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1"/>
  </p:notesMasterIdLst>
  <p:sldIdLst>
    <p:sldId id="256" r:id="rId2"/>
    <p:sldId id="257" r:id="rId3"/>
    <p:sldId id="350" r:id="rId4"/>
    <p:sldId id="311" r:id="rId5"/>
    <p:sldId id="284" r:id="rId6"/>
    <p:sldId id="327" r:id="rId7"/>
    <p:sldId id="328" r:id="rId8"/>
    <p:sldId id="260" r:id="rId9"/>
    <p:sldId id="263" r:id="rId10"/>
    <p:sldId id="325" r:id="rId11"/>
    <p:sldId id="261" r:id="rId12"/>
    <p:sldId id="262" r:id="rId13"/>
    <p:sldId id="326" r:id="rId14"/>
    <p:sldId id="351" r:id="rId15"/>
    <p:sldId id="352" r:id="rId16"/>
    <p:sldId id="353" r:id="rId17"/>
    <p:sldId id="354" r:id="rId18"/>
    <p:sldId id="312" r:id="rId19"/>
    <p:sldId id="269" r:id="rId20"/>
    <p:sldId id="270" r:id="rId21"/>
    <p:sldId id="313" r:id="rId22"/>
    <p:sldId id="271" r:id="rId23"/>
    <p:sldId id="355" r:id="rId24"/>
    <p:sldId id="272" r:id="rId25"/>
    <p:sldId id="273" r:id="rId26"/>
    <p:sldId id="293" r:id="rId27"/>
    <p:sldId id="329" r:id="rId28"/>
    <p:sldId id="275" r:id="rId29"/>
    <p:sldId id="356" r:id="rId30"/>
    <p:sldId id="319" r:id="rId31"/>
    <p:sldId id="314" r:id="rId32"/>
    <p:sldId id="276" r:id="rId33"/>
    <p:sldId id="298" r:id="rId34"/>
    <p:sldId id="315" r:id="rId35"/>
    <p:sldId id="277" r:id="rId36"/>
    <p:sldId id="278" r:id="rId37"/>
    <p:sldId id="330" r:id="rId38"/>
    <p:sldId id="357" r:id="rId39"/>
    <p:sldId id="318" r:id="rId40"/>
    <p:sldId id="317" r:id="rId41"/>
    <p:sldId id="331" r:id="rId42"/>
    <p:sldId id="301" r:id="rId43"/>
    <p:sldId id="282" r:id="rId44"/>
    <p:sldId id="321" r:id="rId45"/>
    <p:sldId id="303" r:id="rId46"/>
    <p:sldId id="283" r:id="rId47"/>
    <p:sldId id="281" r:id="rId48"/>
    <p:sldId id="332" r:id="rId49"/>
    <p:sldId id="268" r:id="rId50"/>
    <p:sldId id="334" r:id="rId51"/>
    <p:sldId id="333" r:id="rId52"/>
    <p:sldId id="285" r:id="rId53"/>
    <p:sldId id="287" r:id="rId54"/>
    <p:sldId id="289" r:id="rId55"/>
    <p:sldId id="290" r:id="rId56"/>
    <p:sldId id="335" r:id="rId57"/>
    <p:sldId id="304" r:id="rId58"/>
    <p:sldId id="291" r:id="rId59"/>
    <p:sldId id="336" r:id="rId60"/>
    <p:sldId id="337" r:id="rId61"/>
    <p:sldId id="322" r:id="rId62"/>
    <p:sldId id="323" r:id="rId63"/>
    <p:sldId id="338" r:id="rId64"/>
    <p:sldId id="339" r:id="rId65"/>
    <p:sldId id="324" r:id="rId66"/>
    <p:sldId id="349" r:id="rId67"/>
    <p:sldId id="340" r:id="rId68"/>
    <p:sldId id="341" r:id="rId69"/>
    <p:sldId id="342" r:id="rId70"/>
    <p:sldId id="343" r:id="rId71"/>
    <p:sldId id="344" r:id="rId72"/>
    <p:sldId id="345" r:id="rId73"/>
    <p:sldId id="368" r:id="rId74"/>
    <p:sldId id="369" r:id="rId75"/>
    <p:sldId id="370" r:id="rId76"/>
    <p:sldId id="371" r:id="rId77"/>
    <p:sldId id="358" r:id="rId78"/>
    <p:sldId id="307" r:id="rId79"/>
    <p:sldId id="264" r:id="rId80"/>
    <p:sldId id="308" r:id="rId81"/>
    <p:sldId id="265" r:id="rId82"/>
    <p:sldId id="309" r:id="rId83"/>
    <p:sldId id="310" r:id="rId84"/>
    <p:sldId id="348" r:id="rId85"/>
    <p:sldId id="359" r:id="rId86"/>
    <p:sldId id="346" r:id="rId87"/>
    <p:sldId id="360" r:id="rId88"/>
    <p:sldId id="347" r:id="rId89"/>
    <p:sldId id="361" r:id="rId90"/>
    <p:sldId id="362" r:id="rId91"/>
    <p:sldId id="316" r:id="rId92"/>
    <p:sldId id="363" r:id="rId93"/>
    <p:sldId id="364" r:id="rId94"/>
    <p:sldId id="365" r:id="rId95"/>
    <p:sldId id="266" r:id="rId96"/>
    <p:sldId id="267" r:id="rId97"/>
    <p:sldId id="366" r:id="rId98"/>
    <p:sldId id="367" r:id="rId99"/>
    <p:sldId id="296" r:id="rId100"/>
  </p:sldIdLst>
  <p:sldSz cx="9144000" cy="6858000" type="screen4x3"/>
  <p:notesSz cx="6985000" cy="92837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C40EED-A510-3620-F895-D916ABA8502E}" v="558" dt="2024-10-27T19:59:37.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5210" autoAdjust="0"/>
  </p:normalViewPr>
  <p:slideViewPr>
    <p:cSldViewPr>
      <p:cViewPr>
        <p:scale>
          <a:sx n="73" d="100"/>
          <a:sy n="73" d="100"/>
        </p:scale>
        <p:origin x="1296" y="-192"/>
      </p:cViewPr>
      <p:guideLst>
        <p:guide orient="horz" pos="2160"/>
        <p:guide pos="2880"/>
      </p:guideLst>
    </p:cSldViewPr>
  </p:slideViewPr>
  <p:notesTextViewPr>
    <p:cViewPr>
      <p:scale>
        <a:sx n="100" d="100"/>
        <a:sy n="100" d="100"/>
      </p:scale>
      <p:origin x="0" y="0"/>
    </p:cViewPr>
  </p:notesTextViewPr>
  <p:sorterViewPr>
    <p:cViewPr>
      <p:scale>
        <a:sx n="27" d="25"/>
        <a:sy n="27" d="25"/>
      </p:scale>
      <p:origin x="0" y="-324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wn, Sandra J Garl" userId="S::browns@wsu.edu::0e36faf3-8c5c-415a-8560-d145ea273235" providerId="AD" clId="Web-{7A30D8A4-DB61-79C7-AB24-2DA7F9DE9186}"/>
    <pc:docChg chg="modSld">
      <pc:chgData name="Brown, Sandra J Garl" userId="S::browns@wsu.edu::0e36faf3-8c5c-415a-8560-d145ea273235" providerId="AD" clId="Web-{7A30D8A4-DB61-79C7-AB24-2DA7F9DE9186}" dt="2024-10-08T02:30:33.760" v="10" actId="20577"/>
      <pc:docMkLst>
        <pc:docMk/>
      </pc:docMkLst>
      <pc:sldChg chg="modSp">
        <pc:chgData name="Brown, Sandra J Garl" userId="S::browns@wsu.edu::0e36faf3-8c5c-415a-8560-d145ea273235" providerId="AD" clId="Web-{7A30D8A4-DB61-79C7-AB24-2DA7F9DE9186}" dt="2024-10-08T02:30:33.760" v="10" actId="20577"/>
        <pc:sldMkLst>
          <pc:docMk/>
          <pc:sldMk cId="0" sldId="256"/>
        </pc:sldMkLst>
        <pc:spChg chg="mod">
          <ac:chgData name="Brown, Sandra J Garl" userId="S::browns@wsu.edu::0e36faf3-8c5c-415a-8560-d145ea273235" providerId="AD" clId="Web-{7A30D8A4-DB61-79C7-AB24-2DA7F9DE9186}" dt="2024-10-08T02:30:33.760" v="10" actId="20577"/>
          <ac:spMkLst>
            <pc:docMk/>
            <pc:sldMk cId="0" sldId="256"/>
            <ac:spMk id="4098" creationId="{CF36041D-3BBC-9D51-75CA-5C5992C5B1C9}"/>
          </ac:spMkLst>
        </pc:spChg>
      </pc:sldChg>
    </pc:docChg>
  </pc:docChgLst>
  <pc:docChgLst>
    <pc:chgData name="Brown, Sandra J Garl" userId="S::browns@wsu.edu::0e36faf3-8c5c-415a-8560-d145ea273235" providerId="AD" clId="Web-{B7C40EED-A510-3620-F895-D916ABA8502E}"/>
    <pc:docChg chg="addSld modSld">
      <pc:chgData name="Brown, Sandra J Garl" userId="S::browns@wsu.edu::0e36faf3-8c5c-415a-8560-d145ea273235" providerId="AD" clId="Web-{B7C40EED-A510-3620-F895-D916ABA8502E}" dt="2024-10-27T19:59:37.844" v="551" actId="20577"/>
      <pc:docMkLst>
        <pc:docMk/>
      </pc:docMkLst>
      <pc:sldChg chg="modSp new">
        <pc:chgData name="Brown, Sandra J Garl" userId="S::browns@wsu.edu::0e36faf3-8c5c-415a-8560-d145ea273235" providerId="AD" clId="Web-{B7C40EED-A510-3620-F895-D916ABA8502E}" dt="2024-10-27T19:47:14.879" v="91" actId="20577"/>
        <pc:sldMkLst>
          <pc:docMk/>
          <pc:sldMk cId="2331236176" sldId="368"/>
        </pc:sldMkLst>
        <pc:spChg chg="mod">
          <ac:chgData name="Brown, Sandra J Garl" userId="S::browns@wsu.edu::0e36faf3-8c5c-415a-8560-d145ea273235" providerId="AD" clId="Web-{B7C40EED-A510-3620-F895-D916ABA8502E}" dt="2024-10-27T19:46:13.049" v="22" actId="20577"/>
          <ac:spMkLst>
            <pc:docMk/>
            <pc:sldMk cId="2331236176" sldId="368"/>
            <ac:spMk id="2" creationId="{6939BD70-CC84-88BC-2AD3-4E1F08F404E4}"/>
          </ac:spMkLst>
        </pc:spChg>
        <pc:spChg chg="mod">
          <ac:chgData name="Brown, Sandra J Garl" userId="S::browns@wsu.edu::0e36faf3-8c5c-415a-8560-d145ea273235" providerId="AD" clId="Web-{B7C40EED-A510-3620-F895-D916ABA8502E}" dt="2024-10-27T19:47:14.879" v="91" actId="20577"/>
          <ac:spMkLst>
            <pc:docMk/>
            <pc:sldMk cId="2331236176" sldId="368"/>
            <ac:spMk id="3" creationId="{7B2DBFBD-6FFF-CF2C-C273-72AD9441E2C1}"/>
          </ac:spMkLst>
        </pc:spChg>
      </pc:sldChg>
      <pc:sldChg chg="modSp new">
        <pc:chgData name="Brown, Sandra J Garl" userId="S::browns@wsu.edu::0e36faf3-8c5c-415a-8560-d145ea273235" providerId="AD" clId="Web-{B7C40EED-A510-3620-F895-D916ABA8502E}" dt="2024-10-27T19:53:06.362" v="249" actId="20577"/>
        <pc:sldMkLst>
          <pc:docMk/>
          <pc:sldMk cId="2671172432" sldId="369"/>
        </pc:sldMkLst>
        <pc:spChg chg="mod">
          <ac:chgData name="Brown, Sandra J Garl" userId="S::browns@wsu.edu::0e36faf3-8c5c-415a-8560-d145ea273235" providerId="AD" clId="Web-{B7C40EED-A510-3620-F895-D916ABA8502E}" dt="2024-10-27T19:47:46.943" v="125" actId="20577"/>
          <ac:spMkLst>
            <pc:docMk/>
            <pc:sldMk cId="2671172432" sldId="369"/>
            <ac:spMk id="2" creationId="{73D880FE-01A1-5410-5833-38CEBD800A50}"/>
          </ac:spMkLst>
        </pc:spChg>
        <pc:spChg chg="mod">
          <ac:chgData name="Brown, Sandra J Garl" userId="S::browns@wsu.edu::0e36faf3-8c5c-415a-8560-d145ea273235" providerId="AD" clId="Web-{B7C40EED-A510-3620-F895-D916ABA8502E}" dt="2024-10-27T19:53:06.362" v="249" actId="20577"/>
          <ac:spMkLst>
            <pc:docMk/>
            <pc:sldMk cId="2671172432" sldId="369"/>
            <ac:spMk id="3" creationId="{CB0F618F-05FB-6AA3-AA17-5CFFD2DCB8FD}"/>
          </ac:spMkLst>
        </pc:spChg>
      </pc:sldChg>
      <pc:sldChg chg="modSp new">
        <pc:chgData name="Brown, Sandra J Garl" userId="S::browns@wsu.edu::0e36faf3-8c5c-415a-8560-d145ea273235" providerId="AD" clId="Web-{B7C40EED-A510-3620-F895-D916ABA8502E}" dt="2024-10-27T19:56:11.165" v="428" actId="20577"/>
        <pc:sldMkLst>
          <pc:docMk/>
          <pc:sldMk cId="3558864673" sldId="370"/>
        </pc:sldMkLst>
        <pc:spChg chg="mod">
          <ac:chgData name="Brown, Sandra J Garl" userId="S::browns@wsu.edu::0e36faf3-8c5c-415a-8560-d145ea273235" providerId="AD" clId="Web-{B7C40EED-A510-3620-F895-D916ABA8502E}" dt="2024-10-27T19:53:22.456" v="259" actId="20577"/>
          <ac:spMkLst>
            <pc:docMk/>
            <pc:sldMk cId="3558864673" sldId="370"/>
            <ac:spMk id="2" creationId="{45FD5415-413B-1E67-953E-26A4C0F3DF1B}"/>
          </ac:spMkLst>
        </pc:spChg>
        <pc:spChg chg="mod">
          <ac:chgData name="Brown, Sandra J Garl" userId="S::browns@wsu.edu::0e36faf3-8c5c-415a-8560-d145ea273235" providerId="AD" clId="Web-{B7C40EED-A510-3620-F895-D916ABA8502E}" dt="2024-10-27T19:56:11.165" v="428" actId="20577"/>
          <ac:spMkLst>
            <pc:docMk/>
            <pc:sldMk cId="3558864673" sldId="370"/>
            <ac:spMk id="3" creationId="{828BACCE-823C-0992-CFE4-DDBDE2347B11}"/>
          </ac:spMkLst>
        </pc:spChg>
      </pc:sldChg>
      <pc:sldChg chg="modSp new">
        <pc:chgData name="Brown, Sandra J Garl" userId="S::browns@wsu.edu::0e36faf3-8c5c-415a-8560-d145ea273235" providerId="AD" clId="Web-{B7C40EED-A510-3620-F895-D916ABA8502E}" dt="2024-10-27T19:59:37.844" v="551" actId="20577"/>
        <pc:sldMkLst>
          <pc:docMk/>
          <pc:sldMk cId="895453225" sldId="371"/>
        </pc:sldMkLst>
        <pc:spChg chg="mod">
          <ac:chgData name="Brown, Sandra J Garl" userId="S::browns@wsu.edu::0e36faf3-8c5c-415a-8560-d145ea273235" providerId="AD" clId="Web-{B7C40EED-A510-3620-F895-D916ABA8502E}" dt="2024-10-27T19:56:23.197" v="443" actId="20577"/>
          <ac:spMkLst>
            <pc:docMk/>
            <pc:sldMk cId="895453225" sldId="371"/>
            <ac:spMk id="2" creationId="{48DFAE75-D4E5-E0AB-39F9-89C88A926FE7}"/>
          </ac:spMkLst>
        </pc:spChg>
        <pc:spChg chg="mod">
          <ac:chgData name="Brown, Sandra J Garl" userId="S::browns@wsu.edu::0e36faf3-8c5c-415a-8560-d145ea273235" providerId="AD" clId="Web-{B7C40EED-A510-3620-F895-D916ABA8502E}" dt="2024-10-27T19:59:37.844" v="551" actId="20577"/>
          <ac:spMkLst>
            <pc:docMk/>
            <pc:sldMk cId="895453225" sldId="371"/>
            <ac:spMk id="3" creationId="{1FA2FADC-BB73-0CE9-8DE8-33DD27E5FC8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9BB006-CB69-3C95-A892-B3C67F961E88}"/>
              </a:ext>
            </a:extLst>
          </p:cNvPr>
          <p:cNvSpPr>
            <a:spLocks noGrp="1"/>
          </p:cNvSpPr>
          <p:nvPr>
            <p:ph type="hdr" sz="quarter"/>
          </p:nvPr>
        </p:nvSpPr>
        <p:spPr>
          <a:xfrm>
            <a:off x="0" y="0"/>
            <a:ext cx="3027363" cy="463550"/>
          </a:xfrm>
          <a:prstGeom prst="rect">
            <a:avLst/>
          </a:prstGeom>
        </p:spPr>
        <p:txBody>
          <a:bodyPr vert="horz" lIns="92958" tIns="46479" rIns="92958" bIns="46479"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5EE942C2-7EF9-F29B-2142-28C8E70750AC}"/>
              </a:ext>
            </a:extLst>
          </p:cNvPr>
          <p:cNvSpPr>
            <a:spLocks noGrp="1"/>
          </p:cNvSpPr>
          <p:nvPr>
            <p:ph type="dt" idx="1"/>
          </p:nvPr>
        </p:nvSpPr>
        <p:spPr>
          <a:xfrm>
            <a:off x="3956050" y="0"/>
            <a:ext cx="3027363" cy="463550"/>
          </a:xfrm>
          <a:prstGeom prst="rect">
            <a:avLst/>
          </a:prstGeom>
        </p:spPr>
        <p:txBody>
          <a:bodyPr vert="horz" lIns="92958" tIns="46479" rIns="92958" bIns="46479" rtlCol="0"/>
          <a:lstStyle>
            <a:lvl1pPr algn="r">
              <a:defRPr sz="1200"/>
            </a:lvl1pPr>
          </a:lstStyle>
          <a:p>
            <a:pPr>
              <a:defRPr/>
            </a:pPr>
            <a:fld id="{B34CB7C0-0CC0-47DB-B4A1-CC62357C1DC3}" type="datetimeFigureOut">
              <a:rPr lang="en-US"/>
              <a:pPr>
                <a:defRPr/>
              </a:pPr>
              <a:t>10/27/2024</a:t>
            </a:fld>
            <a:endParaRPr lang="en-US"/>
          </a:p>
        </p:txBody>
      </p:sp>
      <p:sp>
        <p:nvSpPr>
          <p:cNvPr id="4" name="Slide Image Placeholder 3">
            <a:extLst>
              <a:ext uri="{FF2B5EF4-FFF2-40B4-BE49-F238E27FC236}">
                <a16:creationId xmlns:a16="http://schemas.microsoft.com/office/drawing/2014/main" id="{A6DDA6DB-014C-D03B-1029-CA8444BEE3CA}"/>
              </a:ext>
            </a:extLst>
          </p:cNvPr>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a:extLst>
              <a:ext uri="{FF2B5EF4-FFF2-40B4-BE49-F238E27FC236}">
                <a16:creationId xmlns:a16="http://schemas.microsoft.com/office/drawing/2014/main" id="{E2D47543-11ED-B3E4-4D2A-683E7F64BFC8}"/>
              </a:ext>
            </a:extLst>
          </p:cNvPr>
          <p:cNvSpPr>
            <a:spLocks noGrp="1"/>
          </p:cNvSpPr>
          <p:nvPr>
            <p:ph type="body" sz="quarter" idx="3"/>
          </p:nvPr>
        </p:nvSpPr>
        <p:spPr>
          <a:xfrm>
            <a:off x="698500" y="4410075"/>
            <a:ext cx="5588000" cy="4176713"/>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85685C3-A6AE-DCF3-E2D2-24A15B168ED6}"/>
              </a:ext>
            </a:extLst>
          </p:cNvPr>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C9C1EBA2-9CA8-E84B-BBED-E13077FFC64E}"/>
              </a:ext>
            </a:extLst>
          </p:cNvPr>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pPr>
              <a:defRPr/>
            </a:pPr>
            <a:fld id="{6B2C963D-463F-479A-A8B1-5E1DAA20EB8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B22B09B-D6F2-B06C-83AA-06CA206191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DB400B8C-5C0A-2E6E-F37C-D996896FFB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rPr>
              <a:t>Explain the difference between the pickled products: see PNW 355 – Page 1-2</a:t>
            </a:r>
          </a:p>
          <a:p>
            <a:pPr eaLnBrk="1" hangingPunct="1">
              <a:spcBef>
                <a:spcPct val="0"/>
              </a:spcBef>
            </a:pPr>
            <a:r>
              <a:rPr lang="en-US" altLang="en-US">
                <a:solidFill>
                  <a:srgbClr val="000000"/>
                </a:solidFill>
              </a:rPr>
              <a:t>Fresh Pack – uses vinegar to raise the acid level to make them safe to can</a:t>
            </a:r>
          </a:p>
          <a:p>
            <a:pPr eaLnBrk="1" hangingPunct="1">
              <a:spcBef>
                <a:spcPct val="0"/>
              </a:spcBef>
            </a:pPr>
            <a:r>
              <a:rPr lang="en-US" altLang="en-US">
                <a:solidFill>
                  <a:srgbClr val="000000"/>
                </a:solidFill>
              </a:rPr>
              <a:t>Fermented – salt solution produces the curing process; acid is produced as lactic acid bacteria grow</a:t>
            </a:r>
          </a:p>
          <a:p>
            <a:pPr eaLnBrk="1" hangingPunct="1">
              <a:spcBef>
                <a:spcPct val="0"/>
              </a:spcBef>
            </a:pPr>
            <a:r>
              <a:rPr lang="en-US" altLang="en-US">
                <a:solidFill>
                  <a:srgbClr val="000000"/>
                </a:solidFill>
              </a:rPr>
              <a:t>Fruit Pickles – whole or sliced fruit simmered in spicy-sweet-sour syrup (pickled pears, watermelon rind, crabapples)</a:t>
            </a:r>
          </a:p>
          <a:p>
            <a:pPr eaLnBrk="1" hangingPunct="1">
              <a:spcBef>
                <a:spcPct val="0"/>
              </a:spcBef>
            </a:pPr>
            <a:r>
              <a:rPr lang="en-US" altLang="en-US">
                <a:solidFill>
                  <a:srgbClr val="000000"/>
                </a:solidFill>
              </a:rPr>
              <a:t>Relish – Chopped fruits or vegetables seasoned and cooked in a spicy vinegar solution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8D231F5F-5A30-ED6F-5376-EE174BB871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41C8861F-8AAD-D923-9D78-DC2525D83F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Sauerkraut can be processed in a boiling water bath (raw pack or hot pack) or stored in the refrigerator.  Always remember to use a clean fork to remove sauerkraut from the jar.</a:t>
            </a:r>
          </a:p>
        </p:txBody>
      </p:sp>
      <p:sp>
        <p:nvSpPr>
          <p:cNvPr id="79876" name="Slide Number Placeholder 3">
            <a:extLst>
              <a:ext uri="{FF2B5EF4-FFF2-40B4-BE49-F238E27FC236}">
                <a16:creationId xmlns:a16="http://schemas.microsoft.com/office/drawing/2014/main" id="{1DBAFDA2-5D8D-F22B-D64D-321E2F1C48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063" indent="-288925">
              <a:defRPr sz="2400">
                <a:solidFill>
                  <a:schemeClr val="tx1"/>
                </a:solidFill>
                <a:latin typeface="Times" panose="02020603050405020304" pitchFamily="18" charset="0"/>
              </a:defRPr>
            </a:lvl2pPr>
            <a:lvl3pPr marL="1160463" indent="-231775">
              <a:defRPr sz="2400">
                <a:solidFill>
                  <a:schemeClr val="tx1"/>
                </a:solidFill>
                <a:latin typeface="Times" panose="02020603050405020304" pitchFamily="18" charset="0"/>
              </a:defRPr>
            </a:lvl3pPr>
            <a:lvl4pPr marL="1625600" indent="-231775">
              <a:defRPr sz="2400">
                <a:solidFill>
                  <a:schemeClr val="tx1"/>
                </a:solidFill>
                <a:latin typeface="Times" panose="02020603050405020304" pitchFamily="18" charset="0"/>
              </a:defRPr>
            </a:lvl4pPr>
            <a:lvl5pPr marL="2090738" indent="-231775">
              <a:defRPr sz="2400">
                <a:solidFill>
                  <a:schemeClr val="tx1"/>
                </a:solidFill>
                <a:latin typeface="Times" panose="02020603050405020304" pitchFamily="18" charset="0"/>
              </a:defRPr>
            </a:lvl5pPr>
            <a:lvl6pPr marL="2547938" indent="-231775" eaLnBrk="0" fontAlgn="base" hangingPunct="0">
              <a:spcBef>
                <a:spcPct val="0"/>
              </a:spcBef>
              <a:spcAft>
                <a:spcPct val="0"/>
              </a:spcAft>
              <a:defRPr sz="2400">
                <a:solidFill>
                  <a:schemeClr val="tx1"/>
                </a:solidFill>
                <a:latin typeface="Times" panose="02020603050405020304" pitchFamily="18" charset="0"/>
              </a:defRPr>
            </a:lvl6pPr>
            <a:lvl7pPr marL="3005138" indent="-231775" eaLnBrk="0" fontAlgn="base" hangingPunct="0">
              <a:spcBef>
                <a:spcPct val="0"/>
              </a:spcBef>
              <a:spcAft>
                <a:spcPct val="0"/>
              </a:spcAft>
              <a:defRPr sz="2400">
                <a:solidFill>
                  <a:schemeClr val="tx1"/>
                </a:solidFill>
                <a:latin typeface="Times" panose="02020603050405020304" pitchFamily="18" charset="0"/>
              </a:defRPr>
            </a:lvl7pPr>
            <a:lvl8pPr marL="3462338" indent="-231775" eaLnBrk="0" fontAlgn="base" hangingPunct="0">
              <a:spcBef>
                <a:spcPct val="0"/>
              </a:spcBef>
              <a:spcAft>
                <a:spcPct val="0"/>
              </a:spcAft>
              <a:defRPr sz="2400">
                <a:solidFill>
                  <a:schemeClr val="tx1"/>
                </a:solidFill>
                <a:latin typeface="Times" panose="02020603050405020304" pitchFamily="18" charset="0"/>
              </a:defRPr>
            </a:lvl8pPr>
            <a:lvl9pPr marL="3919538" indent="-231775" eaLnBrk="0" fontAlgn="base" hangingPunct="0">
              <a:spcBef>
                <a:spcPct val="0"/>
              </a:spcBef>
              <a:spcAft>
                <a:spcPct val="0"/>
              </a:spcAft>
              <a:defRPr sz="2400">
                <a:solidFill>
                  <a:schemeClr val="tx1"/>
                </a:solidFill>
                <a:latin typeface="Times" panose="02020603050405020304" pitchFamily="18" charset="0"/>
              </a:defRPr>
            </a:lvl9pPr>
          </a:lstStyle>
          <a:p>
            <a:fld id="{7000219C-0070-496E-9B0A-DE8A199E1C71}" type="slidenum">
              <a:rPr lang="en-US" altLang="en-US" sz="1200" smtClean="0"/>
              <a:pPr/>
              <a:t>65</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2C6B9589-757E-0538-012D-F1E647AE59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3F3CF742-1F0F-A29C-D6D7-E4CE570EE1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9092" name="Slide Number Placeholder 3">
            <a:extLst>
              <a:ext uri="{FF2B5EF4-FFF2-40B4-BE49-F238E27FC236}">
                <a16:creationId xmlns:a16="http://schemas.microsoft.com/office/drawing/2014/main" id="{C7BA15B6-F9A3-89CF-6609-24F8D1FA86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75B60F99-B2C4-4218-923A-3BD21F9861D8}" type="slidenum">
              <a:rPr lang="en-US" altLang="en-US" sz="1200" smtClean="0"/>
              <a:pPr/>
              <a:t>73</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4A93FA18-A830-9A55-CAC8-DA23D43519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36082755-55A9-D67F-7D9C-AFE4402742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Salsas are a mixture of high and low acid foods.  So they need to be acidified properly for water bath canning to prevent botulism. </a:t>
            </a:r>
          </a:p>
          <a:p>
            <a:r>
              <a:rPr lang="en-US" altLang="en-US"/>
              <a:t>If the mixture is too low in acidity it needs to be treated as a low acid food. This requires extra lab testing to develop recommendations for processing to eliminate the risk of botulism. </a:t>
            </a:r>
          </a:p>
          <a:p>
            <a:r>
              <a:rPr lang="en-US" altLang="en-US"/>
              <a:t>To avoid botulism either follow the recipes and recommendations in this publication.  Freezing is the only other safe option for home preservation of untested or original salsa recipes. </a:t>
            </a:r>
          </a:p>
        </p:txBody>
      </p:sp>
      <p:sp>
        <p:nvSpPr>
          <p:cNvPr id="91140" name="Slide Number Placeholder 3">
            <a:extLst>
              <a:ext uri="{FF2B5EF4-FFF2-40B4-BE49-F238E27FC236}">
                <a16:creationId xmlns:a16="http://schemas.microsoft.com/office/drawing/2014/main" id="{DF682928-ADE1-1D99-6CDE-073C773D3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6510513-3A30-47E0-8514-283921A115C4}" type="slidenum">
              <a:rPr lang="en-US" altLang="en-US" sz="1200" smtClean="0"/>
              <a:pPr/>
              <a:t>74</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E3D13558-7BCF-85D3-F932-34FF54A6D8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F83077AF-A193-9841-DA1B-BA1F2A99FA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Any variety or color of tomato can be used in the recipes. Even under ripe tomatoes can be used. Again, use only high quality tomatoes and don’t use tomatoes from frozen or dead vines. Canning is not a good way to use spoiling or overripe tomatoes. </a:t>
            </a:r>
          </a:p>
          <a:p>
            <a:endParaRPr lang="en-US" altLang="en-US"/>
          </a:p>
          <a:p>
            <a:r>
              <a:rPr lang="en-US" altLang="en-US"/>
              <a:t>Both slicing and Roma or paste tomatoes will make a flavorful product, but the Romas have a meatier flesh and will make a thicker salsa.</a:t>
            </a:r>
          </a:p>
          <a:p>
            <a:endParaRPr lang="en-US" altLang="en-US"/>
          </a:p>
        </p:txBody>
      </p:sp>
      <p:sp>
        <p:nvSpPr>
          <p:cNvPr id="94212" name="Slide Number Placeholder 3">
            <a:extLst>
              <a:ext uri="{FF2B5EF4-FFF2-40B4-BE49-F238E27FC236}">
                <a16:creationId xmlns:a16="http://schemas.microsoft.com/office/drawing/2014/main" id="{ECA3B862-6D0E-03DD-C02A-FACBF0820E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7D9E2EC5-397E-4E70-997A-6F2D7BE81336}" type="slidenum">
              <a:rPr lang="en-US" altLang="en-US" sz="1200" smtClean="0"/>
              <a:pPr/>
              <a:t>76</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F2C09DC0-5EDE-27C0-C143-02F70D16BD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5F395DB6-E282-299D-069B-4D21F2D33C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Tomatillos are known as Mexican husk tomatoes.  You do need to remove the outer husk but peeling and seeding isn’t necessary. </a:t>
            </a:r>
          </a:p>
        </p:txBody>
      </p:sp>
      <p:sp>
        <p:nvSpPr>
          <p:cNvPr id="97284" name="Slide Number Placeholder 3">
            <a:extLst>
              <a:ext uri="{FF2B5EF4-FFF2-40B4-BE49-F238E27FC236}">
                <a16:creationId xmlns:a16="http://schemas.microsoft.com/office/drawing/2014/main" id="{DD416D26-4414-ABDE-B3B8-733B469F72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F9D990A-8DEC-48C5-A7F1-19711828461D}" type="slidenum">
              <a:rPr lang="en-US" altLang="en-US" sz="1200" smtClean="0"/>
              <a:pPr/>
              <a:t>78</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DFD4D537-D886-E71F-0F99-87EB088CB6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1D18791A-A051-ADA8-AC0C-DE3B041868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When using a recipe from this publication make sure to use the fruit in the quantity and quality given in the recipe and follow preparation directions. </a:t>
            </a:r>
          </a:p>
          <a:p>
            <a:r>
              <a:rPr lang="en-US" altLang="en-US"/>
              <a:t>Don’t use ripe fruits when green or unripe fruits are listed in the recipe.  This can lower the final acidity level of the salsa and could result in an unsafe canned product. </a:t>
            </a:r>
          </a:p>
          <a:p>
            <a:r>
              <a:rPr lang="en-US" altLang="en-US"/>
              <a:t>It is also unsafe to substitute fruits unless it says so in the recipe. </a:t>
            </a:r>
          </a:p>
          <a:p>
            <a:endParaRPr lang="en-US" altLang="en-US"/>
          </a:p>
          <a:p>
            <a:r>
              <a:rPr lang="en-US" altLang="en-US"/>
              <a:t>If you want to use a different or riper fruit, simple follow a basic tested recipe for canning salsa and add the fruit when serving. </a:t>
            </a:r>
          </a:p>
          <a:p>
            <a:endParaRPr lang="en-US" altLang="en-US"/>
          </a:p>
          <a:p>
            <a:endParaRPr lang="en-US" altLang="en-US"/>
          </a:p>
        </p:txBody>
      </p:sp>
      <p:sp>
        <p:nvSpPr>
          <p:cNvPr id="99332" name="Slide Number Placeholder 3">
            <a:extLst>
              <a:ext uri="{FF2B5EF4-FFF2-40B4-BE49-F238E27FC236}">
                <a16:creationId xmlns:a16="http://schemas.microsoft.com/office/drawing/2014/main" id="{9FB6A688-9C87-F5AB-3CF7-FE423D27AA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5259504C-AA9C-40D4-998F-1FC41DA81538}" type="slidenum">
              <a:rPr lang="en-US" altLang="en-US" sz="1200" smtClean="0"/>
              <a:pPr/>
              <a:t>79</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A664B3FC-97A0-D962-C651-ECB38BFFB4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12396CC8-6B7D-B625-7573-ED82FC470E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You can use any type of pepper to create the taste and heat that you desire.  Just don’t go over the total amount of peppers called for in the recipe. </a:t>
            </a:r>
          </a:p>
          <a:p>
            <a:r>
              <a:rPr lang="en-US" altLang="en-US"/>
              <a:t>Even bell peppers can be substituted for hot peppers for a milder salsa. </a:t>
            </a:r>
          </a:p>
          <a:p>
            <a:r>
              <a:rPr lang="en-US" altLang="en-US"/>
              <a:t>However, make sure to consider the size of the pepper.  For example, the same number of whole green bell peppers would not be equivalent to the same number of smaller peppers like jalapenos. </a:t>
            </a:r>
          </a:p>
          <a:p>
            <a:r>
              <a:rPr lang="en-US" altLang="en-US"/>
              <a:t>Canned chilies can also be used in place of fresh. See page 3 of your Salsa handout for instructions. </a:t>
            </a:r>
          </a:p>
          <a:p>
            <a:endParaRPr lang="en-US" altLang="en-US"/>
          </a:p>
          <a:p>
            <a:r>
              <a:rPr lang="en-US" altLang="en-US"/>
              <a:t>Jalapeno is the most popular hot pepper.   There are not set standards for naming peppers and chiles, peppers, and chile peppers are used interchangeably in the recipes. </a:t>
            </a:r>
          </a:p>
          <a:p>
            <a:r>
              <a:rPr lang="en-US" altLang="en-US"/>
              <a:t>In general, chile is used for hot peppers which can be milk, medium or hot.  Sweet or bell peppers do not have heat compounds. </a:t>
            </a:r>
          </a:p>
          <a:p>
            <a:endParaRPr lang="en-US" altLang="en-US"/>
          </a:p>
          <a:p>
            <a:r>
              <a:rPr lang="en-US" altLang="en-US"/>
              <a:t>The skin of long green chiles may be tough and can be removed by heating the peppers.  Usually if the peppers are finely chopped this isn’t an issue. </a:t>
            </a:r>
          </a:p>
          <a:p>
            <a:r>
              <a:rPr lang="en-US" altLang="en-US"/>
              <a:t>Hot peppers usually don’t need to be peeled, but a lot of heat is in the seeds so that can be removed if you want to avoid an overly hot salsa.  </a:t>
            </a:r>
          </a:p>
          <a:p>
            <a:endParaRPr lang="en-US" altLang="en-US"/>
          </a:p>
          <a:p>
            <a:r>
              <a:rPr lang="en-US" altLang="en-US"/>
              <a:t>Do be careful when working with hot peppers.  The juice and seeds can be very irritating to the skin.  We recommend you wear plastic or rubber gloves and make sure not to touch your eyes and face.  Mangos can also be irritating for some people’s skin. </a:t>
            </a:r>
          </a:p>
          <a:p>
            <a:endParaRPr lang="en-US" altLang="en-US"/>
          </a:p>
          <a:p>
            <a:endParaRPr lang="en-US" altLang="en-US"/>
          </a:p>
        </p:txBody>
      </p:sp>
      <p:sp>
        <p:nvSpPr>
          <p:cNvPr id="102404" name="Slide Number Placeholder 3">
            <a:extLst>
              <a:ext uri="{FF2B5EF4-FFF2-40B4-BE49-F238E27FC236}">
                <a16:creationId xmlns:a16="http://schemas.microsoft.com/office/drawing/2014/main" id="{4BCC21B7-B4E3-C64E-7373-7DCB542706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B1E848BD-93B8-44E8-86C6-CBCBC8624431}" type="slidenum">
              <a:rPr lang="en-US" altLang="en-US" sz="1200" smtClean="0"/>
              <a:pPr/>
              <a:t>81</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05AC392D-08F3-54DB-B6B5-FCD5F825F3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0408AE36-FDE5-F927-40D4-F59416D3C1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Any type of bulb onion can be used for salsa for canning.  Just don’t go over the total amount in the recipe.  Green onions should not be used unless they are specifically listed in the recipe. </a:t>
            </a:r>
          </a:p>
        </p:txBody>
      </p:sp>
      <p:sp>
        <p:nvSpPr>
          <p:cNvPr id="105476" name="Slide Number Placeholder 3">
            <a:extLst>
              <a:ext uri="{FF2B5EF4-FFF2-40B4-BE49-F238E27FC236}">
                <a16:creationId xmlns:a16="http://schemas.microsoft.com/office/drawing/2014/main" id="{6BB3A163-A373-2C18-09EE-768CCD5940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DE56B02E-AA13-4BA6-9F40-87B66C88AF9A}" type="slidenum">
              <a:rPr lang="en-US" altLang="en-US" sz="1200" smtClean="0"/>
              <a:pPr/>
              <a:t>83</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113845F4-5492-8EAC-F632-03FBEFB2BE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086B8094-E064-6CBF-E25A-88D94DF1F0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https://www.ag.ndsu.edu/publications/food-nutrition/why-add-lemon-juice-to-tomatoes-and-salsa-before-canning</a:t>
            </a:r>
          </a:p>
          <a:p>
            <a:endParaRPr lang="en-US" altLang="en-US"/>
          </a:p>
          <a:p>
            <a:r>
              <a:rPr lang="en-US" altLang="en-US"/>
              <a:t>As you can see from this chart, many tomatoes these days are well above the low acid cut off of a pH of 4.6.</a:t>
            </a:r>
          </a:p>
          <a:p>
            <a:r>
              <a:rPr lang="en-US" altLang="en-US"/>
              <a:t>The pH of salsa made from these tomatoes are also well above a pH of 4.6.  Canning these salsas without acidifying properly creates an unsafe product that could cause botulism. </a:t>
            </a:r>
          </a:p>
          <a:p>
            <a:endParaRPr lang="en-US" altLang="en-US"/>
          </a:p>
          <a:p>
            <a:r>
              <a:rPr lang="en-US" altLang="en-US"/>
              <a:t>If a recipe calls for vinegar, make sure it has at least 5% acidity.  White vinegar doesn’t add color to the salsa but it has a tart taste.  Cider vinegar can be milder but can also make the final color darker.  Flavored or specialty vinegars are fine to use as long as they are labelled as 5% acidity or higher.  </a:t>
            </a:r>
          </a:p>
          <a:p>
            <a:endParaRPr lang="en-US" altLang="en-US"/>
          </a:p>
          <a:p>
            <a:endParaRPr lang="en-US" altLang="en-US"/>
          </a:p>
          <a:p>
            <a:r>
              <a:rPr lang="en-US" altLang="en-US"/>
              <a:t> If the recipe calls for lemon or lime juice, make sure to use bottled juice rather than fresh.  </a:t>
            </a:r>
          </a:p>
        </p:txBody>
      </p:sp>
      <p:sp>
        <p:nvSpPr>
          <p:cNvPr id="108548" name="Slide Number Placeholder 3">
            <a:extLst>
              <a:ext uri="{FF2B5EF4-FFF2-40B4-BE49-F238E27FC236}">
                <a16:creationId xmlns:a16="http://schemas.microsoft.com/office/drawing/2014/main" id="{25CC5485-F08D-EBA3-B567-BA473990D4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8E82D626-9D4D-472A-9EE5-84319A6CAFD4}" type="slidenum">
              <a:rPr lang="en-US" altLang="en-US" sz="1200" smtClean="0"/>
              <a:pPr/>
              <a:t>85</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DA0A48FC-3326-7FE7-78C0-2FF54F19C9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32C5F209-234E-6B81-55AC-C9506B62E6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If a recipe calls for lemon juice, lime juice may be substituted.</a:t>
            </a:r>
          </a:p>
          <a:p>
            <a:r>
              <a:rPr lang="en-US" altLang="en-US"/>
              <a:t>Fresh lemon or lime juice should not be used since the acid level is not standardized. </a:t>
            </a:r>
          </a:p>
          <a:p>
            <a:r>
              <a:rPr lang="en-US" altLang="en-US"/>
              <a:t>Lemon and lime juice are higher in acid, so even 5% vinegar cannot be substituted safely in canned salsa recipes.</a:t>
            </a:r>
          </a:p>
          <a:p>
            <a:r>
              <a:rPr lang="en-US" altLang="en-US"/>
              <a:t>But lemon or lime juice can be substituted for vinegar. </a:t>
            </a:r>
          </a:p>
          <a:p>
            <a:r>
              <a:rPr lang="en-US" altLang="en-US"/>
              <a:t>Key lime juice should not be used; </a:t>
            </a:r>
          </a:p>
        </p:txBody>
      </p:sp>
      <p:sp>
        <p:nvSpPr>
          <p:cNvPr id="110596" name="Slide Number Placeholder 3">
            <a:extLst>
              <a:ext uri="{FF2B5EF4-FFF2-40B4-BE49-F238E27FC236}">
                <a16:creationId xmlns:a16="http://schemas.microsoft.com/office/drawing/2014/main" id="{8783562B-5189-A0C6-5E38-EDD39962B6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56381AF-358F-4BA4-B2CE-67748A4EE54D}" type="slidenum">
              <a:rPr lang="en-US" altLang="en-US" sz="1200" smtClean="0"/>
              <a:pPr/>
              <a:t>86</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E3B4B313-0E4C-CA37-2183-D509ED8995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7B17E777-D5BE-3BE4-2A01-F21A22D7A0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PNW 355 has a very good explanation for each ingredient on page 3-4.  Please refer to this information for a quick review if you decide to use this slide.</a:t>
            </a:r>
          </a:p>
        </p:txBody>
      </p:sp>
      <p:sp>
        <p:nvSpPr>
          <p:cNvPr id="23556" name="Slide Number Placeholder 3">
            <a:extLst>
              <a:ext uri="{FF2B5EF4-FFF2-40B4-BE49-F238E27FC236}">
                <a16:creationId xmlns:a16="http://schemas.microsoft.com/office/drawing/2014/main" id="{9770D60F-8203-E8E1-5E63-9E0B2554F5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063" indent="-288925">
              <a:defRPr sz="2400">
                <a:solidFill>
                  <a:schemeClr val="tx1"/>
                </a:solidFill>
                <a:latin typeface="Times" panose="02020603050405020304" pitchFamily="18" charset="0"/>
              </a:defRPr>
            </a:lvl2pPr>
            <a:lvl3pPr marL="1160463" indent="-231775">
              <a:defRPr sz="2400">
                <a:solidFill>
                  <a:schemeClr val="tx1"/>
                </a:solidFill>
                <a:latin typeface="Times" panose="02020603050405020304" pitchFamily="18" charset="0"/>
              </a:defRPr>
            </a:lvl3pPr>
            <a:lvl4pPr marL="1625600" indent="-231775">
              <a:defRPr sz="2400">
                <a:solidFill>
                  <a:schemeClr val="tx1"/>
                </a:solidFill>
                <a:latin typeface="Times" panose="02020603050405020304" pitchFamily="18" charset="0"/>
              </a:defRPr>
            </a:lvl4pPr>
            <a:lvl5pPr marL="2090738" indent="-231775">
              <a:defRPr sz="2400">
                <a:solidFill>
                  <a:schemeClr val="tx1"/>
                </a:solidFill>
                <a:latin typeface="Times" panose="02020603050405020304" pitchFamily="18" charset="0"/>
              </a:defRPr>
            </a:lvl5pPr>
            <a:lvl6pPr marL="2547938" indent="-231775" eaLnBrk="0" fontAlgn="base" hangingPunct="0">
              <a:spcBef>
                <a:spcPct val="0"/>
              </a:spcBef>
              <a:spcAft>
                <a:spcPct val="0"/>
              </a:spcAft>
              <a:defRPr sz="2400">
                <a:solidFill>
                  <a:schemeClr val="tx1"/>
                </a:solidFill>
                <a:latin typeface="Times" panose="02020603050405020304" pitchFamily="18" charset="0"/>
              </a:defRPr>
            </a:lvl6pPr>
            <a:lvl7pPr marL="3005138" indent="-231775" eaLnBrk="0" fontAlgn="base" hangingPunct="0">
              <a:spcBef>
                <a:spcPct val="0"/>
              </a:spcBef>
              <a:spcAft>
                <a:spcPct val="0"/>
              </a:spcAft>
              <a:defRPr sz="2400">
                <a:solidFill>
                  <a:schemeClr val="tx1"/>
                </a:solidFill>
                <a:latin typeface="Times" panose="02020603050405020304" pitchFamily="18" charset="0"/>
              </a:defRPr>
            </a:lvl7pPr>
            <a:lvl8pPr marL="3462338" indent="-231775" eaLnBrk="0" fontAlgn="base" hangingPunct="0">
              <a:spcBef>
                <a:spcPct val="0"/>
              </a:spcBef>
              <a:spcAft>
                <a:spcPct val="0"/>
              </a:spcAft>
              <a:defRPr sz="2400">
                <a:solidFill>
                  <a:schemeClr val="tx1"/>
                </a:solidFill>
                <a:latin typeface="Times" panose="02020603050405020304" pitchFamily="18" charset="0"/>
              </a:defRPr>
            </a:lvl8pPr>
            <a:lvl9pPr marL="3919538" indent="-231775" eaLnBrk="0" fontAlgn="base" hangingPunct="0">
              <a:spcBef>
                <a:spcPct val="0"/>
              </a:spcBef>
              <a:spcAft>
                <a:spcPct val="0"/>
              </a:spcAft>
              <a:defRPr sz="2400">
                <a:solidFill>
                  <a:schemeClr val="tx1"/>
                </a:solidFill>
                <a:latin typeface="Times" panose="02020603050405020304" pitchFamily="18" charset="0"/>
              </a:defRPr>
            </a:lvl9pPr>
          </a:lstStyle>
          <a:p>
            <a:fld id="{5753C8FF-4015-4E4B-B6AB-23A2A387A185}" type="slidenum">
              <a:rPr lang="en-US" altLang="en-US" sz="1200" smtClean="0"/>
              <a:pPr/>
              <a:t>18</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8ABF391A-F8B3-3E49-FEF7-84CE73111B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4702EF2A-FB56-0681-7EF8-10DECD15B0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don’t recommend regular table salt for canned salsas.  Salt can be left out if you would like. </a:t>
            </a:r>
          </a:p>
          <a:p>
            <a:endParaRPr lang="en-US" altLang="en-US"/>
          </a:p>
        </p:txBody>
      </p:sp>
      <p:sp>
        <p:nvSpPr>
          <p:cNvPr id="112644" name="Slide Number Placeholder 3">
            <a:extLst>
              <a:ext uri="{FF2B5EF4-FFF2-40B4-BE49-F238E27FC236}">
                <a16:creationId xmlns:a16="http://schemas.microsoft.com/office/drawing/2014/main" id="{C53499E2-176B-8A4E-D507-2BA0A6CC93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F38DAA54-535C-4035-AA7B-B1E079BBF6D5}" type="slidenum">
              <a:rPr lang="en-US" altLang="en-US" sz="1200" smtClean="0"/>
              <a:pPr/>
              <a:t>87</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7F9DC4CD-004C-D598-CBCD-B50467A85A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75CFFC70-BB4F-3A1F-63ED-7863360609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4692" name="Slide Number Placeholder 3">
            <a:extLst>
              <a:ext uri="{FF2B5EF4-FFF2-40B4-BE49-F238E27FC236}">
                <a16:creationId xmlns:a16="http://schemas.microsoft.com/office/drawing/2014/main" id="{23E6BC06-32F6-85CC-A4FB-C483992570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D0A1670-452F-4469-A0E6-0B2AD47C6D7F}" type="slidenum">
              <a:rPr lang="en-US" altLang="en-US" sz="1200" smtClean="0"/>
              <a:pPr/>
              <a:t>88</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BBBF17DA-BC51-1CDE-91B8-E5655BB41D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BBCBA560-F50E-1F50-C024-AC82552FC2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It is not safe to add or increase the amounts of fresh herbs or garlic before canning. This can lower the acid level. </a:t>
            </a:r>
          </a:p>
        </p:txBody>
      </p:sp>
      <p:sp>
        <p:nvSpPr>
          <p:cNvPr id="116740" name="Slide Number Placeholder 3">
            <a:extLst>
              <a:ext uri="{FF2B5EF4-FFF2-40B4-BE49-F238E27FC236}">
                <a16:creationId xmlns:a16="http://schemas.microsoft.com/office/drawing/2014/main" id="{BD5ED381-C16A-92BB-F838-7B4B262885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A9F703B4-4DF0-47C7-8D7B-8A8805FED81C}" type="slidenum">
              <a:rPr lang="en-US" altLang="en-US" sz="1200" smtClean="0"/>
              <a:pPr/>
              <a:t>89</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8981CB39-6B4C-9563-9D69-A9FE919F27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C37CBC9A-1ADC-A4EE-C7D7-D931BFC5A6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It is unsafe to add thickener to salsa before canning, but feel free to thicken just before serving.</a:t>
            </a:r>
          </a:p>
          <a:p>
            <a:r>
              <a:rPr lang="en-US" altLang="en-US"/>
              <a:t>This can be done by pouring off some of the extra liquid, adding cornstarch clear jel or tomato paste. </a:t>
            </a:r>
          </a:p>
          <a:p>
            <a:r>
              <a:rPr lang="en-US" altLang="en-US"/>
              <a:t>Using a past tomato can also help with getting a thicker salsa. </a:t>
            </a:r>
          </a:p>
          <a:p>
            <a:endParaRPr lang="en-US" altLang="en-US"/>
          </a:p>
          <a:p>
            <a:r>
              <a:rPr lang="en-US" altLang="en-US"/>
              <a:t>Many people like to add corn, black bean, fresh cilantro or fruit just before serving. </a:t>
            </a:r>
          </a:p>
          <a:p>
            <a:endParaRPr lang="en-US" altLang="en-US"/>
          </a:p>
        </p:txBody>
      </p:sp>
      <p:sp>
        <p:nvSpPr>
          <p:cNvPr id="118788" name="Slide Number Placeholder 3">
            <a:extLst>
              <a:ext uri="{FF2B5EF4-FFF2-40B4-BE49-F238E27FC236}">
                <a16:creationId xmlns:a16="http://schemas.microsoft.com/office/drawing/2014/main" id="{54FE82D1-AD01-D8B8-1FE9-4609B429D3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9CBC034-240F-4A7D-A69C-393804E5E7E3}" type="slidenum">
              <a:rPr lang="en-US" altLang="en-US" sz="1200" smtClean="0"/>
              <a:pPr/>
              <a:t>90</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7020FDB3-7333-459F-141C-22559C22D4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93D42E4E-6A71-37F4-9A5B-CF435F47C9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884" name="Slide Number Placeholder 3">
            <a:extLst>
              <a:ext uri="{FF2B5EF4-FFF2-40B4-BE49-F238E27FC236}">
                <a16:creationId xmlns:a16="http://schemas.microsoft.com/office/drawing/2014/main" id="{05583D15-5B46-910F-F448-B7A69B8356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448C9A3B-52D7-454B-8500-F64D827ED59F}" type="slidenum">
              <a:rPr lang="en-US" altLang="en-US" sz="1200" smtClean="0"/>
              <a:pPr/>
              <a:t>93</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73CA260C-451C-09F9-3B27-620E6F9606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51CA0B61-BBEB-C526-E77E-D2CD2FE36F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4932" name="Slide Number Placeholder 3">
            <a:extLst>
              <a:ext uri="{FF2B5EF4-FFF2-40B4-BE49-F238E27FC236}">
                <a16:creationId xmlns:a16="http://schemas.microsoft.com/office/drawing/2014/main" id="{B8770F46-412E-3375-0157-08ADA12F7F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BA7AF7B9-FA2C-4C8C-9045-2DCDB455D5CE}" type="slidenum">
              <a:rPr lang="en-US" altLang="en-US" sz="1200" smtClean="0"/>
              <a:pPr/>
              <a:t>94</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3032BF7-A3E5-A91B-196C-2FBEAE31BC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5C14B672-CBFD-456F-5D7C-07A9DD62C6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More details in PNW 355 – but this is good basic information to review.</a:t>
            </a:r>
          </a:p>
        </p:txBody>
      </p:sp>
      <p:sp>
        <p:nvSpPr>
          <p:cNvPr id="27652" name="Slide Number Placeholder 3">
            <a:extLst>
              <a:ext uri="{FF2B5EF4-FFF2-40B4-BE49-F238E27FC236}">
                <a16:creationId xmlns:a16="http://schemas.microsoft.com/office/drawing/2014/main" id="{57C2337B-DB7E-E5CF-3BC8-D474DC7A84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063" indent="-288925">
              <a:defRPr sz="2400">
                <a:solidFill>
                  <a:schemeClr val="tx1"/>
                </a:solidFill>
                <a:latin typeface="Times" panose="02020603050405020304" pitchFamily="18" charset="0"/>
              </a:defRPr>
            </a:lvl2pPr>
            <a:lvl3pPr marL="1160463" indent="-231775">
              <a:defRPr sz="2400">
                <a:solidFill>
                  <a:schemeClr val="tx1"/>
                </a:solidFill>
                <a:latin typeface="Times" panose="02020603050405020304" pitchFamily="18" charset="0"/>
              </a:defRPr>
            </a:lvl3pPr>
            <a:lvl4pPr marL="1625600" indent="-231775">
              <a:defRPr sz="2400">
                <a:solidFill>
                  <a:schemeClr val="tx1"/>
                </a:solidFill>
                <a:latin typeface="Times" panose="02020603050405020304" pitchFamily="18" charset="0"/>
              </a:defRPr>
            </a:lvl4pPr>
            <a:lvl5pPr marL="2090738" indent="-231775">
              <a:defRPr sz="2400">
                <a:solidFill>
                  <a:schemeClr val="tx1"/>
                </a:solidFill>
                <a:latin typeface="Times" panose="02020603050405020304" pitchFamily="18" charset="0"/>
              </a:defRPr>
            </a:lvl5pPr>
            <a:lvl6pPr marL="2547938" indent="-231775" eaLnBrk="0" fontAlgn="base" hangingPunct="0">
              <a:spcBef>
                <a:spcPct val="0"/>
              </a:spcBef>
              <a:spcAft>
                <a:spcPct val="0"/>
              </a:spcAft>
              <a:defRPr sz="2400">
                <a:solidFill>
                  <a:schemeClr val="tx1"/>
                </a:solidFill>
                <a:latin typeface="Times" panose="02020603050405020304" pitchFamily="18" charset="0"/>
              </a:defRPr>
            </a:lvl6pPr>
            <a:lvl7pPr marL="3005138" indent="-231775" eaLnBrk="0" fontAlgn="base" hangingPunct="0">
              <a:spcBef>
                <a:spcPct val="0"/>
              </a:spcBef>
              <a:spcAft>
                <a:spcPct val="0"/>
              </a:spcAft>
              <a:defRPr sz="2400">
                <a:solidFill>
                  <a:schemeClr val="tx1"/>
                </a:solidFill>
                <a:latin typeface="Times" panose="02020603050405020304" pitchFamily="18" charset="0"/>
              </a:defRPr>
            </a:lvl7pPr>
            <a:lvl8pPr marL="3462338" indent="-231775" eaLnBrk="0" fontAlgn="base" hangingPunct="0">
              <a:spcBef>
                <a:spcPct val="0"/>
              </a:spcBef>
              <a:spcAft>
                <a:spcPct val="0"/>
              </a:spcAft>
              <a:defRPr sz="2400">
                <a:solidFill>
                  <a:schemeClr val="tx1"/>
                </a:solidFill>
                <a:latin typeface="Times" panose="02020603050405020304" pitchFamily="18" charset="0"/>
              </a:defRPr>
            </a:lvl8pPr>
            <a:lvl9pPr marL="3919538" indent="-231775" eaLnBrk="0" fontAlgn="base" hangingPunct="0">
              <a:spcBef>
                <a:spcPct val="0"/>
              </a:spcBef>
              <a:spcAft>
                <a:spcPct val="0"/>
              </a:spcAft>
              <a:defRPr sz="2400">
                <a:solidFill>
                  <a:schemeClr val="tx1"/>
                </a:solidFill>
                <a:latin typeface="Times" panose="02020603050405020304" pitchFamily="18" charset="0"/>
              </a:defRPr>
            </a:lvl9pPr>
          </a:lstStyle>
          <a:p>
            <a:fld id="{E87462F9-F066-4F02-95F0-5093865A1D1D}" type="slidenum">
              <a:rPr lang="en-US" altLang="en-US" sz="1200" smtClean="0"/>
              <a:pPr/>
              <a:t>21</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8765073D-A0AA-DF08-6713-934AB6A308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0F928FFA-368A-A052-FEEE-3DACA25086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D39CD915-3B6C-7E20-3471-715C91F146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063" indent="-288925">
              <a:defRPr sz="2400">
                <a:solidFill>
                  <a:schemeClr val="tx1"/>
                </a:solidFill>
                <a:latin typeface="Times" panose="02020603050405020304" pitchFamily="18" charset="0"/>
              </a:defRPr>
            </a:lvl2pPr>
            <a:lvl3pPr marL="1160463" indent="-231775">
              <a:defRPr sz="2400">
                <a:solidFill>
                  <a:schemeClr val="tx1"/>
                </a:solidFill>
                <a:latin typeface="Times" panose="02020603050405020304" pitchFamily="18" charset="0"/>
              </a:defRPr>
            </a:lvl3pPr>
            <a:lvl4pPr marL="1625600" indent="-231775">
              <a:defRPr sz="2400">
                <a:solidFill>
                  <a:schemeClr val="tx1"/>
                </a:solidFill>
                <a:latin typeface="Times" panose="02020603050405020304" pitchFamily="18" charset="0"/>
              </a:defRPr>
            </a:lvl4pPr>
            <a:lvl5pPr marL="2090738" indent="-231775">
              <a:defRPr sz="2400">
                <a:solidFill>
                  <a:schemeClr val="tx1"/>
                </a:solidFill>
                <a:latin typeface="Times" panose="02020603050405020304" pitchFamily="18" charset="0"/>
              </a:defRPr>
            </a:lvl5pPr>
            <a:lvl6pPr marL="2547938" indent="-231775" eaLnBrk="0" fontAlgn="base" hangingPunct="0">
              <a:spcBef>
                <a:spcPct val="0"/>
              </a:spcBef>
              <a:spcAft>
                <a:spcPct val="0"/>
              </a:spcAft>
              <a:defRPr sz="2400">
                <a:solidFill>
                  <a:schemeClr val="tx1"/>
                </a:solidFill>
                <a:latin typeface="Times" panose="02020603050405020304" pitchFamily="18" charset="0"/>
              </a:defRPr>
            </a:lvl6pPr>
            <a:lvl7pPr marL="3005138" indent="-231775" eaLnBrk="0" fontAlgn="base" hangingPunct="0">
              <a:spcBef>
                <a:spcPct val="0"/>
              </a:spcBef>
              <a:spcAft>
                <a:spcPct val="0"/>
              </a:spcAft>
              <a:defRPr sz="2400">
                <a:solidFill>
                  <a:schemeClr val="tx1"/>
                </a:solidFill>
                <a:latin typeface="Times" panose="02020603050405020304" pitchFamily="18" charset="0"/>
              </a:defRPr>
            </a:lvl7pPr>
            <a:lvl8pPr marL="3462338" indent="-231775" eaLnBrk="0" fontAlgn="base" hangingPunct="0">
              <a:spcBef>
                <a:spcPct val="0"/>
              </a:spcBef>
              <a:spcAft>
                <a:spcPct val="0"/>
              </a:spcAft>
              <a:defRPr sz="2400">
                <a:solidFill>
                  <a:schemeClr val="tx1"/>
                </a:solidFill>
                <a:latin typeface="Times" panose="02020603050405020304" pitchFamily="18" charset="0"/>
              </a:defRPr>
            </a:lvl8pPr>
            <a:lvl9pPr marL="3919538" indent="-231775" eaLnBrk="0" fontAlgn="base" hangingPunct="0">
              <a:spcBef>
                <a:spcPct val="0"/>
              </a:spcBef>
              <a:spcAft>
                <a:spcPct val="0"/>
              </a:spcAft>
              <a:defRPr sz="2400">
                <a:solidFill>
                  <a:schemeClr val="tx1"/>
                </a:solidFill>
                <a:latin typeface="Times" panose="02020603050405020304" pitchFamily="18" charset="0"/>
              </a:defRPr>
            </a:lvl9pPr>
          </a:lstStyle>
          <a:p>
            <a:fld id="{395ED23D-1D96-4D59-9EFE-20DB1242CCB8}" type="slidenum">
              <a:rPr lang="en-US" altLang="en-US" sz="1200" smtClean="0"/>
              <a:pPr/>
              <a:t>30</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96D6F903-D618-2C1D-D224-C4B47789DF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4A3384AC-220A-71C3-8681-F44C6AA350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Crisping agents are not necessary if these guidelines are followed.</a:t>
            </a:r>
          </a:p>
        </p:txBody>
      </p:sp>
      <p:sp>
        <p:nvSpPr>
          <p:cNvPr id="39940" name="Slide Number Placeholder 3">
            <a:extLst>
              <a:ext uri="{FF2B5EF4-FFF2-40B4-BE49-F238E27FC236}">
                <a16:creationId xmlns:a16="http://schemas.microsoft.com/office/drawing/2014/main" id="{F4F85C2A-B636-6CBA-5710-BF50B0D2A9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063" indent="-288925">
              <a:defRPr sz="2400">
                <a:solidFill>
                  <a:schemeClr val="tx1"/>
                </a:solidFill>
                <a:latin typeface="Times" panose="02020603050405020304" pitchFamily="18" charset="0"/>
              </a:defRPr>
            </a:lvl2pPr>
            <a:lvl3pPr marL="1160463" indent="-231775">
              <a:defRPr sz="2400">
                <a:solidFill>
                  <a:schemeClr val="tx1"/>
                </a:solidFill>
                <a:latin typeface="Times" panose="02020603050405020304" pitchFamily="18" charset="0"/>
              </a:defRPr>
            </a:lvl3pPr>
            <a:lvl4pPr marL="1625600" indent="-231775">
              <a:defRPr sz="2400">
                <a:solidFill>
                  <a:schemeClr val="tx1"/>
                </a:solidFill>
                <a:latin typeface="Times" panose="02020603050405020304" pitchFamily="18" charset="0"/>
              </a:defRPr>
            </a:lvl4pPr>
            <a:lvl5pPr marL="2090738" indent="-231775">
              <a:defRPr sz="2400">
                <a:solidFill>
                  <a:schemeClr val="tx1"/>
                </a:solidFill>
                <a:latin typeface="Times" panose="02020603050405020304" pitchFamily="18" charset="0"/>
              </a:defRPr>
            </a:lvl5pPr>
            <a:lvl6pPr marL="2547938" indent="-231775" eaLnBrk="0" fontAlgn="base" hangingPunct="0">
              <a:spcBef>
                <a:spcPct val="0"/>
              </a:spcBef>
              <a:spcAft>
                <a:spcPct val="0"/>
              </a:spcAft>
              <a:defRPr sz="2400">
                <a:solidFill>
                  <a:schemeClr val="tx1"/>
                </a:solidFill>
                <a:latin typeface="Times" panose="02020603050405020304" pitchFamily="18" charset="0"/>
              </a:defRPr>
            </a:lvl6pPr>
            <a:lvl7pPr marL="3005138" indent="-231775" eaLnBrk="0" fontAlgn="base" hangingPunct="0">
              <a:spcBef>
                <a:spcPct val="0"/>
              </a:spcBef>
              <a:spcAft>
                <a:spcPct val="0"/>
              </a:spcAft>
              <a:defRPr sz="2400">
                <a:solidFill>
                  <a:schemeClr val="tx1"/>
                </a:solidFill>
                <a:latin typeface="Times" panose="02020603050405020304" pitchFamily="18" charset="0"/>
              </a:defRPr>
            </a:lvl7pPr>
            <a:lvl8pPr marL="3462338" indent="-231775" eaLnBrk="0" fontAlgn="base" hangingPunct="0">
              <a:spcBef>
                <a:spcPct val="0"/>
              </a:spcBef>
              <a:spcAft>
                <a:spcPct val="0"/>
              </a:spcAft>
              <a:defRPr sz="2400">
                <a:solidFill>
                  <a:schemeClr val="tx1"/>
                </a:solidFill>
                <a:latin typeface="Times" panose="02020603050405020304" pitchFamily="18" charset="0"/>
              </a:defRPr>
            </a:lvl8pPr>
            <a:lvl9pPr marL="3919538" indent="-231775" eaLnBrk="0" fontAlgn="base" hangingPunct="0">
              <a:spcBef>
                <a:spcPct val="0"/>
              </a:spcBef>
              <a:spcAft>
                <a:spcPct val="0"/>
              </a:spcAft>
              <a:defRPr sz="2400">
                <a:solidFill>
                  <a:schemeClr val="tx1"/>
                </a:solidFill>
                <a:latin typeface="Times" panose="02020603050405020304" pitchFamily="18" charset="0"/>
              </a:defRPr>
            </a:lvl9pPr>
          </a:lstStyle>
          <a:p>
            <a:fld id="{F78B96E6-9C36-4881-A1F3-FD2780E3887C}" type="slidenum">
              <a:rPr lang="en-US" altLang="en-US" sz="1200" smtClean="0"/>
              <a:pPr/>
              <a:t>31</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7656F145-C8DD-5BA0-6F01-6E6E5A9B0D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2BF0F51E-F80A-A258-2B8F-3E82B20D79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Unacceptable equipment for fermenting will react with the acid or salt and affect the quality (color change) and safety of the pickles.</a:t>
            </a:r>
          </a:p>
          <a:p>
            <a:pPr eaLnBrk="1" hangingPunct="1">
              <a:spcBef>
                <a:spcPct val="0"/>
              </a:spcBef>
            </a:pPr>
            <a:endParaRPr lang="en-US" altLang="en-US"/>
          </a:p>
          <a:p>
            <a:pPr eaLnBrk="1" hangingPunct="1">
              <a:spcBef>
                <a:spcPct val="0"/>
              </a:spcBef>
            </a:pPr>
            <a:r>
              <a:rPr lang="en-US" altLang="en-US"/>
              <a:t>Plastic garbage containers have been treated to control odor; non-food grade plastic bags will impart a flavor or chemical into the food; metal containers will react with the salt and/or acid and make undesirable flavor changes and affect the safety of the pickles.</a:t>
            </a:r>
          </a:p>
          <a:p>
            <a:pPr eaLnBrk="1" hangingPunct="1">
              <a:spcBef>
                <a:spcPct val="0"/>
              </a:spcBef>
            </a:pPr>
            <a:endParaRPr lang="en-US" altLang="en-US"/>
          </a:p>
          <a:p>
            <a:pPr eaLnBrk="1" hangingPunct="1">
              <a:spcBef>
                <a:spcPct val="0"/>
              </a:spcBef>
            </a:pPr>
            <a:r>
              <a:rPr lang="en-US" altLang="en-US"/>
              <a:t>If the stoneware crock has a  crack larger than your finger nail, plant flowers in it and don’t use it to ferment.  Always bleach a crock, rinse and air dry before using it for fermentation.</a:t>
            </a:r>
          </a:p>
          <a:p>
            <a:pPr eaLnBrk="1" hangingPunct="1">
              <a:spcBef>
                <a:spcPct val="0"/>
              </a:spcBef>
            </a:pPr>
            <a:endParaRPr lang="en-US" altLang="en-US"/>
          </a:p>
          <a:p>
            <a:pPr eaLnBrk="1" hangingPunct="1">
              <a:spcBef>
                <a:spcPct val="0"/>
              </a:spcBef>
            </a:pPr>
            <a:r>
              <a:rPr lang="en-US" altLang="en-US"/>
              <a:t>If in doubt about the quality of the crock, where it was made or potential glazing, don’t use it!</a:t>
            </a:r>
          </a:p>
          <a:p>
            <a:pPr eaLnBrk="1" hangingPunct="1">
              <a:spcBef>
                <a:spcPct val="0"/>
              </a:spcBef>
            </a:pPr>
            <a:endParaRPr lang="en-US" altLang="en-US"/>
          </a:p>
        </p:txBody>
      </p:sp>
      <p:sp>
        <p:nvSpPr>
          <p:cNvPr id="49156" name="Slide Number Placeholder 3">
            <a:extLst>
              <a:ext uri="{FF2B5EF4-FFF2-40B4-BE49-F238E27FC236}">
                <a16:creationId xmlns:a16="http://schemas.microsoft.com/office/drawing/2014/main" id="{13329272-ACDA-E354-51F1-D480850C74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063" indent="-288925">
              <a:defRPr sz="2400">
                <a:solidFill>
                  <a:schemeClr val="tx1"/>
                </a:solidFill>
                <a:latin typeface="Times" panose="02020603050405020304" pitchFamily="18" charset="0"/>
              </a:defRPr>
            </a:lvl2pPr>
            <a:lvl3pPr marL="1160463" indent="-231775">
              <a:defRPr sz="2400">
                <a:solidFill>
                  <a:schemeClr val="tx1"/>
                </a:solidFill>
                <a:latin typeface="Times" panose="02020603050405020304" pitchFamily="18" charset="0"/>
              </a:defRPr>
            </a:lvl3pPr>
            <a:lvl4pPr marL="1625600" indent="-231775">
              <a:defRPr sz="2400">
                <a:solidFill>
                  <a:schemeClr val="tx1"/>
                </a:solidFill>
                <a:latin typeface="Times" panose="02020603050405020304" pitchFamily="18" charset="0"/>
              </a:defRPr>
            </a:lvl4pPr>
            <a:lvl5pPr marL="2090738" indent="-231775">
              <a:defRPr sz="2400">
                <a:solidFill>
                  <a:schemeClr val="tx1"/>
                </a:solidFill>
                <a:latin typeface="Times" panose="02020603050405020304" pitchFamily="18" charset="0"/>
              </a:defRPr>
            </a:lvl5pPr>
            <a:lvl6pPr marL="2547938" indent="-231775" eaLnBrk="0" fontAlgn="base" hangingPunct="0">
              <a:spcBef>
                <a:spcPct val="0"/>
              </a:spcBef>
              <a:spcAft>
                <a:spcPct val="0"/>
              </a:spcAft>
              <a:defRPr sz="2400">
                <a:solidFill>
                  <a:schemeClr val="tx1"/>
                </a:solidFill>
                <a:latin typeface="Times" panose="02020603050405020304" pitchFamily="18" charset="0"/>
              </a:defRPr>
            </a:lvl6pPr>
            <a:lvl7pPr marL="3005138" indent="-231775" eaLnBrk="0" fontAlgn="base" hangingPunct="0">
              <a:spcBef>
                <a:spcPct val="0"/>
              </a:spcBef>
              <a:spcAft>
                <a:spcPct val="0"/>
              </a:spcAft>
              <a:defRPr sz="2400">
                <a:solidFill>
                  <a:schemeClr val="tx1"/>
                </a:solidFill>
                <a:latin typeface="Times" panose="02020603050405020304" pitchFamily="18" charset="0"/>
              </a:defRPr>
            </a:lvl7pPr>
            <a:lvl8pPr marL="3462338" indent="-231775" eaLnBrk="0" fontAlgn="base" hangingPunct="0">
              <a:spcBef>
                <a:spcPct val="0"/>
              </a:spcBef>
              <a:spcAft>
                <a:spcPct val="0"/>
              </a:spcAft>
              <a:defRPr sz="2400">
                <a:solidFill>
                  <a:schemeClr val="tx1"/>
                </a:solidFill>
                <a:latin typeface="Times" panose="02020603050405020304" pitchFamily="18" charset="0"/>
              </a:defRPr>
            </a:lvl8pPr>
            <a:lvl9pPr marL="3919538" indent="-231775" eaLnBrk="0" fontAlgn="base" hangingPunct="0">
              <a:spcBef>
                <a:spcPct val="0"/>
              </a:spcBef>
              <a:spcAft>
                <a:spcPct val="0"/>
              </a:spcAft>
              <a:defRPr sz="2400">
                <a:solidFill>
                  <a:schemeClr val="tx1"/>
                </a:solidFill>
                <a:latin typeface="Times" panose="02020603050405020304" pitchFamily="18" charset="0"/>
              </a:defRPr>
            </a:lvl9pPr>
          </a:lstStyle>
          <a:p>
            <a:fld id="{57F812A3-BAF5-4C1E-989B-D163A8DF2300}" type="slidenum">
              <a:rPr lang="en-US" altLang="en-US" sz="1200" smtClean="0"/>
              <a:pPr/>
              <a:t>39</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3F691B44-3938-9D44-9F99-1A6A322F7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8B58B037-130F-35FE-2AD2-DF6BDDBAED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Unacceptable equipment for heating liquids will react with the acid or salt and affect the quality (color change) and safety of the pickles.</a:t>
            </a:r>
          </a:p>
        </p:txBody>
      </p:sp>
      <p:sp>
        <p:nvSpPr>
          <p:cNvPr id="51204" name="Slide Number Placeholder 3">
            <a:extLst>
              <a:ext uri="{FF2B5EF4-FFF2-40B4-BE49-F238E27FC236}">
                <a16:creationId xmlns:a16="http://schemas.microsoft.com/office/drawing/2014/main" id="{B75ACA89-91E5-45CF-25FD-35AB163033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063" indent="-288925">
              <a:defRPr sz="2400">
                <a:solidFill>
                  <a:schemeClr val="tx1"/>
                </a:solidFill>
                <a:latin typeface="Times" panose="02020603050405020304" pitchFamily="18" charset="0"/>
              </a:defRPr>
            </a:lvl2pPr>
            <a:lvl3pPr marL="1160463" indent="-231775">
              <a:defRPr sz="2400">
                <a:solidFill>
                  <a:schemeClr val="tx1"/>
                </a:solidFill>
                <a:latin typeface="Times" panose="02020603050405020304" pitchFamily="18" charset="0"/>
              </a:defRPr>
            </a:lvl3pPr>
            <a:lvl4pPr marL="1625600" indent="-231775">
              <a:defRPr sz="2400">
                <a:solidFill>
                  <a:schemeClr val="tx1"/>
                </a:solidFill>
                <a:latin typeface="Times" panose="02020603050405020304" pitchFamily="18" charset="0"/>
              </a:defRPr>
            </a:lvl4pPr>
            <a:lvl5pPr marL="2090738" indent="-231775">
              <a:defRPr sz="2400">
                <a:solidFill>
                  <a:schemeClr val="tx1"/>
                </a:solidFill>
                <a:latin typeface="Times" panose="02020603050405020304" pitchFamily="18" charset="0"/>
              </a:defRPr>
            </a:lvl5pPr>
            <a:lvl6pPr marL="2547938" indent="-231775" eaLnBrk="0" fontAlgn="base" hangingPunct="0">
              <a:spcBef>
                <a:spcPct val="0"/>
              </a:spcBef>
              <a:spcAft>
                <a:spcPct val="0"/>
              </a:spcAft>
              <a:defRPr sz="2400">
                <a:solidFill>
                  <a:schemeClr val="tx1"/>
                </a:solidFill>
                <a:latin typeface="Times" panose="02020603050405020304" pitchFamily="18" charset="0"/>
              </a:defRPr>
            </a:lvl6pPr>
            <a:lvl7pPr marL="3005138" indent="-231775" eaLnBrk="0" fontAlgn="base" hangingPunct="0">
              <a:spcBef>
                <a:spcPct val="0"/>
              </a:spcBef>
              <a:spcAft>
                <a:spcPct val="0"/>
              </a:spcAft>
              <a:defRPr sz="2400">
                <a:solidFill>
                  <a:schemeClr val="tx1"/>
                </a:solidFill>
                <a:latin typeface="Times" panose="02020603050405020304" pitchFamily="18" charset="0"/>
              </a:defRPr>
            </a:lvl7pPr>
            <a:lvl8pPr marL="3462338" indent="-231775" eaLnBrk="0" fontAlgn="base" hangingPunct="0">
              <a:spcBef>
                <a:spcPct val="0"/>
              </a:spcBef>
              <a:spcAft>
                <a:spcPct val="0"/>
              </a:spcAft>
              <a:defRPr sz="2400">
                <a:solidFill>
                  <a:schemeClr val="tx1"/>
                </a:solidFill>
                <a:latin typeface="Times" panose="02020603050405020304" pitchFamily="18" charset="0"/>
              </a:defRPr>
            </a:lvl8pPr>
            <a:lvl9pPr marL="3919538" indent="-231775" eaLnBrk="0" fontAlgn="base" hangingPunct="0">
              <a:spcBef>
                <a:spcPct val="0"/>
              </a:spcBef>
              <a:spcAft>
                <a:spcPct val="0"/>
              </a:spcAft>
              <a:defRPr sz="2400">
                <a:solidFill>
                  <a:schemeClr val="tx1"/>
                </a:solidFill>
                <a:latin typeface="Times" panose="02020603050405020304" pitchFamily="18" charset="0"/>
              </a:defRPr>
            </a:lvl9pPr>
          </a:lstStyle>
          <a:p>
            <a:fld id="{8C0ECDAC-05A3-4E06-8CCF-13E328D3C281}" type="slidenum">
              <a:rPr lang="en-US" altLang="en-US" sz="1200" smtClean="0"/>
              <a:pPr/>
              <a:t>40</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7CCBEA16-DF10-036F-96A8-AFB8D486FF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2375B127-20F2-28EC-22EB-051058FF21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picture shows how a bag is used seal the top of the fermenting container.  When it is filled with brine it seals around the edges.  </a:t>
            </a:r>
          </a:p>
          <a:p>
            <a:pPr eaLnBrk="1" hangingPunct="1">
              <a:spcBef>
                <a:spcPct val="0"/>
              </a:spcBef>
            </a:pPr>
            <a:r>
              <a:rPr lang="en-US" altLang="en-US"/>
              <a:t>A “zip-lock” bag will not work because it is a square bag and it will not mold around a circle.  It needs to be a food storage bag that comes with a twisty or a turkey roasting bag, not a sealing bag with a zipper.</a:t>
            </a:r>
          </a:p>
        </p:txBody>
      </p:sp>
      <p:sp>
        <p:nvSpPr>
          <p:cNvPr id="73732" name="Slide Number Placeholder 3">
            <a:extLst>
              <a:ext uri="{FF2B5EF4-FFF2-40B4-BE49-F238E27FC236}">
                <a16:creationId xmlns:a16="http://schemas.microsoft.com/office/drawing/2014/main" id="{54CE52EF-197A-1381-5330-CDFEB36B8A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063" indent="-288925">
              <a:defRPr sz="2400">
                <a:solidFill>
                  <a:schemeClr val="tx1"/>
                </a:solidFill>
                <a:latin typeface="Times" panose="02020603050405020304" pitchFamily="18" charset="0"/>
              </a:defRPr>
            </a:lvl2pPr>
            <a:lvl3pPr marL="1160463" indent="-231775">
              <a:defRPr sz="2400">
                <a:solidFill>
                  <a:schemeClr val="tx1"/>
                </a:solidFill>
                <a:latin typeface="Times" panose="02020603050405020304" pitchFamily="18" charset="0"/>
              </a:defRPr>
            </a:lvl3pPr>
            <a:lvl4pPr marL="1625600" indent="-231775">
              <a:defRPr sz="2400">
                <a:solidFill>
                  <a:schemeClr val="tx1"/>
                </a:solidFill>
                <a:latin typeface="Times" panose="02020603050405020304" pitchFamily="18" charset="0"/>
              </a:defRPr>
            </a:lvl4pPr>
            <a:lvl5pPr marL="2090738" indent="-231775">
              <a:defRPr sz="2400">
                <a:solidFill>
                  <a:schemeClr val="tx1"/>
                </a:solidFill>
                <a:latin typeface="Times" panose="02020603050405020304" pitchFamily="18" charset="0"/>
              </a:defRPr>
            </a:lvl5pPr>
            <a:lvl6pPr marL="2547938" indent="-231775" eaLnBrk="0" fontAlgn="base" hangingPunct="0">
              <a:spcBef>
                <a:spcPct val="0"/>
              </a:spcBef>
              <a:spcAft>
                <a:spcPct val="0"/>
              </a:spcAft>
              <a:defRPr sz="2400">
                <a:solidFill>
                  <a:schemeClr val="tx1"/>
                </a:solidFill>
                <a:latin typeface="Times" panose="02020603050405020304" pitchFamily="18" charset="0"/>
              </a:defRPr>
            </a:lvl6pPr>
            <a:lvl7pPr marL="3005138" indent="-231775" eaLnBrk="0" fontAlgn="base" hangingPunct="0">
              <a:spcBef>
                <a:spcPct val="0"/>
              </a:spcBef>
              <a:spcAft>
                <a:spcPct val="0"/>
              </a:spcAft>
              <a:defRPr sz="2400">
                <a:solidFill>
                  <a:schemeClr val="tx1"/>
                </a:solidFill>
                <a:latin typeface="Times" panose="02020603050405020304" pitchFamily="18" charset="0"/>
              </a:defRPr>
            </a:lvl7pPr>
            <a:lvl8pPr marL="3462338" indent="-231775" eaLnBrk="0" fontAlgn="base" hangingPunct="0">
              <a:spcBef>
                <a:spcPct val="0"/>
              </a:spcBef>
              <a:spcAft>
                <a:spcPct val="0"/>
              </a:spcAft>
              <a:defRPr sz="2400">
                <a:solidFill>
                  <a:schemeClr val="tx1"/>
                </a:solidFill>
                <a:latin typeface="Times" panose="02020603050405020304" pitchFamily="18" charset="0"/>
              </a:defRPr>
            </a:lvl8pPr>
            <a:lvl9pPr marL="3919538" indent="-231775" eaLnBrk="0" fontAlgn="base" hangingPunct="0">
              <a:spcBef>
                <a:spcPct val="0"/>
              </a:spcBef>
              <a:spcAft>
                <a:spcPct val="0"/>
              </a:spcAft>
              <a:defRPr sz="2400">
                <a:solidFill>
                  <a:schemeClr val="tx1"/>
                </a:solidFill>
                <a:latin typeface="Times" panose="02020603050405020304" pitchFamily="18" charset="0"/>
              </a:defRPr>
            </a:lvl9pPr>
          </a:lstStyle>
          <a:p>
            <a:fld id="{2C833E16-C8E1-4509-9C19-5A388B39D52F}" type="slidenum">
              <a:rPr lang="en-US" altLang="en-US" sz="1200" smtClean="0"/>
              <a:pPr/>
              <a:t>61</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6A3DA415-71C7-0C89-D0A9-93EB2E13CF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3A8DBF86-E65F-C005-535D-009E731842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If people want to use a plate as a method for sealing the container, a canning jar with brine will need to be placed on the plate to hold the cabbage below the brine.  Every couple of days the plate needs to be removed to clean the scum off of it where bacteria has started to grow.  Carefully remove the plate, wash it and return to the container being careful not to disturb the fermenting cabbage.</a:t>
            </a:r>
          </a:p>
        </p:txBody>
      </p:sp>
      <p:sp>
        <p:nvSpPr>
          <p:cNvPr id="75780" name="Slide Number Placeholder 3">
            <a:extLst>
              <a:ext uri="{FF2B5EF4-FFF2-40B4-BE49-F238E27FC236}">
                <a16:creationId xmlns:a16="http://schemas.microsoft.com/office/drawing/2014/main" id="{D8281B7A-8F0E-9318-CB23-E286CFB15F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063" indent="-288925">
              <a:defRPr sz="2400">
                <a:solidFill>
                  <a:schemeClr val="tx1"/>
                </a:solidFill>
                <a:latin typeface="Times" panose="02020603050405020304" pitchFamily="18" charset="0"/>
              </a:defRPr>
            </a:lvl2pPr>
            <a:lvl3pPr marL="1160463" indent="-231775">
              <a:defRPr sz="2400">
                <a:solidFill>
                  <a:schemeClr val="tx1"/>
                </a:solidFill>
                <a:latin typeface="Times" panose="02020603050405020304" pitchFamily="18" charset="0"/>
              </a:defRPr>
            </a:lvl3pPr>
            <a:lvl4pPr marL="1625600" indent="-231775">
              <a:defRPr sz="2400">
                <a:solidFill>
                  <a:schemeClr val="tx1"/>
                </a:solidFill>
                <a:latin typeface="Times" panose="02020603050405020304" pitchFamily="18" charset="0"/>
              </a:defRPr>
            </a:lvl4pPr>
            <a:lvl5pPr marL="2090738" indent="-231775">
              <a:defRPr sz="2400">
                <a:solidFill>
                  <a:schemeClr val="tx1"/>
                </a:solidFill>
                <a:latin typeface="Times" panose="02020603050405020304" pitchFamily="18" charset="0"/>
              </a:defRPr>
            </a:lvl5pPr>
            <a:lvl6pPr marL="2547938" indent="-231775" eaLnBrk="0" fontAlgn="base" hangingPunct="0">
              <a:spcBef>
                <a:spcPct val="0"/>
              </a:spcBef>
              <a:spcAft>
                <a:spcPct val="0"/>
              </a:spcAft>
              <a:defRPr sz="2400">
                <a:solidFill>
                  <a:schemeClr val="tx1"/>
                </a:solidFill>
                <a:latin typeface="Times" panose="02020603050405020304" pitchFamily="18" charset="0"/>
              </a:defRPr>
            </a:lvl6pPr>
            <a:lvl7pPr marL="3005138" indent="-231775" eaLnBrk="0" fontAlgn="base" hangingPunct="0">
              <a:spcBef>
                <a:spcPct val="0"/>
              </a:spcBef>
              <a:spcAft>
                <a:spcPct val="0"/>
              </a:spcAft>
              <a:defRPr sz="2400">
                <a:solidFill>
                  <a:schemeClr val="tx1"/>
                </a:solidFill>
                <a:latin typeface="Times" panose="02020603050405020304" pitchFamily="18" charset="0"/>
              </a:defRPr>
            </a:lvl7pPr>
            <a:lvl8pPr marL="3462338" indent="-231775" eaLnBrk="0" fontAlgn="base" hangingPunct="0">
              <a:spcBef>
                <a:spcPct val="0"/>
              </a:spcBef>
              <a:spcAft>
                <a:spcPct val="0"/>
              </a:spcAft>
              <a:defRPr sz="2400">
                <a:solidFill>
                  <a:schemeClr val="tx1"/>
                </a:solidFill>
                <a:latin typeface="Times" panose="02020603050405020304" pitchFamily="18" charset="0"/>
              </a:defRPr>
            </a:lvl8pPr>
            <a:lvl9pPr marL="3919538" indent="-231775" eaLnBrk="0" fontAlgn="base" hangingPunct="0">
              <a:spcBef>
                <a:spcPct val="0"/>
              </a:spcBef>
              <a:spcAft>
                <a:spcPct val="0"/>
              </a:spcAft>
              <a:defRPr sz="2400">
                <a:solidFill>
                  <a:schemeClr val="tx1"/>
                </a:solidFill>
                <a:latin typeface="Times" panose="02020603050405020304" pitchFamily="18" charset="0"/>
              </a:defRPr>
            </a:lvl9pPr>
          </a:lstStyle>
          <a:p>
            <a:fld id="{84006F6B-4B3F-4877-A8C0-EC95455A5E8D}" type="slidenum">
              <a:rPr lang="en-US" altLang="en-US" sz="1200" smtClean="0"/>
              <a:pPr/>
              <a:t>62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E2DBD1"/>
        </a:solidFill>
        <a:effectLst/>
      </p:bgPr>
    </p:bg>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07CBE72E-58D4-68E9-01F7-D9281224B4FE}"/>
              </a:ext>
            </a:extLst>
          </p:cNvPr>
          <p:cNvSpPr txBox="1">
            <a:spLocks noChangeArrowheads="1"/>
          </p:cNvSpPr>
          <p:nvPr/>
        </p:nvSpPr>
        <p:spPr bwMode="auto">
          <a:xfrm>
            <a:off x="7620000" y="990600"/>
            <a:ext cx="1306513" cy="228600"/>
          </a:xfrm>
          <a:prstGeom prst="rect">
            <a:avLst/>
          </a:prstGeom>
          <a:noFill/>
          <a:ln>
            <a:noFill/>
          </a:ln>
          <a:effec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ctr">
              <a:lnSpc>
                <a:spcPct val="75000"/>
              </a:lnSpc>
              <a:defRPr/>
            </a:pPr>
            <a:endParaRPr lang="en-US" altLang="en-US" sz="1200">
              <a:solidFill>
                <a:srgbClr val="DED5CC"/>
              </a:solidFill>
              <a:latin typeface="Stone Sans" pitchFamily="64" charset="0"/>
            </a:endParaRPr>
          </a:p>
        </p:txBody>
      </p:sp>
      <p:sp>
        <p:nvSpPr>
          <p:cNvPr id="3" name="Rectangle 4">
            <a:extLst>
              <a:ext uri="{FF2B5EF4-FFF2-40B4-BE49-F238E27FC236}">
                <a16:creationId xmlns:a16="http://schemas.microsoft.com/office/drawing/2014/main" id="{683561B3-3960-D5C5-ECFE-58E7F0365EED}"/>
              </a:ext>
            </a:extLst>
          </p:cNvPr>
          <p:cNvSpPr>
            <a:spLocks noChangeArrowheads="1"/>
          </p:cNvSpPr>
          <p:nvPr/>
        </p:nvSpPr>
        <p:spPr bwMode="auto">
          <a:xfrm>
            <a:off x="0" y="5943600"/>
            <a:ext cx="9144000" cy="914400"/>
          </a:xfrm>
          <a:prstGeom prst="rect">
            <a:avLst/>
          </a:prstGeom>
          <a:solidFill>
            <a:srgbClr val="FFFFFF"/>
          </a:solidFill>
          <a:ln>
            <a:noFill/>
          </a:ln>
          <a:effec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r">
              <a:defRPr/>
            </a:pPr>
            <a:endParaRPr lang="en-US" altLang="en-US"/>
          </a:p>
        </p:txBody>
      </p:sp>
      <p:sp>
        <p:nvSpPr>
          <p:cNvPr id="4" name="Rectangle 5">
            <a:extLst>
              <a:ext uri="{FF2B5EF4-FFF2-40B4-BE49-F238E27FC236}">
                <a16:creationId xmlns:a16="http://schemas.microsoft.com/office/drawing/2014/main" id="{F390617B-D2DF-2676-1920-A042B5D23420}"/>
              </a:ext>
            </a:extLst>
          </p:cNvPr>
          <p:cNvSpPr>
            <a:spLocks noChangeArrowheads="1"/>
          </p:cNvSpPr>
          <p:nvPr/>
        </p:nvSpPr>
        <p:spPr bwMode="auto">
          <a:xfrm>
            <a:off x="0" y="5562600"/>
            <a:ext cx="9155113" cy="381000"/>
          </a:xfrm>
          <a:prstGeom prst="rect">
            <a:avLst/>
          </a:prstGeom>
          <a:solidFill>
            <a:schemeClr val="tx1"/>
          </a:solidFill>
          <a:ln>
            <a:noFill/>
          </a:ln>
          <a:effec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ctr">
              <a:defRPr/>
            </a:pPr>
            <a:endParaRPr lang="en-US" altLang="en-US">
              <a:solidFill>
                <a:srgbClr val="A8C0D2"/>
              </a:solidFill>
            </a:endParaRPr>
          </a:p>
        </p:txBody>
      </p:sp>
      <p:sp>
        <p:nvSpPr>
          <p:cNvPr id="5" name="Rectangle 6">
            <a:extLst>
              <a:ext uri="{FF2B5EF4-FFF2-40B4-BE49-F238E27FC236}">
                <a16:creationId xmlns:a16="http://schemas.microsoft.com/office/drawing/2014/main" id="{6C14E733-AC62-8D25-87D4-F9681269524E}"/>
              </a:ext>
            </a:extLst>
          </p:cNvPr>
          <p:cNvSpPr>
            <a:spLocks noChangeArrowheads="1"/>
          </p:cNvSpPr>
          <p:nvPr/>
        </p:nvSpPr>
        <p:spPr bwMode="auto">
          <a:xfrm>
            <a:off x="152400" y="5618163"/>
            <a:ext cx="8839200" cy="274637"/>
          </a:xfrm>
          <a:prstGeom prst="rect">
            <a:avLst/>
          </a:prstGeom>
          <a:noFill/>
          <a:ln>
            <a:noFill/>
          </a:ln>
          <a:effec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ctr">
              <a:defRPr/>
            </a:pPr>
            <a:r>
              <a:rPr lang="en-US" altLang="en-US" sz="1200">
                <a:solidFill>
                  <a:srgbClr val="DED5CC"/>
                </a:solidFill>
                <a:latin typeface="Stone Sans" pitchFamily="64" charset="0"/>
              </a:rPr>
              <a:t>FOOD SAFETY &amp; PRESERVATION</a:t>
            </a:r>
            <a:r>
              <a:rPr lang="en-US" altLang="en-US" sz="1200">
                <a:solidFill>
                  <a:schemeClr val="bg1"/>
                </a:solidFill>
                <a:latin typeface="Stone Sans" pitchFamily="64" charset="0"/>
              </a:rPr>
              <a:t> </a:t>
            </a:r>
          </a:p>
        </p:txBody>
      </p:sp>
      <p:sp>
        <p:nvSpPr>
          <p:cNvPr id="6" name="Rectangle 7">
            <a:extLst>
              <a:ext uri="{FF2B5EF4-FFF2-40B4-BE49-F238E27FC236}">
                <a16:creationId xmlns:a16="http://schemas.microsoft.com/office/drawing/2014/main" id="{265DA6E4-23CE-A9D5-F680-64F4A3066D4E}"/>
              </a:ext>
            </a:extLst>
          </p:cNvPr>
          <p:cNvSpPr>
            <a:spLocks noChangeArrowheads="1"/>
          </p:cNvSpPr>
          <p:nvPr/>
        </p:nvSpPr>
        <p:spPr bwMode="auto">
          <a:xfrm>
            <a:off x="0" y="-7938"/>
            <a:ext cx="9144000" cy="1143001"/>
          </a:xfrm>
          <a:prstGeom prst="rect">
            <a:avLst/>
          </a:prstGeom>
          <a:gradFill rotWithShape="0">
            <a:gsLst>
              <a:gs pos="0">
                <a:srgbClr val="3E2116"/>
              </a:gs>
              <a:gs pos="100000">
                <a:schemeClr val="folHlink"/>
              </a:gs>
            </a:gsLst>
            <a:lin ang="0" scaled="1"/>
          </a:gradFill>
          <a:ln>
            <a:noFill/>
          </a:ln>
          <a:effec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r">
              <a:defRPr/>
            </a:pPr>
            <a:endParaRPr lang="en-US" altLang="en-US"/>
          </a:p>
        </p:txBody>
      </p:sp>
      <p:pic>
        <p:nvPicPr>
          <p:cNvPr id="7" name="Picture 8" descr="logo">
            <a:extLst>
              <a:ext uri="{FF2B5EF4-FFF2-40B4-BE49-F238E27FC236}">
                <a16:creationId xmlns:a16="http://schemas.microsoft.com/office/drawing/2014/main" id="{13A010D1-E046-A7AA-6F8B-04066B2B7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88913"/>
            <a:ext cx="40386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BottomImageBar">
            <a:extLst>
              <a:ext uri="{FF2B5EF4-FFF2-40B4-BE49-F238E27FC236}">
                <a16:creationId xmlns:a16="http://schemas.microsoft.com/office/drawing/2014/main" id="{0AF05258-EF75-11C0-D12E-681FC8112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19800"/>
            <a:ext cx="91440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85800" y="2209800"/>
            <a:ext cx="7772400" cy="1143000"/>
          </a:xfrm>
        </p:spPr>
        <p:txBody>
          <a:bodyPr/>
          <a:lstStyle>
            <a:lvl1pPr algn="ctr">
              <a:defRPr sz="3200">
                <a:solidFill>
                  <a:schemeClr val="folHlink"/>
                </a:solidFill>
              </a:defRPr>
            </a:lvl1pPr>
          </a:lstStyle>
          <a:p>
            <a:pPr lvl="0"/>
            <a:r>
              <a:rPr lang="en-US" noProof="0"/>
              <a:t>Click to edit Master title style</a:t>
            </a:r>
          </a:p>
        </p:txBody>
      </p:sp>
    </p:spTree>
    <p:extLst>
      <p:ext uri="{BB962C8B-B14F-4D97-AF65-F5344CB8AC3E}">
        <p14:creationId xmlns:p14="http://schemas.microsoft.com/office/powerpoint/2010/main" val="4182585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498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914400"/>
            <a:ext cx="20955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914400"/>
            <a:ext cx="61341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960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382000" cy="533400"/>
          </a:xfrm>
        </p:spPr>
        <p:txBody>
          <a:bodyPr/>
          <a:lstStyle/>
          <a:p>
            <a:r>
              <a:rPr lang="en-US"/>
              <a:t>Click to edit Master title style</a:t>
            </a:r>
          </a:p>
        </p:txBody>
      </p:sp>
      <p:sp>
        <p:nvSpPr>
          <p:cNvPr id="3" name="Text Placeholder 2"/>
          <p:cNvSpPr>
            <a:spLocks noGrp="1"/>
          </p:cNvSpPr>
          <p:nvPr>
            <p:ph type="body" sz="half" idx="1"/>
          </p:nvPr>
        </p:nvSpPr>
        <p:spPr>
          <a:xfrm>
            <a:off x="381000" y="1676400"/>
            <a:ext cx="411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1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685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859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862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144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676400"/>
            <a:ext cx="41148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148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42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729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401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189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4868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88709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4F0F8"/>
            </a:gs>
            <a:gs pos="100000">
              <a:srgbClr val="A3BBCD"/>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376C7AF-155F-B5B1-0E1B-4C8BB0C878FC}"/>
              </a:ext>
            </a:extLst>
          </p:cNvPr>
          <p:cNvSpPr>
            <a:spLocks noChangeArrowheads="1"/>
          </p:cNvSpPr>
          <p:nvPr/>
        </p:nvSpPr>
        <p:spPr bwMode="auto">
          <a:xfrm>
            <a:off x="0" y="0"/>
            <a:ext cx="9144000" cy="990600"/>
          </a:xfrm>
          <a:prstGeom prst="rect">
            <a:avLst/>
          </a:prstGeom>
          <a:solidFill>
            <a:srgbClr val="FFFFFF"/>
          </a:solidFill>
          <a:ln>
            <a:noFill/>
          </a:ln>
          <a:effec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r">
              <a:defRPr/>
            </a:pPr>
            <a:endParaRPr lang="en-US" altLang="en-US"/>
          </a:p>
        </p:txBody>
      </p:sp>
      <p:sp>
        <p:nvSpPr>
          <p:cNvPr id="1027" name="Rectangle 3">
            <a:extLst>
              <a:ext uri="{FF2B5EF4-FFF2-40B4-BE49-F238E27FC236}">
                <a16:creationId xmlns:a16="http://schemas.microsoft.com/office/drawing/2014/main" id="{2D25FFA0-2FCE-CC32-7648-DE52A40BD443}"/>
              </a:ext>
            </a:extLst>
          </p:cNvPr>
          <p:cNvSpPr>
            <a:spLocks noChangeArrowheads="1"/>
          </p:cNvSpPr>
          <p:nvPr/>
        </p:nvSpPr>
        <p:spPr bwMode="auto">
          <a:xfrm>
            <a:off x="0" y="952500"/>
            <a:ext cx="9144000" cy="457200"/>
          </a:xfrm>
          <a:prstGeom prst="rect">
            <a:avLst/>
          </a:prstGeom>
          <a:solidFill>
            <a:schemeClr val="tx1"/>
          </a:solidFill>
          <a:ln>
            <a:noFill/>
          </a:ln>
          <a:effec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pPr algn="r">
              <a:defRPr/>
            </a:pPr>
            <a:endParaRPr lang="en-US" altLang="en-US"/>
          </a:p>
        </p:txBody>
      </p:sp>
      <p:sp>
        <p:nvSpPr>
          <p:cNvPr id="4100" name="Text Box 4">
            <a:extLst>
              <a:ext uri="{FF2B5EF4-FFF2-40B4-BE49-F238E27FC236}">
                <a16:creationId xmlns:a16="http://schemas.microsoft.com/office/drawing/2014/main" id="{4FF111BC-E740-37F3-1325-A6EE37D2A871}"/>
              </a:ext>
            </a:extLst>
          </p:cNvPr>
          <p:cNvSpPr txBox="1">
            <a:spLocks noChangeArrowheads="1"/>
          </p:cNvSpPr>
          <p:nvPr/>
        </p:nvSpPr>
        <p:spPr bwMode="auto">
          <a:xfrm>
            <a:off x="2133600" y="2003425"/>
            <a:ext cx="6477000" cy="1244600"/>
          </a:xfrm>
          <a:prstGeom prst="rect">
            <a:avLst/>
          </a:prstGeom>
          <a:noFill/>
          <a:ln>
            <a:noFill/>
          </a:ln>
          <a:effectLst/>
        </p:spPr>
        <p:txBody>
          <a:bodyPr>
            <a:spAutoFit/>
          </a:bodyPr>
          <a:lstStyle>
            <a:lvl1pPr marL="341313" indent="-341313"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70000"/>
              </a:spcBef>
              <a:buClr>
                <a:srgbClr val="BAB866"/>
              </a:buClr>
              <a:buSzPct val="85000"/>
              <a:buFontTx/>
              <a:buChar char="•"/>
              <a:defRPr/>
            </a:pPr>
            <a:endParaRPr lang="en-US" sz="2800">
              <a:solidFill>
                <a:srgbClr val="572700"/>
              </a:solidFill>
              <a:latin typeface="Stone Sans Semibold" pitchFamily="48" charset="0"/>
            </a:endParaRPr>
          </a:p>
          <a:p>
            <a:pPr lvl="1">
              <a:spcBef>
                <a:spcPct val="70000"/>
              </a:spcBef>
              <a:buClr>
                <a:srgbClr val="BAB866"/>
              </a:buClr>
              <a:buSzPct val="85000"/>
              <a:buFontTx/>
              <a:buChar char="•"/>
              <a:defRPr/>
            </a:pPr>
            <a:endParaRPr lang="en-US" sz="2800">
              <a:solidFill>
                <a:srgbClr val="572700"/>
              </a:solidFill>
              <a:latin typeface="Stone Sans Semibold" pitchFamily="48" charset="0"/>
            </a:endParaRPr>
          </a:p>
        </p:txBody>
      </p:sp>
      <p:sp>
        <p:nvSpPr>
          <p:cNvPr id="1029" name="Rectangle 5">
            <a:extLst>
              <a:ext uri="{FF2B5EF4-FFF2-40B4-BE49-F238E27FC236}">
                <a16:creationId xmlns:a16="http://schemas.microsoft.com/office/drawing/2014/main" id="{6E24FDED-C7ED-23C5-E7A2-C20C4CF90C08}"/>
              </a:ext>
            </a:extLst>
          </p:cNvPr>
          <p:cNvSpPr>
            <a:spLocks noGrp="1" noChangeArrowheads="1"/>
          </p:cNvSpPr>
          <p:nvPr>
            <p:ph type="body" idx="1"/>
          </p:nvPr>
        </p:nvSpPr>
        <p:spPr bwMode="auto">
          <a:xfrm>
            <a:off x="381000" y="1676400"/>
            <a:ext cx="8382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572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800C1418-B063-0259-BB5C-523E7A2B8DCB}"/>
              </a:ext>
            </a:extLst>
          </p:cNvPr>
          <p:cNvSpPr>
            <a:spLocks noGrp="1" noChangeArrowheads="1"/>
          </p:cNvSpPr>
          <p:nvPr>
            <p:ph type="title"/>
          </p:nvPr>
        </p:nvSpPr>
        <p:spPr bwMode="auto">
          <a:xfrm>
            <a:off x="381000" y="914400"/>
            <a:ext cx="838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1031" name="Picture 7">
            <a:extLst>
              <a:ext uri="{FF2B5EF4-FFF2-40B4-BE49-F238E27FC236}">
                <a16:creationId xmlns:a16="http://schemas.microsoft.com/office/drawing/2014/main" id="{A0F074F0-4F2C-DC49-4199-B7DE0B03C46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 y="152400"/>
            <a:ext cx="3657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913"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Stone Sans" pitchFamily="64" charset="0"/>
        </a:defRPr>
      </a:lvl2pPr>
      <a:lvl3pPr algn="l" rtl="0" eaLnBrk="0" fontAlgn="base" hangingPunct="0">
        <a:spcBef>
          <a:spcPct val="0"/>
        </a:spcBef>
        <a:spcAft>
          <a:spcPct val="0"/>
        </a:spcAft>
        <a:defRPr sz="2400">
          <a:solidFill>
            <a:schemeClr val="bg1"/>
          </a:solidFill>
          <a:latin typeface="Stone Sans" pitchFamily="64" charset="0"/>
        </a:defRPr>
      </a:lvl3pPr>
      <a:lvl4pPr algn="l" rtl="0" eaLnBrk="0" fontAlgn="base" hangingPunct="0">
        <a:spcBef>
          <a:spcPct val="0"/>
        </a:spcBef>
        <a:spcAft>
          <a:spcPct val="0"/>
        </a:spcAft>
        <a:defRPr sz="2400">
          <a:solidFill>
            <a:schemeClr val="bg1"/>
          </a:solidFill>
          <a:latin typeface="Stone Sans" pitchFamily="64" charset="0"/>
        </a:defRPr>
      </a:lvl4pPr>
      <a:lvl5pPr algn="l" rtl="0" eaLnBrk="0" fontAlgn="base" hangingPunct="0">
        <a:spcBef>
          <a:spcPct val="0"/>
        </a:spcBef>
        <a:spcAft>
          <a:spcPct val="0"/>
        </a:spcAft>
        <a:defRPr sz="2400">
          <a:solidFill>
            <a:schemeClr val="bg1"/>
          </a:solidFill>
          <a:latin typeface="Stone Sans" pitchFamily="64" charset="0"/>
        </a:defRPr>
      </a:lvl5pPr>
      <a:lvl6pPr marL="457200" algn="l" rtl="0" eaLnBrk="0" fontAlgn="base" hangingPunct="0">
        <a:spcBef>
          <a:spcPct val="0"/>
        </a:spcBef>
        <a:spcAft>
          <a:spcPct val="0"/>
        </a:spcAft>
        <a:defRPr sz="2400">
          <a:solidFill>
            <a:schemeClr val="bg1"/>
          </a:solidFill>
          <a:latin typeface="Stone Sans" pitchFamily="64" charset="0"/>
        </a:defRPr>
      </a:lvl6pPr>
      <a:lvl7pPr marL="914400" algn="l" rtl="0" eaLnBrk="0" fontAlgn="base" hangingPunct="0">
        <a:spcBef>
          <a:spcPct val="0"/>
        </a:spcBef>
        <a:spcAft>
          <a:spcPct val="0"/>
        </a:spcAft>
        <a:defRPr sz="2400">
          <a:solidFill>
            <a:schemeClr val="bg1"/>
          </a:solidFill>
          <a:latin typeface="Stone Sans" pitchFamily="64" charset="0"/>
        </a:defRPr>
      </a:lvl7pPr>
      <a:lvl8pPr marL="1371600" algn="l" rtl="0" eaLnBrk="0" fontAlgn="base" hangingPunct="0">
        <a:spcBef>
          <a:spcPct val="0"/>
        </a:spcBef>
        <a:spcAft>
          <a:spcPct val="0"/>
        </a:spcAft>
        <a:defRPr sz="2400">
          <a:solidFill>
            <a:schemeClr val="bg1"/>
          </a:solidFill>
          <a:latin typeface="Stone Sans" pitchFamily="64" charset="0"/>
        </a:defRPr>
      </a:lvl8pPr>
      <a:lvl9pPr marL="1828800" algn="l" rtl="0" eaLnBrk="0" fontAlgn="base" hangingPunct="0">
        <a:spcBef>
          <a:spcPct val="0"/>
        </a:spcBef>
        <a:spcAft>
          <a:spcPct val="0"/>
        </a:spcAft>
        <a:defRPr sz="2400">
          <a:solidFill>
            <a:schemeClr val="bg1"/>
          </a:solidFill>
          <a:latin typeface="Stone Sans" pitchFamily="64" charset="0"/>
        </a:defRPr>
      </a:lvl9pPr>
    </p:titleStyle>
    <p:bodyStyle>
      <a:lvl1pPr marL="342900" indent="-342900" algn="l" rtl="0" eaLnBrk="0" fontAlgn="base" hangingPunct="0">
        <a:spcBef>
          <a:spcPct val="20000"/>
        </a:spcBef>
        <a:spcAft>
          <a:spcPct val="0"/>
        </a:spcAft>
        <a:buClr>
          <a:schemeClr val="accent1"/>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800">
          <a:solidFill>
            <a:schemeClr val="tx1"/>
          </a:solidFill>
          <a:latin typeface="Stone Sans Semibold" pitchFamily="48" charset="0"/>
        </a:defRPr>
      </a:lvl2pPr>
      <a:lvl3pPr marL="1085850" indent="-228600" algn="l" rtl="0" eaLnBrk="0" fontAlgn="base" hangingPunct="0">
        <a:spcBef>
          <a:spcPct val="20000"/>
        </a:spcBef>
        <a:spcAft>
          <a:spcPct val="0"/>
        </a:spcAft>
        <a:buClr>
          <a:schemeClr val="accent1"/>
        </a:buClr>
        <a:buChar char="•"/>
        <a:defRPr sz="2000">
          <a:solidFill>
            <a:schemeClr val="tx1"/>
          </a:solidFill>
          <a:latin typeface="+mn-lt"/>
        </a:defRPr>
      </a:lvl3pPr>
      <a:lvl4pPr marL="1428750" indent="-228600" algn="l" rtl="0" eaLnBrk="0" fontAlgn="base" hangingPunct="0">
        <a:spcBef>
          <a:spcPct val="20000"/>
        </a:spcBef>
        <a:spcAft>
          <a:spcPct val="0"/>
        </a:spcAft>
        <a:buClr>
          <a:schemeClr val="accent1"/>
        </a:buClr>
        <a:buChar char="–"/>
        <a:defRPr sz="1600">
          <a:solidFill>
            <a:schemeClr val="tx1"/>
          </a:solidFill>
          <a:latin typeface="+mn-lt"/>
        </a:defRPr>
      </a:lvl4pPr>
      <a:lvl5pPr marL="1771650" indent="-228600" algn="l" rtl="0" eaLnBrk="0" fontAlgn="base" hangingPunct="0">
        <a:spcBef>
          <a:spcPct val="20000"/>
        </a:spcBef>
        <a:spcAft>
          <a:spcPct val="0"/>
        </a:spcAft>
        <a:buClr>
          <a:schemeClr val="accent1"/>
        </a:buClr>
        <a:buChar char="»"/>
        <a:defRPr sz="1600">
          <a:solidFill>
            <a:schemeClr val="tx1"/>
          </a:solidFill>
          <a:latin typeface="+mn-lt"/>
        </a:defRPr>
      </a:lvl5pPr>
      <a:lvl6pPr marL="2228850" indent="-228600" algn="l" rtl="0" eaLnBrk="0" fontAlgn="base" hangingPunct="0">
        <a:spcBef>
          <a:spcPct val="20000"/>
        </a:spcBef>
        <a:spcAft>
          <a:spcPct val="0"/>
        </a:spcAft>
        <a:buClr>
          <a:schemeClr val="accent1"/>
        </a:buClr>
        <a:buChar char="»"/>
        <a:defRPr sz="1600">
          <a:solidFill>
            <a:schemeClr val="tx1"/>
          </a:solidFill>
          <a:latin typeface="+mn-lt"/>
        </a:defRPr>
      </a:lvl6pPr>
      <a:lvl7pPr marL="2686050" indent="-228600" algn="l" rtl="0" eaLnBrk="0" fontAlgn="base" hangingPunct="0">
        <a:spcBef>
          <a:spcPct val="20000"/>
        </a:spcBef>
        <a:spcAft>
          <a:spcPct val="0"/>
        </a:spcAft>
        <a:buClr>
          <a:schemeClr val="accent1"/>
        </a:buClr>
        <a:buChar char="»"/>
        <a:defRPr sz="1600">
          <a:solidFill>
            <a:schemeClr val="tx1"/>
          </a:solidFill>
          <a:latin typeface="+mn-lt"/>
        </a:defRPr>
      </a:lvl7pPr>
      <a:lvl8pPr marL="3143250" indent="-228600" algn="l" rtl="0" eaLnBrk="0" fontAlgn="base" hangingPunct="0">
        <a:spcBef>
          <a:spcPct val="20000"/>
        </a:spcBef>
        <a:spcAft>
          <a:spcPct val="0"/>
        </a:spcAft>
        <a:buClr>
          <a:schemeClr val="accent1"/>
        </a:buClr>
        <a:buChar char="»"/>
        <a:defRPr sz="1600">
          <a:solidFill>
            <a:schemeClr val="tx1"/>
          </a:solidFill>
          <a:latin typeface="+mn-lt"/>
        </a:defRPr>
      </a:lvl8pPr>
      <a:lvl9pPr marL="3600450" indent="-228600" algn="l" rtl="0" eaLnBrk="0" fontAlgn="base" hangingPunct="0">
        <a:spcBef>
          <a:spcPct val="20000"/>
        </a:spcBef>
        <a:spcAft>
          <a:spcPct val="0"/>
        </a:spcAft>
        <a:buClr>
          <a:schemeClr val="accent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Pickled_egg"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Soused_herring"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wmf"/><Relationship Id="rId4" Type="http://schemas.openxmlformats.org/officeDocument/2006/relationships/image" Target="../media/image11.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oleObject" Target="../embeddings/oleObject2.bin"/><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3.bin"/><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crookedbrains.net/2012/02/creative-modern-oil-and-vinegar-sets.html"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www.sunshinesews.com/2017/09/canning-pickles-from-crock.html" TargetMode="External"/><Relationship Id="rId5" Type="http://schemas.openxmlformats.org/officeDocument/2006/relationships/image" Target="../media/image6.jpeg"/><Relationship Id="rId4" Type="http://schemas.openxmlformats.org/officeDocument/2006/relationships/hyperlink" Target="https://creativecommons.org/licenses/by-nc-sa/3.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lindamziedrich.files.wordpress.com/2011/01/pickle-crisp.jp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5.bin"/><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oleObject" Target="../embeddings/oleObject7.bin"/><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9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9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oleObject" Target="../embeddings/oleObject8.bin"/><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oleObject" Target="../embeddings/oleObject9.bin"/><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F36041D-3BBC-9D51-75CA-5C5992C5B1C9}"/>
              </a:ext>
            </a:extLst>
          </p:cNvPr>
          <p:cNvSpPr>
            <a:spLocks noGrp="1" noChangeArrowheads="1"/>
          </p:cNvSpPr>
          <p:nvPr>
            <p:ph type="ctrTitle"/>
          </p:nvPr>
        </p:nvSpPr>
        <p:spPr>
          <a:xfrm>
            <a:off x="685800" y="2209800"/>
            <a:ext cx="7772400" cy="2438400"/>
          </a:xfrm>
          <a:extLst>
            <a:ext uri="{909E8E84-426E-40DD-AFC4-6F175D3DCCD1}">
              <a14:hiddenFill xmlns:a14="http://schemas.microsoft.com/office/drawing/2010/main">
                <a:solidFill>
                  <a:srgbClr val="E2DBD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b="1" dirty="0"/>
              <a:t>Preparation and Canning of</a:t>
            </a:r>
            <a:br>
              <a:rPr lang="en-US" altLang="en-US" b="1" dirty="0"/>
            </a:br>
            <a:r>
              <a:rPr lang="en-US" altLang="en-US" b="1" dirty="0"/>
              <a:t>Pickled and Fermented Foods</a:t>
            </a:r>
            <a:br>
              <a:rPr lang="en-US" altLang="en-US" sz="2800" b="1" dirty="0"/>
            </a:br>
            <a:br>
              <a:rPr lang="en-US" altLang="en-US" sz="2800" dirty="0"/>
            </a:br>
            <a:r>
              <a:rPr lang="en-US" altLang="en-US" sz="2800" dirty="0"/>
              <a:t> </a:t>
            </a:r>
            <a:r>
              <a:rPr lang="en-US" altLang="en-US" sz="1800" dirty="0">
                <a:solidFill>
                  <a:srgbClr val="663300"/>
                </a:solidFill>
              </a:rPr>
              <a:t>Washington State University </a:t>
            </a:r>
            <a:br>
              <a:rPr lang="en-US" altLang="en-US" sz="1800" dirty="0"/>
            </a:br>
            <a:r>
              <a:rPr lang="en-US" altLang="en-US" sz="2400" b="1">
                <a:latin typeface="Stone Sans Semibold"/>
              </a:rPr>
              <a:t>Sandy Brown</a:t>
            </a:r>
            <a:br>
              <a:rPr lang="en-US" altLang="en-US" sz="2400" b="1" dirty="0">
                <a:latin typeface="Stone Sans Semibold"/>
              </a:rPr>
            </a:br>
            <a:r>
              <a:rPr lang="en-US" altLang="en-US" sz="2400" b="1">
                <a:latin typeface="Stone Sans Semibold"/>
              </a:rPr>
              <a:t>Faculty Emeritus</a:t>
            </a:r>
            <a:endParaRPr lang="en-US" altLang="en-US" sz="2400" b="1" dirty="0">
              <a:latin typeface="Stone Sans Semibold" pitchFamily="4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196C6EB8-BD3B-C2E9-6F7E-2530697ECA49}"/>
              </a:ext>
            </a:extLst>
          </p:cNvPr>
          <p:cNvSpPr>
            <a:spLocks noGrp="1" noChangeArrowheads="1"/>
          </p:cNvSpPr>
          <p:nvPr>
            <p:ph type="title"/>
          </p:nvPr>
        </p:nvSpPr>
        <p:spPr/>
        <p:txBody>
          <a:bodyPr/>
          <a:lstStyle/>
          <a:p>
            <a:r>
              <a:rPr lang="en-US" altLang="en-US"/>
              <a:t>OLD RECIPES – Handed down, or Internet </a:t>
            </a:r>
          </a:p>
        </p:txBody>
      </p:sp>
      <p:sp>
        <p:nvSpPr>
          <p:cNvPr id="3" name="Content Placeholder 2">
            <a:extLst>
              <a:ext uri="{FF2B5EF4-FFF2-40B4-BE49-F238E27FC236}">
                <a16:creationId xmlns:a16="http://schemas.microsoft.com/office/drawing/2014/main" id="{E55B41A4-EA40-4862-4748-53CB23E5E955}"/>
              </a:ext>
            </a:extLst>
          </p:cNvPr>
          <p:cNvSpPr>
            <a:spLocks noGrp="1"/>
          </p:cNvSpPr>
          <p:nvPr>
            <p:ph idx="1"/>
          </p:nvPr>
        </p:nvSpPr>
        <p:spPr/>
        <p:txBody>
          <a:bodyPr/>
          <a:lstStyle/>
          <a:p>
            <a:pPr>
              <a:defRPr/>
            </a:pPr>
            <a:r>
              <a:rPr lang="en-US" dirty="0"/>
              <a:t>Best to use tested recipes </a:t>
            </a:r>
          </a:p>
          <a:p>
            <a:pPr>
              <a:defRPr/>
            </a:pPr>
            <a:r>
              <a:rPr lang="en-US" dirty="0"/>
              <a:t>5% Vinegar ration 1:1 vinegar/liquid ratio or more</a:t>
            </a:r>
          </a:p>
          <a:p>
            <a:pPr>
              <a:defRPr/>
            </a:pPr>
            <a:r>
              <a:rPr lang="en-US" dirty="0"/>
              <a:t>Older recipes not this proportion </a:t>
            </a:r>
          </a:p>
          <a:p>
            <a:pPr>
              <a:defRPr/>
            </a:pPr>
            <a:r>
              <a:rPr lang="en-US" dirty="0"/>
              <a:t>Older vinegars were often 7% or better </a:t>
            </a:r>
          </a:p>
          <a:p>
            <a:pPr marL="0" indent="0">
              <a:buFontTx/>
              <a:buNone/>
              <a:defRPr/>
            </a:pPr>
            <a:endParaRPr lang="en-US" dirty="0"/>
          </a:p>
          <a:p>
            <a:pPr>
              <a:defRPr/>
            </a:pPr>
            <a:r>
              <a:rPr lang="en-US" dirty="0"/>
              <a:t>To update an old recipe, add some 5% vinegar to meet the ratio of  1:1 ration vinegar/liquid ratio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53B5750-AE28-A48B-8774-4B267CA23441}"/>
              </a:ext>
            </a:extLst>
          </p:cNvPr>
          <p:cNvSpPr>
            <a:spLocks noGrp="1" noChangeArrowheads="1"/>
          </p:cNvSpPr>
          <p:nvPr>
            <p:ph type="title"/>
          </p:nvPr>
        </p:nvSpPr>
        <p:spPr/>
        <p:txBody>
          <a:bodyPr/>
          <a:lstStyle/>
          <a:p>
            <a:r>
              <a:rPr lang="en-US" altLang="en-US"/>
              <a:t>PICKLED FRUITS</a:t>
            </a:r>
          </a:p>
        </p:txBody>
      </p:sp>
      <p:sp>
        <p:nvSpPr>
          <p:cNvPr id="10243" name="Rectangle 3">
            <a:extLst>
              <a:ext uri="{FF2B5EF4-FFF2-40B4-BE49-F238E27FC236}">
                <a16:creationId xmlns:a16="http://schemas.microsoft.com/office/drawing/2014/main" id="{157F8947-3BDB-8505-3CB2-8DCB1BDD4813}"/>
              </a:ext>
            </a:extLst>
          </p:cNvPr>
          <p:cNvSpPr>
            <a:spLocks noGrp="1" noChangeArrowheads="1"/>
          </p:cNvSpPr>
          <p:nvPr>
            <p:ph type="body" idx="1"/>
          </p:nvPr>
        </p:nvSpPr>
        <p:spPr/>
        <p:txBody>
          <a:bodyPr/>
          <a:lstStyle/>
          <a:p>
            <a:pPr>
              <a:defRPr/>
            </a:pPr>
            <a:r>
              <a:rPr lang="en-US" altLang="en-US" dirty="0"/>
              <a:t>Pickled fruits are:</a:t>
            </a:r>
          </a:p>
          <a:p>
            <a:pPr marL="457200" lvl="1" indent="0">
              <a:buFontTx/>
              <a:buNone/>
              <a:defRPr/>
            </a:pPr>
            <a:endParaRPr lang="en-US" altLang="en-US" sz="1200" dirty="0"/>
          </a:p>
          <a:p>
            <a:pPr lvl="1">
              <a:defRPr/>
            </a:pPr>
            <a:r>
              <a:rPr lang="en-US" altLang="en-US" dirty="0"/>
              <a:t>Whole or sliced fruits simmered in a spicy, sweet-sour syrup, i.e.,</a:t>
            </a:r>
          </a:p>
          <a:p>
            <a:pPr lvl="2">
              <a:defRPr/>
            </a:pPr>
            <a:r>
              <a:rPr lang="en-US" altLang="en-US" sz="2800" i="1" dirty="0"/>
              <a:t>Pickled Peaches</a:t>
            </a:r>
          </a:p>
          <a:p>
            <a:pPr lvl="2">
              <a:defRPr/>
            </a:pPr>
            <a:r>
              <a:rPr lang="en-US" altLang="en-US" sz="2800" i="1" dirty="0"/>
              <a:t>Pickled Pears</a:t>
            </a:r>
          </a:p>
          <a:p>
            <a:pPr lvl="2">
              <a:defRPr/>
            </a:pPr>
            <a:r>
              <a:rPr lang="en-US" altLang="en-US" sz="2800" i="1" dirty="0"/>
              <a:t>Pickled Watermelon rind</a:t>
            </a:r>
          </a:p>
          <a:p>
            <a:pPr marL="457200" lvl="1" indent="0">
              <a:buFontTx/>
              <a:buNone/>
              <a:defRPr/>
            </a:pPr>
            <a:endParaRPr lang="en-US" altLang="en-US" dirty="0"/>
          </a:p>
          <a:p>
            <a:pPr lvl="1">
              <a:defRPr/>
            </a:pPr>
            <a:r>
              <a:rPr lang="en-US" altLang="en-US" dirty="0"/>
              <a:t>Very easy to make and preserve.</a:t>
            </a:r>
          </a:p>
          <a:p>
            <a:pPr>
              <a:defRPr/>
            </a:pPr>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C60F30B-F095-B9B4-0CC2-D5213CFAC8FF}"/>
              </a:ext>
            </a:extLst>
          </p:cNvPr>
          <p:cNvSpPr>
            <a:spLocks noGrp="1" noChangeArrowheads="1"/>
          </p:cNvSpPr>
          <p:nvPr>
            <p:ph type="title"/>
          </p:nvPr>
        </p:nvSpPr>
        <p:spPr>
          <a:xfrm>
            <a:off x="228600" y="914400"/>
            <a:ext cx="8382000" cy="533400"/>
          </a:xfrm>
        </p:spPr>
        <p:txBody>
          <a:bodyPr/>
          <a:lstStyle/>
          <a:p>
            <a:r>
              <a:rPr lang="en-US" altLang="en-US"/>
              <a:t>RELISHES, CHUTNEYS &amp; SALSA</a:t>
            </a:r>
          </a:p>
        </p:txBody>
      </p:sp>
      <p:sp>
        <p:nvSpPr>
          <p:cNvPr id="11267" name="Rectangle 3">
            <a:extLst>
              <a:ext uri="{FF2B5EF4-FFF2-40B4-BE49-F238E27FC236}">
                <a16:creationId xmlns:a16="http://schemas.microsoft.com/office/drawing/2014/main" id="{ED72E5DF-6A33-A9B9-3EA0-26333D3B0662}"/>
              </a:ext>
            </a:extLst>
          </p:cNvPr>
          <p:cNvSpPr>
            <a:spLocks noGrp="1" noChangeArrowheads="1"/>
          </p:cNvSpPr>
          <p:nvPr>
            <p:ph type="body" idx="1"/>
          </p:nvPr>
        </p:nvSpPr>
        <p:spPr/>
        <p:txBody>
          <a:bodyPr/>
          <a:lstStyle/>
          <a:p>
            <a:pPr>
              <a:lnSpc>
                <a:spcPct val="80000"/>
              </a:lnSpc>
              <a:defRPr/>
            </a:pPr>
            <a:r>
              <a:rPr lang="en-US" altLang="en-US" sz="2200" b="1" dirty="0"/>
              <a:t>Relishes</a:t>
            </a:r>
          </a:p>
          <a:p>
            <a:pPr lvl="1">
              <a:lnSpc>
                <a:spcPct val="80000"/>
              </a:lnSpc>
              <a:defRPr/>
            </a:pPr>
            <a:r>
              <a:rPr lang="en-US" altLang="en-US" sz="2200" dirty="0"/>
              <a:t>Made of chopped fruits and/or vegetables, seasoned, and cooked to a desired consistency in a spicy vinegar solution.</a:t>
            </a:r>
          </a:p>
          <a:p>
            <a:pPr marL="457200" lvl="1" indent="0">
              <a:lnSpc>
                <a:spcPct val="80000"/>
              </a:lnSpc>
              <a:buFontTx/>
              <a:buNone/>
              <a:defRPr/>
            </a:pPr>
            <a:endParaRPr lang="en-US" altLang="en-US" sz="1200" dirty="0"/>
          </a:p>
          <a:p>
            <a:pPr>
              <a:lnSpc>
                <a:spcPct val="80000"/>
              </a:lnSpc>
              <a:defRPr/>
            </a:pPr>
            <a:r>
              <a:rPr lang="en-US" altLang="en-US" sz="2200" b="1" dirty="0"/>
              <a:t>Chutney</a:t>
            </a:r>
          </a:p>
          <a:p>
            <a:pPr lvl="1">
              <a:lnSpc>
                <a:spcPct val="80000"/>
              </a:lnSpc>
              <a:defRPr/>
            </a:pPr>
            <a:r>
              <a:rPr lang="en-US" altLang="en-US" sz="2200" dirty="0"/>
              <a:t>A relish-type condiment that includes several different varieties of sauce-type foods, drawn from traditional East Indian cuisine. </a:t>
            </a:r>
          </a:p>
          <a:p>
            <a:pPr lvl="1">
              <a:lnSpc>
                <a:spcPct val="80000"/>
              </a:lnSpc>
              <a:defRPr/>
            </a:pPr>
            <a:endParaRPr lang="en-US" altLang="en-US" sz="1000" dirty="0"/>
          </a:p>
          <a:p>
            <a:pPr lvl="1">
              <a:lnSpc>
                <a:spcPct val="80000"/>
              </a:lnSpc>
              <a:defRPr/>
            </a:pPr>
            <a:r>
              <a:rPr lang="en-US" altLang="en-US" sz="2200" dirty="0"/>
              <a:t>Chopped fruit or vegetables, simmered with spices, onion, sugar and vinegar. </a:t>
            </a:r>
          </a:p>
          <a:p>
            <a:pPr lvl="1">
              <a:lnSpc>
                <a:spcPct val="80000"/>
              </a:lnSpc>
              <a:defRPr/>
            </a:pPr>
            <a:endParaRPr lang="en-US" altLang="en-US" sz="1200" dirty="0"/>
          </a:p>
          <a:p>
            <a:pPr>
              <a:lnSpc>
                <a:spcPct val="80000"/>
              </a:lnSpc>
              <a:defRPr/>
            </a:pPr>
            <a:r>
              <a:rPr lang="en-US" altLang="en-US" sz="2200" b="1" dirty="0"/>
              <a:t>Salsa </a:t>
            </a:r>
          </a:p>
          <a:p>
            <a:pPr lvl="1">
              <a:lnSpc>
                <a:spcPct val="80000"/>
              </a:lnSpc>
              <a:defRPr/>
            </a:pPr>
            <a:r>
              <a:rPr lang="en-US" altLang="en-US" sz="2200" dirty="0"/>
              <a:t>A spicy sauce of chopped, usually uncooked vegetables or fruit, especially tomatoes, onions, and chili peppers, used as a condiment.</a:t>
            </a:r>
          </a:p>
          <a:p>
            <a:pPr>
              <a:lnSpc>
                <a:spcPct val="80000"/>
              </a:lnSpc>
              <a:defRPr/>
            </a:pPr>
            <a:endParaRPr lang="en-US" altLang="en-US" sz="2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4A8621FF-FCA8-97D0-C70D-93335B89A73B}"/>
              </a:ext>
            </a:extLst>
          </p:cNvPr>
          <p:cNvSpPr>
            <a:spLocks noGrp="1" noChangeArrowheads="1"/>
          </p:cNvSpPr>
          <p:nvPr>
            <p:ph type="title"/>
          </p:nvPr>
        </p:nvSpPr>
        <p:spPr/>
        <p:txBody>
          <a:bodyPr/>
          <a:lstStyle/>
          <a:p>
            <a:r>
              <a:rPr lang="en-US" altLang="en-US"/>
              <a:t>PICKLED PROTEIN FOODS </a:t>
            </a:r>
          </a:p>
        </p:txBody>
      </p:sp>
      <p:sp>
        <p:nvSpPr>
          <p:cNvPr id="17411" name="Content Placeholder 2">
            <a:extLst>
              <a:ext uri="{FF2B5EF4-FFF2-40B4-BE49-F238E27FC236}">
                <a16:creationId xmlns:a16="http://schemas.microsoft.com/office/drawing/2014/main" id="{DCB35537-EEAC-58D0-C94D-40B2BEFEFB17}"/>
              </a:ext>
            </a:extLst>
          </p:cNvPr>
          <p:cNvSpPr>
            <a:spLocks noGrp="1" noChangeArrowheads="1"/>
          </p:cNvSpPr>
          <p:nvPr>
            <p:ph idx="1"/>
          </p:nvPr>
        </p:nvSpPr>
        <p:spPr/>
        <p:txBody>
          <a:bodyPr/>
          <a:lstStyle/>
          <a:p>
            <a:r>
              <a:rPr lang="en-US" altLang="en-US"/>
              <a:t>Pickled Eggs and Fish </a:t>
            </a:r>
          </a:p>
          <a:p>
            <a:r>
              <a:rPr lang="en-US" altLang="en-US"/>
              <a:t>Process MUST be done in the refrigerator</a:t>
            </a:r>
          </a:p>
          <a:p>
            <a:r>
              <a:rPr lang="en-US" altLang="en-US"/>
              <a:t>Uses a fully cooked product </a:t>
            </a:r>
          </a:p>
          <a:p>
            <a:r>
              <a:rPr lang="en-US" altLang="en-US"/>
              <a:t>No canning recommendations </a:t>
            </a:r>
          </a:p>
          <a:p>
            <a:endParaRPr lang="en-US" altLang="en-US"/>
          </a:p>
          <a:p>
            <a:r>
              <a:rPr lang="en-US" altLang="en-US"/>
              <a:t>Only store in refrigerator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0FDCF217-EB4B-663C-D089-B05CC95BD293}"/>
              </a:ext>
            </a:extLst>
          </p:cNvPr>
          <p:cNvSpPr>
            <a:spLocks noGrp="1" noChangeArrowheads="1"/>
          </p:cNvSpPr>
          <p:nvPr>
            <p:ph type="title"/>
          </p:nvPr>
        </p:nvSpPr>
        <p:spPr/>
        <p:txBody>
          <a:bodyPr/>
          <a:lstStyle/>
          <a:p>
            <a:r>
              <a:rPr lang="en-US" altLang="en-US"/>
              <a:t>Pickled Eggs</a:t>
            </a:r>
          </a:p>
        </p:txBody>
      </p:sp>
      <p:sp>
        <p:nvSpPr>
          <p:cNvPr id="18435" name="Content Placeholder 2">
            <a:extLst>
              <a:ext uri="{FF2B5EF4-FFF2-40B4-BE49-F238E27FC236}">
                <a16:creationId xmlns:a16="http://schemas.microsoft.com/office/drawing/2014/main" id="{226DD912-6D10-658B-2BBC-491297A9A592}"/>
              </a:ext>
            </a:extLst>
          </p:cNvPr>
          <p:cNvSpPr>
            <a:spLocks noGrp="1" noChangeArrowheads="1"/>
          </p:cNvSpPr>
          <p:nvPr>
            <p:ph idx="1"/>
          </p:nvPr>
        </p:nvSpPr>
        <p:spPr/>
        <p:txBody>
          <a:bodyPr/>
          <a:lstStyle/>
          <a:p>
            <a:r>
              <a:rPr lang="en-US" altLang="en-US"/>
              <a:t>Hard cooked eggs </a:t>
            </a:r>
          </a:p>
          <a:p>
            <a:r>
              <a:rPr lang="en-US" altLang="en-US"/>
              <a:t>Soaked in vinegar, salt and spices </a:t>
            </a:r>
          </a:p>
          <a:p>
            <a:r>
              <a:rPr lang="en-US" altLang="en-US"/>
              <a:t>1997 botulism in eggs at room temperature </a:t>
            </a:r>
          </a:p>
          <a:p>
            <a:r>
              <a:rPr lang="en-US" altLang="en-US"/>
              <a:t>Entire process MUST be done under refrigeration</a:t>
            </a:r>
          </a:p>
          <a:p>
            <a:r>
              <a:rPr lang="en-US" altLang="en-US"/>
              <a:t>Never prick or poke holes in eggs</a:t>
            </a:r>
          </a:p>
          <a:p>
            <a:r>
              <a:rPr lang="en-US" altLang="en-US"/>
              <a:t>Takes 2-4 weeks for full pickling </a:t>
            </a:r>
          </a:p>
          <a:p>
            <a:r>
              <a:rPr lang="en-US" altLang="en-US"/>
              <a:t>Keep eggs refrigerated at all times</a:t>
            </a:r>
          </a:p>
          <a:p>
            <a:r>
              <a:rPr lang="en-US" altLang="en-US"/>
              <a:t>Use within 3-4 months </a:t>
            </a:r>
          </a:p>
        </p:txBody>
      </p:sp>
      <p:pic>
        <p:nvPicPr>
          <p:cNvPr id="18436" name="Picture 4" descr="A picture containing indoor, sliced, fresh, vegetable&#10;&#10;Description automatically generated">
            <a:extLst>
              <a:ext uri="{FF2B5EF4-FFF2-40B4-BE49-F238E27FC236}">
                <a16:creationId xmlns:a16="http://schemas.microsoft.com/office/drawing/2014/main" id="{6C10D09E-B8BB-D7DE-02E5-DD8404A60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8413" y="3752850"/>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5">
            <a:extLst>
              <a:ext uri="{FF2B5EF4-FFF2-40B4-BE49-F238E27FC236}">
                <a16:creationId xmlns:a16="http://schemas.microsoft.com/office/drawing/2014/main" id="{FF71CF1D-4C51-527B-D4A1-C353FED8963E}"/>
              </a:ext>
            </a:extLst>
          </p:cNvPr>
          <p:cNvSpPr txBox="1">
            <a:spLocks noChangeArrowheads="1"/>
          </p:cNvSpPr>
          <p:nvPr/>
        </p:nvSpPr>
        <p:spPr bwMode="auto">
          <a:xfrm>
            <a:off x="6740525" y="5922963"/>
            <a:ext cx="16319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800">
                <a:solidFill>
                  <a:schemeClr val="tx1"/>
                </a:solidFill>
                <a:latin typeface="Stone Sans" pitchFamily="64" charset="0"/>
              </a:defRPr>
            </a:lvl1pPr>
            <a:lvl2pPr marL="742950" indent="-285750">
              <a:spcBef>
                <a:spcPct val="20000"/>
              </a:spcBef>
              <a:buClr>
                <a:schemeClr val="accent1"/>
              </a:buClr>
              <a:buChar char="–"/>
              <a:defRPr sz="2800">
                <a:solidFill>
                  <a:schemeClr val="tx1"/>
                </a:solidFill>
                <a:latin typeface="Stone Sans Semibold" pitchFamily="48" charset="0"/>
              </a:defRPr>
            </a:lvl2pPr>
            <a:lvl3pPr marL="1143000" indent="-228600">
              <a:spcBef>
                <a:spcPct val="20000"/>
              </a:spcBef>
              <a:buClr>
                <a:schemeClr val="accent1"/>
              </a:buClr>
              <a:buChar char="•"/>
              <a:defRPr sz="2000">
                <a:solidFill>
                  <a:schemeClr val="tx1"/>
                </a:solidFill>
                <a:latin typeface="Stone Sans" pitchFamily="64" charset="0"/>
              </a:defRPr>
            </a:lvl3pPr>
            <a:lvl4pPr marL="1600200" indent="-228600">
              <a:spcBef>
                <a:spcPct val="20000"/>
              </a:spcBef>
              <a:buClr>
                <a:schemeClr val="accent1"/>
              </a:buClr>
              <a:buChar char="–"/>
              <a:defRPr sz="1600">
                <a:solidFill>
                  <a:schemeClr val="tx1"/>
                </a:solidFill>
                <a:latin typeface="Stone Sans" pitchFamily="64" charset="0"/>
              </a:defRPr>
            </a:lvl4pPr>
            <a:lvl5pPr marL="2057400" indent="-228600">
              <a:spcBef>
                <a:spcPct val="20000"/>
              </a:spcBef>
              <a:buClr>
                <a:schemeClr val="accent1"/>
              </a:buClr>
              <a:buChar char="»"/>
              <a:defRPr sz="1600">
                <a:solidFill>
                  <a:schemeClr val="tx1"/>
                </a:solidFill>
                <a:latin typeface="Stone Sans" pitchFamily="64" charset="0"/>
              </a:defRPr>
            </a:lvl5pPr>
            <a:lvl6pPr marL="2514600" indent="-228600" eaLnBrk="0" fontAlgn="base" hangingPunct="0">
              <a:spcBef>
                <a:spcPct val="20000"/>
              </a:spcBef>
              <a:spcAft>
                <a:spcPct val="0"/>
              </a:spcAft>
              <a:buClr>
                <a:schemeClr val="accent1"/>
              </a:buClr>
              <a:buChar char="»"/>
              <a:defRPr sz="1600">
                <a:solidFill>
                  <a:schemeClr val="tx1"/>
                </a:solidFill>
                <a:latin typeface="Stone Sans" pitchFamily="64" charset="0"/>
              </a:defRPr>
            </a:lvl6pPr>
            <a:lvl7pPr marL="2971800" indent="-228600" eaLnBrk="0" fontAlgn="base" hangingPunct="0">
              <a:spcBef>
                <a:spcPct val="20000"/>
              </a:spcBef>
              <a:spcAft>
                <a:spcPct val="0"/>
              </a:spcAft>
              <a:buClr>
                <a:schemeClr val="accent1"/>
              </a:buClr>
              <a:buChar char="»"/>
              <a:defRPr sz="1600">
                <a:solidFill>
                  <a:schemeClr val="tx1"/>
                </a:solidFill>
                <a:latin typeface="Stone Sans" pitchFamily="64" charset="0"/>
              </a:defRPr>
            </a:lvl7pPr>
            <a:lvl8pPr marL="3429000" indent="-228600" eaLnBrk="0" fontAlgn="base" hangingPunct="0">
              <a:spcBef>
                <a:spcPct val="20000"/>
              </a:spcBef>
              <a:spcAft>
                <a:spcPct val="0"/>
              </a:spcAft>
              <a:buClr>
                <a:schemeClr val="accent1"/>
              </a:buClr>
              <a:buChar char="»"/>
              <a:defRPr sz="1600">
                <a:solidFill>
                  <a:schemeClr val="tx1"/>
                </a:solidFill>
                <a:latin typeface="Stone Sans" pitchFamily="64" charset="0"/>
              </a:defRPr>
            </a:lvl8pPr>
            <a:lvl9pPr marL="3886200" indent="-228600" eaLnBrk="0" fontAlgn="base" hangingPunct="0">
              <a:spcBef>
                <a:spcPct val="20000"/>
              </a:spcBef>
              <a:spcAft>
                <a:spcPct val="0"/>
              </a:spcAft>
              <a:buClr>
                <a:schemeClr val="accent1"/>
              </a:buClr>
              <a:buChar char="»"/>
              <a:defRPr sz="1600">
                <a:solidFill>
                  <a:schemeClr val="tx1"/>
                </a:solidFill>
                <a:latin typeface="Stone Sans" pitchFamily="64" charset="0"/>
              </a:defRPr>
            </a:lvl9pPr>
          </a:lstStyle>
          <a:p>
            <a:pPr>
              <a:spcBef>
                <a:spcPct val="0"/>
              </a:spcBef>
              <a:buClrTx/>
              <a:buFontTx/>
              <a:buNone/>
            </a:pPr>
            <a:r>
              <a:rPr lang="en-US" altLang="en-US" sz="900">
                <a:latin typeface="Times" panose="02020603050405020304" pitchFamily="18" charset="0"/>
                <a:hlinkClick r:id="rId3" tooltip="https://en.wikipedia.org/wiki/Pickled_egg"/>
              </a:rPr>
              <a:t>This Photo</a:t>
            </a:r>
            <a:r>
              <a:rPr lang="en-US" altLang="en-US" sz="900">
                <a:latin typeface="Times" panose="02020603050405020304" pitchFamily="18" charset="0"/>
              </a:rPr>
              <a:t> by Unknown Author is licensed under </a:t>
            </a:r>
            <a:r>
              <a:rPr lang="en-US" altLang="en-US" sz="900">
                <a:latin typeface="Times" panose="02020603050405020304" pitchFamily="18" charset="0"/>
                <a:hlinkClick r:id="rId4" tooltip="https://creativecommons.org/licenses/by-sa/3.0/"/>
              </a:rPr>
              <a:t>CC BY-SA</a:t>
            </a:r>
            <a:endParaRPr lang="en-US" altLang="en-US" sz="900">
              <a:latin typeface="Times"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8975B7D9-E9E7-D17A-2D4C-AE15539A404B}"/>
              </a:ext>
            </a:extLst>
          </p:cNvPr>
          <p:cNvSpPr>
            <a:spLocks noGrp="1" noChangeArrowheads="1"/>
          </p:cNvSpPr>
          <p:nvPr>
            <p:ph type="title"/>
          </p:nvPr>
        </p:nvSpPr>
        <p:spPr/>
        <p:txBody>
          <a:bodyPr/>
          <a:lstStyle/>
          <a:p>
            <a:r>
              <a:rPr lang="en-US" altLang="en-US"/>
              <a:t>Pickled Fish</a:t>
            </a:r>
          </a:p>
        </p:txBody>
      </p:sp>
      <p:sp>
        <p:nvSpPr>
          <p:cNvPr id="19459" name="Content Placeholder 2">
            <a:extLst>
              <a:ext uri="{FF2B5EF4-FFF2-40B4-BE49-F238E27FC236}">
                <a16:creationId xmlns:a16="http://schemas.microsoft.com/office/drawing/2014/main" id="{4E3EF975-5D8E-319E-F893-F51632363388}"/>
              </a:ext>
            </a:extLst>
          </p:cNvPr>
          <p:cNvSpPr>
            <a:spLocks noGrp="1" noChangeArrowheads="1"/>
          </p:cNvSpPr>
          <p:nvPr>
            <p:ph idx="1"/>
          </p:nvPr>
        </p:nvSpPr>
        <p:spPr/>
        <p:txBody>
          <a:bodyPr/>
          <a:lstStyle/>
          <a:p>
            <a:r>
              <a:rPr lang="en-US" altLang="en-US"/>
              <a:t>Usually will salt cured before pickling </a:t>
            </a:r>
          </a:p>
          <a:p>
            <a:pPr lvl="1"/>
            <a:r>
              <a:rPr lang="en-US" altLang="en-US"/>
              <a:t>Removes or slows bacteria growth</a:t>
            </a:r>
          </a:p>
          <a:p>
            <a:pPr lvl="1"/>
            <a:r>
              <a:rPr lang="en-US" altLang="en-US"/>
              <a:t>Reduces water content</a:t>
            </a:r>
          </a:p>
          <a:p>
            <a:pPr lvl="1"/>
            <a:r>
              <a:rPr lang="en-US" altLang="en-US"/>
              <a:t>Firms muscle protein </a:t>
            </a:r>
          </a:p>
          <a:p>
            <a:pPr lvl="1"/>
            <a:r>
              <a:rPr lang="en-US" altLang="en-US"/>
              <a:t>Reduces enzyme activity </a:t>
            </a:r>
          </a:p>
          <a:p>
            <a:pPr lvl="1"/>
            <a:r>
              <a:rPr lang="en-US" altLang="en-US"/>
              <a:t>Inactivates parasitic worms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369460BD-E620-D011-E7E7-170A8272B469}"/>
              </a:ext>
            </a:extLst>
          </p:cNvPr>
          <p:cNvSpPr>
            <a:spLocks noGrp="1" noChangeArrowheads="1"/>
          </p:cNvSpPr>
          <p:nvPr>
            <p:ph type="title"/>
          </p:nvPr>
        </p:nvSpPr>
        <p:spPr/>
        <p:txBody>
          <a:bodyPr/>
          <a:lstStyle/>
          <a:p>
            <a:r>
              <a:rPr lang="en-US" altLang="en-US"/>
              <a:t>Pickling Fish Process:</a:t>
            </a:r>
          </a:p>
        </p:txBody>
      </p:sp>
      <p:sp>
        <p:nvSpPr>
          <p:cNvPr id="20483" name="Content Placeholder 2">
            <a:extLst>
              <a:ext uri="{FF2B5EF4-FFF2-40B4-BE49-F238E27FC236}">
                <a16:creationId xmlns:a16="http://schemas.microsoft.com/office/drawing/2014/main" id="{50B10754-1D33-0944-4A91-465B8E981142}"/>
              </a:ext>
            </a:extLst>
          </p:cNvPr>
          <p:cNvSpPr>
            <a:spLocks noGrp="1" noChangeArrowheads="1"/>
          </p:cNvSpPr>
          <p:nvPr>
            <p:ph idx="1"/>
          </p:nvPr>
        </p:nvSpPr>
        <p:spPr/>
        <p:txBody>
          <a:bodyPr/>
          <a:lstStyle/>
          <a:p>
            <a:r>
              <a:rPr lang="en-US" altLang="en-US"/>
              <a:t>After Curing: </a:t>
            </a:r>
          </a:p>
          <a:p>
            <a:pPr lvl="1"/>
            <a:r>
              <a:rPr lang="en-US" altLang="en-US"/>
              <a:t>Cover with an acidic pickling solution </a:t>
            </a:r>
          </a:p>
          <a:p>
            <a:pPr lvl="1"/>
            <a:r>
              <a:rPr lang="en-US" altLang="en-US"/>
              <a:t>Hold in refrigerator at 38 degrees F or below</a:t>
            </a:r>
          </a:p>
          <a:p>
            <a:pPr lvl="1"/>
            <a:r>
              <a:rPr lang="en-US" altLang="en-US"/>
              <a:t>Hold for 1-2 weeks </a:t>
            </a:r>
          </a:p>
          <a:p>
            <a:pPr lvl="1"/>
            <a:r>
              <a:rPr lang="en-US" altLang="en-US"/>
              <a:t>Freeze for longer storage </a:t>
            </a:r>
          </a:p>
        </p:txBody>
      </p:sp>
      <p:pic>
        <p:nvPicPr>
          <p:cNvPr id="20484" name="Picture 4" descr="A plate of cooked bacon&#10;&#10;Description automatically generated with low confidence">
            <a:extLst>
              <a:ext uri="{FF2B5EF4-FFF2-40B4-BE49-F238E27FC236}">
                <a16:creationId xmlns:a16="http://schemas.microsoft.com/office/drawing/2014/main" id="{72757E98-5802-625A-9B9A-3A1FB4A58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6576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5">
            <a:extLst>
              <a:ext uri="{FF2B5EF4-FFF2-40B4-BE49-F238E27FC236}">
                <a16:creationId xmlns:a16="http://schemas.microsoft.com/office/drawing/2014/main" id="{E4E834E3-9259-DD05-0AA8-749CE313C976}"/>
              </a:ext>
            </a:extLst>
          </p:cNvPr>
          <p:cNvSpPr txBox="1">
            <a:spLocks noChangeArrowheads="1"/>
          </p:cNvSpPr>
          <p:nvPr/>
        </p:nvSpPr>
        <p:spPr bwMode="auto">
          <a:xfrm>
            <a:off x="5257800" y="6007100"/>
            <a:ext cx="3048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800">
                <a:solidFill>
                  <a:schemeClr val="tx1"/>
                </a:solidFill>
                <a:latin typeface="Stone Sans" pitchFamily="64" charset="0"/>
              </a:defRPr>
            </a:lvl1pPr>
            <a:lvl2pPr marL="742950" indent="-285750">
              <a:spcBef>
                <a:spcPct val="20000"/>
              </a:spcBef>
              <a:buClr>
                <a:schemeClr val="accent1"/>
              </a:buClr>
              <a:buChar char="–"/>
              <a:defRPr sz="2800">
                <a:solidFill>
                  <a:schemeClr val="tx1"/>
                </a:solidFill>
                <a:latin typeface="Stone Sans Semibold" pitchFamily="48" charset="0"/>
              </a:defRPr>
            </a:lvl2pPr>
            <a:lvl3pPr marL="1143000" indent="-228600">
              <a:spcBef>
                <a:spcPct val="20000"/>
              </a:spcBef>
              <a:buClr>
                <a:schemeClr val="accent1"/>
              </a:buClr>
              <a:buChar char="•"/>
              <a:defRPr sz="2000">
                <a:solidFill>
                  <a:schemeClr val="tx1"/>
                </a:solidFill>
                <a:latin typeface="Stone Sans" pitchFamily="64" charset="0"/>
              </a:defRPr>
            </a:lvl3pPr>
            <a:lvl4pPr marL="1600200" indent="-228600">
              <a:spcBef>
                <a:spcPct val="20000"/>
              </a:spcBef>
              <a:buClr>
                <a:schemeClr val="accent1"/>
              </a:buClr>
              <a:buChar char="–"/>
              <a:defRPr sz="1600">
                <a:solidFill>
                  <a:schemeClr val="tx1"/>
                </a:solidFill>
                <a:latin typeface="Stone Sans" pitchFamily="64" charset="0"/>
              </a:defRPr>
            </a:lvl4pPr>
            <a:lvl5pPr marL="2057400" indent="-228600">
              <a:spcBef>
                <a:spcPct val="20000"/>
              </a:spcBef>
              <a:buClr>
                <a:schemeClr val="accent1"/>
              </a:buClr>
              <a:buChar char="»"/>
              <a:defRPr sz="1600">
                <a:solidFill>
                  <a:schemeClr val="tx1"/>
                </a:solidFill>
                <a:latin typeface="Stone Sans" pitchFamily="64" charset="0"/>
              </a:defRPr>
            </a:lvl5pPr>
            <a:lvl6pPr marL="2514600" indent="-228600" eaLnBrk="0" fontAlgn="base" hangingPunct="0">
              <a:spcBef>
                <a:spcPct val="20000"/>
              </a:spcBef>
              <a:spcAft>
                <a:spcPct val="0"/>
              </a:spcAft>
              <a:buClr>
                <a:schemeClr val="accent1"/>
              </a:buClr>
              <a:buChar char="»"/>
              <a:defRPr sz="1600">
                <a:solidFill>
                  <a:schemeClr val="tx1"/>
                </a:solidFill>
                <a:latin typeface="Stone Sans" pitchFamily="64" charset="0"/>
              </a:defRPr>
            </a:lvl6pPr>
            <a:lvl7pPr marL="2971800" indent="-228600" eaLnBrk="0" fontAlgn="base" hangingPunct="0">
              <a:spcBef>
                <a:spcPct val="20000"/>
              </a:spcBef>
              <a:spcAft>
                <a:spcPct val="0"/>
              </a:spcAft>
              <a:buClr>
                <a:schemeClr val="accent1"/>
              </a:buClr>
              <a:buChar char="»"/>
              <a:defRPr sz="1600">
                <a:solidFill>
                  <a:schemeClr val="tx1"/>
                </a:solidFill>
                <a:latin typeface="Stone Sans" pitchFamily="64" charset="0"/>
              </a:defRPr>
            </a:lvl7pPr>
            <a:lvl8pPr marL="3429000" indent="-228600" eaLnBrk="0" fontAlgn="base" hangingPunct="0">
              <a:spcBef>
                <a:spcPct val="20000"/>
              </a:spcBef>
              <a:spcAft>
                <a:spcPct val="0"/>
              </a:spcAft>
              <a:buClr>
                <a:schemeClr val="accent1"/>
              </a:buClr>
              <a:buChar char="»"/>
              <a:defRPr sz="1600">
                <a:solidFill>
                  <a:schemeClr val="tx1"/>
                </a:solidFill>
                <a:latin typeface="Stone Sans" pitchFamily="64" charset="0"/>
              </a:defRPr>
            </a:lvl8pPr>
            <a:lvl9pPr marL="3886200" indent="-228600" eaLnBrk="0" fontAlgn="base" hangingPunct="0">
              <a:spcBef>
                <a:spcPct val="20000"/>
              </a:spcBef>
              <a:spcAft>
                <a:spcPct val="0"/>
              </a:spcAft>
              <a:buClr>
                <a:schemeClr val="accent1"/>
              </a:buClr>
              <a:buChar char="»"/>
              <a:defRPr sz="1600">
                <a:solidFill>
                  <a:schemeClr val="tx1"/>
                </a:solidFill>
                <a:latin typeface="Stone Sans" pitchFamily="64" charset="0"/>
              </a:defRPr>
            </a:lvl9pPr>
          </a:lstStyle>
          <a:p>
            <a:pPr>
              <a:spcBef>
                <a:spcPct val="0"/>
              </a:spcBef>
              <a:buClrTx/>
              <a:buFontTx/>
              <a:buNone/>
            </a:pPr>
            <a:r>
              <a:rPr lang="en-US" altLang="en-US" sz="900">
                <a:latin typeface="Times" panose="02020603050405020304" pitchFamily="18" charset="0"/>
                <a:hlinkClick r:id="rId3" tooltip="https://en.wikipedia.org/wiki/Soused_herring"/>
              </a:rPr>
              <a:t>This Photo</a:t>
            </a:r>
            <a:r>
              <a:rPr lang="en-US" altLang="en-US" sz="900">
                <a:latin typeface="Times" panose="02020603050405020304" pitchFamily="18" charset="0"/>
              </a:rPr>
              <a:t> by Unknown Author is licensed under </a:t>
            </a:r>
            <a:r>
              <a:rPr lang="en-US" altLang="en-US" sz="900">
                <a:latin typeface="Times" panose="02020603050405020304" pitchFamily="18" charset="0"/>
                <a:hlinkClick r:id="rId4" tooltip="https://creativecommons.org/licenses/by-sa/3.0/"/>
              </a:rPr>
              <a:t>CC BY-SA</a:t>
            </a:r>
            <a:endParaRPr lang="en-US" altLang="en-US" sz="900">
              <a:latin typeface="Times"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71E20669-A755-4DA0-BFB9-AB9B54462768}"/>
              </a:ext>
            </a:extLst>
          </p:cNvPr>
          <p:cNvSpPr>
            <a:spLocks noGrp="1" noChangeArrowheads="1"/>
          </p:cNvSpPr>
          <p:nvPr>
            <p:ph type="title"/>
          </p:nvPr>
        </p:nvSpPr>
        <p:spPr/>
        <p:txBody>
          <a:bodyPr/>
          <a:lstStyle/>
          <a:p>
            <a:r>
              <a:rPr lang="en-US" altLang="en-US"/>
              <a:t>Other Fermented Foods </a:t>
            </a:r>
          </a:p>
        </p:txBody>
      </p:sp>
      <p:sp>
        <p:nvSpPr>
          <p:cNvPr id="21507" name="Content Placeholder 2">
            <a:extLst>
              <a:ext uri="{FF2B5EF4-FFF2-40B4-BE49-F238E27FC236}">
                <a16:creationId xmlns:a16="http://schemas.microsoft.com/office/drawing/2014/main" id="{46C9172B-A2F7-0071-9DBC-58674B0669EA}"/>
              </a:ext>
            </a:extLst>
          </p:cNvPr>
          <p:cNvSpPr>
            <a:spLocks noGrp="1" noChangeArrowheads="1"/>
          </p:cNvSpPr>
          <p:nvPr>
            <p:ph idx="1"/>
          </p:nvPr>
        </p:nvSpPr>
        <p:spPr/>
        <p:txBody>
          <a:bodyPr/>
          <a:lstStyle/>
          <a:p>
            <a:r>
              <a:rPr lang="en-US" altLang="en-US"/>
              <a:t>There are no researched safe recipes for heat processing other traditional fermented foods </a:t>
            </a:r>
          </a:p>
          <a:p>
            <a:r>
              <a:rPr lang="en-US" altLang="en-US"/>
              <a:t>Traditional fermented foods like Kimchi, etc are to be refrigerated and treated as a fresh food product </a:t>
            </a:r>
          </a:p>
          <a:p>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anning Jar">
            <a:extLst>
              <a:ext uri="{FF2B5EF4-FFF2-40B4-BE49-F238E27FC236}">
                <a16:creationId xmlns:a16="http://schemas.microsoft.com/office/drawing/2014/main" id="{E9FC17F8-8397-77D7-6596-5EDC64DBB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39888"/>
            <a:ext cx="2667000" cy="4659312"/>
          </a:xfrm>
          <a:prstGeom prst="rect">
            <a:avLst/>
          </a:prstGeom>
          <a:noFill/>
          <a:ln w="76200">
            <a:solidFill>
              <a:srgbClr val="F95AB7"/>
            </a:solidFill>
            <a:miter lim="800000"/>
            <a:headEnd/>
            <a:tailEnd/>
          </a:ln>
          <a:extLst>
            <a:ext uri="{909E8E84-426E-40DD-AFC4-6F175D3DCCD1}">
              <a14:hiddenFill xmlns:a14="http://schemas.microsoft.com/office/drawing/2010/main">
                <a:solidFill>
                  <a:srgbClr val="FFFFFF"/>
                </a:solidFill>
              </a14:hiddenFill>
            </a:ext>
          </a:extLst>
        </p:spPr>
      </p:pic>
      <p:sp>
        <p:nvSpPr>
          <p:cNvPr id="22531" name="Rectangle 3">
            <a:extLst>
              <a:ext uri="{FF2B5EF4-FFF2-40B4-BE49-F238E27FC236}">
                <a16:creationId xmlns:a16="http://schemas.microsoft.com/office/drawing/2014/main" id="{0D659973-D2C0-D8E3-21BB-86C7AD118A77}"/>
              </a:ext>
            </a:extLst>
          </p:cNvPr>
          <p:cNvSpPr>
            <a:spLocks noGrp="1" noChangeArrowheads="1"/>
          </p:cNvSpPr>
          <p:nvPr>
            <p:ph type="title"/>
          </p:nvPr>
        </p:nvSpPr>
        <p:spPr>
          <a:xfrm>
            <a:off x="4572000" y="1295400"/>
            <a:ext cx="4495800" cy="1143000"/>
          </a:xfrm>
        </p:spPr>
        <p:txBody>
          <a:bodyPr/>
          <a:lstStyle/>
          <a:p>
            <a:r>
              <a:rPr lang="en-US" altLang="en-US" b="1">
                <a:latin typeface="Comic Sans MS" panose="030F0702030302020204" pitchFamily="66" charset="0"/>
              </a:rPr>
              <a:t>Pickling </a:t>
            </a:r>
            <a:br>
              <a:rPr lang="en-US" altLang="en-US" b="1">
                <a:latin typeface="Comic Sans MS" panose="030F0702030302020204" pitchFamily="66" charset="0"/>
              </a:rPr>
            </a:br>
            <a:r>
              <a:rPr lang="en-US" altLang="en-US" b="1">
                <a:latin typeface="Comic Sans MS" panose="030F0702030302020204" pitchFamily="66" charset="0"/>
              </a:rPr>
              <a:t>Ingredients</a:t>
            </a:r>
          </a:p>
        </p:txBody>
      </p:sp>
      <p:sp>
        <p:nvSpPr>
          <p:cNvPr id="22532" name="Rectangle 4">
            <a:extLst>
              <a:ext uri="{FF2B5EF4-FFF2-40B4-BE49-F238E27FC236}">
                <a16:creationId xmlns:a16="http://schemas.microsoft.com/office/drawing/2014/main" id="{FCCFEAD0-CDCB-2C02-7394-5AAAB96D0A57}"/>
              </a:ext>
            </a:extLst>
          </p:cNvPr>
          <p:cNvSpPr>
            <a:spLocks noGrp="1" noChangeArrowheads="1"/>
          </p:cNvSpPr>
          <p:nvPr>
            <p:ph idx="1"/>
          </p:nvPr>
        </p:nvSpPr>
        <p:spPr>
          <a:xfrm>
            <a:off x="1143000" y="2514600"/>
            <a:ext cx="6019800" cy="4648200"/>
          </a:xfrm>
        </p:spPr>
        <p:txBody>
          <a:bodyPr/>
          <a:lstStyle/>
          <a:p>
            <a:r>
              <a:rPr lang="en-US" altLang="en-US">
                <a:latin typeface="Comic Sans MS" panose="030F0702030302020204" pitchFamily="66" charset="0"/>
              </a:rPr>
              <a:t>Cucumbers</a:t>
            </a:r>
          </a:p>
          <a:p>
            <a:r>
              <a:rPr lang="en-US" altLang="en-US">
                <a:latin typeface="Comic Sans MS" panose="030F0702030302020204" pitchFamily="66" charset="0"/>
              </a:rPr>
              <a:t>Vinegar</a:t>
            </a:r>
          </a:p>
          <a:p>
            <a:r>
              <a:rPr lang="en-US" altLang="en-US">
                <a:latin typeface="Comic Sans MS" panose="030F0702030302020204" pitchFamily="66" charset="0"/>
              </a:rPr>
              <a:t>Salt</a:t>
            </a:r>
          </a:p>
          <a:p>
            <a:r>
              <a:rPr lang="en-US" altLang="en-US">
                <a:latin typeface="Comic Sans MS" panose="030F0702030302020204" pitchFamily="66" charset="0"/>
              </a:rPr>
              <a:t>Sugar</a:t>
            </a:r>
          </a:p>
          <a:p>
            <a:r>
              <a:rPr lang="en-US" altLang="en-US">
                <a:latin typeface="Comic Sans MS" panose="030F0702030302020204" pitchFamily="66" charset="0"/>
              </a:rPr>
              <a:t>Spices</a:t>
            </a:r>
          </a:p>
          <a:p>
            <a:r>
              <a:rPr lang="en-US" altLang="en-US">
                <a:latin typeface="Comic Sans MS" panose="030F0702030302020204" pitchFamily="66" charset="0"/>
              </a:rPr>
              <a:t>Garlic</a:t>
            </a:r>
          </a:p>
          <a:p>
            <a:r>
              <a:rPr lang="en-US" altLang="en-US">
                <a:latin typeface="Comic Sans MS" panose="030F0702030302020204" pitchFamily="66" charset="0"/>
              </a:rPr>
              <a:t>Water</a:t>
            </a:r>
          </a:p>
        </p:txBody>
      </p:sp>
      <p:pic>
        <p:nvPicPr>
          <p:cNvPr id="22533" name="Picture 5" descr="fd16726">
            <a:extLst>
              <a:ext uri="{FF2B5EF4-FFF2-40B4-BE49-F238E27FC236}">
                <a16:creationId xmlns:a16="http://schemas.microsoft.com/office/drawing/2014/main" id="{F3025A0A-2DE7-E51B-F2CA-30AA4A346D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824163"/>
            <a:ext cx="28956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MCFD00060_0000[1]">
            <a:extLst>
              <a:ext uri="{FF2B5EF4-FFF2-40B4-BE49-F238E27FC236}">
                <a16:creationId xmlns:a16="http://schemas.microsoft.com/office/drawing/2014/main" id="{752221AE-FEBD-1F3B-1F42-18DE847AA7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514600"/>
            <a:ext cx="21336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4B81014-C9E2-6464-CBE5-052F74CF793E}"/>
              </a:ext>
            </a:extLst>
          </p:cNvPr>
          <p:cNvSpPr>
            <a:spLocks noGrp="1" noChangeArrowheads="1"/>
          </p:cNvSpPr>
          <p:nvPr>
            <p:ph type="title"/>
          </p:nvPr>
        </p:nvSpPr>
        <p:spPr/>
        <p:txBody>
          <a:bodyPr/>
          <a:lstStyle/>
          <a:p>
            <a:r>
              <a:rPr lang="en-US" altLang="en-US"/>
              <a:t>SELECTING PRODUCE FOR PICKLING &amp; FERMENTING</a:t>
            </a:r>
          </a:p>
        </p:txBody>
      </p:sp>
      <p:sp>
        <p:nvSpPr>
          <p:cNvPr id="24579" name="Rectangle 3">
            <a:extLst>
              <a:ext uri="{FF2B5EF4-FFF2-40B4-BE49-F238E27FC236}">
                <a16:creationId xmlns:a16="http://schemas.microsoft.com/office/drawing/2014/main" id="{A4CF903B-E577-7B67-5BEC-E933E9C574C7}"/>
              </a:ext>
            </a:extLst>
          </p:cNvPr>
          <p:cNvSpPr>
            <a:spLocks noGrp="1" noChangeArrowheads="1"/>
          </p:cNvSpPr>
          <p:nvPr>
            <p:ph type="body" idx="1"/>
          </p:nvPr>
        </p:nvSpPr>
        <p:spPr/>
        <p:txBody>
          <a:bodyPr/>
          <a:lstStyle/>
          <a:p>
            <a:r>
              <a:rPr lang="en-US" altLang="en-US"/>
              <a:t>Quality of the end product depends on freshness of ingredients. </a:t>
            </a:r>
          </a:p>
          <a:p>
            <a:r>
              <a:rPr lang="en-US" altLang="en-US"/>
              <a:t>Fruits/vegetables should be: </a:t>
            </a:r>
          </a:p>
          <a:p>
            <a:pPr lvl="1"/>
            <a:r>
              <a:rPr lang="en-US" altLang="en-US"/>
              <a:t>Prepared within 24 hours of harvesting or refrigerated immediately </a:t>
            </a:r>
          </a:p>
          <a:p>
            <a:pPr lvl="1"/>
            <a:r>
              <a:rPr lang="en-US" altLang="en-US"/>
              <a:t>Washed well in cold water </a:t>
            </a:r>
          </a:p>
          <a:p>
            <a:r>
              <a:rPr lang="en-US" altLang="en-US"/>
              <a:t>Do not use any produce that shows any evidence of mold.</a:t>
            </a:r>
          </a:p>
          <a:p>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8862786-885D-9F8D-8E31-10AC2820CAF5}"/>
              </a:ext>
            </a:extLst>
          </p:cNvPr>
          <p:cNvSpPr>
            <a:spLocks noGrp="1" noChangeArrowheads="1"/>
          </p:cNvSpPr>
          <p:nvPr>
            <p:ph type="title"/>
          </p:nvPr>
        </p:nvSpPr>
        <p:spPr/>
        <p:txBody>
          <a:bodyPr/>
          <a:lstStyle/>
          <a:p>
            <a:r>
              <a:rPr lang="en-US" altLang="en-US"/>
              <a:t>INTRODUCTION</a:t>
            </a:r>
          </a:p>
        </p:txBody>
      </p:sp>
      <p:graphicFrame>
        <p:nvGraphicFramePr>
          <p:cNvPr id="5123" name="Object 4">
            <a:extLst>
              <a:ext uri="{FF2B5EF4-FFF2-40B4-BE49-F238E27FC236}">
                <a16:creationId xmlns:a16="http://schemas.microsoft.com/office/drawing/2014/main" id="{4928C4DE-881D-9C03-52C8-745307E8BB7C}"/>
              </a:ext>
            </a:extLst>
          </p:cNvPr>
          <p:cNvGraphicFramePr>
            <a:graphicFrameLocks noGrp="1" noChangeAspect="1"/>
          </p:cNvGraphicFramePr>
          <p:nvPr>
            <p:ph sz="half" idx="2"/>
          </p:nvPr>
        </p:nvGraphicFramePr>
        <p:xfrm>
          <a:off x="3810000" y="1524000"/>
          <a:ext cx="5334000" cy="5334000"/>
        </p:xfrm>
        <a:graphic>
          <a:graphicData uri="http://schemas.openxmlformats.org/presentationml/2006/ole">
            <mc:AlternateContent xmlns:mc="http://schemas.openxmlformats.org/markup-compatibility/2006">
              <mc:Choice xmlns:v="urn:schemas-microsoft-com:vml" Requires="v">
                <p:oleObj name="Image" r:id="rId2" imgW="7619048" imgH="7619048" progId="Photoshop.Image.7">
                  <p:embed/>
                </p:oleObj>
              </mc:Choice>
              <mc:Fallback>
                <p:oleObj name="Image" r:id="rId2" imgW="7619048" imgH="7619048" progId="Photoshop.Image.7">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524000"/>
                        <a:ext cx="5334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Rectangle 3">
            <a:extLst>
              <a:ext uri="{FF2B5EF4-FFF2-40B4-BE49-F238E27FC236}">
                <a16:creationId xmlns:a16="http://schemas.microsoft.com/office/drawing/2014/main" id="{9BDDC448-4BF3-CDF1-AC64-26624EA3BEC6}"/>
              </a:ext>
            </a:extLst>
          </p:cNvPr>
          <p:cNvSpPr>
            <a:spLocks noGrp="1" noChangeArrowheads="1"/>
          </p:cNvSpPr>
          <p:nvPr>
            <p:ph type="body" sz="half" idx="1"/>
          </p:nvPr>
        </p:nvSpPr>
        <p:spPr>
          <a:xfrm>
            <a:off x="381000" y="1676400"/>
            <a:ext cx="8153400" cy="4648200"/>
          </a:xfrm>
        </p:spPr>
        <p:txBody>
          <a:bodyPr/>
          <a:lstStyle/>
          <a:p>
            <a:pPr>
              <a:lnSpc>
                <a:spcPct val="90000"/>
              </a:lnSpc>
            </a:pPr>
            <a:r>
              <a:rPr lang="en-US" altLang="en-US" sz="2400"/>
              <a:t>The many varieties of pickled and fermented foods are classified by ingredients and method of preparation.</a:t>
            </a:r>
          </a:p>
          <a:p>
            <a:pPr>
              <a:lnSpc>
                <a:spcPct val="90000"/>
              </a:lnSpc>
            </a:pPr>
            <a:endParaRPr lang="en-US" altLang="en-US" sz="2400"/>
          </a:p>
          <a:p>
            <a:pPr>
              <a:lnSpc>
                <a:spcPct val="90000"/>
              </a:lnSpc>
            </a:pPr>
            <a:r>
              <a:rPr lang="en-US" altLang="en-US" sz="2400"/>
              <a:t>In this lesson we’ll cover:</a:t>
            </a:r>
          </a:p>
          <a:p>
            <a:pPr lvl="1">
              <a:lnSpc>
                <a:spcPct val="90000"/>
              </a:lnSpc>
            </a:pPr>
            <a:r>
              <a:rPr lang="en-US" altLang="en-US" sz="2400"/>
              <a:t>Acidified vegetables</a:t>
            </a:r>
          </a:p>
          <a:p>
            <a:pPr lvl="1">
              <a:lnSpc>
                <a:spcPct val="90000"/>
              </a:lnSpc>
            </a:pPr>
            <a:r>
              <a:rPr lang="en-US" altLang="en-US" sz="2400"/>
              <a:t>Fresh pack pickles and</a:t>
            </a:r>
            <a:br>
              <a:rPr lang="en-US" altLang="en-US" sz="2400"/>
            </a:br>
            <a:r>
              <a:rPr lang="en-US" altLang="en-US" sz="2400"/>
              <a:t>pickled fruits and vegetables</a:t>
            </a:r>
          </a:p>
          <a:p>
            <a:pPr lvl="1">
              <a:lnSpc>
                <a:spcPct val="90000"/>
              </a:lnSpc>
            </a:pPr>
            <a:r>
              <a:rPr lang="en-US" altLang="en-US" sz="2400"/>
              <a:t>Relishes, salsa,</a:t>
            </a:r>
            <a:br>
              <a:rPr lang="en-US" altLang="en-US" sz="2400"/>
            </a:br>
            <a:r>
              <a:rPr lang="en-US" altLang="en-US" sz="2400"/>
              <a:t>and chutneys</a:t>
            </a:r>
          </a:p>
          <a:p>
            <a:pPr lvl="1">
              <a:lnSpc>
                <a:spcPct val="90000"/>
              </a:lnSpc>
            </a:pPr>
            <a:r>
              <a:rPr lang="en-US" altLang="en-US" sz="2400"/>
              <a:t>Fermented Foods, </a:t>
            </a:r>
            <a:br>
              <a:rPr lang="en-US" altLang="en-US" sz="2400"/>
            </a:br>
            <a:r>
              <a:rPr lang="en-US" altLang="en-US" sz="2400"/>
              <a:t>Dill Pickles, and </a:t>
            </a:r>
            <a:br>
              <a:rPr lang="en-US" altLang="en-US" sz="2400"/>
            </a:br>
            <a:r>
              <a:rPr lang="en-US" altLang="en-US" sz="2400"/>
              <a:t>Sauerkraut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4">
            <a:extLst>
              <a:ext uri="{FF2B5EF4-FFF2-40B4-BE49-F238E27FC236}">
                <a16:creationId xmlns:a16="http://schemas.microsoft.com/office/drawing/2014/main" id="{53A07206-4F43-E0A4-6CF0-BA2B570D5A2E}"/>
              </a:ext>
            </a:extLst>
          </p:cNvPr>
          <p:cNvGraphicFramePr>
            <a:graphicFrameLocks noGrp="1" noChangeAspect="1"/>
          </p:cNvGraphicFramePr>
          <p:nvPr>
            <p:ph sz="half" idx="2"/>
          </p:nvPr>
        </p:nvGraphicFramePr>
        <p:xfrm>
          <a:off x="3733800" y="1447800"/>
          <a:ext cx="5410200" cy="5410200"/>
        </p:xfrm>
        <a:graphic>
          <a:graphicData uri="http://schemas.openxmlformats.org/presentationml/2006/ole">
            <mc:AlternateContent xmlns:mc="http://schemas.openxmlformats.org/markup-compatibility/2006">
              <mc:Choice xmlns:v="urn:schemas-microsoft-com:vml" Requires="v">
                <p:oleObj name="Image" r:id="rId2" imgW="7619048" imgH="7619048" progId="Photoshop.Image.7">
                  <p:embed/>
                </p:oleObj>
              </mc:Choice>
              <mc:Fallback>
                <p:oleObj name="Image" r:id="rId2" imgW="7619048" imgH="7619048" progId="Photoshop.Image.7">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447800"/>
                        <a:ext cx="54102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3" name="Rectangle 2">
            <a:extLst>
              <a:ext uri="{FF2B5EF4-FFF2-40B4-BE49-F238E27FC236}">
                <a16:creationId xmlns:a16="http://schemas.microsoft.com/office/drawing/2014/main" id="{37409CFF-5374-840A-8263-D5A25C585980}"/>
              </a:ext>
            </a:extLst>
          </p:cNvPr>
          <p:cNvSpPr>
            <a:spLocks noGrp="1" noChangeArrowheads="1"/>
          </p:cNvSpPr>
          <p:nvPr>
            <p:ph type="title"/>
          </p:nvPr>
        </p:nvSpPr>
        <p:spPr/>
        <p:txBody>
          <a:bodyPr/>
          <a:lstStyle/>
          <a:p>
            <a:r>
              <a:rPr lang="en-US" altLang="en-US"/>
              <a:t>SELECTING CUCUMBERS</a:t>
            </a:r>
          </a:p>
        </p:txBody>
      </p:sp>
      <p:sp>
        <p:nvSpPr>
          <p:cNvPr id="25604" name="Rectangle 3">
            <a:extLst>
              <a:ext uri="{FF2B5EF4-FFF2-40B4-BE49-F238E27FC236}">
                <a16:creationId xmlns:a16="http://schemas.microsoft.com/office/drawing/2014/main" id="{E5C05C43-05DC-0C8E-4F1C-64707547458E}"/>
              </a:ext>
            </a:extLst>
          </p:cNvPr>
          <p:cNvSpPr>
            <a:spLocks noGrp="1" noChangeArrowheads="1"/>
          </p:cNvSpPr>
          <p:nvPr>
            <p:ph type="body" sz="half" idx="1"/>
          </p:nvPr>
        </p:nvSpPr>
        <p:spPr>
          <a:xfrm>
            <a:off x="381000" y="1676400"/>
            <a:ext cx="5638800" cy="4419600"/>
          </a:xfrm>
        </p:spPr>
        <p:txBody>
          <a:bodyPr/>
          <a:lstStyle/>
          <a:p>
            <a:r>
              <a:rPr lang="en-US" altLang="en-US"/>
              <a:t>Use pickling variety cucumbers only!</a:t>
            </a:r>
          </a:p>
          <a:p>
            <a:r>
              <a:rPr lang="en-US" altLang="en-US"/>
              <a:t>Do not use cucumbers that are:  </a:t>
            </a:r>
          </a:p>
          <a:p>
            <a:pPr lvl="1"/>
            <a:r>
              <a:rPr lang="en-US" altLang="en-US"/>
              <a:t>Immature</a:t>
            </a:r>
          </a:p>
          <a:p>
            <a:pPr lvl="1"/>
            <a:r>
              <a:rPr lang="en-US" altLang="en-US"/>
              <a:t>Waxed</a:t>
            </a:r>
          </a:p>
          <a:p>
            <a:pPr lvl="1"/>
            <a:r>
              <a:rPr lang="en-US" altLang="en-US"/>
              <a:t>A slicing variety</a:t>
            </a:r>
          </a:p>
          <a:p>
            <a:r>
              <a:rPr lang="en-US" altLang="en-US"/>
              <a:t>Always remove the blossom ends.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136EE045-F75F-377C-5BE3-5BD0A8F5064B}"/>
              </a:ext>
            </a:extLst>
          </p:cNvPr>
          <p:cNvSpPr>
            <a:spLocks noGrp="1" noChangeArrowheads="1"/>
          </p:cNvSpPr>
          <p:nvPr>
            <p:ph type="title"/>
          </p:nvPr>
        </p:nvSpPr>
        <p:spPr>
          <a:xfrm>
            <a:off x="457200" y="685800"/>
            <a:ext cx="8229600" cy="1371600"/>
          </a:xfrm>
        </p:spPr>
        <p:txBody>
          <a:bodyPr/>
          <a:lstStyle/>
          <a:p>
            <a:r>
              <a:rPr lang="en-US" altLang="en-US" b="1">
                <a:latin typeface="Comic Sans MS" panose="030F0702030302020204" pitchFamily="66" charset="0"/>
              </a:rPr>
              <a:t>Critical Controls </a:t>
            </a:r>
            <a:br>
              <a:rPr lang="en-US" altLang="en-US" b="1">
                <a:latin typeface="Comic Sans MS" panose="030F0702030302020204" pitchFamily="66" charset="0"/>
              </a:rPr>
            </a:br>
            <a:r>
              <a:rPr lang="en-US" altLang="en-US" b="1">
                <a:latin typeface="Comic Sans MS" panose="030F0702030302020204" pitchFamily="66" charset="0"/>
              </a:rPr>
              <a:t>for Cucumbers</a:t>
            </a:r>
            <a:endParaRPr lang="en-US" altLang="en-US" b="1"/>
          </a:p>
        </p:txBody>
      </p:sp>
      <p:sp>
        <p:nvSpPr>
          <p:cNvPr id="18435" name="Rectangle 3">
            <a:extLst>
              <a:ext uri="{FF2B5EF4-FFF2-40B4-BE49-F238E27FC236}">
                <a16:creationId xmlns:a16="http://schemas.microsoft.com/office/drawing/2014/main" id="{7E2915B0-FD19-D869-0E12-C8301C97BD33}"/>
              </a:ext>
            </a:extLst>
          </p:cNvPr>
          <p:cNvSpPr>
            <a:spLocks noGrp="1" noChangeArrowheads="1"/>
          </p:cNvSpPr>
          <p:nvPr>
            <p:ph idx="1"/>
          </p:nvPr>
        </p:nvSpPr>
        <p:spPr>
          <a:xfrm>
            <a:off x="609600" y="1981200"/>
            <a:ext cx="7772400" cy="4114800"/>
          </a:xfrm>
        </p:spPr>
        <p:txBody>
          <a:bodyPr/>
          <a:lstStyle/>
          <a:p>
            <a:pPr>
              <a:buClr>
                <a:srgbClr val="F95AB7"/>
              </a:buClr>
              <a:buSzPct val="110000"/>
              <a:buFont typeface="Monotype Sorts" pitchFamily="2" charset="2"/>
              <a:buNone/>
              <a:defRPr/>
            </a:pPr>
            <a:r>
              <a:rPr lang="en-US" dirty="0">
                <a:latin typeface="Comic Sans MS" pitchFamily="66" charset="0"/>
              </a:rPr>
              <a:t>  Pickling variety</a:t>
            </a:r>
            <a:r>
              <a:rPr lang="en-US" b="1" dirty="0">
                <a:latin typeface="Comic Sans MS" pitchFamily="66" charset="0"/>
              </a:rPr>
              <a:t> </a:t>
            </a:r>
            <a:r>
              <a:rPr lang="en-US" dirty="0">
                <a:latin typeface="Comic Sans MS" pitchFamily="66" charset="0"/>
              </a:rPr>
              <a:t>cucumbers</a:t>
            </a:r>
          </a:p>
          <a:p>
            <a:pPr>
              <a:buClr>
                <a:srgbClr val="F95AB7"/>
              </a:buClr>
              <a:buSzPct val="110000"/>
              <a:buFont typeface="Monotype Sorts" pitchFamily="2" charset="2"/>
              <a:buChar char="F"/>
              <a:defRPr/>
            </a:pPr>
            <a:r>
              <a:rPr lang="en-US" dirty="0">
                <a:latin typeface="Comic Sans MS" pitchFamily="66" charset="0"/>
              </a:rPr>
              <a:t>  Picked early in the morning</a:t>
            </a:r>
          </a:p>
          <a:p>
            <a:pPr>
              <a:buClr>
                <a:srgbClr val="F95AB7"/>
              </a:buClr>
              <a:buSzPct val="110000"/>
              <a:buFont typeface="Monotype Sorts" pitchFamily="2" charset="2"/>
              <a:buChar char="F"/>
              <a:defRPr/>
            </a:pPr>
            <a:r>
              <a:rPr lang="en-US" dirty="0">
                <a:latin typeface="Comic Sans MS" pitchFamily="66" charset="0"/>
              </a:rPr>
              <a:t>  Prepared within 24 hours</a:t>
            </a:r>
          </a:p>
          <a:p>
            <a:pPr>
              <a:buClr>
                <a:srgbClr val="F95AB7"/>
              </a:buClr>
              <a:buSzPct val="110000"/>
              <a:buFont typeface="Monotype Sorts" pitchFamily="2" charset="2"/>
              <a:buChar char="F"/>
              <a:defRPr/>
            </a:pPr>
            <a:r>
              <a:rPr lang="en-US" dirty="0">
                <a:latin typeface="Comic Sans MS" pitchFamily="66" charset="0"/>
              </a:rPr>
              <a:t>  No more than 2 inches in diameter</a:t>
            </a:r>
          </a:p>
          <a:p>
            <a:pPr>
              <a:buClr>
                <a:srgbClr val="F95AB7"/>
              </a:buClr>
              <a:buSzPct val="110000"/>
              <a:buFont typeface="Monotype Sorts" pitchFamily="2" charset="2"/>
              <a:buChar char="F"/>
              <a:defRPr/>
            </a:pPr>
            <a:r>
              <a:rPr lang="en-US" dirty="0">
                <a:latin typeface="Comic Sans MS" pitchFamily="66" charset="0"/>
              </a:rPr>
              <a:t>  </a:t>
            </a:r>
            <a:r>
              <a:rPr lang="en-US" sz="3000" dirty="0">
                <a:latin typeface="Comic Sans MS" pitchFamily="66" charset="0"/>
              </a:rPr>
              <a:t>Length</a:t>
            </a:r>
            <a:r>
              <a:rPr lang="en-US" dirty="0">
                <a:latin typeface="Comic Sans MS" pitchFamily="66" charset="0"/>
              </a:rPr>
              <a:t>: 1½” for gherkins; 4” for dills</a:t>
            </a:r>
          </a:p>
          <a:p>
            <a:pPr>
              <a:buClr>
                <a:srgbClr val="F95AB7"/>
              </a:buClr>
              <a:buSzPct val="110000"/>
              <a:buFont typeface="Monotype Sorts" pitchFamily="2" charset="2"/>
              <a:buChar char="F"/>
              <a:defRPr/>
            </a:pPr>
            <a:r>
              <a:rPr lang="en-US" dirty="0">
                <a:latin typeface="Comic Sans MS" pitchFamily="66" charset="0"/>
              </a:rPr>
              <a:t> Odd shapes for sliced product or relishes</a:t>
            </a:r>
          </a:p>
          <a:p>
            <a:pPr marL="633413" indent="-633413">
              <a:buClr>
                <a:srgbClr val="F95AB7"/>
              </a:buClr>
              <a:buSzPct val="110000"/>
              <a:buFont typeface="Monotype Sorts" pitchFamily="2" charset="2"/>
              <a:buChar char="F"/>
              <a:defRPr/>
            </a:pPr>
            <a:r>
              <a:rPr lang="en-US" dirty="0">
                <a:latin typeface="Comic Sans MS" pitchFamily="66" charset="0"/>
              </a:rPr>
              <a:t>No signs of deterioration</a:t>
            </a:r>
          </a:p>
          <a:p>
            <a:pPr>
              <a:buClr>
                <a:srgbClr val="F95AB7"/>
              </a:buClr>
              <a:buSzPct val="110000"/>
              <a:buFont typeface="Monotype Sorts" pitchFamily="2" charset="2"/>
              <a:buChar char="F"/>
              <a:defRPr/>
            </a:pPr>
            <a:r>
              <a:rPr lang="en-US" dirty="0">
                <a:latin typeface="Comic Sans MS" pitchFamily="66" charset="0"/>
              </a:rPr>
              <a:t>  Blossom end removed</a:t>
            </a:r>
            <a:endParaRPr lang="en-US" dirty="0"/>
          </a:p>
        </p:txBody>
      </p:sp>
      <p:pic>
        <p:nvPicPr>
          <p:cNvPr id="26628" name="Picture 4" descr="MCFD00060_0000[1]">
            <a:extLst>
              <a:ext uri="{FF2B5EF4-FFF2-40B4-BE49-F238E27FC236}">
                <a16:creationId xmlns:a16="http://schemas.microsoft.com/office/drawing/2014/main" id="{067C0A5A-761D-CDEF-1B33-D9D63EEA0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981200"/>
            <a:ext cx="164782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ED213AB-4FC0-EBCF-607C-8A372C0364F2}"/>
              </a:ext>
            </a:extLst>
          </p:cNvPr>
          <p:cNvSpPr>
            <a:spLocks noGrp="1" noChangeArrowheads="1"/>
          </p:cNvSpPr>
          <p:nvPr>
            <p:ph type="title"/>
          </p:nvPr>
        </p:nvSpPr>
        <p:spPr/>
        <p:txBody>
          <a:bodyPr/>
          <a:lstStyle/>
          <a:p>
            <a:r>
              <a:rPr lang="en-US" altLang="en-US"/>
              <a:t>VINEGAR FOR CANNING</a:t>
            </a:r>
          </a:p>
        </p:txBody>
      </p:sp>
      <p:sp>
        <p:nvSpPr>
          <p:cNvPr id="28675" name="Rectangle 3">
            <a:extLst>
              <a:ext uri="{FF2B5EF4-FFF2-40B4-BE49-F238E27FC236}">
                <a16:creationId xmlns:a16="http://schemas.microsoft.com/office/drawing/2014/main" id="{63517D5E-CAB5-DC44-A043-630046345C14}"/>
              </a:ext>
            </a:extLst>
          </p:cNvPr>
          <p:cNvSpPr>
            <a:spLocks noGrp="1" noChangeArrowheads="1"/>
          </p:cNvSpPr>
          <p:nvPr>
            <p:ph type="body" idx="1"/>
          </p:nvPr>
        </p:nvSpPr>
        <p:spPr>
          <a:xfrm>
            <a:off x="88900" y="1524000"/>
            <a:ext cx="8610600" cy="5181600"/>
          </a:xfrm>
        </p:spPr>
        <p:txBody>
          <a:bodyPr/>
          <a:lstStyle/>
          <a:p>
            <a:r>
              <a:rPr lang="en-US" altLang="en-US" sz="2400"/>
              <a:t>Must be of 5% acidity.</a:t>
            </a:r>
          </a:p>
          <a:p>
            <a:r>
              <a:rPr lang="en-US" altLang="en-US" sz="2400"/>
              <a:t>Acceptable vinegars include:</a:t>
            </a:r>
          </a:p>
          <a:p>
            <a:pPr lvl="1"/>
            <a:r>
              <a:rPr lang="en-US" altLang="en-US" sz="2400"/>
              <a:t>Cider vinegar </a:t>
            </a:r>
          </a:p>
          <a:p>
            <a:pPr lvl="2"/>
            <a:r>
              <a:rPr lang="en-US" altLang="en-US" sz="2400" i="1"/>
              <a:t>May darken white or light colored</a:t>
            </a:r>
            <a:br>
              <a:rPr lang="en-US" altLang="en-US" sz="2400" i="1"/>
            </a:br>
            <a:r>
              <a:rPr lang="en-US" altLang="en-US" sz="2400" i="1"/>
              <a:t>fruits/veggies</a:t>
            </a:r>
          </a:p>
          <a:p>
            <a:pPr lvl="2"/>
            <a:r>
              <a:rPr lang="en-US" altLang="en-US" sz="2400" i="1"/>
              <a:t>Mellow flavor </a:t>
            </a:r>
          </a:p>
          <a:p>
            <a:pPr lvl="1"/>
            <a:r>
              <a:rPr lang="en-US" altLang="en-US" sz="2400"/>
              <a:t>White vinegar</a:t>
            </a:r>
          </a:p>
          <a:p>
            <a:pPr lvl="2"/>
            <a:r>
              <a:rPr lang="en-US" altLang="en-US" sz="2400" i="1"/>
              <a:t>Sharp flavor</a:t>
            </a:r>
          </a:p>
          <a:p>
            <a:pPr lvl="1"/>
            <a:r>
              <a:rPr lang="en-US" altLang="en-US" sz="2400"/>
              <a:t>Wine &amp; Malt Vinegar </a:t>
            </a:r>
          </a:p>
          <a:p>
            <a:pPr lvl="2"/>
            <a:r>
              <a:rPr lang="en-US" altLang="en-US" sz="2400" i="1"/>
              <a:t>May be used – be sure of acidity</a:t>
            </a:r>
          </a:p>
          <a:p>
            <a:r>
              <a:rPr lang="en-US" altLang="en-US" sz="2400"/>
              <a:t>Do not use homemade vinegar as it has an unknown acidity level.</a:t>
            </a:r>
          </a:p>
        </p:txBody>
      </p:sp>
      <p:pic>
        <p:nvPicPr>
          <p:cNvPr id="28676" name="Picture 4">
            <a:extLst>
              <a:ext uri="{FF2B5EF4-FFF2-40B4-BE49-F238E27FC236}">
                <a16:creationId xmlns:a16="http://schemas.microsoft.com/office/drawing/2014/main" id="{DF0B636F-0038-CC35-6E66-899066877853}"/>
              </a:ext>
            </a:extLst>
          </p:cNvPr>
          <p:cNvPicPr>
            <a:picLocks noChangeArrowheads="1"/>
          </p:cNvPicPr>
          <p:nvPr/>
        </p:nvPicPr>
        <p:blipFill>
          <a:blip r:embed="rId2">
            <a:extLst>
              <a:ext uri="{28A0092B-C50C-407E-A947-70E740481C1C}">
                <a14:useLocalDpi xmlns:a14="http://schemas.microsoft.com/office/drawing/2010/main" val="0"/>
              </a:ext>
            </a:extLst>
          </a:blip>
          <a:srcRect l="7944" r="7390" b="38631"/>
          <a:stretch>
            <a:fillRect/>
          </a:stretch>
        </p:blipFill>
        <p:spPr bwMode="auto">
          <a:xfrm>
            <a:off x="6142038" y="2286000"/>
            <a:ext cx="2511425" cy="2513013"/>
          </a:xfrm>
          <a:prstGeom prst="rect">
            <a:avLst/>
          </a:prstGeom>
          <a:noFill/>
          <a:ln w="38100">
            <a:solidFill>
              <a:srgbClr val="8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5ED4003-593B-ED08-971D-7F4E2BA98AB8}"/>
              </a:ext>
            </a:extLst>
          </p:cNvPr>
          <p:cNvSpPr>
            <a:spLocks noGrp="1" noChangeArrowheads="1"/>
          </p:cNvSpPr>
          <p:nvPr>
            <p:ph type="title"/>
          </p:nvPr>
        </p:nvSpPr>
        <p:spPr/>
        <p:txBody>
          <a:bodyPr/>
          <a:lstStyle/>
          <a:p>
            <a:r>
              <a:rPr lang="en-US" altLang="en-US"/>
              <a:t>Commercial Pickle Juices for Canning ???</a:t>
            </a:r>
          </a:p>
        </p:txBody>
      </p:sp>
      <p:sp>
        <p:nvSpPr>
          <p:cNvPr id="29699" name="Content Placeholder 2">
            <a:extLst>
              <a:ext uri="{FF2B5EF4-FFF2-40B4-BE49-F238E27FC236}">
                <a16:creationId xmlns:a16="http://schemas.microsoft.com/office/drawing/2014/main" id="{A37270A2-D619-8793-38A8-AA1BE001FB08}"/>
              </a:ext>
            </a:extLst>
          </p:cNvPr>
          <p:cNvSpPr>
            <a:spLocks noGrp="1" noChangeArrowheads="1"/>
          </p:cNvSpPr>
          <p:nvPr>
            <p:ph idx="1"/>
          </p:nvPr>
        </p:nvSpPr>
        <p:spPr/>
        <p:txBody>
          <a:bodyPr/>
          <a:lstStyle/>
          <a:p>
            <a:r>
              <a:rPr lang="en-US" altLang="en-US"/>
              <a:t>Yes for refrigerator pickles only! </a:t>
            </a:r>
          </a:p>
          <a:p>
            <a:r>
              <a:rPr lang="en-US" altLang="en-US"/>
              <a:t>Acidity is unknown so not for canning pickles </a:t>
            </a:r>
          </a:p>
          <a:p>
            <a:r>
              <a:rPr lang="en-US" altLang="en-US"/>
              <a:t>Watch for spoilage </a:t>
            </a:r>
          </a:p>
          <a:p>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E28EF48F-7985-D64B-90C7-3EE5E361C368}"/>
              </a:ext>
            </a:extLst>
          </p:cNvPr>
          <p:cNvSpPr>
            <a:spLocks noGrp="1" noChangeArrowheads="1"/>
          </p:cNvSpPr>
          <p:nvPr>
            <p:ph type="title"/>
          </p:nvPr>
        </p:nvSpPr>
        <p:spPr/>
        <p:txBody>
          <a:bodyPr/>
          <a:lstStyle/>
          <a:p>
            <a:r>
              <a:rPr lang="en-US" altLang="en-US"/>
              <a:t>SALTS FOR CANNING</a:t>
            </a:r>
          </a:p>
        </p:txBody>
      </p:sp>
      <p:graphicFrame>
        <p:nvGraphicFramePr>
          <p:cNvPr id="30723" name="Object 4">
            <a:extLst>
              <a:ext uri="{FF2B5EF4-FFF2-40B4-BE49-F238E27FC236}">
                <a16:creationId xmlns:a16="http://schemas.microsoft.com/office/drawing/2014/main" id="{6385DF91-EE7C-A4DE-D339-045FD1C1E041}"/>
              </a:ext>
            </a:extLst>
          </p:cNvPr>
          <p:cNvGraphicFramePr>
            <a:graphicFrameLocks noGrp="1" noChangeAspect="1"/>
          </p:cNvGraphicFramePr>
          <p:nvPr>
            <p:ph sz="half" idx="2"/>
          </p:nvPr>
        </p:nvGraphicFramePr>
        <p:xfrm>
          <a:off x="3733800" y="1447800"/>
          <a:ext cx="5410200" cy="5410200"/>
        </p:xfrm>
        <a:graphic>
          <a:graphicData uri="http://schemas.openxmlformats.org/presentationml/2006/ole">
            <mc:AlternateContent xmlns:mc="http://schemas.openxmlformats.org/markup-compatibility/2006">
              <mc:Choice xmlns:v="urn:schemas-microsoft-com:vml" Requires="v">
                <p:oleObj name="Image" r:id="rId2" imgW="7619048" imgH="7619048" progId="Photoshop.Image.7">
                  <p:embed/>
                </p:oleObj>
              </mc:Choice>
              <mc:Fallback>
                <p:oleObj name="Image" r:id="rId2" imgW="7619048" imgH="7619048" progId="Photoshop.Image.7">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447800"/>
                        <a:ext cx="54102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4" name="Rectangle 3">
            <a:extLst>
              <a:ext uri="{FF2B5EF4-FFF2-40B4-BE49-F238E27FC236}">
                <a16:creationId xmlns:a16="http://schemas.microsoft.com/office/drawing/2014/main" id="{48EADC73-1895-3194-117F-D1484D91A809}"/>
              </a:ext>
            </a:extLst>
          </p:cNvPr>
          <p:cNvSpPr>
            <a:spLocks noGrp="1" noChangeArrowheads="1"/>
          </p:cNvSpPr>
          <p:nvPr>
            <p:ph type="body" sz="half" idx="1"/>
          </p:nvPr>
        </p:nvSpPr>
        <p:spPr>
          <a:xfrm>
            <a:off x="381000" y="1676400"/>
            <a:ext cx="6324600" cy="4648200"/>
          </a:xfrm>
        </p:spPr>
        <p:txBody>
          <a:bodyPr/>
          <a:lstStyle/>
          <a:p>
            <a:pPr>
              <a:lnSpc>
                <a:spcPct val="90000"/>
              </a:lnSpc>
            </a:pPr>
            <a:r>
              <a:rPr lang="en-US" altLang="en-US" sz="2400" b="1"/>
              <a:t>Pickling And Canning Salt </a:t>
            </a:r>
          </a:p>
          <a:p>
            <a:pPr lvl="1">
              <a:lnSpc>
                <a:spcPct val="90000"/>
              </a:lnSpc>
            </a:pPr>
            <a:r>
              <a:rPr lang="en-US" altLang="en-US" sz="2400"/>
              <a:t>Pure, granulated</a:t>
            </a:r>
          </a:p>
          <a:p>
            <a:pPr lvl="1">
              <a:lnSpc>
                <a:spcPct val="90000"/>
              </a:lnSpc>
            </a:pPr>
            <a:r>
              <a:rPr lang="en-US" altLang="en-US" sz="2400"/>
              <a:t>No anticaking or iodine </a:t>
            </a:r>
          </a:p>
          <a:p>
            <a:pPr>
              <a:lnSpc>
                <a:spcPct val="90000"/>
              </a:lnSpc>
            </a:pPr>
            <a:r>
              <a:rPr lang="en-US" altLang="en-US" sz="2400" b="1"/>
              <a:t>Kosher Salt </a:t>
            </a:r>
          </a:p>
          <a:p>
            <a:pPr lvl="1">
              <a:lnSpc>
                <a:spcPct val="90000"/>
              </a:lnSpc>
            </a:pPr>
            <a:r>
              <a:rPr lang="en-US" altLang="en-US" sz="2400"/>
              <a:t>No iodine or anticaking</a:t>
            </a:r>
          </a:p>
          <a:p>
            <a:pPr lvl="1">
              <a:lnSpc>
                <a:spcPct val="90000"/>
              </a:lnSpc>
            </a:pPr>
            <a:r>
              <a:rPr lang="en-US" altLang="en-US" sz="2400"/>
              <a:t>Measures differently </a:t>
            </a:r>
          </a:p>
          <a:p>
            <a:pPr>
              <a:lnSpc>
                <a:spcPct val="90000"/>
              </a:lnSpc>
            </a:pPr>
            <a:r>
              <a:rPr lang="en-US" altLang="en-US" sz="2400" b="1"/>
              <a:t>Morton Lite Salt</a:t>
            </a:r>
          </a:p>
          <a:p>
            <a:pPr lvl="1">
              <a:lnSpc>
                <a:spcPct val="90000"/>
              </a:lnSpc>
            </a:pPr>
            <a:r>
              <a:rPr lang="en-US" altLang="en-US" sz="2400"/>
              <a:t>Mixture of Potassium and Sodium chloride </a:t>
            </a:r>
          </a:p>
          <a:p>
            <a:pPr lvl="1">
              <a:lnSpc>
                <a:spcPct val="90000"/>
              </a:lnSpc>
            </a:pPr>
            <a:r>
              <a:rPr lang="en-US" altLang="en-US" sz="2400"/>
              <a:t>Used for sweet and</a:t>
            </a:r>
            <a:br>
              <a:rPr lang="en-US" altLang="en-US" sz="2400"/>
            </a:br>
            <a:r>
              <a:rPr lang="en-US" altLang="en-US" sz="2400"/>
              <a:t>fresh pack pickles </a:t>
            </a:r>
          </a:p>
          <a:p>
            <a:pPr>
              <a:lnSpc>
                <a:spcPct val="90000"/>
              </a:lnSpc>
            </a:pPr>
            <a:endParaRPr lang="en-US" altLang="en-US" sz="2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6952177-DDF4-0BC4-58DE-8E10D4CA90E1}"/>
              </a:ext>
            </a:extLst>
          </p:cNvPr>
          <p:cNvSpPr>
            <a:spLocks noGrp="1" noChangeArrowheads="1"/>
          </p:cNvSpPr>
          <p:nvPr>
            <p:ph type="title"/>
          </p:nvPr>
        </p:nvSpPr>
        <p:spPr/>
        <p:txBody>
          <a:bodyPr/>
          <a:lstStyle/>
          <a:p>
            <a:r>
              <a:rPr lang="en-US" altLang="en-US"/>
              <a:t>SALTS TO AVOID WHEN CANNING</a:t>
            </a:r>
          </a:p>
        </p:txBody>
      </p:sp>
      <p:sp>
        <p:nvSpPr>
          <p:cNvPr id="31747" name="Rectangle 3">
            <a:extLst>
              <a:ext uri="{FF2B5EF4-FFF2-40B4-BE49-F238E27FC236}">
                <a16:creationId xmlns:a16="http://schemas.microsoft.com/office/drawing/2014/main" id="{048E5566-25B3-055D-1B1D-5FAC649A5EEB}"/>
              </a:ext>
            </a:extLst>
          </p:cNvPr>
          <p:cNvSpPr>
            <a:spLocks noGrp="1" noChangeArrowheads="1"/>
          </p:cNvSpPr>
          <p:nvPr>
            <p:ph type="body" idx="1"/>
          </p:nvPr>
        </p:nvSpPr>
        <p:spPr>
          <a:xfrm>
            <a:off x="381000" y="1524000"/>
            <a:ext cx="8382000" cy="4648200"/>
          </a:xfrm>
        </p:spPr>
        <p:txBody>
          <a:bodyPr/>
          <a:lstStyle/>
          <a:p>
            <a:pPr>
              <a:lnSpc>
                <a:spcPct val="80000"/>
              </a:lnSpc>
            </a:pPr>
            <a:r>
              <a:rPr lang="en-US" altLang="en-US" sz="2400" b="1"/>
              <a:t>Iodized Table Salt </a:t>
            </a:r>
          </a:p>
          <a:p>
            <a:pPr lvl="1">
              <a:lnSpc>
                <a:spcPct val="80000"/>
              </a:lnSpc>
            </a:pPr>
            <a:r>
              <a:rPr lang="en-US" altLang="en-US" sz="2200" i="1"/>
              <a:t>Contains iodine and anticaking agents</a:t>
            </a:r>
          </a:p>
          <a:p>
            <a:pPr lvl="1">
              <a:lnSpc>
                <a:spcPct val="80000"/>
              </a:lnSpc>
            </a:pPr>
            <a:r>
              <a:rPr lang="en-US" altLang="en-US" sz="2200" i="1"/>
              <a:t>May interfere with fermentation </a:t>
            </a:r>
          </a:p>
          <a:p>
            <a:pPr lvl="1">
              <a:lnSpc>
                <a:spcPct val="80000"/>
              </a:lnSpc>
            </a:pPr>
            <a:r>
              <a:rPr lang="en-US" altLang="en-US" sz="2200" i="1"/>
              <a:t>May make brine cloudy</a:t>
            </a:r>
          </a:p>
          <a:p>
            <a:pPr>
              <a:lnSpc>
                <a:spcPct val="80000"/>
              </a:lnSpc>
            </a:pPr>
            <a:r>
              <a:rPr lang="en-US" altLang="en-US" sz="2400" b="1"/>
              <a:t>Sea Salt </a:t>
            </a:r>
          </a:p>
          <a:p>
            <a:pPr lvl="1">
              <a:lnSpc>
                <a:spcPct val="80000"/>
              </a:lnSpc>
            </a:pPr>
            <a:r>
              <a:rPr lang="en-US" altLang="en-US" sz="2200" i="1"/>
              <a:t>Substituted by weight </a:t>
            </a:r>
          </a:p>
          <a:p>
            <a:pPr lvl="1">
              <a:lnSpc>
                <a:spcPct val="80000"/>
              </a:lnSpc>
            </a:pPr>
            <a:r>
              <a:rPr lang="en-US" altLang="en-US" sz="2200" i="1"/>
              <a:t>Some impurities and could affect quality</a:t>
            </a:r>
          </a:p>
          <a:p>
            <a:pPr>
              <a:lnSpc>
                <a:spcPct val="80000"/>
              </a:lnSpc>
            </a:pPr>
            <a:r>
              <a:rPr lang="en-US" altLang="en-US" sz="2400" b="1"/>
              <a:t>Rock Salt </a:t>
            </a:r>
          </a:p>
          <a:p>
            <a:pPr lvl="1">
              <a:lnSpc>
                <a:spcPct val="80000"/>
              </a:lnSpc>
            </a:pPr>
            <a:r>
              <a:rPr lang="en-US" altLang="en-US" sz="2200" i="1"/>
              <a:t>Contains impurities – DON’T USE!</a:t>
            </a:r>
          </a:p>
          <a:p>
            <a:pPr>
              <a:lnSpc>
                <a:spcPct val="80000"/>
              </a:lnSpc>
            </a:pPr>
            <a:r>
              <a:rPr lang="en-US" altLang="en-US" sz="2400" b="1"/>
              <a:t>Sour Salt </a:t>
            </a:r>
          </a:p>
          <a:p>
            <a:pPr lvl="1">
              <a:lnSpc>
                <a:spcPct val="80000"/>
              </a:lnSpc>
            </a:pPr>
            <a:r>
              <a:rPr lang="en-US" altLang="en-US" sz="2400"/>
              <a:t>Contains citric acid and salt</a:t>
            </a:r>
          </a:p>
          <a:p>
            <a:pPr lvl="1">
              <a:lnSpc>
                <a:spcPct val="80000"/>
              </a:lnSpc>
            </a:pPr>
            <a:r>
              <a:rPr lang="en-US" altLang="en-US" sz="2400"/>
              <a:t>Used as water softener</a:t>
            </a:r>
          </a:p>
          <a:p>
            <a:pPr>
              <a:lnSpc>
                <a:spcPct val="80000"/>
              </a:lnSpc>
            </a:pPr>
            <a:r>
              <a:rPr lang="en-US" altLang="en-US" sz="2400" b="1"/>
              <a:t>Flaked Salt </a:t>
            </a:r>
            <a:r>
              <a:rPr lang="en-US" altLang="en-US" sz="2400"/>
              <a:t>– Density varies </a:t>
            </a:r>
          </a:p>
          <a:p>
            <a:pPr lvl="1">
              <a:lnSpc>
                <a:spcPct val="80000"/>
              </a:lnSpc>
            </a:pPr>
            <a:r>
              <a:rPr lang="en-US" altLang="en-US" sz="2400"/>
              <a:t>Use by weight – 1cup table salt = 10.2 ounces</a:t>
            </a:r>
          </a:p>
          <a:p>
            <a:pPr>
              <a:lnSpc>
                <a:spcPct val="80000"/>
              </a:lnSpc>
            </a:pPr>
            <a:endParaRPr lang="en-US" altLang="en-US"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FC7C0F7-3626-3497-761C-BCEF85FAD7A6}"/>
              </a:ext>
            </a:extLst>
          </p:cNvPr>
          <p:cNvSpPr>
            <a:spLocks noGrp="1" noChangeArrowheads="1"/>
          </p:cNvSpPr>
          <p:nvPr>
            <p:ph type="title"/>
          </p:nvPr>
        </p:nvSpPr>
        <p:spPr/>
        <p:txBody>
          <a:bodyPr/>
          <a:lstStyle/>
          <a:p>
            <a:r>
              <a:rPr lang="en-US" altLang="en-US"/>
              <a:t>LOW-SALT PICKLES</a:t>
            </a:r>
          </a:p>
        </p:txBody>
      </p:sp>
      <p:sp>
        <p:nvSpPr>
          <p:cNvPr id="57347" name="Rectangle 3">
            <a:extLst>
              <a:ext uri="{FF2B5EF4-FFF2-40B4-BE49-F238E27FC236}">
                <a16:creationId xmlns:a16="http://schemas.microsoft.com/office/drawing/2014/main" id="{B903869B-5724-651E-2147-B5A2063EAEF6}"/>
              </a:ext>
            </a:extLst>
          </p:cNvPr>
          <p:cNvSpPr>
            <a:spLocks noGrp="1" noChangeArrowheads="1"/>
          </p:cNvSpPr>
          <p:nvPr>
            <p:ph type="body" idx="1"/>
          </p:nvPr>
        </p:nvSpPr>
        <p:spPr/>
        <p:txBody>
          <a:bodyPr/>
          <a:lstStyle/>
          <a:p>
            <a:pPr>
              <a:defRPr/>
            </a:pPr>
            <a:r>
              <a:rPr lang="en-US" dirty="0"/>
              <a:t>“Quick or fresh pack” pickles may be made with reduced or no salt.</a:t>
            </a:r>
          </a:p>
          <a:p>
            <a:pPr marL="0" indent="0">
              <a:buFontTx/>
              <a:buNone/>
              <a:defRPr/>
            </a:pPr>
            <a:endParaRPr lang="en-US" sz="1200" dirty="0"/>
          </a:p>
          <a:p>
            <a:pPr>
              <a:defRPr/>
            </a:pPr>
            <a:r>
              <a:rPr lang="en-US" dirty="0"/>
              <a:t>Reduced-sodium salts such as “Lite Salt” may be used in quick process pickle recipes. </a:t>
            </a:r>
          </a:p>
          <a:p>
            <a:pPr>
              <a:defRPr/>
            </a:pPr>
            <a:r>
              <a:rPr lang="en-US" dirty="0"/>
              <a:t>Approved reduce sodium sweet pickles in PNW355 or USDA guide. </a:t>
            </a:r>
          </a:p>
          <a:p>
            <a:pPr marL="0" indent="0">
              <a:buFontTx/>
              <a:buNone/>
              <a:defRPr/>
            </a:pPr>
            <a:endParaRPr lang="en-US" sz="1200" dirty="0"/>
          </a:p>
          <a:p>
            <a:pPr>
              <a:defRPr/>
            </a:pPr>
            <a:r>
              <a:rPr lang="en-US" dirty="0"/>
              <a:t>Fermented pickles or sauerkraut </a:t>
            </a:r>
            <a:r>
              <a:rPr lang="en-US" b="1" u="sng" dirty="0"/>
              <a:t>must</a:t>
            </a:r>
            <a:r>
              <a:rPr lang="en-US" dirty="0"/>
              <a:t> use the salt called for in the recipe to assure safety. </a:t>
            </a:r>
          </a:p>
          <a:p>
            <a:pPr>
              <a:defRPr/>
            </a:pP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0A16ED47-670B-368D-B860-ACE140A26C00}"/>
              </a:ext>
            </a:extLst>
          </p:cNvPr>
          <p:cNvSpPr>
            <a:spLocks noGrp="1" noChangeArrowheads="1"/>
          </p:cNvSpPr>
          <p:nvPr>
            <p:ph type="title"/>
          </p:nvPr>
        </p:nvSpPr>
        <p:spPr/>
        <p:txBody>
          <a:bodyPr/>
          <a:lstStyle/>
          <a:p>
            <a:r>
              <a:rPr lang="en-US" altLang="en-US"/>
              <a:t>SPICES</a:t>
            </a:r>
          </a:p>
        </p:txBody>
      </p:sp>
      <p:sp>
        <p:nvSpPr>
          <p:cNvPr id="3" name="Content Placeholder 2">
            <a:extLst>
              <a:ext uri="{FF2B5EF4-FFF2-40B4-BE49-F238E27FC236}">
                <a16:creationId xmlns:a16="http://schemas.microsoft.com/office/drawing/2014/main" id="{05D8FF9A-D776-977E-FFFF-2F087AFD72F2}"/>
              </a:ext>
            </a:extLst>
          </p:cNvPr>
          <p:cNvSpPr>
            <a:spLocks noGrp="1"/>
          </p:cNvSpPr>
          <p:nvPr>
            <p:ph idx="1"/>
          </p:nvPr>
        </p:nvSpPr>
        <p:spPr/>
        <p:txBody>
          <a:bodyPr/>
          <a:lstStyle/>
          <a:p>
            <a:pPr>
              <a:defRPr/>
            </a:pPr>
            <a:r>
              <a:rPr lang="en-US" dirty="0"/>
              <a:t>Use fresh spices </a:t>
            </a:r>
          </a:p>
          <a:p>
            <a:pPr>
              <a:defRPr/>
            </a:pPr>
            <a:r>
              <a:rPr lang="en-US" dirty="0"/>
              <a:t>Use whole spices and tied in cheesecloth bag and removed before packing </a:t>
            </a:r>
          </a:p>
          <a:p>
            <a:pPr lvl="1">
              <a:defRPr/>
            </a:pPr>
            <a:r>
              <a:rPr lang="en-US" sz="2400" dirty="0"/>
              <a:t>Powdered spics are less desirable Causes produce to darken </a:t>
            </a:r>
          </a:p>
          <a:p>
            <a:pPr lvl="1">
              <a:defRPr/>
            </a:pPr>
            <a:r>
              <a:rPr lang="en-US" sz="2400" dirty="0"/>
              <a:t>Liquid becomes cloudy</a:t>
            </a:r>
          </a:p>
          <a:p>
            <a:pPr>
              <a:defRPr/>
            </a:pPr>
            <a:r>
              <a:rPr lang="en-US" dirty="0"/>
              <a:t>Can alter spices to preference</a:t>
            </a:r>
          </a:p>
          <a:p>
            <a:pPr>
              <a:defRPr/>
            </a:pPr>
            <a:r>
              <a:rPr lang="en-US" dirty="0"/>
              <a:t>Can omit, but not preferred for flavor quality </a:t>
            </a:r>
          </a:p>
          <a:p>
            <a:pPr>
              <a:defRPr/>
            </a:pPr>
            <a:r>
              <a:rPr lang="en-US" dirty="0"/>
              <a:t>Increase dried spices by 1 teaspoon per quart if desired.</a:t>
            </a:r>
          </a:p>
          <a:p>
            <a:pPr marL="457200" lvl="1" indent="0">
              <a:buFontTx/>
              <a:buNone/>
              <a:defRPr/>
            </a:pPr>
            <a:endParaRPr lang="en-US" dirty="0"/>
          </a:p>
          <a:p>
            <a:pPr lvl="1">
              <a:defRPr/>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5B249D30-66DB-9BF4-22A1-EC52741B9E05}"/>
              </a:ext>
            </a:extLst>
          </p:cNvPr>
          <p:cNvSpPr>
            <a:spLocks noGrp="1" noChangeArrowheads="1"/>
          </p:cNvSpPr>
          <p:nvPr>
            <p:ph type="title"/>
          </p:nvPr>
        </p:nvSpPr>
        <p:spPr/>
        <p:txBody>
          <a:bodyPr/>
          <a:lstStyle/>
          <a:p>
            <a:r>
              <a:rPr lang="en-US" altLang="en-US"/>
              <a:t>SELECTING OTHER INGREDIENTS</a:t>
            </a:r>
          </a:p>
        </p:txBody>
      </p:sp>
      <p:sp>
        <p:nvSpPr>
          <p:cNvPr id="34819" name="Rectangle 3">
            <a:extLst>
              <a:ext uri="{FF2B5EF4-FFF2-40B4-BE49-F238E27FC236}">
                <a16:creationId xmlns:a16="http://schemas.microsoft.com/office/drawing/2014/main" id="{452C85BD-578E-3287-4681-B7B5B6AC9F19}"/>
              </a:ext>
            </a:extLst>
          </p:cNvPr>
          <p:cNvSpPr>
            <a:spLocks noGrp="1" noChangeArrowheads="1"/>
          </p:cNvSpPr>
          <p:nvPr>
            <p:ph type="body" idx="1"/>
          </p:nvPr>
        </p:nvSpPr>
        <p:spPr/>
        <p:txBody>
          <a:bodyPr/>
          <a:lstStyle/>
          <a:p>
            <a:r>
              <a:rPr lang="en-US" altLang="en-US" b="1"/>
              <a:t>Sugar - </a:t>
            </a:r>
            <a:r>
              <a:rPr lang="en-US" altLang="en-US"/>
              <a:t>white or brown</a:t>
            </a:r>
          </a:p>
          <a:p>
            <a:pPr lvl="1"/>
            <a:r>
              <a:rPr lang="en-US" altLang="en-US"/>
              <a:t>Brown gives more mellow taste.</a:t>
            </a:r>
          </a:p>
          <a:p>
            <a:pPr lvl="1"/>
            <a:r>
              <a:rPr lang="en-US" altLang="en-US"/>
              <a:t>White a tart flavor </a:t>
            </a:r>
          </a:p>
          <a:p>
            <a:r>
              <a:rPr lang="en-US" altLang="en-US" b="1"/>
              <a:t>Fresh dill</a:t>
            </a:r>
          </a:p>
          <a:p>
            <a:pPr lvl="1"/>
            <a:r>
              <a:rPr lang="en-US" altLang="en-US"/>
              <a:t>Picked as soon as flowers begin to open</a:t>
            </a:r>
          </a:p>
          <a:p>
            <a:pPr lvl="1"/>
            <a:r>
              <a:rPr lang="en-US" altLang="en-US"/>
              <a:t>1 teaspoon seed = 1 dill head</a:t>
            </a:r>
          </a:p>
          <a:p>
            <a:r>
              <a:rPr lang="en-US" altLang="en-US" b="1"/>
              <a:t>Garlic</a:t>
            </a:r>
          </a:p>
          <a:p>
            <a:pPr lvl="1"/>
            <a:r>
              <a:rPr lang="en-US" altLang="en-US"/>
              <a:t>Cure at room temperature 2-4 weeks.</a:t>
            </a:r>
          </a:p>
          <a:p>
            <a:pPr lvl="1"/>
            <a:r>
              <a:rPr lang="en-US" altLang="en-US"/>
              <a:t>Uncured will turn green, blue, purple</a:t>
            </a:r>
            <a:r>
              <a:rPr lang="en-US" altLang="en-US" sz="2400"/>
              <a:t>.</a:t>
            </a:r>
          </a:p>
          <a:p>
            <a:pPr lvl="1"/>
            <a:r>
              <a:rPr lang="en-US" altLang="en-US" sz="2400"/>
              <a:t>Commercial minced garlic 1 teaspoon = 2 med cloves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52C418D5-F1C4-DA71-B8A4-72F6E4915ACB}"/>
              </a:ext>
            </a:extLst>
          </p:cNvPr>
          <p:cNvSpPr>
            <a:spLocks noGrp="1" noChangeArrowheads="1"/>
          </p:cNvSpPr>
          <p:nvPr>
            <p:ph type="title"/>
          </p:nvPr>
        </p:nvSpPr>
        <p:spPr/>
        <p:txBody>
          <a:bodyPr/>
          <a:lstStyle/>
          <a:p>
            <a:r>
              <a:rPr lang="en-US" altLang="en-US"/>
              <a:t>Garlic </a:t>
            </a:r>
          </a:p>
        </p:txBody>
      </p:sp>
      <p:sp>
        <p:nvSpPr>
          <p:cNvPr id="35843" name="Content Placeholder 2">
            <a:extLst>
              <a:ext uri="{FF2B5EF4-FFF2-40B4-BE49-F238E27FC236}">
                <a16:creationId xmlns:a16="http://schemas.microsoft.com/office/drawing/2014/main" id="{877EE2C2-C570-278C-9D7E-757FC9352737}"/>
              </a:ext>
            </a:extLst>
          </p:cNvPr>
          <p:cNvSpPr>
            <a:spLocks noGrp="1" noChangeArrowheads="1"/>
          </p:cNvSpPr>
          <p:nvPr>
            <p:ph idx="1"/>
          </p:nvPr>
        </p:nvSpPr>
        <p:spPr/>
        <p:txBody>
          <a:bodyPr/>
          <a:lstStyle/>
          <a:p>
            <a:r>
              <a:rPr lang="en-US" altLang="en-US"/>
              <a:t>Fresh Garlic – cure for 2-3 weeks before use </a:t>
            </a:r>
          </a:p>
          <a:p>
            <a:r>
              <a:rPr lang="en-US" altLang="en-US"/>
              <a:t>Uncured Garlic will turn blue, green or purple </a:t>
            </a:r>
          </a:p>
          <a:p>
            <a:r>
              <a:rPr lang="en-US" altLang="en-US"/>
              <a:t>Not a safety issue</a:t>
            </a:r>
          </a:p>
          <a:p>
            <a:r>
              <a:rPr lang="en-US" altLang="en-US"/>
              <a:t>Commercial crushed garlic has been acidified and safe</a:t>
            </a:r>
          </a:p>
          <a:p>
            <a:r>
              <a:rPr lang="en-US" altLang="en-US"/>
              <a:t>1 teaspoon = 2 medium cloves </a:t>
            </a:r>
          </a:p>
        </p:txBody>
      </p:sp>
      <p:pic>
        <p:nvPicPr>
          <p:cNvPr id="35844" name="Picture 4" descr="A picture containing fruit, cucumber, vegetable&#10;&#10;Description automatically generated">
            <a:extLst>
              <a:ext uri="{FF2B5EF4-FFF2-40B4-BE49-F238E27FC236}">
                <a16:creationId xmlns:a16="http://schemas.microsoft.com/office/drawing/2014/main" id="{CE65F85E-0DFF-A8F5-A4F3-BF176CFEE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4316413"/>
            <a:ext cx="36195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a:extLst>
              <a:ext uri="{FF2B5EF4-FFF2-40B4-BE49-F238E27FC236}">
                <a16:creationId xmlns:a16="http://schemas.microsoft.com/office/drawing/2014/main" id="{DC3DC64C-9D93-ED5A-FCD6-2A1E58C016BB}"/>
              </a:ext>
            </a:extLst>
          </p:cNvPr>
          <p:cNvSpPr>
            <a:spLocks noGrp="1" noChangeArrowheads="1"/>
          </p:cNvSpPr>
          <p:nvPr>
            <p:ph type="title"/>
          </p:nvPr>
        </p:nvSpPr>
        <p:spPr/>
        <p:txBody>
          <a:bodyPr/>
          <a:lstStyle/>
          <a:p>
            <a:r>
              <a:rPr lang="en-US" altLang="en-US"/>
              <a:t>Pickled and Fermented foods:</a:t>
            </a:r>
          </a:p>
        </p:txBody>
      </p:sp>
      <p:sp>
        <p:nvSpPr>
          <p:cNvPr id="6" name="Content Placeholder 5">
            <a:extLst>
              <a:ext uri="{FF2B5EF4-FFF2-40B4-BE49-F238E27FC236}">
                <a16:creationId xmlns:a16="http://schemas.microsoft.com/office/drawing/2014/main" id="{9EA68703-43BC-28E0-BC76-2466F2BDA408}"/>
              </a:ext>
            </a:extLst>
          </p:cNvPr>
          <p:cNvSpPr>
            <a:spLocks noGrp="1"/>
          </p:cNvSpPr>
          <p:nvPr>
            <p:ph idx="1"/>
          </p:nvPr>
        </p:nvSpPr>
        <p:spPr/>
        <p:txBody>
          <a:bodyPr/>
          <a:lstStyle/>
          <a:p>
            <a:pPr>
              <a:defRPr/>
            </a:pPr>
            <a:r>
              <a:rPr lang="en-US" dirty="0"/>
              <a:t>Relies on added acid to lower pH</a:t>
            </a:r>
          </a:p>
          <a:p>
            <a:pPr>
              <a:defRPr/>
            </a:pPr>
            <a:r>
              <a:rPr lang="en-US" dirty="0"/>
              <a:t>Allows foods to process in boiling water canners </a:t>
            </a:r>
          </a:p>
          <a:p>
            <a:pPr lvl="1">
              <a:defRPr/>
            </a:pPr>
            <a:r>
              <a:rPr lang="en-US" dirty="0"/>
              <a:t>Done by: Addition of vinegar </a:t>
            </a:r>
          </a:p>
          <a:p>
            <a:pPr lvl="1">
              <a:defRPr/>
            </a:pPr>
            <a:r>
              <a:rPr lang="en-US" dirty="0"/>
              <a:t>By growth of acid-producing bacteria </a:t>
            </a:r>
          </a:p>
          <a:p>
            <a:pPr>
              <a:defRPr/>
            </a:pPr>
            <a:r>
              <a:rPr lang="en-US" dirty="0"/>
              <a:t>Important for safety, but also taste and texture </a:t>
            </a:r>
          </a:p>
          <a:p>
            <a:pPr lvl="1">
              <a:defRPr/>
            </a:pPr>
            <a:endParaRPr lang="en-US" dirty="0"/>
          </a:p>
          <a:p>
            <a:pPr lvl="1">
              <a:defRPr/>
            </a:pPr>
            <a:endParaRPr lang="en-US" dirty="0"/>
          </a:p>
          <a:p>
            <a:pPr marL="457200" lvl="1" indent="0">
              <a:buFontTx/>
              <a:buNone/>
              <a:defRPr/>
            </a:pPr>
            <a:endParaRPr lang="en-US" dirty="0"/>
          </a:p>
          <a:p>
            <a:pPr lvl="1">
              <a:defRPr/>
            </a:pPr>
            <a:endParaRPr lang="en-US" dirty="0"/>
          </a:p>
        </p:txBody>
      </p:sp>
      <p:pic>
        <p:nvPicPr>
          <p:cNvPr id="6148" name="Picture 7">
            <a:extLst>
              <a:ext uri="{FF2B5EF4-FFF2-40B4-BE49-F238E27FC236}">
                <a16:creationId xmlns:a16="http://schemas.microsoft.com/office/drawing/2014/main" id="{E42839EE-AE1B-9A81-4CC2-F63820B58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30535">
            <a:off x="1627188" y="4497388"/>
            <a:ext cx="20637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8">
            <a:extLst>
              <a:ext uri="{FF2B5EF4-FFF2-40B4-BE49-F238E27FC236}">
                <a16:creationId xmlns:a16="http://schemas.microsoft.com/office/drawing/2014/main" id="{DA07E08F-FB53-E878-E733-60A6E3B221D9}"/>
              </a:ext>
            </a:extLst>
          </p:cNvPr>
          <p:cNvSpPr txBox="1">
            <a:spLocks noChangeArrowheads="1"/>
          </p:cNvSpPr>
          <p:nvPr/>
        </p:nvSpPr>
        <p:spPr bwMode="auto">
          <a:xfrm rot="-730535">
            <a:off x="1697038" y="6565900"/>
            <a:ext cx="192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800">
                <a:solidFill>
                  <a:schemeClr val="tx1"/>
                </a:solidFill>
                <a:latin typeface="Stone Sans" pitchFamily="64" charset="0"/>
              </a:defRPr>
            </a:lvl1pPr>
            <a:lvl2pPr marL="742950" indent="-285750">
              <a:spcBef>
                <a:spcPct val="20000"/>
              </a:spcBef>
              <a:buClr>
                <a:schemeClr val="accent1"/>
              </a:buClr>
              <a:buChar char="–"/>
              <a:defRPr sz="2800">
                <a:solidFill>
                  <a:schemeClr val="tx1"/>
                </a:solidFill>
                <a:latin typeface="Stone Sans Semibold" pitchFamily="48" charset="0"/>
              </a:defRPr>
            </a:lvl2pPr>
            <a:lvl3pPr marL="1143000" indent="-228600">
              <a:spcBef>
                <a:spcPct val="20000"/>
              </a:spcBef>
              <a:buClr>
                <a:schemeClr val="accent1"/>
              </a:buClr>
              <a:buChar char="•"/>
              <a:defRPr sz="2000">
                <a:solidFill>
                  <a:schemeClr val="tx1"/>
                </a:solidFill>
                <a:latin typeface="Stone Sans" pitchFamily="64" charset="0"/>
              </a:defRPr>
            </a:lvl3pPr>
            <a:lvl4pPr marL="1600200" indent="-228600">
              <a:spcBef>
                <a:spcPct val="20000"/>
              </a:spcBef>
              <a:buClr>
                <a:schemeClr val="accent1"/>
              </a:buClr>
              <a:buChar char="–"/>
              <a:defRPr sz="1600">
                <a:solidFill>
                  <a:schemeClr val="tx1"/>
                </a:solidFill>
                <a:latin typeface="Stone Sans" pitchFamily="64" charset="0"/>
              </a:defRPr>
            </a:lvl4pPr>
            <a:lvl5pPr marL="2057400" indent="-228600">
              <a:spcBef>
                <a:spcPct val="20000"/>
              </a:spcBef>
              <a:buClr>
                <a:schemeClr val="accent1"/>
              </a:buClr>
              <a:buChar char="»"/>
              <a:defRPr sz="1600">
                <a:solidFill>
                  <a:schemeClr val="tx1"/>
                </a:solidFill>
                <a:latin typeface="Stone Sans" pitchFamily="64" charset="0"/>
              </a:defRPr>
            </a:lvl5pPr>
            <a:lvl6pPr marL="2514600" indent="-228600" eaLnBrk="0" fontAlgn="base" hangingPunct="0">
              <a:spcBef>
                <a:spcPct val="20000"/>
              </a:spcBef>
              <a:spcAft>
                <a:spcPct val="0"/>
              </a:spcAft>
              <a:buClr>
                <a:schemeClr val="accent1"/>
              </a:buClr>
              <a:buChar char="»"/>
              <a:defRPr sz="1600">
                <a:solidFill>
                  <a:schemeClr val="tx1"/>
                </a:solidFill>
                <a:latin typeface="Stone Sans" pitchFamily="64" charset="0"/>
              </a:defRPr>
            </a:lvl6pPr>
            <a:lvl7pPr marL="2971800" indent="-228600" eaLnBrk="0" fontAlgn="base" hangingPunct="0">
              <a:spcBef>
                <a:spcPct val="20000"/>
              </a:spcBef>
              <a:spcAft>
                <a:spcPct val="0"/>
              </a:spcAft>
              <a:buClr>
                <a:schemeClr val="accent1"/>
              </a:buClr>
              <a:buChar char="»"/>
              <a:defRPr sz="1600">
                <a:solidFill>
                  <a:schemeClr val="tx1"/>
                </a:solidFill>
                <a:latin typeface="Stone Sans" pitchFamily="64" charset="0"/>
              </a:defRPr>
            </a:lvl7pPr>
            <a:lvl8pPr marL="3429000" indent="-228600" eaLnBrk="0" fontAlgn="base" hangingPunct="0">
              <a:spcBef>
                <a:spcPct val="20000"/>
              </a:spcBef>
              <a:spcAft>
                <a:spcPct val="0"/>
              </a:spcAft>
              <a:buClr>
                <a:schemeClr val="accent1"/>
              </a:buClr>
              <a:buChar char="»"/>
              <a:defRPr sz="1600">
                <a:solidFill>
                  <a:schemeClr val="tx1"/>
                </a:solidFill>
                <a:latin typeface="Stone Sans" pitchFamily="64" charset="0"/>
              </a:defRPr>
            </a:lvl8pPr>
            <a:lvl9pPr marL="3886200" indent="-228600" eaLnBrk="0" fontAlgn="base" hangingPunct="0">
              <a:spcBef>
                <a:spcPct val="20000"/>
              </a:spcBef>
              <a:spcAft>
                <a:spcPct val="0"/>
              </a:spcAft>
              <a:buClr>
                <a:schemeClr val="accent1"/>
              </a:buClr>
              <a:buChar char="»"/>
              <a:defRPr sz="1600">
                <a:solidFill>
                  <a:schemeClr val="tx1"/>
                </a:solidFill>
                <a:latin typeface="Stone Sans" pitchFamily="64" charset="0"/>
              </a:defRPr>
            </a:lvl9pPr>
          </a:lstStyle>
          <a:p>
            <a:pPr>
              <a:spcBef>
                <a:spcPct val="0"/>
              </a:spcBef>
              <a:buClrTx/>
              <a:buFontTx/>
              <a:buNone/>
            </a:pPr>
            <a:r>
              <a:rPr lang="en-US" altLang="en-US" sz="900">
                <a:latin typeface="Times" panose="02020603050405020304" pitchFamily="18" charset="0"/>
                <a:hlinkClick r:id="rId3" tooltip="https://www.crookedbrains.net/2012/02/creative-modern-oil-and-vinegar-sets.html"/>
              </a:rPr>
              <a:t>This Photo</a:t>
            </a:r>
            <a:r>
              <a:rPr lang="en-US" altLang="en-US" sz="900">
                <a:latin typeface="Times" panose="02020603050405020304" pitchFamily="18" charset="0"/>
              </a:rPr>
              <a:t> by Unknown Author is licensed under </a:t>
            </a:r>
            <a:r>
              <a:rPr lang="en-US" altLang="en-US" sz="900">
                <a:latin typeface="Times" panose="02020603050405020304" pitchFamily="18" charset="0"/>
                <a:hlinkClick r:id="rId4" tooltip="https://creativecommons.org/licenses/by-nc-sa/3.0/"/>
              </a:rPr>
              <a:t>CC BY-SA-NC</a:t>
            </a:r>
            <a:endParaRPr lang="en-US" altLang="en-US" sz="900">
              <a:latin typeface="Times" panose="02020603050405020304" pitchFamily="18" charset="0"/>
            </a:endParaRPr>
          </a:p>
        </p:txBody>
      </p:sp>
      <p:pic>
        <p:nvPicPr>
          <p:cNvPr id="6150" name="Picture 10" descr="A picture containing cup, beverage&#10;&#10;Description automatically generated">
            <a:extLst>
              <a:ext uri="{FF2B5EF4-FFF2-40B4-BE49-F238E27FC236}">
                <a16:creationId xmlns:a16="http://schemas.microsoft.com/office/drawing/2014/main" id="{F3743E88-E41F-6897-B408-56BD49B94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19535">
            <a:off x="4816475" y="4470400"/>
            <a:ext cx="287496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Box 11">
            <a:extLst>
              <a:ext uri="{FF2B5EF4-FFF2-40B4-BE49-F238E27FC236}">
                <a16:creationId xmlns:a16="http://schemas.microsoft.com/office/drawing/2014/main" id="{8CBEC10C-CE53-7C8F-E4AD-0C73124CF86A}"/>
              </a:ext>
            </a:extLst>
          </p:cNvPr>
          <p:cNvSpPr txBox="1">
            <a:spLocks noChangeArrowheads="1"/>
          </p:cNvSpPr>
          <p:nvPr/>
        </p:nvSpPr>
        <p:spPr bwMode="auto">
          <a:xfrm rot="419535">
            <a:off x="4824413" y="6602413"/>
            <a:ext cx="2874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800">
                <a:solidFill>
                  <a:schemeClr val="tx1"/>
                </a:solidFill>
                <a:latin typeface="Stone Sans" pitchFamily="64" charset="0"/>
              </a:defRPr>
            </a:lvl1pPr>
            <a:lvl2pPr marL="742950" indent="-285750">
              <a:spcBef>
                <a:spcPct val="20000"/>
              </a:spcBef>
              <a:buClr>
                <a:schemeClr val="accent1"/>
              </a:buClr>
              <a:buChar char="–"/>
              <a:defRPr sz="2800">
                <a:solidFill>
                  <a:schemeClr val="tx1"/>
                </a:solidFill>
                <a:latin typeface="Stone Sans Semibold" pitchFamily="48" charset="0"/>
              </a:defRPr>
            </a:lvl2pPr>
            <a:lvl3pPr marL="1143000" indent="-228600">
              <a:spcBef>
                <a:spcPct val="20000"/>
              </a:spcBef>
              <a:buClr>
                <a:schemeClr val="accent1"/>
              </a:buClr>
              <a:buChar char="•"/>
              <a:defRPr sz="2000">
                <a:solidFill>
                  <a:schemeClr val="tx1"/>
                </a:solidFill>
                <a:latin typeface="Stone Sans" pitchFamily="64" charset="0"/>
              </a:defRPr>
            </a:lvl3pPr>
            <a:lvl4pPr marL="1600200" indent="-228600">
              <a:spcBef>
                <a:spcPct val="20000"/>
              </a:spcBef>
              <a:buClr>
                <a:schemeClr val="accent1"/>
              </a:buClr>
              <a:buChar char="–"/>
              <a:defRPr sz="1600">
                <a:solidFill>
                  <a:schemeClr val="tx1"/>
                </a:solidFill>
                <a:latin typeface="Stone Sans" pitchFamily="64" charset="0"/>
              </a:defRPr>
            </a:lvl4pPr>
            <a:lvl5pPr marL="2057400" indent="-228600">
              <a:spcBef>
                <a:spcPct val="20000"/>
              </a:spcBef>
              <a:buClr>
                <a:schemeClr val="accent1"/>
              </a:buClr>
              <a:buChar char="»"/>
              <a:defRPr sz="1600">
                <a:solidFill>
                  <a:schemeClr val="tx1"/>
                </a:solidFill>
                <a:latin typeface="Stone Sans" pitchFamily="64" charset="0"/>
              </a:defRPr>
            </a:lvl5pPr>
            <a:lvl6pPr marL="2514600" indent="-228600" eaLnBrk="0" fontAlgn="base" hangingPunct="0">
              <a:spcBef>
                <a:spcPct val="20000"/>
              </a:spcBef>
              <a:spcAft>
                <a:spcPct val="0"/>
              </a:spcAft>
              <a:buClr>
                <a:schemeClr val="accent1"/>
              </a:buClr>
              <a:buChar char="»"/>
              <a:defRPr sz="1600">
                <a:solidFill>
                  <a:schemeClr val="tx1"/>
                </a:solidFill>
                <a:latin typeface="Stone Sans" pitchFamily="64" charset="0"/>
              </a:defRPr>
            </a:lvl6pPr>
            <a:lvl7pPr marL="2971800" indent="-228600" eaLnBrk="0" fontAlgn="base" hangingPunct="0">
              <a:spcBef>
                <a:spcPct val="20000"/>
              </a:spcBef>
              <a:spcAft>
                <a:spcPct val="0"/>
              </a:spcAft>
              <a:buClr>
                <a:schemeClr val="accent1"/>
              </a:buClr>
              <a:buChar char="»"/>
              <a:defRPr sz="1600">
                <a:solidFill>
                  <a:schemeClr val="tx1"/>
                </a:solidFill>
                <a:latin typeface="Stone Sans" pitchFamily="64" charset="0"/>
              </a:defRPr>
            </a:lvl7pPr>
            <a:lvl8pPr marL="3429000" indent="-228600" eaLnBrk="0" fontAlgn="base" hangingPunct="0">
              <a:spcBef>
                <a:spcPct val="20000"/>
              </a:spcBef>
              <a:spcAft>
                <a:spcPct val="0"/>
              </a:spcAft>
              <a:buClr>
                <a:schemeClr val="accent1"/>
              </a:buClr>
              <a:buChar char="»"/>
              <a:defRPr sz="1600">
                <a:solidFill>
                  <a:schemeClr val="tx1"/>
                </a:solidFill>
                <a:latin typeface="Stone Sans" pitchFamily="64" charset="0"/>
              </a:defRPr>
            </a:lvl8pPr>
            <a:lvl9pPr marL="3886200" indent="-228600" eaLnBrk="0" fontAlgn="base" hangingPunct="0">
              <a:spcBef>
                <a:spcPct val="20000"/>
              </a:spcBef>
              <a:spcAft>
                <a:spcPct val="0"/>
              </a:spcAft>
              <a:buClr>
                <a:schemeClr val="accent1"/>
              </a:buClr>
              <a:buChar char="»"/>
              <a:defRPr sz="1600">
                <a:solidFill>
                  <a:schemeClr val="tx1"/>
                </a:solidFill>
                <a:latin typeface="Stone Sans" pitchFamily="64" charset="0"/>
              </a:defRPr>
            </a:lvl9pPr>
          </a:lstStyle>
          <a:p>
            <a:pPr>
              <a:spcBef>
                <a:spcPct val="0"/>
              </a:spcBef>
              <a:buClrTx/>
              <a:buFontTx/>
              <a:buNone/>
            </a:pPr>
            <a:r>
              <a:rPr lang="en-US" altLang="en-US" sz="900">
                <a:latin typeface="Times" panose="02020603050405020304" pitchFamily="18" charset="0"/>
                <a:hlinkClick r:id="rId6" tooltip="http://www.sunshinesews.com/2017/09/canning-pickles-from-crock.html"/>
              </a:rPr>
              <a:t>This Photo</a:t>
            </a:r>
            <a:r>
              <a:rPr lang="en-US" altLang="en-US" sz="900">
                <a:latin typeface="Times" panose="02020603050405020304" pitchFamily="18" charset="0"/>
              </a:rPr>
              <a:t> by Unknown Author is licensed under </a:t>
            </a:r>
            <a:r>
              <a:rPr lang="en-US" altLang="en-US" sz="900">
                <a:latin typeface="Times" panose="02020603050405020304" pitchFamily="18" charset="0"/>
                <a:hlinkClick r:id="rId4" tooltip="https://creativecommons.org/licenses/by-nc-sa/3.0/"/>
              </a:rPr>
              <a:t>CC BY-SA-NC</a:t>
            </a:r>
            <a:endParaRPr lang="en-US" altLang="en-US" sz="900">
              <a:latin typeface="Times"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588C380-B660-3686-AB36-7B0076BEFD0D}"/>
              </a:ext>
            </a:extLst>
          </p:cNvPr>
          <p:cNvSpPr>
            <a:spLocks noGrp="1" noChangeArrowheads="1"/>
          </p:cNvSpPr>
          <p:nvPr>
            <p:ph type="title"/>
          </p:nvPr>
        </p:nvSpPr>
        <p:spPr>
          <a:xfrm>
            <a:off x="685800" y="609600"/>
            <a:ext cx="3581400" cy="1143000"/>
          </a:xfrm>
        </p:spPr>
        <p:txBody>
          <a:bodyPr/>
          <a:lstStyle/>
          <a:p>
            <a:r>
              <a:rPr lang="en-US" altLang="en-US" b="1">
                <a:latin typeface="Comic Sans MS" panose="030F0702030302020204" pitchFamily="66" charset="0"/>
              </a:rPr>
              <a:t>Hard Water</a:t>
            </a:r>
            <a:endParaRPr lang="en-US" altLang="en-US" b="1"/>
          </a:p>
        </p:txBody>
      </p:sp>
      <p:sp>
        <p:nvSpPr>
          <p:cNvPr id="21507" name="Rectangle 3">
            <a:extLst>
              <a:ext uri="{FF2B5EF4-FFF2-40B4-BE49-F238E27FC236}">
                <a16:creationId xmlns:a16="http://schemas.microsoft.com/office/drawing/2014/main" id="{2FDE78EE-6B0D-13BC-894C-6239D84AB9BD}"/>
              </a:ext>
            </a:extLst>
          </p:cNvPr>
          <p:cNvSpPr>
            <a:spLocks noGrp="1" noChangeArrowheads="1"/>
          </p:cNvSpPr>
          <p:nvPr>
            <p:ph sz="half" idx="1"/>
          </p:nvPr>
        </p:nvSpPr>
        <p:spPr>
          <a:xfrm>
            <a:off x="533400" y="1600200"/>
            <a:ext cx="4038600" cy="4495800"/>
          </a:xfrm>
        </p:spPr>
        <p:txBody>
          <a:bodyPr/>
          <a:lstStyle/>
          <a:p>
            <a:pPr algn="ctr">
              <a:buFontTx/>
              <a:buNone/>
              <a:defRPr/>
            </a:pPr>
            <a:r>
              <a:rPr lang="en-US" altLang="en-US" b="1" dirty="0">
                <a:solidFill>
                  <a:srgbClr val="F95AB7"/>
                </a:solidFill>
                <a:latin typeface="Comic Sans MS" pitchFamily="66" charset="0"/>
              </a:rPr>
              <a:t>Fermented</a:t>
            </a:r>
            <a:r>
              <a:rPr lang="en-US" altLang="en-US" b="1" dirty="0">
                <a:latin typeface="Comic Sans MS" pitchFamily="66" charset="0"/>
              </a:rPr>
              <a:t> </a:t>
            </a:r>
            <a:r>
              <a:rPr lang="en-US" altLang="en-US" b="1" dirty="0">
                <a:solidFill>
                  <a:srgbClr val="F95AB7"/>
                </a:solidFill>
                <a:latin typeface="Comic Sans MS" pitchFamily="66" charset="0"/>
              </a:rPr>
              <a:t>Pickles</a:t>
            </a:r>
            <a:endParaRPr lang="en-US" altLang="en-US" b="1" dirty="0">
              <a:latin typeface="Comic Sans MS" pitchFamily="66" charset="0"/>
            </a:endParaRPr>
          </a:p>
          <a:p>
            <a:pPr lvl="1">
              <a:buClr>
                <a:srgbClr val="F95AB7"/>
              </a:buClr>
              <a:buSzPct val="110000"/>
              <a:defRPr/>
            </a:pPr>
            <a:r>
              <a:rPr lang="en-US" altLang="en-US" dirty="0">
                <a:latin typeface="Comic Sans MS" pitchFamily="66" charset="0"/>
              </a:rPr>
              <a:t>May interfere with  lactic acid formation</a:t>
            </a:r>
          </a:p>
          <a:p>
            <a:pPr algn="ctr">
              <a:buClr>
                <a:srgbClr val="F95AB7"/>
              </a:buClr>
              <a:buSzPct val="110000"/>
              <a:buFontTx/>
              <a:buNone/>
              <a:defRPr/>
            </a:pPr>
            <a:endParaRPr lang="en-US" altLang="en-US" sz="1400" dirty="0">
              <a:solidFill>
                <a:srgbClr val="F95AB7"/>
              </a:solidFill>
              <a:latin typeface="Comic Sans MS" pitchFamily="66" charset="0"/>
            </a:endParaRPr>
          </a:p>
          <a:p>
            <a:pPr algn="ctr">
              <a:buClr>
                <a:srgbClr val="F95AB7"/>
              </a:buClr>
              <a:buSzPct val="110000"/>
              <a:buFontTx/>
              <a:buNone/>
              <a:defRPr/>
            </a:pPr>
            <a:r>
              <a:rPr lang="en-US" altLang="en-US" b="1" dirty="0">
                <a:solidFill>
                  <a:srgbClr val="F95AB7"/>
                </a:solidFill>
                <a:latin typeface="Comic Sans MS" pitchFamily="66" charset="0"/>
              </a:rPr>
              <a:t>Quick Pickles</a:t>
            </a:r>
            <a:endParaRPr lang="en-US" altLang="en-US" b="1" dirty="0">
              <a:latin typeface="Comic Sans MS" pitchFamily="66" charset="0"/>
            </a:endParaRPr>
          </a:p>
          <a:p>
            <a:pPr lvl="1">
              <a:buClr>
                <a:srgbClr val="F95AB7"/>
              </a:buClr>
              <a:buSzPct val="110000"/>
              <a:defRPr/>
            </a:pPr>
            <a:r>
              <a:rPr lang="en-US" altLang="en-US" dirty="0">
                <a:latin typeface="Comic Sans MS" pitchFamily="66" charset="0"/>
              </a:rPr>
              <a:t>Interfere with  curing process</a:t>
            </a:r>
          </a:p>
          <a:p>
            <a:pPr>
              <a:buClr>
                <a:srgbClr val="F95AB7"/>
              </a:buClr>
              <a:buSzPct val="110000"/>
              <a:buFontTx/>
              <a:buNone/>
              <a:defRPr/>
            </a:pPr>
            <a:endParaRPr lang="en-US" altLang="en-US" sz="1050" dirty="0">
              <a:solidFill>
                <a:srgbClr val="F95AB7"/>
              </a:solidFill>
              <a:latin typeface="Comic Sans MS" pitchFamily="66" charset="0"/>
            </a:endParaRPr>
          </a:p>
          <a:p>
            <a:pPr algn="ctr">
              <a:buClr>
                <a:srgbClr val="F95AB7"/>
              </a:buClr>
              <a:buSzPct val="110000"/>
              <a:buFontTx/>
              <a:buNone/>
              <a:defRPr/>
            </a:pPr>
            <a:r>
              <a:rPr lang="en-US" altLang="en-US" b="1" dirty="0">
                <a:solidFill>
                  <a:srgbClr val="F95AB7"/>
                </a:solidFill>
                <a:latin typeface="Comic Sans MS" pitchFamily="66" charset="0"/>
              </a:rPr>
              <a:t>Home Softened Water</a:t>
            </a:r>
            <a:endParaRPr lang="en-US" altLang="en-US" b="1" dirty="0">
              <a:latin typeface="Comic Sans MS" pitchFamily="66" charset="0"/>
            </a:endParaRPr>
          </a:p>
          <a:p>
            <a:pPr lvl="1">
              <a:buClr>
                <a:srgbClr val="F95AB7"/>
              </a:buClr>
              <a:buSzPct val="110000"/>
              <a:defRPr/>
            </a:pPr>
            <a:r>
              <a:rPr lang="en-US" altLang="en-US" dirty="0">
                <a:latin typeface="Comic Sans MS" pitchFamily="66" charset="0"/>
              </a:rPr>
              <a:t>Not recommended</a:t>
            </a:r>
          </a:p>
          <a:p>
            <a:pPr>
              <a:defRPr/>
            </a:pPr>
            <a:endParaRPr lang="en-US" altLang="en-US" dirty="0"/>
          </a:p>
        </p:txBody>
      </p:sp>
      <p:sp>
        <p:nvSpPr>
          <p:cNvPr id="36868" name="Rectangle 4">
            <a:extLst>
              <a:ext uri="{FF2B5EF4-FFF2-40B4-BE49-F238E27FC236}">
                <a16:creationId xmlns:a16="http://schemas.microsoft.com/office/drawing/2014/main" id="{31460172-FA4B-4108-BD6A-33C50CA31E08}"/>
              </a:ext>
            </a:extLst>
          </p:cNvPr>
          <p:cNvSpPr>
            <a:spLocks noGrp="1" noChangeArrowheads="1"/>
          </p:cNvSpPr>
          <p:nvPr>
            <p:ph sz="half" idx="2"/>
          </p:nvPr>
        </p:nvSpPr>
        <p:spPr>
          <a:xfrm>
            <a:off x="4495800" y="2286000"/>
            <a:ext cx="3810000" cy="3810000"/>
          </a:xfrm>
        </p:spPr>
        <p:txBody>
          <a:bodyPr/>
          <a:lstStyle/>
          <a:p>
            <a:pPr algn="ctr">
              <a:lnSpc>
                <a:spcPct val="90000"/>
              </a:lnSpc>
              <a:buFontTx/>
              <a:buNone/>
            </a:pPr>
            <a:r>
              <a:rPr lang="en-US" altLang="en-US">
                <a:solidFill>
                  <a:srgbClr val="F95AB7"/>
                </a:solidFill>
                <a:latin typeface="Comic Sans MS" panose="030F0702030302020204" pitchFamily="66" charset="0"/>
              </a:rPr>
              <a:t> </a:t>
            </a:r>
            <a:r>
              <a:rPr lang="en-US" altLang="en-US" b="1">
                <a:solidFill>
                  <a:srgbClr val="F95AB7"/>
                </a:solidFill>
                <a:latin typeface="Comic Sans MS" panose="030F0702030302020204" pitchFamily="66" charset="0"/>
              </a:rPr>
              <a:t>How to Soften </a:t>
            </a:r>
          </a:p>
          <a:p>
            <a:pPr algn="ctr">
              <a:lnSpc>
                <a:spcPct val="90000"/>
              </a:lnSpc>
              <a:buFontTx/>
              <a:buNone/>
            </a:pPr>
            <a:r>
              <a:rPr lang="en-US" altLang="en-US" b="1">
                <a:solidFill>
                  <a:srgbClr val="F95AB7"/>
                </a:solidFill>
                <a:latin typeface="Comic Sans MS" panose="030F0702030302020204" pitchFamily="66" charset="0"/>
              </a:rPr>
              <a:t>Hard</a:t>
            </a:r>
            <a:r>
              <a:rPr lang="en-US" altLang="en-US" b="1">
                <a:latin typeface="Comic Sans MS" panose="030F0702030302020204" pitchFamily="66" charset="0"/>
              </a:rPr>
              <a:t> </a:t>
            </a:r>
            <a:r>
              <a:rPr lang="en-US" altLang="en-US" b="1">
                <a:solidFill>
                  <a:srgbClr val="F95AB7"/>
                </a:solidFill>
                <a:latin typeface="Comic Sans MS" panose="030F0702030302020204" pitchFamily="66" charset="0"/>
              </a:rPr>
              <a:t>Water</a:t>
            </a:r>
          </a:p>
          <a:p>
            <a:pPr>
              <a:lnSpc>
                <a:spcPct val="90000"/>
              </a:lnSpc>
              <a:buClr>
                <a:srgbClr val="F95AB7"/>
              </a:buClr>
              <a:buSzPct val="110000"/>
            </a:pPr>
            <a:r>
              <a:rPr lang="en-US" altLang="en-US">
                <a:latin typeface="Comic Sans MS" panose="030F0702030302020204" pitchFamily="66" charset="0"/>
              </a:rPr>
              <a:t>Boil 15 minutes, cover and let sit for 24 hours</a:t>
            </a:r>
          </a:p>
          <a:p>
            <a:pPr>
              <a:lnSpc>
                <a:spcPct val="90000"/>
              </a:lnSpc>
              <a:buClr>
                <a:srgbClr val="F95AB7"/>
              </a:buClr>
              <a:buSzPct val="110000"/>
            </a:pPr>
            <a:r>
              <a:rPr lang="en-US" altLang="en-US">
                <a:latin typeface="Comic Sans MS" panose="030F0702030302020204" pitchFamily="66" charset="0"/>
              </a:rPr>
              <a:t>Remove scum and pour into another container, leaving sediment in bottom</a:t>
            </a:r>
          </a:p>
        </p:txBody>
      </p:sp>
      <p:pic>
        <p:nvPicPr>
          <p:cNvPr id="36869" name="Picture 8" descr="hh12129">
            <a:extLst>
              <a:ext uri="{FF2B5EF4-FFF2-40B4-BE49-F238E27FC236}">
                <a16:creationId xmlns:a16="http://schemas.microsoft.com/office/drawing/2014/main" id="{D4177B49-FB32-3D7C-75C5-66ECFE103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09600"/>
            <a:ext cx="2286000"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89875139-52C9-072E-227E-AF55D7C2AA94}"/>
              </a:ext>
            </a:extLst>
          </p:cNvPr>
          <p:cNvSpPr>
            <a:spLocks noGrp="1" noChangeArrowheads="1"/>
          </p:cNvSpPr>
          <p:nvPr>
            <p:ph type="title"/>
          </p:nvPr>
        </p:nvSpPr>
        <p:spPr>
          <a:xfrm>
            <a:off x="533400" y="609600"/>
            <a:ext cx="8229600" cy="1143000"/>
          </a:xfrm>
        </p:spPr>
        <p:txBody>
          <a:bodyPr/>
          <a:lstStyle/>
          <a:p>
            <a:r>
              <a:rPr lang="en-US" altLang="en-US" sz="2800" b="1">
                <a:latin typeface="Comic Sans MS" panose="030F0702030302020204" pitchFamily="66" charset="0"/>
              </a:rPr>
              <a:t>WHAT MAKES CRISP PICKLES?</a:t>
            </a:r>
          </a:p>
        </p:txBody>
      </p:sp>
      <p:sp>
        <p:nvSpPr>
          <p:cNvPr id="38915" name="Rectangle 3">
            <a:extLst>
              <a:ext uri="{FF2B5EF4-FFF2-40B4-BE49-F238E27FC236}">
                <a16:creationId xmlns:a16="http://schemas.microsoft.com/office/drawing/2014/main" id="{0F15D7AF-7BF7-AA94-305E-9EB378405056}"/>
              </a:ext>
            </a:extLst>
          </p:cNvPr>
          <p:cNvSpPr>
            <a:spLocks noGrp="1" noChangeArrowheads="1"/>
          </p:cNvSpPr>
          <p:nvPr>
            <p:ph idx="1"/>
          </p:nvPr>
        </p:nvSpPr>
        <p:spPr>
          <a:xfrm>
            <a:off x="381000" y="2133600"/>
            <a:ext cx="8229600" cy="4525963"/>
          </a:xfrm>
        </p:spPr>
        <p:txBody>
          <a:bodyPr/>
          <a:lstStyle/>
          <a:p>
            <a:pPr>
              <a:buClr>
                <a:srgbClr val="F95AB7"/>
              </a:buClr>
              <a:buFont typeface="Marlett" pitchFamily="2" charset="2"/>
              <a:buChar char="g"/>
            </a:pPr>
            <a:r>
              <a:rPr lang="en-US" altLang="en-US"/>
              <a:t>  </a:t>
            </a:r>
            <a:r>
              <a:rPr lang="en-US" altLang="en-US">
                <a:latin typeface="Comic Sans MS" panose="030F0702030302020204" pitchFamily="66" charset="0"/>
              </a:rPr>
              <a:t>Fresh, just picked cucumbers</a:t>
            </a:r>
          </a:p>
          <a:p>
            <a:pPr>
              <a:buClr>
                <a:srgbClr val="F95AB7"/>
              </a:buClr>
              <a:buFont typeface="Marlett" pitchFamily="2" charset="2"/>
              <a:buChar char="g"/>
            </a:pPr>
            <a:r>
              <a:rPr lang="en-US" altLang="en-US">
                <a:latin typeface="Comic Sans MS" panose="030F0702030302020204" pitchFamily="66" charset="0"/>
              </a:rPr>
              <a:t>  Pickling cucumbers</a:t>
            </a:r>
          </a:p>
          <a:p>
            <a:pPr>
              <a:buClr>
                <a:srgbClr val="F95AB7"/>
              </a:buClr>
              <a:buFont typeface="Marlett" pitchFamily="2" charset="2"/>
              <a:buChar char="g"/>
            </a:pPr>
            <a:r>
              <a:rPr lang="en-US" altLang="en-US">
                <a:latin typeface="Comic Sans MS" panose="030F0702030302020204" pitchFamily="66" charset="0"/>
              </a:rPr>
              <a:t>  2” in diameter</a:t>
            </a:r>
          </a:p>
          <a:p>
            <a:pPr>
              <a:buClr>
                <a:srgbClr val="F95AB7"/>
              </a:buClr>
              <a:buFont typeface="Marlett" pitchFamily="2" charset="2"/>
              <a:buChar char="g"/>
            </a:pPr>
            <a:r>
              <a:rPr lang="en-US" altLang="en-US">
                <a:latin typeface="Comic Sans MS" panose="030F0702030302020204" pitchFamily="66" charset="0"/>
              </a:rPr>
              <a:t>  Blossom end removed</a:t>
            </a:r>
          </a:p>
          <a:p>
            <a:pPr>
              <a:buClr>
                <a:srgbClr val="F95AB7"/>
              </a:buClr>
              <a:buFont typeface="Marlett" pitchFamily="2" charset="2"/>
              <a:buChar char="g"/>
            </a:pPr>
            <a:r>
              <a:rPr lang="en-US" altLang="en-US">
                <a:latin typeface="Comic Sans MS" panose="030F0702030302020204" pitchFamily="66" charset="0"/>
              </a:rPr>
              <a:t>  Up-to-date tested recipes</a:t>
            </a:r>
          </a:p>
          <a:p>
            <a:pPr>
              <a:buClr>
                <a:srgbClr val="F95AB7"/>
              </a:buClr>
              <a:buFont typeface="Marlett" pitchFamily="2" charset="2"/>
              <a:buChar char="g"/>
            </a:pPr>
            <a:r>
              <a:rPr lang="en-US" altLang="en-US">
                <a:latin typeface="Comic Sans MS" panose="030F0702030302020204" pitchFamily="66" charset="0"/>
              </a:rPr>
              <a:t>  Crisping Agents ???</a:t>
            </a:r>
            <a:endParaRPr lang="en-US" altLang="en-US"/>
          </a:p>
        </p:txBody>
      </p:sp>
      <p:pic>
        <p:nvPicPr>
          <p:cNvPr id="38916" name="Picture 4" descr="#5 Walking pickle">
            <a:extLst>
              <a:ext uri="{FF2B5EF4-FFF2-40B4-BE49-F238E27FC236}">
                <a16:creationId xmlns:a16="http://schemas.microsoft.com/office/drawing/2014/main" id="{ED7A5F9E-FFD9-9849-764E-8D90352C0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895600"/>
            <a:ext cx="1736725" cy="3276600"/>
          </a:xfrm>
          <a:prstGeom prst="rect">
            <a:avLst/>
          </a:prstGeom>
          <a:noFill/>
          <a:ln w="76200" cmpd="tri">
            <a:solidFill>
              <a:srgbClr val="F95AB7"/>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114A40F-1B5D-AB32-643B-E0B111ED3A3A}"/>
              </a:ext>
            </a:extLst>
          </p:cNvPr>
          <p:cNvSpPr>
            <a:spLocks noGrp="1" noChangeArrowheads="1"/>
          </p:cNvSpPr>
          <p:nvPr>
            <p:ph type="title"/>
          </p:nvPr>
        </p:nvSpPr>
        <p:spPr/>
        <p:txBody>
          <a:bodyPr/>
          <a:lstStyle/>
          <a:p>
            <a:r>
              <a:rPr lang="en-US" altLang="en-US"/>
              <a:t>CRISPING AGENTS: PICKLING LIME</a:t>
            </a:r>
          </a:p>
        </p:txBody>
      </p:sp>
      <p:sp>
        <p:nvSpPr>
          <p:cNvPr id="23555" name="Rectangle 3">
            <a:extLst>
              <a:ext uri="{FF2B5EF4-FFF2-40B4-BE49-F238E27FC236}">
                <a16:creationId xmlns:a16="http://schemas.microsoft.com/office/drawing/2014/main" id="{14802E7F-7955-B8F4-EEF7-EAA5A06A5FEE}"/>
              </a:ext>
            </a:extLst>
          </p:cNvPr>
          <p:cNvSpPr>
            <a:spLocks noGrp="1" noChangeArrowheads="1"/>
          </p:cNvSpPr>
          <p:nvPr>
            <p:ph type="body" idx="1"/>
          </p:nvPr>
        </p:nvSpPr>
        <p:spPr>
          <a:xfrm>
            <a:off x="381000" y="1447800"/>
            <a:ext cx="8382000" cy="5029200"/>
          </a:xfrm>
        </p:spPr>
        <p:txBody>
          <a:bodyPr/>
          <a:lstStyle/>
          <a:p>
            <a:pPr>
              <a:lnSpc>
                <a:spcPct val="80000"/>
              </a:lnSpc>
              <a:defRPr/>
            </a:pPr>
            <a:r>
              <a:rPr lang="en-US" altLang="en-US" sz="2400" dirty="0"/>
              <a:t>Use only with Quick Pack Pickles</a:t>
            </a:r>
          </a:p>
          <a:p>
            <a:pPr marL="0" indent="0">
              <a:lnSpc>
                <a:spcPct val="80000"/>
              </a:lnSpc>
              <a:buFontTx/>
              <a:buNone/>
              <a:defRPr/>
            </a:pPr>
            <a:endParaRPr lang="en-US" altLang="en-US" sz="800" dirty="0"/>
          </a:p>
          <a:p>
            <a:pPr>
              <a:lnSpc>
                <a:spcPct val="80000"/>
              </a:lnSpc>
              <a:defRPr/>
            </a:pPr>
            <a:r>
              <a:rPr lang="en-US" altLang="en-US" sz="2400" b="1" dirty="0"/>
              <a:t>Must be food grade.</a:t>
            </a:r>
          </a:p>
          <a:p>
            <a:pPr marL="0" indent="0">
              <a:lnSpc>
                <a:spcPct val="80000"/>
              </a:lnSpc>
              <a:buFontTx/>
              <a:buNone/>
              <a:defRPr/>
            </a:pPr>
            <a:endParaRPr lang="en-US" altLang="en-US" sz="800" b="1" dirty="0"/>
          </a:p>
          <a:p>
            <a:pPr>
              <a:lnSpc>
                <a:spcPct val="80000"/>
              </a:lnSpc>
              <a:defRPr/>
            </a:pPr>
            <a:r>
              <a:rPr lang="en-US" altLang="en-US" sz="2400" dirty="0"/>
              <a:t>Source of calcium to firm pickles</a:t>
            </a:r>
          </a:p>
          <a:p>
            <a:pPr marL="0" indent="0">
              <a:lnSpc>
                <a:spcPct val="80000"/>
              </a:lnSpc>
              <a:buFontTx/>
              <a:buNone/>
              <a:defRPr/>
            </a:pPr>
            <a:endParaRPr lang="en-US" altLang="en-US" sz="800" dirty="0"/>
          </a:p>
          <a:p>
            <a:pPr>
              <a:lnSpc>
                <a:spcPct val="80000"/>
              </a:lnSpc>
              <a:defRPr/>
            </a:pPr>
            <a:r>
              <a:rPr lang="en-US" altLang="en-US" sz="2400" dirty="0"/>
              <a:t>Sold as </a:t>
            </a:r>
          </a:p>
          <a:p>
            <a:pPr lvl="1">
              <a:lnSpc>
                <a:spcPct val="80000"/>
              </a:lnSpc>
              <a:defRPr/>
            </a:pPr>
            <a:r>
              <a:rPr lang="en-US" altLang="en-US" sz="2400" dirty="0"/>
              <a:t>‘slaked’ </a:t>
            </a:r>
          </a:p>
          <a:p>
            <a:pPr lvl="1">
              <a:lnSpc>
                <a:spcPct val="80000"/>
              </a:lnSpc>
              <a:defRPr/>
            </a:pPr>
            <a:r>
              <a:rPr lang="en-US" altLang="en-US" sz="2400" dirty="0"/>
              <a:t>’hydrated’ </a:t>
            </a:r>
          </a:p>
          <a:p>
            <a:pPr lvl="1">
              <a:lnSpc>
                <a:spcPct val="80000"/>
              </a:lnSpc>
              <a:defRPr/>
            </a:pPr>
            <a:r>
              <a:rPr lang="en-US" altLang="en-US" sz="2400" dirty="0"/>
              <a:t>‘household’ </a:t>
            </a:r>
          </a:p>
          <a:p>
            <a:pPr lvl="1">
              <a:lnSpc>
                <a:spcPct val="80000"/>
              </a:lnSpc>
              <a:defRPr/>
            </a:pPr>
            <a:r>
              <a:rPr lang="en-US" altLang="en-US" sz="2400" dirty="0"/>
              <a:t>’pickling’</a:t>
            </a:r>
          </a:p>
          <a:p>
            <a:pPr marL="457200" lvl="1" indent="0">
              <a:lnSpc>
                <a:spcPct val="80000"/>
              </a:lnSpc>
              <a:buFontTx/>
              <a:buNone/>
              <a:defRPr/>
            </a:pPr>
            <a:endParaRPr lang="en-US" altLang="en-US" sz="800" dirty="0"/>
          </a:p>
          <a:p>
            <a:pPr>
              <a:lnSpc>
                <a:spcPct val="80000"/>
              </a:lnSpc>
              <a:defRPr/>
            </a:pPr>
            <a:r>
              <a:rPr lang="en-US" altLang="en-US" sz="2400" b="1" dirty="0"/>
              <a:t>Do not use: </a:t>
            </a:r>
            <a:r>
              <a:rPr lang="en-US" altLang="en-US" sz="2400" dirty="0"/>
              <a:t>‘agricultural’ ‘burnt’ or quick – not food grade.</a:t>
            </a:r>
          </a:p>
          <a:p>
            <a:pPr>
              <a:lnSpc>
                <a:spcPct val="80000"/>
              </a:lnSpc>
              <a:defRPr/>
            </a:pPr>
            <a:r>
              <a:rPr lang="en-US" altLang="en-US" sz="2400" dirty="0"/>
              <a:t>It is a strong base that neutralizes acid, so tested recipe must be followed carefully.</a:t>
            </a:r>
          </a:p>
          <a:p>
            <a:pPr marL="0" indent="0">
              <a:lnSpc>
                <a:spcPct val="80000"/>
              </a:lnSpc>
              <a:buFontTx/>
              <a:buNone/>
              <a:defRPr/>
            </a:pPr>
            <a:endParaRPr lang="en-US" altLang="en-US" sz="800" dirty="0"/>
          </a:p>
          <a:p>
            <a:pPr>
              <a:lnSpc>
                <a:spcPct val="80000"/>
              </a:lnSpc>
              <a:defRPr/>
            </a:pPr>
            <a:r>
              <a:rPr lang="en-US" altLang="en-US" sz="2400" dirty="0"/>
              <a:t>Used only as a soak solution.</a:t>
            </a:r>
          </a:p>
          <a:p>
            <a:pPr>
              <a:lnSpc>
                <a:spcPct val="80000"/>
              </a:lnSpc>
              <a:defRPr/>
            </a:pPr>
            <a:r>
              <a:rPr lang="en-US" altLang="en-US" sz="2400" dirty="0"/>
              <a:t>Rinse well using limewater solution.</a:t>
            </a:r>
          </a:p>
          <a:p>
            <a:pPr>
              <a:lnSpc>
                <a:spcPct val="80000"/>
              </a:lnSpc>
              <a:buFontTx/>
              <a:buNone/>
              <a:defRPr/>
            </a:pPr>
            <a:endParaRPr lang="en-US" altLang="en-US" sz="2400" dirty="0"/>
          </a:p>
        </p:txBody>
      </p:sp>
      <p:graphicFrame>
        <p:nvGraphicFramePr>
          <p:cNvPr id="40964" name="Object 1">
            <a:hlinkClick r:id="" action="ppaction://ole?verb=0"/>
            <a:extLst>
              <a:ext uri="{FF2B5EF4-FFF2-40B4-BE49-F238E27FC236}">
                <a16:creationId xmlns:a16="http://schemas.microsoft.com/office/drawing/2014/main" id="{E4FA55BA-CE58-97AB-69AD-C5082D2E6C26}"/>
              </a:ext>
            </a:extLst>
          </p:cNvPr>
          <p:cNvGraphicFramePr>
            <a:graphicFrameLocks/>
          </p:cNvGraphicFramePr>
          <p:nvPr/>
        </p:nvGraphicFramePr>
        <p:xfrm>
          <a:off x="6096000" y="2133600"/>
          <a:ext cx="1295400" cy="1676400"/>
        </p:xfrm>
        <a:graphic>
          <a:graphicData uri="http://schemas.openxmlformats.org/presentationml/2006/ole">
            <mc:AlternateContent xmlns:mc="http://schemas.openxmlformats.org/markup-compatibility/2006">
              <mc:Choice xmlns:v="urn:schemas-microsoft-com:vml" Requires="v">
                <p:oleObj name="Clip" r:id="rId2" imgW="2559050" imgH="3497263" progId="MS_ClipArt_Gallery.2">
                  <p:embed/>
                </p:oleObj>
              </mc:Choice>
              <mc:Fallback>
                <p:oleObj name="Clip" r:id="rId2" imgW="2559050" imgH="3497263" progId="MS_ClipArt_Gallery.2">
                  <p:embed/>
                  <p:pic>
                    <p:nvPicPr>
                      <p:cNvPr id="0" name="Object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33600"/>
                        <a:ext cx="1295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65" name="Rectangle 2">
            <a:extLst>
              <a:ext uri="{FF2B5EF4-FFF2-40B4-BE49-F238E27FC236}">
                <a16:creationId xmlns:a16="http://schemas.microsoft.com/office/drawing/2014/main" id="{4F86FA96-10F2-6C43-70DF-166CDB339765}"/>
              </a:ext>
            </a:extLst>
          </p:cNvPr>
          <p:cNvSpPr>
            <a:spLocks noChangeArrowheads="1"/>
          </p:cNvSpPr>
          <p:nvPr/>
        </p:nvSpPr>
        <p:spPr bwMode="auto">
          <a:xfrm>
            <a:off x="4572000" y="2667000"/>
            <a:ext cx="4572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800">
                <a:solidFill>
                  <a:schemeClr val="tx1"/>
                </a:solidFill>
                <a:latin typeface="Stone Sans" pitchFamily="64" charset="0"/>
              </a:defRPr>
            </a:lvl1pPr>
            <a:lvl2pPr marL="742950" indent="-285750">
              <a:spcBef>
                <a:spcPct val="20000"/>
              </a:spcBef>
              <a:buClr>
                <a:schemeClr val="accent1"/>
              </a:buClr>
              <a:buChar char="–"/>
              <a:defRPr sz="2800">
                <a:solidFill>
                  <a:schemeClr val="tx1"/>
                </a:solidFill>
                <a:latin typeface="Stone Sans Semibold" pitchFamily="48" charset="0"/>
              </a:defRPr>
            </a:lvl2pPr>
            <a:lvl3pPr marL="1143000" indent="-228600">
              <a:spcBef>
                <a:spcPct val="20000"/>
              </a:spcBef>
              <a:buClr>
                <a:schemeClr val="accent1"/>
              </a:buClr>
              <a:buChar char="•"/>
              <a:defRPr sz="2000">
                <a:solidFill>
                  <a:schemeClr val="tx1"/>
                </a:solidFill>
                <a:latin typeface="Stone Sans" pitchFamily="64" charset="0"/>
              </a:defRPr>
            </a:lvl3pPr>
            <a:lvl4pPr marL="1600200" indent="-228600">
              <a:spcBef>
                <a:spcPct val="20000"/>
              </a:spcBef>
              <a:buClr>
                <a:schemeClr val="accent1"/>
              </a:buClr>
              <a:buChar char="–"/>
              <a:defRPr sz="1600">
                <a:solidFill>
                  <a:schemeClr val="tx1"/>
                </a:solidFill>
                <a:latin typeface="Stone Sans" pitchFamily="64" charset="0"/>
              </a:defRPr>
            </a:lvl4pPr>
            <a:lvl5pPr marL="2057400" indent="-228600">
              <a:spcBef>
                <a:spcPct val="20000"/>
              </a:spcBef>
              <a:buClr>
                <a:schemeClr val="accent1"/>
              </a:buClr>
              <a:buChar char="»"/>
              <a:defRPr sz="1600">
                <a:solidFill>
                  <a:schemeClr val="tx1"/>
                </a:solidFill>
                <a:latin typeface="Stone Sans" pitchFamily="64" charset="0"/>
              </a:defRPr>
            </a:lvl5pPr>
            <a:lvl6pPr marL="2514600" indent="-228600" eaLnBrk="0" fontAlgn="base" hangingPunct="0">
              <a:spcBef>
                <a:spcPct val="20000"/>
              </a:spcBef>
              <a:spcAft>
                <a:spcPct val="0"/>
              </a:spcAft>
              <a:buClr>
                <a:schemeClr val="accent1"/>
              </a:buClr>
              <a:buChar char="»"/>
              <a:defRPr sz="1600">
                <a:solidFill>
                  <a:schemeClr val="tx1"/>
                </a:solidFill>
                <a:latin typeface="Stone Sans" pitchFamily="64" charset="0"/>
              </a:defRPr>
            </a:lvl6pPr>
            <a:lvl7pPr marL="2971800" indent="-228600" eaLnBrk="0" fontAlgn="base" hangingPunct="0">
              <a:spcBef>
                <a:spcPct val="20000"/>
              </a:spcBef>
              <a:spcAft>
                <a:spcPct val="0"/>
              </a:spcAft>
              <a:buClr>
                <a:schemeClr val="accent1"/>
              </a:buClr>
              <a:buChar char="»"/>
              <a:defRPr sz="1600">
                <a:solidFill>
                  <a:schemeClr val="tx1"/>
                </a:solidFill>
                <a:latin typeface="Stone Sans" pitchFamily="64" charset="0"/>
              </a:defRPr>
            </a:lvl7pPr>
            <a:lvl8pPr marL="3429000" indent="-228600" eaLnBrk="0" fontAlgn="base" hangingPunct="0">
              <a:spcBef>
                <a:spcPct val="20000"/>
              </a:spcBef>
              <a:spcAft>
                <a:spcPct val="0"/>
              </a:spcAft>
              <a:buClr>
                <a:schemeClr val="accent1"/>
              </a:buClr>
              <a:buChar char="»"/>
              <a:defRPr sz="1600">
                <a:solidFill>
                  <a:schemeClr val="tx1"/>
                </a:solidFill>
                <a:latin typeface="Stone Sans" pitchFamily="64" charset="0"/>
              </a:defRPr>
            </a:lvl8pPr>
            <a:lvl9pPr marL="3886200" indent="-228600" eaLnBrk="0" fontAlgn="base" hangingPunct="0">
              <a:spcBef>
                <a:spcPct val="20000"/>
              </a:spcBef>
              <a:spcAft>
                <a:spcPct val="0"/>
              </a:spcAft>
              <a:buClr>
                <a:schemeClr val="accent1"/>
              </a:buClr>
              <a:buChar char="»"/>
              <a:defRPr sz="1600">
                <a:solidFill>
                  <a:schemeClr val="tx1"/>
                </a:solidFill>
                <a:latin typeface="Stone Sans" pitchFamily="64" charset="0"/>
              </a:defRPr>
            </a:lvl9pPr>
          </a:lstStyle>
          <a:p>
            <a:pPr algn="ctr">
              <a:buClrTx/>
              <a:buFontTx/>
              <a:buNone/>
            </a:pPr>
            <a:r>
              <a:rPr lang="en-US" altLang="en-US" sz="2400">
                <a:solidFill>
                  <a:srgbClr val="000000"/>
                </a:solidFill>
                <a:latin typeface="Arial" panose="020B0604020202020204" pitchFamily="34" charset="0"/>
              </a:rPr>
              <a:t>Pickling </a:t>
            </a:r>
          </a:p>
          <a:p>
            <a:pPr algn="ctr">
              <a:buClrTx/>
              <a:buFontTx/>
              <a:buNone/>
            </a:pPr>
            <a:r>
              <a:rPr lang="en-US" altLang="en-US" sz="2400">
                <a:solidFill>
                  <a:srgbClr val="000000"/>
                </a:solidFill>
                <a:latin typeface="Arial" panose="020B0604020202020204" pitchFamily="34" charset="0"/>
              </a:rPr>
              <a:t>Lime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1E8C7FE8-70CC-8B00-E744-20978F93F746}"/>
              </a:ext>
            </a:extLst>
          </p:cNvPr>
          <p:cNvSpPr>
            <a:spLocks noGrp="1" noChangeArrowheads="1"/>
          </p:cNvSpPr>
          <p:nvPr>
            <p:ph type="title"/>
          </p:nvPr>
        </p:nvSpPr>
        <p:spPr/>
        <p:txBody>
          <a:bodyPr/>
          <a:lstStyle/>
          <a:p>
            <a:r>
              <a:rPr lang="en-US" altLang="en-US"/>
              <a:t>Using Lime for crisping 	</a:t>
            </a:r>
          </a:p>
        </p:txBody>
      </p:sp>
      <p:sp>
        <p:nvSpPr>
          <p:cNvPr id="41987" name="Content Placeholder 2">
            <a:extLst>
              <a:ext uri="{FF2B5EF4-FFF2-40B4-BE49-F238E27FC236}">
                <a16:creationId xmlns:a16="http://schemas.microsoft.com/office/drawing/2014/main" id="{67FB8447-CE5B-5DAA-B52E-6D5826FFBEA1}"/>
              </a:ext>
            </a:extLst>
          </p:cNvPr>
          <p:cNvSpPr>
            <a:spLocks noGrp="1" noChangeArrowheads="1"/>
          </p:cNvSpPr>
          <p:nvPr>
            <p:ph idx="1"/>
          </p:nvPr>
        </p:nvSpPr>
        <p:spPr>
          <a:xfrm>
            <a:off x="381000" y="1524000"/>
            <a:ext cx="8382000" cy="4876800"/>
          </a:xfrm>
        </p:spPr>
        <p:txBody>
          <a:bodyPr/>
          <a:lstStyle/>
          <a:p>
            <a:r>
              <a:rPr lang="en-US" altLang="en-US" sz="2600"/>
              <a:t>Use lime-water solution for soaking 12-24 hours before pickling.</a:t>
            </a:r>
          </a:p>
          <a:p>
            <a:r>
              <a:rPr lang="en-US" altLang="en-US" sz="2600"/>
              <a:t>Excess lime absorbed by cucumbers must be removed to make safe pickles. </a:t>
            </a:r>
          </a:p>
          <a:p>
            <a:r>
              <a:rPr lang="en-US" altLang="en-US" sz="2600"/>
              <a:t>Lime absorbed will raise the pH and increase chance of Botulism. </a:t>
            </a:r>
          </a:p>
          <a:p>
            <a:r>
              <a:rPr lang="en-US" altLang="en-US" sz="2600"/>
              <a:t>To remove lime solution before  pickling: </a:t>
            </a:r>
          </a:p>
          <a:p>
            <a:pPr lvl="1"/>
            <a:r>
              <a:rPr lang="en-US" altLang="en-US" sz="2400"/>
              <a:t>Drain lime-water solution </a:t>
            </a:r>
          </a:p>
          <a:p>
            <a:pPr lvl="1"/>
            <a:r>
              <a:rPr lang="en-US" altLang="en-US" sz="2400"/>
              <a:t>Rinse </a:t>
            </a:r>
          </a:p>
          <a:p>
            <a:pPr lvl="1"/>
            <a:r>
              <a:rPr lang="en-US" altLang="en-US" sz="2400"/>
              <a:t>Re-soak cucumbers in fresh water for 1 hour </a:t>
            </a:r>
          </a:p>
          <a:p>
            <a:pPr lvl="1"/>
            <a:r>
              <a:rPr lang="en-US" altLang="en-US" sz="2400"/>
              <a:t>Repeat rinsing and soaking stops 2+ times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F1777DD0-F301-9118-0098-2B4A8CF45DF9}"/>
              </a:ext>
            </a:extLst>
          </p:cNvPr>
          <p:cNvSpPr>
            <a:spLocks noGrp="1" noChangeArrowheads="1"/>
          </p:cNvSpPr>
          <p:nvPr>
            <p:ph type="title"/>
          </p:nvPr>
        </p:nvSpPr>
        <p:spPr/>
        <p:txBody>
          <a:bodyPr/>
          <a:lstStyle/>
          <a:p>
            <a:r>
              <a:rPr lang="en-US" altLang="en-US" sz="2800"/>
              <a:t>Pickle Crisp </a:t>
            </a:r>
          </a:p>
        </p:txBody>
      </p:sp>
      <p:sp>
        <p:nvSpPr>
          <p:cNvPr id="3" name="Content Placeholder 2">
            <a:extLst>
              <a:ext uri="{FF2B5EF4-FFF2-40B4-BE49-F238E27FC236}">
                <a16:creationId xmlns:a16="http://schemas.microsoft.com/office/drawing/2014/main" id="{12ACE7BC-A17D-66BB-7D9D-3E6DFE67F95E}"/>
              </a:ext>
            </a:extLst>
          </p:cNvPr>
          <p:cNvSpPr>
            <a:spLocks noGrp="1"/>
          </p:cNvSpPr>
          <p:nvPr>
            <p:ph idx="1"/>
          </p:nvPr>
        </p:nvSpPr>
        <p:spPr/>
        <p:txBody>
          <a:bodyPr/>
          <a:lstStyle/>
          <a:p>
            <a:pPr>
              <a:defRPr/>
            </a:pPr>
            <a:r>
              <a:rPr lang="en-US" dirty="0"/>
              <a:t>Calcium Chloride </a:t>
            </a:r>
          </a:p>
          <a:p>
            <a:pPr marL="0" indent="0">
              <a:buFontTx/>
              <a:buNone/>
              <a:defRPr/>
            </a:pPr>
            <a:endParaRPr lang="en-US" sz="2000" dirty="0"/>
          </a:p>
          <a:p>
            <a:pPr>
              <a:defRPr/>
            </a:pPr>
            <a:r>
              <a:rPr lang="en-US" dirty="0"/>
              <a:t>Binds the water to keep </a:t>
            </a:r>
          </a:p>
          <a:p>
            <a:pPr marL="0" indent="0">
              <a:buFontTx/>
              <a:buNone/>
              <a:defRPr/>
            </a:pPr>
            <a:r>
              <a:rPr lang="en-US" dirty="0"/>
              <a:t>	product crisp. </a:t>
            </a:r>
          </a:p>
          <a:p>
            <a:pPr>
              <a:defRPr/>
            </a:pPr>
            <a:r>
              <a:rPr lang="en-US" dirty="0"/>
              <a:t>Pickle Crisp by Ball </a:t>
            </a:r>
          </a:p>
          <a:p>
            <a:pPr>
              <a:defRPr/>
            </a:pPr>
            <a:r>
              <a:rPr lang="en-US" dirty="0"/>
              <a:t>Calcium Chloride in brewing </a:t>
            </a:r>
          </a:p>
          <a:p>
            <a:pPr marL="0" indent="0">
              <a:buFontTx/>
              <a:buNone/>
              <a:defRPr/>
            </a:pPr>
            <a:r>
              <a:rPr lang="en-US" dirty="0"/>
              <a:t>	supplies</a:t>
            </a:r>
          </a:p>
          <a:p>
            <a:pPr marL="0" indent="0">
              <a:buFontTx/>
              <a:buNone/>
              <a:defRPr/>
            </a:pPr>
            <a:r>
              <a:rPr lang="en-US" dirty="0"/>
              <a:t>Can also be used in other vegetables like potatoes to keep firm  </a:t>
            </a:r>
          </a:p>
          <a:p>
            <a:pPr marL="0" indent="0">
              <a:buFontTx/>
              <a:buNone/>
              <a:defRPr/>
            </a:pPr>
            <a:endParaRPr lang="en-US" dirty="0"/>
          </a:p>
          <a:p>
            <a:pPr marL="0" indent="0">
              <a:buFontTx/>
              <a:buNone/>
              <a:defRPr/>
            </a:pPr>
            <a:endParaRPr lang="en-US" dirty="0"/>
          </a:p>
        </p:txBody>
      </p:sp>
      <p:pic>
        <p:nvPicPr>
          <p:cNvPr id="43012" name="Picture 19" descr="http://lindamziedrich.files.wordpress.com/2011/01/pickle-crisp-5.jpg?w=600&amp;h=590">
            <a:hlinkClick r:id="rId2"/>
            <a:extLst>
              <a:ext uri="{FF2B5EF4-FFF2-40B4-BE49-F238E27FC236}">
                <a16:creationId xmlns:a16="http://schemas.microsoft.com/office/drawing/2014/main" id="{30BA7709-EB0D-9A79-01E9-603512657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2514600"/>
            <a:ext cx="2185988" cy="214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572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F38BEEF-3DDA-07B0-9943-9E8FFCBFDD35}"/>
              </a:ext>
            </a:extLst>
          </p:cNvPr>
          <p:cNvSpPr>
            <a:spLocks noGrp="1" noChangeArrowheads="1"/>
          </p:cNvSpPr>
          <p:nvPr>
            <p:ph type="title"/>
          </p:nvPr>
        </p:nvSpPr>
        <p:spPr/>
        <p:txBody>
          <a:bodyPr/>
          <a:lstStyle/>
          <a:p>
            <a:r>
              <a:rPr lang="en-US" altLang="en-US"/>
              <a:t>CRISPING AGENTS: ALUM</a:t>
            </a:r>
          </a:p>
        </p:txBody>
      </p:sp>
      <p:sp>
        <p:nvSpPr>
          <p:cNvPr id="44035" name="Rectangle 3">
            <a:extLst>
              <a:ext uri="{FF2B5EF4-FFF2-40B4-BE49-F238E27FC236}">
                <a16:creationId xmlns:a16="http://schemas.microsoft.com/office/drawing/2014/main" id="{B33A0F78-4C14-3360-FCA7-D933407B25A4}"/>
              </a:ext>
            </a:extLst>
          </p:cNvPr>
          <p:cNvSpPr>
            <a:spLocks noGrp="1" noChangeArrowheads="1"/>
          </p:cNvSpPr>
          <p:nvPr>
            <p:ph type="body" idx="1"/>
          </p:nvPr>
        </p:nvSpPr>
        <p:spPr/>
        <p:txBody>
          <a:bodyPr/>
          <a:lstStyle/>
          <a:p>
            <a:r>
              <a:rPr lang="en-US" altLang="en-US"/>
              <a:t>Sold in spice section. </a:t>
            </a:r>
          </a:p>
          <a:p>
            <a:r>
              <a:rPr lang="en-US" altLang="en-US"/>
              <a:t>Used to firm fermented pickles. </a:t>
            </a:r>
          </a:p>
          <a:p>
            <a:r>
              <a:rPr lang="en-US" altLang="en-US"/>
              <a:t>No effect until after pickles are fermented. </a:t>
            </a:r>
          </a:p>
          <a:p>
            <a:r>
              <a:rPr lang="en-US" altLang="en-US"/>
              <a:t>Does not improve quick pack pickles. </a:t>
            </a:r>
          </a:p>
          <a:p>
            <a:r>
              <a:rPr lang="en-US" altLang="en-US"/>
              <a:t>Used only as a soak solutions and rinse well.</a:t>
            </a:r>
          </a:p>
          <a:p>
            <a:r>
              <a:rPr lang="en-US" altLang="en-US"/>
              <a:t>Too much will give pickles a bitter flavor.</a:t>
            </a:r>
          </a:p>
          <a:p>
            <a:r>
              <a:rPr lang="en-US" altLang="en-US"/>
              <a:t>May cause digestive upset. </a:t>
            </a:r>
          </a:p>
          <a:p>
            <a:endParaRPr lang="en-US" altLang="en-US"/>
          </a:p>
          <a:p>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794A72A-7EF2-9A0F-1983-FCF318F9D34B}"/>
              </a:ext>
            </a:extLst>
          </p:cNvPr>
          <p:cNvSpPr>
            <a:spLocks noGrp="1" noChangeArrowheads="1"/>
          </p:cNvSpPr>
          <p:nvPr>
            <p:ph type="title"/>
          </p:nvPr>
        </p:nvSpPr>
        <p:spPr/>
        <p:txBody>
          <a:bodyPr/>
          <a:lstStyle/>
          <a:p>
            <a:r>
              <a:rPr lang="en-US" altLang="en-US"/>
              <a:t>CRISPING AGENT: GRAPE LEAVES</a:t>
            </a:r>
          </a:p>
        </p:txBody>
      </p:sp>
      <p:sp>
        <p:nvSpPr>
          <p:cNvPr id="26627" name="Rectangle 3">
            <a:extLst>
              <a:ext uri="{FF2B5EF4-FFF2-40B4-BE49-F238E27FC236}">
                <a16:creationId xmlns:a16="http://schemas.microsoft.com/office/drawing/2014/main" id="{E4CB5823-3B95-0276-726F-21CD1C03B524}"/>
              </a:ext>
            </a:extLst>
          </p:cNvPr>
          <p:cNvSpPr>
            <a:spLocks noGrp="1" noChangeArrowheads="1"/>
          </p:cNvSpPr>
          <p:nvPr>
            <p:ph type="body" idx="1"/>
          </p:nvPr>
        </p:nvSpPr>
        <p:spPr/>
        <p:txBody>
          <a:bodyPr/>
          <a:lstStyle/>
          <a:p>
            <a:pPr>
              <a:defRPr/>
            </a:pPr>
            <a:r>
              <a:rPr lang="en-US" altLang="en-US" dirty="0"/>
              <a:t>Called for in some older recipes. </a:t>
            </a:r>
          </a:p>
          <a:p>
            <a:pPr marL="0" indent="0">
              <a:buFontTx/>
              <a:buNone/>
              <a:defRPr/>
            </a:pPr>
            <a:endParaRPr lang="en-US" altLang="en-US" dirty="0"/>
          </a:p>
          <a:p>
            <a:pPr>
              <a:defRPr/>
            </a:pPr>
            <a:r>
              <a:rPr lang="en-US" altLang="en-US" dirty="0"/>
              <a:t>Possibly inhibit enzymes that soften cucumbers.</a:t>
            </a:r>
          </a:p>
          <a:p>
            <a:pPr marL="0" indent="0">
              <a:buFontTx/>
              <a:buNone/>
              <a:defRPr/>
            </a:pPr>
            <a:endParaRPr lang="en-US" altLang="en-US" u="sng" dirty="0"/>
          </a:p>
          <a:p>
            <a:pPr>
              <a:defRPr/>
            </a:pPr>
            <a:r>
              <a:rPr lang="en-US" altLang="en-US" u="sng" dirty="0"/>
              <a:t>Caution:</a:t>
            </a:r>
            <a:r>
              <a:rPr lang="en-US" altLang="en-US" dirty="0"/>
              <a:t> Leaves contain tannins that contribute a bitter flavor to pickles. </a:t>
            </a:r>
          </a:p>
          <a:p>
            <a:pPr>
              <a:defRPr/>
            </a:pPr>
            <a:endParaRPr lang="en-US"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2ADBBBA2-0DEF-5467-4CA0-8347E95B3E8E}"/>
              </a:ext>
            </a:extLst>
          </p:cNvPr>
          <p:cNvSpPr>
            <a:spLocks noGrp="1" noChangeArrowheads="1"/>
          </p:cNvSpPr>
          <p:nvPr>
            <p:ph type="title"/>
          </p:nvPr>
        </p:nvSpPr>
        <p:spPr/>
        <p:txBody>
          <a:bodyPr/>
          <a:lstStyle/>
          <a:p>
            <a:r>
              <a:rPr lang="en-US" altLang="en-US"/>
              <a:t>OILS </a:t>
            </a:r>
          </a:p>
        </p:txBody>
      </p:sp>
      <p:sp>
        <p:nvSpPr>
          <p:cNvPr id="3" name="Content Placeholder 2">
            <a:extLst>
              <a:ext uri="{FF2B5EF4-FFF2-40B4-BE49-F238E27FC236}">
                <a16:creationId xmlns:a16="http://schemas.microsoft.com/office/drawing/2014/main" id="{F342AF34-8514-B9A9-3AA5-8EB21F2330F0}"/>
              </a:ext>
            </a:extLst>
          </p:cNvPr>
          <p:cNvSpPr>
            <a:spLocks noGrp="1"/>
          </p:cNvSpPr>
          <p:nvPr>
            <p:ph idx="1"/>
          </p:nvPr>
        </p:nvSpPr>
        <p:spPr/>
        <p:txBody>
          <a:bodyPr/>
          <a:lstStyle/>
          <a:p>
            <a:pPr>
              <a:defRPr/>
            </a:pPr>
            <a:r>
              <a:rPr lang="en-US" dirty="0"/>
              <a:t>Oil in canning is not recommended </a:t>
            </a:r>
          </a:p>
          <a:p>
            <a:pPr>
              <a:defRPr/>
            </a:pPr>
            <a:r>
              <a:rPr lang="en-US" dirty="0"/>
              <a:t>Oil interferes with the ability to seal and heat penetration.</a:t>
            </a:r>
          </a:p>
          <a:p>
            <a:pPr>
              <a:defRPr/>
            </a:pPr>
            <a:r>
              <a:rPr lang="en-US" dirty="0"/>
              <a:t>Recipes have been developed for: </a:t>
            </a:r>
          </a:p>
          <a:p>
            <a:pPr lvl="1">
              <a:defRPr/>
            </a:pPr>
            <a:r>
              <a:rPr lang="en-US" dirty="0"/>
              <a:t>3-bean salad </a:t>
            </a:r>
          </a:p>
          <a:p>
            <a:pPr lvl="1">
              <a:defRPr/>
            </a:pPr>
            <a:r>
              <a:rPr lang="en-US" dirty="0"/>
              <a:t>Marinated whole mushrooms </a:t>
            </a:r>
          </a:p>
          <a:p>
            <a:pPr lvl="1">
              <a:defRPr/>
            </a:pPr>
            <a:r>
              <a:rPr lang="en-US" dirty="0"/>
              <a:t>Marinated peppers </a:t>
            </a:r>
          </a:p>
          <a:p>
            <a:pPr marL="457200" lvl="1" indent="0">
              <a:buFontTx/>
              <a:buNone/>
              <a:defRPr/>
            </a:pPr>
            <a:r>
              <a:rPr lang="en-US" dirty="0"/>
              <a:t>Uses ½ to 2 cups of olive or salad oil </a:t>
            </a:r>
          </a:p>
          <a:p>
            <a:pPr marL="457200" lvl="1" indent="0">
              <a:buFontTx/>
              <a:buNone/>
              <a:defRPr/>
            </a:pP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BA26D9FD-1B1A-8398-F56B-B5C91BA54383}"/>
              </a:ext>
            </a:extLst>
          </p:cNvPr>
          <p:cNvSpPr>
            <a:spLocks noGrp="1" noChangeArrowheads="1"/>
          </p:cNvSpPr>
          <p:nvPr>
            <p:ph type="title"/>
          </p:nvPr>
        </p:nvSpPr>
        <p:spPr/>
        <p:txBody>
          <a:bodyPr/>
          <a:lstStyle/>
          <a:p>
            <a:endParaRPr lang="en-US" altLang="en-US"/>
          </a:p>
        </p:txBody>
      </p:sp>
      <p:pic>
        <p:nvPicPr>
          <p:cNvPr id="47107" name="Content Placeholder 4" descr="A picture containing text, grass, ground&#10;&#10;Description automatically generated">
            <a:extLst>
              <a:ext uri="{FF2B5EF4-FFF2-40B4-BE49-F238E27FC236}">
                <a16:creationId xmlns:a16="http://schemas.microsoft.com/office/drawing/2014/main" id="{7221A0AE-A9D3-0892-2516-DE872D5565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2005013"/>
            <a:ext cx="6096000" cy="3990975"/>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4B2819E-6073-B1D0-EF91-8E260C7FF6AF}"/>
              </a:ext>
            </a:extLst>
          </p:cNvPr>
          <p:cNvSpPr>
            <a:spLocks noGrp="1" noChangeArrowheads="1"/>
          </p:cNvSpPr>
          <p:nvPr>
            <p:ph type="title"/>
          </p:nvPr>
        </p:nvSpPr>
        <p:spPr>
          <a:xfrm>
            <a:off x="457200" y="457200"/>
            <a:ext cx="8229600" cy="1447800"/>
          </a:xfrm>
        </p:spPr>
        <p:txBody>
          <a:bodyPr/>
          <a:lstStyle/>
          <a:p>
            <a:r>
              <a:rPr lang="en-US" altLang="en-US" b="1">
                <a:latin typeface="Comic Sans MS" panose="030F0702030302020204" pitchFamily="66" charset="0"/>
              </a:rPr>
              <a:t>Equipment for Fermenting</a:t>
            </a:r>
            <a:endParaRPr lang="en-US" altLang="en-US" b="1"/>
          </a:p>
        </p:txBody>
      </p:sp>
      <p:sp>
        <p:nvSpPr>
          <p:cNvPr id="11267" name="Rectangle 3">
            <a:extLst>
              <a:ext uri="{FF2B5EF4-FFF2-40B4-BE49-F238E27FC236}">
                <a16:creationId xmlns:a16="http://schemas.microsoft.com/office/drawing/2014/main" id="{8BAD08B4-71D8-2E70-7AF2-81FA51D15EFB}"/>
              </a:ext>
            </a:extLst>
          </p:cNvPr>
          <p:cNvSpPr>
            <a:spLocks noGrp="1" noChangeArrowheads="1"/>
          </p:cNvSpPr>
          <p:nvPr>
            <p:ph sz="half" idx="1"/>
          </p:nvPr>
        </p:nvSpPr>
        <p:spPr>
          <a:xfrm>
            <a:off x="457200" y="1600200"/>
            <a:ext cx="4038600" cy="4495800"/>
          </a:xfrm>
        </p:spPr>
        <p:txBody>
          <a:bodyPr/>
          <a:lstStyle/>
          <a:p>
            <a:pPr algn="ctr">
              <a:buFontTx/>
              <a:buNone/>
              <a:defRPr/>
            </a:pPr>
            <a:r>
              <a:rPr lang="en-US" b="1" u="sng" dirty="0">
                <a:solidFill>
                  <a:srgbClr val="FF0066"/>
                </a:solidFill>
                <a:latin typeface="Comic Sans MS" pitchFamily="66" charset="0"/>
              </a:rPr>
              <a:t>Acceptable</a:t>
            </a:r>
          </a:p>
          <a:p>
            <a:pPr>
              <a:buClr>
                <a:srgbClr val="F95AB7"/>
              </a:buClr>
              <a:buSzPct val="110000"/>
              <a:buFont typeface="Wingdings" pitchFamily="2" charset="2"/>
              <a:buChar char="§"/>
              <a:defRPr/>
            </a:pPr>
            <a:r>
              <a:rPr lang="en-US" dirty="0">
                <a:latin typeface="Comic Sans MS" pitchFamily="66" charset="0"/>
              </a:rPr>
              <a:t>Stoneware crocks</a:t>
            </a:r>
          </a:p>
          <a:p>
            <a:pPr>
              <a:buClr>
                <a:srgbClr val="F95AB7"/>
              </a:buClr>
              <a:buSzPct val="110000"/>
              <a:buFont typeface="Wingdings" pitchFamily="2" charset="2"/>
              <a:buChar char="§"/>
              <a:defRPr/>
            </a:pPr>
            <a:r>
              <a:rPr lang="en-US" dirty="0">
                <a:latin typeface="Comic Sans MS" pitchFamily="66" charset="0"/>
              </a:rPr>
              <a:t>Unchipped enamel</a:t>
            </a:r>
          </a:p>
          <a:p>
            <a:pPr>
              <a:buClr>
                <a:srgbClr val="F95AB7"/>
              </a:buClr>
              <a:buSzPct val="110000"/>
              <a:buFont typeface="Wingdings" pitchFamily="2" charset="2"/>
              <a:buNone/>
              <a:defRPr/>
            </a:pPr>
            <a:r>
              <a:rPr lang="en-US" dirty="0">
                <a:latin typeface="Comic Sans MS" pitchFamily="66" charset="0"/>
              </a:rPr>
              <a:t>		 lined pans</a:t>
            </a:r>
          </a:p>
          <a:p>
            <a:pPr>
              <a:buClr>
                <a:srgbClr val="F95AB7"/>
              </a:buClr>
              <a:buSzPct val="110000"/>
              <a:buFont typeface="Wingdings" pitchFamily="2" charset="2"/>
              <a:buChar char="§"/>
              <a:defRPr/>
            </a:pPr>
            <a:r>
              <a:rPr lang="en-US" dirty="0">
                <a:latin typeface="Comic Sans MS" pitchFamily="66" charset="0"/>
              </a:rPr>
              <a:t>Stainless steel</a:t>
            </a:r>
          </a:p>
          <a:p>
            <a:pPr>
              <a:buClr>
                <a:srgbClr val="F95AB7"/>
              </a:buClr>
              <a:buSzPct val="110000"/>
              <a:buFont typeface="Wingdings" pitchFamily="2" charset="2"/>
              <a:buChar char="§"/>
              <a:defRPr/>
            </a:pPr>
            <a:r>
              <a:rPr lang="en-US" dirty="0">
                <a:latin typeface="Comic Sans MS" pitchFamily="66" charset="0"/>
              </a:rPr>
              <a:t>Glass bowl or jar</a:t>
            </a:r>
          </a:p>
          <a:p>
            <a:pPr>
              <a:buClr>
                <a:srgbClr val="F95AB7"/>
              </a:buClr>
              <a:buSzPct val="110000"/>
              <a:buFont typeface="Wingdings" pitchFamily="2" charset="2"/>
              <a:buChar char="§"/>
              <a:defRPr/>
            </a:pPr>
            <a:r>
              <a:rPr lang="en-US" dirty="0">
                <a:latin typeface="Comic Sans MS" pitchFamily="66" charset="0"/>
              </a:rPr>
              <a:t>Food grade plastic</a:t>
            </a:r>
          </a:p>
          <a:p>
            <a:pPr marL="0" indent="0">
              <a:buClr>
                <a:srgbClr val="F95AB7"/>
              </a:buClr>
              <a:buSzPct val="110000"/>
              <a:buFontTx/>
              <a:buNone/>
              <a:defRPr/>
            </a:pPr>
            <a:r>
              <a:rPr lang="en-US" dirty="0">
                <a:latin typeface="Comic Sans MS" pitchFamily="66" charset="0"/>
              </a:rPr>
              <a:t>	container   </a:t>
            </a:r>
          </a:p>
          <a:p>
            <a:pPr>
              <a:buFont typeface="Wingdings" pitchFamily="2" charset="2"/>
              <a:buChar char="v"/>
              <a:defRPr/>
            </a:pPr>
            <a:endParaRPr lang="en-US" dirty="0"/>
          </a:p>
        </p:txBody>
      </p:sp>
      <p:sp>
        <p:nvSpPr>
          <p:cNvPr id="48132" name="Rectangle 4">
            <a:extLst>
              <a:ext uri="{FF2B5EF4-FFF2-40B4-BE49-F238E27FC236}">
                <a16:creationId xmlns:a16="http://schemas.microsoft.com/office/drawing/2014/main" id="{EFC211B7-13EC-EB8D-79D0-8634BB610A3C}"/>
              </a:ext>
            </a:extLst>
          </p:cNvPr>
          <p:cNvSpPr>
            <a:spLocks noGrp="1" noChangeArrowheads="1"/>
          </p:cNvSpPr>
          <p:nvPr>
            <p:ph sz="half" idx="2"/>
          </p:nvPr>
        </p:nvSpPr>
        <p:spPr>
          <a:xfrm>
            <a:off x="4648200" y="1676400"/>
            <a:ext cx="4114800" cy="4419600"/>
          </a:xfrm>
        </p:spPr>
        <p:txBody>
          <a:bodyPr/>
          <a:lstStyle/>
          <a:p>
            <a:pPr algn="ctr">
              <a:buClr>
                <a:srgbClr val="F95AB7"/>
              </a:buClr>
              <a:buSzPct val="110000"/>
              <a:buFont typeface="Monotype Sorts"/>
              <a:buNone/>
            </a:pPr>
            <a:r>
              <a:rPr lang="en-US" altLang="en-US" b="1" u="sng">
                <a:solidFill>
                  <a:srgbClr val="FF0066"/>
                </a:solidFill>
                <a:latin typeface="Comic Sans MS" panose="030F0702030302020204" pitchFamily="66" charset="0"/>
              </a:rPr>
              <a:t>Unacceptable</a:t>
            </a:r>
          </a:p>
          <a:p>
            <a:pPr>
              <a:buClr>
                <a:srgbClr val="F95AB7"/>
              </a:buClr>
              <a:buSzPct val="110000"/>
              <a:buFont typeface="Wingdings" panose="05000000000000000000" pitchFamily="2" charset="2"/>
              <a:buChar char="§"/>
            </a:pPr>
            <a:r>
              <a:rPr lang="en-US" altLang="en-US">
                <a:latin typeface="Comic Sans MS" panose="030F0702030302020204" pitchFamily="66" charset="0"/>
              </a:rPr>
              <a:t>Plastic garbage  	containers</a:t>
            </a:r>
          </a:p>
          <a:p>
            <a:pPr>
              <a:buClr>
                <a:srgbClr val="F95AB7"/>
              </a:buClr>
              <a:buSzPct val="110000"/>
              <a:buFont typeface="Wingdings" panose="05000000000000000000" pitchFamily="2" charset="2"/>
              <a:buChar char="§"/>
            </a:pPr>
            <a:r>
              <a:rPr lang="en-US" altLang="en-US">
                <a:latin typeface="Comic Sans MS" panose="030F0702030302020204" pitchFamily="66" charset="0"/>
              </a:rPr>
              <a:t>Plastic bags not 	food grade</a:t>
            </a:r>
          </a:p>
          <a:p>
            <a:pPr>
              <a:buClr>
                <a:srgbClr val="F95AB7"/>
              </a:buClr>
              <a:buSzPct val="110000"/>
              <a:buFont typeface="Wingdings" panose="05000000000000000000" pitchFamily="2" charset="2"/>
              <a:buChar char="§"/>
            </a:pPr>
            <a:r>
              <a:rPr lang="en-US" altLang="en-US">
                <a:latin typeface="Comic Sans MS" panose="030F0702030302020204" pitchFamily="66" charset="0"/>
              </a:rPr>
              <a:t>Metal containers</a:t>
            </a:r>
          </a:p>
          <a:p>
            <a:pPr>
              <a:buClr>
                <a:srgbClr val="F95AB7"/>
              </a:buClr>
              <a:buSzPct val="110000"/>
              <a:buFont typeface="Wingdings" panose="05000000000000000000" pitchFamily="2" charset="2"/>
              <a:buChar char="§"/>
            </a:pPr>
            <a:r>
              <a:rPr lang="en-US" altLang="en-US">
                <a:latin typeface="Comic Sans MS" panose="030F0702030302020204" pitchFamily="66" charset="0"/>
              </a:rPr>
              <a:t>Chipped enamel lined pans</a:t>
            </a:r>
          </a:p>
          <a:p>
            <a:pPr>
              <a:buClr>
                <a:srgbClr val="F95AB7"/>
              </a:buClr>
              <a:buSzPct val="110000"/>
              <a:buFont typeface="Wingdings" panose="05000000000000000000" pitchFamily="2" charset="2"/>
              <a:buChar char="§"/>
            </a:pPr>
            <a:endParaRPr lang="en-US" alt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ACEFD5B-6216-F8D2-DA77-936F5537A032}"/>
              </a:ext>
            </a:extLst>
          </p:cNvPr>
          <p:cNvSpPr>
            <a:spLocks noGrp="1" noChangeArrowheads="1"/>
          </p:cNvSpPr>
          <p:nvPr>
            <p:ph type="title"/>
          </p:nvPr>
        </p:nvSpPr>
        <p:spPr>
          <a:xfrm>
            <a:off x="457200" y="609600"/>
            <a:ext cx="8229600" cy="1143000"/>
          </a:xfrm>
        </p:spPr>
        <p:txBody>
          <a:bodyPr/>
          <a:lstStyle/>
          <a:p>
            <a:r>
              <a:rPr lang="en-US" altLang="en-US" b="1">
                <a:latin typeface="Comic Sans MS" panose="030F0702030302020204" pitchFamily="66" charset="0"/>
              </a:rPr>
              <a:t>4 Types of Pickled Products</a:t>
            </a:r>
            <a:endParaRPr lang="en-US" altLang="en-US" b="1"/>
          </a:p>
        </p:txBody>
      </p:sp>
      <p:sp>
        <p:nvSpPr>
          <p:cNvPr id="4099" name="Rectangle 3">
            <a:extLst>
              <a:ext uri="{FF2B5EF4-FFF2-40B4-BE49-F238E27FC236}">
                <a16:creationId xmlns:a16="http://schemas.microsoft.com/office/drawing/2014/main" id="{DBABA375-9DD9-1705-7123-24FB4A2DBBF9}"/>
              </a:ext>
            </a:extLst>
          </p:cNvPr>
          <p:cNvSpPr>
            <a:spLocks noGrp="1" noChangeArrowheads="1"/>
          </p:cNvSpPr>
          <p:nvPr>
            <p:ph idx="1"/>
          </p:nvPr>
        </p:nvSpPr>
        <p:spPr/>
        <p:txBody>
          <a:bodyPr/>
          <a:lstStyle/>
          <a:p>
            <a:pPr marL="0" indent="0">
              <a:buClr>
                <a:srgbClr val="F95AB7"/>
              </a:buClr>
              <a:buSzPct val="110000"/>
              <a:buFontTx/>
              <a:buNone/>
              <a:defRPr/>
            </a:pPr>
            <a:r>
              <a:rPr lang="en-US" altLang="en-US" dirty="0">
                <a:latin typeface="Comic Sans MS" pitchFamily="66" charset="0"/>
              </a:rPr>
              <a:t> </a:t>
            </a:r>
          </a:p>
          <a:p>
            <a:pPr>
              <a:buClr>
                <a:srgbClr val="F95AB7"/>
              </a:buClr>
              <a:buSzPct val="110000"/>
              <a:buFont typeface="Wingdings" pitchFamily="2" charset="2"/>
              <a:buChar char="v"/>
              <a:defRPr/>
            </a:pPr>
            <a:r>
              <a:rPr lang="en-US" altLang="en-US" dirty="0">
                <a:latin typeface="Comic Sans MS" pitchFamily="66" charset="0"/>
              </a:rPr>
              <a:t> Fresh Pack or Quick Process</a:t>
            </a:r>
          </a:p>
          <a:p>
            <a:pPr lvl="1">
              <a:buClr>
                <a:srgbClr val="F95AB7"/>
              </a:buClr>
              <a:buSzPct val="110000"/>
              <a:buFont typeface="Wingdings" pitchFamily="2" charset="2"/>
              <a:buChar char="v"/>
              <a:defRPr/>
            </a:pPr>
            <a:r>
              <a:rPr lang="en-US" altLang="en-US" dirty="0">
                <a:latin typeface="Comic Sans MS" pitchFamily="66" charset="0"/>
              </a:rPr>
              <a:t> Refrigerator	</a:t>
            </a:r>
          </a:p>
          <a:p>
            <a:pPr>
              <a:buClr>
                <a:srgbClr val="F95AB7"/>
              </a:buClr>
              <a:buSzPct val="110000"/>
              <a:buFont typeface="Wingdings" pitchFamily="2" charset="2"/>
              <a:buChar char="v"/>
              <a:defRPr/>
            </a:pPr>
            <a:r>
              <a:rPr lang="en-US" altLang="en-US" dirty="0">
                <a:latin typeface="Comic Sans MS" pitchFamily="66" charset="0"/>
              </a:rPr>
              <a:t> Fermented</a:t>
            </a:r>
          </a:p>
          <a:p>
            <a:pPr>
              <a:buClr>
                <a:srgbClr val="F95AB7"/>
              </a:buClr>
              <a:buSzPct val="110000"/>
              <a:buFont typeface="Wingdings" pitchFamily="2" charset="2"/>
              <a:buChar char="v"/>
              <a:defRPr/>
            </a:pPr>
            <a:r>
              <a:rPr lang="en-US" altLang="en-US" dirty="0">
                <a:latin typeface="Comic Sans MS" pitchFamily="66" charset="0"/>
              </a:rPr>
              <a:t> Fruit Pickles</a:t>
            </a:r>
          </a:p>
          <a:p>
            <a:pPr>
              <a:buClr>
                <a:srgbClr val="F95AB7"/>
              </a:buClr>
              <a:buSzPct val="110000"/>
              <a:buFont typeface="Wingdings" pitchFamily="2" charset="2"/>
              <a:buChar char="v"/>
              <a:defRPr/>
            </a:pPr>
            <a:r>
              <a:rPr lang="en-US" altLang="en-US" dirty="0">
                <a:latin typeface="Comic Sans MS" pitchFamily="66" charset="0"/>
              </a:rPr>
              <a:t> Relishes</a:t>
            </a:r>
          </a:p>
          <a:p>
            <a:pPr>
              <a:buClr>
                <a:srgbClr val="F95AB7"/>
              </a:buClr>
              <a:buSzPct val="110000"/>
              <a:buFont typeface="Wingdings" pitchFamily="2" charset="2"/>
              <a:buChar char="v"/>
              <a:defRPr/>
            </a:pPr>
            <a:r>
              <a:rPr lang="en-US" altLang="en-US" dirty="0">
                <a:latin typeface="Comic Sans MS" pitchFamily="66" charset="0"/>
              </a:rPr>
              <a:t>Pickled Protein Foods </a:t>
            </a:r>
          </a:p>
          <a:p>
            <a:pPr>
              <a:buClr>
                <a:srgbClr val="F95AB7"/>
              </a:buClr>
              <a:buSzPct val="110000"/>
              <a:buFont typeface="Wingdings" pitchFamily="2" charset="2"/>
              <a:buChar char="v"/>
              <a:defRPr/>
            </a:pPr>
            <a:r>
              <a:rPr lang="en-US" altLang="en-US" dirty="0">
                <a:latin typeface="Comic Sans MS" pitchFamily="66" charset="0"/>
              </a:rPr>
              <a:t>Other Fermented                                   Products</a:t>
            </a:r>
          </a:p>
          <a:p>
            <a:pPr>
              <a:lnSpc>
                <a:spcPct val="80000"/>
              </a:lnSpc>
              <a:buClr>
                <a:srgbClr val="F95AB7"/>
              </a:buClr>
              <a:buSzPct val="110000"/>
              <a:buFont typeface="Wingdings" pitchFamily="2" charset="2"/>
              <a:buNone/>
              <a:defRPr/>
            </a:pPr>
            <a:r>
              <a:rPr lang="en-US" altLang="en-US" dirty="0">
                <a:latin typeface="Comic Sans MS" pitchFamily="66" charset="0"/>
              </a:rPr>
              <a:t> </a:t>
            </a:r>
          </a:p>
        </p:txBody>
      </p:sp>
      <p:pic>
        <p:nvPicPr>
          <p:cNvPr id="3076" name="Picture 4" descr="pickle mix">
            <a:extLst>
              <a:ext uri="{FF2B5EF4-FFF2-40B4-BE49-F238E27FC236}">
                <a16:creationId xmlns:a16="http://schemas.microsoft.com/office/drawing/2014/main" id="{68380972-D78E-C4E3-2F7E-108E6C89F9C5}"/>
              </a:ext>
            </a:extLst>
          </p:cNvPr>
          <p:cNvPicPr>
            <a:picLocks noChangeAspect="1" noChangeArrowheads="1"/>
          </p:cNvPicPr>
          <p:nvPr/>
        </p:nvPicPr>
        <p:blipFill>
          <a:blip r:embed="rId3"/>
          <a:srcRect/>
          <a:stretch>
            <a:fillRect/>
          </a:stretch>
        </p:blipFill>
        <p:spPr bwMode="auto">
          <a:xfrm>
            <a:off x="5181600" y="2819400"/>
            <a:ext cx="2819400" cy="3440113"/>
          </a:xfrm>
          <a:prstGeom prst="roundRect">
            <a:avLst>
              <a:gd name="adj" fmla="val 8594"/>
            </a:avLst>
          </a:prstGeom>
          <a:solidFill>
            <a:srgbClr val="FFFFFF">
              <a:shade val="85000"/>
            </a:srgbClr>
          </a:solidFill>
          <a:ln w="28575">
            <a:solidFill>
              <a:srgbClr val="FF0066"/>
            </a:solidFill>
          </a:ln>
          <a:effec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62441117-CAFE-CAC0-A35A-BC6B1F393F5D}"/>
              </a:ext>
            </a:extLst>
          </p:cNvPr>
          <p:cNvSpPr>
            <a:spLocks noGrp="1" noChangeArrowheads="1"/>
          </p:cNvSpPr>
          <p:nvPr>
            <p:ph type="title"/>
          </p:nvPr>
        </p:nvSpPr>
        <p:spPr>
          <a:xfrm>
            <a:off x="457200" y="609600"/>
            <a:ext cx="8229600" cy="1143000"/>
          </a:xfrm>
        </p:spPr>
        <p:txBody>
          <a:bodyPr/>
          <a:lstStyle/>
          <a:p>
            <a:r>
              <a:rPr lang="en-US" altLang="en-US" b="1">
                <a:latin typeface="Comic Sans MS" panose="030F0702030302020204" pitchFamily="66" charset="0"/>
              </a:rPr>
              <a:t>Equipment For Heating Pickling Liquids</a:t>
            </a:r>
            <a:endParaRPr lang="en-US" altLang="en-US" b="1"/>
          </a:p>
        </p:txBody>
      </p:sp>
      <p:sp>
        <p:nvSpPr>
          <p:cNvPr id="50179" name="Rectangle 3">
            <a:extLst>
              <a:ext uri="{FF2B5EF4-FFF2-40B4-BE49-F238E27FC236}">
                <a16:creationId xmlns:a16="http://schemas.microsoft.com/office/drawing/2014/main" id="{040A0EDD-5E30-825F-F0B9-81CA89DB7063}"/>
              </a:ext>
            </a:extLst>
          </p:cNvPr>
          <p:cNvSpPr>
            <a:spLocks noGrp="1" noChangeArrowheads="1"/>
          </p:cNvSpPr>
          <p:nvPr>
            <p:ph sz="half" idx="1"/>
          </p:nvPr>
        </p:nvSpPr>
        <p:spPr>
          <a:xfrm>
            <a:off x="495300" y="1927225"/>
            <a:ext cx="4038600" cy="4525963"/>
          </a:xfrm>
        </p:spPr>
        <p:txBody>
          <a:bodyPr/>
          <a:lstStyle/>
          <a:p>
            <a:pPr>
              <a:buFontTx/>
              <a:buNone/>
            </a:pPr>
            <a:r>
              <a:rPr lang="en-US" altLang="en-US" b="1">
                <a:solidFill>
                  <a:srgbClr val="FF0066"/>
                </a:solidFill>
                <a:latin typeface="Comic Sans MS" panose="030F0702030302020204" pitchFamily="66" charset="0"/>
              </a:rPr>
              <a:t>   </a:t>
            </a:r>
            <a:r>
              <a:rPr lang="en-US" altLang="en-US" b="1" u="sng">
                <a:solidFill>
                  <a:srgbClr val="FF0066"/>
                </a:solidFill>
                <a:latin typeface="Comic Sans MS" panose="030F0702030302020204" pitchFamily="66" charset="0"/>
              </a:rPr>
              <a:t>Acceptable</a:t>
            </a:r>
          </a:p>
          <a:p>
            <a:pPr>
              <a:buClr>
                <a:srgbClr val="B50069"/>
              </a:buClr>
              <a:buSzPct val="110000"/>
              <a:buFont typeface="Wingdings" panose="05000000000000000000" pitchFamily="2" charset="2"/>
              <a:buNone/>
            </a:pPr>
            <a:r>
              <a:rPr lang="en-US" altLang="en-US" sz="3200" b="1">
                <a:solidFill>
                  <a:srgbClr val="01AF47"/>
                </a:solidFill>
                <a:latin typeface="Comic Sans MS" panose="030F0702030302020204" pitchFamily="66" charset="0"/>
                <a:sym typeface="Wingdings" panose="05000000000000000000" pitchFamily="2" charset="2"/>
              </a:rPr>
              <a:t></a:t>
            </a:r>
            <a:r>
              <a:rPr lang="en-US" altLang="en-US">
                <a:latin typeface="Comic Sans MS" panose="030F0702030302020204" pitchFamily="66" charset="0"/>
              </a:rPr>
              <a:t> Unchipped enamel</a:t>
            </a:r>
          </a:p>
          <a:p>
            <a:pPr>
              <a:buClr>
                <a:srgbClr val="B50069"/>
              </a:buClr>
              <a:buSzPct val="110000"/>
              <a:buFont typeface="Wingdings" panose="05000000000000000000" pitchFamily="2" charset="2"/>
              <a:buNone/>
            </a:pPr>
            <a:r>
              <a:rPr lang="en-US" altLang="en-US" sz="3200" b="1">
                <a:solidFill>
                  <a:srgbClr val="01AF47"/>
                </a:solidFill>
                <a:latin typeface="Comic Sans MS" panose="030F0702030302020204" pitchFamily="66" charset="0"/>
                <a:sym typeface="Wingdings" panose="05000000000000000000" pitchFamily="2" charset="2"/>
              </a:rPr>
              <a:t></a:t>
            </a:r>
            <a:r>
              <a:rPr lang="en-US" altLang="en-US">
                <a:solidFill>
                  <a:srgbClr val="01AF47"/>
                </a:solidFill>
                <a:latin typeface="Comic Sans MS" panose="030F0702030302020204" pitchFamily="66" charset="0"/>
              </a:rPr>
              <a:t> </a:t>
            </a:r>
            <a:r>
              <a:rPr lang="en-US" altLang="en-US">
                <a:latin typeface="Comic Sans MS" panose="030F0702030302020204" pitchFamily="66" charset="0"/>
              </a:rPr>
              <a:t>Stainless steel</a:t>
            </a:r>
          </a:p>
          <a:p>
            <a:pPr>
              <a:buClr>
                <a:srgbClr val="B50069"/>
              </a:buClr>
              <a:buSzPct val="110000"/>
              <a:buFont typeface="Wingdings" panose="05000000000000000000" pitchFamily="2" charset="2"/>
              <a:buNone/>
            </a:pPr>
            <a:r>
              <a:rPr lang="en-US" altLang="en-US" sz="3200" b="1">
                <a:solidFill>
                  <a:srgbClr val="01AF47"/>
                </a:solidFill>
                <a:latin typeface="Comic Sans MS" panose="030F0702030302020204" pitchFamily="66" charset="0"/>
                <a:sym typeface="Wingdings" panose="05000000000000000000" pitchFamily="2" charset="2"/>
              </a:rPr>
              <a:t></a:t>
            </a:r>
            <a:r>
              <a:rPr lang="en-US" altLang="en-US" sz="3200">
                <a:solidFill>
                  <a:srgbClr val="01AF47"/>
                </a:solidFill>
                <a:latin typeface="Comic Sans MS" panose="030F0702030302020204" pitchFamily="66" charset="0"/>
              </a:rPr>
              <a:t> </a:t>
            </a:r>
            <a:r>
              <a:rPr lang="en-US" altLang="en-US">
                <a:latin typeface="Comic Sans MS" panose="030F0702030302020204" pitchFamily="66" charset="0"/>
              </a:rPr>
              <a:t>Glass</a:t>
            </a:r>
          </a:p>
          <a:p>
            <a:pPr>
              <a:buClr>
                <a:srgbClr val="B50069"/>
              </a:buClr>
              <a:buSzPct val="110000"/>
              <a:buFont typeface="Wingdings" panose="05000000000000000000" pitchFamily="2" charset="2"/>
              <a:buNone/>
            </a:pPr>
            <a:r>
              <a:rPr lang="en-US" altLang="en-US" sz="3200" b="1">
                <a:solidFill>
                  <a:srgbClr val="01AF47"/>
                </a:solidFill>
                <a:latin typeface="Comic Sans MS" panose="030F0702030302020204" pitchFamily="66" charset="0"/>
                <a:sym typeface="Wingdings" panose="05000000000000000000" pitchFamily="2" charset="2"/>
              </a:rPr>
              <a:t></a:t>
            </a:r>
            <a:r>
              <a:rPr lang="en-US" altLang="en-US">
                <a:latin typeface="Comic Sans MS" panose="030F0702030302020204" pitchFamily="66" charset="0"/>
              </a:rPr>
              <a:t>Aluminum</a:t>
            </a:r>
          </a:p>
        </p:txBody>
      </p:sp>
      <p:sp>
        <p:nvSpPr>
          <p:cNvPr id="10244" name="Rectangle 4">
            <a:extLst>
              <a:ext uri="{FF2B5EF4-FFF2-40B4-BE49-F238E27FC236}">
                <a16:creationId xmlns:a16="http://schemas.microsoft.com/office/drawing/2014/main" id="{1C0A0990-5314-8C7B-E4CA-5DA4553DD0DE}"/>
              </a:ext>
            </a:extLst>
          </p:cNvPr>
          <p:cNvSpPr>
            <a:spLocks noGrp="1" noChangeArrowheads="1"/>
          </p:cNvSpPr>
          <p:nvPr>
            <p:ph sz="half" idx="2"/>
          </p:nvPr>
        </p:nvSpPr>
        <p:spPr>
          <a:xfrm>
            <a:off x="4876800" y="1981200"/>
            <a:ext cx="3733800" cy="4114800"/>
          </a:xfrm>
        </p:spPr>
        <p:txBody>
          <a:bodyPr/>
          <a:lstStyle/>
          <a:p>
            <a:pPr algn="ctr">
              <a:buFontTx/>
              <a:buNone/>
              <a:defRPr/>
            </a:pPr>
            <a:r>
              <a:rPr lang="en-US" b="1" u="sng" dirty="0">
                <a:solidFill>
                  <a:srgbClr val="FF0066"/>
                </a:solidFill>
                <a:latin typeface="Comic Sans MS" pitchFamily="66" charset="0"/>
              </a:rPr>
              <a:t>Unacceptable</a:t>
            </a:r>
            <a:endParaRPr lang="en-US" b="1" dirty="0">
              <a:solidFill>
                <a:srgbClr val="FF0066"/>
              </a:solidFill>
              <a:latin typeface="Comic Sans MS" pitchFamily="66" charset="0"/>
            </a:endParaRPr>
          </a:p>
          <a:p>
            <a:pPr>
              <a:buClr>
                <a:srgbClr val="B50069"/>
              </a:buClr>
              <a:buSzPct val="110000"/>
              <a:buFont typeface="Wingdings" pitchFamily="2" charset="2"/>
              <a:buNone/>
              <a:defRPr/>
            </a:pPr>
            <a:r>
              <a:rPr lang="en-US" sz="4400" b="1" dirty="0">
                <a:solidFill>
                  <a:srgbClr val="01AF47"/>
                </a:solidFill>
                <a:latin typeface="Comic Sans MS" pitchFamily="66" charset="0"/>
                <a:sym typeface="Wingdings" pitchFamily="2" charset="2"/>
              </a:rPr>
              <a:t></a:t>
            </a:r>
            <a:r>
              <a:rPr lang="en-US" sz="3600" dirty="0">
                <a:latin typeface="Comic Sans MS" pitchFamily="66" charset="0"/>
                <a:sym typeface="Wingdings" pitchFamily="2" charset="2"/>
              </a:rPr>
              <a:t> </a:t>
            </a:r>
            <a:r>
              <a:rPr lang="en-US" dirty="0">
                <a:latin typeface="Comic Sans MS" pitchFamily="66" charset="0"/>
              </a:rPr>
              <a:t>Copper</a:t>
            </a:r>
          </a:p>
          <a:p>
            <a:pPr marL="573088" indent="-573088">
              <a:buClr>
                <a:srgbClr val="B50069"/>
              </a:buClr>
              <a:buSzPct val="110000"/>
              <a:buFont typeface="Wingdings" pitchFamily="2" charset="2"/>
              <a:buNone/>
              <a:defRPr/>
            </a:pPr>
            <a:r>
              <a:rPr lang="en-US" sz="4400" b="1" dirty="0">
                <a:solidFill>
                  <a:srgbClr val="01AF47"/>
                </a:solidFill>
                <a:latin typeface="Comic Sans MS" pitchFamily="66" charset="0"/>
                <a:sym typeface="Wingdings" pitchFamily="2" charset="2"/>
              </a:rPr>
              <a:t> </a:t>
            </a:r>
            <a:r>
              <a:rPr lang="en-US" dirty="0">
                <a:latin typeface="Comic Sans MS" pitchFamily="66" charset="0"/>
              </a:rPr>
              <a:t>Brass</a:t>
            </a:r>
          </a:p>
          <a:p>
            <a:pPr>
              <a:buClr>
                <a:srgbClr val="B50069"/>
              </a:buClr>
              <a:buSzPct val="110000"/>
              <a:buFont typeface="Wingdings" pitchFamily="2" charset="2"/>
              <a:buNone/>
              <a:defRPr/>
            </a:pPr>
            <a:r>
              <a:rPr lang="en-US" sz="4400" b="1" dirty="0">
                <a:solidFill>
                  <a:srgbClr val="01AF47"/>
                </a:solidFill>
                <a:latin typeface="Comic Sans MS" pitchFamily="66" charset="0"/>
                <a:sym typeface="Wingdings" pitchFamily="2" charset="2"/>
              </a:rPr>
              <a:t></a:t>
            </a:r>
            <a:r>
              <a:rPr lang="en-US" dirty="0">
                <a:latin typeface="Comic Sans MS" pitchFamily="66" charset="0"/>
              </a:rPr>
              <a:t>  Galvanized steel</a:t>
            </a:r>
          </a:p>
          <a:p>
            <a:pPr>
              <a:buClr>
                <a:srgbClr val="B50069"/>
              </a:buClr>
              <a:buSzPct val="110000"/>
              <a:buFont typeface="Wingdings" pitchFamily="2" charset="2"/>
              <a:buNone/>
              <a:defRPr/>
            </a:pPr>
            <a:r>
              <a:rPr lang="en-US" sz="4400" b="1" dirty="0">
                <a:solidFill>
                  <a:srgbClr val="01AF47"/>
                </a:solidFill>
                <a:latin typeface="Comic Sans MS" pitchFamily="66" charset="0"/>
                <a:sym typeface="Wingdings" pitchFamily="2" charset="2"/>
              </a:rPr>
              <a:t></a:t>
            </a:r>
            <a:r>
              <a:rPr lang="en-US" dirty="0">
                <a:latin typeface="Comic Sans MS" pitchFamily="66" charset="0"/>
              </a:rPr>
              <a:t>  Iron</a:t>
            </a:r>
          </a:p>
        </p:txBody>
      </p:sp>
      <p:pic>
        <p:nvPicPr>
          <p:cNvPr id="50181" name="Picture 5" descr="FD73">
            <a:extLst>
              <a:ext uri="{FF2B5EF4-FFF2-40B4-BE49-F238E27FC236}">
                <a16:creationId xmlns:a16="http://schemas.microsoft.com/office/drawing/2014/main" id="{63004FFC-3974-929F-CD34-E99DEF35B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191000"/>
            <a:ext cx="22098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04E970B7-9029-E4FF-DE68-6697FAD93955}"/>
              </a:ext>
            </a:extLst>
          </p:cNvPr>
          <p:cNvSpPr>
            <a:spLocks noGrp="1" noChangeArrowheads="1"/>
          </p:cNvSpPr>
          <p:nvPr>
            <p:ph type="title"/>
          </p:nvPr>
        </p:nvSpPr>
        <p:spPr/>
        <p:txBody>
          <a:bodyPr/>
          <a:lstStyle/>
          <a:p>
            <a:r>
              <a:rPr lang="en-US" altLang="en-US"/>
              <a:t>Weights for fermented foods 	</a:t>
            </a:r>
          </a:p>
        </p:txBody>
      </p:sp>
      <p:sp>
        <p:nvSpPr>
          <p:cNvPr id="52227" name="Content Placeholder 2">
            <a:extLst>
              <a:ext uri="{FF2B5EF4-FFF2-40B4-BE49-F238E27FC236}">
                <a16:creationId xmlns:a16="http://schemas.microsoft.com/office/drawing/2014/main" id="{68D50E63-F2DE-DA9A-DBC2-8447DC4EC06F}"/>
              </a:ext>
            </a:extLst>
          </p:cNvPr>
          <p:cNvSpPr>
            <a:spLocks noGrp="1" noChangeArrowheads="1"/>
          </p:cNvSpPr>
          <p:nvPr>
            <p:ph idx="1"/>
          </p:nvPr>
        </p:nvSpPr>
        <p:spPr/>
        <p:txBody>
          <a:bodyPr/>
          <a:lstStyle/>
          <a:p>
            <a:r>
              <a:rPr lang="en-US" altLang="en-US"/>
              <a:t>Vegetables must be covered with 1-2 inches of brine </a:t>
            </a:r>
          </a:p>
          <a:p>
            <a:pPr lvl="1"/>
            <a:r>
              <a:rPr lang="en-US" altLang="en-US"/>
              <a:t>Jars </a:t>
            </a:r>
          </a:p>
          <a:p>
            <a:pPr lvl="2"/>
            <a:r>
              <a:rPr lang="en-US" altLang="en-US" sz="2200"/>
              <a:t>2-3 sealed quart jars filled with water </a:t>
            </a:r>
          </a:p>
          <a:p>
            <a:pPr lvl="1"/>
            <a:r>
              <a:rPr lang="en-US" altLang="en-US"/>
              <a:t>Brine filled bags</a:t>
            </a:r>
          </a:p>
          <a:p>
            <a:pPr lvl="2"/>
            <a:r>
              <a:rPr lang="en-US" altLang="en-US" sz="2200"/>
              <a:t>2-gallon food grade plastic bag </a:t>
            </a:r>
          </a:p>
          <a:p>
            <a:pPr lvl="2"/>
            <a:r>
              <a:rPr lang="en-US" altLang="en-US" sz="2200"/>
              <a:t>Brine 1 ½ T salt /quart of boiling water</a:t>
            </a:r>
          </a:p>
          <a:p>
            <a:pPr lvl="1"/>
            <a:r>
              <a:rPr lang="en-US" altLang="en-US"/>
              <a:t>Cover container with clean, heavy towel to prevent insects and mold to enter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AB8D8D2E-5002-7EF4-935B-D37F6A6DBD84}"/>
              </a:ext>
            </a:extLst>
          </p:cNvPr>
          <p:cNvSpPr>
            <a:spLocks noGrp="1" noChangeArrowheads="1"/>
          </p:cNvSpPr>
          <p:nvPr>
            <p:ph type="title"/>
          </p:nvPr>
        </p:nvSpPr>
        <p:spPr/>
        <p:txBody>
          <a:bodyPr/>
          <a:lstStyle/>
          <a:p>
            <a:r>
              <a:rPr lang="en-US" altLang="en-US"/>
              <a:t>HEAT PROCESSING PICKLES </a:t>
            </a:r>
          </a:p>
        </p:txBody>
      </p:sp>
      <p:sp>
        <p:nvSpPr>
          <p:cNvPr id="3" name="Content Placeholder 2">
            <a:extLst>
              <a:ext uri="{FF2B5EF4-FFF2-40B4-BE49-F238E27FC236}">
                <a16:creationId xmlns:a16="http://schemas.microsoft.com/office/drawing/2014/main" id="{ACD58492-8F38-B3FB-4959-0B36C32450B6}"/>
              </a:ext>
            </a:extLst>
          </p:cNvPr>
          <p:cNvSpPr>
            <a:spLocks noGrp="1"/>
          </p:cNvSpPr>
          <p:nvPr>
            <p:ph idx="1"/>
          </p:nvPr>
        </p:nvSpPr>
        <p:spPr/>
        <p:txBody>
          <a:bodyPr/>
          <a:lstStyle/>
          <a:p>
            <a:pPr>
              <a:defRPr/>
            </a:pPr>
            <a:r>
              <a:rPr lang="en-US" dirty="0"/>
              <a:t>Recommended for all pickled products </a:t>
            </a:r>
          </a:p>
          <a:p>
            <a:pPr marL="0" indent="0">
              <a:buFontTx/>
              <a:buNone/>
              <a:defRPr/>
            </a:pPr>
            <a:endParaRPr lang="en-US" dirty="0"/>
          </a:p>
          <a:p>
            <a:pPr>
              <a:defRPr/>
            </a:pPr>
            <a:r>
              <a:rPr lang="en-US" dirty="0"/>
              <a:t>Destroys spoilage organisms </a:t>
            </a:r>
          </a:p>
          <a:p>
            <a:pPr marL="0" indent="0">
              <a:buFontTx/>
              <a:buNone/>
              <a:defRPr/>
            </a:pPr>
            <a:endParaRPr lang="en-US" dirty="0"/>
          </a:p>
          <a:p>
            <a:pPr>
              <a:defRPr/>
            </a:pPr>
            <a:r>
              <a:rPr lang="en-US" dirty="0"/>
              <a:t>Inactivates enzymes that may affect flavor, color and texture. </a:t>
            </a:r>
          </a:p>
        </p:txBody>
      </p:sp>
      <p:pic>
        <p:nvPicPr>
          <p:cNvPr id="53252" name="Picture 3">
            <a:extLst>
              <a:ext uri="{FF2B5EF4-FFF2-40B4-BE49-F238E27FC236}">
                <a16:creationId xmlns:a16="http://schemas.microsoft.com/office/drawing/2014/main" id="{6EDD4EF3-B02D-DD62-3951-437C43F3D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572000"/>
            <a:ext cx="2819400" cy="1990725"/>
          </a:xfrm>
          <a:prstGeom prst="rect">
            <a:avLst/>
          </a:prstGeom>
          <a:noFill/>
          <a:ln w="76200">
            <a:solidFill>
              <a:srgbClr val="01AF47"/>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1B62158-DCE4-E90C-9B35-F9EF820F43D3}"/>
              </a:ext>
            </a:extLst>
          </p:cNvPr>
          <p:cNvSpPr>
            <a:spLocks noGrp="1" noChangeArrowheads="1"/>
          </p:cNvSpPr>
          <p:nvPr>
            <p:ph type="title"/>
          </p:nvPr>
        </p:nvSpPr>
        <p:spPr/>
        <p:txBody>
          <a:bodyPr/>
          <a:lstStyle/>
          <a:p>
            <a:r>
              <a:rPr lang="en-US" altLang="en-US"/>
              <a:t>BOILING WATER BATH CANNER</a:t>
            </a:r>
          </a:p>
        </p:txBody>
      </p:sp>
      <p:graphicFrame>
        <p:nvGraphicFramePr>
          <p:cNvPr id="54275" name="Object 7">
            <a:extLst>
              <a:ext uri="{FF2B5EF4-FFF2-40B4-BE49-F238E27FC236}">
                <a16:creationId xmlns:a16="http://schemas.microsoft.com/office/drawing/2014/main" id="{1D1AC9EA-746D-6C41-E4BC-E8974BE4ACBA}"/>
              </a:ext>
            </a:extLst>
          </p:cNvPr>
          <p:cNvGraphicFramePr>
            <a:graphicFrameLocks noGrp="1" noChangeAspect="1"/>
          </p:cNvGraphicFramePr>
          <p:nvPr>
            <p:ph sz="half" idx="2"/>
          </p:nvPr>
        </p:nvGraphicFramePr>
        <p:xfrm>
          <a:off x="5029200" y="3922713"/>
          <a:ext cx="4114800" cy="2935287"/>
        </p:xfrm>
        <a:graphic>
          <a:graphicData uri="http://schemas.openxmlformats.org/presentationml/2006/ole">
            <mc:AlternateContent xmlns:mc="http://schemas.openxmlformats.org/markup-compatibility/2006">
              <mc:Choice xmlns:v="urn:schemas-microsoft-com:vml" Requires="v">
                <p:oleObj name="Image" r:id="rId2" imgW="5892063" imgH="4203175" progId="Photoshop.Image.7">
                  <p:embed/>
                </p:oleObj>
              </mc:Choice>
              <mc:Fallback>
                <p:oleObj name="Image" r:id="rId2" imgW="5892063" imgH="4203175" progId="Photoshop.Image.7">
                  <p:embed/>
                  <p:pic>
                    <p:nvPicPr>
                      <p:cNvPr id="0"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922713"/>
                        <a:ext cx="4114800" cy="293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7" name="Rectangle 3">
            <a:extLst>
              <a:ext uri="{FF2B5EF4-FFF2-40B4-BE49-F238E27FC236}">
                <a16:creationId xmlns:a16="http://schemas.microsoft.com/office/drawing/2014/main" id="{C343D5B3-7080-468C-6C0D-EAA67C2DDEA8}"/>
              </a:ext>
            </a:extLst>
          </p:cNvPr>
          <p:cNvSpPr>
            <a:spLocks noGrp="1" noChangeArrowheads="1"/>
          </p:cNvSpPr>
          <p:nvPr>
            <p:ph type="body" sz="half" idx="1"/>
          </p:nvPr>
        </p:nvSpPr>
        <p:spPr>
          <a:xfrm>
            <a:off x="304800" y="1447800"/>
            <a:ext cx="7467600" cy="5029200"/>
          </a:xfrm>
        </p:spPr>
        <p:txBody>
          <a:bodyPr/>
          <a:lstStyle/>
          <a:p>
            <a:pPr>
              <a:buFontTx/>
              <a:buNone/>
              <a:defRPr/>
            </a:pPr>
            <a:r>
              <a:rPr lang="en-US" dirty="0"/>
              <a:t>	</a:t>
            </a:r>
            <a:r>
              <a:rPr lang="en-US" sz="2400" dirty="0"/>
              <a:t>Use of boiling water canner as used for other high acid foods.</a:t>
            </a:r>
          </a:p>
          <a:p>
            <a:pPr marL="0" indent="0">
              <a:buFontTx/>
              <a:buNone/>
              <a:defRPr/>
            </a:pPr>
            <a:endParaRPr lang="en-US" sz="1200" dirty="0"/>
          </a:p>
          <a:p>
            <a:pPr>
              <a:defRPr/>
            </a:pPr>
            <a:r>
              <a:rPr lang="en-US" sz="2400" dirty="0"/>
              <a:t>Arrange in canner half filled with water, Add hot water to a level of 1-2 inches above jars </a:t>
            </a:r>
          </a:p>
          <a:p>
            <a:pPr lvl="1">
              <a:defRPr/>
            </a:pPr>
            <a:r>
              <a:rPr lang="en-US" sz="2400" dirty="0"/>
              <a:t>140</a:t>
            </a:r>
            <a:r>
              <a:rPr lang="en-US" sz="2400" dirty="0">
                <a:latin typeface="Times New Roman"/>
                <a:cs typeface="Times New Roman"/>
              </a:rPr>
              <a:t>°</a:t>
            </a:r>
            <a:r>
              <a:rPr lang="en-US" sz="2400" dirty="0"/>
              <a:t> F (raw pack)</a:t>
            </a:r>
          </a:p>
          <a:p>
            <a:pPr lvl="1">
              <a:defRPr/>
            </a:pPr>
            <a:r>
              <a:rPr lang="en-US" sz="2400" dirty="0"/>
              <a:t>180</a:t>
            </a:r>
            <a:r>
              <a:rPr lang="en-US" sz="2400" dirty="0">
                <a:latin typeface="Times New Roman"/>
                <a:cs typeface="Times New Roman"/>
              </a:rPr>
              <a:t>°</a:t>
            </a:r>
            <a:r>
              <a:rPr lang="en-US" sz="2400" dirty="0"/>
              <a:t> F (hot pack)</a:t>
            </a:r>
          </a:p>
          <a:p>
            <a:pPr lvl="1">
              <a:defRPr/>
            </a:pPr>
            <a:endParaRPr lang="en-US" sz="1200" dirty="0"/>
          </a:p>
          <a:p>
            <a:pPr>
              <a:defRPr/>
            </a:pPr>
            <a:r>
              <a:rPr lang="en-US" sz="2400" dirty="0"/>
              <a:t>Bring water to a boil and process recommended times.</a:t>
            </a:r>
          </a:p>
          <a:p>
            <a:pPr>
              <a:defRPr/>
            </a:pPr>
            <a:r>
              <a:rPr lang="en-US" sz="2400" dirty="0"/>
              <a:t>Immediately remove jars from canner at end of processing. </a:t>
            </a:r>
          </a:p>
          <a:p>
            <a:pPr>
              <a:buFontTx/>
              <a:buNone/>
              <a:defRPr/>
            </a:pPr>
            <a:endParaRPr lang="en-US" sz="2400" dirty="0"/>
          </a:p>
          <a:p>
            <a:pPr>
              <a:defRPr/>
            </a:pPr>
            <a:endParaRPr lang="en-US" sz="2400" dirty="0">
              <a:solidFill>
                <a:schemeClr val="tx2"/>
              </a:solidFill>
            </a:endParaRPr>
          </a:p>
          <a:p>
            <a:pPr>
              <a:buFontTx/>
              <a:buNone/>
              <a:defRPr/>
            </a:pPr>
            <a:endParaRPr lang="en-US" sz="2400" dirty="0">
              <a:solidFill>
                <a:schemeClr val="accent1"/>
              </a:solidFill>
            </a:endParaRPr>
          </a:p>
          <a:p>
            <a:pPr>
              <a:defRPr/>
            </a:pPr>
            <a:endParaRPr lang="en-US" sz="2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EBF8678B-8BE8-16D9-8713-A7900B3D9768}"/>
              </a:ext>
            </a:extLst>
          </p:cNvPr>
          <p:cNvSpPr>
            <a:spLocks noGrp="1" noChangeArrowheads="1"/>
          </p:cNvSpPr>
          <p:nvPr>
            <p:ph type="title"/>
          </p:nvPr>
        </p:nvSpPr>
        <p:spPr/>
        <p:txBody>
          <a:bodyPr/>
          <a:lstStyle/>
          <a:p>
            <a:r>
              <a:rPr lang="en-US" altLang="en-US"/>
              <a:t>LOW TEMPERATURE PASTEURIZATION</a:t>
            </a:r>
          </a:p>
        </p:txBody>
      </p:sp>
      <p:sp>
        <p:nvSpPr>
          <p:cNvPr id="3" name="Content Placeholder 2">
            <a:extLst>
              <a:ext uri="{FF2B5EF4-FFF2-40B4-BE49-F238E27FC236}">
                <a16:creationId xmlns:a16="http://schemas.microsoft.com/office/drawing/2014/main" id="{A5C38DE2-23DF-BFAB-1425-EEB28A6B4A03}"/>
              </a:ext>
            </a:extLst>
          </p:cNvPr>
          <p:cNvSpPr>
            <a:spLocks noGrp="1"/>
          </p:cNvSpPr>
          <p:nvPr>
            <p:ph idx="1"/>
          </p:nvPr>
        </p:nvSpPr>
        <p:spPr/>
        <p:txBody>
          <a:bodyPr/>
          <a:lstStyle/>
          <a:p>
            <a:pPr>
              <a:defRPr/>
            </a:pPr>
            <a:r>
              <a:rPr lang="en-US" dirty="0"/>
              <a:t>May produce better quality texture since product receives less heat </a:t>
            </a:r>
          </a:p>
          <a:p>
            <a:pPr marL="0" indent="0">
              <a:buFontTx/>
              <a:buNone/>
              <a:defRPr/>
            </a:pPr>
            <a:endParaRPr lang="en-US" sz="1200" dirty="0">
              <a:solidFill>
                <a:srgbClr val="C00000"/>
              </a:solidFill>
            </a:endParaRPr>
          </a:p>
          <a:p>
            <a:pPr>
              <a:defRPr/>
            </a:pPr>
            <a:r>
              <a:rPr lang="en-US" dirty="0">
                <a:solidFill>
                  <a:srgbClr val="C00000"/>
                </a:solidFill>
              </a:rPr>
              <a:t>MUST </a:t>
            </a:r>
            <a:r>
              <a:rPr lang="en-US" dirty="0">
                <a:solidFill>
                  <a:schemeClr val="tx2"/>
                </a:solidFill>
              </a:rPr>
              <a:t>be carefully managed to avoid possible spoilage </a:t>
            </a:r>
          </a:p>
          <a:p>
            <a:pPr marL="0" indent="0">
              <a:buFontTx/>
              <a:buNone/>
              <a:defRPr/>
            </a:pPr>
            <a:endParaRPr lang="en-US" sz="1200" dirty="0">
              <a:solidFill>
                <a:schemeClr val="tx2"/>
              </a:solidFill>
            </a:endParaRPr>
          </a:p>
          <a:p>
            <a:pPr>
              <a:defRPr/>
            </a:pPr>
            <a:r>
              <a:rPr lang="en-US" dirty="0">
                <a:solidFill>
                  <a:schemeClr val="tx2"/>
                </a:solidFill>
              </a:rPr>
              <a:t>Requires close supervision </a:t>
            </a:r>
            <a:endParaRPr lang="en-US" dirty="0">
              <a:solidFill>
                <a:srgbClr val="C00000"/>
              </a:solidFill>
            </a:endParaRPr>
          </a:p>
          <a:p>
            <a:pPr>
              <a:buFontTx/>
              <a:buNone/>
              <a:defRPr/>
            </a:pPr>
            <a:r>
              <a:rPr lang="en-US" dirty="0"/>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4B875005-E0E4-36B0-255A-24B8CF21A677}"/>
              </a:ext>
            </a:extLst>
          </p:cNvPr>
          <p:cNvSpPr>
            <a:spLocks noGrp="1" noChangeArrowheads="1"/>
          </p:cNvSpPr>
          <p:nvPr>
            <p:ph type="title"/>
          </p:nvPr>
        </p:nvSpPr>
        <p:spPr/>
        <p:txBody>
          <a:bodyPr/>
          <a:lstStyle/>
          <a:p>
            <a:r>
              <a:rPr lang="en-US" altLang="en-US"/>
              <a:t>LOWER-TEMPERATURE PASTEURIZATION </a:t>
            </a:r>
          </a:p>
        </p:txBody>
      </p:sp>
      <p:sp>
        <p:nvSpPr>
          <p:cNvPr id="3" name="Content Placeholder 2">
            <a:extLst>
              <a:ext uri="{FF2B5EF4-FFF2-40B4-BE49-F238E27FC236}">
                <a16:creationId xmlns:a16="http://schemas.microsoft.com/office/drawing/2014/main" id="{4718D33A-E97E-52A5-B272-F64E183859B9}"/>
              </a:ext>
            </a:extLst>
          </p:cNvPr>
          <p:cNvSpPr>
            <a:spLocks noGrp="1"/>
          </p:cNvSpPr>
          <p:nvPr>
            <p:ph sz="half" idx="1"/>
          </p:nvPr>
        </p:nvSpPr>
        <p:spPr>
          <a:xfrm>
            <a:off x="15875" y="1600200"/>
            <a:ext cx="4343400" cy="5105400"/>
          </a:xfrm>
        </p:spPr>
        <p:txBody>
          <a:bodyPr/>
          <a:lstStyle/>
          <a:p>
            <a:pPr>
              <a:defRPr/>
            </a:pPr>
            <a:r>
              <a:rPr lang="en-US" sz="2400" dirty="0"/>
              <a:t>Place jars in a canner filled half-way with warm water (120</a:t>
            </a:r>
            <a:r>
              <a:rPr lang="en-US" sz="2400" dirty="0">
                <a:latin typeface="Times New Roman"/>
                <a:cs typeface="Times New Roman"/>
              </a:rPr>
              <a:t>°</a:t>
            </a:r>
            <a:r>
              <a:rPr lang="en-US" sz="2400" dirty="0"/>
              <a:t>–140</a:t>
            </a:r>
            <a:r>
              <a:rPr lang="en-US" sz="2400" dirty="0">
                <a:latin typeface="Times New Roman"/>
                <a:cs typeface="Times New Roman"/>
              </a:rPr>
              <a:t>°</a:t>
            </a:r>
            <a:r>
              <a:rPr lang="en-US" sz="2400" dirty="0"/>
              <a:t> F )</a:t>
            </a:r>
          </a:p>
          <a:p>
            <a:pPr marL="0" indent="0">
              <a:buFontTx/>
              <a:buNone/>
              <a:defRPr/>
            </a:pPr>
            <a:endParaRPr lang="en-US" sz="800" dirty="0"/>
          </a:p>
          <a:p>
            <a:pPr>
              <a:defRPr/>
            </a:pPr>
            <a:r>
              <a:rPr lang="en-US" sz="2400" dirty="0"/>
              <a:t>Add hot water to a level of 1-2 inches above jars </a:t>
            </a:r>
          </a:p>
          <a:p>
            <a:pPr marL="0" indent="0">
              <a:buFontTx/>
              <a:buNone/>
              <a:defRPr/>
            </a:pPr>
            <a:endParaRPr lang="en-US" sz="800" dirty="0"/>
          </a:p>
          <a:p>
            <a:pPr>
              <a:defRPr/>
            </a:pPr>
            <a:r>
              <a:rPr lang="en-US" sz="2400" dirty="0"/>
              <a:t>Heat water to maintain a temperature of 180</a:t>
            </a:r>
            <a:r>
              <a:rPr lang="en-US" sz="2400" dirty="0">
                <a:latin typeface="Times New Roman"/>
                <a:cs typeface="Times New Roman"/>
              </a:rPr>
              <a:t>°F</a:t>
            </a:r>
            <a:r>
              <a:rPr lang="en-US" sz="2400" dirty="0"/>
              <a:t> to 185</a:t>
            </a:r>
            <a:r>
              <a:rPr lang="en-US" sz="2400" dirty="0">
                <a:latin typeface="Times New Roman"/>
                <a:cs typeface="Times New Roman"/>
              </a:rPr>
              <a:t>°</a:t>
            </a:r>
            <a:r>
              <a:rPr lang="en-US" sz="2400" dirty="0"/>
              <a:t>F for 30 minutes </a:t>
            </a:r>
          </a:p>
          <a:p>
            <a:pPr marL="0" indent="0">
              <a:buFontTx/>
              <a:buNone/>
              <a:defRPr/>
            </a:pPr>
            <a:endParaRPr lang="en-US" sz="800" dirty="0"/>
          </a:p>
          <a:p>
            <a:pPr>
              <a:defRPr/>
            </a:pPr>
            <a:r>
              <a:rPr lang="en-US" sz="2400" dirty="0"/>
              <a:t>Temperatures higher than 185</a:t>
            </a:r>
            <a:r>
              <a:rPr lang="en-US" sz="2400" dirty="0">
                <a:latin typeface="Times New Roman"/>
                <a:cs typeface="Times New Roman"/>
              </a:rPr>
              <a:t>°</a:t>
            </a:r>
            <a:r>
              <a:rPr lang="en-US" sz="2400" dirty="0"/>
              <a:t>F may cause unnecessary softening of pickles </a:t>
            </a:r>
          </a:p>
          <a:p>
            <a:pPr marL="0" indent="0">
              <a:buFontTx/>
              <a:buNone/>
              <a:defRPr/>
            </a:pPr>
            <a:endParaRPr lang="en-US" sz="2000" dirty="0"/>
          </a:p>
        </p:txBody>
      </p:sp>
      <p:pic>
        <p:nvPicPr>
          <p:cNvPr id="56324" name="Picture 5" descr="#4 Batch pasteurization picture with thermometer">
            <a:extLst>
              <a:ext uri="{FF2B5EF4-FFF2-40B4-BE49-F238E27FC236}">
                <a16:creationId xmlns:a16="http://schemas.microsoft.com/office/drawing/2014/main" id="{C3F0E64E-7D1D-2F06-CC65-90497595AEF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67200" y="1600200"/>
            <a:ext cx="4638675" cy="3879850"/>
          </a:xfrm>
          <a:noFill/>
          <a:ln w="76200">
            <a:solidFill>
              <a:srgbClr val="F95AB7"/>
            </a:solidFill>
            <a:miter lim="800000"/>
            <a:headEnd/>
            <a:tailEnd/>
          </a:ln>
          <a:extLst>
            <a:ext uri="{909E8E84-426E-40DD-AFC4-6F175D3DCCD1}">
              <a14:hiddenFill xmlns:a14="http://schemas.microsoft.com/office/drawing/2010/main">
                <a:solidFill>
                  <a:srgbClr val="FFFFFF"/>
                </a:solidFill>
              </a14:hiddenFill>
            </a:ext>
          </a:extLst>
        </p:spPr>
      </p:pic>
      <p:sp>
        <p:nvSpPr>
          <p:cNvPr id="56325" name="TextBox 1">
            <a:extLst>
              <a:ext uri="{FF2B5EF4-FFF2-40B4-BE49-F238E27FC236}">
                <a16:creationId xmlns:a16="http://schemas.microsoft.com/office/drawing/2014/main" id="{2250C6A9-7337-7EA0-8FCE-786956AC47DE}"/>
              </a:ext>
            </a:extLst>
          </p:cNvPr>
          <p:cNvSpPr txBox="1">
            <a:spLocks noChangeArrowheads="1"/>
          </p:cNvSpPr>
          <p:nvPr/>
        </p:nvSpPr>
        <p:spPr bwMode="auto">
          <a:xfrm>
            <a:off x="4114800" y="5638800"/>
            <a:ext cx="487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accent1"/>
              </a:buClr>
              <a:buChar char="•"/>
              <a:defRPr sz="2800">
                <a:solidFill>
                  <a:schemeClr val="tx1"/>
                </a:solidFill>
                <a:latin typeface="Stone Sans" pitchFamily="64" charset="0"/>
              </a:defRPr>
            </a:lvl1pPr>
            <a:lvl2pPr marL="742950" indent="-285750">
              <a:spcBef>
                <a:spcPct val="20000"/>
              </a:spcBef>
              <a:buClr>
                <a:schemeClr val="accent1"/>
              </a:buClr>
              <a:buChar char="–"/>
              <a:defRPr sz="2800">
                <a:solidFill>
                  <a:schemeClr val="tx1"/>
                </a:solidFill>
                <a:latin typeface="Stone Sans Semibold" pitchFamily="48" charset="0"/>
              </a:defRPr>
            </a:lvl2pPr>
            <a:lvl3pPr marL="1143000" indent="-228600">
              <a:spcBef>
                <a:spcPct val="20000"/>
              </a:spcBef>
              <a:buClr>
                <a:schemeClr val="accent1"/>
              </a:buClr>
              <a:buChar char="•"/>
              <a:defRPr sz="2000">
                <a:solidFill>
                  <a:schemeClr val="tx1"/>
                </a:solidFill>
                <a:latin typeface="Stone Sans" pitchFamily="64" charset="0"/>
              </a:defRPr>
            </a:lvl3pPr>
            <a:lvl4pPr marL="1600200" indent="-228600">
              <a:spcBef>
                <a:spcPct val="20000"/>
              </a:spcBef>
              <a:buClr>
                <a:schemeClr val="accent1"/>
              </a:buClr>
              <a:buChar char="–"/>
              <a:defRPr sz="1600">
                <a:solidFill>
                  <a:schemeClr val="tx1"/>
                </a:solidFill>
                <a:latin typeface="Stone Sans" pitchFamily="64" charset="0"/>
              </a:defRPr>
            </a:lvl4pPr>
            <a:lvl5pPr marL="2057400" indent="-228600">
              <a:spcBef>
                <a:spcPct val="20000"/>
              </a:spcBef>
              <a:buClr>
                <a:schemeClr val="accent1"/>
              </a:buClr>
              <a:buChar char="»"/>
              <a:defRPr sz="1600">
                <a:solidFill>
                  <a:schemeClr val="tx1"/>
                </a:solidFill>
                <a:latin typeface="Stone Sans" pitchFamily="64" charset="0"/>
              </a:defRPr>
            </a:lvl5pPr>
            <a:lvl6pPr marL="2514600" indent="-228600" eaLnBrk="0" fontAlgn="base" hangingPunct="0">
              <a:spcBef>
                <a:spcPct val="20000"/>
              </a:spcBef>
              <a:spcAft>
                <a:spcPct val="0"/>
              </a:spcAft>
              <a:buClr>
                <a:schemeClr val="accent1"/>
              </a:buClr>
              <a:buChar char="»"/>
              <a:defRPr sz="1600">
                <a:solidFill>
                  <a:schemeClr val="tx1"/>
                </a:solidFill>
                <a:latin typeface="Stone Sans" pitchFamily="64" charset="0"/>
              </a:defRPr>
            </a:lvl6pPr>
            <a:lvl7pPr marL="2971800" indent="-228600" eaLnBrk="0" fontAlgn="base" hangingPunct="0">
              <a:spcBef>
                <a:spcPct val="20000"/>
              </a:spcBef>
              <a:spcAft>
                <a:spcPct val="0"/>
              </a:spcAft>
              <a:buClr>
                <a:schemeClr val="accent1"/>
              </a:buClr>
              <a:buChar char="»"/>
              <a:defRPr sz="1600">
                <a:solidFill>
                  <a:schemeClr val="tx1"/>
                </a:solidFill>
                <a:latin typeface="Stone Sans" pitchFamily="64" charset="0"/>
              </a:defRPr>
            </a:lvl7pPr>
            <a:lvl8pPr marL="3429000" indent="-228600" eaLnBrk="0" fontAlgn="base" hangingPunct="0">
              <a:spcBef>
                <a:spcPct val="20000"/>
              </a:spcBef>
              <a:spcAft>
                <a:spcPct val="0"/>
              </a:spcAft>
              <a:buClr>
                <a:schemeClr val="accent1"/>
              </a:buClr>
              <a:buChar char="»"/>
              <a:defRPr sz="1600">
                <a:solidFill>
                  <a:schemeClr val="tx1"/>
                </a:solidFill>
                <a:latin typeface="Stone Sans" pitchFamily="64" charset="0"/>
              </a:defRPr>
            </a:lvl8pPr>
            <a:lvl9pPr marL="3886200" indent="-228600" eaLnBrk="0" fontAlgn="base" hangingPunct="0">
              <a:spcBef>
                <a:spcPct val="20000"/>
              </a:spcBef>
              <a:spcAft>
                <a:spcPct val="0"/>
              </a:spcAft>
              <a:buClr>
                <a:schemeClr val="accent1"/>
              </a:buClr>
              <a:buChar char="»"/>
              <a:defRPr sz="1600">
                <a:solidFill>
                  <a:schemeClr val="tx1"/>
                </a:solidFill>
                <a:latin typeface="Stone Sans" pitchFamily="64" charset="0"/>
              </a:defRPr>
            </a:lvl9pPr>
          </a:lstStyle>
          <a:p>
            <a:pPr>
              <a:spcBef>
                <a:spcPct val="0"/>
              </a:spcBef>
              <a:buClrTx/>
              <a:buFont typeface="Wingdings" panose="05000000000000000000" pitchFamily="2" charset="2"/>
              <a:buChar char="Ø"/>
            </a:pPr>
            <a:r>
              <a:rPr lang="en-US" altLang="en-US" sz="2400"/>
              <a:t>May use this method to process all size jars up to a quart.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4EEA3EEB-CD1E-64F8-0EC9-5EC21B7F978B}"/>
              </a:ext>
            </a:extLst>
          </p:cNvPr>
          <p:cNvSpPr>
            <a:spLocks noGrp="1" noChangeArrowheads="1"/>
          </p:cNvSpPr>
          <p:nvPr>
            <p:ph type="title"/>
          </p:nvPr>
        </p:nvSpPr>
        <p:spPr/>
        <p:txBody>
          <a:bodyPr/>
          <a:lstStyle/>
          <a:p>
            <a:r>
              <a:rPr lang="en-US" altLang="en-US"/>
              <a:t>“OPEN KETTLE” CANNED PICKLES</a:t>
            </a:r>
          </a:p>
        </p:txBody>
      </p:sp>
      <p:sp>
        <p:nvSpPr>
          <p:cNvPr id="57347" name="Rectangle 3">
            <a:extLst>
              <a:ext uri="{FF2B5EF4-FFF2-40B4-BE49-F238E27FC236}">
                <a16:creationId xmlns:a16="http://schemas.microsoft.com/office/drawing/2014/main" id="{8513D048-511E-4FBB-995E-5B38A87C270A}"/>
              </a:ext>
            </a:extLst>
          </p:cNvPr>
          <p:cNvSpPr>
            <a:spLocks noGrp="1" noChangeArrowheads="1"/>
          </p:cNvSpPr>
          <p:nvPr>
            <p:ph type="body" idx="1"/>
          </p:nvPr>
        </p:nvSpPr>
        <p:spPr/>
        <p:txBody>
          <a:bodyPr/>
          <a:lstStyle/>
          <a:p>
            <a:endParaRPr lang="en-US" altLang="en-US"/>
          </a:p>
          <a:p>
            <a:endParaRPr lang="en-US" altLang="en-US"/>
          </a:p>
          <a:p>
            <a:r>
              <a:rPr lang="en-US" altLang="en-US"/>
              <a:t>The open kettle method (no heat processing after jars are packed) is </a:t>
            </a:r>
            <a:r>
              <a:rPr lang="en-US" altLang="en-US" b="1"/>
              <a:t>NOT</a:t>
            </a:r>
            <a:r>
              <a:rPr lang="en-US" altLang="en-US"/>
              <a:t> recommended because it may result in a high rate of spoilage.</a:t>
            </a:r>
          </a:p>
          <a:p>
            <a:endParaRPr lang="en-US" altLang="en-US"/>
          </a:p>
          <a:p>
            <a:pPr>
              <a:buFontTx/>
              <a:buNone/>
            </a:pPr>
            <a:endParaRPr lang="en-US"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95FD58D2-25EE-8D41-B559-424DE771E28A}"/>
              </a:ext>
            </a:extLst>
          </p:cNvPr>
          <p:cNvSpPr>
            <a:spLocks noGrp="1" noChangeArrowheads="1"/>
          </p:cNvSpPr>
          <p:nvPr>
            <p:ph type="title"/>
          </p:nvPr>
        </p:nvSpPr>
        <p:spPr/>
        <p:txBody>
          <a:bodyPr/>
          <a:lstStyle/>
          <a:p>
            <a:r>
              <a:rPr lang="en-US" altLang="en-US"/>
              <a:t>QUICK PACKED – PRE-TREATMENTS </a:t>
            </a:r>
          </a:p>
        </p:txBody>
      </p:sp>
      <p:sp>
        <p:nvSpPr>
          <p:cNvPr id="8195" name="Rectangle 3">
            <a:extLst>
              <a:ext uri="{FF2B5EF4-FFF2-40B4-BE49-F238E27FC236}">
                <a16:creationId xmlns:a16="http://schemas.microsoft.com/office/drawing/2014/main" id="{0E261158-DFFC-7402-CF5D-2D63B13E3EA9}"/>
              </a:ext>
            </a:extLst>
          </p:cNvPr>
          <p:cNvSpPr>
            <a:spLocks noGrp="1" noChangeArrowheads="1"/>
          </p:cNvSpPr>
          <p:nvPr>
            <p:ph sz="half" idx="1"/>
          </p:nvPr>
        </p:nvSpPr>
        <p:spPr/>
        <p:txBody>
          <a:bodyPr/>
          <a:lstStyle/>
          <a:p>
            <a:pPr>
              <a:defRPr/>
            </a:pPr>
            <a:r>
              <a:rPr lang="en-US" altLang="en-US" b="1" u="sng" dirty="0"/>
              <a:t>Brining:</a:t>
            </a:r>
          </a:p>
          <a:p>
            <a:pPr lvl="1">
              <a:defRPr/>
            </a:pPr>
            <a:r>
              <a:rPr lang="en-US" altLang="en-US" dirty="0"/>
              <a:t>Soaked in salt water prior to pickling. </a:t>
            </a:r>
          </a:p>
          <a:p>
            <a:pPr lvl="2">
              <a:defRPr/>
            </a:pPr>
            <a:r>
              <a:rPr lang="en-US" altLang="en-US" sz="2200" dirty="0"/>
              <a:t>Removes grassy flavors.</a:t>
            </a:r>
          </a:p>
          <a:p>
            <a:pPr lvl="2">
              <a:defRPr/>
            </a:pPr>
            <a:r>
              <a:rPr lang="en-US" altLang="en-US" sz="2200" dirty="0"/>
              <a:t>Draws water and air out of the vegetables to enhance the uptake of the pickling solution.</a:t>
            </a:r>
          </a:p>
          <a:p>
            <a:pPr lvl="2">
              <a:defRPr/>
            </a:pPr>
            <a:r>
              <a:rPr lang="en-US" altLang="en-US" sz="2200" dirty="0"/>
              <a:t>Provides a firmer, better flavored pickle</a:t>
            </a:r>
          </a:p>
          <a:p>
            <a:pPr marL="0" indent="0">
              <a:buFontTx/>
              <a:buNone/>
              <a:defRPr/>
            </a:pPr>
            <a:endParaRPr lang="en-US" altLang="en-US" sz="1200" dirty="0"/>
          </a:p>
          <a:p>
            <a:pPr>
              <a:defRPr/>
            </a:pPr>
            <a:endParaRPr lang="en-US" altLang="en-US" dirty="0"/>
          </a:p>
        </p:txBody>
      </p:sp>
      <p:sp>
        <p:nvSpPr>
          <p:cNvPr id="2" name="Content Placeholder 1">
            <a:extLst>
              <a:ext uri="{FF2B5EF4-FFF2-40B4-BE49-F238E27FC236}">
                <a16:creationId xmlns:a16="http://schemas.microsoft.com/office/drawing/2014/main" id="{46F0F9DD-991E-DDD2-0FE3-EFA20DEE000F}"/>
              </a:ext>
            </a:extLst>
          </p:cNvPr>
          <p:cNvSpPr>
            <a:spLocks noGrp="1"/>
          </p:cNvSpPr>
          <p:nvPr>
            <p:ph sz="half" idx="2"/>
          </p:nvPr>
        </p:nvSpPr>
        <p:spPr/>
        <p:txBody>
          <a:bodyPr/>
          <a:lstStyle/>
          <a:p>
            <a:pPr marL="457200" lvl="1" indent="0">
              <a:buFontTx/>
              <a:buNone/>
              <a:defRPr/>
            </a:pPr>
            <a:r>
              <a:rPr lang="en-US" sz="2800" b="1" u="sng" dirty="0"/>
              <a:t>Icing:</a:t>
            </a:r>
          </a:p>
          <a:p>
            <a:pPr lvl="2">
              <a:defRPr/>
            </a:pPr>
            <a:r>
              <a:rPr lang="en-US" sz="2200" dirty="0"/>
              <a:t>Cover vegetables with ice for 3-4 hours</a:t>
            </a:r>
          </a:p>
          <a:p>
            <a:pPr lvl="2">
              <a:defRPr/>
            </a:pPr>
            <a:r>
              <a:rPr lang="en-US" sz="2200" dirty="0"/>
              <a:t>Aids in hydrating </a:t>
            </a:r>
          </a:p>
          <a:p>
            <a:pPr lvl="2">
              <a:defRPr/>
            </a:pPr>
            <a:r>
              <a:rPr lang="en-US" sz="2200" dirty="0"/>
              <a:t>Helps with firming </a:t>
            </a:r>
          </a:p>
          <a:p>
            <a:pPr>
              <a:defRPr/>
            </a:pPr>
            <a:r>
              <a:rPr lang="en-US" b="1" u="sng" dirty="0"/>
              <a:t>Lime Water Soak </a:t>
            </a:r>
          </a:p>
          <a:p>
            <a:pPr lvl="1">
              <a:defRPr/>
            </a:pPr>
            <a:r>
              <a:rPr lang="en-US" sz="2200" dirty="0"/>
              <a:t>Helps with firmness </a:t>
            </a:r>
          </a:p>
          <a:p>
            <a:pPr lvl="1">
              <a:defRPr/>
            </a:pPr>
            <a:r>
              <a:rPr lang="en-US" sz="2200" dirty="0"/>
              <a:t>Increased pH</a:t>
            </a:r>
          </a:p>
          <a:p>
            <a:pPr lvl="1">
              <a:defRPr/>
            </a:pPr>
            <a:r>
              <a:rPr lang="en-US" sz="2200" dirty="0"/>
              <a:t>Must be rinsed carefully </a:t>
            </a:r>
          </a:p>
          <a:p>
            <a:pPr lvl="1">
              <a:defRPr/>
            </a:pPr>
            <a:r>
              <a:rPr lang="en-US" sz="2200" dirty="0"/>
              <a:t>Triple rinse </a:t>
            </a:r>
          </a:p>
          <a:p>
            <a:pPr lvl="2">
              <a:defRPr/>
            </a:pPr>
            <a:endParaRPr lang="en-US" sz="22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07959C8F-7B14-43F1-65A0-C451A45CE8C1}"/>
              </a:ext>
            </a:extLst>
          </p:cNvPr>
          <p:cNvSpPr>
            <a:spLocks noGrp="1" noChangeArrowheads="1"/>
          </p:cNvSpPr>
          <p:nvPr>
            <p:ph type="title"/>
          </p:nvPr>
        </p:nvSpPr>
        <p:spPr/>
        <p:txBody>
          <a:bodyPr/>
          <a:lstStyle/>
          <a:p>
            <a:r>
              <a:rPr lang="en-US" altLang="en-US"/>
              <a:t>QUICK PACK PICKLES 	</a:t>
            </a:r>
          </a:p>
        </p:txBody>
      </p:sp>
      <p:sp>
        <p:nvSpPr>
          <p:cNvPr id="59395" name="Content Placeholder 2">
            <a:extLst>
              <a:ext uri="{FF2B5EF4-FFF2-40B4-BE49-F238E27FC236}">
                <a16:creationId xmlns:a16="http://schemas.microsoft.com/office/drawing/2014/main" id="{429BAC7A-DCD6-AF8D-1AC3-AC15CD083348}"/>
              </a:ext>
            </a:extLst>
          </p:cNvPr>
          <p:cNvSpPr>
            <a:spLocks noGrp="1" noChangeArrowheads="1"/>
          </p:cNvSpPr>
          <p:nvPr>
            <p:ph idx="1"/>
          </p:nvPr>
        </p:nvSpPr>
        <p:spPr/>
        <p:txBody>
          <a:bodyPr/>
          <a:lstStyle/>
          <a:p>
            <a:r>
              <a:rPr lang="en-US" altLang="en-US"/>
              <a:t>After pre-treatment: </a:t>
            </a:r>
          </a:p>
          <a:p>
            <a:r>
              <a:rPr lang="en-US" altLang="en-US"/>
              <a:t>Drain and pack into clean, hot jars </a:t>
            </a:r>
          </a:p>
          <a:p>
            <a:r>
              <a:rPr lang="en-US" altLang="en-US"/>
              <a:t>Cover with a boiling hot pickling solution </a:t>
            </a:r>
          </a:p>
          <a:p>
            <a:r>
              <a:rPr lang="en-US" altLang="en-US"/>
              <a:t>Must contain adequate vinegar to lower the pH to  4.0 or lower </a:t>
            </a:r>
          </a:p>
          <a:p>
            <a:r>
              <a:rPr lang="en-US" altLang="en-US"/>
              <a:t>Process in a boiling water canner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85284FE-5CAD-F30F-99F4-75F9EBDB5085}"/>
              </a:ext>
            </a:extLst>
          </p:cNvPr>
          <p:cNvSpPr>
            <a:spLocks noGrp="1" noChangeArrowheads="1"/>
          </p:cNvSpPr>
          <p:nvPr>
            <p:ph type="title"/>
          </p:nvPr>
        </p:nvSpPr>
        <p:spPr/>
        <p:txBody>
          <a:bodyPr/>
          <a:lstStyle/>
          <a:p>
            <a:r>
              <a:rPr lang="en-US" altLang="en-US"/>
              <a:t>MAKING FERMENTED PICKLES &amp; SAUERKRAUT</a:t>
            </a:r>
          </a:p>
        </p:txBody>
      </p:sp>
      <p:sp>
        <p:nvSpPr>
          <p:cNvPr id="43011" name="Rectangle 3">
            <a:extLst>
              <a:ext uri="{FF2B5EF4-FFF2-40B4-BE49-F238E27FC236}">
                <a16:creationId xmlns:a16="http://schemas.microsoft.com/office/drawing/2014/main" id="{58811A7B-9935-4414-DBD4-D48255B39CF7}"/>
              </a:ext>
            </a:extLst>
          </p:cNvPr>
          <p:cNvSpPr>
            <a:spLocks noGrp="1" noChangeArrowheads="1"/>
          </p:cNvSpPr>
          <p:nvPr>
            <p:ph type="body" idx="1"/>
          </p:nvPr>
        </p:nvSpPr>
        <p:spPr/>
        <p:txBody>
          <a:bodyPr/>
          <a:lstStyle/>
          <a:p>
            <a:pPr>
              <a:defRPr/>
            </a:pPr>
            <a:r>
              <a:rPr lang="en-US" altLang="en-US" dirty="0"/>
              <a:t>Vegetables in salt brine for 4-6 weeks</a:t>
            </a:r>
          </a:p>
          <a:p>
            <a:pPr marL="0" indent="0">
              <a:buFontTx/>
              <a:buNone/>
              <a:defRPr/>
            </a:pPr>
            <a:endParaRPr lang="en-US" altLang="en-US" sz="1100" dirty="0"/>
          </a:p>
          <a:p>
            <a:pPr>
              <a:defRPr/>
            </a:pPr>
            <a:r>
              <a:rPr lang="en-US" altLang="en-US" dirty="0"/>
              <a:t>Quality depends on freshness of ingredients, presence of natural sugars and desired bacteria.</a:t>
            </a:r>
          </a:p>
          <a:p>
            <a:pPr marL="0" indent="0">
              <a:buFontTx/>
              <a:buNone/>
              <a:defRPr/>
            </a:pPr>
            <a:endParaRPr lang="en-US" altLang="en-US" sz="1100" dirty="0"/>
          </a:p>
          <a:p>
            <a:pPr>
              <a:defRPr/>
            </a:pPr>
            <a:r>
              <a:rPr lang="en-US" altLang="en-US" dirty="0"/>
              <a:t>Controls used in fermentation to prevent growth of undesirable yeasts and molds include:</a:t>
            </a:r>
          </a:p>
          <a:p>
            <a:pPr lvl="1">
              <a:defRPr/>
            </a:pPr>
            <a:r>
              <a:rPr lang="en-US" altLang="en-US" dirty="0"/>
              <a:t>Correct salt concentration.</a:t>
            </a:r>
          </a:p>
          <a:p>
            <a:pPr lvl="1">
              <a:defRPr/>
            </a:pPr>
            <a:r>
              <a:rPr lang="en-US" altLang="en-US" dirty="0"/>
              <a:t>Keeping air off surface.</a:t>
            </a:r>
          </a:p>
          <a:p>
            <a:pPr>
              <a:defRPr/>
            </a:pPr>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630AF16-2DAD-706F-5D89-A7540B73269B}"/>
              </a:ext>
            </a:extLst>
          </p:cNvPr>
          <p:cNvSpPr>
            <a:spLocks noGrp="1" noChangeArrowheads="1"/>
          </p:cNvSpPr>
          <p:nvPr>
            <p:ph type="title"/>
          </p:nvPr>
        </p:nvSpPr>
        <p:spPr/>
        <p:txBody>
          <a:bodyPr/>
          <a:lstStyle/>
          <a:p>
            <a:r>
              <a:rPr lang="en-US" altLang="en-US"/>
              <a:t>REFRIGERATOR PICKLES</a:t>
            </a:r>
          </a:p>
        </p:txBody>
      </p:sp>
      <p:sp>
        <p:nvSpPr>
          <p:cNvPr id="6147" name="Rectangle 3">
            <a:extLst>
              <a:ext uri="{FF2B5EF4-FFF2-40B4-BE49-F238E27FC236}">
                <a16:creationId xmlns:a16="http://schemas.microsoft.com/office/drawing/2014/main" id="{A9640C19-B90F-CB9D-A324-022954465C34}"/>
              </a:ext>
            </a:extLst>
          </p:cNvPr>
          <p:cNvSpPr>
            <a:spLocks noGrp="1" noChangeArrowheads="1"/>
          </p:cNvSpPr>
          <p:nvPr>
            <p:ph type="body" idx="1"/>
          </p:nvPr>
        </p:nvSpPr>
        <p:spPr/>
        <p:txBody>
          <a:bodyPr/>
          <a:lstStyle/>
          <a:p>
            <a:pPr>
              <a:defRPr/>
            </a:pPr>
            <a:endParaRPr lang="en-US" altLang="en-US" dirty="0"/>
          </a:p>
          <a:p>
            <a:pPr>
              <a:defRPr/>
            </a:pPr>
            <a:r>
              <a:rPr lang="en-US" altLang="en-US" dirty="0"/>
              <a:t>Pickles or pickled vegetables made for immediate consumption and stored in refrigerator.</a:t>
            </a:r>
          </a:p>
          <a:p>
            <a:pPr marL="0" indent="0">
              <a:buFontTx/>
              <a:buNone/>
              <a:defRPr/>
            </a:pPr>
            <a:endParaRPr lang="en-US" altLang="en-US" sz="1600" dirty="0"/>
          </a:p>
          <a:p>
            <a:pPr>
              <a:defRPr/>
            </a:pPr>
            <a:r>
              <a:rPr lang="en-US" altLang="en-US" dirty="0"/>
              <a:t>Either fermented or vinegar acidification</a:t>
            </a:r>
          </a:p>
          <a:p>
            <a:pPr marL="0" indent="0">
              <a:buFontTx/>
              <a:buNone/>
              <a:defRPr/>
            </a:pPr>
            <a:endParaRPr lang="en-US" altLang="en-US" sz="1600" dirty="0"/>
          </a:p>
          <a:p>
            <a:pPr>
              <a:defRPr/>
            </a:pPr>
            <a:r>
              <a:rPr lang="en-US" altLang="en-US" dirty="0"/>
              <a:t>Not heat processed</a:t>
            </a:r>
          </a:p>
          <a:p>
            <a:pPr marL="0" indent="0">
              <a:buFontTx/>
              <a:buNone/>
              <a:defRPr/>
            </a:pPr>
            <a:endParaRPr lang="en-US" altLang="en-US" dirty="0"/>
          </a:p>
          <a:p>
            <a:pPr>
              <a:defRPr/>
            </a:pPr>
            <a:endParaRPr lang="en-US" altLang="en-US" dirty="0"/>
          </a:p>
          <a:p>
            <a:pPr>
              <a:defRPr/>
            </a:pPr>
            <a:endParaRPr lang="en-US"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182B82A5-A231-864F-5EF3-1E4C5731E8D9}"/>
              </a:ext>
            </a:extLst>
          </p:cNvPr>
          <p:cNvSpPr>
            <a:spLocks noGrp="1" noChangeArrowheads="1"/>
          </p:cNvSpPr>
          <p:nvPr>
            <p:ph type="title"/>
          </p:nvPr>
        </p:nvSpPr>
        <p:spPr/>
        <p:txBody>
          <a:bodyPr/>
          <a:lstStyle/>
          <a:p>
            <a:r>
              <a:rPr lang="en-US" altLang="en-US"/>
              <a:t>Fermenting Crocks or Vessels? </a:t>
            </a:r>
          </a:p>
        </p:txBody>
      </p:sp>
      <p:sp>
        <p:nvSpPr>
          <p:cNvPr id="61443" name="Content Placeholder 2">
            <a:extLst>
              <a:ext uri="{FF2B5EF4-FFF2-40B4-BE49-F238E27FC236}">
                <a16:creationId xmlns:a16="http://schemas.microsoft.com/office/drawing/2014/main" id="{7EB26949-A7B0-1D15-CEC4-898BE482DFD9}"/>
              </a:ext>
            </a:extLst>
          </p:cNvPr>
          <p:cNvSpPr>
            <a:spLocks noGrp="1" noChangeArrowheads="1"/>
          </p:cNvSpPr>
          <p:nvPr>
            <p:ph idx="1"/>
          </p:nvPr>
        </p:nvSpPr>
        <p:spPr/>
        <p:txBody>
          <a:bodyPr/>
          <a:lstStyle/>
          <a:p>
            <a:r>
              <a:rPr lang="en-US" altLang="en-US"/>
              <a:t>Crocks work well and  have for number of years </a:t>
            </a:r>
          </a:p>
          <a:p>
            <a:pPr lvl="1"/>
            <a:r>
              <a:rPr lang="en-US" altLang="en-US"/>
              <a:t>No cracks </a:t>
            </a:r>
          </a:p>
          <a:p>
            <a:pPr lvl="1"/>
            <a:r>
              <a:rPr lang="en-US" altLang="en-US"/>
              <a:t>Needs a weight on top </a:t>
            </a:r>
          </a:p>
          <a:p>
            <a:r>
              <a:rPr lang="en-US" altLang="en-US"/>
              <a:t>Fermenting Vessels </a:t>
            </a:r>
          </a:p>
          <a:p>
            <a:pPr lvl="1"/>
            <a:r>
              <a:rPr lang="en-US" altLang="en-US"/>
              <a:t>Allows fermentation gases to escape while preventing air getting in. </a:t>
            </a:r>
          </a:p>
          <a:p>
            <a:pPr lvl="1"/>
            <a:r>
              <a:rPr lang="en-US" altLang="en-US"/>
              <a:t>Prevents mold growth </a:t>
            </a:r>
          </a:p>
          <a:p>
            <a:pPr lvl="1"/>
            <a:r>
              <a:rPr lang="en-US" altLang="en-US"/>
              <a:t>Easier to manage – scum is rare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B25E40AF-39D8-1B9B-B5A3-949A21AF5D5B}"/>
              </a:ext>
            </a:extLst>
          </p:cNvPr>
          <p:cNvSpPr>
            <a:spLocks noGrp="1" noChangeArrowheads="1"/>
          </p:cNvSpPr>
          <p:nvPr>
            <p:ph type="title"/>
          </p:nvPr>
        </p:nvSpPr>
        <p:spPr/>
        <p:txBody>
          <a:bodyPr/>
          <a:lstStyle/>
          <a:p>
            <a:r>
              <a:rPr lang="en-US" altLang="en-US"/>
              <a:t>Making the Brine 	</a:t>
            </a:r>
          </a:p>
        </p:txBody>
      </p:sp>
      <p:sp>
        <p:nvSpPr>
          <p:cNvPr id="62467" name="Content Placeholder 2">
            <a:extLst>
              <a:ext uri="{FF2B5EF4-FFF2-40B4-BE49-F238E27FC236}">
                <a16:creationId xmlns:a16="http://schemas.microsoft.com/office/drawing/2014/main" id="{295FCF12-77CA-5AE5-01C1-47D43457140C}"/>
              </a:ext>
            </a:extLst>
          </p:cNvPr>
          <p:cNvSpPr>
            <a:spLocks noGrp="1" noChangeArrowheads="1"/>
          </p:cNvSpPr>
          <p:nvPr>
            <p:ph idx="1"/>
          </p:nvPr>
        </p:nvSpPr>
        <p:spPr/>
        <p:txBody>
          <a:bodyPr/>
          <a:lstStyle/>
          <a:p>
            <a:r>
              <a:rPr lang="en-US" altLang="en-US"/>
              <a:t>Measure the salt and water carefully </a:t>
            </a:r>
          </a:p>
          <a:p>
            <a:r>
              <a:rPr lang="en-US" altLang="en-US"/>
              <a:t>Brine too salty, bacteria die</a:t>
            </a:r>
          </a:p>
          <a:p>
            <a:r>
              <a:rPr lang="en-US" altLang="en-US"/>
              <a:t>Not salty enough, spoilage organisms grow and spoil pickles. </a:t>
            </a:r>
          </a:p>
          <a:p>
            <a:r>
              <a:rPr lang="en-US" altLang="en-US"/>
              <a:t>Make with cold or room temperature soft water </a:t>
            </a:r>
          </a:p>
          <a:p>
            <a:r>
              <a:rPr lang="en-US" altLang="en-US"/>
              <a:t>Hard water will interfere with fermentation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7A4C0B6A-C481-8734-B97B-CAB11490661D}"/>
              </a:ext>
            </a:extLst>
          </p:cNvPr>
          <p:cNvSpPr>
            <a:spLocks noGrp="1" noChangeArrowheads="1"/>
          </p:cNvSpPr>
          <p:nvPr>
            <p:ph type="title"/>
          </p:nvPr>
        </p:nvSpPr>
        <p:spPr/>
        <p:txBody>
          <a:bodyPr/>
          <a:lstStyle/>
          <a:p>
            <a:r>
              <a:rPr lang="en-US" altLang="en-US"/>
              <a:t>STEPS FOR FERMENTED PICKLES &amp; VEGETABLES</a:t>
            </a:r>
          </a:p>
        </p:txBody>
      </p:sp>
      <p:sp>
        <p:nvSpPr>
          <p:cNvPr id="38915" name="Rectangle 3">
            <a:extLst>
              <a:ext uri="{FF2B5EF4-FFF2-40B4-BE49-F238E27FC236}">
                <a16:creationId xmlns:a16="http://schemas.microsoft.com/office/drawing/2014/main" id="{A3B7B5E8-6ED9-893E-7BA5-DC454C757DE1}"/>
              </a:ext>
            </a:extLst>
          </p:cNvPr>
          <p:cNvSpPr>
            <a:spLocks noGrp="1" noChangeArrowheads="1"/>
          </p:cNvSpPr>
          <p:nvPr>
            <p:ph type="body" idx="1"/>
          </p:nvPr>
        </p:nvSpPr>
        <p:spPr/>
        <p:txBody>
          <a:bodyPr/>
          <a:lstStyle/>
          <a:p>
            <a:pPr>
              <a:lnSpc>
                <a:spcPct val="80000"/>
              </a:lnSpc>
              <a:defRPr/>
            </a:pPr>
            <a:r>
              <a:rPr lang="en-US" altLang="en-US" sz="2400" dirty="0"/>
              <a:t>Vegetables must be covered with brine during the fermentation</a:t>
            </a:r>
          </a:p>
          <a:p>
            <a:pPr marL="0" indent="0">
              <a:lnSpc>
                <a:spcPct val="80000"/>
              </a:lnSpc>
              <a:buFontTx/>
              <a:buNone/>
              <a:defRPr/>
            </a:pPr>
            <a:endParaRPr lang="en-US" altLang="en-US" sz="1000" dirty="0"/>
          </a:p>
          <a:p>
            <a:pPr lvl="1">
              <a:lnSpc>
                <a:spcPct val="80000"/>
              </a:lnSpc>
              <a:defRPr/>
            </a:pPr>
            <a:r>
              <a:rPr lang="en-US" altLang="en-US" sz="2400" dirty="0"/>
              <a:t>Use a heavy plate or large glass lid. </a:t>
            </a:r>
          </a:p>
          <a:p>
            <a:pPr lvl="1">
              <a:lnSpc>
                <a:spcPct val="80000"/>
              </a:lnSpc>
              <a:defRPr/>
            </a:pPr>
            <a:r>
              <a:rPr lang="en-US" altLang="en-US" sz="2400" dirty="0"/>
              <a:t>A bag of dried beans.</a:t>
            </a:r>
          </a:p>
          <a:p>
            <a:pPr lvl="1">
              <a:lnSpc>
                <a:spcPct val="80000"/>
              </a:lnSpc>
              <a:defRPr/>
            </a:pPr>
            <a:r>
              <a:rPr lang="en-US" altLang="en-US" sz="2400" dirty="0"/>
              <a:t>A bag of brine solution</a:t>
            </a:r>
            <a:br>
              <a:rPr lang="en-US" altLang="en-US" sz="2400" dirty="0"/>
            </a:br>
            <a:r>
              <a:rPr lang="en-US" altLang="en-US" sz="2400" dirty="0"/>
              <a:t>(4 ½ T salt / 3 quarts water).</a:t>
            </a:r>
          </a:p>
          <a:p>
            <a:pPr>
              <a:lnSpc>
                <a:spcPct val="80000"/>
              </a:lnSpc>
              <a:defRPr/>
            </a:pPr>
            <a:endParaRPr lang="en-US" altLang="en-US" sz="2400" dirty="0"/>
          </a:p>
          <a:p>
            <a:pPr>
              <a:lnSpc>
                <a:spcPct val="80000"/>
              </a:lnSpc>
              <a:defRPr/>
            </a:pPr>
            <a:r>
              <a:rPr lang="en-US" altLang="en-US" sz="2400" dirty="0"/>
              <a:t>Cucumbers are kept in brine 4-6 weeks</a:t>
            </a:r>
          </a:p>
          <a:p>
            <a:pPr lvl="1">
              <a:lnSpc>
                <a:spcPct val="80000"/>
              </a:lnSpc>
              <a:defRPr/>
            </a:pPr>
            <a:r>
              <a:rPr lang="en-US" altLang="en-US" sz="2400" dirty="0"/>
              <a:t>Lactic-acid bacteria naturally present convert sugars in cucumbers to lactic acid.</a:t>
            </a:r>
          </a:p>
          <a:p>
            <a:pPr lvl="1">
              <a:lnSpc>
                <a:spcPct val="80000"/>
              </a:lnSpc>
              <a:defRPr/>
            </a:pPr>
            <a:endParaRPr lang="en-US" altLang="en-US" sz="1200" dirty="0"/>
          </a:p>
          <a:p>
            <a:pPr lvl="1">
              <a:lnSpc>
                <a:spcPct val="80000"/>
              </a:lnSpc>
              <a:defRPr/>
            </a:pPr>
            <a:r>
              <a:rPr lang="en-US" altLang="en-US" sz="2400" dirty="0"/>
              <a:t>Lactic acid is preservative </a:t>
            </a:r>
            <a:r>
              <a:rPr lang="en-US" altLang="en-US" sz="2400" u="sng" dirty="0"/>
              <a:t>and</a:t>
            </a:r>
            <a:r>
              <a:rPr lang="en-US" altLang="en-US" sz="2400" dirty="0"/>
              <a:t> gives pickles a unique flavor.</a:t>
            </a:r>
          </a:p>
          <a:p>
            <a:pPr lvl="1">
              <a:lnSpc>
                <a:spcPct val="80000"/>
              </a:lnSpc>
              <a:defRPr/>
            </a:pPr>
            <a:endParaRPr lang="en-US" altLang="en-US" sz="2400" dirty="0"/>
          </a:p>
          <a:p>
            <a:pPr>
              <a:lnSpc>
                <a:spcPct val="80000"/>
              </a:lnSpc>
              <a:defRPr/>
            </a:pPr>
            <a:endParaRPr lang="en-US" altLang="en-US" sz="24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592D530-29FD-4477-ECFA-D659D8754E0D}"/>
              </a:ext>
            </a:extLst>
          </p:cNvPr>
          <p:cNvSpPr>
            <a:spLocks noGrp="1" noChangeArrowheads="1"/>
          </p:cNvSpPr>
          <p:nvPr>
            <p:ph type="title"/>
          </p:nvPr>
        </p:nvSpPr>
        <p:spPr>
          <a:xfrm>
            <a:off x="381000" y="914400"/>
            <a:ext cx="8610600" cy="533400"/>
          </a:xfrm>
        </p:spPr>
        <p:txBody>
          <a:bodyPr/>
          <a:lstStyle/>
          <a:p>
            <a:r>
              <a:rPr lang="en-US" altLang="en-US"/>
              <a:t>STEPS FOR FERMENTED PICKLES &amp; VEGETABLES, cont.</a:t>
            </a:r>
          </a:p>
        </p:txBody>
      </p:sp>
      <p:sp>
        <p:nvSpPr>
          <p:cNvPr id="64515" name="Rectangle 3">
            <a:extLst>
              <a:ext uri="{FF2B5EF4-FFF2-40B4-BE49-F238E27FC236}">
                <a16:creationId xmlns:a16="http://schemas.microsoft.com/office/drawing/2014/main" id="{AF247611-70D3-6D4D-12B7-34841C550F84}"/>
              </a:ext>
            </a:extLst>
          </p:cNvPr>
          <p:cNvSpPr>
            <a:spLocks noGrp="1" noChangeArrowheads="1"/>
          </p:cNvSpPr>
          <p:nvPr>
            <p:ph type="body" idx="1"/>
          </p:nvPr>
        </p:nvSpPr>
        <p:spPr/>
        <p:txBody>
          <a:bodyPr/>
          <a:lstStyle/>
          <a:p>
            <a:r>
              <a:rPr lang="en-US" altLang="en-US"/>
              <a:t>Keeping air off surface of fermenting vegetables</a:t>
            </a:r>
          </a:p>
        </p:txBody>
      </p:sp>
      <p:pic>
        <p:nvPicPr>
          <p:cNvPr id="64516" name="Picture 4">
            <a:extLst>
              <a:ext uri="{FF2B5EF4-FFF2-40B4-BE49-F238E27FC236}">
                <a16:creationId xmlns:a16="http://schemas.microsoft.com/office/drawing/2014/main" id="{C032012B-A05A-524E-E6AA-11E5521314C9}"/>
              </a:ext>
            </a:extLst>
          </p:cNvPr>
          <p:cNvPicPr>
            <a:picLocks noChangeArrowheads="1"/>
          </p:cNvPicPr>
          <p:nvPr/>
        </p:nvPicPr>
        <p:blipFill>
          <a:blip r:embed="rId2">
            <a:extLst>
              <a:ext uri="{28A0092B-C50C-407E-A947-70E740481C1C}">
                <a14:useLocalDpi xmlns:a14="http://schemas.microsoft.com/office/drawing/2010/main" val="0"/>
              </a:ext>
            </a:extLst>
          </a:blip>
          <a:srcRect r="2243" b="1538"/>
          <a:stretch>
            <a:fillRect/>
          </a:stretch>
        </p:blipFill>
        <p:spPr bwMode="auto">
          <a:xfrm>
            <a:off x="1905000" y="2286000"/>
            <a:ext cx="5181600" cy="404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CC60F8D6-E568-8150-4EF7-392735503D86}"/>
              </a:ext>
            </a:extLst>
          </p:cNvPr>
          <p:cNvSpPr>
            <a:spLocks noGrp="1" noChangeArrowheads="1"/>
          </p:cNvSpPr>
          <p:nvPr>
            <p:ph type="title"/>
          </p:nvPr>
        </p:nvSpPr>
        <p:spPr/>
        <p:txBody>
          <a:bodyPr/>
          <a:lstStyle/>
          <a:p>
            <a:r>
              <a:rPr lang="en-US" altLang="en-US"/>
              <a:t>FERMENTED PICKLES</a:t>
            </a:r>
          </a:p>
        </p:txBody>
      </p:sp>
      <p:sp>
        <p:nvSpPr>
          <p:cNvPr id="65539" name="Rectangle 3">
            <a:extLst>
              <a:ext uri="{FF2B5EF4-FFF2-40B4-BE49-F238E27FC236}">
                <a16:creationId xmlns:a16="http://schemas.microsoft.com/office/drawing/2014/main" id="{D82CF058-691A-4ADE-A960-80B1A639E99B}"/>
              </a:ext>
            </a:extLst>
          </p:cNvPr>
          <p:cNvSpPr>
            <a:spLocks noGrp="1" noChangeArrowheads="1"/>
          </p:cNvSpPr>
          <p:nvPr>
            <p:ph type="body" idx="1"/>
          </p:nvPr>
        </p:nvSpPr>
        <p:spPr/>
        <p:txBody>
          <a:bodyPr/>
          <a:lstStyle/>
          <a:p>
            <a:r>
              <a:rPr lang="en-US" altLang="en-US"/>
              <a:t>Keep pickles at 65 F to 80 F </a:t>
            </a:r>
          </a:p>
          <a:p>
            <a:r>
              <a:rPr lang="en-US" altLang="en-US"/>
              <a:t>Temperature will determined fermentation time.</a:t>
            </a:r>
          </a:p>
          <a:p>
            <a:r>
              <a:rPr lang="en-US" altLang="en-US"/>
              <a:t>Above 80</a:t>
            </a:r>
            <a:r>
              <a:rPr lang="en-US" altLang="en-US">
                <a:latin typeface="Times New Roman" panose="02020603050405020304" pitchFamily="18" charset="0"/>
                <a:cs typeface="Times New Roman" panose="02020603050405020304" pitchFamily="18" charset="0"/>
              </a:rPr>
              <a:t>°</a:t>
            </a:r>
            <a:r>
              <a:rPr lang="en-US" altLang="en-US"/>
              <a:t>F, pickles may spoil.</a:t>
            </a:r>
          </a:p>
          <a:p>
            <a:r>
              <a:rPr lang="en-US" altLang="en-US"/>
              <a:t>If scum forms, it must be removed daily.</a:t>
            </a:r>
          </a:p>
          <a:p>
            <a:r>
              <a:rPr lang="en-US" altLang="en-US"/>
              <a:t>If pickles become soft, slimy or develop a disagreeable odor</a:t>
            </a:r>
            <a:r>
              <a:rPr lang="en-US" altLang="en-US" b="1"/>
              <a:t> DISCARD </a:t>
            </a:r>
            <a:r>
              <a:rPr lang="en-US" altLang="en-US"/>
              <a:t>them. </a:t>
            </a:r>
          </a:p>
          <a:p>
            <a:r>
              <a:rPr lang="en-US" altLang="en-US"/>
              <a:t>Remove scum daily if needed </a:t>
            </a:r>
          </a:p>
          <a:p>
            <a:pPr lvl="1"/>
            <a:r>
              <a:rPr lang="en-US" altLang="en-US"/>
              <a:t>Will spoil if left </a:t>
            </a:r>
          </a:p>
          <a:p>
            <a:pPr lvl="1"/>
            <a:r>
              <a:rPr lang="en-US" altLang="en-US"/>
              <a:t>Will soften pickles</a:t>
            </a:r>
          </a:p>
          <a:p>
            <a:endParaRPr lang="en-US"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82D24F04-B48F-441D-F727-7B1234C15A73}"/>
              </a:ext>
            </a:extLst>
          </p:cNvPr>
          <p:cNvSpPr>
            <a:spLocks noGrp="1" noChangeArrowheads="1"/>
          </p:cNvSpPr>
          <p:nvPr>
            <p:ph type="title"/>
          </p:nvPr>
        </p:nvSpPr>
        <p:spPr/>
        <p:txBody>
          <a:bodyPr/>
          <a:lstStyle/>
          <a:p>
            <a:r>
              <a:rPr lang="en-US" altLang="en-US"/>
              <a:t>IDEAL FERMENTATION</a:t>
            </a:r>
          </a:p>
        </p:txBody>
      </p:sp>
      <p:sp>
        <p:nvSpPr>
          <p:cNvPr id="48131" name="Rectangle 3">
            <a:extLst>
              <a:ext uri="{FF2B5EF4-FFF2-40B4-BE49-F238E27FC236}">
                <a16:creationId xmlns:a16="http://schemas.microsoft.com/office/drawing/2014/main" id="{F30E4988-590D-3D85-5AC2-BC947A4333BE}"/>
              </a:ext>
            </a:extLst>
          </p:cNvPr>
          <p:cNvSpPr>
            <a:spLocks noGrp="1" noChangeArrowheads="1"/>
          </p:cNvSpPr>
          <p:nvPr>
            <p:ph type="body" idx="1"/>
          </p:nvPr>
        </p:nvSpPr>
        <p:spPr/>
        <p:txBody>
          <a:bodyPr/>
          <a:lstStyle/>
          <a:p>
            <a:pPr marL="0" indent="0">
              <a:buFontTx/>
              <a:buNone/>
              <a:defRPr/>
            </a:pPr>
            <a:r>
              <a:rPr lang="en-US" altLang="en-US" dirty="0"/>
              <a:t>During fermentation bubbles rise to surface </a:t>
            </a:r>
          </a:p>
          <a:p>
            <a:pPr marL="0" indent="0">
              <a:buFontTx/>
              <a:buNone/>
              <a:defRPr/>
            </a:pPr>
            <a:r>
              <a:rPr lang="en-US" altLang="en-US" dirty="0"/>
              <a:t>When fermentation stops no more bubbles </a:t>
            </a:r>
          </a:p>
          <a:p>
            <a:pPr marL="0" indent="0">
              <a:buFontTx/>
              <a:buNone/>
              <a:defRPr/>
            </a:pPr>
            <a:r>
              <a:rPr lang="en-US" altLang="en-US" dirty="0"/>
              <a:t>When cucumber is cut, no rings or white spots </a:t>
            </a:r>
          </a:p>
          <a:p>
            <a:pPr marL="0" indent="0">
              <a:buFontTx/>
              <a:buNone/>
              <a:defRPr/>
            </a:pPr>
            <a:r>
              <a:rPr lang="en-US" altLang="en-US" dirty="0"/>
              <a:t>Brine will be cloudy </a:t>
            </a:r>
          </a:p>
          <a:p>
            <a:pPr marL="533400" indent="-533400">
              <a:buFontTx/>
              <a:buAutoNum type="arabicPeriod"/>
              <a:defRPr/>
            </a:pPr>
            <a:r>
              <a:rPr lang="en-US" altLang="en-US" dirty="0"/>
              <a:t>Clear brine 1 - 3 days.</a:t>
            </a:r>
          </a:p>
          <a:p>
            <a:pPr marL="533400" indent="-533400">
              <a:buFontTx/>
              <a:buAutoNum type="arabicPeriod"/>
              <a:defRPr/>
            </a:pPr>
            <a:r>
              <a:rPr lang="en-US" altLang="en-US" dirty="0"/>
              <a:t>Cloudy brine and gas 2 - 4 days.</a:t>
            </a:r>
          </a:p>
          <a:p>
            <a:pPr marL="533400" indent="-533400">
              <a:buFontTx/>
              <a:buAutoNum type="arabicPeriod"/>
              <a:defRPr/>
            </a:pPr>
            <a:r>
              <a:rPr lang="en-US" altLang="en-US" dirty="0"/>
              <a:t>Cloudy brine and no gas  5 - 6 days.</a:t>
            </a:r>
          </a:p>
          <a:p>
            <a:pPr marL="533400" indent="-533400">
              <a:buFontTx/>
              <a:buAutoNum type="arabicPeriod"/>
              <a:defRPr/>
            </a:pPr>
            <a:r>
              <a:rPr lang="en-US" altLang="en-US" dirty="0"/>
              <a:t>Pickles ready to eat after 10 - 12 days.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D68A0DF7-4AF1-E203-5F37-690F7DDBC2E2}"/>
              </a:ext>
            </a:extLst>
          </p:cNvPr>
          <p:cNvSpPr>
            <a:spLocks noGrp="1" noChangeArrowheads="1"/>
          </p:cNvSpPr>
          <p:nvPr>
            <p:ph type="title"/>
          </p:nvPr>
        </p:nvSpPr>
        <p:spPr/>
        <p:txBody>
          <a:bodyPr/>
          <a:lstStyle/>
          <a:p>
            <a:r>
              <a:rPr lang="en-US" altLang="en-US"/>
              <a:t>STORAGE OF FERMENTED PICKLES </a:t>
            </a:r>
          </a:p>
        </p:txBody>
      </p:sp>
      <p:sp>
        <p:nvSpPr>
          <p:cNvPr id="3" name="Content Placeholder 2">
            <a:extLst>
              <a:ext uri="{FF2B5EF4-FFF2-40B4-BE49-F238E27FC236}">
                <a16:creationId xmlns:a16="http://schemas.microsoft.com/office/drawing/2014/main" id="{91E01CAD-B9C2-030F-431E-1E8045B64CBB}"/>
              </a:ext>
            </a:extLst>
          </p:cNvPr>
          <p:cNvSpPr>
            <a:spLocks noGrp="1"/>
          </p:cNvSpPr>
          <p:nvPr>
            <p:ph idx="1"/>
          </p:nvPr>
        </p:nvSpPr>
        <p:spPr/>
        <p:txBody>
          <a:bodyPr/>
          <a:lstStyle/>
          <a:p>
            <a:pPr>
              <a:defRPr/>
            </a:pPr>
            <a:r>
              <a:rPr lang="en-US" dirty="0"/>
              <a:t>May be stored in original container for 4-6 months</a:t>
            </a:r>
          </a:p>
          <a:p>
            <a:pPr>
              <a:defRPr/>
            </a:pPr>
            <a:r>
              <a:rPr lang="en-US" dirty="0"/>
              <a:t>Must be refrigerated </a:t>
            </a:r>
          </a:p>
          <a:p>
            <a:pPr>
              <a:defRPr/>
            </a:pPr>
            <a:r>
              <a:rPr lang="en-US" dirty="0"/>
              <a:t>Surface scum and molds removed regularly </a:t>
            </a:r>
          </a:p>
          <a:p>
            <a:pPr>
              <a:defRPr/>
            </a:pPr>
            <a:r>
              <a:rPr lang="en-US" dirty="0"/>
              <a:t>Canning or heat processing  more reliable </a:t>
            </a:r>
          </a:p>
          <a:p>
            <a:pPr marL="0" indent="0">
              <a:buFontTx/>
              <a:buNone/>
              <a:defRPr/>
            </a:pP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3B996E1D-CCC1-A512-A154-8EA3A1E74DE5}"/>
              </a:ext>
            </a:extLst>
          </p:cNvPr>
          <p:cNvSpPr>
            <a:spLocks noGrp="1" noChangeArrowheads="1"/>
          </p:cNvSpPr>
          <p:nvPr>
            <p:ph type="title"/>
          </p:nvPr>
        </p:nvSpPr>
        <p:spPr/>
        <p:txBody>
          <a:bodyPr/>
          <a:lstStyle/>
          <a:p>
            <a:r>
              <a:rPr lang="en-US" altLang="en-US"/>
              <a:t>Processing Fermented Products</a:t>
            </a:r>
          </a:p>
        </p:txBody>
      </p:sp>
      <p:sp>
        <p:nvSpPr>
          <p:cNvPr id="3" name="Content Placeholder 2">
            <a:extLst>
              <a:ext uri="{FF2B5EF4-FFF2-40B4-BE49-F238E27FC236}">
                <a16:creationId xmlns:a16="http://schemas.microsoft.com/office/drawing/2014/main" id="{DCA9101E-FCBB-DCAC-69A6-FB3B0120738E}"/>
              </a:ext>
            </a:extLst>
          </p:cNvPr>
          <p:cNvSpPr>
            <a:spLocks noGrp="1"/>
          </p:cNvSpPr>
          <p:nvPr>
            <p:ph idx="1"/>
          </p:nvPr>
        </p:nvSpPr>
        <p:spPr/>
        <p:txBody>
          <a:bodyPr/>
          <a:lstStyle/>
          <a:p>
            <a:pPr>
              <a:defRPr/>
            </a:pPr>
            <a:r>
              <a:rPr lang="en-US" dirty="0"/>
              <a:t>Heat process fermented pickles when the pickles taste tart</a:t>
            </a:r>
          </a:p>
          <a:p>
            <a:pPr>
              <a:defRPr/>
            </a:pPr>
            <a:r>
              <a:rPr lang="en-US" dirty="0"/>
              <a:t>When ready: </a:t>
            </a:r>
          </a:p>
          <a:p>
            <a:pPr lvl="1">
              <a:defRPr/>
            </a:pPr>
            <a:r>
              <a:rPr lang="en-US" dirty="0"/>
              <a:t>Pour off the brine </a:t>
            </a:r>
          </a:p>
          <a:p>
            <a:pPr lvl="1">
              <a:defRPr/>
            </a:pPr>
            <a:r>
              <a:rPr lang="en-US" dirty="0"/>
              <a:t>Heat brine to boiling and simmer for 5 minutes </a:t>
            </a:r>
          </a:p>
          <a:p>
            <a:pPr lvl="1">
              <a:defRPr/>
            </a:pPr>
            <a:r>
              <a:rPr lang="en-US" dirty="0"/>
              <a:t>To reduce cloudiness strain brine through filter </a:t>
            </a:r>
          </a:p>
          <a:p>
            <a:pPr lvl="1">
              <a:defRPr/>
            </a:pPr>
            <a:r>
              <a:rPr lang="en-US" dirty="0"/>
              <a:t>Put pickles in jars and cover with brine. </a:t>
            </a:r>
          </a:p>
          <a:p>
            <a:pPr marL="457200" lvl="1" indent="0">
              <a:buFontTx/>
              <a:buNone/>
              <a:defRPr/>
            </a:pPr>
            <a:endParaRPr lang="en-US" sz="1400" dirty="0"/>
          </a:p>
          <a:p>
            <a:pPr marL="0" indent="0">
              <a:buFontTx/>
              <a:buNone/>
              <a:defRPr/>
            </a:pPr>
            <a:r>
              <a:rPr lang="en-US" dirty="0"/>
              <a:t>Water bath or low temperature pasteurize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5D42CFB9-7F82-F83B-CBBF-CE8347ED0A4B}"/>
              </a:ext>
            </a:extLst>
          </p:cNvPr>
          <p:cNvSpPr>
            <a:spLocks noGrp="1" noChangeArrowheads="1"/>
          </p:cNvSpPr>
          <p:nvPr>
            <p:ph type="title"/>
          </p:nvPr>
        </p:nvSpPr>
        <p:spPr/>
        <p:txBody>
          <a:bodyPr/>
          <a:lstStyle/>
          <a:p>
            <a:r>
              <a:rPr lang="en-US" altLang="en-US"/>
              <a:t>SAUERKRAUT</a:t>
            </a:r>
          </a:p>
        </p:txBody>
      </p:sp>
      <p:sp>
        <p:nvSpPr>
          <p:cNvPr id="44035" name="Rectangle 3">
            <a:extLst>
              <a:ext uri="{FF2B5EF4-FFF2-40B4-BE49-F238E27FC236}">
                <a16:creationId xmlns:a16="http://schemas.microsoft.com/office/drawing/2014/main" id="{D321931D-21F2-2F8D-608D-723AA90F2348}"/>
              </a:ext>
            </a:extLst>
          </p:cNvPr>
          <p:cNvSpPr>
            <a:spLocks noGrp="1" noChangeArrowheads="1"/>
          </p:cNvSpPr>
          <p:nvPr>
            <p:ph type="body" idx="1"/>
          </p:nvPr>
        </p:nvSpPr>
        <p:spPr>
          <a:xfrm>
            <a:off x="381000" y="1447800"/>
            <a:ext cx="8382000" cy="5105400"/>
          </a:xfrm>
        </p:spPr>
        <p:txBody>
          <a:bodyPr/>
          <a:lstStyle/>
          <a:p>
            <a:pPr>
              <a:defRPr/>
            </a:pPr>
            <a:r>
              <a:rPr lang="en-US" altLang="en-US" dirty="0"/>
              <a:t>For the best sauerkraut, use firm heads of fresh cabbage. </a:t>
            </a:r>
          </a:p>
          <a:p>
            <a:pPr>
              <a:defRPr/>
            </a:pPr>
            <a:r>
              <a:rPr lang="en-US" altLang="en-US" dirty="0"/>
              <a:t>Shred cabbage and start kraut between 24 and 48 hours after harvest. </a:t>
            </a:r>
          </a:p>
          <a:p>
            <a:pPr lvl="1">
              <a:defRPr/>
            </a:pPr>
            <a:r>
              <a:rPr lang="en-US" altLang="en-US" dirty="0"/>
              <a:t>Fall cabbage has highest sugar content and creates best fermentation.</a:t>
            </a:r>
          </a:p>
          <a:p>
            <a:pPr>
              <a:defRPr/>
            </a:pPr>
            <a:r>
              <a:rPr lang="en-US" altLang="en-US" dirty="0"/>
              <a:t>Made by the “dry salt” method</a:t>
            </a:r>
          </a:p>
          <a:p>
            <a:pPr lvl="1">
              <a:defRPr/>
            </a:pPr>
            <a:r>
              <a:rPr lang="en-US" altLang="en-US" dirty="0"/>
              <a:t>Salt draws liquid from cabbage.</a:t>
            </a:r>
          </a:p>
          <a:p>
            <a:pPr lvl="1">
              <a:defRPr/>
            </a:pPr>
            <a:r>
              <a:rPr lang="en-US" altLang="en-US" dirty="0"/>
              <a:t>Use 3 Tablespoons salt </a:t>
            </a:r>
          </a:p>
          <a:p>
            <a:pPr marL="457200" lvl="1" indent="0">
              <a:buFontTx/>
              <a:buNone/>
              <a:defRPr/>
            </a:pPr>
            <a:r>
              <a:rPr lang="en-US" altLang="en-US" dirty="0"/>
              <a:t>    to 5 pounds cabbage</a:t>
            </a:r>
          </a:p>
          <a:p>
            <a:pPr>
              <a:defRPr/>
            </a:pPr>
            <a:endParaRPr lang="en-US" altLang="en-US" dirty="0"/>
          </a:p>
          <a:p>
            <a:pPr>
              <a:defRPr/>
            </a:pPr>
            <a:endParaRPr lang="en-US" altLang="en-US" dirty="0"/>
          </a:p>
        </p:txBody>
      </p:sp>
      <p:pic>
        <p:nvPicPr>
          <p:cNvPr id="69636" name="Picture 8">
            <a:extLst>
              <a:ext uri="{FF2B5EF4-FFF2-40B4-BE49-F238E27FC236}">
                <a16:creationId xmlns:a16="http://schemas.microsoft.com/office/drawing/2014/main" id="{4568E1E8-383D-A6C0-D9B0-350D21DB6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91824">
            <a:off x="6302375" y="3856038"/>
            <a:ext cx="2473325" cy="1871662"/>
          </a:xfrm>
          <a:prstGeom prst="rect">
            <a:avLst/>
          </a:prstGeom>
          <a:noFill/>
          <a:ln w="57150">
            <a:solidFill>
              <a:srgbClr val="FF0066"/>
            </a:solidFill>
            <a:prstDash val="lgDash"/>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017CB185-FEA5-4C26-F1B3-FEF43660F96E}"/>
              </a:ext>
            </a:extLst>
          </p:cNvPr>
          <p:cNvSpPr>
            <a:spLocks noGrp="1" noChangeArrowheads="1"/>
          </p:cNvSpPr>
          <p:nvPr>
            <p:ph type="title"/>
          </p:nvPr>
        </p:nvSpPr>
        <p:spPr/>
        <p:txBody>
          <a:bodyPr/>
          <a:lstStyle/>
          <a:p>
            <a:r>
              <a:rPr lang="en-US" altLang="en-US"/>
              <a:t>SAUERKRAUT</a:t>
            </a:r>
          </a:p>
        </p:txBody>
      </p:sp>
      <p:sp>
        <p:nvSpPr>
          <p:cNvPr id="70659" name="Content Placeholder 2">
            <a:extLst>
              <a:ext uri="{FF2B5EF4-FFF2-40B4-BE49-F238E27FC236}">
                <a16:creationId xmlns:a16="http://schemas.microsoft.com/office/drawing/2014/main" id="{ACF8C747-8162-EDDF-58CD-071362A0E71B}"/>
              </a:ext>
            </a:extLst>
          </p:cNvPr>
          <p:cNvSpPr>
            <a:spLocks noGrp="1" noChangeArrowheads="1"/>
          </p:cNvSpPr>
          <p:nvPr>
            <p:ph idx="1"/>
          </p:nvPr>
        </p:nvSpPr>
        <p:spPr/>
        <p:txBody>
          <a:bodyPr/>
          <a:lstStyle/>
          <a:p>
            <a:r>
              <a:rPr lang="en-US" altLang="en-US"/>
              <a:t>About 10 pounds of cabbage = 4 quarts of kraut</a:t>
            </a:r>
          </a:p>
          <a:p>
            <a:r>
              <a:rPr lang="en-US" altLang="en-US"/>
              <a:t>Wash heads and remove outer leaves </a:t>
            </a:r>
          </a:p>
          <a:p>
            <a:r>
              <a:rPr lang="en-US" altLang="en-US"/>
              <a:t>Cut in halve and remove core </a:t>
            </a:r>
          </a:p>
          <a:p>
            <a:r>
              <a:rPr lang="en-US" altLang="en-US"/>
              <a:t>Equipment for cutting should not bruise the cabbage</a:t>
            </a:r>
          </a:p>
          <a:p>
            <a:r>
              <a:rPr lang="en-US" altLang="en-US"/>
              <a:t>Electric meat slicer works great </a:t>
            </a:r>
          </a:p>
          <a:p>
            <a:r>
              <a:rPr lang="en-US" altLang="en-US"/>
              <a:t>Shred to the  thickness of a quarter</a:t>
            </a:r>
          </a:p>
          <a:p>
            <a:r>
              <a:rPr lang="en-US" altLang="en-US"/>
              <a:t>Don’t grind the cabbage</a:t>
            </a:r>
          </a:p>
          <a:p>
            <a:r>
              <a:rPr lang="en-US" altLang="en-US"/>
              <a:t>Do not blanch the cabbage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CB9B418-1517-8DB0-93BA-17D34D61A484}"/>
              </a:ext>
            </a:extLst>
          </p:cNvPr>
          <p:cNvSpPr>
            <a:spLocks noGrp="1" noChangeArrowheads="1"/>
          </p:cNvSpPr>
          <p:nvPr>
            <p:ph type="title"/>
          </p:nvPr>
        </p:nvSpPr>
        <p:spPr/>
        <p:txBody>
          <a:bodyPr/>
          <a:lstStyle/>
          <a:p>
            <a:r>
              <a:rPr lang="en-US" altLang="en-US"/>
              <a:t>FERMENTED REFRIGERATOR DILLS </a:t>
            </a:r>
          </a:p>
        </p:txBody>
      </p:sp>
      <p:sp>
        <p:nvSpPr>
          <p:cNvPr id="10243" name="Content Placeholder 2">
            <a:extLst>
              <a:ext uri="{FF2B5EF4-FFF2-40B4-BE49-F238E27FC236}">
                <a16:creationId xmlns:a16="http://schemas.microsoft.com/office/drawing/2014/main" id="{E79D1979-92DA-4216-A779-AA87295225A4}"/>
              </a:ext>
            </a:extLst>
          </p:cNvPr>
          <p:cNvSpPr>
            <a:spLocks noGrp="1" noChangeArrowheads="1"/>
          </p:cNvSpPr>
          <p:nvPr>
            <p:ph idx="1"/>
          </p:nvPr>
        </p:nvSpPr>
        <p:spPr/>
        <p:txBody>
          <a:bodyPr/>
          <a:lstStyle/>
          <a:p>
            <a:r>
              <a:rPr lang="en-US" altLang="en-US"/>
              <a:t>Cucumbers immersed in salt brine solution with garlic and spices </a:t>
            </a:r>
          </a:p>
          <a:p>
            <a:r>
              <a:rPr lang="en-US" altLang="en-US"/>
              <a:t>Held at room temperature for one week. </a:t>
            </a:r>
          </a:p>
          <a:p>
            <a:r>
              <a:rPr lang="en-US" altLang="en-US"/>
              <a:t>Then stored in refrigerator to be consumed </a:t>
            </a:r>
          </a:p>
          <a:p>
            <a:r>
              <a:rPr lang="en-US" altLang="en-US"/>
              <a:t>Listeria pathogens increased during fermentation </a:t>
            </a:r>
          </a:p>
          <a:p>
            <a:r>
              <a:rPr lang="en-US" altLang="en-US"/>
              <a:t>Refrigeration decreases them slowly </a:t>
            </a:r>
          </a:p>
          <a:p>
            <a:r>
              <a:rPr lang="en-US" altLang="en-US"/>
              <a:t>After 3 months, pathogens still there </a:t>
            </a:r>
          </a:p>
          <a:p>
            <a:endParaRPr lang="en-US" altLang="en-US"/>
          </a:p>
          <a:p>
            <a:r>
              <a:rPr lang="en-US" altLang="en-US"/>
              <a:t>NOT RECOMMENDED PROCESS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E8352900-F468-5C7F-5442-757AC8C4DAD7}"/>
              </a:ext>
            </a:extLst>
          </p:cNvPr>
          <p:cNvSpPr>
            <a:spLocks noGrp="1" noChangeArrowheads="1"/>
          </p:cNvSpPr>
          <p:nvPr>
            <p:ph type="title"/>
          </p:nvPr>
        </p:nvSpPr>
        <p:spPr/>
        <p:txBody>
          <a:bodyPr/>
          <a:lstStyle/>
          <a:p>
            <a:r>
              <a:rPr lang="en-US" altLang="en-US"/>
              <a:t>Dry Salt method </a:t>
            </a:r>
          </a:p>
        </p:txBody>
      </p:sp>
      <p:sp>
        <p:nvSpPr>
          <p:cNvPr id="71683" name="Content Placeholder 2">
            <a:extLst>
              <a:ext uri="{FF2B5EF4-FFF2-40B4-BE49-F238E27FC236}">
                <a16:creationId xmlns:a16="http://schemas.microsoft.com/office/drawing/2014/main" id="{DF4991A3-D61F-4C1F-AD56-BCC0D7E3A2D8}"/>
              </a:ext>
            </a:extLst>
          </p:cNvPr>
          <p:cNvSpPr>
            <a:spLocks noGrp="1" noChangeArrowheads="1"/>
          </p:cNvSpPr>
          <p:nvPr>
            <p:ph idx="1"/>
          </p:nvPr>
        </p:nvSpPr>
        <p:spPr/>
        <p:txBody>
          <a:bodyPr/>
          <a:lstStyle/>
          <a:p>
            <a:r>
              <a:rPr lang="en-US" altLang="en-US"/>
              <a:t>Salt put on cabbage to draw juice from the cabbage </a:t>
            </a:r>
          </a:p>
          <a:p>
            <a:r>
              <a:rPr lang="en-US" altLang="en-US"/>
              <a:t>Use pure medium coarse pickling salt or granulated salt </a:t>
            </a:r>
          </a:p>
          <a:p>
            <a:r>
              <a:rPr lang="en-US" altLang="en-US"/>
              <a:t>Iodized salt will discolor or darken kraut </a:t>
            </a:r>
          </a:p>
          <a:p>
            <a:r>
              <a:rPr lang="en-US" altLang="en-US"/>
              <a:t>10 pounds cabbage requires 3.6 – 4 oz of salt or 6 Tablespoons </a:t>
            </a:r>
          </a:p>
          <a:p>
            <a:r>
              <a:rPr lang="en-US" altLang="en-US"/>
              <a:t>Mix salt with cabbage and let stand until juice covers kraut </a:t>
            </a:r>
          </a:p>
          <a:p>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D4061833-2431-F52A-6ABE-EA83871E30A5}"/>
              </a:ext>
            </a:extLst>
          </p:cNvPr>
          <p:cNvSpPr>
            <a:spLocks noGrp="1" noChangeArrowheads="1"/>
          </p:cNvSpPr>
          <p:nvPr>
            <p:ph type="title"/>
          </p:nvPr>
        </p:nvSpPr>
        <p:spPr>
          <a:xfrm>
            <a:off x="304800" y="609600"/>
            <a:ext cx="8153400" cy="1143000"/>
          </a:xfrm>
        </p:spPr>
        <p:txBody>
          <a:bodyPr/>
          <a:lstStyle/>
          <a:p>
            <a:r>
              <a:rPr lang="en-US" altLang="en-US" sz="2000" b="1">
                <a:latin typeface="Comic Sans MS" panose="030F0702030302020204" pitchFamily="66" charset="0"/>
              </a:rPr>
              <a:t>Keeping Air Off Surface of Fermenting Vegetables</a:t>
            </a:r>
            <a:endParaRPr lang="en-US" altLang="en-US" sz="2000" b="1"/>
          </a:p>
        </p:txBody>
      </p:sp>
      <p:pic>
        <p:nvPicPr>
          <p:cNvPr id="72707" name="Picture 4" descr="#3 Bag-sauerkraut picture">
            <a:extLst>
              <a:ext uri="{FF2B5EF4-FFF2-40B4-BE49-F238E27FC236}">
                <a16:creationId xmlns:a16="http://schemas.microsoft.com/office/drawing/2014/main" id="{3BED4959-D1DF-155F-F431-E979BA0D57B1}"/>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249363" y="2673350"/>
            <a:ext cx="2682875" cy="2730500"/>
          </a:xfrm>
          <a:ln w="76200">
            <a:solidFill>
              <a:srgbClr val="F95AB7"/>
            </a:solidFill>
            <a:miter lim="800000"/>
            <a:headEnd/>
            <a:tailEnd/>
          </a:ln>
        </p:spPr>
      </p:pic>
      <p:sp>
        <p:nvSpPr>
          <p:cNvPr id="72708" name="Rectangle 3">
            <a:extLst>
              <a:ext uri="{FF2B5EF4-FFF2-40B4-BE49-F238E27FC236}">
                <a16:creationId xmlns:a16="http://schemas.microsoft.com/office/drawing/2014/main" id="{1F38B619-C334-2A68-9598-768A13DF552B}"/>
              </a:ext>
            </a:extLst>
          </p:cNvPr>
          <p:cNvSpPr>
            <a:spLocks noGrp="1" noChangeArrowheads="1"/>
          </p:cNvSpPr>
          <p:nvPr>
            <p:ph type="body" sz="half" idx="2"/>
          </p:nvPr>
        </p:nvSpPr>
        <p:spPr>
          <a:xfrm>
            <a:off x="4648200" y="2209800"/>
            <a:ext cx="3962400" cy="4114800"/>
          </a:xfrm>
        </p:spPr>
        <p:txBody>
          <a:bodyPr/>
          <a:lstStyle/>
          <a:p>
            <a:r>
              <a:rPr lang="en-US" altLang="en-US">
                <a:latin typeface="Comic Sans MS" panose="030F0702030302020204" pitchFamily="66" charset="0"/>
              </a:rPr>
              <a:t>Pack cabbage in container, cover with brine</a:t>
            </a:r>
          </a:p>
          <a:p>
            <a:r>
              <a:rPr lang="en-US" altLang="en-US">
                <a:latin typeface="Comic Sans MS" panose="030F0702030302020204" pitchFamily="66" charset="0"/>
              </a:rPr>
              <a:t>Brine –1 ½ Tbsp. </a:t>
            </a:r>
          </a:p>
          <a:p>
            <a:pPr>
              <a:buFontTx/>
              <a:buNone/>
            </a:pPr>
            <a:r>
              <a:rPr lang="en-US" altLang="en-US">
                <a:latin typeface="Comic Sans MS" panose="030F0702030302020204" pitchFamily="66" charset="0"/>
              </a:rPr>
              <a:t>	salt/quart of water</a:t>
            </a:r>
          </a:p>
          <a:p>
            <a:r>
              <a:rPr lang="en-US" altLang="en-US">
                <a:latin typeface="Comic Sans MS" panose="030F0702030302020204" pitchFamily="66" charset="0"/>
              </a:rPr>
              <a:t>Fill bag with brine</a:t>
            </a:r>
          </a:p>
          <a:p>
            <a:r>
              <a:rPr lang="en-US" altLang="en-US">
                <a:latin typeface="Comic Sans MS" panose="030F0702030302020204" pitchFamily="66" charset="0"/>
              </a:rPr>
              <a:t>Seal bag around edges of container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8FF41A50-4D9B-525A-F772-B3465C113BD3}"/>
              </a:ext>
            </a:extLst>
          </p:cNvPr>
          <p:cNvSpPr>
            <a:spLocks noGrp="1" noChangeArrowheads="1"/>
          </p:cNvSpPr>
          <p:nvPr>
            <p:ph type="title"/>
          </p:nvPr>
        </p:nvSpPr>
        <p:spPr>
          <a:xfrm>
            <a:off x="838200" y="304800"/>
            <a:ext cx="3008313" cy="1162050"/>
          </a:xfrm>
        </p:spPr>
        <p:txBody>
          <a:bodyPr/>
          <a:lstStyle/>
          <a:p>
            <a:pPr algn="ctr"/>
            <a:r>
              <a:rPr lang="en-US" altLang="en-US" sz="3200">
                <a:latin typeface="Comic Sans MS" panose="030F0702030302020204" pitchFamily="66" charset="0"/>
              </a:rPr>
              <a:t>WEIGHTS</a:t>
            </a:r>
          </a:p>
        </p:txBody>
      </p:sp>
      <p:pic>
        <p:nvPicPr>
          <p:cNvPr id="5" name="Content Placeholder 4">
            <a:extLst>
              <a:ext uri="{FF2B5EF4-FFF2-40B4-BE49-F238E27FC236}">
                <a16:creationId xmlns:a16="http://schemas.microsoft.com/office/drawing/2014/main" id="{1130BE4B-2269-2C06-A89B-D09E91EC99AA}"/>
              </a:ext>
            </a:extLst>
          </p:cNvPr>
          <p:cNvPicPr>
            <a:picLocks noGrp="1"/>
          </p:cNvPicPr>
          <p:nvPr>
            <p:ph idx="1"/>
          </p:nvPr>
        </p:nvPicPr>
        <p:blipFill rotWithShape="1">
          <a:blip r:embed="rId3"/>
          <a:stretch/>
        </p:blipFill>
        <p:spPr>
          <a:xfrm>
            <a:off x="4885625" y="1632920"/>
            <a:ext cx="2490600" cy="3133372"/>
          </a:xfrm>
          <a:ln w="228600" cap="sq" cmpd="thickThin">
            <a:solidFill>
              <a:srgbClr val="000000"/>
            </a:solidFill>
            <a:miter lim="800000"/>
          </a:ln>
          <a:effectLst>
            <a:innerShdw blurRad="76200">
              <a:srgbClr val="000000"/>
            </a:innerShdw>
          </a:effectLst>
        </p:spPr>
      </p:pic>
      <p:sp>
        <p:nvSpPr>
          <p:cNvPr id="4" name="Text Placeholder 3">
            <a:extLst>
              <a:ext uri="{FF2B5EF4-FFF2-40B4-BE49-F238E27FC236}">
                <a16:creationId xmlns:a16="http://schemas.microsoft.com/office/drawing/2014/main" id="{2B13DEEC-6382-1022-B698-57751F579D1B}"/>
              </a:ext>
            </a:extLst>
          </p:cNvPr>
          <p:cNvSpPr>
            <a:spLocks noGrp="1"/>
          </p:cNvSpPr>
          <p:nvPr>
            <p:ph type="body" sz="half" idx="2"/>
          </p:nvPr>
        </p:nvSpPr>
        <p:spPr>
          <a:xfrm>
            <a:off x="457200" y="1752600"/>
            <a:ext cx="4038600" cy="4373563"/>
          </a:xfrm>
        </p:spPr>
        <p:txBody>
          <a:bodyPr anchor="ctr"/>
          <a:lstStyle/>
          <a:p>
            <a:pPr marL="457200" indent="-457200">
              <a:buClr>
                <a:srgbClr val="3365FB"/>
              </a:buClr>
              <a:buSzPct val="105000"/>
              <a:buFont typeface="Wingdings" panose="05000000000000000000" pitchFamily="2" charset="2"/>
              <a:buChar char="ü"/>
              <a:defRPr/>
            </a:pPr>
            <a:r>
              <a:rPr lang="en-US" sz="2800" dirty="0">
                <a:latin typeface="Comic Sans MS" pitchFamily="66" charset="0"/>
              </a:rPr>
              <a:t> Plastic bag filled 	with brine</a:t>
            </a:r>
          </a:p>
          <a:p>
            <a:pPr>
              <a:buClr>
                <a:srgbClr val="00FF00"/>
              </a:buClr>
              <a:buSzPct val="105000"/>
              <a:defRPr/>
            </a:pPr>
            <a:endParaRPr lang="en-US" sz="1000" dirty="0">
              <a:latin typeface="Comic Sans MS" pitchFamily="66" charset="0"/>
            </a:endParaRPr>
          </a:p>
          <a:p>
            <a:pPr marL="457200" indent="-457200">
              <a:buClr>
                <a:srgbClr val="3365FB"/>
              </a:buClr>
              <a:buSzPct val="105000"/>
              <a:buFont typeface="Wingdings" panose="05000000000000000000" pitchFamily="2" charset="2"/>
              <a:buChar char="ü"/>
              <a:defRPr/>
            </a:pPr>
            <a:r>
              <a:rPr lang="en-US" sz="2800" dirty="0">
                <a:latin typeface="Comic Sans MS" pitchFamily="66" charset="0"/>
              </a:rPr>
              <a:t>Plate with weight</a:t>
            </a:r>
          </a:p>
          <a:p>
            <a:pPr>
              <a:buClr>
                <a:srgbClr val="00FF00"/>
              </a:buClr>
              <a:buSzPct val="105000"/>
              <a:defRPr/>
            </a:pPr>
            <a:endParaRPr lang="en-US" sz="2800" dirty="0">
              <a:latin typeface="Comic Sans MS" pitchFamily="66" charset="0"/>
            </a:endParaRPr>
          </a:p>
          <a:p>
            <a:pPr>
              <a:spcBef>
                <a:spcPts val="0"/>
              </a:spcBef>
              <a:buClr>
                <a:srgbClr val="00FF00"/>
              </a:buClr>
              <a:buSzPct val="105000"/>
              <a:tabLst>
                <a:tab pos="177800" algn="l"/>
              </a:tabLst>
              <a:defRPr/>
            </a:pPr>
            <a:r>
              <a:rPr lang="en-US" sz="2800" b="1" dirty="0">
                <a:solidFill>
                  <a:srgbClr val="01AF47"/>
                </a:solidFill>
                <a:latin typeface="Comic Sans MS" pitchFamily="66" charset="0"/>
              </a:rPr>
              <a:t> </a:t>
            </a:r>
            <a:r>
              <a:rPr lang="en-US" sz="2800" b="1" dirty="0">
                <a:solidFill>
                  <a:srgbClr val="0070C0"/>
                </a:solidFill>
                <a:latin typeface="Comic Sans MS" pitchFamily="66" charset="0"/>
              </a:rPr>
              <a:t>Cover container with    	lid or clean towel to 	prevent mold or </a:t>
            </a:r>
          </a:p>
          <a:p>
            <a:pPr>
              <a:spcBef>
                <a:spcPts val="0"/>
              </a:spcBef>
              <a:buClr>
                <a:srgbClr val="00FF00"/>
              </a:buClr>
              <a:buSzPct val="105000"/>
              <a:tabLst>
                <a:tab pos="177800" algn="l"/>
              </a:tabLst>
              <a:defRPr/>
            </a:pPr>
            <a:r>
              <a:rPr lang="en-US" sz="2800" b="1" dirty="0">
                <a:solidFill>
                  <a:srgbClr val="0070C0"/>
                </a:solidFill>
                <a:latin typeface="Comic Sans MS" pitchFamily="66" charset="0"/>
              </a:rPr>
              <a:t>	other contamination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5DDFCA8C-92D6-0F13-A1E4-B171666F44D5}"/>
              </a:ext>
            </a:extLst>
          </p:cNvPr>
          <p:cNvSpPr>
            <a:spLocks noGrp="1" noChangeArrowheads="1"/>
          </p:cNvSpPr>
          <p:nvPr>
            <p:ph type="title"/>
          </p:nvPr>
        </p:nvSpPr>
        <p:spPr/>
        <p:txBody>
          <a:bodyPr/>
          <a:lstStyle/>
          <a:p>
            <a:r>
              <a:rPr lang="en-US" altLang="en-US"/>
              <a:t>Fermenting Kraut </a:t>
            </a:r>
          </a:p>
        </p:txBody>
      </p:sp>
      <p:sp>
        <p:nvSpPr>
          <p:cNvPr id="76803" name="Content Placeholder 2">
            <a:extLst>
              <a:ext uri="{FF2B5EF4-FFF2-40B4-BE49-F238E27FC236}">
                <a16:creationId xmlns:a16="http://schemas.microsoft.com/office/drawing/2014/main" id="{A5B483AF-5BAD-EBE4-17D3-99447E098F72}"/>
              </a:ext>
            </a:extLst>
          </p:cNvPr>
          <p:cNvSpPr>
            <a:spLocks noGrp="1" noChangeArrowheads="1"/>
          </p:cNvSpPr>
          <p:nvPr>
            <p:ph idx="1"/>
          </p:nvPr>
        </p:nvSpPr>
        <p:spPr/>
        <p:txBody>
          <a:bodyPr/>
          <a:lstStyle/>
          <a:p>
            <a:r>
              <a:rPr lang="en-US" altLang="en-US"/>
              <a:t>Store the cabbage/brine mixture at 70</a:t>
            </a:r>
            <a:r>
              <a:rPr lang="en-US" altLang="en-US">
                <a:sym typeface="Symbol" panose="05050102010706020507" pitchFamily="18" charset="2"/>
              </a:rPr>
              <a:t></a:t>
            </a:r>
            <a:r>
              <a:rPr lang="en-US" altLang="en-US"/>
              <a:t>F -75</a:t>
            </a:r>
            <a:r>
              <a:rPr lang="en-US" altLang="en-US">
                <a:sym typeface="Symbol" panose="05050102010706020507" pitchFamily="18" charset="2"/>
              </a:rPr>
              <a:t></a:t>
            </a:r>
            <a:r>
              <a:rPr lang="en-US" altLang="en-US"/>
              <a:t>F</a:t>
            </a:r>
          </a:p>
          <a:p>
            <a:r>
              <a:rPr lang="en-US" altLang="en-US"/>
              <a:t>Will take 3-4 weeks </a:t>
            </a:r>
          </a:p>
          <a:p>
            <a:r>
              <a:rPr lang="en-US" altLang="en-US"/>
              <a:t>At lower temps may take 5-6 weeks </a:t>
            </a:r>
          </a:p>
          <a:p>
            <a:r>
              <a:rPr lang="en-US" altLang="en-US"/>
              <a:t>Temperatures lower than 60</a:t>
            </a:r>
            <a:r>
              <a:rPr lang="en-US" altLang="en-US">
                <a:sym typeface="Symbol" panose="05050102010706020507" pitchFamily="18" charset="2"/>
              </a:rPr>
              <a:t></a:t>
            </a:r>
            <a:r>
              <a:rPr lang="en-US" altLang="en-US"/>
              <a:t>F fermentation may stop</a:t>
            </a:r>
          </a:p>
          <a:p>
            <a:r>
              <a:rPr lang="en-US" altLang="en-US"/>
              <a:t>Temperatures above 75</a:t>
            </a:r>
            <a:r>
              <a:rPr lang="en-US" altLang="en-US">
                <a:sym typeface="Symbol" panose="05050102010706020507" pitchFamily="18" charset="2"/>
              </a:rPr>
              <a:t></a:t>
            </a:r>
            <a:r>
              <a:rPr lang="en-US" altLang="en-US"/>
              <a:t>F kraut may become soft </a:t>
            </a:r>
          </a:p>
          <a:p>
            <a:r>
              <a:rPr lang="en-US" altLang="en-US"/>
              <a:t>Taste kraut to determine if fermented enough for your tastes.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3F861FB-7AEC-072C-A482-19011FAA2EA6}"/>
              </a:ext>
            </a:extLst>
          </p:cNvPr>
          <p:cNvSpPr>
            <a:spLocks noGrp="1" noChangeArrowheads="1"/>
          </p:cNvSpPr>
          <p:nvPr>
            <p:ph type="title"/>
          </p:nvPr>
        </p:nvSpPr>
        <p:spPr/>
        <p:txBody>
          <a:bodyPr/>
          <a:lstStyle/>
          <a:p>
            <a:r>
              <a:rPr lang="en-US" altLang="en-US"/>
              <a:t>As Kraut ferments:</a:t>
            </a:r>
          </a:p>
        </p:txBody>
      </p:sp>
      <p:sp>
        <p:nvSpPr>
          <p:cNvPr id="77827" name="Content Placeholder 2">
            <a:extLst>
              <a:ext uri="{FF2B5EF4-FFF2-40B4-BE49-F238E27FC236}">
                <a16:creationId xmlns:a16="http://schemas.microsoft.com/office/drawing/2014/main" id="{438764CC-0B92-6B79-CD1D-02E56CF015B1}"/>
              </a:ext>
            </a:extLst>
          </p:cNvPr>
          <p:cNvSpPr>
            <a:spLocks noGrp="1" noChangeArrowheads="1"/>
          </p:cNvSpPr>
          <p:nvPr>
            <p:ph idx="1"/>
          </p:nvPr>
        </p:nvSpPr>
        <p:spPr/>
        <p:txBody>
          <a:bodyPr/>
          <a:lstStyle/>
          <a:p>
            <a:r>
              <a:rPr lang="en-US" altLang="en-US"/>
              <a:t>Gas bubbles will rise to the top </a:t>
            </a:r>
          </a:p>
          <a:p>
            <a:r>
              <a:rPr lang="en-US" altLang="en-US"/>
              <a:t>If packed to full liquid may spill over </a:t>
            </a:r>
          </a:p>
          <a:p>
            <a:r>
              <a:rPr lang="en-US" altLang="en-US"/>
              <a:t>First week will smell rotten – don’t toss it! </a:t>
            </a:r>
          </a:p>
          <a:p>
            <a:r>
              <a:rPr lang="en-US" altLang="en-US"/>
              <a:t>Keep cabbage covered with brine </a:t>
            </a:r>
          </a:p>
          <a:p>
            <a:r>
              <a:rPr lang="en-US" altLang="en-US"/>
              <a:t>If more is needed boil first and then cool </a:t>
            </a:r>
          </a:p>
          <a:p>
            <a:r>
              <a:rPr lang="en-US" altLang="en-US"/>
              <a:t>1 ½ Tablespoons alt to a quart of water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4">
            <a:extLst>
              <a:ext uri="{FF2B5EF4-FFF2-40B4-BE49-F238E27FC236}">
                <a16:creationId xmlns:a16="http://schemas.microsoft.com/office/drawing/2014/main" id="{E750B52E-D022-7FB2-E080-2B36E95D8555}"/>
              </a:ext>
            </a:extLst>
          </p:cNvPr>
          <p:cNvSpPr>
            <a:spLocks noGrp="1" noChangeArrowheads="1"/>
          </p:cNvSpPr>
          <p:nvPr>
            <p:ph type="title"/>
          </p:nvPr>
        </p:nvSpPr>
        <p:spPr/>
        <p:txBody>
          <a:bodyPr/>
          <a:lstStyle/>
          <a:p>
            <a:r>
              <a:rPr lang="en-US" altLang="en-US" b="1">
                <a:latin typeface="Comic Sans MS" panose="030F0702030302020204" pitchFamily="66" charset="0"/>
              </a:rPr>
              <a:t>Fully Fermented Kraut</a:t>
            </a:r>
          </a:p>
        </p:txBody>
      </p:sp>
      <p:sp>
        <p:nvSpPr>
          <p:cNvPr id="56323" name="Content Placeholder 5">
            <a:extLst>
              <a:ext uri="{FF2B5EF4-FFF2-40B4-BE49-F238E27FC236}">
                <a16:creationId xmlns:a16="http://schemas.microsoft.com/office/drawing/2014/main" id="{0C606068-9397-0779-D3DE-C9D06663BEA3}"/>
              </a:ext>
            </a:extLst>
          </p:cNvPr>
          <p:cNvSpPr>
            <a:spLocks noGrp="1"/>
          </p:cNvSpPr>
          <p:nvPr>
            <p:ph sz="half" idx="1"/>
          </p:nvPr>
        </p:nvSpPr>
        <p:spPr>
          <a:xfrm>
            <a:off x="685800" y="1981200"/>
            <a:ext cx="4419600" cy="4114800"/>
          </a:xfrm>
        </p:spPr>
        <p:txBody>
          <a:bodyPr/>
          <a:lstStyle/>
          <a:p>
            <a:pPr>
              <a:buClr>
                <a:srgbClr val="FF0066"/>
              </a:buClr>
              <a:buSzPct val="125000"/>
              <a:buFont typeface="Wingdings" pitchFamily="2" charset="2"/>
              <a:buChar char="è"/>
              <a:defRPr/>
            </a:pPr>
            <a:r>
              <a:rPr lang="en-US" altLang="en-US" dirty="0">
                <a:latin typeface="Comic Sans MS" pitchFamily="66" charset="0"/>
              </a:rPr>
              <a:t> Keep covered in 	refrigerator </a:t>
            </a:r>
          </a:p>
          <a:p>
            <a:pPr marL="0" indent="0">
              <a:buClr>
                <a:srgbClr val="FF0066"/>
              </a:buClr>
              <a:buSzPct val="125000"/>
              <a:buFontTx/>
              <a:buNone/>
              <a:defRPr/>
            </a:pPr>
            <a:endParaRPr lang="en-US" altLang="en-US" dirty="0">
              <a:latin typeface="Comic Sans MS" pitchFamily="66" charset="0"/>
            </a:endParaRPr>
          </a:p>
          <a:p>
            <a:pPr>
              <a:buClr>
                <a:srgbClr val="FF0066"/>
              </a:buClr>
              <a:buSzPct val="125000"/>
              <a:buFont typeface="Wingdings" pitchFamily="2" charset="2"/>
              <a:buChar char="è"/>
              <a:defRPr/>
            </a:pPr>
            <a:r>
              <a:rPr lang="en-US" altLang="en-US" dirty="0">
                <a:latin typeface="Comic Sans MS" pitchFamily="66" charset="0"/>
              </a:rPr>
              <a:t>Process in boiling 	water bath</a:t>
            </a:r>
          </a:p>
          <a:p>
            <a:pPr marL="0" indent="0">
              <a:buClr>
                <a:srgbClr val="FF0066"/>
              </a:buClr>
              <a:buSzPct val="125000"/>
              <a:buFontTx/>
              <a:buNone/>
              <a:defRPr/>
            </a:pPr>
            <a:endParaRPr lang="en-US" altLang="en-US" dirty="0">
              <a:latin typeface="Comic Sans MS" pitchFamily="66" charset="0"/>
            </a:endParaRPr>
          </a:p>
          <a:p>
            <a:pPr>
              <a:buClr>
                <a:srgbClr val="FF0066"/>
              </a:buClr>
              <a:buSzPct val="125000"/>
              <a:buFont typeface="Wingdings" pitchFamily="2" charset="2"/>
              <a:buChar char="è"/>
              <a:defRPr/>
            </a:pPr>
            <a:r>
              <a:rPr lang="en-US" altLang="en-US" dirty="0">
                <a:latin typeface="Comic Sans MS" pitchFamily="66" charset="0"/>
              </a:rPr>
              <a:t> Practice good 	food safety habits</a:t>
            </a:r>
            <a:endParaRPr lang="en-US" altLang="en-US" dirty="0"/>
          </a:p>
        </p:txBody>
      </p:sp>
      <p:pic>
        <p:nvPicPr>
          <p:cNvPr id="40962" name="Picture 2">
            <a:extLst>
              <a:ext uri="{FF2B5EF4-FFF2-40B4-BE49-F238E27FC236}">
                <a16:creationId xmlns:a16="http://schemas.microsoft.com/office/drawing/2014/main" id="{AEAD6AA7-27F9-0E71-2B8B-BECEDD3E4461}"/>
              </a:ext>
            </a:extLst>
          </p:cNvPr>
          <p:cNvPicPr>
            <a:picLocks noChangeAspect="1" noChangeArrowheads="1"/>
          </p:cNvPicPr>
          <p:nvPr/>
        </p:nvPicPr>
        <p:blipFill>
          <a:blip r:embed="rId3"/>
          <a:srcRect/>
          <a:stretch>
            <a:fillRect/>
          </a:stretch>
        </p:blipFill>
        <p:spPr bwMode="auto">
          <a:xfrm>
            <a:off x="4648200" y="2514600"/>
            <a:ext cx="3810000" cy="2552700"/>
          </a:xfrm>
          <a:prstGeom prst="ellipse">
            <a:avLst/>
          </a:prstGeom>
          <a:ln w="76200" cap="flat" cmpd="sng">
            <a:solidFill>
              <a:srgbClr val="00FF00"/>
            </a:solidFill>
            <a:prstDash val="solid"/>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CA4ADBCF-6C9C-545C-B1F6-B614F997DB77}"/>
              </a:ext>
            </a:extLst>
          </p:cNvPr>
          <p:cNvSpPr>
            <a:spLocks noGrp="1" noChangeArrowheads="1"/>
          </p:cNvSpPr>
          <p:nvPr>
            <p:ph type="title"/>
          </p:nvPr>
        </p:nvSpPr>
        <p:spPr/>
        <p:txBody>
          <a:bodyPr/>
          <a:lstStyle/>
          <a:p>
            <a:endParaRPr lang="en-US" altLang="en-US"/>
          </a:p>
        </p:txBody>
      </p:sp>
      <p:sp>
        <p:nvSpPr>
          <p:cNvPr id="3" name="Content Placeholder 2">
            <a:extLst>
              <a:ext uri="{FF2B5EF4-FFF2-40B4-BE49-F238E27FC236}">
                <a16:creationId xmlns:a16="http://schemas.microsoft.com/office/drawing/2014/main" id="{48369D30-2FF4-C734-CBB6-672D76683108}"/>
              </a:ext>
            </a:extLst>
          </p:cNvPr>
          <p:cNvSpPr>
            <a:spLocks noGrp="1"/>
          </p:cNvSpPr>
          <p:nvPr>
            <p:ph idx="1"/>
          </p:nvPr>
        </p:nvSpPr>
        <p:spPr/>
        <p:txBody>
          <a:bodyPr/>
          <a:lstStyle/>
          <a:p>
            <a:pPr algn="ctr">
              <a:defRPr/>
            </a:pPr>
            <a:endParaRPr lang="en-US" sz="3600" dirty="0">
              <a:solidFill>
                <a:srgbClr val="FF0000"/>
              </a:solidFill>
            </a:endParaRPr>
          </a:p>
          <a:p>
            <a:pPr marL="0" indent="0" algn="ctr">
              <a:buFontTx/>
              <a:buNone/>
              <a:defRPr/>
            </a:pPr>
            <a:r>
              <a:rPr lang="en-US" sz="3600" dirty="0">
                <a:solidFill>
                  <a:srgbClr val="FF0000"/>
                </a:solidFill>
              </a:rPr>
              <a:t>PICKLE PROBLEMS </a:t>
            </a:r>
          </a:p>
          <a:p>
            <a:pPr algn="ctr">
              <a:defRPr/>
            </a:pPr>
            <a:endParaRPr lang="en-US" sz="3600" dirty="0"/>
          </a:p>
          <a:p>
            <a:pPr marL="0" indent="0" algn="ctr">
              <a:buFontTx/>
              <a:buNone/>
              <a:defRPr/>
            </a:pPr>
            <a:r>
              <a:rPr lang="en-US" sz="3600" dirty="0"/>
              <a:t>CHAPTER 6 </a:t>
            </a:r>
          </a:p>
          <a:p>
            <a:pPr marL="0" indent="0" algn="ctr">
              <a:buFontTx/>
              <a:buNone/>
              <a:defRPr/>
            </a:pPr>
            <a:r>
              <a:rPr lang="en-US" sz="3600" dirty="0"/>
              <a:t>PAGES 19 - 22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34F4D1D5-FE4D-6EB7-D9A2-7454CDC4915B}"/>
              </a:ext>
            </a:extLst>
          </p:cNvPr>
          <p:cNvSpPr>
            <a:spLocks noGrp="1" noChangeArrowheads="1"/>
          </p:cNvSpPr>
          <p:nvPr>
            <p:ph type="title"/>
          </p:nvPr>
        </p:nvSpPr>
        <p:spPr/>
        <p:txBody>
          <a:bodyPr/>
          <a:lstStyle/>
          <a:p>
            <a:r>
              <a:rPr lang="en-US" altLang="en-US"/>
              <a:t>FLAVORED VINEGARS </a:t>
            </a:r>
          </a:p>
        </p:txBody>
      </p:sp>
      <p:sp>
        <p:nvSpPr>
          <p:cNvPr id="81923" name="Content Placeholder 2">
            <a:extLst>
              <a:ext uri="{FF2B5EF4-FFF2-40B4-BE49-F238E27FC236}">
                <a16:creationId xmlns:a16="http://schemas.microsoft.com/office/drawing/2014/main" id="{A8FFA163-1B99-DC9F-42C4-FCEBCDFFB64E}"/>
              </a:ext>
            </a:extLst>
          </p:cNvPr>
          <p:cNvSpPr>
            <a:spLocks noGrp="1" noChangeArrowheads="1"/>
          </p:cNvSpPr>
          <p:nvPr>
            <p:ph idx="1"/>
          </p:nvPr>
        </p:nvSpPr>
        <p:spPr/>
        <p:txBody>
          <a:bodyPr/>
          <a:lstStyle/>
          <a:p>
            <a:r>
              <a:rPr lang="en-US" altLang="en-US"/>
              <a:t>Vinegar is high acid and does not support Botulism spores</a:t>
            </a:r>
          </a:p>
          <a:p>
            <a:r>
              <a:rPr lang="en-US" altLang="en-US"/>
              <a:t>Some can support E coli bacteria and some molds </a:t>
            </a:r>
          </a:p>
          <a:p>
            <a:r>
              <a:rPr lang="en-US" altLang="en-US"/>
              <a:t>Flavoring materials can be herbs, spices, fruits or vegetables </a:t>
            </a:r>
          </a:p>
          <a:p>
            <a:endParaRPr lang="en-US" altLang="en-US"/>
          </a:p>
        </p:txBody>
      </p:sp>
      <p:graphicFrame>
        <p:nvGraphicFramePr>
          <p:cNvPr id="81924" name="Object 3">
            <a:extLst>
              <a:ext uri="{FF2B5EF4-FFF2-40B4-BE49-F238E27FC236}">
                <a16:creationId xmlns:a16="http://schemas.microsoft.com/office/drawing/2014/main" id="{DCCA861B-093D-905A-BD4E-5EBBFAAE7FE4}"/>
              </a:ext>
            </a:extLst>
          </p:cNvPr>
          <p:cNvGraphicFramePr>
            <a:graphicFrameLocks noChangeAspect="1"/>
          </p:cNvGraphicFramePr>
          <p:nvPr/>
        </p:nvGraphicFramePr>
        <p:xfrm>
          <a:off x="4267200" y="4343400"/>
          <a:ext cx="2597150" cy="2322513"/>
        </p:xfrm>
        <a:graphic>
          <a:graphicData uri="http://schemas.openxmlformats.org/presentationml/2006/ole">
            <mc:AlternateContent xmlns:mc="http://schemas.openxmlformats.org/markup-compatibility/2006">
              <mc:Choice xmlns:v="urn:schemas-microsoft-com:vml" Requires="v">
                <p:oleObj name="Image" r:id="rId2" imgW="5409524" imgH="4838095" progId="Photoshop.Image.7">
                  <p:embed/>
                </p:oleObj>
              </mc:Choice>
              <mc:Fallback>
                <p:oleObj name="Image" r:id="rId2" imgW="5409524" imgH="4838095" progId="Photoshop.Image.7">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343400"/>
                        <a:ext cx="2597150" cy="2322513"/>
                      </a:xfrm>
                      <a:prstGeom prst="rect">
                        <a:avLst/>
                      </a:prstGeom>
                      <a:noFill/>
                      <a:ln w="38100">
                        <a:solidFill>
                          <a:srgbClr val="8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407309AA-07FF-C8E8-27E3-F32ABDF8AA3A}"/>
              </a:ext>
            </a:extLst>
          </p:cNvPr>
          <p:cNvSpPr>
            <a:spLocks noGrp="1" noChangeArrowheads="1"/>
          </p:cNvSpPr>
          <p:nvPr>
            <p:ph type="title"/>
          </p:nvPr>
        </p:nvSpPr>
        <p:spPr/>
        <p:txBody>
          <a:bodyPr/>
          <a:lstStyle/>
          <a:p>
            <a:r>
              <a:rPr lang="en-US" altLang="en-US"/>
              <a:t>CONTAINERS </a:t>
            </a:r>
          </a:p>
        </p:txBody>
      </p:sp>
      <p:sp>
        <p:nvSpPr>
          <p:cNvPr id="3" name="Content Placeholder 2">
            <a:extLst>
              <a:ext uri="{FF2B5EF4-FFF2-40B4-BE49-F238E27FC236}">
                <a16:creationId xmlns:a16="http://schemas.microsoft.com/office/drawing/2014/main" id="{2AB20BA9-6852-FEAB-D287-9ED3BB3774D9}"/>
              </a:ext>
            </a:extLst>
          </p:cNvPr>
          <p:cNvSpPr>
            <a:spLocks noGrp="1"/>
          </p:cNvSpPr>
          <p:nvPr>
            <p:ph idx="1"/>
          </p:nvPr>
        </p:nvSpPr>
        <p:spPr/>
        <p:txBody>
          <a:bodyPr/>
          <a:lstStyle/>
          <a:p>
            <a:pPr>
              <a:defRPr/>
            </a:pPr>
            <a:r>
              <a:rPr lang="en-US" dirty="0"/>
              <a:t>Glass and free of cracks or nicks </a:t>
            </a:r>
          </a:p>
          <a:p>
            <a:pPr marL="0" indent="0">
              <a:buFontTx/>
              <a:buNone/>
              <a:defRPr/>
            </a:pPr>
            <a:endParaRPr lang="en-US" dirty="0"/>
          </a:p>
          <a:p>
            <a:pPr>
              <a:defRPr/>
            </a:pPr>
            <a:r>
              <a:rPr lang="en-US" dirty="0"/>
              <a:t>Must be sealed with a screw band lid, cap or cork </a:t>
            </a:r>
          </a:p>
          <a:p>
            <a:pPr marL="0" indent="0">
              <a:buFontTx/>
              <a:buNone/>
              <a:defRPr/>
            </a:pPr>
            <a:endParaRPr lang="en-US" dirty="0"/>
          </a:p>
          <a:p>
            <a:pPr>
              <a:defRPr/>
            </a:pPr>
            <a:r>
              <a:rPr lang="en-US" dirty="0"/>
              <a:t>Wash and sterilize before using </a:t>
            </a:r>
          </a:p>
          <a:p>
            <a:pPr marL="0" indent="0">
              <a:buFontTx/>
              <a:buNone/>
              <a:defRPr/>
            </a:pPr>
            <a:endParaRPr lang="en-US" dirty="0"/>
          </a:p>
          <a:p>
            <a:pPr>
              <a:defRPr/>
            </a:pPr>
            <a:r>
              <a:rPr lang="en-US" dirty="0"/>
              <a:t>Fill the jars while they are still warm </a:t>
            </a:r>
          </a:p>
          <a:p>
            <a:pPr>
              <a:defRPr/>
            </a:pP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2D0E360E-44B3-ED74-CF6D-94A8A60D4CE1}"/>
              </a:ext>
            </a:extLst>
          </p:cNvPr>
          <p:cNvSpPr>
            <a:spLocks noGrp="1" noChangeArrowheads="1"/>
          </p:cNvSpPr>
          <p:nvPr>
            <p:ph type="title"/>
          </p:nvPr>
        </p:nvSpPr>
        <p:spPr/>
        <p:txBody>
          <a:bodyPr/>
          <a:lstStyle/>
          <a:p>
            <a:endParaRPr lang="en-US" altLang="en-US"/>
          </a:p>
        </p:txBody>
      </p:sp>
      <p:sp>
        <p:nvSpPr>
          <p:cNvPr id="3" name="Content Placeholder 2">
            <a:extLst>
              <a:ext uri="{FF2B5EF4-FFF2-40B4-BE49-F238E27FC236}">
                <a16:creationId xmlns:a16="http://schemas.microsoft.com/office/drawing/2014/main" id="{0DC63E27-8DF5-03B0-A5EA-8E444E926331}"/>
              </a:ext>
            </a:extLst>
          </p:cNvPr>
          <p:cNvSpPr>
            <a:spLocks noGrp="1"/>
          </p:cNvSpPr>
          <p:nvPr>
            <p:ph idx="1"/>
          </p:nvPr>
        </p:nvSpPr>
        <p:spPr/>
        <p:txBody>
          <a:bodyPr/>
          <a:lstStyle/>
          <a:p>
            <a:pPr>
              <a:defRPr/>
            </a:pPr>
            <a:r>
              <a:rPr lang="en-US" dirty="0"/>
              <a:t>Wash all fruits and vegetables </a:t>
            </a:r>
          </a:p>
          <a:p>
            <a:pPr>
              <a:defRPr/>
            </a:pPr>
            <a:r>
              <a:rPr lang="en-US" dirty="0"/>
              <a:t>Small fruits and vegetables may be halved or left whole. </a:t>
            </a:r>
          </a:p>
          <a:p>
            <a:pPr>
              <a:defRPr/>
            </a:pPr>
            <a:r>
              <a:rPr lang="en-US" dirty="0"/>
              <a:t>Fresh herbs wash, blot dry with paper towel. </a:t>
            </a:r>
          </a:p>
          <a:p>
            <a:pPr>
              <a:defRPr/>
            </a:pPr>
            <a:r>
              <a:rPr lang="en-US" dirty="0"/>
              <a:t>Dip in a sanitizing solution of 1 teaspoon bleach per 6 cups water </a:t>
            </a:r>
          </a:p>
          <a:p>
            <a:pPr>
              <a:defRPr/>
            </a:pPr>
            <a:r>
              <a:rPr lang="en-US" dirty="0"/>
              <a:t>Rinse well in cold running water and pat dry </a:t>
            </a:r>
          </a:p>
          <a:p>
            <a:pPr>
              <a:defRPr/>
            </a:pPr>
            <a:r>
              <a:rPr lang="en-US" dirty="0"/>
              <a:t>Improves quality for use with vinegars</a:t>
            </a:r>
          </a:p>
          <a:p>
            <a:pPr marL="0" indent="0">
              <a:buFontTx/>
              <a:buNone/>
              <a:defRPr/>
            </a:pPr>
            <a:endParaRPr lang="en-US" sz="1100" dirty="0"/>
          </a:p>
          <a:p>
            <a:pPr>
              <a:defRPr/>
            </a:pPr>
            <a:r>
              <a:rPr lang="en-US" sz="2400" b="1" dirty="0"/>
              <a:t>ONLY TIME THIS BLEACH DIP IS RECOMMENDED!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94C7423-219D-F815-D087-69F19D3C1A4C}"/>
              </a:ext>
            </a:extLst>
          </p:cNvPr>
          <p:cNvSpPr>
            <a:spLocks noGrp="1" noChangeArrowheads="1"/>
          </p:cNvSpPr>
          <p:nvPr>
            <p:ph type="title"/>
          </p:nvPr>
        </p:nvSpPr>
        <p:spPr/>
        <p:txBody>
          <a:bodyPr/>
          <a:lstStyle/>
          <a:p>
            <a:r>
              <a:rPr lang="en-US" altLang="en-US"/>
              <a:t>FRESH PACK REFRIGERATOR PICKLES</a:t>
            </a:r>
          </a:p>
        </p:txBody>
      </p:sp>
      <p:sp>
        <p:nvSpPr>
          <p:cNvPr id="11267" name="Content Placeholder 2">
            <a:extLst>
              <a:ext uri="{FF2B5EF4-FFF2-40B4-BE49-F238E27FC236}">
                <a16:creationId xmlns:a16="http://schemas.microsoft.com/office/drawing/2014/main" id="{A08DA2A3-5993-AF34-1504-8DF6BD1D66D7}"/>
              </a:ext>
            </a:extLst>
          </p:cNvPr>
          <p:cNvSpPr>
            <a:spLocks noGrp="1" noChangeArrowheads="1"/>
          </p:cNvSpPr>
          <p:nvPr>
            <p:ph idx="1"/>
          </p:nvPr>
        </p:nvSpPr>
        <p:spPr/>
        <p:txBody>
          <a:bodyPr/>
          <a:lstStyle/>
          <a:p>
            <a:r>
              <a:rPr lang="en-US" altLang="en-US"/>
              <a:t>Boiling brine poured over cucumbers </a:t>
            </a:r>
          </a:p>
          <a:p>
            <a:r>
              <a:rPr lang="en-US" altLang="en-US"/>
              <a:t>Product sored in refrigerator </a:t>
            </a:r>
          </a:p>
          <a:p>
            <a:r>
              <a:rPr lang="en-US" altLang="en-US"/>
              <a:t>Listeria does not grow with pH 4.4 or below </a:t>
            </a:r>
          </a:p>
          <a:p>
            <a:r>
              <a:rPr lang="en-US" altLang="en-US"/>
              <a:t>Recipes are formulated for this pH </a:t>
            </a:r>
          </a:p>
          <a:p>
            <a:r>
              <a:rPr lang="en-US" altLang="en-US"/>
              <a:t>There is still a risk for some populations </a:t>
            </a:r>
          </a:p>
          <a:p>
            <a:r>
              <a:rPr lang="en-US" altLang="en-US"/>
              <a:t>Recommend you heat pickles to 160</a:t>
            </a:r>
            <a:r>
              <a:rPr lang="en-US" altLang="en-US">
                <a:latin typeface="Times New Roman" panose="02020603050405020304" pitchFamily="18" charset="0"/>
                <a:cs typeface="Times New Roman" panose="02020603050405020304" pitchFamily="18" charset="0"/>
              </a:rPr>
              <a:t>°</a:t>
            </a:r>
            <a:r>
              <a:rPr lang="en-US" altLang="en-US"/>
              <a:t> F, cooled before consuming. </a:t>
            </a:r>
          </a:p>
          <a:p>
            <a:endParaRPr lang="en-US" altLang="en-US"/>
          </a:p>
          <a:p>
            <a:endParaRPr lang="en-US"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FF9C45F7-486E-2A11-F854-4FD82D1F7D4D}"/>
              </a:ext>
            </a:extLst>
          </p:cNvPr>
          <p:cNvSpPr>
            <a:spLocks noGrp="1" noChangeArrowheads="1"/>
          </p:cNvSpPr>
          <p:nvPr>
            <p:ph type="title"/>
          </p:nvPr>
        </p:nvSpPr>
        <p:spPr/>
        <p:txBody>
          <a:bodyPr/>
          <a:lstStyle/>
          <a:p>
            <a:r>
              <a:rPr lang="en-US" altLang="en-US"/>
              <a:t>VINEGARS</a:t>
            </a:r>
          </a:p>
        </p:txBody>
      </p:sp>
      <p:sp>
        <p:nvSpPr>
          <p:cNvPr id="84995" name="Content Placeholder 2">
            <a:extLst>
              <a:ext uri="{FF2B5EF4-FFF2-40B4-BE49-F238E27FC236}">
                <a16:creationId xmlns:a16="http://schemas.microsoft.com/office/drawing/2014/main" id="{AD91022D-81AF-B9B1-BAD3-CA442CA6CE59}"/>
              </a:ext>
            </a:extLst>
          </p:cNvPr>
          <p:cNvSpPr>
            <a:spLocks noGrp="1" noChangeArrowheads="1"/>
          </p:cNvSpPr>
          <p:nvPr>
            <p:ph idx="1"/>
          </p:nvPr>
        </p:nvSpPr>
        <p:spPr/>
        <p:txBody>
          <a:bodyPr/>
          <a:lstStyle/>
          <a:p>
            <a:r>
              <a:rPr lang="en-US" altLang="en-US"/>
              <a:t>Apple cider vinegar is good with fruits </a:t>
            </a:r>
          </a:p>
          <a:p>
            <a:r>
              <a:rPr lang="en-US" altLang="en-US"/>
              <a:t>Distilled white best with herbs </a:t>
            </a:r>
          </a:p>
          <a:p>
            <a:r>
              <a:rPr lang="en-US" altLang="en-US"/>
              <a:t>Red and white wine vinegars – garlic and tarragon </a:t>
            </a:r>
          </a:p>
          <a:p>
            <a:r>
              <a:rPr lang="en-US" altLang="en-US"/>
              <a:t>Warning – rice and wine vinegars contain protein that provides medium for bacterial growth </a:t>
            </a:r>
          </a:p>
          <a:p>
            <a:endParaRPr lang="en-US"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AB1384F2-6162-EBEB-88DD-780D59BE1510}"/>
              </a:ext>
            </a:extLst>
          </p:cNvPr>
          <p:cNvSpPr>
            <a:spLocks noGrp="1" noChangeArrowheads="1"/>
          </p:cNvSpPr>
          <p:nvPr>
            <p:ph type="title"/>
          </p:nvPr>
        </p:nvSpPr>
        <p:spPr/>
        <p:txBody>
          <a:bodyPr/>
          <a:lstStyle/>
          <a:p>
            <a:r>
              <a:rPr lang="en-US" altLang="en-US"/>
              <a:t>PREPARING VINEGARS </a:t>
            </a:r>
          </a:p>
        </p:txBody>
      </p:sp>
      <p:sp>
        <p:nvSpPr>
          <p:cNvPr id="86019" name="Content Placeholder 2">
            <a:extLst>
              <a:ext uri="{FF2B5EF4-FFF2-40B4-BE49-F238E27FC236}">
                <a16:creationId xmlns:a16="http://schemas.microsoft.com/office/drawing/2014/main" id="{E4A2C371-4573-C55A-A1E5-3ED7FA20A765}"/>
              </a:ext>
            </a:extLst>
          </p:cNvPr>
          <p:cNvSpPr>
            <a:spLocks noGrp="1" noChangeArrowheads="1"/>
          </p:cNvSpPr>
          <p:nvPr>
            <p:ph idx="1"/>
          </p:nvPr>
        </p:nvSpPr>
        <p:spPr>
          <a:xfrm>
            <a:off x="381000" y="1447800"/>
            <a:ext cx="8382000" cy="5410200"/>
          </a:xfrm>
        </p:spPr>
        <p:txBody>
          <a:bodyPr/>
          <a:lstStyle/>
          <a:p>
            <a:r>
              <a:rPr lang="en-US" altLang="en-US"/>
              <a:t>Place fruits herbs or spices in sterilized jar </a:t>
            </a:r>
          </a:p>
          <a:p>
            <a:r>
              <a:rPr lang="en-US" altLang="en-US"/>
              <a:t>Per pint – </a:t>
            </a:r>
            <a:r>
              <a:rPr lang="en-US" altLang="en-US" sz="2400"/>
              <a:t>2-4 sprigs of fresh herbs,                                 		3 Tablespoons of dried herbs                                             	1-2 cups of fruit or vegetables. </a:t>
            </a:r>
          </a:p>
          <a:p>
            <a:r>
              <a:rPr lang="en-US" altLang="en-US"/>
              <a:t>Heat vinegar to just below boiling (190F)</a:t>
            </a:r>
          </a:p>
          <a:p>
            <a:r>
              <a:rPr lang="en-US" altLang="en-US"/>
              <a:t>Pour over the herbs and cap tightly. </a:t>
            </a:r>
          </a:p>
          <a:p>
            <a:r>
              <a:rPr lang="en-US" altLang="en-US"/>
              <a:t>Allow to stand 3-4 weeks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5DEBFB2D-0941-77FF-F7E3-29BC7C8F190F}"/>
              </a:ext>
            </a:extLst>
          </p:cNvPr>
          <p:cNvSpPr>
            <a:spLocks noGrp="1" noChangeArrowheads="1"/>
          </p:cNvSpPr>
          <p:nvPr>
            <p:ph type="title"/>
          </p:nvPr>
        </p:nvSpPr>
        <p:spPr/>
        <p:txBody>
          <a:bodyPr/>
          <a:lstStyle/>
          <a:p>
            <a:endParaRPr lang="en-US" altLang="en-US"/>
          </a:p>
        </p:txBody>
      </p:sp>
      <p:sp>
        <p:nvSpPr>
          <p:cNvPr id="87043" name="Content Placeholder 2">
            <a:extLst>
              <a:ext uri="{FF2B5EF4-FFF2-40B4-BE49-F238E27FC236}">
                <a16:creationId xmlns:a16="http://schemas.microsoft.com/office/drawing/2014/main" id="{82722342-0A9B-16E2-C46C-A7A5F4B1352C}"/>
              </a:ext>
            </a:extLst>
          </p:cNvPr>
          <p:cNvSpPr>
            <a:spLocks noGrp="1" noChangeArrowheads="1"/>
          </p:cNvSpPr>
          <p:nvPr>
            <p:ph idx="1"/>
          </p:nvPr>
        </p:nvSpPr>
        <p:spPr/>
        <p:txBody>
          <a:bodyPr/>
          <a:lstStyle/>
          <a:p>
            <a:r>
              <a:rPr lang="en-US" altLang="en-US"/>
              <a:t>Strain vinegar through filter 1-2 times or clear </a:t>
            </a:r>
          </a:p>
          <a:p>
            <a:r>
              <a:rPr lang="en-US" altLang="en-US"/>
              <a:t>Pour strained vinegar into clean sterilized jar </a:t>
            </a:r>
          </a:p>
          <a:p>
            <a:r>
              <a:rPr lang="en-US" altLang="en-US"/>
              <a:t>Add sprig of fresh herbs or berries </a:t>
            </a:r>
          </a:p>
          <a:p>
            <a:r>
              <a:rPr lang="en-US" altLang="en-US"/>
              <a:t>Seal tightly</a:t>
            </a:r>
            <a:r>
              <a:rPr lang="en-US" altLang="en-US" sz="2400"/>
              <a:t>. </a:t>
            </a:r>
          </a:p>
          <a:p>
            <a:r>
              <a:rPr lang="en-US" altLang="en-US" sz="2400"/>
              <a:t>Store in refrigerator for best retention of flavors </a:t>
            </a:r>
          </a:p>
          <a:p>
            <a:r>
              <a:rPr lang="en-US" altLang="en-US" sz="2400"/>
              <a:t>Best quality for 2-3 months in a cool room </a:t>
            </a:r>
          </a:p>
          <a:p>
            <a:r>
              <a:rPr lang="en-US" altLang="en-US" sz="2400"/>
              <a:t>6-8 months in the refrigerator </a:t>
            </a:r>
          </a:p>
          <a:p>
            <a:r>
              <a:rPr lang="en-US" altLang="en-US" sz="2400"/>
              <a:t>Mold fermentation, cloudiness throw it away without tasting it. </a:t>
            </a:r>
          </a:p>
          <a:p>
            <a:endParaRPr lang="en-US"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9BD70-CC84-88BC-2AD3-4E1F08F404E4}"/>
              </a:ext>
            </a:extLst>
          </p:cNvPr>
          <p:cNvSpPr>
            <a:spLocks noGrp="1"/>
          </p:cNvSpPr>
          <p:nvPr>
            <p:ph type="title"/>
          </p:nvPr>
        </p:nvSpPr>
        <p:spPr/>
        <p:txBody>
          <a:bodyPr/>
          <a:lstStyle/>
          <a:p>
            <a:r>
              <a:rPr lang="en-US" dirty="0"/>
              <a:t>Garlic and Herbs in Oil</a:t>
            </a:r>
          </a:p>
        </p:txBody>
      </p:sp>
      <p:sp>
        <p:nvSpPr>
          <p:cNvPr id="3" name="Content Placeholder 2">
            <a:extLst>
              <a:ext uri="{FF2B5EF4-FFF2-40B4-BE49-F238E27FC236}">
                <a16:creationId xmlns:a16="http://schemas.microsoft.com/office/drawing/2014/main" id="{7B2DBFBD-6FFF-CF2C-C273-72AD9441E2C1}"/>
              </a:ext>
            </a:extLst>
          </p:cNvPr>
          <p:cNvSpPr>
            <a:spLocks noGrp="1"/>
          </p:cNvSpPr>
          <p:nvPr>
            <p:ph idx="1"/>
          </p:nvPr>
        </p:nvSpPr>
        <p:spPr/>
        <p:txBody>
          <a:bodyPr/>
          <a:lstStyle/>
          <a:p>
            <a:r>
              <a:rPr lang="en-US" dirty="0"/>
              <a:t>NOT SAFE</a:t>
            </a:r>
          </a:p>
          <a:p>
            <a:r>
              <a:rPr lang="en-US" dirty="0"/>
              <a:t>Good environment for botulism growth. </a:t>
            </a:r>
          </a:p>
          <a:p>
            <a:r>
              <a:rPr lang="en-US" dirty="0"/>
              <a:t>Store at refrigerator temperatures for 2-4 days</a:t>
            </a:r>
          </a:p>
          <a:p>
            <a:r>
              <a:rPr lang="en-US" dirty="0"/>
              <a:t>Never at room temperature </a:t>
            </a:r>
          </a:p>
          <a:p>
            <a:endParaRPr lang="en-US" dirty="0"/>
          </a:p>
          <a:p>
            <a:r>
              <a:rPr lang="en-US" dirty="0"/>
              <a:t>Commercial products are acidified. </a:t>
            </a:r>
          </a:p>
        </p:txBody>
      </p:sp>
    </p:spTree>
    <p:extLst>
      <p:ext uri="{BB962C8B-B14F-4D97-AF65-F5344CB8AC3E}">
        <p14:creationId xmlns:p14="http://schemas.microsoft.com/office/powerpoint/2010/main" val="23312361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880FE-01A1-5410-5833-38CEBD800A50}"/>
              </a:ext>
            </a:extLst>
          </p:cNvPr>
          <p:cNvSpPr>
            <a:spLocks noGrp="1"/>
          </p:cNvSpPr>
          <p:nvPr>
            <p:ph type="title"/>
          </p:nvPr>
        </p:nvSpPr>
        <p:spPr/>
        <p:txBody>
          <a:bodyPr/>
          <a:lstStyle/>
          <a:p>
            <a:r>
              <a:rPr lang="en-US" dirty="0"/>
              <a:t>Infused Oils with Herbs and Garlic </a:t>
            </a:r>
          </a:p>
        </p:txBody>
      </p:sp>
      <p:sp>
        <p:nvSpPr>
          <p:cNvPr id="3" name="Content Placeholder 2">
            <a:extLst>
              <a:ext uri="{FF2B5EF4-FFF2-40B4-BE49-F238E27FC236}">
                <a16:creationId xmlns:a16="http://schemas.microsoft.com/office/drawing/2014/main" id="{CB0F618F-05FB-6AA3-AA17-5CFFD2DCB8FD}"/>
              </a:ext>
            </a:extLst>
          </p:cNvPr>
          <p:cNvSpPr>
            <a:spLocks noGrp="1"/>
          </p:cNvSpPr>
          <p:nvPr>
            <p:ph idx="1"/>
          </p:nvPr>
        </p:nvSpPr>
        <p:spPr/>
        <p:txBody>
          <a:bodyPr/>
          <a:lstStyle/>
          <a:p>
            <a:r>
              <a:rPr lang="en-US"/>
              <a:t>Chopped garlic, rosemary, oregano, basil </a:t>
            </a:r>
          </a:p>
          <a:p>
            <a:r>
              <a:rPr lang="en-US" dirty="0"/>
              <a:t>Soak in a 3% acidic solution for 24 hours </a:t>
            </a:r>
          </a:p>
          <a:p>
            <a:r>
              <a:rPr lang="en-US" dirty="0"/>
              <a:t>Use Citric Acid only </a:t>
            </a:r>
          </a:p>
          <a:p>
            <a:r>
              <a:rPr lang="en-US" dirty="0"/>
              <a:t>No research done using Lemon Juice or Vinegar</a:t>
            </a:r>
          </a:p>
          <a:p>
            <a:r>
              <a:rPr lang="en-US" dirty="0"/>
              <a:t>See chart in PNS664 page 2 </a:t>
            </a:r>
          </a:p>
          <a:p>
            <a:r>
              <a:rPr lang="en-US" dirty="0"/>
              <a:t>Drain herbs/garlic before putting into the oils</a:t>
            </a:r>
          </a:p>
          <a:p>
            <a:endParaRPr lang="en-US" dirty="0"/>
          </a:p>
        </p:txBody>
      </p:sp>
    </p:spTree>
    <p:extLst>
      <p:ext uri="{BB962C8B-B14F-4D97-AF65-F5344CB8AC3E}">
        <p14:creationId xmlns:p14="http://schemas.microsoft.com/office/powerpoint/2010/main" val="26711724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D5415-413B-1E67-953E-26A4C0F3DF1B}"/>
              </a:ext>
            </a:extLst>
          </p:cNvPr>
          <p:cNvSpPr>
            <a:spLocks noGrp="1"/>
          </p:cNvSpPr>
          <p:nvPr>
            <p:ph type="title"/>
          </p:nvPr>
        </p:nvSpPr>
        <p:spPr/>
        <p:txBody>
          <a:bodyPr/>
          <a:lstStyle/>
          <a:p>
            <a:r>
              <a:rPr lang="en-US" dirty="0"/>
              <a:t>Adding Herbs/Garlic to oil</a:t>
            </a:r>
          </a:p>
        </p:txBody>
      </p:sp>
      <p:sp>
        <p:nvSpPr>
          <p:cNvPr id="3" name="Content Placeholder 2">
            <a:extLst>
              <a:ext uri="{FF2B5EF4-FFF2-40B4-BE49-F238E27FC236}">
                <a16:creationId xmlns:a16="http://schemas.microsoft.com/office/drawing/2014/main" id="{828BACCE-823C-0992-CFE4-DDBDE2347B11}"/>
              </a:ext>
            </a:extLst>
          </p:cNvPr>
          <p:cNvSpPr>
            <a:spLocks noGrp="1"/>
          </p:cNvSpPr>
          <p:nvPr>
            <p:ph idx="1"/>
          </p:nvPr>
        </p:nvSpPr>
        <p:spPr/>
        <p:txBody>
          <a:bodyPr/>
          <a:lstStyle/>
          <a:p>
            <a:r>
              <a:rPr lang="en-US" dirty="0"/>
              <a:t>Olive oil best for Garlic </a:t>
            </a:r>
          </a:p>
          <a:p>
            <a:r>
              <a:rPr lang="en-US" dirty="0"/>
              <a:t>1 part herb to 10 parts oil </a:t>
            </a:r>
          </a:p>
          <a:p>
            <a:r>
              <a:rPr lang="en-US" dirty="0"/>
              <a:t>Can vary this as you wish, but over time flavor will get stronger </a:t>
            </a:r>
          </a:p>
          <a:p>
            <a:r>
              <a:rPr lang="en-US" dirty="0"/>
              <a:t>Flavor reached in 1-10 days at room temperature</a:t>
            </a:r>
          </a:p>
          <a:p>
            <a:r>
              <a:rPr lang="en-US" dirty="0"/>
              <a:t>Can heat oil for faster flavor </a:t>
            </a:r>
          </a:p>
          <a:p>
            <a:r>
              <a:rPr lang="en-US" dirty="0"/>
              <a:t>No warmer than 140 F for 5 minutes </a:t>
            </a:r>
          </a:p>
          <a:p>
            <a:endParaRPr lang="en-US" dirty="0"/>
          </a:p>
        </p:txBody>
      </p:sp>
    </p:spTree>
    <p:extLst>
      <p:ext uri="{BB962C8B-B14F-4D97-AF65-F5344CB8AC3E}">
        <p14:creationId xmlns:p14="http://schemas.microsoft.com/office/powerpoint/2010/main" val="35588646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FAE75-D4E5-E0AB-39F9-89C88A926FE7}"/>
              </a:ext>
            </a:extLst>
          </p:cNvPr>
          <p:cNvSpPr>
            <a:spLocks noGrp="1"/>
          </p:cNvSpPr>
          <p:nvPr>
            <p:ph type="title"/>
          </p:nvPr>
        </p:nvSpPr>
        <p:spPr/>
        <p:txBody>
          <a:bodyPr/>
          <a:lstStyle/>
          <a:p>
            <a:r>
              <a:rPr lang="en-US" dirty="0"/>
              <a:t>Storage of infused oils</a:t>
            </a:r>
          </a:p>
        </p:txBody>
      </p:sp>
      <p:sp>
        <p:nvSpPr>
          <p:cNvPr id="3" name="Content Placeholder 2">
            <a:extLst>
              <a:ext uri="{FF2B5EF4-FFF2-40B4-BE49-F238E27FC236}">
                <a16:creationId xmlns:a16="http://schemas.microsoft.com/office/drawing/2014/main" id="{1FA2FADC-BB73-0CE9-8DE8-33DD27E5FC84}"/>
              </a:ext>
            </a:extLst>
          </p:cNvPr>
          <p:cNvSpPr>
            <a:spLocks noGrp="1"/>
          </p:cNvSpPr>
          <p:nvPr>
            <p:ph idx="1"/>
          </p:nvPr>
        </p:nvSpPr>
        <p:spPr/>
        <p:txBody>
          <a:bodyPr/>
          <a:lstStyle/>
          <a:p>
            <a:r>
              <a:rPr lang="en-US" dirty="0"/>
              <a:t>Take out herbs or garlic when oil reaches the flavor that you prefer </a:t>
            </a:r>
          </a:p>
          <a:p>
            <a:r>
              <a:rPr lang="en-US" dirty="0"/>
              <a:t>Store at room temperature in a dark cool location</a:t>
            </a:r>
          </a:p>
          <a:p>
            <a:r>
              <a:rPr lang="en-US" dirty="0"/>
              <a:t>OR   </a:t>
            </a:r>
          </a:p>
          <a:p>
            <a:r>
              <a:rPr lang="en-US" dirty="0"/>
              <a:t>In refrigerator or freezer </a:t>
            </a:r>
          </a:p>
          <a:p>
            <a:endParaRPr lang="en-US" dirty="0"/>
          </a:p>
          <a:p>
            <a:pPr marL="0" indent="0">
              <a:buNone/>
            </a:pPr>
            <a:endParaRPr lang="en-US" dirty="0"/>
          </a:p>
        </p:txBody>
      </p:sp>
    </p:spTree>
    <p:extLst>
      <p:ext uri="{BB962C8B-B14F-4D97-AF65-F5344CB8AC3E}">
        <p14:creationId xmlns:p14="http://schemas.microsoft.com/office/powerpoint/2010/main" val="8954532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32E1878A-D379-042F-9EEA-2C4F7B8EE3BB}"/>
              </a:ext>
            </a:extLst>
          </p:cNvPr>
          <p:cNvSpPr>
            <a:spLocks noGrp="1" noChangeArrowheads="1"/>
          </p:cNvSpPr>
          <p:nvPr>
            <p:ph type="title"/>
          </p:nvPr>
        </p:nvSpPr>
        <p:spPr>
          <a:xfrm>
            <a:off x="492125" y="2671763"/>
            <a:ext cx="3943350" cy="2425700"/>
          </a:xfrm>
        </p:spPr>
        <p:txBody>
          <a:bodyPr anchor="t"/>
          <a:lstStyle/>
          <a:p>
            <a:pPr>
              <a:lnSpc>
                <a:spcPct val="90000"/>
              </a:lnSpc>
            </a:pPr>
            <a:r>
              <a:rPr lang="en-US" altLang="en-US" sz="5100">
                <a:solidFill>
                  <a:schemeClr val="tx1"/>
                </a:solidFill>
              </a:rPr>
              <a:t>Salsa Recipes for Canning PNW 395</a:t>
            </a:r>
          </a:p>
        </p:txBody>
      </p:sp>
      <p:pic>
        <p:nvPicPr>
          <p:cNvPr id="4" name="Picture 3" descr="A bowl of salad&#10;&#10;Description automatically generated">
            <a:extLst>
              <a:ext uri="{FF2B5EF4-FFF2-40B4-BE49-F238E27FC236}">
                <a16:creationId xmlns:a16="http://schemas.microsoft.com/office/drawing/2014/main" id="{B72365F0-07C0-5E77-9D42-B57FC7D5136A}"/>
              </a:ext>
            </a:extLst>
          </p:cNvPr>
          <p:cNvPicPr>
            <a:picLocks noChangeAspect="1"/>
          </p:cNvPicPr>
          <p:nvPr/>
        </p:nvPicPr>
        <p:blipFill rotWithShape="1">
          <a:blip r:embed="rId3"/>
          <a:srcRect l="30818" r="8584" b="1"/>
          <a:stretch/>
        </p:blipFill>
        <p:spPr>
          <a:xfrm>
            <a:off x="4434843" y="10"/>
            <a:ext cx="470915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8624DE6C-B0B9-9FDF-1320-112041C402A0}"/>
              </a:ext>
            </a:extLst>
          </p:cNvPr>
          <p:cNvSpPr>
            <a:spLocks noGrp="1" noChangeArrowheads="1"/>
          </p:cNvSpPr>
          <p:nvPr>
            <p:ph type="title"/>
          </p:nvPr>
        </p:nvSpPr>
        <p:spPr>
          <a:xfrm>
            <a:off x="628650" y="5534025"/>
            <a:ext cx="7886700" cy="822325"/>
          </a:xfrm>
        </p:spPr>
        <p:txBody>
          <a:bodyPr/>
          <a:lstStyle/>
          <a:p>
            <a:pPr>
              <a:lnSpc>
                <a:spcPct val="90000"/>
              </a:lnSpc>
            </a:pPr>
            <a:r>
              <a:rPr lang="en-US" altLang="en-US" sz="3100">
                <a:solidFill>
                  <a:schemeClr val="tx1"/>
                </a:solidFill>
              </a:rPr>
              <a:t>Salsas are a mixture of high and low acid foods. </a:t>
            </a:r>
          </a:p>
        </p:txBody>
      </p:sp>
      <p:pic>
        <p:nvPicPr>
          <p:cNvPr id="90115" name="Picture 3" descr="A green apple on top of a wooden table&#10;&#10;Description automatically generated">
            <a:extLst>
              <a:ext uri="{FF2B5EF4-FFF2-40B4-BE49-F238E27FC236}">
                <a16:creationId xmlns:a16="http://schemas.microsoft.com/office/drawing/2014/main" id="{741EAFD7-AED0-C61E-6102-D003BBE01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595"/>
          <a:stretch>
            <a:fillRect/>
          </a:stretch>
        </p:blipFill>
        <p:spPr bwMode="auto">
          <a:xfrm>
            <a:off x="0" y="0"/>
            <a:ext cx="9144000"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Object 10">
            <a:extLst>
              <a:ext uri="{FF2B5EF4-FFF2-40B4-BE49-F238E27FC236}">
                <a16:creationId xmlns:a16="http://schemas.microsoft.com/office/drawing/2014/main" id="{6F10F6BE-0DA9-5613-92B8-78AED7FD77E9}"/>
              </a:ext>
            </a:extLst>
          </p:cNvPr>
          <p:cNvGraphicFramePr>
            <a:graphicFrameLocks noGrp="1" noChangeAspect="1"/>
          </p:cNvGraphicFramePr>
          <p:nvPr>
            <p:ph sz="half" idx="2"/>
          </p:nvPr>
        </p:nvGraphicFramePr>
        <p:xfrm>
          <a:off x="3733800" y="1447800"/>
          <a:ext cx="5410200" cy="5410200"/>
        </p:xfrm>
        <a:graphic>
          <a:graphicData uri="http://schemas.openxmlformats.org/presentationml/2006/ole">
            <mc:AlternateContent xmlns:mc="http://schemas.openxmlformats.org/markup-compatibility/2006">
              <mc:Choice xmlns:v="urn:schemas-microsoft-com:vml" Requires="v">
                <p:oleObj name="Image" r:id="rId2" imgW="7619048" imgH="7619048" progId="Photoshop.Image.7">
                  <p:embed/>
                </p:oleObj>
              </mc:Choice>
              <mc:Fallback>
                <p:oleObj name="Image" r:id="rId2" imgW="7619048" imgH="7619048" progId="Photoshop.Image.7">
                  <p:embed/>
                  <p:pic>
                    <p:nvPicPr>
                      <p:cNvPr id="0" name="Objec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447800"/>
                        <a:ext cx="54102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63" name="Rectangle 2">
            <a:extLst>
              <a:ext uri="{FF2B5EF4-FFF2-40B4-BE49-F238E27FC236}">
                <a16:creationId xmlns:a16="http://schemas.microsoft.com/office/drawing/2014/main" id="{C7C72C23-A7C2-4083-4D99-DD02756E8FD9}"/>
              </a:ext>
            </a:extLst>
          </p:cNvPr>
          <p:cNvSpPr>
            <a:spLocks noGrp="1" noChangeArrowheads="1"/>
          </p:cNvSpPr>
          <p:nvPr>
            <p:ph type="title"/>
          </p:nvPr>
        </p:nvSpPr>
        <p:spPr/>
        <p:txBody>
          <a:bodyPr/>
          <a:lstStyle/>
          <a:p>
            <a:r>
              <a:rPr lang="en-US" altLang="en-US"/>
              <a:t>MAKING SALSA FOR CANNING</a:t>
            </a:r>
          </a:p>
        </p:txBody>
      </p:sp>
      <p:sp>
        <p:nvSpPr>
          <p:cNvPr id="12292" name="Rectangle 3">
            <a:extLst>
              <a:ext uri="{FF2B5EF4-FFF2-40B4-BE49-F238E27FC236}">
                <a16:creationId xmlns:a16="http://schemas.microsoft.com/office/drawing/2014/main" id="{255B3E41-01F0-0D6D-370C-A8E4DD5AB9FD}"/>
              </a:ext>
            </a:extLst>
          </p:cNvPr>
          <p:cNvSpPr>
            <a:spLocks noGrp="1" noChangeArrowheads="1"/>
          </p:cNvSpPr>
          <p:nvPr>
            <p:ph type="body" sz="half" idx="1"/>
          </p:nvPr>
        </p:nvSpPr>
        <p:spPr>
          <a:xfrm>
            <a:off x="381000" y="1676400"/>
            <a:ext cx="8305800" cy="4648200"/>
          </a:xfrm>
        </p:spPr>
        <p:txBody>
          <a:bodyPr/>
          <a:lstStyle/>
          <a:p>
            <a:pPr>
              <a:defRPr/>
            </a:pPr>
            <a:r>
              <a:rPr lang="en-US" altLang="en-US" dirty="0"/>
              <a:t>When making salsa for canning be sure to:</a:t>
            </a:r>
          </a:p>
          <a:p>
            <a:pPr marL="0" indent="0">
              <a:buFontTx/>
              <a:buNone/>
              <a:defRPr/>
            </a:pPr>
            <a:endParaRPr lang="en-US" altLang="en-US" sz="1400" dirty="0"/>
          </a:p>
          <a:p>
            <a:pPr lvl="1">
              <a:defRPr/>
            </a:pPr>
            <a:r>
              <a:rPr lang="en-US" altLang="en-US" b="1" u="sng" dirty="0"/>
              <a:t>ONLY USE RECIPES TESTED FOR CANNING.</a:t>
            </a:r>
          </a:p>
          <a:p>
            <a:pPr lvl="1">
              <a:defRPr/>
            </a:pPr>
            <a:r>
              <a:rPr lang="en-US" altLang="en-US" dirty="0"/>
              <a:t>Use quality ingredients.</a:t>
            </a:r>
          </a:p>
          <a:p>
            <a:pPr lvl="1">
              <a:defRPr/>
            </a:pPr>
            <a:r>
              <a:rPr lang="en-US" altLang="en-US" dirty="0"/>
              <a:t>MUST be water bath canned </a:t>
            </a:r>
          </a:p>
          <a:p>
            <a:pPr lvl="1">
              <a:defRPr/>
            </a:pPr>
            <a:r>
              <a:rPr lang="en-US" altLang="en-US" dirty="0"/>
              <a:t>No pressure canning times developed</a:t>
            </a:r>
          </a:p>
          <a:p>
            <a:pPr>
              <a:defRPr/>
            </a:pPr>
            <a:endParaRPr lang="en-US" alt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00A1F7D-E21D-343E-354D-2C2D3102586E}"/>
              </a:ext>
            </a:extLst>
          </p:cNvPr>
          <p:cNvSpPr>
            <a:spLocks noGrp="1" noChangeArrowheads="1"/>
          </p:cNvSpPr>
          <p:nvPr>
            <p:ph type="title"/>
          </p:nvPr>
        </p:nvSpPr>
        <p:spPr/>
        <p:txBody>
          <a:bodyPr/>
          <a:lstStyle/>
          <a:p>
            <a:r>
              <a:rPr lang="en-US" altLang="en-US"/>
              <a:t>QUICK or FRESH PACK PICKLES – Heat processed</a:t>
            </a:r>
          </a:p>
        </p:txBody>
      </p:sp>
      <p:sp>
        <p:nvSpPr>
          <p:cNvPr id="7171" name="Rectangle 3">
            <a:extLst>
              <a:ext uri="{FF2B5EF4-FFF2-40B4-BE49-F238E27FC236}">
                <a16:creationId xmlns:a16="http://schemas.microsoft.com/office/drawing/2014/main" id="{A7A7D0F7-3329-B137-FEE0-5B698A20CA5A}"/>
              </a:ext>
            </a:extLst>
          </p:cNvPr>
          <p:cNvSpPr>
            <a:spLocks noGrp="1" noChangeArrowheads="1"/>
          </p:cNvSpPr>
          <p:nvPr>
            <p:ph type="body" idx="1"/>
          </p:nvPr>
        </p:nvSpPr>
        <p:spPr>
          <a:xfrm>
            <a:off x="381000" y="1676400"/>
            <a:ext cx="8382000" cy="5029200"/>
          </a:xfrm>
        </p:spPr>
        <p:txBody>
          <a:bodyPr/>
          <a:lstStyle/>
          <a:p>
            <a:pPr>
              <a:lnSpc>
                <a:spcPct val="80000"/>
              </a:lnSpc>
              <a:defRPr/>
            </a:pPr>
            <a:r>
              <a:rPr lang="en-US" altLang="en-US" sz="2400" dirty="0"/>
              <a:t>Quick or fresh pack pickles:</a:t>
            </a:r>
          </a:p>
          <a:p>
            <a:pPr lvl="1">
              <a:lnSpc>
                <a:spcPct val="80000"/>
              </a:lnSpc>
              <a:defRPr/>
            </a:pPr>
            <a:r>
              <a:rPr lang="en-US" altLang="en-US" sz="2400" dirty="0"/>
              <a:t>Are easy to prepare and have tart flavor.</a:t>
            </a:r>
          </a:p>
          <a:p>
            <a:pPr marL="457200" lvl="1" indent="0">
              <a:lnSpc>
                <a:spcPct val="80000"/>
              </a:lnSpc>
              <a:buFontTx/>
              <a:buNone/>
              <a:defRPr/>
            </a:pPr>
            <a:endParaRPr lang="en-US" altLang="en-US" sz="1200" dirty="0"/>
          </a:p>
          <a:p>
            <a:pPr lvl="1">
              <a:lnSpc>
                <a:spcPct val="80000"/>
              </a:lnSpc>
              <a:defRPr/>
            </a:pPr>
            <a:r>
              <a:rPr lang="en-US" altLang="en-US" sz="2400" dirty="0"/>
              <a:t>Include acetic acid (in vinegar) which lowers the acidity of vegetables to below 4.0 and is a preservative.</a:t>
            </a:r>
          </a:p>
          <a:p>
            <a:pPr marL="457200" lvl="1" indent="0">
              <a:lnSpc>
                <a:spcPct val="80000"/>
              </a:lnSpc>
              <a:buFontTx/>
              <a:buNone/>
              <a:defRPr/>
            </a:pPr>
            <a:endParaRPr lang="en-US" altLang="en-US" sz="1200" dirty="0"/>
          </a:p>
          <a:p>
            <a:pPr lvl="1">
              <a:lnSpc>
                <a:spcPct val="80000"/>
              </a:lnSpc>
              <a:defRPr/>
            </a:pPr>
            <a:r>
              <a:rPr lang="en-US" altLang="en-US" sz="2400" dirty="0"/>
              <a:t>Must use vinegar that is at least 5% acetic acid.</a:t>
            </a:r>
          </a:p>
          <a:p>
            <a:pPr marL="457200" lvl="1" indent="0">
              <a:lnSpc>
                <a:spcPct val="80000"/>
              </a:lnSpc>
              <a:buFontTx/>
              <a:buNone/>
              <a:defRPr/>
            </a:pPr>
            <a:endParaRPr lang="en-US" altLang="en-US" sz="1200" dirty="0"/>
          </a:p>
          <a:p>
            <a:pPr lvl="1">
              <a:lnSpc>
                <a:spcPct val="80000"/>
              </a:lnSpc>
              <a:defRPr/>
            </a:pPr>
            <a:r>
              <a:rPr lang="en-US" altLang="en-US" sz="2400" dirty="0"/>
              <a:t>May or may not cure in salt for several hours.</a:t>
            </a:r>
          </a:p>
          <a:p>
            <a:pPr marL="457200" lvl="1" indent="0">
              <a:lnSpc>
                <a:spcPct val="80000"/>
              </a:lnSpc>
              <a:buFontTx/>
              <a:buNone/>
              <a:defRPr/>
            </a:pPr>
            <a:endParaRPr lang="en-US" altLang="en-US" sz="1200" dirty="0"/>
          </a:p>
          <a:p>
            <a:pPr lvl="1">
              <a:lnSpc>
                <a:spcPct val="80000"/>
              </a:lnSpc>
              <a:defRPr/>
            </a:pPr>
            <a:r>
              <a:rPr lang="en-US" altLang="en-US" sz="2400" dirty="0"/>
              <a:t>Should always be made according to the directions in a tested recipe</a:t>
            </a:r>
          </a:p>
          <a:p>
            <a:pPr marL="457200" lvl="1" indent="0">
              <a:lnSpc>
                <a:spcPct val="80000"/>
              </a:lnSpc>
              <a:buFontTx/>
              <a:buNone/>
              <a:defRPr/>
            </a:pPr>
            <a:endParaRPr lang="en-US" altLang="en-US" sz="1200" dirty="0"/>
          </a:p>
          <a:p>
            <a:pPr lvl="1">
              <a:lnSpc>
                <a:spcPct val="80000"/>
              </a:lnSpc>
              <a:defRPr/>
            </a:pPr>
            <a:r>
              <a:rPr lang="en-US" altLang="en-US" sz="2400" dirty="0"/>
              <a:t>Most important you should never vary the amount of vinegar called for. </a:t>
            </a:r>
          </a:p>
          <a:p>
            <a:pPr>
              <a:lnSpc>
                <a:spcPct val="80000"/>
              </a:lnSpc>
              <a:defRPr/>
            </a:pPr>
            <a:endParaRPr lang="en-US" altLang="en-US" sz="24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descr="A close up of a fruit&#10;&#10;Description automatically generated">
            <a:extLst>
              <a:ext uri="{FF2B5EF4-FFF2-40B4-BE49-F238E27FC236}">
                <a16:creationId xmlns:a16="http://schemas.microsoft.com/office/drawing/2014/main" id="{4ACA7A42-F018-686E-7FCC-D3304933F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275" y="1447800"/>
            <a:ext cx="652145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A40AF1F-0ECD-0FF4-01FB-03FDE0AEA1BB}"/>
              </a:ext>
            </a:extLst>
          </p:cNvPr>
          <p:cNvSpPr>
            <a:spLocks noGrp="1"/>
          </p:cNvSpPr>
          <p:nvPr>
            <p:ph type="title"/>
          </p:nvPr>
        </p:nvSpPr>
        <p:spPr>
          <a:xfrm>
            <a:off x="304800" y="914400"/>
            <a:ext cx="8534400" cy="762000"/>
          </a:xfrm>
        </p:spPr>
        <p:txBody>
          <a:bodyPr>
            <a:normAutofit fontScale="90000"/>
          </a:bodyPr>
          <a:lstStyle/>
          <a:p>
            <a:pPr>
              <a:defRPr/>
            </a:pPr>
            <a:r>
              <a:rPr lang="en-US" dirty="0"/>
              <a:t>Tomato type affects the quality of your salsa </a:t>
            </a:r>
            <a:br>
              <a:rPr lang="en-US" dirty="0"/>
            </a:br>
            <a:r>
              <a:rPr lang="en-US" dirty="0"/>
              <a:t>your salsa.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1969AC8D-2E4D-6509-046D-F9C7582242E9}"/>
              </a:ext>
            </a:extLst>
          </p:cNvPr>
          <p:cNvSpPr>
            <a:spLocks noGrp="1" noChangeArrowheads="1"/>
          </p:cNvSpPr>
          <p:nvPr>
            <p:ph type="title"/>
          </p:nvPr>
        </p:nvSpPr>
        <p:spPr/>
        <p:txBody>
          <a:bodyPr/>
          <a:lstStyle/>
          <a:p>
            <a:r>
              <a:rPr lang="en-US" altLang="en-US"/>
              <a:t>MAKING SALSA: ACCEPTABLE ALTERATIONS</a:t>
            </a:r>
          </a:p>
        </p:txBody>
      </p:sp>
      <p:sp>
        <p:nvSpPr>
          <p:cNvPr id="13315" name="Rectangle 3">
            <a:extLst>
              <a:ext uri="{FF2B5EF4-FFF2-40B4-BE49-F238E27FC236}">
                <a16:creationId xmlns:a16="http://schemas.microsoft.com/office/drawing/2014/main" id="{6FD40B8D-CABC-D601-9899-15BF1E605108}"/>
              </a:ext>
            </a:extLst>
          </p:cNvPr>
          <p:cNvSpPr>
            <a:spLocks noGrp="1" noChangeArrowheads="1"/>
          </p:cNvSpPr>
          <p:nvPr>
            <p:ph type="body" sz="half" idx="1"/>
          </p:nvPr>
        </p:nvSpPr>
        <p:spPr>
          <a:xfrm>
            <a:off x="381000" y="1752600"/>
            <a:ext cx="8382000" cy="4648200"/>
          </a:xfrm>
        </p:spPr>
        <p:txBody>
          <a:bodyPr/>
          <a:lstStyle/>
          <a:p>
            <a:pPr>
              <a:defRPr/>
            </a:pPr>
            <a:r>
              <a:rPr lang="en-US" altLang="en-US" dirty="0">
                <a:solidFill>
                  <a:srgbClr val="FF0000"/>
                </a:solidFill>
              </a:rPr>
              <a:t>TOMATOES</a:t>
            </a:r>
          </a:p>
          <a:p>
            <a:pPr lvl="1">
              <a:defRPr/>
            </a:pPr>
            <a:r>
              <a:rPr lang="en-US" altLang="en-US" dirty="0">
                <a:solidFill>
                  <a:srgbClr val="663300"/>
                </a:solidFill>
              </a:rPr>
              <a:t>Any tomato variety can be used </a:t>
            </a:r>
          </a:p>
          <a:p>
            <a:pPr lvl="1">
              <a:defRPr/>
            </a:pPr>
            <a:r>
              <a:rPr lang="en-US" altLang="en-US" dirty="0">
                <a:solidFill>
                  <a:srgbClr val="663300"/>
                </a:solidFill>
              </a:rPr>
              <a:t>Paste tomatoes will make a thicker salsa</a:t>
            </a:r>
          </a:p>
          <a:p>
            <a:pPr lvl="1">
              <a:defRPr/>
            </a:pPr>
            <a:r>
              <a:rPr lang="en-US" altLang="en-US" dirty="0">
                <a:solidFill>
                  <a:srgbClr val="663300"/>
                </a:solidFill>
              </a:rPr>
              <a:t>Slicing tomatoes will make a more watery salsa </a:t>
            </a:r>
          </a:p>
          <a:p>
            <a:pPr lvl="1">
              <a:defRPr/>
            </a:pPr>
            <a:r>
              <a:rPr lang="en-US" altLang="en-US" dirty="0">
                <a:solidFill>
                  <a:srgbClr val="663300"/>
                </a:solidFill>
              </a:rPr>
              <a:t>Always select tomatoes in good condition </a:t>
            </a:r>
          </a:p>
          <a:p>
            <a:pPr lvl="1">
              <a:defRPr/>
            </a:pPr>
            <a:r>
              <a:rPr lang="en-US" altLang="en-US" dirty="0">
                <a:solidFill>
                  <a:srgbClr val="663300"/>
                </a:solidFill>
              </a:rPr>
              <a:t>Never from a frost bitten vine </a:t>
            </a:r>
            <a:r>
              <a:rPr lang="en-US" altLang="en-US" dirty="0">
                <a:solidFill>
                  <a:srgbClr val="FF0000"/>
                </a:solidFill>
              </a:rPr>
              <a:t> </a:t>
            </a:r>
          </a:p>
          <a:p>
            <a:pPr marL="0" indent="0">
              <a:buFontTx/>
              <a:buNone/>
              <a:defRPr/>
            </a:pPr>
            <a:endParaRPr lang="en-US" alt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C052D856-B7F3-225A-60C8-51113DCEA8E7}"/>
              </a:ext>
            </a:extLst>
          </p:cNvPr>
          <p:cNvSpPr>
            <a:spLocks noGrp="1" noChangeArrowheads="1"/>
          </p:cNvSpPr>
          <p:nvPr>
            <p:ph type="title"/>
          </p:nvPr>
        </p:nvSpPr>
        <p:spPr/>
        <p:txBody>
          <a:bodyPr/>
          <a:lstStyle/>
          <a:p>
            <a:r>
              <a:rPr lang="en-US" altLang="en-US"/>
              <a:t>Tomatillos can be substituted for tomatoes. </a:t>
            </a:r>
          </a:p>
        </p:txBody>
      </p:sp>
      <p:pic>
        <p:nvPicPr>
          <p:cNvPr id="96259" name="Picture 3" descr="A plate of food with a green apple&#10;&#10;Description automatically generated">
            <a:extLst>
              <a:ext uri="{FF2B5EF4-FFF2-40B4-BE49-F238E27FC236}">
                <a16:creationId xmlns:a16="http://schemas.microsoft.com/office/drawing/2014/main" id="{8874A360-79A2-E62A-5A3C-9AC911295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58925"/>
            <a:ext cx="658495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60573AF8-4600-1A62-F281-90FA458C6288}"/>
              </a:ext>
            </a:extLst>
          </p:cNvPr>
          <p:cNvSpPr>
            <a:spLocks noGrp="1" noChangeArrowheads="1"/>
          </p:cNvSpPr>
          <p:nvPr>
            <p:ph type="title"/>
          </p:nvPr>
        </p:nvSpPr>
        <p:spPr/>
        <p:txBody>
          <a:bodyPr/>
          <a:lstStyle/>
          <a:p>
            <a:r>
              <a:rPr lang="en-US" altLang="en-US"/>
              <a:t>Some research-tested salsa recipes for canning contain fruit. </a:t>
            </a:r>
          </a:p>
        </p:txBody>
      </p:sp>
      <p:pic>
        <p:nvPicPr>
          <p:cNvPr id="98307" name="Picture 3" descr="A fruit cut in half on a plate&#10;&#10;Description automatically generated">
            <a:extLst>
              <a:ext uri="{FF2B5EF4-FFF2-40B4-BE49-F238E27FC236}">
                <a16:creationId xmlns:a16="http://schemas.microsoft.com/office/drawing/2014/main" id="{98E5D0D5-FADF-59FE-0526-00B82CEFE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0" y="1641475"/>
            <a:ext cx="6159500"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6DE886F5-D03C-7A78-7250-348F8A50543D}"/>
              </a:ext>
            </a:extLst>
          </p:cNvPr>
          <p:cNvSpPr>
            <a:spLocks noGrp="1" noChangeArrowheads="1"/>
          </p:cNvSpPr>
          <p:nvPr>
            <p:ph type="title"/>
          </p:nvPr>
        </p:nvSpPr>
        <p:spPr/>
        <p:txBody>
          <a:bodyPr/>
          <a:lstStyle/>
          <a:p>
            <a:endParaRPr lang="en-US" altLang="en-US"/>
          </a:p>
        </p:txBody>
      </p:sp>
      <p:sp>
        <p:nvSpPr>
          <p:cNvPr id="100355" name="Content Placeholder 2">
            <a:extLst>
              <a:ext uri="{FF2B5EF4-FFF2-40B4-BE49-F238E27FC236}">
                <a16:creationId xmlns:a16="http://schemas.microsoft.com/office/drawing/2014/main" id="{3AFC1697-F6ED-BED1-C401-7A777D2D682C}"/>
              </a:ext>
            </a:extLst>
          </p:cNvPr>
          <p:cNvSpPr>
            <a:spLocks noGrp="1" noChangeArrowheads="1"/>
          </p:cNvSpPr>
          <p:nvPr>
            <p:ph idx="1"/>
          </p:nvPr>
        </p:nvSpPr>
        <p:spPr/>
        <p:txBody>
          <a:bodyPr/>
          <a:lstStyle/>
          <a:p>
            <a:r>
              <a:rPr lang="en-US" altLang="en-US">
                <a:solidFill>
                  <a:srgbClr val="FF0000"/>
                </a:solidFill>
              </a:rPr>
              <a:t>FRUITS </a:t>
            </a:r>
          </a:p>
          <a:p>
            <a:pPr lvl="1"/>
            <a:r>
              <a:rPr lang="en-US" altLang="en-US"/>
              <a:t>Use fruits in the condition described in recipe </a:t>
            </a:r>
          </a:p>
          <a:p>
            <a:pPr lvl="1"/>
            <a:r>
              <a:rPr lang="en-US" altLang="en-US"/>
              <a:t>When calls for green or unripe </a:t>
            </a:r>
            <a:r>
              <a:rPr lang="en-US" altLang="en-US">
                <a:solidFill>
                  <a:srgbClr val="FF0000"/>
                </a:solidFill>
              </a:rPr>
              <a:t>DO NOT </a:t>
            </a:r>
            <a:r>
              <a:rPr lang="en-US" altLang="en-US"/>
              <a:t>use ripe fruits </a:t>
            </a:r>
          </a:p>
          <a:p>
            <a:pPr lvl="1"/>
            <a:r>
              <a:rPr lang="en-US" altLang="en-US"/>
              <a:t>This will change final acidity of the mixture. </a:t>
            </a:r>
          </a:p>
          <a:p>
            <a:pPr lvl="1"/>
            <a:r>
              <a:rPr lang="en-US" altLang="en-US"/>
              <a:t>Remember that unripe fruit is higher in acid than ripe fruit.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79DE9F7D-F1C1-E18B-EC77-E44726C0B96E}"/>
              </a:ext>
            </a:extLst>
          </p:cNvPr>
          <p:cNvSpPr>
            <a:spLocks noGrp="1" noChangeArrowheads="1"/>
          </p:cNvSpPr>
          <p:nvPr>
            <p:ph type="title"/>
          </p:nvPr>
        </p:nvSpPr>
        <p:spPr>
          <a:xfrm>
            <a:off x="492125" y="2671763"/>
            <a:ext cx="3943350" cy="2425700"/>
          </a:xfrm>
        </p:spPr>
        <p:txBody>
          <a:bodyPr anchor="t"/>
          <a:lstStyle/>
          <a:p>
            <a:pPr>
              <a:lnSpc>
                <a:spcPct val="90000"/>
              </a:lnSpc>
            </a:pPr>
            <a:r>
              <a:rPr lang="en-US" altLang="en-US" sz="4200">
                <a:solidFill>
                  <a:schemeClr val="tx1"/>
                </a:solidFill>
              </a:rPr>
              <a:t>Any type of pepper can be substituted  for another.</a:t>
            </a:r>
          </a:p>
        </p:txBody>
      </p:sp>
      <p:pic>
        <p:nvPicPr>
          <p:cNvPr id="4" name="Picture 3" descr="A plate of food&#10;&#10;Description automatically generated">
            <a:extLst>
              <a:ext uri="{FF2B5EF4-FFF2-40B4-BE49-F238E27FC236}">
                <a16:creationId xmlns:a16="http://schemas.microsoft.com/office/drawing/2014/main" id="{1D3ADF6B-102F-49C4-5068-506811ABE1FE}"/>
              </a:ext>
            </a:extLst>
          </p:cNvPr>
          <p:cNvPicPr>
            <a:picLocks noChangeAspect="1"/>
          </p:cNvPicPr>
          <p:nvPr/>
        </p:nvPicPr>
        <p:blipFill rotWithShape="1">
          <a:blip r:embed="rId3"/>
          <a:srcRect l="30050" r="29609"/>
          <a:stretch/>
        </p:blipFill>
        <p:spPr>
          <a:xfrm>
            <a:off x="4434843" y="10"/>
            <a:ext cx="470915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4">
            <a:extLst>
              <a:ext uri="{FF2B5EF4-FFF2-40B4-BE49-F238E27FC236}">
                <a16:creationId xmlns:a16="http://schemas.microsoft.com/office/drawing/2014/main" id="{D66B943B-8019-8191-0F2E-18D99181339D}"/>
              </a:ext>
            </a:extLst>
          </p:cNvPr>
          <p:cNvSpPr>
            <a:spLocks noGrp="1" noChangeArrowheads="1"/>
          </p:cNvSpPr>
          <p:nvPr>
            <p:ph type="title"/>
          </p:nvPr>
        </p:nvSpPr>
        <p:spPr/>
        <p:txBody>
          <a:bodyPr/>
          <a:lstStyle/>
          <a:p>
            <a:endParaRPr lang="en-US" altLang="en-US"/>
          </a:p>
        </p:txBody>
      </p:sp>
      <p:sp>
        <p:nvSpPr>
          <p:cNvPr id="103427" name="Content Placeholder 5">
            <a:extLst>
              <a:ext uri="{FF2B5EF4-FFF2-40B4-BE49-F238E27FC236}">
                <a16:creationId xmlns:a16="http://schemas.microsoft.com/office/drawing/2014/main" id="{54E1CFC1-62B1-F36B-59DC-5A2F3D47DFDE}"/>
              </a:ext>
            </a:extLst>
          </p:cNvPr>
          <p:cNvSpPr>
            <a:spLocks noGrp="1" noChangeArrowheads="1"/>
          </p:cNvSpPr>
          <p:nvPr>
            <p:ph idx="1"/>
          </p:nvPr>
        </p:nvSpPr>
        <p:spPr/>
        <p:txBody>
          <a:bodyPr/>
          <a:lstStyle/>
          <a:p>
            <a:r>
              <a:rPr lang="en-US" altLang="en-US">
                <a:solidFill>
                  <a:srgbClr val="FF0000"/>
                </a:solidFill>
              </a:rPr>
              <a:t>PEPPERS </a:t>
            </a:r>
          </a:p>
          <a:p>
            <a:pPr lvl="1"/>
            <a:r>
              <a:rPr lang="en-US" altLang="en-US">
                <a:solidFill>
                  <a:srgbClr val="663300"/>
                </a:solidFill>
              </a:rPr>
              <a:t>Any type of pepper can be substituted in a salsa recipe </a:t>
            </a:r>
          </a:p>
          <a:p>
            <a:pPr lvl="1"/>
            <a:r>
              <a:rPr lang="en-US" altLang="en-US">
                <a:solidFill>
                  <a:srgbClr val="663300"/>
                </a:solidFill>
              </a:rPr>
              <a:t>Use any combination of hot or mild peppers to create desirable flavor </a:t>
            </a:r>
          </a:p>
          <a:p>
            <a:pPr lvl="1"/>
            <a:r>
              <a:rPr lang="en-US" altLang="en-US">
                <a:solidFill>
                  <a:srgbClr val="FF0000"/>
                </a:solidFill>
              </a:rPr>
              <a:t>DO NOT INCREASE </a:t>
            </a:r>
            <a:r>
              <a:rPr lang="en-US" altLang="en-US">
                <a:solidFill>
                  <a:srgbClr val="663300"/>
                </a:solidFill>
              </a:rPr>
              <a:t>THE TOTAL AMOUNT OF PEPPERS IN A RECIPE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130CAE1B-7E43-FAC8-B3B0-123F11A97295}"/>
              </a:ext>
            </a:extLst>
          </p:cNvPr>
          <p:cNvSpPr>
            <a:spLocks noGrp="1" noChangeArrowheads="1"/>
          </p:cNvSpPr>
          <p:nvPr>
            <p:ph type="title"/>
          </p:nvPr>
        </p:nvSpPr>
        <p:spPr>
          <a:xfrm>
            <a:off x="152400" y="1752600"/>
            <a:ext cx="4283075" cy="4114800"/>
          </a:xfrm>
        </p:spPr>
        <p:txBody>
          <a:bodyPr anchor="t"/>
          <a:lstStyle/>
          <a:p>
            <a:pPr>
              <a:lnSpc>
                <a:spcPct val="90000"/>
              </a:lnSpc>
            </a:pPr>
            <a:r>
              <a:rPr lang="en-US" altLang="en-US" sz="2800">
                <a:solidFill>
                  <a:schemeClr val="tx1"/>
                </a:solidFill>
              </a:rPr>
              <a:t>Red, yellow, or white onions </a:t>
            </a:r>
            <a:br>
              <a:rPr lang="en-US" altLang="en-US" sz="2800">
                <a:solidFill>
                  <a:schemeClr val="tx1"/>
                </a:solidFill>
              </a:rPr>
            </a:br>
            <a:r>
              <a:rPr lang="en-US" altLang="en-US" sz="2800">
                <a:solidFill>
                  <a:schemeClr val="tx1"/>
                </a:solidFill>
              </a:rPr>
              <a:t>can be used interchangeably.</a:t>
            </a:r>
            <a:br>
              <a:rPr lang="en-US" altLang="en-US" sz="2800">
                <a:solidFill>
                  <a:schemeClr val="tx1"/>
                </a:solidFill>
              </a:rPr>
            </a:br>
            <a:br>
              <a:rPr lang="en-US" altLang="en-US" sz="2800">
                <a:solidFill>
                  <a:schemeClr val="tx1"/>
                </a:solidFill>
              </a:rPr>
            </a:br>
            <a:r>
              <a:rPr lang="en-US" altLang="en-US" sz="2800">
                <a:solidFill>
                  <a:schemeClr val="tx1"/>
                </a:solidFill>
              </a:rPr>
              <a:t>Do NOT increase the quantity </a:t>
            </a:r>
            <a:br>
              <a:rPr lang="en-US" altLang="en-US" sz="2800">
                <a:solidFill>
                  <a:schemeClr val="tx1"/>
                </a:solidFill>
              </a:rPr>
            </a:br>
            <a:br>
              <a:rPr lang="en-US" altLang="en-US" sz="2800">
                <a:solidFill>
                  <a:schemeClr val="tx1"/>
                </a:solidFill>
              </a:rPr>
            </a:br>
            <a:r>
              <a:rPr lang="en-US" altLang="en-US" sz="2800">
                <a:solidFill>
                  <a:schemeClr val="tx1"/>
                </a:solidFill>
              </a:rPr>
              <a:t>Only use Green onions when in recipe</a:t>
            </a:r>
          </a:p>
        </p:txBody>
      </p:sp>
      <p:pic>
        <p:nvPicPr>
          <p:cNvPr id="4" name="Picture 3" descr="A group of fruit and vegetable stand&#10;&#10;Description automatically generated">
            <a:extLst>
              <a:ext uri="{FF2B5EF4-FFF2-40B4-BE49-F238E27FC236}">
                <a16:creationId xmlns:a16="http://schemas.microsoft.com/office/drawing/2014/main" id="{057A24B4-BE9C-2A4F-8366-23EA872F2A60}"/>
              </a:ext>
            </a:extLst>
          </p:cNvPr>
          <p:cNvPicPr>
            <a:picLocks noChangeAspect="1"/>
          </p:cNvPicPr>
          <p:nvPr/>
        </p:nvPicPr>
        <p:blipFill rotWithShape="1">
          <a:blip r:embed="rId3"/>
          <a:srcRect l="16861" r="31639"/>
          <a:stretch/>
        </p:blipFill>
        <p:spPr>
          <a:xfrm>
            <a:off x="4434843" y="10"/>
            <a:ext cx="470915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D50C2918-B7F7-2767-C0A2-DA233F0C04C4}"/>
              </a:ext>
            </a:extLst>
          </p:cNvPr>
          <p:cNvSpPr>
            <a:spLocks noGrp="1" noChangeArrowheads="1"/>
          </p:cNvSpPr>
          <p:nvPr>
            <p:ph type="title"/>
          </p:nvPr>
        </p:nvSpPr>
        <p:spPr/>
        <p:txBody>
          <a:bodyPr/>
          <a:lstStyle/>
          <a:p>
            <a:endParaRPr lang="en-US" altLang="en-US"/>
          </a:p>
        </p:txBody>
      </p:sp>
      <p:sp>
        <p:nvSpPr>
          <p:cNvPr id="3" name="Content Placeholder 2">
            <a:extLst>
              <a:ext uri="{FF2B5EF4-FFF2-40B4-BE49-F238E27FC236}">
                <a16:creationId xmlns:a16="http://schemas.microsoft.com/office/drawing/2014/main" id="{1E05563B-FB5D-1AA5-40DD-794579278EC0}"/>
              </a:ext>
            </a:extLst>
          </p:cNvPr>
          <p:cNvSpPr>
            <a:spLocks noGrp="1"/>
          </p:cNvSpPr>
          <p:nvPr>
            <p:ph idx="1"/>
          </p:nvPr>
        </p:nvSpPr>
        <p:spPr>
          <a:xfrm>
            <a:off x="381000" y="1676400"/>
            <a:ext cx="8382000" cy="5029200"/>
          </a:xfrm>
        </p:spPr>
        <p:txBody>
          <a:bodyPr/>
          <a:lstStyle/>
          <a:p>
            <a:pPr>
              <a:defRPr/>
            </a:pPr>
            <a:r>
              <a:rPr lang="en-US" u="sng" dirty="0">
                <a:solidFill>
                  <a:srgbClr val="FF0000"/>
                </a:solidFill>
              </a:rPr>
              <a:t>ACIDS </a:t>
            </a:r>
          </a:p>
          <a:p>
            <a:pPr lvl="1">
              <a:defRPr/>
            </a:pPr>
            <a:r>
              <a:rPr lang="en-US" dirty="0">
                <a:solidFill>
                  <a:srgbClr val="FF0000"/>
                </a:solidFill>
              </a:rPr>
              <a:t>Do not </a:t>
            </a:r>
            <a:r>
              <a:rPr lang="en-US" dirty="0">
                <a:solidFill>
                  <a:srgbClr val="663300"/>
                </a:solidFill>
              </a:rPr>
              <a:t>reduce the amount of vinegar or lemon juice</a:t>
            </a:r>
          </a:p>
          <a:p>
            <a:pPr lvl="1">
              <a:defRPr/>
            </a:pPr>
            <a:r>
              <a:rPr lang="en-US" dirty="0">
                <a:solidFill>
                  <a:srgbClr val="663300"/>
                </a:solidFill>
              </a:rPr>
              <a:t>Bottled lemon or lime juice can be substituted for vinegar</a:t>
            </a:r>
          </a:p>
          <a:p>
            <a:pPr lvl="1">
              <a:defRPr/>
            </a:pPr>
            <a:r>
              <a:rPr lang="en-US" dirty="0">
                <a:solidFill>
                  <a:srgbClr val="FF0000"/>
                </a:solidFill>
              </a:rPr>
              <a:t>DO NOT </a:t>
            </a:r>
            <a:r>
              <a:rPr lang="en-US" dirty="0">
                <a:solidFill>
                  <a:srgbClr val="663300"/>
                </a:solidFill>
              </a:rPr>
              <a:t>substitute vinegar for lemon or lime juice  </a:t>
            </a:r>
          </a:p>
          <a:p>
            <a:pPr lvl="1">
              <a:defRPr/>
            </a:pPr>
            <a:endParaRPr lang="en-US" dirty="0">
              <a:solidFill>
                <a:srgbClr val="663300"/>
              </a:solidFill>
            </a:endParaRPr>
          </a:p>
          <a:p>
            <a:pPr lvl="1">
              <a:defRPr/>
            </a:pPr>
            <a:endParaRPr lang="en-US" dirty="0">
              <a:solidFill>
                <a:srgbClr val="663300"/>
              </a:solidFill>
            </a:endParaRPr>
          </a:p>
          <a:p>
            <a:pPr lvl="1">
              <a:defRPr/>
            </a:pPr>
            <a:endParaRPr lang="en-US" dirty="0"/>
          </a:p>
          <a:p>
            <a:pPr marL="457200" lvl="1" indent="0">
              <a:buFontTx/>
              <a:buNone/>
              <a:defRPr/>
            </a:pP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53300E27-FF78-AD92-23AD-B6C16CEA7F53}"/>
              </a:ext>
            </a:extLst>
          </p:cNvPr>
          <p:cNvSpPr>
            <a:spLocks noGrp="1" noChangeArrowheads="1"/>
          </p:cNvSpPr>
          <p:nvPr>
            <p:ph type="title"/>
          </p:nvPr>
        </p:nvSpPr>
        <p:spPr>
          <a:xfrm>
            <a:off x="6400800" y="274638"/>
            <a:ext cx="2514600" cy="6278562"/>
          </a:xfrm>
        </p:spPr>
        <p:txBody>
          <a:bodyPr/>
          <a:lstStyle/>
          <a:p>
            <a:r>
              <a:rPr lang="en-US" altLang="en-US"/>
              <a:t>Acids must be added for safely canned salsa. </a:t>
            </a:r>
          </a:p>
        </p:txBody>
      </p:sp>
      <p:pic>
        <p:nvPicPr>
          <p:cNvPr id="107523" name="Picture 3" descr="A screenshot of a cell phone&#10;&#10;Description automatically generated">
            <a:extLst>
              <a:ext uri="{FF2B5EF4-FFF2-40B4-BE49-F238E27FC236}">
                <a16:creationId xmlns:a16="http://schemas.microsoft.com/office/drawing/2014/main" id="{4285601E-FFAD-25D5-B82D-288E528B3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38" y="914400"/>
            <a:ext cx="5672137"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97CBC43-1467-79D0-FAE1-143DA7929AC0}"/>
              </a:ext>
            </a:extLst>
          </p:cNvPr>
          <p:cNvSpPr>
            <a:spLocks noGrp="1" noChangeArrowheads="1"/>
          </p:cNvSpPr>
          <p:nvPr>
            <p:ph type="title"/>
          </p:nvPr>
        </p:nvSpPr>
        <p:spPr/>
        <p:txBody>
          <a:bodyPr/>
          <a:lstStyle/>
          <a:p>
            <a:r>
              <a:rPr lang="en-US" altLang="en-US"/>
              <a:t>FERMENTED PICKLES &amp; SAUERKRAUT</a:t>
            </a:r>
          </a:p>
        </p:txBody>
      </p:sp>
      <p:sp>
        <p:nvSpPr>
          <p:cNvPr id="9219" name="Rectangle 3">
            <a:extLst>
              <a:ext uri="{FF2B5EF4-FFF2-40B4-BE49-F238E27FC236}">
                <a16:creationId xmlns:a16="http://schemas.microsoft.com/office/drawing/2014/main" id="{1D71B280-12FB-8EA7-920E-242DC421C65B}"/>
              </a:ext>
            </a:extLst>
          </p:cNvPr>
          <p:cNvSpPr>
            <a:spLocks noGrp="1" noChangeArrowheads="1"/>
          </p:cNvSpPr>
          <p:nvPr>
            <p:ph type="body" idx="1"/>
          </p:nvPr>
        </p:nvSpPr>
        <p:spPr/>
        <p:txBody>
          <a:bodyPr/>
          <a:lstStyle/>
          <a:p>
            <a:pPr>
              <a:defRPr/>
            </a:pPr>
            <a:r>
              <a:rPr lang="en-US" altLang="en-US" sz="2400" dirty="0"/>
              <a:t>Salt used in making fermented sauerkraut and brined pickles not only provides characteristic flavor but also is vital to safety and texture. </a:t>
            </a:r>
          </a:p>
          <a:p>
            <a:pPr marL="0" indent="0">
              <a:buFontTx/>
              <a:buNone/>
              <a:defRPr/>
            </a:pPr>
            <a:endParaRPr lang="en-US" altLang="en-US" sz="1200" dirty="0"/>
          </a:p>
          <a:p>
            <a:pPr>
              <a:defRPr/>
            </a:pPr>
            <a:r>
              <a:rPr lang="en-US" altLang="en-US" sz="2400" dirty="0"/>
              <a:t>In fermented foods, salt favors the growth of desirable bacteria while inhibiting the growth of others. </a:t>
            </a:r>
          </a:p>
          <a:p>
            <a:pPr lvl="1">
              <a:defRPr/>
            </a:pPr>
            <a:r>
              <a:rPr lang="en-US" altLang="en-US" sz="2400" dirty="0"/>
              <a:t>Natural bacteria produce lactic acid </a:t>
            </a:r>
          </a:p>
          <a:p>
            <a:pPr lvl="1">
              <a:defRPr/>
            </a:pPr>
            <a:r>
              <a:rPr lang="en-US" altLang="en-US" sz="2400" dirty="0"/>
              <a:t>End result should be a pH &lt; 4.0</a:t>
            </a:r>
          </a:p>
          <a:p>
            <a:pPr marL="457200" lvl="1" indent="0">
              <a:buFontTx/>
              <a:buNone/>
              <a:defRPr/>
            </a:pPr>
            <a:endParaRPr lang="en-US" altLang="en-US" sz="1200" dirty="0"/>
          </a:p>
          <a:p>
            <a:pPr>
              <a:defRPr/>
            </a:pPr>
            <a:r>
              <a:rPr lang="en-US" altLang="en-US" sz="2400" dirty="0"/>
              <a:t>Requires 2 -3 % salt solution (by weight) for 2 - 6 weeks</a:t>
            </a:r>
          </a:p>
          <a:p>
            <a:pPr lvl="1">
              <a:defRPr/>
            </a:pPr>
            <a:r>
              <a:rPr lang="en-US" altLang="en-US" sz="2400" u="sng" dirty="0"/>
              <a:t>Caution</a:t>
            </a:r>
            <a:r>
              <a:rPr lang="en-US" altLang="en-US" sz="2400" dirty="0"/>
              <a:t>: Do not attempt to make sauerkraut or fermented pickles by cutting back on the salt required.</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A98D1741-6905-A9EE-1A03-CF7388967792}"/>
              </a:ext>
            </a:extLst>
          </p:cNvPr>
          <p:cNvSpPr>
            <a:spLocks noGrp="1" noChangeArrowheads="1"/>
          </p:cNvSpPr>
          <p:nvPr>
            <p:ph type="title"/>
          </p:nvPr>
        </p:nvSpPr>
        <p:spPr>
          <a:xfrm>
            <a:off x="457200" y="-228600"/>
            <a:ext cx="8229600" cy="1143000"/>
          </a:xfrm>
        </p:spPr>
        <p:txBody>
          <a:bodyPr/>
          <a:lstStyle/>
          <a:p>
            <a:r>
              <a:rPr lang="en-US" altLang="en-US"/>
              <a:t>All acids are not created equal!</a:t>
            </a:r>
          </a:p>
        </p:txBody>
      </p:sp>
      <p:sp>
        <p:nvSpPr>
          <p:cNvPr id="109571" name="TextBox 5">
            <a:extLst>
              <a:ext uri="{FF2B5EF4-FFF2-40B4-BE49-F238E27FC236}">
                <a16:creationId xmlns:a16="http://schemas.microsoft.com/office/drawing/2014/main" id="{3B7F4E1F-9604-FD81-C883-26D4F0A77986}"/>
              </a:ext>
            </a:extLst>
          </p:cNvPr>
          <p:cNvSpPr txBox="1">
            <a:spLocks noChangeArrowheads="1"/>
          </p:cNvSpPr>
          <p:nvPr/>
        </p:nvSpPr>
        <p:spPr bwMode="auto">
          <a:xfrm>
            <a:off x="-4953000" y="9144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a:t>   </a:t>
            </a:r>
          </a:p>
        </p:txBody>
      </p:sp>
      <p:graphicFrame>
        <p:nvGraphicFramePr>
          <p:cNvPr id="8" name="Table 7">
            <a:extLst>
              <a:ext uri="{FF2B5EF4-FFF2-40B4-BE49-F238E27FC236}">
                <a16:creationId xmlns:a16="http://schemas.microsoft.com/office/drawing/2014/main" id="{D5A21414-D88B-9A0C-B373-71756B609AAC}"/>
              </a:ext>
            </a:extLst>
          </p:cNvPr>
          <p:cNvGraphicFramePr>
            <a:graphicFrameLocks noGrp="1"/>
          </p:cNvGraphicFramePr>
          <p:nvPr/>
        </p:nvGraphicFramePr>
        <p:xfrm>
          <a:off x="1676400" y="593725"/>
          <a:ext cx="6096000" cy="6062662"/>
        </p:xfrm>
        <a:graphic>
          <a:graphicData uri="http://schemas.openxmlformats.org/drawingml/2006/table">
            <a:tbl>
              <a:tblPr firstRow="1" bandRow="1">
                <a:tableStyleId>{5940675A-B579-460E-94D1-54222C63F5DA}</a:tableStyleId>
              </a:tblPr>
              <a:tblGrid>
                <a:gridCol w="2133600">
                  <a:extLst>
                    <a:ext uri="{9D8B030D-6E8A-4147-A177-3AD203B41FA5}">
                      <a16:colId xmlns:a16="http://schemas.microsoft.com/office/drawing/2014/main" val="20000"/>
                    </a:ext>
                  </a:extLst>
                </a:gridCol>
                <a:gridCol w="19304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406390">
                <a:tc>
                  <a:txBody>
                    <a:bodyPr/>
                    <a:lstStyle/>
                    <a:p>
                      <a:pPr algn="ctr"/>
                      <a:r>
                        <a:rPr lang="en-US" sz="1800" dirty="0"/>
                        <a:t>Recipe</a:t>
                      </a:r>
                    </a:p>
                  </a:txBody>
                  <a:tcPr marT="45712" marB="45712"/>
                </a:tc>
                <a:tc>
                  <a:txBody>
                    <a:bodyPr/>
                    <a:lstStyle/>
                    <a:p>
                      <a:pPr algn="ctr"/>
                      <a:r>
                        <a:rPr lang="en-US" sz="1800" dirty="0"/>
                        <a:t>Substitution </a:t>
                      </a:r>
                    </a:p>
                  </a:txBody>
                  <a:tcPr marT="45712" marB="45712"/>
                </a:tc>
                <a:tc>
                  <a:txBody>
                    <a:bodyPr/>
                    <a:lstStyle/>
                    <a:p>
                      <a:pPr algn="ctr"/>
                      <a:r>
                        <a:rPr lang="en-US" sz="1800" dirty="0"/>
                        <a:t>Safe? </a:t>
                      </a:r>
                    </a:p>
                  </a:txBody>
                  <a:tcPr marT="45712" marB="45712"/>
                </a:tc>
                <a:extLst>
                  <a:ext uri="{0D108BD9-81ED-4DB2-BD59-A6C34878D82A}">
                    <a16:rowId xmlns:a16="http://schemas.microsoft.com/office/drawing/2014/main" val="10000"/>
                  </a:ext>
                </a:extLst>
              </a:tr>
              <a:tr h="1105917">
                <a:tc>
                  <a:txBody>
                    <a:bodyPr/>
                    <a:lstStyle/>
                    <a:p>
                      <a:endParaRPr lang="en-US" sz="1800" dirty="0"/>
                    </a:p>
                  </a:txBody>
                  <a:tcPr marT="45712" marB="45712"/>
                </a:tc>
                <a:tc>
                  <a:txBody>
                    <a:bodyPr/>
                    <a:lstStyle/>
                    <a:p>
                      <a:endParaRPr lang="en-US" sz="1800" dirty="0"/>
                    </a:p>
                  </a:txBody>
                  <a:tcPr marT="45712" marB="45712"/>
                </a:tc>
                <a:tc>
                  <a:txBody>
                    <a:bodyPr/>
                    <a:lstStyle/>
                    <a:p>
                      <a:pPr algn="ctr"/>
                      <a:r>
                        <a:rPr lang="en-US" sz="4400" b="1" dirty="0">
                          <a:solidFill>
                            <a:srgbClr val="339933"/>
                          </a:solidFill>
                        </a:rPr>
                        <a:t>YES</a:t>
                      </a:r>
                    </a:p>
                  </a:txBody>
                  <a:tcPr marT="45712" marB="45712" anchor="ctr"/>
                </a:tc>
                <a:extLst>
                  <a:ext uri="{0D108BD9-81ED-4DB2-BD59-A6C34878D82A}">
                    <a16:rowId xmlns:a16="http://schemas.microsoft.com/office/drawing/2014/main" val="10001"/>
                  </a:ext>
                </a:extLst>
              </a:tr>
              <a:tr h="1573370">
                <a:tc>
                  <a:txBody>
                    <a:bodyPr/>
                    <a:lstStyle/>
                    <a:p>
                      <a:endParaRPr lang="en-US" sz="1800" dirty="0"/>
                    </a:p>
                  </a:txBody>
                  <a:tcPr marT="45712" marB="45712"/>
                </a:tc>
                <a:tc>
                  <a:txBody>
                    <a:bodyPr/>
                    <a:lstStyle/>
                    <a:p>
                      <a:endParaRPr lang="en-US" sz="1800"/>
                    </a:p>
                  </a:txBody>
                  <a:tcPr marT="45712" marB="45712"/>
                </a:tc>
                <a:tc>
                  <a:txBody>
                    <a:bodyPr/>
                    <a:lstStyle/>
                    <a:p>
                      <a:pPr algn="ctr"/>
                      <a:r>
                        <a:rPr lang="en-US" sz="4000" b="1" dirty="0">
                          <a:solidFill>
                            <a:srgbClr val="C00000"/>
                          </a:solidFill>
                        </a:rPr>
                        <a:t>NO</a:t>
                      </a:r>
                    </a:p>
                  </a:txBody>
                  <a:tcPr marT="45712" marB="45712" anchor="ctr"/>
                </a:tc>
                <a:extLst>
                  <a:ext uri="{0D108BD9-81ED-4DB2-BD59-A6C34878D82A}">
                    <a16:rowId xmlns:a16="http://schemas.microsoft.com/office/drawing/2014/main" val="10002"/>
                  </a:ext>
                </a:extLst>
              </a:tr>
              <a:tr h="1325345">
                <a:tc>
                  <a:txBody>
                    <a:bodyPr/>
                    <a:lstStyle/>
                    <a:p>
                      <a:endParaRPr lang="en-US" sz="1800" dirty="0"/>
                    </a:p>
                  </a:txBody>
                  <a:tcPr marT="45712" marB="45712"/>
                </a:tc>
                <a:tc>
                  <a:txBody>
                    <a:bodyPr/>
                    <a:lstStyle/>
                    <a:p>
                      <a:endParaRPr lang="en-US" sz="1800" dirty="0"/>
                    </a:p>
                  </a:txBody>
                  <a:tcPr marT="45712" marB="45712"/>
                </a:tc>
                <a:tc>
                  <a:txBody>
                    <a:bodyPr/>
                    <a:lstStyle/>
                    <a:p>
                      <a:pPr algn="ctr"/>
                      <a:r>
                        <a:rPr lang="en-US" sz="4000" b="1" dirty="0">
                          <a:solidFill>
                            <a:srgbClr val="C00000"/>
                          </a:solidFill>
                        </a:rPr>
                        <a:t>NO</a:t>
                      </a:r>
                    </a:p>
                  </a:txBody>
                  <a:tcPr marT="45712" marB="45712" anchor="ctr"/>
                </a:tc>
                <a:extLst>
                  <a:ext uri="{0D108BD9-81ED-4DB2-BD59-A6C34878D82A}">
                    <a16:rowId xmlns:a16="http://schemas.microsoft.com/office/drawing/2014/main" val="10003"/>
                  </a:ext>
                </a:extLst>
              </a:tr>
              <a:tr h="1651640">
                <a:tc>
                  <a:txBody>
                    <a:bodyPr/>
                    <a:lstStyle/>
                    <a:p>
                      <a:endParaRPr lang="en-US" sz="1800" dirty="0"/>
                    </a:p>
                  </a:txBody>
                  <a:tcPr marT="45712" marB="45712"/>
                </a:tc>
                <a:tc>
                  <a:txBody>
                    <a:bodyPr/>
                    <a:lstStyle/>
                    <a:p>
                      <a:endParaRPr lang="en-US" sz="1800"/>
                    </a:p>
                  </a:txBody>
                  <a:tcPr marT="45712" marB="45712"/>
                </a:tc>
                <a:tc>
                  <a:txBody>
                    <a:bodyPr/>
                    <a:lstStyle/>
                    <a:p>
                      <a:pPr algn="ctr"/>
                      <a:r>
                        <a:rPr lang="en-US" sz="4000" b="1" dirty="0">
                          <a:solidFill>
                            <a:srgbClr val="C00000"/>
                          </a:solidFill>
                        </a:rPr>
                        <a:t>NO</a:t>
                      </a:r>
                    </a:p>
                  </a:txBody>
                  <a:tcPr marT="45712" marB="45712" anchor="ctr"/>
                </a:tc>
                <a:extLst>
                  <a:ext uri="{0D108BD9-81ED-4DB2-BD59-A6C34878D82A}">
                    <a16:rowId xmlns:a16="http://schemas.microsoft.com/office/drawing/2014/main" val="10004"/>
                  </a:ext>
                </a:extLst>
              </a:tr>
            </a:tbl>
          </a:graphicData>
        </a:graphic>
      </p:graphicFrame>
      <p:pic>
        <p:nvPicPr>
          <p:cNvPr id="109598" name="Picture 8">
            <a:extLst>
              <a:ext uri="{FF2B5EF4-FFF2-40B4-BE49-F238E27FC236}">
                <a16:creationId xmlns:a16="http://schemas.microsoft.com/office/drawing/2014/main" id="{5E9D34FA-85DB-5FC4-742C-CB6DE5E92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363" y="1200150"/>
            <a:ext cx="9398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9" name="Picture 9">
            <a:extLst>
              <a:ext uri="{FF2B5EF4-FFF2-40B4-BE49-F238E27FC236}">
                <a16:creationId xmlns:a16="http://schemas.microsoft.com/office/drawing/2014/main" id="{44604640-6459-4D3B-CA90-0ABFF7DCE2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5235575"/>
            <a:ext cx="700087"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600" name="Picture 10">
            <a:extLst>
              <a:ext uri="{FF2B5EF4-FFF2-40B4-BE49-F238E27FC236}">
                <a16:creationId xmlns:a16="http://schemas.microsoft.com/office/drawing/2014/main" id="{9E3CD9BA-5B97-FF03-8363-7B946D084E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199" t="14856" b="16377"/>
          <a:stretch>
            <a:fillRect/>
          </a:stretch>
        </p:blipFill>
        <p:spPr bwMode="auto">
          <a:xfrm>
            <a:off x="4203700" y="1284288"/>
            <a:ext cx="109061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601" name="Picture 14">
            <a:extLst>
              <a:ext uri="{FF2B5EF4-FFF2-40B4-BE49-F238E27FC236}">
                <a16:creationId xmlns:a16="http://schemas.microsoft.com/office/drawing/2014/main" id="{9044ED2B-3B7D-3B97-75A1-DB54F6B0A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8" y="2438400"/>
            <a:ext cx="938212"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602" name="Picture 15">
            <a:extLst>
              <a:ext uri="{FF2B5EF4-FFF2-40B4-BE49-F238E27FC236}">
                <a16:creationId xmlns:a16="http://schemas.microsoft.com/office/drawing/2014/main" id="{204E8E74-2128-218B-5F4E-0AEF2BCD0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199" t="14856" b="16377"/>
          <a:stretch>
            <a:fillRect/>
          </a:stretch>
        </p:blipFill>
        <p:spPr bwMode="auto">
          <a:xfrm>
            <a:off x="2643188" y="2522538"/>
            <a:ext cx="10906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603" name="Picture 11">
            <a:extLst>
              <a:ext uri="{FF2B5EF4-FFF2-40B4-BE49-F238E27FC236}">
                <a16:creationId xmlns:a16="http://schemas.microsoft.com/office/drawing/2014/main" id="{2CBE9EC6-90AE-DB82-7D0E-2369506938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415" t="13554" r="10165" b="9808"/>
          <a:stretch>
            <a:fillRect/>
          </a:stretch>
        </p:blipFill>
        <p:spPr bwMode="auto">
          <a:xfrm>
            <a:off x="3878263" y="2324100"/>
            <a:ext cx="1684337"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604" name="Picture 17">
            <a:extLst>
              <a:ext uri="{FF2B5EF4-FFF2-40B4-BE49-F238E27FC236}">
                <a16:creationId xmlns:a16="http://schemas.microsoft.com/office/drawing/2014/main" id="{F454D01A-8187-0BC7-C6A6-756FF19907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199" t="14856" b="16377"/>
          <a:stretch>
            <a:fillRect/>
          </a:stretch>
        </p:blipFill>
        <p:spPr bwMode="auto">
          <a:xfrm>
            <a:off x="2201863" y="5410200"/>
            <a:ext cx="10906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605" name="Picture 18">
            <a:extLst>
              <a:ext uri="{FF2B5EF4-FFF2-40B4-BE49-F238E27FC236}">
                <a16:creationId xmlns:a16="http://schemas.microsoft.com/office/drawing/2014/main" id="{247D1D86-0BC4-3928-E77F-3C7FEDA30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886200"/>
            <a:ext cx="938213"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606" name="Picture 19">
            <a:extLst>
              <a:ext uri="{FF2B5EF4-FFF2-40B4-BE49-F238E27FC236}">
                <a16:creationId xmlns:a16="http://schemas.microsoft.com/office/drawing/2014/main" id="{96FE29AA-5732-C1D1-1A17-667A4E7316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199" t="14856" b="16377"/>
          <a:stretch>
            <a:fillRect/>
          </a:stretch>
        </p:blipFill>
        <p:spPr bwMode="auto">
          <a:xfrm>
            <a:off x="2590800" y="3970338"/>
            <a:ext cx="109061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607" name="Picture 5">
            <a:extLst>
              <a:ext uri="{FF2B5EF4-FFF2-40B4-BE49-F238E27FC236}">
                <a16:creationId xmlns:a16="http://schemas.microsoft.com/office/drawing/2014/main" id="{BFA36E24-C02F-775A-7BA2-D39C3E8EC2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0029" r="20738"/>
          <a:stretch>
            <a:fillRect/>
          </a:stretch>
        </p:blipFill>
        <p:spPr bwMode="auto">
          <a:xfrm>
            <a:off x="4440238" y="3970338"/>
            <a:ext cx="523875" cy="88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A picture containing box, sitting, food, truck&#10;&#10;Description automatically generated">
            <a:extLst>
              <a:ext uri="{FF2B5EF4-FFF2-40B4-BE49-F238E27FC236}">
                <a16:creationId xmlns:a16="http://schemas.microsoft.com/office/drawing/2014/main" id="{0D83D6ED-B228-C4EB-EF31-B0CE73320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975" y="1417638"/>
            <a:ext cx="3963988"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69BEA2-3644-FED4-AAEE-24E3C5E0A2F4}"/>
              </a:ext>
            </a:extLst>
          </p:cNvPr>
          <p:cNvSpPr>
            <a:spLocks noGrp="1"/>
          </p:cNvSpPr>
          <p:nvPr>
            <p:ph type="title"/>
          </p:nvPr>
        </p:nvSpPr>
        <p:spPr/>
        <p:txBody>
          <a:bodyPr>
            <a:normAutofit fontScale="90000"/>
          </a:bodyPr>
          <a:lstStyle/>
          <a:p>
            <a:pPr>
              <a:defRPr/>
            </a:pPr>
            <a:r>
              <a:rPr lang="en-US" dirty="0"/>
              <a:t>Pickling, canning or non-iodized table salt can be used in salsa recipes. </a:t>
            </a:r>
          </a:p>
        </p:txBody>
      </p:sp>
      <p:sp>
        <p:nvSpPr>
          <p:cNvPr id="3" name="Oval 2">
            <a:extLst>
              <a:ext uri="{FF2B5EF4-FFF2-40B4-BE49-F238E27FC236}">
                <a16:creationId xmlns:a16="http://schemas.microsoft.com/office/drawing/2014/main" id="{25ED027C-33BB-959F-A63E-7AEFD27E85EE}"/>
              </a:ext>
            </a:extLst>
          </p:cNvPr>
          <p:cNvSpPr/>
          <p:nvPr/>
        </p:nvSpPr>
        <p:spPr>
          <a:xfrm>
            <a:off x="5943600" y="5257800"/>
            <a:ext cx="2054225"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Arrow Connector 4">
            <a:extLst>
              <a:ext uri="{FF2B5EF4-FFF2-40B4-BE49-F238E27FC236}">
                <a16:creationId xmlns:a16="http://schemas.microsoft.com/office/drawing/2014/main" id="{D46E9622-A265-9D00-C013-07B90EB11EC2}"/>
              </a:ext>
            </a:extLst>
          </p:cNvPr>
          <p:cNvCxnSpPr/>
          <p:nvPr/>
        </p:nvCxnSpPr>
        <p:spPr>
          <a:xfrm>
            <a:off x="4953000" y="5029200"/>
            <a:ext cx="914400" cy="45720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11622" name="Picture 7" descr="A can of soda&#10;&#10;Description automatically generated">
            <a:extLst>
              <a:ext uri="{FF2B5EF4-FFF2-40B4-BE49-F238E27FC236}">
                <a16:creationId xmlns:a16="http://schemas.microsoft.com/office/drawing/2014/main" id="{0CA386EF-1EC4-7695-A5F6-E3E6BA351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185988"/>
            <a:ext cx="2263775" cy="39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1B77FAD0-A522-821D-FDC0-6F1C06AA0F70}"/>
              </a:ext>
            </a:extLst>
          </p:cNvPr>
          <p:cNvSpPr>
            <a:spLocks noGrp="1" noChangeArrowheads="1"/>
          </p:cNvSpPr>
          <p:nvPr>
            <p:ph type="title"/>
          </p:nvPr>
        </p:nvSpPr>
        <p:spPr>
          <a:xfrm>
            <a:off x="492125" y="2671763"/>
            <a:ext cx="3943350" cy="2425700"/>
          </a:xfrm>
        </p:spPr>
        <p:txBody>
          <a:bodyPr anchor="t"/>
          <a:lstStyle/>
          <a:p>
            <a:pPr>
              <a:lnSpc>
                <a:spcPct val="90000"/>
              </a:lnSpc>
            </a:pPr>
            <a:r>
              <a:rPr lang="en-US" altLang="en-US" sz="4200">
                <a:solidFill>
                  <a:schemeClr val="tx1"/>
                </a:solidFill>
              </a:rPr>
              <a:t>The amounts of dried herbs or spices can be altered. </a:t>
            </a:r>
          </a:p>
        </p:txBody>
      </p:sp>
      <p:pic>
        <p:nvPicPr>
          <p:cNvPr id="4" name="Picture 3" descr="Many different types of food on a table&#10;&#10;Description automatically generated">
            <a:extLst>
              <a:ext uri="{FF2B5EF4-FFF2-40B4-BE49-F238E27FC236}">
                <a16:creationId xmlns:a16="http://schemas.microsoft.com/office/drawing/2014/main" id="{DECA5445-6BD0-2C88-0F3D-4088222D555F}"/>
              </a:ext>
            </a:extLst>
          </p:cNvPr>
          <p:cNvPicPr>
            <a:picLocks noChangeAspect="1"/>
          </p:cNvPicPr>
          <p:nvPr/>
        </p:nvPicPr>
        <p:blipFill rotWithShape="1">
          <a:blip r:embed="rId3"/>
          <a:srcRect l="18294" r="26772" b="-1"/>
          <a:stretch/>
        </p:blipFill>
        <p:spPr>
          <a:xfrm>
            <a:off x="4434843" y="10"/>
            <a:ext cx="470915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74F5E8BB-1B2B-EFC2-FC1C-1DA75358247D}"/>
              </a:ext>
            </a:extLst>
          </p:cNvPr>
          <p:cNvSpPr>
            <a:spLocks noGrp="1" noChangeArrowheads="1"/>
          </p:cNvSpPr>
          <p:nvPr>
            <p:ph type="title"/>
          </p:nvPr>
        </p:nvSpPr>
        <p:spPr>
          <a:xfrm>
            <a:off x="492125" y="2671763"/>
            <a:ext cx="3943350" cy="2425700"/>
          </a:xfrm>
        </p:spPr>
        <p:txBody>
          <a:bodyPr anchor="t"/>
          <a:lstStyle/>
          <a:p>
            <a:pPr>
              <a:lnSpc>
                <a:spcPct val="90000"/>
              </a:lnSpc>
            </a:pPr>
            <a:r>
              <a:rPr lang="en-US" altLang="en-US" sz="4200">
                <a:solidFill>
                  <a:schemeClr val="tx1"/>
                </a:solidFill>
              </a:rPr>
              <a:t>Adding or increasing fresh herbs or garlic is not safe. </a:t>
            </a:r>
          </a:p>
        </p:txBody>
      </p:sp>
      <p:pic>
        <p:nvPicPr>
          <p:cNvPr id="4" name="Picture 3" descr="A close up of a green plant&#10;&#10;Description automatically generated">
            <a:extLst>
              <a:ext uri="{FF2B5EF4-FFF2-40B4-BE49-F238E27FC236}">
                <a16:creationId xmlns:a16="http://schemas.microsoft.com/office/drawing/2014/main" id="{C0BFC6E4-8720-8B51-EB7E-9E4DF056CDA3}"/>
              </a:ext>
            </a:extLst>
          </p:cNvPr>
          <p:cNvPicPr>
            <a:picLocks noChangeAspect="1"/>
          </p:cNvPicPr>
          <p:nvPr/>
        </p:nvPicPr>
        <p:blipFill rotWithShape="1">
          <a:blip r:embed="rId3"/>
          <a:srcRect l="25644" r="22857"/>
          <a:stretch/>
        </p:blipFill>
        <p:spPr>
          <a:xfrm>
            <a:off x="4434843" y="10"/>
            <a:ext cx="470915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FE90EDB6-BF97-BF3E-953F-C7737542BCEA}"/>
              </a:ext>
            </a:extLst>
          </p:cNvPr>
          <p:cNvSpPr>
            <a:spLocks noGrp="1" noChangeArrowheads="1"/>
          </p:cNvSpPr>
          <p:nvPr>
            <p:ph type="title"/>
          </p:nvPr>
        </p:nvSpPr>
        <p:spPr>
          <a:xfrm>
            <a:off x="492125" y="2671763"/>
            <a:ext cx="3943350" cy="2425700"/>
          </a:xfrm>
        </p:spPr>
        <p:txBody>
          <a:bodyPr anchor="t"/>
          <a:lstStyle/>
          <a:p>
            <a:pPr>
              <a:lnSpc>
                <a:spcPct val="90000"/>
              </a:lnSpc>
            </a:pPr>
            <a:r>
              <a:rPr lang="en-US" altLang="en-US" sz="4200">
                <a:solidFill>
                  <a:schemeClr val="tx1"/>
                </a:solidFill>
              </a:rPr>
              <a:t>Additional ingredients can be added just before serving. </a:t>
            </a:r>
          </a:p>
        </p:txBody>
      </p:sp>
      <p:pic>
        <p:nvPicPr>
          <p:cNvPr id="4" name="Picture 3" descr="A plate of food with a green salad on top of a wooden table&#10;&#10;Description automatically generated">
            <a:extLst>
              <a:ext uri="{FF2B5EF4-FFF2-40B4-BE49-F238E27FC236}">
                <a16:creationId xmlns:a16="http://schemas.microsoft.com/office/drawing/2014/main" id="{EEA1CE6C-F499-35AE-656B-6A2BBD777534}"/>
              </a:ext>
            </a:extLst>
          </p:cNvPr>
          <p:cNvPicPr>
            <a:picLocks noChangeAspect="1"/>
          </p:cNvPicPr>
          <p:nvPr/>
        </p:nvPicPr>
        <p:blipFill rotWithShape="1">
          <a:blip r:embed="rId3"/>
          <a:srcRect l="17685" r="33904"/>
          <a:stretch/>
        </p:blipFill>
        <p:spPr>
          <a:xfrm>
            <a:off x="4434843" y="10"/>
            <a:ext cx="470915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02F37B36-F77B-F060-5E6E-9ACBBFAA8199}"/>
              </a:ext>
            </a:extLst>
          </p:cNvPr>
          <p:cNvSpPr>
            <a:spLocks noGrp="1" noChangeArrowheads="1"/>
          </p:cNvSpPr>
          <p:nvPr>
            <p:ph type="title"/>
          </p:nvPr>
        </p:nvSpPr>
        <p:spPr/>
        <p:txBody>
          <a:bodyPr/>
          <a:lstStyle/>
          <a:p>
            <a:endParaRPr lang="en-US" altLang="en-US"/>
          </a:p>
        </p:txBody>
      </p:sp>
      <p:sp>
        <p:nvSpPr>
          <p:cNvPr id="14339" name="Rectangle 3">
            <a:extLst>
              <a:ext uri="{FF2B5EF4-FFF2-40B4-BE49-F238E27FC236}">
                <a16:creationId xmlns:a16="http://schemas.microsoft.com/office/drawing/2014/main" id="{0977EDED-0DB9-CA61-705C-9C038F2115B7}"/>
              </a:ext>
            </a:extLst>
          </p:cNvPr>
          <p:cNvSpPr>
            <a:spLocks noGrp="1" noChangeArrowheads="1"/>
          </p:cNvSpPr>
          <p:nvPr>
            <p:ph type="body" idx="1"/>
          </p:nvPr>
        </p:nvSpPr>
        <p:spPr>
          <a:xfrm>
            <a:off x="381000" y="1676400"/>
            <a:ext cx="8382000" cy="3810000"/>
          </a:xfrm>
        </p:spPr>
        <p:txBody>
          <a:bodyPr/>
          <a:lstStyle/>
          <a:p>
            <a:pPr>
              <a:defRPr/>
            </a:pPr>
            <a:endParaRPr lang="en-US" altLang="en-US" sz="2400" dirty="0">
              <a:solidFill>
                <a:srgbClr val="FF0000"/>
              </a:solidFill>
            </a:endParaRPr>
          </a:p>
          <a:p>
            <a:pPr>
              <a:defRPr/>
            </a:pPr>
            <a:r>
              <a:rPr lang="en-US" altLang="en-US" sz="2400" dirty="0">
                <a:solidFill>
                  <a:srgbClr val="FF0000"/>
                </a:solidFill>
              </a:rPr>
              <a:t>THICKING SALSAS </a:t>
            </a:r>
          </a:p>
          <a:p>
            <a:pPr marL="457200" lvl="1" indent="0">
              <a:buFontTx/>
              <a:buNone/>
              <a:defRPr/>
            </a:pPr>
            <a:endParaRPr lang="en-US" altLang="en-US" sz="1400" dirty="0"/>
          </a:p>
          <a:p>
            <a:pPr lvl="1">
              <a:defRPr/>
            </a:pPr>
            <a:r>
              <a:rPr lang="en-US" altLang="en-US" sz="2400" dirty="0"/>
              <a:t>Do not thicken before canning </a:t>
            </a:r>
          </a:p>
          <a:p>
            <a:pPr marL="457200" lvl="1" indent="0">
              <a:buFontTx/>
              <a:buNone/>
              <a:defRPr/>
            </a:pPr>
            <a:endParaRPr lang="en-US" altLang="en-US" sz="1400" dirty="0"/>
          </a:p>
          <a:p>
            <a:pPr lvl="1">
              <a:defRPr/>
            </a:pPr>
            <a:r>
              <a:rPr lang="en-US" altLang="en-US" sz="2400" dirty="0"/>
              <a:t>Add commercial tomato paste to thicken BEFORE serving </a:t>
            </a:r>
          </a:p>
          <a:p>
            <a:pPr lvl="1">
              <a:defRPr/>
            </a:pPr>
            <a:endParaRPr lang="en-US" altLang="en-US" sz="1400" dirty="0"/>
          </a:p>
          <a:p>
            <a:pPr lvl="1">
              <a:defRPr/>
            </a:pPr>
            <a:r>
              <a:rPr lang="en-US" altLang="en-US" sz="2400" dirty="0"/>
              <a:t>Or use Clear </a:t>
            </a:r>
            <a:r>
              <a:rPr lang="en-US" altLang="en-US" sz="2400" dirty="0" err="1"/>
              <a:t>Jel</a:t>
            </a:r>
            <a:r>
              <a:rPr lang="en-US" altLang="en-US" sz="2400" dirty="0"/>
              <a:t> BEFORE serving</a:t>
            </a:r>
          </a:p>
          <a:p>
            <a:pPr>
              <a:buFontTx/>
              <a:buNone/>
              <a:defRPr/>
            </a:pPr>
            <a:endParaRPr lang="en-US" altLang="en-US" sz="24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739AC1B5-72DA-4DDC-1315-233C4265FB1C}"/>
              </a:ext>
            </a:extLst>
          </p:cNvPr>
          <p:cNvSpPr>
            <a:spLocks noGrp="1" noChangeArrowheads="1"/>
          </p:cNvSpPr>
          <p:nvPr>
            <p:ph type="title"/>
          </p:nvPr>
        </p:nvSpPr>
        <p:spPr/>
        <p:txBody>
          <a:bodyPr/>
          <a:lstStyle/>
          <a:p>
            <a:r>
              <a:rPr lang="en-US" altLang="en-US"/>
              <a:t>MAKING SALSA: PERSONAL RECIPES</a:t>
            </a:r>
          </a:p>
        </p:txBody>
      </p:sp>
      <p:graphicFrame>
        <p:nvGraphicFramePr>
          <p:cNvPr id="120835" name="Object 5">
            <a:extLst>
              <a:ext uri="{FF2B5EF4-FFF2-40B4-BE49-F238E27FC236}">
                <a16:creationId xmlns:a16="http://schemas.microsoft.com/office/drawing/2014/main" id="{F6BE6A1C-75AB-CBFD-950C-CF774F5329D6}"/>
              </a:ext>
            </a:extLst>
          </p:cNvPr>
          <p:cNvGraphicFramePr>
            <a:graphicFrameLocks noGrp="1" noChangeAspect="1"/>
          </p:cNvGraphicFramePr>
          <p:nvPr>
            <p:ph sz="half" idx="2"/>
          </p:nvPr>
        </p:nvGraphicFramePr>
        <p:xfrm>
          <a:off x="3733800" y="1447800"/>
          <a:ext cx="5410200" cy="5410200"/>
        </p:xfrm>
        <a:graphic>
          <a:graphicData uri="http://schemas.openxmlformats.org/presentationml/2006/ole">
            <mc:AlternateContent xmlns:mc="http://schemas.openxmlformats.org/markup-compatibility/2006">
              <mc:Choice xmlns:v="urn:schemas-microsoft-com:vml" Requires="v">
                <p:oleObj name="Image" r:id="rId2" imgW="7619048" imgH="7619048" progId="Photoshop.Image.7">
                  <p:embed/>
                </p:oleObj>
              </mc:Choice>
              <mc:Fallback>
                <p:oleObj name="Image" r:id="rId2" imgW="7619048" imgH="7619048" progId="Photoshop.Image.7">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447800"/>
                        <a:ext cx="54102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4" name="Rectangle 3">
            <a:extLst>
              <a:ext uri="{FF2B5EF4-FFF2-40B4-BE49-F238E27FC236}">
                <a16:creationId xmlns:a16="http://schemas.microsoft.com/office/drawing/2014/main" id="{470B275A-0762-8E66-4AEC-1984DB9B350C}"/>
              </a:ext>
            </a:extLst>
          </p:cNvPr>
          <p:cNvSpPr>
            <a:spLocks noGrp="1" noChangeArrowheads="1"/>
          </p:cNvSpPr>
          <p:nvPr>
            <p:ph type="body" sz="half" idx="1"/>
          </p:nvPr>
        </p:nvSpPr>
        <p:spPr>
          <a:xfrm>
            <a:off x="381000" y="1676400"/>
            <a:ext cx="7391400" cy="4343400"/>
          </a:xfrm>
        </p:spPr>
        <p:txBody>
          <a:bodyPr/>
          <a:lstStyle/>
          <a:p>
            <a:pPr>
              <a:defRPr/>
            </a:pPr>
            <a:r>
              <a:rPr lang="en-US" altLang="en-US" dirty="0"/>
              <a:t>What to do with personal recipes for salsa?</a:t>
            </a:r>
          </a:p>
          <a:p>
            <a:pPr marL="0" indent="0">
              <a:buFontTx/>
              <a:buNone/>
              <a:defRPr/>
            </a:pPr>
            <a:r>
              <a:rPr lang="en-US" altLang="en-US" dirty="0"/>
              <a:t> </a:t>
            </a:r>
          </a:p>
          <a:p>
            <a:pPr lvl="1">
              <a:defRPr/>
            </a:pPr>
            <a:r>
              <a:rPr lang="en-US" altLang="en-US" b="1" dirty="0"/>
              <a:t>Don’t</a:t>
            </a:r>
            <a:r>
              <a:rPr lang="en-US" altLang="en-US" dirty="0"/>
              <a:t> make it for canning!!</a:t>
            </a:r>
          </a:p>
          <a:p>
            <a:pPr marL="457200" lvl="1" indent="0">
              <a:buFontTx/>
              <a:buNone/>
              <a:defRPr/>
            </a:pPr>
            <a:endParaRPr lang="en-US" altLang="en-US" dirty="0"/>
          </a:p>
          <a:p>
            <a:pPr lvl="1">
              <a:defRPr/>
            </a:pPr>
            <a:r>
              <a:rPr lang="en-US" altLang="en-US" dirty="0"/>
              <a:t>Freeze it for safety.</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FF95BB2C-D88E-61AF-0B85-24DE56D35372}"/>
              </a:ext>
            </a:extLst>
          </p:cNvPr>
          <p:cNvSpPr>
            <a:spLocks noGrp="1" noChangeArrowheads="1"/>
          </p:cNvSpPr>
          <p:nvPr>
            <p:ph type="title"/>
          </p:nvPr>
        </p:nvSpPr>
        <p:spPr>
          <a:xfrm>
            <a:off x="5943600" y="990600"/>
            <a:ext cx="3200400" cy="4114800"/>
          </a:xfrm>
        </p:spPr>
        <p:txBody>
          <a:bodyPr/>
          <a:lstStyle/>
          <a:p>
            <a:r>
              <a:rPr lang="en-US" altLang="en-US"/>
              <a:t>Let’s review safe substitutions</a:t>
            </a:r>
          </a:p>
        </p:txBody>
      </p:sp>
      <p:pic>
        <p:nvPicPr>
          <p:cNvPr id="121859" name="Picture 2">
            <a:extLst>
              <a:ext uri="{FF2B5EF4-FFF2-40B4-BE49-F238E27FC236}">
                <a16:creationId xmlns:a16="http://schemas.microsoft.com/office/drawing/2014/main" id="{ADCD08AF-6ED9-B5EE-62B4-C210BD733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7813"/>
            <a:ext cx="5638800" cy="61515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A close up of a map&#10;&#10;Description automatically generated">
            <a:extLst>
              <a:ext uri="{FF2B5EF4-FFF2-40B4-BE49-F238E27FC236}">
                <a16:creationId xmlns:a16="http://schemas.microsoft.com/office/drawing/2014/main" id="{739C4466-5B02-ECE1-5702-B399D8543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0"/>
            <a:ext cx="6896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a:extLst>
              <a:ext uri="{FF2B5EF4-FFF2-40B4-BE49-F238E27FC236}">
                <a16:creationId xmlns:a16="http://schemas.microsoft.com/office/drawing/2014/main" id="{118D232C-849E-4634-030C-8F454831F0C0}"/>
              </a:ext>
            </a:extLst>
          </p:cNvPr>
          <p:cNvSpPr>
            <a:spLocks noGrp="1" noChangeArrowheads="1"/>
          </p:cNvSpPr>
          <p:nvPr>
            <p:ph type="body" sz="half" idx="1"/>
          </p:nvPr>
        </p:nvSpPr>
        <p:spPr>
          <a:xfrm rot="21338812">
            <a:off x="457200" y="2667000"/>
            <a:ext cx="3733800" cy="2286000"/>
          </a:xfrm>
        </p:spPr>
        <p:txBody>
          <a:bodyPr/>
          <a:lstStyle/>
          <a:p>
            <a:r>
              <a:rPr lang="en-US" altLang="en-US" sz="6000"/>
              <a:t>Time ???</a:t>
            </a:r>
          </a:p>
        </p:txBody>
      </p:sp>
      <p:graphicFrame>
        <p:nvGraphicFramePr>
          <p:cNvPr id="125955" name="Object 6">
            <a:extLst>
              <a:ext uri="{FF2B5EF4-FFF2-40B4-BE49-F238E27FC236}">
                <a16:creationId xmlns:a16="http://schemas.microsoft.com/office/drawing/2014/main" id="{0A9624E1-3EEF-4481-1627-C40BF0965914}"/>
              </a:ext>
            </a:extLst>
          </p:cNvPr>
          <p:cNvGraphicFramePr>
            <a:graphicFrameLocks noGrp="1" noChangeAspect="1"/>
          </p:cNvGraphicFramePr>
          <p:nvPr>
            <p:ph sz="half" idx="2"/>
          </p:nvPr>
        </p:nvGraphicFramePr>
        <p:xfrm>
          <a:off x="3886200" y="1600200"/>
          <a:ext cx="5257800" cy="5257800"/>
        </p:xfrm>
        <a:graphic>
          <a:graphicData uri="http://schemas.openxmlformats.org/presentationml/2006/ole">
            <mc:AlternateContent xmlns:mc="http://schemas.openxmlformats.org/markup-compatibility/2006">
              <mc:Choice xmlns:v="urn:schemas-microsoft-com:vml" Requires="v">
                <p:oleObj name="Image" r:id="rId2" imgW="7619048" imgH="7619048" progId="Photoshop.Image.7">
                  <p:embed/>
                </p:oleObj>
              </mc:Choice>
              <mc:Fallback>
                <p:oleObj name="Image" r:id="rId2" imgW="7619048" imgH="7619048" progId="Photoshop.Image.7">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600200"/>
                        <a:ext cx="52578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572700"/>
                            </a:solidFill>
                            <a:miter lim="800000"/>
                            <a:headEnd/>
                            <a:tailEnd/>
                          </a14:hiddenLine>
                        </a:ext>
                      </a:extLst>
                    </p:spPr>
                  </p:pic>
                </p:oleObj>
              </mc:Fallback>
            </mc:AlternateContent>
          </a:graphicData>
        </a:graphic>
      </p:graphicFrame>
      <p:sp>
        <p:nvSpPr>
          <p:cNvPr id="125956" name="Title 1">
            <a:extLst>
              <a:ext uri="{FF2B5EF4-FFF2-40B4-BE49-F238E27FC236}">
                <a16:creationId xmlns:a16="http://schemas.microsoft.com/office/drawing/2014/main" id="{214175E1-F1FC-B5B3-9A62-D8BCD263E859}"/>
              </a:ext>
            </a:extLst>
          </p:cNvPr>
          <p:cNvSpPr>
            <a:spLocks noGrp="1" noChangeArrowheads="1"/>
          </p:cNvSpPr>
          <p:nvPr>
            <p:ph type="title"/>
          </p:nvPr>
        </p:nvSpPr>
        <p:spPr/>
        <p:txBody>
          <a:bodyPr/>
          <a:lstStyle/>
          <a:p>
            <a:r>
              <a:rPr lang="en-US" altLang="en-US"/>
              <a:t>Questions/Comments</a:t>
            </a:r>
          </a:p>
        </p:txBody>
      </p:sp>
    </p:spTree>
  </p:cSld>
  <p:clrMapOvr>
    <a:masterClrMapping/>
  </p:clrMapOvr>
</p:sld>
</file>

<file path=ppt/theme/theme1.xml><?xml version="1.0" encoding="utf-8"?>
<a:theme xmlns:a="http://schemas.openxmlformats.org/drawingml/2006/main" name="Blank Presentation">
  <a:themeElements>
    <a:clrScheme name="Blank Presentation 8">
      <a:dk1>
        <a:srgbClr val="3E2116"/>
      </a:dk1>
      <a:lt1>
        <a:srgbClr val="DFECE4"/>
      </a:lt1>
      <a:dk2>
        <a:srgbClr val="3E2116"/>
      </a:dk2>
      <a:lt2>
        <a:srgbClr val="495058"/>
      </a:lt2>
      <a:accent1>
        <a:srgbClr val="677F91"/>
      </a:accent1>
      <a:accent2>
        <a:srgbClr val="5C8A70"/>
      </a:accent2>
      <a:accent3>
        <a:srgbClr val="ECF4EF"/>
      </a:accent3>
      <a:accent4>
        <a:srgbClr val="341B11"/>
      </a:accent4>
      <a:accent5>
        <a:srgbClr val="B8C0C7"/>
      </a:accent5>
      <a:accent6>
        <a:srgbClr val="537D65"/>
      </a:accent6>
      <a:hlink>
        <a:srgbClr val="008138"/>
      </a:hlink>
      <a:folHlink>
        <a:srgbClr val="881525"/>
      </a:folHlink>
    </a:clrScheme>
    <a:fontScheme name="Blank Presentation">
      <a:majorFont>
        <a:latin typeface="Stone Sans"/>
        <a:ea typeface=""/>
        <a:cs typeface=""/>
      </a:majorFont>
      <a:minorFont>
        <a:latin typeface="Stone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3E2116"/>
        </a:dk1>
        <a:lt1>
          <a:srgbClr val="DFECE4"/>
        </a:lt1>
        <a:dk2>
          <a:srgbClr val="3E2116"/>
        </a:dk2>
        <a:lt2>
          <a:srgbClr val="495058"/>
        </a:lt2>
        <a:accent1>
          <a:srgbClr val="677F91"/>
        </a:accent1>
        <a:accent2>
          <a:srgbClr val="5C8A70"/>
        </a:accent2>
        <a:accent3>
          <a:srgbClr val="ECF4EF"/>
        </a:accent3>
        <a:accent4>
          <a:srgbClr val="341B11"/>
        </a:accent4>
        <a:accent5>
          <a:srgbClr val="B8C0C7"/>
        </a:accent5>
        <a:accent6>
          <a:srgbClr val="537D65"/>
        </a:accent6>
        <a:hlink>
          <a:srgbClr val="008138"/>
        </a:hlink>
        <a:folHlink>
          <a:srgbClr val="88152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1414</TotalTime>
  <Words>5166</Words>
  <Application>Microsoft Office PowerPoint</Application>
  <PresentationFormat>On-screen Show (4:3)</PresentationFormat>
  <Paragraphs>733</Paragraphs>
  <Slides>99</Slides>
  <Notes>25</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Blank Presentation</vt:lpstr>
      <vt:lpstr>Preparation and Canning of Pickled and Fermented Foods   Washington State University  Sandy Brown Faculty Emeritus</vt:lpstr>
      <vt:lpstr>INTRODUCTION</vt:lpstr>
      <vt:lpstr>Pickled and Fermented foods:</vt:lpstr>
      <vt:lpstr>4 Types of Pickled Products</vt:lpstr>
      <vt:lpstr>REFRIGERATOR PICKLES</vt:lpstr>
      <vt:lpstr>FERMENTED REFRIGERATOR DILLS </vt:lpstr>
      <vt:lpstr>FRESH PACK REFRIGERATOR PICKLES</vt:lpstr>
      <vt:lpstr>QUICK or FRESH PACK PICKLES – Heat processed</vt:lpstr>
      <vt:lpstr>FERMENTED PICKLES &amp; SAUERKRAUT</vt:lpstr>
      <vt:lpstr>OLD RECIPES – Handed down, or Internet </vt:lpstr>
      <vt:lpstr>PICKLED FRUITS</vt:lpstr>
      <vt:lpstr>RELISHES, CHUTNEYS &amp; SALSA</vt:lpstr>
      <vt:lpstr>PICKLED PROTEIN FOODS </vt:lpstr>
      <vt:lpstr>Pickled Eggs</vt:lpstr>
      <vt:lpstr>Pickled Fish</vt:lpstr>
      <vt:lpstr>Pickling Fish Process:</vt:lpstr>
      <vt:lpstr>Other Fermented Foods </vt:lpstr>
      <vt:lpstr>Pickling  Ingredients</vt:lpstr>
      <vt:lpstr>SELECTING PRODUCE FOR PICKLING &amp; FERMENTING</vt:lpstr>
      <vt:lpstr>SELECTING CUCUMBERS</vt:lpstr>
      <vt:lpstr>Critical Controls  for Cucumbers</vt:lpstr>
      <vt:lpstr>VINEGAR FOR CANNING</vt:lpstr>
      <vt:lpstr>Commercial Pickle Juices for Canning ???</vt:lpstr>
      <vt:lpstr>SALTS FOR CANNING</vt:lpstr>
      <vt:lpstr>SALTS TO AVOID WHEN CANNING</vt:lpstr>
      <vt:lpstr>LOW-SALT PICKLES</vt:lpstr>
      <vt:lpstr>SPICES</vt:lpstr>
      <vt:lpstr>SELECTING OTHER INGREDIENTS</vt:lpstr>
      <vt:lpstr>Garlic </vt:lpstr>
      <vt:lpstr>Hard Water</vt:lpstr>
      <vt:lpstr>WHAT MAKES CRISP PICKLES?</vt:lpstr>
      <vt:lpstr>CRISPING AGENTS: PICKLING LIME</vt:lpstr>
      <vt:lpstr>Using Lime for crisping  </vt:lpstr>
      <vt:lpstr>Pickle Crisp </vt:lpstr>
      <vt:lpstr>CRISPING AGENTS: ALUM</vt:lpstr>
      <vt:lpstr>CRISPING AGENT: GRAPE LEAVES</vt:lpstr>
      <vt:lpstr>OILS </vt:lpstr>
      <vt:lpstr>PowerPoint Presentation</vt:lpstr>
      <vt:lpstr>Equipment for Fermenting</vt:lpstr>
      <vt:lpstr>Equipment For Heating Pickling Liquids</vt:lpstr>
      <vt:lpstr>Weights for fermented foods  </vt:lpstr>
      <vt:lpstr>HEAT PROCESSING PICKLES </vt:lpstr>
      <vt:lpstr>BOILING WATER BATH CANNER</vt:lpstr>
      <vt:lpstr>LOW TEMPERATURE PASTEURIZATION</vt:lpstr>
      <vt:lpstr>LOWER-TEMPERATURE PASTEURIZATION </vt:lpstr>
      <vt:lpstr>“OPEN KETTLE” CANNED PICKLES</vt:lpstr>
      <vt:lpstr>QUICK PACKED – PRE-TREATMENTS </vt:lpstr>
      <vt:lpstr>QUICK PACK PICKLES  </vt:lpstr>
      <vt:lpstr>MAKING FERMENTED PICKLES &amp; SAUERKRAUT</vt:lpstr>
      <vt:lpstr>Fermenting Crocks or Vessels? </vt:lpstr>
      <vt:lpstr>Making the Brine  </vt:lpstr>
      <vt:lpstr>STEPS FOR FERMENTED PICKLES &amp; VEGETABLES</vt:lpstr>
      <vt:lpstr>STEPS FOR FERMENTED PICKLES &amp; VEGETABLES, cont.</vt:lpstr>
      <vt:lpstr>FERMENTED PICKLES</vt:lpstr>
      <vt:lpstr>IDEAL FERMENTATION</vt:lpstr>
      <vt:lpstr>STORAGE OF FERMENTED PICKLES </vt:lpstr>
      <vt:lpstr>Processing Fermented Products</vt:lpstr>
      <vt:lpstr>SAUERKRAUT</vt:lpstr>
      <vt:lpstr>SAUERKRAUT</vt:lpstr>
      <vt:lpstr>Dry Salt method </vt:lpstr>
      <vt:lpstr>Keeping Air Off Surface of Fermenting Vegetables</vt:lpstr>
      <vt:lpstr>WEIGHTS</vt:lpstr>
      <vt:lpstr>Fermenting Kraut </vt:lpstr>
      <vt:lpstr>As Kraut ferments:</vt:lpstr>
      <vt:lpstr>Fully Fermented Kraut</vt:lpstr>
      <vt:lpstr>PowerPoint Presentation</vt:lpstr>
      <vt:lpstr>FLAVORED VINEGARS </vt:lpstr>
      <vt:lpstr>CONTAINERS </vt:lpstr>
      <vt:lpstr>PowerPoint Presentation</vt:lpstr>
      <vt:lpstr>VINEGARS</vt:lpstr>
      <vt:lpstr>PREPARING VINEGARS </vt:lpstr>
      <vt:lpstr>PowerPoint Presentation</vt:lpstr>
      <vt:lpstr>Garlic and Herbs in Oil</vt:lpstr>
      <vt:lpstr>Infused Oils with Herbs and Garlic </vt:lpstr>
      <vt:lpstr>Adding Herbs/Garlic to oil</vt:lpstr>
      <vt:lpstr>Storage of infused oils</vt:lpstr>
      <vt:lpstr>Salsa Recipes for Canning PNW 395</vt:lpstr>
      <vt:lpstr>Salsas are a mixture of high and low acid foods. </vt:lpstr>
      <vt:lpstr>MAKING SALSA FOR CANNING</vt:lpstr>
      <vt:lpstr>Tomato type affects the quality of your salsa  your salsa. </vt:lpstr>
      <vt:lpstr>MAKING SALSA: ACCEPTABLE ALTERATIONS</vt:lpstr>
      <vt:lpstr>Tomatillos can be substituted for tomatoes. </vt:lpstr>
      <vt:lpstr>Some research-tested salsa recipes for canning contain fruit. </vt:lpstr>
      <vt:lpstr>PowerPoint Presentation</vt:lpstr>
      <vt:lpstr>Any type of pepper can be substituted  for another.</vt:lpstr>
      <vt:lpstr>PowerPoint Presentation</vt:lpstr>
      <vt:lpstr>Red, yellow, or white onions  can be used interchangeably.  Do NOT increase the quantity   Only use Green onions when in recipe</vt:lpstr>
      <vt:lpstr>PowerPoint Presentation</vt:lpstr>
      <vt:lpstr>Acids must be added for safely canned salsa. </vt:lpstr>
      <vt:lpstr>All acids are not created equal!</vt:lpstr>
      <vt:lpstr>Pickling, canning or non-iodized table salt can be used in salsa recipes. </vt:lpstr>
      <vt:lpstr>The amounts of dried herbs or spices can be altered. </vt:lpstr>
      <vt:lpstr>Adding or increasing fresh herbs or garlic is not safe. </vt:lpstr>
      <vt:lpstr>Additional ingredients can be added just before serving. </vt:lpstr>
      <vt:lpstr>PowerPoint Presentation</vt:lpstr>
      <vt:lpstr>MAKING SALSA: PERSONAL RECIPES</vt:lpstr>
      <vt:lpstr>Let’s review safe substitutions</vt:lpstr>
      <vt:lpstr>PowerPoint Presentation</vt:lpstr>
      <vt:lpstr>Questions/Comments</vt:lpstr>
    </vt:vector>
  </TitlesOfParts>
  <Company>Cara Haskey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Cara Haskey</dc:creator>
  <cp:lastModifiedBy>Sandra Brown</cp:lastModifiedBy>
  <cp:revision>139</cp:revision>
  <cp:lastPrinted>2014-05-02T20:30:57Z</cp:lastPrinted>
  <dcterms:created xsi:type="dcterms:W3CDTF">2009-10-05T03:14:11Z</dcterms:created>
  <dcterms:modified xsi:type="dcterms:W3CDTF">2024-10-27T19:59:38Z</dcterms:modified>
</cp:coreProperties>
</file>