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257" r:id="rId2"/>
    <p:sldId id="292" r:id="rId3"/>
    <p:sldId id="289" r:id="rId4"/>
    <p:sldId id="258" r:id="rId5"/>
    <p:sldId id="290" r:id="rId6"/>
    <p:sldId id="291" r:id="rId7"/>
    <p:sldId id="293" r:id="rId8"/>
    <p:sldId id="294" r:id="rId9"/>
    <p:sldId id="295" r:id="rId10"/>
    <p:sldId id="296" r:id="rId11"/>
    <p:sldId id="259" r:id="rId12"/>
    <p:sldId id="286" r:id="rId13"/>
    <p:sldId id="260" r:id="rId14"/>
    <p:sldId id="315" r:id="rId15"/>
    <p:sldId id="298" r:id="rId16"/>
    <p:sldId id="261" r:id="rId17"/>
    <p:sldId id="262" r:id="rId18"/>
    <p:sldId id="263" r:id="rId19"/>
    <p:sldId id="299" r:id="rId20"/>
    <p:sldId id="300" r:id="rId21"/>
    <p:sldId id="302" r:id="rId22"/>
    <p:sldId id="266" r:id="rId23"/>
    <p:sldId id="265" r:id="rId24"/>
    <p:sldId id="268" r:id="rId25"/>
    <p:sldId id="301" r:id="rId26"/>
    <p:sldId id="269" r:id="rId27"/>
    <p:sldId id="270" r:id="rId28"/>
    <p:sldId id="312" r:id="rId29"/>
    <p:sldId id="271" r:id="rId30"/>
    <p:sldId id="272" r:id="rId31"/>
    <p:sldId id="273" r:id="rId32"/>
    <p:sldId id="309" r:id="rId33"/>
    <p:sldId id="274" r:id="rId34"/>
    <p:sldId id="275" r:id="rId35"/>
    <p:sldId id="276" r:id="rId36"/>
    <p:sldId id="277" r:id="rId37"/>
    <p:sldId id="278" r:id="rId38"/>
    <p:sldId id="279" r:id="rId39"/>
    <p:sldId id="280" r:id="rId40"/>
    <p:sldId id="313" r:id="rId41"/>
    <p:sldId id="307" r:id="rId42"/>
    <p:sldId id="282" r:id="rId43"/>
    <p:sldId id="281" r:id="rId44"/>
    <p:sldId id="283" r:id="rId45"/>
    <p:sldId id="284" r:id="rId46"/>
    <p:sldId id="304" r:id="rId47"/>
    <p:sldId id="306" r:id="rId48"/>
    <p:sldId id="305" r:id="rId49"/>
    <p:sldId id="308" r:id="rId50"/>
    <p:sldId id="303" r:id="rId51"/>
    <p:sldId id="314" r:id="rId52"/>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46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88B7A-184F-2E62-C66E-C9E103876B37}" v="1078" dt="2024-10-20T20:31:00.755"/>
    <p1510:client id="{BC16D9E6-8119-9E1D-E8C6-B527DA4BD854}" v="34" dt="2024-10-20T21:48:21.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50" autoAdjust="0"/>
  </p:normalViewPr>
  <p:slideViewPr>
    <p:cSldViewPr>
      <p:cViewPr varScale="1">
        <p:scale>
          <a:sx n="89" d="100"/>
          <a:sy n="89" d="100"/>
        </p:scale>
        <p:origin x="2244" y="96"/>
      </p:cViewPr>
      <p:guideLst>
        <p:guide orient="horz" pos="2160"/>
        <p:guide pos="2880"/>
      </p:guideLst>
    </p:cSldViewPr>
  </p:slideViewPr>
  <p:notesTextViewPr>
    <p:cViewPr>
      <p:scale>
        <a:sx n="100" d="100"/>
        <a:sy n="100" d="100"/>
      </p:scale>
      <p:origin x="0" y="0"/>
    </p:cViewPr>
  </p:notesTextViewPr>
  <p:sorterViewPr>
    <p:cViewPr>
      <p:scale>
        <a:sx n="65427" d="50000"/>
        <a:sy n="65427" d="50000"/>
      </p:scale>
      <p:origin x="0" y="-229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24CFD1-9C6B-F9C5-027C-F3F3891CA271}"/>
              </a:ext>
            </a:extLst>
          </p:cNvPr>
          <p:cNvSpPr>
            <a:spLocks noGrp="1"/>
          </p:cNvSpPr>
          <p:nvPr>
            <p:ph type="hdr" sz="quarter"/>
          </p:nvPr>
        </p:nvSpPr>
        <p:spPr>
          <a:xfrm>
            <a:off x="0" y="0"/>
            <a:ext cx="3078163" cy="468313"/>
          </a:xfrm>
          <a:prstGeom prst="rect">
            <a:avLst/>
          </a:prstGeom>
        </p:spPr>
        <p:txBody>
          <a:bodyPr vert="horz" lIns="94222" tIns="47111" rIns="94222" bIns="47111"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A9574C24-0F1A-439A-7744-A5EC85ECE600}"/>
              </a:ext>
            </a:extLst>
          </p:cNvPr>
          <p:cNvSpPr>
            <a:spLocks noGrp="1"/>
          </p:cNvSpPr>
          <p:nvPr>
            <p:ph type="dt" sz="quarter" idx="1"/>
          </p:nvPr>
        </p:nvSpPr>
        <p:spPr>
          <a:xfrm>
            <a:off x="4022725" y="0"/>
            <a:ext cx="3078163" cy="468313"/>
          </a:xfrm>
          <a:prstGeom prst="rect">
            <a:avLst/>
          </a:prstGeom>
        </p:spPr>
        <p:txBody>
          <a:bodyPr vert="horz" lIns="94222" tIns="47111" rIns="94222" bIns="47111" rtlCol="0"/>
          <a:lstStyle>
            <a:lvl1pPr algn="r">
              <a:defRPr sz="1200"/>
            </a:lvl1pPr>
          </a:lstStyle>
          <a:p>
            <a:pPr>
              <a:defRPr/>
            </a:pPr>
            <a:fld id="{397EDB8E-0406-4CFF-9B5C-C6552D1AFE6B}" type="datetimeFigureOut">
              <a:rPr lang="en-US"/>
              <a:pPr>
                <a:defRPr/>
              </a:pPr>
              <a:t>10/22/2024</a:t>
            </a:fld>
            <a:endParaRPr lang="en-US"/>
          </a:p>
        </p:txBody>
      </p:sp>
      <p:sp>
        <p:nvSpPr>
          <p:cNvPr id="4" name="Footer Placeholder 3">
            <a:extLst>
              <a:ext uri="{FF2B5EF4-FFF2-40B4-BE49-F238E27FC236}">
                <a16:creationId xmlns:a16="http://schemas.microsoft.com/office/drawing/2014/main" id="{0D43D8E7-9C20-E1FD-F8F6-E694FFD0CDE2}"/>
              </a:ext>
            </a:extLst>
          </p:cNvPr>
          <p:cNvSpPr>
            <a:spLocks noGrp="1"/>
          </p:cNvSpPr>
          <p:nvPr>
            <p:ph type="ftr" sz="quarter" idx="2"/>
          </p:nvPr>
        </p:nvSpPr>
        <p:spPr>
          <a:xfrm>
            <a:off x="0" y="8918575"/>
            <a:ext cx="3078163" cy="468313"/>
          </a:xfrm>
          <a:prstGeom prst="rect">
            <a:avLst/>
          </a:prstGeom>
        </p:spPr>
        <p:txBody>
          <a:bodyPr vert="horz" lIns="94222" tIns="47111" rIns="94222" bIns="47111"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29CD2D16-3634-5F81-8875-34DB4C875E6D}"/>
              </a:ext>
            </a:extLst>
          </p:cNvPr>
          <p:cNvSpPr>
            <a:spLocks noGrp="1"/>
          </p:cNvSpPr>
          <p:nvPr>
            <p:ph type="sldNum" sz="quarter" idx="3"/>
          </p:nvPr>
        </p:nvSpPr>
        <p:spPr>
          <a:xfrm>
            <a:off x="4022725" y="8918575"/>
            <a:ext cx="3078163" cy="468313"/>
          </a:xfrm>
          <a:prstGeom prst="rect">
            <a:avLst/>
          </a:prstGeom>
        </p:spPr>
        <p:txBody>
          <a:bodyPr vert="horz" wrap="square" lIns="94222" tIns="47111" rIns="94222" bIns="47111" numCol="1" anchor="b" anchorCtr="0" compatLnSpc="1">
            <a:prstTxWarp prst="textNoShape">
              <a:avLst/>
            </a:prstTxWarp>
          </a:bodyPr>
          <a:lstStyle>
            <a:lvl1pPr algn="r">
              <a:defRPr sz="1200" smtClean="0"/>
            </a:lvl1pPr>
          </a:lstStyle>
          <a:p>
            <a:pPr>
              <a:defRPr/>
            </a:pPr>
            <a:fld id="{82326C62-7154-40A9-BD93-8D662DF9CF4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2F1122-598B-F2EE-7D30-672F747C8407}"/>
              </a:ext>
            </a:extLst>
          </p:cNvPr>
          <p:cNvSpPr>
            <a:spLocks noGrp="1"/>
          </p:cNvSpPr>
          <p:nvPr>
            <p:ph type="hdr" sz="quarter"/>
          </p:nvPr>
        </p:nvSpPr>
        <p:spPr>
          <a:xfrm>
            <a:off x="0" y="0"/>
            <a:ext cx="3078163" cy="468313"/>
          </a:xfrm>
          <a:prstGeom prst="rect">
            <a:avLst/>
          </a:prstGeom>
        </p:spPr>
        <p:txBody>
          <a:bodyPr vert="horz" lIns="94222" tIns="47111" rIns="94222" bIns="47111"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C948B4E-7E8E-3C24-0DFE-5B9519D3D8A6}"/>
              </a:ext>
            </a:extLst>
          </p:cNvPr>
          <p:cNvSpPr>
            <a:spLocks noGrp="1"/>
          </p:cNvSpPr>
          <p:nvPr>
            <p:ph type="dt" idx="1"/>
          </p:nvPr>
        </p:nvSpPr>
        <p:spPr>
          <a:xfrm>
            <a:off x="4022725" y="0"/>
            <a:ext cx="3078163" cy="468313"/>
          </a:xfrm>
          <a:prstGeom prst="rect">
            <a:avLst/>
          </a:prstGeom>
        </p:spPr>
        <p:txBody>
          <a:bodyPr vert="horz" lIns="94222" tIns="47111" rIns="94222" bIns="47111" rtlCol="0"/>
          <a:lstStyle>
            <a:lvl1pPr algn="r">
              <a:defRPr sz="1200"/>
            </a:lvl1pPr>
          </a:lstStyle>
          <a:p>
            <a:pPr>
              <a:defRPr/>
            </a:pPr>
            <a:fld id="{8482088F-EAF0-4DEF-83BA-82A9C3B6581B}" type="datetimeFigureOut">
              <a:rPr lang="en-US"/>
              <a:pPr>
                <a:defRPr/>
              </a:pPr>
              <a:t>10/22/2024</a:t>
            </a:fld>
            <a:endParaRPr lang="en-US"/>
          </a:p>
        </p:txBody>
      </p:sp>
      <p:sp>
        <p:nvSpPr>
          <p:cNvPr id="4" name="Slide Image Placeholder 3">
            <a:extLst>
              <a:ext uri="{FF2B5EF4-FFF2-40B4-BE49-F238E27FC236}">
                <a16:creationId xmlns:a16="http://schemas.microsoft.com/office/drawing/2014/main" id="{DE0C3DFA-CD7A-BA7D-0E19-AC531E74C486}"/>
              </a:ext>
            </a:extLst>
          </p:cNvPr>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22" tIns="47111" rIns="94222" bIns="47111" rtlCol="0" anchor="ctr"/>
          <a:lstStyle/>
          <a:p>
            <a:pPr lvl="0"/>
            <a:endParaRPr lang="en-US" noProof="0"/>
          </a:p>
        </p:txBody>
      </p:sp>
      <p:sp>
        <p:nvSpPr>
          <p:cNvPr id="5" name="Notes Placeholder 4">
            <a:extLst>
              <a:ext uri="{FF2B5EF4-FFF2-40B4-BE49-F238E27FC236}">
                <a16:creationId xmlns:a16="http://schemas.microsoft.com/office/drawing/2014/main" id="{D0C3059D-0F9E-544E-3770-94D43793ED7D}"/>
              </a:ext>
            </a:extLst>
          </p:cNvPr>
          <p:cNvSpPr>
            <a:spLocks noGrp="1"/>
          </p:cNvSpPr>
          <p:nvPr>
            <p:ph type="body" sz="quarter" idx="3"/>
          </p:nvPr>
        </p:nvSpPr>
        <p:spPr>
          <a:xfrm>
            <a:off x="709613" y="4459288"/>
            <a:ext cx="5683250" cy="4224337"/>
          </a:xfrm>
          <a:prstGeom prst="rect">
            <a:avLst/>
          </a:prstGeom>
        </p:spPr>
        <p:txBody>
          <a:bodyPr vert="horz" lIns="94222" tIns="47111" rIns="94222" bIns="4711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57ECD6B-F4A7-9134-D9AA-7582AFD55E6C}"/>
              </a:ext>
            </a:extLst>
          </p:cNvPr>
          <p:cNvSpPr>
            <a:spLocks noGrp="1"/>
          </p:cNvSpPr>
          <p:nvPr>
            <p:ph type="ftr" sz="quarter" idx="4"/>
          </p:nvPr>
        </p:nvSpPr>
        <p:spPr>
          <a:xfrm>
            <a:off x="0" y="8918575"/>
            <a:ext cx="3078163" cy="468313"/>
          </a:xfrm>
          <a:prstGeom prst="rect">
            <a:avLst/>
          </a:prstGeom>
        </p:spPr>
        <p:txBody>
          <a:bodyPr vert="horz" lIns="94222" tIns="47111" rIns="94222" bIns="47111"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14EAD303-AF4C-4871-F257-04CCFDE5904D}"/>
              </a:ext>
            </a:extLst>
          </p:cNvPr>
          <p:cNvSpPr>
            <a:spLocks noGrp="1"/>
          </p:cNvSpPr>
          <p:nvPr>
            <p:ph type="sldNum" sz="quarter" idx="5"/>
          </p:nvPr>
        </p:nvSpPr>
        <p:spPr>
          <a:xfrm>
            <a:off x="4022725" y="8918575"/>
            <a:ext cx="3078163" cy="468313"/>
          </a:xfrm>
          <a:prstGeom prst="rect">
            <a:avLst/>
          </a:prstGeom>
        </p:spPr>
        <p:txBody>
          <a:bodyPr vert="horz" wrap="square" lIns="94222" tIns="47111" rIns="94222" bIns="47111" numCol="1" anchor="b" anchorCtr="0" compatLnSpc="1">
            <a:prstTxWarp prst="textNoShape">
              <a:avLst/>
            </a:prstTxWarp>
          </a:bodyPr>
          <a:lstStyle>
            <a:lvl1pPr algn="r">
              <a:defRPr sz="1200" smtClean="0"/>
            </a:lvl1pPr>
          </a:lstStyle>
          <a:p>
            <a:pPr>
              <a:defRPr/>
            </a:pPr>
            <a:fld id="{99F080E9-5B74-44C1-B6B3-8963DE47A5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18D9117-51C1-C686-2769-668EB49347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B2894F8-B379-5E53-21B0-DC0996786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Slide set updated by Jennifer Kootstra – Spring 2018</a:t>
            </a:r>
          </a:p>
        </p:txBody>
      </p:sp>
      <p:sp>
        <p:nvSpPr>
          <p:cNvPr id="6148" name="Slide Number Placeholder 3">
            <a:extLst>
              <a:ext uri="{FF2B5EF4-FFF2-40B4-BE49-F238E27FC236}">
                <a16:creationId xmlns:a16="http://schemas.microsoft.com/office/drawing/2014/main" id="{BDF85EED-510B-9709-934B-855FDCAF4F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CDC0808-F4B7-4F66-97A7-D52A02E32949}"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DF40F44-B8F3-3012-D40E-12D63F7D68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BB26749-9BA7-A356-E99D-AEE1144E0A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CD7ECAB5-262B-41A3-66F1-1509A1B37A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8C458D3-78FF-4B0C-9EEB-0A9E6B51084F}" type="slidenum">
              <a:rPr lang="en-US" altLang="en-US" sz="1200"/>
              <a:pPr/>
              <a:t>38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FFE4DC4-0A36-990E-DE54-252FBF506C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20E0C0B-B8BA-BD28-E577-874F2E2FE7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will talk about each of these individually.</a:t>
            </a:r>
          </a:p>
        </p:txBody>
      </p:sp>
      <p:sp>
        <p:nvSpPr>
          <p:cNvPr id="18436" name="Slide Number Placeholder 3">
            <a:extLst>
              <a:ext uri="{FF2B5EF4-FFF2-40B4-BE49-F238E27FC236}">
                <a16:creationId xmlns:a16="http://schemas.microsoft.com/office/drawing/2014/main" id="{982CCF6E-B739-870F-F37F-1DC4902D2E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1831629-3E03-4F2F-A749-402ABDF5B33E}" type="slidenum">
              <a:rPr lang="en-US" altLang="en-US" sz="1200"/>
              <a:pPr/>
              <a:t>12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3B12FD3-3094-95E2-624C-56800CE73B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4DCC870-D4DC-1AC2-D36F-4530049DB4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don’t always have to add pectin to a recipe. It depends on the fruit. Follow the recipe.</a:t>
            </a:r>
          </a:p>
        </p:txBody>
      </p:sp>
      <p:sp>
        <p:nvSpPr>
          <p:cNvPr id="23556" name="Slide Number Placeholder 3">
            <a:extLst>
              <a:ext uri="{FF2B5EF4-FFF2-40B4-BE49-F238E27FC236}">
                <a16:creationId xmlns:a16="http://schemas.microsoft.com/office/drawing/2014/main" id="{1B4EF55A-BAD5-5C9A-B045-8F71AD6AE3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2D52C86-CABD-4A89-A87C-40E64B10DBE7}" type="slidenum">
              <a:rPr lang="en-US" altLang="en-US" sz="1200"/>
              <a:pPr/>
              <a:t>16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16957E4-7DC3-07FA-FED3-EB4DB311CD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A1AEE3C-2E68-FF1F-AB78-2403225DC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Pectin has a shelf life. Be mindful of the expiration date.</a:t>
            </a:r>
          </a:p>
        </p:txBody>
      </p:sp>
      <p:sp>
        <p:nvSpPr>
          <p:cNvPr id="25604" name="Slide Number Placeholder 3">
            <a:extLst>
              <a:ext uri="{FF2B5EF4-FFF2-40B4-BE49-F238E27FC236}">
                <a16:creationId xmlns:a16="http://schemas.microsoft.com/office/drawing/2014/main" id="{2D5CE773-786F-31F5-C4D9-0703DAD140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8CDD8A5-C1AA-40DF-A9A6-03850BEA052C}" type="slidenum">
              <a:rPr lang="en-US" altLang="en-US" sz="1200"/>
              <a:pPr/>
              <a:t>17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BC63B88-3D40-5E44-E9F9-2F6E591422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207CF56-423D-D590-896A-1582B976BE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Jams and jellies made with the addition of commercial pectin use a short-boil process and produce a larger yield, take less time to prepare, and have a more predictable outcome.</a:t>
            </a:r>
          </a:p>
        </p:txBody>
      </p:sp>
      <p:sp>
        <p:nvSpPr>
          <p:cNvPr id="27652" name="Slide Number Placeholder 3">
            <a:extLst>
              <a:ext uri="{FF2B5EF4-FFF2-40B4-BE49-F238E27FC236}">
                <a16:creationId xmlns:a16="http://schemas.microsoft.com/office/drawing/2014/main" id="{CCFEC3BE-26F7-5E61-43A5-3CB9B7AECC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E97620C-A92B-4E5C-AB3B-BAA2F5703855}" type="slidenum">
              <a:rPr lang="en-US" altLang="en-US" sz="1200"/>
              <a:pPr/>
              <a:t>18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D86711D-51B8-F3BF-7F4E-7159E6EEFC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2CB9B43-06AD-40C5-4E90-032BEE4D9B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Pectin is a naturally-occurring plant fiber found in most fruits. Pectin molecules are long and flexible; when they form cross-links, they trap and bind water, causing the jam or jelly to form a gel. </a:t>
            </a:r>
          </a:p>
        </p:txBody>
      </p:sp>
      <p:sp>
        <p:nvSpPr>
          <p:cNvPr id="33796" name="Slide Number Placeholder 3">
            <a:extLst>
              <a:ext uri="{FF2B5EF4-FFF2-40B4-BE49-F238E27FC236}">
                <a16:creationId xmlns:a16="http://schemas.microsoft.com/office/drawing/2014/main" id="{E1F8E1ED-F0B5-1577-2C53-0348629C5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9860F45-7BF4-43BD-A637-E6B975327206}" type="slidenum">
              <a:rPr lang="en-US" altLang="en-US" sz="1200"/>
              <a:pPr/>
              <a:t>23</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4B5EE5B-2BDF-CBF0-597C-BCC036D4D8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231A408-E09D-59AB-3951-812F9111B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From OSU Ext Publication SP 50-455: </a:t>
            </a:r>
            <a:r>
              <a:rPr lang="en-US" altLang="en-US" b="1"/>
              <a:t>Cellulose Pulp Method - </a:t>
            </a:r>
            <a:r>
              <a:rPr lang="en-US" altLang="en-US"/>
              <a:t>An easy and fast way to prepare the juice is by mixing crushed prepared fruit with cellulose pulp made from unscented, white facial or toilet tissue. For every three cups of crushed fruit you plan to make into juice, use 1 cup of cellulose pulp (recipe follows). Mix the cellulose pulp with the crushed fruit and heat to the boiling point. Drain through a jelly bag. The cellulose pulp acts like a filter to help keep the jelly bag from clogging and clears the juice. The cellulose filter allows you to be able to squeeze the bag and get all the juice from the fruit.</a:t>
            </a:r>
          </a:p>
        </p:txBody>
      </p:sp>
      <p:sp>
        <p:nvSpPr>
          <p:cNvPr id="41988" name="Slide Number Placeholder 3">
            <a:extLst>
              <a:ext uri="{FF2B5EF4-FFF2-40B4-BE49-F238E27FC236}">
                <a16:creationId xmlns:a16="http://schemas.microsoft.com/office/drawing/2014/main" id="{48CE1155-CB5C-57B0-E00A-C8188F03C5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146B328-2B58-4D6E-A5AC-88F58A077FC6}" type="slidenum">
              <a:rPr lang="en-US" altLang="en-US" sz="1200"/>
              <a:pPr/>
              <a:t>31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7F13BE0-D954-9AAF-2820-57D5CC67E6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EC962E1-4BF6-A448-12BD-5CC01110AB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you process for 10 minutes or more you don’t need to sterilize the jars. So save yourself the time and effort to sterilize and process 5 minute jams and jellies for 10 minutes.</a:t>
            </a:r>
          </a:p>
        </p:txBody>
      </p:sp>
      <p:sp>
        <p:nvSpPr>
          <p:cNvPr id="44036" name="Slide Number Placeholder 3">
            <a:extLst>
              <a:ext uri="{FF2B5EF4-FFF2-40B4-BE49-F238E27FC236}">
                <a16:creationId xmlns:a16="http://schemas.microsoft.com/office/drawing/2014/main" id="{862E46F5-9B3A-4F7B-48CD-62D7446800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362E398-BC29-4AE6-AB69-34561BF8A2C3}" type="slidenum">
              <a:rPr lang="en-US" altLang="en-US" sz="1200"/>
              <a:pPr/>
              <a:t>33</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64B6EA9-DDFA-9D04-BFA7-DC318E4EB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D71EE63-5A6C-54B3-1298-2D2DBAB0B2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Is anyone above 2000 ft? Page 7-14 in the handbook has elevations up to 8000 ft.</a:t>
            </a:r>
          </a:p>
        </p:txBody>
      </p:sp>
      <p:sp>
        <p:nvSpPr>
          <p:cNvPr id="48132" name="Slide Number Placeholder 3">
            <a:extLst>
              <a:ext uri="{FF2B5EF4-FFF2-40B4-BE49-F238E27FC236}">
                <a16:creationId xmlns:a16="http://schemas.microsoft.com/office/drawing/2014/main" id="{BF325C39-79FD-9CC9-9881-06CB5DBA0A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2C2FA3F-2408-4F46-A4CE-60D172512773}" type="slidenum">
              <a:rPr lang="en-US" altLang="en-US" sz="1200"/>
              <a:pPr/>
              <a:t>36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2DBD1"/>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B25942D5-6D24-6D56-BA3F-8D5EB8BE3EA5}"/>
              </a:ext>
            </a:extLst>
          </p:cNvPr>
          <p:cNvSpPr txBox="1">
            <a:spLocks noChangeArrowheads="1"/>
          </p:cNvSpPr>
          <p:nvPr/>
        </p:nvSpPr>
        <p:spPr bwMode="auto">
          <a:xfrm>
            <a:off x="7620000" y="990600"/>
            <a:ext cx="1306513" cy="228600"/>
          </a:xfrm>
          <a:prstGeom prst="rect">
            <a:avLst/>
          </a:prstGeom>
          <a:noFill/>
          <a:ln>
            <a:noFill/>
          </a:ln>
          <a:effec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lnSpc>
                <a:spcPct val="75000"/>
              </a:lnSpc>
              <a:defRPr/>
            </a:pPr>
            <a:endParaRPr lang="en-US" altLang="en-US" sz="1200">
              <a:solidFill>
                <a:srgbClr val="DED5CC"/>
              </a:solidFill>
              <a:latin typeface="Stone Sans" pitchFamily="64" charset="0"/>
            </a:endParaRPr>
          </a:p>
        </p:txBody>
      </p:sp>
      <p:sp>
        <p:nvSpPr>
          <p:cNvPr id="3" name="Rectangle 4">
            <a:extLst>
              <a:ext uri="{FF2B5EF4-FFF2-40B4-BE49-F238E27FC236}">
                <a16:creationId xmlns:a16="http://schemas.microsoft.com/office/drawing/2014/main" id="{348380DB-8045-7DCA-9B9B-C9B34BB47D33}"/>
              </a:ext>
            </a:extLst>
          </p:cNvPr>
          <p:cNvSpPr>
            <a:spLocks noChangeArrowheads="1"/>
          </p:cNvSpPr>
          <p:nvPr/>
        </p:nvSpPr>
        <p:spPr bwMode="auto">
          <a:xfrm>
            <a:off x="0" y="5943600"/>
            <a:ext cx="9144000" cy="914400"/>
          </a:xfrm>
          <a:prstGeom prst="rect">
            <a:avLst/>
          </a:prstGeom>
          <a:solidFill>
            <a:srgbClr val="FFFFFF"/>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a:p>
        </p:txBody>
      </p:sp>
      <p:sp>
        <p:nvSpPr>
          <p:cNvPr id="4" name="Rectangle 5">
            <a:extLst>
              <a:ext uri="{FF2B5EF4-FFF2-40B4-BE49-F238E27FC236}">
                <a16:creationId xmlns:a16="http://schemas.microsoft.com/office/drawing/2014/main" id="{C05F7A4A-C027-6276-D2D0-C728501C26F1}"/>
              </a:ext>
            </a:extLst>
          </p:cNvPr>
          <p:cNvSpPr>
            <a:spLocks noChangeArrowheads="1"/>
          </p:cNvSpPr>
          <p:nvPr/>
        </p:nvSpPr>
        <p:spPr bwMode="auto">
          <a:xfrm>
            <a:off x="0" y="5562600"/>
            <a:ext cx="9155113" cy="381000"/>
          </a:xfrm>
          <a:prstGeom prst="rect">
            <a:avLst/>
          </a:prstGeom>
          <a:solidFill>
            <a:schemeClr val="tx1"/>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endParaRPr lang="en-US" altLang="en-US">
              <a:solidFill>
                <a:srgbClr val="A8C0D2"/>
              </a:solidFill>
            </a:endParaRPr>
          </a:p>
        </p:txBody>
      </p:sp>
      <p:sp>
        <p:nvSpPr>
          <p:cNvPr id="5" name="Rectangle 6">
            <a:extLst>
              <a:ext uri="{FF2B5EF4-FFF2-40B4-BE49-F238E27FC236}">
                <a16:creationId xmlns:a16="http://schemas.microsoft.com/office/drawing/2014/main" id="{3CB753C9-BF2A-CF39-58D2-0F46CFC22984}"/>
              </a:ext>
            </a:extLst>
          </p:cNvPr>
          <p:cNvSpPr>
            <a:spLocks noChangeArrowheads="1"/>
          </p:cNvSpPr>
          <p:nvPr/>
        </p:nvSpPr>
        <p:spPr bwMode="auto">
          <a:xfrm>
            <a:off x="152400" y="5618163"/>
            <a:ext cx="8839200" cy="274637"/>
          </a:xfrm>
          <a:prstGeom prst="rect">
            <a:avLst/>
          </a:prstGeom>
          <a:noFill/>
          <a:ln>
            <a:noFill/>
          </a:ln>
          <a:effec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r>
              <a:rPr lang="en-US" altLang="en-US" sz="1200">
                <a:solidFill>
                  <a:srgbClr val="DED5CC"/>
                </a:solidFill>
                <a:latin typeface="Stone Sans" pitchFamily="64" charset="0"/>
              </a:rPr>
              <a:t>FOOD SAFETY &amp; PRESERVATION</a:t>
            </a:r>
            <a:r>
              <a:rPr lang="en-US" altLang="en-US" sz="1200">
                <a:solidFill>
                  <a:schemeClr val="bg1"/>
                </a:solidFill>
                <a:latin typeface="Stone Sans" pitchFamily="64" charset="0"/>
              </a:rPr>
              <a:t> </a:t>
            </a:r>
          </a:p>
        </p:txBody>
      </p:sp>
      <p:sp>
        <p:nvSpPr>
          <p:cNvPr id="6" name="Rectangle 7">
            <a:extLst>
              <a:ext uri="{FF2B5EF4-FFF2-40B4-BE49-F238E27FC236}">
                <a16:creationId xmlns:a16="http://schemas.microsoft.com/office/drawing/2014/main" id="{3CE64462-8A17-38B2-0426-4606DCCE8E83}"/>
              </a:ext>
            </a:extLst>
          </p:cNvPr>
          <p:cNvSpPr>
            <a:spLocks noChangeArrowheads="1"/>
          </p:cNvSpPr>
          <p:nvPr/>
        </p:nvSpPr>
        <p:spPr bwMode="auto">
          <a:xfrm>
            <a:off x="0" y="-7938"/>
            <a:ext cx="9144000" cy="1143001"/>
          </a:xfrm>
          <a:prstGeom prst="rect">
            <a:avLst/>
          </a:prstGeom>
          <a:gradFill rotWithShape="0">
            <a:gsLst>
              <a:gs pos="0">
                <a:srgbClr val="3E2116"/>
              </a:gs>
              <a:gs pos="100000">
                <a:schemeClr val="folHlink"/>
              </a:gs>
            </a:gsLst>
            <a:lin ang="0" scaled="1"/>
          </a:gra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a:p>
        </p:txBody>
      </p:sp>
      <p:pic>
        <p:nvPicPr>
          <p:cNvPr id="7" name="Picture 8" descr="logo">
            <a:extLst>
              <a:ext uri="{FF2B5EF4-FFF2-40B4-BE49-F238E27FC236}">
                <a16:creationId xmlns:a16="http://schemas.microsoft.com/office/drawing/2014/main" id="{A5C6A41E-AE88-FF84-0D38-A9857C357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8913"/>
            <a:ext cx="4038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ottomImageBar">
            <a:extLst>
              <a:ext uri="{FF2B5EF4-FFF2-40B4-BE49-F238E27FC236}">
                <a16:creationId xmlns:a16="http://schemas.microsoft.com/office/drawing/2014/main" id="{D8A9CB49-A06A-EFB3-41E9-CF11A413F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209800"/>
            <a:ext cx="7772400" cy="1143000"/>
          </a:xfrm>
        </p:spPr>
        <p:txBody>
          <a:bodyPr/>
          <a:lstStyle>
            <a:lvl1pPr algn="ctr">
              <a:defRPr sz="3200">
                <a:solidFill>
                  <a:schemeClr val="folHlink"/>
                </a:solidFill>
              </a:defRPr>
            </a:lvl1pPr>
          </a:lstStyle>
          <a:p>
            <a:pPr lvl="0"/>
            <a:r>
              <a:rPr lang="en-US" altLang="en-US" noProof="0"/>
              <a:t>Click to edit Master title style</a:t>
            </a:r>
          </a:p>
        </p:txBody>
      </p:sp>
    </p:spTree>
    <p:extLst>
      <p:ext uri="{BB962C8B-B14F-4D97-AF65-F5344CB8AC3E}">
        <p14:creationId xmlns:p14="http://schemas.microsoft.com/office/powerpoint/2010/main" val="234286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67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0955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914400"/>
            <a:ext cx="61341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914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533400"/>
          </a:xfrm>
        </p:spPr>
        <p:txBody>
          <a:bodyPr/>
          <a:lstStyle/>
          <a:p>
            <a:r>
              <a:rPr lang="en-US"/>
              <a:t>Click to edit Master title style</a:t>
            </a:r>
          </a:p>
        </p:txBody>
      </p:sp>
      <p:sp>
        <p:nvSpPr>
          <p:cNvPr id="3" name="Text Placeholder 2"/>
          <p:cNvSpPr>
            <a:spLocks noGrp="1"/>
          </p:cNvSpPr>
          <p:nvPr>
            <p:ph type="body" sz="half" idx="1"/>
          </p:nvPr>
        </p:nvSpPr>
        <p:spPr>
          <a:xfrm>
            <a:off x="381000" y="16764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76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335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2571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76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89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15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419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71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832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4312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F0F8"/>
            </a:gs>
            <a:gs pos="100000">
              <a:srgbClr val="A3BBCD"/>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080EC2B-2845-05D2-2BF8-2F98D95A55C1}"/>
              </a:ext>
            </a:extLst>
          </p:cNvPr>
          <p:cNvSpPr>
            <a:spLocks noChangeArrowheads="1"/>
          </p:cNvSpPr>
          <p:nvPr/>
        </p:nvSpPr>
        <p:spPr bwMode="auto">
          <a:xfrm>
            <a:off x="0" y="0"/>
            <a:ext cx="9144000" cy="990600"/>
          </a:xfrm>
          <a:prstGeom prst="rect">
            <a:avLst/>
          </a:prstGeom>
          <a:solidFill>
            <a:srgbClr val="FFFFFF"/>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a:p>
        </p:txBody>
      </p:sp>
      <p:sp>
        <p:nvSpPr>
          <p:cNvPr id="1027" name="Rectangle 3">
            <a:extLst>
              <a:ext uri="{FF2B5EF4-FFF2-40B4-BE49-F238E27FC236}">
                <a16:creationId xmlns:a16="http://schemas.microsoft.com/office/drawing/2014/main" id="{AC969416-B8C0-4946-5D4E-24739120CE17}"/>
              </a:ext>
            </a:extLst>
          </p:cNvPr>
          <p:cNvSpPr>
            <a:spLocks noChangeArrowheads="1"/>
          </p:cNvSpPr>
          <p:nvPr/>
        </p:nvSpPr>
        <p:spPr bwMode="auto">
          <a:xfrm>
            <a:off x="0" y="952500"/>
            <a:ext cx="9144000" cy="457200"/>
          </a:xfrm>
          <a:prstGeom prst="rect">
            <a:avLst/>
          </a:prstGeom>
          <a:solidFill>
            <a:schemeClr val="tx1"/>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a:p>
        </p:txBody>
      </p:sp>
      <p:sp>
        <p:nvSpPr>
          <p:cNvPr id="4100" name="Text Box 4">
            <a:extLst>
              <a:ext uri="{FF2B5EF4-FFF2-40B4-BE49-F238E27FC236}">
                <a16:creationId xmlns:a16="http://schemas.microsoft.com/office/drawing/2014/main" id="{4A6213BB-2E7F-5854-0749-181F5F357620}"/>
              </a:ext>
            </a:extLst>
          </p:cNvPr>
          <p:cNvSpPr txBox="1">
            <a:spLocks noChangeArrowheads="1"/>
          </p:cNvSpPr>
          <p:nvPr/>
        </p:nvSpPr>
        <p:spPr bwMode="auto">
          <a:xfrm>
            <a:off x="2133600" y="2003425"/>
            <a:ext cx="6477000" cy="1244600"/>
          </a:xfrm>
          <a:prstGeom prst="rect">
            <a:avLst/>
          </a:prstGeom>
          <a:noFill/>
          <a:ln>
            <a:noFill/>
          </a:ln>
          <a:effectLst/>
        </p:spPr>
        <p:txBody>
          <a:bodyPr>
            <a:spAutoFit/>
          </a:bodyPr>
          <a:lstStyle>
            <a:lvl1pPr marL="341313" indent="-341313"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70000"/>
              </a:spcBef>
              <a:buClr>
                <a:srgbClr val="BAB866"/>
              </a:buClr>
              <a:buSzPct val="85000"/>
              <a:buFontTx/>
              <a:buChar char="•"/>
              <a:defRPr/>
            </a:pPr>
            <a:endParaRPr lang="en-US" altLang="en-US" sz="2800">
              <a:solidFill>
                <a:srgbClr val="572700"/>
              </a:solidFill>
              <a:latin typeface="Stone Sans Semibold" pitchFamily="48" charset="0"/>
            </a:endParaRPr>
          </a:p>
          <a:p>
            <a:pPr lvl="1">
              <a:spcBef>
                <a:spcPct val="70000"/>
              </a:spcBef>
              <a:buClr>
                <a:srgbClr val="BAB866"/>
              </a:buClr>
              <a:buSzPct val="85000"/>
              <a:buFontTx/>
              <a:buChar char="•"/>
              <a:defRPr/>
            </a:pPr>
            <a:endParaRPr lang="en-US" altLang="en-US" sz="2800">
              <a:solidFill>
                <a:srgbClr val="572700"/>
              </a:solidFill>
              <a:latin typeface="Stone Sans Semibold" pitchFamily="48" charset="0"/>
            </a:endParaRPr>
          </a:p>
        </p:txBody>
      </p:sp>
      <p:sp>
        <p:nvSpPr>
          <p:cNvPr id="1029" name="Rectangle 5">
            <a:extLst>
              <a:ext uri="{FF2B5EF4-FFF2-40B4-BE49-F238E27FC236}">
                <a16:creationId xmlns:a16="http://schemas.microsoft.com/office/drawing/2014/main" id="{C13E4700-CB7E-2EB9-EC38-C0C553210C24}"/>
              </a:ext>
            </a:extLst>
          </p:cNvPr>
          <p:cNvSpPr>
            <a:spLocks noGrp="1" noChangeArrowheads="1"/>
          </p:cNvSpPr>
          <p:nvPr>
            <p:ph type="body" idx="1"/>
          </p:nvPr>
        </p:nvSpPr>
        <p:spPr bwMode="auto">
          <a:xfrm>
            <a:off x="381000" y="16764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B3C49195-FF48-7258-8033-8B91DC8FC5CA}"/>
              </a:ext>
            </a:extLst>
          </p:cNvPr>
          <p:cNvSpPr>
            <a:spLocks noGrp="1" noChangeArrowheads="1"/>
          </p:cNvSpPr>
          <p:nvPr>
            <p:ph type="title"/>
          </p:nvPr>
        </p:nvSpPr>
        <p:spPr bwMode="auto">
          <a:xfrm>
            <a:off x="381000" y="914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7">
            <a:extLst>
              <a:ext uri="{FF2B5EF4-FFF2-40B4-BE49-F238E27FC236}">
                <a16:creationId xmlns:a16="http://schemas.microsoft.com/office/drawing/2014/main" id="{F0C8667A-0923-6882-11BA-37C77E7D3E9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52400"/>
            <a:ext cx="3962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7"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Stone Sans" pitchFamily="64" charset="0"/>
        </a:defRPr>
      </a:lvl2pPr>
      <a:lvl3pPr algn="l" rtl="0" eaLnBrk="0" fontAlgn="base" hangingPunct="0">
        <a:spcBef>
          <a:spcPct val="0"/>
        </a:spcBef>
        <a:spcAft>
          <a:spcPct val="0"/>
        </a:spcAft>
        <a:defRPr sz="2400">
          <a:solidFill>
            <a:schemeClr val="bg1"/>
          </a:solidFill>
          <a:latin typeface="Stone Sans" pitchFamily="64" charset="0"/>
        </a:defRPr>
      </a:lvl3pPr>
      <a:lvl4pPr algn="l" rtl="0" eaLnBrk="0" fontAlgn="base" hangingPunct="0">
        <a:spcBef>
          <a:spcPct val="0"/>
        </a:spcBef>
        <a:spcAft>
          <a:spcPct val="0"/>
        </a:spcAft>
        <a:defRPr sz="2400">
          <a:solidFill>
            <a:schemeClr val="bg1"/>
          </a:solidFill>
          <a:latin typeface="Stone Sans" pitchFamily="64" charset="0"/>
        </a:defRPr>
      </a:lvl4pPr>
      <a:lvl5pPr algn="l" rtl="0" eaLnBrk="0" fontAlgn="base" hangingPunct="0">
        <a:spcBef>
          <a:spcPct val="0"/>
        </a:spcBef>
        <a:spcAft>
          <a:spcPct val="0"/>
        </a:spcAft>
        <a:defRPr sz="2400">
          <a:solidFill>
            <a:schemeClr val="bg1"/>
          </a:solidFill>
          <a:latin typeface="Stone Sans" pitchFamily="64" charset="0"/>
        </a:defRPr>
      </a:lvl5pPr>
      <a:lvl6pPr marL="457200" algn="l" rtl="0" eaLnBrk="0" fontAlgn="base" hangingPunct="0">
        <a:spcBef>
          <a:spcPct val="0"/>
        </a:spcBef>
        <a:spcAft>
          <a:spcPct val="0"/>
        </a:spcAft>
        <a:defRPr sz="2400">
          <a:solidFill>
            <a:schemeClr val="bg1"/>
          </a:solidFill>
          <a:latin typeface="Stone Sans" pitchFamily="64" charset="0"/>
        </a:defRPr>
      </a:lvl6pPr>
      <a:lvl7pPr marL="914400" algn="l" rtl="0" eaLnBrk="0" fontAlgn="base" hangingPunct="0">
        <a:spcBef>
          <a:spcPct val="0"/>
        </a:spcBef>
        <a:spcAft>
          <a:spcPct val="0"/>
        </a:spcAft>
        <a:defRPr sz="2400">
          <a:solidFill>
            <a:schemeClr val="bg1"/>
          </a:solidFill>
          <a:latin typeface="Stone Sans" pitchFamily="64" charset="0"/>
        </a:defRPr>
      </a:lvl7pPr>
      <a:lvl8pPr marL="1371600" algn="l" rtl="0" eaLnBrk="0" fontAlgn="base" hangingPunct="0">
        <a:spcBef>
          <a:spcPct val="0"/>
        </a:spcBef>
        <a:spcAft>
          <a:spcPct val="0"/>
        </a:spcAft>
        <a:defRPr sz="2400">
          <a:solidFill>
            <a:schemeClr val="bg1"/>
          </a:solidFill>
          <a:latin typeface="Stone Sans" pitchFamily="64" charset="0"/>
        </a:defRPr>
      </a:lvl8pPr>
      <a:lvl9pPr marL="1828800" algn="l" rtl="0" eaLnBrk="0" fontAlgn="base" hangingPunct="0">
        <a:spcBef>
          <a:spcPct val="0"/>
        </a:spcBef>
        <a:spcAft>
          <a:spcPct val="0"/>
        </a:spcAft>
        <a:defRPr sz="2400">
          <a:solidFill>
            <a:schemeClr val="bg1"/>
          </a:solidFill>
          <a:latin typeface="Stone Sans" pitchFamily="64"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Stone Sans Semibold" pitchFamily="48" charset="0"/>
        </a:defRPr>
      </a:lvl2pPr>
      <a:lvl3pPr marL="1085850" indent="-228600" algn="l" rtl="0" eaLnBrk="0" fontAlgn="base" hangingPunct="0">
        <a:spcBef>
          <a:spcPct val="20000"/>
        </a:spcBef>
        <a:spcAft>
          <a:spcPct val="0"/>
        </a:spcAft>
        <a:buClr>
          <a:schemeClr val="accent1"/>
        </a:buClr>
        <a:buChar char="•"/>
        <a:defRPr sz="2000">
          <a:solidFill>
            <a:schemeClr val="tx1"/>
          </a:solidFill>
          <a:latin typeface="+mn-lt"/>
        </a:defRPr>
      </a:lvl3pPr>
      <a:lvl4pPr marL="1428750" indent="-228600" algn="l" rtl="0" eaLnBrk="0" fontAlgn="base" hangingPunct="0">
        <a:spcBef>
          <a:spcPct val="20000"/>
        </a:spcBef>
        <a:spcAft>
          <a:spcPct val="0"/>
        </a:spcAft>
        <a:buClr>
          <a:schemeClr val="accent1"/>
        </a:buClr>
        <a:buChar char="–"/>
        <a:defRPr>
          <a:solidFill>
            <a:schemeClr val="tx1"/>
          </a:solidFill>
          <a:latin typeface="+mn-lt"/>
        </a:defRPr>
      </a:lvl4pPr>
      <a:lvl5pPr marL="1771650" indent="-228600" algn="l" rtl="0" eaLnBrk="0" fontAlgn="base" hangingPunct="0">
        <a:spcBef>
          <a:spcPct val="20000"/>
        </a:spcBef>
        <a:spcAft>
          <a:spcPct val="0"/>
        </a:spcAft>
        <a:buClr>
          <a:schemeClr val="accent1"/>
        </a:buClr>
        <a:buChar char="»"/>
        <a:defRPr>
          <a:solidFill>
            <a:schemeClr val="tx1"/>
          </a:solidFill>
          <a:latin typeface="+mn-lt"/>
        </a:defRPr>
      </a:lvl5pPr>
      <a:lvl6pPr marL="2228850" indent="-228600" algn="l" rtl="0" eaLnBrk="0" fontAlgn="base" hangingPunct="0">
        <a:spcBef>
          <a:spcPct val="20000"/>
        </a:spcBef>
        <a:spcAft>
          <a:spcPct val="0"/>
        </a:spcAft>
        <a:buClr>
          <a:schemeClr val="accent1"/>
        </a:buClr>
        <a:buChar char="»"/>
        <a:defRPr>
          <a:solidFill>
            <a:schemeClr val="tx1"/>
          </a:solidFill>
          <a:latin typeface="+mn-lt"/>
        </a:defRPr>
      </a:lvl6pPr>
      <a:lvl7pPr marL="2686050" indent="-228600" algn="l" rtl="0" eaLnBrk="0" fontAlgn="base" hangingPunct="0">
        <a:spcBef>
          <a:spcPct val="20000"/>
        </a:spcBef>
        <a:spcAft>
          <a:spcPct val="0"/>
        </a:spcAft>
        <a:buClr>
          <a:schemeClr val="accent1"/>
        </a:buClr>
        <a:buChar char="»"/>
        <a:defRPr>
          <a:solidFill>
            <a:schemeClr val="tx1"/>
          </a:solidFill>
          <a:latin typeface="+mn-lt"/>
        </a:defRPr>
      </a:lvl7pPr>
      <a:lvl8pPr marL="3143250" indent="-228600" algn="l" rtl="0" eaLnBrk="0" fontAlgn="base" hangingPunct="0">
        <a:spcBef>
          <a:spcPct val="20000"/>
        </a:spcBef>
        <a:spcAft>
          <a:spcPct val="0"/>
        </a:spcAft>
        <a:buClr>
          <a:schemeClr val="accent1"/>
        </a:buClr>
        <a:buChar char="»"/>
        <a:defRPr>
          <a:solidFill>
            <a:schemeClr val="tx1"/>
          </a:solidFill>
          <a:latin typeface="+mn-lt"/>
        </a:defRPr>
      </a:lvl8pPr>
      <a:lvl9pPr marL="3600450" indent="-228600" algn="l" rtl="0" eaLnBrk="0" fontAlgn="base" hangingPunct="0">
        <a:spcBef>
          <a:spcPct val="20000"/>
        </a:spcBef>
        <a:spcAft>
          <a:spcPct val="0"/>
        </a:spcAft>
        <a:buClr>
          <a:schemeClr val="accent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udeiwantthat.com/food/novelty/the-bacon-jams.asp"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nchfp.uga.edu/"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3.bin"/><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g.ndsu.edu/food/food-preservation/cannin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reativecommons.org/licenses/by-nc-sa/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4.bin"/><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oleObject" Target="../embeddings/oleObject5.bin"/><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alloon-juice.com/2015/08/21/friday-recipe-exchange-peaches-and-peppers/"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BBAD385-D6A7-EDFC-1F3C-3F87A9D261BF}"/>
              </a:ext>
            </a:extLst>
          </p:cNvPr>
          <p:cNvSpPr>
            <a:spLocks noGrp="1" noChangeArrowheads="1"/>
          </p:cNvSpPr>
          <p:nvPr>
            <p:ph type="ctrTitle"/>
          </p:nvPr>
        </p:nvSpPr>
        <p:spPr>
          <a:xfrm>
            <a:off x="609600" y="1371600"/>
            <a:ext cx="7848600" cy="3352800"/>
          </a:xfrm>
        </p:spPr>
        <p:txBody>
          <a:bodyPr/>
          <a:lstStyle/>
          <a:p>
            <a:r>
              <a:rPr lang="en-US" altLang="en-US" sz="4400" dirty="0"/>
              <a:t>Jams &amp; Jellies</a:t>
            </a:r>
            <a:br>
              <a:rPr lang="en-US" altLang="en-US" dirty="0"/>
            </a:br>
            <a:r>
              <a:rPr lang="en-US" altLang="en-US" sz="2400" dirty="0"/>
              <a:t>(Making &amp; Preserving Fruit Spreads)</a:t>
            </a:r>
            <a:br>
              <a:rPr lang="en-US" altLang="en-US" dirty="0"/>
            </a:br>
            <a:br>
              <a:rPr lang="en-US" altLang="en-US" dirty="0"/>
            </a:br>
            <a:br>
              <a:rPr lang="en-US" altLang="en-US" dirty="0"/>
            </a:br>
            <a:r>
              <a:rPr lang="en-US" altLang="en-US" sz="2400" dirty="0"/>
              <a:t> Washington State University</a:t>
            </a:r>
            <a:br>
              <a:rPr lang="en-US" altLang="en-US" sz="2400" dirty="0"/>
            </a:br>
            <a:r>
              <a:rPr lang="en-US" altLang="en-US" sz="2400" dirty="0"/>
              <a:t>Sandy Brown </a:t>
            </a:r>
            <a:br>
              <a:rPr lang="en-US" altLang="en-US" sz="2400" dirty="0"/>
            </a:br>
            <a:r>
              <a:rPr lang="en-US" altLang="en-US" sz="2400" dirty="0"/>
              <a:t>Faculty Emeritus </a:t>
            </a:r>
          </a:p>
        </p:txBody>
      </p:sp>
      <p:pic>
        <p:nvPicPr>
          <p:cNvPr id="5123" name="Picture 2">
            <a:extLst>
              <a:ext uri="{FF2B5EF4-FFF2-40B4-BE49-F238E27FC236}">
                <a16:creationId xmlns:a16="http://schemas.microsoft.com/office/drawing/2014/main" id="{834067BA-4D1D-718B-3912-74C3799CFE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45C9738-29A4-54C8-5C18-B710802AF11C}"/>
              </a:ext>
            </a:extLst>
          </p:cNvPr>
          <p:cNvSpPr>
            <a:spLocks noGrp="1" noChangeArrowheads="1"/>
          </p:cNvSpPr>
          <p:nvPr>
            <p:ph type="title"/>
          </p:nvPr>
        </p:nvSpPr>
        <p:spPr/>
        <p:txBody>
          <a:bodyPr/>
          <a:lstStyle/>
          <a:p>
            <a:r>
              <a:rPr lang="en-US" altLang="en-US" dirty="0">
                <a:latin typeface="Calibri"/>
                <a:ea typeface="Calibri"/>
                <a:cs typeface="Calibri"/>
              </a:rPr>
              <a:t>Safe Recipes</a:t>
            </a:r>
          </a:p>
        </p:txBody>
      </p:sp>
      <p:sp>
        <p:nvSpPr>
          <p:cNvPr id="15363" name="Content Placeholder 2">
            <a:extLst>
              <a:ext uri="{FF2B5EF4-FFF2-40B4-BE49-F238E27FC236}">
                <a16:creationId xmlns:a16="http://schemas.microsoft.com/office/drawing/2014/main" id="{31E99E79-C063-4F5D-4168-DA6509CB1086}"/>
              </a:ext>
            </a:extLst>
          </p:cNvPr>
          <p:cNvSpPr>
            <a:spLocks noGrp="1" noChangeArrowheads="1"/>
          </p:cNvSpPr>
          <p:nvPr>
            <p:ph idx="1"/>
          </p:nvPr>
        </p:nvSpPr>
        <p:spPr/>
        <p:txBody>
          <a:bodyPr/>
          <a:lstStyle/>
          <a:p>
            <a:r>
              <a:rPr lang="en-US" altLang="en-US" dirty="0">
                <a:latin typeface="Calibri"/>
                <a:ea typeface="Calibri"/>
                <a:cs typeface="Calibri"/>
              </a:rPr>
              <a:t>Use reputable sources for recipes </a:t>
            </a:r>
          </a:p>
          <a:p>
            <a:r>
              <a:rPr lang="en-US" altLang="en-US" dirty="0">
                <a:latin typeface="Calibri"/>
                <a:ea typeface="Calibri"/>
                <a:cs typeface="Calibri"/>
              </a:rPr>
              <a:t>Full sugar/pectin products </a:t>
            </a:r>
          </a:p>
          <a:p>
            <a:r>
              <a:rPr lang="en-US" altLang="en-US" dirty="0">
                <a:latin typeface="Calibri"/>
                <a:ea typeface="Calibri"/>
                <a:cs typeface="Calibri"/>
              </a:rPr>
              <a:t>Product gels- proves that enough sugar and acid </a:t>
            </a:r>
          </a:p>
          <a:p>
            <a:r>
              <a:rPr lang="en-US" altLang="en-US" dirty="0">
                <a:latin typeface="Calibri"/>
                <a:ea typeface="Calibri"/>
                <a:cs typeface="Calibri"/>
              </a:rPr>
              <a:t>Watch out for Creative recipes </a:t>
            </a:r>
          </a:p>
          <a:p>
            <a:pPr lvl="1"/>
            <a:r>
              <a:rPr lang="en-US" altLang="en-US" dirty="0">
                <a:latin typeface="Calibri"/>
                <a:ea typeface="Calibri"/>
                <a:cs typeface="Calibri"/>
              </a:rPr>
              <a:t>Refrigeration best choice </a:t>
            </a:r>
          </a:p>
          <a:p>
            <a:pPr lvl="1"/>
            <a:r>
              <a:rPr lang="en-US" altLang="en-US" dirty="0">
                <a:latin typeface="Calibri"/>
                <a:ea typeface="Calibri"/>
                <a:cs typeface="Calibri"/>
              </a:rPr>
              <a:t>Cautious of low acid products </a:t>
            </a:r>
          </a:p>
        </p:txBody>
      </p:sp>
      <p:pic>
        <p:nvPicPr>
          <p:cNvPr id="15364" name="Picture 4" descr="A picture containing table, food, cup, plate&#10;&#10;Description automatically generated">
            <a:extLst>
              <a:ext uri="{FF2B5EF4-FFF2-40B4-BE49-F238E27FC236}">
                <a16:creationId xmlns:a16="http://schemas.microsoft.com/office/drawing/2014/main" id="{DE84DE4F-AF00-F408-6EED-EF85ED2FF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257675"/>
            <a:ext cx="3124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a:extLst>
              <a:ext uri="{FF2B5EF4-FFF2-40B4-BE49-F238E27FC236}">
                <a16:creationId xmlns:a16="http://schemas.microsoft.com/office/drawing/2014/main" id="{8ADA2052-F141-1E3B-821C-D3389632DDD4}"/>
              </a:ext>
            </a:extLst>
          </p:cNvPr>
          <p:cNvSpPr txBox="1">
            <a:spLocks noChangeArrowheads="1"/>
          </p:cNvSpPr>
          <p:nvPr/>
        </p:nvSpPr>
        <p:spPr bwMode="auto">
          <a:xfrm>
            <a:off x="5638800" y="8758238"/>
            <a:ext cx="312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900">
                <a:latin typeface="Times" panose="02020603050405020304" pitchFamily="18" charset="0"/>
                <a:hlinkClick r:id="rId3" tooltip="http://www.dudeiwantthat.com/food/novelty/the-bacon-jams.asp"/>
              </a:rPr>
              <a:t>This Photo</a:t>
            </a:r>
            <a:r>
              <a:rPr lang="en-US" altLang="en-US" sz="900">
                <a:latin typeface="Times" panose="02020603050405020304" pitchFamily="18" charset="0"/>
              </a:rPr>
              <a:t> by Unknown Author is licensed under </a:t>
            </a:r>
            <a:r>
              <a:rPr lang="en-US" altLang="en-US" sz="900">
                <a:latin typeface="Times" panose="02020603050405020304" pitchFamily="18" charset="0"/>
                <a:hlinkClick r:id="rId4" tooltip="https://creativecommons.org/licenses/by-nc-sa/3.0/"/>
              </a:rPr>
              <a:t>CC BY-SA-NC</a:t>
            </a:r>
            <a:endParaRPr lang="en-US" altLang="en-US" sz="900">
              <a:latin typeface="Times" panose="02020603050405020304" pitchFamily="18" charset="0"/>
            </a:endParaRPr>
          </a:p>
        </p:txBody>
      </p:sp>
      <p:pic>
        <p:nvPicPr>
          <p:cNvPr id="15366" name="Picture 2">
            <a:extLst>
              <a:ext uri="{FF2B5EF4-FFF2-40B4-BE49-F238E27FC236}">
                <a16:creationId xmlns:a16="http://schemas.microsoft.com/office/drawing/2014/main" id="{1470B4CC-A44A-AF73-61CB-7096075F74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BA58B64-0ACC-E665-0A4E-E0B4674B90C0}"/>
              </a:ext>
            </a:extLst>
          </p:cNvPr>
          <p:cNvSpPr>
            <a:spLocks noGrp="1" noChangeArrowheads="1"/>
          </p:cNvSpPr>
          <p:nvPr>
            <p:ph type="title"/>
          </p:nvPr>
        </p:nvSpPr>
        <p:spPr/>
        <p:txBody>
          <a:bodyPr/>
          <a:lstStyle/>
          <a:p>
            <a:r>
              <a:rPr lang="en-US" altLang="en-US" dirty="0">
                <a:latin typeface="Calibri"/>
                <a:ea typeface="Calibri"/>
                <a:cs typeface="Calibri"/>
              </a:rPr>
              <a:t>SOURCES FOR RECIPES</a:t>
            </a:r>
          </a:p>
        </p:txBody>
      </p:sp>
      <p:sp>
        <p:nvSpPr>
          <p:cNvPr id="16387" name="Text Box 4">
            <a:extLst>
              <a:ext uri="{FF2B5EF4-FFF2-40B4-BE49-F238E27FC236}">
                <a16:creationId xmlns:a16="http://schemas.microsoft.com/office/drawing/2014/main" id="{D63751FD-BF3E-4038-F921-944D3B7974F0}"/>
              </a:ext>
            </a:extLst>
          </p:cNvPr>
          <p:cNvSpPr txBox="1">
            <a:spLocks noChangeArrowheads="1"/>
          </p:cNvSpPr>
          <p:nvPr/>
        </p:nvSpPr>
        <p:spPr bwMode="auto">
          <a:xfrm>
            <a:off x="838200" y="5029200"/>
            <a:ext cx="7086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buFontTx/>
              <a:buNone/>
            </a:pPr>
            <a:r>
              <a:rPr lang="en-US" altLang="en-US" sz="2400" b="1" dirty="0">
                <a:solidFill>
                  <a:srgbClr val="A50021"/>
                </a:solidFill>
                <a:latin typeface="Calibri"/>
                <a:ea typeface="Calibri"/>
                <a:cs typeface="Calibri"/>
              </a:rPr>
              <a:t>Recipes from many sources are generally safe as long as they are using high acid foods.</a:t>
            </a:r>
            <a:endParaRPr lang="en-US" altLang="en-US" sz="2400" dirty="0">
              <a:latin typeface="Calibri"/>
              <a:ea typeface="Calibri"/>
              <a:cs typeface="Calibri"/>
            </a:endParaRPr>
          </a:p>
          <a:p>
            <a:pPr algn="r">
              <a:spcBef>
                <a:spcPct val="50000"/>
              </a:spcBef>
              <a:buClrTx/>
              <a:buFontTx/>
              <a:buNone/>
            </a:pPr>
            <a:endParaRPr lang="en-US" altLang="en-US" sz="2400">
              <a:latin typeface="Stone Sans Semibold" pitchFamily="48" charset="0"/>
            </a:endParaRPr>
          </a:p>
        </p:txBody>
      </p:sp>
      <p:sp>
        <p:nvSpPr>
          <p:cNvPr id="16388" name="Rectangle 3">
            <a:extLst>
              <a:ext uri="{FF2B5EF4-FFF2-40B4-BE49-F238E27FC236}">
                <a16:creationId xmlns:a16="http://schemas.microsoft.com/office/drawing/2014/main" id="{2E6065E3-DBEF-663F-8F42-07ABAE6070FE}"/>
              </a:ext>
            </a:extLst>
          </p:cNvPr>
          <p:cNvSpPr>
            <a:spLocks noGrp="1" noChangeArrowheads="1"/>
          </p:cNvSpPr>
          <p:nvPr>
            <p:ph type="body" sz="half" idx="1"/>
          </p:nvPr>
        </p:nvSpPr>
        <p:spPr/>
        <p:txBody>
          <a:bodyPr/>
          <a:lstStyle/>
          <a:p>
            <a:r>
              <a:rPr lang="en-US" altLang="en-US" sz="2400" dirty="0">
                <a:latin typeface="Calibri"/>
                <a:ea typeface="Calibri"/>
                <a:cs typeface="Calibri"/>
              </a:rPr>
              <a:t>Pectin package inserts</a:t>
            </a:r>
          </a:p>
          <a:p>
            <a:r>
              <a:rPr lang="en-US" altLang="en-US" sz="2400" dirty="0">
                <a:latin typeface="Calibri"/>
                <a:ea typeface="Calibri"/>
                <a:cs typeface="Calibri"/>
              </a:rPr>
              <a:t>So Easy to Preserve</a:t>
            </a:r>
          </a:p>
          <a:p>
            <a:r>
              <a:rPr lang="en-US" altLang="en-US" sz="2400" dirty="0">
                <a:latin typeface="Calibri"/>
                <a:ea typeface="Calibri"/>
                <a:cs typeface="Calibri"/>
              </a:rPr>
              <a:t>WSU publications</a:t>
            </a:r>
          </a:p>
          <a:p>
            <a:r>
              <a:rPr lang="en-US" altLang="en-US" sz="2400" dirty="0">
                <a:latin typeface="Calibri"/>
                <a:ea typeface="Calibri"/>
                <a:cs typeface="Calibri"/>
              </a:rPr>
              <a:t>USDA website: </a:t>
            </a:r>
            <a:r>
              <a:rPr lang="en-US" altLang="en-US" sz="2400" dirty="0">
                <a:latin typeface="Calibri"/>
                <a:ea typeface="Calibri"/>
                <a:cs typeface="Calibri"/>
                <a:hlinkClick r:id="rId2"/>
              </a:rPr>
              <a:t>http://nchfp.uga.edu/</a:t>
            </a:r>
            <a:endParaRPr lang="en-US" altLang="en-US" sz="2400" dirty="0">
              <a:latin typeface="Calibri"/>
              <a:ea typeface="Calibri"/>
              <a:cs typeface="Calibri"/>
            </a:endParaRPr>
          </a:p>
        </p:txBody>
      </p:sp>
      <p:pic>
        <p:nvPicPr>
          <p:cNvPr id="16389" name="Picture 7" descr="Image result">
            <a:extLst>
              <a:ext uri="{FF2B5EF4-FFF2-40B4-BE49-F238E27FC236}">
                <a16:creationId xmlns:a16="http://schemas.microsoft.com/office/drawing/2014/main" id="{DC2A631F-4368-2DCD-0A08-574D84D93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1752600"/>
            <a:ext cx="44878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a:extLst>
              <a:ext uri="{FF2B5EF4-FFF2-40B4-BE49-F238E27FC236}">
                <a16:creationId xmlns:a16="http://schemas.microsoft.com/office/drawing/2014/main" id="{C8662548-BD21-0B4D-02C6-163CDCB3ED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421" name="Rectangle 17420">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9141714"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4" name="Picture 5" descr="http://www.cocktailsoftheworld.com/uploads/pics/lemon_02.jpg">
            <a:extLst>
              <a:ext uri="{FF2B5EF4-FFF2-40B4-BE49-F238E27FC236}">
                <a16:creationId xmlns:a16="http://schemas.microsoft.com/office/drawing/2014/main" id="{C78A10CB-4E0A-EFA0-7BA2-F02EF10146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5983" y="346167"/>
            <a:ext cx="536269" cy="15889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washing strawberries">
            <a:extLst>
              <a:ext uri="{FF2B5EF4-FFF2-40B4-BE49-F238E27FC236}">
                <a16:creationId xmlns:a16="http://schemas.microsoft.com/office/drawing/2014/main" id="{248D9572-57F1-D392-F997-FFC3CE413C1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85066" y="346167"/>
            <a:ext cx="2044454" cy="1547944"/>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2">
            <a:extLst>
              <a:ext uri="{FF2B5EF4-FFF2-40B4-BE49-F238E27FC236}">
                <a16:creationId xmlns:a16="http://schemas.microsoft.com/office/drawing/2014/main" id="{BFAD85AE-DB66-62E4-3C6B-951FFADD74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205125" y="610608"/>
            <a:ext cx="2640328" cy="10694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http://d3d71ba2asa5oz.cloudfront.net/52000777/images/801001-new.jpg">
            <a:extLst>
              <a:ext uri="{FF2B5EF4-FFF2-40B4-BE49-F238E27FC236}">
                <a16:creationId xmlns:a16="http://schemas.microsoft.com/office/drawing/2014/main" id="{238BAC11-F17F-CE30-D14F-261307747F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52" t="20233" r="33727" b="20752"/>
          <a:stretch>
            <a:fillRect/>
          </a:stretch>
        </p:blipFill>
        <p:spPr bwMode="auto">
          <a:xfrm>
            <a:off x="1094393" y="2639045"/>
            <a:ext cx="859448" cy="15889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https://e2x3s6i4.ssl.hwcdn.net/main/items/media/PRECI075/ProductLarge/6443211.jpg">
            <a:extLst>
              <a:ext uri="{FF2B5EF4-FFF2-40B4-BE49-F238E27FC236}">
                <a16:creationId xmlns:a16="http://schemas.microsoft.com/office/drawing/2014/main" id="{9121E694-C600-71AF-405A-02C60BC80B8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98552" y="4930536"/>
            <a:ext cx="2048755" cy="15826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Rectangle 17422">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621" y="2300641"/>
            <a:ext cx="6093379"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0" name="Rectangle 2">
            <a:extLst>
              <a:ext uri="{FF2B5EF4-FFF2-40B4-BE49-F238E27FC236}">
                <a16:creationId xmlns:a16="http://schemas.microsoft.com/office/drawing/2014/main" id="{6624A61A-7F76-7DEF-72F0-F4FC3DBB5373}"/>
              </a:ext>
            </a:extLst>
          </p:cNvPr>
          <p:cNvSpPr>
            <a:spLocks noGrp="1" noChangeArrowheads="1"/>
          </p:cNvSpPr>
          <p:nvPr>
            <p:ph type="title"/>
          </p:nvPr>
        </p:nvSpPr>
        <p:spPr>
          <a:xfrm>
            <a:off x="3341338" y="2419270"/>
            <a:ext cx="5151465" cy="1016898"/>
          </a:xfrm>
        </p:spPr>
        <p:txBody>
          <a:bodyPr>
            <a:normAutofit/>
          </a:bodyPr>
          <a:lstStyle/>
          <a:p>
            <a:pPr>
              <a:lnSpc>
                <a:spcPct val="90000"/>
              </a:lnSpc>
            </a:pPr>
            <a:r>
              <a:rPr lang="en-US" altLang="en-US" sz="2800" dirty="0">
                <a:solidFill>
                  <a:srgbClr val="FFFFFF"/>
                </a:solidFill>
                <a:latin typeface="Calibri"/>
                <a:ea typeface="Calibri"/>
                <a:cs typeface="Calibri"/>
              </a:rPr>
              <a:t>NECESSARY INGREDIENTS</a:t>
            </a:r>
          </a:p>
        </p:txBody>
      </p:sp>
      <p:cxnSp>
        <p:nvCxnSpPr>
          <p:cNvPr id="17425" name="Straight Connector 17424">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9141714"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7427" name="Straight Connector 17426">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304824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7429" name="Straight Connector 17428">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7431" name="Straight Connector 17430">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15556"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sp>
        <p:nvSpPr>
          <p:cNvPr id="17411" name="Rectangle 3">
            <a:extLst>
              <a:ext uri="{FF2B5EF4-FFF2-40B4-BE49-F238E27FC236}">
                <a16:creationId xmlns:a16="http://schemas.microsoft.com/office/drawing/2014/main" id="{8F4C7894-D514-4187-6B77-313725202E96}"/>
              </a:ext>
            </a:extLst>
          </p:cNvPr>
          <p:cNvSpPr>
            <a:spLocks noGrp="1" noChangeArrowheads="1"/>
          </p:cNvSpPr>
          <p:nvPr>
            <p:ph type="body" idx="1"/>
          </p:nvPr>
        </p:nvSpPr>
        <p:spPr>
          <a:xfrm>
            <a:off x="3343744" y="3426430"/>
            <a:ext cx="5151465" cy="2075810"/>
          </a:xfrm>
        </p:spPr>
        <p:txBody>
          <a:bodyPr vert="horz" wrap="square" lIns="91440" tIns="45720" rIns="91440" bIns="45720" numCol="1" anchor="t" anchorCtr="0" compatLnSpc="1">
            <a:prstTxWarp prst="textNoShape">
              <a:avLst/>
            </a:prstTxWarp>
            <a:noAutofit/>
          </a:bodyPr>
          <a:lstStyle/>
          <a:p>
            <a:r>
              <a:rPr lang="en-US" altLang="en-US" sz="2400" dirty="0">
                <a:solidFill>
                  <a:srgbClr val="FFFFFF"/>
                </a:solidFill>
                <a:latin typeface="Calibri"/>
                <a:ea typeface="Calibri"/>
                <a:cs typeface="Calibri"/>
              </a:rPr>
              <a:t>For successful jellied products, a proper ratio of the following is needed:</a:t>
            </a:r>
          </a:p>
          <a:p>
            <a:pPr lvl="1"/>
            <a:r>
              <a:rPr lang="en-US" altLang="en-US" sz="2400" dirty="0">
                <a:solidFill>
                  <a:srgbClr val="FFFFFF"/>
                </a:solidFill>
                <a:latin typeface="Calibri"/>
                <a:ea typeface="Calibri"/>
                <a:cs typeface="Calibri"/>
              </a:rPr>
              <a:t>Fruit</a:t>
            </a:r>
          </a:p>
          <a:p>
            <a:pPr lvl="1"/>
            <a:r>
              <a:rPr lang="en-US" altLang="en-US" sz="2400" dirty="0">
                <a:solidFill>
                  <a:srgbClr val="FFFFFF"/>
                </a:solidFill>
                <a:latin typeface="Calibri"/>
                <a:ea typeface="Calibri"/>
                <a:cs typeface="Calibri"/>
              </a:rPr>
              <a:t>Gelling agents</a:t>
            </a:r>
          </a:p>
          <a:p>
            <a:pPr lvl="1"/>
            <a:r>
              <a:rPr lang="en-US" altLang="en-US" sz="2400" dirty="0">
                <a:solidFill>
                  <a:srgbClr val="FFFFFF"/>
                </a:solidFill>
                <a:latin typeface="Calibri"/>
                <a:ea typeface="Calibri"/>
                <a:cs typeface="Calibri"/>
              </a:rPr>
              <a:t>Acid </a:t>
            </a:r>
          </a:p>
          <a:p>
            <a:pPr lvl="1"/>
            <a:r>
              <a:rPr lang="en-US" altLang="en-US" sz="2400" dirty="0">
                <a:solidFill>
                  <a:srgbClr val="FFFFFF"/>
                </a:solidFill>
                <a:latin typeface="Calibri"/>
                <a:ea typeface="Calibri"/>
                <a:cs typeface="Calibri"/>
              </a:rPr>
              <a:t>Sugar</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CB8A799-79EF-D3B4-8B6F-EB13FA22F556}"/>
              </a:ext>
            </a:extLst>
          </p:cNvPr>
          <p:cNvSpPr>
            <a:spLocks noGrp="1" noChangeArrowheads="1"/>
          </p:cNvSpPr>
          <p:nvPr>
            <p:ph type="title"/>
          </p:nvPr>
        </p:nvSpPr>
        <p:spPr/>
        <p:txBody>
          <a:bodyPr/>
          <a:lstStyle/>
          <a:p>
            <a:r>
              <a:rPr lang="en-US" altLang="en-US" dirty="0">
                <a:latin typeface="Calibri"/>
                <a:ea typeface="Calibri"/>
                <a:cs typeface="Calibri"/>
              </a:rPr>
              <a:t>FRUIT</a:t>
            </a:r>
          </a:p>
        </p:txBody>
      </p:sp>
      <p:sp>
        <p:nvSpPr>
          <p:cNvPr id="14339" name="Rectangle 3">
            <a:extLst>
              <a:ext uri="{FF2B5EF4-FFF2-40B4-BE49-F238E27FC236}">
                <a16:creationId xmlns:a16="http://schemas.microsoft.com/office/drawing/2014/main" id="{58226FC7-03E2-FAA5-8060-B99451846E99}"/>
              </a:ext>
            </a:extLst>
          </p:cNvPr>
          <p:cNvSpPr>
            <a:spLocks noGrp="1" noChangeArrowheads="1"/>
          </p:cNvSpPr>
          <p:nvPr>
            <p:ph type="body" idx="1"/>
          </p:nvPr>
        </p:nvSpPr>
        <p:spPr/>
        <p:txBody>
          <a:bodyPr/>
          <a:lstStyle/>
          <a:p>
            <a:pPr>
              <a:defRPr/>
            </a:pPr>
            <a:r>
              <a:rPr lang="en-US" altLang="en-US" dirty="0">
                <a:latin typeface="Calibri"/>
                <a:ea typeface="Calibri"/>
                <a:cs typeface="Calibri"/>
              </a:rPr>
              <a:t>Gives the product its flavor, and color.</a:t>
            </a:r>
          </a:p>
          <a:p>
            <a:pPr>
              <a:defRPr/>
            </a:pPr>
            <a:r>
              <a:rPr lang="en-US" altLang="en-US" dirty="0">
                <a:latin typeface="Calibri"/>
                <a:ea typeface="Calibri"/>
                <a:cs typeface="Calibri"/>
              </a:rPr>
              <a:t>Some pectin and acid. </a:t>
            </a:r>
          </a:p>
          <a:p>
            <a:pPr marL="0" indent="0">
              <a:buFontTx/>
              <a:buNone/>
              <a:defRPr/>
            </a:pPr>
            <a:endParaRPr lang="en-US" altLang="en-US" sz="1000" dirty="0">
              <a:latin typeface="Calibri"/>
              <a:ea typeface="Calibri"/>
              <a:cs typeface="Calibri"/>
            </a:endParaRPr>
          </a:p>
          <a:p>
            <a:pPr>
              <a:defRPr/>
            </a:pPr>
            <a:r>
              <a:rPr lang="en-US" altLang="en-US" dirty="0">
                <a:latin typeface="Calibri"/>
                <a:ea typeface="Calibri"/>
                <a:cs typeface="Calibri"/>
              </a:rPr>
              <a:t>Flavorful fruits are the</a:t>
            </a:r>
            <a:br>
              <a:rPr lang="en-US" altLang="en-US" dirty="0">
                <a:latin typeface="Calibri"/>
              </a:rPr>
            </a:br>
            <a:r>
              <a:rPr lang="en-US" altLang="en-US" dirty="0">
                <a:latin typeface="Calibri"/>
                <a:ea typeface="Calibri"/>
                <a:cs typeface="Calibri"/>
              </a:rPr>
              <a:t>best because sugar </a:t>
            </a:r>
            <a:br>
              <a:rPr lang="en-US" altLang="en-US" dirty="0">
                <a:latin typeface="Calibri"/>
              </a:rPr>
            </a:br>
            <a:r>
              <a:rPr lang="en-US" altLang="en-US" dirty="0">
                <a:latin typeface="Calibri"/>
                <a:ea typeface="Calibri"/>
                <a:cs typeface="Calibri"/>
              </a:rPr>
              <a:t>will dilute the flavor.</a:t>
            </a:r>
          </a:p>
          <a:p>
            <a:pPr>
              <a:defRPr/>
            </a:pPr>
            <a:r>
              <a:rPr lang="en-US" altLang="en-US" dirty="0">
                <a:latin typeface="Calibri"/>
                <a:ea typeface="Calibri"/>
                <a:cs typeface="Calibri"/>
              </a:rPr>
              <a:t>Use ripe or under ripe</a:t>
            </a:r>
          </a:p>
          <a:p>
            <a:pPr lvl="1">
              <a:defRPr/>
            </a:pPr>
            <a:r>
              <a:rPr lang="en-US" altLang="en-US" dirty="0">
                <a:latin typeface="Calibri"/>
                <a:ea typeface="Calibri"/>
                <a:cs typeface="Calibri"/>
              </a:rPr>
              <a:t>Acid and pectin levels higher </a:t>
            </a:r>
          </a:p>
          <a:p>
            <a:pPr>
              <a:defRPr/>
            </a:pPr>
            <a:r>
              <a:rPr lang="en-US" altLang="en-US" dirty="0">
                <a:latin typeface="Calibri"/>
                <a:ea typeface="Calibri"/>
                <a:cs typeface="Calibri"/>
              </a:rPr>
              <a:t>Over ripe fruit – may not gel</a:t>
            </a:r>
          </a:p>
          <a:p>
            <a:pPr marL="457200" lvl="1" indent="0">
              <a:buFontTx/>
              <a:buNone/>
              <a:defRPr/>
            </a:pPr>
            <a:endParaRPr lang="en-US" altLang="en-US" dirty="0"/>
          </a:p>
          <a:p>
            <a:pPr lvl="1">
              <a:defRPr/>
            </a:pPr>
            <a:endParaRPr lang="en-US" altLang="en-US" dirty="0"/>
          </a:p>
        </p:txBody>
      </p:sp>
      <p:pic>
        <p:nvPicPr>
          <p:cNvPr id="20484" name="Picture 5" descr="washing strawberries">
            <a:extLst>
              <a:ext uri="{FF2B5EF4-FFF2-40B4-BE49-F238E27FC236}">
                <a16:creationId xmlns:a16="http://schemas.microsoft.com/office/drawing/2014/main" id="{1DA933D1-6D5B-ABAA-D7FE-BBE898BA4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38400"/>
            <a:ext cx="3124200" cy="2365375"/>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2">
            <a:extLst>
              <a:ext uri="{FF2B5EF4-FFF2-40B4-BE49-F238E27FC236}">
                <a16:creationId xmlns:a16="http://schemas.microsoft.com/office/drawing/2014/main" id="{1A6F0DF7-03ED-C731-22C1-36C181272D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69C9-4118-ED88-DB25-001C13580AF1}"/>
              </a:ext>
            </a:extLst>
          </p:cNvPr>
          <p:cNvSpPr>
            <a:spLocks noGrp="1"/>
          </p:cNvSpPr>
          <p:nvPr>
            <p:ph type="title"/>
          </p:nvPr>
        </p:nvSpPr>
        <p:spPr/>
        <p:txBody>
          <a:bodyPr/>
          <a:lstStyle/>
          <a:p>
            <a:r>
              <a:rPr lang="en-US" dirty="0"/>
              <a:t>Elderberries – Safe??</a:t>
            </a:r>
          </a:p>
        </p:txBody>
      </p:sp>
      <p:sp>
        <p:nvSpPr>
          <p:cNvPr id="3" name="Content Placeholder 2">
            <a:extLst>
              <a:ext uri="{FF2B5EF4-FFF2-40B4-BE49-F238E27FC236}">
                <a16:creationId xmlns:a16="http://schemas.microsoft.com/office/drawing/2014/main" id="{0ABBA091-5691-7533-99C1-BC30D033D987}"/>
              </a:ext>
            </a:extLst>
          </p:cNvPr>
          <p:cNvSpPr>
            <a:spLocks noGrp="1"/>
          </p:cNvSpPr>
          <p:nvPr>
            <p:ph idx="1"/>
          </p:nvPr>
        </p:nvSpPr>
        <p:spPr/>
        <p:txBody>
          <a:bodyPr/>
          <a:lstStyle/>
          <a:p>
            <a:r>
              <a:rPr lang="en-US"/>
              <a:t>NO....average pH is 4.92</a:t>
            </a:r>
          </a:p>
          <a:p>
            <a:r>
              <a:rPr lang="en-US" dirty="0"/>
              <a:t>Cannot make juice, syrup,</a:t>
            </a:r>
            <a:r>
              <a:rPr lang="en-US"/>
              <a:t> or canned berries </a:t>
            </a:r>
            <a:endParaRPr lang="en-US" dirty="0"/>
          </a:p>
          <a:p>
            <a:r>
              <a:rPr lang="en-US"/>
              <a:t>Jam only when ingredients are weighed. </a:t>
            </a:r>
            <a:endParaRPr lang="en-US" dirty="0"/>
          </a:p>
          <a:p>
            <a:r>
              <a:rPr lang="en-US"/>
              <a:t>Jam – 16 ounces berries to 18.9 ounces </a:t>
            </a:r>
            <a:r>
              <a:rPr lang="en-US" dirty="0"/>
              <a:t>sugar</a:t>
            </a:r>
          </a:p>
          <a:p>
            <a:r>
              <a:rPr lang="en-US"/>
              <a:t>Jelly – 16 ounces berries to 19.5 ounces of sugar</a:t>
            </a:r>
          </a:p>
          <a:p>
            <a:r>
              <a:rPr lang="en-US"/>
              <a:t>Can add more sugar if desired, NOT less</a:t>
            </a:r>
            <a:endParaRPr lang="en-US" dirty="0"/>
          </a:p>
          <a:p>
            <a:r>
              <a:rPr lang="en-US"/>
              <a:t>Lemon juice for gel formation not pH </a:t>
            </a:r>
            <a:endParaRPr lang="en-US" dirty="0"/>
          </a:p>
        </p:txBody>
      </p:sp>
    </p:spTree>
    <p:extLst>
      <p:ext uri="{BB962C8B-B14F-4D97-AF65-F5344CB8AC3E}">
        <p14:creationId xmlns:p14="http://schemas.microsoft.com/office/powerpoint/2010/main" val="104004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692C9FC-7E4A-1AEE-DD11-91FBDEB22DBF}"/>
              </a:ext>
            </a:extLst>
          </p:cNvPr>
          <p:cNvSpPr>
            <a:spLocks noGrp="1" noChangeArrowheads="1"/>
          </p:cNvSpPr>
          <p:nvPr>
            <p:ph type="title"/>
          </p:nvPr>
        </p:nvSpPr>
        <p:spPr/>
        <p:txBody>
          <a:bodyPr/>
          <a:lstStyle/>
          <a:p>
            <a:r>
              <a:rPr lang="en-US" altLang="en-US" dirty="0">
                <a:latin typeface="Calibri"/>
                <a:ea typeface="Calibri"/>
                <a:cs typeface="Calibri"/>
              </a:rPr>
              <a:t>Frozen, Canned, Dried fruits </a:t>
            </a:r>
          </a:p>
        </p:txBody>
      </p:sp>
      <p:sp>
        <p:nvSpPr>
          <p:cNvPr id="21507" name="Content Placeholder 2">
            <a:extLst>
              <a:ext uri="{FF2B5EF4-FFF2-40B4-BE49-F238E27FC236}">
                <a16:creationId xmlns:a16="http://schemas.microsoft.com/office/drawing/2014/main" id="{04638E45-F128-13FD-22FA-284775CA6D23}"/>
              </a:ext>
            </a:extLst>
          </p:cNvPr>
          <p:cNvSpPr>
            <a:spLocks noGrp="1" noChangeArrowheads="1"/>
          </p:cNvSpPr>
          <p:nvPr>
            <p:ph idx="1"/>
          </p:nvPr>
        </p:nvSpPr>
        <p:spPr/>
        <p:txBody>
          <a:bodyPr/>
          <a:lstStyle/>
          <a:p>
            <a:r>
              <a:rPr lang="en-US" altLang="en-US" dirty="0">
                <a:latin typeface="Calibri"/>
                <a:ea typeface="Calibri"/>
                <a:cs typeface="Calibri"/>
              </a:rPr>
              <a:t>Freeze fruits without sugar </a:t>
            </a:r>
          </a:p>
          <a:p>
            <a:r>
              <a:rPr lang="en-US" altLang="en-US" dirty="0">
                <a:latin typeface="Calibri"/>
                <a:ea typeface="Calibri"/>
                <a:cs typeface="Calibri"/>
              </a:rPr>
              <a:t>Or note how much sugar is added </a:t>
            </a:r>
          </a:p>
          <a:p>
            <a:r>
              <a:rPr lang="en-US" altLang="en-US" dirty="0">
                <a:latin typeface="Calibri"/>
                <a:ea typeface="Calibri"/>
                <a:cs typeface="Calibri"/>
              </a:rPr>
              <a:t>Measure and package amounts needed for recipe </a:t>
            </a:r>
          </a:p>
          <a:p>
            <a:r>
              <a:rPr lang="en-US" altLang="en-US" dirty="0">
                <a:latin typeface="Calibri"/>
                <a:ea typeface="Calibri"/>
                <a:cs typeface="Calibri"/>
              </a:rPr>
              <a:t>Thaw fruit before making jams/jellies </a:t>
            </a:r>
          </a:p>
          <a:p>
            <a:r>
              <a:rPr lang="en-US" altLang="en-US" dirty="0">
                <a:latin typeface="Calibri"/>
                <a:ea typeface="Calibri"/>
                <a:cs typeface="Calibri"/>
              </a:rPr>
              <a:t>Commercial products have less pectin – will be softer </a:t>
            </a:r>
          </a:p>
          <a:p>
            <a:r>
              <a:rPr lang="en-US" altLang="en-US" dirty="0">
                <a:latin typeface="Calibri"/>
                <a:ea typeface="Calibri"/>
                <a:cs typeface="Calibri"/>
              </a:rPr>
              <a:t>Dried fruit – rehydrate in water before making jams</a:t>
            </a:r>
          </a:p>
        </p:txBody>
      </p:sp>
      <p:pic>
        <p:nvPicPr>
          <p:cNvPr id="21508" name="Picture 2">
            <a:extLst>
              <a:ext uri="{FF2B5EF4-FFF2-40B4-BE49-F238E27FC236}">
                <a16:creationId xmlns:a16="http://schemas.microsoft.com/office/drawing/2014/main" id="{0ABD17C1-3A84-907D-F8A6-1FD56DAA93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01641F7-B282-74BE-A713-F29E24371ED1}"/>
              </a:ext>
            </a:extLst>
          </p:cNvPr>
          <p:cNvSpPr>
            <a:spLocks noGrp="1" noChangeArrowheads="1"/>
          </p:cNvSpPr>
          <p:nvPr>
            <p:ph type="title"/>
          </p:nvPr>
        </p:nvSpPr>
        <p:spPr/>
        <p:txBody>
          <a:bodyPr/>
          <a:lstStyle/>
          <a:p>
            <a:r>
              <a:rPr lang="en-US" altLang="en-US" dirty="0">
                <a:latin typeface="Calibri"/>
                <a:ea typeface="Calibri"/>
                <a:cs typeface="Calibri"/>
              </a:rPr>
              <a:t>PECTIN</a:t>
            </a:r>
          </a:p>
        </p:txBody>
      </p:sp>
      <p:sp>
        <p:nvSpPr>
          <p:cNvPr id="15363" name="Rectangle 3">
            <a:extLst>
              <a:ext uri="{FF2B5EF4-FFF2-40B4-BE49-F238E27FC236}">
                <a16:creationId xmlns:a16="http://schemas.microsoft.com/office/drawing/2014/main" id="{22DC4FC8-EE90-1914-E65C-32FC12E0235F}"/>
              </a:ext>
            </a:extLst>
          </p:cNvPr>
          <p:cNvSpPr>
            <a:spLocks noGrp="1" noChangeArrowheads="1"/>
          </p:cNvSpPr>
          <p:nvPr>
            <p:ph type="body" idx="1"/>
          </p:nvPr>
        </p:nvSpPr>
        <p:spPr/>
        <p:txBody>
          <a:bodyPr/>
          <a:lstStyle/>
          <a:p>
            <a:pPr>
              <a:defRPr/>
            </a:pPr>
            <a:r>
              <a:rPr lang="en-US" altLang="en-US" dirty="0">
                <a:latin typeface="Calibri"/>
                <a:ea typeface="Calibri"/>
                <a:cs typeface="Calibri"/>
              </a:rPr>
              <a:t>Pectin, working with sugar and acid, creates the jell in jelly.</a:t>
            </a:r>
          </a:p>
          <a:p>
            <a:pPr marL="0" indent="0">
              <a:buFontTx/>
              <a:buNone/>
              <a:defRPr/>
            </a:pPr>
            <a:endParaRPr lang="en-US" altLang="en-US" sz="800" dirty="0">
              <a:latin typeface="Calibri"/>
              <a:ea typeface="Calibri"/>
              <a:cs typeface="Calibri"/>
            </a:endParaRPr>
          </a:p>
          <a:p>
            <a:pPr>
              <a:defRPr/>
            </a:pPr>
            <a:r>
              <a:rPr lang="en-US" altLang="en-US" dirty="0">
                <a:latin typeface="Calibri"/>
                <a:ea typeface="Calibri"/>
                <a:cs typeface="Calibri"/>
              </a:rPr>
              <a:t>Most fruit spreads contain about 1% pectin by weight.</a:t>
            </a:r>
          </a:p>
          <a:p>
            <a:pPr marL="0" indent="0">
              <a:buFontTx/>
              <a:buNone/>
              <a:defRPr/>
            </a:pPr>
            <a:endParaRPr lang="en-US" altLang="en-US" sz="800" dirty="0">
              <a:latin typeface="Calibri"/>
              <a:ea typeface="Calibri"/>
              <a:cs typeface="Calibri"/>
            </a:endParaRPr>
          </a:p>
          <a:p>
            <a:pPr>
              <a:defRPr/>
            </a:pPr>
            <a:r>
              <a:rPr lang="en-US" altLang="en-US" dirty="0">
                <a:latin typeface="Calibri"/>
                <a:ea typeface="Calibri"/>
                <a:cs typeface="Calibri"/>
              </a:rPr>
              <a:t>Some fruits contain enough natural pectin to form a gel.</a:t>
            </a:r>
          </a:p>
          <a:p>
            <a:pPr marL="0" indent="0">
              <a:buFontTx/>
              <a:buNone/>
              <a:defRPr/>
            </a:pPr>
            <a:endParaRPr lang="en-US" altLang="en-US" sz="800" dirty="0">
              <a:latin typeface="Calibri"/>
              <a:ea typeface="Calibri"/>
              <a:cs typeface="Calibri"/>
            </a:endParaRPr>
          </a:p>
          <a:p>
            <a:pPr>
              <a:defRPr/>
            </a:pPr>
            <a:r>
              <a:rPr lang="en-US" altLang="en-US" dirty="0">
                <a:latin typeface="Calibri"/>
                <a:ea typeface="Calibri"/>
                <a:cs typeface="Calibri"/>
              </a:rPr>
              <a:t>Slightly under ripe fruit contains more pectin than fully ripe.</a:t>
            </a:r>
          </a:p>
        </p:txBody>
      </p:sp>
      <p:pic>
        <p:nvPicPr>
          <p:cNvPr id="22532" name="Picture 2">
            <a:extLst>
              <a:ext uri="{FF2B5EF4-FFF2-40B4-BE49-F238E27FC236}">
                <a16:creationId xmlns:a16="http://schemas.microsoft.com/office/drawing/2014/main" id="{D9268DB8-1FC1-23F6-0486-C3D4253DE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7">
            <a:extLst>
              <a:ext uri="{FF2B5EF4-FFF2-40B4-BE49-F238E27FC236}">
                <a16:creationId xmlns:a16="http://schemas.microsoft.com/office/drawing/2014/main" id="{BE57DA46-A7D1-8E2E-41BD-E5167FAA5F78}"/>
              </a:ext>
            </a:extLst>
          </p:cNvPr>
          <p:cNvGraphicFramePr>
            <a:graphicFrameLocks noChangeAspect="1"/>
          </p:cNvGraphicFramePr>
          <p:nvPr/>
        </p:nvGraphicFramePr>
        <p:xfrm>
          <a:off x="0" y="1524000"/>
          <a:ext cx="5334000" cy="5334000"/>
        </p:xfrm>
        <a:graphic>
          <a:graphicData uri="http://schemas.openxmlformats.org/presentationml/2006/ole">
            <mc:AlternateContent xmlns:mc="http://schemas.openxmlformats.org/markup-compatibility/2006">
              <mc:Choice xmlns:v="urn:schemas-microsoft-com:vml" Requires="v">
                <p:oleObj name="Image" r:id="rId3" imgW="7619048" imgH="7619048" progId="Photoshop.Image.7">
                  <p:embed/>
                </p:oleObj>
              </mc:Choice>
              <mc:Fallback>
                <p:oleObj name="Image" r:id="rId3" imgW="7619048" imgH="7619048" progId="Photoshop.Image.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4">
            <a:extLst>
              <a:ext uri="{FF2B5EF4-FFF2-40B4-BE49-F238E27FC236}">
                <a16:creationId xmlns:a16="http://schemas.microsoft.com/office/drawing/2014/main" id="{D3418641-4516-157F-C97E-006332D5A79A}"/>
              </a:ext>
            </a:extLst>
          </p:cNvPr>
          <p:cNvSpPr>
            <a:spLocks noGrp="1" noChangeArrowheads="1"/>
          </p:cNvSpPr>
          <p:nvPr>
            <p:ph type="title"/>
          </p:nvPr>
        </p:nvSpPr>
        <p:spPr/>
        <p:txBody>
          <a:bodyPr/>
          <a:lstStyle/>
          <a:p>
            <a:r>
              <a:rPr lang="en-US" altLang="en-US" dirty="0">
                <a:latin typeface="Calibri"/>
                <a:ea typeface="Calibri"/>
                <a:cs typeface="Calibri"/>
              </a:rPr>
              <a:t>COMMERCIAL PECTIN</a:t>
            </a:r>
          </a:p>
        </p:txBody>
      </p:sp>
      <p:sp>
        <p:nvSpPr>
          <p:cNvPr id="24580" name="Rectangle 3">
            <a:extLst>
              <a:ext uri="{FF2B5EF4-FFF2-40B4-BE49-F238E27FC236}">
                <a16:creationId xmlns:a16="http://schemas.microsoft.com/office/drawing/2014/main" id="{F5244A8B-7F60-540F-BB85-4C48241DADD9}"/>
              </a:ext>
            </a:extLst>
          </p:cNvPr>
          <p:cNvSpPr>
            <a:spLocks noGrp="1" noChangeArrowheads="1"/>
          </p:cNvSpPr>
          <p:nvPr>
            <p:ph type="body" sz="half" idx="1"/>
          </p:nvPr>
        </p:nvSpPr>
        <p:spPr/>
        <p:txBody>
          <a:bodyPr/>
          <a:lstStyle/>
          <a:p>
            <a:r>
              <a:rPr lang="en-US" altLang="en-US" sz="2400" dirty="0">
                <a:latin typeface="Calibri"/>
                <a:ea typeface="Calibri"/>
                <a:cs typeface="Calibri"/>
              </a:rPr>
              <a:t>Commercial pectin contains dextrose, acid and sometimes product stabilizers.</a:t>
            </a:r>
            <a:r>
              <a:rPr lang="en-US" altLang="en-US" sz="2400" dirty="0"/>
              <a:t> </a:t>
            </a:r>
          </a:p>
        </p:txBody>
      </p:sp>
      <p:sp>
        <p:nvSpPr>
          <p:cNvPr id="24581" name="Rectangle 5">
            <a:extLst>
              <a:ext uri="{FF2B5EF4-FFF2-40B4-BE49-F238E27FC236}">
                <a16:creationId xmlns:a16="http://schemas.microsoft.com/office/drawing/2014/main" id="{D5F4A89A-A07A-CAE4-B2B5-17B0FFDFFE1C}"/>
              </a:ext>
            </a:extLst>
          </p:cNvPr>
          <p:cNvSpPr>
            <a:spLocks noGrp="1" noChangeArrowheads="1"/>
          </p:cNvSpPr>
          <p:nvPr>
            <p:ph type="body" sz="half" idx="2"/>
          </p:nvPr>
        </p:nvSpPr>
        <p:spPr/>
        <p:txBody>
          <a:bodyPr/>
          <a:lstStyle/>
          <a:p>
            <a:pPr>
              <a:buFontTx/>
              <a:buNone/>
            </a:pPr>
            <a:r>
              <a:rPr lang="en-US" altLang="en-US" sz="2400" b="1" u="sng" dirty="0">
                <a:solidFill>
                  <a:srgbClr val="800000"/>
                </a:solidFill>
                <a:latin typeface="Calibri"/>
                <a:ea typeface="Calibri"/>
                <a:cs typeface="Calibri"/>
              </a:rPr>
              <a:t>Dry Pectin</a:t>
            </a:r>
            <a:endParaRPr lang="en-US" altLang="en-US" sz="2400" b="1" u="sng" dirty="0">
              <a:latin typeface="Calibri"/>
              <a:ea typeface="Calibri"/>
              <a:cs typeface="Calibri"/>
            </a:endParaRPr>
          </a:p>
          <a:p>
            <a:r>
              <a:rPr lang="en-US" altLang="en-US" sz="2400" dirty="0">
                <a:latin typeface="Calibri"/>
                <a:ea typeface="Calibri"/>
                <a:cs typeface="Calibri"/>
              </a:rPr>
              <a:t>MCP</a:t>
            </a:r>
          </a:p>
          <a:p>
            <a:r>
              <a:rPr lang="en-US" altLang="en-US" sz="2400" dirty="0">
                <a:latin typeface="Calibri"/>
                <a:ea typeface="Calibri"/>
                <a:cs typeface="Calibri"/>
              </a:rPr>
              <a:t>Sure-Jel</a:t>
            </a:r>
          </a:p>
          <a:p>
            <a:r>
              <a:rPr lang="en-US" altLang="en-US" sz="2400" dirty="0">
                <a:latin typeface="Calibri"/>
                <a:ea typeface="Calibri"/>
                <a:cs typeface="Calibri"/>
              </a:rPr>
              <a:t>Sure-Jel Light</a:t>
            </a:r>
          </a:p>
          <a:p>
            <a:r>
              <a:rPr lang="en-US" altLang="en-US" sz="2400" dirty="0">
                <a:latin typeface="Calibri"/>
                <a:ea typeface="Calibri"/>
                <a:cs typeface="Calibri"/>
              </a:rPr>
              <a:t>Ball</a:t>
            </a:r>
          </a:p>
          <a:p>
            <a:r>
              <a:rPr lang="en-US" altLang="en-US" sz="2400" dirty="0">
                <a:latin typeface="Calibri"/>
                <a:ea typeface="Calibri"/>
                <a:cs typeface="Calibri"/>
              </a:rPr>
              <a:t>Mrs. Wages</a:t>
            </a:r>
          </a:p>
          <a:p>
            <a:endParaRPr lang="en-US" altLang="en-US" sz="2400" dirty="0">
              <a:latin typeface="Calibri"/>
              <a:ea typeface="Calibri"/>
              <a:cs typeface="Calibri"/>
            </a:endParaRPr>
          </a:p>
          <a:p>
            <a:pPr>
              <a:buFontTx/>
              <a:buNone/>
            </a:pPr>
            <a:r>
              <a:rPr lang="en-US" altLang="en-US" sz="2400" b="1" u="sng" dirty="0">
                <a:solidFill>
                  <a:srgbClr val="800000"/>
                </a:solidFill>
                <a:latin typeface="Calibri"/>
                <a:ea typeface="Calibri"/>
                <a:cs typeface="Calibri"/>
              </a:rPr>
              <a:t>Liquid Pectin</a:t>
            </a:r>
            <a:endParaRPr lang="en-US" altLang="en-US" sz="2400" b="1" dirty="0">
              <a:solidFill>
                <a:srgbClr val="800000"/>
              </a:solidFill>
              <a:latin typeface="Calibri"/>
              <a:ea typeface="Calibri"/>
              <a:cs typeface="Calibri"/>
            </a:endParaRPr>
          </a:p>
          <a:p>
            <a:r>
              <a:rPr lang="en-US" altLang="en-US" sz="2400" dirty="0">
                <a:latin typeface="Calibri"/>
                <a:ea typeface="Calibri"/>
                <a:cs typeface="Calibri"/>
              </a:rPr>
              <a:t>Certo</a:t>
            </a:r>
          </a:p>
          <a:p>
            <a:endParaRPr lang="en-US" altLang="en-US" sz="2400"/>
          </a:p>
        </p:txBody>
      </p:sp>
      <p:pic>
        <p:nvPicPr>
          <p:cNvPr id="24582" name="Picture 2">
            <a:extLst>
              <a:ext uri="{FF2B5EF4-FFF2-40B4-BE49-F238E27FC236}">
                <a16:creationId xmlns:a16="http://schemas.microsoft.com/office/drawing/2014/main" id="{E56DAF1F-BBF1-30CD-3FA6-A9731B36B8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B107D3-E086-F265-4117-0989F812B41D}"/>
              </a:ext>
            </a:extLst>
          </p:cNvPr>
          <p:cNvSpPr>
            <a:spLocks noGrp="1" noChangeArrowheads="1"/>
          </p:cNvSpPr>
          <p:nvPr>
            <p:ph type="title"/>
          </p:nvPr>
        </p:nvSpPr>
        <p:spPr/>
        <p:txBody>
          <a:bodyPr/>
          <a:lstStyle/>
          <a:p>
            <a:r>
              <a:rPr lang="en-US" altLang="en-US" dirty="0">
                <a:latin typeface="Calibri"/>
                <a:ea typeface="Calibri"/>
                <a:cs typeface="Calibri"/>
              </a:rPr>
              <a:t>ADVANTAGES OF COMMERCIAL PECTIN</a:t>
            </a:r>
          </a:p>
        </p:txBody>
      </p:sp>
      <p:sp>
        <p:nvSpPr>
          <p:cNvPr id="19459" name="Rectangle 3">
            <a:extLst>
              <a:ext uri="{FF2B5EF4-FFF2-40B4-BE49-F238E27FC236}">
                <a16:creationId xmlns:a16="http://schemas.microsoft.com/office/drawing/2014/main" id="{A65E4CA6-5B07-2557-5226-C4AAB6506971}"/>
              </a:ext>
            </a:extLst>
          </p:cNvPr>
          <p:cNvSpPr>
            <a:spLocks noGrp="1" noChangeArrowheads="1"/>
          </p:cNvSpPr>
          <p:nvPr>
            <p:ph type="body" idx="1"/>
          </p:nvPr>
        </p:nvSpPr>
        <p:spPr/>
        <p:txBody>
          <a:bodyPr/>
          <a:lstStyle/>
          <a:p>
            <a:pPr>
              <a:defRPr/>
            </a:pPr>
            <a:r>
              <a:rPr lang="en-US" altLang="en-US" sz="3200" dirty="0">
                <a:latin typeface="Arial"/>
                <a:cs typeface="Arial"/>
              </a:rPr>
              <a:t>L</a:t>
            </a:r>
            <a:r>
              <a:rPr lang="en-US" altLang="en-US" sz="3200" dirty="0">
                <a:latin typeface="Calibri"/>
                <a:ea typeface="Calibri"/>
                <a:cs typeface="Calibri"/>
              </a:rPr>
              <a:t>ess cooking, larger yield.</a:t>
            </a:r>
          </a:p>
          <a:p>
            <a:pPr marL="0" indent="0">
              <a:buFontTx/>
              <a:buNone/>
              <a:defRPr/>
            </a:pPr>
            <a:endParaRPr lang="en-US" altLang="en-US" sz="800" dirty="0">
              <a:latin typeface="Calibri"/>
              <a:ea typeface="Calibri"/>
              <a:cs typeface="Calibri"/>
            </a:endParaRPr>
          </a:p>
          <a:p>
            <a:pPr>
              <a:defRPr/>
            </a:pPr>
            <a:r>
              <a:rPr lang="en-US" altLang="en-US" sz="3200" dirty="0">
                <a:latin typeface="Calibri"/>
                <a:ea typeface="Calibri"/>
                <a:cs typeface="Calibri"/>
              </a:rPr>
              <a:t>More natural fruit flavor.</a:t>
            </a:r>
          </a:p>
          <a:p>
            <a:pPr marL="0" indent="0">
              <a:buFontTx/>
              <a:buNone/>
              <a:defRPr/>
            </a:pPr>
            <a:endParaRPr lang="en-US" altLang="en-US" sz="800" dirty="0">
              <a:latin typeface="Calibri"/>
              <a:ea typeface="Calibri"/>
              <a:cs typeface="Calibri"/>
            </a:endParaRPr>
          </a:p>
          <a:p>
            <a:pPr>
              <a:defRPr/>
            </a:pPr>
            <a:r>
              <a:rPr lang="en-US" altLang="en-US" sz="3200" dirty="0">
                <a:latin typeface="Calibri"/>
                <a:ea typeface="Calibri"/>
                <a:cs typeface="Calibri"/>
              </a:rPr>
              <a:t>Gel is more predictable. Eliminates the need to test for doneness.</a:t>
            </a:r>
          </a:p>
          <a:p>
            <a:pPr marL="0" indent="0">
              <a:buFontTx/>
              <a:buNone/>
              <a:defRPr/>
            </a:pPr>
            <a:endParaRPr lang="en-US" altLang="en-US" sz="800" dirty="0">
              <a:latin typeface="Calibri"/>
              <a:ea typeface="Calibri"/>
              <a:cs typeface="Calibri"/>
            </a:endParaRPr>
          </a:p>
          <a:p>
            <a:pPr>
              <a:defRPr/>
            </a:pPr>
            <a:r>
              <a:rPr lang="en-US" altLang="en-US" sz="3200" dirty="0">
                <a:latin typeface="Calibri"/>
                <a:ea typeface="Calibri"/>
                <a:cs typeface="Calibri"/>
              </a:rPr>
              <a:t>May be stored in a cool, dry place. </a:t>
            </a:r>
          </a:p>
          <a:p>
            <a:pPr>
              <a:defRPr/>
            </a:pPr>
            <a:endParaRPr lang="en-US" altLang="en-US" dirty="0">
              <a:latin typeface="Calibri"/>
              <a:ea typeface="Calibri"/>
              <a:cs typeface="Calibri"/>
            </a:endParaRPr>
          </a:p>
        </p:txBody>
      </p:sp>
      <p:pic>
        <p:nvPicPr>
          <p:cNvPr id="26628" name="Picture 2">
            <a:extLst>
              <a:ext uri="{FF2B5EF4-FFF2-40B4-BE49-F238E27FC236}">
                <a16:creationId xmlns:a16="http://schemas.microsoft.com/office/drawing/2014/main" id="{2E78D738-8669-0B6E-A5DA-86B4A0374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6B79FA6-DA68-C8E4-0F88-57D6D1A591A5}"/>
              </a:ext>
            </a:extLst>
          </p:cNvPr>
          <p:cNvSpPr>
            <a:spLocks noGrp="1" noChangeArrowheads="1"/>
          </p:cNvSpPr>
          <p:nvPr>
            <p:ph type="title"/>
          </p:nvPr>
        </p:nvSpPr>
        <p:spPr/>
        <p:txBody>
          <a:bodyPr/>
          <a:lstStyle/>
          <a:p>
            <a:r>
              <a:rPr lang="en-US" altLang="en-US" dirty="0">
                <a:latin typeface="Calibri"/>
                <a:ea typeface="Calibri"/>
                <a:cs typeface="Calibri"/>
              </a:rPr>
              <a:t>Forms of Commercial Pectin</a:t>
            </a:r>
            <a:r>
              <a:rPr lang="en-US" altLang="en-US" dirty="0"/>
              <a:t> </a:t>
            </a:r>
          </a:p>
        </p:txBody>
      </p:sp>
      <p:sp>
        <p:nvSpPr>
          <p:cNvPr id="3" name="Content Placeholder 2">
            <a:extLst>
              <a:ext uri="{FF2B5EF4-FFF2-40B4-BE49-F238E27FC236}">
                <a16:creationId xmlns:a16="http://schemas.microsoft.com/office/drawing/2014/main" id="{7FD79BD1-0610-83F5-F162-7723201F07C3}"/>
              </a:ext>
            </a:extLst>
          </p:cNvPr>
          <p:cNvSpPr>
            <a:spLocks noGrp="1"/>
          </p:cNvSpPr>
          <p:nvPr>
            <p:ph idx="1"/>
          </p:nvPr>
        </p:nvSpPr>
        <p:spPr/>
        <p:txBody>
          <a:bodyPr/>
          <a:lstStyle/>
          <a:p>
            <a:pPr>
              <a:defRPr/>
            </a:pPr>
            <a:r>
              <a:rPr lang="en-US" b="1" dirty="0">
                <a:latin typeface="Calibri"/>
                <a:ea typeface="Calibri"/>
                <a:cs typeface="Calibri"/>
              </a:rPr>
              <a:t>Powdered Pectin: </a:t>
            </a:r>
          </a:p>
          <a:p>
            <a:pPr lvl="1">
              <a:defRPr/>
            </a:pPr>
            <a:r>
              <a:rPr lang="en-US" dirty="0">
                <a:latin typeface="Calibri"/>
                <a:ea typeface="Calibri"/>
                <a:cs typeface="Calibri"/>
              </a:rPr>
              <a:t>Mixed with unheated fruit or juice </a:t>
            </a:r>
          </a:p>
          <a:p>
            <a:pPr lvl="1">
              <a:defRPr/>
            </a:pPr>
            <a:r>
              <a:rPr lang="en-US" dirty="0">
                <a:latin typeface="Calibri"/>
                <a:ea typeface="Calibri"/>
                <a:cs typeface="Calibri"/>
              </a:rPr>
              <a:t>Heated to boil and then add sugar </a:t>
            </a:r>
          </a:p>
          <a:p>
            <a:pPr>
              <a:defRPr/>
            </a:pPr>
            <a:r>
              <a:rPr lang="en-US" b="1" dirty="0">
                <a:latin typeface="Calibri"/>
                <a:ea typeface="Calibri"/>
                <a:cs typeface="Calibri"/>
              </a:rPr>
              <a:t>Liquid Pectin: </a:t>
            </a:r>
          </a:p>
          <a:p>
            <a:pPr lvl="1">
              <a:defRPr/>
            </a:pPr>
            <a:r>
              <a:rPr lang="en-US" dirty="0">
                <a:latin typeface="Calibri"/>
                <a:ea typeface="Calibri"/>
                <a:cs typeface="Calibri"/>
              </a:rPr>
              <a:t>Added to hot cooked fruit and sugar mixture </a:t>
            </a:r>
          </a:p>
          <a:p>
            <a:pPr lvl="1">
              <a:defRPr/>
            </a:pPr>
            <a:endParaRPr lang="en-US" dirty="0">
              <a:latin typeface="Calibri"/>
              <a:ea typeface="Calibri"/>
              <a:cs typeface="Calibri"/>
            </a:endParaRPr>
          </a:p>
          <a:p>
            <a:pPr marL="457200" lvl="1" indent="0">
              <a:buFontTx/>
              <a:buNone/>
              <a:defRPr/>
            </a:pPr>
            <a:r>
              <a:rPr lang="en-US" dirty="0">
                <a:latin typeface="Calibri"/>
                <a:ea typeface="Calibri"/>
                <a:cs typeface="Calibri"/>
              </a:rPr>
              <a:t>Not interchangeable </a:t>
            </a:r>
          </a:p>
          <a:p>
            <a:pPr marL="457200" lvl="1" indent="0">
              <a:buFontTx/>
              <a:buNone/>
              <a:defRPr/>
            </a:pPr>
            <a:endParaRPr lang="en-US" dirty="0"/>
          </a:p>
        </p:txBody>
      </p:sp>
      <p:pic>
        <p:nvPicPr>
          <p:cNvPr id="28676" name="Picture 2">
            <a:extLst>
              <a:ext uri="{FF2B5EF4-FFF2-40B4-BE49-F238E27FC236}">
                <a16:creationId xmlns:a16="http://schemas.microsoft.com/office/drawing/2014/main" id="{CEF1A580-EE98-18FF-80A1-A30B8FAD97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21A51E37-D838-41C8-A7D7-1E15BF264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0" name="Rectangle 7179">
            <a:extLst>
              <a:ext uri="{FF2B5EF4-FFF2-40B4-BE49-F238E27FC236}">
                <a16:creationId xmlns:a16="http://schemas.microsoft.com/office/drawing/2014/main" id="{BF28A56E-4878-4600-B943-6EE54E2E6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49" y="685800"/>
            <a:ext cx="4908550"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a:extLst>
              <a:ext uri="{FF2B5EF4-FFF2-40B4-BE49-F238E27FC236}">
                <a16:creationId xmlns:a16="http://schemas.microsoft.com/office/drawing/2014/main" id="{F5923D7A-056E-4179-2B75-FE2C29BBDB97}"/>
              </a:ext>
            </a:extLst>
          </p:cNvPr>
          <p:cNvSpPr>
            <a:spLocks noGrp="1" noChangeArrowheads="1"/>
          </p:cNvSpPr>
          <p:nvPr>
            <p:ph type="title"/>
          </p:nvPr>
        </p:nvSpPr>
        <p:spPr>
          <a:xfrm>
            <a:off x="1001850" y="1158949"/>
            <a:ext cx="3978175" cy="1118087"/>
          </a:xfrm>
        </p:spPr>
        <p:txBody>
          <a:bodyPr anchor="b">
            <a:normAutofit/>
          </a:bodyPr>
          <a:lstStyle/>
          <a:p>
            <a:pPr algn="ctr"/>
            <a:r>
              <a:rPr lang="en-US" sz="2800">
                <a:solidFill>
                  <a:schemeClr val="bg1">
                    <a:alpha val="60000"/>
                  </a:schemeClr>
                </a:solidFill>
                <a:latin typeface="Calibri"/>
                <a:ea typeface="Calibri"/>
                <a:cs typeface="Calibri"/>
              </a:rPr>
              <a:t>History of Fruit Spreads</a:t>
            </a:r>
            <a:r>
              <a:rPr lang="en-US" altLang="en-US" sz="2800">
                <a:solidFill>
                  <a:schemeClr val="bg1">
                    <a:alpha val="60000"/>
                  </a:schemeClr>
                </a:solidFill>
              </a:rPr>
              <a:t> </a:t>
            </a:r>
          </a:p>
        </p:txBody>
      </p:sp>
      <p:sp>
        <p:nvSpPr>
          <p:cNvPr id="7171" name="Content Placeholder 2">
            <a:extLst>
              <a:ext uri="{FF2B5EF4-FFF2-40B4-BE49-F238E27FC236}">
                <a16:creationId xmlns:a16="http://schemas.microsoft.com/office/drawing/2014/main" id="{4A8AE603-0DB2-C802-4324-241191AADECE}"/>
              </a:ext>
            </a:extLst>
          </p:cNvPr>
          <p:cNvSpPr>
            <a:spLocks noGrp="1" noChangeArrowheads="1"/>
          </p:cNvSpPr>
          <p:nvPr>
            <p:ph idx="1"/>
          </p:nvPr>
        </p:nvSpPr>
        <p:spPr>
          <a:xfrm>
            <a:off x="1001850" y="2563907"/>
            <a:ext cx="3978175" cy="2976191"/>
          </a:xfrm>
        </p:spPr>
        <p:txBody>
          <a:bodyPr anchor="t">
            <a:normAutofit/>
          </a:bodyPr>
          <a:lstStyle/>
          <a:p>
            <a:r>
              <a:rPr lang="en-US" sz="2000" dirty="0">
                <a:solidFill>
                  <a:schemeClr val="bg1"/>
                </a:solidFill>
                <a:latin typeface="Calibri"/>
                <a:ea typeface="Calibri"/>
                <a:cs typeface="Calibri"/>
              </a:rPr>
              <a:t>Dates back to 18th Century </a:t>
            </a:r>
          </a:p>
          <a:p>
            <a:r>
              <a:rPr lang="en-US" sz="2000" dirty="0">
                <a:solidFill>
                  <a:schemeClr val="bg1"/>
                </a:solidFill>
                <a:latin typeface="Calibri"/>
                <a:ea typeface="Calibri"/>
                <a:cs typeface="Calibri"/>
              </a:rPr>
              <a:t>First commercial pectin – liquid in 1908</a:t>
            </a:r>
          </a:p>
          <a:p>
            <a:r>
              <a:rPr lang="en-US" sz="2000" dirty="0">
                <a:solidFill>
                  <a:schemeClr val="bg1"/>
                </a:solidFill>
                <a:latin typeface="Calibri"/>
                <a:ea typeface="Calibri"/>
                <a:cs typeface="Calibri"/>
              </a:rPr>
              <a:t>Hit the consumer market in 1923 </a:t>
            </a:r>
          </a:p>
          <a:p>
            <a:r>
              <a:rPr lang="en-US" sz="2000" dirty="0">
                <a:solidFill>
                  <a:schemeClr val="bg1"/>
                </a:solidFill>
                <a:latin typeface="Calibri"/>
                <a:ea typeface="Calibri"/>
                <a:cs typeface="Calibri"/>
              </a:rPr>
              <a:t>Modified pectin's for low sugar – 1980’s</a:t>
            </a:r>
          </a:p>
          <a:p>
            <a:endParaRPr lang="en-US" altLang="en-US" sz="1700">
              <a:solidFill>
                <a:schemeClr val="bg1"/>
              </a:solidFill>
            </a:endParaRPr>
          </a:p>
        </p:txBody>
      </p:sp>
      <p:pic>
        <p:nvPicPr>
          <p:cNvPr id="7173" name="Picture 2">
            <a:extLst>
              <a:ext uri="{FF2B5EF4-FFF2-40B4-BE49-F238E27FC236}">
                <a16:creationId xmlns:a16="http://schemas.microsoft.com/office/drawing/2014/main" id="{D68BF23A-396F-802E-9291-BB3D47432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54324" y="295588"/>
            <a:ext cx="3086101" cy="857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A bowl of strawberries&#10;&#10;Description automatically generated with low confidence">
            <a:extLst>
              <a:ext uri="{FF2B5EF4-FFF2-40B4-BE49-F238E27FC236}">
                <a16:creationId xmlns:a16="http://schemas.microsoft.com/office/drawing/2014/main" id="{39D38C00-2A08-0D7D-CC80-FFAE15E740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43549" y="3509432"/>
            <a:ext cx="3086101" cy="2314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B76C334-1986-DAE7-4A2E-0F8671A90D2C}"/>
              </a:ext>
            </a:extLst>
          </p:cNvPr>
          <p:cNvSpPr>
            <a:spLocks noGrp="1" noChangeArrowheads="1"/>
          </p:cNvSpPr>
          <p:nvPr>
            <p:ph type="title"/>
          </p:nvPr>
        </p:nvSpPr>
        <p:spPr/>
        <p:txBody>
          <a:bodyPr/>
          <a:lstStyle/>
          <a:p>
            <a:r>
              <a:rPr lang="en-US" altLang="en-US" dirty="0">
                <a:latin typeface="Calibri"/>
                <a:ea typeface="Calibri"/>
                <a:cs typeface="Calibri"/>
              </a:rPr>
              <a:t>Pectin Substitutes – used for reduced sugar products</a:t>
            </a:r>
          </a:p>
        </p:txBody>
      </p:sp>
      <p:sp>
        <p:nvSpPr>
          <p:cNvPr id="29699" name="Content Placeholder 2">
            <a:extLst>
              <a:ext uri="{FF2B5EF4-FFF2-40B4-BE49-F238E27FC236}">
                <a16:creationId xmlns:a16="http://schemas.microsoft.com/office/drawing/2014/main" id="{13C1F6E7-6889-6CB3-5F5D-3C62603DE6CA}"/>
              </a:ext>
            </a:extLst>
          </p:cNvPr>
          <p:cNvSpPr>
            <a:spLocks noGrp="1" noChangeArrowheads="1"/>
          </p:cNvSpPr>
          <p:nvPr>
            <p:ph idx="1"/>
          </p:nvPr>
        </p:nvSpPr>
        <p:spPr/>
        <p:txBody>
          <a:bodyPr/>
          <a:lstStyle/>
          <a:p>
            <a:r>
              <a:rPr lang="en-US" altLang="en-US" dirty="0">
                <a:latin typeface="Calibri"/>
                <a:ea typeface="Calibri"/>
                <a:cs typeface="Calibri"/>
              </a:rPr>
              <a:t>Vegetable Gums</a:t>
            </a:r>
          </a:p>
          <a:p>
            <a:pPr lvl="1"/>
            <a:r>
              <a:rPr lang="en-US" altLang="en-US" sz="2400" dirty="0">
                <a:latin typeface="Calibri"/>
                <a:ea typeface="Calibri"/>
                <a:cs typeface="Calibri"/>
              </a:rPr>
              <a:t>Xanthan gum or locust bean gum  </a:t>
            </a:r>
          </a:p>
          <a:p>
            <a:r>
              <a:rPr lang="en-US" altLang="en-US" dirty="0">
                <a:latin typeface="Calibri"/>
                <a:ea typeface="Calibri"/>
                <a:cs typeface="Calibri"/>
              </a:rPr>
              <a:t>Agar Flakes </a:t>
            </a:r>
          </a:p>
          <a:p>
            <a:pPr lvl="1"/>
            <a:r>
              <a:rPr lang="en-US" altLang="en-US" sz="2400" dirty="0">
                <a:latin typeface="Calibri"/>
                <a:ea typeface="Calibri"/>
                <a:cs typeface="Calibri"/>
              </a:rPr>
              <a:t>Derived from seaweed</a:t>
            </a:r>
          </a:p>
          <a:p>
            <a:pPr lvl="1"/>
            <a:r>
              <a:rPr lang="en-US" altLang="en-US" sz="2400" dirty="0">
                <a:latin typeface="Calibri"/>
                <a:ea typeface="Calibri"/>
                <a:cs typeface="Calibri"/>
              </a:rPr>
              <a:t>Cannot be heat processed </a:t>
            </a:r>
          </a:p>
          <a:p>
            <a:r>
              <a:rPr lang="en-US" altLang="en-US" dirty="0">
                <a:latin typeface="Calibri"/>
                <a:ea typeface="Calibri"/>
                <a:cs typeface="Calibri"/>
              </a:rPr>
              <a:t>Starch Based Thickeners</a:t>
            </a:r>
          </a:p>
          <a:p>
            <a:pPr lvl="1"/>
            <a:r>
              <a:rPr lang="en-US" altLang="en-US" sz="2400" dirty="0">
                <a:latin typeface="Calibri"/>
                <a:ea typeface="Calibri"/>
                <a:cs typeface="Calibri"/>
              </a:rPr>
              <a:t>Clear </a:t>
            </a:r>
            <a:r>
              <a:rPr lang="en-US" altLang="en-US" sz="2400" err="1">
                <a:latin typeface="Calibri"/>
                <a:ea typeface="Calibri"/>
                <a:cs typeface="Calibri"/>
              </a:rPr>
              <a:t>jel</a:t>
            </a:r>
            <a:r>
              <a:rPr lang="en-US" altLang="en-US" sz="2400" dirty="0">
                <a:latin typeface="Calibri"/>
                <a:ea typeface="Calibri"/>
                <a:cs typeface="Calibri"/>
              </a:rPr>
              <a:t> products  </a:t>
            </a:r>
          </a:p>
          <a:p>
            <a:r>
              <a:rPr lang="en-US" altLang="en-US" dirty="0">
                <a:latin typeface="Calibri"/>
                <a:ea typeface="Calibri"/>
                <a:cs typeface="Calibri"/>
              </a:rPr>
              <a:t>Gelatin </a:t>
            </a:r>
          </a:p>
          <a:p>
            <a:pPr lvl="1"/>
            <a:r>
              <a:rPr lang="en-US" altLang="en-US" sz="2400" dirty="0">
                <a:latin typeface="Calibri"/>
                <a:ea typeface="Calibri"/>
                <a:cs typeface="Calibri"/>
              </a:rPr>
              <a:t>Similar to gelatin products </a:t>
            </a:r>
          </a:p>
          <a:p>
            <a:pPr lvl="1"/>
            <a:r>
              <a:rPr lang="en-US" altLang="en-US" sz="2400" dirty="0">
                <a:latin typeface="Calibri"/>
                <a:ea typeface="Calibri"/>
                <a:cs typeface="Calibri"/>
              </a:rPr>
              <a:t>Refrigerate only – up to 4 weeks </a:t>
            </a:r>
          </a:p>
        </p:txBody>
      </p:sp>
      <p:pic>
        <p:nvPicPr>
          <p:cNvPr id="29700" name="Picture 4" descr="A picture containing text&#10;&#10;Description automatically generated">
            <a:extLst>
              <a:ext uri="{FF2B5EF4-FFF2-40B4-BE49-F238E27FC236}">
                <a16:creationId xmlns:a16="http://schemas.microsoft.com/office/drawing/2014/main" id="{CE43D088-FD45-11DA-0B76-4B8DA4A4D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a:extLst>
              <a:ext uri="{FF2B5EF4-FFF2-40B4-BE49-F238E27FC236}">
                <a16:creationId xmlns:a16="http://schemas.microsoft.com/office/drawing/2014/main" id="{226B834D-8648-6CB3-A906-CB91403BBA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2D51D93-4D57-EF75-3378-B58784507AC5}"/>
              </a:ext>
            </a:extLst>
          </p:cNvPr>
          <p:cNvSpPr>
            <a:spLocks noGrp="1" noChangeArrowheads="1"/>
          </p:cNvSpPr>
          <p:nvPr>
            <p:ph type="title"/>
          </p:nvPr>
        </p:nvSpPr>
        <p:spPr/>
        <p:txBody>
          <a:bodyPr/>
          <a:lstStyle/>
          <a:p>
            <a:r>
              <a:rPr lang="en-US" altLang="en-US" dirty="0">
                <a:latin typeface="Calibri"/>
                <a:ea typeface="Calibri"/>
                <a:cs typeface="Calibri"/>
              </a:rPr>
              <a:t>Acid</a:t>
            </a:r>
          </a:p>
        </p:txBody>
      </p:sp>
      <p:sp>
        <p:nvSpPr>
          <p:cNvPr id="30723" name="Content Placeholder 2">
            <a:extLst>
              <a:ext uri="{FF2B5EF4-FFF2-40B4-BE49-F238E27FC236}">
                <a16:creationId xmlns:a16="http://schemas.microsoft.com/office/drawing/2014/main" id="{D912DA35-CB35-B834-E911-63BC6E191924}"/>
              </a:ext>
            </a:extLst>
          </p:cNvPr>
          <p:cNvSpPr>
            <a:spLocks noGrp="1" noChangeArrowheads="1"/>
          </p:cNvSpPr>
          <p:nvPr>
            <p:ph idx="1"/>
          </p:nvPr>
        </p:nvSpPr>
        <p:spPr/>
        <p:txBody>
          <a:bodyPr/>
          <a:lstStyle/>
          <a:p>
            <a:r>
              <a:rPr lang="en-US" altLang="en-US" dirty="0">
                <a:latin typeface="Calibri"/>
                <a:ea typeface="Calibri"/>
                <a:cs typeface="Calibri"/>
              </a:rPr>
              <a:t>Needed for flavor and gel formation </a:t>
            </a:r>
          </a:p>
          <a:p>
            <a:r>
              <a:rPr lang="en-US" altLang="en-US" dirty="0">
                <a:latin typeface="Calibri"/>
                <a:ea typeface="Calibri"/>
                <a:cs typeface="Calibri"/>
              </a:rPr>
              <a:t>Usually comes from fruit </a:t>
            </a:r>
          </a:p>
          <a:p>
            <a:r>
              <a:rPr lang="en-US" altLang="en-US" dirty="0">
                <a:latin typeface="Calibri"/>
                <a:ea typeface="Calibri"/>
                <a:cs typeface="Calibri"/>
              </a:rPr>
              <a:t>Added when using fruit lower in acid </a:t>
            </a:r>
          </a:p>
          <a:p>
            <a:r>
              <a:rPr lang="en-US" altLang="en-US" dirty="0">
                <a:latin typeface="Calibri"/>
                <a:ea typeface="Calibri"/>
                <a:cs typeface="Calibri"/>
              </a:rPr>
              <a:t>Acid higher in under ripe fruits </a:t>
            </a:r>
          </a:p>
          <a:p>
            <a:r>
              <a:rPr lang="en-US" altLang="en-US" dirty="0">
                <a:latin typeface="Calibri"/>
                <a:ea typeface="Calibri"/>
                <a:cs typeface="Calibri"/>
              </a:rPr>
              <a:t>Too much acid – gel weeps </a:t>
            </a:r>
          </a:p>
        </p:txBody>
      </p:sp>
      <p:pic>
        <p:nvPicPr>
          <p:cNvPr id="30724" name="Picture 2">
            <a:extLst>
              <a:ext uri="{FF2B5EF4-FFF2-40B4-BE49-F238E27FC236}">
                <a16:creationId xmlns:a16="http://schemas.microsoft.com/office/drawing/2014/main" id="{7AAB59E8-0581-AE19-6EF3-F68510B490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55ECE4E-4878-AB63-3149-6E511A2F44ED}"/>
              </a:ext>
            </a:extLst>
          </p:cNvPr>
          <p:cNvSpPr>
            <a:spLocks noGrp="1" noChangeArrowheads="1"/>
          </p:cNvSpPr>
          <p:nvPr>
            <p:ph type="title"/>
          </p:nvPr>
        </p:nvSpPr>
        <p:spPr/>
        <p:txBody>
          <a:bodyPr/>
          <a:lstStyle/>
          <a:p>
            <a:r>
              <a:rPr lang="en-US" altLang="en-US" dirty="0">
                <a:latin typeface="Calibri"/>
                <a:ea typeface="Calibri"/>
                <a:cs typeface="Calibri"/>
              </a:rPr>
              <a:t>SUGAR</a:t>
            </a:r>
          </a:p>
        </p:txBody>
      </p:sp>
      <p:graphicFrame>
        <p:nvGraphicFramePr>
          <p:cNvPr id="31747" name="Object 4">
            <a:extLst>
              <a:ext uri="{FF2B5EF4-FFF2-40B4-BE49-F238E27FC236}">
                <a16:creationId xmlns:a16="http://schemas.microsoft.com/office/drawing/2014/main" id="{56FCC2C9-1AAB-15F3-768B-1DAF883FC364}"/>
              </a:ext>
            </a:extLst>
          </p:cNvPr>
          <p:cNvGraphicFramePr>
            <a:graphicFrameLocks noGrp="1" noChangeAspect="1"/>
          </p:cNvGraphicFramePr>
          <p:nvPr>
            <p:ph sz="half" idx="2"/>
          </p:nvPr>
        </p:nvGraphicFramePr>
        <p:xfrm>
          <a:off x="3810000" y="1524000"/>
          <a:ext cx="5334000" cy="5334000"/>
        </p:xfrm>
        <a:graphic>
          <a:graphicData uri="http://schemas.openxmlformats.org/presentationml/2006/ole">
            <mc:AlternateContent xmlns:mc="http://schemas.openxmlformats.org/markup-compatibility/2006">
              <mc:Choice xmlns:v="urn:schemas-microsoft-com:vml" Requires="v">
                <p:oleObj name="Image" r:id="rId2" imgW="7619048" imgH="7619048" progId="Photoshop.Image.7">
                  <p:embed/>
                </p:oleObj>
              </mc:Choice>
              <mc:Fallback>
                <p:oleObj name="Image" r:id="rId2" imgW="7619048" imgH="7619048" progId="Photoshop.Image.7">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24000"/>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8" name="Rectangle 3">
            <a:extLst>
              <a:ext uri="{FF2B5EF4-FFF2-40B4-BE49-F238E27FC236}">
                <a16:creationId xmlns:a16="http://schemas.microsoft.com/office/drawing/2014/main" id="{AF65F714-94B0-C748-28B8-5A6550FD8E92}"/>
              </a:ext>
            </a:extLst>
          </p:cNvPr>
          <p:cNvSpPr>
            <a:spLocks noGrp="1" noChangeArrowheads="1"/>
          </p:cNvSpPr>
          <p:nvPr>
            <p:ph type="body" sz="half" idx="1"/>
          </p:nvPr>
        </p:nvSpPr>
        <p:spPr>
          <a:xfrm>
            <a:off x="381000" y="1676400"/>
            <a:ext cx="5562600" cy="4648200"/>
          </a:xfrm>
        </p:spPr>
        <p:txBody>
          <a:bodyPr/>
          <a:lstStyle/>
          <a:p>
            <a:pPr>
              <a:lnSpc>
                <a:spcPct val="90000"/>
              </a:lnSpc>
            </a:pPr>
            <a:r>
              <a:rPr lang="en-US" altLang="en-US" sz="2400" dirty="0">
                <a:latin typeface="Calibri"/>
                <a:ea typeface="Calibri"/>
                <a:cs typeface="Calibri"/>
              </a:rPr>
              <a:t>Sugar helps form gel, is a preserving agent, has a firming effect on fruit, and contributes to flavor.</a:t>
            </a:r>
          </a:p>
          <a:p>
            <a:pPr>
              <a:lnSpc>
                <a:spcPct val="90000"/>
              </a:lnSpc>
              <a:buFontTx/>
              <a:buNone/>
            </a:pPr>
            <a:endParaRPr lang="en-US" altLang="en-US" sz="2400" dirty="0">
              <a:latin typeface="Calibri"/>
              <a:ea typeface="Calibri"/>
              <a:cs typeface="Calibri"/>
            </a:endParaRPr>
          </a:p>
          <a:p>
            <a:pPr>
              <a:lnSpc>
                <a:spcPct val="90000"/>
              </a:lnSpc>
            </a:pPr>
            <a:r>
              <a:rPr lang="en-US" altLang="en-US" sz="2400" dirty="0">
                <a:latin typeface="Calibri"/>
                <a:ea typeface="Calibri"/>
                <a:cs typeface="Calibri"/>
              </a:rPr>
              <a:t>Percent Needed by Weight:</a:t>
            </a:r>
          </a:p>
          <a:p>
            <a:pPr lvl="1">
              <a:lnSpc>
                <a:spcPct val="90000"/>
              </a:lnSpc>
            </a:pPr>
            <a:r>
              <a:rPr lang="en-US" altLang="en-US" sz="2400" dirty="0">
                <a:latin typeface="Calibri"/>
                <a:ea typeface="Calibri"/>
                <a:cs typeface="Calibri"/>
              </a:rPr>
              <a:t>&lt; 65% sugar the gel will be weak and runny</a:t>
            </a:r>
          </a:p>
          <a:p>
            <a:pPr lvl="1">
              <a:lnSpc>
                <a:spcPct val="90000"/>
              </a:lnSpc>
            </a:pPr>
            <a:r>
              <a:rPr lang="en-US" altLang="en-US" sz="2400" dirty="0">
                <a:latin typeface="Calibri"/>
                <a:ea typeface="Calibri"/>
                <a:cs typeface="Calibri"/>
              </a:rPr>
              <a:t>65 - 68% - ideal</a:t>
            </a:r>
          </a:p>
          <a:p>
            <a:pPr lvl="1">
              <a:lnSpc>
                <a:spcPct val="90000"/>
              </a:lnSpc>
            </a:pPr>
            <a:r>
              <a:rPr lang="en-US" altLang="en-US" sz="2400" dirty="0">
                <a:latin typeface="Calibri"/>
                <a:ea typeface="Calibri"/>
                <a:cs typeface="Calibri"/>
              </a:rPr>
              <a:t>Sugar &gt; 68% - will not dissolve – resulting in crystals and grainy texture </a:t>
            </a:r>
          </a:p>
          <a:p>
            <a:pPr>
              <a:lnSpc>
                <a:spcPct val="90000"/>
              </a:lnSpc>
            </a:pPr>
            <a:endParaRPr lang="en-US" altLang="en-US" sz="2400"/>
          </a:p>
        </p:txBody>
      </p:sp>
      <p:pic>
        <p:nvPicPr>
          <p:cNvPr id="31749" name="Picture 2">
            <a:extLst>
              <a:ext uri="{FF2B5EF4-FFF2-40B4-BE49-F238E27FC236}">
                <a16:creationId xmlns:a16="http://schemas.microsoft.com/office/drawing/2014/main" id="{2B0E0594-B8DC-9857-7163-220D1815D8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657114E-DA7D-8F82-D816-9674BC68F24D}"/>
              </a:ext>
            </a:extLst>
          </p:cNvPr>
          <p:cNvSpPr>
            <a:spLocks noGrp="1" noChangeArrowheads="1"/>
          </p:cNvSpPr>
          <p:nvPr>
            <p:ph type="title"/>
          </p:nvPr>
        </p:nvSpPr>
        <p:spPr/>
        <p:txBody>
          <a:bodyPr/>
          <a:lstStyle/>
          <a:p>
            <a:r>
              <a:rPr lang="en-US" altLang="en-US" dirty="0">
                <a:latin typeface="Calibri"/>
                <a:ea typeface="Calibri"/>
                <a:cs typeface="Calibri"/>
              </a:rPr>
              <a:t>GEL STRUCTURE – FORMING A NET</a:t>
            </a:r>
          </a:p>
        </p:txBody>
      </p:sp>
      <p:sp>
        <p:nvSpPr>
          <p:cNvPr id="22531" name="Rectangle 3">
            <a:extLst>
              <a:ext uri="{FF2B5EF4-FFF2-40B4-BE49-F238E27FC236}">
                <a16:creationId xmlns:a16="http://schemas.microsoft.com/office/drawing/2014/main" id="{4C31F0FC-0AD4-6911-086F-F34BDB94E291}"/>
              </a:ext>
            </a:extLst>
          </p:cNvPr>
          <p:cNvSpPr>
            <a:spLocks noGrp="1" noChangeArrowheads="1"/>
          </p:cNvSpPr>
          <p:nvPr>
            <p:ph type="body" idx="1"/>
          </p:nvPr>
        </p:nvSpPr>
        <p:spPr/>
        <p:txBody>
          <a:bodyPr/>
          <a:lstStyle/>
          <a:p>
            <a:pPr>
              <a:defRPr/>
            </a:pPr>
            <a:r>
              <a:rPr lang="en-US" altLang="en-US" dirty="0">
                <a:latin typeface="Calibri"/>
                <a:ea typeface="Calibri"/>
                <a:cs typeface="Calibri"/>
              </a:rPr>
              <a:t>Sugar is necessary for pectin to form framework of fibers or structure to hold liquids. </a:t>
            </a:r>
          </a:p>
          <a:p>
            <a:pPr marL="0" indent="0">
              <a:buFontTx/>
              <a:buNone/>
              <a:defRPr/>
            </a:pPr>
            <a:endParaRPr lang="en-US" altLang="en-US" sz="1400" dirty="0">
              <a:latin typeface="Calibri"/>
              <a:ea typeface="Calibri"/>
              <a:cs typeface="Calibri"/>
            </a:endParaRPr>
          </a:p>
          <a:p>
            <a:pPr>
              <a:defRPr/>
            </a:pPr>
            <a:r>
              <a:rPr lang="en-US" altLang="en-US" dirty="0">
                <a:latin typeface="Calibri"/>
                <a:ea typeface="Calibri"/>
                <a:cs typeface="Calibri"/>
              </a:rPr>
              <a:t>Amount of pectin influences the denseness of the framework of fibers. </a:t>
            </a:r>
          </a:p>
          <a:p>
            <a:pPr marL="0" indent="0">
              <a:buFontTx/>
              <a:buNone/>
              <a:defRPr/>
            </a:pPr>
            <a:endParaRPr lang="en-US" altLang="en-US" sz="1400" dirty="0">
              <a:latin typeface="Calibri"/>
              <a:ea typeface="Calibri"/>
              <a:cs typeface="Calibri"/>
            </a:endParaRPr>
          </a:p>
          <a:p>
            <a:pPr>
              <a:defRPr/>
            </a:pPr>
            <a:r>
              <a:rPr lang="en-US" altLang="en-US" dirty="0">
                <a:latin typeface="Calibri"/>
                <a:ea typeface="Calibri"/>
                <a:cs typeface="Calibri"/>
              </a:rPr>
              <a:t>Acid determines the </a:t>
            </a:r>
            <a:br>
              <a:rPr lang="en-US" altLang="en-US" dirty="0">
                <a:latin typeface="Calibri"/>
              </a:rPr>
            </a:br>
            <a:r>
              <a:rPr lang="en-US" altLang="en-US" dirty="0">
                <a:latin typeface="Calibri"/>
                <a:ea typeface="Calibri"/>
                <a:cs typeface="Calibri"/>
              </a:rPr>
              <a:t>toughness of the fibers.</a:t>
            </a:r>
          </a:p>
        </p:txBody>
      </p:sp>
      <p:pic>
        <p:nvPicPr>
          <p:cNvPr id="32773" name="Picture 2">
            <a:extLst>
              <a:ext uri="{FF2B5EF4-FFF2-40B4-BE49-F238E27FC236}">
                <a16:creationId xmlns:a16="http://schemas.microsoft.com/office/drawing/2014/main" id="{273A5F62-AC89-3542-7608-4A1E438EE8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2,366,973 Net Images, Stock Photos, and Vectors | Shutterstock">
            <a:extLst>
              <a:ext uri="{FF2B5EF4-FFF2-40B4-BE49-F238E27FC236}">
                <a16:creationId xmlns:a16="http://schemas.microsoft.com/office/drawing/2014/main" id="{6B6BEB35-95F3-173B-663A-C94CE1A16620}"/>
              </a:ext>
            </a:extLst>
          </p:cNvPr>
          <p:cNvPicPr>
            <a:picLocks noChangeAspect="1"/>
          </p:cNvPicPr>
          <p:nvPr/>
        </p:nvPicPr>
        <p:blipFill>
          <a:blip r:embed="rId4"/>
          <a:stretch>
            <a:fillRect/>
          </a:stretch>
        </p:blipFill>
        <p:spPr>
          <a:xfrm>
            <a:off x="5559138" y="3620424"/>
            <a:ext cx="2668216" cy="23361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D791DB8-B580-34AB-DB07-63A5014F4970}"/>
              </a:ext>
            </a:extLst>
          </p:cNvPr>
          <p:cNvSpPr>
            <a:spLocks noGrp="1" noChangeArrowheads="1"/>
          </p:cNvSpPr>
          <p:nvPr>
            <p:ph type="title"/>
          </p:nvPr>
        </p:nvSpPr>
        <p:spPr/>
        <p:txBody>
          <a:bodyPr/>
          <a:lstStyle/>
          <a:p>
            <a:r>
              <a:rPr lang="en-US" altLang="en-US" dirty="0">
                <a:latin typeface="Calibri"/>
                <a:ea typeface="Calibri"/>
                <a:cs typeface="Calibri"/>
              </a:rPr>
              <a:t>USING “OTHER” SUGARS</a:t>
            </a:r>
          </a:p>
        </p:txBody>
      </p:sp>
      <p:sp>
        <p:nvSpPr>
          <p:cNvPr id="34819" name="Rectangle 3">
            <a:extLst>
              <a:ext uri="{FF2B5EF4-FFF2-40B4-BE49-F238E27FC236}">
                <a16:creationId xmlns:a16="http://schemas.microsoft.com/office/drawing/2014/main" id="{98A07DCC-FE35-C25B-97BF-17195ABAC597}"/>
              </a:ext>
            </a:extLst>
          </p:cNvPr>
          <p:cNvSpPr>
            <a:spLocks noGrp="1" noChangeArrowheads="1"/>
          </p:cNvSpPr>
          <p:nvPr>
            <p:ph type="body" idx="1"/>
          </p:nvPr>
        </p:nvSpPr>
        <p:spPr/>
        <p:txBody>
          <a:bodyPr/>
          <a:lstStyle/>
          <a:p>
            <a:pPr>
              <a:lnSpc>
                <a:spcPct val="90000"/>
              </a:lnSpc>
            </a:pPr>
            <a:r>
              <a:rPr lang="en-US" altLang="en-US" b="1" dirty="0">
                <a:latin typeface="Calibri"/>
                <a:ea typeface="Calibri"/>
                <a:cs typeface="Calibri"/>
              </a:rPr>
              <a:t>Corn Syrup </a:t>
            </a:r>
          </a:p>
          <a:p>
            <a:pPr lvl="1">
              <a:lnSpc>
                <a:spcPct val="90000"/>
              </a:lnSpc>
            </a:pPr>
            <a:r>
              <a:rPr lang="en-US" altLang="en-US" dirty="0">
                <a:latin typeface="Calibri"/>
                <a:ea typeface="Calibri"/>
                <a:cs typeface="Calibri"/>
              </a:rPr>
              <a:t>Can replace part of the sugar </a:t>
            </a:r>
          </a:p>
          <a:p>
            <a:pPr lvl="1">
              <a:lnSpc>
                <a:spcPct val="90000"/>
              </a:lnSpc>
            </a:pPr>
            <a:r>
              <a:rPr lang="en-US" altLang="en-US" dirty="0">
                <a:latin typeface="Calibri"/>
                <a:ea typeface="Calibri"/>
                <a:cs typeface="Calibri"/>
              </a:rPr>
              <a:t>¼ of sugar using </a:t>
            </a:r>
            <a:r>
              <a:rPr lang="en-US" altLang="en-US" u="sng" dirty="0">
                <a:latin typeface="Calibri"/>
                <a:ea typeface="Calibri"/>
                <a:cs typeface="Calibri"/>
              </a:rPr>
              <a:t>no added pectin </a:t>
            </a:r>
          </a:p>
          <a:p>
            <a:pPr lvl="1">
              <a:lnSpc>
                <a:spcPct val="90000"/>
              </a:lnSpc>
            </a:pPr>
            <a:r>
              <a:rPr lang="en-US" altLang="en-US" dirty="0">
                <a:latin typeface="Calibri"/>
                <a:ea typeface="Calibri"/>
                <a:cs typeface="Calibri"/>
              </a:rPr>
              <a:t>½ of sugar using </a:t>
            </a:r>
            <a:r>
              <a:rPr lang="en-US" altLang="en-US" u="sng" dirty="0">
                <a:latin typeface="Calibri"/>
                <a:ea typeface="Calibri"/>
                <a:cs typeface="Calibri"/>
              </a:rPr>
              <a:t>powdered pectin </a:t>
            </a:r>
          </a:p>
          <a:p>
            <a:pPr lvl="1">
              <a:lnSpc>
                <a:spcPct val="90000"/>
              </a:lnSpc>
            </a:pPr>
            <a:r>
              <a:rPr lang="en-US" altLang="en-US" dirty="0">
                <a:latin typeface="Calibri"/>
                <a:ea typeface="Calibri"/>
                <a:cs typeface="Calibri"/>
              </a:rPr>
              <a:t>2 cups of sugar using </a:t>
            </a:r>
            <a:r>
              <a:rPr lang="en-US" altLang="en-US" u="sng" dirty="0">
                <a:latin typeface="Calibri"/>
                <a:ea typeface="Calibri"/>
                <a:cs typeface="Calibri"/>
              </a:rPr>
              <a:t>liquid pectin </a:t>
            </a:r>
          </a:p>
          <a:p>
            <a:pPr>
              <a:lnSpc>
                <a:spcPct val="90000"/>
              </a:lnSpc>
            </a:pPr>
            <a:r>
              <a:rPr lang="en-US" altLang="en-US" b="1" dirty="0">
                <a:latin typeface="Calibri"/>
                <a:ea typeface="Calibri"/>
                <a:cs typeface="Calibri"/>
              </a:rPr>
              <a:t>Honey</a:t>
            </a:r>
            <a:r>
              <a:rPr lang="en-US" altLang="en-US" dirty="0">
                <a:latin typeface="Calibri"/>
                <a:ea typeface="Calibri"/>
                <a:cs typeface="Calibri"/>
              </a:rPr>
              <a:t> </a:t>
            </a:r>
          </a:p>
          <a:p>
            <a:pPr lvl="1">
              <a:lnSpc>
                <a:spcPct val="90000"/>
              </a:lnSpc>
            </a:pPr>
            <a:r>
              <a:rPr lang="en-US" altLang="en-US" dirty="0">
                <a:latin typeface="Calibri"/>
                <a:ea typeface="Calibri"/>
                <a:cs typeface="Calibri"/>
              </a:rPr>
              <a:t>½ of sugar can be replaced in recipes </a:t>
            </a:r>
            <a:r>
              <a:rPr lang="en-US" altLang="en-US" u="sng" dirty="0">
                <a:latin typeface="Calibri"/>
                <a:ea typeface="Calibri"/>
                <a:cs typeface="Calibri"/>
              </a:rPr>
              <a:t>without</a:t>
            </a:r>
            <a:r>
              <a:rPr lang="en-US" altLang="en-US" dirty="0">
                <a:latin typeface="Calibri"/>
                <a:ea typeface="Calibri"/>
                <a:cs typeface="Calibri"/>
              </a:rPr>
              <a:t> added pectin</a:t>
            </a:r>
          </a:p>
          <a:p>
            <a:pPr lvl="1">
              <a:lnSpc>
                <a:spcPct val="90000"/>
              </a:lnSpc>
            </a:pPr>
            <a:r>
              <a:rPr lang="en-US" altLang="en-US" dirty="0">
                <a:latin typeface="Calibri"/>
                <a:ea typeface="Calibri"/>
                <a:cs typeface="Calibri"/>
              </a:rPr>
              <a:t>2 cups honey can replace 2 cups sugar in recipes </a:t>
            </a:r>
            <a:r>
              <a:rPr lang="en-US" altLang="en-US" u="sng" dirty="0">
                <a:latin typeface="Calibri"/>
                <a:ea typeface="Calibri"/>
                <a:cs typeface="Calibri"/>
              </a:rPr>
              <a:t>with</a:t>
            </a:r>
            <a:r>
              <a:rPr lang="en-US" altLang="en-US" dirty="0">
                <a:latin typeface="Calibri"/>
                <a:ea typeface="Calibri"/>
                <a:cs typeface="Calibri"/>
              </a:rPr>
              <a:t> pectin added</a:t>
            </a:r>
          </a:p>
          <a:p>
            <a:pPr>
              <a:lnSpc>
                <a:spcPct val="90000"/>
              </a:lnSpc>
            </a:pPr>
            <a:endParaRPr lang="en-US" altLang="en-US" dirty="0">
              <a:latin typeface="Calibri"/>
              <a:ea typeface="Calibri"/>
              <a:cs typeface="Calibri"/>
            </a:endParaRPr>
          </a:p>
        </p:txBody>
      </p:sp>
      <p:pic>
        <p:nvPicPr>
          <p:cNvPr id="34820" name="Picture 2">
            <a:extLst>
              <a:ext uri="{FF2B5EF4-FFF2-40B4-BE49-F238E27FC236}">
                <a16:creationId xmlns:a16="http://schemas.microsoft.com/office/drawing/2014/main" id="{9A59F137-F166-DCAC-3418-C0782AD4E0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7999A51-FC45-30B5-DC53-EE0936BB2FD5}"/>
              </a:ext>
            </a:extLst>
          </p:cNvPr>
          <p:cNvSpPr>
            <a:spLocks noGrp="1" noChangeArrowheads="1"/>
          </p:cNvSpPr>
          <p:nvPr>
            <p:ph type="title"/>
          </p:nvPr>
        </p:nvSpPr>
        <p:spPr/>
        <p:txBody>
          <a:bodyPr/>
          <a:lstStyle/>
          <a:p>
            <a:r>
              <a:rPr lang="en-US" altLang="en-US" dirty="0">
                <a:latin typeface="Calibri"/>
                <a:ea typeface="Calibri"/>
                <a:cs typeface="Calibri"/>
              </a:rPr>
              <a:t>Sugar Substitutes </a:t>
            </a:r>
          </a:p>
        </p:txBody>
      </p:sp>
      <p:sp>
        <p:nvSpPr>
          <p:cNvPr id="3" name="Content Placeholder 2">
            <a:extLst>
              <a:ext uri="{FF2B5EF4-FFF2-40B4-BE49-F238E27FC236}">
                <a16:creationId xmlns:a16="http://schemas.microsoft.com/office/drawing/2014/main" id="{E4D134B0-12AF-5B6D-6337-9FA1004B5889}"/>
              </a:ext>
            </a:extLst>
          </p:cNvPr>
          <p:cNvSpPr>
            <a:spLocks noGrp="1"/>
          </p:cNvSpPr>
          <p:nvPr>
            <p:ph idx="1"/>
          </p:nvPr>
        </p:nvSpPr>
        <p:spPr/>
        <p:txBody>
          <a:bodyPr/>
          <a:lstStyle/>
          <a:p>
            <a:pPr>
              <a:defRPr/>
            </a:pPr>
            <a:r>
              <a:rPr lang="en-US" dirty="0">
                <a:latin typeface="Calibri"/>
                <a:ea typeface="Calibri"/>
                <a:cs typeface="Calibri"/>
              </a:rPr>
              <a:t>Artificial sweeteners don’t work as regular sugar does </a:t>
            </a:r>
          </a:p>
          <a:p>
            <a:pPr>
              <a:defRPr/>
            </a:pPr>
            <a:r>
              <a:rPr lang="en-US" dirty="0">
                <a:latin typeface="Calibri"/>
                <a:ea typeface="Calibri"/>
                <a:cs typeface="Calibri"/>
              </a:rPr>
              <a:t>Must use an alternative pectin or thickener </a:t>
            </a:r>
          </a:p>
          <a:p>
            <a:pPr>
              <a:defRPr/>
            </a:pPr>
            <a:r>
              <a:rPr lang="en-US" dirty="0">
                <a:latin typeface="Calibri"/>
                <a:ea typeface="Calibri"/>
                <a:cs typeface="Calibri"/>
              </a:rPr>
              <a:t>Cooked jams/Jellies </a:t>
            </a:r>
          </a:p>
          <a:p>
            <a:pPr lvl="1">
              <a:defRPr/>
            </a:pPr>
            <a:r>
              <a:rPr lang="en-US" dirty="0">
                <a:latin typeface="Calibri"/>
                <a:ea typeface="Calibri"/>
                <a:cs typeface="Calibri"/>
              </a:rPr>
              <a:t>Use heat stable sweeteners (Stevia or Sucralose)</a:t>
            </a:r>
          </a:p>
          <a:p>
            <a:pPr>
              <a:defRPr/>
            </a:pPr>
            <a:r>
              <a:rPr lang="en-US" dirty="0">
                <a:latin typeface="Calibri"/>
                <a:ea typeface="Calibri"/>
                <a:cs typeface="Calibri"/>
              </a:rPr>
              <a:t>Saccharin based will be bitter </a:t>
            </a:r>
          </a:p>
          <a:p>
            <a:pPr>
              <a:defRPr/>
            </a:pPr>
            <a:r>
              <a:rPr lang="en-US" dirty="0">
                <a:latin typeface="Calibri"/>
                <a:ea typeface="Calibri"/>
                <a:cs typeface="Calibri"/>
              </a:rPr>
              <a:t>Aspartame loses its sweetness when heated </a:t>
            </a:r>
          </a:p>
          <a:p>
            <a:pPr marL="457200" lvl="1" indent="0">
              <a:buFontTx/>
              <a:buNone/>
              <a:defRPr/>
            </a:pPr>
            <a:endParaRPr lang="en-US" dirty="0"/>
          </a:p>
          <a:p>
            <a:pPr lvl="1">
              <a:defRPr/>
            </a:pPr>
            <a:endParaRPr lang="en-US" dirty="0"/>
          </a:p>
        </p:txBody>
      </p:sp>
      <p:pic>
        <p:nvPicPr>
          <p:cNvPr id="35844" name="Picture 2">
            <a:extLst>
              <a:ext uri="{FF2B5EF4-FFF2-40B4-BE49-F238E27FC236}">
                <a16:creationId xmlns:a16="http://schemas.microsoft.com/office/drawing/2014/main" id="{9D5AC907-5C63-BFA1-F4CA-25E3390B37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6A3B296-7C96-567E-CA9D-D5E6E3C8BF28}"/>
              </a:ext>
            </a:extLst>
          </p:cNvPr>
          <p:cNvSpPr>
            <a:spLocks noGrp="1" noChangeArrowheads="1"/>
          </p:cNvSpPr>
          <p:nvPr>
            <p:ph type="title"/>
          </p:nvPr>
        </p:nvSpPr>
        <p:spPr/>
        <p:txBody>
          <a:bodyPr/>
          <a:lstStyle/>
          <a:p>
            <a:r>
              <a:rPr lang="en-US" altLang="en-US" dirty="0">
                <a:latin typeface="Calibri"/>
                <a:ea typeface="Calibri"/>
                <a:cs typeface="Calibri"/>
              </a:rPr>
              <a:t>PRESERVING FOODS FOR SPECIAL DIETS</a:t>
            </a:r>
          </a:p>
        </p:txBody>
      </p:sp>
      <p:sp>
        <p:nvSpPr>
          <p:cNvPr id="36867" name="Rectangle 3">
            <a:extLst>
              <a:ext uri="{FF2B5EF4-FFF2-40B4-BE49-F238E27FC236}">
                <a16:creationId xmlns:a16="http://schemas.microsoft.com/office/drawing/2014/main" id="{15FDC2D6-E3B9-C669-1CC8-78125657231D}"/>
              </a:ext>
            </a:extLst>
          </p:cNvPr>
          <p:cNvSpPr>
            <a:spLocks noGrp="1" noChangeArrowheads="1"/>
          </p:cNvSpPr>
          <p:nvPr>
            <p:ph type="body" idx="1"/>
          </p:nvPr>
        </p:nvSpPr>
        <p:spPr/>
        <p:txBody>
          <a:bodyPr/>
          <a:lstStyle/>
          <a:p>
            <a:pPr>
              <a:lnSpc>
                <a:spcPct val="80000"/>
              </a:lnSpc>
              <a:buFontTx/>
              <a:buNone/>
            </a:pPr>
            <a:r>
              <a:rPr lang="en-US" altLang="en-US" sz="2400" b="1" u="sng" dirty="0">
                <a:latin typeface="Calibri"/>
                <a:ea typeface="Calibri"/>
                <a:cs typeface="Calibri"/>
              </a:rPr>
              <a:t>Low-Sugar Jams &amp; Jellies</a:t>
            </a:r>
          </a:p>
          <a:p>
            <a:pPr>
              <a:lnSpc>
                <a:spcPct val="80000"/>
              </a:lnSpc>
            </a:pPr>
            <a:r>
              <a:rPr lang="en-US" altLang="en-US" sz="2400" dirty="0">
                <a:latin typeface="Calibri"/>
                <a:ea typeface="Calibri"/>
                <a:cs typeface="Calibri"/>
              </a:rPr>
              <a:t>Sugar promotes gel and is preservative.</a:t>
            </a:r>
          </a:p>
          <a:p>
            <a:pPr>
              <a:lnSpc>
                <a:spcPct val="80000"/>
              </a:lnSpc>
            </a:pPr>
            <a:r>
              <a:rPr lang="en-US" altLang="en-US" sz="2400" dirty="0">
                <a:latin typeface="Calibri"/>
                <a:ea typeface="Calibri"/>
                <a:cs typeface="Calibri"/>
              </a:rPr>
              <a:t>Low sugar jam and jelly requires use of special products.</a:t>
            </a:r>
          </a:p>
          <a:p>
            <a:pPr>
              <a:lnSpc>
                <a:spcPct val="80000"/>
              </a:lnSpc>
            </a:pPr>
            <a:r>
              <a:rPr lang="en-US" altLang="en-US" sz="2400" dirty="0">
                <a:latin typeface="Calibri"/>
                <a:ea typeface="Calibri"/>
                <a:cs typeface="Calibri"/>
              </a:rPr>
              <a:t>Keeping quality is lessened without sugar.</a:t>
            </a:r>
          </a:p>
          <a:p>
            <a:pPr>
              <a:lnSpc>
                <a:spcPct val="80000"/>
              </a:lnSpc>
            </a:pPr>
            <a:r>
              <a:rPr lang="en-US" altLang="en-US" sz="2400" b="1" dirty="0">
                <a:latin typeface="Calibri"/>
                <a:ea typeface="Calibri"/>
                <a:cs typeface="Calibri"/>
              </a:rPr>
              <a:t>Different Consistency</a:t>
            </a:r>
          </a:p>
          <a:p>
            <a:pPr lvl="1">
              <a:lnSpc>
                <a:spcPct val="80000"/>
              </a:lnSpc>
            </a:pPr>
            <a:r>
              <a:rPr lang="en-US" altLang="en-US" sz="2400" dirty="0">
                <a:latin typeface="Calibri"/>
                <a:ea typeface="Calibri"/>
                <a:cs typeface="Calibri"/>
              </a:rPr>
              <a:t>Softer </a:t>
            </a:r>
          </a:p>
          <a:p>
            <a:pPr lvl="1">
              <a:lnSpc>
                <a:spcPct val="80000"/>
              </a:lnSpc>
            </a:pPr>
            <a:r>
              <a:rPr lang="en-US" altLang="en-US" sz="2400" dirty="0">
                <a:latin typeface="Calibri"/>
                <a:ea typeface="Calibri"/>
                <a:cs typeface="Calibri"/>
              </a:rPr>
              <a:t>More like gelatin dessert</a:t>
            </a:r>
          </a:p>
        </p:txBody>
      </p:sp>
      <p:pic>
        <p:nvPicPr>
          <p:cNvPr id="36868" name="Picture 2" descr="A picture containing table, cup, outdoor, drink&#10;&#10;Description automatically generated">
            <a:extLst>
              <a:ext uri="{FF2B5EF4-FFF2-40B4-BE49-F238E27FC236}">
                <a16:creationId xmlns:a16="http://schemas.microsoft.com/office/drawing/2014/main" id="{430B072A-A785-82DD-5F33-BAFA83C75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5341">
            <a:off x="4513263" y="3730625"/>
            <a:ext cx="3808412"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a:extLst>
              <a:ext uri="{FF2B5EF4-FFF2-40B4-BE49-F238E27FC236}">
                <a16:creationId xmlns:a16="http://schemas.microsoft.com/office/drawing/2014/main" id="{076916BF-7BC5-3D1C-C1E2-5041DA3F718A}"/>
              </a:ext>
            </a:extLst>
          </p:cNvPr>
          <p:cNvSpPr txBox="1">
            <a:spLocks noChangeArrowheads="1"/>
          </p:cNvSpPr>
          <p:nvPr/>
        </p:nvSpPr>
        <p:spPr bwMode="auto">
          <a:xfrm rot="-185341">
            <a:off x="5422900" y="5922963"/>
            <a:ext cx="304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900">
                <a:latin typeface="Times" panose="02020603050405020304" pitchFamily="18" charset="0"/>
                <a:hlinkClick r:id="rId3" tooltip="https://www.ag.ndsu.edu/food/food-preservation/canning"/>
              </a:rPr>
              <a:t>This Photo</a:t>
            </a:r>
            <a:r>
              <a:rPr lang="en-US" altLang="en-US" sz="900">
                <a:latin typeface="Times" panose="02020603050405020304" pitchFamily="18" charset="0"/>
              </a:rPr>
              <a:t> by Unknown Author is licensed under </a:t>
            </a:r>
            <a:r>
              <a:rPr lang="en-US" altLang="en-US" sz="900">
                <a:latin typeface="Times" panose="02020603050405020304" pitchFamily="18" charset="0"/>
                <a:hlinkClick r:id="rId4" tooltip="https://creativecommons.org/licenses/by-nc-sa/3.0/"/>
              </a:rPr>
              <a:t>CC BY-SA-NC</a:t>
            </a:r>
            <a:endParaRPr lang="en-US" altLang="en-US" sz="900">
              <a:latin typeface="Times" panose="02020603050405020304" pitchFamily="18" charset="0"/>
            </a:endParaRPr>
          </a:p>
        </p:txBody>
      </p:sp>
      <p:pic>
        <p:nvPicPr>
          <p:cNvPr id="36870" name="Picture 2">
            <a:extLst>
              <a:ext uri="{FF2B5EF4-FFF2-40B4-BE49-F238E27FC236}">
                <a16:creationId xmlns:a16="http://schemas.microsoft.com/office/drawing/2014/main" id="{43CC3A80-CD09-E663-8793-4F1EF7A57D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A0081C4-95E7-1CB0-B931-2BCD25CE3E44}"/>
              </a:ext>
            </a:extLst>
          </p:cNvPr>
          <p:cNvSpPr>
            <a:spLocks noGrp="1" noChangeArrowheads="1"/>
          </p:cNvSpPr>
          <p:nvPr>
            <p:ph type="title"/>
          </p:nvPr>
        </p:nvSpPr>
        <p:spPr/>
        <p:txBody>
          <a:bodyPr/>
          <a:lstStyle/>
          <a:p>
            <a:r>
              <a:rPr lang="en-US" altLang="en-US" dirty="0">
                <a:latin typeface="Calibri"/>
                <a:ea typeface="Calibri"/>
                <a:cs typeface="Calibri"/>
              </a:rPr>
              <a:t>LOW SUGAR or NO SUGAR FRUIT SPREADS</a:t>
            </a:r>
          </a:p>
        </p:txBody>
      </p:sp>
      <p:graphicFrame>
        <p:nvGraphicFramePr>
          <p:cNvPr id="37891" name="Object 4">
            <a:extLst>
              <a:ext uri="{FF2B5EF4-FFF2-40B4-BE49-F238E27FC236}">
                <a16:creationId xmlns:a16="http://schemas.microsoft.com/office/drawing/2014/main" id="{50DF8C45-BF09-4432-B277-BFFDFCE04333}"/>
              </a:ext>
            </a:extLst>
          </p:cNvPr>
          <p:cNvGraphicFramePr>
            <a:graphicFrameLocks noGrp="1" noChangeAspect="1"/>
          </p:cNvGraphicFramePr>
          <p:nvPr>
            <p:ph sz="half" idx="4294967295"/>
          </p:nvPr>
        </p:nvGraphicFramePr>
        <p:xfrm>
          <a:off x="0" y="1447800"/>
          <a:ext cx="5410200" cy="5410200"/>
        </p:xfrm>
        <a:graphic>
          <a:graphicData uri="http://schemas.openxmlformats.org/presentationml/2006/ole">
            <mc:AlternateContent xmlns:mc="http://schemas.openxmlformats.org/markup-compatibility/2006">
              <mc:Choice xmlns:v="urn:schemas-microsoft-com:vml" Requires="v">
                <p:oleObj name="Image" r:id="rId2" imgW="7619048" imgH="7619048" progId="Photoshop.Image.7">
                  <p:embed/>
                </p:oleObj>
              </mc:Choice>
              <mc:Fallback>
                <p:oleObj name="Image" r:id="rId2" imgW="7619048" imgH="7619048" progId="Photoshop.Image.7">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5410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Rectangle 6">
            <a:extLst>
              <a:ext uri="{FF2B5EF4-FFF2-40B4-BE49-F238E27FC236}">
                <a16:creationId xmlns:a16="http://schemas.microsoft.com/office/drawing/2014/main" id="{0E6CED67-FC89-9069-9315-FD11A9C395B1}"/>
              </a:ext>
            </a:extLst>
          </p:cNvPr>
          <p:cNvSpPr>
            <a:spLocks noGrp="1" noChangeArrowheads="1"/>
          </p:cNvSpPr>
          <p:nvPr>
            <p:ph type="body" sz="half" idx="2"/>
          </p:nvPr>
        </p:nvSpPr>
        <p:spPr>
          <a:xfrm>
            <a:off x="2514600" y="1676400"/>
            <a:ext cx="6248400" cy="4648200"/>
          </a:xfrm>
        </p:spPr>
        <p:txBody>
          <a:bodyPr/>
          <a:lstStyle/>
          <a:p>
            <a:r>
              <a:rPr lang="en-US" altLang="en-US" sz="2400" dirty="0">
                <a:latin typeface="Calibri"/>
                <a:ea typeface="Calibri"/>
                <a:cs typeface="Calibri"/>
              </a:rPr>
              <a:t>Use recipe developed for low or no sugar spread. </a:t>
            </a:r>
            <a:r>
              <a:rPr lang="en-US" altLang="en-US" sz="2400" u="sng" dirty="0">
                <a:latin typeface="Calibri"/>
                <a:ea typeface="Calibri"/>
                <a:cs typeface="Calibri"/>
              </a:rPr>
              <a:t>Don’t</a:t>
            </a:r>
            <a:r>
              <a:rPr lang="en-US" altLang="en-US" sz="2400" dirty="0">
                <a:latin typeface="Calibri"/>
                <a:ea typeface="Calibri"/>
                <a:cs typeface="Calibri"/>
              </a:rPr>
              <a:t> reduce or eliminate the sugar in a regular recipe.</a:t>
            </a:r>
          </a:p>
          <a:p>
            <a:endParaRPr lang="en-US" altLang="en-US" sz="1200" dirty="0">
              <a:latin typeface="Calibri"/>
              <a:ea typeface="Calibri"/>
              <a:cs typeface="Calibri"/>
            </a:endParaRPr>
          </a:p>
          <a:p>
            <a:r>
              <a:rPr lang="en-US" altLang="en-US" sz="2400" dirty="0">
                <a:latin typeface="Calibri"/>
                <a:ea typeface="Calibri"/>
                <a:cs typeface="Calibri"/>
              </a:rPr>
              <a:t>Recipe should call for modified pectin, alternative jelling agent, or long boiling.</a:t>
            </a:r>
          </a:p>
          <a:p>
            <a:endParaRPr lang="en-US" altLang="en-US" sz="2400" dirty="0">
              <a:latin typeface="Calibri"/>
              <a:ea typeface="Calibri"/>
              <a:cs typeface="Calibri"/>
            </a:endParaRPr>
          </a:p>
        </p:txBody>
      </p:sp>
      <p:pic>
        <p:nvPicPr>
          <p:cNvPr id="37893" name="Picture 2">
            <a:extLst>
              <a:ext uri="{FF2B5EF4-FFF2-40B4-BE49-F238E27FC236}">
                <a16:creationId xmlns:a16="http://schemas.microsoft.com/office/drawing/2014/main" id="{420C99C4-A457-5ADD-9E7C-E97CC30420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AA1D2B-ADEE-3B5C-7D3E-1C82A96D2A75}"/>
              </a:ext>
            </a:extLst>
          </p:cNvPr>
          <p:cNvSpPr>
            <a:spLocks noGrp="1"/>
          </p:cNvSpPr>
          <p:nvPr>
            <p:ph type="title"/>
          </p:nvPr>
        </p:nvSpPr>
        <p:spPr>
          <a:xfrm>
            <a:off x="852775" y="609597"/>
            <a:ext cx="7044316" cy="1330841"/>
          </a:xfrm>
        </p:spPr>
        <p:txBody>
          <a:bodyPr>
            <a:normAutofit/>
          </a:bodyPr>
          <a:lstStyle/>
          <a:p>
            <a:r>
              <a:rPr lang="en-US" sz="2800" b="1" err="1">
                <a:solidFill>
                  <a:srgbClr val="82462E"/>
                </a:solidFill>
                <a:latin typeface="Calibri"/>
                <a:cs typeface="Calibri"/>
              </a:rPr>
              <a:t>Pamona's</a:t>
            </a:r>
            <a:r>
              <a:rPr lang="en-US" sz="2800" b="1" dirty="0">
                <a:solidFill>
                  <a:srgbClr val="82462E"/>
                </a:solidFill>
                <a:latin typeface="Calibri"/>
                <a:cs typeface="Calibri"/>
              </a:rPr>
              <a:t> Pectin</a:t>
            </a:r>
          </a:p>
        </p:txBody>
      </p:sp>
      <p:sp>
        <p:nvSpPr>
          <p:cNvPr id="3" name="Content Placeholder 2">
            <a:extLst>
              <a:ext uri="{FF2B5EF4-FFF2-40B4-BE49-F238E27FC236}">
                <a16:creationId xmlns:a16="http://schemas.microsoft.com/office/drawing/2014/main" id="{FDF96E49-01C1-98CC-AC38-40AB8EB3A98D}"/>
              </a:ext>
            </a:extLst>
          </p:cNvPr>
          <p:cNvSpPr>
            <a:spLocks noGrp="1"/>
          </p:cNvSpPr>
          <p:nvPr>
            <p:ph idx="1"/>
          </p:nvPr>
        </p:nvSpPr>
        <p:spPr>
          <a:xfrm>
            <a:off x="421808" y="1814240"/>
            <a:ext cx="4702953" cy="4301895"/>
          </a:xfrm>
        </p:spPr>
        <p:txBody>
          <a:bodyPr vert="horz" wrap="square" lIns="91440" tIns="45720" rIns="91440" bIns="45720" numCol="1" anchor="t" anchorCtr="0" compatLnSpc="1">
            <a:prstTxWarp prst="textNoShape">
              <a:avLst/>
            </a:prstTxWarp>
            <a:noAutofit/>
          </a:bodyPr>
          <a:lstStyle/>
          <a:p>
            <a:r>
              <a:rPr lang="en-US" sz="2000" dirty="0">
                <a:latin typeface="Calibri"/>
                <a:cs typeface="Calibri"/>
              </a:rPr>
              <a:t>Used to make low sugar gel products </a:t>
            </a:r>
          </a:p>
          <a:p>
            <a:r>
              <a:rPr lang="en-US" sz="2000" dirty="0">
                <a:latin typeface="Calibri"/>
                <a:cs typeface="Calibri"/>
              </a:rPr>
              <a:t>Made from peel of lemon, lime, oranges</a:t>
            </a:r>
          </a:p>
          <a:p>
            <a:r>
              <a:rPr lang="en-US" sz="2000" dirty="0">
                <a:latin typeface="Calibri"/>
                <a:cs typeface="Calibri"/>
              </a:rPr>
              <a:t>Allows you to use as much sweetener as you would like. </a:t>
            </a:r>
          </a:p>
          <a:p>
            <a:r>
              <a:rPr lang="en-US" sz="2000" dirty="0">
                <a:latin typeface="Calibri"/>
                <a:cs typeface="Calibri"/>
              </a:rPr>
              <a:t>Calcium substance used for gelling </a:t>
            </a:r>
          </a:p>
          <a:p>
            <a:r>
              <a:rPr lang="en-US" sz="2000" dirty="0">
                <a:latin typeface="Calibri"/>
                <a:cs typeface="Calibri"/>
              </a:rPr>
              <a:t>Make up the calcium liquid separately </a:t>
            </a:r>
          </a:p>
          <a:p>
            <a:r>
              <a:rPr lang="en-US" sz="2000" dirty="0">
                <a:latin typeface="Calibri"/>
                <a:cs typeface="Calibri"/>
              </a:rPr>
              <a:t>Added after pectin, sugar, and fruit are mixed. </a:t>
            </a:r>
          </a:p>
          <a:p>
            <a:r>
              <a:rPr lang="en-US" sz="2000" dirty="0">
                <a:latin typeface="Calibri"/>
                <a:cs typeface="Calibri"/>
              </a:rPr>
              <a:t>Keep track of your recipe as you go along. </a:t>
            </a:r>
          </a:p>
          <a:p>
            <a:r>
              <a:rPr lang="en-US" sz="2000" dirty="0">
                <a:latin typeface="Calibri"/>
                <a:cs typeface="Calibri"/>
              </a:rPr>
              <a:t>Product is processed </a:t>
            </a:r>
          </a:p>
          <a:p>
            <a:r>
              <a:rPr lang="en-US" sz="2000" dirty="0">
                <a:latin typeface="Calibri"/>
                <a:cs typeface="Calibri"/>
              </a:rPr>
              <a:t>Allows you to make larger batches</a:t>
            </a:r>
          </a:p>
        </p:txBody>
      </p:sp>
      <p:pic>
        <p:nvPicPr>
          <p:cNvPr id="4" name="Picture 3" descr="Pomona's Universal Pectin">
            <a:extLst>
              <a:ext uri="{FF2B5EF4-FFF2-40B4-BE49-F238E27FC236}">
                <a16:creationId xmlns:a16="http://schemas.microsoft.com/office/drawing/2014/main" id="{42E84F41-C99B-AD7F-ACA5-C61C5074E34F}"/>
              </a:ext>
            </a:extLst>
          </p:cNvPr>
          <p:cNvPicPr>
            <a:picLocks noChangeAspect="1"/>
          </p:cNvPicPr>
          <p:nvPr/>
        </p:nvPicPr>
        <p:blipFill>
          <a:blip r:embed="rId2"/>
          <a:stretch>
            <a:fillRect/>
          </a:stretch>
        </p:blipFill>
        <p:spPr>
          <a:xfrm>
            <a:off x="5133214" y="2433756"/>
            <a:ext cx="3591379" cy="3108328"/>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0250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1702A0A-E8FB-BD6B-7F1F-C7FC2249F1C7}"/>
              </a:ext>
            </a:extLst>
          </p:cNvPr>
          <p:cNvSpPr>
            <a:spLocks noGrp="1" noChangeArrowheads="1"/>
          </p:cNvSpPr>
          <p:nvPr>
            <p:ph type="title"/>
          </p:nvPr>
        </p:nvSpPr>
        <p:spPr/>
        <p:txBody>
          <a:bodyPr/>
          <a:lstStyle/>
          <a:p>
            <a:r>
              <a:rPr lang="en-US" altLang="en-US" dirty="0">
                <a:latin typeface="Calibri"/>
                <a:ea typeface="Calibri"/>
                <a:cs typeface="Calibri"/>
              </a:rPr>
              <a:t>PRESERVING FOODS FOR SPECIAL DIETS</a:t>
            </a:r>
          </a:p>
        </p:txBody>
      </p:sp>
      <p:sp>
        <p:nvSpPr>
          <p:cNvPr id="38915" name="Rectangle 3">
            <a:extLst>
              <a:ext uri="{FF2B5EF4-FFF2-40B4-BE49-F238E27FC236}">
                <a16:creationId xmlns:a16="http://schemas.microsoft.com/office/drawing/2014/main" id="{042531D7-1B30-A6A3-C3F1-040E43EC4097}"/>
              </a:ext>
            </a:extLst>
          </p:cNvPr>
          <p:cNvSpPr>
            <a:spLocks noGrp="1" noChangeArrowheads="1"/>
          </p:cNvSpPr>
          <p:nvPr>
            <p:ph type="body" idx="1"/>
          </p:nvPr>
        </p:nvSpPr>
        <p:spPr/>
        <p:txBody>
          <a:bodyPr/>
          <a:lstStyle/>
          <a:p>
            <a:pPr>
              <a:buFontTx/>
              <a:buNone/>
            </a:pPr>
            <a:r>
              <a:rPr lang="en-US" altLang="en-US" b="1" u="sng" dirty="0">
                <a:latin typeface="Calibri"/>
                <a:ea typeface="Calibri"/>
                <a:cs typeface="Calibri"/>
              </a:rPr>
              <a:t>Jams Made With Gelatin</a:t>
            </a:r>
          </a:p>
          <a:p>
            <a:r>
              <a:rPr lang="en-US" altLang="en-US" dirty="0">
                <a:latin typeface="Calibri"/>
                <a:ea typeface="Calibri"/>
                <a:cs typeface="Calibri"/>
              </a:rPr>
              <a:t>Make small batches. </a:t>
            </a:r>
          </a:p>
          <a:p>
            <a:r>
              <a:rPr lang="en-US" altLang="en-US" dirty="0">
                <a:latin typeface="Calibri"/>
                <a:ea typeface="Calibri"/>
                <a:cs typeface="Calibri"/>
              </a:rPr>
              <a:t>Keep in the refrigerator. </a:t>
            </a:r>
          </a:p>
          <a:p>
            <a:r>
              <a:rPr lang="en-US" altLang="en-US" dirty="0">
                <a:latin typeface="Calibri"/>
                <a:ea typeface="Calibri"/>
                <a:cs typeface="Calibri"/>
              </a:rPr>
              <a:t>DO NOT FREEZE OR CAN. </a:t>
            </a:r>
          </a:p>
          <a:p>
            <a:r>
              <a:rPr lang="en-US" altLang="en-US" dirty="0">
                <a:latin typeface="Calibri"/>
                <a:ea typeface="Calibri"/>
                <a:cs typeface="Calibri"/>
              </a:rPr>
              <a:t>Not stable at room temperature. </a:t>
            </a:r>
          </a:p>
          <a:p>
            <a:r>
              <a:rPr lang="en-US" altLang="en-US" dirty="0">
                <a:latin typeface="Calibri"/>
                <a:ea typeface="Calibri"/>
                <a:cs typeface="Calibri"/>
              </a:rPr>
              <a:t>Refrigerate for up to 4 weeks.</a:t>
            </a:r>
          </a:p>
        </p:txBody>
      </p:sp>
      <p:pic>
        <p:nvPicPr>
          <p:cNvPr id="38916" name="Picture 2">
            <a:extLst>
              <a:ext uri="{FF2B5EF4-FFF2-40B4-BE49-F238E27FC236}">
                <a16:creationId xmlns:a16="http://schemas.microsoft.com/office/drawing/2014/main" id="{CC6F605B-8F47-36C0-D7E7-3BCA2EB041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0" name="Rectangle 821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459AAC0D-3681-67B5-DC77-CF25EA518C75}"/>
              </a:ext>
            </a:extLst>
          </p:cNvPr>
          <p:cNvSpPr>
            <a:spLocks noGrp="1" noChangeArrowheads="1"/>
          </p:cNvSpPr>
          <p:nvPr>
            <p:ph type="title"/>
          </p:nvPr>
        </p:nvSpPr>
        <p:spPr>
          <a:xfrm>
            <a:off x="480060" y="329184"/>
            <a:ext cx="5170932" cy="1783080"/>
          </a:xfrm>
        </p:spPr>
        <p:txBody>
          <a:bodyPr anchor="b">
            <a:normAutofit/>
          </a:bodyPr>
          <a:lstStyle/>
          <a:p>
            <a:r>
              <a:rPr lang="en-US" altLang="en-US" sz="4700">
                <a:latin typeface="Calibri"/>
                <a:ea typeface="Calibri"/>
                <a:cs typeface="Calibri"/>
              </a:rPr>
              <a:t>Categories of Fruit Spreads </a:t>
            </a:r>
          </a:p>
        </p:txBody>
      </p:sp>
      <p:sp>
        <p:nvSpPr>
          <p:cNvPr id="82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Content Placeholder 2">
            <a:extLst>
              <a:ext uri="{FF2B5EF4-FFF2-40B4-BE49-F238E27FC236}">
                <a16:creationId xmlns:a16="http://schemas.microsoft.com/office/drawing/2014/main" id="{5FF482C9-1180-5F67-81D7-6F71791A2F8D}"/>
              </a:ext>
            </a:extLst>
          </p:cNvPr>
          <p:cNvSpPr>
            <a:spLocks noGrp="1" noChangeArrowheads="1"/>
          </p:cNvSpPr>
          <p:nvPr>
            <p:ph idx="1"/>
          </p:nvPr>
        </p:nvSpPr>
        <p:spPr>
          <a:xfrm>
            <a:off x="480060" y="2706624"/>
            <a:ext cx="5170932" cy="3483864"/>
          </a:xfrm>
        </p:spPr>
        <p:txBody>
          <a:bodyPr>
            <a:normAutofit/>
          </a:bodyPr>
          <a:lstStyle/>
          <a:p>
            <a:r>
              <a:rPr lang="en-US" altLang="en-US" sz="1900" b="1">
                <a:latin typeface="Calibri"/>
                <a:ea typeface="Calibri"/>
                <a:cs typeface="Calibri"/>
              </a:rPr>
              <a:t>Jellied Products</a:t>
            </a:r>
          </a:p>
          <a:p>
            <a:pPr lvl="1"/>
            <a:r>
              <a:rPr lang="en-US" altLang="en-US" sz="1900">
                <a:latin typeface="Calibri"/>
                <a:ea typeface="Calibri"/>
                <a:cs typeface="Calibri"/>
              </a:rPr>
              <a:t>Traditional full sugar/pectin product </a:t>
            </a:r>
          </a:p>
          <a:p>
            <a:r>
              <a:rPr lang="en-US" altLang="en-US" sz="1900" b="1">
                <a:latin typeface="Calibri"/>
                <a:ea typeface="Calibri"/>
                <a:cs typeface="Calibri"/>
              </a:rPr>
              <a:t>Fruit Concentrates </a:t>
            </a:r>
          </a:p>
          <a:p>
            <a:pPr lvl="1"/>
            <a:r>
              <a:rPr lang="en-US" altLang="en-US" sz="1900">
                <a:latin typeface="Calibri"/>
                <a:ea typeface="Calibri"/>
                <a:cs typeface="Calibri"/>
              </a:rPr>
              <a:t>Sugar concentrates but little or no pectin </a:t>
            </a:r>
          </a:p>
          <a:p>
            <a:r>
              <a:rPr lang="en-US" altLang="en-US" sz="1900" b="1">
                <a:latin typeface="Calibri"/>
                <a:ea typeface="Calibri"/>
                <a:cs typeface="Calibri"/>
              </a:rPr>
              <a:t>Reduced or No-Sugar Products</a:t>
            </a:r>
          </a:p>
          <a:p>
            <a:pPr lvl="1"/>
            <a:r>
              <a:rPr lang="en-US" altLang="en-US" sz="1900">
                <a:latin typeface="Calibri"/>
                <a:ea typeface="Calibri"/>
                <a:cs typeface="Calibri"/>
              </a:rPr>
              <a:t>Low sugar or no sugar </a:t>
            </a:r>
          </a:p>
          <a:p>
            <a:pPr lvl="1"/>
            <a:r>
              <a:rPr lang="en-US" altLang="en-US" sz="1900">
                <a:latin typeface="Calibri"/>
                <a:ea typeface="Calibri"/>
                <a:cs typeface="Calibri"/>
              </a:rPr>
              <a:t>Thickened with alternative thickeners </a:t>
            </a:r>
          </a:p>
        </p:txBody>
      </p:sp>
      <p:pic>
        <p:nvPicPr>
          <p:cNvPr id="2" name="Picture 1" descr="519,200+ Jelly Stock Photos, Pictures &amp; Royalty-Free Images ...">
            <a:extLst>
              <a:ext uri="{FF2B5EF4-FFF2-40B4-BE49-F238E27FC236}">
                <a16:creationId xmlns:a16="http://schemas.microsoft.com/office/drawing/2014/main" id="{26FC460A-5160-D3FC-0E08-12C3F8C81F33}"/>
              </a:ext>
            </a:extLst>
          </p:cNvPr>
          <p:cNvPicPr>
            <a:picLocks noChangeAspect="1"/>
          </p:cNvPicPr>
          <p:nvPr/>
        </p:nvPicPr>
        <p:blipFill>
          <a:blip r:embed="rId2"/>
          <a:stretch>
            <a:fillRect/>
          </a:stretch>
        </p:blipFill>
        <p:spPr>
          <a:xfrm>
            <a:off x="5897880" y="1007940"/>
            <a:ext cx="3010662" cy="2072455"/>
          </a:xfrm>
          <a:prstGeom prst="rect">
            <a:avLst/>
          </a:prstGeom>
        </p:spPr>
      </p:pic>
      <p:pic>
        <p:nvPicPr>
          <p:cNvPr id="8196" name="Picture 2">
            <a:extLst>
              <a:ext uri="{FF2B5EF4-FFF2-40B4-BE49-F238E27FC236}">
                <a16:creationId xmlns:a16="http://schemas.microsoft.com/office/drawing/2014/main" id="{2DB57287-5B3B-C5FA-D5EF-057E0C437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9959" y="224899"/>
            <a:ext cx="2996946" cy="9926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D6A6FDA-AC02-EEBE-D3A5-DFD210A4E887}"/>
              </a:ext>
            </a:extLst>
          </p:cNvPr>
          <p:cNvSpPr>
            <a:spLocks noGrp="1" noChangeArrowheads="1"/>
          </p:cNvSpPr>
          <p:nvPr>
            <p:ph type="title"/>
          </p:nvPr>
        </p:nvSpPr>
        <p:spPr/>
        <p:txBody>
          <a:bodyPr/>
          <a:lstStyle/>
          <a:p>
            <a:r>
              <a:rPr lang="en-US" altLang="en-US" dirty="0">
                <a:latin typeface="Calibri"/>
                <a:ea typeface="Calibri"/>
                <a:cs typeface="Calibri"/>
              </a:rPr>
              <a:t>LARGER BATCHES OF JAM &amp; JELLY </a:t>
            </a:r>
          </a:p>
        </p:txBody>
      </p:sp>
      <p:sp>
        <p:nvSpPr>
          <p:cNvPr id="33795" name="Rectangle 3">
            <a:extLst>
              <a:ext uri="{FF2B5EF4-FFF2-40B4-BE49-F238E27FC236}">
                <a16:creationId xmlns:a16="http://schemas.microsoft.com/office/drawing/2014/main" id="{E651BF9A-735A-0FE4-6584-3552E085D964}"/>
              </a:ext>
            </a:extLst>
          </p:cNvPr>
          <p:cNvSpPr>
            <a:spLocks noGrp="1" noChangeArrowheads="1"/>
          </p:cNvSpPr>
          <p:nvPr>
            <p:ph type="body" idx="1"/>
          </p:nvPr>
        </p:nvSpPr>
        <p:spPr/>
        <p:txBody>
          <a:bodyPr/>
          <a:lstStyle/>
          <a:p>
            <a:pPr>
              <a:lnSpc>
                <a:spcPct val="80000"/>
              </a:lnSpc>
              <a:defRPr/>
            </a:pPr>
            <a:r>
              <a:rPr lang="en-US" altLang="en-US" sz="2400" dirty="0">
                <a:latin typeface="Calibri"/>
                <a:ea typeface="Calibri"/>
                <a:cs typeface="Calibri"/>
              </a:rPr>
              <a:t>Follow manufacturer's directions</a:t>
            </a:r>
          </a:p>
          <a:p>
            <a:pPr lvl="1">
              <a:lnSpc>
                <a:spcPct val="80000"/>
              </a:lnSpc>
              <a:defRPr/>
            </a:pPr>
            <a:r>
              <a:rPr lang="en-US" altLang="en-US" sz="2400" dirty="0">
                <a:latin typeface="Calibri"/>
                <a:ea typeface="Calibri"/>
                <a:cs typeface="Calibri"/>
              </a:rPr>
              <a:t>Pectin will vary in weight and specific instructions from manufacturer to manufacturer.</a:t>
            </a:r>
          </a:p>
          <a:p>
            <a:pPr lvl="1">
              <a:lnSpc>
                <a:spcPct val="80000"/>
              </a:lnSpc>
              <a:defRPr/>
            </a:pPr>
            <a:r>
              <a:rPr lang="en-US" altLang="en-US" sz="2400" dirty="0">
                <a:latin typeface="Calibri"/>
                <a:ea typeface="Calibri"/>
                <a:cs typeface="Calibri"/>
              </a:rPr>
              <a:t>Best results should be obtained by following manufacturer’s recipes and instructions.</a:t>
            </a:r>
          </a:p>
          <a:p>
            <a:pPr marL="457200" lvl="1" indent="0">
              <a:lnSpc>
                <a:spcPct val="80000"/>
              </a:lnSpc>
              <a:buFontTx/>
              <a:buNone/>
              <a:defRPr/>
            </a:pPr>
            <a:endParaRPr lang="en-US" altLang="en-US" sz="2400" dirty="0">
              <a:latin typeface="Calibri"/>
              <a:ea typeface="Calibri"/>
              <a:cs typeface="Calibri"/>
            </a:endParaRPr>
          </a:p>
          <a:p>
            <a:pPr>
              <a:lnSpc>
                <a:spcPct val="80000"/>
              </a:lnSpc>
              <a:defRPr/>
            </a:pPr>
            <a:r>
              <a:rPr lang="en-US" altLang="en-US" sz="2400" dirty="0">
                <a:latin typeface="Calibri"/>
                <a:ea typeface="Calibri"/>
                <a:cs typeface="Calibri"/>
              </a:rPr>
              <a:t>Do not double recipes for jam or jelly.</a:t>
            </a:r>
          </a:p>
          <a:p>
            <a:pPr lvl="1">
              <a:lnSpc>
                <a:spcPct val="80000"/>
              </a:lnSpc>
              <a:defRPr/>
            </a:pPr>
            <a:r>
              <a:rPr lang="en-US" altLang="en-US" sz="2400" dirty="0">
                <a:latin typeface="Calibri"/>
                <a:ea typeface="Calibri"/>
                <a:cs typeface="Calibri"/>
              </a:rPr>
              <a:t>Longer cooking time may cause jell failure.</a:t>
            </a:r>
          </a:p>
          <a:p>
            <a:pPr marL="457200" lvl="1" indent="0">
              <a:lnSpc>
                <a:spcPct val="80000"/>
              </a:lnSpc>
              <a:buFontTx/>
              <a:buNone/>
              <a:defRPr/>
            </a:pPr>
            <a:endParaRPr lang="en-US" altLang="en-US" sz="2400" dirty="0">
              <a:latin typeface="Calibri"/>
              <a:ea typeface="Calibri"/>
              <a:cs typeface="Calibri"/>
            </a:endParaRPr>
          </a:p>
          <a:p>
            <a:pPr>
              <a:lnSpc>
                <a:spcPct val="80000"/>
              </a:lnSpc>
              <a:defRPr/>
            </a:pPr>
            <a:r>
              <a:rPr lang="en-US" altLang="en-US" sz="2400" dirty="0">
                <a:latin typeface="Calibri"/>
                <a:ea typeface="Calibri"/>
                <a:cs typeface="Calibri"/>
              </a:rPr>
              <a:t>Larger containers should not be used.</a:t>
            </a:r>
          </a:p>
          <a:p>
            <a:pPr lvl="1">
              <a:lnSpc>
                <a:spcPct val="80000"/>
              </a:lnSpc>
              <a:defRPr/>
            </a:pPr>
            <a:r>
              <a:rPr lang="en-US" altLang="en-US" sz="2400" dirty="0">
                <a:latin typeface="Calibri"/>
                <a:ea typeface="Calibri"/>
                <a:cs typeface="Calibri"/>
              </a:rPr>
              <a:t>Larger than ½ pint size may cause weaker jell.</a:t>
            </a:r>
          </a:p>
        </p:txBody>
      </p:sp>
      <p:pic>
        <p:nvPicPr>
          <p:cNvPr id="39940" name="Picture 2">
            <a:extLst>
              <a:ext uri="{FF2B5EF4-FFF2-40B4-BE49-F238E27FC236}">
                <a16:creationId xmlns:a16="http://schemas.microsoft.com/office/drawing/2014/main" id="{B06958C3-60F6-2D59-FB0E-FD7DDB4282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74" name="Rectangle 40973">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5" name="Freeform: Shape 40974">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2925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962" name="Rectangle 2">
            <a:extLst>
              <a:ext uri="{FF2B5EF4-FFF2-40B4-BE49-F238E27FC236}">
                <a16:creationId xmlns:a16="http://schemas.microsoft.com/office/drawing/2014/main" id="{A53873CC-E5DA-1AF9-FD46-FB655C13DA89}"/>
              </a:ext>
            </a:extLst>
          </p:cNvPr>
          <p:cNvSpPr>
            <a:spLocks noGrp="1" noChangeArrowheads="1"/>
          </p:cNvSpPr>
          <p:nvPr>
            <p:ph type="title"/>
          </p:nvPr>
        </p:nvSpPr>
        <p:spPr>
          <a:xfrm>
            <a:off x="852775" y="609599"/>
            <a:ext cx="4003646" cy="1322888"/>
          </a:xfrm>
        </p:spPr>
        <p:txBody>
          <a:bodyPr>
            <a:normAutofit/>
          </a:bodyPr>
          <a:lstStyle/>
          <a:p>
            <a:r>
              <a:rPr lang="en-US" altLang="en-US" dirty="0">
                <a:solidFill>
                  <a:srgbClr val="82462E"/>
                </a:solidFill>
                <a:latin typeface="Calibri"/>
                <a:cs typeface="Calibri"/>
              </a:rPr>
              <a:t>PREPARING FRUIT FOR JELLY USING JELLY BAG</a:t>
            </a:r>
          </a:p>
        </p:txBody>
      </p:sp>
      <p:sp>
        <p:nvSpPr>
          <p:cNvPr id="40963" name="Rectangle 3">
            <a:extLst>
              <a:ext uri="{FF2B5EF4-FFF2-40B4-BE49-F238E27FC236}">
                <a16:creationId xmlns:a16="http://schemas.microsoft.com/office/drawing/2014/main" id="{8661690C-F18F-3553-B780-3232C65A018B}"/>
              </a:ext>
            </a:extLst>
          </p:cNvPr>
          <p:cNvSpPr>
            <a:spLocks noGrp="1" noChangeArrowheads="1"/>
          </p:cNvSpPr>
          <p:nvPr>
            <p:ph type="body" idx="1"/>
          </p:nvPr>
        </p:nvSpPr>
        <p:spPr>
          <a:xfrm>
            <a:off x="852775" y="2194101"/>
            <a:ext cx="3557078" cy="3983415"/>
          </a:xfrm>
        </p:spPr>
        <p:txBody>
          <a:bodyPr>
            <a:normAutofit/>
          </a:bodyPr>
          <a:lstStyle/>
          <a:p>
            <a:pPr>
              <a:lnSpc>
                <a:spcPct val="90000"/>
              </a:lnSpc>
            </a:pPr>
            <a:r>
              <a:rPr lang="en-US" altLang="en-US" sz="2000" dirty="0">
                <a:latin typeface="Calibri"/>
                <a:cs typeface="Calibri"/>
              </a:rPr>
              <a:t>Wash in cold running water </a:t>
            </a:r>
          </a:p>
          <a:p>
            <a:pPr>
              <a:lnSpc>
                <a:spcPct val="90000"/>
              </a:lnSpc>
            </a:pPr>
            <a:r>
              <a:rPr lang="en-US" altLang="en-US" sz="2000" dirty="0">
                <a:latin typeface="Calibri"/>
                <a:cs typeface="Calibri"/>
              </a:rPr>
              <a:t>Don’t allow the fruit to stand in water </a:t>
            </a:r>
          </a:p>
          <a:p>
            <a:pPr>
              <a:lnSpc>
                <a:spcPct val="90000"/>
              </a:lnSpc>
            </a:pPr>
            <a:r>
              <a:rPr lang="en-US" altLang="en-US" sz="2000" dirty="0">
                <a:latin typeface="Calibri"/>
                <a:cs typeface="Calibri"/>
              </a:rPr>
              <a:t>Slice fruit, add water and heat to boiling </a:t>
            </a:r>
          </a:p>
          <a:p>
            <a:pPr>
              <a:lnSpc>
                <a:spcPct val="90000"/>
              </a:lnSpc>
            </a:pPr>
            <a:r>
              <a:rPr lang="en-US" altLang="en-US" sz="2000" dirty="0">
                <a:latin typeface="Calibri"/>
                <a:cs typeface="Calibri"/>
              </a:rPr>
              <a:t>Pour into a jelly bag, or several layers of cheesecloth</a:t>
            </a:r>
          </a:p>
          <a:p>
            <a:pPr>
              <a:lnSpc>
                <a:spcPct val="90000"/>
              </a:lnSpc>
            </a:pPr>
            <a:r>
              <a:rPr lang="en-US" altLang="en-US" sz="2000" dirty="0">
                <a:latin typeface="Calibri"/>
                <a:cs typeface="Calibri"/>
              </a:rPr>
              <a:t>Allow to drip freely for clearest jelly </a:t>
            </a:r>
          </a:p>
          <a:p>
            <a:pPr>
              <a:lnSpc>
                <a:spcPct val="90000"/>
              </a:lnSpc>
            </a:pPr>
            <a:r>
              <a:rPr lang="en-US" altLang="en-US" sz="2000" dirty="0">
                <a:latin typeface="Calibri"/>
                <a:cs typeface="Calibri"/>
              </a:rPr>
              <a:t>Squeeze bag for more product</a:t>
            </a:r>
          </a:p>
          <a:p>
            <a:pPr>
              <a:lnSpc>
                <a:spcPct val="90000"/>
              </a:lnSpc>
            </a:pPr>
            <a:endParaRPr lang="en-US" altLang="en-US" sz="1700"/>
          </a:p>
        </p:txBody>
      </p:sp>
      <p:pic>
        <p:nvPicPr>
          <p:cNvPr id="2" name="Picture 1" descr="Straining fruit hi-res stock photography and images - Alamy">
            <a:extLst>
              <a:ext uri="{FF2B5EF4-FFF2-40B4-BE49-F238E27FC236}">
                <a16:creationId xmlns:a16="http://schemas.microsoft.com/office/drawing/2014/main" id="{96AFE96D-7D19-DEFF-E642-CFEC928C330A}"/>
              </a:ext>
            </a:extLst>
          </p:cNvPr>
          <p:cNvPicPr>
            <a:picLocks noChangeAspect="1"/>
          </p:cNvPicPr>
          <p:nvPr/>
        </p:nvPicPr>
        <p:blipFill>
          <a:blip r:embed="rId3"/>
          <a:stretch>
            <a:fillRect/>
          </a:stretch>
        </p:blipFill>
        <p:spPr>
          <a:xfrm>
            <a:off x="5710212" y="1529519"/>
            <a:ext cx="2623342" cy="2445489"/>
          </a:xfrm>
          <a:prstGeom prst="rect">
            <a:avLst/>
          </a:prstGeom>
        </p:spPr>
      </p:pic>
      <p:pic>
        <p:nvPicPr>
          <p:cNvPr id="40965" name="Picture 2">
            <a:extLst>
              <a:ext uri="{FF2B5EF4-FFF2-40B4-BE49-F238E27FC236}">
                <a16:creationId xmlns:a16="http://schemas.microsoft.com/office/drawing/2014/main" id="{AF89879C-0C76-81B3-DF2B-9306F7491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709684" y="5414566"/>
            <a:ext cx="2805665" cy="8977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099B7-2A5C-A200-B18C-8DD89E6644CC}"/>
              </a:ext>
            </a:extLst>
          </p:cNvPr>
          <p:cNvSpPr>
            <a:spLocks noGrp="1"/>
          </p:cNvSpPr>
          <p:nvPr>
            <p:ph type="title"/>
          </p:nvPr>
        </p:nvSpPr>
        <p:spPr>
          <a:xfrm>
            <a:off x="429369" y="238539"/>
            <a:ext cx="8263890" cy="1434415"/>
          </a:xfrm>
        </p:spPr>
        <p:txBody>
          <a:bodyPr anchor="b">
            <a:normAutofit/>
          </a:bodyPr>
          <a:lstStyle/>
          <a:p>
            <a:r>
              <a:rPr lang="en-US" sz="4700" dirty="0">
                <a:solidFill>
                  <a:srgbClr val="82462E"/>
                </a:solidFill>
              </a:rPr>
              <a:t>Preparing Juice using  Juicer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6A384A-A614-8A69-727B-5F87F9FD08CD}"/>
              </a:ext>
            </a:extLst>
          </p:cNvPr>
          <p:cNvSpPr>
            <a:spLocks noGrp="1"/>
          </p:cNvSpPr>
          <p:nvPr>
            <p:ph idx="1"/>
          </p:nvPr>
        </p:nvSpPr>
        <p:spPr>
          <a:xfrm>
            <a:off x="429369" y="2071316"/>
            <a:ext cx="5035164" cy="4119172"/>
          </a:xfrm>
        </p:spPr>
        <p:txBody>
          <a:bodyPr anchor="t">
            <a:normAutofit/>
          </a:bodyPr>
          <a:lstStyle/>
          <a:p>
            <a:r>
              <a:rPr lang="en-US" sz="2000" dirty="0">
                <a:latin typeface="Calibri"/>
                <a:cs typeface="Calibri"/>
              </a:rPr>
              <a:t>Wash fruit well and place in the top of juicer </a:t>
            </a:r>
          </a:p>
          <a:p>
            <a:r>
              <a:rPr lang="en-US" sz="2000" dirty="0">
                <a:latin typeface="Calibri"/>
                <a:cs typeface="Calibri"/>
              </a:rPr>
              <a:t>Fill the bottom pan with water. </a:t>
            </a:r>
          </a:p>
          <a:p>
            <a:r>
              <a:rPr lang="en-US" sz="2000" dirty="0">
                <a:latin typeface="Calibri"/>
                <a:cs typeface="Calibri"/>
              </a:rPr>
              <a:t>Be sure to clamp off the spout</a:t>
            </a:r>
          </a:p>
          <a:p>
            <a:r>
              <a:rPr lang="en-US" sz="2000" dirty="0">
                <a:latin typeface="Calibri"/>
                <a:cs typeface="Calibri"/>
              </a:rPr>
              <a:t>Steam until the fruit is dry </a:t>
            </a:r>
          </a:p>
          <a:p>
            <a:r>
              <a:rPr lang="en-US" sz="2000" dirty="0">
                <a:latin typeface="Calibri"/>
                <a:cs typeface="Calibri"/>
              </a:rPr>
              <a:t>Place a jar or pot under the spout and release the juice. </a:t>
            </a:r>
          </a:p>
          <a:p>
            <a:r>
              <a:rPr lang="en-US" sz="2000" dirty="0">
                <a:latin typeface="Calibri"/>
                <a:cs typeface="Calibri"/>
              </a:rPr>
              <a:t>Ready to process as juice, make into jelly, syrup or fruit honey </a:t>
            </a:r>
          </a:p>
        </p:txBody>
      </p:sp>
      <p:pic>
        <p:nvPicPr>
          <p:cNvPr id="4" name="Picture 3" descr="A silver pot with black handles&#10;&#10;Description automatically generated">
            <a:extLst>
              <a:ext uri="{FF2B5EF4-FFF2-40B4-BE49-F238E27FC236}">
                <a16:creationId xmlns:a16="http://schemas.microsoft.com/office/drawing/2014/main" id="{9F4FAB34-5618-538A-2423-561E2CA66743}"/>
              </a:ext>
            </a:extLst>
          </p:cNvPr>
          <p:cNvPicPr>
            <a:picLocks noChangeAspect="1"/>
          </p:cNvPicPr>
          <p:nvPr/>
        </p:nvPicPr>
        <p:blipFill>
          <a:blip r:embed="rId2"/>
          <a:srcRect l="14588" r="13257" b="-2"/>
          <a:stretch/>
        </p:blipFill>
        <p:spPr>
          <a:xfrm>
            <a:off x="5756743" y="2093976"/>
            <a:ext cx="2955798" cy="4096512"/>
          </a:xfrm>
          <a:prstGeom prst="rect">
            <a:avLst/>
          </a:prstGeom>
        </p:spPr>
      </p:pic>
    </p:spTree>
    <p:extLst>
      <p:ext uri="{BB962C8B-B14F-4D97-AF65-F5344CB8AC3E}">
        <p14:creationId xmlns:p14="http://schemas.microsoft.com/office/powerpoint/2010/main" val="4150650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3D72450-592B-4728-6056-71671194A329}"/>
              </a:ext>
            </a:extLst>
          </p:cNvPr>
          <p:cNvSpPr>
            <a:spLocks noGrp="1" noChangeArrowheads="1"/>
          </p:cNvSpPr>
          <p:nvPr>
            <p:ph type="title"/>
          </p:nvPr>
        </p:nvSpPr>
        <p:spPr/>
        <p:txBody>
          <a:bodyPr/>
          <a:lstStyle/>
          <a:p>
            <a:r>
              <a:rPr lang="en-US" altLang="en-US" dirty="0">
                <a:latin typeface="Calibri"/>
                <a:ea typeface="Calibri"/>
                <a:cs typeface="Calibri"/>
              </a:rPr>
              <a:t>STEPS IN JAM or JELLY MAKING</a:t>
            </a:r>
          </a:p>
        </p:txBody>
      </p:sp>
      <p:sp>
        <p:nvSpPr>
          <p:cNvPr id="43011" name="Rectangle 3">
            <a:extLst>
              <a:ext uri="{FF2B5EF4-FFF2-40B4-BE49-F238E27FC236}">
                <a16:creationId xmlns:a16="http://schemas.microsoft.com/office/drawing/2014/main" id="{6DB4DA24-6C33-539C-E7BD-B60A14ECBE9B}"/>
              </a:ext>
            </a:extLst>
          </p:cNvPr>
          <p:cNvSpPr>
            <a:spLocks noGrp="1" noChangeArrowheads="1"/>
          </p:cNvSpPr>
          <p:nvPr>
            <p:ph type="body" idx="1"/>
          </p:nvPr>
        </p:nvSpPr>
        <p:spPr>
          <a:xfrm>
            <a:off x="381000" y="1676400"/>
            <a:ext cx="8382000" cy="4953000"/>
          </a:xfrm>
        </p:spPr>
        <p:txBody>
          <a:bodyPr/>
          <a:lstStyle/>
          <a:p>
            <a:pPr marL="533400" indent="-533400">
              <a:lnSpc>
                <a:spcPct val="90000"/>
              </a:lnSpc>
              <a:buFontTx/>
              <a:buAutoNum type="arabicPeriod"/>
            </a:pPr>
            <a:r>
              <a:rPr lang="en-US" altLang="en-US" dirty="0">
                <a:latin typeface="Calibri"/>
                <a:ea typeface="Calibri"/>
                <a:cs typeface="Calibri"/>
              </a:rPr>
              <a:t>Sterilize jars or not </a:t>
            </a:r>
          </a:p>
          <a:p>
            <a:pPr marL="533400" indent="-533400">
              <a:lnSpc>
                <a:spcPct val="90000"/>
              </a:lnSpc>
              <a:buFontTx/>
              <a:buAutoNum type="arabicPeriod"/>
            </a:pPr>
            <a:r>
              <a:rPr lang="en-US" altLang="en-US" dirty="0">
                <a:latin typeface="Calibri"/>
                <a:ea typeface="Calibri"/>
                <a:cs typeface="Calibri"/>
              </a:rPr>
              <a:t>Prepare two-piece lids</a:t>
            </a:r>
          </a:p>
          <a:p>
            <a:pPr marL="533400" indent="-533400">
              <a:lnSpc>
                <a:spcPct val="90000"/>
              </a:lnSpc>
              <a:buFontTx/>
              <a:buAutoNum type="arabicPeriod"/>
            </a:pPr>
            <a:r>
              <a:rPr lang="en-US" altLang="en-US" dirty="0">
                <a:latin typeface="Calibri"/>
                <a:ea typeface="Calibri"/>
                <a:cs typeface="Calibri"/>
              </a:rPr>
              <a:t>Prepare jelly or jam according to manufacturer’s instructions</a:t>
            </a:r>
          </a:p>
          <a:p>
            <a:pPr marL="533400" indent="-533400">
              <a:lnSpc>
                <a:spcPct val="90000"/>
              </a:lnSpc>
              <a:buFontTx/>
              <a:buAutoNum type="arabicPeriod"/>
            </a:pPr>
            <a:r>
              <a:rPr lang="en-US" altLang="en-US" dirty="0">
                <a:latin typeface="Calibri"/>
                <a:ea typeface="Calibri"/>
                <a:cs typeface="Calibri"/>
              </a:rPr>
              <a:t>Test for doneness</a:t>
            </a:r>
          </a:p>
          <a:p>
            <a:pPr marL="533400" indent="-533400">
              <a:lnSpc>
                <a:spcPct val="90000"/>
              </a:lnSpc>
              <a:buFontTx/>
              <a:buAutoNum type="arabicPeriod"/>
            </a:pPr>
            <a:r>
              <a:rPr lang="en-US" altLang="en-US" dirty="0">
                <a:latin typeface="Calibri"/>
                <a:ea typeface="Calibri"/>
                <a:cs typeface="Calibri"/>
              </a:rPr>
              <a:t>Fill Jars allowing the recommended headspace</a:t>
            </a:r>
          </a:p>
          <a:p>
            <a:pPr marL="533400" indent="-533400">
              <a:lnSpc>
                <a:spcPct val="90000"/>
              </a:lnSpc>
              <a:buFontTx/>
              <a:buAutoNum type="arabicPeriod"/>
            </a:pPr>
            <a:r>
              <a:rPr lang="en-US" altLang="en-US" dirty="0">
                <a:latin typeface="Calibri"/>
                <a:ea typeface="Calibri"/>
                <a:cs typeface="Calibri"/>
              </a:rPr>
              <a:t>Process in boiling water for 5 or 10 minutes</a:t>
            </a:r>
          </a:p>
          <a:p>
            <a:pPr marL="533400" indent="-533400">
              <a:lnSpc>
                <a:spcPct val="90000"/>
              </a:lnSpc>
              <a:buFontTx/>
              <a:buAutoNum type="arabicPeriod"/>
            </a:pPr>
            <a:r>
              <a:rPr lang="en-US" altLang="en-US" dirty="0">
                <a:latin typeface="Calibri"/>
                <a:ea typeface="Calibri"/>
                <a:cs typeface="Calibri"/>
              </a:rPr>
              <a:t>Uncover, remove from heat, rest 5 minutes</a:t>
            </a:r>
          </a:p>
          <a:p>
            <a:pPr marL="533400" indent="-533400">
              <a:lnSpc>
                <a:spcPct val="90000"/>
              </a:lnSpc>
              <a:buFontTx/>
              <a:buAutoNum type="arabicPeriod"/>
            </a:pPr>
            <a:r>
              <a:rPr lang="en-US" altLang="en-US" dirty="0">
                <a:latin typeface="Calibri"/>
                <a:ea typeface="Calibri"/>
                <a:cs typeface="Calibri"/>
              </a:rPr>
              <a:t>Remove from canner and cool upright for 12 hours or overnight</a:t>
            </a:r>
          </a:p>
          <a:p>
            <a:pPr marL="533400" indent="-533400">
              <a:lnSpc>
                <a:spcPct val="90000"/>
              </a:lnSpc>
              <a:buFontTx/>
              <a:buAutoNum type="arabicPeriod"/>
            </a:pPr>
            <a:r>
              <a:rPr lang="en-US" altLang="en-US" dirty="0">
                <a:latin typeface="Calibri"/>
                <a:ea typeface="Calibri"/>
                <a:cs typeface="Calibri"/>
              </a:rPr>
              <a:t>Remove screw bands, wash jars, label and store</a:t>
            </a:r>
          </a:p>
          <a:p>
            <a:pPr marL="533400" indent="-533400">
              <a:lnSpc>
                <a:spcPct val="90000"/>
              </a:lnSpc>
              <a:buFontTx/>
              <a:buAutoNum type="arabicPeriod"/>
            </a:pPr>
            <a:endParaRPr lang="en-US" altLang="en-US"/>
          </a:p>
          <a:p>
            <a:pPr marL="533400" indent="-533400">
              <a:lnSpc>
                <a:spcPct val="90000"/>
              </a:lnSpc>
              <a:buFontTx/>
              <a:buAutoNum type="arabicPeriod"/>
            </a:pPr>
            <a:endParaRPr lang="en-US" altLang="en-US"/>
          </a:p>
          <a:p>
            <a:pPr marL="533400" indent="-533400">
              <a:lnSpc>
                <a:spcPct val="90000"/>
              </a:lnSpc>
            </a:pPr>
            <a:endParaRPr lang="en-US" altLang="en-US"/>
          </a:p>
        </p:txBody>
      </p:sp>
      <p:pic>
        <p:nvPicPr>
          <p:cNvPr id="43012" name="Picture 2">
            <a:extLst>
              <a:ext uri="{FF2B5EF4-FFF2-40B4-BE49-F238E27FC236}">
                <a16:creationId xmlns:a16="http://schemas.microsoft.com/office/drawing/2014/main" id="{0300163F-A97A-FF70-5E7E-23EF916435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16E258E-1FAE-2DC5-3AE2-F6C10D9AE580}"/>
              </a:ext>
            </a:extLst>
          </p:cNvPr>
          <p:cNvSpPr>
            <a:spLocks noGrp="1" noChangeArrowheads="1"/>
          </p:cNvSpPr>
          <p:nvPr>
            <p:ph type="title"/>
          </p:nvPr>
        </p:nvSpPr>
        <p:spPr/>
        <p:txBody>
          <a:bodyPr/>
          <a:lstStyle/>
          <a:p>
            <a:r>
              <a:rPr lang="en-US" altLang="en-US" dirty="0">
                <a:latin typeface="Calibri"/>
                <a:ea typeface="Calibri"/>
                <a:cs typeface="Calibri"/>
              </a:rPr>
              <a:t>MAKING JAMS &amp; JELLIES</a:t>
            </a:r>
            <a:r>
              <a:rPr lang="en-US" altLang="en-US" dirty="0">
                <a:solidFill>
                  <a:srgbClr val="FFFF00"/>
                </a:solidFill>
                <a:latin typeface="Calibri"/>
                <a:ea typeface="Calibri"/>
                <a:cs typeface="Calibri"/>
              </a:rPr>
              <a:t> </a:t>
            </a:r>
            <a:r>
              <a:rPr lang="en-US" altLang="en-US" b="1" u="sng" dirty="0">
                <a:solidFill>
                  <a:srgbClr val="FFFF00"/>
                </a:solidFill>
                <a:latin typeface="Calibri"/>
                <a:ea typeface="Calibri"/>
                <a:cs typeface="Calibri"/>
              </a:rPr>
              <a:t>WITH</a:t>
            </a:r>
            <a:r>
              <a:rPr lang="en-US" altLang="en-US" dirty="0">
                <a:solidFill>
                  <a:srgbClr val="FFFF00"/>
                </a:solidFill>
                <a:latin typeface="Calibri"/>
                <a:ea typeface="Calibri"/>
                <a:cs typeface="Calibri"/>
              </a:rPr>
              <a:t> </a:t>
            </a:r>
            <a:r>
              <a:rPr lang="en-US" altLang="en-US" dirty="0">
                <a:latin typeface="Calibri"/>
                <a:ea typeface="Calibri"/>
                <a:cs typeface="Calibri"/>
              </a:rPr>
              <a:t>ADDED PECTIN</a:t>
            </a:r>
          </a:p>
        </p:txBody>
      </p:sp>
      <p:sp>
        <p:nvSpPr>
          <p:cNvPr id="45059" name="Rectangle 3">
            <a:extLst>
              <a:ext uri="{FF2B5EF4-FFF2-40B4-BE49-F238E27FC236}">
                <a16:creationId xmlns:a16="http://schemas.microsoft.com/office/drawing/2014/main" id="{0CE34890-11BB-AD1A-2014-D946B58964C3}"/>
              </a:ext>
            </a:extLst>
          </p:cNvPr>
          <p:cNvSpPr>
            <a:spLocks noGrp="1" noChangeArrowheads="1"/>
          </p:cNvSpPr>
          <p:nvPr>
            <p:ph type="body" idx="1"/>
          </p:nvPr>
        </p:nvSpPr>
        <p:spPr/>
        <p:txBody>
          <a:bodyPr/>
          <a:lstStyle/>
          <a:p>
            <a:r>
              <a:rPr lang="en-US" altLang="en-US" dirty="0">
                <a:latin typeface="Calibri"/>
                <a:ea typeface="Calibri"/>
                <a:cs typeface="Calibri"/>
              </a:rPr>
              <a:t>Use fresh fruits or juices </a:t>
            </a:r>
          </a:p>
          <a:p>
            <a:r>
              <a:rPr lang="en-US" altLang="en-US" dirty="0">
                <a:latin typeface="Calibri"/>
                <a:ea typeface="Calibri"/>
                <a:cs typeface="Calibri"/>
              </a:rPr>
              <a:t>Commercial canned or frozen fruit juice </a:t>
            </a:r>
          </a:p>
          <a:p>
            <a:r>
              <a:rPr lang="en-US" altLang="en-US" dirty="0">
                <a:latin typeface="Calibri"/>
                <a:ea typeface="Calibri"/>
                <a:cs typeface="Calibri"/>
              </a:rPr>
              <a:t>Use powdered or liquid pectin </a:t>
            </a:r>
          </a:p>
          <a:p>
            <a:r>
              <a:rPr lang="en-US" altLang="en-US" dirty="0">
                <a:latin typeface="Calibri"/>
                <a:ea typeface="Calibri"/>
                <a:cs typeface="Calibri"/>
              </a:rPr>
              <a:t>Follow their specific directions </a:t>
            </a:r>
          </a:p>
          <a:p>
            <a:r>
              <a:rPr lang="en-US" altLang="en-US" dirty="0">
                <a:latin typeface="Calibri"/>
                <a:ea typeface="Calibri"/>
                <a:cs typeface="Calibri"/>
              </a:rPr>
              <a:t>Requires less cooking  and larger yield </a:t>
            </a:r>
          </a:p>
          <a:p>
            <a:r>
              <a:rPr lang="en-US" altLang="en-US" dirty="0">
                <a:latin typeface="Calibri"/>
                <a:ea typeface="Calibri"/>
                <a:cs typeface="Calibri"/>
              </a:rPr>
              <a:t>More natural flavors </a:t>
            </a:r>
          </a:p>
          <a:p>
            <a:r>
              <a:rPr lang="en-US" altLang="en-US" dirty="0">
                <a:latin typeface="Calibri"/>
                <a:ea typeface="Calibri"/>
                <a:cs typeface="Calibri"/>
              </a:rPr>
              <a:t>Eliminates temperature checking and risk of failure.</a:t>
            </a:r>
          </a:p>
        </p:txBody>
      </p:sp>
      <p:pic>
        <p:nvPicPr>
          <p:cNvPr id="45060" name="Picture 2">
            <a:extLst>
              <a:ext uri="{FF2B5EF4-FFF2-40B4-BE49-F238E27FC236}">
                <a16:creationId xmlns:a16="http://schemas.microsoft.com/office/drawing/2014/main" id="{C905F49D-FB1F-7E96-A073-74AF5A7176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DB44A7F-7E5D-2F42-E2AF-8C6F3A11FD8C}"/>
              </a:ext>
            </a:extLst>
          </p:cNvPr>
          <p:cNvSpPr>
            <a:spLocks noGrp="1" noChangeArrowheads="1"/>
          </p:cNvSpPr>
          <p:nvPr>
            <p:ph type="title"/>
          </p:nvPr>
        </p:nvSpPr>
        <p:spPr/>
        <p:txBody>
          <a:bodyPr/>
          <a:lstStyle/>
          <a:p>
            <a:r>
              <a:rPr lang="en-US" altLang="en-US" dirty="0">
                <a:latin typeface="Calibri"/>
                <a:ea typeface="Calibri"/>
                <a:cs typeface="Calibri"/>
              </a:rPr>
              <a:t>MAKING JELLY </a:t>
            </a:r>
            <a:r>
              <a:rPr lang="en-US" altLang="en-US" b="1" u="sng" dirty="0">
                <a:solidFill>
                  <a:srgbClr val="FFFF00"/>
                </a:solidFill>
                <a:latin typeface="Calibri"/>
                <a:ea typeface="Calibri"/>
                <a:cs typeface="Calibri"/>
              </a:rPr>
              <a:t>WITHOUT</a:t>
            </a:r>
            <a:r>
              <a:rPr lang="en-US" altLang="en-US" dirty="0">
                <a:latin typeface="Calibri"/>
                <a:ea typeface="Calibri"/>
                <a:cs typeface="Calibri"/>
              </a:rPr>
              <a:t> ADDED PECTIN</a:t>
            </a:r>
          </a:p>
        </p:txBody>
      </p:sp>
      <p:sp>
        <p:nvSpPr>
          <p:cNvPr id="46083" name="Rectangle 3">
            <a:extLst>
              <a:ext uri="{FF2B5EF4-FFF2-40B4-BE49-F238E27FC236}">
                <a16:creationId xmlns:a16="http://schemas.microsoft.com/office/drawing/2014/main" id="{8ED8C5D7-FE7C-26F4-D45C-57B688ABE1FE}"/>
              </a:ext>
            </a:extLst>
          </p:cNvPr>
          <p:cNvSpPr>
            <a:spLocks noGrp="1" noChangeArrowheads="1"/>
          </p:cNvSpPr>
          <p:nvPr>
            <p:ph type="body" idx="1"/>
          </p:nvPr>
        </p:nvSpPr>
        <p:spPr/>
        <p:txBody>
          <a:bodyPr/>
          <a:lstStyle/>
          <a:p>
            <a:pPr>
              <a:lnSpc>
                <a:spcPct val="80000"/>
              </a:lnSpc>
            </a:pPr>
            <a:r>
              <a:rPr lang="en-US" altLang="en-US" sz="2400" b="1" dirty="0">
                <a:latin typeface="Calibri"/>
                <a:ea typeface="Calibri"/>
                <a:cs typeface="Calibri"/>
              </a:rPr>
              <a:t>Prepare juice.</a:t>
            </a:r>
          </a:p>
          <a:p>
            <a:pPr lvl="1">
              <a:lnSpc>
                <a:spcPct val="80000"/>
              </a:lnSpc>
            </a:pPr>
            <a:r>
              <a:rPr lang="en-US" altLang="en-US" sz="2400" dirty="0">
                <a:latin typeface="Calibri"/>
                <a:ea typeface="Calibri"/>
                <a:cs typeface="Calibri"/>
              </a:rPr>
              <a:t>¾ ripe to ¼ under ripe fruit </a:t>
            </a:r>
          </a:p>
          <a:p>
            <a:pPr lvl="1">
              <a:lnSpc>
                <a:spcPct val="80000"/>
              </a:lnSpc>
            </a:pPr>
            <a:r>
              <a:rPr lang="en-US" altLang="en-US" sz="2400" dirty="0">
                <a:latin typeface="Calibri"/>
                <a:ea typeface="Calibri"/>
                <a:cs typeface="Calibri"/>
              </a:rPr>
              <a:t>Don’t Use Commercial canned or frozen fruit juices – low in natural pectin.</a:t>
            </a:r>
          </a:p>
          <a:p>
            <a:pPr lvl="1">
              <a:lnSpc>
                <a:spcPct val="80000"/>
              </a:lnSpc>
            </a:pPr>
            <a:r>
              <a:rPr lang="en-US" altLang="en-US" sz="2400" dirty="0">
                <a:latin typeface="Calibri"/>
                <a:ea typeface="Calibri"/>
                <a:cs typeface="Calibri"/>
              </a:rPr>
              <a:t>Juice fruits </a:t>
            </a:r>
          </a:p>
          <a:p>
            <a:pPr lvl="1">
              <a:lnSpc>
                <a:spcPct val="80000"/>
              </a:lnSpc>
            </a:pPr>
            <a:r>
              <a:rPr lang="en-US" altLang="en-US" sz="2400" dirty="0">
                <a:latin typeface="Calibri"/>
                <a:ea typeface="Calibri"/>
                <a:cs typeface="Calibri"/>
              </a:rPr>
              <a:t>1 pound fruit yields about 1 cup clear juice. </a:t>
            </a:r>
          </a:p>
          <a:p>
            <a:pPr>
              <a:lnSpc>
                <a:spcPct val="80000"/>
              </a:lnSpc>
            </a:pPr>
            <a:r>
              <a:rPr lang="en-US" altLang="en-US" sz="2400" dirty="0">
                <a:latin typeface="Calibri"/>
                <a:ea typeface="Calibri"/>
                <a:cs typeface="Calibri"/>
              </a:rPr>
              <a:t>Add sugar in large kettle (oversized kettle needed to prevent splatters).</a:t>
            </a:r>
          </a:p>
          <a:p>
            <a:pPr>
              <a:lnSpc>
                <a:spcPct val="80000"/>
              </a:lnSpc>
            </a:pPr>
            <a:r>
              <a:rPr lang="en-US" altLang="en-US" sz="2400" dirty="0">
                <a:latin typeface="Calibri"/>
                <a:ea typeface="Calibri"/>
                <a:cs typeface="Calibri"/>
              </a:rPr>
              <a:t>Bring to boil while stirring rapidly and constantly.</a:t>
            </a:r>
          </a:p>
          <a:p>
            <a:pPr>
              <a:lnSpc>
                <a:spcPct val="80000"/>
              </a:lnSpc>
            </a:pPr>
            <a:r>
              <a:rPr lang="en-US" altLang="en-US" sz="2400" dirty="0">
                <a:latin typeface="Calibri"/>
                <a:ea typeface="Calibri"/>
                <a:cs typeface="Calibri"/>
              </a:rPr>
              <a:t>Continue to boil to jellying point.</a:t>
            </a:r>
          </a:p>
          <a:p>
            <a:pPr>
              <a:lnSpc>
                <a:spcPct val="80000"/>
              </a:lnSpc>
              <a:buFontTx/>
              <a:buNone/>
            </a:pPr>
            <a:endParaRPr lang="en-US" altLang="en-US" sz="2400" dirty="0">
              <a:latin typeface="Calibri"/>
              <a:ea typeface="Calibri"/>
              <a:cs typeface="Calibri"/>
            </a:endParaRPr>
          </a:p>
        </p:txBody>
      </p:sp>
      <p:pic>
        <p:nvPicPr>
          <p:cNvPr id="46084" name="Picture 2">
            <a:extLst>
              <a:ext uri="{FF2B5EF4-FFF2-40B4-BE49-F238E27FC236}">
                <a16:creationId xmlns:a16="http://schemas.microsoft.com/office/drawing/2014/main" id="{7C7D9C8A-64B5-6AF4-AAB8-36D2EBB653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1D873D2-6817-2946-1EFD-E7E9D5AA33BE}"/>
              </a:ext>
            </a:extLst>
          </p:cNvPr>
          <p:cNvSpPr>
            <a:spLocks noGrp="1" noChangeArrowheads="1"/>
          </p:cNvSpPr>
          <p:nvPr>
            <p:ph type="title"/>
          </p:nvPr>
        </p:nvSpPr>
        <p:spPr/>
        <p:txBody>
          <a:bodyPr/>
          <a:lstStyle/>
          <a:p>
            <a:r>
              <a:rPr lang="en-US" altLang="en-US" dirty="0">
                <a:latin typeface="Calibri"/>
                <a:ea typeface="Calibri"/>
                <a:cs typeface="Calibri"/>
              </a:rPr>
              <a:t>TESTING FOR DONENESS – TEMPERATURE TEST</a:t>
            </a:r>
          </a:p>
        </p:txBody>
      </p:sp>
      <p:sp>
        <p:nvSpPr>
          <p:cNvPr id="47107" name="Rectangle 3">
            <a:extLst>
              <a:ext uri="{FF2B5EF4-FFF2-40B4-BE49-F238E27FC236}">
                <a16:creationId xmlns:a16="http://schemas.microsoft.com/office/drawing/2014/main" id="{636E273E-9D59-C239-453B-FDE6A1DC6A16}"/>
              </a:ext>
            </a:extLst>
          </p:cNvPr>
          <p:cNvSpPr>
            <a:spLocks noGrp="1" noChangeArrowheads="1"/>
          </p:cNvSpPr>
          <p:nvPr>
            <p:ph type="body" idx="1"/>
          </p:nvPr>
        </p:nvSpPr>
        <p:spPr/>
        <p:txBody>
          <a:bodyPr/>
          <a:lstStyle/>
          <a:p>
            <a:r>
              <a:rPr lang="en-US" altLang="en-US" dirty="0"/>
              <a:t>U</a:t>
            </a:r>
            <a:r>
              <a:rPr lang="en-US" altLang="en-US" dirty="0">
                <a:latin typeface="Calibri"/>
                <a:ea typeface="Calibri"/>
                <a:cs typeface="Calibri"/>
              </a:rPr>
              <a:t>se a jelly or candy thermometer </a:t>
            </a:r>
          </a:p>
          <a:p>
            <a:r>
              <a:rPr lang="en-US" altLang="en-US" dirty="0">
                <a:latin typeface="Calibri"/>
                <a:ea typeface="Calibri"/>
                <a:cs typeface="Calibri"/>
              </a:rPr>
              <a:t>Boil until mixture reaches the correct temperature </a:t>
            </a:r>
          </a:p>
          <a:p>
            <a:r>
              <a:rPr lang="en-US" altLang="en-US" dirty="0">
                <a:latin typeface="Calibri"/>
                <a:ea typeface="Calibri"/>
                <a:cs typeface="Calibri"/>
              </a:rPr>
              <a:t>Sea Level 220</a:t>
            </a:r>
            <a:r>
              <a:rPr lang="en-US" altLang="en-US" dirty="0">
                <a:latin typeface="Calibri"/>
                <a:ea typeface="Calibri"/>
                <a:cs typeface="Times New Roman"/>
              </a:rPr>
              <a:t>°</a:t>
            </a:r>
            <a:r>
              <a:rPr lang="en-US" altLang="en-US" dirty="0">
                <a:latin typeface="Calibri"/>
                <a:ea typeface="Calibri"/>
                <a:cs typeface="Calibri"/>
              </a:rPr>
              <a:t> F </a:t>
            </a:r>
          </a:p>
          <a:p>
            <a:r>
              <a:rPr lang="en-US" altLang="en-US" dirty="0">
                <a:latin typeface="Calibri"/>
                <a:ea typeface="Calibri"/>
                <a:cs typeface="Calibri"/>
              </a:rPr>
              <a:t>1,000 feet 218</a:t>
            </a:r>
            <a:r>
              <a:rPr lang="en-US" altLang="en-US" dirty="0">
                <a:latin typeface="Calibri"/>
                <a:ea typeface="Calibri"/>
                <a:cs typeface="Times New Roman"/>
              </a:rPr>
              <a:t>°</a:t>
            </a:r>
            <a:r>
              <a:rPr lang="en-US" altLang="en-US" dirty="0">
                <a:latin typeface="Calibri"/>
                <a:ea typeface="Calibri"/>
                <a:cs typeface="Calibri"/>
              </a:rPr>
              <a:t> F</a:t>
            </a:r>
          </a:p>
          <a:p>
            <a:r>
              <a:rPr lang="en-US" altLang="en-US" dirty="0">
                <a:latin typeface="Calibri"/>
                <a:ea typeface="Calibri"/>
                <a:cs typeface="Calibri"/>
              </a:rPr>
              <a:t>2,000 feet 216</a:t>
            </a:r>
            <a:r>
              <a:rPr lang="en-US" altLang="en-US" dirty="0">
                <a:latin typeface="Calibri"/>
                <a:ea typeface="Calibri"/>
                <a:cs typeface="Times New Roman"/>
              </a:rPr>
              <a:t>°</a:t>
            </a:r>
            <a:r>
              <a:rPr lang="en-US" altLang="en-US" dirty="0">
                <a:latin typeface="Calibri"/>
                <a:ea typeface="Calibri"/>
                <a:cs typeface="Calibri"/>
              </a:rPr>
              <a:t> F</a:t>
            </a:r>
          </a:p>
          <a:p>
            <a:r>
              <a:rPr lang="en-US" altLang="en-US" dirty="0">
                <a:latin typeface="Calibri"/>
                <a:ea typeface="Calibri"/>
                <a:cs typeface="Calibri"/>
              </a:rPr>
              <a:t>3,000 feet 214</a:t>
            </a:r>
            <a:r>
              <a:rPr lang="en-US" altLang="en-US" dirty="0">
                <a:latin typeface="Calibri"/>
                <a:ea typeface="Calibri"/>
                <a:cs typeface="Times New Roman"/>
              </a:rPr>
              <a:t>°</a:t>
            </a:r>
            <a:r>
              <a:rPr lang="en-US" altLang="en-US" dirty="0">
                <a:latin typeface="Calibri"/>
                <a:ea typeface="Calibri"/>
                <a:cs typeface="Calibri"/>
              </a:rPr>
              <a:t> F</a:t>
            </a:r>
          </a:p>
          <a:p>
            <a:r>
              <a:rPr lang="en-US" altLang="en-US" dirty="0">
                <a:latin typeface="Calibri"/>
                <a:ea typeface="Calibri"/>
                <a:cs typeface="Calibri"/>
              </a:rPr>
              <a:t>4,000 feet 212</a:t>
            </a:r>
            <a:r>
              <a:rPr lang="en-US" altLang="en-US" dirty="0">
                <a:latin typeface="Calibri"/>
                <a:ea typeface="Calibri"/>
                <a:cs typeface="Times New Roman"/>
              </a:rPr>
              <a:t>°</a:t>
            </a:r>
            <a:r>
              <a:rPr lang="en-US" altLang="en-US" dirty="0">
                <a:latin typeface="Calibri"/>
                <a:ea typeface="Calibri"/>
                <a:cs typeface="Calibri"/>
              </a:rPr>
              <a:t> F</a:t>
            </a:r>
          </a:p>
          <a:p>
            <a:r>
              <a:rPr lang="en-US" altLang="en-US" dirty="0">
                <a:latin typeface="Calibri"/>
                <a:ea typeface="Calibri"/>
                <a:cs typeface="Calibri"/>
              </a:rPr>
              <a:t>5,000 feet 211</a:t>
            </a:r>
            <a:r>
              <a:rPr lang="en-US" altLang="en-US" dirty="0">
                <a:latin typeface="Calibri"/>
                <a:ea typeface="Calibri"/>
                <a:cs typeface="Times New Roman"/>
              </a:rPr>
              <a:t>°</a:t>
            </a:r>
            <a:r>
              <a:rPr lang="en-US" altLang="en-US" dirty="0">
                <a:latin typeface="Calibri"/>
                <a:ea typeface="Calibri"/>
                <a:cs typeface="Calibri"/>
              </a:rPr>
              <a:t> F</a:t>
            </a:r>
          </a:p>
          <a:p>
            <a:r>
              <a:rPr lang="en-US" altLang="en-US" dirty="0">
                <a:latin typeface="Calibri"/>
                <a:ea typeface="Calibri"/>
                <a:cs typeface="Calibri"/>
              </a:rPr>
              <a:t>6,000 feet 209</a:t>
            </a:r>
            <a:r>
              <a:rPr lang="en-US" altLang="en-US" dirty="0">
                <a:latin typeface="Calibri"/>
                <a:ea typeface="Calibri"/>
                <a:cs typeface="Times New Roman"/>
              </a:rPr>
              <a:t>°</a:t>
            </a:r>
            <a:r>
              <a:rPr lang="en-US" altLang="en-US" dirty="0">
                <a:latin typeface="Calibri"/>
                <a:ea typeface="Calibri"/>
                <a:cs typeface="Calibri"/>
              </a:rPr>
              <a:t> F</a:t>
            </a:r>
          </a:p>
          <a:p>
            <a:endParaRPr lang="en-US" altLang="en-US" dirty="0">
              <a:latin typeface="Calibri"/>
              <a:ea typeface="Calibri"/>
              <a:cs typeface="Calibri"/>
            </a:endParaRPr>
          </a:p>
          <a:p>
            <a:endParaRPr lang="en-US" altLang="en-US" dirty="0">
              <a:latin typeface="Calibri"/>
              <a:ea typeface="Calibri"/>
              <a:cs typeface="Calibri"/>
            </a:endParaRPr>
          </a:p>
          <a:p>
            <a:endParaRPr lang="en-US" altLang="en-US" dirty="0">
              <a:latin typeface="Calibri"/>
              <a:ea typeface="Calibri"/>
              <a:cs typeface="Calibri"/>
            </a:endParaRPr>
          </a:p>
          <a:p>
            <a:endParaRPr lang="en-US" altLang="en-US"/>
          </a:p>
        </p:txBody>
      </p:sp>
      <p:pic>
        <p:nvPicPr>
          <p:cNvPr id="47108" name="Picture 1">
            <a:extLst>
              <a:ext uri="{FF2B5EF4-FFF2-40B4-BE49-F238E27FC236}">
                <a16:creationId xmlns:a16="http://schemas.microsoft.com/office/drawing/2014/main" id="{2D4A0652-C7C5-85BA-ACF6-9A136784F5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28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a:extLst>
              <a:ext uri="{FF2B5EF4-FFF2-40B4-BE49-F238E27FC236}">
                <a16:creationId xmlns:a16="http://schemas.microsoft.com/office/drawing/2014/main" id="{61B2829D-D146-1DF8-3D4E-748C7B7806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4">
            <a:extLst>
              <a:ext uri="{FF2B5EF4-FFF2-40B4-BE49-F238E27FC236}">
                <a16:creationId xmlns:a16="http://schemas.microsoft.com/office/drawing/2014/main" id="{AF1B63A8-F833-43B0-43DA-26D3CA4B352A}"/>
              </a:ext>
            </a:extLst>
          </p:cNvPr>
          <p:cNvGraphicFramePr>
            <a:graphicFrameLocks noGrp="1" noChangeAspect="1"/>
          </p:cNvGraphicFramePr>
          <p:nvPr>
            <p:ph sz="half" idx="2"/>
          </p:nvPr>
        </p:nvGraphicFramePr>
        <p:xfrm>
          <a:off x="3733800" y="1447800"/>
          <a:ext cx="5410200" cy="5410200"/>
        </p:xfrm>
        <a:graphic>
          <a:graphicData uri="http://schemas.openxmlformats.org/presentationml/2006/ole">
            <mc:AlternateContent xmlns:mc="http://schemas.openxmlformats.org/markup-compatibility/2006">
              <mc:Choice xmlns:v="urn:schemas-microsoft-com:vml" Requires="v">
                <p:oleObj name="Image" r:id="rId2" imgW="7619048" imgH="7619048" progId="Photoshop.Image.7">
                  <p:embed/>
                </p:oleObj>
              </mc:Choice>
              <mc:Fallback>
                <p:oleObj name="Image" r:id="rId2" imgW="7619048" imgH="7619048" progId="Photoshop.Image.7">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447800"/>
                        <a:ext cx="5410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5" name="Rectangle 2">
            <a:extLst>
              <a:ext uri="{FF2B5EF4-FFF2-40B4-BE49-F238E27FC236}">
                <a16:creationId xmlns:a16="http://schemas.microsoft.com/office/drawing/2014/main" id="{06617007-8C10-617B-95EB-1FB310523000}"/>
              </a:ext>
            </a:extLst>
          </p:cNvPr>
          <p:cNvSpPr>
            <a:spLocks noGrp="1" noChangeArrowheads="1"/>
          </p:cNvSpPr>
          <p:nvPr>
            <p:ph type="title"/>
          </p:nvPr>
        </p:nvSpPr>
        <p:spPr/>
        <p:txBody>
          <a:bodyPr/>
          <a:lstStyle/>
          <a:p>
            <a:r>
              <a:rPr lang="en-US" altLang="en-US" dirty="0">
                <a:latin typeface="Calibri"/>
                <a:ea typeface="Calibri"/>
                <a:cs typeface="Calibri"/>
              </a:rPr>
              <a:t>TESTING FOR DONENESS – SHEETING TEST</a:t>
            </a:r>
          </a:p>
        </p:txBody>
      </p:sp>
      <p:sp>
        <p:nvSpPr>
          <p:cNvPr id="49156" name="Rectangle 3">
            <a:extLst>
              <a:ext uri="{FF2B5EF4-FFF2-40B4-BE49-F238E27FC236}">
                <a16:creationId xmlns:a16="http://schemas.microsoft.com/office/drawing/2014/main" id="{08B16AC6-BC76-9F0C-914B-1AA2B98F257E}"/>
              </a:ext>
            </a:extLst>
          </p:cNvPr>
          <p:cNvSpPr>
            <a:spLocks noGrp="1" noChangeArrowheads="1"/>
          </p:cNvSpPr>
          <p:nvPr>
            <p:ph type="body" sz="half" idx="1"/>
          </p:nvPr>
        </p:nvSpPr>
        <p:spPr>
          <a:xfrm>
            <a:off x="228600" y="1981200"/>
            <a:ext cx="7543800" cy="4648200"/>
          </a:xfrm>
        </p:spPr>
        <p:txBody>
          <a:bodyPr/>
          <a:lstStyle/>
          <a:p>
            <a:r>
              <a:rPr lang="en-US" altLang="en-US" sz="2400" dirty="0">
                <a:latin typeface="Calibri"/>
                <a:ea typeface="Calibri"/>
                <a:cs typeface="Calibri"/>
              </a:rPr>
              <a:t>Dip a cool metal spoon into the boiling mixture.</a:t>
            </a:r>
          </a:p>
          <a:p>
            <a:r>
              <a:rPr lang="en-US" altLang="en-US" sz="2400" dirty="0">
                <a:latin typeface="Calibri"/>
                <a:ea typeface="Calibri"/>
                <a:cs typeface="Calibri"/>
              </a:rPr>
              <a:t>Raise spoon 12 inches above pan, out of steam. </a:t>
            </a:r>
          </a:p>
          <a:p>
            <a:r>
              <a:rPr lang="en-US" altLang="en-US" sz="2400" dirty="0">
                <a:latin typeface="Calibri"/>
                <a:ea typeface="Calibri"/>
                <a:cs typeface="Calibri"/>
              </a:rPr>
              <a:t>Turn spoon sideways. </a:t>
            </a:r>
          </a:p>
          <a:p>
            <a:r>
              <a:rPr lang="en-US" altLang="en-US" sz="2400" dirty="0">
                <a:latin typeface="Calibri"/>
                <a:ea typeface="Calibri"/>
                <a:cs typeface="Calibri"/>
              </a:rPr>
              <a:t>Should form two drops and flow together and sheet or hang off the edge. </a:t>
            </a:r>
          </a:p>
        </p:txBody>
      </p:sp>
      <p:pic>
        <p:nvPicPr>
          <p:cNvPr id="49157" name="Picture 2">
            <a:extLst>
              <a:ext uri="{FF2B5EF4-FFF2-40B4-BE49-F238E27FC236}">
                <a16:creationId xmlns:a16="http://schemas.microsoft.com/office/drawing/2014/main" id="{EF6066FF-9FEE-02A6-5B9B-7302BF3884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ED861F1-7EC4-3635-9ACC-F96A71906F0E}"/>
              </a:ext>
            </a:extLst>
          </p:cNvPr>
          <p:cNvSpPr>
            <a:spLocks noGrp="1" noChangeArrowheads="1"/>
          </p:cNvSpPr>
          <p:nvPr>
            <p:ph type="title"/>
          </p:nvPr>
        </p:nvSpPr>
        <p:spPr/>
        <p:txBody>
          <a:bodyPr/>
          <a:lstStyle/>
          <a:p>
            <a:r>
              <a:rPr lang="en-US" altLang="en-US" dirty="0">
                <a:latin typeface="Calibri"/>
                <a:ea typeface="Calibri"/>
                <a:cs typeface="Calibri"/>
              </a:rPr>
              <a:t>MAKING JAM </a:t>
            </a:r>
            <a:r>
              <a:rPr lang="en-US" altLang="en-US" b="1" u="sng" dirty="0">
                <a:solidFill>
                  <a:srgbClr val="FFFF00"/>
                </a:solidFill>
                <a:latin typeface="Calibri"/>
                <a:ea typeface="Calibri"/>
                <a:cs typeface="Calibri"/>
              </a:rPr>
              <a:t>WITHOUT</a:t>
            </a:r>
            <a:r>
              <a:rPr lang="en-US" altLang="en-US" dirty="0">
                <a:latin typeface="Calibri"/>
                <a:ea typeface="Calibri"/>
                <a:cs typeface="Calibri"/>
              </a:rPr>
              <a:t> ADDED PECTIN</a:t>
            </a:r>
          </a:p>
        </p:txBody>
      </p:sp>
      <p:sp>
        <p:nvSpPr>
          <p:cNvPr id="50179" name="Rectangle 3">
            <a:extLst>
              <a:ext uri="{FF2B5EF4-FFF2-40B4-BE49-F238E27FC236}">
                <a16:creationId xmlns:a16="http://schemas.microsoft.com/office/drawing/2014/main" id="{2D810DD6-D621-A9CA-3F40-B0122B217A16}"/>
              </a:ext>
            </a:extLst>
          </p:cNvPr>
          <p:cNvSpPr>
            <a:spLocks noGrp="1" noChangeArrowheads="1"/>
          </p:cNvSpPr>
          <p:nvPr>
            <p:ph type="body" idx="1"/>
          </p:nvPr>
        </p:nvSpPr>
        <p:spPr/>
        <p:txBody>
          <a:bodyPr/>
          <a:lstStyle/>
          <a:p>
            <a:r>
              <a:rPr lang="en-US" altLang="en-US" dirty="0">
                <a:latin typeface="Calibri"/>
                <a:ea typeface="Calibri"/>
                <a:cs typeface="Calibri"/>
              </a:rPr>
              <a:t>Use fully ripe fruit, wash and crush. </a:t>
            </a:r>
          </a:p>
          <a:p>
            <a:r>
              <a:rPr lang="en-US" altLang="en-US" dirty="0">
                <a:latin typeface="Calibri"/>
                <a:ea typeface="Calibri"/>
                <a:cs typeface="Calibri"/>
              </a:rPr>
              <a:t>Measure berries and sugar and bring to a boil stirring constantly. </a:t>
            </a:r>
          </a:p>
          <a:p>
            <a:r>
              <a:rPr lang="en-US" altLang="en-US" dirty="0">
                <a:latin typeface="Calibri"/>
                <a:ea typeface="Calibri"/>
                <a:cs typeface="Calibri"/>
              </a:rPr>
              <a:t>Continue to boil until mixture thickens.</a:t>
            </a:r>
          </a:p>
          <a:p>
            <a:r>
              <a:rPr lang="en-US" altLang="en-US" dirty="0">
                <a:latin typeface="Calibri"/>
                <a:ea typeface="Calibri"/>
                <a:cs typeface="Calibri"/>
              </a:rPr>
              <a:t>Test for doneness using the temperature test or the refrigerator test.</a:t>
            </a:r>
          </a:p>
        </p:txBody>
      </p:sp>
      <p:pic>
        <p:nvPicPr>
          <p:cNvPr id="50180" name="Picture 1">
            <a:extLst>
              <a:ext uri="{FF2B5EF4-FFF2-40B4-BE49-F238E27FC236}">
                <a16:creationId xmlns:a16="http://schemas.microsoft.com/office/drawing/2014/main" id="{5A4EEAAF-1EA4-2DC5-D354-0E59711DF1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43400"/>
            <a:ext cx="2667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a:extLst>
              <a:ext uri="{FF2B5EF4-FFF2-40B4-BE49-F238E27FC236}">
                <a16:creationId xmlns:a16="http://schemas.microsoft.com/office/drawing/2014/main" id="{8E41CDE9-DB23-729A-7601-2E98D6DE14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1FC041E-9123-5E76-F96A-4347172AB3F2}"/>
              </a:ext>
            </a:extLst>
          </p:cNvPr>
          <p:cNvSpPr>
            <a:spLocks noGrp="1" noChangeArrowheads="1"/>
          </p:cNvSpPr>
          <p:nvPr>
            <p:ph type="title"/>
          </p:nvPr>
        </p:nvSpPr>
        <p:spPr/>
        <p:txBody>
          <a:bodyPr/>
          <a:lstStyle/>
          <a:p>
            <a:r>
              <a:rPr lang="en-US" altLang="en-US" dirty="0">
                <a:latin typeface="Calibri"/>
                <a:ea typeface="Calibri"/>
                <a:cs typeface="Calibri"/>
              </a:rPr>
              <a:t>TESTING FOR DONENESS – REFRIGERATOR TEST</a:t>
            </a:r>
          </a:p>
        </p:txBody>
      </p:sp>
      <p:sp>
        <p:nvSpPr>
          <p:cNvPr id="52227" name="Rectangle 3">
            <a:extLst>
              <a:ext uri="{FF2B5EF4-FFF2-40B4-BE49-F238E27FC236}">
                <a16:creationId xmlns:a16="http://schemas.microsoft.com/office/drawing/2014/main" id="{C46B6F9F-35FE-1259-0487-125A33D76CB5}"/>
              </a:ext>
            </a:extLst>
          </p:cNvPr>
          <p:cNvSpPr>
            <a:spLocks noGrp="1" noChangeArrowheads="1"/>
          </p:cNvSpPr>
          <p:nvPr>
            <p:ph type="body" idx="1"/>
          </p:nvPr>
        </p:nvSpPr>
        <p:spPr/>
        <p:txBody>
          <a:bodyPr/>
          <a:lstStyle/>
          <a:p>
            <a:r>
              <a:rPr lang="en-US" altLang="en-US" dirty="0">
                <a:latin typeface="Calibri"/>
                <a:ea typeface="Calibri"/>
                <a:cs typeface="Calibri"/>
              </a:rPr>
              <a:t>Remove jam mixture from heat. </a:t>
            </a:r>
          </a:p>
          <a:p>
            <a:r>
              <a:rPr lang="en-US" altLang="en-US" dirty="0">
                <a:latin typeface="Calibri"/>
                <a:ea typeface="Calibri"/>
                <a:cs typeface="Calibri"/>
              </a:rPr>
              <a:t>Pour a small amount of jam on a cold plate and put in the freezer.</a:t>
            </a:r>
          </a:p>
          <a:p>
            <a:endParaRPr lang="en-US" altLang="en-US" dirty="0">
              <a:latin typeface="Calibri"/>
              <a:ea typeface="Calibri"/>
              <a:cs typeface="Calibri"/>
            </a:endParaRPr>
          </a:p>
          <a:p>
            <a:r>
              <a:rPr lang="en-US" altLang="en-US" dirty="0">
                <a:latin typeface="Calibri"/>
                <a:ea typeface="Calibri"/>
                <a:cs typeface="Calibri"/>
              </a:rPr>
              <a:t>If mixture jells, it is ready. </a:t>
            </a:r>
          </a:p>
          <a:p>
            <a:r>
              <a:rPr lang="en-US" altLang="en-US" dirty="0">
                <a:latin typeface="Calibri"/>
                <a:ea typeface="Calibri"/>
                <a:cs typeface="Calibri"/>
              </a:rPr>
              <a:t>Allowing jam to cool before filling jars will help it thicken. </a:t>
            </a:r>
          </a:p>
          <a:p>
            <a:r>
              <a:rPr lang="en-US" altLang="en-US" dirty="0">
                <a:latin typeface="Calibri"/>
                <a:ea typeface="Calibri"/>
                <a:cs typeface="Calibri"/>
              </a:rPr>
              <a:t>Stir during the cooling process to mix pieces of fruit evenly.</a:t>
            </a:r>
          </a:p>
        </p:txBody>
      </p:sp>
      <p:pic>
        <p:nvPicPr>
          <p:cNvPr id="52228" name="Picture 1">
            <a:extLst>
              <a:ext uri="{FF2B5EF4-FFF2-40B4-BE49-F238E27FC236}">
                <a16:creationId xmlns:a16="http://schemas.microsoft.com/office/drawing/2014/main" id="{064702D7-B60E-5FF9-3F60-B827B324E1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743200"/>
            <a:ext cx="19812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
            <a:extLst>
              <a:ext uri="{FF2B5EF4-FFF2-40B4-BE49-F238E27FC236}">
                <a16:creationId xmlns:a16="http://schemas.microsoft.com/office/drawing/2014/main" id="{EC127527-BA50-23BB-00FF-0C023B5BCD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0C85AC9-1126-50C8-735D-BC11A2E91A74}"/>
              </a:ext>
            </a:extLst>
          </p:cNvPr>
          <p:cNvSpPr>
            <a:spLocks noGrp="1" noChangeArrowheads="1"/>
          </p:cNvSpPr>
          <p:nvPr>
            <p:ph type="title"/>
          </p:nvPr>
        </p:nvSpPr>
        <p:spPr/>
        <p:txBody>
          <a:bodyPr/>
          <a:lstStyle/>
          <a:p>
            <a:r>
              <a:rPr lang="en-US" altLang="en-US" dirty="0">
                <a:latin typeface="Calibri"/>
                <a:ea typeface="Calibri"/>
                <a:cs typeface="Calibri"/>
              </a:rPr>
              <a:t>Jellied Products</a:t>
            </a:r>
            <a:r>
              <a:rPr lang="en-US" altLang="en-US" dirty="0"/>
              <a:t> </a:t>
            </a:r>
          </a:p>
        </p:txBody>
      </p:sp>
      <p:graphicFrame>
        <p:nvGraphicFramePr>
          <p:cNvPr id="9219" name="Object 5">
            <a:extLst>
              <a:ext uri="{FF2B5EF4-FFF2-40B4-BE49-F238E27FC236}">
                <a16:creationId xmlns:a16="http://schemas.microsoft.com/office/drawing/2014/main" id="{8B3D0973-260D-2955-A49D-9FF939C951FA}"/>
              </a:ext>
            </a:extLst>
          </p:cNvPr>
          <p:cNvGraphicFramePr>
            <a:graphicFrameLocks noGrp="1" noChangeAspect="1"/>
          </p:cNvGraphicFramePr>
          <p:nvPr>
            <p:ph sz="half" idx="2"/>
          </p:nvPr>
        </p:nvGraphicFramePr>
        <p:xfrm>
          <a:off x="3962400" y="1676400"/>
          <a:ext cx="5181600" cy="5181600"/>
        </p:xfrm>
        <a:graphic>
          <a:graphicData uri="http://schemas.openxmlformats.org/presentationml/2006/ole">
            <mc:AlternateContent xmlns:mc="http://schemas.openxmlformats.org/markup-compatibility/2006">
              <mc:Choice xmlns:v="urn:schemas-microsoft-com:vml" Requires="v">
                <p:oleObj name="Image" r:id="rId2" imgW="7619048" imgH="7619048" progId="Photoshop.Image.7">
                  <p:embed/>
                </p:oleObj>
              </mc:Choice>
              <mc:Fallback>
                <p:oleObj name="Image" r:id="rId2" imgW="7619048" imgH="7619048" progId="Photoshop.Image.7">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76400"/>
                        <a:ext cx="5181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72700"/>
                            </a:solidFill>
                            <a:miter lim="800000"/>
                            <a:headEnd/>
                            <a:tailEnd/>
                          </a14:hiddenLine>
                        </a:ext>
                      </a:extLst>
                    </p:spPr>
                  </p:pic>
                </p:oleObj>
              </mc:Fallback>
            </mc:AlternateContent>
          </a:graphicData>
        </a:graphic>
      </p:graphicFrame>
      <p:sp>
        <p:nvSpPr>
          <p:cNvPr id="4100" name="Rectangle 3">
            <a:extLst>
              <a:ext uri="{FF2B5EF4-FFF2-40B4-BE49-F238E27FC236}">
                <a16:creationId xmlns:a16="http://schemas.microsoft.com/office/drawing/2014/main" id="{066CF7CD-AA57-90D2-1FDE-947C010860DC}"/>
              </a:ext>
            </a:extLst>
          </p:cNvPr>
          <p:cNvSpPr>
            <a:spLocks noGrp="1" noChangeArrowheads="1"/>
          </p:cNvSpPr>
          <p:nvPr>
            <p:ph type="body" sz="half" idx="1"/>
          </p:nvPr>
        </p:nvSpPr>
        <p:spPr>
          <a:xfrm>
            <a:off x="304800" y="1600200"/>
            <a:ext cx="8382000" cy="4876800"/>
          </a:xfrm>
        </p:spPr>
        <p:txBody>
          <a:bodyPr/>
          <a:lstStyle/>
          <a:p>
            <a:pPr>
              <a:lnSpc>
                <a:spcPct val="80000"/>
              </a:lnSpc>
              <a:defRPr/>
            </a:pPr>
            <a:r>
              <a:rPr lang="en-US" altLang="en-US" sz="2000" u="sng" dirty="0">
                <a:solidFill>
                  <a:srgbClr val="800000"/>
                </a:solidFill>
                <a:latin typeface="Calibri"/>
                <a:ea typeface="Calibri"/>
                <a:cs typeface="Calibri"/>
              </a:rPr>
              <a:t>Jellies</a:t>
            </a:r>
            <a:r>
              <a:rPr lang="en-US" altLang="en-US" sz="2000" dirty="0">
                <a:solidFill>
                  <a:srgbClr val="800000"/>
                </a:solidFill>
                <a:latin typeface="Calibri"/>
                <a:ea typeface="Calibri"/>
                <a:cs typeface="Calibri"/>
              </a:rPr>
              <a:t> </a:t>
            </a:r>
            <a:r>
              <a:rPr lang="en-US" altLang="en-US" sz="2000" dirty="0">
                <a:latin typeface="Calibri"/>
                <a:ea typeface="Calibri"/>
                <a:cs typeface="Calibri"/>
              </a:rPr>
              <a:t>- made from fruit juice; firm textured; clear; holds shape</a:t>
            </a:r>
          </a:p>
          <a:p>
            <a:pPr marL="0" indent="0">
              <a:lnSpc>
                <a:spcPct val="80000"/>
              </a:lnSpc>
              <a:buFontTx/>
              <a:buNone/>
              <a:defRPr/>
            </a:pPr>
            <a:endParaRPr lang="en-US" altLang="en-US" sz="1200" dirty="0">
              <a:latin typeface="Calibri"/>
              <a:ea typeface="Calibri"/>
              <a:cs typeface="Calibri"/>
            </a:endParaRPr>
          </a:p>
          <a:p>
            <a:pPr>
              <a:lnSpc>
                <a:spcPct val="80000"/>
              </a:lnSpc>
              <a:defRPr/>
            </a:pPr>
            <a:r>
              <a:rPr lang="en-US" altLang="en-US" sz="2000" u="sng" dirty="0">
                <a:solidFill>
                  <a:srgbClr val="800000"/>
                </a:solidFill>
                <a:latin typeface="Calibri"/>
                <a:ea typeface="Calibri"/>
                <a:cs typeface="Calibri"/>
              </a:rPr>
              <a:t>Jams</a:t>
            </a:r>
            <a:r>
              <a:rPr lang="en-US" altLang="en-US" sz="2000" dirty="0">
                <a:latin typeface="Calibri"/>
                <a:ea typeface="Calibri"/>
                <a:cs typeface="Calibri"/>
              </a:rPr>
              <a:t> - thick, sweet spreads made by cooking crushed or chopped fruits with sugar; less firm than jellies</a:t>
            </a:r>
          </a:p>
          <a:p>
            <a:pPr marL="0" indent="0">
              <a:lnSpc>
                <a:spcPct val="80000"/>
              </a:lnSpc>
              <a:buFontTx/>
              <a:buNone/>
              <a:defRPr/>
            </a:pPr>
            <a:endParaRPr lang="en-US" altLang="en-US" sz="1200" u="sng" dirty="0">
              <a:solidFill>
                <a:srgbClr val="800000"/>
              </a:solidFill>
              <a:latin typeface="Calibri"/>
              <a:ea typeface="Calibri"/>
              <a:cs typeface="Calibri"/>
            </a:endParaRPr>
          </a:p>
          <a:p>
            <a:pPr>
              <a:lnSpc>
                <a:spcPct val="80000"/>
              </a:lnSpc>
              <a:defRPr/>
            </a:pPr>
            <a:r>
              <a:rPr lang="en-US" altLang="en-US" sz="2000" u="sng" dirty="0">
                <a:solidFill>
                  <a:srgbClr val="800000"/>
                </a:solidFill>
                <a:latin typeface="Calibri"/>
                <a:ea typeface="Calibri"/>
                <a:cs typeface="Calibri"/>
              </a:rPr>
              <a:t>Conserves</a:t>
            </a:r>
            <a:r>
              <a:rPr lang="en-US" altLang="en-US" sz="2000" dirty="0">
                <a:latin typeface="Calibri"/>
                <a:ea typeface="Calibri"/>
                <a:cs typeface="Calibri"/>
              </a:rPr>
              <a:t> - jam-like products that may be made with a combination of fruits. They may also contain nuts, raisins or coconut. </a:t>
            </a:r>
          </a:p>
          <a:p>
            <a:pPr marL="0" indent="0">
              <a:lnSpc>
                <a:spcPct val="80000"/>
              </a:lnSpc>
              <a:buFontTx/>
              <a:buNone/>
              <a:defRPr/>
            </a:pPr>
            <a:endParaRPr lang="en-US" altLang="en-US" sz="1200" u="sng" dirty="0">
              <a:solidFill>
                <a:srgbClr val="800000"/>
              </a:solidFill>
              <a:latin typeface="Calibri"/>
              <a:ea typeface="Calibri"/>
              <a:cs typeface="Calibri"/>
            </a:endParaRPr>
          </a:p>
          <a:p>
            <a:pPr>
              <a:lnSpc>
                <a:spcPct val="80000"/>
              </a:lnSpc>
              <a:defRPr/>
            </a:pPr>
            <a:r>
              <a:rPr lang="en-US" altLang="en-US" sz="2000" u="sng" dirty="0">
                <a:solidFill>
                  <a:srgbClr val="800000"/>
                </a:solidFill>
                <a:latin typeface="Calibri"/>
                <a:ea typeface="Calibri"/>
                <a:cs typeface="Calibri"/>
              </a:rPr>
              <a:t>Preserves</a:t>
            </a:r>
            <a:r>
              <a:rPr lang="en-US" altLang="en-US" sz="2000" dirty="0">
                <a:latin typeface="Calibri"/>
                <a:ea typeface="Calibri"/>
                <a:cs typeface="Calibri"/>
              </a:rPr>
              <a:t> - small, whole fruit or uniform size pieces in a clear, slightly gelled syrup. The fruit should be tender and plump. </a:t>
            </a:r>
          </a:p>
          <a:p>
            <a:pPr marL="0" indent="0">
              <a:lnSpc>
                <a:spcPct val="80000"/>
              </a:lnSpc>
              <a:buFontTx/>
              <a:buNone/>
              <a:defRPr/>
            </a:pPr>
            <a:endParaRPr lang="en-US" altLang="en-US" sz="1200" u="sng" dirty="0">
              <a:solidFill>
                <a:srgbClr val="800000"/>
              </a:solidFill>
              <a:latin typeface="Calibri"/>
              <a:ea typeface="Calibri"/>
              <a:cs typeface="Calibri"/>
            </a:endParaRPr>
          </a:p>
          <a:p>
            <a:pPr>
              <a:lnSpc>
                <a:spcPct val="80000"/>
              </a:lnSpc>
              <a:defRPr/>
            </a:pPr>
            <a:r>
              <a:rPr lang="en-US" altLang="en-US" sz="2000" u="sng" dirty="0">
                <a:solidFill>
                  <a:srgbClr val="800000"/>
                </a:solidFill>
                <a:latin typeface="Calibri"/>
                <a:ea typeface="Calibri"/>
                <a:cs typeface="Calibri"/>
              </a:rPr>
              <a:t>Marmalades</a:t>
            </a:r>
            <a:r>
              <a:rPr lang="en-US" altLang="en-US" sz="2000" dirty="0">
                <a:latin typeface="Calibri"/>
                <a:ea typeface="Calibri"/>
                <a:cs typeface="Calibri"/>
              </a:rPr>
              <a:t> - soft fruit jellies containing </a:t>
            </a:r>
            <a:br>
              <a:rPr lang="en-US" altLang="en-US" sz="2000" dirty="0">
                <a:latin typeface="Calibri"/>
              </a:rPr>
            </a:br>
            <a:r>
              <a:rPr lang="en-US" altLang="en-US" sz="2000" dirty="0">
                <a:latin typeface="Calibri"/>
                <a:ea typeface="Calibri"/>
                <a:cs typeface="Calibri"/>
              </a:rPr>
              <a:t>small pieces of fruit or peel (often citrus) </a:t>
            </a:r>
            <a:br>
              <a:rPr lang="en-US" altLang="en-US" sz="2000" dirty="0">
                <a:latin typeface="Calibri"/>
              </a:rPr>
            </a:br>
            <a:r>
              <a:rPr lang="en-US" altLang="en-US" sz="2000" dirty="0">
                <a:latin typeface="Calibri"/>
                <a:ea typeface="Calibri"/>
                <a:cs typeface="Calibri"/>
              </a:rPr>
              <a:t>evenly suspended in the transparent jelly. </a:t>
            </a:r>
          </a:p>
          <a:p>
            <a:pPr marL="0" indent="0">
              <a:lnSpc>
                <a:spcPct val="80000"/>
              </a:lnSpc>
              <a:buFontTx/>
              <a:buNone/>
              <a:defRPr/>
            </a:pPr>
            <a:endParaRPr lang="en-US" altLang="en-US" sz="2000" dirty="0">
              <a:latin typeface="Calibri"/>
              <a:ea typeface="Calibri"/>
              <a:cs typeface="Calibri"/>
            </a:endParaRPr>
          </a:p>
          <a:p>
            <a:pPr>
              <a:lnSpc>
                <a:spcPct val="80000"/>
              </a:lnSpc>
              <a:defRPr/>
            </a:pPr>
            <a:endParaRPr lang="en-US" altLang="en-US" sz="2000" dirty="0">
              <a:latin typeface="Calibri"/>
              <a:ea typeface="Calibri"/>
              <a:cs typeface="Calibri"/>
            </a:endParaRPr>
          </a:p>
        </p:txBody>
      </p:sp>
      <p:pic>
        <p:nvPicPr>
          <p:cNvPr id="9221" name="Picture 2">
            <a:extLst>
              <a:ext uri="{FF2B5EF4-FFF2-40B4-BE49-F238E27FC236}">
                <a16:creationId xmlns:a16="http://schemas.microsoft.com/office/drawing/2014/main" id="{359566AA-05AD-06CB-631A-B90C753752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E49F-D03B-0DA7-B092-4F72CD5820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68428C7-A503-BA0B-D5D5-CD6A84E9B962}"/>
              </a:ext>
            </a:extLst>
          </p:cNvPr>
          <p:cNvSpPr>
            <a:spLocks noGrp="1"/>
          </p:cNvSpPr>
          <p:nvPr>
            <p:ph idx="1"/>
          </p:nvPr>
        </p:nvSpPr>
        <p:spPr/>
        <p:txBody>
          <a:bodyPr/>
          <a:lstStyle/>
          <a:p>
            <a:pPr marL="0" indent="0">
              <a:buNone/>
            </a:pPr>
            <a:r>
              <a:rPr lang="en-US"/>
              <a:t>Methods of processing or sealing jars of gelled products</a:t>
            </a:r>
          </a:p>
          <a:p>
            <a:pPr marL="514350" indent="-514350">
              <a:buAutoNum type="arabicPeriod"/>
            </a:pPr>
            <a:r>
              <a:rPr lang="en-US"/>
              <a:t>Water bath process for 5 minutes </a:t>
            </a:r>
          </a:p>
          <a:p>
            <a:pPr marL="514350" indent="-514350">
              <a:buAutoNum type="arabicPeriod"/>
            </a:pPr>
            <a:r>
              <a:rPr lang="en-US" dirty="0"/>
              <a:t>Water bath process for 10 minutes </a:t>
            </a:r>
          </a:p>
          <a:p>
            <a:pPr marL="514350" indent="-514350">
              <a:buAutoNum type="arabicPeriod"/>
            </a:pPr>
            <a:r>
              <a:rPr lang="en-US" dirty="0"/>
              <a:t>Paraffin wax on top covered with a lid </a:t>
            </a:r>
          </a:p>
          <a:p>
            <a:pPr marL="514350" indent="-514350">
              <a:buAutoNum type="arabicPeriod"/>
            </a:pPr>
            <a:r>
              <a:rPr lang="en-US" dirty="0"/>
              <a:t>Use 2 piece lid and ring and turn jars upside down </a:t>
            </a:r>
          </a:p>
          <a:p>
            <a:pPr marL="514350" indent="-514350">
              <a:buAutoNum type="arabicPeriod"/>
            </a:pPr>
            <a:r>
              <a:rPr lang="en-US" dirty="0"/>
              <a:t>Use 2 piece lid and ring, cover with a towel overnight</a:t>
            </a:r>
          </a:p>
        </p:txBody>
      </p:sp>
    </p:spTree>
    <p:extLst>
      <p:ext uri="{BB962C8B-B14F-4D97-AF65-F5344CB8AC3E}">
        <p14:creationId xmlns:p14="http://schemas.microsoft.com/office/powerpoint/2010/main" val="1039247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FC65232-AFE6-A5DF-BA27-6A9DD882EC15}"/>
              </a:ext>
            </a:extLst>
          </p:cNvPr>
          <p:cNvSpPr>
            <a:spLocks noGrp="1" noChangeArrowheads="1"/>
          </p:cNvSpPr>
          <p:nvPr>
            <p:ph type="title"/>
          </p:nvPr>
        </p:nvSpPr>
        <p:spPr/>
        <p:txBody>
          <a:bodyPr/>
          <a:lstStyle/>
          <a:p>
            <a:r>
              <a:rPr lang="en-US" altLang="en-US" dirty="0">
                <a:latin typeface="Calibri"/>
                <a:ea typeface="Calibri"/>
                <a:cs typeface="Calibri"/>
              </a:rPr>
              <a:t>Remaking Fruit Spreads</a:t>
            </a:r>
          </a:p>
        </p:txBody>
      </p:sp>
      <p:sp>
        <p:nvSpPr>
          <p:cNvPr id="54275" name="Content Placeholder 2">
            <a:extLst>
              <a:ext uri="{FF2B5EF4-FFF2-40B4-BE49-F238E27FC236}">
                <a16:creationId xmlns:a16="http://schemas.microsoft.com/office/drawing/2014/main" id="{9A18987A-5080-97CE-80B1-C5A43B939C6A}"/>
              </a:ext>
            </a:extLst>
          </p:cNvPr>
          <p:cNvSpPr>
            <a:spLocks noGrp="1" noChangeArrowheads="1"/>
          </p:cNvSpPr>
          <p:nvPr>
            <p:ph idx="1"/>
          </p:nvPr>
        </p:nvSpPr>
        <p:spPr/>
        <p:txBody>
          <a:bodyPr/>
          <a:lstStyle/>
          <a:p>
            <a:r>
              <a:rPr lang="en-US" altLang="en-US" dirty="0">
                <a:latin typeface="Calibri"/>
                <a:ea typeface="Calibri"/>
                <a:cs typeface="Calibri"/>
              </a:rPr>
              <a:t>Page 7-23 in handbook </a:t>
            </a:r>
          </a:p>
          <a:p>
            <a:r>
              <a:rPr lang="en-US" altLang="en-US" dirty="0">
                <a:latin typeface="Calibri"/>
                <a:ea typeface="Calibri"/>
                <a:cs typeface="Calibri"/>
              </a:rPr>
              <a:t>Open containers and remake with additional ingredients </a:t>
            </a:r>
          </a:p>
          <a:p>
            <a:r>
              <a:rPr lang="en-US" altLang="en-US" dirty="0">
                <a:latin typeface="Calibri"/>
                <a:ea typeface="Calibri"/>
                <a:cs typeface="Calibri"/>
              </a:rPr>
              <a:t>Fruit spreads that are softer or not set are SAFE</a:t>
            </a:r>
          </a:p>
          <a:p>
            <a:r>
              <a:rPr lang="en-US" altLang="en-US" dirty="0">
                <a:latin typeface="Calibri"/>
                <a:ea typeface="Calibri"/>
                <a:cs typeface="Calibri"/>
              </a:rPr>
              <a:t>Use as syrup or dessert toppings </a:t>
            </a:r>
          </a:p>
        </p:txBody>
      </p:sp>
      <p:pic>
        <p:nvPicPr>
          <p:cNvPr id="54276" name="Picture 4" descr="A picture containing cake, piece, food, slice&#10;&#10;Description automatically generated">
            <a:extLst>
              <a:ext uri="{FF2B5EF4-FFF2-40B4-BE49-F238E27FC236}">
                <a16:creationId xmlns:a16="http://schemas.microsoft.com/office/drawing/2014/main" id="{AD7DB628-B70C-1EBB-2658-87DD51FEE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180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a:extLst>
              <a:ext uri="{FF2B5EF4-FFF2-40B4-BE49-F238E27FC236}">
                <a16:creationId xmlns:a16="http://schemas.microsoft.com/office/drawing/2014/main" id="{67EB4CE5-05D2-C44F-E6A0-0DC094B710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FA23441-262E-688A-891A-46D0B460930D}"/>
              </a:ext>
            </a:extLst>
          </p:cNvPr>
          <p:cNvSpPr>
            <a:spLocks noGrp="1" noChangeArrowheads="1"/>
          </p:cNvSpPr>
          <p:nvPr>
            <p:ph type="title"/>
          </p:nvPr>
        </p:nvSpPr>
        <p:spPr/>
        <p:txBody>
          <a:bodyPr/>
          <a:lstStyle/>
          <a:p>
            <a:r>
              <a:rPr lang="en-US" altLang="en-US" dirty="0">
                <a:latin typeface="Calibri"/>
                <a:ea typeface="Calibri"/>
                <a:cs typeface="Calibri"/>
              </a:rPr>
              <a:t>CRYSTALS IN JELLY</a:t>
            </a:r>
          </a:p>
        </p:txBody>
      </p:sp>
      <p:sp>
        <p:nvSpPr>
          <p:cNvPr id="55299" name="Rectangle 4">
            <a:extLst>
              <a:ext uri="{FF2B5EF4-FFF2-40B4-BE49-F238E27FC236}">
                <a16:creationId xmlns:a16="http://schemas.microsoft.com/office/drawing/2014/main" id="{E9923AD5-8B95-65CA-1168-B5A0818D4A51}"/>
              </a:ext>
            </a:extLst>
          </p:cNvPr>
          <p:cNvSpPr>
            <a:spLocks noGrp="1" noChangeArrowheads="1"/>
          </p:cNvSpPr>
          <p:nvPr>
            <p:ph type="body" idx="1"/>
          </p:nvPr>
        </p:nvSpPr>
        <p:spPr/>
        <p:txBody>
          <a:bodyPr/>
          <a:lstStyle/>
          <a:p>
            <a:pPr>
              <a:lnSpc>
                <a:spcPct val="90000"/>
              </a:lnSpc>
            </a:pPr>
            <a:r>
              <a:rPr lang="en-US" altLang="en-US" dirty="0">
                <a:latin typeface="Calibri"/>
                <a:ea typeface="Calibri"/>
                <a:cs typeface="Calibri"/>
              </a:rPr>
              <a:t>Too much sugar </a:t>
            </a:r>
          </a:p>
          <a:p>
            <a:pPr>
              <a:lnSpc>
                <a:spcPct val="90000"/>
              </a:lnSpc>
            </a:pPr>
            <a:r>
              <a:rPr lang="en-US" altLang="en-US" dirty="0">
                <a:latin typeface="Calibri"/>
                <a:ea typeface="Calibri"/>
                <a:cs typeface="Calibri"/>
              </a:rPr>
              <a:t>Sugar not dissolved</a:t>
            </a:r>
          </a:p>
          <a:p>
            <a:pPr>
              <a:lnSpc>
                <a:spcPct val="90000"/>
              </a:lnSpc>
            </a:pPr>
            <a:r>
              <a:rPr lang="en-US" altLang="en-US" dirty="0">
                <a:latin typeface="Calibri"/>
                <a:ea typeface="Calibri"/>
                <a:cs typeface="Calibri"/>
              </a:rPr>
              <a:t>Cooked too slowly </a:t>
            </a:r>
          </a:p>
          <a:p>
            <a:pPr>
              <a:lnSpc>
                <a:spcPct val="90000"/>
              </a:lnSpc>
            </a:pPr>
            <a:r>
              <a:rPr lang="en-US" altLang="en-US" dirty="0">
                <a:latin typeface="Calibri"/>
                <a:ea typeface="Calibri"/>
                <a:cs typeface="Calibri"/>
              </a:rPr>
              <a:t>Cooked too long</a:t>
            </a:r>
          </a:p>
          <a:p>
            <a:pPr>
              <a:lnSpc>
                <a:spcPct val="90000"/>
              </a:lnSpc>
            </a:pPr>
            <a:r>
              <a:rPr lang="en-US" altLang="en-US" dirty="0">
                <a:latin typeface="Calibri"/>
                <a:ea typeface="Calibri"/>
                <a:cs typeface="Calibri"/>
              </a:rPr>
              <a:t>Tartrate Crystals </a:t>
            </a:r>
          </a:p>
          <a:p>
            <a:pPr lvl="1">
              <a:lnSpc>
                <a:spcPct val="90000"/>
              </a:lnSpc>
            </a:pPr>
            <a:r>
              <a:rPr lang="en-US" altLang="en-US" dirty="0">
                <a:latin typeface="Calibri"/>
                <a:ea typeface="Calibri"/>
                <a:cs typeface="Calibri"/>
              </a:rPr>
              <a:t>Found in grapes naturally </a:t>
            </a:r>
          </a:p>
          <a:p>
            <a:pPr lvl="1">
              <a:lnSpc>
                <a:spcPct val="90000"/>
              </a:lnSpc>
            </a:pPr>
            <a:r>
              <a:rPr lang="en-US" altLang="en-US" dirty="0">
                <a:latin typeface="Calibri"/>
                <a:ea typeface="Calibri"/>
                <a:cs typeface="Calibri"/>
              </a:rPr>
              <a:t>Refrigerate grape juice 2-5 days before making jelly </a:t>
            </a:r>
          </a:p>
          <a:p>
            <a:pPr lvl="1">
              <a:lnSpc>
                <a:spcPct val="90000"/>
              </a:lnSpc>
            </a:pPr>
            <a:r>
              <a:rPr lang="en-US" altLang="en-US" dirty="0">
                <a:latin typeface="Calibri"/>
                <a:ea typeface="Calibri"/>
                <a:cs typeface="Calibri"/>
              </a:rPr>
              <a:t>Strain juice in coffee filter or jelly bag </a:t>
            </a:r>
          </a:p>
          <a:p>
            <a:pPr>
              <a:lnSpc>
                <a:spcPct val="90000"/>
              </a:lnSpc>
            </a:pPr>
            <a:endParaRPr lang="en-US" altLang="en-US"/>
          </a:p>
        </p:txBody>
      </p:sp>
      <p:pic>
        <p:nvPicPr>
          <p:cNvPr id="55300" name="Picture 2">
            <a:extLst>
              <a:ext uri="{FF2B5EF4-FFF2-40B4-BE49-F238E27FC236}">
                <a16:creationId xmlns:a16="http://schemas.microsoft.com/office/drawing/2014/main" id="{F8E738E7-0FC3-B6F3-3AE1-154878AEB8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1F576A0-DA0E-6775-8C95-7996F8D2DE3C}"/>
              </a:ext>
            </a:extLst>
          </p:cNvPr>
          <p:cNvSpPr>
            <a:spLocks noGrp="1" noChangeArrowheads="1"/>
          </p:cNvSpPr>
          <p:nvPr>
            <p:ph type="title"/>
          </p:nvPr>
        </p:nvSpPr>
        <p:spPr/>
        <p:txBody>
          <a:bodyPr/>
          <a:lstStyle/>
          <a:p>
            <a:r>
              <a:rPr lang="en-US" altLang="en-US" dirty="0">
                <a:latin typeface="Calibri"/>
                <a:ea typeface="Calibri"/>
                <a:cs typeface="Calibri"/>
              </a:rPr>
              <a:t>ADJUSTING FIRMNESS</a:t>
            </a:r>
          </a:p>
        </p:txBody>
      </p:sp>
      <p:sp>
        <p:nvSpPr>
          <p:cNvPr id="44035" name="Rectangle 3">
            <a:extLst>
              <a:ext uri="{FF2B5EF4-FFF2-40B4-BE49-F238E27FC236}">
                <a16:creationId xmlns:a16="http://schemas.microsoft.com/office/drawing/2014/main" id="{7FB7CA4F-CE3C-2206-90BC-3EB1B233B881}"/>
              </a:ext>
            </a:extLst>
          </p:cNvPr>
          <p:cNvSpPr>
            <a:spLocks noGrp="1" noChangeArrowheads="1"/>
          </p:cNvSpPr>
          <p:nvPr>
            <p:ph type="body" idx="1"/>
          </p:nvPr>
        </p:nvSpPr>
        <p:spPr/>
        <p:txBody>
          <a:bodyPr/>
          <a:lstStyle/>
          <a:p>
            <a:pPr>
              <a:lnSpc>
                <a:spcPct val="90000"/>
              </a:lnSpc>
              <a:defRPr/>
            </a:pPr>
            <a:r>
              <a:rPr lang="en-US" altLang="en-US" sz="2400" dirty="0">
                <a:latin typeface="Calibri"/>
                <a:ea typeface="Calibri"/>
                <a:cs typeface="Calibri"/>
              </a:rPr>
              <a:t>Lots of fruit will differ in ripeness, acidity, natural pectin, therefore, jam or jelly may not be uniformly consistent.</a:t>
            </a:r>
          </a:p>
          <a:p>
            <a:pPr marL="0" indent="0">
              <a:lnSpc>
                <a:spcPct val="90000"/>
              </a:lnSpc>
              <a:buFontTx/>
              <a:buNone/>
              <a:defRPr/>
            </a:pPr>
            <a:endParaRPr lang="en-US" altLang="en-US" sz="800" dirty="0">
              <a:latin typeface="Calibri"/>
              <a:ea typeface="Calibri"/>
              <a:cs typeface="Calibri"/>
            </a:endParaRPr>
          </a:p>
          <a:p>
            <a:pPr>
              <a:lnSpc>
                <a:spcPct val="90000"/>
              </a:lnSpc>
              <a:defRPr/>
            </a:pPr>
            <a:r>
              <a:rPr lang="en-US" altLang="en-US" sz="2400" dirty="0">
                <a:latin typeface="Calibri"/>
                <a:ea typeface="Calibri"/>
                <a:cs typeface="Calibri"/>
              </a:rPr>
              <a:t>If making more than one batch of jam or jelly from same lot of fruit, adjust ingredients as needed in subsequent batches.</a:t>
            </a:r>
          </a:p>
          <a:p>
            <a:pPr marL="0" indent="0">
              <a:lnSpc>
                <a:spcPct val="90000"/>
              </a:lnSpc>
              <a:buFontTx/>
              <a:buNone/>
              <a:defRPr/>
            </a:pPr>
            <a:endParaRPr lang="en-US" altLang="en-US" sz="800" dirty="0">
              <a:latin typeface="Calibri"/>
              <a:ea typeface="Calibri"/>
              <a:cs typeface="Calibri"/>
            </a:endParaRPr>
          </a:p>
          <a:p>
            <a:pPr>
              <a:lnSpc>
                <a:spcPct val="90000"/>
              </a:lnSpc>
              <a:defRPr/>
            </a:pPr>
            <a:r>
              <a:rPr lang="en-US" altLang="en-US" sz="2400" dirty="0">
                <a:latin typeface="Calibri"/>
                <a:ea typeface="Calibri"/>
                <a:cs typeface="Calibri"/>
              </a:rPr>
              <a:t>With Added Pectin</a:t>
            </a:r>
          </a:p>
          <a:p>
            <a:pPr lvl="1">
              <a:lnSpc>
                <a:spcPct val="90000"/>
              </a:lnSpc>
              <a:defRPr/>
            </a:pPr>
            <a:r>
              <a:rPr lang="en-US" altLang="en-US" sz="2400" dirty="0">
                <a:latin typeface="Calibri"/>
                <a:ea typeface="Calibri"/>
                <a:cs typeface="Calibri"/>
              </a:rPr>
              <a:t>Use ¼ to ½ cup more fruit to make a softer product. </a:t>
            </a:r>
          </a:p>
          <a:p>
            <a:pPr lvl="1">
              <a:lnSpc>
                <a:spcPct val="90000"/>
              </a:lnSpc>
              <a:defRPr/>
            </a:pPr>
            <a:r>
              <a:rPr lang="en-US" altLang="en-US" sz="2400" dirty="0">
                <a:latin typeface="Calibri"/>
                <a:ea typeface="Calibri"/>
                <a:cs typeface="Calibri"/>
              </a:rPr>
              <a:t>Use ¼ to ½ cup less fruit to make a firmer product.</a:t>
            </a:r>
          </a:p>
          <a:p>
            <a:pPr lvl="1">
              <a:lnSpc>
                <a:spcPct val="90000"/>
              </a:lnSpc>
              <a:defRPr/>
            </a:pPr>
            <a:endParaRPr lang="en-US" altLang="en-US" sz="800" dirty="0">
              <a:latin typeface="Calibri"/>
              <a:ea typeface="Calibri"/>
              <a:cs typeface="Calibri"/>
            </a:endParaRPr>
          </a:p>
          <a:p>
            <a:pPr>
              <a:lnSpc>
                <a:spcPct val="90000"/>
              </a:lnSpc>
              <a:defRPr/>
            </a:pPr>
            <a:r>
              <a:rPr lang="en-US" altLang="en-US" sz="2400" dirty="0">
                <a:latin typeface="Calibri"/>
                <a:ea typeface="Calibri"/>
                <a:cs typeface="Calibri"/>
              </a:rPr>
              <a:t>Without Added Pectin</a:t>
            </a:r>
          </a:p>
          <a:p>
            <a:pPr lvl="1">
              <a:lnSpc>
                <a:spcPct val="90000"/>
              </a:lnSpc>
              <a:defRPr/>
            </a:pPr>
            <a:r>
              <a:rPr lang="en-US" altLang="en-US" sz="2400" dirty="0">
                <a:latin typeface="Calibri"/>
                <a:ea typeface="Calibri"/>
                <a:cs typeface="Calibri"/>
              </a:rPr>
              <a:t>Shorten the cooking time to make a softer product.</a:t>
            </a:r>
          </a:p>
          <a:p>
            <a:pPr lvl="1">
              <a:lnSpc>
                <a:spcPct val="90000"/>
              </a:lnSpc>
              <a:defRPr/>
            </a:pPr>
            <a:r>
              <a:rPr lang="en-US" altLang="en-US" sz="2400" dirty="0">
                <a:latin typeface="Calibri"/>
                <a:ea typeface="Calibri"/>
                <a:cs typeface="Calibri"/>
              </a:rPr>
              <a:t>Lengthen the cooking time to make a firmer product</a:t>
            </a:r>
            <a:r>
              <a:rPr lang="en-US" altLang="en-US" sz="2000" dirty="0">
                <a:latin typeface="Calibri"/>
                <a:ea typeface="Calibri"/>
                <a:cs typeface="Calibri"/>
              </a:rPr>
              <a:t>.</a:t>
            </a:r>
          </a:p>
        </p:txBody>
      </p:sp>
      <p:pic>
        <p:nvPicPr>
          <p:cNvPr id="53252" name="Picture 2">
            <a:extLst>
              <a:ext uri="{FF2B5EF4-FFF2-40B4-BE49-F238E27FC236}">
                <a16:creationId xmlns:a16="http://schemas.microsoft.com/office/drawing/2014/main" id="{30E87F27-9EF9-EFA1-7CD0-80CF5FB3ED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4200432-1A64-94EC-3A0F-64D89651594A}"/>
              </a:ext>
            </a:extLst>
          </p:cNvPr>
          <p:cNvSpPr>
            <a:spLocks noGrp="1" noChangeArrowheads="1"/>
          </p:cNvSpPr>
          <p:nvPr>
            <p:ph type="title"/>
          </p:nvPr>
        </p:nvSpPr>
        <p:spPr/>
        <p:txBody>
          <a:bodyPr/>
          <a:lstStyle/>
          <a:p>
            <a:r>
              <a:rPr lang="en-US" altLang="en-US" dirty="0">
                <a:latin typeface="Calibri"/>
                <a:ea typeface="Calibri"/>
                <a:cs typeface="Calibri"/>
              </a:rPr>
              <a:t>FREEZER JAM</a:t>
            </a:r>
          </a:p>
        </p:txBody>
      </p:sp>
      <p:sp>
        <p:nvSpPr>
          <p:cNvPr id="56323" name="Rectangle 3">
            <a:extLst>
              <a:ext uri="{FF2B5EF4-FFF2-40B4-BE49-F238E27FC236}">
                <a16:creationId xmlns:a16="http://schemas.microsoft.com/office/drawing/2014/main" id="{3CA2E6C4-D76C-427A-5B84-C4F1EBC1990C}"/>
              </a:ext>
            </a:extLst>
          </p:cNvPr>
          <p:cNvSpPr>
            <a:spLocks noGrp="1" noChangeArrowheads="1"/>
          </p:cNvSpPr>
          <p:nvPr>
            <p:ph type="body" idx="1"/>
          </p:nvPr>
        </p:nvSpPr>
        <p:spPr/>
        <p:txBody>
          <a:bodyPr/>
          <a:lstStyle/>
          <a:p>
            <a:r>
              <a:rPr lang="en-US" altLang="en-US" dirty="0">
                <a:latin typeface="Calibri"/>
                <a:ea typeface="Calibri"/>
                <a:cs typeface="Calibri"/>
              </a:rPr>
              <a:t>Freezer jam is not cooked or processed, thus it retains the taste and bright color of the fresh fruit.</a:t>
            </a:r>
          </a:p>
          <a:p>
            <a:r>
              <a:rPr lang="en-US" altLang="en-US" dirty="0">
                <a:latin typeface="Calibri"/>
                <a:ea typeface="Calibri"/>
                <a:cs typeface="Calibri"/>
              </a:rPr>
              <a:t>Easier to make.</a:t>
            </a:r>
          </a:p>
          <a:p>
            <a:r>
              <a:rPr lang="en-US" altLang="en-US" dirty="0">
                <a:latin typeface="Calibri"/>
                <a:ea typeface="Calibri"/>
                <a:cs typeface="Calibri"/>
              </a:rPr>
              <a:t>Must be stored in freezer.</a:t>
            </a:r>
          </a:p>
          <a:p>
            <a:r>
              <a:rPr lang="en-US" altLang="en-US" dirty="0">
                <a:latin typeface="Calibri"/>
                <a:ea typeface="Calibri"/>
                <a:cs typeface="Calibri"/>
              </a:rPr>
              <a:t>Keeps weeks in refrigerator.</a:t>
            </a:r>
          </a:p>
          <a:p>
            <a:r>
              <a:rPr lang="en-US" altLang="en-US" dirty="0">
                <a:latin typeface="Calibri"/>
                <a:ea typeface="Calibri"/>
                <a:cs typeface="Calibri"/>
              </a:rPr>
              <a:t>1 - 3 years in freezer.</a:t>
            </a:r>
          </a:p>
          <a:p>
            <a:r>
              <a:rPr lang="en-US" altLang="en-US" dirty="0">
                <a:latin typeface="Calibri"/>
                <a:ea typeface="Calibri"/>
                <a:cs typeface="Calibri"/>
              </a:rPr>
              <a:t>Look for recipes in pectin packages.</a:t>
            </a:r>
          </a:p>
          <a:p>
            <a:endParaRPr lang="en-US" altLang="en-US" dirty="0">
              <a:latin typeface="Calibri"/>
              <a:ea typeface="Calibri"/>
              <a:cs typeface="Calibri"/>
            </a:endParaRPr>
          </a:p>
        </p:txBody>
      </p:sp>
      <p:pic>
        <p:nvPicPr>
          <p:cNvPr id="56324" name="Picture 2">
            <a:extLst>
              <a:ext uri="{FF2B5EF4-FFF2-40B4-BE49-F238E27FC236}">
                <a16:creationId xmlns:a16="http://schemas.microsoft.com/office/drawing/2014/main" id="{C05D2112-A025-09E1-7E99-CC90AF7034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934AD7F-11BE-7B97-7EC2-96C38F6E388B}"/>
              </a:ext>
            </a:extLst>
          </p:cNvPr>
          <p:cNvSpPr>
            <a:spLocks noGrp="1" noChangeArrowheads="1"/>
          </p:cNvSpPr>
          <p:nvPr>
            <p:ph type="title"/>
          </p:nvPr>
        </p:nvSpPr>
        <p:spPr/>
        <p:txBody>
          <a:bodyPr/>
          <a:lstStyle/>
          <a:p>
            <a:r>
              <a:rPr lang="en-US" altLang="en-US" dirty="0">
                <a:latin typeface="Calibri"/>
                <a:ea typeface="Calibri"/>
                <a:cs typeface="Calibri"/>
              </a:rPr>
              <a:t>PROBLEMS &amp; SOLUTIONS FOR FREEZER JAM</a:t>
            </a:r>
          </a:p>
        </p:txBody>
      </p:sp>
      <p:sp>
        <p:nvSpPr>
          <p:cNvPr id="57347" name="Rectangle 3">
            <a:extLst>
              <a:ext uri="{FF2B5EF4-FFF2-40B4-BE49-F238E27FC236}">
                <a16:creationId xmlns:a16="http://schemas.microsoft.com/office/drawing/2014/main" id="{DF14873B-B527-7F83-7344-214C6FEB7EFB}"/>
              </a:ext>
            </a:extLst>
          </p:cNvPr>
          <p:cNvSpPr>
            <a:spLocks noGrp="1" noChangeArrowheads="1"/>
          </p:cNvSpPr>
          <p:nvPr>
            <p:ph type="body" idx="1"/>
          </p:nvPr>
        </p:nvSpPr>
        <p:spPr/>
        <p:txBody>
          <a:bodyPr/>
          <a:lstStyle/>
          <a:p>
            <a:r>
              <a:rPr lang="en-US" altLang="en-US" dirty="0">
                <a:latin typeface="Calibri"/>
                <a:ea typeface="Calibri"/>
                <a:cs typeface="Calibri"/>
              </a:rPr>
              <a:t>Too Firm -</a:t>
            </a:r>
          </a:p>
          <a:p>
            <a:pPr lvl="1"/>
            <a:r>
              <a:rPr lang="en-US" altLang="en-US" dirty="0">
                <a:latin typeface="Calibri"/>
                <a:ea typeface="Calibri"/>
                <a:cs typeface="Calibri"/>
              </a:rPr>
              <a:t>Stir to soften</a:t>
            </a:r>
          </a:p>
          <a:p>
            <a:r>
              <a:rPr lang="en-US" altLang="en-US" dirty="0">
                <a:latin typeface="Calibri"/>
                <a:ea typeface="Calibri"/>
                <a:cs typeface="Calibri"/>
              </a:rPr>
              <a:t>Separating -</a:t>
            </a:r>
          </a:p>
          <a:p>
            <a:pPr lvl="1"/>
            <a:r>
              <a:rPr lang="en-US" altLang="en-US" dirty="0">
                <a:latin typeface="Calibri"/>
                <a:ea typeface="Calibri"/>
                <a:cs typeface="Calibri"/>
              </a:rPr>
              <a:t>Stir to blend </a:t>
            </a:r>
          </a:p>
          <a:p>
            <a:r>
              <a:rPr lang="en-US" altLang="en-US" dirty="0">
                <a:latin typeface="Calibri"/>
                <a:ea typeface="Calibri"/>
                <a:cs typeface="Calibri"/>
              </a:rPr>
              <a:t>Too Soft  </a:t>
            </a:r>
          </a:p>
          <a:p>
            <a:pPr lvl="1"/>
            <a:r>
              <a:rPr lang="en-US" altLang="en-US" dirty="0">
                <a:latin typeface="Calibri"/>
                <a:ea typeface="Calibri"/>
                <a:cs typeface="Calibri"/>
              </a:rPr>
              <a:t>Bring to boil and cool to thicken</a:t>
            </a:r>
          </a:p>
          <a:p>
            <a:endParaRPr lang="en-US" altLang="en-US"/>
          </a:p>
        </p:txBody>
      </p:sp>
      <p:pic>
        <p:nvPicPr>
          <p:cNvPr id="57348" name="Picture 2">
            <a:extLst>
              <a:ext uri="{FF2B5EF4-FFF2-40B4-BE49-F238E27FC236}">
                <a16:creationId xmlns:a16="http://schemas.microsoft.com/office/drawing/2014/main" id="{B7D6D36E-0BB8-30BF-0383-B911D6480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609483E-0EBA-81CC-A336-81F92E27E1CB}"/>
              </a:ext>
            </a:extLst>
          </p:cNvPr>
          <p:cNvSpPr>
            <a:spLocks noGrp="1" noChangeArrowheads="1"/>
          </p:cNvSpPr>
          <p:nvPr>
            <p:ph type="title"/>
          </p:nvPr>
        </p:nvSpPr>
        <p:spPr/>
        <p:txBody>
          <a:bodyPr/>
          <a:lstStyle/>
          <a:p>
            <a:r>
              <a:rPr lang="en-US" altLang="en-US" dirty="0">
                <a:latin typeface="Calibri"/>
                <a:ea typeface="Calibri"/>
                <a:cs typeface="Calibri"/>
              </a:rPr>
              <a:t>Fruit Butters</a:t>
            </a:r>
          </a:p>
        </p:txBody>
      </p:sp>
      <p:sp>
        <p:nvSpPr>
          <p:cNvPr id="59395" name="Content Placeholder 2">
            <a:extLst>
              <a:ext uri="{FF2B5EF4-FFF2-40B4-BE49-F238E27FC236}">
                <a16:creationId xmlns:a16="http://schemas.microsoft.com/office/drawing/2014/main" id="{AA6F8042-DA98-53FA-88E2-848DFB682788}"/>
              </a:ext>
            </a:extLst>
          </p:cNvPr>
          <p:cNvSpPr>
            <a:spLocks noGrp="1" noChangeArrowheads="1"/>
          </p:cNvSpPr>
          <p:nvPr>
            <p:ph idx="1"/>
          </p:nvPr>
        </p:nvSpPr>
        <p:spPr/>
        <p:txBody>
          <a:bodyPr/>
          <a:lstStyle/>
          <a:p>
            <a:r>
              <a:rPr lang="en-US" altLang="en-US" dirty="0">
                <a:latin typeface="Calibri"/>
                <a:ea typeface="Calibri"/>
                <a:cs typeface="Calibri"/>
              </a:rPr>
              <a:t>Made with acidic fruits only </a:t>
            </a:r>
          </a:p>
          <a:p>
            <a:r>
              <a:rPr lang="en-US" altLang="en-US" dirty="0">
                <a:latin typeface="Calibri"/>
                <a:ea typeface="Calibri"/>
                <a:cs typeface="Calibri"/>
              </a:rPr>
              <a:t>Relies on evaporation of the fruit pulp to thicken</a:t>
            </a:r>
          </a:p>
          <a:p>
            <a:r>
              <a:rPr lang="en-US" altLang="en-US" dirty="0">
                <a:latin typeface="Calibri"/>
                <a:ea typeface="Calibri"/>
                <a:cs typeface="Calibri"/>
              </a:rPr>
              <a:t>Combined with sugar, lemon juice and spices </a:t>
            </a:r>
          </a:p>
          <a:p>
            <a:r>
              <a:rPr lang="en-US" altLang="en-US" dirty="0">
                <a:latin typeface="Calibri"/>
                <a:ea typeface="Calibri"/>
                <a:cs typeface="Calibri"/>
              </a:rPr>
              <a:t>Slowly cooked to a smooth consistency </a:t>
            </a:r>
          </a:p>
          <a:p>
            <a:r>
              <a:rPr lang="en-US" altLang="en-US" dirty="0">
                <a:latin typeface="Calibri"/>
                <a:ea typeface="Calibri"/>
                <a:cs typeface="Calibri"/>
              </a:rPr>
              <a:t>Cooked until mixture rounds up on a spoon </a:t>
            </a:r>
          </a:p>
          <a:p>
            <a:r>
              <a:rPr lang="en-US" altLang="en-US" dirty="0">
                <a:latin typeface="Calibri"/>
                <a:ea typeface="Calibri"/>
                <a:cs typeface="Calibri"/>
              </a:rPr>
              <a:t>Stovetop, crock pot, microwave. </a:t>
            </a:r>
          </a:p>
          <a:p>
            <a:r>
              <a:rPr lang="en-US" altLang="en-US" dirty="0">
                <a:latin typeface="Calibri"/>
                <a:ea typeface="Calibri"/>
                <a:cs typeface="Calibri"/>
              </a:rPr>
              <a:t>Heat process for shelf stability</a:t>
            </a:r>
          </a:p>
          <a:p>
            <a:r>
              <a:rPr lang="en-US" altLang="en-US" b="1" dirty="0">
                <a:solidFill>
                  <a:srgbClr val="FF0000"/>
                </a:solidFill>
                <a:latin typeface="Calibri"/>
                <a:ea typeface="Calibri"/>
                <a:cs typeface="Calibri"/>
              </a:rPr>
              <a:t>NO Pumpkin butter ---unless frozen </a:t>
            </a:r>
          </a:p>
        </p:txBody>
      </p:sp>
      <p:pic>
        <p:nvPicPr>
          <p:cNvPr id="59396" name="Picture 2">
            <a:extLst>
              <a:ext uri="{FF2B5EF4-FFF2-40B4-BE49-F238E27FC236}">
                <a16:creationId xmlns:a16="http://schemas.microsoft.com/office/drawing/2014/main" id="{788BDCD7-95C2-C8C3-C96C-35CCCD6EFA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318BD1C-31B7-1A50-FBC6-88CEA4EDEF56}"/>
              </a:ext>
            </a:extLst>
          </p:cNvPr>
          <p:cNvSpPr>
            <a:spLocks noGrp="1" noChangeArrowheads="1"/>
          </p:cNvSpPr>
          <p:nvPr>
            <p:ph type="title"/>
          </p:nvPr>
        </p:nvSpPr>
        <p:spPr/>
        <p:txBody>
          <a:bodyPr/>
          <a:lstStyle/>
          <a:p>
            <a:r>
              <a:rPr lang="en-US" altLang="en-US" dirty="0">
                <a:latin typeface="Calibri"/>
                <a:ea typeface="Calibri"/>
                <a:cs typeface="Calibri"/>
              </a:rPr>
              <a:t>Fruit Syrups</a:t>
            </a:r>
          </a:p>
        </p:txBody>
      </p:sp>
      <p:sp>
        <p:nvSpPr>
          <p:cNvPr id="60419" name="Content Placeholder 2">
            <a:extLst>
              <a:ext uri="{FF2B5EF4-FFF2-40B4-BE49-F238E27FC236}">
                <a16:creationId xmlns:a16="http://schemas.microsoft.com/office/drawing/2014/main" id="{61ED0873-CB18-86B9-7F0B-A11A13A16B18}"/>
              </a:ext>
            </a:extLst>
          </p:cNvPr>
          <p:cNvSpPr>
            <a:spLocks noGrp="1" noChangeArrowheads="1"/>
          </p:cNvSpPr>
          <p:nvPr>
            <p:ph idx="1"/>
          </p:nvPr>
        </p:nvSpPr>
        <p:spPr/>
        <p:txBody>
          <a:bodyPr/>
          <a:lstStyle/>
          <a:p>
            <a:r>
              <a:rPr lang="en-US" altLang="en-US" dirty="0">
                <a:latin typeface="Calibri"/>
                <a:ea typeface="Calibri"/>
                <a:cs typeface="Calibri"/>
              </a:rPr>
              <a:t>Made from flavorful fruits or mixtures of fruits </a:t>
            </a:r>
          </a:p>
          <a:p>
            <a:r>
              <a:rPr lang="en-US" altLang="en-US" dirty="0">
                <a:latin typeface="Calibri"/>
                <a:ea typeface="Calibri"/>
                <a:cs typeface="Calibri"/>
              </a:rPr>
              <a:t>Various consistency – thin, medium or slightly gelled </a:t>
            </a:r>
          </a:p>
          <a:p>
            <a:r>
              <a:rPr lang="en-US" altLang="en-US" dirty="0">
                <a:latin typeface="Calibri"/>
                <a:ea typeface="Calibri"/>
                <a:cs typeface="Calibri"/>
              </a:rPr>
              <a:t>Mix equal amounts of fruit puree or juice and sugar </a:t>
            </a:r>
          </a:p>
          <a:p>
            <a:r>
              <a:rPr lang="en-US" altLang="en-US" dirty="0">
                <a:latin typeface="Calibri"/>
                <a:ea typeface="Calibri"/>
                <a:cs typeface="Calibri"/>
              </a:rPr>
              <a:t>Boil and stir for 2 minutes </a:t>
            </a:r>
          </a:p>
          <a:p>
            <a:r>
              <a:rPr lang="en-US" altLang="en-US" dirty="0">
                <a:latin typeface="Calibri"/>
                <a:ea typeface="Calibri"/>
                <a:cs typeface="Calibri"/>
              </a:rPr>
              <a:t>Add lemon juice and piecing if desired </a:t>
            </a:r>
          </a:p>
          <a:p>
            <a:r>
              <a:rPr lang="en-US" altLang="en-US" dirty="0">
                <a:latin typeface="Calibri"/>
                <a:ea typeface="Calibri"/>
                <a:cs typeface="Calibri"/>
              </a:rPr>
              <a:t>Pints or half-pints processed for 10 minutes </a:t>
            </a:r>
          </a:p>
        </p:txBody>
      </p:sp>
      <p:pic>
        <p:nvPicPr>
          <p:cNvPr id="60420" name="Picture 2">
            <a:extLst>
              <a:ext uri="{FF2B5EF4-FFF2-40B4-BE49-F238E27FC236}">
                <a16:creationId xmlns:a16="http://schemas.microsoft.com/office/drawing/2014/main" id="{87D088B7-6CEC-06D7-1D57-BE29A21C9B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E87213D-AFDB-BF76-9D09-87B83AF9A301}"/>
              </a:ext>
            </a:extLst>
          </p:cNvPr>
          <p:cNvSpPr>
            <a:spLocks noGrp="1" noChangeArrowheads="1"/>
          </p:cNvSpPr>
          <p:nvPr>
            <p:ph type="title"/>
          </p:nvPr>
        </p:nvSpPr>
        <p:spPr/>
        <p:txBody>
          <a:bodyPr/>
          <a:lstStyle/>
          <a:p>
            <a:r>
              <a:rPr lang="en-US" altLang="en-US" dirty="0">
                <a:latin typeface="Calibri"/>
                <a:ea typeface="Calibri"/>
                <a:cs typeface="Calibri"/>
              </a:rPr>
              <a:t>Fruit Honey </a:t>
            </a:r>
          </a:p>
        </p:txBody>
      </p:sp>
      <p:sp>
        <p:nvSpPr>
          <p:cNvPr id="61443" name="Content Placeholder 2">
            <a:extLst>
              <a:ext uri="{FF2B5EF4-FFF2-40B4-BE49-F238E27FC236}">
                <a16:creationId xmlns:a16="http://schemas.microsoft.com/office/drawing/2014/main" id="{D7EB3497-4814-765D-0F96-FABC4E5E961C}"/>
              </a:ext>
            </a:extLst>
          </p:cNvPr>
          <p:cNvSpPr>
            <a:spLocks noGrp="1" noChangeArrowheads="1"/>
          </p:cNvSpPr>
          <p:nvPr>
            <p:ph idx="1"/>
          </p:nvPr>
        </p:nvSpPr>
        <p:spPr/>
        <p:txBody>
          <a:bodyPr/>
          <a:lstStyle/>
          <a:p>
            <a:r>
              <a:rPr lang="en-US" altLang="en-US" dirty="0">
                <a:latin typeface="Calibri"/>
                <a:ea typeface="Calibri"/>
                <a:cs typeface="Calibri"/>
              </a:rPr>
              <a:t>Sweet fruit product consistency of honey</a:t>
            </a:r>
          </a:p>
          <a:p>
            <a:r>
              <a:rPr lang="en-US" altLang="en-US" dirty="0">
                <a:latin typeface="Calibri"/>
                <a:ea typeface="Calibri"/>
                <a:cs typeface="Calibri"/>
              </a:rPr>
              <a:t>Uses washed sound pieces of fruit, and peelings </a:t>
            </a:r>
          </a:p>
          <a:p>
            <a:r>
              <a:rPr lang="en-US" altLang="en-US" dirty="0">
                <a:latin typeface="Calibri"/>
                <a:ea typeface="Calibri"/>
                <a:cs typeface="Calibri"/>
              </a:rPr>
              <a:t>Cover with water and cook slowly until soft </a:t>
            </a:r>
          </a:p>
          <a:p>
            <a:r>
              <a:rPr lang="en-US" altLang="en-US" dirty="0">
                <a:latin typeface="Calibri"/>
                <a:ea typeface="Calibri"/>
                <a:cs typeface="Calibri"/>
              </a:rPr>
              <a:t>Place in cheesecloth to press out the juice </a:t>
            </a:r>
          </a:p>
          <a:p>
            <a:r>
              <a:rPr lang="en-US" altLang="en-US" dirty="0">
                <a:latin typeface="Calibri"/>
                <a:ea typeface="Calibri"/>
                <a:cs typeface="Calibri"/>
              </a:rPr>
              <a:t>Boil juice </a:t>
            </a:r>
          </a:p>
          <a:p>
            <a:r>
              <a:rPr lang="en-US" altLang="en-US" dirty="0">
                <a:latin typeface="Calibri"/>
                <a:ea typeface="Calibri"/>
                <a:cs typeface="Calibri"/>
              </a:rPr>
              <a:t>Add sugar – ½ as much as there is juice</a:t>
            </a:r>
          </a:p>
          <a:p>
            <a:r>
              <a:rPr lang="en-US" altLang="en-US" dirty="0">
                <a:latin typeface="Calibri"/>
                <a:ea typeface="Calibri"/>
                <a:cs typeface="Calibri"/>
              </a:rPr>
              <a:t>Boil until consistency of honey </a:t>
            </a:r>
          </a:p>
          <a:p>
            <a:r>
              <a:rPr lang="en-US" altLang="en-US" dirty="0">
                <a:latin typeface="Calibri"/>
                <a:ea typeface="Calibri"/>
                <a:cs typeface="Calibri"/>
              </a:rPr>
              <a:t>Process in sterilized jars for 5 minutes. </a:t>
            </a:r>
          </a:p>
        </p:txBody>
      </p:sp>
      <p:pic>
        <p:nvPicPr>
          <p:cNvPr id="61444" name="Picture 2">
            <a:extLst>
              <a:ext uri="{FF2B5EF4-FFF2-40B4-BE49-F238E27FC236}">
                <a16:creationId xmlns:a16="http://schemas.microsoft.com/office/drawing/2014/main" id="{434DDAC7-85D3-D679-0055-18EDDBD42C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334A6C3-B6EB-F450-CAE2-D866C9F06633}"/>
              </a:ext>
            </a:extLst>
          </p:cNvPr>
          <p:cNvSpPr>
            <a:spLocks noGrp="1" noChangeArrowheads="1"/>
          </p:cNvSpPr>
          <p:nvPr>
            <p:ph type="title"/>
          </p:nvPr>
        </p:nvSpPr>
        <p:spPr/>
        <p:txBody>
          <a:bodyPr/>
          <a:lstStyle/>
          <a:p>
            <a:endParaRPr lang="en-US" altLang="en-US"/>
          </a:p>
        </p:txBody>
      </p:sp>
      <p:sp>
        <p:nvSpPr>
          <p:cNvPr id="58371" name="Content Placeholder 2">
            <a:extLst>
              <a:ext uri="{FF2B5EF4-FFF2-40B4-BE49-F238E27FC236}">
                <a16:creationId xmlns:a16="http://schemas.microsoft.com/office/drawing/2014/main" id="{9F1A5A55-2A54-3179-AE6C-5A276F4B2E27}"/>
              </a:ext>
            </a:extLst>
          </p:cNvPr>
          <p:cNvSpPr>
            <a:spLocks noGrp="1" noChangeArrowheads="1"/>
          </p:cNvSpPr>
          <p:nvPr>
            <p:ph idx="1"/>
          </p:nvPr>
        </p:nvSpPr>
        <p:spPr>
          <a:xfrm>
            <a:off x="381000" y="1714500"/>
            <a:ext cx="8382000" cy="4648200"/>
          </a:xfrm>
        </p:spPr>
        <p:txBody>
          <a:bodyPr/>
          <a:lstStyle/>
          <a:p>
            <a:r>
              <a:rPr lang="en-US" altLang="en-US" sz="4000" dirty="0">
                <a:latin typeface="Calibri"/>
                <a:ea typeface="Calibri"/>
                <a:cs typeface="Calibri"/>
              </a:rPr>
              <a:t>Troubleshooting Fruits Spreads </a:t>
            </a:r>
          </a:p>
          <a:p>
            <a:r>
              <a:rPr lang="en-US" altLang="en-US" sz="4000" dirty="0">
                <a:latin typeface="Calibri"/>
                <a:cs typeface="Calibri"/>
              </a:rPr>
              <a:t>Group Discussions</a:t>
            </a:r>
          </a:p>
          <a:p>
            <a:r>
              <a:rPr lang="en-US" altLang="en-US" sz="4000" dirty="0">
                <a:latin typeface="Calibri"/>
                <a:ea typeface="Calibri"/>
                <a:cs typeface="Calibri"/>
              </a:rPr>
              <a:t>Page 7-24 to 7-26!!! </a:t>
            </a:r>
          </a:p>
          <a:p>
            <a:endParaRPr lang="en-US" altLang="en-US"/>
          </a:p>
        </p:txBody>
      </p:sp>
      <p:pic>
        <p:nvPicPr>
          <p:cNvPr id="58372" name="Picture 4" descr="A picture containing text, light, traffic&#10;&#10;Description automatically generated">
            <a:extLst>
              <a:ext uri="{FF2B5EF4-FFF2-40B4-BE49-F238E27FC236}">
                <a16:creationId xmlns:a16="http://schemas.microsoft.com/office/drawing/2014/main" id="{C8ABE431-0B56-5586-F3D3-0A55B46AF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038600"/>
            <a:ext cx="434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a:extLst>
              <a:ext uri="{FF2B5EF4-FFF2-40B4-BE49-F238E27FC236}">
                <a16:creationId xmlns:a16="http://schemas.microsoft.com/office/drawing/2014/main" id="{DFF22A9B-0772-8AC1-62D8-4EADD99182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71" name="Rectangle 10270">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B8BC4F1D-7563-A061-9505-A6FCCFB86947}"/>
              </a:ext>
            </a:extLst>
          </p:cNvPr>
          <p:cNvSpPr>
            <a:spLocks noGrp="1" noChangeArrowheads="1"/>
          </p:cNvSpPr>
          <p:nvPr>
            <p:ph type="title"/>
          </p:nvPr>
        </p:nvSpPr>
        <p:spPr>
          <a:xfrm>
            <a:off x="480060" y="329184"/>
            <a:ext cx="5170932" cy="1783080"/>
          </a:xfrm>
        </p:spPr>
        <p:txBody>
          <a:bodyPr anchor="b">
            <a:normAutofit/>
          </a:bodyPr>
          <a:lstStyle/>
          <a:p>
            <a:pPr>
              <a:lnSpc>
                <a:spcPct val="90000"/>
              </a:lnSpc>
            </a:pPr>
            <a:r>
              <a:rPr lang="en-US" altLang="en-US" sz="5700" dirty="0">
                <a:solidFill>
                  <a:schemeClr val="bg1">
                    <a:lumMod val="25000"/>
                  </a:schemeClr>
                </a:solidFill>
                <a:latin typeface="Calibri"/>
                <a:ea typeface="Calibri"/>
                <a:cs typeface="Calibri"/>
              </a:rPr>
              <a:t>Fruit Concentrates</a:t>
            </a:r>
            <a:r>
              <a:rPr lang="en-US" altLang="en-US" sz="5700" dirty="0">
                <a:solidFill>
                  <a:schemeClr val="bg1">
                    <a:lumMod val="25000"/>
                  </a:schemeClr>
                </a:solidFill>
              </a:rPr>
              <a:t> </a:t>
            </a:r>
          </a:p>
        </p:txBody>
      </p:sp>
      <p:sp>
        <p:nvSpPr>
          <p:cNvPr id="10273"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Content Placeholder 2">
            <a:extLst>
              <a:ext uri="{FF2B5EF4-FFF2-40B4-BE49-F238E27FC236}">
                <a16:creationId xmlns:a16="http://schemas.microsoft.com/office/drawing/2014/main" id="{660EFD76-0973-5A7A-0F44-8AF0D7EDEB26}"/>
              </a:ext>
            </a:extLst>
          </p:cNvPr>
          <p:cNvSpPr>
            <a:spLocks noGrp="1" noChangeArrowheads="1"/>
          </p:cNvSpPr>
          <p:nvPr>
            <p:ph idx="1"/>
          </p:nvPr>
        </p:nvSpPr>
        <p:spPr>
          <a:xfrm>
            <a:off x="480060" y="2706624"/>
            <a:ext cx="5170932" cy="3483864"/>
          </a:xfrm>
        </p:spPr>
        <p:txBody>
          <a:bodyPr>
            <a:normAutofit/>
          </a:bodyPr>
          <a:lstStyle/>
          <a:p>
            <a:r>
              <a:rPr lang="en-US" altLang="en-US" sz="1900">
                <a:latin typeface="Calibri"/>
                <a:ea typeface="Calibri"/>
                <a:cs typeface="Calibri"/>
              </a:rPr>
              <a:t>Preserved with sugar, but no pectin</a:t>
            </a:r>
          </a:p>
          <a:p>
            <a:r>
              <a:rPr lang="en-US" altLang="en-US" sz="1900" b="1" u="sng">
                <a:latin typeface="Calibri"/>
                <a:ea typeface="Calibri"/>
                <a:cs typeface="Calibri"/>
              </a:rPr>
              <a:t>Butters</a:t>
            </a:r>
            <a:r>
              <a:rPr lang="en-US" altLang="en-US" sz="1900">
                <a:latin typeface="Calibri"/>
                <a:ea typeface="Calibri"/>
                <a:cs typeface="Calibri"/>
              </a:rPr>
              <a:t> – Spread from concentrated fruit juice or pulp and sugar thickened through evaporation </a:t>
            </a:r>
          </a:p>
          <a:p>
            <a:r>
              <a:rPr lang="en-US" altLang="en-US" sz="1900" b="1" u="sng">
                <a:latin typeface="Calibri"/>
                <a:ea typeface="Calibri"/>
                <a:cs typeface="Calibri"/>
              </a:rPr>
              <a:t>Fruit Syrups </a:t>
            </a:r>
            <a:r>
              <a:rPr lang="en-US" altLang="en-US" sz="1900">
                <a:latin typeface="Calibri"/>
                <a:ea typeface="Calibri"/>
                <a:cs typeface="Calibri"/>
              </a:rPr>
              <a:t>– Fruit juice or pulp with sugar heated to syrup consistency – pourable </a:t>
            </a:r>
          </a:p>
          <a:p>
            <a:r>
              <a:rPr lang="en-US" altLang="en-US" sz="1900" b="1" u="sng">
                <a:latin typeface="Calibri"/>
                <a:ea typeface="Calibri"/>
                <a:cs typeface="Calibri"/>
              </a:rPr>
              <a:t>Fruit Honey </a:t>
            </a:r>
            <a:r>
              <a:rPr lang="en-US" altLang="en-US" sz="1900">
                <a:latin typeface="Calibri"/>
                <a:ea typeface="Calibri"/>
                <a:cs typeface="Calibri"/>
              </a:rPr>
              <a:t>– Cooking fruit juice or pulp with sugar until honey consistency </a:t>
            </a:r>
          </a:p>
          <a:p>
            <a:endParaRPr lang="en-US" altLang="en-US" sz="1900"/>
          </a:p>
        </p:txBody>
      </p:sp>
      <p:pic>
        <p:nvPicPr>
          <p:cNvPr id="2" name="Picture 1" descr="How to Make Fruit Butter (Apple, Pear, Peach &amp; More ...">
            <a:extLst>
              <a:ext uri="{FF2B5EF4-FFF2-40B4-BE49-F238E27FC236}">
                <a16:creationId xmlns:a16="http://schemas.microsoft.com/office/drawing/2014/main" id="{34B0F21D-F9A4-1B80-57B3-EEE78D3EB7C8}"/>
              </a:ext>
            </a:extLst>
          </p:cNvPr>
          <p:cNvPicPr>
            <a:picLocks noChangeAspect="1"/>
          </p:cNvPicPr>
          <p:nvPr/>
        </p:nvPicPr>
        <p:blipFill>
          <a:blip r:embed="rId2"/>
          <a:srcRect l="23272" r="4299" b="-1"/>
          <a:stretch/>
        </p:blipFill>
        <p:spPr>
          <a:xfrm>
            <a:off x="6117340" y="-7"/>
            <a:ext cx="3026660"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3" name="Picture 2" descr="Fruit &amp; Herb Honey Syrups">
            <a:extLst>
              <a:ext uri="{FF2B5EF4-FFF2-40B4-BE49-F238E27FC236}">
                <a16:creationId xmlns:a16="http://schemas.microsoft.com/office/drawing/2014/main" id="{1EFB803B-602A-BB25-A446-8C1206855DCE}"/>
              </a:ext>
            </a:extLst>
          </p:cNvPr>
          <p:cNvPicPr>
            <a:picLocks noChangeAspect="1"/>
          </p:cNvPicPr>
          <p:nvPr/>
        </p:nvPicPr>
        <p:blipFill>
          <a:blip r:embed="rId3"/>
          <a:srcRect l="3404" r="8565" b="-3"/>
          <a:stretch/>
        </p:blipFill>
        <p:spPr>
          <a:xfrm>
            <a:off x="6108267" y="4267201"/>
            <a:ext cx="3035733"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8C5DB20-4C03-70A2-AD16-62B6B9FD5528}"/>
              </a:ext>
            </a:extLst>
          </p:cNvPr>
          <p:cNvSpPr>
            <a:spLocks noGrp="1" noChangeArrowheads="1"/>
          </p:cNvSpPr>
          <p:nvPr>
            <p:ph type="title"/>
          </p:nvPr>
        </p:nvSpPr>
        <p:spPr/>
        <p:txBody>
          <a:bodyPr/>
          <a:lstStyle/>
          <a:p>
            <a:endParaRPr lang="en-US" altLang="en-US"/>
          </a:p>
        </p:txBody>
      </p:sp>
      <p:pic>
        <p:nvPicPr>
          <p:cNvPr id="62467" name="Content Placeholder 4" descr="Background pattern&#10;&#10;Description automatically generated">
            <a:extLst>
              <a:ext uri="{FF2B5EF4-FFF2-40B4-BE49-F238E27FC236}">
                <a16:creationId xmlns:a16="http://schemas.microsoft.com/office/drawing/2014/main" id="{ABA945D3-2AA7-BD01-1B26-82D5BDEBA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66788" y="1676400"/>
            <a:ext cx="7210425" cy="4648200"/>
          </a:xfrm>
        </p:spPr>
      </p:pic>
      <p:pic>
        <p:nvPicPr>
          <p:cNvPr id="62468" name="Picture 2">
            <a:extLst>
              <a:ext uri="{FF2B5EF4-FFF2-40B4-BE49-F238E27FC236}">
                <a16:creationId xmlns:a16="http://schemas.microsoft.com/office/drawing/2014/main" id="{05DDD74A-2B85-B850-9039-B886A00BDB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622E-B7B8-640B-021C-458A8DF4052A}"/>
              </a:ext>
            </a:extLst>
          </p:cNvPr>
          <p:cNvSpPr>
            <a:spLocks noGrp="1"/>
          </p:cNvSpPr>
          <p:nvPr>
            <p:ph type="title"/>
          </p:nvPr>
        </p:nvSpPr>
        <p:spPr/>
        <p:txBody>
          <a:bodyPr/>
          <a:lstStyle/>
          <a:p>
            <a:r>
              <a:rPr lang="en-US" dirty="0">
                <a:latin typeface="Calibri"/>
                <a:cs typeface="Calibri"/>
              </a:rPr>
              <a:t>Homework</a:t>
            </a:r>
          </a:p>
        </p:txBody>
      </p:sp>
      <p:sp>
        <p:nvSpPr>
          <p:cNvPr id="3" name="Content Placeholder 2">
            <a:extLst>
              <a:ext uri="{FF2B5EF4-FFF2-40B4-BE49-F238E27FC236}">
                <a16:creationId xmlns:a16="http://schemas.microsoft.com/office/drawing/2014/main" id="{A18C91DD-7A29-921D-1354-75180FBBD027}"/>
              </a:ext>
            </a:extLst>
          </p:cNvPr>
          <p:cNvSpPr>
            <a:spLocks noGrp="1"/>
          </p:cNvSpPr>
          <p:nvPr>
            <p:ph idx="1"/>
          </p:nvPr>
        </p:nvSpPr>
        <p:spPr/>
        <p:txBody>
          <a:bodyPr/>
          <a:lstStyle/>
          <a:p>
            <a:r>
              <a:rPr lang="en-US" sz="2400" b="1">
                <a:latin typeface="Calibri"/>
                <a:cs typeface="Calibri"/>
              </a:rPr>
              <a:t>Review and organize the PowerPoint, handbook and other handouts</a:t>
            </a:r>
            <a:endParaRPr lang="en-US" sz="2400" dirty="0">
              <a:latin typeface="Calibri"/>
              <a:cs typeface="Calibri"/>
            </a:endParaRPr>
          </a:p>
          <a:p>
            <a:r>
              <a:rPr lang="en-US" sz="2400">
                <a:latin typeface="Calibri"/>
                <a:cs typeface="Calibri"/>
              </a:rPr>
              <a:t>Answer questions on quiz handouts attached. </a:t>
            </a:r>
            <a:r>
              <a:rPr lang="en-US" sz="2400" i="1">
                <a:latin typeface="Calibri"/>
                <a:cs typeface="Calibri"/>
              </a:rPr>
              <a:t>(Remember it is not what you remember or memorize but knowing how and where to find the answers!) </a:t>
            </a:r>
            <a:endParaRPr lang="en-US" sz="2400">
              <a:latin typeface="Calibri"/>
              <a:cs typeface="Calibri"/>
            </a:endParaRPr>
          </a:p>
          <a:p>
            <a:r>
              <a:rPr lang="en-US" sz="2400" b="1" i="1">
                <a:latin typeface="Calibri"/>
                <a:cs typeface="Calibri"/>
              </a:rPr>
              <a:t>Read Chapter 6 in Handbook –Pickling</a:t>
            </a:r>
            <a:r>
              <a:rPr lang="en-US" sz="2400" b="1" i="1" dirty="0">
                <a:latin typeface="Calibri"/>
                <a:cs typeface="Calibri"/>
              </a:rPr>
              <a:t> </a:t>
            </a:r>
            <a:endParaRPr lang="en-US" sz="2400" i="1" dirty="0">
              <a:latin typeface="Calibri"/>
              <a:cs typeface="Calibri"/>
            </a:endParaRPr>
          </a:p>
          <a:p>
            <a:r>
              <a:rPr lang="en-US" sz="2400" dirty="0">
                <a:latin typeface="Calibri"/>
                <a:cs typeface="Calibri"/>
              </a:rPr>
              <a:t>Come up with a couple good questions about basic canning, and equipment </a:t>
            </a:r>
          </a:p>
          <a:p>
            <a:r>
              <a:rPr lang="en-US" sz="2400" dirty="0">
                <a:latin typeface="Calibri"/>
                <a:cs typeface="Calibri"/>
              </a:rPr>
              <a:t>Review social media sites or You Tube Videos on basics of </a:t>
            </a:r>
            <a:r>
              <a:rPr lang="en-US" sz="2400">
                <a:latin typeface="Calibri"/>
                <a:cs typeface="Calibri"/>
              </a:rPr>
              <a:t>canning, equipment, canning</a:t>
            </a:r>
            <a:endParaRPr lang="en-US" sz="2400"/>
          </a:p>
          <a:p>
            <a:endParaRPr lang="en-US" dirty="0"/>
          </a:p>
        </p:txBody>
      </p:sp>
    </p:spTree>
    <p:extLst>
      <p:ext uri="{BB962C8B-B14F-4D97-AF65-F5344CB8AC3E}">
        <p14:creationId xmlns:p14="http://schemas.microsoft.com/office/powerpoint/2010/main" val="182656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83E9CAB-9E72-5138-2A48-34EDBA2B1809}"/>
              </a:ext>
            </a:extLst>
          </p:cNvPr>
          <p:cNvSpPr>
            <a:spLocks noGrp="1" noChangeArrowheads="1"/>
          </p:cNvSpPr>
          <p:nvPr>
            <p:ph type="title"/>
          </p:nvPr>
        </p:nvSpPr>
        <p:spPr/>
        <p:txBody>
          <a:bodyPr/>
          <a:lstStyle/>
          <a:p>
            <a:r>
              <a:rPr lang="en-US" altLang="en-US" dirty="0">
                <a:latin typeface="Calibri"/>
                <a:ea typeface="Calibri"/>
                <a:cs typeface="Calibri"/>
              </a:rPr>
              <a:t>Reduced or No-Sugar Fruit Spreads</a:t>
            </a:r>
          </a:p>
        </p:txBody>
      </p:sp>
      <p:sp>
        <p:nvSpPr>
          <p:cNvPr id="3" name="Content Placeholder 2">
            <a:extLst>
              <a:ext uri="{FF2B5EF4-FFF2-40B4-BE49-F238E27FC236}">
                <a16:creationId xmlns:a16="http://schemas.microsoft.com/office/drawing/2014/main" id="{7D6787BF-D3AF-59A7-3918-C03950409E9D}"/>
              </a:ext>
            </a:extLst>
          </p:cNvPr>
          <p:cNvSpPr>
            <a:spLocks noGrp="1"/>
          </p:cNvSpPr>
          <p:nvPr>
            <p:ph idx="1"/>
          </p:nvPr>
        </p:nvSpPr>
        <p:spPr/>
        <p:txBody>
          <a:bodyPr/>
          <a:lstStyle/>
          <a:p>
            <a:pPr>
              <a:defRPr/>
            </a:pPr>
            <a:r>
              <a:rPr lang="en-US" dirty="0">
                <a:latin typeface="Calibri"/>
                <a:ea typeface="Calibri"/>
                <a:cs typeface="Calibri"/>
              </a:rPr>
              <a:t>Little or no sugar added and must use thickener alternative </a:t>
            </a:r>
          </a:p>
          <a:p>
            <a:pPr marL="0" indent="0">
              <a:buFontTx/>
              <a:buNone/>
              <a:defRPr/>
            </a:pPr>
            <a:endParaRPr lang="en-US" dirty="0">
              <a:latin typeface="Calibri"/>
              <a:ea typeface="Calibri"/>
              <a:cs typeface="Calibri"/>
            </a:endParaRPr>
          </a:p>
          <a:p>
            <a:pPr>
              <a:defRPr/>
            </a:pPr>
            <a:r>
              <a:rPr lang="en-US" b="1" u="sng" dirty="0">
                <a:solidFill>
                  <a:srgbClr val="FF0000"/>
                </a:solidFill>
                <a:latin typeface="Calibri"/>
                <a:ea typeface="Calibri"/>
                <a:cs typeface="Calibri"/>
              </a:rPr>
              <a:t>Modified </a:t>
            </a:r>
            <a:r>
              <a:rPr lang="en-US" b="1" u="sng" err="1">
                <a:solidFill>
                  <a:srgbClr val="FF0000"/>
                </a:solidFill>
                <a:latin typeface="Calibri"/>
                <a:ea typeface="Calibri"/>
                <a:cs typeface="Calibri"/>
              </a:rPr>
              <a:t>pectins</a:t>
            </a:r>
            <a:r>
              <a:rPr lang="en-US" b="1" u="sng" dirty="0">
                <a:solidFill>
                  <a:srgbClr val="FF0000"/>
                </a:solidFill>
                <a:latin typeface="Calibri"/>
                <a:ea typeface="Calibri"/>
                <a:cs typeface="Calibri"/>
              </a:rPr>
              <a:t> </a:t>
            </a:r>
            <a:r>
              <a:rPr lang="en-US" dirty="0">
                <a:latin typeface="Calibri"/>
                <a:ea typeface="Calibri"/>
                <a:cs typeface="Calibri"/>
              </a:rPr>
              <a:t>– Low-</a:t>
            </a:r>
            <a:r>
              <a:rPr lang="en-US" err="1">
                <a:latin typeface="Calibri"/>
                <a:ea typeface="Calibri"/>
                <a:cs typeface="Calibri"/>
              </a:rPr>
              <a:t>methoxyl</a:t>
            </a:r>
            <a:r>
              <a:rPr lang="en-US" dirty="0">
                <a:latin typeface="Calibri"/>
                <a:ea typeface="Calibri"/>
                <a:cs typeface="Calibri"/>
              </a:rPr>
              <a:t> </a:t>
            </a:r>
            <a:r>
              <a:rPr lang="en-US">
                <a:latin typeface="Calibri"/>
                <a:ea typeface="Calibri"/>
                <a:cs typeface="Calibri"/>
              </a:rPr>
              <a:t>pectin</a:t>
            </a:r>
            <a:r>
              <a:rPr lang="en-US" dirty="0">
                <a:latin typeface="Calibri"/>
                <a:ea typeface="Calibri"/>
                <a:cs typeface="Calibri"/>
              </a:rPr>
              <a:t> that set without sugar </a:t>
            </a:r>
          </a:p>
          <a:p>
            <a:pPr>
              <a:defRPr/>
            </a:pPr>
            <a:r>
              <a:rPr lang="en-US" b="1" u="sng" dirty="0">
                <a:solidFill>
                  <a:srgbClr val="FF0000"/>
                </a:solidFill>
                <a:latin typeface="Calibri"/>
                <a:ea typeface="Calibri"/>
                <a:cs typeface="Calibri"/>
              </a:rPr>
              <a:t>Pectin Substitutes </a:t>
            </a:r>
            <a:r>
              <a:rPr lang="en-US" dirty="0">
                <a:latin typeface="Calibri"/>
                <a:ea typeface="Calibri"/>
                <a:cs typeface="Calibri"/>
              </a:rPr>
              <a:t>– Carbohydrate based; starches or vegetable gums or protein-based gelatins </a:t>
            </a:r>
          </a:p>
        </p:txBody>
      </p:sp>
      <p:pic>
        <p:nvPicPr>
          <p:cNvPr id="11268" name="Picture 2">
            <a:extLst>
              <a:ext uri="{FF2B5EF4-FFF2-40B4-BE49-F238E27FC236}">
                <a16:creationId xmlns:a16="http://schemas.microsoft.com/office/drawing/2014/main" id="{C62EFC5F-E60D-E8B0-E7B8-0653D84823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2BBF1BF-618F-E81A-AB3D-697D9DE6D008}"/>
              </a:ext>
            </a:extLst>
          </p:cNvPr>
          <p:cNvSpPr>
            <a:spLocks noGrp="1" noChangeArrowheads="1"/>
          </p:cNvSpPr>
          <p:nvPr>
            <p:ph type="title"/>
          </p:nvPr>
        </p:nvSpPr>
        <p:spPr/>
        <p:txBody>
          <a:bodyPr/>
          <a:lstStyle/>
          <a:p>
            <a:r>
              <a:rPr lang="en-US" altLang="en-US" dirty="0">
                <a:latin typeface="Calibri"/>
                <a:ea typeface="Calibri"/>
                <a:cs typeface="Calibri"/>
              </a:rPr>
              <a:t>Safety of Fruit Spreads</a:t>
            </a:r>
          </a:p>
        </p:txBody>
      </p:sp>
      <p:sp>
        <p:nvSpPr>
          <p:cNvPr id="3" name="Content Placeholder 2">
            <a:extLst>
              <a:ext uri="{FF2B5EF4-FFF2-40B4-BE49-F238E27FC236}">
                <a16:creationId xmlns:a16="http://schemas.microsoft.com/office/drawing/2014/main" id="{C2D65D76-7A2E-BBD0-50EE-AEF70DDBCDB2}"/>
              </a:ext>
            </a:extLst>
          </p:cNvPr>
          <p:cNvSpPr>
            <a:spLocks noGrp="1"/>
          </p:cNvSpPr>
          <p:nvPr>
            <p:ph idx="1"/>
          </p:nvPr>
        </p:nvSpPr>
        <p:spPr/>
        <p:txBody>
          <a:bodyPr/>
          <a:lstStyle/>
          <a:p>
            <a:pPr>
              <a:defRPr/>
            </a:pPr>
            <a:r>
              <a:rPr lang="en-US" dirty="0">
                <a:latin typeface="Calibri"/>
                <a:ea typeface="Calibri"/>
                <a:cs typeface="Calibri"/>
              </a:rPr>
              <a:t>Depends on sugar content and method of prep </a:t>
            </a:r>
          </a:p>
          <a:p>
            <a:pPr>
              <a:defRPr/>
            </a:pPr>
            <a:r>
              <a:rPr lang="en-US" dirty="0">
                <a:latin typeface="Calibri"/>
                <a:ea typeface="Calibri"/>
                <a:cs typeface="Calibri"/>
              </a:rPr>
              <a:t>Traditional fruit spreads – </a:t>
            </a:r>
          </a:p>
          <a:p>
            <a:pPr lvl="1">
              <a:defRPr/>
            </a:pPr>
            <a:r>
              <a:rPr lang="en-US" dirty="0">
                <a:latin typeface="Calibri"/>
                <a:ea typeface="Calibri"/>
                <a:cs typeface="Calibri"/>
              </a:rPr>
              <a:t>Low water activity due to high sugar content </a:t>
            </a:r>
          </a:p>
          <a:p>
            <a:pPr lvl="1">
              <a:defRPr/>
            </a:pPr>
            <a:r>
              <a:rPr lang="en-US" dirty="0">
                <a:latin typeface="Calibri"/>
                <a:ea typeface="Calibri"/>
                <a:cs typeface="Calibri"/>
              </a:rPr>
              <a:t>High acid fruit used </a:t>
            </a:r>
          </a:p>
          <a:p>
            <a:pPr lvl="1">
              <a:defRPr/>
            </a:pPr>
            <a:endParaRPr lang="en-US" dirty="0">
              <a:latin typeface="Calibri"/>
              <a:ea typeface="Calibri"/>
              <a:cs typeface="Calibri"/>
            </a:endParaRPr>
          </a:p>
          <a:p>
            <a:pPr marL="457200" lvl="1" indent="0">
              <a:buFontTx/>
              <a:buNone/>
              <a:defRPr/>
            </a:pPr>
            <a:r>
              <a:rPr lang="en-US" dirty="0">
                <a:latin typeface="Calibri"/>
                <a:ea typeface="Calibri"/>
                <a:cs typeface="Calibri"/>
              </a:rPr>
              <a:t>MOLD – common with air present </a:t>
            </a:r>
          </a:p>
          <a:p>
            <a:pPr marL="457200" lvl="1" indent="0">
              <a:buFontTx/>
              <a:buNone/>
              <a:defRPr/>
            </a:pPr>
            <a:r>
              <a:rPr lang="en-US" dirty="0">
                <a:latin typeface="Calibri"/>
                <a:ea typeface="Calibri"/>
                <a:cs typeface="Calibri"/>
              </a:rPr>
              <a:t>YEAST – wine like flavor, bubbling </a:t>
            </a:r>
          </a:p>
          <a:p>
            <a:pPr marL="457200" lvl="1" indent="0">
              <a:buFontTx/>
              <a:buNone/>
              <a:defRPr/>
            </a:pPr>
            <a:r>
              <a:rPr lang="en-US" dirty="0">
                <a:latin typeface="Calibri"/>
                <a:ea typeface="Calibri"/>
                <a:cs typeface="Calibri"/>
              </a:rPr>
              <a:t>PREVENT by heat processing product </a:t>
            </a:r>
          </a:p>
          <a:p>
            <a:pPr lvl="1">
              <a:defRPr/>
            </a:pPr>
            <a:endParaRPr lang="en-US" dirty="0"/>
          </a:p>
          <a:p>
            <a:pPr lvl="1">
              <a:defRPr/>
            </a:pPr>
            <a:endParaRPr lang="en-US" dirty="0"/>
          </a:p>
        </p:txBody>
      </p:sp>
      <p:pic>
        <p:nvPicPr>
          <p:cNvPr id="12292" name="Picture 2">
            <a:extLst>
              <a:ext uri="{FF2B5EF4-FFF2-40B4-BE49-F238E27FC236}">
                <a16:creationId xmlns:a16="http://schemas.microsoft.com/office/drawing/2014/main" id="{5E2FF243-EE28-7170-7F88-EBDD8BCDC7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17 Moldy Jam Stock Photos, High-Res Pictures, and Images ...">
            <a:extLst>
              <a:ext uri="{FF2B5EF4-FFF2-40B4-BE49-F238E27FC236}">
                <a16:creationId xmlns:a16="http://schemas.microsoft.com/office/drawing/2014/main" id="{13EE4E71-FA49-1CA3-8787-98A6D47B26A7}"/>
              </a:ext>
            </a:extLst>
          </p:cNvPr>
          <p:cNvPicPr>
            <a:picLocks noChangeAspect="1"/>
          </p:cNvPicPr>
          <p:nvPr/>
        </p:nvPicPr>
        <p:blipFill>
          <a:blip r:embed="rId3"/>
          <a:stretch>
            <a:fillRect/>
          </a:stretch>
        </p:blipFill>
        <p:spPr>
          <a:xfrm>
            <a:off x="6606322" y="3560000"/>
            <a:ext cx="1409700" cy="1409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26BF23E-BBED-F4FF-D3CF-4DDD50263577}"/>
              </a:ext>
            </a:extLst>
          </p:cNvPr>
          <p:cNvSpPr>
            <a:spLocks noGrp="1" noChangeArrowheads="1"/>
          </p:cNvSpPr>
          <p:nvPr>
            <p:ph type="title"/>
          </p:nvPr>
        </p:nvSpPr>
        <p:spPr/>
        <p:txBody>
          <a:bodyPr/>
          <a:lstStyle/>
          <a:p>
            <a:r>
              <a:rPr lang="en-US" altLang="en-US" dirty="0">
                <a:latin typeface="Calibri"/>
                <a:ea typeface="Calibri"/>
                <a:cs typeface="Calibri"/>
              </a:rPr>
              <a:t>Vegetable based Fruit Spreads</a:t>
            </a:r>
            <a:r>
              <a:rPr lang="en-US" altLang="en-US" dirty="0"/>
              <a:t> </a:t>
            </a:r>
          </a:p>
        </p:txBody>
      </p:sp>
      <p:sp>
        <p:nvSpPr>
          <p:cNvPr id="13315" name="Content Placeholder 2">
            <a:extLst>
              <a:ext uri="{FF2B5EF4-FFF2-40B4-BE49-F238E27FC236}">
                <a16:creationId xmlns:a16="http://schemas.microsoft.com/office/drawing/2014/main" id="{471E80A7-C590-31E3-6737-4CF036DFEFF5}"/>
              </a:ext>
            </a:extLst>
          </p:cNvPr>
          <p:cNvSpPr>
            <a:spLocks noGrp="1" noChangeArrowheads="1"/>
          </p:cNvSpPr>
          <p:nvPr>
            <p:ph idx="1"/>
          </p:nvPr>
        </p:nvSpPr>
        <p:spPr/>
        <p:txBody>
          <a:bodyPr/>
          <a:lstStyle/>
          <a:p>
            <a:r>
              <a:rPr lang="en-US" altLang="en-US" dirty="0">
                <a:latin typeface="Calibri"/>
                <a:ea typeface="Calibri"/>
                <a:cs typeface="Calibri"/>
              </a:rPr>
              <a:t>Traditional pectin recipes usually enough acid </a:t>
            </a:r>
          </a:p>
          <a:p>
            <a:r>
              <a:rPr lang="en-US" altLang="en-US" dirty="0">
                <a:latin typeface="Calibri"/>
                <a:ea typeface="Calibri"/>
                <a:cs typeface="Calibri"/>
              </a:rPr>
              <a:t>Usually acid (vinegar) is added </a:t>
            </a:r>
          </a:p>
          <a:p>
            <a:r>
              <a:rPr lang="en-US" altLang="en-US" dirty="0">
                <a:latin typeface="Calibri"/>
                <a:ea typeface="Calibri"/>
                <a:cs typeface="Calibri"/>
              </a:rPr>
              <a:t>High amounts of sugar helps protect pathogen growth </a:t>
            </a:r>
          </a:p>
        </p:txBody>
      </p:sp>
      <p:pic>
        <p:nvPicPr>
          <p:cNvPr id="13316" name="Picture 4" descr="A picture containing cup, table, food, glass&#10;&#10;Description automatically generated">
            <a:extLst>
              <a:ext uri="{FF2B5EF4-FFF2-40B4-BE49-F238E27FC236}">
                <a16:creationId xmlns:a16="http://schemas.microsoft.com/office/drawing/2014/main" id="{933E464E-21DD-F283-80DD-912C88AD4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94075"/>
            <a:ext cx="44196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5">
            <a:extLst>
              <a:ext uri="{FF2B5EF4-FFF2-40B4-BE49-F238E27FC236}">
                <a16:creationId xmlns:a16="http://schemas.microsoft.com/office/drawing/2014/main" id="{36029D1B-484D-1AD5-2969-179588BB10A7}"/>
              </a:ext>
            </a:extLst>
          </p:cNvPr>
          <p:cNvSpPr txBox="1">
            <a:spLocks noChangeArrowheads="1"/>
          </p:cNvSpPr>
          <p:nvPr/>
        </p:nvSpPr>
        <p:spPr bwMode="auto">
          <a:xfrm>
            <a:off x="3657600" y="6497638"/>
            <a:ext cx="4419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900">
                <a:latin typeface="Times" panose="02020603050405020304" pitchFamily="18" charset="0"/>
                <a:hlinkClick r:id="rId3" tooltip="https://www.balloon-juice.com/2015/08/21/friday-recipe-exchange-peaches-and-peppers/"/>
              </a:rPr>
              <a:t>This Photo</a:t>
            </a:r>
            <a:r>
              <a:rPr lang="en-US" altLang="en-US" sz="900">
                <a:latin typeface="Times" panose="02020603050405020304" pitchFamily="18" charset="0"/>
              </a:rPr>
              <a:t> by Unknown Author is licensed under </a:t>
            </a:r>
            <a:r>
              <a:rPr lang="en-US" altLang="en-US" sz="900">
                <a:latin typeface="Times" panose="02020603050405020304" pitchFamily="18" charset="0"/>
                <a:hlinkClick r:id="rId4" tooltip="https://creativecommons.org/licenses/by-nc-sa/3.0/"/>
              </a:rPr>
              <a:t>CC BY-SA-NC</a:t>
            </a:r>
            <a:endParaRPr lang="en-US" altLang="en-US" sz="900">
              <a:latin typeface="Times" panose="02020603050405020304" pitchFamily="18" charset="0"/>
            </a:endParaRPr>
          </a:p>
        </p:txBody>
      </p:sp>
      <p:pic>
        <p:nvPicPr>
          <p:cNvPr id="13318" name="Picture 2">
            <a:extLst>
              <a:ext uri="{FF2B5EF4-FFF2-40B4-BE49-F238E27FC236}">
                <a16:creationId xmlns:a16="http://schemas.microsoft.com/office/drawing/2014/main" id="{EEF1A421-97E5-DD0C-31CC-C8A9723C35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A934C1F-55E3-2C75-4EB7-BA8506D19CEE}"/>
              </a:ext>
            </a:extLst>
          </p:cNvPr>
          <p:cNvSpPr>
            <a:spLocks noGrp="1" noChangeArrowheads="1"/>
          </p:cNvSpPr>
          <p:nvPr>
            <p:ph type="title"/>
          </p:nvPr>
        </p:nvSpPr>
        <p:spPr/>
        <p:txBody>
          <a:bodyPr/>
          <a:lstStyle/>
          <a:p>
            <a:r>
              <a:rPr lang="en-US" altLang="en-US" dirty="0">
                <a:latin typeface="Calibri"/>
                <a:ea typeface="Calibri"/>
                <a:cs typeface="Calibri"/>
              </a:rPr>
              <a:t>Safety of Fruit Spreads</a:t>
            </a:r>
          </a:p>
        </p:txBody>
      </p:sp>
      <p:sp>
        <p:nvSpPr>
          <p:cNvPr id="14339" name="Content Placeholder 2">
            <a:extLst>
              <a:ext uri="{FF2B5EF4-FFF2-40B4-BE49-F238E27FC236}">
                <a16:creationId xmlns:a16="http://schemas.microsoft.com/office/drawing/2014/main" id="{6B5A1B9F-2FB6-A1DC-A79E-F4DCDD61AE54}"/>
              </a:ext>
            </a:extLst>
          </p:cNvPr>
          <p:cNvSpPr>
            <a:spLocks noGrp="1" noChangeArrowheads="1"/>
          </p:cNvSpPr>
          <p:nvPr>
            <p:ph idx="1"/>
          </p:nvPr>
        </p:nvSpPr>
        <p:spPr/>
        <p:txBody>
          <a:bodyPr/>
          <a:lstStyle/>
          <a:p>
            <a:r>
              <a:rPr lang="en-US" altLang="en-US" b="1" dirty="0">
                <a:latin typeface="Calibri"/>
                <a:ea typeface="Calibri"/>
                <a:cs typeface="Calibri"/>
              </a:rPr>
              <a:t>Uncooked products </a:t>
            </a:r>
          </a:p>
          <a:p>
            <a:pPr lvl="1"/>
            <a:r>
              <a:rPr lang="en-US" altLang="en-US" dirty="0">
                <a:latin typeface="Calibri"/>
                <a:ea typeface="Calibri"/>
                <a:cs typeface="Calibri"/>
              </a:rPr>
              <a:t>Stored in refrigerator or freezer </a:t>
            </a:r>
          </a:p>
          <a:p>
            <a:r>
              <a:rPr lang="en-US" altLang="en-US" b="1" dirty="0">
                <a:latin typeface="Calibri"/>
                <a:ea typeface="Calibri"/>
                <a:cs typeface="Calibri"/>
              </a:rPr>
              <a:t>Reduced or no Sugar </a:t>
            </a:r>
          </a:p>
          <a:p>
            <a:pPr lvl="1"/>
            <a:r>
              <a:rPr lang="en-US" altLang="en-US" dirty="0">
                <a:latin typeface="Calibri"/>
                <a:ea typeface="Calibri"/>
                <a:cs typeface="Calibri"/>
              </a:rPr>
              <a:t>Spoil more quicky – lack of sugar; acid level lower</a:t>
            </a:r>
          </a:p>
          <a:p>
            <a:pPr lvl="1"/>
            <a:r>
              <a:rPr lang="en-US" altLang="en-US" dirty="0">
                <a:latin typeface="Calibri"/>
                <a:ea typeface="Calibri"/>
                <a:cs typeface="Calibri"/>
              </a:rPr>
              <a:t>Use only high acid fruits </a:t>
            </a:r>
          </a:p>
          <a:p>
            <a:pPr lvl="1"/>
            <a:r>
              <a:rPr lang="en-US" altLang="en-US" dirty="0">
                <a:latin typeface="Calibri"/>
                <a:ea typeface="Calibri"/>
                <a:cs typeface="Calibri"/>
              </a:rPr>
              <a:t>Avoid low acid fruits or vegetables</a:t>
            </a:r>
          </a:p>
          <a:p>
            <a:r>
              <a:rPr lang="en-US" altLang="en-US" b="1" dirty="0">
                <a:latin typeface="Calibri"/>
                <a:ea typeface="Calibri"/>
                <a:cs typeface="Calibri"/>
              </a:rPr>
              <a:t>Fruit Concentrates</a:t>
            </a:r>
          </a:p>
          <a:p>
            <a:pPr lvl="1"/>
            <a:r>
              <a:rPr lang="en-US" altLang="en-US" dirty="0">
                <a:latin typeface="Calibri"/>
                <a:ea typeface="Calibri"/>
                <a:cs typeface="Calibri"/>
              </a:rPr>
              <a:t>Use only high acid fruits and full sugar </a:t>
            </a:r>
          </a:p>
          <a:p>
            <a:pPr lvl="1"/>
            <a:r>
              <a:rPr lang="en-US" altLang="en-US" dirty="0">
                <a:latin typeface="Calibri"/>
                <a:ea typeface="Calibri"/>
                <a:cs typeface="Calibri"/>
              </a:rPr>
              <a:t>Avoid low acid fruits/veggies or reduced or no-sugar</a:t>
            </a:r>
          </a:p>
        </p:txBody>
      </p:sp>
      <p:pic>
        <p:nvPicPr>
          <p:cNvPr id="14340" name="Picture 2">
            <a:extLst>
              <a:ext uri="{FF2B5EF4-FFF2-40B4-BE49-F238E27FC236}">
                <a16:creationId xmlns:a16="http://schemas.microsoft.com/office/drawing/2014/main" id="{5F02D48C-E5E1-B976-2B11-CA5B4BF0BA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fontScheme name="Blank Presentation">
      <a:majorFont>
        <a:latin typeface="Stone Sans"/>
        <a:ea typeface=""/>
        <a:cs typeface=""/>
      </a:majorFont>
      <a:minorFont>
        <a:latin typeface="Stone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1066</TotalTime>
  <Words>2734</Words>
  <Application>Microsoft Office PowerPoint</Application>
  <PresentationFormat>On-screen Show (4:3)</PresentationFormat>
  <Paragraphs>392</Paragraphs>
  <Slides>51</Slides>
  <Notes>10</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Arial</vt:lpstr>
      <vt:lpstr>Calibri</vt:lpstr>
      <vt:lpstr>Stone Sans</vt:lpstr>
      <vt:lpstr>Stone Sans Semibold</vt:lpstr>
      <vt:lpstr>Times</vt:lpstr>
      <vt:lpstr>Blank Presentation</vt:lpstr>
      <vt:lpstr>Image</vt:lpstr>
      <vt:lpstr>Jams &amp; Jellies (Making &amp; Preserving Fruit Spreads)    Washington State University Sandy Brown  Faculty Emeritus </vt:lpstr>
      <vt:lpstr>History of Fruit Spreads </vt:lpstr>
      <vt:lpstr>Categories of Fruit Spreads </vt:lpstr>
      <vt:lpstr>Jellied Products </vt:lpstr>
      <vt:lpstr>Fruit Concentrates </vt:lpstr>
      <vt:lpstr>Reduced or No-Sugar Fruit Spreads</vt:lpstr>
      <vt:lpstr>Safety of Fruit Spreads</vt:lpstr>
      <vt:lpstr>Vegetable based Fruit Spreads </vt:lpstr>
      <vt:lpstr>Safety of Fruit Spreads</vt:lpstr>
      <vt:lpstr>Safe Recipes</vt:lpstr>
      <vt:lpstr>SOURCES FOR RECIPES</vt:lpstr>
      <vt:lpstr>NECESSARY INGREDIENTS</vt:lpstr>
      <vt:lpstr>FRUIT</vt:lpstr>
      <vt:lpstr>Elderberries – Safe??</vt:lpstr>
      <vt:lpstr>Frozen, Canned, Dried fruits </vt:lpstr>
      <vt:lpstr>PECTIN</vt:lpstr>
      <vt:lpstr>COMMERCIAL PECTIN</vt:lpstr>
      <vt:lpstr>ADVANTAGES OF COMMERCIAL PECTIN</vt:lpstr>
      <vt:lpstr>Forms of Commercial Pectin </vt:lpstr>
      <vt:lpstr>Pectin Substitutes – used for reduced sugar products</vt:lpstr>
      <vt:lpstr>Acid</vt:lpstr>
      <vt:lpstr>SUGAR</vt:lpstr>
      <vt:lpstr>GEL STRUCTURE – FORMING A NET</vt:lpstr>
      <vt:lpstr>USING “OTHER” SUGARS</vt:lpstr>
      <vt:lpstr>Sugar Substitutes </vt:lpstr>
      <vt:lpstr>PRESERVING FOODS FOR SPECIAL DIETS</vt:lpstr>
      <vt:lpstr>LOW SUGAR or NO SUGAR FRUIT SPREADS</vt:lpstr>
      <vt:lpstr>Pamona's Pectin</vt:lpstr>
      <vt:lpstr>PRESERVING FOODS FOR SPECIAL DIETS</vt:lpstr>
      <vt:lpstr>LARGER BATCHES OF JAM &amp; JELLY </vt:lpstr>
      <vt:lpstr>PREPARING FRUIT FOR JELLY USING JELLY BAG</vt:lpstr>
      <vt:lpstr>Preparing Juice using  Juicer</vt:lpstr>
      <vt:lpstr>STEPS IN JAM or JELLY MAKING</vt:lpstr>
      <vt:lpstr>MAKING JAMS &amp; JELLIES WITH ADDED PECTIN</vt:lpstr>
      <vt:lpstr>MAKING JELLY WITHOUT ADDED PECTIN</vt:lpstr>
      <vt:lpstr>TESTING FOR DONENESS – TEMPERATURE TEST</vt:lpstr>
      <vt:lpstr>TESTING FOR DONENESS – SHEETING TEST</vt:lpstr>
      <vt:lpstr>MAKING JAM WITHOUT ADDED PECTIN</vt:lpstr>
      <vt:lpstr>TESTING FOR DONENESS – REFRIGERATOR TEST</vt:lpstr>
      <vt:lpstr>PowerPoint Presentation</vt:lpstr>
      <vt:lpstr>Remaking Fruit Spreads</vt:lpstr>
      <vt:lpstr>CRYSTALS IN JELLY</vt:lpstr>
      <vt:lpstr>ADJUSTING FIRMNESS</vt:lpstr>
      <vt:lpstr>FREEZER JAM</vt:lpstr>
      <vt:lpstr>PROBLEMS &amp; SOLUTIONS FOR FREEZER JAM</vt:lpstr>
      <vt:lpstr>Fruit Butters</vt:lpstr>
      <vt:lpstr>Fruit Syrups</vt:lpstr>
      <vt:lpstr>Fruit Honey </vt:lpstr>
      <vt:lpstr>PowerPoint Presentation</vt:lpstr>
      <vt:lpstr>PowerPoint Presentation</vt:lpstr>
      <vt:lpstr>Homework</vt:lpstr>
    </vt:vector>
  </TitlesOfParts>
  <Company>Cara Haskey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Cara Haskey</dc:creator>
  <cp:lastModifiedBy>Pirtle, Julie</cp:lastModifiedBy>
  <cp:revision>438</cp:revision>
  <cp:lastPrinted>2014-05-12T21:36:31Z</cp:lastPrinted>
  <dcterms:created xsi:type="dcterms:W3CDTF">2009-10-05T16:52:11Z</dcterms:created>
  <dcterms:modified xsi:type="dcterms:W3CDTF">2024-10-22T23:55:29Z</dcterms:modified>
</cp:coreProperties>
</file>