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59" r:id="rId2"/>
    <p:sldId id="260" r:id="rId3"/>
    <p:sldId id="261" r:id="rId4"/>
    <p:sldId id="362" r:id="rId5"/>
    <p:sldId id="262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4" r:id="rId40"/>
    <p:sldId id="305" r:id="rId41"/>
    <p:sldId id="302" r:id="rId42"/>
    <p:sldId id="306" r:id="rId43"/>
    <p:sldId id="363" r:id="rId44"/>
    <p:sldId id="308" r:id="rId45"/>
    <p:sldId id="309" r:id="rId46"/>
    <p:sldId id="310" r:id="rId47"/>
    <p:sldId id="319" r:id="rId48"/>
    <p:sldId id="37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263" r:id="rId61"/>
    <p:sldId id="364" r:id="rId62"/>
    <p:sldId id="264" r:id="rId63"/>
    <p:sldId id="365" r:id="rId64"/>
    <p:sldId id="366" r:id="rId65"/>
    <p:sldId id="367" r:id="rId66"/>
    <p:sldId id="368" r:id="rId67"/>
    <p:sldId id="369" r:id="rId68"/>
    <p:sldId id="311" r:id="rId69"/>
    <p:sldId id="312" r:id="rId70"/>
    <p:sldId id="313" r:id="rId71"/>
    <p:sldId id="315" r:id="rId72"/>
    <p:sldId id="318" r:id="rId73"/>
    <p:sldId id="314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32" r:id="rId82"/>
    <p:sldId id="340" r:id="rId83"/>
    <p:sldId id="341" r:id="rId84"/>
    <p:sldId id="342" r:id="rId85"/>
    <p:sldId id="343" r:id="rId86"/>
    <p:sldId id="372" r:id="rId87"/>
    <p:sldId id="373" r:id="rId88"/>
    <p:sldId id="371" r:id="rId89"/>
    <p:sldId id="356" r:id="rId90"/>
    <p:sldId id="346" r:id="rId91"/>
    <p:sldId id="374" r:id="rId92"/>
    <p:sldId id="357" r:id="rId9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9200A-BF64-107C-7524-A0CBBA350A88}" v="1852" dt="2024-09-19T18:20:47.58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7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144000" cy="952500"/>
          </a:xfrm>
          <a:custGeom>
            <a:avLst/>
            <a:gdLst/>
            <a:ahLst/>
            <a:cxnLst/>
            <a:rect l="l" t="t" r="r" b="b"/>
            <a:pathLst>
              <a:path w="9144000" h="952500">
                <a:moveTo>
                  <a:pt x="0" y="952500"/>
                </a:moveTo>
                <a:lnTo>
                  <a:pt x="9144000" y="952500"/>
                </a:lnTo>
                <a:lnTo>
                  <a:pt x="9144000" y="0"/>
                </a:lnTo>
                <a:lnTo>
                  <a:pt x="0" y="0"/>
                </a:lnTo>
                <a:lnTo>
                  <a:pt x="0" y="952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95250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4000" y="0"/>
                </a:moveTo>
                <a:lnTo>
                  <a:pt x="0" y="0"/>
                </a:ln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D20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64204" y="1691132"/>
            <a:ext cx="2815590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677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D20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D20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9740" y="1641596"/>
            <a:ext cx="3956050" cy="4476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D20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6725" y="1641403"/>
            <a:ext cx="3912870" cy="4246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D20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35379"/>
            <a:ext cx="9144000" cy="4427220"/>
          </a:xfrm>
          <a:custGeom>
            <a:avLst/>
            <a:gdLst/>
            <a:ahLst/>
            <a:cxnLst/>
            <a:rect l="l" t="t" r="r" b="b"/>
            <a:pathLst>
              <a:path w="9144000" h="4427220">
                <a:moveTo>
                  <a:pt x="0" y="4427220"/>
                </a:moveTo>
                <a:lnTo>
                  <a:pt x="9144000" y="4427220"/>
                </a:lnTo>
                <a:lnTo>
                  <a:pt x="9144000" y="0"/>
                </a:lnTo>
                <a:lnTo>
                  <a:pt x="0" y="0"/>
                </a:lnTo>
                <a:lnTo>
                  <a:pt x="0" y="4427220"/>
                </a:lnTo>
                <a:close/>
              </a:path>
            </a:pathLst>
          </a:custGeom>
          <a:solidFill>
            <a:srgbClr val="E1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94360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9144000" h="914400">
                <a:moveTo>
                  <a:pt x="9144000" y="0"/>
                </a:moveTo>
                <a:lnTo>
                  <a:pt x="0" y="0"/>
                </a:lnTo>
                <a:lnTo>
                  <a:pt x="0" y="914400"/>
                </a:lnTo>
                <a:lnTo>
                  <a:pt x="9144000" y="914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62600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9144000" y="0"/>
                </a:moveTo>
                <a:lnTo>
                  <a:pt x="0" y="0"/>
                </a:lnTo>
                <a:lnTo>
                  <a:pt x="0" y="381000"/>
                </a:lnTo>
                <a:lnTo>
                  <a:pt x="9144000" y="381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D20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D20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144000" cy="952500"/>
          </a:xfrm>
          <a:custGeom>
            <a:avLst/>
            <a:gdLst/>
            <a:ahLst/>
            <a:cxnLst/>
            <a:rect l="l" t="t" r="r" b="b"/>
            <a:pathLst>
              <a:path w="9144000" h="952500">
                <a:moveTo>
                  <a:pt x="0" y="952500"/>
                </a:moveTo>
                <a:lnTo>
                  <a:pt x="9144000" y="952500"/>
                </a:lnTo>
                <a:lnTo>
                  <a:pt x="9144000" y="0"/>
                </a:lnTo>
                <a:lnTo>
                  <a:pt x="0" y="0"/>
                </a:lnTo>
                <a:lnTo>
                  <a:pt x="0" y="952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2779" y="2724404"/>
            <a:ext cx="5298440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D20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4335" y="1748346"/>
            <a:ext cx="5176520" cy="303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xel.edu/dontwashyourchicke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enfiliado.blogspot.com/2011_09_01_archive.html" TargetMode="External"/><Relationship Id="rId5" Type="http://schemas.openxmlformats.org/officeDocument/2006/relationships/image" Target="../media/image33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85354-text-question-blog-questions-logo-any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hyperlink" Target="https://creativecommons.org/licenses/by-nc/3.0/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ter store Winter stores, vegetables in jars preserved food stock pictures, royalty-free photos &amp; images">
            <a:extLst>
              <a:ext uri="{FF2B5EF4-FFF2-40B4-BE49-F238E27FC236}">
                <a16:creationId xmlns:a16="http://schemas.microsoft.com/office/drawing/2014/main" id="{E35A779C-585A-C7CB-0A48-FD7C97CEFF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61" t="9091" r="963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07587-64EF-C4E8-D6CC-E44D86A82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5300" kern="1200">
                <a:solidFill>
                  <a:schemeClr val="bg1"/>
                </a:solidFill>
                <a:latin typeface="+mj-lt"/>
                <a:cs typeface="+mj-cs"/>
              </a:rPr>
              <a:t>Welcome! </a:t>
            </a:r>
            <a:br>
              <a:rPr lang="en-US" sz="5300" kern="1200">
                <a:solidFill>
                  <a:schemeClr val="bg1"/>
                </a:solidFill>
                <a:latin typeface="+mj-lt"/>
                <a:cs typeface="+mj-cs"/>
              </a:rPr>
            </a:br>
            <a:r>
              <a:rPr lang="en-US" sz="5300" kern="1200">
                <a:solidFill>
                  <a:schemeClr val="bg1"/>
                </a:solidFill>
                <a:latin typeface="+mj-lt"/>
                <a:cs typeface="+mj-cs"/>
              </a:rPr>
              <a:t>2024 Master Food </a:t>
            </a:r>
            <a:br>
              <a:rPr lang="en-US" sz="5300" kern="1200">
                <a:solidFill>
                  <a:schemeClr val="bg1"/>
                </a:solidFill>
                <a:latin typeface="+mj-lt"/>
                <a:cs typeface="+mj-cs"/>
              </a:rPr>
            </a:br>
            <a:r>
              <a:rPr lang="en-US" sz="5300" kern="1200">
                <a:solidFill>
                  <a:schemeClr val="bg1"/>
                </a:solidFill>
                <a:latin typeface="+mj-lt"/>
                <a:cs typeface="+mj-cs"/>
              </a:rPr>
              <a:t>Preserver Training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3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10" dirty="0">
                <a:solidFill>
                  <a:srgbClr val="DFEBE3"/>
                </a:solidFill>
                <a:latin typeface="Arial"/>
                <a:cs typeface="Arial"/>
              </a:rPr>
              <a:t>CASE</a:t>
            </a:r>
            <a:r>
              <a:rPr sz="2400" spc="-35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FEBE3"/>
                </a:solidFill>
                <a:latin typeface="Arial"/>
                <a:cs typeface="Arial"/>
              </a:rPr>
              <a:t>vs.</a:t>
            </a:r>
            <a:r>
              <a:rPr sz="2400" spc="-55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FEBE3"/>
                </a:solidFill>
                <a:latin typeface="Arial"/>
                <a:cs typeface="Arial"/>
              </a:rPr>
              <a:t>OUTBREAK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701800"/>
            <a:ext cx="6991350" cy="200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60070" indent="-342900">
              <a:lnSpc>
                <a:spcPct val="100000"/>
              </a:lnSpc>
              <a:spcBef>
                <a:spcPts val="100"/>
              </a:spcBef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u="heavy" dirty="0">
                <a:solidFill>
                  <a:srgbClr val="871424"/>
                </a:solidFill>
                <a:uFill>
                  <a:solidFill>
                    <a:srgbClr val="871424"/>
                  </a:solidFill>
                </a:uFill>
                <a:latin typeface="Arial"/>
                <a:cs typeface="Arial"/>
              </a:rPr>
              <a:t>A</a:t>
            </a:r>
            <a:r>
              <a:rPr sz="2400" b="1" u="heavy" spc="-5" dirty="0">
                <a:solidFill>
                  <a:srgbClr val="871424"/>
                </a:solidFill>
                <a:uFill>
                  <a:solidFill>
                    <a:srgbClr val="871424"/>
                  </a:solidFill>
                </a:uFill>
                <a:latin typeface="Arial"/>
                <a:cs typeface="Arial"/>
              </a:rPr>
              <a:t> case</a:t>
            </a:r>
            <a:r>
              <a:rPr sz="2400" b="1" spc="1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a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 single</a:t>
            </a:r>
            <a:r>
              <a:rPr sz="24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person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that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has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become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ill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from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 confirmed FBI (Foodborne</a:t>
            </a:r>
            <a:r>
              <a:rPr sz="24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Illness).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677E91"/>
              </a:buClr>
              <a:buFont typeface="Arial"/>
              <a:buChar char="•"/>
            </a:pPr>
            <a:endParaRPr sz="35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u="heavy" spc="-5" dirty="0">
                <a:solidFill>
                  <a:srgbClr val="871424"/>
                </a:solidFill>
                <a:uFill>
                  <a:solidFill>
                    <a:srgbClr val="871424"/>
                  </a:solidFill>
                </a:uFill>
                <a:latin typeface="Arial"/>
                <a:cs typeface="Arial"/>
              </a:rPr>
              <a:t>An outbreak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2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 or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more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confirmed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cases of the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same 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illness.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HIGHLY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SUSEPTIBLE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POPULATIONS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6510020" cy="3695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Certain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people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greater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risk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for 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complications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due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foodborne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illness: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Young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82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Old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82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Pregnant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82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Immune-compromised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1745" y="55437"/>
            <a:ext cx="7669530" cy="6386830"/>
            <a:chOff x="221745" y="55437"/>
            <a:chExt cx="7669530" cy="63868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7947" y="2784348"/>
              <a:ext cx="1254251" cy="17861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98897" y="2765298"/>
              <a:ext cx="1292860" cy="1824355"/>
            </a:xfrm>
            <a:custGeom>
              <a:avLst/>
              <a:gdLst/>
              <a:ahLst/>
              <a:cxnLst/>
              <a:rect l="l" t="t" r="r" b="b"/>
              <a:pathLst>
                <a:path w="1292860" h="1824354">
                  <a:moveTo>
                    <a:pt x="0" y="0"/>
                  </a:moveTo>
                  <a:lnTo>
                    <a:pt x="1292352" y="0"/>
                  </a:lnTo>
                  <a:lnTo>
                    <a:pt x="1292352" y="1824227"/>
                  </a:lnTo>
                  <a:lnTo>
                    <a:pt x="0" y="182422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0" y="3070860"/>
              <a:ext cx="1264919" cy="15818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53150" y="3051810"/>
              <a:ext cx="1303020" cy="1620520"/>
            </a:xfrm>
            <a:custGeom>
              <a:avLst/>
              <a:gdLst/>
              <a:ahLst/>
              <a:cxnLst/>
              <a:rect l="l" t="t" r="r" b="b"/>
              <a:pathLst>
                <a:path w="1303020" h="1620520">
                  <a:moveTo>
                    <a:pt x="0" y="0"/>
                  </a:moveTo>
                  <a:lnTo>
                    <a:pt x="1303020" y="0"/>
                  </a:lnTo>
                  <a:lnTo>
                    <a:pt x="1303020" y="1620012"/>
                  </a:lnTo>
                  <a:lnTo>
                    <a:pt x="0" y="162001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8252" y="4677155"/>
              <a:ext cx="1264919" cy="15742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69202" y="4658105"/>
              <a:ext cx="1303020" cy="1612900"/>
            </a:xfrm>
            <a:custGeom>
              <a:avLst/>
              <a:gdLst/>
              <a:ahLst/>
              <a:cxnLst/>
              <a:rect l="l" t="t" r="r" b="b"/>
              <a:pathLst>
                <a:path w="1303020" h="1612900">
                  <a:moveTo>
                    <a:pt x="0" y="0"/>
                  </a:moveTo>
                  <a:lnTo>
                    <a:pt x="1303020" y="0"/>
                  </a:lnTo>
                  <a:lnTo>
                    <a:pt x="1303020" y="1612392"/>
                  </a:lnTo>
                  <a:lnTo>
                    <a:pt x="0" y="161239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7903" y="4572000"/>
              <a:ext cx="1260347" cy="18318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08853" y="4552950"/>
              <a:ext cx="1298575" cy="1870075"/>
            </a:xfrm>
            <a:custGeom>
              <a:avLst/>
              <a:gdLst/>
              <a:ahLst/>
              <a:cxnLst/>
              <a:rect l="l" t="t" r="r" b="b"/>
              <a:pathLst>
                <a:path w="1298575" h="1870075">
                  <a:moveTo>
                    <a:pt x="0" y="0"/>
                  </a:moveTo>
                  <a:lnTo>
                    <a:pt x="1298448" y="0"/>
                  </a:lnTo>
                  <a:lnTo>
                    <a:pt x="1298448" y="1869948"/>
                  </a:lnTo>
                  <a:lnTo>
                    <a:pt x="0" y="1869948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solidFill>
                  <a:srgbClr val="DFEBE3"/>
                </a:solidFill>
              </a:rPr>
              <a:t>FOOD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TO AVOID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IF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PART</a:t>
            </a:r>
            <a:r>
              <a:rPr sz="2400" spc="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OF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AT-RISK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POPULATION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7974965" cy="38658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Pregnant,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immuno-compromised</a:t>
            </a:r>
            <a:r>
              <a:rPr sz="2800" spc="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elderly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should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avoid</a:t>
            </a:r>
            <a:r>
              <a:rPr sz="2800" b="1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following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foods: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Soft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cheeses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Cold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smoked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fish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Cold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deli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salads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Unpasteurized dairy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products</a:t>
            </a:r>
            <a:endParaRPr sz="2800">
              <a:latin typeface="Arial"/>
              <a:cs typeface="Arial"/>
            </a:endParaRPr>
          </a:p>
          <a:p>
            <a:pPr marL="756285" marR="51752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Hot dogs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deli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unless</a:t>
            </a:r>
            <a:r>
              <a:rPr sz="2800" b="1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reheated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165°F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952500"/>
            </a:xfrm>
            <a:custGeom>
              <a:avLst/>
              <a:gdLst/>
              <a:ahLst/>
              <a:cxnLst/>
              <a:rect l="l" t="t" r="r" b="b"/>
              <a:pathLst>
                <a:path w="9144000" h="952500">
                  <a:moveTo>
                    <a:pt x="0" y="952500"/>
                  </a:moveTo>
                  <a:lnTo>
                    <a:pt x="9144000" y="9525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525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D20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Foodborne</a:t>
            </a:r>
            <a:r>
              <a:rPr spc="20" dirty="0"/>
              <a:t> </a:t>
            </a:r>
            <a:r>
              <a:rPr spc="-5" dirty="0"/>
              <a:t>illnesses</a:t>
            </a:r>
            <a:r>
              <a:rPr spc="-15" dirty="0"/>
              <a:t> </a:t>
            </a:r>
            <a:r>
              <a:rPr dirty="0"/>
              <a:t>reports</a:t>
            </a:r>
            <a:r>
              <a:rPr spc="-5" dirty="0"/>
              <a:t> have</a:t>
            </a:r>
          </a:p>
          <a:p>
            <a:pPr algn="ctr">
              <a:lnSpc>
                <a:spcPct val="100000"/>
              </a:lnSpc>
            </a:pP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INCREASED</a:t>
            </a:r>
            <a:r>
              <a:rPr spc="-10" dirty="0"/>
              <a:t>….WHY?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Foodborne</a:t>
            </a:r>
            <a:r>
              <a:rPr sz="2400" spc="30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illnesses</a:t>
            </a:r>
            <a:r>
              <a:rPr sz="2400" spc="5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reports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have</a:t>
            </a:r>
            <a:r>
              <a:rPr sz="2400" spc="20" dirty="0">
                <a:solidFill>
                  <a:srgbClr val="DFEBE3"/>
                </a:solidFill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INCREASED</a:t>
            </a:r>
            <a:r>
              <a:rPr sz="2400" spc="-10" dirty="0">
                <a:solidFill>
                  <a:srgbClr val="DFEBE3"/>
                </a:solidFill>
              </a:rPr>
              <a:t>….WHY?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621" y="1614322"/>
            <a:ext cx="7365365" cy="44786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Increased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awareness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surveillance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Increased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susceptible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individuals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People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cook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food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less –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raw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minimal</a:t>
            </a:r>
            <a:r>
              <a:rPr sz="24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cooking</a:t>
            </a:r>
            <a:endParaRPr sz="2400">
              <a:latin typeface="Arial"/>
              <a:cs typeface="Arial"/>
            </a:endParaRPr>
          </a:p>
          <a:p>
            <a:pPr marL="355600" marR="523875" indent="-34290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Large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companies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distribute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larger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audiences.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Decreased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preparation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skills.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0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handling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mistakes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not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reheated</a:t>
            </a:r>
            <a:r>
              <a:rPr sz="2000" spc="-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correctly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More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convenience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Children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cooking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0" rIns="0" bIns="0" rtlCol="0">
            <a:spAutoFit/>
          </a:bodyPr>
          <a:lstStyle/>
          <a:p>
            <a:pPr marL="472440">
              <a:lnSpc>
                <a:spcPts val="3329"/>
              </a:lnSpc>
            </a:pPr>
            <a:r>
              <a:rPr sz="3200" spc="-5" dirty="0">
                <a:solidFill>
                  <a:srgbClr val="DFEBE3"/>
                </a:solidFill>
                <a:latin typeface="Arial"/>
                <a:cs typeface="Arial"/>
              </a:rPr>
              <a:t>Food</a:t>
            </a:r>
            <a:r>
              <a:rPr sz="3200" spc="-35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DFEBE3"/>
                </a:solidFill>
                <a:latin typeface="Arial"/>
                <a:cs typeface="Arial"/>
              </a:rPr>
              <a:t>Quality</a:t>
            </a:r>
            <a:r>
              <a:rPr sz="3200" spc="-10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FEBE3"/>
                </a:solidFill>
                <a:latin typeface="Arial"/>
                <a:cs typeface="Arial"/>
              </a:rPr>
              <a:t>–</a:t>
            </a:r>
            <a:r>
              <a:rPr sz="3200" spc="-20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DFEBE3"/>
                </a:solidFill>
                <a:latin typeface="Arial"/>
                <a:cs typeface="Arial"/>
              </a:rPr>
              <a:t>Measurement</a:t>
            </a:r>
            <a:r>
              <a:rPr sz="3200" spc="-35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DFEBE3"/>
                </a:solidFill>
                <a:latin typeface="Arial"/>
                <a:cs typeface="Arial"/>
              </a:rPr>
              <a:t>of</a:t>
            </a:r>
            <a:r>
              <a:rPr sz="3200" spc="-10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DFEBE3"/>
                </a:solidFill>
                <a:latin typeface="Arial"/>
                <a:cs typeface="Arial"/>
              </a:rPr>
              <a:t>Excellence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2002217"/>
            <a:ext cx="3234055" cy="3927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5" dirty="0">
                <a:solidFill>
                  <a:srgbClr val="3D2015"/>
                </a:solidFill>
                <a:latin typeface="Arial"/>
                <a:cs typeface="Arial"/>
              </a:rPr>
              <a:t>Sensory </a:t>
            </a:r>
            <a:r>
              <a:rPr sz="3200" b="1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2015"/>
                </a:solidFill>
                <a:latin typeface="Arial"/>
                <a:cs typeface="Arial"/>
              </a:rPr>
              <a:t>c</a:t>
            </a:r>
            <a:r>
              <a:rPr sz="3200" b="1" spc="-5" dirty="0">
                <a:solidFill>
                  <a:srgbClr val="3D2015"/>
                </a:solidFill>
                <a:latin typeface="Arial"/>
                <a:cs typeface="Arial"/>
              </a:rPr>
              <a:t>h</a:t>
            </a:r>
            <a:r>
              <a:rPr sz="3200" b="1" spc="-10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3200" b="1" dirty="0">
                <a:solidFill>
                  <a:srgbClr val="3D2015"/>
                </a:solidFill>
                <a:latin typeface="Arial"/>
                <a:cs typeface="Arial"/>
              </a:rPr>
              <a:t>r</a:t>
            </a:r>
            <a:r>
              <a:rPr sz="3200" b="1" spc="-10" dirty="0">
                <a:solidFill>
                  <a:srgbClr val="3D2015"/>
                </a:solidFill>
                <a:latin typeface="Arial"/>
                <a:cs typeface="Arial"/>
              </a:rPr>
              <a:t>ac</a:t>
            </a:r>
            <a:r>
              <a:rPr sz="3200" b="1" dirty="0">
                <a:solidFill>
                  <a:srgbClr val="3D2015"/>
                </a:solidFill>
                <a:latin typeface="Arial"/>
                <a:cs typeface="Arial"/>
              </a:rPr>
              <a:t>t</a:t>
            </a:r>
            <a:r>
              <a:rPr sz="3200" b="1" spc="-10" dirty="0">
                <a:solidFill>
                  <a:srgbClr val="3D2015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3D2015"/>
                </a:solidFill>
                <a:latin typeface="Arial"/>
                <a:cs typeface="Arial"/>
              </a:rPr>
              <a:t>r</a:t>
            </a:r>
            <a:r>
              <a:rPr sz="3200" b="1" spc="-5" dirty="0">
                <a:solidFill>
                  <a:srgbClr val="3D2015"/>
                </a:solidFill>
                <a:latin typeface="Arial"/>
                <a:cs typeface="Arial"/>
              </a:rPr>
              <a:t>i</a:t>
            </a:r>
            <a:r>
              <a:rPr sz="3200" b="1" spc="-10" dirty="0">
                <a:solidFill>
                  <a:srgbClr val="3D2015"/>
                </a:solidFill>
                <a:latin typeface="Arial"/>
                <a:cs typeface="Arial"/>
              </a:rPr>
              <a:t>s</a:t>
            </a:r>
            <a:r>
              <a:rPr sz="3200" b="1" dirty="0">
                <a:solidFill>
                  <a:srgbClr val="3D2015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3D2015"/>
                </a:solidFill>
                <a:latin typeface="Arial"/>
                <a:cs typeface="Arial"/>
              </a:rPr>
              <a:t>i</a:t>
            </a:r>
            <a:r>
              <a:rPr sz="3200" b="1" spc="-10" dirty="0">
                <a:solidFill>
                  <a:srgbClr val="3D2015"/>
                </a:solidFill>
                <a:latin typeface="Arial"/>
                <a:cs typeface="Arial"/>
              </a:rPr>
              <a:t>cs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76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Appearance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10" dirty="0">
                <a:solidFill>
                  <a:srgbClr val="3D2015"/>
                </a:solidFill>
                <a:latin typeface="Arial"/>
                <a:cs typeface="Arial"/>
              </a:rPr>
              <a:t>Color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Aroma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Flavor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Textures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6819" y="1905101"/>
            <a:ext cx="3542029" cy="295148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6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5" dirty="0">
                <a:solidFill>
                  <a:srgbClr val="3D2015"/>
                </a:solidFill>
                <a:latin typeface="Arial"/>
                <a:cs typeface="Arial"/>
              </a:rPr>
              <a:t>Determined</a:t>
            </a:r>
            <a:r>
              <a:rPr sz="3200" b="1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D2015"/>
                </a:solidFill>
                <a:latin typeface="Arial"/>
                <a:cs typeface="Arial"/>
              </a:rPr>
              <a:t>by: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Looking</a:t>
            </a:r>
            <a:r>
              <a:rPr sz="3200" spc="-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32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76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Smelling</a:t>
            </a:r>
            <a:r>
              <a:rPr sz="32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it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Tasting</a:t>
            </a:r>
            <a:r>
              <a:rPr sz="3200" spc="-1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it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76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Feeling</a:t>
            </a:r>
            <a:r>
              <a:rPr sz="3200" spc="-1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D2015"/>
                </a:solidFill>
                <a:latin typeface="Arial"/>
                <a:cs typeface="Arial"/>
              </a:rPr>
              <a:t>it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Quality changes</a:t>
            </a:r>
            <a:r>
              <a:rPr sz="2400" spc="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DON’T cause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Foodborne</a:t>
            </a:r>
            <a:r>
              <a:rPr sz="2400" spc="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Illness!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700275"/>
            <a:ext cx="8225155" cy="4462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012190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Organisms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that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cause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FBI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spoilage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are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different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Cannot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tell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if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 is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safe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by smell,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taste,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flavor.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Loss</a:t>
            </a:r>
            <a:r>
              <a:rPr sz="2800" b="1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b="1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quality</a:t>
            </a:r>
            <a:r>
              <a:rPr sz="2800" b="1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caused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3D2015"/>
                </a:solidFill>
                <a:latin typeface="Arial"/>
                <a:cs typeface="Arial"/>
              </a:rPr>
              <a:t>by: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Microbial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organisms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Natural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Physical</a:t>
            </a:r>
            <a:r>
              <a:rPr sz="28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Chemical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External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contaminants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0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4000" y="0"/>
                </a:moveTo>
                <a:lnTo>
                  <a:pt x="0" y="0"/>
                </a:ln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D20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9740" y="1994408"/>
            <a:ext cx="7555865" cy="38296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675"/>
              </a:spcBef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 poisoning</a:t>
            </a:r>
            <a:r>
              <a:rPr sz="2400" spc="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microorganisms</a:t>
            </a:r>
            <a:r>
              <a:rPr sz="24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may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give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obvious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signs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of being</a:t>
            </a:r>
            <a:r>
              <a:rPr sz="24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present!</a:t>
            </a:r>
            <a:endParaRPr sz="2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400" dirty="0">
                <a:solidFill>
                  <a:srgbClr val="677E91"/>
                </a:solidFill>
                <a:latin typeface="Arial"/>
                <a:cs typeface="Arial"/>
              </a:rPr>
              <a:t>–</a:t>
            </a:r>
            <a:r>
              <a:rPr sz="2400" spc="245" dirty="0">
                <a:solidFill>
                  <a:srgbClr val="677E9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Can’t</a:t>
            </a:r>
            <a:r>
              <a:rPr sz="2400" b="1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taste</a:t>
            </a:r>
            <a:r>
              <a:rPr sz="2400" b="1" dirty="0">
                <a:solidFill>
                  <a:srgbClr val="3D2015"/>
                </a:solidFill>
                <a:latin typeface="Arial"/>
                <a:cs typeface="Arial"/>
              </a:rPr>
              <a:t> it,</a:t>
            </a:r>
            <a:r>
              <a:rPr sz="2400" b="1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smell </a:t>
            </a:r>
            <a:r>
              <a:rPr sz="2400" b="1" dirty="0">
                <a:solidFill>
                  <a:srgbClr val="3D2015"/>
                </a:solidFill>
                <a:latin typeface="Arial"/>
                <a:cs typeface="Arial"/>
              </a:rPr>
              <a:t>it</a:t>
            </a:r>
            <a:r>
              <a:rPr sz="2400" b="1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or see</a:t>
            </a:r>
            <a:r>
              <a:rPr sz="2400" b="1" spc="5" dirty="0">
                <a:solidFill>
                  <a:srgbClr val="3D2015"/>
                </a:solidFill>
                <a:latin typeface="Arial"/>
                <a:cs typeface="Arial"/>
              </a:rPr>
              <a:t> it!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>
              <a:latin typeface="Arial"/>
              <a:cs typeface="Arial"/>
            </a:endParaRPr>
          </a:p>
          <a:p>
            <a:pPr marL="355600" marR="382270" indent="-342900">
              <a:lnSpc>
                <a:spcPts val="2300"/>
              </a:lnSpc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Most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bacteria,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viruses,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parasites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odorless,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colorless</a:t>
            </a:r>
            <a:r>
              <a:rPr sz="24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tasteless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677E91"/>
              </a:buClr>
              <a:buFont typeface="Arial"/>
              <a:buChar char="•"/>
            </a:pPr>
            <a:endParaRPr sz="3000">
              <a:latin typeface="Arial"/>
              <a:cs typeface="Arial"/>
            </a:endParaRPr>
          </a:p>
          <a:p>
            <a:pPr marL="354965" marR="53975" indent="-342900">
              <a:lnSpc>
                <a:spcPts val="2300"/>
              </a:lnSpc>
              <a:buClr>
                <a:srgbClr val="677E91"/>
              </a:buClr>
              <a:buChar char="•"/>
              <a:tabLst>
                <a:tab pos="354965" algn="l"/>
                <a:tab pos="355600" algn="l"/>
                <a:tab pos="5848985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u="heavy" spc="-5" dirty="0">
                <a:solidFill>
                  <a:srgbClr val="3D2015"/>
                </a:solidFill>
                <a:uFill>
                  <a:solidFill>
                    <a:srgbClr val="3D2015"/>
                  </a:solidFill>
                </a:uFill>
                <a:latin typeface="Arial"/>
                <a:cs typeface="Arial"/>
              </a:rPr>
              <a:t>spoiled</a:t>
            </a:r>
            <a:r>
              <a:rPr sz="2400" spc="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4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discriminating	consumer</a:t>
            </a:r>
            <a:r>
              <a:rPr sz="2400" spc="-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is </a:t>
            </a:r>
            <a:r>
              <a:rPr sz="2400" spc="-6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unwilling</a:t>
            </a:r>
            <a:r>
              <a:rPr sz="2400" spc="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eat it BUT</a:t>
            </a:r>
            <a:r>
              <a:rPr sz="24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could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be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safe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while….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677E91"/>
              </a:buClr>
              <a:buFont typeface="Arial"/>
              <a:buChar char="•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Unsafe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may look</a:t>
            </a:r>
            <a:r>
              <a:rPr sz="24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fine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and make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you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sick.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Potentially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Hazardous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Foods: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2306828"/>
            <a:ext cx="7566659" cy="302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33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general, </a:t>
            </a:r>
            <a:r>
              <a:rPr sz="3300" spc="-10" dirty="0">
                <a:solidFill>
                  <a:srgbClr val="3D2015"/>
                </a:solidFill>
                <a:latin typeface="Arial"/>
                <a:cs typeface="Arial"/>
              </a:rPr>
              <a:t>potentially</a:t>
            </a:r>
            <a:r>
              <a:rPr sz="33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hazardous</a:t>
            </a:r>
            <a:r>
              <a:rPr sz="33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foods </a:t>
            </a:r>
            <a:r>
              <a:rPr sz="3300" spc="-90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include</a:t>
            </a:r>
            <a:r>
              <a:rPr sz="33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33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which</a:t>
            </a:r>
            <a:r>
              <a:rPr sz="33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are:</a:t>
            </a:r>
            <a:endParaRPr sz="33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223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High</a:t>
            </a:r>
            <a:r>
              <a:rPr sz="33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33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protein</a:t>
            </a:r>
            <a:endParaRPr sz="33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79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Low</a:t>
            </a:r>
            <a:r>
              <a:rPr sz="33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33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acid</a:t>
            </a:r>
            <a:endParaRPr sz="33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79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High in</a:t>
            </a:r>
            <a:r>
              <a:rPr sz="33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D2015"/>
                </a:solidFill>
                <a:latin typeface="Arial"/>
                <a:cs typeface="Arial"/>
              </a:rPr>
              <a:t>moisture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0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4000" y="0"/>
                </a:moveTo>
                <a:lnTo>
                  <a:pt x="0" y="0"/>
                </a:ln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D2015"/>
          </a:solidFill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Po</a:t>
            </a:r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Potationally </a:t>
            </a:r>
            <a:r>
              <a:rPr lang="en-US" sz="2400" dirty="0" err="1">
                <a:solidFill>
                  <a:schemeClr val="bg1"/>
                </a:solidFill>
                <a:ea typeface="Calibri"/>
                <a:cs typeface="Calibri"/>
              </a:rPr>
              <a:t>Hazaardous</a:t>
            </a:r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 Foods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628648"/>
            <a:ext cx="3717290" cy="49269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Animal</a:t>
            </a:r>
            <a:r>
              <a:rPr sz="24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Products</a:t>
            </a:r>
            <a:endParaRPr sz="2400">
              <a:latin typeface="Arial"/>
              <a:cs typeface="Arial"/>
            </a:endParaRPr>
          </a:p>
          <a:p>
            <a:pPr marL="756285" marR="4254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All meats (red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meat, 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poultry, fish, shellfish, </a:t>
            </a:r>
            <a:r>
              <a:rPr sz="2400" spc="-6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crustaceans,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etc.)</a:t>
            </a:r>
            <a:endParaRPr sz="2400">
              <a:latin typeface="Arial"/>
              <a:cs typeface="Arial"/>
            </a:endParaRPr>
          </a:p>
          <a:p>
            <a:pPr marL="756285" marR="7181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Eggs,</a:t>
            </a:r>
            <a:r>
              <a:rPr sz="24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milk,</a:t>
            </a:r>
            <a:r>
              <a:rPr sz="24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dairy </a:t>
            </a:r>
            <a:r>
              <a:rPr sz="2400" spc="-6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products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Cooked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Starches</a:t>
            </a:r>
            <a:endParaRPr sz="24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58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Rice, potatoes, pasta,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refried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beans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Fruits</a:t>
            </a:r>
            <a:r>
              <a:rPr sz="24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and Vegetables</a:t>
            </a:r>
            <a:endParaRPr sz="2400">
              <a:latin typeface="Arial"/>
              <a:cs typeface="Arial"/>
            </a:endParaRPr>
          </a:p>
          <a:p>
            <a:pPr marL="756285" marR="259079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Cooked</a:t>
            </a:r>
            <a:r>
              <a:rPr sz="2400" spc="-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vegetables, </a:t>
            </a:r>
            <a:r>
              <a:rPr sz="2400" spc="-6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sliced</a:t>
            </a:r>
            <a:r>
              <a:rPr sz="24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melons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1745" y="55437"/>
            <a:ext cx="8395335" cy="6027420"/>
            <a:chOff x="221745" y="55437"/>
            <a:chExt cx="8395335" cy="6027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4503" y="1918728"/>
              <a:ext cx="3822191" cy="416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40766" y="5646611"/>
            <a:ext cx="2461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DED4CC"/>
                </a:solidFill>
                <a:latin typeface="Arial"/>
                <a:cs typeface="Arial"/>
              </a:rPr>
              <a:t>FOOD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SAFETY</a:t>
            </a:r>
            <a:r>
              <a:rPr sz="1200" spc="-40" dirty="0">
                <a:solidFill>
                  <a:srgbClr val="DED4C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&amp;</a:t>
            </a:r>
            <a:r>
              <a:rPr sz="1200" spc="-20" dirty="0">
                <a:solidFill>
                  <a:srgbClr val="DED4CC"/>
                </a:solidFill>
                <a:latin typeface="Arial"/>
                <a:cs typeface="Arial"/>
              </a:rPr>
              <a:t> PRESERVATION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19800"/>
            <a:ext cx="9143999" cy="8351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9144000" cy="1135380"/>
            <a:chOff x="0" y="0"/>
            <a:chExt cx="9144000" cy="11353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1353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95398" y="2145283"/>
            <a:ext cx="5555615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6280" marR="5080" indent="-704215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871424"/>
                </a:solidFill>
                <a:latin typeface="Arial"/>
                <a:cs typeface="Arial"/>
              </a:rPr>
              <a:t>Why </a:t>
            </a:r>
            <a:r>
              <a:rPr sz="4000" b="1" spc="-5" dirty="0">
                <a:solidFill>
                  <a:srgbClr val="871424"/>
                </a:solidFill>
                <a:latin typeface="Arial"/>
                <a:cs typeface="Arial"/>
              </a:rPr>
              <a:t>do</a:t>
            </a:r>
            <a:r>
              <a:rPr sz="40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871424"/>
                </a:solidFill>
                <a:latin typeface="Arial"/>
                <a:cs typeface="Arial"/>
              </a:rPr>
              <a:t>people</a:t>
            </a:r>
            <a:r>
              <a:rPr sz="40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871424"/>
                </a:solidFill>
                <a:latin typeface="Arial"/>
                <a:cs typeface="Arial"/>
              </a:rPr>
              <a:t>want</a:t>
            </a:r>
            <a:r>
              <a:rPr sz="4000" b="1" spc="1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871424"/>
                </a:solidFill>
                <a:latin typeface="Arial"/>
                <a:cs typeface="Arial"/>
              </a:rPr>
              <a:t>to </a:t>
            </a:r>
            <a:r>
              <a:rPr sz="4000" b="1" spc="-109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871424"/>
                </a:solidFill>
                <a:latin typeface="Arial"/>
                <a:cs typeface="Arial"/>
              </a:rPr>
              <a:t>Preserve</a:t>
            </a:r>
            <a:r>
              <a:rPr sz="4000" b="1" spc="1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871424"/>
                </a:solidFill>
                <a:latin typeface="Arial"/>
                <a:cs typeface="Arial"/>
              </a:rPr>
              <a:t>Foods?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952500"/>
            </a:xfrm>
            <a:custGeom>
              <a:avLst/>
              <a:gdLst/>
              <a:ahLst/>
              <a:cxnLst/>
              <a:rect l="l" t="t" r="r" b="b"/>
              <a:pathLst>
                <a:path w="9144000" h="952500">
                  <a:moveTo>
                    <a:pt x="0" y="952500"/>
                  </a:moveTo>
                  <a:lnTo>
                    <a:pt x="9144000" y="9525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9525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D20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0739" y="1564640"/>
            <a:ext cx="55067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Identify</a:t>
            </a:r>
            <a:r>
              <a:rPr sz="2400" b="1" spc="-3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4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 food</a:t>
            </a:r>
            <a:r>
              <a:rPr sz="2400" b="1" spc="-3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below</a:t>
            </a:r>
            <a:r>
              <a:rPr sz="2400" b="1" spc="-2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that</a:t>
            </a:r>
            <a:r>
              <a:rPr sz="2400" b="1" spc="-1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are NOT </a:t>
            </a:r>
            <a:r>
              <a:rPr sz="2400" b="1" spc="-65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potentially</a:t>
            </a:r>
            <a:r>
              <a:rPr sz="2400" b="1" spc="-4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hazardous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foods: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740" y="2728975"/>
            <a:ext cx="3399790" cy="343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Hamburger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patties,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raw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Bananas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Cut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cantaloupe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Bread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Yogurt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Pizza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85689" y="2728975"/>
            <a:ext cx="2625090" cy="343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413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Can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soup,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unopened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Dry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pasta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Cooked</a:t>
            </a:r>
            <a:r>
              <a:rPr sz="28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pasta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Shell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eggs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Baked</a:t>
            </a:r>
            <a:r>
              <a:rPr sz="28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potato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Alfalfa</a:t>
            </a:r>
            <a:r>
              <a:rPr sz="28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sprouts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90600"/>
            <a:ext cx="9144000" cy="4191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0" rIns="0" bIns="0" rtlCol="0">
            <a:spAutoFit/>
          </a:bodyPr>
          <a:lstStyle/>
          <a:p>
            <a:pPr marL="472440">
              <a:lnSpc>
                <a:spcPts val="3300"/>
              </a:lnSpc>
            </a:pPr>
            <a:r>
              <a:rPr sz="4000" spc="-10" dirty="0">
                <a:solidFill>
                  <a:srgbClr val="DFEBE3"/>
                </a:solidFill>
              </a:rPr>
              <a:t>Two</a:t>
            </a:r>
            <a:r>
              <a:rPr sz="4000" dirty="0">
                <a:solidFill>
                  <a:srgbClr val="DFEBE3"/>
                </a:solidFill>
              </a:rPr>
              <a:t> </a:t>
            </a:r>
            <a:r>
              <a:rPr sz="4000" spc="-5" dirty="0">
                <a:solidFill>
                  <a:srgbClr val="DFEBE3"/>
                </a:solidFill>
              </a:rPr>
              <a:t>causes</a:t>
            </a:r>
            <a:r>
              <a:rPr sz="4000" dirty="0">
                <a:solidFill>
                  <a:srgbClr val="DFEBE3"/>
                </a:solidFill>
              </a:rPr>
              <a:t> </a:t>
            </a:r>
            <a:r>
              <a:rPr sz="4000" spc="-5" dirty="0">
                <a:solidFill>
                  <a:srgbClr val="DFEBE3"/>
                </a:solidFill>
              </a:rPr>
              <a:t>of food</a:t>
            </a:r>
            <a:r>
              <a:rPr sz="4000" spc="-10" dirty="0">
                <a:solidFill>
                  <a:srgbClr val="DFEBE3"/>
                </a:solidFill>
              </a:rPr>
              <a:t> </a:t>
            </a:r>
            <a:r>
              <a:rPr sz="4000" spc="-5" dirty="0">
                <a:solidFill>
                  <a:srgbClr val="DFEBE3"/>
                </a:solidFill>
              </a:rPr>
              <a:t>deterioration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459740" y="2069768"/>
            <a:ext cx="3509645" cy="185864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8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Microbial</a:t>
            </a:r>
            <a:r>
              <a:rPr sz="2800" b="1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Spoilage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Molds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Yeasts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6940" y="2081275"/>
            <a:ext cx="3562350" cy="263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83058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Non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-</a:t>
            </a: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M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i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c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r</a:t>
            </a: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ob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i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l  </a:t>
            </a: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Spoilage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Enzyme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Action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Oxygen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Moisture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Insect</a:t>
            </a:r>
            <a:r>
              <a:rPr sz="2400" spc="-7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contamination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9144000" cy="990600"/>
            </a:xfrm>
            <a:custGeom>
              <a:avLst/>
              <a:gdLst/>
              <a:ahLst/>
              <a:cxnLst/>
              <a:rect l="l" t="t" r="r" b="b"/>
              <a:pathLst>
                <a:path w="9144000" h="990600">
                  <a:moveTo>
                    <a:pt x="9144000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9144000" y="9906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Sources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of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Foodborne</a:t>
            </a:r>
            <a:r>
              <a:rPr sz="2400" spc="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Illnesses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43"/>
            <a:ext cx="8056245" cy="24155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Primarily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biological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via</a:t>
            </a:r>
            <a:endParaRPr sz="2800">
              <a:latin typeface="Arial"/>
              <a:cs typeface="Arial"/>
            </a:endParaRPr>
          </a:p>
          <a:p>
            <a:pPr marL="756285" marR="600710" lvl="1" indent="-28638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Infections</a:t>
            </a:r>
            <a:r>
              <a:rPr sz="2800" b="1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caused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by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viruses,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parasites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or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endParaRPr sz="28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Toxins</a:t>
            </a:r>
            <a:r>
              <a:rPr sz="2800" b="1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produced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by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molds,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bacteria,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plants or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animals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  <a:latin typeface="Arial"/>
                <a:cs typeface="Arial"/>
              </a:rPr>
              <a:t>Microorganisms</a:t>
            </a:r>
            <a:r>
              <a:rPr sz="2400" spc="15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FEBE3"/>
                </a:solidFill>
                <a:latin typeface="Arial"/>
                <a:cs typeface="Arial"/>
              </a:rPr>
              <a:t>are distributed</a:t>
            </a:r>
            <a:r>
              <a:rPr sz="2400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FEBE3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DFEBE3"/>
                </a:solidFill>
                <a:latin typeface="Arial"/>
                <a:cs typeface="Arial"/>
              </a:rPr>
              <a:t>the</a:t>
            </a:r>
            <a:r>
              <a:rPr sz="2400" spc="-5" dirty="0">
                <a:solidFill>
                  <a:srgbClr val="DFEBE3"/>
                </a:solidFill>
                <a:latin typeface="Arial"/>
                <a:cs typeface="Arial"/>
              </a:rPr>
              <a:t> environment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628647"/>
            <a:ext cx="7010400" cy="478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Caused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by: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Viruses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Parasites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Molds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677E91"/>
              </a:buClr>
              <a:buFont typeface="Arial"/>
              <a:buChar char="–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Prefer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live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intestines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animals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humans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Contaminate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4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by: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Soil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amendments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Processing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animal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products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Infected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handlers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Poor personal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hygiene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MOLDS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43"/>
            <a:ext cx="7595234" cy="309816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Consuming</a:t>
            </a:r>
            <a:r>
              <a:rPr sz="28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mold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spores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not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safety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risk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Desirable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part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some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Mold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Toxins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can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harmful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Mycotoxins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cause cancer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animals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Aflatoxin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liver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toxin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-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dangerous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solidFill>
                  <a:srgbClr val="677E91"/>
                </a:solidFill>
                <a:latin typeface="Arial"/>
                <a:cs typeface="Arial"/>
              </a:rPr>
              <a:t>–</a:t>
            </a:r>
            <a:r>
              <a:rPr sz="2800" spc="-85" dirty="0">
                <a:solidFill>
                  <a:srgbClr val="677E91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Found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in: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peanuts,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corn,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cottonseed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Microbial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spoilage</a:t>
            </a:r>
            <a:r>
              <a:rPr sz="2400" spc="2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-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MOLDS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or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MYCOTOXINS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22"/>
            <a:ext cx="7498715" cy="309816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Require air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water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room temperatures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Small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plants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stem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root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system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Like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acid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Also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likes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high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sugar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salt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concentrations.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Beneficial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 Harmful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TO</a:t>
            </a:r>
            <a:r>
              <a:rPr sz="2400" spc="-3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AVOID</a:t>
            </a:r>
            <a:r>
              <a:rPr sz="2400" spc="-3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MOLD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TOXINS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2126386"/>
            <a:ext cx="8113395" cy="36099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Wrap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foods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exclude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air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Vacuum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packaging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6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Heat –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140</a:t>
            </a:r>
            <a:r>
              <a:rPr sz="2800" dirty="0">
                <a:solidFill>
                  <a:srgbClr val="3D2015"/>
                </a:solidFill>
                <a:latin typeface="Times New Roman"/>
                <a:cs typeface="Times New Roman"/>
              </a:rPr>
              <a:t>°</a:t>
            </a:r>
            <a:r>
              <a:rPr sz="2800" spc="8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190</a:t>
            </a:r>
            <a:r>
              <a:rPr sz="2800" dirty="0">
                <a:solidFill>
                  <a:srgbClr val="3D2015"/>
                </a:solidFill>
                <a:latin typeface="Times New Roman"/>
                <a:cs typeface="Times New Roman"/>
              </a:rPr>
              <a:t>°</a:t>
            </a:r>
            <a:r>
              <a:rPr sz="2800" spc="8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8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Refrigerate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cheese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fermented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dairy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products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Discard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all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moldy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What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about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cheese?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Microbial</a:t>
            </a:r>
            <a:r>
              <a:rPr sz="2400" spc="1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Spoilage</a:t>
            </a:r>
            <a:r>
              <a:rPr sz="2400" spc="4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-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YEAST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FERMENTATION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614322"/>
            <a:ext cx="7395845" cy="45491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Like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high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low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acid foods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solidFill>
                  <a:srgbClr val="677E91"/>
                </a:solidFill>
                <a:latin typeface="Arial"/>
                <a:cs typeface="Arial"/>
              </a:rPr>
              <a:t>–</a:t>
            </a:r>
            <a:r>
              <a:rPr sz="2800" spc="-85" dirty="0">
                <a:solidFill>
                  <a:srgbClr val="677E91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Seen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fruit,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juices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soft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drinks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well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without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air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Requires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sugar,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warmth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moisture.</a:t>
            </a:r>
            <a:endParaRPr sz="2800">
              <a:latin typeface="Arial"/>
              <a:cs typeface="Arial"/>
            </a:endParaRPr>
          </a:p>
          <a:p>
            <a:pPr marL="355600" marR="80645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Raises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pH and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environment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bacterial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growth.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Masses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appear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slime,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scum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murkiness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Also gas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bubbles,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froth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foam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Raises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pH,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allows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Control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YEASTS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by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2722879"/>
            <a:ext cx="7032625" cy="1475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Heating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140</a:t>
            </a:r>
            <a:r>
              <a:rPr sz="2800" dirty="0">
                <a:solidFill>
                  <a:srgbClr val="3D2015"/>
                </a:solidFill>
                <a:latin typeface="Times New Roman"/>
                <a:cs typeface="Times New Roman"/>
              </a:rPr>
              <a:t>°</a:t>
            </a:r>
            <a:r>
              <a:rPr sz="2800" spc="1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180</a:t>
            </a:r>
            <a:r>
              <a:rPr sz="2800" dirty="0">
                <a:solidFill>
                  <a:srgbClr val="3D2015"/>
                </a:solidFill>
                <a:latin typeface="Times New Roman"/>
                <a:cs typeface="Times New Roman"/>
              </a:rPr>
              <a:t>°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0</a:t>
            </a:r>
            <a:r>
              <a:rPr sz="2800" spc="-7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Times New Roman"/>
                <a:cs typeface="Times New Roman"/>
              </a:rPr>
              <a:t>° F</a:t>
            </a:r>
            <a:r>
              <a:rPr sz="2800" spc="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yeasts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inactivated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by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not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killed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10" dirty="0">
                <a:solidFill>
                  <a:srgbClr val="DFEBE3"/>
                </a:solidFill>
              </a:rPr>
              <a:t>VIRUSES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22"/>
            <a:ext cx="8053070" cy="352488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67%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foodborne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illness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U.S.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(2011)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Transmitted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via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Originates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human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intestines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shed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feces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vomit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contaminated by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direct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mishandling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direct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through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sources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sewage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People</a:t>
            </a:r>
            <a:r>
              <a:rPr sz="2400" spc="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report they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preserve their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own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foods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because…..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22"/>
            <a:ext cx="8030209" cy="463423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Gardens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producing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more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that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 eat 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time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Better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Nutrition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Quality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More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variety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through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year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Controls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added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ingredients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Yields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personal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preferences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Enjoyment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personal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satisfaction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Fun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Friends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Saves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money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????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1745" y="55437"/>
            <a:ext cx="8502015" cy="5979160"/>
            <a:chOff x="221745" y="55437"/>
            <a:chExt cx="8502015" cy="59791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0128" y="3473234"/>
              <a:ext cx="2013412" cy="25610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Control</a:t>
            </a:r>
            <a:r>
              <a:rPr sz="2400" spc="-3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of</a:t>
            </a:r>
            <a:r>
              <a:rPr sz="2400" spc="-4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Viruses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2212339"/>
            <a:ext cx="8070850" cy="3085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More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resistant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heat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other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pathogens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30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Heat food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190</a:t>
            </a:r>
            <a:r>
              <a:rPr sz="2800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2800" spc="7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center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1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½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minutes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30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Boil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least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3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minutes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30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Very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strong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disinfectants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NOROVIRUS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(NORWALK)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VIRUS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700275"/>
            <a:ext cx="8164195" cy="4623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928369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Norovirus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 the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leading cause of foodborne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illness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USA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(per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CDC)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11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9,200,000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cases/year</a:t>
            </a:r>
            <a:endParaRPr sz="2800">
              <a:latin typeface="Arial"/>
              <a:cs typeface="Arial"/>
            </a:endParaRPr>
          </a:p>
          <a:p>
            <a:pPr marL="355600" marR="187960" indent="-342900">
              <a:lnSpc>
                <a:spcPct val="100000"/>
              </a:lnSpc>
              <a:spcBef>
                <a:spcPts val="211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contagious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due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low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infectious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dose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(&lt;10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particles)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make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you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ill.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211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CDC</a:t>
            </a:r>
            <a:r>
              <a:rPr sz="28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Scientists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estimate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majority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Norovirus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foodborne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illnesses to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caused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by:</a:t>
            </a:r>
            <a:endParaRPr sz="2800">
              <a:latin typeface="Arial"/>
              <a:cs typeface="Arial"/>
            </a:endParaRPr>
          </a:p>
          <a:p>
            <a:pPr marL="756285" marR="628650" indent="-287020">
              <a:lnSpc>
                <a:spcPct val="100000"/>
              </a:lnSpc>
              <a:spcBef>
                <a:spcPts val="595"/>
              </a:spcBef>
            </a:pPr>
            <a:r>
              <a:rPr sz="2400" dirty="0">
                <a:solidFill>
                  <a:srgbClr val="677E91"/>
                </a:solidFill>
                <a:latin typeface="Arial"/>
                <a:cs typeface="Arial"/>
              </a:rPr>
              <a:t>–</a:t>
            </a:r>
            <a:r>
              <a:rPr sz="2400" spc="240" dirty="0">
                <a:solidFill>
                  <a:srgbClr val="677E9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871424"/>
                </a:solidFill>
                <a:latin typeface="Arial"/>
                <a:cs typeface="Arial"/>
              </a:rPr>
              <a:t>“BARE</a:t>
            </a:r>
            <a:r>
              <a:rPr sz="2400" b="1" spc="2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871424"/>
                </a:solidFill>
                <a:latin typeface="Arial"/>
                <a:cs typeface="Arial"/>
              </a:rPr>
              <a:t>HAND</a:t>
            </a:r>
            <a:r>
              <a:rPr sz="2400" b="1" spc="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871424"/>
                </a:solidFill>
                <a:latin typeface="Arial"/>
                <a:cs typeface="Arial"/>
              </a:rPr>
              <a:t>CONTACT</a:t>
            </a:r>
            <a:r>
              <a:rPr sz="2400" b="1" spc="2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WITH</a:t>
            </a:r>
            <a:r>
              <a:rPr sz="2400" b="1" spc="-3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871424"/>
                </a:solidFill>
                <a:latin typeface="Arial"/>
                <a:cs typeface="Arial"/>
              </a:rPr>
              <a:t>READY</a:t>
            </a:r>
            <a:r>
              <a:rPr sz="2400" b="1" spc="3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TO</a:t>
            </a:r>
            <a:r>
              <a:rPr sz="24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EAT </a:t>
            </a:r>
            <a:r>
              <a:rPr sz="2400" b="1" spc="-65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FOOD”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NOROVIRUS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(NORWALK)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VIRUS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614343"/>
            <a:ext cx="7853045" cy="403669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Extremely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common,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Not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often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diagnosed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Nausea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 Vomiting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Diarrhea</a:t>
            </a:r>
            <a:r>
              <a:rPr sz="28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Cramps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2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days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before,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during,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after!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Not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from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animals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but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human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intestinal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tract.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Spread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from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infected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person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another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Anyone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contaminate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if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have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virus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their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hands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60960" rIns="0" bIns="0" rtlCol="0">
            <a:spAutoFit/>
          </a:bodyPr>
          <a:lstStyle/>
          <a:p>
            <a:pPr marL="548640">
              <a:lnSpc>
                <a:spcPct val="100000"/>
              </a:lnSpc>
              <a:spcBef>
                <a:spcPts val="480"/>
              </a:spcBef>
            </a:pPr>
            <a:r>
              <a:rPr sz="2400" spc="-5" dirty="0">
                <a:solidFill>
                  <a:srgbClr val="DFEBE3"/>
                </a:solidFill>
              </a:rPr>
              <a:t>PARASITES</a:t>
            </a:r>
            <a:r>
              <a:rPr sz="2400" dirty="0">
                <a:solidFill>
                  <a:srgbClr val="DFEBE3"/>
                </a:solidFill>
              </a:rPr>
              <a:t> –</a:t>
            </a:r>
            <a:r>
              <a:rPr sz="2400" spc="-5" dirty="0">
                <a:solidFill>
                  <a:srgbClr val="DFEBE3"/>
                </a:solidFill>
              </a:rPr>
              <a:t> Depends</a:t>
            </a:r>
            <a:r>
              <a:rPr sz="2400" spc="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on </a:t>
            </a:r>
            <a:r>
              <a:rPr sz="2400" dirty="0">
                <a:solidFill>
                  <a:srgbClr val="DFEBE3"/>
                </a:solidFill>
              </a:rPr>
              <a:t>a</a:t>
            </a:r>
            <a:r>
              <a:rPr sz="2400" spc="-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living</a:t>
            </a:r>
            <a:r>
              <a:rPr sz="2400" spc="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host</a:t>
            </a:r>
            <a:r>
              <a:rPr sz="2400" spc="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for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07333" y="2463800"/>
            <a:ext cx="4171950" cy="32086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Trichinosis: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Roundworms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2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Cysticercosis: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Beef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tapeworms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3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Anisakiasis:</a:t>
            </a:r>
            <a:r>
              <a:rPr sz="24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fish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roundworms</a:t>
            </a:r>
            <a:endParaRPr sz="20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1925"/>
              </a:spcBef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3D2015"/>
                </a:solidFill>
                <a:latin typeface="Arial"/>
                <a:cs typeface="Arial"/>
              </a:rPr>
              <a:t>CONTROL</a:t>
            </a:r>
            <a:endParaRPr sz="20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Heating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freezing</a:t>
            </a:r>
            <a:endParaRPr sz="20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solidFill>
                  <a:srgbClr val="3D2015"/>
                </a:solidFill>
                <a:latin typeface="Arial"/>
                <a:cs typeface="Arial"/>
              </a:rPr>
              <a:t>Pork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freeze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5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days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Fish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freeze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743106"/>
            <a:ext cx="55168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99890" algn="l"/>
              </a:tabLst>
            </a:pP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Intestinal</a:t>
            </a:r>
            <a:r>
              <a:rPr sz="2400" b="1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Worms	Protozoa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3765" y="2200275"/>
            <a:ext cx="3921760" cy="4257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70510" indent="-342900">
              <a:lnSpc>
                <a:spcPct val="100000"/>
              </a:lnSpc>
              <a:spcBef>
                <a:spcPts val="10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Giardia:</a:t>
            </a:r>
            <a:r>
              <a:rPr sz="24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fecal</a:t>
            </a:r>
            <a:r>
              <a:rPr sz="2000" spc="-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contaminated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food,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toys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Cryptosporidiosis:</a:t>
            </a:r>
            <a:r>
              <a:rPr sz="24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fecal 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contamination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from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water,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food,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person-to-person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Toxoplasmosis: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4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Feces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infected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cats</a:t>
            </a:r>
            <a:endParaRPr sz="2000">
              <a:latin typeface="Arial"/>
              <a:cs typeface="Arial"/>
            </a:endParaRPr>
          </a:p>
          <a:p>
            <a:pPr marL="756285" marR="108585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Raw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undercooked</a:t>
            </a:r>
            <a:r>
              <a:rPr sz="2000" spc="-7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meat,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endParaRPr sz="2000">
              <a:latin typeface="Arial"/>
              <a:cs typeface="Arial"/>
            </a:endParaRPr>
          </a:p>
          <a:p>
            <a:pPr marL="469265" marR="98425" lvl="1">
              <a:lnSpc>
                <a:spcPct val="110000"/>
              </a:lnSpc>
              <a:spcBef>
                <a:spcPts val="24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Unpasteurized dairy foods 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D2015"/>
                </a:solidFill>
                <a:latin typeface="Arial"/>
                <a:cs typeface="Arial"/>
              </a:rPr>
              <a:t>Control:</a:t>
            </a:r>
            <a:r>
              <a:rPr sz="2000" b="1" spc="-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safe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water,</a:t>
            </a:r>
            <a:r>
              <a:rPr sz="2000" spc="-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personal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hygiene,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cooking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well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0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4000" y="0"/>
                </a:moveTo>
                <a:lnTo>
                  <a:pt x="0" y="0"/>
                </a:ln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D20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977900"/>
            <a:ext cx="5208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0864" algn="l"/>
              </a:tabLst>
            </a:pPr>
            <a:r>
              <a:rPr sz="2400" spc="-5" dirty="0">
                <a:solidFill>
                  <a:srgbClr val="DFEBE3"/>
                </a:solidFill>
              </a:rPr>
              <a:t>BACTERIA	</a:t>
            </a:r>
            <a:r>
              <a:rPr sz="2400" dirty="0">
                <a:solidFill>
                  <a:srgbClr val="DFEBE3"/>
                </a:solidFill>
              </a:rPr>
              <a:t>-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Intoxication</a:t>
            </a:r>
            <a:r>
              <a:rPr sz="2400" spc="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vs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Infection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59740" y="1614322"/>
            <a:ext cx="7936865" cy="45491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Intoxication: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Pathogens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grow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toxins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When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eaten results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rapid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illness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Generally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few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hours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Infection:</a:t>
            </a:r>
            <a:endParaRPr sz="28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 infect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body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tissues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 produce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toxins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intestinal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tract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Time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from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ingestion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illness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variable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Usually 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day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more.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  <a:latin typeface="Arial"/>
                <a:cs typeface="Arial"/>
              </a:rPr>
              <a:t>Bacterial Pathogens</a:t>
            </a:r>
            <a:r>
              <a:rPr sz="2400" spc="15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FEBE3"/>
                </a:solidFill>
                <a:latin typeface="Arial"/>
                <a:cs typeface="Arial"/>
              </a:rPr>
              <a:t>–</a:t>
            </a:r>
            <a:r>
              <a:rPr sz="2400" spc="-15" dirty="0">
                <a:solidFill>
                  <a:srgbClr val="DFEBE3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Animal</a:t>
            </a:r>
            <a:r>
              <a:rPr sz="24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Reservoirs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614530"/>
            <a:ext cx="7667625" cy="450977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Salmonella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Campylobacter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3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Leading</a:t>
            </a:r>
            <a:r>
              <a:rPr sz="26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3D2015"/>
                </a:solidFill>
                <a:latin typeface="Arial"/>
                <a:cs typeface="Arial"/>
              </a:rPr>
              <a:t>cause</a:t>
            </a:r>
            <a:r>
              <a:rPr sz="26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of foodborne</a:t>
            </a:r>
            <a:r>
              <a:rPr sz="26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3D2015"/>
                </a:solidFill>
                <a:latin typeface="Arial"/>
                <a:cs typeface="Arial"/>
              </a:rPr>
              <a:t>illness</a:t>
            </a:r>
            <a:endParaRPr sz="2600">
              <a:latin typeface="Arial"/>
              <a:cs typeface="Arial"/>
            </a:endParaRPr>
          </a:p>
          <a:p>
            <a:pPr marL="756285" marR="557530" lvl="1" indent="-287020">
              <a:lnSpc>
                <a:spcPct val="100000"/>
              </a:lnSpc>
              <a:spcBef>
                <a:spcPts val="62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Live</a:t>
            </a:r>
            <a:r>
              <a:rPr sz="26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6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3D2015"/>
                </a:solidFill>
                <a:latin typeface="Arial"/>
                <a:cs typeface="Arial"/>
              </a:rPr>
              <a:t>intestinal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3D2015"/>
                </a:solidFill>
                <a:latin typeface="Arial"/>
                <a:cs typeface="Arial"/>
              </a:rPr>
              <a:t>tracts</a:t>
            </a:r>
            <a:r>
              <a:rPr sz="26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600" spc="-5" dirty="0">
                <a:solidFill>
                  <a:srgbClr val="3D2015"/>
                </a:solidFill>
                <a:latin typeface="Arial"/>
                <a:cs typeface="Arial"/>
              </a:rPr>
              <a:t> wild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 and</a:t>
            </a:r>
            <a:r>
              <a:rPr sz="26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domestic </a:t>
            </a:r>
            <a:r>
              <a:rPr sz="2600" spc="-70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animals</a:t>
            </a:r>
            <a:endParaRPr sz="26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2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Animal</a:t>
            </a:r>
            <a:r>
              <a:rPr sz="26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feces</a:t>
            </a:r>
            <a:r>
              <a:rPr sz="26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contaminate</a:t>
            </a:r>
            <a:r>
              <a:rPr sz="26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6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6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D2015"/>
                </a:solidFill>
                <a:latin typeface="Arial"/>
                <a:cs typeface="Arial"/>
              </a:rPr>
              <a:t>soil</a:t>
            </a:r>
            <a:endParaRPr sz="26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25"/>
              </a:spcBef>
              <a:buClr>
                <a:srgbClr val="677E91"/>
              </a:buClr>
              <a:buFont typeface="Arial"/>
              <a:buChar char="–"/>
              <a:tabLst>
                <a:tab pos="756920" algn="l"/>
              </a:tabLst>
            </a:pPr>
            <a:r>
              <a:rPr sz="2600" b="1" spc="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600" b="1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D2015"/>
                </a:solidFill>
                <a:latin typeface="Arial"/>
                <a:cs typeface="Arial"/>
              </a:rPr>
              <a:t>involved</a:t>
            </a:r>
            <a:r>
              <a:rPr sz="2600" b="1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D2015"/>
                </a:solidFill>
                <a:latin typeface="Arial"/>
                <a:cs typeface="Arial"/>
              </a:rPr>
              <a:t>include:</a:t>
            </a:r>
            <a:endParaRPr sz="2600">
              <a:latin typeface="Arial"/>
              <a:cs typeface="Arial"/>
            </a:endParaRPr>
          </a:p>
          <a:p>
            <a:pPr marL="1099185" marR="5080" lvl="2" indent="-228600">
              <a:lnSpc>
                <a:spcPct val="100000"/>
              </a:lnSpc>
              <a:spcBef>
                <a:spcPts val="409"/>
              </a:spcBef>
              <a:buClr>
                <a:srgbClr val="677E91"/>
              </a:buClr>
              <a:buChar char="•"/>
              <a:tabLst>
                <a:tab pos="1099185" algn="l"/>
                <a:tab pos="1099820" algn="l"/>
              </a:tabLst>
            </a:pP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Raw</a:t>
            </a:r>
            <a:r>
              <a:rPr sz="16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poultry,</a:t>
            </a:r>
            <a:r>
              <a:rPr sz="1600" spc="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fish,</a:t>
            </a:r>
            <a:r>
              <a:rPr sz="1600" dirty="0">
                <a:solidFill>
                  <a:srgbClr val="3D2015"/>
                </a:solidFill>
                <a:latin typeface="Arial"/>
                <a:cs typeface="Arial"/>
              </a:rPr>
              <a:t> milk,,</a:t>
            </a:r>
            <a:r>
              <a:rPr sz="16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shell</a:t>
            </a:r>
            <a:r>
              <a:rPr sz="16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eggs,</a:t>
            </a:r>
            <a:r>
              <a:rPr sz="16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custards,</a:t>
            </a:r>
            <a:r>
              <a:rPr sz="16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sauces, tofu,</a:t>
            </a:r>
            <a:r>
              <a:rPr sz="16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melons,</a:t>
            </a:r>
            <a:r>
              <a:rPr sz="16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sliced </a:t>
            </a:r>
            <a:r>
              <a:rPr sz="1600" spc="-4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tomatoes,</a:t>
            </a:r>
            <a:r>
              <a:rPr sz="16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sprouts</a:t>
            </a:r>
            <a:endParaRPr sz="16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lr>
                <a:srgbClr val="677E91"/>
              </a:buClr>
              <a:buFont typeface="Arial"/>
              <a:buChar char="–"/>
              <a:tabLst>
                <a:tab pos="756920" algn="l"/>
              </a:tabLst>
            </a:pPr>
            <a:r>
              <a:rPr sz="2600" b="1" dirty="0">
                <a:solidFill>
                  <a:srgbClr val="3D2015"/>
                </a:solidFill>
                <a:latin typeface="Arial"/>
                <a:cs typeface="Arial"/>
              </a:rPr>
              <a:t>Control</a:t>
            </a:r>
            <a:endParaRPr sz="2600">
              <a:latin typeface="Arial"/>
              <a:cs typeface="Arial"/>
            </a:endParaRPr>
          </a:p>
          <a:p>
            <a:pPr marL="1099185" lvl="2" indent="-229235">
              <a:lnSpc>
                <a:spcPct val="100000"/>
              </a:lnSpc>
              <a:spcBef>
                <a:spcPts val="455"/>
              </a:spcBef>
              <a:buClr>
                <a:srgbClr val="677E91"/>
              </a:buClr>
              <a:buChar char="•"/>
              <a:tabLst>
                <a:tab pos="1099185" algn="l"/>
                <a:tab pos="1099820" algn="l"/>
              </a:tabLst>
            </a:pPr>
            <a:r>
              <a:rPr sz="1800" spc="-10" dirty="0">
                <a:solidFill>
                  <a:srgbClr val="3D2015"/>
                </a:solidFill>
                <a:latin typeface="Arial"/>
                <a:cs typeface="Arial"/>
              </a:rPr>
              <a:t>Cook</a:t>
            </a:r>
            <a:r>
              <a:rPr sz="1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D2015"/>
                </a:solidFill>
                <a:latin typeface="Arial"/>
                <a:cs typeface="Arial"/>
              </a:rPr>
              <a:t>animal</a:t>
            </a:r>
            <a:r>
              <a:rPr sz="1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D2015"/>
                </a:solidFill>
                <a:latin typeface="Arial"/>
                <a:cs typeface="Arial"/>
              </a:rPr>
              <a:t>products</a:t>
            </a:r>
            <a:r>
              <a:rPr sz="1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3D2015"/>
                </a:solidFill>
                <a:latin typeface="Arial"/>
                <a:cs typeface="Arial"/>
              </a:rPr>
              <a:t>well</a:t>
            </a:r>
            <a:endParaRPr sz="1800">
              <a:latin typeface="Arial"/>
              <a:cs typeface="Arial"/>
            </a:endParaRPr>
          </a:p>
          <a:p>
            <a:pPr marL="1099185" lvl="2" indent="-229235">
              <a:lnSpc>
                <a:spcPct val="100000"/>
              </a:lnSpc>
              <a:spcBef>
                <a:spcPts val="430"/>
              </a:spcBef>
              <a:buClr>
                <a:srgbClr val="677E91"/>
              </a:buClr>
              <a:buChar char="•"/>
              <a:tabLst>
                <a:tab pos="1099185" algn="l"/>
                <a:tab pos="1099820" algn="l"/>
              </a:tabLst>
            </a:pPr>
            <a:r>
              <a:rPr sz="1800" spc="-5" dirty="0">
                <a:solidFill>
                  <a:srgbClr val="3D2015"/>
                </a:solidFill>
                <a:latin typeface="Arial"/>
                <a:cs typeface="Arial"/>
              </a:rPr>
              <a:t>Wash</a:t>
            </a:r>
            <a:r>
              <a:rPr sz="1800" spc="-10" dirty="0">
                <a:solidFill>
                  <a:srgbClr val="3D2015"/>
                </a:solidFill>
                <a:latin typeface="Arial"/>
                <a:cs typeface="Arial"/>
              </a:rPr>
              <a:t> produce</a:t>
            </a:r>
            <a:r>
              <a:rPr sz="1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D2015"/>
                </a:solidFill>
                <a:latin typeface="Arial"/>
                <a:cs typeface="Arial"/>
              </a:rPr>
              <a:t>under</a:t>
            </a:r>
            <a:r>
              <a:rPr sz="1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D2015"/>
                </a:solidFill>
                <a:latin typeface="Arial"/>
                <a:cs typeface="Arial"/>
              </a:rPr>
              <a:t>running</a:t>
            </a:r>
            <a:r>
              <a:rPr sz="1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52500"/>
          </a:xfrm>
          <a:custGeom>
            <a:avLst/>
            <a:gdLst/>
            <a:ahLst/>
            <a:cxnLst/>
            <a:rect l="l" t="t" r="r" b="b"/>
            <a:pathLst>
              <a:path w="9144000" h="952500">
                <a:moveTo>
                  <a:pt x="0" y="952500"/>
                </a:moveTo>
                <a:lnTo>
                  <a:pt x="9144000" y="952500"/>
                </a:lnTo>
                <a:lnTo>
                  <a:pt x="9144000" y="0"/>
                </a:lnTo>
                <a:lnTo>
                  <a:pt x="0" y="0"/>
                </a:lnTo>
                <a:lnTo>
                  <a:pt x="0" y="952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22860" rIns="0" bIns="0" rtlCol="0">
            <a:spAutoFit/>
          </a:bodyPr>
          <a:lstStyle/>
          <a:p>
            <a:pPr marL="548640">
              <a:lnSpc>
                <a:spcPct val="100000"/>
              </a:lnSpc>
              <a:spcBef>
                <a:spcPts val="180"/>
              </a:spcBef>
            </a:pPr>
            <a:r>
              <a:rPr sz="2400" spc="-5" dirty="0">
                <a:solidFill>
                  <a:srgbClr val="DFEBE3"/>
                </a:solidFill>
              </a:rPr>
              <a:t>E.</a:t>
            </a:r>
            <a:r>
              <a:rPr sz="2400" spc="-40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Coli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Bacteria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35940" y="2158853"/>
            <a:ext cx="3776345" cy="353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lr>
                <a:srgbClr val="677E91"/>
              </a:buClr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Microorganisms attach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gastrointestinal track and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toxins</a:t>
            </a:r>
            <a:endParaRPr sz="2400">
              <a:latin typeface="Arial"/>
              <a:cs typeface="Arial"/>
            </a:endParaRPr>
          </a:p>
          <a:p>
            <a:pPr marL="355600" marR="107950" indent="-342900" algn="just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Causes bloody diarrhea,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kidney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failure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both</a:t>
            </a:r>
            <a:endParaRPr sz="2400">
              <a:latin typeface="Arial"/>
              <a:cs typeface="Arial"/>
            </a:endParaRPr>
          </a:p>
          <a:p>
            <a:pPr marL="355600" marR="24765" indent="-342900" algn="just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10 bacterial cells is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enough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4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cause</a:t>
            </a:r>
            <a:r>
              <a:rPr sz="24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disease</a:t>
            </a:r>
            <a:endParaRPr sz="2400">
              <a:latin typeface="Arial"/>
              <a:cs typeface="Arial"/>
            </a:endParaRPr>
          </a:p>
          <a:p>
            <a:pPr marL="355600" marR="480695" indent="-342900" algn="just">
              <a:lnSpc>
                <a:spcPct val="100000"/>
              </a:lnSpc>
              <a:spcBef>
                <a:spcPts val="580"/>
              </a:spcBef>
              <a:buClr>
                <a:srgbClr val="677E91"/>
              </a:buClr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r>
              <a:rPr sz="2400" spc="-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4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temperatures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above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40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degrees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6940" y="2009793"/>
            <a:ext cx="3863340" cy="425704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Involved:</a:t>
            </a:r>
            <a:endParaRPr sz="24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Raw or undercooked 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ground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beef,</a:t>
            </a:r>
            <a:r>
              <a:rPr sz="2000" spc="-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unpasteurized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milk&amp; juices, soft cheese, 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fresh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produce.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Control</a:t>
            </a:r>
            <a:endParaRPr sz="2400">
              <a:latin typeface="Arial"/>
              <a:cs typeface="Arial"/>
            </a:endParaRPr>
          </a:p>
          <a:p>
            <a:pPr marL="756285" marR="967740" lvl="1" indent="-287020">
              <a:lnSpc>
                <a:spcPct val="100000"/>
              </a:lnSpc>
              <a:spcBef>
                <a:spcPts val="484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Cook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meats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160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degrees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endParaRPr sz="2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Wash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000" spc="-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well</a:t>
            </a:r>
            <a:endParaRPr sz="2000">
              <a:latin typeface="Arial"/>
              <a:cs typeface="Arial"/>
            </a:endParaRPr>
          </a:p>
          <a:p>
            <a:pPr marL="756285" marR="63500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Drink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only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pasteurized</a:t>
            </a:r>
            <a:r>
              <a:rPr sz="2000" spc="-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milk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juices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Practice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good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hygiene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Bacterial Pathogens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–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Soil Reservoirs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2247"/>
            <a:ext cx="7873365" cy="477075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9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Two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Pathogens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0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Clostridium</a:t>
            </a:r>
            <a:r>
              <a:rPr sz="2000" spc="-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perfringens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75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Clostridium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Botulinum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5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Commonly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found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soil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toxins in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absence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Oxygen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Exist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vegetative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cells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spores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Heat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resistant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form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survive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resting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hibernating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state</a:t>
            </a:r>
            <a:endParaRPr sz="2800">
              <a:latin typeface="Arial"/>
              <a:cs typeface="Arial"/>
            </a:endParaRPr>
          </a:p>
          <a:p>
            <a:pPr marL="756285" marR="77470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Often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related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improperly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cooled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and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low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hot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holding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temperatures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Clostridium</a:t>
            </a:r>
            <a:r>
              <a:rPr sz="2400" spc="-5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Perfringens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22"/>
            <a:ext cx="8065770" cy="472249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quickly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Spores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survive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cooking temperatures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toxins in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unrefrigerated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Foods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involved: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0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Cooked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meat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poultry,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stews,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soups,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gravies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All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kept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60</a:t>
            </a:r>
            <a:r>
              <a:rPr sz="2000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2000" spc="3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125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2000" spc="5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 for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several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hours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5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Control: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0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Cool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rapidly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refrigerate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within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2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hours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Store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small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quantities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shallow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containers</a:t>
            </a:r>
            <a:endParaRPr sz="20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Reheat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leftovers to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165 </a:t>
            </a:r>
            <a:r>
              <a:rPr sz="2000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200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to kill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any pathogens that grow during </a:t>
            </a:r>
            <a:r>
              <a:rPr sz="2000" spc="-5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cooling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process.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Clostridium</a:t>
            </a:r>
            <a:r>
              <a:rPr sz="2400" spc="-6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Botulinum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2212339"/>
            <a:ext cx="6783070" cy="3304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 common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soils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Western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US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35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Produces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toxin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absence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of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oxygen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35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Deadliest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toxin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know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35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Inactivated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by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heat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ome Canning - Pressure Canning Method">
            <a:extLst>
              <a:ext uri="{FF2B5EF4-FFF2-40B4-BE49-F238E27FC236}">
                <a16:creationId xmlns:a16="http://schemas.microsoft.com/office/drawing/2014/main" id="{9D84D699-C9DA-1B62-DBAF-4C6A0244F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52" b="5151"/>
          <a:stretch/>
        </p:blipFill>
        <p:spPr>
          <a:xfrm>
            <a:off x="3200400" y="10"/>
            <a:ext cx="5943600" cy="3383270"/>
          </a:xfrm>
          <a:prstGeom prst="rect">
            <a:avLst/>
          </a:prstGeom>
        </p:spPr>
      </p:pic>
      <p:pic>
        <p:nvPicPr>
          <p:cNvPr id="4" name="Picture 3" descr="Preservation of cucumbers on the shelf">
            <a:extLst>
              <a:ext uri="{FF2B5EF4-FFF2-40B4-BE49-F238E27FC236}">
                <a16:creationId xmlns:a16="http://schemas.microsoft.com/office/drawing/2014/main" id="{869C332C-9BA5-38D4-134C-56BB467189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00" r="-2" b="244"/>
          <a:stretch/>
        </p:blipFill>
        <p:spPr>
          <a:xfrm>
            <a:off x="3488187" y="3474720"/>
            <a:ext cx="5666874" cy="3383280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3204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6E6B1-9F09-03FB-AD63-230BDFB7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37706"/>
            <a:ext cx="3003893" cy="21533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Food Preservation is a Science......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E6738-84FF-AEE3-1277-EB4446767A6E}"/>
              </a:ext>
            </a:extLst>
          </p:cNvPr>
          <p:cNvSpPr txBox="1"/>
          <p:nvPr/>
        </p:nvSpPr>
        <p:spPr>
          <a:xfrm>
            <a:off x="782403" y="4179709"/>
            <a:ext cx="3005587" cy="13439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kern="1200" dirty="0">
                <a:latin typeface="+mn-lt"/>
                <a:ea typeface="+mn-ea"/>
                <a:cs typeface="+mn-cs"/>
              </a:rPr>
              <a:t>NOT a </a:t>
            </a: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kern="1200" dirty="0">
                <a:latin typeface="+mn-lt"/>
                <a:ea typeface="+mn-ea"/>
                <a:cs typeface="+mn-cs"/>
              </a:rPr>
              <a:t>Creative Art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723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Clostridium</a:t>
            </a:r>
            <a:r>
              <a:rPr sz="2400" spc="-6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Botulinum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28793"/>
            <a:ext cx="8063865" cy="334264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involved:</a:t>
            </a:r>
            <a:endParaRPr sz="24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Improperly canned low-acid foods, smoked fish, cooked, 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unrefrigerated</a:t>
            </a:r>
            <a:r>
              <a:rPr sz="2000" spc="-5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low-acid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foods,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baked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potatoes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cooled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held at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room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temperature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garlic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oil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at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room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temps.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Control: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4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Preserve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correctly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Boil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10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minutes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heat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in over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185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2000" spc="4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endParaRPr sz="2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Refrigerate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cooked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low-acid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quickly</a:t>
            </a:r>
            <a:endParaRPr sz="2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Store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oil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and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garlic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mixtures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refrigerator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no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longer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than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4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days.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0" rIns="0" bIns="0" rtlCol="0">
            <a:spAutoFit/>
          </a:bodyPr>
          <a:lstStyle/>
          <a:p>
            <a:pPr marL="472440">
              <a:lnSpc>
                <a:spcPts val="3600"/>
              </a:lnSpc>
            </a:pPr>
            <a:r>
              <a:rPr sz="3600" spc="-5" dirty="0">
                <a:solidFill>
                  <a:srgbClr val="DFEBE3"/>
                </a:solidFill>
              </a:rPr>
              <a:t>Listeria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59740" y="1554008"/>
            <a:ext cx="8566558" cy="4127797"/>
          </a:xfrm>
          <a:prstGeom prst="rect">
            <a:avLst/>
          </a:prstGeom>
        </p:spPr>
        <p:txBody>
          <a:bodyPr vert="horz" wrap="square" lIns="0" tIns="106680" rIns="0" bIns="0" rtlCol="0" anchor="t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677E91"/>
                </a:solidFill>
                <a:latin typeface="Arial"/>
                <a:cs typeface="Arial"/>
              </a:rPr>
              <a:t>Symptoms:</a:t>
            </a:r>
            <a:endParaRPr sz="1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835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Most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serious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pregnant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women,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children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elderly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96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Causes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still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birth,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birth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defects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brain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damage.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45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677E91"/>
                </a:solidFill>
                <a:latin typeface="Arial"/>
                <a:cs typeface="Arial"/>
              </a:rPr>
              <a:t>Foods</a:t>
            </a:r>
            <a:r>
              <a:rPr sz="1800" spc="-20" dirty="0">
                <a:solidFill>
                  <a:srgbClr val="677E91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77E91"/>
                </a:solidFill>
                <a:latin typeface="Arial"/>
                <a:cs typeface="Arial"/>
              </a:rPr>
              <a:t>affected</a:t>
            </a:r>
            <a:r>
              <a:rPr sz="1200" spc="-5" dirty="0">
                <a:solidFill>
                  <a:srgbClr val="677E91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0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Found</a:t>
            </a:r>
            <a:r>
              <a:rPr sz="19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19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raw</a:t>
            </a:r>
            <a:r>
              <a:rPr sz="19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milk</a:t>
            </a:r>
            <a:r>
              <a:rPr sz="19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cheeses,</a:t>
            </a:r>
            <a:r>
              <a:rPr sz="19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deli</a:t>
            </a:r>
            <a:r>
              <a:rPr sz="19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meats,</a:t>
            </a:r>
            <a:r>
              <a:rPr sz="19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hot</a:t>
            </a:r>
            <a:r>
              <a:rPr sz="19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dogs</a:t>
            </a:r>
            <a:r>
              <a:rPr sz="19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19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sausages</a:t>
            </a:r>
            <a:endParaRPr sz="1900">
              <a:latin typeface="Arial"/>
              <a:cs typeface="Arial"/>
            </a:endParaRPr>
          </a:p>
          <a:p>
            <a:pPr marL="756285" marR="5080" lvl="1" indent="-287020">
              <a:lnSpc>
                <a:spcPct val="80000"/>
              </a:lnSpc>
              <a:spcBef>
                <a:spcPts val="1415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Also</a:t>
            </a:r>
            <a:r>
              <a:rPr sz="19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found</a:t>
            </a:r>
            <a:r>
              <a:rPr sz="19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19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knife</a:t>
            </a:r>
            <a:r>
              <a:rPr sz="19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holders</a:t>
            </a:r>
            <a:r>
              <a:rPr sz="19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19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up</a:t>
            </a:r>
            <a:r>
              <a:rPr sz="19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near</a:t>
            </a:r>
            <a:r>
              <a:rPr sz="19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handles</a:t>
            </a:r>
            <a:r>
              <a:rPr sz="1900" spc="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1900" spc="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knives</a:t>
            </a:r>
            <a:r>
              <a:rPr sz="19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19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not </a:t>
            </a:r>
            <a:r>
              <a:rPr sz="1900" spc="-509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cleaned</a:t>
            </a:r>
            <a:r>
              <a:rPr sz="19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3D2015"/>
                </a:solidFill>
                <a:latin typeface="Arial"/>
                <a:cs typeface="Arial"/>
              </a:rPr>
              <a:t>properly.</a:t>
            </a:r>
            <a:endParaRPr sz="1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45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677E91"/>
                </a:solidFill>
                <a:latin typeface="Arial"/>
                <a:cs typeface="Arial"/>
              </a:rPr>
              <a:t>Preventive </a:t>
            </a:r>
            <a:r>
              <a:rPr sz="1800" spc="-10" dirty="0">
                <a:solidFill>
                  <a:srgbClr val="677E91"/>
                </a:solidFill>
                <a:latin typeface="Arial"/>
                <a:cs typeface="Arial"/>
              </a:rPr>
              <a:t>Measures:</a:t>
            </a:r>
            <a:endParaRPr sz="1800">
              <a:latin typeface="Arial"/>
              <a:cs typeface="Arial"/>
            </a:endParaRPr>
          </a:p>
          <a:p>
            <a:pPr marL="756285" lvl="1" indent="-287020">
              <a:spcBef>
                <a:spcPts val="59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Heat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hot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3D2015"/>
                </a:solidFill>
                <a:latin typeface="Arial"/>
                <a:cs typeface="Arial"/>
              </a:rPr>
              <a:t>dogs, sausages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000" spc="-35" dirty="0">
                <a:solidFill>
                  <a:srgbClr val="3D2015"/>
                </a:solidFill>
                <a:latin typeface="Arial"/>
                <a:cs typeface="Arial"/>
              </a:rPr>
              <a:t>and deli meats </a:t>
            </a:r>
            <a:r>
              <a:rPr lang="en-US" sz="20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165°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lang="en-US" sz="2000" spc="-5" dirty="0">
                <a:solidFill>
                  <a:srgbClr val="3D2015"/>
                </a:solidFill>
                <a:latin typeface="Arial"/>
                <a:cs typeface="Arial"/>
              </a:rPr>
              <a:t> &amp;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hold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140°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endParaRPr sz="2000">
              <a:latin typeface="Arial"/>
              <a:cs typeface="Arial"/>
            </a:endParaRPr>
          </a:p>
          <a:p>
            <a:pPr marL="756285" marR="191135" lvl="1" indent="-287020">
              <a:lnSpc>
                <a:spcPct val="80000"/>
              </a:lnSpc>
              <a:spcBef>
                <a:spcPts val="1320"/>
              </a:spcBef>
              <a:buClr>
                <a:srgbClr val="677E91"/>
              </a:buClr>
              <a:buChar char="–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Pregnant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women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should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avoid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raw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milk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cheeses,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deli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meats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and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un-cooked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hot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dogs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Bacterial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Pathogens</a:t>
            </a:r>
            <a:r>
              <a:rPr sz="2400" spc="1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–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Human Reservoir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2568"/>
            <a:ext cx="7798434" cy="429958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8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Staphylococcus</a:t>
            </a:r>
            <a:r>
              <a:rPr sz="2800" b="1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Aureus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Found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 nose,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throat,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hair</a:t>
            </a:r>
            <a:r>
              <a:rPr sz="24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and skin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Transferred by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bare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hand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contact with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Toxin</a:t>
            </a:r>
            <a:r>
              <a:rPr sz="24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not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killed</a:t>
            </a:r>
            <a:r>
              <a:rPr sz="24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by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cooking</a:t>
            </a:r>
            <a:r>
              <a:rPr sz="24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temps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Symptoms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intense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vomiting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Involved:</a:t>
            </a:r>
            <a:endParaRPr sz="2400">
              <a:latin typeface="Arial"/>
              <a:cs typeface="Arial"/>
            </a:endParaRPr>
          </a:p>
          <a:p>
            <a:pPr marL="1099185" marR="5080" lvl="2" indent="-228600">
              <a:lnSpc>
                <a:spcPct val="100000"/>
              </a:lnSpc>
              <a:spcBef>
                <a:spcPts val="405"/>
              </a:spcBef>
              <a:buClr>
                <a:srgbClr val="677E91"/>
              </a:buClr>
              <a:buChar char="•"/>
              <a:tabLst>
                <a:tab pos="1099185" algn="l"/>
                <a:tab pos="1099820" algn="l"/>
              </a:tabLst>
            </a:pP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High-protein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foods,</a:t>
            </a:r>
            <a:r>
              <a:rPr sz="16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salads</a:t>
            </a:r>
            <a:r>
              <a:rPr sz="16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mad</a:t>
            </a:r>
            <a:r>
              <a:rPr sz="16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16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meat</a:t>
            </a:r>
            <a:r>
              <a:rPr sz="16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eggs,</a:t>
            </a:r>
            <a:r>
              <a:rPr sz="16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puddings,</a:t>
            </a:r>
            <a:r>
              <a:rPr sz="16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custards</a:t>
            </a:r>
            <a:r>
              <a:rPr sz="16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and </a:t>
            </a:r>
            <a:r>
              <a:rPr sz="1600" spc="-4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cream-filled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pies</a:t>
            </a:r>
            <a:endParaRPr sz="16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5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Control:</a:t>
            </a:r>
            <a:endParaRPr sz="2400">
              <a:latin typeface="Arial"/>
              <a:cs typeface="Arial"/>
            </a:endParaRPr>
          </a:p>
          <a:p>
            <a:pPr marL="1099185" lvl="2" indent="-229235">
              <a:lnSpc>
                <a:spcPct val="100000"/>
              </a:lnSpc>
              <a:spcBef>
                <a:spcPts val="405"/>
              </a:spcBef>
              <a:buClr>
                <a:srgbClr val="677E91"/>
              </a:buClr>
              <a:buChar char="•"/>
              <a:tabLst>
                <a:tab pos="1099185" algn="l"/>
                <a:tab pos="1099820" algn="l"/>
              </a:tabLst>
            </a:pP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Good</a:t>
            </a:r>
            <a:r>
              <a:rPr sz="16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personal</a:t>
            </a:r>
            <a:r>
              <a:rPr sz="16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hygiene</a:t>
            </a:r>
            <a:endParaRPr sz="1600">
              <a:latin typeface="Arial"/>
              <a:cs typeface="Arial"/>
            </a:endParaRPr>
          </a:p>
          <a:p>
            <a:pPr marL="1099185" lvl="2" indent="-229235">
              <a:lnSpc>
                <a:spcPct val="100000"/>
              </a:lnSpc>
              <a:spcBef>
                <a:spcPts val="385"/>
              </a:spcBef>
              <a:buClr>
                <a:srgbClr val="677E91"/>
              </a:buClr>
              <a:buChar char="•"/>
              <a:tabLst>
                <a:tab pos="1099185" algn="l"/>
                <a:tab pos="1099820" algn="l"/>
              </a:tabLst>
            </a:pP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Keep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foods below 40</a:t>
            </a:r>
            <a:r>
              <a:rPr sz="1600" spc="-5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F or</a:t>
            </a:r>
            <a:r>
              <a:rPr sz="16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D2015"/>
                </a:solidFill>
                <a:latin typeface="Arial"/>
                <a:cs typeface="Arial"/>
              </a:rPr>
              <a:t>above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 140</a:t>
            </a:r>
            <a:r>
              <a:rPr sz="1600" spc="-10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1600" spc="-10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58CC8-AD29-C930-1A11-05424C3B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25" y="1009904"/>
            <a:ext cx="8240259" cy="344709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How long does it take to show any symptoms of Foodborne illness after consuming a suspect food?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5 minutes </a:t>
            </a:r>
            <a:br>
              <a:rPr lang="en-US" dirty="0"/>
            </a:br>
            <a:r>
              <a:rPr lang="en-US" dirty="0"/>
              <a:t>b. 20 minutes </a:t>
            </a:r>
            <a:br>
              <a:rPr lang="en-US" dirty="0"/>
            </a:br>
            <a:r>
              <a:rPr lang="en-US" dirty="0"/>
              <a:t>c. 1 day </a:t>
            </a:r>
            <a:br>
              <a:rPr lang="en-US" dirty="0"/>
            </a:br>
            <a:r>
              <a:rPr lang="en-US" dirty="0"/>
              <a:t>d. 1 week </a:t>
            </a:r>
            <a:br>
              <a:rPr lang="en-US" dirty="0"/>
            </a:br>
            <a:r>
              <a:rPr lang="en-US" dirty="0"/>
              <a:t>e. 3 months </a:t>
            </a:r>
          </a:p>
        </p:txBody>
      </p:sp>
    </p:spTree>
    <p:extLst>
      <p:ext uri="{BB962C8B-B14F-4D97-AF65-F5344CB8AC3E}">
        <p14:creationId xmlns:p14="http://schemas.microsoft.com/office/powerpoint/2010/main" val="3151815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DETERMINING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WHICH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ILLNESS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YOU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HAVE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2724404"/>
            <a:ext cx="8206740" cy="2499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Symptoms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depend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type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microbe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swallowed.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Many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symptoms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similar.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Laboratory tests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usually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necessary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identify.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Remember…SOURCES</a:t>
            </a:r>
            <a:r>
              <a:rPr sz="2400" spc="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OF</a:t>
            </a:r>
            <a:r>
              <a:rPr sz="2400" spc="-3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MICROORGANISMS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7395209" cy="3804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 food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itself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40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Humans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animals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house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40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Air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40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Kitchen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surfaces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240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 any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other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place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that isn’t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hermetically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sealed,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sterile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environment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40766" y="5646611"/>
            <a:ext cx="2461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DED4CC"/>
                </a:solidFill>
                <a:latin typeface="Arial"/>
                <a:cs typeface="Arial"/>
              </a:rPr>
              <a:t>FOOD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SAFETY</a:t>
            </a:r>
            <a:r>
              <a:rPr sz="1200" spc="-40" dirty="0">
                <a:solidFill>
                  <a:srgbClr val="DED4C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&amp;</a:t>
            </a:r>
            <a:r>
              <a:rPr sz="1200" spc="-20" dirty="0">
                <a:solidFill>
                  <a:srgbClr val="DED4CC"/>
                </a:solidFill>
                <a:latin typeface="Arial"/>
                <a:cs typeface="Arial"/>
              </a:rPr>
              <a:t> PRESERVATION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19800"/>
            <a:ext cx="9143999" cy="8351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9144000" cy="1135380"/>
            <a:chOff x="0" y="0"/>
            <a:chExt cx="9144000" cy="11353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1353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45" y="39598"/>
              <a:ext cx="3682446" cy="75136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29610" y="1205991"/>
            <a:ext cx="36842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871424"/>
                </a:solidFill>
              </a:rPr>
              <a:t>Questions</a:t>
            </a:r>
            <a:r>
              <a:rPr sz="5400" spc="-90" dirty="0">
                <a:solidFill>
                  <a:srgbClr val="871424"/>
                </a:solidFill>
              </a:rPr>
              <a:t> </a:t>
            </a:r>
            <a:r>
              <a:rPr sz="5400" dirty="0">
                <a:solidFill>
                  <a:srgbClr val="871424"/>
                </a:solidFill>
              </a:rPr>
              <a:t>?</a:t>
            </a:r>
            <a:endParaRPr sz="5400"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0656" y="2262534"/>
            <a:ext cx="3442687" cy="267105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solidFill>
                  <a:srgbClr val="DFEBE3"/>
                </a:solidFill>
              </a:rPr>
              <a:t>GROWTH</a:t>
            </a:r>
            <a:r>
              <a:rPr sz="2400" spc="-4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OF</a:t>
            </a:r>
            <a:r>
              <a:rPr sz="2400" spc="-4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MICROORGANISMS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43"/>
            <a:ext cx="7736205" cy="432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55600">
              <a:lnSpc>
                <a:spcPct val="120000"/>
              </a:lnSpc>
              <a:spcBef>
                <a:spcPts val="10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growth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of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microorganisms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controlled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by: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FAT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TOM!</a:t>
            </a:r>
            <a:endParaRPr sz="2800">
              <a:latin typeface="Arial"/>
              <a:cs typeface="Arial"/>
            </a:endParaRPr>
          </a:p>
          <a:p>
            <a:pPr marL="2755900" marR="4161790" algn="just">
              <a:lnSpc>
                <a:spcPct val="120000"/>
              </a:lnSpc>
              <a:spcBef>
                <a:spcPts val="1585"/>
              </a:spcBef>
            </a:pPr>
            <a:r>
              <a:rPr sz="2800" b="1" spc="-1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ood 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cid </a:t>
            </a:r>
            <a:r>
              <a:rPr sz="2800" spc="-77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ime</a:t>
            </a:r>
            <a:endParaRPr sz="2800">
              <a:latin typeface="Arial"/>
              <a:cs typeface="Arial"/>
            </a:endParaRPr>
          </a:p>
          <a:p>
            <a:pPr marL="2755900" marR="2934970">
              <a:lnSpc>
                <a:spcPct val="120000"/>
              </a:lnSpc>
            </a:pPr>
            <a:r>
              <a:rPr sz="2800" b="1" spc="-15" dirty="0">
                <a:solidFill>
                  <a:srgbClr val="3D2015"/>
                </a:solidFill>
                <a:latin typeface="Arial"/>
                <a:cs typeface="Arial"/>
              </a:rPr>
              <a:t>T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m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pera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ture  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xygen 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M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oisture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MICROORANISMS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–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CONDITIONS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FOR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GROWTH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12350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solidFill>
                  <a:srgbClr val="871424"/>
                </a:solidFill>
                <a:latin typeface="Arial"/>
                <a:cs typeface="Arial"/>
              </a:rPr>
              <a:t>Foo</a:t>
            </a: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d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098" y="2212318"/>
            <a:ext cx="3283585" cy="2039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5080" indent="-28638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Microorganisms 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require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nutrients</a:t>
            </a:r>
            <a:r>
              <a:rPr sz="28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endParaRPr sz="2800">
              <a:latin typeface="Arial"/>
              <a:cs typeface="Arial"/>
            </a:endParaRPr>
          </a:p>
          <a:p>
            <a:pPr marL="641350" lvl="1" indent="-229235">
              <a:lnSpc>
                <a:spcPct val="100000"/>
              </a:lnSpc>
              <a:spcBef>
                <a:spcPts val="500"/>
              </a:spcBef>
              <a:buClr>
                <a:srgbClr val="677E91"/>
              </a:buClr>
              <a:buChar char="•"/>
              <a:tabLst>
                <a:tab pos="641350" algn="l"/>
                <a:tab pos="641985" algn="l"/>
              </a:tabLst>
            </a:pP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Proteins</a:t>
            </a:r>
            <a:endParaRPr sz="2000">
              <a:latin typeface="Arial"/>
              <a:cs typeface="Arial"/>
            </a:endParaRPr>
          </a:p>
          <a:p>
            <a:pPr marL="641350" lvl="1" indent="-229235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Char char="•"/>
              <a:tabLst>
                <a:tab pos="641350" algn="l"/>
                <a:tab pos="641985" algn="l"/>
              </a:tabLst>
            </a:pP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Carbohydrates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" y="4492244"/>
            <a:ext cx="15538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solidFill>
                  <a:srgbClr val="871424"/>
                </a:solidFill>
                <a:latin typeface="Arial"/>
                <a:cs typeface="Arial"/>
              </a:rPr>
              <a:t>A</a:t>
            </a:r>
            <a:r>
              <a:rPr sz="2800" b="1" dirty="0">
                <a:solidFill>
                  <a:srgbClr val="871424"/>
                </a:solidFill>
                <a:latin typeface="Arial"/>
                <a:cs typeface="Arial"/>
              </a:rPr>
              <a:t>c</a:t>
            </a: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i</a:t>
            </a:r>
            <a:r>
              <a:rPr sz="2800" b="1" spc="-10" dirty="0">
                <a:solidFill>
                  <a:srgbClr val="871424"/>
                </a:solidFill>
                <a:latin typeface="Arial"/>
                <a:cs typeface="Arial"/>
              </a:rPr>
              <a:t>d</a:t>
            </a: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i</a:t>
            </a:r>
            <a:r>
              <a:rPr sz="2800" b="1" dirty="0">
                <a:solidFill>
                  <a:srgbClr val="871424"/>
                </a:solidFill>
                <a:latin typeface="Arial"/>
                <a:cs typeface="Arial"/>
              </a:rPr>
              <a:t>t</a:t>
            </a: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y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7098" y="5004286"/>
            <a:ext cx="346011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5080" indent="-28638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77E91"/>
                </a:solidFill>
                <a:latin typeface="Arial"/>
                <a:cs typeface="Arial"/>
              </a:rPr>
              <a:t>–</a:t>
            </a:r>
            <a:r>
              <a:rPr sz="2800" spc="-120" dirty="0">
                <a:solidFill>
                  <a:srgbClr val="677E9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Pathogenic</a:t>
            </a:r>
            <a:r>
              <a:rPr sz="28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well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pH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endParaRPr sz="28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4.6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7.5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781800" y="1447800"/>
            <a:ext cx="2057400" cy="4876800"/>
            <a:chOff x="6781800" y="1447800"/>
            <a:chExt cx="2057400" cy="48768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1800" y="1447800"/>
              <a:ext cx="2057400" cy="16382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1800" y="4936235"/>
              <a:ext cx="1981199" cy="13883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0" y="3200400"/>
              <a:ext cx="1904999" cy="15239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794375" y="2544000"/>
            <a:ext cx="12877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815" marR="5080" indent="-15875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Raw</a:t>
            </a:r>
            <a:r>
              <a:rPr sz="1600" b="1" spc="-7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871424"/>
                </a:solidFill>
                <a:latin typeface="Arial"/>
                <a:cs typeface="Arial"/>
              </a:rPr>
              <a:t>Chicken </a:t>
            </a:r>
            <a:r>
              <a:rPr sz="1600" b="1" spc="-43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pH</a:t>
            </a:r>
            <a:r>
              <a:rPr sz="16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663300"/>
                </a:solidFill>
                <a:latin typeface="Arial"/>
                <a:cs typeface="Arial"/>
              </a:rPr>
              <a:t>5.5–6.4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38229" y="3915617"/>
            <a:ext cx="10293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95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871424"/>
                </a:solidFill>
                <a:latin typeface="Arial"/>
                <a:cs typeface="Arial"/>
              </a:rPr>
              <a:t>Egg </a:t>
            </a:r>
            <a:r>
              <a:rPr sz="1600" b="1" spc="-30" dirty="0">
                <a:solidFill>
                  <a:srgbClr val="871424"/>
                </a:solidFill>
                <a:latin typeface="Arial"/>
                <a:cs typeface="Arial"/>
              </a:rPr>
              <a:t>Yolks </a:t>
            </a:r>
            <a:r>
              <a:rPr sz="1600" b="1" spc="-43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pH</a:t>
            </a:r>
            <a:r>
              <a:rPr sz="1600" b="1" spc="-5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663300"/>
                </a:solidFill>
                <a:latin typeface="Arial"/>
                <a:cs typeface="Arial"/>
              </a:rPr>
              <a:t>6.0–6.3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48769" y="5287233"/>
            <a:ext cx="10293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335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Butter </a:t>
            </a:r>
            <a:r>
              <a:rPr sz="1600" b="1" spc="-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pH</a:t>
            </a:r>
            <a:r>
              <a:rPr sz="1600" b="1" spc="-5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663300"/>
                </a:solidFill>
                <a:latin typeface="Arial"/>
                <a:cs typeface="Arial"/>
              </a:rPr>
              <a:t>6.0–6.8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60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Acid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Important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in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Preservation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710345"/>
            <a:ext cx="8426069" cy="472135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55600" marR="459740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5" dirty="0">
                <a:solidFill>
                  <a:srgbClr val="3D2015"/>
                </a:solidFill>
                <a:latin typeface="Arial"/>
                <a:cs typeface="Arial"/>
              </a:rPr>
              <a:t>w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on’t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pH is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4.6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or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below.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Some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like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E.Coli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Salmonella</a:t>
            </a:r>
            <a:r>
              <a:rPr sz="28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survive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in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acid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255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</a:pP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pH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 in</a:t>
            </a:r>
            <a:r>
              <a:rPr sz="2800" b="1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Low acid-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pH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above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4.6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Meats,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fish,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poultry,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vegetables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High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acid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4.6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below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fruits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tomatoes,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pickles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942232-83D0-49E2-AF9B-1F97E3C1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E70D72-6E23-4015-A4A6-85C120C1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4682" y="1163848"/>
            <a:ext cx="737235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72440" algn="ctr" rtl="0">
              <a:lnSpc>
                <a:spcPct val="90000"/>
              </a:lnSpc>
              <a:spcBef>
                <a:spcPct val="0"/>
              </a:spcBef>
            </a:pPr>
            <a:r>
              <a:rPr lang="en-US" sz="3100" kern="1200" spc="-5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Food</a:t>
            </a:r>
            <a:r>
              <a:rPr lang="en-US" sz="3100" kern="1200" spc="-3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spc="-5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Preservation requires</a:t>
            </a:r>
            <a:endParaRPr lang="en-US" sz="31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8A977F-B603-4D81-B0FC-C8DE048A7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-1"/>
            <a:ext cx="2521551" cy="2522848"/>
            <a:chOff x="-305" y="-1"/>
            <a:chExt cx="3832880" cy="287613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83CE8C-E039-4B2F-A36E-5FD5CD5D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EB77281-FAB4-40D0-B3F3-264EC4AB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15E59F3-75FC-494F-8737-5F00A4964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3ADDCFA-B066-4D79-AB71-062E66E58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247" y="584233"/>
            <a:ext cx="3716020" cy="6749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53669" y="2132555"/>
            <a:ext cx="4879653" cy="3227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55600" indent="-228600">
              <a:lnSpc>
                <a:spcPct val="90000"/>
              </a:lnSpc>
              <a:spcBef>
                <a:spcPts val="770"/>
              </a:spcBef>
              <a:buClr>
                <a:srgbClr val="677E91"/>
              </a:buClr>
              <a:buFont typeface="Arial" panose="020B0604020202020204" pitchFamily="34" charset="0"/>
              <a:buChar char="•"/>
              <a:tabLst>
                <a:tab pos="355600" algn="l"/>
                <a:tab pos="356235" algn="l"/>
              </a:tabLst>
            </a:pPr>
            <a:r>
              <a:rPr lang="en-US" sz="2400" spc="-5" dirty="0">
                <a:solidFill>
                  <a:schemeClr val="tx2"/>
                </a:solidFill>
                <a:latin typeface="Arial"/>
                <a:cs typeface="Arial"/>
              </a:rPr>
              <a:t>Attention</a:t>
            </a:r>
            <a:r>
              <a:rPr lang="en-US" sz="2400" spc="-2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chemeClr val="tx2"/>
                </a:solidFill>
                <a:latin typeface="Arial"/>
                <a:cs typeface="Arial"/>
              </a:rPr>
              <a:t>to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chemeClr val="tx2"/>
                </a:solidFill>
                <a:latin typeface="Arial"/>
                <a:cs typeface="Arial"/>
              </a:rPr>
              <a:t>food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safety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Clr>
                <a:srgbClr val="677E91"/>
              </a:buClr>
              <a:buFont typeface="Arial" panose="020B0604020202020204" pitchFamily="34" charset="0"/>
              <a:buChar char="•"/>
              <a:tabLst>
                <a:tab pos="355600" algn="l"/>
                <a:tab pos="356235" algn="l"/>
              </a:tabLst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Controls</a:t>
            </a:r>
            <a:r>
              <a:rPr lang="en-US" sz="2400" spc="-5" dirty="0">
                <a:solidFill>
                  <a:schemeClr val="tx2"/>
                </a:solidFill>
                <a:latin typeface="Arial"/>
                <a:cs typeface="Arial"/>
              </a:rPr>
              <a:t> growth</a:t>
            </a:r>
            <a:r>
              <a:rPr lang="en-US" sz="2400" spc="1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of</a:t>
            </a:r>
            <a:r>
              <a:rPr lang="en-US" sz="2400" spc="-2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pathogen</a:t>
            </a:r>
          </a:p>
          <a:p>
            <a:pPr marL="355600" indent="-228600">
              <a:lnSpc>
                <a:spcPct val="90000"/>
              </a:lnSpc>
              <a:spcBef>
                <a:spcPts val="670"/>
              </a:spcBef>
              <a:buClr>
                <a:srgbClr val="677E91"/>
              </a:buClr>
              <a:buFont typeface="Arial" panose="020B0604020202020204" pitchFamily="34" charset="0"/>
              <a:buChar char="•"/>
              <a:tabLst>
                <a:tab pos="355600" algn="l"/>
                <a:tab pos="356235" algn="l"/>
              </a:tabLst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Controls</a:t>
            </a:r>
            <a:r>
              <a:rPr lang="en-US" sz="2400" spc="-1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spoilage organisms</a:t>
            </a:r>
          </a:p>
          <a:p>
            <a:pPr marL="355600" indent="-228600">
              <a:lnSpc>
                <a:spcPct val="90000"/>
              </a:lnSpc>
              <a:spcBef>
                <a:spcPts val="670"/>
              </a:spcBef>
              <a:buClr>
                <a:srgbClr val="677E91"/>
              </a:buClr>
              <a:buFont typeface="Arial" panose="020B0604020202020204" pitchFamily="34" charset="0"/>
              <a:buChar char="•"/>
              <a:tabLst>
                <a:tab pos="355600" algn="l"/>
                <a:tab pos="356235" algn="l"/>
              </a:tabLst>
            </a:pPr>
            <a:r>
              <a:rPr lang="en-US" sz="2400" spc="-5" dirty="0">
                <a:solidFill>
                  <a:schemeClr val="tx2"/>
                </a:solidFill>
                <a:latin typeface="Arial"/>
                <a:cs typeface="Arial"/>
              </a:rPr>
              <a:t>Following</a:t>
            </a:r>
            <a:r>
              <a:rPr lang="en-US" sz="2400" spc="2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chemeClr val="tx2"/>
                </a:solidFill>
                <a:latin typeface="Arial"/>
                <a:cs typeface="Arial"/>
              </a:rPr>
              <a:t>approved</a:t>
            </a:r>
            <a:r>
              <a:rPr lang="en-US" sz="2400" spc="1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guidelines</a:t>
            </a:r>
            <a:r>
              <a:rPr lang="en-US" sz="2400" spc="1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chemeClr val="tx2"/>
                </a:solidFill>
                <a:latin typeface="Arial"/>
                <a:cs typeface="Arial"/>
              </a:rPr>
              <a:t>for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specific</a:t>
            </a:r>
            <a:r>
              <a:rPr lang="en-US" sz="2400" spc="-1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foods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Clr>
                <a:srgbClr val="677E91"/>
              </a:buClr>
              <a:buFont typeface="Arial" panose="020B0604020202020204" pitchFamily="34" charset="0"/>
              <a:buChar char="•"/>
              <a:tabLst>
                <a:tab pos="355600" algn="l"/>
                <a:tab pos="356235" algn="l"/>
              </a:tabLst>
            </a:pPr>
            <a:r>
              <a:rPr lang="en-US" sz="2400" spc="-5" dirty="0">
                <a:solidFill>
                  <a:schemeClr val="tx2"/>
                </a:solidFill>
                <a:latin typeface="Arial"/>
                <a:cs typeface="Arial"/>
              </a:rPr>
              <a:t>Using approved</a:t>
            </a:r>
            <a:r>
              <a:rPr lang="en-US" sz="2400" spc="1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resources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8D9229-E61D-4FEE-8321-2F8B64A8C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7370569" y="5084569"/>
            <a:ext cx="2151670" cy="1395192"/>
            <a:chOff x="-305" y="-4155"/>
            <a:chExt cx="2514948" cy="217433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DD3CCB-26A3-4D79-AEB6-7A60CF980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9AC4470-5113-4709-B29F-CDB937F25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E0D146C-9DAB-421E-AE88-5F854BF3F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EB32A5-4408-4F6C-84B2-F9A908237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10" dirty="0">
                <a:solidFill>
                  <a:srgbClr val="DFEBE3"/>
                </a:solidFill>
              </a:rPr>
              <a:t>TEMPERATURE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9200" y="3922776"/>
            <a:ext cx="4114799" cy="29352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740" y="2067560"/>
            <a:ext cx="6696075" cy="353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919480" indent="-354965">
              <a:lnSpc>
                <a:spcPct val="120000"/>
              </a:lnSpc>
              <a:spcBef>
                <a:spcPts val="100"/>
              </a:spcBef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Grow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best 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between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90ºF and 110ºF 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The</a:t>
            </a:r>
            <a:r>
              <a:rPr sz="2400" b="1" spc="-3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Temperature Danger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Zone</a:t>
            </a:r>
            <a:r>
              <a:rPr sz="2400" b="1" spc="-2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(TDZ)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677E91"/>
              </a:buClr>
              <a:buFont typeface="Arial"/>
              <a:buChar char="•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Pathogens</a:t>
            </a:r>
            <a:r>
              <a:rPr sz="2400" b="1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don’t</a:t>
            </a:r>
            <a:r>
              <a:rPr sz="2400" b="1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2015"/>
                </a:solidFill>
                <a:latin typeface="Arial"/>
                <a:cs typeface="Arial"/>
              </a:rPr>
              <a:t>grow: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Font typeface="Arial"/>
              <a:buChar char="–"/>
              <a:tabLst>
                <a:tab pos="756920" algn="l"/>
              </a:tabLst>
            </a:pP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Below</a:t>
            </a:r>
            <a:r>
              <a:rPr sz="2400" b="1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40ºF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Clr>
                <a:srgbClr val="677E91"/>
              </a:buClr>
              <a:buFont typeface="Arial"/>
              <a:buChar char="–"/>
              <a:tabLst>
                <a:tab pos="756920" algn="l"/>
              </a:tabLst>
            </a:pP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Above</a:t>
            </a:r>
            <a:r>
              <a:rPr sz="2400" b="1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140ºF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677E91"/>
              </a:buClr>
              <a:buFont typeface="Arial"/>
              <a:buChar char="–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colder</a:t>
            </a:r>
            <a:r>
              <a:rPr sz="2400" b="1" spc="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food,</a:t>
            </a:r>
            <a:r>
              <a:rPr sz="24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longer</a:t>
            </a:r>
            <a:r>
              <a:rPr sz="2400" b="1" spc="-2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the</a:t>
            </a:r>
            <a:r>
              <a:rPr sz="2400" b="1" spc="-5" dirty="0">
                <a:solidFill>
                  <a:srgbClr val="871424"/>
                </a:solidFill>
                <a:latin typeface="Arial"/>
                <a:cs typeface="Arial"/>
              </a:rPr>
              <a:t> shelf</a:t>
            </a:r>
            <a:r>
              <a:rPr sz="24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871424"/>
                </a:solidFill>
                <a:latin typeface="Arial"/>
                <a:cs typeface="Arial"/>
              </a:rPr>
              <a:t>life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solidFill>
                  <a:srgbClr val="DFEBE3"/>
                </a:solidFill>
              </a:rPr>
              <a:t>TIME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2212339"/>
            <a:ext cx="8154670" cy="2914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dirty="0">
                <a:solidFill>
                  <a:srgbClr val="871424"/>
                </a:solidFill>
                <a:latin typeface="Arial"/>
                <a:cs typeface="Arial"/>
              </a:rPr>
              <a:t>Bacteria can </a:t>
            </a:r>
            <a:r>
              <a:rPr sz="2800" b="1" spc="-10" dirty="0">
                <a:solidFill>
                  <a:srgbClr val="871424"/>
                </a:solidFill>
                <a:latin typeface="Arial"/>
                <a:cs typeface="Arial"/>
              </a:rPr>
              <a:t>double</a:t>
            </a:r>
            <a:r>
              <a:rPr sz="2800" b="1" spc="2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871424"/>
                </a:solidFill>
                <a:latin typeface="Arial"/>
                <a:cs typeface="Arial"/>
              </a:rPr>
              <a:t>every</a:t>
            </a:r>
            <a:r>
              <a:rPr sz="2800" b="1" spc="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871424"/>
                </a:solidFill>
                <a:latin typeface="Arial"/>
                <a:cs typeface="Arial"/>
              </a:rPr>
              <a:t>10-20</a:t>
            </a:r>
            <a:r>
              <a:rPr sz="2800" b="1" spc="1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minutes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677E91"/>
              </a:buClr>
              <a:buFont typeface="Arial"/>
              <a:buChar char="•"/>
            </a:pPr>
            <a:endParaRPr sz="255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Noticeable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spoilage at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1-10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million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organisms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per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gram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677E91"/>
              </a:buClr>
              <a:buFont typeface="Arial"/>
              <a:buChar char="•"/>
            </a:pPr>
            <a:endParaRPr sz="2550">
              <a:latin typeface="Arial"/>
              <a:cs typeface="Arial"/>
            </a:endParaRPr>
          </a:p>
          <a:p>
            <a:pPr marL="355600" marR="598805" indent="-342900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Under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ideal conditions bacteria can spoil food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left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TDZ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less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than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four</a:t>
            </a:r>
            <a:r>
              <a:rPr sz="2800" b="1" spc="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871424"/>
                </a:solidFill>
                <a:latin typeface="Arial"/>
                <a:cs typeface="Arial"/>
              </a:rPr>
              <a:t>hours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0" rIns="0" bIns="0" rtlCol="0">
            <a:spAutoFit/>
          </a:bodyPr>
          <a:lstStyle/>
          <a:p>
            <a:pPr marL="472440">
              <a:lnSpc>
                <a:spcPts val="3554"/>
              </a:lnSpc>
            </a:pPr>
            <a:r>
              <a:rPr sz="3200" dirty="0">
                <a:solidFill>
                  <a:srgbClr val="DFEBE3"/>
                </a:solidFill>
                <a:latin typeface="Comic Sans MS"/>
                <a:cs typeface="Comic Sans MS"/>
              </a:rPr>
              <a:t>Activity:</a:t>
            </a:r>
            <a:r>
              <a:rPr sz="3200" spc="5" dirty="0">
                <a:solidFill>
                  <a:srgbClr val="DFEBE3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DFEBE3"/>
                </a:solidFill>
                <a:latin typeface="Comic Sans MS"/>
                <a:cs typeface="Comic Sans MS"/>
              </a:rPr>
              <a:t>Calculate</a:t>
            </a:r>
            <a:r>
              <a:rPr sz="3200" spc="-35" dirty="0">
                <a:solidFill>
                  <a:srgbClr val="DFEBE3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DFEBE3"/>
                </a:solidFill>
                <a:latin typeface="Comic Sans MS"/>
                <a:cs typeface="Comic Sans MS"/>
              </a:rPr>
              <a:t>Bacterial</a:t>
            </a:r>
            <a:r>
              <a:rPr sz="3200" spc="-30" dirty="0">
                <a:solidFill>
                  <a:srgbClr val="DFEBE3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DFEBE3"/>
                </a:solidFill>
                <a:latin typeface="Comic Sans MS"/>
                <a:cs typeface="Comic Sans MS"/>
              </a:rPr>
              <a:t>Growth</a:t>
            </a:r>
            <a:endParaRPr sz="3200">
              <a:latin typeface="Comic Sans MS"/>
              <a:cs typeface="Comic Sans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54335" y="1748346"/>
          <a:ext cx="5176520" cy="303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1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32">
                <a:tc>
                  <a:txBody>
                    <a:bodyPr/>
                    <a:lstStyle/>
                    <a:p>
                      <a:pPr marL="160655">
                        <a:lnSpc>
                          <a:spcPts val="3540"/>
                        </a:lnSpc>
                      </a:pPr>
                      <a:r>
                        <a:rPr sz="3200" spc="-10" dirty="0">
                          <a:solidFill>
                            <a:srgbClr val="3D2015"/>
                          </a:solidFill>
                          <a:latin typeface="Arial"/>
                          <a:cs typeface="Arial"/>
                        </a:rPr>
                        <a:t>Time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ts val="3540"/>
                        </a:lnSpc>
                      </a:pPr>
                      <a:r>
                        <a:rPr sz="3200" spc="-5" dirty="0">
                          <a:solidFill>
                            <a:srgbClr val="3D2015"/>
                          </a:solidFill>
                          <a:latin typeface="Arial"/>
                          <a:cs typeface="Arial"/>
                        </a:rPr>
                        <a:t>Number</a:t>
                      </a:r>
                      <a:r>
                        <a:rPr sz="3200" spc="-45" dirty="0">
                          <a:solidFill>
                            <a:srgbClr val="3D201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3200" spc="-5" dirty="0">
                          <a:solidFill>
                            <a:srgbClr val="3D2015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3200" spc="-35" dirty="0">
                          <a:solidFill>
                            <a:srgbClr val="3D201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3200" spc="-5" dirty="0">
                          <a:solidFill>
                            <a:srgbClr val="3D2015"/>
                          </a:solidFill>
                          <a:latin typeface="Arial"/>
                          <a:cs typeface="Arial"/>
                        </a:rPr>
                        <a:t>Bacteria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81">
                <a:tc>
                  <a:txBody>
                    <a:bodyPr/>
                    <a:lstStyle/>
                    <a:p>
                      <a:pPr marL="47942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80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0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 marL="9150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80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5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546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42">
                <a:tc>
                  <a:txBody>
                    <a:bodyPr/>
                    <a:lstStyle/>
                    <a:p>
                      <a:pPr marR="214629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800" spc="-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30</a:t>
                      </a:r>
                      <a:r>
                        <a:rPr sz="2800" spc="-2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2800" spc="-1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min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7035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800" spc="-1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20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042"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800" spc="-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r>
                        <a:rPr sz="2800" spc="-2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2800" spc="-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hour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7035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800" spc="-1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80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042">
                <a:tc>
                  <a:txBody>
                    <a:bodyPr/>
                    <a:lstStyle/>
                    <a:p>
                      <a:pPr marR="17780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800" spc="-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sz="2800" spc="-7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2800" spc="-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hours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32893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800" spc="-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1,280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441">
                <a:tc>
                  <a:txBody>
                    <a:bodyPr/>
                    <a:lstStyle/>
                    <a:p>
                      <a:pPr marR="17780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800" spc="-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4</a:t>
                      </a:r>
                      <a:r>
                        <a:rPr sz="2800" spc="-7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2800" spc="-5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hours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14236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800" spc="-10" dirty="0">
                          <a:solidFill>
                            <a:srgbClr val="3D2015"/>
                          </a:solidFill>
                          <a:latin typeface="Comic Sans MS"/>
                          <a:cs typeface="Comic Sans MS"/>
                        </a:rPr>
                        <a:t>327,680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5715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45"/>
              </a:spcBef>
            </a:pPr>
            <a:r>
              <a:rPr b="1" spc="-10" dirty="0">
                <a:solidFill>
                  <a:srgbClr val="EBF4EE"/>
                </a:solidFill>
                <a:latin typeface="Arial"/>
                <a:cs typeface="Arial"/>
              </a:rPr>
              <a:t>Oxygen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00275"/>
            <a:ext cx="7403465" cy="4462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Microorganisms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have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different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oxygen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needs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growth</a:t>
            </a:r>
            <a:endParaRPr sz="2800">
              <a:latin typeface="Arial"/>
              <a:cs typeface="Arial"/>
            </a:endParaRPr>
          </a:p>
          <a:p>
            <a:pPr marL="641985" lvl="1" indent="-229235">
              <a:lnSpc>
                <a:spcPct val="100000"/>
              </a:lnSpc>
              <a:spcBef>
                <a:spcPts val="500"/>
              </a:spcBef>
              <a:buClr>
                <a:srgbClr val="677E91"/>
              </a:buClr>
              <a:buFont typeface="Arial"/>
              <a:buChar char="•"/>
              <a:tabLst>
                <a:tab pos="641985" algn="l"/>
                <a:tab pos="642620" algn="l"/>
              </a:tabLst>
            </a:pPr>
            <a:r>
              <a:rPr sz="2000" b="1" u="heavy" spc="-5" dirty="0">
                <a:solidFill>
                  <a:srgbClr val="3D2015"/>
                </a:solidFill>
                <a:uFill>
                  <a:solidFill>
                    <a:srgbClr val="3D2015"/>
                  </a:solidFill>
                </a:uFill>
                <a:latin typeface="Arial"/>
                <a:cs typeface="Arial"/>
              </a:rPr>
              <a:t>Aerobic</a:t>
            </a:r>
            <a:r>
              <a:rPr sz="2000" b="1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needs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oxygen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endParaRPr sz="2000">
              <a:latin typeface="Arial"/>
              <a:cs typeface="Arial"/>
            </a:endParaRPr>
          </a:p>
          <a:p>
            <a:pPr marL="641985" lvl="1" indent="-229235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Font typeface="Arial"/>
              <a:buChar char="•"/>
              <a:tabLst>
                <a:tab pos="641985" algn="l"/>
                <a:tab pos="642620" algn="l"/>
              </a:tabLst>
            </a:pPr>
            <a:r>
              <a:rPr sz="2000" b="1" u="heavy" spc="-5" dirty="0">
                <a:solidFill>
                  <a:srgbClr val="3D2015"/>
                </a:solidFill>
                <a:uFill>
                  <a:solidFill>
                    <a:srgbClr val="3D2015"/>
                  </a:solidFill>
                </a:uFill>
                <a:latin typeface="Arial"/>
                <a:cs typeface="Arial"/>
              </a:rPr>
              <a:t>Anaerobic</a:t>
            </a:r>
            <a:r>
              <a:rPr sz="2000" b="1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grows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only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oxygen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absent</a:t>
            </a:r>
            <a:endParaRPr sz="2000">
              <a:latin typeface="Arial"/>
              <a:cs typeface="Arial"/>
            </a:endParaRPr>
          </a:p>
          <a:p>
            <a:pPr marL="641985" lvl="1" indent="-229235">
              <a:lnSpc>
                <a:spcPct val="100000"/>
              </a:lnSpc>
              <a:spcBef>
                <a:spcPts val="480"/>
              </a:spcBef>
              <a:buClr>
                <a:srgbClr val="677E91"/>
              </a:buClr>
              <a:buFont typeface="Arial"/>
              <a:buChar char="•"/>
              <a:tabLst>
                <a:tab pos="641985" algn="l"/>
                <a:tab pos="642620" algn="l"/>
              </a:tabLst>
            </a:pPr>
            <a:r>
              <a:rPr sz="2000" b="1" u="heavy" spc="-5" dirty="0">
                <a:solidFill>
                  <a:srgbClr val="3D2015"/>
                </a:solidFill>
                <a:uFill>
                  <a:solidFill>
                    <a:srgbClr val="3D2015"/>
                  </a:solidFill>
                </a:uFill>
                <a:latin typeface="Arial"/>
                <a:cs typeface="Arial"/>
              </a:rPr>
              <a:t>Facultative</a:t>
            </a:r>
            <a:r>
              <a:rPr sz="2000" b="1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can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grow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without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oxygen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677E91"/>
              </a:buClr>
              <a:buFont typeface="Arial"/>
              <a:buChar char="•"/>
            </a:pPr>
            <a:endParaRPr sz="30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Not 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best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control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endParaRPr sz="2800">
              <a:latin typeface="Arial"/>
              <a:cs typeface="Arial"/>
            </a:endParaRPr>
          </a:p>
          <a:p>
            <a:pPr marL="641985" marR="33020" lvl="1" indent="-228600">
              <a:lnSpc>
                <a:spcPct val="100000"/>
              </a:lnSpc>
              <a:spcBef>
                <a:spcPts val="500"/>
              </a:spcBef>
              <a:buClr>
                <a:srgbClr val="677E91"/>
              </a:buClr>
              <a:buChar char="•"/>
              <a:tabLst>
                <a:tab pos="641985" algn="l"/>
                <a:tab pos="642620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May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encourage</a:t>
            </a:r>
            <a:r>
              <a:rPr sz="20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growth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some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discouraging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others.</a:t>
            </a:r>
            <a:endParaRPr sz="2000">
              <a:latin typeface="Arial"/>
              <a:cs typeface="Arial"/>
            </a:endParaRPr>
          </a:p>
          <a:p>
            <a:pPr marL="299085" marR="801370" indent="-287020">
              <a:lnSpc>
                <a:spcPct val="100000"/>
              </a:lnSpc>
              <a:spcBef>
                <a:spcPts val="650"/>
              </a:spcBef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best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way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control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mold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food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deterioration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0" rIns="0" bIns="0" rtlCol="0">
            <a:spAutoFit/>
          </a:bodyPr>
          <a:lstStyle/>
          <a:p>
            <a:pPr marL="472440">
              <a:lnSpc>
                <a:spcPts val="3600"/>
              </a:lnSpc>
            </a:pPr>
            <a:r>
              <a:rPr sz="3200" spc="-5" dirty="0">
                <a:solidFill>
                  <a:srgbClr val="DFEBE3"/>
                </a:solidFill>
              </a:rPr>
              <a:t>Moisture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892" y="1614343"/>
            <a:ext cx="7658100" cy="343979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thrive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absorbed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cell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walls</a:t>
            </a:r>
            <a:endParaRPr sz="2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Without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water,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 die!</a:t>
            </a:r>
            <a:endParaRPr sz="2800">
              <a:latin typeface="Arial"/>
              <a:cs typeface="Arial"/>
            </a:endParaRPr>
          </a:p>
          <a:p>
            <a:pPr marL="299085" marR="305435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activity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amount of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available to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endParaRPr sz="28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2997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potentially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hazardous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have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water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activity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.85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above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71116" y="4587163"/>
            <a:ext cx="6314440" cy="1922145"/>
            <a:chOff x="2071116" y="4587163"/>
            <a:chExt cx="6314440" cy="19221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3748" y="4587163"/>
              <a:ext cx="1911502" cy="18095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1116" y="5334000"/>
              <a:ext cx="1676399" cy="117499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348131" y="6115875"/>
            <a:ext cx="25215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270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Raw</a:t>
            </a:r>
            <a:r>
              <a:rPr sz="1600" b="1" spc="-5" dirty="0">
                <a:solidFill>
                  <a:srgbClr val="871424"/>
                </a:solidFill>
                <a:latin typeface="Arial"/>
                <a:cs typeface="Arial"/>
              </a:rPr>
              <a:t> Chicken</a:t>
            </a:r>
            <a:r>
              <a:rPr sz="1600" b="1" spc="1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and</a:t>
            </a:r>
            <a:r>
              <a:rPr sz="1600" b="1" spc="-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Butter </a:t>
            </a:r>
            <a:r>
              <a:rPr sz="1600" b="1" spc="-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871424"/>
                </a:solidFill>
                <a:latin typeface="Arial"/>
                <a:cs typeface="Arial"/>
              </a:rPr>
              <a:t>Water</a:t>
            </a:r>
            <a:r>
              <a:rPr sz="1600" b="1" spc="-5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71424"/>
                </a:solidFill>
                <a:latin typeface="Arial"/>
                <a:cs typeface="Arial"/>
              </a:rPr>
              <a:t>Activities</a:t>
            </a:r>
            <a:r>
              <a:rPr sz="1600" b="1" spc="4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871424"/>
                </a:solidFill>
                <a:latin typeface="Arial"/>
                <a:cs typeface="Arial"/>
              </a:rPr>
              <a:t>of</a:t>
            </a:r>
            <a:r>
              <a:rPr sz="1600" b="1" spc="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871424"/>
                </a:solidFill>
                <a:latin typeface="Arial"/>
                <a:cs typeface="Arial"/>
              </a:rPr>
              <a:t>.95–1.0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Water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Activity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and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 Preservation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2212339"/>
            <a:ext cx="7555230" cy="2841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38175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Bacteria, yeasts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 molds need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different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amounts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of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activity.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Sugar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salt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binds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free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making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it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unavailable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multiply.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Sugar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jams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jellies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plays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this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role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Salt 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brining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binds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free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Non-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Microbial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Bacteria </a:t>
            </a:r>
            <a:r>
              <a:rPr sz="2400" dirty="0">
                <a:solidFill>
                  <a:srgbClr val="DFEBE3"/>
                </a:solidFill>
              </a:rPr>
              <a:t>–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Enzyme Action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58667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-Enzymes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responsible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changes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101" y="2126385"/>
            <a:ext cx="1907539" cy="104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appearance  flavor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6541" y="2126385"/>
            <a:ext cx="2422525" cy="10496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texture</a:t>
            </a:r>
            <a:endParaRPr sz="28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vitamin</a:t>
            </a:r>
            <a:r>
              <a:rPr sz="28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content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621" y="3236403"/>
            <a:ext cx="8030845" cy="2756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403860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-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cut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enzymes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interact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with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air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change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color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product</a:t>
            </a:r>
            <a:endParaRPr sz="2800">
              <a:latin typeface="Arial"/>
              <a:cs typeface="Arial"/>
            </a:endParaRPr>
          </a:p>
          <a:p>
            <a:pPr marL="355600" marR="119507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-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Enzymes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will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reduce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vitamin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content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in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harvested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vegetables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held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68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degrees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-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Flavor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changes can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bitter, hay-like,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just old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due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enzyme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changes.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Control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of</a:t>
            </a:r>
            <a:r>
              <a:rPr sz="2400" spc="-4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Enzymes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698751"/>
            <a:ext cx="8208645" cy="4260141"/>
          </a:xfrm>
          <a:prstGeom prst="rect">
            <a:avLst/>
          </a:prstGeom>
        </p:spPr>
        <p:txBody>
          <a:bodyPr vert="horz" wrap="square" lIns="0" tIns="10160" rIns="0" bIns="0" rtlCol="0" anchor="t">
            <a:spAutoFit/>
          </a:bodyPr>
          <a:lstStyle/>
          <a:p>
            <a:pPr marL="355600" marR="832485" indent="-342900">
              <a:lnSpc>
                <a:spcPct val="100400"/>
              </a:lnSpc>
              <a:spcBef>
                <a:spcPts val="8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Heating</a:t>
            </a:r>
            <a:r>
              <a:rPr sz="2800" b="1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170</a:t>
            </a:r>
            <a:r>
              <a:rPr sz="2800" dirty="0">
                <a:solidFill>
                  <a:srgbClr val="3D2015"/>
                </a:solidFill>
                <a:latin typeface="Times New Roman"/>
                <a:cs typeface="Times New Roman"/>
              </a:rPr>
              <a:t>º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-190</a:t>
            </a:r>
            <a:r>
              <a:rPr sz="2800" dirty="0">
                <a:solidFill>
                  <a:srgbClr val="3D2015"/>
                </a:solidFill>
                <a:latin typeface="Times New Roman"/>
                <a:cs typeface="Times New Roman"/>
              </a:rPr>
              <a:t>º</a:t>
            </a:r>
            <a:r>
              <a:rPr sz="2800" spc="8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 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5" dirty="0">
                <a:solidFill>
                  <a:srgbClr val="3D2015"/>
                </a:solidFill>
                <a:latin typeface="Arial"/>
                <a:cs typeface="Arial"/>
              </a:rPr>
              <a:t>boiling 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,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steam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microwave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will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inactivate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enzymes.</a:t>
            </a:r>
            <a:endParaRPr sz="2800">
              <a:latin typeface="Arial"/>
              <a:cs typeface="Arial"/>
            </a:endParaRPr>
          </a:p>
          <a:p>
            <a:pPr marL="355600" marR="1069975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This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reason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blanching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vegetables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before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freezing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marR="5080" indent="-342900"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Ascorbic</a:t>
            </a:r>
            <a:r>
              <a:rPr sz="2800" b="1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acid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will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control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enzymes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heating 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isn't a choice. </a:t>
            </a:r>
            <a:endParaRPr lang="en-US" sz="2800" spc="-760" dirty="0">
              <a:solidFill>
                <a:srgbClr val="3D2015"/>
              </a:solidFill>
              <a:latin typeface="Arial"/>
              <a:cs typeface="Arial"/>
            </a:endParaRPr>
          </a:p>
          <a:p>
            <a:pPr marL="355600" marR="517525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This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best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used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fruits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freezing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canning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light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colored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fruits.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Oxygen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7852409" cy="38658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Air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products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causes oxidation,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which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leads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to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color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flavor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Rancidity in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fat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Off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odors &amp;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off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flavors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Hastens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enzyme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activity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leading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browning</a:t>
            </a:r>
            <a:endParaRPr sz="28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670"/>
              </a:spcBef>
            </a:pP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b="1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Control:</a:t>
            </a:r>
            <a:endParaRPr sz="2800">
              <a:latin typeface="Arial"/>
              <a:cs typeface="Arial"/>
            </a:endParaRPr>
          </a:p>
          <a:p>
            <a:pPr marL="756285" marR="112585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Careful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wrapping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that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includes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airtight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packaging,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vacuum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packaging.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Moisture</a:t>
            </a:r>
            <a:r>
              <a:rPr sz="2400" spc="-7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Content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614343"/>
            <a:ext cx="7812405" cy="395160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alive</a:t>
            </a:r>
            <a:endParaRPr sz="2800">
              <a:latin typeface="Arial"/>
              <a:cs typeface="Arial"/>
            </a:endParaRPr>
          </a:p>
          <a:p>
            <a:pPr marL="355600" marR="677545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Gives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off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carbon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dioxide,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heat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continue life.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These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processes soften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cause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loss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flavor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moisture.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This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will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occur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quickly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at room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warm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temps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Control: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Refrigeration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 good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packaging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35379"/>
            <a:ext cx="9144000" cy="4427220"/>
          </a:xfrm>
          <a:custGeom>
            <a:avLst/>
            <a:gdLst/>
            <a:ahLst/>
            <a:cxnLst/>
            <a:rect l="l" t="t" r="r" b="b"/>
            <a:pathLst>
              <a:path w="9144000" h="4427220">
                <a:moveTo>
                  <a:pt x="0" y="4427220"/>
                </a:moveTo>
                <a:lnTo>
                  <a:pt x="9144000" y="4427220"/>
                </a:lnTo>
                <a:lnTo>
                  <a:pt x="9144000" y="0"/>
                </a:lnTo>
                <a:lnTo>
                  <a:pt x="0" y="0"/>
                </a:lnTo>
                <a:lnTo>
                  <a:pt x="0" y="4427220"/>
                </a:lnTo>
                <a:close/>
              </a:path>
            </a:pathLst>
          </a:custGeom>
          <a:solidFill>
            <a:srgbClr val="E1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562600"/>
            <a:ext cx="9144000" cy="1295400"/>
            <a:chOff x="0" y="5562600"/>
            <a:chExt cx="9144000" cy="1295400"/>
          </a:xfrm>
        </p:grpSpPr>
        <p:sp>
          <p:nvSpPr>
            <p:cNvPr id="4" name="object 4"/>
            <p:cNvSpPr/>
            <p:nvPr/>
          </p:nvSpPr>
          <p:spPr>
            <a:xfrm>
              <a:off x="0" y="5943600"/>
              <a:ext cx="9144000" cy="914400"/>
            </a:xfrm>
            <a:custGeom>
              <a:avLst/>
              <a:gdLst/>
              <a:ahLst/>
              <a:cxnLst/>
              <a:rect l="l" t="t" r="r" b="b"/>
              <a:pathLst>
                <a:path w="9144000" h="914400">
                  <a:moveTo>
                    <a:pt x="91440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9144000" y="9144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562600"/>
              <a:ext cx="9144000" cy="381000"/>
            </a:xfrm>
            <a:custGeom>
              <a:avLst/>
              <a:gdLst/>
              <a:ahLst/>
              <a:cxnLst/>
              <a:rect l="l" t="t" r="r" b="b"/>
              <a:pathLst>
                <a:path w="9144000" h="381000">
                  <a:moveTo>
                    <a:pt x="9144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9144000" y="381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D20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340766" y="5646611"/>
            <a:ext cx="2461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DED4CC"/>
                </a:solidFill>
                <a:latin typeface="Arial"/>
                <a:cs typeface="Arial"/>
              </a:rPr>
              <a:t>FOOD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SAFETY</a:t>
            </a:r>
            <a:r>
              <a:rPr sz="1200" spc="-40" dirty="0">
                <a:solidFill>
                  <a:srgbClr val="DED4C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&amp;</a:t>
            </a:r>
            <a:r>
              <a:rPr sz="1200" spc="-20" dirty="0">
                <a:solidFill>
                  <a:srgbClr val="DED4CC"/>
                </a:solidFill>
                <a:latin typeface="Arial"/>
                <a:cs typeface="Arial"/>
              </a:rPr>
              <a:t> PRESERVATION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19800"/>
            <a:ext cx="9143999" cy="83513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0"/>
            <a:ext cx="9144000" cy="1135380"/>
            <a:chOff x="0" y="0"/>
            <a:chExt cx="9144000" cy="113538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1353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905126" y="1651508"/>
            <a:ext cx="533273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871424"/>
                </a:solidFill>
                <a:latin typeface="Arial"/>
                <a:cs typeface="Arial"/>
              </a:rPr>
              <a:t>Basics</a:t>
            </a:r>
            <a:r>
              <a:rPr sz="3600" b="1" spc="-3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871424"/>
                </a:solidFill>
                <a:latin typeface="Arial"/>
                <a:cs typeface="Arial"/>
              </a:rPr>
              <a:t>of</a:t>
            </a:r>
            <a:r>
              <a:rPr sz="36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871424"/>
                </a:solidFill>
                <a:latin typeface="Arial"/>
                <a:cs typeface="Arial"/>
              </a:rPr>
              <a:t>Food</a:t>
            </a:r>
            <a:r>
              <a:rPr sz="3600" b="1" spc="-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871424"/>
                </a:solidFill>
                <a:latin typeface="Arial"/>
                <a:cs typeface="Arial"/>
              </a:rPr>
              <a:t>Spoilage </a:t>
            </a:r>
            <a:r>
              <a:rPr sz="3600" b="1" spc="-98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871424"/>
                </a:solidFill>
                <a:latin typeface="Arial"/>
                <a:cs typeface="Arial"/>
              </a:rPr>
              <a:t>and</a:t>
            </a:r>
            <a:endParaRPr sz="36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3600" b="1" spc="-5" dirty="0">
                <a:solidFill>
                  <a:srgbClr val="871424"/>
                </a:solidFill>
                <a:latin typeface="Arial"/>
                <a:cs typeface="Arial"/>
              </a:rPr>
              <a:t>Preservation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2670" y="3561447"/>
            <a:ext cx="5107388" cy="1283685"/>
          </a:xfrm>
          <a:prstGeom prst="rect">
            <a:avLst/>
          </a:prstGeom>
        </p:spPr>
        <p:txBody>
          <a:bodyPr vert="horz" wrap="square" lIns="0" tIns="3683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endParaRPr lang="en-US" sz="2000" dirty="0">
              <a:solidFill>
                <a:srgbClr val="663300"/>
              </a:solidFill>
              <a:latin typeface="Arial"/>
              <a:cs typeface="Arial"/>
            </a:endParaRPr>
          </a:p>
          <a:p>
            <a:pPr marL="1009015">
              <a:lnSpc>
                <a:spcPct val="100000"/>
              </a:lnSpc>
              <a:spcBef>
                <a:spcPts val="254"/>
              </a:spcBef>
            </a:pPr>
            <a:r>
              <a:rPr sz="2800" b="1" spc="-10" dirty="0">
                <a:solidFill>
                  <a:srgbClr val="871424"/>
                </a:solidFill>
                <a:latin typeface="Arial"/>
                <a:cs typeface="Arial"/>
              </a:rPr>
              <a:t>Sandy</a:t>
            </a:r>
            <a:r>
              <a:rPr sz="2800" b="1" spc="15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871424"/>
                </a:solidFill>
                <a:latin typeface="Arial"/>
                <a:cs typeface="Arial"/>
              </a:rPr>
              <a:t>Brown</a:t>
            </a:r>
          </a:p>
          <a:p>
            <a:pPr marL="1009015">
              <a:spcBef>
                <a:spcPts val="254"/>
              </a:spcBef>
            </a:pPr>
            <a:r>
              <a:rPr lang="en-US" sz="2800" b="1" spc="-10" dirty="0">
                <a:solidFill>
                  <a:srgbClr val="871424"/>
                </a:solidFill>
                <a:latin typeface="Arial"/>
                <a:cs typeface="Arial"/>
              </a:rPr>
              <a:t>WSU Faculty Emeritus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solidFill>
                  <a:srgbClr val="DFEBE3"/>
                </a:solidFill>
              </a:rPr>
              <a:t>7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MAJOR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METHODS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OF</a:t>
            </a:r>
            <a:r>
              <a:rPr sz="2400" spc="-35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FOOD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PRESERVATION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22"/>
            <a:ext cx="2407920" cy="36099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gera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ti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Freezing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Canning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Sweetening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Pickling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Drying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Salting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1745" y="55437"/>
            <a:ext cx="8922385" cy="6802755"/>
            <a:chOff x="221745" y="55437"/>
            <a:chExt cx="8922385" cy="68027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7176" y="2438400"/>
              <a:ext cx="4306823" cy="4419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1D80-E584-7852-173B-8D48A1986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204" y="1709869"/>
            <a:ext cx="4455139" cy="1661993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Group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E9843-6273-2D30-C039-47DD0516813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cs typeface="Calibri"/>
              </a:rPr>
              <a:t>Thinking about the 7 ways to preserve food, what control methods (FAT TOM)  are in place that prevents food spoilage or growth of microorganisms. </a:t>
            </a:r>
          </a:p>
          <a:p>
            <a:r>
              <a:rPr lang="en-US" dirty="0">
                <a:cs typeface="Calibri"/>
              </a:rPr>
              <a:t>HINT:  there are more than one for  each food preservation method. </a:t>
            </a:r>
          </a:p>
        </p:txBody>
      </p:sp>
    </p:spTree>
    <p:extLst>
      <p:ext uri="{BB962C8B-B14F-4D97-AF65-F5344CB8AC3E}">
        <p14:creationId xmlns:p14="http://schemas.microsoft.com/office/powerpoint/2010/main" val="2862118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0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4000" y="0"/>
                </a:moveTo>
                <a:lnTo>
                  <a:pt x="0" y="0"/>
                </a:ln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D20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977900"/>
            <a:ext cx="5770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DFEBE3"/>
                </a:solidFill>
              </a:rPr>
              <a:t>Preserving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Methods</a:t>
            </a:r>
            <a:r>
              <a:rPr sz="2400" spc="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and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avoiding</a:t>
            </a:r>
            <a:r>
              <a:rPr sz="2400" spc="40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spoilage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59740" y="1614343"/>
            <a:ext cx="8210550" cy="36099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Refrigeration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Reduces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temperatures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Slows growth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microorganisms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Slows action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enzymes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Protects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from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moisture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loss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wrapped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well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79440" cy="751366"/>
          </a:xfrm>
          <a:prstGeom prst="rect">
            <a:avLst/>
          </a:prstGeom>
        </p:spPr>
      </p:pic>
      <p:pic>
        <p:nvPicPr>
          <p:cNvPr id="6" name="Picture 5" descr="5,100+ Fridge Full Of Food Stock Photos, Pictures &amp; Royalty ...">
            <a:extLst>
              <a:ext uri="{FF2B5EF4-FFF2-40B4-BE49-F238E27FC236}">
                <a16:creationId xmlns:a16="http://schemas.microsoft.com/office/drawing/2014/main" id="{00DFC64D-92F7-C170-E8D4-369C028D6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911" y="4410432"/>
            <a:ext cx="2310546" cy="217610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lang="en-US" sz="2400" spc="-5" dirty="0">
                <a:solidFill>
                  <a:srgbClr val="DFEBE3"/>
                </a:solidFill>
              </a:rPr>
              <a:t>Preserving</a:t>
            </a:r>
            <a:r>
              <a:rPr lang="en-US" sz="2400" spc="10" dirty="0">
                <a:solidFill>
                  <a:srgbClr val="DFEBE3"/>
                </a:solidFill>
              </a:rPr>
              <a:t> </a:t>
            </a:r>
            <a:r>
              <a:rPr lang="en-US" sz="2400" spc="-5" dirty="0">
                <a:solidFill>
                  <a:srgbClr val="DFEBE3"/>
                </a:solidFill>
              </a:rPr>
              <a:t>Methods</a:t>
            </a:r>
            <a:r>
              <a:rPr lang="en-US" sz="2400" spc="5" dirty="0">
                <a:solidFill>
                  <a:srgbClr val="DFEBE3"/>
                </a:solidFill>
              </a:rPr>
              <a:t> </a:t>
            </a:r>
            <a:r>
              <a:rPr lang="en-US" sz="2400" spc="-5" dirty="0">
                <a:solidFill>
                  <a:srgbClr val="DFEBE3"/>
                </a:solidFill>
              </a:rPr>
              <a:t>and</a:t>
            </a:r>
            <a:r>
              <a:rPr lang="en-US" sz="2400" spc="10" dirty="0">
                <a:solidFill>
                  <a:srgbClr val="DFEBE3"/>
                </a:solidFill>
              </a:rPr>
              <a:t> </a:t>
            </a:r>
            <a:r>
              <a:rPr lang="en-US" sz="2400" spc="-10" dirty="0">
                <a:solidFill>
                  <a:srgbClr val="DFEBE3"/>
                </a:solidFill>
              </a:rPr>
              <a:t>avoiding</a:t>
            </a:r>
            <a:r>
              <a:rPr lang="en-US" sz="2400" spc="40" dirty="0">
                <a:solidFill>
                  <a:srgbClr val="DFEBE3"/>
                </a:solidFill>
              </a:rPr>
              <a:t> </a:t>
            </a:r>
            <a:r>
              <a:rPr lang="en-US" sz="2400" spc="-10" dirty="0">
                <a:solidFill>
                  <a:srgbClr val="DFEBE3"/>
                </a:solidFill>
              </a:rPr>
              <a:t>spoilage</a:t>
            </a:r>
            <a:endParaRPr lang="en-US" sz="2400"/>
          </a:p>
        </p:txBody>
      </p:sp>
      <p:grpSp>
        <p:nvGrpSpPr>
          <p:cNvPr id="3" name="object 3"/>
          <p:cNvGrpSpPr/>
          <p:nvPr/>
        </p:nvGrpSpPr>
        <p:grpSpPr>
          <a:xfrm>
            <a:off x="990600" y="4953000"/>
            <a:ext cx="6324600" cy="1524000"/>
            <a:chOff x="990600" y="4953000"/>
            <a:chExt cx="6324600" cy="1524000"/>
          </a:xfrm>
        </p:grpSpPr>
        <p:sp>
          <p:nvSpPr>
            <p:cNvPr id="4" name="object 4"/>
            <p:cNvSpPr/>
            <p:nvPr/>
          </p:nvSpPr>
          <p:spPr>
            <a:xfrm>
              <a:off x="990600" y="4953000"/>
              <a:ext cx="6324600" cy="1524000"/>
            </a:xfrm>
            <a:custGeom>
              <a:avLst/>
              <a:gdLst/>
              <a:ahLst/>
              <a:cxnLst/>
              <a:rect l="l" t="t" r="r" b="b"/>
              <a:pathLst>
                <a:path w="6324600" h="1524000">
                  <a:moveTo>
                    <a:pt x="5307101" y="0"/>
                  </a:moveTo>
                  <a:lnTo>
                    <a:pt x="1017498" y="0"/>
                  </a:lnTo>
                  <a:lnTo>
                    <a:pt x="963460" y="1056"/>
                  </a:lnTo>
                  <a:lnTo>
                    <a:pt x="910156" y="4189"/>
                  </a:lnTo>
                  <a:lnTo>
                    <a:pt x="857657" y="9348"/>
                  </a:lnTo>
                  <a:lnTo>
                    <a:pt x="806034" y="16478"/>
                  </a:lnTo>
                  <a:lnTo>
                    <a:pt x="755356" y="25528"/>
                  </a:lnTo>
                  <a:lnTo>
                    <a:pt x="705694" y="36444"/>
                  </a:lnTo>
                  <a:lnTo>
                    <a:pt x="657118" y="49175"/>
                  </a:lnTo>
                  <a:lnTo>
                    <a:pt x="609699" y="63667"/>
                  </a:lnTo>
                  <a:lnTo>
                    <a:pt x="563507" y="79867"/>
                  </a:lnTo>
                  <a:lnTo>
                    <a:pt x="518611" y="97724"/>
                  </a:lnTo>
                  <a:lnTo>
                    <a:pt x="475084" y="117184"/>
                  </a:lnTo>
                  <a:lnTo>
                    <a:pt x="432994" y="138195"/>
                  </a:lnTo>
                  <a:lnTo>
                    <a:pt x="392412" y="160704"/>
                  </a:lnTo>
                  <a:lnTo>
                    <a:pt x="353409" y="184658"/>
                  </a:lnTo>
                  <a:lnTo>
                    <a:pt x="316055" y="210005"/>
                  </a:lnTo>
                  <a:lnTo>
                    <a:pt x="280419" y="236692"/>
                  </a:lnTo>
                  <a:lnTo>
                    <a:pt x="246573" y="264667"/>
                  </a:lnTo>
                  <a:lnTo>
                    <a:pt x="214587" y="293876"/>
                  </a:lnTo>
                  <a:lnTo>
                    <a:pt x="184531" y="324268"/>
                  </a:lnTo>
                  <a:lnTo>
                    <a:pt x="156475" y="355789"/>
                  </a:lnTo>
                  <a:lnTo>
                    <a:pt x="130490" y="388386"/>
                  </a:lnTo>
                  <a:lnTo>
                    <a:pt x="106647" y="422008"/>
                  </a:lnTo>
                  <a:lnTo>
                    <a:pt x="85014" y="456601"/>
                  </a:lnTo>
                  <a:lnTo>
                    <a:pt x="65663" y="492113"/>
                  </a:lnTo>
                  <a:lnTo>
                    <a:pt x="48664" y="528491"/>
                  </a:lnTo>
                  <a:lnTo>
                    <a:pt x="34087" y="565683"/>
                  </a:lnTo>
                  <a:lnTo>
                    <a:pt x="22003" y="603635"/>
                  </a:lnTo>
                  <a:lnTo>
                    <a:pt x="12482" y="642296"/>
                  </a:lnTo>
                  <a:lnTo>
                    <a:pt x="5594" y="681612"/>
                  </a:lnTo>
                  <a:lnTo>
                    <a:pt x="1410" y="721531"/>
                  </a:lnTo>
                  <a:lnTo>
                    <a:pt x="0" y="762000"/>
                  </a:lnTo>
                  <a:lnTo>
                    <a:pt x="1410" y="802468"/>
                  </a:lnTo>
                  <a:lnTo>
                    <a:pt x="5594" y="842387"/>
                  </a:lnTo>
                  <a:lnTo>
                    <a:pt x="12482" y="881703"/>
                  </a:lnTo>
                  <a:lnTo>
                    <a:pt x="22003" y="920364"/>
                  </a:lnTo>
                  <a:lnTo>
                    <a:pt x="34087" y="958316"/>
                  </a:lnTo>
                  <a:lnTo>
                    <a:pt x="48664" y="995508"/>
                  </a:lnTo>
                  <a:lnTo>
                    <a:pt x="65663" y="1031886"/>
                  </a:lnTo>
                  <a:lnTo>
                    <a:pt x="85014" y="1067398"/>
                  </a:lnTo>
                  <a:lnTo>
                    <a:pt x="106647" y="1101991"/>
                  </a:lnTo>
                  <a:lnTo>
                    <a:pt x="130490" y="1135613"/>
                  </a:lnTo>
                  <a:lnTo>
                    <a:pt x="156475" y="1168210"/>
                  </a:lnTo>
                  <a:lnTo>
                    <a:pt x="184531" y="1199731"/>
                  </a:lnTo>
                  <a:lnTo>
                    <a:pt x="214587" y="1230123"/>
                  </a:lnTo>
                  <a:lnTo>
                    <a:pt x="246573" y="1259332"/>
                  </a:lnTo>
                  <a:lnTo>
                    <a:pt x="280419" y="1287307"/>
                  </a:lnTo>
                  <a:lnTo>
                    <a:pt x="316055" y="1313994"/>
                  </a:lnTo>
                  <a:lnTo>
                    <a:pt x="353409" y="1339341"/>
                  </a:lnTo>
                  <a:lnTo>
                    <a:pt x="392412" y="1363295"/>
                  </a:lnTo>
                  <a:lnTo>
                    <a:pt x="432994" y="1385804"/>
                  </a:lnTo>
                  <a:lnTo>
                    <a:pt x="475084" y="1406815"/>
                  </a:lnTo>
                  <a:lnTo>
                    <a:pt x="518611" y="1426275"/>
                  </a:lnTo>
                  <a:lnTo>
                    <a:pt x="563507" y="1444132"/>
                  </a:lnTo>
                  <a:lnTo>
                    <a:pt x="609699" y="1460332"/>
                  </a:lnTo>
                  <a:lnTo>
                    <a:pt x="657118" y="1474824"/>
                  </a:lnTo>
                  <a:lnTo>
                    <a:pt x="705694" y="1487555"/>
                  </a:lnTo>
                  <a:lnTo>
                    <a:pt x="755356" y="1498471"/>
                  </a:lnTo>
                  <a:lnTo>
                    <a:pt x="806034" y="1507521"/>
                  </a:lnTo>
                  <a:lnTo>
                    <a:pt x="857657" y="1514651"/>
                  </a:lnTo>
                  <a:lnTo>
                    <a:pt x="910156" y="1519810"/>
                  </a:lnTo>
                  <a:lnTo>
                    <a:pt x="963460" y="1522943"/>
                  </a:lnTo>
                  <a:lnTo>
                    <a:pt x="1017498" y="1524000"/>
                  </a:lnTo>
                  <a:lnTo>
                    <a:pt x="5307101" y="1524000"/>
                  </a:lnTo>
                  <a:lnTo>
                    <a:pt x="5361139" y="1522943"/>
                  </a:lnTo>
                  <a:lnTo>
                    <a:pt x="5414443" y="1519810"/>
                  </a:lnTo>
                  <a:lnTo>
                    <a:pt x="5466942" y="1514651"/>
                  </a:lnTo>
                  <a:lnTo>
                    <a:pt x="5518565" y="1507521"/>
                  </a:lnTo>
                  <a:lnTo>
                    <a:pt x="5569243" y="1498471"/>
                  </a:lnTo>
                  <a:lnTo>
                    <a:pt x="5618905" y="1487555"/>
                  </a:lnTo>
                  <a:lnTo>
                    <a:pt x="5667481" y="1474824"/>
                  </a:lnTo>
                  <a:lnTo>
                    <a:pt x="5714900" y="1460332"/>
                  </a:lnTo>
                  <a:lnTo>
                    <a:pt x="5761092" y="1444132"/>
                  </a:lnTo>
                  <a:lnTo>
                    <a:pt x="5805988" y="1426275"/>
                  </a:lnTo>
                  <a:lnTo>
                    <a:pt x="5849515" y="1406815"/>
                  </a:lnTo>
                  <a:lnTo>
                    <a:pt x="5891605" y="1385804"/>
                  </a:lnTo>
                  <a:lnTo>
                    <a:pt x="5932187" y="1363295"/>
                  </a:lnTo>
                  <a:lnTo>
                    <a:pt x="5971190" y="1339341"/>
                  </a:lnTo>
                  <a:lnTo>
                    <a:pt x="6008544" y="1313994"/>
                  </a:lnTo>
                  <a:lnTo>
                    <a:pt x="6044180" y="1287307"/>
                  </a:lnTo>
                  <a:lnTo>
                    <a:pt x="6078026" y="1259332"/>
                  </a:lnTo>
                  <a:lnTo>
                    <a:pt x="6110012" y="1230123"/>
                  </a:lnTo>
                  <a:lnTo>
                    <a:pt x="6140068" y="1199731"/>
                  </a:lnTo>
                  <a:lnTo>
                    <a:pt x="6168124" y="1168210"/>
                  </a:lnTo>
                  <a:lnTo>
                    <a:pt x="6194109" y="1135613"/>
                  </a:lnTo>
                  <a:lnTo>
                    <a:pt x="6217952" y="1101991"/>
                  </a:lnTo>
                  <a:lnTo>
                    <a:pt x="6239585" y="1067398"/>
                  </a:lnTo>
                  <a:lnTo>
                    <a:pt x="6258936" y="1031886"/>
                  </a:lnTo>
                  <a:lnTo>
                    <a:pt x="6275935" y="995508"/>
                  </a:lnTo>
                  <a:lnTo>
                    <a:pt x="6290512" y="958316"/>
                  </a:lnTo>
                  <a:lnTo>
                    <a:pt x="6302596" y="920364"/>
                  </a:lnTo>
                  <a:lnTo>
                    <a:pt x="6312117" y="881703"/>
                  </a:lnTo>
                  <a:lnTo>
                    <a:pt x="6319005" y="842387"/>
                  </a:lnTo>
                  <a:lnTo>
                    <a:pt x="6323189" y="802468"/>
                  </a:lnTo>
                  <a:lnTo>
                    <a:pt x="6324600" y="762000"/>
                  </a:lnTo>
                  <a:lnTo>
                    <a:pt x="6323189" y="721531"/>
                  </a:lnTo>
                  <a:lnTo>
                    <a:pt x="6319005" y="681612"/>
                  </a:lnTo>
                  <a:lnTo>
                    <a:pt x="6312117" y="642296"/>
                  </a:lnTo>
                  <a:lnTo>
                    <a:pt x="6302596" y="603635"/>
                  </a:lnTo>
                  <a:lnTo>
                    <a:pt x="6290512" y="565683"/>
                  </a:lnTo>
                  <a:lnTo>
                    <a:pt x="6275935" y="528491"/>
                  </a:lnTo>
                  <a:lnTo>
                    <a:pt x="6258936" y="492113"/>
                  </a:lnTo>
                  <a:lnTo>
                    <a:pt x="6239585" y="456601"/>
                  </a:lnTo>
                  <a:lnTo>
                    <a:pt x="6217952" y="422008"/>
                  </a:lnTo>
                  <a:lnTo>
                    <a:pt x="6194109" y="388386"/>
                  </a:lnTo>
                  <a:lnTo>
                    <a:pt x="6168124" y="355789"/>
                  </a:lnTo>
                  <a:lnTo>
                    <a:pt x="6140068" y="324268"/>
                  </a:lnTo>
                  <a:lnTo>
                    <a:pt x="6110012" y="293876"/>
                  </a:lnTo>
                  <a:lnTo>
                    <a:pt x="6078026" y="264667"/>
                  </a:lnTo>
                  <a:lnTo>
                    <a:pt x="6044180" y="236692"/>
                  </a:lnTo>
                  <a:lnTo>
                    <a:pt x="6008544" y="210005"/>
                  </a:lnTo>
                  <a:lnTo>
                    <a:pt x="5971190" y="184658"/>
                  </a:lnTo>
                  <a:lnTo>
                    <a:pt x="5932187" y="160704"/>
                  </a:lnTo>
                  <a:lnTo>
                    <a:pt x="5891605" y="138195"/>
                  </a:lnTo>
                  <a:lnTo>
                    <a:pt x="5849515" y="117184"/>
                  </a:lnTo>
                  <a:lnTo>
                    <a:pt x="5805988" y="97724"/>
                  </a:lnTo>
                  <a:lnTo>
                    <a:pt x="5761092" y="79867"/>
                  </a:lnTo>
                  <a:lnTo>
                    <a:pt x="5714900" y="63667"/>
                  </a:lnTo>
                  <a:lnTo>
                    <a:pt x="5667481" y="49175"/>
                  </a:lnTo>
                  <a:lnTo>
                    <a:pt x="5618905" y="36444"/>
                  </a:lnTo>
                  <a:lnTo>
                    <a:pt x="5569243" y="25528"/>
                  </a:lnTo>
                  <a:lnTo>
                    <a:pt x="5518565" y="16478"/>
                  </a:lnTo>
                  <a:lnTo>
                    <a:pt x="5466942" y="9348"/>
                  </a:lnTo>
                  <a:lnTo>
                    <a:pt x="5414443" y="4189"/>
                  </a:lnTo>
                  <a:lnTo>
                    <a:pt x="5361139" y="1056"/>
                  </a:lnTo>
                  <a:lnTo>
                    <a:pt x="5307101" y="0"/>
                  </a:lnTo>
                  <a:close/>
                </a:path>
              </a:pathLst>
            </a:custGeom>
            <a:solidFill>
              <a:srgbClr val="677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0600" y="4953000"/>
              <a:ext cx="6324600" cy="1524000"/>
            </a:xfrm>
            <a:custGeom>
              <a:avLst/>
              <a:gdLst/>
              <a:ahLst/>
              <a:cxnLst/>
              <a:rect l="l" t="t" r="r" b="b"/>
              <a:pathLst>
                <a:path w="6324600" h="1524000">
                  <a:moveTo>
                    <a:pt x="1017498" y="0"/>
                  </a:moveTo>
                  <a:lnTo>
                    <a:pt x="5307101" y="0"/>
                  </a:lnTo>
                  <a:lnTo>
                    <a:pt x="5361139" y="1056"/>
                  </a:lnTo>
                  <a:lnTo>
                    <a:pt x="5414443" y="4189"/>
                  </a:lnTo>
                  <a:lnTo>
                    <a:pt x="5466942" y="9348"/>
                  </a:lnTo>
                  <a:lnTo>
                    <a:pt x="5518565" y="16478"/>
                  </a:lnTo>
                  <a:lnTo>
                    <a:pt x="5569243" y="25528"/>
                  </a:lnTo>
                  <a:lnTo>
                    <a:pt x="5618905" y="36444"/>
                  </a:lnTo>
                  <a:lnTo>
                    <a:pt x="5667481" y="49175"/>
                  </a:lnTo>
                  <a:lnTo>
                    <a:pt x="5714900" y="63667"/>
                  </a:lnTo>
                  <a:lnTo>
                    <a:pt x="5761092" y="79867"/>
                  </a:lnTo>
                  <a:lnTo>
                    <a:pt x="5805988" y="97724"/>
                  </a:lnTo>
                  <a:lnTo>
                    <a:pt x="5849515" y="117184"/>
                  </a:lnTo>
                  <a:lnTo>
                    <a:pt x="5891605" y="138195"/>
                  </a:lnTo>
                  <a:lnTo>
                    <a:pt x="5932187" y="160704"/>
                  </a:lnTo>
                  <a:lnTo>
                    <a:pt x="5971190" y="184658"/>
                  </a:lnTo>
                  <a:lnTo>
                    <a:pt x="6008544" y="210005"/>
                  </a:lnTo>
                  <a:lnTo>
                    <a:pt x="6044180" y="236692"/>
                  </a:lnTo>
                  <a:lnTo>
                    <a:pt x="6078026" y="264667"/>
                  </a:lnTo>
                  <a:lnTo>
                    <a:pt x="6110012" y="293876"/>
                  </a:lnTo>
                  <a:lnTo>
                    <a:pt x="6140068" y="324268"/>
                  </a:lnTo>
                  <a:lnTo>
                    <a:pt x="6168124" y="355789"/>
                  </a:lnTo>
                  <a:lnTo>
                    <a:pt x="6194109" y="388386"/>
                  </a:lnTo>
                  <a:lnTo>
                    <a:pt x="6217952" y="422008"/>
                  </a:lnTo>
                  <a:lnTo>
                    <a:pt x="6239585" y="456601"/>
                  </a:lnTo>
                  <a:lnTo>
                    <a:pt x="6258936" y="492113"/>
                  </a:lnTo>
                  <a:lnTo>
                    <a:pt x="6275935" y="528491"/>
                  </a:lnTo>
                  <a:lnTo>
                    <a:pt x="6290512" y="565683"/>
                  </a:lnTo>
                  <a:lnTo>
                    <a:pt x="6302596" y="603635"/>
                  </a:lnTo>
                  <a:lnTo>
                    <a:pt x="6312117" y="642296"/>
                  </a:lnTo>
                  <a:lnTo>
                    <a:pt x="6319005" y="681612"/>
                  </a:lnTo>
                  <a:lnTo>
                    <a:pt x="6323189" y="721531"/>
                  </a:lnTo>
                  <a:lnTo>
                    <a:pt x="6324600" y="762000"/>
                  </a:lnTo>
                  <a:lnTo>
                    <a:pt x="6323189" y="802468"/>
                  </a:lnTo>
                  <a:lnTo>
                    <a:pt x="6319005" y="842387"/>
                  </a:lnTo>
                  <a:lnTo>
                    <a:pt x="6312117" y="881703"/>
                  </a:lnTo>
                  <a:lnTo>
                    <a:pt x="6302596" y="920364"/>
                  </a:lnTo>
                  <a:lnTo>
                    <a:pt x="6290512" y="958316"/>
                  </a:lnTo>
                  <a:lnTo>
                    <a:pt x="6275935" y="995508"/>
                  </a:lnTo>
                  <a:lnTo>
                    <a:pt x="6258936" y="1031886"/>
                  </a:lnTo>
                  <a:lnTo>
                    <a:pt x="6239585" y="1067398"/>
                  </a:lnTo>
                  <a:lnTo>
                    <a:pt x="6217952" y="1101991"/>
                  </a:lnTo>
                  <a:lnTo>
                    <a:pt x="6194109" y="1135613"/>
                  </a:lnTo>
                  <a:lnTo>
                    <a:pt x="6168124" y="1168210"/>
                  </a:lnTo>
                  <a:lnTo>
                    <a:pt x="6140068" y="1199731"/>
                  </a:lnTo>
                  <a:lnTo>
                    <a:pt x="6110012" y="1230123"/>
                  </a:lnTo>
                  <a:lnTo>
                    <a:pt x="6078026" y="1259332"/>
                  </a:lnTo>
                  <a:lnTo>
                    <a:pt x="6044180" y="1287307"/>
                  </a:lnTo>
                  <a:lnTo>
                    <a:pt x="6008544" y="1313994"/>
                  </a:lnTo>
                  <a:lnTo>
                    <a:pt x="5971190" y="1339341"/>
                  </a:lnTo>
                  <a:lnTo>
                    <a:pt x="5932187" y="1363295"/>
                  </a:lnTo>
                  <a:lnTo>
                    <a:pt x="5891605" y="1385804"/>
                  </a:lnTo>
                  <a:lnTo>
                    <a:pt x="5849515" y="1406815"/>
                  </a:lnTo>
                  <a:lnTo>
                    <a:pt x="5805988" y="1426275"/>
                  </a:lnTo>
                  <a:lnTo>
                    <a:pt x="5761092" y="1444132"/>
                  </a:lnTo>
                  <a:lnTo>
                    <a:pt x="5714900" y="1460332"/>
                  </a:lnTo>
                  <a:lnTo>
                    <a:pt x="5667481" y="1474824"/>
                  </a:lnTo>
                  <a:lnTo>
                    <a:pt x="5618905" y="1487555"/>
                  </a:lnTo>
                  <a:lnTo>
                    <a:pt x="5569243" y="1498471"/>
                  </a:lnTo>
                  <a:lnTo>
                    <a:pt x="5518565" y="1507521"/>
                  </a:lnTo>
                  <a:lnTo>
                    <a:pt x="5466942" y="1514651"/>
                  </a:lnTo>
                  <a:lnTo>
                    <a:pt x="5414443" y="1519810"/>
                  </a:lnTo>
                  <a:lnTo>
                    <a:pt x="5361139" y="1522943"/>
                  </a:lnTo>
                  <a:lnTo>
                    <a:pt x="5307101" y="1524000"/>
                  </a:lnTo>
                  <a:lnTo>
                    <a:pt x="1017498" y="1524000"/>
                  </a:lnTo>
                  <a:lnTo>
                    <a:pt x="963460" y="1522943"/>
                  </a:lnTo>
                  <a:lnTo>
                    <a:pt x="910156" y="1519810"/>
                  </a:lnTo>
                  <a:lnTo>
                    <a:pt x="857657" y="1514651"/>
                  </a:lnTo>
                  <a:lnTo>
                    <a:pt x="806034" y="1507521"/>
                  </a:lnTo>
                  <a:lnTo>
                    <a:pt x="755356" y="1498471"/>
                  </a:lnTo>
                  <a:lnTo>
                    <a:pt x="705694" y="1487555"/>
                  </a:lnTo>
                  <a:lnTo>
                    <a:pt x="657118" y="1474824"/>
                  </a:lnTo>
                  <a:lnTo>
                    <a:pt x="609699" y="1460332"/>
                  </a:lnTo>
                  <a:lnTo>
                    <a:pt x="563507" y="1444132"/>
                  </a:lnTo>
                  <a:lnTo>
                    <a:pt x="518611" y="1426275"/>
                  </a:lnTo>
                  <a:lnTo>
                    <a:pt x="475084" y="1406815"/>
                  </a:lnTo>
                  <a:lnTo>
                    <a:pt x="432994" y="1385804"/>
                  </a:lnTo>
                  <a:lnTo>
                    <a:pt x="392412" y="1363295"/>
                  </a:lnTo>
                  <a:lnTo>
                    <a:pt x="353409" y="1339341"/>
                  </a:lnTo>
                  <a:lnTo>
                    <a:pt x="316055" y="1313994"/>
                  </a:lnTo>
                  <a:lnTo>
                    <a:pt x="280419" y="1287307"/>
                  </a:lnTo>
                  <a:lnTo>
                    <a:pt x="246573" y="1259332"/>
                  </a:lnTo>
                  <a:lnTo>
                    <a:pt x="214587" y="1230123"/>
                  </a:lnTo>
                  <a:lnTo>
                    <a:pt x="184531" y="1199731"/>
                  </a:lnTo>
                  <a:lnTo>
                    <a:pt x="156475" y="1168210"/>
                  </a:lnTo>
                  <a:lnTo>
                    <a:pt x="130490" y="1135613"/>
                  </a:lnTo>
                  <a:lnTo>
                    <a:pt x="106647" y="1101991"/>
                  </a:lnTo>
                  <a:lnTo>
                    <a:pt x="85014" y="1067398"/>
                  </a:lnTo>
                  <a:lnTo>
                    <a:pt x="65663" y="1031886"/>
                  </a:lnTo>
                  <a:lnTo>
                    <a:pt x="48664" y="995508"/>
                  </a:lnTo>
                  <a:lnTo>
                    <a:pt x="34087" y="958316"/>
                  </a:lnTo>
                  <a:lnTo>
                    <a:pt x="22003" y="920364"/>
                  </a:lnTo>
                  <a:lnTo>
                    <a:pt x="12482" y="881703"/>
                  </a:lnTo>
                  <a:lnTo>
                    <a:pt x="5594" y="842387"/>
                  </a:lnTo>
                  <a:lnTo>
                    <a:pt x="1410" y="802468"/>
                  </a:lnTo>
                  <a:lnTo>
                    <a:pt x="0" y="762000"/>
                  </a:lnTo>
                  <a:lnTo>
                    <a:pt x="1410" y="721531"/>
                  </a:lnTo>
                  <a:lnTo>
                    <a:pt x="5594" y="681612"/>
                  </a:lnTo>
                  <a:lnTo>
                    <a:pt x="12482" y="642296"/>
                  </a:lnTo>
                  <a:lnTo>
                    <a:pt x="22003" y="603635"/>
                  </a:lnTo>
                  <a:lnTo>
                    <a:pt x="34087" y="565683"/>
                  </a:lnTo>
                  <a:lnTo>
                    <a:pt x="48664" y="528491"/>
                  </a:lnTo>
                  <a:lnTo>
                    <a:pt x="65663" y="492113"/>
                  </a:lnTo>
                  <a:lnTo>
                    <a:pt x="85014" y="456601"/>
                  </a:lnTo>
                  <a:lnTo>
                    <a:pt x="106647" y="422008"/>
                  </a:lnTo>
                  <a:lnTo>
                    <a:pt x="130490" y="388386"/>
                  </a:lnTo>
                  <a:lnTo>
                    <a:pt x="156475" y="355789"/>
                  </a:lnTo>
                  <a:lnTo>
                    <a:pt x="184531" y="324268"/>
                  </a:lnTo>
                  <a:lnTo>
                    <a:pt x="214587" y="293876"/>
                  </a:lnTo>
                  <a:lnTo>
                    <a:pt x="246573" y="264667"/>
                  </a:lnTo>
                  <a:lnTo>
                    <a:pt x="280419" y="236692"/>
                  </a:lnTo>
                  <a:lnTo>
                    <a:pt x="316055" y="210005"/>
                  </a:lnTo>
                  <a:lnTo>
                    <a:pt x="353409" y="184658"/>
                  </a:lnTo>
                  <a:lnTo>
                    <a:pt x="392412" y="160704"/>
                  </a:lnTo>
                  <a:lnTo>
                    <a:pt x="432994" y="138195"/>
                  </a:lnTo>
                  <a:lnTo>
                    <a:pt x="475084" y="117184"/>
                  </a:lnTo>
                  <a:lnTo>
                    <a:pt x="518611" y="97724"/>
                  </a:lnTo>
                  <a:lnTo>
                    <a:pt x="563507" y="79867"/>
                  </a:lnTo>
                  <a:lnTo>
                    <a:pt x="609699" y="63667"/>
                  </a:lnTo>
                  <a:lnTo>
                    <a:pt x="657118" y="49175"/>
                  </a:lnTo>
                  <a:lnTo>
                    <a:pt x="705694" y="36444"/>
                  </a:lnTo>
                  <a:lnTo>
                    <a:pt x="755356" y="25528"/>
                  </a:lnTo>
                  <a:lnTo>
                    <a:pt x="806034" y="16478"/>
                  </a:lnTo>
                  <a:lnTo>
                    <a:pt x="857657" y="9348"/>
                  </a:lnTo>
                  <a:lnTo>
                    <a:pt x="910156" y="4189"/>
                  </a:lnTo>
                  <a:lnTo>
                    <a:pt x="963460" y="1056"/>
                  </a:lnTo>
                  <a:lnTo>
                    <a:pt x="1017498" y="0"/>
                  </a:lnTo>
                  <a:close/>
                </a:path>
              </a:pathLst>
            </a:custGeom>
            <a:ln w="9144">
              <a:solidFill>
                <a:srgbClr val="3D20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9740" y="1614343"/>
            <a:ext cx="6786880" cy="471043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2800" b="1" spc="-5" dirty="0">
                <a:solidFill>
                  <a:srgbClr val="3D2015"/>
                </a:solidFill>
                <a:latin typeface="Arial"/>
                <a:cs typeface="Arial"/>
              </a:rPr>
              <a:t>Freezing</a:t>
            </a:r>
            <a:endParaRPr lang="en-US"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Reduces</a:t>
            </a:r>
            <a:r>
              <a:rPr lang="en-US"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temperatures</a:t>
            </a:r>
            <a:endParaRPr lang="en-US"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Increases temperatures</a:t>
            </a:r>
            <a:r>
              <a:rPr lang="en-US" sz="28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r>
              <a:rPr lang="en-US"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blanching</a:t>
            </a:r>
            <a:endParaRPr lang="en-US"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Slows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 enzyme</a:t>
            </a:r>
            <a:r>
              <a:rPr lang="en-US"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action</a:t>
            </a:r>
            <a:r>
              <a:rPr lang="en-US"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unless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 blanched</a:t>
            </a:r>
            <a:endParaRPr lang="en-US"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6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Requires</a:t>
            </a:r>
            <a:r>
              <a:rPr lang="en-US"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0</a:t>
            </a:r>
            <a:r>
              <a:rPr lang="en-US" sz="2800" dirty="0">
                <a:solidFill>
                  <a:srgbClr val="3D2015"/>
                </a:solidFill>
                <a:latin typeface="Times New Roman"/>
                <a:cs typeface="Times New Roman"/>
              </a:rPr>
              <a:t>º</a:t>
            </a:r>
            <a:r>
              <a:rPr lang="en-US" sz="2800" spc="6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lang="en-US"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for 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best</a:t>
            </a:r>
            <a:r>
              <a:rPr lang="en-US"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quality</a:t>
            </a:r>
            <a:endParaRPr lang="en-US"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8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Must</a:t>
            </a:r>
            <a:r>
              <a:rPr lang="en-US"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combine</a:t>
            </a:r>
            <a:r>
              <a:rPr lang="en-US"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lang="en-US"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lang="en-US" sz="2800" dirty="0">
                <a:solidFill>
                  <a:srgbClr val="3D2015"/>
                </a:solidFill>
                <a:latin typeface="Arial"/>
                <a:cs typeface="Arial"/>
              </a:rPr>
              <a:t> quality packaging</a:t>
            </a:r>
            <a:endParaRPr lang="en-US"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en-US" sz="3500">
              <a:latin typeface="Arial"/>
              <a:cs typeface="Arial"/>
            </a:endParaRPr>
          </a:p>
          <a:p>
            <a:pPr marL="1377315" marR="1047115">
              <a:lnSpc>
                <a:spcPct val="100000"/>
              </a:lnSpc>
            </a:pPr>
            <a:r>
              <a:rPr lang="en-US" sz="2400" b="1" spc="-5" dirty="0">
                <a:solidFill>
                  <a:srgbClr val="C00000"/>
                </a:solidFill>
                <a:latin typeface="Arial"/>
                <a:cs typeface="Arial"/>
              </a:rPr>
              <a:t>Clarence</a:t>
            </a:r>
            <a:r>
              <a:rPr lang="en-US" sz="2400" b="1" spc="-10" dirty="0">
                <a:solidFill>
                  <a:srgbClr val="C00000"/>
                </a:solidFill>
                <a:latin typeface="Arial"/>
                <a:cs typeface="Arial"/>
              </a:rPr>
              <a:t> Birdseye</a:t>
            </a:r>
            <a:r>
              <a:rPr lang="en-US" sz="24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b="1" spc="-5" dirty="0">
                <a:solidFill>
                  <a:srgbClr val="C00000"/>
                </a:solidFill>
                <a:latin typeface="Arial"/>
                <a:cs typeface="Arial"/>
              </a:rPr>
              <a:t>discovered </a:t>
            </a:r>
            <a:r>
              <a:rPr lang="en-US" sz="2400" b="1" spc="-6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b="1" spc="-5" dirty="0">
                <a:solidFill>
                  <a:srgbClr val="C00000"/>
                </a:solidFill>
                <a:latin typeface="Arial"/>
                <a:cs typeface="Arial"/>
              </a:rPr>
              <a:t>‘quick freeze” process </a:t>
            </a:r>
            <a:r>
              <a:rPr lang="en-US" sz="2400" b="1" dirty="0">
                <a:solidFill>
                  <a:srgbClr val="C00000"/>
                </a:solidFill>
                <a:latin typeface="Arial"/>
                <a:cs typeface="Arial"/>
              </a:rPr>
              <a:t>in </a:t>
            </a:r>
            <a:r>
              <a:rPr lang="en-US" sz="2400" b="1" spc="-5" dirty="0">
                <a:solidFill>
                  <a:srgbClr val="C00000"/>
                </a:solidFill>
                <a:latin typeface="Arial"/>
                <a:cs typeface="Arial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b="1" spc="-20" dirty="0">
                <a:solidFill>
                  <a:srgbClr val="C00000"/>
                </a:solidFill>
                <a:latin typeface="Arial"/>
                <a:cs typeface="Arial"/>
              </a:rPr>
              <a:t>1800’s!</a:t>
            </a:r>
            <a:endParaRPr lang="en-US"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92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PRESERVING</a:t>
            </a:r>
            <a:r>
              <a:rPr sz="2400" spc="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METHODS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&amp;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AVOIDING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SPOILAGE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43"/>
            <a:ext cx="8153400" cy="346392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Drying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Reduces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moisture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Kills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enzymes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heated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Combine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good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packaging</a:t>
            </a:r>
            <a:endParaRPr sz="2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–"/>
            </a:pPr>
            <a:endParaRPr sz="305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Salting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  <a:tab pos="423799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Binds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inhibit	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some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1745" y="55437"/>
            <a:ext cx="8613775" cy="3545204"/>
            <a:chOff x="221745" y="55437"/>
            <a:chExt cx="8613775" cy="354520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3529" y="1885962"/>
              <a:ext cx="2811945" cy="17144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3497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PRESERVING</a:t>
            </a:r>
            <a:r>
              <a:rPr sz="2400" spc="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METHODS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&amp;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AVOIDING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SPOILAGE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43"/>
            <a:ext cx="7875905" cy="437832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Canning-</a:t>
            </a:r>
            <a:r>
              <a:rPr sz="2800" b="1" spc="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b="1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Bath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b="1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Pressure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Increases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temperature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Takes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air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out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jar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forming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vacuum seal</a:t>
            </a:r>
            <a:endParaRPr sz="2800">
              <a:latin typeface="Arial"/>
              <a:cs typeface="Arial"/>
            </a:endParaRPr>
          </a:p>
          <a:p>
            <a:pPr marL="756285" marR="65722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Absence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air prevents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molds and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some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yeasts</a:t>
            </a:r>
            <a:endParaRPr sz="28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Absence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air can invite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growth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anaerobic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endParaRPr sz="2800">
              <a:latin typeface="Arial"/>
              <a:cs typeface="Arial"/>
            </a:endParaRPr>
          </a:p>
          <a:p>
            <a:pPr marL="756285" marR="47815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Pressure canning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temps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kill spore forming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289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PRESERVING</a:t>
            </a:r>
            <a:r>
              <a:rPr sz="2400" spc="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METHODS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&amp;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AVOIDING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SPOILAGE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43"/>
            <a:ext cx="8220709" cy="412242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Pickling</a:t>
            </a:r>
            <a:r>
              <a:rPr sz="2800" b="1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b="1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Fermenting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Acids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prevents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growth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microorganisms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Increases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acidity</a:t>
            </a:r>
            <a:endParaRPr sz="2800">
              <a:latin typeface="Arial"/>
              <a:cs typeface="Arial"/>
            </a:endParaRPr>
          </a:p>
          <a:p>
            <a:pPr marL="1099185" lvl="2" indent="-2292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10998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Fermenting</a:t>
            </a:r>
            <a:r>
              <a:rPr sz="28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creates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lactic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acid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lowers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pH</a:t>
            </a:r>
            <a:endParaRPr sz="2800">
              <a:latin typeface="Arial"/>
              <a:cs typeface="Arial"/>
            </a:endParaRPr>
          </a:p>
          <a:p>
            <a:pPr marL="1099185" lvl="2" indent="-2292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10998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Pickling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adds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vinegar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lower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pH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Heat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processing</a:t>
            </a:r>
            <a:endParaRPr sz="2800">
              <a:latin typeface="Arial"/>
              <a:cs typeface="Arial"/>
            </a:endParaRPr>
          </a:p>
          <a:p>
            <a:pPr marL="1099185" lvl="2" indent="-2292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10998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takes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away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air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create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vacuum</a:t>
            </a:r>
            <a:endParaRPr sz="2800">
              <a:latin typeface="Arial"/>
              <a:cs typeface="Arial"/>
            </a:endParaRPr>
          </a:p>
          <a:p>
            <a:pPr marL="1099185" lvl="2" indent="-2292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10998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Destroys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spoilage organisms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5298" y="5183687"/>
            <a:ext cx="2866834" cy="15753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09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PRESERVING</a:t>
            </a:r>
            <a:r>
              <a:rPr sz="2400" spc="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METHODS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&amp;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AVOIDING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SPOILAGE,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cont.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330" y="4256956"/>
            <a:ext cx="8555455" cy="25136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740" y="1614343"/>
            <a:ext cx="8214995" cy="4120359"/>
          </a:xfrm>
          <a:prstGeom prst="rect">
            <a:avLst/>
          </a:prstGeom>
        </p:spPr>
        <p:txBody>
          <a:bodyPr vert="horz" wrap="square" lIns="0" tIns="97790" rIns="0" bIns="0" rtlCol="0" anchor="t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Jams</a:t>
            </a:r>
            <a:r>
              <a:rPr sz="2800" b="1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b="1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D2015"/>
                </a:solidFill>
                <a:latin typeface="Arial"/>
                <a:cs typeface="Arial"/>
              </a:rPr>
              <a:t>Jellies</a:t>
            </a:r>
            <a:endParaRPr sz="2800">
              <a:latin typeface="Arial"/>
              <a:cs typeface="Arial"/>
            </a:endParaRPr>
          </a:p>
          <a:p>
            <a:pPr marL="756285" marR="837565" lvl="1" indent="-28638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Increases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sugar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content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ties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up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and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lowers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pH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Heat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processing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removes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air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creates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vacuum</a:t>
            </a:r>
            <a:endParaRPr sz="2800">
              <a:latin typeface="Arial"/>
              <a:cs typeface="Arial"/>
            </a:endParaRPr>
          </a:p>
          <a:p>
            <a:pPr marL="756285" marR="2000250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Freezing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refrigeration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reduces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temperature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Arial"/>
              <a:cs typeface="Arial"/>
            </a:endParaRPr>
          </a:p>
          <a:p>
            <a:pPr marL="4124960" marR="3032125" indent="-7620" algn="ctr">
              <a:lnSpc>
                <a:spcPct val="100000"/>
              </a:lnSpc>
              <a:spcBef>
                <a:spcPts val="2455"/>
              </a:spcBef>
            </a:pPr>
            <a:endParaRPr lang="en-US" sz="2400" b="1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832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40766" y="5646611"/>
            <a:ext cx="2461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DED4CC"/>
                </a:solidFill>
                <a:latin typeface="Arial"/>
                <a:cs typeface="Arial"/>
              </a:rPr>
              <a:t>FOOD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SAFETY</a:t>
            </a:r>
            <a:r>
              <a:rPr sz="1200" spc="-40" dirty="0">
                <a:solidFill>
                  <a:srgbClr val="DED4C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&amp;</a:t>
            </a:r>
            <a:r>
              <a:rPr sz="1200" spc="-20" dirty="0">
                <a:solidFill>
                  <a:srgbClr val="DED4CC"/>
                </a:solidFill>
                <a:latin typeface="Arial"/>
                <a:cs typeface="Arial"/>
              </a:rPr>
              <a:t> PRESERVATION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19800"/>
            <a:ext cx="9143999" cy="8351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2707" y="2268727"/>
            <a:ext cx="595439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47825" marR="5080" indent="-1635760">
              <a:lnSpc>
                <a:spcPct val="100000"/>
              </a:lnSpc>
              <a:spcBef>
                <a:spcPts val="105"/>
              </a:spcBef>
              <a:tabLst>
                <a:tab pos="1680210" algn="l"/>
              </a:tabLst>
            </a:pPr>
            <a:r>
              <a:rPr sz="3200" spc="-5" dirty="0">
                <a:solidFill>
                  <a:srgbClr val="871424"/>
                </a:solidFill>
              </a:rPr>
              <a:t>Number		One</a:t>
            </a:r>
            <a:r>
              <a:rPr sz="3200" spc="-40" dirty="0">
                <a:solidFill>
                  <a:srgbClr val="871424"/>
                </a:solidFill>
              </a:rPr>
              <a:t> </a:t>
            </a:r>
            <a:r>
              <a:rPr sz="3200" spc="-5" dirty="0">
                <a:solidFill>
                  <a:srgbClr val="871424"/>
                </a:solidFill>
              </a:rPr>
              <a:t>way</a:t>
            </a:r>
            <a:r>
              <a:rPr sz="3200" spc="-25" dirty="0">
                <a:solidFill>
                  <a:srgbClr val="871424"/>
                </a:solidFill>
              </a:rPr>
              <a:t> </a:t>
            </a:r>
            <a:r>
              <a:rPr sz="3200" spc="-5" dirty="0">
                <a:solidFill>
                  <a:srgbClr val="871424"/>
                </a:solidFill>
              </a:rPr>
              <a:t>food</a:t>
            </a:r>
            <a:r>
              <a:rPr sz="3200" spc="-40" dirty="0">
                <a:solidFill>
                  <a:srgbClr val="871424"/>
                </a:solidFill>
              </a:rPr>
              <a:t> </a:t>
            </a:r>
            <a:r>
              <a:rPr sz="3200" spc="-10" dirty="0">
                <a:solidFill>
                  <a:srgbClr val="871424"/>
                </a:solidFill>
              </a:rPr>
              <a:t>becomes </a:t>
            </a:r>
            <a:r>
              <a:rPr sz="3200" spc="-869" dirty="0">
                <a:solidFill>
                  <a:srgbClr val="871424"/>
                </a:solidFill>
              </a:rPr>
              <a:t> </a:t>
            </a:r>
            <a:r>
              <a:rPr sz="3200" spc="-10" dirty="0">
                <a:solidFill>
                  <a:srgbClr val="871424"/>
                </a:solidFill>
              </a:rPr>
              <a:t>contaminated?</a:t>
            </a:r>
            <a:endParaRPr sz="3200"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1135380"/>
            <a:chOff x="0" y="0"/>
            <a:chExt cx="9144000" cy="11353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1353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45" y="39598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10" dirty="0">
                <a:solidFill>
                  <a:srgbClr val="DFEBE3"/>
                </a:solidFill>
              </a:rPr>
              <a:t>HANDS!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931"/>
            <a:ext cx="5368925" cy="491617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546100" marR="5080" indent="-533400">
              <a:lnSpc>
                <a:spcPct val="80000"/>
              </a:lnSpc>
              <a:spcBef>
                <a:spcPts val="765"/>
              </a:spcBef>
              <a:buClr>
                <a:srgbClr val="677E91"/>
              </a:buClr>
              <a:buChar char="•"/>
              <a:tabLst>
                <a:tab pos="545465" algn="l"/>
                <a:tab pos="54610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Hands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number</a:t>
            </a:r>
            <a:r>
              <a:rPr sz="28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one 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that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contaminated.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677E91"/>
              </a:buClr>
              <a:buFont typeface="Arial"/>
              <a:buChar char="•"/>
            </a:pPr>
            <a:endParaRPr sz="3500">
              <a:latin typeface="Arial"/>
              <a:cs typeface="Arial"/>
            </a:endParaRPr>
          </a:p>
          <a:p>
            <a:pPr marL="546100" marR="225425" indent="-533400">
              <a:lnSpc>
                <a:spcPct val="80000"/>
              </a:lnSpc>
              <a:buClr>
                <a:srgbClr val="677E91"/>
              </a:buClr>
              <a:buChar char="•"/>
              <a:tabLst>
                <a:tab pos="545465" algn="l"/>
                <a:tab pos="54610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Every</a:t>
            </a:r>
            <a:r>
              <a:rPr sz="28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Stage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Handwashing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Important:</a:t>
            </a:r>
            <a:endParaRPr sz="2800">
              <a:latin typeface="Arial"/>
              <a:cs typeface="Arial"/>
            </a:endParaRPr>
          </a:p>
          <a:p>
            <a:pPr marL="1003300" lvl="1" indent="-533400">
              <a:lnSpc>
                <a:spcPct val="100000"/>
              </a:lnSpc>
              <a:spcBef>
                <a:spcPts val="15"/>
              </a:spcBef>
              <a:buClr>
                <a:srgbClr val="677E91"/>
              </a:buClr>
              <a:buAutoNum type="arabicPeriod"/>
              <a:tabLst>
                <a:tab pos="1002665" algn="l"/>
                <a:tab pos="10033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Scrubbing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4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soap</a:t>
            </a:r>
            <a:endParaRPr sz="2400">
              <a:latin typeface="Arial"/>
              <a:cs typeface="Arial"/>
            </a:endParaRPr>
          </a:p>
          <a:p>
            <a:pPr marL="1003300" marR="104775" lvl="1" indent="-533400">
              <a:lnSpc>
                <a:spcPts val="2300"/>
              </a:lnSpc>
              <a:spcBef>
                <a:spcPts val="560"/>
              </a:spcBef>
              <a:buClr>
                <a:srgbClr val="677E91"/>
              </a:buClr>
              <a:buAutoNum type="arabicPeriod"/>
              <a:tabLst>
                <a:tab pos="1002665" algn="l"/>
                <a:tab pos="10033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Friction is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most important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element in removing pathogens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from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hands</a:t>
            </a:r>
            <a:endParaRPr sz="2400">
              <a:latin typeface="Arial"/>
              <a:cs typeface="Arial"/>
            </a:endParaRPr>
          </a:p>
          <a:p>
            <a:pPr marL="1003300" marR="376555" lvl="1" indent="-533400">
              <a:lnSpc>
                <a:spcPct val="80000"/>
              </a:lnSpc>
              <a:spcBef>
                <a:spcPts val="605"/>
              </a:spcBef>
              <a:buClr>
                <a:srgbClr val="677E91"/>
              </a:buClr>
              <a:buAutoNum type="arabicPeriod"/>
              <a:tabLst>
                <a:tab pos="1002665" algn="l"/>
                <a:tab pos="1003300" algn="l"/>
              </a:tabLst>
            </a:pP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Rinsing</a:t>
            </a:r>
            <a:r>
              <a:rPr sz="24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hands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under</a:t>
            </a:r>
            <a:r>
              <a:rPr sz="24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high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 pressure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&amp;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volume of running </a:t>
            </a:r>
            <a:r>
              <a:rPr sz="2400" spc="-6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-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aids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in removing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transient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viruses</a:t>
            </a:r>
            <a:endParaRPr sz="2400">
              <a:latin typeface="Arial"/>
              <a:cs typeface="Arial"/>
            </a:endParaRPr>
          </a:p>
          <a:p>
            <a:pPr marL="1003300" lvl="1" indent="-533400">
              <a:lnSpc>
                <a:spcPct val="100000"/>
              </a:lnSpc>
              <a:buClr>
                <a:srgbClr val="677E91"/>
              </a:buClr>
              <a:buAutoNum type="arabicPeriod"/>
              <a:tabLst>
                <a:tab pos="1002665" algn="l"/>
                <a:tab pos="10033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Drying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hands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1745" y="39598"/>
            <a:ext cx="8579485" cy="4567555"/>
            <a:chOff x="221745" y="39598"/>
            <a:chExt cx="8579485" cy="45675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5520" y="1752600"/>
              <a:ext cx="2697479" cy="28111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46470" y="1733550"/>
              <a:ext cx="2735580" cy="2854960"/>
            </a:xfrm>
            <a:custGeom>
              <a:avLst/>
              <a:gdLst/>
              <a:ahLst/>
              <a:cxnLst/>
              <a:rect l="l" t="t" r="r" b="b"/>
              <a:pathLst>
                <a:path w="2735579" h="2854960">
                  <a:moveTo>
                    <a:pt x="0" y="0"/>
                  </a:moveTo>
                  <a:lnTo>
                    <a:pt x="2735579" y="0"/>
                  </a:lnTo>
                  <a:lnTo>
                    <a:pt x="2735579" y="2854452"/>
                  </a:lnTo>
                  <a:lnTo>
                    <a:pt x="0" y="285445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745" y="39598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FOODBORNE</a:t>
            </a:r>
            <a:r>
              <a:rPr sz="2400" spc="-70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ILLNESS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65223"/>
            <a:ext cx="4334510" cy="43592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277495" indent="-342900">
              <a:lnSpc>
                <a:spcPts val="2590"/>
              </a:lnSpc>
              <a:spcBef>
                <a:spcPts val="425"/>
              </a:spcBef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  <a:tab pos="2030095" algn="l"/>
              </a:tabLst>
            </a:pP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Definition:	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Any 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illness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 caused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by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eating 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contaminated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•"/>
            </a:pPr>
            <a:endParaRPr sz="2150">
              <a:latin typeface="Arial"/>
              <a:cs typeface="Arial"/>
            </a:endParaRPr>
          </a:p>
          <a:p>
            <a:pPr marL="355600" indent="-342900">
              <a:lnSpc>
                <a:spcPts val="2735"/>
              </a:lnSpc>
              <a:buClr>
                <a:srgbClr val="677E9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3D2015"/>
                </a:solidFill>
                <a:latin typeface="Arial"/>
                <a:cs typeface="Arial"/>
              </a:rPr>
              <a:t>Statistics: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ts val="2735"/>
              </a:lnSpc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Each</a:t>
            </a: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year in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the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U.S…</a:t>
            </a:r>
            <a:endParaRPr sz="2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45"/>
              </a:spcBef>
              <a:tabLst>
                <a:tab pos="756285" algn="l"/>
              </a:tabLst>
            </a:pPr>
            <a:r>
              <a:rPr sz="2000" dirty="0">
                <a:solidFill>
                  <a:srgbClr val="677E91"/>
                </a:solidFill>
                <a:latin typeface="Arial"/>
                <a:cs typeface="Arial"/>
              </a:rPr>
              <a:t>–	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76,000,000</a:t>
            </a:r>
            <a:r>
              <a:rPr sz="2000" spc="-5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become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ill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40"/>
              </a:spcBef>
              <a:tabLst>
                <a:tab pos="756285" algn="l"/>
              </a:tabLst>
            </a:pPr>
            <a:r>
              <a:rPr sz="2000" dirty="0">
                <a:solidFill>
                  <a:srgbClr val="677E91"/>
                </a:solidFill>
                <a:latin typeface="Arial"/>
                <a:cs typeface="Arial"/>
              </a:rPr>
              <a:t>–	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325,000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000" spc="-4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hospitalized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40"/>
              </a:spcBef>
              <a:tabLst>
                <a:tab pos="756285" algn="l"/>
              </a:tabLst>
            </a:pPr>
            <a:r>
              <a:rPr sz="2000" dirty="0">
                <a:solidFill>
                  <a:srgbClr val="677E91"/>
                </a:solidFill>
                <a:latin typeface="Arial"/>
                <a:cs typeface="Arial"/>
              </a:rPr>
              <a:t>–	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5000</a:t>
            </a:r>
            <a:r>
              <a:rPr sz="2000" spc="-3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die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ts val="2160"/>
              </a:lnSpc>
              <a:buClr>
                <a:srgbClr val="677E91"/>
              </a:buClr>
              <a:buChar char="•"/>
              <a:tabLst>
                <a:tab pos="354965" algn="l"/>
                <a:tab pos="356235" algn="l"/>
              </a:tabLst>
            </a:pP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Costs</a:t>
            </a:r>
            <a:r>
              <a:rPr sz="2000" spc="-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in U.S.</a:t>
            </a:r>
            <a:r>
              <a:rPr sz="20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$51</a:t>
            </a:r>
            <a:r>
              <a:rPr sz="20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billion</a:t>
            </a:r>
            <a:r>
              <a:rPr sz="20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per</a:t>
            </a:r>
            <a:r>
              <a:rPr sz="20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year</a:t>
            </a:r>
            <a:r>
              <a:rPr sz="20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in </a:t>
            </a:r>
            <a:r>
              <a:rPr sz="2000" spc="-5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medical care and lost </a:t>
            </a:r>
            <a:r>
              <a:rPr sz="2000" spc="-5" dirty="0">
                <a:solidFill>
                  <a:srgbClr val="3D2015"/>
                </a:solidFill>
                <a:latin typeface="Arial"/>
                <a:cs typeface="Arial"/>
              </a:rPr>
              <a:t>productivity </a:t>
            </a:r>
            <a:r>
              <a:rPr sz="2000" dirty="0">
                <a:solidFill>
                  <a:srgbClr val="3D2015"/>
                </a:solidFill>
                <a:latin typeface="Arial"/>
                <a:cs typeface="Arial"/>
              </a:rPr>
              <a:t> (2011)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1745" y="55437"/>
            <a:ext cx="8535670" cy="5929630"/>
            <a:chOff x="221745" y="55437"/>
            <a:chExt cx="8535670" cy="59296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1676400"/>
              <a:ext cx="3727690" cy="43083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PROPER</a:t>
            </a:r>
            <a:r>
              <a:rPr sz="2400" spc="-4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HANDWASHING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534" y="1614343"/>
            <a:ext cx="7625080" cy="44634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Handwash</a:t>
            </a:r>
            <a:r>
              <a:rPr sz="2800" b="1" spc="1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Time: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20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seconds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including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10-15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second scrub</a:t>
            </a:r>
            <a:endParaRPr sz="2800">
              <a:latin typeface="Arial"/>
              <a:cs typeface="Arial"/>
            </a:endParaRPr>
          </a:p>
          <a:p>
            <a:pPr marL="356235" indent="-34417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870" algn="l"/>
              </a:tabLst>
            </a:pPr>
            <a:r>
              <a:rPr sz="2800" b="1" spc="-10" dirty="0">
                <a:solidFill>
                  <a:srgbClr val="871424"/>
                </a:solidFill>
                <a:latin typeface="Arial"/>
                <a:cs typeface="Arial"/>
              </a:rPr>
              <a:t>Soap:</a:t>
            </a:r>
            <a:endParaRPr sz="2800">
              <a:latin typeface="Arial"/>
              <a:cs typeface="Arial"/>
            </a:endParaRPr>
          </a:p>
          <a:p>
            <a:pPr marL="756285" marR="166370" lvl="1" indent="-28638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755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Removes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grease, soil,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debris from the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hands.</a:t>
            </a:r>
            <a:endParaRPr sz="2800">
              <a:latin typeface="Arial"/>
              <a:cs typeface="Arial"/>
            </a:endParaRPr>
          </a:p>
          <a:p>
            <a:pPr marL="756285" marR="444500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Research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recommends,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if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used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properly,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bland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soap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over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antimicrobial.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dirty="0">
                <a:solidFill>
                  <a:srgbClr val="871424"/>
                </a:solidFill>
                <a:latin typeface="Arial"/>
                <a:cs typeface="Arial"/>
              </a:rPr>
              <a:t>Water</a:t>
            </a:r>
            <a:r>
              <a:rPr sz="2800" b="1" spc="-20" dirty="0">
                <a:solidFill>
                  <a:srgbClr val="87142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871424"/>
                </a:solidFill>
                <a:latin typeface="Arial"/>
                <a:cs typeface="Arial"/>
              </a:rPr>
              <a:t>Temp: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Soap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efficacy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(100°F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- 120°F)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0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4000" y="0"/>
                </a:moveTo>
                <a:lnTo>
                  <a:pt x="0" y="0"/>
                </a:ln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D20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8056245" cy="3353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Personal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protection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against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disease: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756285" marR="558800" lvl="1" indent="-287020">
              <a:lnSpc>
                <a:spcPct val="100000"/>
              </a:lnSpc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Avoid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touching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mucous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membraines</a:t>
            </a:r>
            <a:r>
              <a:rPr sz="2800" spc="3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your eyes,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nose,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mouth</a:t>
            </a:r>
            <a:endParaRPr sz="2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–"/>
            </a:pPr>
            <a:endParaRPr sz="405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These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routes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how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majority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diseases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enter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body.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Hand</a:t>
            </a:r>
            <a:r>
              <a:rPr sz="2400" spc="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Sanitizers</a:t>
            </a:r>
            <a:r>
              <a:rPr sz="2400" spc="3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–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NOT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as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effective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as soap</a:t>
            </a:r>
            <a:r>
              <a:rPr sz="24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and</a:t>
            </a:r>
            <a:r>
              <a:rPr sz="2400" spc="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water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700275"/>
            <a:ext cx="8150859" cy="4511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Designed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without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800">
              <a:latin typeface="Arial"/>
              <a:cs typeface="Arial"/>
            </a:endParaRPr>
          </a:p>
          <a:p>
            <a:pPr marL="355600" marR="159385" indent="-343535">
              <a:lnSpc>
                <a:spcPct val="100000"/>
              </a:lnSpc>
              <a:spcBef>
                <a:spcPts val="211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killing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agents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are: ethanol, isopropanol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n-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propanol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concentrations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 40-95%</a:t>
            </a:r>
            <a:endParaRPr sz="2800">
              <a:latin typeface="Arial"/>
              <a:cs typeface="Arial"/>
            </a:endParaRPr>
          </a:p>
          <a:p>
            <a:pPr marL="355600" marR="145415" indent="-343535">
              <a:lnSpc>
                <a:spcPct val="100000"/>
              </a:lnSpc>
              <a:spcBef>
                <a:spcPts val="211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 hand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sanitizer should contain at least 60%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effective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destroy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most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bacteria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viruses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11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Usually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not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effective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some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211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Norovirus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resistant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ethanol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concentrations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high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as 90%.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WHEN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TO</a:t>
            </a:r>
            <a:r>
              <a:rPr sz="2400" spc="-4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WASH</a:t>
            </a:r>
            <a:r>
              <a:rPr sz="2400" spc="-2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HANDS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22"/>
            <a:ext cx="6609715" cy="412242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b="1" u="heavy" spc="-10" dirty="0">
                <a:solidFill>
                  <a:srgbClr val="871424"/>
                </a:solidFill>
                <a:uFill>
                  <a:solidFill>
                    <a:srgbClr val="871424"/>
                  </a:solidFill>
                </a:uFill>
                <a:latin typeface="Arial"/>
                <a:cs typeface="Arial"/>
              </a:rPr>
              <a:t>BEFORE: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preparing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handling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u="heavy" spc="-10" dirty="0">
                <a:solidFill>
                  <a:srgbClr val="871424"/>
                </a:solidFill>
                <a:uFill>
                  <a:solidFill>
                    <a:srgbClr val="871424"/>
                  </a:solidFill>
                </a:uFill>
                <a:latin typeface="Arial"/>
                <a:cs typeface="Arial"/>
              </a:rPr>
              <a:t>AFTER: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using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toilet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handling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raw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meat,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poultry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seafood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handling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garbage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dirty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dishes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sneezing,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coughing,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using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tissue,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etc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handling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chemicals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or animals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KEEPING</a:t>
            </a:r>
            <a:r>
              <a:rPr sz="2400" spc="-1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THE</a:t>
            </a:r>
            <a:r>
              <a:rPr sz="2400" spc="-20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KITCHEN</a:t>
            </a:r>
            <a:r>
              <a:rPr sz="2400" spc="-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CLEAN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43"/>
            <a:ext cx="8190230" cy="352488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Wipe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off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preparation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areas.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Clean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cutting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boards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counters.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Sanitize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kill pathogens.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solidFill>
                  <a:srgbClr val="677E91"/>
                </a:solidFill>
                <a:latin typeface="Arial"/>
                <a:cs typeface="Arial"/>
              </a:rPr>
              <a:t>–</a:t>
            </a:r>
            <a:r>
              <a:rPr sz="2800" spc="-90" dirty="0">
                <a:solidFill>
                  <a:srgbClr val="677E9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3D2015"/>
                </a:solidFill>
                <a:latin typeface="Arial"/>
                <a:cs typeface="Arial"/>
              </a:rPr>
              <a:t>1</a:t>
            </a:r>
            <a:r>
              <a:rPr sz="2800" i="1" dirty="0">
                <a:solidFill>
                  <a:srgbClr val="3D2015"/>
                </a:solidFill>
                <a:latin typeface="Arial"/>
                <a:cs typeface="Arial"/>
              </a:rPr>
              <a:t> teaspoon/quart</a:t>
            </a:r>
            <a:r>
              <a:rPr sz="2800" i="1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3D2015"/>
                </a:solidFill>
                <a:latin typeface="Arial"/>
                <a:cs typeface="Arial"/>
              </a:rPr>
              <a:t>cool water.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paper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towels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cleaning.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Keep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pests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away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wiping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up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spills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covering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SPONGES </a:t>
            </a:r>
            <a:r>
              <a:rPr sz="2400" dirty="0">
                <a:solidFill>
                  <a:srgbClr val="DFEBE3"/>
                </a:solidFill>
              </a:rPr>
              <a:t>–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Most</a:t>
            </a:r>
            <a:r>
              <a:rPr sz="2400" spc="-1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contaminated</a:t>
            </a:r>
            <a:r>
              <a:rPr sz="2400" spc="5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item</a:t>
            </a:r>
            <a:r>
              <a:rPr sz="240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in </a:t>
            </a:r>
            <a:r>
              <a:rPr sz="2400" dirty="0">
                <a:solidFill>
                  <a:srgbClr val="C00000"/>
                </a:solidFill>
              </a:rPr>
              <a:t>the</a:t>
            </a:r>
            <a:r>
              <a:rPr sz="2400" spc="-1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Kitchen!!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614322"/>
            <a:ext cx="7105015" cy="45491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Ideal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location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for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bacterial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growth</a:t>
            </a:r>
            <a:endParaRPr sz="2800">
              <a:latin typeface="Arial"/>
              <a:cs typeface="Arial"/>
            </a:endParaRPr>
          </a:p>
          <a:p>
            <a:pPr marL="355600" marR="603885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Thrive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warm,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moist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rich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environment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They dry slowly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Clean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by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soaping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rinsing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squeeze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Allow to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air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dry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Change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at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least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monthly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Microwave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170</a:t>
            </a:r>
            <a:r>
              <a:rPr sz="2800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2800" spc="8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 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until steaming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sure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wet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won’t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catch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FIRE!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DISHCLOTHS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8134984" cy="3816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Easier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keep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clean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sponges</a:t>
            </a:r>
            <a:endParaRPr sz="2800">
              <a:latin typeface="Arial"/>
              <a:cs typeface="Arial"/>
            </a:endParaRPr>
          </a:p>
          <a:p>
            <a:pPr marL="355600" marR="88265" indent="-342900">
              <a:lnSpc>
                <a:spcPct val="100000"/>
              </a:lnSpc>
              <a:spcBef>
                <a:spcPts val="211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clean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every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day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after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contaminated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juices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211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Launder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washing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machine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hot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water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dry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hot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dryers</a:t>
            </a:r>
            <a:endParaRPr sz="2800">
              <a:latin typeface="Arial"/>
              <a:cs typeface="Arial"/>
            </a:endParaRPr>
          </a:p>
          <a:p>
            <a:pPr marL="355600" marR="484505" indent="-342900">
              <a:lnSpc>
                <a:spcPct val="100000"/>
              </a:lnSpc>
              <a:spcBef>
                <a:spcPts val="211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Paper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towels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excellent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juices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and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such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CLEAN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CUTTING</a:t>
            </a:r>
            <a:r>
              <a:rPr sz="2400" spc="-4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BOARDS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7418705" cy="417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smooth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cutting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boards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free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cracks.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11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Wash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hot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water,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soap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scrub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brush.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11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Sanitize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chlorine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bleach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&amp;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water.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1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Tablespoon/gallon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cool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11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Leave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wet for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2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minutes,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rinse,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air dry.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211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Consider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different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cutting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boards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different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uses.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10" dirty="0">
                <a:solidFill>
                  <a:srgbClr val="DFEBE3"/>
                </a:solidFill>
              </a:rPr>
              <a:t>KITCHEN</a:t>
            </a:r>
            <a:r>
              <a:rPr sz="2400" spc="-4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SINKS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7914005" cy="1902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Second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contaminated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area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home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Clean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sinks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regularly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warm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soap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sanitize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bleach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solution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SANITIZING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14322"/>
            <a:ext cx="8172450" cy="403669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  <a:tab pos="36017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Clean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surfaces first	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-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soap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and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800">
              <a:latin typeface="Arial"/>
              <a:cs typeface="Arial"/>
            </a:endParaRPr>
          </a:p>
          <a:p>
            <a:pPr marL="355600" marR="28575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sanitizing products cover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surface for 30 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seconds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few minutes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inactivate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pathogens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Bleach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solutions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most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cost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effective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be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premade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Let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stand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5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minutes,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rinse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water,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air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dry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Vinegar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less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effective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Heat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vinegar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131</a:t>
            </a:r>
            <a:r>
              <a:rPr sz="2800" dirty="0">
                <a:solidFill>
                  <a:srgbClr val="3D2015"/>
                </a:solidFill>
                <a:latin typeface="Symbol"/>
                <a:cs typeface="Symbol"/>
              </a:rPr>
              <a:t></a:t>
            </a:r>
            <a:r>
              <a:rPr sz="2800" spc="9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increases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its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killing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power.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SYMPTOMS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OF</a:t>
            </a:r>
            <a:r>
              <a:rPr sz="2400" spc="-3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FOODBORNE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ILLNESS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628648"/>
            <a:ext cx="3148330" cy="265938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Nausea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Vomiting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Diarrhea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Fever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Abdominal</a:t>
            </a:r>
            <a:r>
              <a:rPr sz="2400" spc="-4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cramping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3D2015"/>
                </a:solidFill>
                <a:latin typeface="Arial"/>
                <a:cs typeface="Arial"/>
              </a:rPr>
              <a:t>Chills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40" y="5065807"/>
            <a:ext cx="3942715" cy="976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54965">
              <a:lnSpc>
                <a:spcPct val="120000"/>
              </a:lnSpc>
              <a:spcBef>
                <a:spcPts val="100"/>
              </a:spcBef>
              <a:buClr>
                <a:srgbClr val="677E91"/>
              </a:buClr>
              <a:buFont typeface="Arial"/>
              <a:buChar char="•"/>
              <a:tabLst>
                <a:tab pos="354965" algn="l"/>
                <a:tab pos="356235" algn="l"/>
                <a:tab pos="2374900" algn="l"/>
              </a:tabLst>
            </a:pPr>
            <a:r>
              <a:rPr sz="2600" b="1" dirty="0">
                <a:solidFill>
                  <a:srgbClr val="3D2015"/>
                </a:solidFill>
                <a:latin typeface="Arial"/>
                <a:cs typeface="Arial"/>
              </a:rPr>
              <a:t>24-Hour</a:t>
            </a:r>
            <a:r>
              <a:rPr sz="2600" b="1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D2015"/>
                </a:solidFill>
                <a:latin typeface="Arial"/>
                <a:cs typeface="Arial"/>
              </a:rPr>
              <a:t>Flu	OR </a:t>
            </a:r>
            <a:r>
              <a:rPr sz="2600" b="1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D2015"/>
                </a:solidFill>
                <a:latin typeface="Arial"/>
                <a:cs typeface="Arial"/>
              </a:rPr>
              <a:t>Foodborne</a:t>
            </a:r>
            <a:r>
              <a:rPr sz="2600" b="1" spc="-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D2015"/>
                </a:solidFill>
                <a:latin typeface="Arial"/>
                <a:cs typeface="Arial"/>
              </a:rPr>
              <a:t>Illness???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33836" y="3195637"/>
            <a:ext cx="2777490" cy="2053589"/>
            <a:chOff x="4033836" y="3195637"/>
            <a:chExt cx="2777490" cy="2053589"/>
          </a:xfrm>
        </p:grpSpPr>
        <p:sp>
          <p:nvSpPr>
            <p:cNvPr id="6" name="object 6"/>
            <p:cNvSpPr/>
            <p:nvPr/>
          </p:nvSpPr>
          <p:spPr>
            <a:xfrm>
              <a:off x="4038600" y="3200400"/>
              <a:ext cx="2767965" cy="2044064"/>
            </a:xfrm>
            <a:custGeom>
              <a:avLst/>
              <a:gdLst/>
              <a:ahLst/>
              <a:cxnLst/>
              <a:rect l="l" t="t" r="r" b="b"/>
              <a:pathLst>
                <a:path w="2767965" h="2044064">
                  <a:moveTo>
                    <a:pt x="2767584" y="0"/>
                  </a:moveTo>
                  <a:lnTo>
                    <a:pt x="0" y="0"/>
                  </a:lnTo>
                  <a:lnTo>
                    <a:pt x="0" y="2043683"/>
                  </a:lnTo>
                  <a:lnTo>
                    <a:pt x="2425166" y="2043683"/>
                  </a:lnTo>
                  <a:lnTo>
                    <a:pt x="2767584" y="1701266"/>
                  </a:lnTo>
                  <a:lnTo>
                    <a:pt x="2767584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63765" y="4901666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417" y="0"/>
                  </a:moveTo>
                  <a:lnTo>
                    <a:pt x="68478" y="68478"/>
                  </a:lnTo>
                  <a:lnTo>
                    <a:pt x="0" y="342417"/>
                  </a:lnTo>
                  <a:lnTo>
                    <a:pt x="342417" y="0"/>
                  </a:lnTo>
                  <a:close/>
                </a:path>
              </a:pathLst>
            </a:custGeom>
            <a:solidFill>
              <a:srgbClr val="CDCD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38598" y="3200400"/>
              <a:ext cx="2767965" cy="2044064"/>
            </a:xfrm>
            <a:custGeom>
              <a:avLst/>
              <a:gdLst/>
              <a:ahLst/>
              <a:cxnLst/>
              <a:rect l="l" t="t" r="r" b="b"/>
              <a:pathLst>
                <a:path w="2767965" h="2044064">
                  <a:moveTo>
                    <a:pt x="2425166" y="2043684"/>
                  </a:moveTo>
                  <a:lnTo>
                    <a:pt x="2493644" y="1769745"/>
                  </a:lnTo>
                  <a:lnTo>
                    <a:pt x="2767583" y="1701266"/>
                  </a:lnTo>
                  <a:lnTo>
                    <a:pt x="2425166" y="2043684"/>
                  </a:lnTo>
                  <a:lnTo>
                    <a:pt x="0" y="2043684"/>
                  </a:lnTo>
                  <a:lnTo>
                    <a:pt x="0" y="0"/>
                  </a:lnTo>
                  <a:lnTo>
                    <a:pt x="2767583" y="0"/>
                  </a:lnTo>
                  <a:lnTo>
                    <a:pt x="2767583" y="1701266"/>
                  </a:lnTo>
                </a:path>
              </a:pathLst>
            </a:custGeom>
            <a:ln w="9143">
              <a:solidFill>
                <a:srgbClr val="3D20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17340" y="3080208"/>
            <a:ext cx="2486660" cy="185483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dirty="0">
                <a:solidFill>
                  <a:srgbClr val="3D2015"/>
                </a:solidFill>
                <a:latin typeface="Tahoma"/>
                <a:cs typeface="Tahoma"/>
              </a:rPr>
              <a:t>What</a:t>
            </a:r>
            <a:r>
              <a:rPr sz="2000" spc="-25" dirty="0">
                <a:solidFill>
                  <a:srgbClr val="3D2015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is</a:t>
            </a:r>
            <a:r>
              <a:rPr sz="2000" spc="-20" dirty="0">
                <a:solidFill>
                  <a:srgbClr val="3D2015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incubation?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Incubation is the </a:t>
            </a:r>
            <a:r>
              <a:rPr sz="2000" dirty="0">
                <a:solidFill>
                  <a:srgbClr val="3D2015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amount </a:t>
            </a:r>
            <a:r>
              <a:rPr sz="2000" dirty="0">
                <a:solidFill>
                  <a:srgbClr val="3D2015"/>
                </a:solidFill>
                <a:latin typeface="Tahoma"/>
                <a:cs typeface="Tahoma"/>
              </a:rPr>
              <a:t>of </a:t>
            </a: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time </a:t>
            </a:r>
            <a:r>
              <a:rPr sz="2000" spc="-10" dirty="0">
                <a:solidFill>
                  <a:srgbClr val="3D2015"/>
                </a:solidFill>
                <a:latin typeface="Tahoma"/>
                <a:cs typeface="Tahoma"/>
              </a:rPr>
              <a:t>from </a:t>
            </a: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D2015"/>
                </a:solidFill>
                <a:latin typeface="Tahoma"/>
                <a:cs typeface="Tahoma"/>
              </a:rPr>
              <a:t>eating a </a:t>
            </a: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germ until </a:t>
            </a:r>
            <a:r>
              <a:rPr sz="2000" dirty="0">
                <a:solidFill>
                  <a:srgbClr val="3D2015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you</a:t>
            </a:r>
            <a:r>
              <a:rPr sz="2000" spc="-45" dirty="0">
                <a:solidFill>
                  <a:srgbClr val="3D2015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D2015"/>
                </a:solidFill>
                <a:latin typeface="Tahoma"/>
                <a:cs typeface="Tahoma"/>
              </a:rPr>
              <a:t>notice</a:t>
            </a:r>
            <a:r>
              <a:rPr sz="2000" spc="-30" dirty="0">
                <a:solidFill>
                  <a:srgbClr val="3D2015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D2015"/>
                </a:solidFill>
                <a:latin typeface="Tahoma"/>
                <a:cs typeface="Tahoma"/>
              </a:rPr>
              <a:t>symptoms.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1745" y="55437"/>
            <a:ext cx="8462645" cy="4640580"/>
            <a:chOff x="221745" y="55437"/>
            <a:chExt cx="8462645" cy="464058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7456" y="1461739"/>
              <a:ext cx="1736318" cy="32339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CROSS-CONTAMINATION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700275"/>
            <a:ext cx="7676515" cy="4584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382270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bacteria from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raw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gets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other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foods.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Separate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raw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meat,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poultry,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seafood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eggs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from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other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your: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Grocery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cart</a:t>
            </a:r>
            <a:r>
              <a:rPr sz="24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grocery</a:t>
            </a:r>
            <a:r>
              <a:rPr sz="24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bags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Refrigerator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During</a:t>
            </a:r>
            <a:r>
              <a:rPr sz="24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4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D2015"/>
                </a:solidFill>
                <a:latin typeface="Arial"/>
                <a:cs typeface="Arial"/>
              </a:rPr>
              <a:t>preparation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5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Other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tips:</a:t>
            </a:r>
            <a:endParaRPr sz="2800">
              <a:latin typeface="Arial"/>
              <a:cs typeface="Arial"/>
            </a:endParaRPr>
          </a:p>
          <a:p>
            <a:pPr marL="756285" marR="498475" lvl="1" indent="-28638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Wash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hands, knives,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cutting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boards, and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surfaces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soapy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Insect</a:t>
            </a:r>
            <a:r>
              <a:rPr sz="2400" spc="-8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Contamination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83540" y="1547875"/>
            <a:ext cx="8031480" cy="4975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Insect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eggs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found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grains, seeds,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herbs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nuts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fruits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If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hatch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eat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foods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Preservation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methods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prevent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hatching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D2015"/>
                </a:solidFill>
                <a:latin typeface="Arial"/>
                <a:cs typeface="Arial"/>
              </a:rPr>
              <a:t>Control: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Good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sanitation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Clean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up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spilled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foods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Store dry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good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tightly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covered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Store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glass,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grade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plastic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metal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Buy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appropriate amounts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10" dirty="0">
                <a:solidFill>
                  <a:srgbClr val="DFEBE3"/>
                </a:solidFill>
              </a:rPr>
              <a:t>RAW</a:t>
            </a:r>
            <a:r>
              <a:rPr sz="2400" spc="-8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MEAT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8210550" cy="3353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Store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raw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protein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bottom shelf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tray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refrigerator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drawer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for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cooked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ready-to-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eat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meats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marR="104139" indent="-343535">
              <a:lnSpc>
                <a:spcPct val="100000"/>
              </a:lnSpc>
              <a:spcBef>
                <a:spcPts val="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Never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place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cooked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plate that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held raw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solidFill>
                  <a:srgbClr val="DFEBE3"/>
                </a:solidFill>
              </a:rPr>
              <a:t>FOOD</a:t>
            </a:r>
            <a:r>
              <a:rPr sz="2400" spc="-100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RINSING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614322"/>
            <a:ext cx="8077200" cy="437832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Wash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all fresh fruits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under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running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cool water</a:t>
            </a:r>
            <a:endParaRPr sz="2800">
              <a:latin typeface="Arial"/>
              <a:cs typeface="Arial"/>
            </a:endParaRPr>
          </a:p>
          <a:p>
            <a:pPr marL="355600" marR="723900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Scrub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melons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vegetables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firm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rinds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using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vegetable brush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Dry with a paper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towel</a:t>
            </a:r>
            <a:endParaRPr sz="2800">
              <a:latin typeface="Arial"/>
              <a:cs typeface="Arial"/>
            </a:endParaRPr>
          </a:p>
          <a:p>
            <a:pPr marL="355600" marR="210185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Pay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close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attention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those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those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that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grown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 or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ground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Pre-washed</a:t>
            </a:r>
            <a:r>
              <a:rPr sz="2800" spc="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no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need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to!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PRODUCE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WASHES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–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effective</a:t>
            </a:r>
            <a:r>
              <a:rPr sz="2800" spc="-2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but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not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more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so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than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washing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scrubbing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39598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990600"/>
            <a:ext cx="9144000" cy="4191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0" rIns="0" bIns="0" rtlCol="0">
            <a:spAutoFit/>
          </a:bodyPr>
          <a:lstStyle/>
          <a:p>
            <a:pPr marL="472440">
              <a:lnSpc>
                <a:spcPct val="100000"/>
              </a:lnSpc>
            </a:pPr>
            <a:r>
              <a:rPr sz="2400" spc="-5" dirty="0">
                <a:solidFill>
                  <a:srgbClr val="DFEBE3"/>
                </a:solidFill>
              </a:rPr>
              <a:t>MEAT</a:t>
            </a:r>
            <a:r>
              <a:rPr sz="2400" spc="-10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WASHING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59740" y="1614343"/>
            <a:ext cx="8068309" cy="395160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Poultry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other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should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NOT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washed.</a:t>
            </a:r>
            <a:endParaRPr sz="2800">
              <a:latin typeface="Arial"/>
              <a:cs typeface="Arial"/>
            </a:endParaRPr>
          </a:p>
          <a:p>
            <a:pPr marL="355600" marR="259079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pathogens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will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killed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during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cooking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process</a:t>
            </a:r>
            <a:endParaRPr sz="2800">
              <a:latin typeface="Arial"/>
              <a:cs typeface="Arial"/>
            </a:endParaRPr>
          </a:p>
          <a:p>
            <a:pPr marL="355600" marR="852169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Rinsing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results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contamination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of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the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skin,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counters,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hands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more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77E91"/>
              </a:buClr>
              <a:buFont typeface="Arial"/>
              <a:buChar char="•"/>
            </a:pPr>
            <a:endParaRPr sz="405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Check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out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‘don’t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wash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your chicken’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campaign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  <a:hlinkClick r:id="rId3"/>
              </a:rPr>
              <a:t>www.drexel.edu/dontwashyourchicken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9144000" cy="990600"/>
            </a:xfrm>
            <a:custGeom>
              <a:avLst/>
              <a:gdLst/>
              <a:ahLst/>
              <a:cxnLst/>
              <a:rect l="l" t="t" r="r" b="b"/>
              <a:pathLst>
                <a:path w="9144000" h="990600">
                  <a:moveTo>
                    <a:pt x="9144000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9144000" y="9906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45" y="39598"/>
              <a:ext cx="3682446" cy="751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KEEP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dirty="0">
                <a:solidFill>
                  <a:srgbClr val="DFEBE3"/>
                </a:solidFill>
              </a:rPr>
              <a:t>FOOD</a:t>
            </a:r>
            <a:r>
              <a:rPr sz="2400" spc="-5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CLEAN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621" y="1614322"/>
            <a:ext cx="8130540" cy="343916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Wash</a:t>
            </a:r>
            <a:r>
              <a:rPr sz="2800" spc="-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veggies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under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cool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running water</a:t>
            </a:r>
            <a:endParaRPr sz="2800">
              <a:latin typeface="Arial"/>
              <a:cs typeface="Arial"/>
            </a:endParaRPr>
          </a:p>
          <a:p>
            <a:pPr marL="355600" marR="127000" indent="-34290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Scrub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veggies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and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fruits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skins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with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veggie </a:t>
            </a:r>
            <a:r>
              <a:rPr sz="2800" spc="-76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brush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under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cool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running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water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Don’t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store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where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could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drip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foods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that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will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NOT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heated.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Use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clean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plate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put freshly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grilled</a:t>
            </a:r>
            <a:r>
              <a:rPr sz="2800" spc="2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meats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on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Other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tips?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5D768-3F9E-B1EB-7D18-C54679694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3591" y="386075"/>
            <a:ext cx="4633485" cy="1454051"/>
          </a:xfrm>
        </p:spPr>
        <p:txBody>
          <a:bodyPr lIns="0" tIns="0" rIns="0" bIns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3 C's of Food Safety </a:t>
            </a:r>
          </a:p>
        </p:txBody>
      </p:sp>
      <p:pic>
        <p:nvPicPr>
          <p:cNvPr id="6" name="Picture 5" descr="6,322,000+ Cooking Food Stock Photos, Pictures &amp; Royalty ...">
            <a:extLst>
              <a:ext uri="{FF2B5EF4-FFF2-40B4-BE49-F238E27FC236}">
                <a16:creationId xmlns:a16="http://schemas.microsoft.com/office/drawing/2014/main" id="{ECA8192D-2B62-708F-D697-ECD570C0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951" r="18396" b="2"/>
          <a:stretch/>
        </p:blipFill>
        <p:spPr>
          <a:xfrm>
            <a:off x="228" y="-20320"/>
            <a:ext cx="3334096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 descr="77,552 Cool Cooking Royalty-Free Photos and Stock Images ...">
            <a:extLst>
              <a:ext uri="{FF2B5EF4-FFF2-40B4-BE49-F238E27FC236}">
                <a16:creationId xmlns:a16="http://schemas.microsoft.com/office/drawing/2014/main" id="{FF6AE403-978E-65FF-858B-2C8FE3D6D0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34345" r="7269" b="-4"/>
          <a:stretch/>
        </p:blipFill>
        <p:spPr>
          <a:xfrm>
            <a:off x="6433" y="3917279"/>
            <a:ext cx="2580440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" y="-20320"/>
            <a:ext cx="3464506" cy="3993680"/>
            <a:chOff x="6642" y="0"/>
            <a:chExt cx="4656944" cy="402618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116,200+ Washing Food Stock Photos, Pictures &amp; Royalty-Free ...">
            <a:extLst>
              <a:ext uri="{FF2B5EF4-FFF2-40B4-BE49-F238E27FC236}">
                <a16:creationId xmlns:a16="http://schemas.microsoft.com/office/drawing/2014/main" id="{76B7113D-8388-7669-5A2B-1669B49E96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20660" r="28703" b="4"/>
          <a:stretch/>
        </p:blipFill>
        <p:spPr>
          <a:xfrm>
            <a:off x="2344476" y="2564970"/>
            <a:ext cx="2487291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9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44453" y="2543765"/>
            <a:ext cx="2531355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49" y="3757558"/>
            <a:ext cx="2705034" cy="3109922"/>
            <a:chOff x="6642" y="3804226"/>
            <a:chExt cx="3664532" cy="306325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47928D3-4529-6E72-C76E-D84FE3AA075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051013" y="2437029"/>
            <a:ext cx="3250101" cy="3639289"/>
          </a:xfrm>
        </p:spPr>
        <p:txBody>
          <a:bodyPr lIns="0" tIns="0" rIns="0" bIns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tx2"/>
                </a:solidFill>
                <a:cs typeface="Calibri"/>
              </a:rPr>
              <a:t>Keep it CLEAN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tx2"/>
                </a:solidFill>
                <a:cs typeface="Calibri"/>
              </a:rPr>
              <a:t>COOK Well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tx2"/>
                </a:solidFill>
                <a:cs typeface="Calibri"/>
              </a:rPr>
              <a:t>Cool Quickly </a:t>
            </a:r>
          </a:p>
          <a:p>
            <a:pPr>
              <a:spcAft>
                <a:spcPts val="600"/>
              </a:spcAft>
            </a:pPr>
            <a:endParaRPr lang="en-US" sz="1600">
              <a:solidFill>
                <a:schemeClr val="tx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089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9BB5F-2B6B-D260-C8B4-62F8378AB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918" y="1297639"/>
            <a:ext cx="8108990" cy="83099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4000" dirty="0"/>
              <a:t>Cool Food no thicker than  2 inches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A6927-6E37-F571-E5AA-5CCDFAF19C9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56314" y="2538209"/>
            <a:ext cx="6400800" cy="33239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3600" dirty="0">
                <a:cs typeface="Calibri"/>
              </a:rPr>
              <a:t>Food needs to reach 40 degrees or below within 2 hours. </a:t>
            </a:r>
          </a:p>
          <a:p>
            <a:endParaRPr lang="en-US" sz="3600" dirty="0">
              <a:cs typeface="Calibri"/>
            </a:endParaRPr>
          </a:p>
          <a:p>
            <a:r>
              <a:rPr lang="en-US" sz="3600" dirty="0">
                <a:cs typeface="Calibri"/>
              </a:rPr>
              <a:t>If deeper than 2 inches it will take: </a:t>
            </a:r>
          </a:p>
          <a:p>
            <a:r>
              <a:rPr lang="en-US" sz="3600" dirty="0">
                <a:cs typeface="Calibri"/>
              </a:rPr>
              <a:t>...8 hours to cool 4 inches </a:t>
            </a:r>
          </a:p>
          <a:p>
            <a:r>
              <a:rPr lang="en-US" sz="3600" dirty="0">
                <a:cs typeface="Calibri"/>
              </a:rPr>
              <a:t>….32 hours for 8 inches </a:t>
            </a:r>
          </a:p>
        </p:txBody>
      </p:sp>
    </p:spTree>
    <p:extLst>
      <p:ext uri="{BB962C8B-B14F-4D97-AF65-F5344CB8AC3E}">
        <p14:creationId xmlns:p14="http://schemas.microsoft.com/office/powerpoint/2010/main" val="35534358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9A28D-60A0-CB85-96D3-BB0238EB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7"/>
            <a:ext cx="4288748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>
                <a:solidFill>
                  <a:schemeClr val="tx1"/>
                </a:solidFill>
                <a:latin typeface="+mj-lt"/>
                <a:cs typeface="+mj-cs"/>
              </a:rPr>
              <a:t>Group discussion!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cs typeface="Calibri"/>
              </a:rPr>
            </a:br>
            <a:br>
              <a:rPr lang="en-US" sz="3500" kern="1200" dirty="0">
                <a:latin typeface="+mj-lt"/>
                <a:cs typeface="+mj-cs"/>
              </a:rPr>
            </a:br>
            <a:r>
              <a:rPr lang="en-US" sz="3500" kern="1200" dirty="0">
                <a:solidFill>
                  <a:schemeClr val="tx1"/>
                </a:solidFill>
                <a:latin typeface="+mj-lt"/>
                <a:cs typeface="+mj-cs"/>
              </a:rPr>
              <a:t>Go to your refrigerator and select something that you think could be spoiled or suspect? </a:t>
            </a:r>
          </a:p>
        </p:txBody>
      </p:sp>
      <p:pic>
        <p:nvPicPr>
          <p:cNvPr id="3" name="Picture 2" descr="contents of a refrigerator - fridge full of food stock pictures, royalty-free photos &amp; images">
            <a:extLst>
              <a:ext uri="{FF2B5EF4-FFF2-40B4-BE49-F238E27FC236}">
                <a16:creationId xmlns:a16="http://schemas.microsoft.com/office/drawing/2014/main" id="{D64088D1-307D-3D28-949A-1B70F1E7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85" r="13114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9080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35379"/>
            <a:ext cx="9144000" cy="4427220"/>
          </a:xfrm>
          <a:custGeom>
            <a:avLst/>
            <a:gdLst/>
            <a:ahLst/>
            <a:cxnLst/>
            <a:rect l="l" t="t" r="r" b="b"/>
            <a:pathLst>
              <a:path w="9144000" h="4427220">
                <a:moveTo>
                  <a:pt x="0" y="4427220"/>
                </a:moveTo>
                <a:lnTo>
                  <a:pt x="9144000" y="4427220"/>
                </a:lnTo>
                <a:lnTo>
                  <a:pt x="9144000" y="0"/>
                </a:lnTo>
                <a:lnTo>
                  <a:pt x="0" y="0"/>
                </a:lnTo>
                <a:lnTo>
                  <a:pt x="0" y="4427220"/>
                </a:lnTo>
                <a:close/>
              </a:path>
            </a:pathLst>
          </a:custGeom>
          <a:solidFill>
            <a:srgbClr val="E1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562600"/>
            <a:ext cx="9144000" cy="1295400"/>
            <a:chOff x="0" y="5562600"/>
            <a:chExt cx="9144000" cy="1295400"/>
          </a:xfrm>
        </p:grpSpPr>
        <p:sp>
          <p:nvSpPr>
            <p:cNvPr id="4" name="object 4"/>
            <p:cNvSpPr/>
            <p:nvPr/>
          </p:nvSpPr>
          <p:spPr>
            <a:xfrm>
              <a:off x="0" y="5943600"/>
              <a:ext cx="9144000" cy="914400"/>
            </a:xfrm>
            <a:custGeom>
              <a:avLst/>
              <a:gdLst/>
              <a:ahLst/>
              <a:cxnLst/>
              <a:rect l="l" t="t" r="r" b="b"/>
              <a:pathLst>
                <a:path w="9144000" h="914400">
                  <a:moveTo>
                    <a:pt x="91440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9144000" y="9144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562600"/>
              <a:ext cx="9144000" cy="381000"/>
            </a:xfrm>
            <a:custGeom>
              <a:avLst/>
              <a:gdLst/>
              <a:ahLst/>
              <a:cxnLst/>
              <a:rect l="l" t="t" r="r" b="b"/>
              <a:pathLst>
                <a:path w="9144000" h="381000">
                  <a:moveTo>
                    <a:pt x="9144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9144000" y="381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D20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19800"/>
              <a:ext cx="9143999" cy="83513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9144000" cy="1135380"/>
            <a:chOff x="0" y="0"/>
            <a:chExt cx="9144000" cy="11353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1353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45" y="55437"/>
              <a:ext cx="3682446" cy="75136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96014" y="1979168"/>
            <a:ext cx="53492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871424"/>
                </a:solidFill>
              </a:rPr>
              <a:t>When</a:t>
            </a:r>
            <a:r>
              <a:rPr sz="3200" spc="-25" dirty="0">
                <a:solidFill>
                  <a:srgbClr val="871424"/>
                </a:solidFill>
              </a:rPr>
              <a:t> </a:t>
            </a:r>
            <a:r>
              <a:rPr sz="3200" spc="-5" dirty="0">
                <a:solidFill>
                  <a:srgbClr val="871424"/>
                </a:solidFill>
              </a:rPr>
              <a:t>in</a:t>
            </a:r>
            <a:r>
              <a:rPr sz="3200" spc="-20" dirty="0">
                <a:solidFill>
                  <a:srgbClr val="871424"/>
                </a:solidFill>
              </a:rPr>
              <a:t> </a:t>
            </a:r>
            <a:r>
              <a:rPr sz="3200" spc="-5" dirty="0">
                <a:solidFill>
                  <a:srgbClr val="871424"/>
                </a:solidFill>
              </a:rPr>
              <a:t>Doubt</a:t>
            </a:r>
            <a:r>
              <a:rPr sz="3200" spc="-30" dirty="0">
                <a:solidFill>
                  <a:srgbClr val="871424"/>
                </a:solidFill>
              </a:rPr>
              <a:t> </a:t>
            </a:r>
            <a:r>
              <a:rPr sz="3200" spc="-5" dirty="0">
                <a:solidFill>
                  <a:srgbClr val="871424"/>
                </a:solidFill>
              </a:rPr>
              <a:t>Throw</a:t>
            </a:r>
            <a:r>
              <a:rPr sz="3200" spc="-30" dirty="0">
                <a:solidFill>
                  <a:srgbClr val="871424"/>
                </a:solidFill>
              </a:rPr>
              <a:t> </a:t>
            </a:r>
            <a:r>
              <a:rPr sz="3200" spc="-5" dirty="0">
                <a:solidFill>
                  <a:srgbClr val="871424"/>
                </a:solidFill>
              </a:rPr>
              <a:t>it</a:t>
            </a:r>
            <a:r>
              <a:rPr sz="3200" spc="-15" dirty="0">
                <a:solidFill>
                  <a:srgbClr val="871424"/>
                </a:solidFill>
              </a:rPr>
              <a:t> </a:t>
            </a:r>
            <a:r>
              <a:rPr sz="3200" dirty="0">
                <a:solidFill>
                  <a:srgbClr val="871424"/>
                </a:solidFill>
              </a:rPr>
              <a:t>OUT!</a:t>
            </a:r>
            <a:endParaRPr sz="3200"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4800" y="3048012"/>
            <a:ext cx="2176271" cy="24475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340766" y="5084636"/>
            <a:ext cx="2461260" cy="77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5505" marR="9525" indent="-635">
              <a:lnSpc>
                <a:spcPct val="100000"/>
              </a:lnSpc>
              <a:spcBef>
                <a:spcPts val="100"/>
              </a:spcBef>
            </a:pPr>
            <a:r>
              <a:rPr sz="900" u="sng" spc="-5" dirty="0">
                <a:solidFill>
                  <a:srgbClr val="008138"/>
                </a:solidFill>
                <a:uFill>
                  <a:solidFill>
                    <a:srgbClr val="008138"/>
                  </a:solidFill>
                </a:uFill>
                <a:latin typeface="Times New Roman"/>
                <a:cs typeface="Times New Roman"/>
                <a:hlinkClick r:id="rId6"/>
              </a:rPr>
              <a:t>This</a:t>
            </a:r>
            <a:r>
              <a:rPr sz="900" u="sng" spc="-15" dirty="0">
                <a:solidFill>
                  <a:srgbClr val="008138"/>
                </a:solidFill>
                <a:uFill>
                  <a:solidFill>
                    <a:srgbClr val="008138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sz="900" u="sng" spc="5" dirty="0">
                <a:solidFill>
                  <a:srgbClr val="008138"/>
                </a:solidFill>
                <a:uFill>
                  <a:solidFill>
                    <a:srgbClr val="008138"/>
                  </a:solidFill>
                </a:uFill>
                <a:latin typeface="Times New Roman"/>
                <a:cs typeface="Times New Roman"/>
                <a:hlinkClick r:id="rId6"/>
              </a:rPr>
              <a:t>Photo</a:t>
            </a:r>
            <a:r>
              <a:rPr sz="900" spc="-40" dirty="0">
                <a:solidFill>
                  <a:srgbClr val="008138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sz="900" dirty="0">
                <a:solidFill>
                  <a:srgbClr val="3D2015"/>
                </a:solidFill>
                <a:latin typeface="Times New Roman"/>
                <a:cs typeface="Times New Roman"/>
              </a:rPr>
              <a:t>by</a:t>
            </a:r>
            <a:r>
              <a:rPr sz="900" spc="-1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3D2015"/>
                </a:solidFill>
                <a:latin typeface="Times New Roman"/>
                <a:cs typeface="Times New Roman"/>
              </a:rPr>
              <a:t>Unknown</a:t>
            </a:r>
            <a:r>
              <a:rPr sz="900" spc="-2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3D2015"/>
                </a:solidFill>
                <a:latin typeface="Times New Roman"/>
                <a:cs typeface="Times New Roman"/>
              </a:rPr>
              <a:t>Author</a:t>
            </a:r>
            <a:r>
              <a:rPr sz="900" spc="-2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3D2015"/>
                </a:solidFill>
                <a:latin typeface="Times New Roman"/>
                <a:cs typeface="Times New Roman"/>
              </a:rPr>
              <a:t>is </a:t>
            </a:r>
            <a:r>
              <a:rPr sz="900" spc="-21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3D2015"/>
                </a:solidFill>
                <a:latin typeface="Times New Roman"/>
                <a:cs typeface="Times New Roman"/>
              </a:rPr>
              <a:t>licensed </a:t>
            </a:r>
            <a:r>
              <a:rPr sz="900" dirty="0">
                <a:solidFill>
                  <a:srgbClr val="3D2015"/>
                </a:solidFill>
                <a:latin typeface="Times New Roman"/>
                <a:cs typeface="Times New Roman"/>
              </a:rPr>
              <a:t>under</a:t>
            </a:r>
            <a:r>
              <a:rPr sz="900" spc="-3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900" u="sng" dirty="0">
                <a:solidFill>
                  <a:srgbClr val="008138"/>
                </a:solidFill>
                <a:uFill>
                  <a:solidFill>
                    <a:srgbClr val="008138"/>
                  </a:solidFill>
                </a:uFill>
                <a:latin typeface="Times New Roman"/>
                <a:cs typeface="Times New Roman"/>
                <a:hlinkClick r:id="rId7"/>
              </a:rPr>
              <a:t>CC</a:t>
            </a:r>
            <a:r>
              <a:rPr sz="900" u="sng" spc="-5" dirty="0">
                <a:solidFill>
                  <a:srgbClr val="008138"/>
                </a:solidFill>
                <a:uFill>
                  <a:solidFill>
                    <a:srgbClr val="008138"/>
                  </a:solidFill>
                </a:uFill>
                <a:latin typeface="Times New Roman"/>
                <a:cs typeface="Times New Roman"/>
                <a:hlinkClick r:id="rId7"/>
              </a:rPr>
              <a:t> BY-NC-ND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DED4CC"/>
                </a:solidFill>
                <a:latin typeface="Arial"/>
                <a:cs typeface="Arial"/>
              </a:rPr>
              <a:t>FOOD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SAFETY</a:t>
            </a:r>
            <a:r>
              <a:rPr sz="1200" spc="-35" dirty="0">
                <a:solidFill>
                  <a:srgbClr val="DED4C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DED4CC"/>
                </a:solidFill>
                <a:latin typeface="Arial"/>
                <a:cs typeface="Arial"/>
              </a:rPr>
              <a:t>&amp;</a:t>
            </a:r>
            <a:r>
              <a:rPr sz="1200" spc="-20" dirty="0">
                <a:solidFill>
                  <a:srgbClr val="DED4CC"/>
                </a:solidFill>
                <a:latin typeface="Arial"/>
                <a:cs typeface="Arial"/>
              </a:rPr>
              <a:t> PRESERVATION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52500"/>
            <a:ext cx="9144000" cy="457200"/>
          </a:xfrm>
          <a:prstGeom prst="rect">
            <a:avLst/>
          </a:prstGeom>
          <a:solidFill>
            <a:srgbClr val="3D2015"/>
          </a:solidFill>
        </p:spPr>
        <p:txBody>
          <a:bodyPr vert="horz" wrap="square" lIns="0" tIns="381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solidFill>
                  <a:srgbClr val="DFEBE3"/>
                </a:solidFill>
              </a:rPr>
              <a:t>COMPLICATIONS</a:t>
            </a:r>
            <a:r>
              <a:rPr sz="2400" spc="-30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FROM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5" dirty="0">
                <a:solidFill>
                  <a:srgbClr val="DFEBE3"/>
                </a:solidFill>
              </a:rPr>
              <a:t>FOODBORNE</a:t>
            </a:r>
            <a:r>
              <a:rPr sz="2400" spc="-15" dirty="0">
                <a:solidFill>
                  <a:srgbClr val="DFEBE3"/>
                </a:solidFill>
              </a:rPr>
              <a:t> </a:t>
            </a:r>
            <a:r>
              <a:rPr sz="2400" spc="-10" dirty="0">
                <a:solidFill>
                  <a:srgbClr val="DFEBE3"/>
                </a:solidFill>
              </a:rPr>
              <a:t>ILLNESSES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59740" y="1700275"/>
            <a:ext cx="7061834" cy="3950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Clr>
                <a:srgbClr val="677E91"/>
              </a:buClr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Complications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can range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from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 non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fatal, </a:t>
            </a:r>
            <a:r>
              <a:rPr sz="2800" spc="-76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including: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Kidney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Damage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Blood</a:t>
            </a:r>
            <a:r>
              <a:rPr sz="2800" spc="-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Poisoning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Arthritis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Inflammatory</a:t>
            </a:r>
            <a:r>
              <a:rPr sz="2800" spc="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Bowel</a:t>
            </a:r>
            <a:r>
              <a:rPr sz="2800" spc="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Disease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Birth</a:t>
            </a:r>
            <a:r>
              <a:rPr sz="2800" spc="-10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Defects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677E91"/>
              </a:buClr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3D2015"/>
                </a:solidFill>
                <a:latin typeface="Arial"/>
                <a:cs typeface="Arial"/>
              </a:rPr>
              <a:t>Neurological</a:t>
            </a:r>
            <a:r>
              <a:rPr sz="2800" spc="15" dirty="0">
                <a:solidFill>
                  <a:srgbClr val="3D201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D2015"/>
                </a:solidFill>
                <a:latin typeface="Arial"/>
                <a:cs typeface="Arial"/>
              </a:rPr>
              <a:t>Damage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9525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D20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1752600"/>
              <a:ext cx="5867400" cy="422605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5102" y="6765797"/>
            <a:ext cx="2860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8138"/>
                </a:solidFill>
                <a:latin typeface="Times New Roman"/>
                <a:cs typeface="Times New Roman"/>
                <a:hlinkClick r:id="rId3"/>
              </a:rPr>
              <a:t>This </a:t>
            </a:r>
            <a:r>
              <a:rPr sz="900" spc="5" dirty="0">
                <a:solidFill>
                  <a:srgbClr val="008138"/>
                </a:solidFill>
                <a:latin typeface="Times New Roman"/>
                <a:cs typeface="Times New Roman"/>
                <a:hlinkClick r:id="rId3"/>
              </a:rPr>
              <a:t>Photo</a:t>
            </a:r>
            <a:r>
              <a:rPr sz="900" spc="-30" dirty="0">
                <a:solidFill>
                  <a:srgbClr val="008138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900" dirty="0">
                <a:solidFill>
                  <a:srgbClr val="3D2015"/>
                </a:solidFill>
                <a:latin typeface="Times New Roman"/>
                <a:cs typeface="Times New Roman"/>
              </a:rPr>
              <a:t>by</a:t>
            </a:r>
            <a:r>
              <a:rPr sz="900" spc="-10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3D2015"/>
                </a:solidFill>
                <a:latin typeface="Times New Roman"/>
                <a:cs typeface="Times New Roman"/>
              </a:rPr>
              <a:t>Unknown </a:t>
            </a:r>
            <a:r>
              <a:rPr sz="900" dirty="0">
                <a:solidFill>
                  <a:srgbClr val="3D2015"/>
                </a:solidFill>
                <a:latin typeface="Times New Roman"/>
                <a:cs typeface="Times New Roman"/>
              </a:rPr>
              <a:t>Author</a:t>
            </a:r>
            <a:r>
              <a:rPr sz="900" spc="-1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3D2015"/>
                </a:solidFill>
                <a:latin typeface="Times New Roman"/>
                <a:cs typeface="Times New Roman"/>
              </a:rPr>
              <a:t>is </a:t>
            </a:r>
            <a:r>
              <a:rPr sz="900" spc="-5" dirty="0">
                <a:solidFill>
                  <a:srgbClr val="3D2015"/>
                </a:solidFill>
                <a:latin typeface="Times New Roman"/>
                <a:cs typeface="Times New Roman"/>
              </a:rPr>
              <a:t>licensed</a:t>
            </a:r>
            <a:r>
              <a:rPr sz="900" dirty="0">
                <a:solidFill>
                  <a:srgbClr val="3D2015"/>
                </a:solidFill>
                <a:latin typeface="Times New Roman"/>
                <a:cs typeface="Times New Roman"/>
              </a:rPr>
              <a:t> under</a:t>
            </a:r>
            <a:r>
              <a:rPr sz="900" spc="-25" dirty="0">
                <a:solidFill>
                  <a:srgbClr val="3D2015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008138"/>
                </a:solidFill>
                <a:latin typeface="Times New Roman"/>
                <a:cs typeface="Times New Roman"/>
                <a:hlinkClick r:id="rId4"/>
              </a:rPr>
              <a:t>CC</a:t>
            </a:r>
            <a:r>
              <a:rPr sz="900" spc="-5" dirty="0">
                <a:solidFill>
                  <a:srgbClr val="008138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900" dirty="0">
                <a:solidFill>
                  <a:srgbClr val="008138"/>
                </a:solidFill>
                <a:latin typeface="Times New Roman"/>
                <a:cs typeface="Times New Roman"/>
                <a:hlinkClick r:id="rId4"/>
              </a:rPr>
              <a:t>BY</a:t>
            </a:r>
            <a:r>
              <a:rPr sz="900" spc="70" dirty="0">
                <a:solidFill>
                  <a:srgbClr val="008138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900" spc="-5" dirty="0">
                <a:solidFill>
                  <a:srgbClr val="008138"/>
                </a:solidFill>
                <a:latin typeface="Times New Roman"/>
                <a:cs typeface="Times New Roman"/>
                <a:hlinkClick r:id="rId4"/>
              </a:rPr>
              <a:t>NC</a:t>
            </a:r>
            <a:endParaRPr sz="9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1745" y="55437"/>
            <a:ext cx="3682446" cy="751366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FB085-A673-79D0-AA59-0E3E4D5EA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365125"/>
            <a:ext cx="3938487" cy="1807305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Homework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29202-80BA-B545-00E7-F7422C98811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1810" y="1420818"/>
            <a:ext cx="3464715" cy="3843666"/>
          </a:xfrm>
        </p:spPr>
        <p:txBody>
          <a:bodyPr wrap="square" lIns="0" tIns="0" rIns="0" bIns="0" anchor="t">
            <a:noAutofit/>
          </a:bodyPr>
          <a:lstStyle/>
          <a:p>
            <a:pPr>
              <a:spcAft>
                <a:spcPts val="600"/>
              </a:spcAft>
            </a:pPr>
            <a:endParaRPr lang="en-US" sz="170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cs typeface="Calibri"/>
              </a:rPr>
              <a:t>Review Handbook chapters 1 and 2 and handouts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cs typeface="Calibri"/>
              </a:rPr>
              <a:t>Answer quiz questions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cs typeface="Calibri"/>
              </a:rPr>
              <a:t>Prepare a potential question about food safety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cs typeface="Calibri"/>
              </a:rPr>
              <a:t>Read chapters 8 &amp; 9 for next </a:t>
            </a:r>
            <a:r>
              <a:rPr lang="en-US" sz="2800">
                <a:cs typeface="Calibri"/>
              </a:rPr>
              <a:t>week's</a:t>
            </a:r>
            <a:r>
              <a:rPr lang="en-US" sz="2800" dirty="0">
                <a:cs typeface="Calibri"/>
              </a:rPr>
              <a:t> lesson</a:t>
            </a:r>
          </a:p>
        </p:txBody>
      </p:sp>
      <p:pic>
        <p:nvPicPr>
          <p:cNvPr id="4" name="Picture 3" descr="the dog ate my homework">
            <a:extLst>
              <a:ext uri="{FF2B5EF4-FFF2-40B4-BE49-F238E27FC236}">
                <a16:creationId xmlns:a16="http://schemas.microsoft.com/office/drawing/2014/main" id="{B8D826A5-4D2C-E024-8312-0FC67F92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41" r="25986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7667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282" y="0"/>
              <a:ext cx="8999717" cy="67632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3639</Words>
  <Application>Microsoft Office PowerPoint</Application>
  <PresentationFormat>On-screen Show (4:3)</PresentationFormat>
  <Paragraphs>654</Paragraphs>
  <Slides>92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Arial</vt:lpstr>
      <vt:lpstr>Calibri</vt:lpstr>
      <vt:lpstr>Comic Sans MS</vt:lpstr>
      <vt:lpstr>Symbol</vt:lpstr>
      <vt:lpstr>Tahoma</vt:lpstr>
      <vt:lpstr>Times New Roman</vt:lpstr>
      <vt:lpstr>Office Theme</vt:lpstr>
      <vt:lpstr>Welcome!  2024 Master Food  Preserver Training</vt:lpstr>
      <vt:lpstr>Why do people want to  Preserve Foods?</vt:lpstr>
      <vt:lpstr>People report they preserve their own foods because…..</vt:lpstr>
      <vt:lpstr>Food Preservation is a Science...... </vt:lpstr>
      <vt:lpstr>Food Preservation requires</vt:lpstr>
      <vt:lpstr>Basics of Food Spoilage  and Preservation</vt:lpstr>
      <vt:lpstr>FOODBORNE ILLNESS</vt:lpstr>
      <vt:lpstr>SYMPTOMS OF FOODBORNE ILLNESS</vt:lpstr>
      <vt:lpstr>COMPLICATIONS FROM FOODBORNE ILLNESSES</vt:lpstr>
      <vt:lpstr>PowerPoint Presentation</vt:lpstr>
      <vt:lpstr>HIGHLY SUSEPTIBLE POPULATIONS</vt:lpstr>
      <vt:lpstr>FOOD TO AVOID IF PART OF AT-RISK POPULATION</vt:lpstr>
      <vt:lpstr>Foodborne illnesses reports have INCREASED….WHY?</vt:lpstr>
      <vt:lpstr>Foodborne illnesses reports have INCREASED….WHY?</vt:lpstr>
      <vt:lpstr>PowerPoint Presentation</vt:lpstr>
      <vt:lpstr>Quality changes DON’T cause Foodborne Illness!</vt:lpstr>
      <vt:lpstr>PowerPoint Presentation</vt:lpstr>
      <vt:lpstr>Potentially Hazardous Foods:</vt:lpstr>
      <vt:lpstr>PowerPoint Presentation</vt:lpstr>
      <vt:lpstr>Identify the 4 food below that are NOT  potentially hazardous foods:</vt:lpstr>
      <vt:lpstr>Two causes of food deterioration</vt:lpstr>
      <vt:lpstr>Sources of Foodborne Illnesses</vt:lpstr>
      <vt:lpstr>PowerPoint Presentation</vt:lpstr>
      <vt:lpstr>MOLDS</vt:lpstr>
      <vt:lpstr>Microbial spoilage - MOLDS or MYCOTOXINS</vt:lpstr>
      <vt:lpstr>TO AVOID MOLD TOXINS</vt:lpstr>
      <vt:lpstr>Microbial Spoilage - YEAST FERMENTATION</vt:lpstr>
      <vt:lpstr>Control YEASTS by</vt:lpstr>
      <vt:lpstr>VIRUSES</vt:lpstr>
      <vt:lpstr>Control of Viruses</vt:lpstr>
      <vt:lpstr>NOROVIRUS (NORWALK) VIRUS</vt:lpstr>
      <vt:lpstr>NOROVIRUS (NORWALK) VIRUS</vt:lpstr>
      <vt:lpstr>PARASITES – Depends on a living host for food</vt:lpstr>
      <vt:lpstr>BACTERIA - Intoxication vs Infection</vt:lpstr>
      <vt:lpstr>PowerPoint Presentation</vt:lpstr>
      <vt:lpstr>E. Coli Bacteria</vt:lpstr>
      <vt:lpstr>Bacterial Pathogens – Soil Reservoirs</vt:lpstr>
      <vt:lpstr>Clostridium Perfringens</vt:lpstr>
      <vt:lpstr>Clostridium Botulinum</vt:lpstr>
      <vt:lpstr>Clostridium Botulinum</vt:lpstr>
      <vt:lpstr>Listeria</vt:lpstr>
      <vt:lpstr>Bacterial Pathogens – Human Reservoir</vt:lpstr>
      <vt:lpstr>How long does it take to show any symptoms of Foodborne illness after consuming a suspect food?   a. 5 minutes  b. 20 minutes  c. 1 day  d. 1 week  e. 3 months </vt:lpstr>
      <vt:lpstr>DETERMINING WHICH ILLNESS YOU HAVE</vt:lpstr>
      <vt:lpstr>Remember…SOURCES OF MICROORGANISMS</vt:lpstr>
      <vt:lpstr>Questions ?</vt:lpstr>
      <vt:lpstr>GROWTH OF MICROORGANISMS</vt:lpstr>
      <vt:lpstr>MICROORANISMS – CONDITIONS FOR GROWTH</vt:lpstr>
      <vt:lpstr>Acid Important in Food Preservation</vt:lpstr>
      <vt:lpstr>TEMPERATURE</vt:lpstr>
      <vt:lpstr>TIME</vt:lpstr>
      <vt:lpstr>Activity: Calculate Bacterial Growth</vt:lpstr>
      <vt:lpstr>Oxygen</vt:lpstr>
      <vt:lpstr>Moisture</vt:lpstr>
      <vt:lpstr>Water Activity and Food Preservation</vt:lpstr>
      <vt:lpstr>Non- Microbial Bacteria – Enzyme Action</vt:lpstr>
      <vt:lpstr>Control of Enzymes</vt:lpstr>
      <vt:lpstr>Oxygen</vt:lpstr>
      <vt:lpstr>Moisture Content</vt:lpstr>
      <vt:lpstr>7 MAJOR METHODS OF FOOD PRESERVATION</vt:lpstr>
      <vt:lpstr>Group Discussion</vt:lpstr>
      <vt:lpstr>Preserving Methods and avoiding spoilage</vt:lpstr>
      <vt:lpstr>Preserving Methods and avoiding spoilage</vt:lpstr>
      <vt:lpstr>PRESERVING METHODS &amp; AVOIDING SPOILAGE</vt:lpstr>
      <vt:lpstr>PRESERVING METHODS &amp; AVOIDING SPOILAGE</vt:lpstr>
      <vt:lpstr>PRESERVING METHODS &amp; AVOIDING SPOILAGE</vt:lpstr>
      <vt:lpstr>PRESERVING METHODS &amp; AVOIDING SPOILAGE, cont.</vt:lpstr>
      <vt:lpstr>Number  One way food becomes  contaminated?</vt:lpstr>
      <vt:lpstr>HANDS!</vt:lpstr>
      <vt:lpstr>PROPER HANDWASHING</vt:lpstr>
      <vt:lpstr>PowerPoint Presentation</vt:lpstr>
      <vt:lpstr>Hand Sanitizers – NOT as effective as soap and water</vt:lpstr>
      <vt:lpstr>WHEN TO WASH HANDS</vt:lpstr>
      <vt:lpstr>KEEPING THE KITCHEN CLEAN</vt:lpstr>
      <vt:lpstr>SPONGES – Most contaminated item in the Kitchen!!</vt:lpstr>
      <vt:lpstr>DISHCLOTHS</vt:lpstr>
      <vt:lpstr>CLEAN CUTTING BOARDS</vt:lpstr>
      <vt:lpstr>KITCHEN SINKS</vt:lpstr>
      <vt:lpstr>SANITIZING</vt:lpstr>
      <vt:lpstr>CROSS-CONTAMINATION</vt:lpstr>
      <vt:lpstr>Insect Contamination</vt:lpstr>
      <vt:lpstr>RAW MEAT</vt:lpstr>
      <vt:lpstr>FOOD RINSING</vt:lpstr>
      <vt:lpstr>MEAT WASHING</vt:lpstr>
      <vt:lpstr>KEEP FOOD CLEAN</vt:lpstr>
      <vt:lpstr>3 C's of Food Safety </vt:lpstr>
      <vt:lpstr>Cool Food no thicker than  2 inches </vt:lpstr>
      <vt:lpstr>Group discussion!  Go to your refrigerator and select something that you think could be spoiled or suspect? </vt:lpstr>
      <vt:lpstr>When in Doubt Throw it OUT!</vt:lpstr>
      <vt:lpstr>PowerPoint Presentation</vt:lpstr>
      <vt:lpstr>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Cara Haskey</dc:creator>
  <cp:lastModifiedBy>Julie Pirtle</cp:lastModifiedBy>
  <cp:revision>444</cp:revision>
  <dcterms:created xsi:type="dcterms:W3CDTF">2021-03-05T02:28:17Z</dcterms:created>
  <dcterms:modified xsi:type="dcterms:W3CDTF">2024-09-19T23:41:26Z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2021-03-04T00:00:00Z</vt:filetime>
  </property>
  <property fmtid="{D5CDD505-2E9C-101B-9397-08002B2CF9AE}" pid="3" name="Creator">
    <vt:lpwstr>Acrobat PDFMaker 21 for PowerPoint</vt:lpwstr>
  </property>
  <property fmtid="{D5CDD505-2E9C-101B-9397-08002B2CF9AE}" pid="4" name="LastSaved">
    <vt:filetime>2021-03-05T00:00:00Z</vt:filetime>
  </property>
</Properties>
</file>