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9" r:id="rId2"/>
    <p:sldId id="270" r:id="rId3"/>
    <p:sldId id="271" r:id="rId4"/>
    <p:sldId id="275" r:id="rId5"/>
    <p:sldId id="276" r:id="rId6"/>
    <p:sldId id="278" r:id="rId7"/>
    <p:sldId id="277" r:id="rId8"/>
    <p:sldId id="267" r:id="rId9"/>
    <p:sldId id="274" r:id="rId10"/>
    <p:sldId id="272"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6707" autoAdjust="0"/>
  </p:normalViewPr>
  <p:slideViewPr>
    <p:cSldViewPr snapToGrid="0">
      <p:cViewPr varScale="1">
        <p:scale>
          <a:sx n="62" d="100"/>
          <a:sy n="62" d="100"/>
        </p:scale>
        <p:origin x="2388" y="2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0A6105-9C4E-4B04-8BEC-067DDE2831AC}" type="datetimeFigureOut">
              <a:rPr lang="en-US" smtClean="0"/>
              <a:t>5/3/2025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0E587-5EAF-4D15-B7A0-0270BDDA8586}" type="slidenum">
              <a:rPr lang="en-US" smtClean="0"/>
              <a:t>‹#›</a:t>
            </a:fld>
            <a:endParaRPr lang="en-US"/>
          </a:p>
        </p:txBody>
      </p:sp>
    </p:spTree>
    <p:extLst>
      <p:ext uri="{BB962C8B-B14F-4D97-AF65-F5344CB8AC3E}">
        <p14:creationId xmlns:p14="http://schemas.microsoft.com/office/powerpoint/2010/main" val="29485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initiative to draft Proclamation and Resolution templates started with discussions within the Rangelands Partnership, a multi-state project involving 18 land-grant university Range Management specialists and Librarians, responsible for maintain the Rangelands Gateway web portal, and then developed in collaboration with members of International Affairs Committee of the Society for Range Management.  My co-authors on this effort were Retta Bruegger, a Rangeland Management specialist for the Colorado State University cooperative extension and member of the Rangelands Partnership, Kalina Reini, who is the Washington DC Liaison for the Society for Range Management, and Kaitlan Glover, who is the Executive Director for the Public Lands Council and the NCBA Natural Resources.  We presented the Proclamation and Resolution templates at the 2025 Society for Range Management Annual meeting earlier this year.  </a:t>
            </a:r>
          </a:p>
          <a:p>
            <a:endParaRPr lang="en-US" dirty="0"/>
          </a:p>
          <a:p>
            <a:r>
              <a:rPr lang="en-US" dirty="0"/>
              <a:t>Proclamations and Resolutions are civic tools used bring ideas, issues, or events into the public realm for discussion, debate, and acceptance or rejection.  They are commonly used in government settings, but in an open society, citizens can and often do bring proclamations and resolutions to their elected officials, especially those they want government action on.  We feel that proclamations and resolutions are a great way to increase awareness and engagement with the IYRP across multiple target audiences at the local, regional, and national scales.  All it takes are a few good range people.  The Proclamation and Resolution templates and accompanying documents are intended to give them a jump start and make the process easier.  </a:t>
            </a:r>
          </a:p>
        </p:txBody>
      </p:sp>
      <p:sp>
        <p:nvSpPr>
          <p:cNvPr id="4" name="Slide Number Placeholder 3"/>
          <p:cNvSpPr>
            <a:spLocks noGrp="1"/>
          </p:cNvSpPr>
          <p:nvPr>
            <p:ph type="sldNum" sz="quarter" idx="5"/>
          </p:nvPr>
        </p:nvSpPr>
        <p:spPr/>
        <p:txBody>
          <a:bodyPr/>
          <a:lstStyle/>
          <a:p>
            <a:fld id="{7AE0E587-5EAF-4D15-B7A0-0270BDDA8586}" type="slidenum">
              <a:rPr lang="en-US" smtClean="0"/>
              <a:t>1</a:t>
            </a:fld>
            <a:endParaRPr lang="en-US"/>
          </a:p>
        </p:txBody>
      </p:sp>
    </p:spTree>
    <p:extLst>
      <p:ext uri="{BB962C8B-B14F-4D97-AF65-F5344CB8AC3E}">
        <p14:creationId xmlns:p14="http://schemas.microsoft.com/office/powerpoint/2010/main" val="350226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Proclamation – an official announcement that directs individuals, organizations, agencies and others to take a described action surrounding a person, place, or thing – for example, the United Nations proclaimed 2026 as the International Year of Rangelands and Pastoralists.  Similarly, we may ask mayors, governors, or others to recognized the significance of the 2026 IYRP by proclaiming recognition and events in celebration.</a:t>
            </a:r>
          </a:p>
          <a:p>
            <a:endParaRPr lang="en-US" dirty="0"/>
          </a:p>
          <a:p>
            <a:r>
              <a:rPr lang="en-US" dirty="0"/>
              <a:t>Resolution –  an official decision by an organization to express its opinion or intentions to support specific actions. For example, we may draft resolutions to share with state legislators in support of the 2026 IYRP, or to support policies that will enhance rangelands or protect ranching or pastoralism.</a:t>
            </a:r>
          </a:p>
          <a:p>
            <a:endParaRPr lang="en-US" dirty="0"/>
          </a:p>
          <a:p>
            <a:r>
              <a:rPr lang="en-US" dirty="0"/>
              <a:t>While Proclamations and Resolutions are formal documents, often associated with government actions, individual citizens can draft proclamations and resolutions to support their ideas, and working with the appropriate government officials, have their ideas tested in the public domain.  </a:t>
            </a:r>
          </a:p>
          <a:p>
            <a:endParaRPr lang="en-US" dirty="0"/>
          </a:p>
          <a:p>
            <a:r>
              <a:rPr lang="en-US" dirty="0"/>
              <a:t>Proclamations and Resolutions are organized and present information differently than what most people might be familiar with.</a:t>
            </a:r>
          </a:p>
        </p:txBody>
      </p:sp>
      <p:sp>
        <p:nvSpPr>
          <p:cNvPr id="4" name="Slide Number Placeholder 3"/>
          <p:cNvSpPr>
            <a:spLocks noGrp="1"/>
          </p:cNvSpPr>
          <p:nvPr>
            <p:ph type="sldNum" sz="quarter" idx="5"/>
          </p:nvPr>
        </p:nvSpPr>
        <p:spPr/>
        <p:txBody>
          <a:bodyPr/>
          <a:lstStyle/>
          <a:p>
            <a:fld id="{7AE0E587-5EAF-4D15-B7A0-0270BDDA8586}" type="slidenum">
              <a:rPr lang="en-US" smtClean="0"/>
              <a:t>2</a:t>
            </a:fld>
            <a:endParaRPr lang="en-US"/>
          </a:p>
        </p:txBody>
      </p:sp>
    </p:spTree>
    <p:extLst>
      <p:ext uri="{BB962C8B-B14F-4D97-AF65-F5344CB8AC3E}">
        <p14:creationId xmlns:p14="http://schemas.microsoft.com/office/powerpoint/2010/main" val="3640657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Proclamations and Resolutions have three parts: 1) A Title; 2) Reasoning statements; and 3) Conclusions or Call to action.  </a:t>
            </a:r>
          </a:p>
          <a:p>
            <a:endParaRPr lang="en-US" dirty="0"/>
          </a:p>
          <a:p>
            <a:r>
              <a:rPr lang="en-US" dirty="0"/>
              <a:t>The title of a proclamation or resolution are descriptive and inclusive of all relevant details. Generally speaking, the title includes the “Who, What, When, and Where” of the proclamation or resolution.  Two examples, are provided on this slide, one for a proclamation and the other for a resolution.</a:t>
            </a:r>
          </a:p>
        </p:txBody>
      </p:sp>
      <p:sp>
        <p:nvSpPr>
          <p:cNvPr id="4" name="Slide Number Placeholder 3"/>
          <p:cNvSpPr>
            <a:spLocks noGrp="1"/>
          </p:cNvSpPr>
          <p:nvPr>
            <p:ph type="sldNum" sz="quarter" idx="5"/>
          </p:nvPr>
        </p:nvSpPr>
        <p:spPr/>
        <p:txBody>
          <a:bodyPr/>
          <a:lstStyle/>
          <a:p>
            <a:fld id="{7AE0E587-5EAF-4D15-B7A0-0270BDDA8586}" type="slidenum">
              <a:rPr lang="en-US" smtClean="0"/>
              <a:t>3</a:t>
            </a:fld>
            <a:endParaRPr lang="en-US"/>
          </a:p>
        </p:txBody>
      </p:sp>
    </p:spTree>
    <p:extLst>
      <p:ext uri="{BB962C8B-B14F-4D97-AF65-F5344CB8AC3E}">
        <p14:creationId xmlns:p14="http://schemas.microsoft.com/office/powerpoint/2010/main" val="2158034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title is followed by the reasoning statements or arguments.  The reasoning statements provide a series of logical arguments in support of your conclusion or call to action of your proclamation or resolution.  They should be organized sequentially in a way that leads the reader or hearer to the conclusion or call to action you desire.  The reasoning statements all begin with the word, “Whereas” with each “whereas” statement a single argument, punctuated with a semicolon, followed by an “and” to lead to the next “Whereas” argument, or at the end of your reasoning, your conclusion or call to action.</a:t>
            </a:r>
          </a:p>
          <a:p>
            <a:endParaRPr lang="en-US" dirty="0"/>
          </a:p>
          <a:p>
            <a:r>
              <a:rPr lang="en-US" dirty="0"/>
              <a:t>The proclamation and resolution templates that are available for anyone to use, contain 9 Whereas statements. The first three broadly defining the importance of rangelands. These are followed by four reasoning statements that defining pastoralism and its importance to the stewardship of rangelands. The final two whereas statements tie both rangelands and pastoralism together through the United Nations designation of 2026 as the International Year of Rangelands and Pastoralists and why local communities and governments will be engaged in celebrating the IYRP. </a:t>
            </a:r>
          </a:p>
        </p:txBody>
      </p:sp>
      <p:sp>
        <p:nvSpPr>
          <p:cNvPr id="4" name="Slide Number Placeholder 3"/>
          <p:cNvSpPr>
            <a:spLocks noGrp="1"/>
          </p:cNvSpPr>
          <p:nvPr>
            <p:ph type="sldNum" sz="quarter" idx="5"/>
          </p:nvPr>
        </p:nvSpPr>
        <p:spPr/>
        <p:txBody>
          <a:bodyPr/>
          <a:lstStyle/>
          <a:p>
            <a:fld id="{7AE0E587-5EAF-4D15-B7A0-0270BDDA8586}" type="slidenum">
              <a:rPr lang="en-US" smtClean="0"/>
              <a:t>4</a:t>
            </a:fld>
            <a:endParaRPr lang="en-US"/>
          </a:p>
        </p:txBody>
      </p:sp>
    </p:spTree>
    <p:extLst>
      <p:ext uri="{BB962C8B-B14F-4D97-AF65-F5344CB8AC3E}">
        <p14:creationId xmlns:p14="http://schemas.microsoft.com/office/powerpoint/2010/main" val="306428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your reasoning “Whereas” statements are your conclusions or call to action, which typically start off with a “Now, Therefore, Be It Resolved” phrase to signal the transition and focus attention to your call to action.  The call to action is written to be specific as to the Who, What, When, Where, and How of your call to action. Multiple conclusions or calls to action can be added with successive “Be It Further Resolved” statements.</a:t>
            </a:r>
          </a:p>
          <a:p>
            <a:endParaRPr lang="en-US" dirty="0"/>
          </a:p>
          <a:p>
            <a:r>
              <a:rPr lang="en-US" dirty="0"/>
              <a:t>The difference between a proclamation and Resolution is largely in the conclusion or call to action.  Proclamations encourage other to respect, honor, morn, or engage with or celebrate someone or something significant.  Resolutions are used to express opinion or an intent to do something important by organized bodies, such as a town council, state legislature, or senate. </a:t>
            </a:r>
          </a:p>
          <a:p>
            <a:endParaRPr lang="en-US" dirty="0"/>
          </a:p>
          <a:p>
            <a:r>
              <a:rPr lang="en-US" dirty="0"/>
              <a:t>What a proclamation or resolution addresses is only limited by the imagination of the writer or writers.  </a:t>
            </a:r>
          </a:p>
          <a:p>
            <a:endParaRPr lang="en-US" dirty="0"/>
          </a:p>
          <a:p>
            <a:r>
              <a:rPr lang="en-US" dirty="0"/>
              <a:t>Here are some examples proclamation requests:</a:t>
            </a:r>
          </a:p>
        </p:txBody>
      </p:sp>
      <p:sp>
        <p:nvSpPr>
          <p:cNvPr id="4" name="Slide Number Placeholder 3"/>
          <p:cNvSpPr>
            <a:spLocks noGrp="1"/>
          </p:cNvSpPr>
          <p:nvPr>
            <p:ph type="sldNum" sz="quarter" idx="5"/>
          </p:nvPr>
        </p:nvSpPr>
        <p:spPr/>
        <p:txBody>
          <a:bodyPr/>
          <a:lstStyle/>
          <a:p>
            <a:fld id="{7AE0E587-5EAF-4D15-B7A0-0270BDDA8586}" type="slidenum">
              <a:rPr lang="en-US" smtClean="0"/>
              <a:t>5</a:t>
            </a:fld>
            <a:endParaRPr lang="en-US"/>
          </a:p>
        </p:txBody>
      </p:sp>
    </p:spTree>
    <p:extLst>
      <p:ext uri="{BB962C8B-B14F-4D97-AF65-F5344CB8AC3E}">
        <p14:creationId xmlns:p14="http://schemas.microsoft.com/office/powerpoint/2010/main" val="948111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Included with the Proclamation and Resolution template, we drafted a guidance document with the following 7 guiding steps developing and presenting our own proclamation or resolution to your local, regional, or state/provincial government.  </a:t>
            </a:r>
          </a:p>
          <a:p>
            <a:endParaRPr lang="en-US" dirty="0"/>
          </a:p>
          <a:p>
            <a:r>
              <a:rPr lang="en-US" dirty="0"/>
              <a:t>Step: </a:t>
            </a:r>
          </a:p>
          <a:p>
            <a:endParaRPr lang="en-US" dirty="0"/>
          </a:p>
          <a:p>
            <a:pPr marL="228600" indent="-228600">
              <a:buAutoNum type="arabicPeriod"/>
            </a:pPr>
            <a:r>
              <a:rPr lang="en-US" dirty="0"/>
              <a:t>Identify Targets (City council, mayor, state legislature, governor, etc.)</a:t>
            </a:r>
          </a:p>
          <a:p>
            <a:pPr marL="228600" indent="-228600">
              <a:buAutoNum type="arabicPeriod"/>
            </a:pPr>
            <a:r>
              <a:rPr lang="en-US" dirty="0"/>
              <a:t>Set up meetings with appropriate officials – get them to buy-in to your ideas, gather information on procedures, wording, etc., and work with them to draft/introduce your proclamation or resolution</a:t>
            </a:r>
          </a:p>
          <a:p>
            <a:pPr marL="228600" indent="-228600">
              <a:buAutoNum type="arabicPeriod"/>
            </a:pPr>
            <a:r>
              <a:rPr lang="en-US" dirty="0"/>
              <a:t>Modify you proclamation and/or resolution accordingly</a:t>
            </a:r>
          </a:p>
          <a:p>
            <a:pPr marL="228600" indent="-228600">
              <a:buAutoNum type="arabicPeriod"/>
            </a:pPr>
            <a:r>
              <a:rPr lang="en-US" dirty="0"/>
              <a:t>Ask other local, like-minded groups to sign on (Nature conservancy, other land conservation organizations, livestock organizations, etc.).</a:t>
            </a:r>
          </a:p>
          <a:p>
            <a:pPr marL="228600" indent="-228600">
              <a:buAutoNum type="arabicPeriod"/>
            </a:pPr>
            <a:r>
              <a:rPr lang="en-US" dirty="0"/>
              <a:t>Send letters to officials with draft proclamation/resolution details to encourage commitment/engagement</a:t>
            </a:r>
          </a:p>
          <a:p>
            <a:pPr marL="228600" indent="-228600">
              <a:buAutoNum type="arabicPeriod"/>
            </a:pPr>
            <a:r>
              <a:rPr lang="en-US" dirty="0"/>
              <a:t>Provide support and outreach as needed – you may need to provide additional information on the importance of rangelands, stewardship and pastoralism, and the UN designation to officials and others.</a:t>
            </a:r>
          </a:p>
          <a:p>
            <a:pPr marL="228600" indent="-228600">
              <a:buAutoNum type="arabicPeriod"/>
            </a:pPr>
            <a:r>
              <a:rPr lang="en-US" dirty="0"/>
              <a:t>Encourage adoption in early 2026 – many state legislatures meet at the beginning of each year, and you will need to have everything ready prior to that so that it will be considered.  </a:t>
            </a:r>
          </a:p>
        </p:txBody>
      </p:sp>
      <p:sp>
        <p:nvSpPr>
          <p:cNvPr id="4" name="Slide Number Placeholder 3"/>
          <p:cNvSpPr>
            <a:spLocks noGrp="1"/>
          </p:cNvSpPr>
          <p:nvPr>
            <p:ph type="sldNum" sz="quarter" idx="5"/>
          </p:nvPr>
        </p:nvSpPr>
        <p:spPr/>
        <p:txBody>
          <a:bodyPr/>
          <a:lstStyle/>
          <a:p>
            <a:fld id="{7AE0E587-5EAF-4D15-B7A0-0270BDDA8586}" type="slidenum">
              <a:rPr lang="en-US" smtClean="0"/>
              <a:t>6</a:t>
            </a:fld>
            <a:endParaRPr lang="en-US"/>
          </a:p>
        </p:txBody>
      </p:sp>
    </p:spTree>
    <p:extLst>
      <p:ext uri="{BB962C8B-B14F-4D97-AF65-F5344CB8AC3E}">
        <p14:creationId xmlns:p14="http://schemas.microsoft.com/office/powerpoint/2010/main" val="3363702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example Proclamations and Resolution requests;</a:t>
            </a:r>
          </a:p>
          <a:p>
            <a:endParaRPr lang="en-US" dirty="0"/>
          </a:p>
          <a:p>
            <a:r>
              <a:rPr lang="en-US" dirty="0"/>
              <a:t>For Proclamations – Request a mayor/town council to designate a day/week for Rangelands Celebrations, or Rangelands Awareness/educational day(s), which may include a film festival, field day event, and a BBQ, or maybe a pastoralist/rancher recognition events, such as parades, rodeos, festivals, BBQs and so on.  </a:t>
            </a:r>
          </a:p>
          <a:p>
            <a:endParaRPr lang="en-US" dirty="0"/>
          </a:p>
          <a:p>
            <a:r>
              <a:rPr lang="en-US" dirty="0"/>
              <a:t>For resolutions, we may want to request the state legislature to adopt/support certain policies or generally agree to support the stewardship of rangelands through sustainable livestock production practices, or to support multiple uses, and so forth.  </a:t>
            </a:r>
          </a:p>
          <a:p>
            <a:endParaRPr lang="en-US" dirty="0"/>
          </a:p>
          <a:p>
            <a:r>
              <a:rPr lang="en-US" dirty="0"/>
              <a:t>Proclamations and resolutions can be used together.  For example, we might use a resolution to get local funding to support a Rangeland Awareness day proclaimed by the mayor.  </a:t>
            </a:r>
          </a:p>
          <a:p>
            <a:endParaRPr lang="en-US" dirty="0"/>
          </a:p>
          <a:p>
            <a:r>
              <a:rPr lang="en-US" dirty="0"/>
              <a:t>To close, the Proclamation and Resolution packet contains </a:t>
            </a:r>
          </a:p>
          <a:p>
            <a:pPr marL="228600" indent="-228600">
              <a:buAutoNum type="arabicPeriod"/>
            </a:pPr>
            <a:r>
              <a:rPr lang="en-US" dirty="0"/>
              <a:t>And introductory cover letter</a:t>
            </a:r>
          </a:p>
          <a:p>
            <a:pPr marL="228600" indent="-228600">
              <a:buAutoNum type="arabicPeriod"/>
            </a:pPr>
            <a:r>
              <a:rPr lang="en-US" dirty="0"/>
              <a:t>A draft Proclamation that can be modified for your specific needs</a:t>
            </a:r>
          </a:p>
          <a:p>
            <a:pPr marL="228600" indent="-228600">
              <a:buAutoNum type="arabicPeriod"/>
            </a:pPr>
            <a:r>
              <a:rPr lang="en-US" dirty="0"/>
              <a:t>A draft Resolution that can also be modified for your specific needs</a:t>
            </a:r>
          </a:p>
          <a:p>
            <a:pPr marL="228600" indent="-228600">
              <a:buAutoNum type="arabicPeriod"/>
            </a:pPr>
            <a:r>
              <a:rPr lang="en-US" dirty="0"/>
              <a:t>A Guiding document that provides discreet steps in the process</a:t>
            </a:r>
          </a:p>
          <a:p>
            <a:pPr marL="228600" indent="-228600">
              <a:buAutoNum type="arabicPeriod"/>
            </a:pPr>
            <a:r>
              <a:rPr lang="en-US" dirty="0"/>
              <a:t>A short worksheet to help you think through and organize your information</a:t>
            </a:r>
          </a:p>
          <a:p>
            <a:pPr marL="228600" indent="-228600">
              <a:buAutoNum type="arabicPeriod"/>
            </a:pPr>
            <a:endParaRPr lang="en-US" dirty="0"/>
          </a:p>
          <a:p>
            <a:pPr marL="0" indent="0">
              <a:buNone/>
            </a:pPr>
            <a:r>
              <a:rPr lang="en-US" dirty="0"/>
              <a:t>These documents are linked here in the chat and are available here https://drive.google.com/drive/folders/1iZMNg44nGDsqt-_MghFsRkYna8QjLiyU?usp=sharing </a:t>
            </a:r>
          </a:p>
        </p:txBody>
      </p:sp>
      <p:sp>
        <p:nvSpPr>
          <p:cNvPr id="4" name="Slide Number Placeholder 3"/>
          <p:cNvSpPr>
            <a:spLocks noGrp="1"/>
          </p:cNvSpPr>
          <p:nvPr>
            <p:ph type="sldNum" sz="quarter" idx="5"/>
          </p:nvPr>
        </p:nvSpPr>
        <p:spPr/>
        <p:txBody>
          <a:bodyPr/>
          <a:lstStyle/>
          <a:p>
            <a:fld id="{7AE0E587-5EAF-4D15-B7A0-0270BDDA8586}" type="slidenum">
              <a:rPr lang="en-US" smtClean="0"/>
              <a:t>7</a:t>
            </a:fld>
            <a:endParaRPr lang="en-US"/>
          </a:p>
        </p:txBody>
      </p:sp>
    </p:spTree>
    <p:extLst>
      <p:ext uri="{BB962C8B-B14F-4D97-AF65-F5344CB8AC3E}">
        <p14:creationId xmlns:p14="http://schemas.microsoft.com/office/powerpoint/2010/main" val="3498790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16"/>
            <a:ext cx="12192000" cy="6998208"/>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03/05/2025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11" name="Picture 10">
            <a:extLst>
              <a:ext uri="{FF2B5EF4-FFF2-40B4-BE49-F238E27FC236}">
                <a16:creationId xmlns:a16="http://schemas.microsoft.com/office/drawing/2014/main" id="{892DAB43-2318-800C-71A8-81103914848C}"/>
              </a:ext>
            </a:extLst>
          </p:cNvPr>
          <p:cNvPicPr>
            <a:picLocks noChangeAspect="1"/>
          </p:cNvPicPr>
          <p:nvPr userDrawn="1"/>
        </p:nvPicPr>
        <p:blipFill>
          <a:blip r:embed="rId3"/>
          <a:stretch>
            <a:fillRect/>
          </a:stretch>
        </p:blipFill>
        <p:spPr>
          <a:xfrm>
            <a:off x="10280125" y="5183368"/>
            <a:ext cx="2051212" cy="1892919"/>
          </a:xfrm>
          <a:prstGeom prst="rect">
            <a:avLst/>
          </a:prstGeom>
        </p:spPr>
      </p:pic>
    </p:spTree>
    <p:extLst>
      <p:ext uri="{BB962C8B-B14F-4D97-AF65-F5344CB8AC3E}">
        <p14:creationId xmlns:p14="http://schemas.microsoft.com/office/powerpoint/2010/main" val="250990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03579A-6EFF-4C67-8444-6A88A9EBF1DC}" type="datetimeFigureOut">
              <a:rPr lang="en-GB" smtClean="0"/>
              <a:t>03/05/2025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85F3116E-5611-8478-6278-D59C8BE09EAE}"/>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1754599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03/05/2025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DACFA649-E93A-076E-1E36-9F818BF217EE}"/>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07125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03/05/2025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73613FC9-7926-E7D5-8BE9-3A6C9382868A}"/>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778410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03/05/2025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D2C94126-B5D4-3E0F-653E-C00B743386EC}"/>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188684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DA10A6-035C-02BB-802D-BD44A481B1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9016"/>
            <a:ext cx="12192000" cy="6998208"/>
          </a:xfrm>
          <a:prstGeom prst="rect">
            <a:avLst/>
          </a:prstGeom>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603579A-6EFF-4C67-8444-6A88A9EBF1DC}" type="datetimeFigureOut">
              <a:rPr lang="en-GB" smtClean="0"/>
              <a:t>03/05/2025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9A86A812-1150-B9B2-2A0F-42E8847CE352}"/>
              </a:ext>
            </a:extLst>
          </p:cNvPr>
          <p:cNvPicPr>
            <a:picLocks noChangeAspect="1"/>
          </p:cNvPicPr>
          <p:nvPr userDrawn="1"/>
        </p:nvPicPr>
        <p:blipFill>
          <a:blip r:embed="rId3"/>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1515729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603579A-6EFF-4C67-8444-6A88A9EBF1DC}" type="datetimeFigureOut">
              <a:rPr lang="en-GB" smtClean="0"/>
              <a:t>03/05/2025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086339-D6D4-4B88-8BA2-8BDD40392C42}" type="slidenum">
              <a:rPr lang="en-GB" smtClean="0"/>
              <a:t>‹#›</a:t>
            </a:fld>
            <a:endParaRPr lang="en-GB"/>
          </a:p>
        </p:txBody>
      </p:sp>
      <p:pic>
        <p:nvPicPr>
          <p:cNvPr id="7" name="Picture 6">
            <a:extLst>
              <a:ext uri="{FF2B5EF4-FFF2-40B4-BE49-F238E27FC236}">
                <a16:creationId xmlns:a16="http://schemas.microsoft.com/office/drawing/2014/main" id="{22B3603B-D1E4-B5D5-DDE0-8FC8D1EE59C3}"/>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406964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603579A-6EFF-4C67-8444-6A88A9EBF1DC}" type="datetimeFigureOut">
              <a:rPr lang="en-GB" smtClean="0"/>
              <a:t>03/05/2025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D52F49D8-3E0D-BAB6-42B7-8A87C0D4D711}"/>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3374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603579A-6EFF-4C67-8444-6A88A9EBF1DC}" type="datetimeFigureOut">
              <a:rPr lang="en-GB" smtClean="0"/>
              <a:t>03/05/2025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086339-D6D4-4B88-8BA2-8BDD40392C42}" type="slidenum">
              <a:rPr lang="en-GB" smtClean="0"/>
              <a:t>‹#›</a:t>
            </a:fld>
            <a:endParaRPr lang="en-GB"/>
          </a:p>
        </p:txBody>
      </p:sp>
      <p:pic>
        <p:nvPicPr>
          <p:cNvPr id="10" name="Picture 9">
            <a:extLst>
              <a:ext uri="{FF2B5EF4-FFF2-40B4-BE49-F238E27FC236}">
                <a16:creationId xmlns:a16="http://schemas.microsoft.com/office/drawing/2014/main" id="{E9BB3136-1C6C-E9A7-E9DB-DE05E77ACB1B}"/>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03574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603579A-6EFF-4C67-8444-6A88A9EBF1DC}" type="datetimeFigureOut">
              <a:rPr lang="en-GB" smtClean="0"/>
              <a:t>03/05/2025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086339-D6D4-4B88-8BA2-8BDD40392C42}" type="slidenum">
              <a:rPr lang="en-GB" smtClean="0"/>
              <a:t>‹#›</a:t>
            </a:fld>
            <a:endParaRPr lang="en-GB"/>
          </a:p>
        </p:txBody>
      </p:sp>
      <p:pic>
        <p:nvPicPr>
          <p:cNvPr id="6" name="Picture 5">
            <a:extLst>
              <a:ext uri="{FF2B5EF4-FFF2-40B4-BE49-F238E27FC236}">
                <a16:creationId xmlns:a16="http://schemas.microsoft.com/office/drawing/2014/main" id="{49DD01E2-1C00-6472-D804-EE3F589219FB}"/>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2320293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03579A-6EFF-4C67-8444-6A88A9EBF1DC}" type="datetimeFigureOut">
              <a:rPr lang="en-GB" smtClean="0"/>
              <a:t>03/05/2025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086339-D6D4-4B88-8BA2-8BDD40392C42}" type="slidenum">
              <a:rPr lang="en-GB" smtClean="0"/>
              <a:t>‹#›</a:t>
            </a:fld>
            <a:endParaRPr lang="en-GB"/>
          </a:p>
        </p:txBody>
      </p:sp>
      <p:pic>
        <p:nvPicPr>
          <p:cNvPr id="5" name="Picture 4">
            <a:extLst>
              <a:ext uri="{FF2B5EF4-FFF2-40B4-BE49-F238E27FC236}">
                <a16:creationId xmlns:a16="http://schemas.microsoft.com/office/drawing/2014/main" id="{6B3052E9-7944-4012-D154-EE4123623290}"/>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5657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603579A-6EFF-4C67-8444-6A88A9EBF1DC}" type="datetimeFigureOut">
              <a:rPr lang="en-GB" smtClean="0"/>
              <a:t>03/05/2025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086339-D6D4-4B88-8BA2-8BDD40392C42}" type="slidenum">
              <a:rPr lang="en-GB" smtClean="0"/>
              <a:t>‹#›</a:t>
            </a:fld>
            <a:endParaRPr lang="en-GB"/>
          </a:p>
        </p:txBody>
      </p:sp>
      <p:pic>
        <p:nvPicPr>
          <p:cNvPr id="8" name="Picture 7">
            <a:extLst>
              <a:ext uri="{FF2B5EF4-FFF2-40B4-BE49-F238E27FC236}">
                <a16:creationId xmlns:a16="http://schemas.microsoft.com/office/drawing/2014/main" id="{7A84CA22-8AFB-3CFF-F21A-BFF4DC3D00E1}"/>
              </a:ext>
            </a:extLst>
          </p:cNvPr>
          <p:cNvPicPr>
            <a:picLocks noChangeAspect="1"/>
          </p:cNvPicPr>
          <p:nvPr userDrawn="1"/>
        </p:nvPicPr>
        <p:blipFill>
          <a:blip r:embed="rId2"/>
          <a:stretch>
            <a:fillRect/>
          </a:stretch>
        </p:blipFill>
        <p:spPr>
          <a:xfrm>
            <a:off x="11068492" y="-4451"/>
            <a:ext cx="1123507" cy="1036806"/>
          </a:xfrm>
          <a:prstGeom prst="rect">
            <a:avLst/>
          </a:prstGeom>
        </p:spPr>
      </p:pic>
    </p:spTree>
    <p:extLst>
      <p:ext uri="{BB962C8B-B14F-4D97-AF65-F5344CB8AC3E}">
        <p14:creationId xmlns:p14="http://schemas.microsoft.com/office/powerpoint/2010/main" val="3704168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03579A-6EFF-4C67-8444-6A88A9EBF1DC}" type="datetimeFigureOut">
              <a:rPr lang="en-GB" smtClean="0"/>
              <a:t>03/05/2025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086339-D6D4-4B88-8BA2-8BDD40392C42}" type="slidenum">
              <a:rPr lang="en-GB" smtClean="0"/>
              <a:t>‹#›</a:t>
            </a:fld>
            <a:endParaRPr lang="en-GB"/>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3237"/>
            <a:ext cx="519960" cy="6858000"/>
          </a:xfrm>
          <a:prstGeom prst="rect">
            <a:avLst/>
          </a:prstGeom>
        </p:spPr>
      </p:pic>
    </p:spTree>
    <p:extLst>
      <p:ext uri="{BB962C8B-B14F-4D97-AF65-F5344CB8AC3E}">
        <p14:creationId xmlns:p14="http://schemas.microsoft.com/office/powerpoint/2010/main" val="3896283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1drv.ms/w/c/445ca132306e436d/EbbRnSmkQIFEv4o6E8mvCXQBznJVGVfPn9nNfW_v7XdJzg?e=UBMxC6"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1drv.ms/w/c/445ca132306e436d/EeG_hCVP7btAtp0v0512k5ABmee-8-XVtL6wYHHpZTh1TQ?e=XyzNmq"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drive/folders/1iZMNg44nGDsqt-_MghFsRkYna8QjLiyU?usp=sharing"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http://iyrp.info"/>
          <p:cNvSpPr txBox="1">
            <a:spLocks noChangeArrowheads="1"/>
          </p:cNvSpPr>
          <p:nvPr/>
        </p:nvSpPr>
        <p:spPr bwMode="auto">
          <a:xfrm>
            <a:off x="5143437" y="6346073"/>
            <a:ext cx="1410707" cy="3836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non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20000"/>
              </a:lnSpc>
            </a:pPr>
            <a:r>
              <a:rPr lang="de-DE" altLang="en-US" sz="1800" b="0" dirty="0">
                <a:solidFill>
                  <a:srgbClr val="FFFFFF"/>
                </a:solidFill>
                <a:latin typeface="Proxima Nova Thin" charset="0"/>
                <a:ea typeface="Proxima Nova Thin" charset="0"/>
                <a:cs typeface="Proxima Nova Thin" charset="0"/>
                <a:sym typeface="Proxima Nova Thin" charset="0"/>
              </a:rPr>
              <a:t>www.i</a:t>
            </a:r>
            <a:r>
              <a:rPr lang="de-DE" altLang="en-US" sz="1800" b="0" dirty="0">
                <a:solidFill>
                  <a:srgbClr val="FFFFFF"/>
                </a:solidFill>
                <a:latin typeface="Proxima Nova Semibold" pitchFamily="5" charset="0"/>
                <a:ea typeface="Proxima Nova Semibold" pitchFamily="5" charset="0"/>
                <a:cs typeface="Proxima Nova Semibold" pitchFamily="5" charset="0"/>
                <a:sym typeface="Proxima Nova Semibold" pitchFamily="5" charset="0"/>
              </a:rPr>
              <a:t>yrp.info</a:t>
            </a:r>
          </a:p>
        </p:txBody>
      </p:sp>
      <p:sp>
        <p:nvSpPr>
          <p:cNvPr id="2053" name="International Year of…"/>
          <p:cNvSpPr txBox="1">
            <a:spLocks noChangeArrowheads="1"/>
          </p:cNvSpPr>
          <p:nvPr/>
        </p:nvSpPr>
        <p:spPr bwMode="auto">
          <a:xfrm>
            <a:off x="1542288" y="128232"/>
            <a:ext cx="9107424" cy="9391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pPr eaLnBrk="1">
              <a:lnSpc>
                <a:spcPct val="150000"/>
              </a:lnSpc>
            </a:pPr>
            <a:r>
              <a:rPr lang="en-US" sz="4400" dirty="0">
                <a:solidFill>
                  <a:schemeClr val="bg1"/>
                </a:solidFill>
              </a:rPr>
              <a:t>Proclamations and Resolutions</a:t>
            </a:r>
            <a:endParaRPr lang="de-DE" altLang="en-US" sz="4000" b="0" dirty="0">
              <a:solidFill>
                <a:schemeClr val="bg1"/>
              </a:solidFill>
              <a:latin typeface="Proxima Nova Semibold" pitchFamily="5" charset="0"/>
              <a:ea typeface="Proxima Nova Semibold" pitchFamily="5" charset="0"/>
              <a:cs typeface="Proxima Nova Semibold" pitchFamily="5" charset="0"/>
              <a:sym typeface="Proxima Nova Semibold" pitchFamily="5" charset="0"/>
            </a:endParaRPr>
          </a:p>
        </p:txBody>
      </p:sp>
      <p:pic>
        <p:nvPicPr>
          <p:cNvPr id="2054" name="Bild 1" descr="IYRL logo white H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67328" y="3429000"/>
            <a:ext cx="4162924" cy="2696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International Year of…"/>
          <p:cNvSpPr txBox="1">
            <a:spLocks noChangeArrowheads="1"/>
          </p:cNvSpPr>
          <p:nvPr/>
        </p:nvSpPr>
        <p:spPr bwMode="auto">
          <a:xfrm>
            <a:off x="2024965" y="1067400"/>
            <a:ext cx="8142070" cy="9130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400000"/>
                <a:headEnd/>
                <a:tailEnd/>
              </a14:hiddenLine>
            </a:ext>
          </a:extLst>
        </p:spPr>
        <p:txBody>
          <a:bodyPr wrap="square" lIns="25400" tIns="25400" rIns="25400" bIns="25400" anchor="ctr">
            <a:spAutoFit/>
          </a:bodyPr>
          <a:lstStyle>
            <a:lvl1pPr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1pPr>
            <a:lvl2pPr marL="742950" indent="-28575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2pPr>
            <a:lvl3pPr marL="11430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3pPr>
            <a:lvl4pPr marL="16002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4pPr>
            <a:lvl5pPr marL="2057400" indent="-228600" algn="ctr" defTabSz="457200" eaLnBrk="0" hangingPunct="0">
              <a:defRPr sz="3000" b="1">
                <a:solidFill>
                  <a:srgbClr val="000000"/>
                </a:solidFill>
                <a:latin typeface="Helvetica Neue" pitchFamily="5" charset="0"/>
                <a:ea typeface="Helvetica Neue" pitchFamily="5" charset="0"/>
                <a:cs typeface="Helvetica Neue" pitchFamily="5" charset="0"/>
                <a:sym typeface="Helvetica Neue" pitchFamily="5" charset="0"/>
              </a:defRPr>
            </a:lvl5pPr>
            <a:lvl6pPr marL="25146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6pPr>
            <a:lvl7pPr marL="29718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7pPr>
            <a:lvl8pPr marL="34290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8pPr>
            <a:lvl9pPr marL="3886200" indent="-228600" algn="ctr" defTabSz="457200" eaLnBrk="0" fontAlgn="base" hangingPunct="0">
              <a:spcBef>
                <a:spcPct val="0"/>
              </a:spcBef>
              <a:spcAft>
                <a:spcPct val="0"/>
              </a:spcAft>
              <a:defRPr sz="3000" b="1">
                <a:solidFill>
                  <a:srgbClr val="000000"/>
                </a:solidFill>
                <a:latin typeface="Helvetica Neue" pitchFamily="5" charset="0"/>
                <a:ea typeface="Helvetica Neue" pitchFamily="5" charset="0"/>
                <a:cs typeface="Helvetica Neue" pitchFamily="5" charset="0"/>
                <a:sym typeface="Helvetica Neue" pitchFamily="5" charset="0"/>
              </a:defRPr>
            </a:lvl9pPr>
          </a:lstStyle>
          <a:p>
            <a:r>
              <a:rPr lang="en-US" sz="2800" dirty="0">
                <a:solidFill>
                  <a:schemeClr val="bg1"/>
                </a:solidFill>
              </a:rPr>
              <a:t>Engaging Local Government with Messaging in Celebration of the 2026 IYRP</a:t>
            </a:r>
          </a:p>
        </p:txBody>
      </p:sp>
      <p:sp>
        <p:nvSpPr>
          <p:cNvPr id="2" name="TextBox 1">
            <a:extLst>
              <a:ext uri="{FF2B5EF4-FFF2-40B4-BE49-F238E27FC236}">
                <a16:creationId xmlns:a16="http://schemas.microsoft.com/office/drawing/2014/main" id="{E969F058-C3E7-7B44-F364-977BD7C45AF0}"/>
              </a:ext>
            </a:extLst>
          </p:cNvPr>
          <p:cNvSpPr txBox="1"/>
          <p:nvPr/>
        </p:nvSpPr>
        <p:spPr>
          <a:xfrm>
            <a:off x="2458850" y="2118593"/>
            <a:ext cx="7475380" cy="1200329"/>
          </a:xfrm>
          <a:prstGeom prst="rect">
            <a:avLst/>
          </a:prstGeom>
          <a:noFill/>
        </p:spPr>
        <p:txBody>
          <a:bodyPr wrap="none" rtlCol="0">
            <a:spAutoFit/>
          </a:bodyPr>
          <a:lstStyle/>
          <a:p>
            <a:r>
              <a:rPr lang="en-US" sz="2400" b="1" dirty="0"/>
              <a:t>Mark Thorne, Retta Bruegger, Kalina Reini, Kaitlan Glover</a:t>
            </a:r>
          </a:p>
          <a:p>
            <a:pPr algn="ctr"/>
            <a:r>
              <a:rPr lang="en-US" sz="2400" b="1" dirty="0"/>
              <a:t>IYRP Arts Education Webinar Series</a:t>
            </a:r>
          </a:p>
          <a:p>
            <a:pPr algn="ctr"/>
            <a:r>
              <a:rPr lang="en-US" sz="2400" b="1" dirty="0"/>
              <a:t>May 5, 2025</a:t>
            </a:r>
          </a:p>
        </p:txBody>
      </p:sp>
    </p:spTree>
    <p:extLst>
      <p:ext uri="{BB962C8B-B14F-4D97-AF65-F5344CB8AC3E}">
        <p14:creationId xmlns:p14="http://schemas.microsoft.com/office/powerpoint/2010/main" val="197473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9D064-D133-EF5D-D2BB-9DFBFDFB6F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B47FAA-23B6-5695-B293-F135AF7B42E5}"/>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57991E41-BE4F-A42F-7D1E-DA57B6F5FC4F}"/>
              </a:ext>
            </a:extLst>
          </p:cNvPr>
          <p:cNvSpPr>
            <a:spLocks noGrp="1"/>
          </p:cNvSpPr>
          <p:nvPr>
            <p:ph type="body" sz="half" idx="2"/>
          </p:nvPr>
        </p:nvSpPr>
        <p:spPr/>
        <p:txBody>
          <a:bodyPr/>
          <a:lstStyle/>
          <a:p>
            <a:endParaRPr lang="en-US"/>
          </a:p>
        </p:txBody>
      </p:sp>
      <p:pic>
        <p:nvPicPr>
          <p:cNvPr id="5" name="Bild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6943490" y="2737645"/>
            <a:ext cx="3267059" cy="3271216"/>
          </a:xfrm>
          <a:prstGeom prst="rect">
            <a:avLst/>
          </a:prstGeom>
        </p:spPr>
      </p:pic>
    </p:spTree>
    <p:extLst>
      <p:ext uri="{BB962C8B-B14F-4D97-AF65-F5344CB8AC3E}">
        <p14:creationId xmlns:p14="http://schemas.microsoft.com/office/powerpoint/2010/main" val="425149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7B205-6CA8-279A-CFAE-0CAFE37B7A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961DF0E-20CE-9429-249C-D27BF0184DB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28221D-65E2-A232-348D-8270577F3756}"/>
              </a:ext>
            </a:extLst>
          </p:cNvPr>
          <p:cNvPicPr>
            <a:picLocks noChangeAspect="1"/>
          </p:cNvPicPr>
          <p:nvPr/>
        </p:nvPicPr>
        <p:blipFill rotWithShape="1">
          <a:blip r:embed="rId2"/>
          <a:srcRect l="23465" r="7188"/>
          <a:stretch/>
        </p:blipFill>
        <p:spPr>
          <a:xfrm>
            <a:off x="8346831" y="0"/>
            <a:ext cx="3845169" cy="6858000"/>
          </a:xfrm>
          <a:prstGeom prst="rect">
            <a:avLst/>
          </a:prstGeom>
        </p:spPr>
      </p:pic>
    </p:spTree>
    <p:extLst>
      <p:ext uri="{BB962C8B-B14F-4D97-AF65-F5344CB8AC3E}">
        <p14:creationId xmlns:p14="http://schemas.microsoft.com/office/powerpoint/2010/main" val="3086907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B87A5-9050-901D-8CCC-09F121AC2661}"/>
              </a:ext>
            </a:extLst>
          </p:cNvPr>
          <p:cNvSpPr>
            <a:spLocks noGrp="1"/>
          </p:cNvSpPr>
          <p:nvPr>
            <p:ph type="title"/>
          </p:nvPr>
        </p:nvSpPr>
        <p:spPr/>
        <p:txBody>
          <a:bodyPr/>
          <a:lstStyle/>
          <a:p>
            <a:r>
              <a:rPr lang="en-US" sz="4400" b="1" dirty="0"/>
              <a:t>What are Proclamations and Resolutions?</a:t>
            </a:r>
            <a:endParaRPr lang="en-US" b="1" dirty="0"/>
          </a:p>
        </p:txBody>
      </p:sp>
      <p:sp>
        <p:nvSpPr>
          <p:cNvPr id="3" name="Content Placeholder 2">
            <a:extLst>
              <a:ext uri="{FF2B5EF4-FFF2-40B4-BE49-F238E27FC236}">
                <a16:creationId xmlns:a16="http://schemas.microsoft.com/office/drawing/2014/main" id="{19669D36-658C-8D7C-3CFC-27362ACD50E1}"/>
              </a:ext>
            </a:extLst>
          </p:cNvPr>
          <p:cNvSpPr>
            <a:spLocks noGrp="1"/>
          </p:cNvSpPr>
          <p:nvPr>
            <p:ph idx="1"/>
          </p:nvPr>
        </p:nvSpPr>
        <p:spPr/>
        <p:txBody>
          <a:bodyPr/>
          <a:lstStyle/>
          <a:p>
            <a:r>
              <a:rPr lang="en-US" dirty="0"/>
              <a:t>A </a:t>
            </a:r>
            <a:r>
              <a:rPr lang="en-US" b="1" dirty="0"/>
              <a:t>Proclamation</a:t>
            </a:r>
            <a:r>
              <a:rPr lang="en-US" dirty="0"/>
              <a:t> is “an official statement or announcement made by a person in power or by a government” (Britannica Dictionary). Generally, given by executive officials (governor, mayor, president, etc.).</a:t>
            </a:r>
          </a:p>
          <a:p>
            <a:endParaRPr lang="en-US" dirty="0"/>
          </a:p>
          <a:p>
            <a:pPr>
              <a:tabLst>
                <a:tab pos="2460625" algn="l"/>
              </a:tabLst>
            </a:pPr>
            <a:r>
              <a:rPr lang="en-US" dirty="0"/>
              <a:t>A </a:t>
            </a:r>
            <a:r>
              <a:rPr lang="en-US" b="1" dirty="0"/>
              <a:t>Resolution </a:t>
            </a:r>
            <a:r>
              <a:rPr lang="en-US" dirty="0"/>
              <a:t>is an official decision made after a group or organization has voted. It is a formal expression of opinion or intention passed by formal organizations, legislatures, clubs, or other groups. (Cambridge Dictionary). Generally, legislative bodies (town councils, state legislatures, etc.). </a:t>
            </a:r>
            <a:endParaRPr lang="en-US" b="1" dirty="0"/>
          </a:p>
          <a:p>
            <a:endParaRPr lang="en-US" dirty="0"/>
          </a:p>
        </p:txBody>
      </p:sp>
    </p:spTree>
    <p:extLst>
      <p:ext uri="{BB962C8B-B14F-4D97-AF65-F5344CB8AC3E}">
        <p14:creationId xmlns:p14="http://schemas.microsoft.com/office/powerpoint/2010/main" val="3851447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D0DD706-9C68-6BB9-D31B-9A567311339B}"/>
              </a:ext>
            </a:extLst>
          </p:cNvPr>
          <p:cNvSpPr>
            <a:spLocks noGrp="1"/>
          </p:cNvSpPr>
          <p:nvPr>
            <p:ph type="title"/>
          </p:nvPr>
        </p:nvSpPr>
        <p:spPr>
          <a:xfrm>
            <a:off x="591519" y="402956"/>
            <a:ext cx="6832169" cy="685800"/>
          </a:xfrm>
        </p:spPr>
        <p:txBody>
          <a:bodyPr>
            <a:normAutofit/>
          </a:bodyPr>
          <a:lstStyle/>
          <a:p>
            <a:r>
              <a:rPr lang="en-US" sz="3200" b="1" dirty="0"/>
              <a:t>Proclamation and Resolution Structure</a:t>
            </a:r>
          </a:p>
        </p:txBody>
      </p:sp>
      <p:sp>
        <p:nvSpPr>
          <p:cNvPr id="8" name="Content Placeholder 2">
            <a:extLst>
              <a:ext uri="{FF2B5EF4-FFF2-40B4-BE49-F238E27FC236}">
                <a16:creationId xmlns:a16="http://schemas.microsoft.com/office/drawing/2014/main" id="{C06C9FEB-7104-04F5-4163-A55BCFD597EE}"/>
              </a:ext>
            </a:extLst>
          </p:cNvPr>
          <p:cNvSpPr>
            <a:spLocks noGrp="1"/>
          </p:cNvSpPr>
          <p:nvPr>
            <p:ph idx="1"/>
          </p:nvPr>
        </p:nvSpPr>
        <p:spPr>
          <a:xfrm>
            <a:off x="714212" y="1224367"/>
            <a:ext cx="11188485" cy="5230678"/>
          </a:xfrm>
        </p:spPr>
        <p:txBody>
          <a:bodyPr>
            <a:normAutofit/>
          </a:bodyPr>
          <a:lstStyle/>
          <a:p>
            <a:r>
              <a:rPr lang="en-US" dirty="0"/>
              <a:t>Three parts: Title, Reasoning (Whereas) statements, Conclusion (call to action)</a:t>
            </a:r>
          </a:p>
          <a:p>
            <a:r>
              <a:rPr lang="en-US" dirty="0"/>
              <a:t>Title: Descriptive and inclusive of relevant details. For example:</a:t>
            </a:r>
          </a:p>
          <a:p>
            <a:pPr marL="0" marR="0" indent="0" algn="ctr">
              <a:lnSpc>
                <a:spcPct val="107000"/>
              </a:lnSpc>
              <a:spcAft>
                <a:spcPts val="800"/>
              </a:spcAft>
              <a:buNone/>
            </a:pPr>
            <a:r>
              <a:rPr lang="en-US" sz="1800" b="1" cap="all" dirty="0">
                <a:effectLst/>
                <a:latin typeface="Times New Roman" panose="02020603050405020304" pitchFamily="18" charset="0"/>
                <a:ea typeface="Times New Roman" panose="02020603050405020304" pitchFamily="18" charset="0"/>
                <a:cs typeface="Aptos" panose="020B0004020202020204" pitchFamily="34" charset="0"/>
              </a:rPr>
              <a:t>Any Town, USA, Proclamation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lnSpc>
                <a:spcPct val="107000"/>
              </a:lnSpc>
              <a:spcAft>
                <a:spcPts val="800"/>
              </a:spcAft>
              <a:buNone/>
            </a:pPr>
            <a:r>
              <a:rPr lang="en-US" sz="1800" cap="all" dirty="0">
                <a:effectLst/>
                <a:latin typeface="Times New Roman" panose="02020603050405020304" pitchFamily="18" charset="0"/>
                <a:ea typeface="Times New Roman" panose="02020603050405020304" pitchFamily="18" charset="0"/>
                <a:cs typeface="Aptos" panose="020B0004020202020204" pitchFamily="34" charset="0"/>
              </a:rPr>
              <a:t>Proclaiming March 2026 a Month of celebration of Rangelands and Pastoralists in Solidarity with international communities in conjunction with the United Nations designation of 2026 the International Year of Rangelands and Pastoralists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lnSpc>
                <a:spcPct val="107000"/>
              </a:lnSpc>
              <a:spcAft>
                <a:spcPts val="800"/>
              </a:spcAft>
              <a:buNone/>
            </a:pPr>
            <a:r>
              <a:rPr lang="en-US" sz="1800" dirty="0">
                <a:effectLst/>
                <a:latin typeface="Times New Roman" panose="02020603050405020304" pitchFamily="18" charset="0"/>
                <a:ea typeface="Times New Roman" panose="02020603050405020304" pitchFamily="18" charset="0"/>
                <a:cs typeface="Aptos" panose="020B0004020202020204" pitchFamily="34" charset="0"/>
              </a:rPr>
              <a:t>Or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lnSpc>
                <a:spcPct val="107000"/>
              </a:lnSpc>
              <a:spcAft>
                <a:spcPts val="800"/>
              </a:spcAft>
              <a:buNone/>
            </a:pPr>
            <a:r>
              <a:rPr lang="en-US" sz="1800" b="1" cap="all" dirty="0">
                <a:effectLst/>
                <a:latin typeface="Times New Roman" panose="02020603050405020304" pitchFamily="18" charset="0"/>
                <a:ea typeface="Times New Roman" panose="02020603050405020304" pitchFamily="18" charset="0"/>
                <a:cs typeface="Aptos" panose="020B0004020202020204" pitchFamily="34" charset="0"/>
              </a:rPr>
              <a:t>House Resolution</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indent="0" algn="ctr">
              <a:lnSpc>
                <a:spcPct val="107000"/>
              </a:lnSpc>
              <a:spcAft>
                <a:spcPts val="800"/>
              </a:spcAft>
              <a:buNone/>
            </a:pPr>
            <a:r>
              <a:rPr lang="en-US" sz="1800" cap="all" dirty="0">
                <a:effectLst/>
                <a:latin typeface="Times New Roman" panose="02020603050405020304" pitchFamily="18" charset="0"/>
                <a:ea typeface="Times New Roman" panose="02020603050405020304" pitchFamily="18" charset="0"/>
                <a:cs typeface="Aptos" panose="020B0004020202020204" pitchFamily="34" charset="0"/>
              </a:rPr>
              <a:t>Urging the State to consider the importance of rangelands and pastoralists and adopt policies that further sustain rangeland health and pastoralist livelihoods</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3758692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71B47-E89F-583B-21B5-E36A7D1F2D6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03D3D470-4D2D-1298-01C9-219D6BA89941}"/>
              </a:ext>
            </a:extLst>
          </p:cNvPr>
          <p:cNvSpPr>
            <a:spLocks noGrp="1"/>
          </p:cNvSpPr>
          <p:nvPr>
            <p:ph type="title"/>
          </p:nvPr>
        </p:nvSpPr>
        <p:spPr>
          <a:xfrm>
            <a:off x="636722" y="247973"/>
            <a:ext cx="10515600" cy="609600"/>
          </a:xfrm>
        </p:spPr>
        <p:txBody>
          <a:bodyPr>
            <a:normAutofit/>
          </a:bodyPr>
          <a:lstStyle/>
          <a:p>
            <a:r>
              <a:rPr lang="en-US" sz="3200" b="1" dirty="0"/>
              <a:t>Proclamation and Resolution Structure</a:t>
            </a:r>
          </a:p>
        </p:txBody>
      </p:sp>
      <p:sp>
        <p:nvSpPr>
          <p:cNvPr id="5" name="Content Placeholder 2">
            <a:extLst>
              <a:ext uri="{FF2B5EF4-FFF2-40B4-BE49-F238E27FC236}">
                <a16:creationId xmlns:a16="http://schemas.microsoft.com/office/drawing/2014/main" id="{F68B7977-B1D2-EE19-973F-15655E03C700}"/>
              </a:ext>
            </a:extLst>
          </p:cNvPr>
          <p:cNvSpPr>
            <a:spLocks noGrp="1"/>
          </p:cNvSpPr>
          <p:nvPr>
            <p:ph idx="1"/>
          </p:nvPr>
        </p:nvSpPr>
        <p:spPr>
          <a:xfrm>
            <a:off x="636722" y="1216818"/>
            <a:ext cx="11172986" cy="4967005"/>
          </a:xfrm>
        </p:spPr>
        <p:txBody>
          <a:bodyPr>
            <a:normAutofit/>
          </a:bodyPr>
          <a:lstStyle/>
          <a:p>
            <a:r>
              <a:rPr lang="en-US" dirty="0"/>
              <a:t>Titles are followed be reasoning statements the “whereas” statements, for example:</a:t>
            </a:r>
          </a:p>
          <a:p>
            <a:endParaRPr lang="en-US" dirty="0"/>
          </a:p>
          <a:p>
            <a:r>
              <a:rPr lang="en-US" b="1" dirty="0"/>
              <a:t>Whereas</a:t>
            </a:r>
            <a:r>
              <a:rPr lang="en-US" dirty="0"/>
              <a:t>, rangelands are natural ecosystems in which the indigenous vegetation is predominantly grasses, grass-like plants, forbs or shrubs and cover up to (8 billion hectares or 19.8 billion acres) of land globally (54% of the terrestrial surface); and, </a:t>
            </a:r>
          </a:p>
          <a:p>
            <a:pPr marL="0" indent="0">
              <a:buNone/>
            </a:pPr>
            <a:endParaRPr lang="en-US" dirty="0"/>
          </a:p>
          <a:p>
            <a:r>
              <a:rPr lang="en-US" dirty="0"/>
              <a:t>Our template includes nine reasoning (whereas) statements leading to the concluding proclamation or resolution statement.</a:t>
            </a:r>
          </a:p>
          <a:p>
            <a:r>
              <a:rPr lang="en-US" dirty="0">
                <a:hlinkClick r:id="rId3"/>
              </a:rPr>
              <a:t>IYRP </a:t>
            </a:r>
            <a:r>
              <a:rPr lang="en-US" dirty="0" err="1">
                <a:hlinkClick r:id="rId3"/>
              </a:rPr>
              <a:t>Proc_Reso</a:t>
            </a:r>
            <a:r>
              <a:rPr lang="en-US" dirty="0">
                <a:hlinkClick r:id="rId3"/>
              </a:rPr>
              <a:t> Template v4 120424.docx</a:t>
            </a:r>
            <a:r>
              <a:rPr lang="en-US" dirty="0"/>
              <a:t> </a:t>
            </a:r>
          </a:p>
          <a:p>
            <a:endParaRPr lang="en-US" dirty="0"/>
          </a:p>
        </p:txBody>
      </p:sp>
    </p:spTree>
    <p:extLst>
      <p:ext uri="{BB962C8B-B14F-4D97-AF65-F5344CB8AC3E}">
        <p14:creationId xmlns:p14="http://schemas.microsoft.com/office/powerpoint/2010/main" val="379975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9EDB7-338E-0161-320F-252787E4AB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44028C-FDED-1ECB-9B3A-143A0DFB1D61}"/>
              </a:ext>
            </a:extLst>
          </p:cNvPr>
          <p:cNvSpPr>
            <a:spLocks noGrp="1"/>
          </p:cNvSpPr>
          <p:nvPr>
            <p:ph type="title"/>
          </p:nvPr>
        </p:nvSpPr>
        <p:spPr>
          <a:xfrm>
            <a:off x="636722" y="247973"/>
            <a:ext cx="10515600" cy="609600"/>
          </a:xfrm>
        </p:spPr>
        <p:txBody>
          <a:bodyPr>
            <a:normAutofit/>
          </a:bodyPr>
          <a:lstStyle/>
          <a:p>
            <a:r>
              <a:rPr lang="en-US" sz="3200" b="1" dirty="0"/>
              <a:t>Proclamation and Resolution Structure</a:t>
            </a:r>
          </a:p>
        </p:txBody>
      </p:sp>
      <p:sp>
        <p:nvSpPr>
          <p:cNvPr id="3" name="Content Placeholder 2">
            <a:extLst>
              <a:ext uri="{FF2B5EF4-FFF2-40B4-BE49-F238E27FC236}">
                <a16:creationId xmlns:a16="http://schemas.microsoft.com/office/drawing/2014/main" id="{62DE01C6-02EF-C601-B8AF-095614E956B5}"/>
              </a:ext>
            </a:extLst>
          </p:cNvPr>
          <p:cNvSpPr>
            <a:spLocks noGrp="1"/>
          </p:cNvSpPr>
          <p:nvPr>
            <p:ph idx="1"/>
          </p:nvPr>
        </p:nvSpPr>
        <p:spPr>
          <a:xfrm>
            <a:off x="636721" y="857573"/>
            <a:ext cx="11281476" cy="5326251"/>
          </a:xfrm>
        </p:spPr>
        <p:txBody>
          <a:bodyPr>
            <a:normAutofit/>
          </a:bodyPr>
          <a:lstStyle/>
          <a:p>
            <a:r>
              <a:rPr lang="en-US" dirty="0"/>
              <a:t>Conclusion statements of proclamations and resolutions are a call to action</a:t>
            </a:r>
          </a:p>
          <a:p>
            <a:pPr marL="0" indent="0">
              <a:buNone/>
            </a:pPr>
            <a:endParaRPr lang="en-US" dirty="0"/>
          </a:p>
          <a:p>
            <a:r>
              <a:rPr lang="en-US" dirty="0"/>
              <a:t>Proclamations encourage others to respect, honor, engage with or celebrate something or someone important.</a:t>
            </a:r>
          </a:p>
          <a:p>
            <a:pPr marL="0" indent="0">
              <a:buNone/>
            </a:pPr>
            <a:endParaRPr lang="en-US" dirty="0"/>
          </a:p>
          <a:p>
            <a:r>
              <a:rPr lang="en-US" dirty="0"/>
              <a:t>A Resolution express opinion or intent by the legislative body. </a:t>
            </a:r>
          </a:p>
          <a:p>
            <a:endParaRPr lang="en-US" dirty="0"/>
          </a:p>
          <a:p>
            <a:r>
              <a:rPr lang="en-US" dirty="0"/>
              <a:t> What your proclamation or resolution addresses is limited only by your imagination.</a:t>
            </a:r>
          </a:p>
          <a:p>
            <a:pPr marL="0" indent="0">
              <a:buNone/>
            </a:pPr>
            <a:endParaRPr lang="en-US" dirty="0"/>
          </a:p>
        </p:txBody>
      </p:sp>
    </p:spTree>
    <p:extLst>
      <p:ext uri="{BB962C8B-B14F-4D97-AF65-F5344CB8AC3E}">
        <p14:creationId xmlns:p14="http://schemas.microsoft.com/office/powerpoint/2010/main" val="3047134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BC191-AC00-68BA-B885-AD5308D28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FA8C00-9DB3-C69C-F6BE-FBAAA9048B87}"/>
              </a:ext>
            </a:extLst>
          </p:cNvPr>
          <p:cNvSpPr>
            <a:spLocks noGrp="1"/>
          </p:cNvSpPr>
          <p:nvPr>
            <p:ph type="title"/>
          </p:nvPr>
        </p:nvSpPr>
        <p:spPr>
          <a:xfrm>
            <a:off x="652220" y="368086"/>
            <a:ext cx="10515600" cy="609600"/>
          </a:xfrm>
        </p:spPr>
        <p:txBody>
          <a:bodyPr>
            <a:normAutofit/>
          </a:bodyPr>
          <a:lstStyle/>
          <a:p>
            <a:r>
              <a:rPr lang="en-US" sz="3200" b="1" dirty="0"/>
              <a:t>Proclamation and Resolution Guidelines</a:t>
            </a:r>
          </a:p>
        </p:txBody>
      </p:sp>
      <p:sp>
        <p:nvSpPr>
          <p:cNvPr id="3" name="Content Placeholder 2">
            <a:extLst>
              <a:ext uri="{FF2B5EF4-FFF2-40B4-BE49-F238E27FC236}">
                <a16:creationId xmlns:a16="http://schemas.microsoft.com/office/drawing/2014/main" id="{87707C29-A73B-11C0-2783-9B36169C5B71}"/>
              </a:ext>
            </a:extLst>
          </p:cNvPr>
          <p:cNvSpPr>
            <a:spLocks noGrp="1"/>
          </p:cNvSpPr>
          <p:nvPr>
            <p:ph idx="1"/>
          </p:nvPr>
        </p:nvSpPr>
        <p:spPr>
          <a:xfrm>
            <a:off x="652220" y="1396140"/>
            <a:ext cx="10515600" cy="4973663"/>
          </a:xfrm>
        </p:spPr>
        <p:txBody>
          <a:bodyPr>
            <a:normAutofit lnSpcReduction="10000"/>
          </a:bodyPr>
          <a:lstStyle/>
          <a:p>
            <a:pPr marL="0" indent="0">
              <a:buNone/>
            </a:pPr>
            <a:r>
              <a:rPr lang="en-US" dirty="0"/>
              <a:t>Steps to Engage</a:t>
            </a:r>
          </a:p>
          <a:p>
            <a:pPr marL="514350" indent="-514350">
              <a:buAutoNum type="arabicPeriod"/>
            </a:pPr>
            <a:r>
              <a:rPr lang="en-US" dirty="0"/>
              <a:t>Identify Targets (City, county, State Governor/legislature)</a:t>
            </a:r>
          </a:p>
          <a:p>
            <a:pPr marL="514350" indent="-514350">
              <a:buAutoNum type="arabicPeriod"/>
            </a:pPr>
            <a:r>
              <a:rPr lang="en-US" dirty="0"/>
              <a:t>Set up meetings with Officials</a:t>
            </a:r>
          </a:p>
          <a:p>
            <a:pPr marL="514350" indent="-514350">
              <a:buAutoNum type="arabicPeriod"/>
            </a:pPr>
            <a:r>
              <a:rPr lang="en-US" dirty="0"/>
              <a:t>Modify Proclamation and/or Resolution</a:t>
            </a:r>
          </a:p>
          <a:p>
            <a:pPr marL="514350" indent="-514350">
              <a:buAutoNum type="arabicPeriod"/>
            </a:pPr>
            <a:r>
              <a:rPr lang="en-US" dirty="0"/>
              <a:t>Ask other local groups to sign on</a:t>
            </a:r>
          </a:p>
          <a:p>
            <a:pPr marL="514350" indent="-514350">
              <a:buAutoNum type="arabicPeriod"/>
            </a:pPr>
            <a:r>
              <a:rPr lang="en-US" dirty="0"/>
              <a:t>Send letter to officials</a:t>
            </a:r>
          </a:p>
          <a:p>
            <a:pPr marL="514350" indent="-514350">
              <a:buAutoNum type="arabicPeriod"/>
            </a:pPr>
            <a:r>
              <a:rPr lang="en-US" dirty="0"/>
              <a:t>Provide support and outreach as needed</a:t>
            </a:r>
          </a:p>
          <a:p>
            <a:pPr marL="514350" indent="-514350">
              <a:buAutoNum type="arabicPeriod"/>
            </a:pPr>
            <a:r>
              <a:rPr lang="en-US" dirty="0"/>
              <a:t>Encourage adoption in early 2026</a:t>
            </a:r>
          </a:p>
          <a:p>
            <a:pPr marL="0" indent="0">
              <a:buNone/>
            </a:pPr>
            <a:endParaRPr lang="en-US" dirty="0"/>
          </a:p>
          <a:p>
            <a:pPr marL="0" indent="0">
              <a:buNone/>
            </a:pPr>
            <a:r>
              <a:rPr lang="en-US" dirty="0">
                <a:hlinkClick r:id="rId3"/>
              </a:rPr>
              <a:t>Guidance for Engaging in IYRP v3.docx</a:t>
            </a:r>
            <a:endParaRPr lang="en-US" dirty="0"/>
          </a:p>
        </p:txBody>
      </p:sp>
    </p:spTree>
    <p:extLst>
      <p:ext uri="{BB962C8B-B14F-4D97-AF65-F5344CB8AC3E}">
        <p14:creationId xmlns:p14="http://schemas.microsoft.com/office/powerpoint/2010/main" val="278631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90880-78D7-3190-E7A2-AD77A8C7E2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3BC0E-3D2D-E89B-0189-FC1E7BC99520}"/>
              </a:ext>
            </a:extLst>
          </p:cNvPr>
          <p:cNvSpPr>
            <a:spLocks noGrp="1"/>
          </p:cNvSpPr>
          <p:nvPr>
            <p:ph type="title"/>
          </p:nvPr>
        </p:nvSpPr>
        <p:spPr>
          <a:xfrm>
            <a:off x="652220" y="368086"/>
            <a:ext cx="10515600" cy="609600"/>
          </a:xfrm>
        </p:spPr>
        <p:txBody>
          <a:bodyPr>
            <a:normAutofit/>
          </a:bodyPr>
          <a:lstStyle/>
          <a:p>
            <a:r>
              <a:rPr lang="en-US" sz="3200" b="1" dirty="0"/>
              <a:t>Proclamation and Resolution Guidelines</a:t>
            </a:r>
          </a:p>
        </p:txBody>
      </p:sp>
      <p:sp>
        <p:nvSpPr>
          <p:cNvPr id="3" name="Content Placeholder 2">
            <a:extLst>
              <a:ext uri="{FF2B5EF4-FFF2-40B4-BE49-F238E27FC236}">
                <a16:creationId xmlns:a16="http://schemas.microsoft.com/office/drawing/2014/main" id="{71B7D3C7-1A36-76D5-9F39-5A03E03B60A3}"/>
              </a:ext>
            </a:extLst>
          </p:cNvPr>
          <p:cNvSpPr>
            <a:spLocks noGrp="1"/>
          </p:cNvSpPr>
          <p:nvPr>
            <p:ph idx="1"/>
          </p:nvPr>
        </p:nvSpPr>
        <p:spPr>
          <a:xfrm>
            <a:off x="652219" y="977685"/>
            <a:ext cx="11002505" cy="5671087"/>
          </a:xfrm>
        </p:spPr>
        <p:txBody>
          <a:bodyPr>
            <a:normAutofit fontScale="85000" lnSpcReduction="20000"/>
          </a:bodyPr>
          <a:lstStyle/>
          <a:p>
            <a:r>
              <a:rPr lang="en-US" dirty="0"/>
              <a:t>Example Proclamation requests:</a:t>
            </a:r>
          </a:p>
          <a:p>
            <a:pPr lvl="1"/>
            <a:r>
              <a:rPr lang="en-US" sz="2600" dirty="0"/>
              <a:t>Designate a day/week for Rangeland Celebration</a:t>
            </a:r>
          </a:p>
          <a:p>
            <a:pPr lvl="1"/>
            <a:r>
              <a:rPr lang="en-US" sz="2600" dirty="0"/>
              <a:t>Rangeland Awareness/education Day(s) (Film festival, filed day, BBQ)</a:t>
            </a:r>
          </a:p>
          <a:p>
            <a:pPr lvl="1"/>
            <a:r>
              <a:rPr lang="en-US" sz="2600" dirty="0"/>
              <a:t>Pastoralist/ranch recognition events (parades, rodeos, festivals, etc.) </a:t>
            </a:r>
          </a:p>
          <a:p>
            <a:pPr lvl="1"/>
            <a:endParaRPr lang="en-US" dirty="0"/>
          </a:p>
          <a:p>
            <a:r>
              <a:rPr lang="en-US" dirty="0"/>
              <a:t>Example Resolution</a:t>
            </a:r>
          </a:p>
          <a:p>
            <a:pPr lvl="1"/>
            <a:r>
              <a:rPr lang="en-US" sz="2600" dirty="0"/>
              <a:t>Policy request</a:t>
            </a:r>
          </a:p>
          <a:p>
            <a:pPr lvl="1"/>
            <a:r>
              <a:rPr lang="en-US" sz="2600" dirty="0"/>
              <a:t>Funding support</a:t>
            </a:r>
          </a:p>
          <a:p>
            <a:pPr lvl="1"/>
            <a:endParaRPr lang="en-US" dirty="0"/>
          </a:p>
          <a:p>
            <a:r>
              <a:rPr lang="en-US" dirty="0"/>
              <a:t>Packet Materials</a:t>
            </a:r>
          </a:p>
          <a:p>
            <a:pPr marL="914400" lvl="1" indent="-457200">
              <a:buFont typeface="+mj-lt"/>
              <a:buAutoNum type="arabicPeriod"/>
            </a:pPr>
            <a:r>
              <a:rPr lang="en-US" sz="2600" dirty="0"/>
              <a:t>Cover Letter</a:t>
            </a:r>
          </a:p>
          <a:p>
            <a:pPr marL="914400" lvl="1" indent="-457200">
              <a:buFont typeface="+mj-lt"/>
              <a:buAutoNum type="arabicPeriod"/>
            </a:pPr>
            <a:r>
              <a:rPr lang="en-US" sz="2600" dirty="0"/>
              <a:t>Proclamation Draft</a:t>
            </a:r>
          </a:p>
          <a:p>
            <a:pPr marL="914400" lvl="1" indent="-457200">
              <a:buFont typeface="+mj-lt"/>
              <a:buAutoNum type="arabicPeriod"/>
            </a:pPr>
            <a:r>
              <a:rPr lang="en-US" sz="2600" dirty="0"/>
              <a:t>Resolution Draft</a:t>
            </a:r>
          </a:p>
          <a:p>
            <a:pPr marL="914400" lvl="1" indent="-457200">
              <a:buFont typeface="+mj-lt"/>
              <a:buAutoNum type="arabicPeriod"/>
            </a:pPr>
            <a:r>
              <a:rPr lang="en-US" sz="2600" dirty="0"/>
              <a:t>Guiding document</a:t>
            </a:r>
          </a:p>
          <a:p>
            <a:pPr marL="914400" lvl="1" indent="-457200">
              <a:buFont typeface="+mj-lt"/>
              <a:buAutoNum type="arabicPeriod"/>
            </a:pPr>
            <a:r>
              <a:rPr lang="en-US" dirty="0"/>
              <a:t>Worksheet</a:t>
            </a:r>
          </a:p>
          <a:p>
            <a:pPr marL="457200" lvl="1" indent="0">
              <a:buNone/>
            </a:pPr>
            <a:endParaRPr lang="en-US" dirty="0"/>
          </a:p>
          <a:p>
            <a:pPr marL="457200" lvl="1" indent="0">
              <a:buNone/>
            </a:pPr>
            <a:r>
              <a:rPr lang="en-US" sz="2100" dirty="0">
                <a:hlinkClick r:id="rId3"/>
              </a:rPr>
              <a:t>https://drive.google.com/drive/folders/1iZMNg44nGDsqt-_MghFsRkYna8QjLiyU?usp=sharing</a:t>
            </a:r>
            <a:r>
              <a:rPr lang="en-US" sz="2100" dirty="0"/>
              <a:t>  </a:t>
            </a:r>
          </a:p>
        </p:txBody>
      </p:sp>
    </p:spTree>
    <p:extLst>
      <p:ext uri="{BB962C8B-B14F-4D97-AF65-F5344CB8AC3E}">
        <p14:creationId xmlns:p14="http://schemas.microsoft.com/office/powerpoint/2010/main" val="2137427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27198" y="355600"/>
            <a:ext cx="8575039" cy="1655762"/>
          </a:xfrm>
        </p:spPr>
        <p:txBody>
          <a:bodyPr>
            <a:noAutofit/>
          </a:bodyPr>
          <a:lstStyle/>
          <a:p>
            <a:pPr>
              <a:lnSpc>
                <a:spcPct val="150000"/>
              </a:lnSpc>
            </a:pPr>
            <a:r>
              <a:rPr lang="de-DE" altLang="en-US" sz="3200" dirty="0">
                <a:solidFill>
                  <a:srgbClr val="FFFFFF"/>
                </a:solidFill>
                <a:latin typeface="Proxima Nova Extrabold It" pitchFamily="5" charset="0"/>
                <a:ea typeface="Proxima Nova Thin" charset="0"/>
                <a:sym typeface="Proxima Nova Thin" charset="0"/>
              </a:rPr>
              <a:t>Thank you</a:t>
            </a:r>
            <a:endParaRPr lang="en-GB" sz="3200" dirty="0"/>
          </a:p>
        </p:txBody>
      </p:sp>
      <p:pic>
        <p:nvPicPr>
          <p:cNvPr id="4" name="Picture 3" descr="International Year of Rangelands and Pastoralists Initiative | IYRP logo"/>
          <p:cNvPicPr/>
          <p:nvPr/>
        </p:nvPicPr>
        <p:blipFill>
          <a:blip r:embed="rId2">
            <a:extLst>
              <a:ext uri="{28A0092B-C50C-407E-A947-70E740481C1C}">
                <a14:useLocalDpi xmlns:a14="http://schemas.microsoft.com/office/drawing/2010/main" val="0"/>
              </a:ext>
            </a:extLst>
          </a:blip>
          <a:srcRect/>
          <a:stretch>
            <a:fillRect/>
          </a:stretch>
        </p:blipFill>
        <p:spPr bwMode="auto">
          <a:xfrm>
            <a:off x="2346005" y="1351280"/>
            <a:ext cx="7539676" cy="5405120"/>
          </a:xfrm>
          <a:prstGeom prst="rect">
            <a:avLst/>
          </a:prstGeom>
          <a:noFill/>
          <a:ln>
            <a:noFill/>
          </a:ln>
        </p:spPr>
      </p:pic>
    </p:spTree>
    <p:extLst>
      <p:ext uri="{BB962C8B-B14F-4D97-AF65-F5344CB8AC3E}">
        <p14:creationId xmlns:p14="http://schemas.microsoft.com/office/powerpoint/2010/main" val="40164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DA1E9-AD7B-5DB8-D2EA-FCA694F04EA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A28387-43CC-0214-22E8-C4FAF7C09EC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622522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2976</TotalTime>
  <Words>1901</Words>
  <Application>Microsoft Office PowerPoint</Application>
  <PresentationFormat>Widescreen</PresentationFormat>
  <Paragraphs>120</Paragraphs>
  <Slides>11</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Aptos</vt:lpstr>
      <vt:lpstr>Arial</vt:lpstr>
      <vt:lpstr>Calibri</vt:lpstr>
      <vt:lpstr>Calibri Light</vt:lpstr>
      <vt:lpstr>Proxima Nova Extrabold It</vt:lpstr>
      <vt:lpstr>Proxima Nova Semibold</vt:lpstr>
      <vt:lpstr>Proxima Nova Thin</vt:lpstr>
      <vt:lpstr>Times New Roman</vt:lpstr>
      <vt:lpstr>Office Theme</vt:lpstr>
      <vt:lpstr>PowerPoint Presentation</vt:lpstr>
      <vt:lpstr>What are Proclamations and Resolutions?</vt:lpstr>
      <vt:lpstr>Proclamation and Resolution Structure</vt:lpstr>
      <vt:lpstr>Proclamation and Resolution Structure</vt:lpstr>
      <vt:lpstr>Proclamation and Resolution Structure</vt:lpstr>
      <vt:lpstr>Proclamation and Resolution Guidelines</vt:lpstr>
      <vt:lpstr>Proclamation and Resolution Guidelines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dc:creator>
  <cp:lastModifiedBy>Mark Thorne</cp:lastModifiedBy>
  <cp:revision>27</cp:revision>
  <dcterms:created xsi:type="dcterms:W3CDTF">2023-04-24T15:32:03Z</dcterms:created>
  <dcterms:modified xsi:type="dcterms:W3CDTF">2025-05-03T23:08:31Z</dcterms:modified>
</cp:coreProperties>
</file>