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82" r:id="rId3"/>
    <p:sldId id="281" r:id="rId4"/>
    <p:sldId id="284" r:id="rId5"/>
    <p:sldId id="283" r:id="rId6"/>
    <p:sldId id="273" r:id="rId7"/>
    <p:sldId id="270" r:id="rId8"/>
    <p:sldId id="274" r:id="rId9"/>
    <p:sldId id="275" r:id="rId10"/>
    <p:sldId id="276" r:id="rId11"/>
    <p:sldId id="277" r:id="rId12"/>
    <p:sldId id="271" r:id="rId13"/>
    <p:sldId id="278" r:id="rId14"/>
    <p:sldId id="279" r:id="rId15"/>
    <p:sldId id="280"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61" d="100"/>
          <a:sy n="61" d="100"/>
        </p:scale>
        <p:origin x="84"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16"/>
            <a:ext cx="12192000" cy="6998208"/>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11" name="Picture 10">
            <a:extLst>
              <a:ext uri="{FF2B5EF4-FFF2-40B4-BE49-F238E27FC236}">
                <a16:creationId xmlns:a16="http://schemas.microsoft.com/office/drawing/2014/main" id="{892DAB43-2318-800C-71A8-81103914848C}"/>
              </a:ext>
            </a:extLst>
          </p:cNvPr>
          <p:cNvPicPr>
            <a:picLocks noChangeAspect="1"/>
          </p:cNvPicPr>
          <p:nvPr userDrawn="1"/>
        </p:nvPicPr>
        <p:blipFill>
          <a:blip r:embed="rId3"/>
          <a:stretch>
            <a:fillRect/>
          </a:stretch>
        </p:blipFill>
        <p:spPr>
          <a:xfrm>
            <a:off x="10280125" y="5183368"/>
            <a:ext cx="2051212" cy="1892919"/>
          </a:xfrm>
          <a:prstGeom prst="rect">
            <a:avLst/>
          </a:prstGeom>
        </p:spPr>
      </p:pic>
    </p:spTree>
    <p:extLst>
      <p:ext uri="{BB962C8B-B14F-4D97-AF65-F5344CB8AC3E}">
        <p14:creationId xmlns:p14="http://schemas.microsoft.com/office/powerpoint/2010/main" val="250990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03579A-6EFF-4C67-8444-6A88A9EBF1DC}" type="datetimeFigureOut">
              <a:rPr lang="en-GB" smtClean="0"/>
              <a:t>27/04/2025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85F3116E-5611-8478-6278-D59C8BE09EAE}"/>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175459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DACFA649-E93A-076E-1E36-9F818BF217EE}"/>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0712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73613FC9-7926-E7D5-8BE9-3A6C9382868A}"/>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7784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D2C94126-B5D4-3E0F-653E-C00B743386EC}"/>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188684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DA10A6-035C-02BB-802D-BD44A481B1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16"/>
            <a:ext cx="12192000" cy="6998208"/>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9A86A812-1150-B9B2-2A0F-42E8847CE352}"/>
              </a:ext>
            </a:extLst>
          </p:cNvPr>
          <p:cNvPicPr>
            <a:picLocks noChangeAspect="1"/>
          </p:cNvPicPr>
          <p:nvPr userDrawn="1"/>
        </p:nvPicPr>
        <p:blipFill>
          <a:blip r:embed="rId3"/>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151572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3579A-6EFF-4C67-8444-6A88A9EBF1DC}"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22B3603B-D1E4-B5D5-DDE0-8FC8D1EE59C3}"/>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406964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03579A-6EFF-4C67-8444-6A88A9EBF1DC}" type="datetimeFigureOut">
              <a:rPr lang="en-GB" smtClean="0"/>
              <a:t>27/04/2025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D52F49D8-3E0D-BAB6-42B7-8A87C0D4D711}"/>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3374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03579A-6EFF-4C67-8444-6A88A9EBF1DC}" type="datetimeFigureOut">
              <a:rPr lang="en-GB" smtClean="0"/>
              <a:t>27/04/2025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086339-D6D4-4B88-8BA2-8BDD40392C42}" type="slidenum">
              <a:rPr lang="en-GB" smtClean="0"/>
              <a:t>‹#›</a:t>
            </a:fld>
            <a:endParaRPr lang="en-GB"/>
          </a:p>
        </p:txBody>
      </p:sp>
      <p:pic>
        <p:nvPicPr>
          <p:cNvPr id="10" name="Picture 9">
            <a:extLst>
              <a:ext uri="{FF2B5EF4-FFF2-40B4-BE49-F238E27FC236}">
                <a16:creationId xmlns:a16="http://schemas.microsoft.com/office/drawing/2014/main" id="{E9BB3136-1C6C-E9A7-E9DB-DE05E77ACB1B}"/>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03574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03579A-6EFF-4C67-8444-6A88A9EBF1DC}" type="datetimeFigureOut">
              <a:rPr lang="en-GB" smtClean="0"/>
              <a:t>27/04/2025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086339-D6D4-4B88-8BA2-8BDD40392C42}" type="slidenum">
              <a:rPr lang="en-GB" smtClean="0"/>
              <a:t>‹#›</a:t>
            </a:fld>
            <a:endParaRPr lang="en-GB"/>
          </a:p>
        </p:txBody>
      </p:sp>
      <p:pic>
        <p:nvPicPr>
          <p:cNvPr id="6" name="Picture 5">
            <a:extLst>
              <a:ext uri="{FF2B5EF4-FFF2-40B4-BE49-F238E27FC236}">
                <a16:creationId xmlns:a16="http://schemas.microsoft.com/office/drawing/2014/main" id="{49DD01E2-1C00-6472-D804-EE3F589219FB}"/>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232029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3579A-6EFF-4C67-8444-6A88A9EBF1DC}" type="datetimeFigureOut">
              <a:rPr lang="en-GB" smtClean="0"/>
              <a:t>27/04/2025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086339-D6D4-4B88-8BA2-8BDD40392C42}" type="slidenum">
              <a:rPr lang="en-GB" smtClean="0"/>
              <a:t>‹#›</a:t>
            </a:fld>
            <a:endParaRPr lang="en-GB"/>
          </a:p>
        </p:txBody>
      </p:sp>
      <p:pic>
        <p:nvPicPr>
          <p:cNvPr id="5" name="Picture 4">
            <a:extLst>
              <a:ext uri="{FF2B5EF4-FFF2-40B4-BE49-F238E27FC236}">
                <a16:creationId xmlns:a16="http://schemas.microsoft.com/office/drawing/2014/main" id="{6B3052E9-7944-4012-D154-EE4123623290}"/>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5657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03579A-6EFF-4C67-8444-6A88A9EBF1DC}" type="datetimeFigureOut">
              <a:rPr lang="en-GB" smtClean="0"/>
              <a:t>27/04/2025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7A84CA22-8AFB-3CFF-F21A-BFF4DC3D00E1}"/>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70416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3579A-6EFF-4C67-8444-6A88A9EBF1DC}" type="datetimeFigureOut">
              <a:rPr lang="en-GB" smtClean="0"/>
              <a:t>27/04/2025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86339-D6D4-4B88-8BA2-8BDD40392C42}" type="slidenum">
              <a:rPr lang="en-GB" smtClean="0"/>
              <a:t>‹#›</a:t>
            </a:fld>
            <a:endParaRPr lang="en-GB"/>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3237"/>
            <a:ext cx="519960" cy="6858000"/>
          </a:xfrm>
          <a:prstGeom prst="rect">
            <a:avLst/>
          </a:prstGeom>
        </p:spPr>
      </p:pic>
    </p:spTree>
    <p:extLst>
      <p:ext uri="{BB962C8B-B14F-4D97-AF65-F5344CB8AC3E}">
        <p14:creationId xmlns:p14="http://schemas.microsoft.com/office/powerpoint/2010/main" val="3896283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marinesanctuary.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L_7Vige_BVe_iaRexha2rmuluTfJmZE1/view?usp=drive_linki"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http://iyrp.info"/>
          <p:cNvSpPr txBox="1">
            <a:spLocks noChangeArrowheads="1"/>
          </p:cNvSpPr>
          <p:nvPr/>
        </p:nvSpPr>
        <p:spPr bwMode="auto">
          <a:xfrm>
            <a:off x="5143437" y="6346073"/>
            <a:ext cx="1410707" cy="383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20000"/>
              </a:lnSpc>
            </a:pPr>
            <a:r>
              <a:rPr lang="de-DE" altLang="en-US" sz="1800" b="0" dirty="0">
                <a:solidFill>
                  <a:srgbClr val="FFFFFF"/>
                </a:solidFill>
                <a:latin typeface="Proxima Nova Thin" charset="0"/>
                <a:ea typeface="Proxima Nova Thin" charset="0"/>
                <a:cs typeface="Proxima Nova Thin" charset="0"/>
                <a:sym typeface="Proxima Nova Thin" charset="0"/>
              </a:rPr>
              <a:t>www.i</a:t>
            </a:r>
            <a:r>
              <a:rPr lang="de-DE" altLang="en-US" sz="1800" b="0" dirty="0">
                <a:solidFill>
                  <a:srgbClr val="FFFFFF"/>
                </a:solidFill>
                <a:latin typeface="Proxima Nova Semibold" pitchFamily="5" charset="0"/>
                <a:ea typeface="Proxima Nova Semibold" pitchFamily="5" charset="0"/>
                <a:cs typeface="Proxima Nova Semibold" pitchFamily="5" charset="0"/>
                <a:sym typeface="Proxima Nova Semibold" pitchFamily="5" charset="0"/>
              </a:rPr>
              <a:t>yrp.info</a:t>
            </a:r>
          </a:p>
        </p:txBody>
      </p:sp>
      <p:sp>
        <p:nvSpPr>
          <p:cNvPr id="2053" name="International Year of…"/>
          <p:cNvSpPr txBox="1">
            <a:spLocks noChangeArrowheads="1"/>
          </p:cNvSpPr>
          <p:nvPr/>
        </p:nvSpPr>
        <p:spPr bwMode="auto">
          <a:xfrm>
            <a:off x="1542287" y="336708"/>
            <a:ext cx="9107424" cy="1772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50000"/>
              </a:lnSpc>
            </a:pPr>
            <a:r>
              <a:rPr lang="en-US" sz="4000" dirty="0">
                <a:solidFill>
                  <a:schemeClr val="bg1"/>
                </a:solidFill>
                <a:latin typeface="Proxima Nova Extrabold It"/>
                <a:cs typeface="Arial" panose="020B0604020202020204" pitchFamily="34" charset="0"/>
              </a:rPr>
              <a:t>IYRP Art-Based Education webinar: Contests!</a:t>
            </a:r>
            <a:endParaRPr lang="de-DE" altLang="en-US" sz="4000" b="0" dirty="0">
              <a:solidFill>
                <a:schemeClr val="bg1"/>
              </a:solidFill>
              <a:latin typeface="Proxima Nova Extrabold It"/>
              <a:ea typeface="Proxima Nova Semibold" pitchFamily="5" charset="0"/>
              <a:cs typeface="Proxima Nova Semibold" pitchFamily="5" charset="0"/>
              <a:sym typeface="Proxima Nova Semibold" pitchFamily="5" charset="0"/>
            </a:endParaRPr>
          </a:p>
        </p:txBody>
      </p:sp>
      <p:pic>
        <p:nvPicPr>
          <p:cNvPr id="2054" name="Bild 1" descr="IYRL logo white H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7328" y="3429000"/>
            <a:ext cx="4162924" cy="2696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International Year of…"/>
          <p:cNvSpPr txBox="1">
            <a:spLocks noChangeArrowheads="1"/>
          </p:cNvSpPr>
          <p:nvPr/>
        </p:nvSpPr>
        <p:spPr bwMode="auto">
          <a:xfrm>
            <a:off x="2024965" y="2304718"/>
            <a:ext cx="8142070" cy="77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a:lnSpc>
                <a:spcPct val="150000"/>
              </a:lnSpc>
            </a:pPr>
            <a:r>
              <a:rPr lang="de-DE" altLang="en-US" sz="3600" b="0" dirty="0">
                <a:solidFill>
                  <a:srgbClr val="FFFFFF"/>
                </a:solidFill>
                <a:latin typeface="Proxima Nova Extrabold It" pitchFamily="5" charset="0"/>
                <a:ea typeface="Proxima Nova Thin" charset="0"/>
                <a:sym typeface="Proxima Nova Thin" charset="0"/>
              </a:rPr>
              <a:t>Arts and Photography</a:t>
            </a:r>
          </a:p>
        </p:txBody>
      </p:sp>
    </p:spTree>
    <p:extLst>
      <p:ext uri="{BB962C8B-B14F-4D97-AF65-F5344CB8AC3E}">
        <p14:creationId xmlns:p14="http://schemas.microsoft.com/office/powerpoint/2010/main" val="197473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2E267-6D68-64E1-B991-B14A9DB17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6AE62-98DD-71EC-CAF6-F4AFC9D47285}"/>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Rights of the Contest to Use Images</a:t>
            </a:r>
            <a:endParaRPr lang="en-US" dirty="0">
              <a:solidFill>
                <a:schemeClr val="bg1"/>
              </a:solidFill>
            </a:endParaRPr>
          </a:p>
        </p:txBody>
      </p:sp>
      <p:sp>
        <p:nvSpPr>
          <p:cNvPr id="3" name="Content Placeholder 2">
            <a:extLst>
              <a:ext uri="{FF2B5EF4-FFF2-40B4-BE49-F238E27FC236}">
                <a16:creationId xmlns:a16="http://schemas.microsoft.com/office/drawing/2014/main" id="{BFFA834C-FF92-EF8D-37BE-CC5CA2BEC655}"/>
              </a:ext>
            </a:extLst>
          </p:cNvPr>
          <p:cNvSpPr>
            <a:spLocks noGrp="1"/>
          </p:cNvSpPr>
          <p:nvPr>
            <p:ph idx="1"/>
          </p:nvPr>
        </p:nvSpPr>
        <p:spPr/>
        <p:txBody>
          <a:bodyPr>
            <a:normAutofit fontScale="92500" lnSpcReduction="20000"/>
          </a:bodyPr>
          <a:lstStyle/>
          <a:p>
            <a:pPr algn="l"/>
            <a:r>
              <a:rPr lang="en-US" sz="2800" dirty="0">
                <a:solidFill>
                  <a:schemeClr val="bg1"/>
                </a:solidFill>
                <a:latin typeface="Arial" panose="020B0604020202020204" pitchFamily="34" charset="0"/>
                <a:cs typeface="Arial" panose="020B0604020202020204" pitchFamily="34" charset="0"/>
              </a:rPr>
              <a:t>This is a sore area with photographers.  There are a lot of contests that are basically designed to steal images, giving the people running the contest total ownership of the entries.</a:t>
            </a:r>
          </a:p>
          <a:p>
            <a:pPr algn="l"/>
            <a:r>
              <a:rPr lang="en-US" sz="2800" dirty="0">
                <a:solidFill>
                  <a:schemeClr val="bg1"/>
                </a:solidFill>
                <a:latin typeface="Arial" panose="020B0604020202020204" pitchFamily="34" charset="0"/>
                <a:cs typeface="Arial" panose="020B0604020202020204" pitchFamily="34" charset="0"/>
              </a:rPr>
              <a:t>To maintain good relations, the best thing is to limit your rights to using the images for the intended </a:t>
            </a:r>
            <a:r>
              <a:rPr lang="en-US" sz="2800" dirty="0" err="1">
                <a:solidFill>
                  <a:schemeClr val="bg1"/>
                </a:solidFill>
                <a:latin typeface="Arial" panose="020B0604020202020204" pitchFamily="34" charset="0"/>
                <a:cs typeface="Arial" panose="020B0604020202020204" pitchFamily="34" charset="0"/>
              </a:rPr>
              <a:t>purose</a:t>
            </a:r>
            <a:r>
              <a:rPr lang="en-US" sz="2800" dirty="0">
                <a:solidFill>
                  <a:schemeClr val="bg1"/>
                </a:solidFill>
                <a:latin typeface="Arial" panose="020B0604020202020204" pitchFamily="34" charset="0"/>
                <a:cs typeface="Arial" panose="020B0604020202020204" pitchFamily="34" charset="0"/>
              </a:rPr>
              <a:t> of creating displays to promote the “year of the pastoralists” and possibly on a promotional website associated with that effort.  </a:t>
            </a:r>
          </a:p>
          <a:p>
            <a:pPr algn="l"/>
            <a:r>
              <a:rPr lang="en-US" sz="2800" dirty="0">
                <a:solidFill>
                  <a:schemeClr val="bg1"/>
                </a:solidFill>
                <a:latin typeface="Arial" panose="020B0604020202020204" pitchFamily="34" charset="0"/>
                <a:cs typeface="Arial" panose="020B0604020202020204" pitchFamily="34" charset="0"/>
              </a:rPr>
              <a:t>To get this right, you need to consult an attorney.  There are lots of posts on the web about what photographers should watch out for, but nothing I could find that provides the canned language.</a:t>
            </a:r>
          </a:p>
          <a:p>
            <a:pPr algn="l"/>
            <a:r>
              <a:rPr lang="en-US" sz="2800" dirty="0">
                <a:solidFill>
                  <a:schemeClr val="bg1"/>
                </a:solidFill>
                <a:latin typeface="Arial" panose="020B0604020202020204" pitchFamily="34" charset="0"/>
                <a:cs typeface="Arial" panose="020B0604020202020204" pitchFamily="34" charset="0"/>
              </a:rPr>
              <a:t>As an aside, some people apparently use Facebook to run photography contests.  I ran across a blog post on doing this and it appears that FB has a lot of restrictions on such activities.</a:t>
            </a:r>
          </a:p>
          <a:p>
            <a:endParaRPr lang="en-US" dirty="0"/>
          </a:p>
        </p:txBody>
      </p:sp>
    </p:spTree>
    <p:extLst>
      <p:ext uri="{BB962C8B-B14F-4D97-AF65-F5344CB8AC3E}">
        <p14:creationId xmlns:p14="http://schemas.microsoft.com/office/powerpoint/2010/main" val="294472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596E-22A5-CC4C-3235-B1D0A1B08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F44BB-AECA-B803-6191-04ED86CF0432}"/>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Example from NOAA Marine Sanctuary Contest</a:t>
            </a:r>
            <a:endParaRPr lang="en-US" dirty="0"/>
          </a:p>
        </p:txBody>
      </p:sp>
      <p:sp>
        <p:nvSpPr>
          <p:cNvPr id="3" name="Content Placeholder 2">
            <a:extLst>
              <a:ext uri="{FF2B5EF4-FFF2-40B4-BE49-F238E27FC236}">
                <a16:creationId xmlns:a16="http://schemas.microsoft.com/office/drawing/2014/main" id="{231D471F-B217-D465-B9D6-4C52DB10AF90}"/>
              </a:ext>
            </a:extLst>
          </p:cNvPr>
          <p:cNvSpPr>
            <a:spLocks noGrp="1"/>
          </p:cNvSpPr>
          <p:nvPr>
            <p:ph idx="1"/>
          </p:nvPr>
        </p:nvSpPr>
        <p:spPr/>
        <p:txBody>
          <a:bodyPr>
            <a:normAutofit fontScale="47500" lnSpcReduction="20000"/>
          </a:bodyPr>
          <a:lstStyle/>
          <a:p>
            <a:pPr marL="342900" marR="0" lvl="0" indent="-342900" algn="l">
              <a:lnSpc>
                <a:spcPct val="107000"/>
              </a:lnSpc>
              <a:spcAft>
                <a:spcPts val="800"/>
              </a:spcAft>
              <a:buFont typeface="+mj-lt"/>
              <a:buAutoNum type="arabicPeriod"/>
              <a:tabLst>
                <a:tab pos="457200" algn="l"/>
              </a:tabLst>
            </a:pPr>
            <a:r>
              <a:rPr lang="en-US" sz="2800" kern="0" dirty="0">
                <a:effectLst/>
                <a:ea typeface="Times New Roman" panose="02020603050405020304" pitchFamily="18" charset="0"/>
              </a:rPr>
              <a:t>By submitting a photo, you agree to all rules of the </a:t>
            </a:r>
            <a:r>
              <a:rPr lang="en-US" sz="2800" i="1" kern="0" dirty="0">
                <a:effectLst/>
                <a:ea typeface="Times New Roman" panose="02020603050405020304" pitchFamily="18" charset="0"/>
              </a:rPr>
              <a:t>Get Into Your Sanctuary</a:t>
            </a:r>
            <a:r>
              <a:rPr lang="en-US" sz="2800" kern="0" dirty="0">
                <a:effectLst/>
                <a:ea typeface="Times New Roman" panose="02020603050405020304" pitchFamily="18" charset="0"/>
              </a:rPr>
              <a:t> Photo Contest.</a:t>
            </a:r>
            <a:endParaRPr lang="en-US" sz="2800" kern="100" dirty="0">
              <a:effectLst/>
              <a:ea typeface="Calibri" panose="020F0502020204030204" pitchFamily="34" charset="0"/>
            </a:endParaRPr>
          </a:p>
          <a:p>
            <a:pPr marL="342900" marR="0" lvl="0" indent="-342900" algn="l">
              <a:lnSpc>
                <a:spcPct val="107000"/>
              </a:lnSpc>
              <a:spcAft>
                <a:spcPts val="800"/>
              </a:spcAft>
              <a:buFont typeface="+mj-lt"/>
              <a:buAutoNum type="arabicPeriod"/>
              <a:tabLst>
                <a:tab pos="457200" algn="l"/>
              </a:tabLst>
            </a:pPr>
            <a:r>
              <a:rPr lang="en-US" sz="2800" kern="0" dirty="0">
                <a:effectLst/>
                <a:ea typeface="Times New Roman" panose="02020603050405020304" pitchFamily="18" charset="0"/>
              </a:rPr>
              <a:t>Photographers must be at least 13 years of age or older as of the first day of the contest (May 24, 2024).</a:t>
            </a:r>
            <a:endParaRPr lang="en-US" sz="2800" kern="100" dirty="0">
              <a:effectLst/>
              <a:ea typeface="Calibri" panose="020F0502020204030204" pitchFamily="34" charset="0"/>
            </a:endParaRPr>
          </a:p>
          <a:p>
            <a:pPr marL="342900" marR="0" lvl="0" indent="-342900" algn="l">
              <a:lnSpc>
                <a:spcPct val="107000"/>
              </a:lnSpc>
              <a:spcAft>
                <a:spcPts val="800"/>
              </a:spcAft>
              <a:buFont typeface="+mj-lt"/>
              <a:buAutoNum type="arabicPeriod"/>
              <a:tabLst>
                <a:tab pos="457200" algn="l"/>
              </a:tabLst>
            </a:pPr>
            <a:r>
              <a:rPr lang="en-US" sz="2800" kern="0" dirty="0">
                <a:effectLst/>
                <a:ea typeface="Times New Roman" panose="02020603050405020304" pitchFamily="18" charset="0"/>
              </a:rPr>
              <a:t>We will assume that, in submitting a photo, you are the owner of the photo and have the right to publish it (including permission/model release for anyone identifiably pictured).</a:t>
            </a:r>
            <a:endParaRPr lang="en-US" sz="2800" kern="100" dirty="0">
              <a:effectLst/>
              <a:ea typeface="Calibri" panose="020F0502020204030204" pitchFamily="34" charset="0"/>
            </a:endParaRPr>
          </a:p>
          <a:p>
            <a:pPr marL="342900" marR="0" lvl="0" indent="-342900" algn="l">
              <a:lnSpc>
                <a:spcPct val="107000"/>
              </a:lnSpc>
              <a:spcAft>
                <a:spcPts val="800"/>
              </a:spcAft>
              <a:buFont typeface="+mj-lt"/>
              <a:buAutoNum type="arabicPeriod"/>
              <a:tabLst>
                <a:tab pos="457200" algn="l"/>
              </a:tabLst>
            </a:pPr>
            <a:r>
              <a:rPr lang="en-US" sz="2800" kern="0" dirty="0">
                <a:effectLst/>
                <a:ea typeface="Times New Roman" panose="02020603050405020304" pitchFamily="18" charset="0"/>
              </a:rPr>
              <a:t>By submitting a photo, you are giving us permission to use the photo for other purposes, such as on our website, on social media, and in other NOAA and National Marine Sanctuary Foundation publications. We will provide credit to photographers whenever we use any of the photos. Organizations other than NOAA and the </a:t>
            </a:r>
            <a:r>
              <a:rPr lang="en-US" sz="2800" u="sng" kern="0" dirty="0">
                <a:solidFill>
                  <a:srgbClr val="0000FF"/>
                </a:solidFill>
                <a:effectLst/>
                <a:ea typeface="Times New Roman" panose="02020603050405020304" pitchFamily="18" charset="0"/>
                <a:hlinkClick r:id="rId2"/>
              </a:rPr>
              <a:t>National Marine Sanctuary Foundation</a:t>
            </a:r>
            <a:r>
              <a:rPr lang="en-US" sz="2800" kern="0" dirty="0">
                <a:effectLst/>
                <a:ea typeface="Times New Roman" panose="02020603050405020304" pitchFamily="18" charset="0"/>
              </a:rPr>
              <a:t> may use the photographs submitted in this contest to promote sustainable and responsible activities such as recreation within the National Marine Sanctuary System. These photos are not for sale and are not for commercial use unless prior permission is arranged.</a:t>
            </a:r>
            <a:endParaRPr lang="en-US" sz="2800" kern="100" dirty="0">
              <a:effectLst/>
              <a:ea typeface="Calibri" panose="020F0502020204030204" pitchFamily="34" charset="0"/>
            </a:endParaRPr>
          </a:p>
          <a:p>
            <a:pPr marL="342900" marR="0" lvl="0" indent="-342900" algn="l">
              <a:lnSpc>
                <a:spcPct val="107000"/>
              </a:lnSpc>
              <a:spcAft>
                <a:spcPts val="800"/>
              </a:spcAft>
              <a:buFont typeface="+mj-lt"/>
              <a:buAutoNum type="arabicPeriod"/>
              <a:tabLst>
                <a:tab pos="457200" algn="l"/>
              </a:tabLst>
            </a:pPr>
            <a:r>
              <a:rPr lang="en-US" sz="2800" b="1" kern="0" dirty="0">
                <a:effectLst/>
                <a:ea typeface="Times New Roman" panose="02020603050405020304" pitchFamily="18" charset="0"/>
              </a:rPr>
              <a:t>Submitted photos without information on the photographer and a brief caption will not be considered.</a:t>
            </a:r>
            <a:endParaRPr lang="en-US" sz="2800" b="1" kern="100" dirty="0">
              <a:effectLst/>
              <a:ea typeface="Calibri" panose="020F0502020204030204" pitchFamily="34" charset="0"/>
            </a:endParaRPr>
          </a:p>
          <a:p>
            <a:pPr marL="342900" marR="0" lvl="0" indent="-342900" algn="l">
              <a:lnSpc>
                <a:spcPct val="107000"/>
              </a:lnSpc>
              <a:spcAft>
                <a:spcPts val="800"/>
              </a:spcAft>
              <a:buFont typeface="+mj-lt"/>
              <a:buAutoNum type="arabicPeriod"/>
              <a:tabLst>
                <a:tab pos="457200" algn="l"/>
              </a:tabLst>
            </a:pPr>
            <a:r>
              <a:rPr lang="en-US" sz="2800" kern="0" dirty="0">
                <a:effectLst/>
                <a:ea typeface="Times New Roman" panose="02020603050405020304" pitchFamily="18" charset="0"/>
              </a:rPr>
              <a:t>No watermarks on submitted photos.</a:t>
            </a:r>
            <a:endParaRPr lang="en-US" sz="2800" kern="100" dirty="0">
              <a:effectLst/>
              <a:ea typeface="Calibri" panose="020F0502020204030204" pitchFamily="34" charset="0"/>
            </a:endParaRPr>
          </a:p>
          <a:p>
            <a:pPr marL="342900" marR="0" lvl="0" indent="-342900" algn="l">
              <a:lnSpc>
                <a:spcPct val="107000"/>
              </a:lnSpc>
              <a:spcAft>
                <a:spcPts val="800"/>
              </a:spcAft>
              <a:buFont typeface="+mj-lt"/>
              <a:buAutoNum type="arabicPeriod"/>
              <a:tabLst>
                <a:tab pos="457200" algn="l"/>
              </a:tabLst>
            </a:pPr>
            <a:r>
              <a:rPr lang="en-US" sz="2800" kern="0" dirty="0">
                <a:effectLst/>
                <a:ea typeface="Times New Roman" panose="02020603050405020304" pitchFamily="18" charset="0"/>
              </a:rPr>
              <a:t>Photos should be a minimum of 1200 pixels wide (but the bigger, the better!).</a:t>
            </a:r>
            <a:endParaRPr lang="en-US" sz="2800" kern="100" dirty="0">
              <a:effectLst/>
              <a:ea typeface="Calibri" panose="020F0502020204030204" pitchFamily="34" charset="0"/>
            </a:endParaRPr>
          </a:p>
          <a:p>
            <a:pPr marL="342900" marR="0" lvl="0" indent="-342900" algn="l">
              <a:lnSpc>
                <a:spcPct val="107000"/>
              </a:lnSpc>
              <a:spcAft>
                <a:spcPts val="800"/>
              </a:spcAft>
              <a:buFont typeface="+mj-lt"/>
              <a:buAutoNum type="arabicPeriod"/>
              <a:tabLst>
                <a:tab pos="457200" algn="l"/>
              </a:tabLst>
            </a:pPr>
            <a:r>
              <a:rPr lang="en-US" sz="2800" kern="0" dirty="0">
                <a:effectLst/>
                <a:ea typeface="Times New Roman" panose="02020603050405020304" pitchFamily="18" charset="0"/>
              </a:rPr>
              <a:t>Please limit the total number of your photo submissions to 10 entries. Additional photos will be disqualified if photographer submits more than 10 total images.</a:t>
            </a:r>
            <a:endParaRPr lang="en-US" sz="2800" kern="1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282266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A64A-5F89-94FD-E64F-23323D792A4F}"/>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Categories of Images</a:t>
            </a:r>
            <a:endParaRPr lang="en-US" dirty="0"/>
          </a:p>
        </p:txBody>
      </p:sp>
      <p:sp>
        <p:nvSpPr>
          <p:cNvPr id="3" name="Content Placeholder 2">
            <a:extLst>
              <a:ext uri="{FF2B5EF4-FFF2-40B4-BE49-F238E27FC236}">
                <a16:creationId xmlns:a16="http://schemas.microsoft.com/office/drawing/2014/main" id="{A8107E2C-3394-EE2C-6F0A-CBE4AA2511C1}"/>
              </a:ext>
            </a:extLst>
          </p:cNvPr>
          <p:cNvSpPr>
            <a:spLocks noGrp="1"/>
          </p:cNvSpPr>
          <p:nvPr>
            <p:ph sz="half" idx="1"/>
          </p:nvPr>
        </p:nvSpPr>
        <p:spPr>
          <a:xfrm>
            <a:off x="838199" y="1825625"/>
            <a:ext cx="6880029" cy="4351338"/>
          </a:xfrm>
        </p:spPr>
        <p:txBody>
          <a:bodyPr>
            <a:normAutofit lnSpcReduction="10000"/>
          </a:bodyPr>
          <a:lstStyle/>
          <a:p>
            <a:pPr algn="l"/>
            <a:r>
              <a:rPr lang="en-US" sz="3200" dirty="0">
                <a:latin typeface="Arial" panose="020B0604020202020204" pitchFamily="34" charset="0"/>
                <a:cs typeface="Arial" panose="020B0604020202020204" pitchFamily="34" charset="0"/>
              </a:rPr>
              <a:t>Most photo contests divide images into categories.</a:t>
            </a:r>
          </a:p>
          <a:p>
            <a:pPr lvl="1" algn="l"/>
            <a:r>
              <a:rPr lang="en-US" sz="2800" dirty="0">
                <a:latin typeface="Arial" panose="020B0604020202020204" pitchFamily="34" charset="0"/>
                <a:cs typeface="Arial" panose="020B0604020202020204" pitchFamily="34" charset="0"/>
              </a:rPr>
              <a:t>Makes judging easier</a:t>
            </a:r>
          </a:p>
          <a:p>
            <a:pPr lvl="1" algn="l"/>
            <a:r>
              <a:rPr lang="en-US" sz="2800" dirty="0">
                <a:latin typeface="Arial" panose="020B0604020202020204" pitchFamily="34" charset="0"/>
                <a:cs typeface="Arial" panose="020B0604020202020204" pitchFamily="34" charset="0"/>
              </a:rPr>
              <a:t>Provides more winners</a:t>
            </a:r>
          </a:p>
          <a:p>
            <a:pPr algn="l"/>
            <a:r>
              <a:rPr lang="en-US" sz="3200" dirty="0">
                <a:latin typeface="Arial" panose="020B0604020202020204" pitchFamily="34" charset="0"/>
                <a:cs typeface="Arial" panose="020B0604020202020204" pitchFamily="34" charset="0"/>
              </a:rPr>
              <a:t>Categories are all over the place, so pick your own.</a:t>
            </a:r>
          </a:p>
          <a:p>
            <a:pPr lvl="1" algn="l"/>
            <a:r>
              <a:rPr lang="en-US" sz="2800" dirty="0">
                <a:latin typeface="Arial" panose="020B0604020202020204" pitchFamily="34" charset="0"/>
                <a:cs typeface="Arial" panose="020B0604020202020204" pitchFamily="34" charset="0"/>
              </a:rPr>
              <a:t>You might consider the monthly themes as a starting point.</a:t>
            </a:r>
          </a:p>
          <a:p>
            <a:pPr lvl="1" algn="l"/>
            <a:r>
              <a:rPr lang="en-US" sz="2800" dirty="0">
                <a:latin typeface="Arial" panose="020B0604020202020204" pitchFamily="34" charset="0"/>
                <a:cs typeface="Arial" panose="020B0604020202020204" pitchFamily="34" charset="0"/>
              </a:rPr>
              <a:t>Also, consider separating people, landscapes, </a:t>
            </a:r>
            <a:r>
              <a:rPr lang="en-US" sz="2800" dirty="0" err="1">
                <a:latin typeface="Arial" panose="020B0604020202020204" pitchFamily="34" charset="0"/>
                <a:cs typeface="Arial" panose="020B0604020202020204" pitchFamily="34" charset="0"/>
              </a:rPr>
              <a:t>animals,equipment</a:t>
            </a:r>
            <a:r>
              <a:rPr lang="en-US" sz="2800" dirty="0">
                <a:latin typeface="Arial" panose="020B0604020202020204" pitchFamily="34" charset="0"/>
                <a:cs typeface="Arial" panose="020B0604020202020204" pitchFamily="34" charset="0"/>
              </a:rPr>
              <a:t>, etc.</a:t>
            </a:r>
          </a:p>
          <a:p>
            <a:endParaRPr lang="en-US" dirty="0"/>
          </a:p>
        </p:txBody>
      </p:sp>
      <p:pic>
        <p:nvPicPr>
          <p:cNvPr id="5" name="Bild 3"/>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25091" y="2413356"/>
            <a:ext cx="3267059" cy="3271216"/>
          </a:xfrm>
          <a:prstGeom prst="rect">
            <a:avLst/>
          </a:prstGeom>
        </p:spPr>
      </p:pic>
    </p:spTree>
    <p:extLst>
      <p:ext uri="{BB962C8B-B14F-4D97-AF65-F5344CB8AC3E}">
        <p14:creationId xmlns:p14="http://schemas.microsoft.com/office/powerpoint/2010/main" val="375869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C058-0DA6-8F7F-99C8-DE9E3247D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D7218-6BFD-5BD2-0757-9F4B199161BF}"/>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Prizes?</a:t>
            </a:r>
            <a:endParaRPr lang="en-US" dirty="0">
              <a:solidFill>
                <a:schemeClr val="bg1"/>
              </a:solidFill>
            </a:endParaRPr>
          </a:p>
        </p:txBody>
      </p:sp>
      <p:sp>
        <p:nvSpPr>
          <p:cNvPr id="3" name="Content Placeholder 2">
            <a:extLst>
              <a:ext uri="{FF2B5EF4-FFF2-40B4-BE49-F238E27FC236}">
                <a16:creationId xmlns:a16="http://schemas.microsoft.com/office/drawing/2014/main" id="{AF3AE3EE-4FC3-C9B0-BE9D-A82CCF2535F6}"/>
              </a:ext>
            </a:extLst>
          </p:cNvPr>
          <p:cNvSpPr>
            <a:spLocks noGrp="1"/>
          </p:cNvSpPr>
          <p:nvPr>
            <p:ph idx="1"/>
          </p:nvPr>
        </p:nvSpPr>
        <p:spPr/>
        <p:txBody>
          <a:bodyPr>
            <a:normAutofit/>
          </a:bodyPr>
          <a:lstStyle/>
          <a:p>
            <a:pPr algn="l"/>
            <a:r>
              <a:rPr lang="en-US" sz="3200" dirty="0">
                <a:solidFill>
                  <a:schemeClr val="bg1"/>
                </a:solidFill>
                <a:latin typeface="Arial" panose="020B0604020202020204" pitchFamily="34" charset="0"/>
                <a:cs typeface="Arial" panose="020B0604020202020204" pitchFamily="34" charset="0"/>
              </a:rPr>
              <a:t>Ribbons?</a:t>
            </a:r>
          </a:p>
          <a:p>
            <a:pPr lvl="1" algn="l"/>
            <a:r>
              <a:rPr lang="en-US" sz="2800" dirty="0">
                <a:solidFill>
                  <a:schemeClr val="bg1"/>
                </a:solidFill>
                <a:latin typeface="Arial" panose="020B0604020202020204" pitchFamily="34" charset="0"/>
                <a:cs typeface="Arial" panose="020B0604020202020204" pitchFamily="34" charset="0"/>
              </a:rPr>
              <a:t>Silly as it seems, adults still like to get ribbons.</a:t>
            </a:r>
          </a:p>
          <a:p>
            <a:pPr algn="l"/>
            <a:r>
              <a:rPr lang="en-US" sz="3200" dirty="0">
                <a:solidFill>
                  <a:schemeClr val="bg1"/>
                </a:solidFill>
                <a:latin typeface="Arial" panose="020B0604020202020204" pitchFamily="34" charset="0"/>
                <a:cs typeface="Arial" panose="020B0604020202020204" pitchFamily="34" charset="0"/>
              </a:rPr>
              <a:t>Certificates?</a:t>
            </a:r>
          </a:p>
          <a:p>
            <a:pPr lvl="1" algn="l"/>
            <a:r>
              <a:rPr lang="en-US" sz="2800" dirty="0">
                <a:solidFill>
                  <a:schemeClr val="bg1"/>
                </a:solidFill>
                <a:latin typeface="Arial" panose="020B0604020202020204" pitchFamily="34" charset="0"/>
                <a:cs typeface="Arial" panose="020B0604020202020204" pitchFamily="34" charset="0"/>
              </a:rPr>
              <a:t>Consider a certificate thanking photographers for participating and helping create your display.</a:t>
            </a:r>
          </a:p>
          <a:p>
            <a:pPr algn="l"/>
            <a:r>
              <a:rPr lang="en-US" sz="3200" dirty="0">
                <a:solidFill>
                  <a:schemeClr val="bg1"/>
                </a:solidFill>
                <a:latin typeface="Arial" panose="020B0604020202020204" pitchFamily="34" charset="0"/>
                <a:cs typeface="Arial" panose="020B0604020202020204" pitchFamily="34" charset="0"/>
              </a:rPr>
              <a:t>Prizes?</a:t>
            </a:r>
          </a:p>
          <a:p>
            <a:pPr lvl="1" algn="l"/>
            <a:r>
              <a:rPr lang="en-US" sz="2800" dirty="0">
                <a:solidFill>
                  <a:schemeClr val="bg1"/>
                </a:solidFill>
                <a:latin typeface="Arial" panose="020B0604020202020204" pitchFamily="34" charset="0"/>
                <a:cs typeface="Arial" panose="020B0604020202020204" pitchFamily="34" charset="0"/>
              </a:rPr>
              <a:t>I don’t consider these necessary.  There are cash rewards in our county fair, but a good year might net twenty bucks and no one really cares about them.</a:t>
            </a:r>
          </a:p>
          <a:p>
            <a:endParaRPr lang="en-US" dirty="0"/>
          </a:p>
        </p:txBody>
      </p:sp>
    </p:spTree>
    <p:extLst>
      <p:ext uri="{BB962C8B-B14F-4D97-AF65-F5344CB8AC3E}">
        <p14:creationId xmlns:p14="http://schemas.microsoft.com/office/powerpoint/2010/main" val="162083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7E664-8DF2-A354-DC9E-9A34A8FC1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A4A72-85FA-C970-1986-D6E52BCD00A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Judging</a:t>
            </a:r>
            <a:endParaRPr lang="en-US" dirty="0"/>
          </a:p>
        </p:txBody>
      </p:sp>
      <p:sp>
        <p:nvSpPr>
          <p:cNvPr id="3" name="Content Placeholder 2">
            <a:extLst>
              <a:ext uri="{FF2B5EF4-FFF2-40B4-BE49-F238E27FC236}">
                <a16:creationId xmlns:a16="http://schemas.microsoft.com/office/drawing/2014/main" id="{AB38BF0E-FF3C-EDEF-C410-60F22CDB5C32}"/>
              </a:ext>
            </a:extLst>
          </p:cNvPr>
          <p:cNvSpPr>
            <a:spLocks noGrp="1"/>
          </p:cNvSpPr>
          <p:nvPr>
            <p:ph idx="1"/>
          </p:nvPr>
        </p:nvSpPr>
        <p:spPr/>
        <p:txBody>
          <a:bodyPr>
            <a:normAutofit fontScale="92500" lnSpcReduction="10000"/>
          </a:bodyPr>
          <a:lstStyle/>
          <a:p>
            <a:pPr algn="l"/>
            <a:r>
              <a:rPr lang="en-US" sz="3200" dirty="0">
                <a:latin typeface="Arial" panose="020B0604020202020204" pitchFamily="34" charset="0"/>
                <a:cs typeface="Arial" panose="020B0604020202020204" pitchFamily="34" charset="0"/>
              </a:rPr>
              <a:t>How many judges? </a:t>
            </a:r>
          </a:p>
          <a:p>
            <a:pPr lvl="1" algn="l"/>
            <a:r>
              <a:rPr lang="en-US" sz="2800" dirty="0">
                <a:latin typeface="Arial" panose="020B0604020202020204" pitchFamily="34" charset="0"/>
                <a:cs typeface="Arial" panose="020B0604020202020204" pitchFamily="34" charset="0"/>
              </a:rPr>
              <a:t>Recommend an odd number.  Three works well.</a:t>
            </a:r>
          </a:p>
          <a:p>
            <a:pPr algn="l"/>
            <a:r>
              <a:rPr lang="en-US" sz="3200" dirty="0">
                <a:latin typeface="Arial" panose="020B0604020202020204" pitchFamily="34" charset="0"/>
                <a:cs typeface="Arial" panose="020B0604020202020204" pitchFamily="34" charset="0"/>
              </a:rPr>
              <a:t>Judges’ backgrounds</a:t>
            </a:r>
          </a:p>
          <a:p>
            <a:pPr lvl="1" algn="l"/>
            <a:r>
              <a:rPr lang="en-US" sz="2800" dirty="0">
                <a:latin typeface="Arial" panose="020B0604020202020204" pitchFamily="34" charset="0"/>
                <a:cs typeface="Arial" panose="020B0604020202020204" pitchFamily="34" charset="0"/>
              </a:rPr>
              <a:t>Recommend one photographer, one from the people working the display, and one from the local pastoralist community.</a:t>
            </a:r>
          </a:p>
          <a:p>
            <a:pPr algn="l"/>
            <a:r>
              <a:rPr lang="en-US" sz="3200" dirty="0">
                <a:latin typeface="Arial" panose="020B0604020202020204" pitchFamily="34" charset="0"/>
                <a:cs typeface="Arial" panose="020B0604020202020204" pitchFamily="34" charset="0"/>
              </a:rPr>
              <a:t>Live, online, etc.</a:t>
            </a:r>
          </a:p>
          <a:p>
            <a:pPr lvl="1" algn="l"/>
            <a:r>
              <a:rPr lang="en-US" sz="2800" dirty="0">
                <a:latin typeface="Arial" panose="020B0604020202020204" pitchFamily="34" charset="0"/>
                <a:cs typeface="Arial" panose="020B0604020202020204" pitchFamily="34" charset="0"/>
              </a:rPr>
              <a:t>Strictly preference.  Most contests do not have live judging with an audience.  At our county fair we do and a lot of photographers attend because the judges are very good about explaining why they choose certain images over others.  I think prints work better for live judging.</a:t>
            </a:r>
          </a:p>
          <a:p>
            <a:endParaRPr lang="en-US" dirty="0"/>
          </a:p>
        </p:txBody>
      </p:sp>
    </p:spTree>
    <p:extLst>
      <p:ext uri="{BB962C8B-B14F-4D97-AF65-F5344CB8AC3E}">
        <p14:creationId xmlns:p14="http://schemas.microsoft.com/office/powerpoint/2010/main" val="172318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9F05B-C18C-E285-5C08-C49ED20B5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AFB03-83CD-4F55-2DD1-482E91C0848C}"/>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Miscellaneous Considerations</a:t>
            </a:r>
            <a:endParaRPr lang="en-US" dirty="0">
              <a:solidFill>
                <a:schemeClr val="bg1"/>
              </a:solidFill>
            </a:endParaRPr>
          </a:p>
        </p:txBody>
      </p:sp>
      <p:sp>
        <p:nvSpPr>
          <p:cNvPr id="3" name="Content Placeholder 2">
            <a:extLst>
              <a:ext uri="{FF2B5EF4-FFF2-40B4-BE49-F238E27FC236}">
                <a16:creationId xmlns:a16="http://schemas.microsoft.com/office/drawing/2014/main" id="{E23974AA-75C3-6C63-2A6D-BBBAB3FD0E99}"/>
              </a:ext>
            </a:extLst>
          </p:cNvPr>
          <p:cNvSpPr>
            <a:spLocks noGrp="1"/>
          </p:cNvSpPr>
          <p:nvPr>
            <p:ph idx="1"/>
          </p:nvPr>
        </p:nvSpPr>
        <p:spPr/>
        <p:txBody>
          <a:bodyPr>
            <a:normAutofit fontScale="92500" lnSpcReduction="10000"/>
          </a:bodyPr>
          <a:lstStyle/>
          <a:p>
            <a:pPr algn="l"/>
            <a:r>
              <a:rPr lang="en-US" sz="3200" dirty="0">
                <a:solidFill>
                  <a:schemeClr val="bg1"/>
                </a:solidFill>
                <a:latin typeface="Arial" panose="020B0604020202020204" pitchFamily="34" charset="0"/>
                <a:cs typeface="Arial" panose="020B0604020202020204" pitchFamily="34" charset="0"/>
              </a:rPr>
              <a:t>Entry form</a:t>
            </a:r>
          </a:p>
          <a:p>
            <a:pPr algn="l"/>
            <a:r>
              <a:rPr lang="en-US" sz="3200" dirty="0">
                <a:solidFill>
                  <a:schemeClr val="bg1"/>
                </a:solidFill>
                <a:latin typeface="Arial" panose="020B0604020202020204" pitchFamily="34" charset="0"/>
                <a:cs typeface="Arial" panose="020B0604020202020204" pitchFamily="34" charset="0"/>
              </a:rPr>
              <a:t>Database/spreadsheet for tracking</a:t>
            </a:r>
          </a:p>
          <a:p>
            <a:pPr algn="l"/>
            <a:r>
              <a:rPr lang="en-US" sz="3200" dirty="0">
                <a:solidFill>
                  <a:schemeClr val="bg1"/>
                </a:solidFill>
                <a:latin typeface="Arial" panose="020B0604020202020204" pitchFamily="34" charset="0"/>
                <a:cs typeface="Arial" panose="020B0604020202020204" pitchFamily="34" charset="0"/>
              </a:rPr>
              <a:t>Communications with contestants</a:t>
            </a:r>
          </a:p>
          <a:p>
            <a:pPr algn="l"/>
            <a:r>
              <a:rPr lang="en-US" sz="3200" dirty="0">
                <a:solidFill>
                  <a:schemeClr val="bg1"/>
                </a:solidFill>
                <a:latin typeface="Arial" panose="020B0604020202020204" pitchFamily="34" charset="0"/>
                <a:cs typeface="Arial" panose="020B0604020202020204" pitchFamily="34" charset="0"/>
              </a:rPr>
              <a:t>Help with planning/organizing</a:t>
            </a:r>
          </a:p>
          <a:p>
            <a:pPr lvl="1" algn="l"/>
            <a:r>
              <a:rPr lang="en-US" sz="2800" dirty="0">
                <a:solidFill>
                  <a:schemeClr val="bg1"/>
                </a:solidFill>
                <a:latin typeface="Arial" panose="020B0604020202020204" pitchFamily="34" charset="0"/>
                <a:cs typeface="Arial" panose="020B0604020202020204" pitchFamily="34" charset="0"/>
              </a:rPr>
              <a:t>Most fairs have photography contests-check locally for who manages yours.</a:t>
            </a:r>
          </a:p>
          <a:p>
            <a:pPr lvl="1" algn="l"/>
            <a:r>
              <a:rPr lang="en-US" sz="2800" dirty="0">
                <a:solidFill>
                  <a:schemeClr val="bg1"/>
                </a:solidFill>
                <a:latin typeface="Arial" panose="020B0604020202020204" pitchFamily="34" charset="0"/>
                <a:cs typeface="Arial" panose="020B0604020202020204" pitchFamily="34" charset="0"/>
              </a:rPr>
              <a:t>Most photography clubs are “competition clubs” devoting one meeting/month to an internal competition.   This makes a good source of judges.  Also, it appears that many county fair photography competitions are run by a local photography club.</a:t>
            </a:r>
          </a:p>
          <a:p>
            <a:endParaRPr lang="en-US" dirty="0"/>
          </a:p>
        </p:txBody>
      </p:sp>
    </p:spTree>
    <p:extLst>
      <p:ext uri="{BB962C8B-B14F-4D97-AF65-F5344CB8AC3E}">
        <p14:creationId xmlns:p14="http://schemas.microsoft.com/office/powerpoint/2010/main" val="98045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198" y="355600"/>
            <a:ext cx="8575039" cy="1655762"/>
          </a:xfrm>
        </p:spPr>
        <p:txBody>
          <a:bodyPr>
            <a:noAutofit/>
          </a:bodyPr>
          <a:lstStyle/>
          <a:p>
            <a:pPr>
              <a:lnSpc>
                <a:spcPct val="150000"/>
              </a:lnSpc>
            </a:pPr>
            <a:r>
              <a:rPr lang="de-DE" altLang="en-US" sz="3200" dirty="0">
                <a:solidFill>
                  <a:srgbClr val="FFFFFF"/>
                </a:solidFill>
                <a:latin typeface="Proxima Nova Extrabold It" pitchFamily="5" charset="0"/>
                <a:ea typeface="Proxima Nova Thin" charset="0"/>
                <a:sym typeface="Proxima Nova Thin" charset="0"/>
              </a:rPr>
              <a:t>Thank you</a:t>
            </a:r>
            <a:endParaRPr lang="en-GB" sz="3200" dirty="0"/>
          </a:p>
        </p:txBody>
      </p:sp>
      <p:pic>
        <p:nvPicPr>
          <p:cNvPr id="4" name="Picture 3" descr="International Year of Rangelands and Pastoralists Initiative | IYRP logo"/>
          <p:cNvPicPr/>
          <p:nvPr/>
        </p:nvPicPr>
        <p:blipFill>
          <a:blip r:embed="rId2">
            <a:extLst>
              <a:ext uri="{28A0092B-C50C-407E-A947-70E740481C1C}">
                <a14:useLocalDpi xmlns:a14="http://schemas.microsoft.com/office/drawing/2010/main" val="0"/>
              </a:ext>
            </a:extLst>
          </a:blip>
          <a:srcRect/>
          <a:stretch>
            <a:fillRect/>
          </a:stretch>
        </p:blipFill>
        <p:spPr bwMode="auto">
          <a:xfrm>
            <a:off x="2346005" y="1351280"/>
            <a:ext cx="7539676" cy="5405120"/>
          </a:xfrm>
          <a:prstGeom prst="rect">
            <a:avLst/>
          </a:prstGeom>
          <a:noFill/>
          <a:ln>
            <a:noFill/>
          </a:ln>
        </p:spPr>
      </p:pic>
    </p:spTree>
    <p:extLst>
      <p:ext uri="{BB962C8B-B14F-4D97-AF65-F5344CB8AC3E}">
        <p14:creationId xmlns:p14="http://schemas.microsoft.com/office/powerpoint/2010/main" val="40164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87A5-9050-901D-8CCC-09F121AC2661}"/>
              </a:ext>
            </a:extLst>
          </p:cNvPr>
          <p:cNvSpPr>
            <a:spLocks noGrp="1"/>
          </p:cNvSpPr>
          <p:nvPr>
            <p:ph type="title"/>
          </p:nvPr>
        </p:nvSpPr>
        <p:spPr>
          <a:xfrm>
            <a:off x="838200" y="365125"/>
            <a:ext cx="10515600" cy="960241"/>
          </a:xfrm>
        </p:spPr>
        <p:txBody>
          <a:bodyPr/>
          <a:lstStyle/>
          <a:p>
            <a:pPr algn="ctr"/>
            <a:r>
              <a:rPr lang="en-US" dirty="0">
                <a:latin typeface="Arial" panose="020B0604020202020204" pitchFamily="34" charset="0"/>
                <a:cs typeface="Arial" panose="020B0604020202020204" pitchFamily="34" charset="0"/>
              </a:rPr>
              <a:t>Program</a:t>
            </a:r>
            <a:endParaRPr lang="en-US" dirty="0"/>
          </a:p>
        </p:txBody>
      </p:sp>
      <p:sp>
        <p:nvSpPr>
          <p:cNvPr id="3" name="Content Placeholder 2">
            <a:extLst>
              <a:ext uri="{FF2B5EF4-FFF2-40B4-BE49-F238E27FC236}">
                <a16:creationId xmlns:a16="http://schemas.microsoft.com/office/drawing/2014/main" id="{19669D36-658C-8D7C-3CFC-27362ACD50E1}"/>
              </a:ext>
            </a:extLst>
          </p:cNvPr>
          <p:cNvSpPr>
            <a:spLocks noGrp="1"/>
          </p:cNvSpPr>
          <p:nvPr>
            <p:ph idx="1"/>
          </p:nvPr>
        </p:nvSpPr>
        <p:spPr>
          <a:xfrm>
            <a:off x="512852" y="1393742"/>
            <a:ext cx="5583148" cy="5351241"/>
          </a:xfrm>
        </p:spPr>
        <p:txBody>
          <a:bodyPr>
            <a:normAutofit/>
          </a:bodyPr>
          <a:lstStyle/>
          <a:p>
            <a:pPr marL="342900" marR="0" lvl="0" indent="-342900">
              <a:spcAft>
                <a:spcPts val="0"/>
              </a:spcAft>
              <a:buSzPts val="1000"/>
              <a:buFont typeface="Symbol" panose="05050102010706020507" pitchFamily="18" charset="2"/>
              <a:buChar char=""/>
              <a:tabLst>
                <a:tab pos="457200" algn="l"/>
              </a:tabLst>
            </a:pPr>
            <a:r>
              <a:rPr lang="en-US" sz="3200" dirty="0">
                <a:effectLst/>
                <a:latin typeface="Aptos" panose="020B0004020202020204" pitchFamily="34" charset="0"/>
                <a:ea typeface="Times New Roman" panose="02020603050405020304" pitchFamily="18" charset="0"/>
                <a:cs typeface="Aptos" panose="020B0004020202020204" pitchFamily="34" charset="0"/>
              </a:rPr>
              <a:t>12pm: Intro; IYRP-SARE any updates</a:t>
            </a:r>
            <a:endParaRPr lang="en-US" sz="3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dirty="0">
                <a:effectLst/>
                <a:latin typeface="Aptos" panose="020B0004020202020204" pitchFamily="34" charset="0"/>
                <a:ea typeface="Times New Roman" panose="02020603050405020304" pitchFamily="18" charset="0"/>
                <a:cs typeface="Aptos" panose="020B0004020202020204" pitchFamily="34" charset="0"/>
              </a:rPr>
              <a:t>12:10: Danielle </a:t>
            </a:r>
            <a:r>
              <a:rPr lang="en-US" sz="3200" dirty="0" err="1">
                <a:effectLst/>
                <a:latin typeface="Aptos" panose="020B0004020202020204" pitchFamily="34" charset="0"/>
                <a:ea typeface="Times New Roman" panose="02020603050405020304" pitchFamily="18" charset="0"/>
                <a:cs typeface="Aptos" panose="020B0004020202020204" pitchFamily="34" charset="0"/>
              </a:rPr>
              <a:t>Clenet</a:t>
            </a:r>
            <a:r>
              <a:rPr lang="en-US" sz="3200" dirty="0">
                <a:effectLst/>
                <a:latin typeface="Aptos" panose="020B0004020202020204" pitchFamily="34" charset="0"/>
                <a:ea typeface="Times New Roman" panose="02020603050405020304" pitchFamily="18" charset="0"/>
                <a:cs typeface="Aptos" panose="020B0004020202020204" pitchFamily="34" charset="0"/>
              </a:rPr>
              <a:t>,</a:t>
            </a:r>
            <a:r>
              <a:rPr lang="en-US" sz="3200" dirty="0">
                <a:latin typeface="Aptos" panose="020B0004020202020204" pitchFamily="34" charset="0"/>
                <a:ea typeface="Times New Roman" panose="02020603050405020304" pitchFamily="18" charset="0"/>
                <a:cs typeface="Aptos" panose="020B0004020202020204" pitchFamily="34" charset="0"/>
              </a:rPr>
              <a:t> </a:t>
            </a:r>
            <a:r>
              <a:rPr lang="en-US" sz="3200" dirty="0">
                <a:effectLst/>
                <a:latin typeface="Aptos" panose="020B0004020202020204" pitchFamily="34" charset="0"/>
                <a:ea typeface="Times New Roman" panose="02020603050405020304" pitchFamily="18" charset="0"/>
                <a:cs typeface="Aptos" panose="020B0004020202020204" pitchFamily="34" charset="0"/>
              </a:rPr>
              <a:t>on art competitions</a:t>
            </a:r>
            <a:endParaRPr lang="en-US" sz="3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dirty="0">
                <a:effectLst/>
                <a:latin typeface="Aptos" panose="020B0004020202020204" pitchFamily="34" charset="0"/>
                <a:ea typeface="Times New Roman" panose="02020603050405020304" pitchFamily="18" charset="0"/>
                <a:cs typeface="Aptos" panose="020B0004020202020204" pitchFamily="34" charset="0"/>
              </a:rPr>
              <a:t>12:20: Dennis Plank, Photography Competitions</a:t>
            </a:r>
            <a:endParaRPr lang="en-US" sz="3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dirty="0">
                <a:effectLst/>
                <a:latin typeface="Aptos" panose="020B0004020202020204" pitchFamily="34" charset="0"/>
                <a:ea typeface="Times New Roman" panose="02020603050405020304" pitchFamily="18" charset="0"/>
                <a:cs typeface="Aptos" panose="020B0004020202020204" pitchFamily="34" charset="0"/>
              </a:rPr>
              <a:t>12:35/40: 10-15, Q&amp;A discussion for attendees to ask questions</a:t>
            </a:r>
            <a:endParaRPr lang="en-US" sz="3200" dirty="0">
              <a:effectLst/>
              <a:latin typeface="Aptos" panose="020B0004020202020204" pitchFamily="34" charset="0"/>
              <a:ea typeface="Aptos" panose="020B0004020202020204" pitchFamily="34" charset="0"/>
              <a:cs typeface="Aptos" panose="020B0004020202020204" pitchFamily="34" charset="0"/>
            </a:endParaRPr>
          </a:p>
          <a:p>
            <a:endParaRPr lang="en-US" sz="4400" dirty="0"/>
          </a:p>
        </p:txBody>
      </p:sp>
      <p:pic>
        <p:nvPicPr>
          <p:cNvPr id="5" name="Picture 4">
            <a:extLst>
              <a:ext uri="{FF2B5EF4-FFF2-40B4-BE49-F238E27FC236}">
                <a16:creationId xmlns:a16="http://schemas.microsoft.com/office/drawing/2014/main" id="{EC396FB5-3937-E70B-756A-517EBCB0242B}"/>
              </a:ext>
            </a:extLst>
          </p:cNvPr>
          <p:cNvPicPr>
            <a:picLocks noChangeAspect="1"/>
          </p:cNvPicPr>
          <p:nvPr/>
        </p:nvPicPr>
        <p:blipFill>
          <a:blip r:embed="rId2"/>
          <a:stretch>
            <a:fillRect/>
          </a:stretch>
        </p:blipFill>
        <p:spPr>
          <a:xfrm>
            <a:off x="6072551" y="1690687"/>
            <a:ext cx="6070441" cy="3847083"/>
          </a:xfrm>
          <a:prstGeom prst="rect">
            <a:avLst/>
          </a:prstGeom>
        </p:spPr>
      </p:pic>
    </p:spTree>
    <p:extLst>
      <p:ext uri="{BB962C8B-B14F-4D97-AF65-F5344CB8AC3E}">
        <p14:creationId xmlns:p14="http://schemas.microsoft.com/office/powerpoint/2010/main" val="281152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http://iyrp.info"/>
          <p:cNvSpPr txBox="1">
            <a:spLocks noChangeArrowheads="1"/>
          </p:cNvSpPr>
          <p:nvPr/>
        </p:nvSpPr>
        <p:spPr bwMode="auto">
          <a:xfrm>
            <a:off x="5143437" y="6346073"/>
            <a:ext cx="1410707" cy="383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20000"/>
              </a:lnSpc>
            </a:pPr>
            <a:r>
              <a:rPr lang="de-DE" altLang="en-US" sz="1800" b="0" dirty="0">
                <a:solidFill>
                  <a:srgbClr val="FFFFFF"/>
                </a:solidFill>
                <a:latin typeface="Proxima Nova Thin" charset="0"/>
                <a:ea typeface="Proxima Nova Thin" charset="0"/>
                <a:cs typeface="Proxima Nova Thin" charset="0"/>
                <a:sym typeface="Proxima Nova Thin" charset="0"/>
              </a:rPr>
              <a:t>www.i</a:t>
            </a:r>
            <a:r>
              <a:rPr lang="de-DE" altLang="en-US" sz="1800" b="0" dirty="0">
                <a:solidFill>
                  <a:srgbClr val="FFFFFF"/>
                </a:solidFill>
                <a:latin typeface="Proxima Nova Semibold" pitchFamily="5" charset="0"/>
                <a:ea typeface="Proxima Nova Semibold" pitchFamily="5" charset="0"/>
                <a:cs typeface="Proxima Nova Semibold" pitchFamily="5" charset="0"/>
                <a:sym typeface="Proxima Nova Semibold" pitchFamily="5" charset="0"/>
              </a:rPr>
              <a:t>yrp.info</a:t>
            </a:r>
          </a:p>
        </p:txBody>
      </p:sp>
      <p:sp>
        <p:nvSpPr>
          <p:cNvPr id="2053" name="International Year of…"/>
          <p:cNvSpPr txBox="1">
            <a:spLocks noChangeArrowheads="1"/>
          </p:cNvSpPr>
          <p:nvPr/>
        </p:nvSpPr>
        <p:spPr bwMode="auto">
          <a:xfrm>
            <a:off x="1542287" y="793692"/>
            <a:ext cx="9107424" cy="858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50000"/>
              </a:lnSpc>
            </a:pPr>
            <a:r>
              <a:rPr lang="en-US" sz="4000" dirty="0">
                <a:solidFill>
                  <a:schemeClr val="bg1"/>
                </a:solidFill>
                <a:latin typeface="Proxima Nova Extrabold It"/>
                <a:cs typeface="Arial" panose="020B0604020202020204" pitchFamily="34" charset="0"/>
              </a:rPr>
              <a:t>Organizing an Art Contest</a:t>
            </a:r>
            <a:endParaRPr lang="de-DE" altLang="en-US" sz="4000" b="0" dirty="0">
              <a:solidFill>
                <a:schemeClr val="bg1"/>
              </a:solidFill>
              <a:latin typeface="Proxima Nova Extrabold It"/>
              <a:ea typeface="Proxima Nova Semibold" pitchFamily="5" charset="0"/>
              <a:cs typeface="Proxima Nova Semibold" pitchFamily="5" charset="0"/>
              <a:sym typeface="Proxima Nova Semibold" pitchFamily="5" charset="0"/>
            </a:endParaRPr>
          </a:p>
        </p:txBody>
      </p:sp>
      <p:pic>
        <p:nvPicPr>
          <p:cNvPr id="2054" name="Bild 1" descr="IYRL logo white H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7328" y="3429000"/>
            <a:ext cx="4162924" cy="2696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5" name="International Year of…"/>
          <p:cNvSpPr txBox="1">
            <a:spLocks noChangeArrowheads="1"/>
          </p:cNvSpPr>
          <p:nvPr/>
        </p:nvSpPr>
        <p:spPr bwMode="auto">
          <a:xfrm>
            <a:off x="1184968" y="1623742"/>
            <a:ext cx="9822061" cy="1600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a:lnSpc>
                <a:spcPct val="150000"/>
              </a:lnSpc>
            </a:pPr>
            <a:r>
              <a:rPr lang="de-DE" altLang="en-US" sz="3600" b="0" dirty="0">
                <a:solidFill>
                  <a:srgbClr val="FFFFFF"/>
                </a:solidFill>
                <a:latin typeface="Proxima Nova Extrabold It" pitchFamily="5" charset="0"/>
                <a:ea typeface="Proxima Nova Thin" charset="0"/>
                <a:sym typeface="Proxima Nova Thin" charset="0"/>
              </a:rPr>
              <a:t>What Needs to Be Considered Before Starting, </a:t>
            </a:r>
          </a:p>
          <a:p>
            <a:pPr>
              <a:lnSpc>
                <a:spcPct val="150000"/>
              </a:lnSpc>
            </a:pPr>
            <a:r>
              <a:rPr lang="de-DE" altLang="en-US" sz="3600" b="0" dirty="0">
                <a:solidFill>
                  <a:srgbClr val="FFFFFF"/>
                </a:solidFill>
                <a:latin typeface="Proxima Nova Extrabold It" pitchFamily="5" charset="0"/>
                <a:ea typeface="Proxima Nova Thin" charset="0"/>
                <a:sym typeface="Proxima Nova Thin" charset="0"/>
              </a:rPr>
              <a:t>Danielle Clenet</a:t>
            </a:r>
          </a:p>
        </p:txBody>
      </p:sp>
    </p:spTree>
    <p:extLst>
      <p:ext uri="{BB962C8B-B14F-4D97-AF65-F5344CB8AC3E}">
        <p14:creationId xmlns:p14="http://schemas.microsoft.com/office/powerpoint/2010/main" val="35036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746-8736-8D4F-EC55-256C9AFF198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781EFAD-90FB-1FAA-EE85-79A5B382E491}"/>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C823D648-177C-7924-AE08-298EEBD63EF0}"/>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6F2AD55B-76C7-D274-842B-4BD58410A03C}"/>
              </a:ext>
            </a:extLst>
          </p:cNvPr>
          <p:cNvSpPr txBox="1"/>
          <p:nvPr/>
        </p:nvSpPr>
        <p:spPr>
          <a:xfrm>
            <a:off x="716437" y="4760535"/>
            <a:ext cx="10737130" cy="1077218"/>
          </a:xfrm>
          <a:prstGeom prst="rect">
            <a:avLst/>
          </a:prstGeom>
          <a:solidFill>
            <a:schemeClr val="bg1">
              <a:alpha val="65000"/>
            </a:schemeClr>
          </a:solidFill>
        </p:spPr>
        <p:txBody>
          <a:bodyPr wrap="square" rtlCol="0">
            <a:spAutoFit/>
          </a:bodyPr>
          <a:lstStyle/>
          <a:p>
            <a:r>
              <a:rPr lang="en-US" sz="3200" dirty="0">
                <a:hlinkClick r:id="rId3"/>
              </a:rPr>
              <a:t>https://drive.google.com/file/d/1L_7Vige_BVe_iaRexha2rmuluTfJmZE1/view?usp=drive_linki</a:t>
            </a:r>
            <a:r>
              <a:rPr lang="en-US" sz="3200" dirty="0"/>
              <a:t> </a:t>
            </a:r>
          </a:p>
        </p:txBody>
      </p:sp>
    </p:spTree>
    <p:extLst>
      <p:ext uri="{BB962C8B-B14F-4D97-AF65-F5344CB8AC3E}">
        <p14:creationId xmlns:p14="http://schemas.microsoft.com/office/powerpoint/2010/main" val="154752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http://iyrp.info"/>
          <p:cNvSpPr txBox="1">
            <a:spLocks noChangeArrowheads="1"/>
          </p:cNvSpPr>
          <p:nvPr/>
        </p:nvSpPr>
        <p:spPr bwMode="auto">
          <a:xfrm>
            <a:off x="5143437" y="6346073"/>
            <a:ext cx="1410707" cy="383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20000"/>
              </a:lnSpc>
            </a:pPr>
            <a:r>
              <a:rPr lang="de-DE" altLang="en-US" sz="1800" b="0" dirty="0">
                <a:solidFill>
                  <a:srgbClr val="FFFFFF"/>
                </a:solidFill>
                <a:latin typeface="Proxima Nova Thin" charset="0"/>
                <a:ea typeface="Proxima Nova Thin" charset="0"/>
                <a:cs typeface="Proxima Nova Thin" charset="0"/>
                <a:sym typeface="Proxima Nova Thin" charset="0"/>
              </a:rPr>
              <a:t>www.i</a:t>
            </a:r>
            <a:r>
              <a:rPr lang="de-DE" altLang="en-US" sz="1800" b="0" dirty="0">
                <a:solidFill>
                  <a:srgbClr val="FFFFFF"/>
                </a:solidFill>
                <a:latin typeface="Proxima Nova Semibold" pitchFamily="5" charset="0"/>
                <a:ea typeface="Proxima Nova Semibold" pitchFamily="5" charset="0"/>
                <a:cs typeface="Proxima Nova Semibold" pitchFamily="5" charset="0"/>
                <a:sym typeface="Proxima Nova Semibold" pitchFamily="5" charset="0"/>
              </a:rPr>
              <a:t>yrp.info</a:t>
            </a:r>
          </a:p>
        </p:txBody>
      </p:sp>
      <p:sp>
        <p:nvSpPr>
          <p:cNvPr id="2053" name="International Year of…"/>
          <p:cNvSpPr txBox="1">
            <a:spLocks noChangeArrowheads="1"/>
          </p:cNvSpPr>
          <p:nvPr/>
        </p:nvSpPr>
        <p:spPr bwMode="auto">
          <a:xfrm>
            <a:off x="1542287" y="793692"/>
            <a:ext cx="9107424" cy="858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50000"/>
              </a:lnSpc>
            </a:pPr>
            <a:r>
              <a:rPr lang="en-US" sz="4000" dirty="0">
                <a:solidFill>
                  <a:schemeClr val="bg1"/>
                </a:solidFill>
                <a:latin typeface="Proxima Nova Extrabold It"/>
                <a:cs typeface="Arial" panose="020B0604020202020204" pitchFamily="34" charset="0"/>
              </a:rPr>
              <a:t>Developing a Photography Contest</a:t>
            </a:r>
            <a:endParaRPr lang="de-DE" altLang="en-US" sz="4000" b="0" dirty="0">
              <a:solidFill>
                <a:schemeClr val="bg1"/>
              </a:solidFill>
              <a:latin typeface="Proxima Nova Extrabold It"/>
              <a:ea typeface="Proxima Nova Semibold" pitchFamily="5" charset="0"/>
              <a:cs typeface="Proxima Nova Semibold" pitchFamily="5" charset="0"/>
              <a:sym typeface="Proxima Nova Semibold" pitchFamily="5" charset="0"/>
            </a:endParaRPr>
          </a:p>
        </p:txBody>
      </p:sp>
      <p:pic>
        <p:nvPicPr>
          <p:cNvPr id="2054" name="Bild 1" descr="IYRL logo white H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7328" y="3429000"/>
            <a:ext cx="4162924" cy="2696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International Year of…"/>
          <p:cNvSpPr txBox="1">
            <a:spLocks noChangeArrowheads="1"/>
          </p:cNvSpPr>
          <p:nvPr/>
        </p:nvSpPr>
        <p:spPr bwMode="auto">
          <a:xfrm>
            <a:off x="2024965" y="1894382"/>
            <a:ext cx="8142070" cy="1600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a:lnSpc>
                <a:spcPct val="150000"/>
              </a:lnSpc>
            </a:pPr>
            <a:r>
              <a:rPr lang="de-DE" altLang="en-US" sz="3600" b="0" dirty="0">
                <a:solidFill>
                  <a:srgbClr val="FFFFFF"/>
                </a:solidFill>
                <a:latin typeface="Proxima Nova Extrabold It" pitchFamily="5" charset="0"/>
                <a:ea typeface="Proxima Nova Thin" charset="0"/>
                <a:sym typeface="Proxima Nova Thin" charset="0"/>
              </a:rPr>
              <a:t>Issues and Considerations, </a:t>
            </a:r>
          </a:p>
          <a:p>
            <a:pPr>
              <a:lnSpc>
                <a:spcPct val="150000"/>
              </a:lnSpc>
            </a:pPr>
            <a:r>
              <a:rPr lang="de-DE" altLang="en-US" sz="3600" b="0" dirty="0">
                <a:solidFill>
                  <a:srgbClr val="FFFFFF"/>
                </a:solidFill>
                <a:latin typeface="Proxima Nova Extrabold It" pitchFamily="5" charset="0"/>
                <a:ea typeface="Proxima Nova Thin" charset="0"/>
                <a:sym typeface="Proxima Nova Thin" charset="0"/>
              </a:rPr>
              <a:t>Dennis Plank</a:t>
            </a:r>
          </a:p>
        </p:txBody>
      </p:sp>
    </p:spTree>
    <p:extLst>
      <p:ext uri="{BB962C8B-B14F-4D97-AF65-F5344CB8AC3E}">
        <p14:creationId xmlns:p14="http://schemas.microsoft.com/office/powerpoint/2010/main" val="104803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B205-6CA8-279A-CFAE-0CAFE37B7A09}"/>
              </a:ext>
            </a:extLst>
          </p:cNvPr>
          <p:cNvSpPr>
            <a:spLocks noGrp="1"/>
          </p:cNvSpPr>
          <p:nvPr>
            <p:ph type="title"/>
          </p:nvPr>
        </p:nvSpPr>
        <p:spPr/>
        <p:txBody>
          <a:bodyPr/>
          <a:lstStyle/>
          <a:p>
            <a:r>
              <a:rPr lang="en-US" dirty="0"/>
              <a:t>Decisions to Make</a:t>
            </a:r>
          </a:p>
        </p:txBody>
      </p:sp>
      <p:sp>
        <p:nvSpPr>
          <p:cNvPr id="3" name="Content Placeholder 2">
            <a:extLst>
              <a:ext uri="{FF2B5EF4-FFF2-40B4-BE49-F238E27FC236}">
                <a16:creationId xmlns:a16="http://schemas.microsoft.com/office/drawing/2014/main" id="{D961DF0E-20CE-9429-249C-D27BF0184DB9}"/>
              </a:ext>
            </a:extLst>
          </p:cNvPr>
          <p:cNvSpPr>
            <a:spLocks noGrp="1"/>
          </p:cNvSpPr>
          <p:nvPr>
            <p:ph idx="1"/>
          </p:nvPr>
        </p:nvSpPr>
        <p:spPr/>
        <p:txBody>
          <a:bodyPr/>
          <a:lstStyle/>
          <a:p>
            <a:r>
              <a:rPr lang="en-US" dirty="0"/>
              <a:t>Digital or Print</a:t>
            </a:r>
          </a:p>
          <a:p>
            <a:r>
              <a:rPr lang="en-US" dirty="0"/>
              <a:t>Eligibility Rules</a:t>
            </a:r>
          </a:p>
          <a:p>
            <a:r>
              <a:rPr lang="en-US" dirty="0"/>
              <a:t>Number of entries per photographer</a:t>
            </a:r>
          </a:p>
          <a:p>
            <a:r>
              <a:rPr lang="en-US" dirty="0"/>
              <a:t>Rights of the contest in images entered</a:t>
            </a:r>
          </a:p>
          <a:p>
            <a:r>
              <a:rPr lang="en-US" dirty="0"/>
              <a:t>Categories of images</a:t>
            </a:r>
          </a:p>
          <a:p>
            <a:r>
              <a:rPr lang="en-US" dirty="0"/>
              <a:t>Judging</a:t>
            </a:r>
          </a:p>
          <a:p>
            <a:r>
              <a:rPr lang="en-US" dirty="0"/>
              <a:t>Timing</a:t>
            </a:r>
          </a:p>
          <a:p>
            <a:r>
              <a:rPr lang="en-US" dirty="0"/>
              <a:t>Physical venues?</a:t>
            </a:r>
          </a:p>
        </p:txBody>
      </p:sp>
      <p:pic>
        <p:nvPicPr>
          <p:cNvPr id="4" name="Picture 3">
            <a:extLst>
              <a:ext uri="{FF2B5EF4-FFF2-40B4-BE49-F238E27FC236}">
                <a16:creationId xmlns:a16="http://schemas.microsoft.com/office/drawing/2014/main" id="{DD28221D-65E2-A232-348D-8270577F3756}"/>
              </a:ext>
            </a:extLst>
          </p:cNvPr>
          <p:cNvPicPr>
            <a:picLocks noChangeAspect="1"/>
          </p:cNvPicPr>
          <p:nvPr/>
        </p:nvPicPr>
        <p:blipFill rotWithShape="1">
          <a:blip r:embed="rId2"/>
          <a:srcRect l="23465" r="7188"/>
          <a:stretch/>
        </p:blipFill>
        <p:spPr>
          <a:xfrm>
            <a:off x="8346831" y="0"/>
            <a:ext cx="3845169" cy="6858000"/>
          </a:xfrm>
          <a:prstGeom prst="rect">
            <a:avLst/>
          </a:prstGeom>
        </p:spPr>
      </p:pic>
    </p:spTree>
    <p:extLst>
      <p:ext uri="{BB962C8B-B14F-4D97-AF65-F5344CB8AC3E}">
        <p14:creationId xmlns:p14="http://schemas.microsoft.com/office/powerpoint/2010/main" val="308690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87A5-9050-901D-8CCC-09F121AC2661}"/>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Digital or Print</a:t>
            </a:r>
            <a:endParaRPr lang="en-US" dirty="0"/>
          </a:p>
        </p:txBody>
      </p:sp>
      <p:sp>
        <p:nvSpPr>
          <p:cNvPr id="3" name="Content Placeholder 2">
            <a:extLst>
              <a:ext uri="{FF2B5EF4-FFF2-40B4-BE49-F238E27FC236}">
                <a16:creationId xmlns:a16="http://schemas.microsoft.com/office/drawing/2014/main" id="{19669D36-658C-8D7C-3CFC-27362ACD50E1}"/>
              </a:ext>
            </a:extLst>
          </p:cNvPr>
          <p:cNvSpPr>
            <a:spLocks noGrp="1"/>
          </p:cNvSpPr>
          <p:nvPr>
            <p:ph idx="1"/>
          </p:nvPr>
        </p:nvSpPr>
        <p:spPr/>
        <p:txBody>
          <a:bodyPr>
            <a:normAutofit fontScale="92500" lnSpcReduction="20000"/>
          </a:bodyPr>
          <a:lstStyle/>
          <a:p>
            <a:pPr algn="l"/>
            <a:r>
              <a:rPr lang="en-US" sz="2800" dirty="0">
                <a:latin typeface="Arial" panose="020B0604020202020204" pitchFamily="34" charset="0"/>
                <a:cs typeface="Arial" panose="020B0604020202020204" pitchFamily="34" charset="0"/>
              </a:rPr>
              <a:t>Pick one or the other.  Combination is  too complex.</a:t>
            </a: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Digital is easy for the photographer and logistics are simple.  Judges can access them remotely.  Not as easy for open judging (need projector and projectors are often uncalibrated and give false colors/brightness).  It’s also not as easy to see what it would look like printed.  </a:t>
            </a: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Prints are expensive for the entrant if they can’t do their own printing.  Logistics are a bit more complicated (storage, handling, hanging for judging, etc.)  They do give a good indication of what the final display would look like and in many ways work better if you want to use open judging.</a:t>
            </a:r>
          </a:p>
          <a:p>
            <a:endParaRPr lang="en-US" dirty="0"/>
          </a:p>
        </p:txBody>
      </p:sp>
    </p:spTree>
    <p:extLst>
      <p:ext uri="{BB962C8B-B14F-4D97-AF65-F5344CB8AC3E}">
        <p14:creationId xmlns:p14="http://schemas.microsoft.com/office/powerpoint/2010/main" val="385144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A1E9-AD7B-5DB8-D2EA-FCA694F04EA6}"/>
              </a:ext>
            </a:extLst>
          </p:cNvPr>
          <p:cNvSpPr>
            <a:spLocks noGrp="1"/>
          </p:cNvSpPr>
          <p:nvPr>
            <p:ph type="title"/>
          </p:nvPr>
        </p:nvSpPr>
        <p:spPr/>
        <p:txBody>
          <a:bodyPr/>
          <a:lstStyle/>
          <a:p>
            <a:r>
              <a:rPr lang="en-US" dirty="0">
                <a:solidFill>
                  <a:schemeClr val="bg1"/>
                </a:solidFill>
              </a:rPr>
              <a:t>Eligibility Rules</a:t>
            </a:r>
          </a:p>
        </p:txBody>
      </p:sp>
      <p:sp>
        <p:nvSpPr>
          <p:cNvPr id="3" name="Content Placeholder 2">
            <a:extLst>
              <a:ext uri="{FF2B5EF4-FFF2-40B4-BE49-F238E27FC236}">
                <a16:creationId xmlns:a16="http://schemas.microsoft.com/office/drawing/2014/main" id="{C0A28387-43CC-0214-22E8-C4FAF7C09EC7}"/>
              </a:ext>
            </a:extLst>
          </p:cNvPr>
          <p:cNvSpPr>
            <a:spLocks noGrp="1"/>
          </p:cNvSpPr>
          <p:nvPr>
            <p:ph idx="1"/>
          </p:nvPr>
        </p:nvSpPr>
        <p:spPr/>
        <p:txBody>
          <a:bodyPr/>
          <a:lstStyle/>
          <a:p>
            <a:pPr algn="l"/>
            <a:r>
              <a:rPr lang="en-US" sz="2800" dirty="0">
                <a:solidFill>
                  <a:schemeClr val="bg1"/>
                </a:solidFill>
                <a:latin typeface="Arial" panose="020B0604020202020204" pitchFamily="34" charset="0"/>
                <a:cs typeface="Arial" panose="020B0604020202020204" pitchFamily="34" charset="0"/>
              </a:rPr>
              <a:t>Age of photographer</a:t>
            </a:r>
          </a:p>
          <a:p>
            <a:pPr algn="l"/>
            <a:r>
              <a:rPr lang="en-US" sz="2800" dirty="0">
                <a:solidFill>
                  <a:schemeClr val="bg1"/>
                </a:solidFill>
                <a:latin typeface="Arial" panose="020B0604020202020204" pitchFamily="34" charset="0"/>
                <a:cs typeface="Arial" panose="020B0604020202020204" pitchFamily="34" charset="0"/>
              </a:rPr>
              <a:t>Must be the entrant’s own work</a:t>
            </a:r>
          </a:p>
          <a:p>
            <a:pPr algn="l"/>
            <a:r>
              <a:rPr lang="en-US" sz="2800" dirty="0">
                <a:solidFill>
                  <a:schemeClr val="bg1"/>
                </a:solidFill>
                <a:latin typeface="Arial" panose="020B0604020202020204" pitchFamily="34" charset="0"/>
                <a:cs typeface="Arial" panose="020B0604020202020204" pitchFamily="34" charset="0"/>
              </a:rPr>
              <a:t>Location taken?</a:t>
            </a:r>
          </a:p>
          <a:p>
            <a:pPr algn="l"/>
            <a:r>
              <a:rPr lang="en-US" sz="2800" dirty="0">
                <a:solidFill>
                  <a:schemeClr val="bg1"/>
                </a:solidFill>
                <a:latin typeface="Arial" panose="020B0604020202020204" pitchFamily="34" charset="0"/>
                <a:cs typeface="Arial" panose="020B0604020202020204" pitchFamily="34" charset="0"/>
              </a:rPr>
              <a:t>Residence of photographer?</a:t>
            </a:r>
          </a:p>
          <a:p>
            <a:pPr algn="l"/>
            <a:r>
              <a:rPr lang="en-US" sz="2800" dirty="0">
                <a:solidFill>
                  <a:schemeClr val="bg1"/>
                </a:solidFill>
                <a:latin typeface="Arial" panose="020B0604020202020204" pitchFamily="34" charset="0"/>
                <a:cs typeface="Arial" panose="020B0604020202020204" pitchFamily="34" charset="0"/>
              </a:rPr>
              <a:t>Size limitations of prints/digital files (also availability of high resolution file for printing display)</a:t>
            </a:r>
          </a:p>
          <a:p>
            <a:endParaRPr lang="en-US" dirty="0"/>
          </a:p>
        </p:txBody>
      </p:sp>
    </p:spTree>
    <p:extLst>
      <p:ext uri="{BB962C8B-B14F-4D97-AF65-F5344CB8AC3E}">
        <p14:creationId xmlns:p14="http://schemas.microsoft.com/office/powerpoint/2010/main" val="162252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A273-71CF-47BF-DB1E-07FE28269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37957-6C94-8864-E158-4EB7F6E3AC29}"/>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Number of Entries per Photographer</a:t>
            </a:r>
            <a:endParaRPr lang="en-US" dirty="0"/>
          </a:p>
        </p:txBody>
      </p:sp>
      <p:sp>
        <p:nvSpPr>
          <p:cNvPr id="3" name="Content Placeholder 2">
            <a:extLst>
              <a:ext uri="{FF2B5EF4-FFF2-40B4-BE49-F238E27FC236}">
                <a16:creationId xmlns:a16="http://schemas.microsoft.com/office/drawing/2014/main" id="{1DB56021-6BB9-ED75-EB35-0646540B73BB}"/>
              </a:ext>
            </a:extLst>
          </p:cNvPr>
          <p:cNvSpPr>
            <a:spLocks noGrp="1"/>
          </p:cNvSpPr>
          <p:nvPr>
            <p:ph idx="1"/>
          </p:nvPr>
        </p:nvSpPr>
        <p:spPr/>
        <p:txBody>
          <a:bodyPr>
            <a:normAutofit/>
          </a:bodyPr>
          <a:lstStyle/>
          <a:p>
            <a:pPr algn="l"/>
            <a:r>
              <a:rPr lang="en-US" sz="2800" dirty="0">
                <a:latin typeface="Arial" panose="020B0604020202020204" pitchFamily="34" charset="0"/>
                <a:cs typeface="Arial" panose="020B0604020202020204" pitchFamily="34" charset="0"/>
              </a:rPr>
              <a:t>More entries per photographer can yield more high quality </a:t>
            </a:r>
          </a:p>
          <a:p>
            <a:pPr algn="l"/>
            <a:r>
              <a:rPr lang="en-US" sz="2800" dirty="0">
                <a:latin typeface="Arial" panose="020B0604020202020204" pitchFamily="34" charset="0"/>
                <a:cs typeface="Arial" panose="020B0604020202020204" pitchFamily="34" charset="0"/>
              </a:rPr>
              <a:t>Images from photographers that are particularly skilled at these kinds of images.</a:t>
            </a:r>
          </a:p>
          <a:p>
            <a:pPr algn="l"/>
            <a:r>
              <a:rPr lang="en-US" sz="2800" dirty="0">
                <a:latin typeface="Arial" panose="020B0604020202020204" pitchFamily="34" charset="0"/>
                <a:cs typeface="Arial" panose="020B0604020202020204" pitchFamily="34" charset="0"/>
              </a:rPr>
              <a:t>Less entries per person tends to create more diversity in styles.</a:t>
            </a:r>
          </a:p>
          <a:p>
            <a:pPr algn="l"/>
            <a:r>
              <a:rPr lang="en-US" sz="2800" dirty="0">
                <a:latin typeface="Arial" panose="020B0604020202020204" pitchFamily="34" charset="0"/>
                <a:cs typeface="Arial" panose="020B0604020202020204" pitchFamily="34" charset="0"/>
              </a:rPr>
              <a:t>Consider how big your pool of photographers is.  We have approximately 150 people in our camera club of which less than 40 enter the county fair.</a:t>
            </a:r>
          </a:p>
          <a:p>
            <a:pPr algn="l"/>
            <a:r>
              <a:rPr lang="en-US" sz="2800" dirty="0">
                <a:latin typeface="Arial" panose="020B0604020202020204" pitchFamily="34" charset="0"/>
                <a:cs typeface="Arial" panose="020B0604020202020204" pitchFamily="34" charset="0"/>
              </a:rPr>
              <a:t>Somewhere between 3 and 10 images per photographer is probably reasonable.</a:t>
            </a:r>
          </a:p>
          <a:p>
            <a:endParaRPr lang="en-US" dirty="0"/>
          </a:p>
        </p:txBody>
      </p:sp>
    </p:spTree>
    <p:extLst>
      <p:ext uri="{BB962C8B-B14F-4D97-AF65-F5344CB8AC3E}">
        <p14:creationId xmlns:p14="http://schemas.microsoft.com/office/powerpoint/2010/main" val="2401962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1083</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vt:lpstr>
      <vt:lpstr>Arial</vt:lpstr>
      <vt:lpstr>Calibri</vt:lpstr>
      <vt:lpstr>Calibri Light</vt:lpstr>
      <vt:lpstr>Proxima Nova Extrabold It</vt:lpstr>
      <vt:lpstr>Proxima Nova Semibold</vt:lpstr>
      <vt:lpstr>Proxima Nova Thin</vt:lpstr>
      <vt:lpstr>Symbol</vt:lpstr>
      <vt:lpstr>Times New Roman</vt:lpstr>
      <vt:lpstr>Office Theme</vt:lpstr>
      <vt:lpstr>PowerPoint Presentation</vt:lpstr>
      <vt:lpstr>Program</vt:lpstr>
      <vt:lpstr>PowerPoint Presentation</vt:lpstr>
      <vt:lpstr>PowerPoint Presentation</vt:lpstr>
      <vt:lpstr>PowerPoint Presentation</vt:lpstr>
      <vt:lpstr>Decisions to Make</vt:lpstr>
      <vt:lpstr>Digital or Print</vt:lpstr>
      <vt:lpstr>Eligibility Rules</vt:lpstr>
      <vt:lpstr>Number of Entries per Photographer</vt:lpstr>
      <vt:lpstr>Rights of the Contest to Use Images</vt:lpstr>
      <vt:lpstr>Example from NOAA Marine Sanctuary Contest</vt:lpstr>
      <vt:lpstr>Categories of Images</vt:lpstr>
      <vt:lpstr>Prizes?</vt:lpstr>
      <vt:lpstr>Judging</vt:lpstr>
      <vt:lpstr>Miscellaneous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Bramwell, Stephen George</cp:lastModifiedBy>
  <cp:revision>26</cp:revision>
  <dcterms:created xsi:type="dcterms:W3CDTF">2023-04-24T15:32:03Z</dcterms:created>
  <dcterms:modified xsi:type="dcterms:W3CDTF">2025-04-28T18:36:47Z</dcterms:modified>
</cp:coreProperties>
</file>