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8" r:id="rId4"/>
    <p:sldId id="269" r:id="rId5"/>
    <p:sldId id="266" r:id="rId6"/>
    <p:sldId id="405" r:id="rId7"/>
    <p:sldId id="406" r:id="rId8"/>
    <p:sldId id="267" r:id="rId9"/>
    <p:sldId id="268" r:id="rId10"/>
    <p:sldId id="270" r:id="rId11"/>
    <p:sldId id="404" r:id="rId12"/>
    <p:sldId id="401" r:id="rId13"/>
    <p:sldId id="402" r:id="rId14"/>
    <p:sldId id="320" r:id="rId15"/>
    <p:sldId id="321" r:id="rId16"/>
    <p:sldId id="312" r:id="rId17"/>
    <p:sldId id="301" r:id="rId18"/>
    <p:sldId id="302" r:id="rId19"/>
    <p:sldId id="260" r:id="rId20"/>
    <p:sldId id="318" r:id="rId21"/>
    <p:sldId id="319" r:id="rId22"/>
    <p:sldId id="274" r:id="rId23"/>
    <p:sldId id="284" r:id="rId24"/>
    <p:sldId id="287" r:id="rId25"/>
    <p:sldId id="288" r:id="rId26"/>
    <p:sldId id="290" r:id="rId27"/>
    <p:sldId id="292" r:id="rId28"/>
    <p:sldId id="299" r:id="rId29"/>
    <p:sldId id="300" r:id="rId30"/>
    <p:sldId id="316" r:id="rId31"/>
    <p:sldId id="317" r:id="rId32"/>
    <p:sldId id="313" r:id="rId33"/>
    <p:sldId id="314" r:id="rId34"/>
    <p:sldId id="315" r:id="rId35"/>
    <p:sldId id="372" r:id="rId36"/>
    <p:sldId id="403" r:id="rId37"/>
    <p:sldId id="398" r:id="rId38"/>
    <p:sldId id="400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7411"/>
  </p:normalViewPr>
  <p:slideViewPr>
    <p:cSldViewPr snapToGrid="0" snapToObjects="1" showGuides="1">
      <p:cViewPr varScale="1">
        <p:scale>
          <a:sx n="71" d="100"/>
          <a:sy n="71" d="100"/>
        </p:scale>
        <p:origin x="1714" y="67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6F32-0C4E-4F66-8765-8A688CA7099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10E9-0B55-4926-AA71-A96C89A3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Common problem in much of the semi-arid West lowlands</a:t>
            </a:r>
          </a:p>
          <a:p>
            <a:r>
              <a:rPr lang="en-US" dirty="0"/>
              <a:t>Contrast between irrigated valley and adjacent rangeland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relatively light stocking density combined with relatively short grazing periods, the severity of individual plant defoliation tends to be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50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areas with light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areas with moderate utilization.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8745D1-BF78-470C-AF2A-7369EAC104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3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Long-term repeat photo sites established in 2007 and later. These have provided useful information about </a:t>
            </a:r>
            <a:r>
              <a:rPr lang="en-US" dirty="0" err="1"/>
              <a:t>intraannual</a:t>
            </a:r>
            <a:r>
              <a:rPr lang="en-US" dirty="0"/>
              <a:t> variability of plant phenological development and production and reveal changes that various direct monitoring measurements don’t pick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6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Utilization measured immediately after grazing period, regardless of when grazing period is within the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driest site on the CRM. Canopy cover up, litter up, bare ground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1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Canopy cover stable, bare ground stable, litter stable to </a:t>
            </a:r>
            <a:r>
              <a:rPr lang="en-US" dirty="0" err="1"/>
              <a:t>higer</a:t>
            </a:r>
            <a:r>
              <a:rPr lang="en-US" dirty="0"/>
              <a:t>, basal cover stable.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6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Canopy cover stable to increasing. Measurement somewhat dependent on date of monitoring data capture. Both phenological development and date range of grazing relative to date of capture affect cover data.</a:t>
            </a:r>
          </a:p>
          <a:p>
            <a:r>
              <a:rPr lang="en-US" dirty="0"/>
              <a:t>Bare ground stable. Litter probably increasing due to repeated summer grazing.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70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028" indent="-283635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118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1510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327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9143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960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6777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0594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2672E9-1D41-4C0E-9E44-35D3A63F6F95}" type="datetime1">
              <a:rPr lang="en-US" altLang="en-US" smtClean="0"/>
              <a:pPr eaLnBrk="1" hangingPunct="1">
                <a:spcBef>
                  <a:spcPct val="0"/>
                </a:spcBef>
              </a:pPr>
              <a:t>2/18/2021</a:t>
            </a:fld>
            <a:endParaRPr lang="en-US" altLang="en-US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028" indent="-283635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118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1510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327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9143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960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6777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0594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Template-WSU Hrz 201.ppt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028" indent="-283635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118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1510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327" indent="-226908" defTabSz="91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9143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960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6777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0594" indent="-226908" defTabSz="91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F0B230-1B9B-4C14-9E87-A3B310B8DC51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Even if your primary motivations for range management are economic, there is strong support for conservative stocking rates combined with livestock distribution effort.</a:t>
            </a:r>
          </a:p>
        </p:txBody>
      </p:sp>
    </p:spTree>
    <p:extLst>
      <p:ext uri="{BB962C8B-B14F-4D97-AF65-F5344CB8AC3E}">
        <p14:creationId xmlns:p14="http://schemas.microsoft.com/office/powerpoint/2010/main" val="333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93CBDC6-B6F4-4601-90D6-92B9EF1258F3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Template-WSU Hrz 201.ppt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4BBC7-B984-407D-A35F-9C9094AE397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0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Elk herd in this area is large and mobile. Mature females are 450-500 lbs. So a herd of 5-8,000 consumes a lot of forage.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1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set out to avoid some of the unsustainable grazing practices applied historically that led, in many places, to degraded rangeland.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energy facility built 2006-2008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Lewisia rediviva, bitterroot. Dug by indigenous peoples for 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area is one of the larger intact pieces of shrub-steppe in Washington State and it is in excellent condition. Botanical diversity is high and everyone wants it to stay that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Simpson’s hedgehog cactus </a:t>
            </a:r>
            <a:r>
              <a:rPr lang="en-US" b="0" i="1" dirty="0"/>
              <a:t>(</a:t>
            </a:r>
            <a:r>
              <a:rPr lang="en-US" b="0" i="1" dirty="0" err="1"/>
              <a:t>Pediocactus</a:t>
            </a:r>
            <a:r>
              <a:rPr lang="en-US" b="0" i="1" dirty="0"/>
              <a:t> </a:t>
            </a:r>
            <a:r>
              <a:rPr lang="en-US" b="0" i="1" dirty="0" err="1"/>
              <a:t>simpsonii</a:t>
            </a:r>
            <a:r>
              <a:rPr lang="en-US" b="0" i="1" dirty="0"/>
              <a:t>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this plan since 2007 with about 200 cow-calf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 April photo.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D10E9-0B55-4926-AA71-A96C89A377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5775" cy="1047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0" y="1047750"/>
            <a:ext cx="485775" cy="5810250"/>
          </a:xfrm>
          <a:prstGeom prst="rect">
            <a:avLst/>
          </a:prstGeom>
          <a:solidFill>
            <a:srgbClr val="981E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8169275" y="6631013"/>
            <a:ext cx="974725" cy="22698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8043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8"/>
          <p:cNvSpPr>
            <a:spLocks noChangeArrowheads="1"/>
          </p:cNvSpPr>
          <p:nvPr userDrawn="1"/>
        </p:nvSpPr>
        <p:spPr bwMode="hidden">
          <a:xfrm>
            <a:off x="-671513" y="-2057400"/>
            <a:ext cx="8686801" cy="8686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reeform 55"/>
          <p:cNvSpPr>
            <a:spLocks/>
          </p:cNvSpPr>
          <p:nvPr userDrawn="1"/>
        </p:nvSpPr>
        <p:spPr bwMode="ltGray">
          <a:xfrm>
            <a:off x="0" y="0"/>
            <a:ext cx="9007475" cy="21336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145"/>
              </a:cxn>
              <a:cxn ang="0">
                <a:pos x="5683" y="510"/>
              </a:cxn>
              <a:cxn ang="0">
                <a:pos x="5394" y="3"/>
              </a:cxn>
              <a:cxn ang="0">
                <a:pos x="2" y="0"/>
              </a:cxn>
            </a:cxnLst>
            <a:rect l="0" t="0" r="r" b="b"/>
            <a:pathLst>
              <a:path w="5683" h="1145">
                <a:moveTo>
                  <a:pt x="2" y="0"/>
                </a:moveTo>
                <a:lnTo>
                  <a:pt x="0" y="1145"/>
                </a:lnTo>
                <a:lnTo>
                  <a:pt x="5683" y="510"/>
                </a:lnTo>
                <a:lnTo>
                  <a:pt x="5394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56"/>
          <p:cNvSpPr>
            <a:spLocks/>
          </p:cNvSpPr>
          <p:nvPr userDrawn="1"/>
        </p:nvSpPr>
        <p:spPr bwMode="ltGray">
          <a:xfrm>
            <a:off x="3376613" y="0"/>
            <a:ext cx="5538787" cy="1681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34"/>
              </a:cxn>
              <a:cxn ang="0">
                <a:pos x="3577" y="640"/>
              </a:cxn>
              <a:cxn ang="0">
                <a:pos x="3286" y="1"/>
              </a:cxn>
              <a:cxn ang="0">
                <a:pos x="0" y="0"/>
              </a:cxn>
            </a:cxnLst>
            <a:rect l="0" t="0" r="r" b="b"/>
            <a:pathLst>
              <a:path w="3577" h="1134">
                <a:moveTo>
                  <a:pt x="0" y="0"/>
                </a:moveTo>
                <a:lnTo>
                  <a:pt x="0" y="1134"/>
                </a:lnTo>
                <a:lnTo>
                  <a:pt x="3577" y="640"/>
                </a:lnTo>
                <a:lnTo>
                  <a:pt x="3286" y="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5" descr="1.gif                                                          0006FDE1ANA                            B75E0785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8590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230563"/>
            <a:ext cx="7924800" cy="585787"/>
          </a:xfrm>
        </p:spPr>
        <p:txBody>
          <a:bodyPr anchorCtr="0">
            <a:spAutoFit/>
          </a:bodyPr>
          <a:lstStyle>
            <a:lvl1pPr algn="l"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92550"/>
            <a:ext cx="7924800" cy="527050"/>
          </a:xfrm>
        </p:spPr>
        <p:txBody>
          <a:bodyPr anchorCtr="0">
            <a:sp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EF0F-1B05-4A1F-B707-F99E4C529A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BF1D-875F-4E8F-85F9-3209BC8863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7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E538-263B-4BE8-A5C7-AB01A29FC3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4495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2FE5-43DB-440F-A1EA-910D05F46A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4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397F-E285-4297-AD4D-EE8B7D24BC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2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FDA4-43A3-4664-8F2E-CFA0624674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CF74D-ECBB-4FEE-8702-F1B7542750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7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03B-B232-4D0A-807E-D4836AD4F2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66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9FEC-C1A4-42B5-88AB-15AB26A339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BD84-8250-431E-8D9D-E611D7A1C9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8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"/>
            <a:ext cx="2400300" cy="670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7048500" cy="670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B269-A376-4F83-94AC-B4EA1FB619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9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4F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620000" y="990600"/>
            <a:ext cx="13065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DED5CC"/>
              </a:solidFill>
              <a:latin typeface="Stone Sans" pitchFamily="-108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E2116"/>
              </a:solidFill>
              <a:latin typeface="Times" pitchFamily="-10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5562600"/>
            <a:ext cx="9155113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A8C0D2"/>
              </a:solidFill>
              <a:latin typeface="Times" pitchFamily="-108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1506538" y="5586413"/>
            <a:ext cx="11430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Stone Sans" pitchFamily="-108" charset="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YOUTH &amp; FAMILIES</a:t>
            </a:r>
          </a:p>
        </p:txBody>
      </p:sp>
      <p:pic>
        <p:nvPicPr>
          <p:cNvPr id="7" name="Picture 26" descr="IMG_514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788" y="60134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IMG_556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60134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IMG_588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60134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IMG_6478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75" y="60134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IMG_6618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963" y="60134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IMG_686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038" y="601345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 descr="HandsChips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25" y="6015038"/>
            <a:ext cx="11430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8"/>
          <p:cNvSpPr>
            <a:spLocks noChangeArrowheads="1"/>
          </p:cNvSpPr>
          <p:nvPr userDrawn="1"/>
        </p:nvSpPr>
        <p:spPr bwMode="auto">
          <a:xfrm>
            <a:off x="152400" y="56181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DED5CC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AGRICULTURE</a:t>
            </a:r>
            <a:r>
              <a:rPr lang="en-US" sz="1200" dirty="0">
                <a:solidFill>
                  <a:srgbClr val="DFECE4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5" name="Text Box 39"/>
          <p:cNvSpPr txBox="1">
            <a:spLocks noChangeArrowheads="1"/>
          </p:cNvSpPr>
          <p:nvPr userDrawn="1"/>
        </p:nvSpPr>
        <p:spPr bwMode="auto">
          <a:xfrm>
            <a:off x="2703513" y="5618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Arial" charset="0"/>
              </a:rPr>
              <a:t>HEALTH</a:t>
            </a:r>
            <a:endParaRPr lang="en-US" sz="1200">
              <a:solidFill>
                <a:srgbClr val="DFECE4"/>
              </a:solidFill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3903663" y="56181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Arial" charset="0"/>
              </a:rPr>
              <a:t>ECONOMY</a:t>
            </a:r>
            <a:endParaRPr lang="en-US" sz="1200">
              <a:solidFill>
                <a:srgbClr val="DFECE4"/>
              </a:solidFill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 userDrawn="1"/>
        </p:nvSpPr>
        <p:spPr bwMode="auto">
          <a:xfrm>
            <a:off x="5033963" y="5618163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Arial" charset="0"/>
              </a:rPr>
              <a:t>ENVIRONMENT</a:t>
            </a:r>
            <a:endParaRPr lang="en-US" sz="1200">
              <a:solidFill>
                <a:srgbClr val="DFECE4"/>
              </a:solidFill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 userDrawn="1"/>
        </p:nvSpPr>
        <p:spPr bwMode="auto">
          <a:xfrm>
            <a:off x="6496050" y="56181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Arial" charset="0"/>
              </a:rPr>
              <a:t>ENERGY</a:t>
            </a:r>
            <a:endParaRPr lang="en-US" sz="1200">
              <a:solidFill>
                <a:srgbClr val="DED5CC"/>
              </a:solidFill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 userDrawn="1"/>
        </p:nvSpPr>
        <p:spPr bwMode="auto">
          <a:xfrm>
            <a:off x="7586663" y="5616575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pitchFamily="-108" charset="-128"/>
                <a:cs typeface="Arial" charset="0"/>
              </a:rPr>
              <a:t>COMMUNITIES</a:t>
            </a:r>
            <a:endParaRPr lang="en-US" sz="1200">
              <a:solidFill>
                <a:srgbClr val="DED5CC"/>
              </a:solidFill>
              <a:latin typeface="Arial" charset="0"/>
              <a:ea typeface="ＭＳ Ｐゴシック" pitchFamily="-108" charset="-128"/>
              <a:cs typeface="Arial" charset="0"/>
            </a:endParaRPr>
          </a:p>
        </p:txBody>
      </p:sp>
      <p:sp>
        <p:nvSpPr>
          <p:cNvPr id="20" name="Rectangle 36"/>
          <p:cNvSpPr>
            <a:spLocks noChangeArrowheads="1"/>
          </p:cNvSpPr>
          <p:nvPr userDrawn="1"/>
        </p:nvSpPr>
        <p:spPr bwMode="auto">
          <a:xfrm>
            <a:off x="0" y="-7938"/>
            <a:ext cx="9144000" cy="1143001"/>
          </a:xfrm>
          <a:prstGeom prst="rect">
            <a:avLst/>
          </a:prstGeom>
          <a:gradFill flip="none" rotWithShape="1">
            <a:gsLst>
              <a:gs pos="0">
                <a:srgbClr val="A3BBCD"/>
              </a:gs>
              <a:gs pos="100000">
                <a:schemeClr val="tx1"/>
              </a:gs>
            </a:gsLst>
            <a:lin ang="1080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DFECE4"/>
              </a:solidFill>
            </a:endParaRPr>
          </a:p>
        </p:txBody>
      </p:sp>
      <p:pic>
        <p:nvPicPr>
          <p:cNvPr id="21" name="Picture 46" descr="extension-white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1156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817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91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79375"/>
            <a:ext cx="91614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gray">
          <a:xfrm flipH="1">
            <a:off x="-17463" y="79375"/>
            <a:ext cx="501651" cy="6111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50000"/>
                </a:schemeClr>
              </a:gs>
              <a:gs pos="100000">
                <a:schemeClr val="bg2"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 flipH="1">
            <a:off x="-17463" y="0"/>
            <a:ext cx="9161463" cy="79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392432"/>
            <a:ext cx="8659903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3025243"/>
            <a:ext cx="8659904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fld id="{EB30EF8A-6BD2-4EAC-B373-E8D6B03FA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229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5775" cy="1047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0" y="1047750"/>
            <a:ext cx="485775" cy="5810250"/>
          </a:xfrm>
          <a:prstGeom prst="rect">
            <a:avLst/>
          </a:prstGeom>
          <a:solidFill>
            <a:srgbClr val="981E3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8169275" y="6631013"/>
            <a:ext cx="974725" cy="22698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1955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7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691B-5D2F-B441-B473-DE54E237827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5856-55C3-E745-A960-4A9229B3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C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Freeform 17"/>
          <p:cNvSpPr>
            <a:spLocks/>
          </p:cNvSpPr>
          <p:nvPr userDrawn="1"/>
        </p:nvSpPr>
        <p:spPr bwMode="ltGray">
          <a:xfrm flipH="1">
            <a:off x="0" y="0"/>
            <a:ext cx="2590800" cy="6858000"/>
          </a:xfrm>
          <a:custGeom>
            <a:avLst/>
            <a:gdLst/>
            <a:ahLst/>
            <a:cxnLst>
              <a:cxn ang="0">
                <a:pos x="471" y="0"/>
              </a:cxn>
              <a:cxn ang="0">
                <a:pos x="1488" y="0"/>
              </a:cxn>
              <a:cxn ang="0">
                <a:pos x="1488" y="4320"/>
              </a:cxn>
              <a:cxn ang="0">
                <a:pos x="0" y="4320"/>
              </a:cxn>
              <a:cxn ang="0">
                <a:pos x="471" y="0"/>
              </a:cxn>
            </a:cxnLst>
            <a:rect l="0" t="0" r="r" b="b"/>
            <a:pathLst>
              <a:path w="1488" h="4320">
                <a:moveTo>
                  <a:pt x="471" y="0"/>
                </a:moveTo>
                <a:lnTo>
                  <a:pt x="1488" y="0"/>
                </a:lnTo>
                <a:lnTo>
                  <a:pt x="1488" y="4320"/>
                </a:lnTo>
                <a:lnTo>
                  <a:pt x="0" y="4320"/>
                </a:lnTo>
                <a:lnTo>
                  <a:pt x="471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Oval 18"/>
          <p:cNvSpPr>
            <a:spLocks noChangeArrowheads="1"/>
          </p:cNvSpPr>
          <p:nvPr userDrawn="1"/>
        </p:nvSpPr>
        <p:spPr bwMode="gray">
          <a:xfrm>
            <a:off x="-685800" y="-2057400"/>
            <a:ext cx="8686800" cy="868680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rbe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rbe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rbe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A0A58CE-DC40-4841-934B-08693DBE9F7C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3" name="Picture 25" descr="1.gif                                                          0006FDE1ANA                            B75E0785: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638800"/>
            <a:ext cx="2324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44475" indent="-2444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125000"/>
        <a:buChar char="•"/>
        <a:defRPr sz="2800" b="1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517525" indent="-2714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Corbel" pitchFamily="34" charset="0"/>
        </a:defRPr>
      </a:lvl2pPr>
      <a:lvl3pPr marL="701675" indent="-1825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Corbel" pitchFamily="34" charset="0"/>
        </a:defRPr>
      </a:lvl3pPr>
      <a:lvl4pPr marL="930275" indent="-22701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Corbel" pitchFamily="34" charset="0"/>
        </a:defRPr>
      </a:lvl4pPr>
      <a:lvl5pPr marL="1112838" indent="-180975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Corbel" pitchFamily="34" charset="0"/>
        </a:defRPr>
      </a:lvl5pPr>
      <a:lvl6pPr marL="15700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0272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24844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29416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4F0F8"/>
            </a:gs>
            <a:gs pos="100000">
              <a:srgbClr val="A3BB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E2116"/>
              </a:solidFill>
              <a:latin typeface="Times" pitchFamily="-10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E2116"/>
              </a:solidFill>
              <a:latin typeface="Arial"/>
              <a:cs typeface="Arial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2133600" y="2003425"/>
            <a:ext cx="6477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1313" indent="-341313" defTabSz="9144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BAB866"/>
              </a:buClr>
              <a:buSzPct val="85000"/>
              <a:buFontTx/>
              <a:buChar char="•"/>
              <a:defRPr/>
            </a:pPr>
            <a:endParaRPr lang="en-US" sz="2800">
              <a:solidFill>
                <a:srgbClr val="572700"/>
              </a:solidFill>
              <a:ea typeface="ＭＳ Ｐゴシック" pitchFamily="-108" charset="-128"/>
            </a:endParaRPr>
          </a:p>
          <a:p>
            <a:pPr lvl="1" defTabSz="9144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BAB866"/>
              </a:buClr>
              <a:buSzPct val="85000"/>
              <a:buFontTx/>
              <a:buChar char="•"/>
              <a:defRPr/>
            </a:pPr>
            <a:endParaRPr lang="en-US" sz="2800">
              <a:solidFill>
                <a:srgbClr val="572700"/>
              </a:solidFill>
              <a:ea typeface="ＭＳ Ｐゴシック" pitchFamily="-108" charset="-128"/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30" descr="Extension 4 colo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581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35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/>
          <a:ea typeface="ＭＳ Ｐゴシック" pitchFamily="-108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08" charset="0"/>
          <a:ea typeface="ＭＳ Ｐゴシック" pitchFamily="-10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08" charset="0"/>
          <a:ea typeface="ＭＳ Ｐゴシック" pitchFamily="-10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08" charset="0"/>
          <a:ea typeface="ＭＳ Ｐゴシック" pitchFamily="-10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pitchFamily="-108" charset="0"/>
          <a:ea typeface="ＭＳ Ｐゴシック" pitchFamily="-108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tone Sans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tone Sans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tone Sans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Stone San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j-lt"/>
          <a:ea typeface="ＭＳ Ｐゴシック" pitchFamily="-108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j-lt"/>
          <a:ea typeface="ＭＳ Ｐゴシック" pitchFamily="-108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j-lt"/>
          <a:ea typeface="ＭＳ Ｐゴシック" pitchFamily="-108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j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imson-Waterma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721" y="3018158"/>
            <a:ext cx="6832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years of grazing for shrub-steppe conservation and risk reduction on a mixed-ownership landscape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88" y="5965448"/>
            <a:ext cx="6832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Tipton D. Hudson</a:t>
            </a:r>
          </a:p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WSU Extension, Associate Professor of rangeland &amp; livestock management</a:t>
            </a:r>
          </a:p>
        </p:txBody>
      </p:sp>
    </p:spTree>
    <p:extLst>
      <p:ext uri="{BB962C8B-B14F-4D97-AF65-F5344CB8AC3E}">
        <p14:creationId xmlns:p14="http://schemas.microsoft.com/office/powerpoint/2010/main" val="245799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109F06-477C-954D-A521-73EA8E889D23}"/>
              </a:ext>
            </a:extLst>
          </p:cNvPr>
          <p:cNvSpPr txBox="1"/>
          <p:nvPr/>
        </p:nvSpPr>
        <p:spPr>
          <a:xfrm>
            <a:off x="4763386" y="1414130"/>
            <a:ext cx="367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77"/>
              </a:rPr>
              <a:t>Aesthetic values</a:t>
            </a:r>
          </a:p>
        </p:txBody>
      </p:sp>
    </p:spTree>
    <p:extLst>
      <p:ext uri="{BB962C8B-B14F-4D97-AF65-F5344CB8AC3E}">
        <p14:creationId xmlns:p14="http://schemas.microsoft.com/office/powerpoint/2010/main" val="30481282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4BF1FA-359D-A944-B85E-CC27131D59E7}"/>
              </a:ext>
            </a:extLst>
          </p:cNvPr>
          <p:cNvSpPr txBox="1"/>
          <p:nvPr/>
        </p:nvSpPr>
        <p:spPr>
          <a:xfrm>
            <a:off x="2541181" y="574158"/>
            <a:ext cx="367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" panose="020B0602030504020204" pitchFamily="34" charset="77"/>
              </a:rPr>
              <a:t>Economic values</a:t>
            </a:r>
          </a:p>
        </p:txBody>
      </p:sp>
    </p:spTree>
    <p:extLst>
      <p:ext uri="{BB962C8B-B14F-4D97-AF65-F5344CB8AC3E}">
        <p14:creationId xmlns:p14="http://schemas.microsoft.com/office/powerpoint/2010/main" val="35077136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976" y="0"/>
            <a:ext cx="1025956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8F0F4E-6E5E-AA49-815F-322CF3D5AFA5}"/>
              </a:ext>
            </a:extLst>
          </p:cNvPr>
          <p:cNvSpPr txBox="1"/>
          <p:nvPr/>
        </p:nvSpPr>
        <p:spPr>
          <a:xfrm>
            <a:off x="4657060" y="116958"/>
            <a:ext cx="367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77"/>
              </a:rPr>
              <a:t>Cultural values</a:t>
            </a:r>
          </a:p>
        </p:txBody>
      </p:sp>
    </p:spTree>
    <p:extLst>
      <p:ext uri="{BB962C8B-B14F-4D97-AF65-F5344CB8AC3E}">
        <p14:creationId xmlns:p14="http://schemas.microsoft.com/office/powerpoint/2010/main" val="13241042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976" y="0"/>
            <a:ext cx="1025956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4A99F-D1C9-8644-A96B-74D2CAB64142}"/>
              </a:ext>
            </a:extLst>
          </p:cNvPr>
          <p:cNvSpPr txBox="1"/>
          <p:nvPr/>
        </p:nvSpPr>
        <p:spPr>
          <a:xfrm>
            <a:off x="6358269" y="223283"/>
            <a:ext cx="367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77"/>
              </a:rPr>
              <a:t>Biological values</a:t>
            </a:r>
          </a:p>
        </p:txBody>
      </p:sp>
    </p:spTree>
    <p:extLst>
      <p:ext uri="{BB962C8B-B14F-4D97-AF65-F5344CB8AC3E}">
        <p14:creationId xmlns:p14="http://schemas.microsoft.com/office/powerpoint/2010/main" val="32478956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99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ms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656" y="2594940"/>
            <a:ext cx="7363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Defer (avoid) grazing in each grazing unit during the growing season one year out of three;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Graze a management unit (pasture) during bunchgrass internode elongation only one out of three years;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Graze no more than half the growing season in a single pasture/management unit;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Plan for and implement within-grazing-period monitoring to achieve ~35% utilization on </a:t>
            </a:r>
            <a:r>
              <a:rPr lang="en-GB" sz="2400" dirty="0" err="1">
                <a:solidFill>
                  <a:schemeClr val="bg1"/>
                </a:solidFill>
              </a:rPr>
              <a:t>bluebunch</a:t>
            </a:r>
            <a:r>
              <a:rPr lang="en-GB" sz="2400" dirty="0">
                <a:solidFill>
                  <a:schemeClr val="bg1"/>
                </a:solidFill>
              </a:rPr>
              <a:t> wheatgrass within the zone of livestock accessibility;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656" y="1785460"/>
            <a:ext cx="736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Wild Horse CRM grazing principles</a:t>
            </a:r>
          </a:p>
        </p:txBody>
      </p:sp>
    </p:spTree>
    <p:extLst>
      <p:ext uri="{BB962C8B-B14F-4D97-AF65-F5344CB8AC3E}">
        <p14:creationId xmlns:p14="http://schemas.microsoft.com/office/powerpoint/2010/main" val="34950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ms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656" y="2594940"/>
            <a:ext cx="73638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5.	Maintain at least 15 cm grass/forb height for sage grouse breeding and brood-rearing habitat;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6.	Use 60% utilization around water sources as a trigger for moving livestock before the planned move date if necessary;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7.	Use 4 inch stubble height on key grasses as a trigger in riparian zones; and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8.	Use 35% utilization of browse species (shrubs and trees) in riparian zones as a removal trigger</a:t>
            </a: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656" y="1785460"/>
            <a:ext cx="736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Wild Horse CRM grazing principles</a:t>
            </a:r>
          </a:p>
        </p:txBody>
      </p:sp>
    </p:spTree>
    <p:extLst>
      <p:ext uri="{BB962C8B-B14F-4D97-AF65-F5344CB8AC3E}">
        <p14:creationId xmlns:p14="http://schemas.microsoft.com/office/powerpoint/2010/main" val="39611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ms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502" y="2394766"/>
            <a:ext cx="8060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Environmental group opposes E. Wash. cattle grazing plan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Whiskey Dick project plays small role in bigger picture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Grazing proposal runs into opposition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Grazing lawsuit could have more bite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Compromise is only way to solve grazing debate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Spar over cattle grazing issue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Group sues state over grazing on state wildlife land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Cattle battle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Kittitas grazing on the agenda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Sides air differences on grazing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Funding still in question for Kittitas County grazing plan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Range war in the West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/>
                <a:cs typeface="Arial"/>
              </a:rPr>
              <a:t>Hypocrisy evident in conservationist’s jackpot with BLM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656" y="1785460"/>
            <a:ext cx="736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Public lands grazing makes headlines</a:t>
            </a:r>
          </a:p>
        </p:txBody>
      </p:sp>
    </p:spTree>
    <p:extLst>
      <p:ext uri="{BB962C8B-B14F-4D97-AF65-F5344CB8AC3E}">
        <p14:creationId xmlns:p14="http://schemas.microsoft.com/office/powerpoint/2010/main" val="304633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15B0-732A-A044-9E22-59D84147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grazing schedule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123D95D-67BA-5A4C-BE33-CDA257049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19" y="2057400"/>
            <a:ext cx="8702362" cy="3805276"/>
          </a:xfrm>
        </p:spPr>
      </p:pic>
    </p:spTree>
    <p:extLst>
      <p:ext uri="{BB962C8B-B14F-4D97-AF65-F5344CB8AC3E}">
        <p14:creationId xmlns:p14="http://schemas.microsoft.com/office/powerpoint/2010/main" val="148383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9BE1-891A-F341-B05A-56F428F2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grazing schedule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DBBE44D-3AA3-D348-AA4C-23D37042F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" y="1865376"/>
            <a:ext cx="9048094" cy="4598516"/>
          </a:xfrm>
        </p:spPr>
      </p:pic>
    </p:spTree>
    <p:extLst>
      <p:ext uri="{BB962C8B-B14F-4D97-AF65-F5344CB8AC3E}">
        <p14:creationId xmlns:p14="http://schemas.microsoft.com/office/powerpoint/2010/main" val="32150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8588" y="0"/>
            <a:ext cx="927258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1946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000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196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8213"/>
            <a:ext cx="9143998" cy="6079786"/>
          </a:xfrm>
        </p:spPr>
      </p:pic>
      <p:sp>
        <p:nvSpPr>
          <p:cNvPr id="5" name="TextBox 4"/>
          <p:cNvSpPr txBox="1"/>
          <p:nvPr/>
        </p:nvSpPr>
        <p:spPr>
          <a:xfrm>
            <a:off x="5211552" y="228600"/>
            <a:ext cx="330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E2116"/>
                </a:solidFill>
                <a:ea typeface="ＭＳ Ｐゴシック" pitchFamily="-108" charset="-128"/>
              </a:rPr>
              <a:t>Elk and cattle commingle</a:t>
            </a:r>
          </a:p>
        </p:txBody>
      </p:sp>
    </p:spTree>
    <p:extLst>
      <p:ext uri="{BB962C8B-B14F-4D97-AF65-F5344CB8AC3E}">
        <p14:creationId xmlns:p14="http://schemas.microsoft.com/office/powerpoint/2010/main" val="3747661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95494" y="228600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a typeface="ＭＳ Ｐゴシック" pitchFamily="-108" charset="-128"/>
              </a:rPr>
              <a:t>Post-grazing SWH</a:t>
            </a:r>
          </a:p>
        </p:txBody>
      </p:sp>
    </p:spTree>
    <p:extLst>
      <p:ext uri="{BB962C8B-B14F-4D97-AF65-F5344CB8AC3E}">
        <p14:creationId xmlns:p14="http://schemas.microsoft.com/office/powerpoint/2010/main" val="90409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9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43731" y="228600"/>
            <a:ext cx="2369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a typeface="ＭＳ Ｐゴシック" pitchFamily="-108" charset="-128"/>
              </a:rPr>
              <a:t>Post-grazing SWH</a:t>
            </a:r>
          </a:p>
        </p:txBody>
      </p:sp>
    </p:spTree>
    <p:extLst>
      <p:ext uri="{BB962C8B-B14F-4D97-AF65-F5344CB8AC3E}">
        <p14:creationId xmlns:p14="http://schemas.microsoft.com/office/powerpoint/2010/main" val="424957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937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402759" y="228600"/>
            <a:ext cx="3110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33E64"/>
                </a:solidFill>
                <a:ea typeface="ＭＳ Ｐゴシック" pitchFamily="-108" charset="-128"/>
              </a:rPr>
              <a:t>Post-graze North WH</a:t>
            </a:r>
          </a:p>
        </p:txBody>
      </p:sp>
    </p:spTree>
    <p:extLst>
      <p:ext uri="{BB962C8B-B14F-4D97-AF65-F5344CB8AC3E}">
        <p14:creationId xmlns:p14="http://schemas.microsoft.com/office/powerpoint/2010/main" val="229169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680919" y="0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ea typeface="ＭＳ Ｐゴシック" pitchFamily="-108" charset="-128"/>
              </a:rPr>
              <a:t>Post-graze WH Crossing (7/22)</a:t>
            </a:r>
          </a:p>
        </p:txBody>
      </p:sp>
    </p:spTree>
    <p:extLst>
      <p:ext uri="{BB962C8B-B14F-4D97-AF65-F5344CB8AC3E}">
        <p14:creationId xmlns:p14="http://schemas.microsoft.com/office/powerpoint/2010/main" val="2664719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71267E4-1F16-BF43-8813-3CE45063B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" y="208688"/>
            <a:ext cx="9281160" cy="6649312"/>
          </a:xfrm>
        </p:spPr>
      </p:pic>
    </p:spTree>
    <p:extLst>
      <p:ext uri="{BB962C8B-B14F-4D97-AF65-F5344CB8AC3E}">
        <p14:creationId xmlns:p14="http://schemas.microsoft.com/office/powerpoint/2010/main" val="1210796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505C-437F-5E4B-B3D7-BA22E696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Grazing utilization measurements (goal is &lt;35%)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FCEE6D-03CF-7B42-A3D2-9D28165AE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34281"/>
              </p:ext>
            </p:extLst>
          </p:nvPr>
        </p:nvGraphicFramePr>
        <p:xfrm>
          <a:off x="381000" y="2157984"/>
          <a:ext cx="8381997" cy="3130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8647">
                  <a:extLst>
                    <a:ext uri="{9D8B030D-6E8A-4147-A177-3AD203B41FA5}">
                      <a16:colId xmlns:a16="http://schemas.microsoft.com/office/drawing/2014/main" val="1981669299"/>
                    </a:ext>
                  </a:extLst>
                </a:gridCol>
                <a:gridCol w="741484">
                  <a:extLst>
                    <a:ext uri="{9D8B030D-6E8A-4147-A177-3AD203B41FA5}">
                      <a16:colId xmlns:a16="http://schemas.microsoft.com/office/drawing/2014/main" val="1222176486"/>
                    </a:ext>
                  </a:extLst>
                </a:gridCol>
                <a:gridCol w="741484">
                  <a:extLst>
                    <a:ext uri="{9D8B030D-6E8A-4147-A177-3AD203B41FA5}">
                      <a16:colId xmlns:a16="http://schemas.microsoft.com/office/drawing/2014/main" val="2601471242"/>
                    </a:ext>
                  </a:extLst>
                </a:gridCol>
                <a:gridCol w="741484">
                  <a:extLst>
                    <a:ext uri="{9D8B030D-6E8A-4147-A177-3AD203B41FA5}">
                      <a16:colId xmlns:a16="http://schemas.microsoft.com/office/drawing/2014/main" val="4268355723"/>
                    </a:ext>
                  </a:extLst>
                </a:gridCol>
                <a:gridCol w="741484">
                  <a:extLst>
                    <a:ext uri="{9D8B030D-6E8A-4147-A177-3AD203B41FA5}">
                      <a16:colId xmlns:a16="http://schemas.microsoft.com/office/drawing/2014/main" val="647254095"/>
                    </a:ext>
                  </a:extLst>
                </a:gridCol>
                <a:gridCol w="741484">
                  <a:extLst>
                    <a:ext uri="{9D8B030D-6E8A-4147-A177-3AD203B41FA5}">
                      <a16:colId xmlns:a16="http://schemas.microsoft.com/office/drawing/2014/main" val="2633021741"/>
                    </a:ext>
                  </a:extLst>
                </a:gridCol>
                <a:gridCol w="655515">
                  <a:extLst>
                    <a:ext uri="{9D8B030D-6E8A-4147-A177-3AD203B41FA5}">
                      <a16:colId xmlns:a16="http://schemas.microsoft.com/office/drawing/2014/main" val="1965133089"/>
                    </a:ext>
                  </a:extLst>
                </a:gridCol>
                <a:gridCol w="741484">
                  <a:extLst>
                    <a:ext uri="{9D8B030D-6E8A-4147-A177-3AD203B41FA5}">
                      <a16:colId xmlns:a16="http://schemas.microsoft.com/office/drawing/2014/main" val="3493811209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1061429810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1101293804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1575820419"/>
                    </a:ext>
                  </a:extLst>
                </a:gridCol>
              </a:tblGrid>
              <a:tr h="60981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PSE rangeland grazing utilization </a:t>
                      </a:r>
                      <a:r>
                        <a:rPr lang="en-US" sz="1800" i="1" u="none" strike="noStrike" dirty="0">
                          <a:effectLst/>
                        </a:rPr>
                        <a:t>(from local </a:t>
                      </a:r>
                      <a:r>
                        <a:rPr lang="en-US" sz="1800" i="1" u="none" strike="noStrike" dirty="0" err="1">
                          <a:effectLst/>
                        </a:rPr>
                        <a:t>height:weight</a:t>
                      </a:r>
                      <a:r>
                        <a:rPr lang="en-US" sz="1800" i="1" u="none" strike="noStrike" dirty="0">
                          <a:effectLst/>
                        </a:rPr>
                        <a:t> curve)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076051"/>
                  </a:ext>
                </a:extLst>
              </a:tr>
              <a:tr h="3907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059203"/>
                  </a:ext>
                </a:extLst>
              </a:tr>
              <a:tr h="2768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014444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930801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EWHN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407928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WWHN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446314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3915297"/>
                  </a:ext>
                </a:extLst>
              </a:tr>
              <a:tr h="279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Average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18.3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21.7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27.0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11.8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21.0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19.0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25.3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21.3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23.3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031147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367613"/>
                  </a:ext>
                </a:extLst>
              </a:tr>
              <a:tr h="2622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Stocking rate increase in 2016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714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29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1A17-F6A9-B146-91A7-83809109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Grazing Response Index measurements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E84925-26AF-3D4B-93E0-B567A6BE2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597694"/>
              </p:ext>
            </p:extLst>
          </p:nvPr>
        </p:nvGraphicFramePr>
        <p:xfrm>
          <a:off x="501397" y="4581144"/>
          <a:ext cx="8141206" cy="1909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584">
                  <a:extLst>
                    <a:ext uri="{9D8B030D-6E8A-4147-A177-3AD203B41FA5}">
                      <a16:colId xmlns:a16="http://schemas.microsoft.com/office/drawing/2014/main" val="404255065"/>
                    </a:ext>
                  </a:extLst>
                </a:gridCol>
                <a:gridCol w="502773">
                  <a:extLst>
                    <a:ext uri="{9D8B030D-6E8A-4147-A177-3AD203B41FA5}">
                      <a16:colId xmlns:a16="http://schemas.microsoft.com/office/drawing/2014/main" val="3485262546"/>
                    </a:ext>
                  </a:extLst>
                </a:gridCol>
                <a:gridCol w="502773">
                  <a:extLst>
                    <a:ext uri="{9D8B030D-6E8A-4147-A177-3AD203B41FA5}">
                      <a16:colId xmlns:a16="http://schemas.microsoft.com/office/drawing/2014/main" val="3912862164"/>
                    </a:ext>
                  </a:extLst>
                </a:gridCol>
                <a:gridCol w="502773">
                  <a:extLst>
                    <a:ext uri="{9D8B030D-6E8A-4147-A177-3AD203B41FA5}">
                      <a16:colId xmlns:a16="http://schemas.microsoft.com/office/drawing/2014/main" val="2959822590"/>
                    </a:ext>
                  </a:extLst>
                </a:gridCol>
                <a:gridCol w="502773">
                  <a:extLst>
                    <a:ext uri="{9D8B030D-6E8A-4147-A177-3AD203B41FA5}">
                      <a16:colId xmlns:a16="http://schemas.microsoft.com/office/drawing/2014/main" val="2842812149"/>
                    </a:ext>
                  </a:extLst>
                </a:gridCol>
                <a:gridCol w="502773">
                  <a:extLst>
                    <a:ext uri="{9D8B030D-6E8A-4147-A177-3AD203B41FA5}">
                      <a16:colId xmlns:a16="http://schemas.microsoft.com/office/drawing/2014/main" val="3246304642"/>
                    </a:ext>
                  </a:extLst>
                </a:gridCol>
                <a:gridCol w="502773">
                  <a:extLst>
                    <a:ext uri="{9D8B030D-6E8A-4147-A177-3AD203B41FA5}">
                      <a16:colId xmlns:a16="http://schemas.microsoft.com/office/drawing/2014/main" val="2758824570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2637821196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232467146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02309030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2927984330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079237086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77129373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032923888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03787093"/>
                    </a:ext>
                  </a:extLst>
                </a:gridCol>
              </a:tblGrid>
              <a:tr h="341592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Grazing Response Index (Land EKG version)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0244692"/>
                  </a:ext>
                </a:extLst>
              </a:tr>
              <a:tr h="3056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2008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AVG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631960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 WH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9919589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WHN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3426206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 WHN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6613795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 Crossing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1639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EF979F-4606-CE4F-B49F-30EBAF2E3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69439"/>
              </p:ext>
            </p:extLst>
          </p:nvPr>
        </p:nvGraphicFramePr>
        <p:xfrm>
          <a:off x="4407408" y="1607438"/>
          <a:ext cx="4533398" cy="1821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398">
                  <a:extLst>
                    <a:ext uri="{9D8B030D-6E8A-4147-A177-3AD203B41FA5}">
                      <a16:colId xmlns:a16="http://schemas.microsoft.com/office/drawing/2014/main" val="2845855314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1393632751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3771907883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2671193210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1623492266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2853427930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700549165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570719392"/>
                    </a:ext>
                  </a:extLst>
                </a:gridCol>
                <a:gridCol w="447375">
                  <a:extLst>
                    <a:ext uri="{9D8B030D-6E8A-4147-A177-3AD203B41FA5}">
                      <a16:colId xmlns:a16="http://schemas.microsoft.com/office/drawing/2014/main" val="1606330634"/>
                    </a:ext>
                  </a:extLst>
                </a:gridCol>
              </a:tblGrid>
              <a:tr h="218587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Comparison with historical range grazing practices in the same area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04141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Factor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Description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Value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285477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 utilization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50% utiliz.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543464"/>
                  </a:ext>
                </a:extLst>
              </a:tr>
              <a:tr h="2185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B, rest and opportunity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Part season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030368"/>
                  </a:ext>
                </a:extLst>
              </a:tr>
              <a:tr h="2185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C, season of grazing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Critical period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7004088"/>
                  </a:ext>
                </a:extLst>
              </a:tr>
              <a:tr h="2185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D, precipitation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Variable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34095"/>
                  </a:ext>
                </a:extLst>
              </a:tr>
              <a:tr h="2768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GRI Score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68830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253576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099F1B-8B56-495E-A851-8405A9EDF7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97" y="1607438"/>
            <a:ext cx="3707776" cy="22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ms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9656" y="1785460"/>
            <a:ext cx="736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Elk herd is large and mobile</a:t>
            </a:r>
          </a:p>
        </p:txBody>
      </p:sp>
      <p:pic>
        <p:nvPicPr>
          <p:cNvPr id="6" name="Picture 5" descr="Elk on ag field 12-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71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AA05-E141-8142-B1BA-79FDF1CE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community trend data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9A13EE8-C88B-BA48-9584-16AC08562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91" y="1856232"/>
            <a:ext cx="7649817" cy="43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68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AA05-E141-8142-B1BA-79FDF1CE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community trend data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8BA346-4FA2-1A4C-B6A4-8969AE644F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18" y="1755648"/>
            <a:ext cx="7165164" cy="48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5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AA05-E141-8142-B1BA-79FDF1CE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community trend data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A8895D7-5C8E-6F44-8C31-CBEBAD8885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101" y="1923323"/>
            <a:ext cx="7503798" cy="42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56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C5CDDE-C575-9340-9B31-BD4144CB7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81CBEA42-F874-CD41-B193-C487E4911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41762"/>
            <a:ext cx="9144000" cy="3116238"/>
          </a:xfrm>
          <a:solidFill>
            <a:schemeClr val="tx1">
              <a:alpha val="21000"/>
            </a:schemeClr>
          </a:solidFill>
        </p:spPr>
        <p:txBody>
          <a:bodyPr/>
          <a:lstStyle/>
          <a:p>
            <a:pPr algn="l"/>
            <a:r>
              <a:rPr lang="en-US" sz="2400" dirty="0">
                <a:solidFill>
                  <a:srgbClr val="FFFFFF"/>
                </a:solidFill>
              </a:rPr>
              <a:t>Ecological resilience promotes long-term profitability in several ways: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High forage yield is conserved with diverse, site-adapted plant populations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Duration of active plant growth is maximized with a diversity of plant species, increasing yield and reducing fire risk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Animal health is maintained where animals have access to a wide variety of plant species</a:t>
            </a:r>
          </a:p>
        </p:txBody>
      </p:sp>
    </p:spTree>
    <p:extLst>
      <p:ext uri="{BB962C8B-B14F-4D97-AF65-F5344CB8AC3E}">
        <p14:creationId xmlns:p14="http://schemas.microsoft.com/office/powerpoint/2010/main" val="6612718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hape 30"/>
          <p:cNvSpPr/>
          <p:nvPr/>
        </p:nvSpPr>
        <p:spPr>
          <a:xfrm>
            <a:off x="2357438" y="242887"/>
            <a:ext cx="6521102" cy="5273238"/>
          </a:xfrm>
          <a:prstGeom prst="rect">
            <a:avLst/>
          </a:prstGeom>
          <a:solidFill>
            <a:srgbClr val="CC8F99">
              <a:alpha val="6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7000" tIns="127000" rIns="127000" bIns="127000">
            <a:spAutoFit/>
          </a:bodyPr>
          <a:lstStyle>
            <a:lvl1pPr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chemeClr val="bg1"/>
                </a:solidFill>
              </a:rPr>
              <a:t>F</a:t>
            </a:r>
            <a:r>
              <a:rPr lang="en-US" sz="2000" b="1" dirty="0">
                <a:solidFill>
                  <a:srgbClr val="FFFFFF"/>
                </a:solidFill>
              </a:rPr>
              <a:t>actors in grazing success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Short grazing periods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Conservative stocking rate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Long periods of growing season recovery (no grazing pressure)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Reasonable pasture size to distribute animals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Water tank(s) available in each unit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Distribution effort (man-hours spent with cattle)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Different timing of use each year </a:t>
            </a:r>
            <a:r>
              <a:rPr lang="mr-IN" dirty="0">
                <a:solidFill>
                  <a:srgbClr val="FFFFFF"/>
                </a:solidFill>
              </a:rPr>
              <a:t>–</a:t>
            </a:r>
            <a:r>
              <a:rPr lang="en-US" dirty="0">
                <a:solidFill>
                  <a:srgbClr val="FFFFFF"/>
                </a:solidFill>
              </a:rPr>
              <a:t> grazing after seed shatter often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This results in: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Low per-plant defoliation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Relatively even grazing utilization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Seed production every year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Desirable species remain competitive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Low soil disturbance</a:t>
            </a:r>
          </a:p>
          <a:p>
            <a:pPr marL="342900" lvl="0" indent="-342900"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56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0D8D0D1D-6690-4A1E-8217-1C80ACB1C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13" y="0"/>
            <a:ext cx="9778883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92EE644-9C18-469C-A0CE-FCC0356AED10}"/>
              </a:ext>
            </a:extLst>
          </p:cNvPr>
          <p:cNvSpPr txBox="1">
            <a:spLocks/>
          </p:cNvSpPr>
          <p:nvPr/>
        </p:nvSpPr>
        <p:spPr>
          <a:xfrm>
            <a:off x="1933422" y="5948023"/>
            <a:ext cx="6193488" cy="4247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http://csanr.wsu.edu/case-studies/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666A859-BFCD-46D0-B3F0-AE4B9126E61B}"/>
              </a:ext>
            </a:extLst>
          </p:cNvPr>
          <p:cNvSpPr txBox="1">
            <a:spLocks/>
          </p:cNvSpPr>
          <p:nvPr/>
        </p:nvSpPr>
        <p:spPr>
          <a:xfrm>
            <a:off x="968605" y="148160"/>
            <a:ext cx="8410523" cy="8970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dirty="0"/>
              <a:t>Case studies to increase resilience among farmers and ranchers in the Pacific Northwest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840283-8FF7-E142-A5BB-3B6111B14D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960" y="979296"/>
            <a:ext cx="8129016" cy="29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719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0756-DAAF-8340-A49C-265EA872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www.artofrange.com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8511A-397E-5741-A503-5823D84B42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98945"/>
            <a:ext cx="3479310" cy="3479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0A32F-015A-384A-87A8-80BDA80C33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656" y="135634"/>
            <a:ext cx="2380344" cy="745841"/>
          </a:xfrm>
          <a:prstGeom prst="rect">
            <a:avLst/>
          </a:prstGeom>
        </p:spPr>
      </p:pic>
      <p:sp>
        <p:nvSpPr>
          <p:cNvPr id="8" name="Subtitle 5">
            <a:extLst>
              <a:ext uri="{FF2B5EF4-FFF2-40B4-BE49-F238E27FC236}">
                <a16:creationId xmlns:a16="http://schemas.microsoft.com/office/drawing/2014/main" id="{EE31D3E4-3472-4D46-98E4-D3F8329ED715}"/>
              </a:ext>
            </a:extLst>
          </p:cNvPr>
          <p:cNvSpPr txBox="1">
            <a:spLocks/>
          </p:cNvSpPr>
          <p:nvPr/>
        </p:nvSpPr>
        <p:spPr bwMode="auto">
          <a:xfrm>
            <a:off x="4596562" y="2392432"/>
            <a:ext cx="429622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108" charset="-128"/>
                <a:cs typeface="Arial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j-lt"/>
                <a:ea typeface="ＭＳ Ｐゴシック" pitchFamily="-108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j-lt"/>
                <a:ea typeface="ＭＳ Ｐゴシック" pitchFamily="-108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j-lt"/>
                <a:ea typeface="ＭＳ Ｐゴシック" pitchFamily="-108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j-lt"/>
                <a:ea typeface="ＭＳ Ｐゴシック" pitchFamily="-108" charset="-128"/>
              </a:defRPr>
            </a:lvl9pPr>
          </a:lstStyle>
          <a:p>
            <a:pPr marL="0" indent="0" defTabSz="914400">
              <a:buNone/>
            </a:pPr>
            <a:r>
              <a:rPr lang="en-US" sz="2000" kern="0" dirty="0"/>
              <a:t>Subscribe through iTunes, Stitcher, SoundCloud.</a:t>
            </a:r>
          </a:p>
          <a:p>
            <a:pPr marL="0" indent="0" defTabSz="914400">
              <a:buNone/>
            </a:pPr>
            <a:endParaRPr lang="en-US" sz="2000" kern="0" dirty="0"/>
          </a:p>
          <a:p>
            <a:pPr marL="0" indent="0" defTabSz="914400">
              <a:buNone/>
            </a:pPr>
            <a:r>
              <a:rPr lang="en-US" sz="2000" kern="0" dirty="0"/>
              <a:t>Send questions or comments to </a:t>
            </a:r>
            <a:r>
              <a:rPr lang="en-US" sz="2000" b="1" kern="0" dirty="0" err="1"/>
              <a:t>show@artofrange.com</a:t>
            </a:r>
            <a:endParaRPr lang="en-US" sz="2000" b="1" kern="0" dirty="0"/>
          </a:p>
          <a:p>
            <a:pPr marL="0" indent="0" defTabSz="914400">
              <a:buNone/>
            </a:pPr>
            <a:endParaRPr lang="en-US" sz="2000" kern="0" dirty="0"/>
          </a:p>
          <a:p>
            <a:pPr marL="0" indent="0" defTabSz="914400">
              <a:buNone/>
            </a:pPr>
            <a:r>
              <a:rPr lang="en-US" sz="2000" kern="0" dirty="0"/>
              <a:t>Contact Tip directly at </a:t>
            </a:r>
            <a:r>
              <a:rPr lang="en-US" sz="2000" b="1" kern="0" dirty="0" err="1"/>
              <a:t>hudsont@wsu.edu</a:t>
            </a:r>
            <a:r>
              <a:rPr lang="en-US" sz="2000" b="1" kern="0" dirty="0"/>
              <a:t> </a:t>
            </a:r>
            <a:r>
              <a:rPr lang="en-US" sz="2000" kern="0" dirty="0"/>
              <a:t>or 509-962-7507.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23725-F8BC-8445-9AEF-950601380D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815" y="111151"/>
            <a:ext cx="1329018" cy="79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5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D7DB-C08C-3840-B85B-484583DE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B5E09D9-112C-F94F-A234-F1331ED76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21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882B-2C44-D042-943F-CBEBB232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rock, nature, zoo&#10;&#10;Description automatically generated">
            <a:extLst>
              <a:ext uri="{FF2B5EF4-FFF2-40B4-BE49-F238E27FC236}">
                <a16:creationId xmlns:a16="http://schemas.microsoft.com/office/drawing/2014/main" id="{5F2DCB16-247C-BB40-9B60-94323FC84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533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Big Game Management Roundtable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149087" y="1828800"/>
            <a:ext cx="4869480" cy="4419600"/>
          </a:xfrm>
        </p:spPr>
        <p:txBody>
          <a:bodyPr/>
          <a:lstStyle/>
          <a:p>
            <a:pPr eaLnBrk="1" hangingPunct="1"/>
            <a:r>
              <a:rPr lang="en-US" altLang="en-US" sz="2400" b="0" dirty="0"/>
              <a:t>Est. 2003 to address community problem and find community solutions</a:t>
            </a:r>
          </a:p>
          <a:p>
            <a:pPr eaLnBrk="1" hangingPunct="1"/>
            <a:r>
              <a:rPr lang="en-US" altLang="en-US" sz="2400" b="0" dirty="0"/>
              <a:t>Address root causes for long-term solutions</a:t>
            </a:r>
          </a:p>
          <a:p>
            <a:pPr eaLnBrk="1" hangingPunct="1"/>
            <a:r>
              <a:rPr lang="en-US" altLang="en-US" sz="2400" b="0" dirty="0"/>
              <a:t>Provide short-term alleviation</a:t>
            </a:r>
          </a:p>
        </p:txBody>
      </p:sp>
      <p:pic>
        <p:nvPicPr>
          <p:cNvPr id="13316" name="Picture 4" descr="Students at Compu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726" y="1637414"/>
            <a:ext cx="37687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8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Suspected factors in re-distribution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9561" y="2067340"/>
            <a:ext cx="5208105" cy="4419600"/>
          </a:xfrm>
        </p:spPr>
        <p:txBody>
          <a:bodyPr/>
          <a:lstStyle/>
          <a:p>
            <a:pPr eaLnBrk="1" hangingPunct="1"/>
            <a:r>
              <a:rPr lang="en-US" altLang="en-US" sz="2400" b="0" dirty="0"/>
              <a:t>Changing logging practices</a:t>
            </a:r>
          </a:p>
          <a:p>
            <a:pPr eaLnBrk="1" hangingPunct="1"/>
            <a:r>
              <a:rPr lang="en-US" altLang="en-US" sz="2400" b="0" dirty="0"/>
              <a:t>Changing grazing practices</a:t>
            </a:r>
          </a:p>
          <a:p>
            <a:pPr eaLnBrk="1" hangingPunct="1"/>
            <a:r>
              <a:rPr lang="en-US" altLang="en-US" sz="2400" b="0" dirty="0"/>
              <a:t>Loss of spring developments</a:t>
            </a:r>
          </a:p>
          <a:p>
            <a:pPr eaLnBrk="1" hangingPunct="1"/>
            <a:r>
              <a:rPr lang="en-US" altLang="en-US" sz="2400" b="0" dirty="0"/>
              <a:t>Increased recreation &amp; usage type</a:t>
            </a:r>
          </a:p>
          <a:p>
            <a:pPr eaLnBrk="1" hangingPunct="1"/>
            <a:r>
              <a:rPr lang="en-US" altLang="en-US" sz="2400" b="0" dirty="0"/>
              <a:t>Loss of habitat connectivity</a:t>
            </a:r>
          </a:p>
          <a:p>
            <a:pPr eaLnBrk="1" hangingPunct="1"/>
            <a:r>
              <a:rPr lang="en-US" altLang="en-US" sz="2400" b="0" dirty="0"/>
              <a:t>Elk feeding</a:t>
            </a:r>
          </a:p>
          <a:p>
            <a:pPr eaLnBrk="1" hangingPunct="1"/>
            <a:r>
              <a:rPr lang="en-US" altLang="en-US" sz="2400" b="0" dirty="0"/>
              <a:t>Lack of natural disturbances</a:t>
            </a:r>
          </a:p>
          <a:p>
            <a:pPr eaLnBrk="1" hangingPunct="1"/>
            <a:r>
              <a:rPr lang="en-US" altLang="en-US" sz="2400" b="0" dirty="0"/>
              <a:t>Attraction of valley forage</a:t>
            </a:r>
          </a:p>
          <a:p>
            <a:pPr eaLnBrk="1" hangingPunct="1"/>
            <a:endParaRPr lang="en-US" altLang="en-US" sz="2400" b="0" dirty="0"/>
          </a:p>
        </p:txBody>
      </p:sp>
      <p:pic>
        <p:nvPicPr>
          <p:cNvPr id="14340" name="Picture 3" descr="Elk Trailing Weber 11-05 (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983" y="161014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Wild Horse Coordinated Resource Mgmt.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0" dirty="0"/>
              <a:t>Formed January 2006</a:t>
            </a:r>
          </a:p>
          <a:p>
            <a:r>
              <a:rPr lang="en-US" altLang="en-US" sz="2400" b="0" dirty="0"/>
              <a:t>Major land ownership changes</a:t>
            </a:r>
          </a:p>
          <a:p>
            <a:r>
              <a:rPr lang="en-US" altLang="en-US" sz="2400" b="0" dirty="0"/>
              <a:t>Purpose is collaboration among key stakeholders to develop an effective and successful grazing management plan for the </a:t>
            </a:r>
            <a:r>
              <a:rPr lang="en-US" altLang="en-US" sz="2400" b="0" dirty="0" err="1"/>
              <a:t>Skookumchuck</a:t>
            </a:r>
            <a:r>
              <a:rPr lang="en-US" altLang="en-US" sz="2400" b="0" dirty="0"/>
              <a:t> and Whiskey Dick Wildlife Areas in eastern Kittitas County</a:t>
            </a:r>
          </a:p>
        </p:txBody>
      </p:sp>
    </p:spTree>
    <p:extLst>
      <p:ext uri="{BB962C8B-B14F-4D97-AF65-F5344CB8AC3E}">
        <p14:creationId xmlns:p14="http://schemas.microsoft.com/office/powerpoint/2010/main" val="35064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66A6-E3B6-6340-A2CA-B9B8A148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grazing mistakes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B8399-5C65-2F4F-985A-CE963400D8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1828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stocking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Inadequate recovery periods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Multi-season grazing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Annual grazing on the same site during internode elongation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Failure to allow seed production by native bunchgrasses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6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78&quot;&gt;&lt;property id=&quot;20148&quot; value=&quot;5&quot;/&gt;&lt;property id=&quot;20300&quot; value=&quot;Slide 2&quot;/&gt;&lt;property id=&quot;20307&quot; value=&quot;261&quot;/&gt;&lt;/object&gt;&lt;object type=&quot;3&quot; unique_id=&quot;10079&quot;&gt;&lt;property id=&quot;20148&quot; value=&quot;5&quot;/&gt;&lt;property id=&quot;20300&quot; value=&quot;Slide 3&quot;/&gt;&lt;property id=&quot;20307&quot; value=&quot;262&quot;/&gt;&lt;/object&gt;&lt;object type=&quot;3&quot; unique_id=&quot;10080&quot;&gt;&lt;property id=&quot;20148&quot; value=&quot;5&quot;/&gt;&lt;property id=&quot;20300&quot; value=&quot;Slide 4&quot;/&gt;&lt;property id=&quot;20307&quot; value=&quot;263&quot;/&gt;&lt;/object&gt;&lt;object type=&quot;3&quot; unique_id=&quot;10083&quot;&gt;&lt;property id=&quot;20148&quot; value=&quot;5&quot;/&gt;&lt;property id=&quot;20300&quot; value=&quot;Slide 5&quot;/&gt;&lt;property id=&quot;20307&quot; value=&quot;260&quot;/&gt;&lt;/object&gt;&lt;object type=&quot;3&quot; unique_id=&quot;10126&quot;&gt;&lt;property id=&quot;20148&quot; value=&quot;5&quot;/&gt;&lt;property id=&quot;20300&quot; value=&quot;Slide 11&quot;/&gt;&lt;property id=&quot;20307&quot; value=&quot;266&quot;/&gt;&lt;/object&gt;&lt;object type=&quot;3&quot; unique_id=&quot;10149&quot;&gt;&lt;property id=&quot;20148&quot; value=&quot;5&quot;/&gt;&lt;property id=&quot;20300&quot; value=&quot;Slide 12 - &amp;quot;Big Game Management Roundtable&amp;#x0D;&amp;#x0A;&amp;quot;&quot;/&gt;&lt;property id=&quot;20307&quot; value=&quot;267&quot;/&gt;&lt;/object&gt;&lt;object type=&quot;3&quot; unique_id=&quot;10150&quot;&gt;&lt;property id=&quot;20148&quot; value=&quot;5&quot;/&gt;&lt;property id=&quot;20300&quot; value=&quot;Slide 13 - &amp;quot;Suspected factors in re-distribution&amp;quot;&quot;/&gt;&lt;property id=&quot;20307&quot; value=&quot;268&quot;/&gt;&lt;/object&gt;&lt;object type=&quot;3&quot; unique_id=&quot;10151&quot;&gt;&lt;property id=&quot;20148&quot; value=&quot;5&quot;/&gt;&lt;property id=&quot;20300&quot; value=&quot;Slide 14&quot;/&gt;&lt;property id=&quot;20307&quot; value=&quot;269&quot;/&gt;&lt;/object&gt;&lt;object type=&quot;3&quot; unique_id=&quot;10152&quot;&gt;&lt;property id=&quot;20148&quot; value=&quot;5&quot;/&gt;&lt;property id=&quot;20300&quot; value=&quot;Slide 15 - &amp;quot;Wild Horse Coordinated Resource Mgmt.&amp;quot;&quot;/&gt;&lt;property id=&quot;20307&quot; value=&quot;270&quot;/&gt;&lt;/object&gt;&lt;object type=&quot;3&quot; unique_id=&quot;10153&quot;&gt;&lt;property id=&quot;20148&quot; value=&quot;5&quot;/&gt;&lt;property id=&quot;20300&quot; value=&quot;Slide 17 - &amp;quot;Wild Horse CRM objectives&amp;quot;&quot;/&gt;&lt;property id=&quot;20307&quot; value=&quot;271&quot;/&gt;&lt;/object&gt;&lt;object type=&quot;3&quot; unique_id=&quot;10154&quot;&gt;&lt;property id=&quot;20148&quot; value=&quot;5&quot;/&gt;&lt;property id=&quot;20300&quot; value=&quot;Slide 18 - &amp;quot;What is sustainability?&amp;quot;&quot;/&gt;&lt;property id=&quot;20307&quot; value=&quot;272&quot;/&gt;&lt;/object&gt;&lt;object type=&quot;3&quot; unique_id=&quot;10155&quot;&gt;&lt;property id=&quot;20148&quot; value=&quot;5&quot;/&gt;&lt;property id=&quot;20300&quot; value=&quot;Slide 21 - &amp;quot;What is rangeland health?&amp;quot;&quot;/&gt;&lt;property id=&quot;20307&quot; value=&quot;273&quot;/&gt;&lt;/object&gt;&lt;object type=&quot;3&quot; unique_id=&quot;10210&quot;&gt;&lt;property id=&quot;20148&quot; value=&quot;5&quot;/&gt;&lt;property id=&quot;20300&quot; value=&quot;Slide 22&quot;/&gt;&lt;property id=&quot;20307&quot; value=&quot;274&quot;/&gt;&lt;/object&gt;&lt;object type=&quot;3&quot; unique_id=&quot;10211&quot;&gt;&lt;property id=&quot;20148&quot; value=&quot;5&quot;/&gt;&lt;property id=&quot;20300&quot; value=&quot;Slide 23&quot;/&gt;&lt;property id=&quot;20307&quot; value=&quot;275&quot;/&gt;&lt;/object&gt;&lt;object type=&quot;3&quot; unique_id=&quot;10213&quot;&gt;&lt;property id=&quot;20148&quot; value=&quot;5&quot;/&gt;&lt;property id=&quot;20300&quot; value=&quot;Slide 28 - &amp;quot;2012 PSE grazing&amp;quot;&quot;/&gt;&lt;property id=&quot;20307&quot; value=&quot;277&quot;/&gt;&lt;/object&gt;&lt;object type=&quot;3&quot; unique_id=&quot;10214&quot;&gt;&lt;property id=&quot;20148&quot; value=&quot;5&quot;/&gt;&lt;property id=&quot;20300&quot; value=&quot;Slide 29&quot;/&gt;&lt;property id=&quot;20307&quot; value=&quot;278&quot;/&gt;&lt;/object&gt;&lt;object type=&quot;3&quot; unique_id=&quot;10215&quot;&gt;&lt;property id=&quot;20148&quot; value=&quot;5&quot;/&gt;&lt;property id=&quot;20300&quot; value=&quot;Slide 30&quot;/&gt;&lt;property id=&quot;20307&quot; value=&quot;279&quot;/&gt;&lt;/object&gt;&lt;object type=&quot;3&quot; unique_id=&quot;10216&quot;&gt;&lt;property id=&quot;20148&quot; value=&quot;5&quot;/&gt;&lt;property id=&quot;20300&quot; value=&quot;Slide 31&quot;/&gt;&lt;property id=&quot;20307&quot; value=&quot;280&quot;/&gt;&lt;/object&gt;&lt;object type=&quot;3&quot; unique_id=&quot;10217&quot;&gt;&lt;property id=&quot;20148&quot; value=&quot;5&quot;/&gt;&lt;property id=&quot;20300&quot; value=&quot;Slide 32&quot;/&gt;&lt;property id=&quot;20307&quot; value=&quot;281&quot;/&gt;&lt;/object&gt;&lt;object type=&quot;3&quot; unique_id=&quot;10218&quot;&gt;&lt;property id=&quot;20148&quot; value=&quot;5&quot;/&gt;&lt;property id=&quot;20300&quot; value=&quot;Slide 33&quot;/&gt;&lt;property id=&quot;20307&quot; value=&quot;282&quot;/&gt;&lt;/object&gt;&lt;object type=&quot;3&quot; unique_id=&quot;10219&quot;&gt;&lt;property id=&quot;20148&quot; value=&quot;5&quot;/&gt;&lt;property id=&quot;20300&quot; value=&quot;Slide 34&quot;/&gt;&lt;property id=&quot;20307&quot; value=&quot;283&quot;/&gt;&lt;/object&gt;&lt;object type=&quot;3&quot; unique_id=&quot;10220&quot;&gt;&lt;property id=&quot;20148&quot; value=&quot;5&quot;/&gt;&lt;property id=&quot;20300&quot; value=&quot;Slide 35&quot;/&gt;&lt;property id=&quot;20307&quot; value=&quot;284&quot;/&gt;&lt;/object&gt;&lt;object type=&quot;3&quot; unique_id=&quot;10221&quot;&gt;&lt;property id=&quot;20148&quot; value=&quot;5&quot;/&gt;&lt;property id=&quot;20300&quot; value=&quot;Slide 36&quot;/&gt;&lt;property id=&quot;20307&quot; value=&quot;285&quot;/&gt;&lt;/object&gt;&lt;object type=&quot;3&quot; unique_id=&quot;10222&quot;&gt;&lt;property id=&quot;20148&quot; value=&quot;5&quot;/&gt;&lt;property id=&quot;20300&quot; value=&quot;Slide 37&quot;/&gt;&lt;property id=&quot;20307&quot; value=&quot;286&quot;/&gt;&lt;/object&gt;&lt;object type=&quot;3&quot; unique_id=&quot;10223&quot;&gt;&lt;property id=&quot;20148&quot; value=&quot;5&quot;/&gt;&lt;property id=&quot;20300&quot; value=&quot;Slide 38&quot;/&gt;&lt;property id=&quot;20307&quot; value=&quot;287&quot;/&gt;&lt;/object&gt;&lt;object type=&quot;3&quot; unique_id=&quot;10224&quot;&gt;&lt;property id=&quot;20148&quot; value=&quot;5&quot;/&gt;&lt;property id=&quot;20300&quot; value=&quot;Slide 39&quot;/&gt;&lt;property id=&quot;20307&quot; value=&quot;288&quot;/&gt;&lt;/object&gt;&lt;object type=&quot;3&quot; unique_id=&quot;10225&quot;&gt;&lt;property id=&quot;20148&quot; value=&quot;5&quot;/&gt;&lt;property id=&quot;20300&quot; value=&quot;Slide 40&quot;/&gt;&lt;property id=&quot;20307&quot; value=&quot;289&quot;/&gt;&lt;/object&gt;&lt;object type=&quot;3&quot; unique_id=&quot;10226&quot;&gt;&lt;property id=&quot;20148&quot; value=&quot;5&quot;/&gt;&lt;property id=&quot;20300&quot; value=&quot;Slide 41&quot;/&gt;&lt;property id=&quot;20307&quot; value=&quot;290&quot;/&gt;&lt;/object&gt;&lt;object type=&quot;3&quot; unique_id=&quot;10227&quot;&gt;&lt;property id=&quot;20148&quot; value=&quot;5&quot;/&gt;&lt;property id=&quot;20300&quot; value=&quot;Slide 42&quot;/&gt;&lt;property id=&quot;20307&quot; value=&quot;291&quot;/&gt;&lt;/object&gt;&lt;object type=&quot;3&quot; unique_id=&quot;10228&quot;&gt;&lt;property id=&quot;20148&quot; value=&quot;5&quot;/&gt;&lt;property id=&quot;20300&quot; value=&quot;Slide 43&quot;/&gt;&lt;property id=&quot;20307&quot; value=&quot;292&quot;/&gt;&lt;/object&gt;&lt;object type=&quot;3&quot; unique_id=&quot;10229&quot;&gt;&lt;property id=&quot;20148&quot; value=&quot;5&quot;/&gt;&lt;property id=&quot;20300&quot; value=&quot;Slide 44&quot;/&gt;&lt;property id=&quot;20307&quot; value=&quot;293&quot;/&gt;&lt;/object&gt;&lt;object type=&quot;3&quot; unique_id=&quot;10230&quot;&gt;&lt;property id=&quot;20148&quot; value=&quot;5&quot;/&gt;&lt;property id=&quot;20300&quot; value=&quot;Slide 45&quot;/&gt;&lt;property id=&quot;20307&quot; value=&quot;294&quot;/&gt;&lt;/object&gt;&lt;object type=&quot;3&quot; unique_id=&quot;10231&quot;&gt;&lt;property id=&quot;20148&quot; value=&quot;5&quot;/&gt;&lt;property id=&quot;20300&quot; value=&quot;Slide 46&quot;/&gt;&lt;property id=&quot;20307&quot; value=&quot;295&quot;/&gt;&lt;/object&gt;&lt;object type=&quot;3&quot; unique_id=&quot;10232&quot;&gt;&lt;property id=&quot;20148&quot; value=&quot;5&quot;/&gt;&lt;property id=&quot;20300&quot; value=&quot;Slide 47&quot;/&gt;&lt;property id=&quot;20307&quot; value=&quot;296&quot;/&gt;&lt;/object&gt;&lt;object type=&quot;3&quot; unique_id=&quot;10233&quot;&gt;&lt;property id=&quot;20148&quot; value=&quot;5&quot;/&gt;&lt;property id=&quot;20300&quot; value=&quot;Slide 48&quot;/&gt;&lt;property id=&quot;20307&quot; value=&quot;297&quot;/&gt;&lt;/object&gt;&lt;object type=&quot;3&quot; unique_id=&quot;10234&quot;&gt;&lt;property id=&quot;20148&quot; value=&quot;5&quot;/&gt;&lt;property id=&quot;20300&quot; value=&quot;Slide 49&quot;/&gt;&lt;property id=&quot;20307&quot; value=&quot;298&quot;/&gt;&lt;/object&gt;&lt;object type=&quot;3&quot; unique_id=&quot;10235&quot;&gt;&lt;property id=&quot;20148&quot; value=&quot;5&quot;/&gt;&lt;property id=&quot;20300&quot; value=&quot;Slide 50&quot;/&gt;&lt;property id=&quot;20307&quot; value=&quot;299&quot;/&gt;&lt;/object&gt;&lt;object type=&quot;3&quot; unique_id=&quot;10236&quot;&gt;&lt;property id=&quot;20148&quot; value=&quot;5&quot;/&gt;&lt;property id=&quot;20300&quot; value=&quot;Slide 51&quot;/&gt;&lt;property id=&quot;20307&quot; value=&quot;300&quot;/&gt;&lt;/object&gt;&lt;object type=&quot;3&quot; unique_id=&quot;10327&quot;&gt;&lt;property id=&quot;20148&quot; value=&quot;5&quot;/&gt;&lt;property id=&quot;20300&quot; value=&quot;Slide 24&quot;/&gt;&lt;property id=&quot;20307&quot; value=&quot;301&quot;/&gt;&lt;/object&gt;&lt;object type=&quot;3&quot; unique_id=&quot;10328&quot;&gt;&lt;property id=&quot;20148&quot; value=&quot;5&quot;/&gt;&lt;property id=&quot;20300&quot; value=&quot;Slide 25&quot;/&gt;&lt;property id=&quot;20307&quot; value=&quot;302&quot;/&gt;&lt;/object&gt;&lt;object type=&quot;3&quot; unique_id=&quot;10603&quot;&gt;&lt;property id=&quot;20148&quot; value=&quot;5&quot;/&gt;&lt;property id=&quot;20300&quot; value=&quot;Slide 6&quot;/&gt;&lt;property id=&quot;20307&quot; value=&quot;303&quot;/&gt;&lt;/object&gt;&lt;object type=&quot;3&quot; unique_id=&quot;10604&quot;&gt;&lt;property id=&quot;20148&quot; value=&quot;5&quot;/&gt;&lt;property id=&quot;20300&quot; value=&quot;Slide 8&quot;/&gt;&lt;property id=&quot;20307&quot; value=&quot;304&quot;/&gt;&lt;/object&gt;&lt;object type=&quot;3&quot; unique_id=&quot;10605&quot;&gt;&lt;property id=&quot;20148&quot; value=&quot;5&quot;/&gt;&lt;property id=&quot;20300&quot; value=&quot;Slide 10&quot;/&gt;&lt;property id=&quot;20307&quot; value=&quot;305&quot;/&gt;&lt;/object&gt;&lt;object type=&quot;3&quot; unique_id=&quot;10746&quot;&gt;&lt;property id=&quot;20148&quot; value=&quot;5&quot;/&gt;&lt;property id=&quot;20300&quot; value=&quot;Slide 7&quot;/&gt;&lt;property id=&quot;20307&quot; value=&quot;306&quot;/&gt;&lt;/object&gt;&lt;object type=&quot;3&quot; unique_id=&quot;10888&quot;&gt;&lt;property id=&quot;20148&quot; value=&quot;5&quot;/&gt;&lt;property id=&quot;20300&quot; value=&quot;Slide 9&quot;/&gt;&lt;property id=&quot;20307&quot; value=&quot;307&quot;/&gt;&lt;/object&gt;&lt;object type=&quot;3&quot; unique_id=&quot;11033&quot;&gt;&lt;property id=&quot;20148&quot; value=&quot;5&quot;/&gt;&lt;property id=&quot;20300&quot; value=&quot;Slide 26&quot;/&gt;&lt;property id=&quot;20307&quot; value=&quot;308&quot;/&gt;&lt;/object&gt;&lt;object type=&quot;3&quot; unique_id=&quot;11279&quot;&gt;&lt;property id=&quot;20148&quot; value=&quot;5&quot;/&gt;&lt;property id=&quot;20300&quot; value=&quot;Slide 27&quot;/&gt;&lt;property id=&quot;20307&quot; value=&quot;309&quot;/&gt;&lt;/object&gt;&lt;object type=&quot;3&quot; unique_id=&quot;11480&quot;&gt;&lt;property id=&quot;20148&quot; value=&quot;5&quot;/&gt;&lt;property id=&quot;20300&quot; value=&quot;Slide 19&quot;/&gt;&lt;property id=&quot;20307&quot; value=&quot;310&quot;/&gt;&lt;/object&gt;&lt;object type=&quot;3&quot; unique_id=&quot;11481&quot;&gt;&lt;property id=&quot;20148&quot; value=&quot;5&quot;/&gt;&lt;property id=&quot;20300&quot; value=&quot;Slide 20&quot;/&gt;&lt;property id=&quot;20307&quot; value=&quot;311&quot;/&gt;&lt;/object&gt;&lt;object type=&quot;3&quot; unique_id=&quot;11638&quot;&gt;&lt;property id=&quot;20148&quot; value=&quot;5&quot;/&gt;&lt;property id=&quot;20300&quot; value=&quot;Slide 16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0033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AAAD"/>
      </a:accent5>
      <a:accent6>
        <a:srgbClr val="00008A"/>
      </a:accent6>
      <a:hlink>
        <a:srgbClr val="009999"/>
      </a:hlink>
      <a:folHlink>
        <a:srgbClr val="33CC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8">
      <a:dk1>
        <a:srgbClr val="3E2116"/>
      </a:dk1>
      <a:lt1>
        <a:srgbClr val="DFECE4"/>
      </a:lt1>
      <a:dk2>
        <a:srgbClr val="3E2116"/>
      </a:dk2>
      <a:lt2>
        <a:srgbClr val="495058"/>
      </a:lt2>
      <a:accent1>
        <a:srgbClr val="677F91"/>
      </a:accent1>
      <a:accent2>
        <a:srgbClr val="5C8A70"/>
      </a:accent2>
      <a:accent3>
        <a:srgbClr val="ECF4EF"/>
      </a:accent3>
      <a:accent4>
        <a:srgbClr val="341B11"/>
      </a:accent4>
      <a:accent5>
        <a:srgbClr val="B8C0C7"/>
      </a:accent5>
      <a:accent6>
        <a:srgbClr val="537D65"/>
      </a:accent6>
      <a:hlink>
        <a:srgbClr val="008138"/>
      </a:hlink>
      <a:folHlink>
        <a:srgbClr val="881525"/>
      </a:folHlink>
    </a:clrScheme>
    <a:fontScheme name="Blank Presentation">
      <a:majorFont>
        <a:latin typeface="Stone Sans"/>
        <a:ea typeface=""/>
        <a:cs typeface=""/>
      </a:majorFont>
      <a:minorFont>
        <a:latin typeface="Stone Sans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3E2116"/>
        </a:dk1>
        <a:lt1>
          <a:srgbClr val="DFECE4"/>
        </a:lt1>
        <a:dk2>
          <a:srgbClr val="3E2116"/>
        </a:dk2>
        <a:lt2>
          <a:srgbClr val="495058"/>
        </a:lt2>
        <a:accent1>
          <a:srgbClr val="677F91"/>
        </a:accent1>
        <a:accent2>
          <a:srgbClr val="5C8A70"/>
        </a:accent2>
        <a:accent3>
          <a:srgbClr val="ECF4EF"/>
        </a:accent3>
        <a:accent4>
          <a:srgbClr val="341B11"/>
        </a:accent4>
        <a:accent5>
          <a:srgbClr val="B8C0C7"/>
        </a:accent5>
        <a:accent6>
          <a:srgbClr val="537D65"/>
        </a:accent6>
        <a:hlink>
          <a:srgbClr val="008138"/>
        </a:hlink>
        <a:folHlink>
          <a:srgbClr val="881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1251</Words>
  <Application>Microsoft Office PowerPoint</Application>
  <PresentationFormat>On-screen Show (4:3)</PresentationFormat>
  <Paragraphs>300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Corbel</vt:lpstr>
      <vt:lpstr>Lucida Grande</vt:lpstr>
      <vt:lpstr>Lucida Sans</vt:lpstr>
      <vt:lpstr>Stone Sans</vt:lpstr>
      <vt:lpstr>Stone Sans Semibold</vt:lpstr>
      <vt:lpstr>Times</vt:lpstr>
      <vt:lpstr>Wingdings</vt:lpstr>
      <vt:lpstr>Office Theme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Game Management Roundtable</vt:lpstr>
      <vt:lpstr>Suspected factors in re-distribution</vt:lpstr>
      <vt:lpstr>Wild Horse Coordinated Resource Mgmt.</vt:lpstr>
      <vt:lpstr>Historical grazing mistakes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grazing schedule</vt:lpstr>
      <vt:lpstr>Detailed grazing 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Grazing utilization measurements (goal is &lt;35%)</vt:lpstr>
      <vt:lpstr>Grazing Response Index measurements</vt:lpstr>
      <vt:lpstr>Plant community trend data</vt:lpstr>
      <vt:lpstr>Plant community trend data</vt:lpstr>
      <vt:lpstr>Plant community trend data</vt:lpstr>
      <vt:lpstr>PowerPoint Presentation</vt:lpstr>
      <vt:lpstr>PowerPoint Presentation</vt:lpstr>
      <vt:lpstr>PowerPoint Presentation</vt:lpstr>
      <vt:lpstr>www.artofrange.com</vt:lpstr>
    </vt:vector>
  </TitlesOfParts>
  <Company>WSU-MNEC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Wilhite</dc:creator>
  <cp:lastModifiedBy>Stephen Bramwell</cp:lastModifiedBy>
  <cp:revision>58</cp:revision>
  <dcterms:created xsi:type="dcterms:W3CDTF">2014-02-25T19:28:02Z</dcterms:created>
  <dcterms:modified xsi:type="dcterms:W3CDTF">2021-02-18T18:39:34Z</dcterms:modified>
</cp:coreProperties>
</file>