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9" r:id="rId2"/>
    <p:sldId id="297" r:id="rId3"/>
    <p:sldId id="329" r:id="rId4"/>
    <p:sldId id="356" r:id="rId5"/>
    <p:sldId id="320" r:id="rId6"/>
    <p:sldId id="319" r:id="rId7"/>
    <p:sldId id="344" r:id="rId8"/>
    <p:sldId id="318" r:id="rId9"/>
    <p:sldId id="321" r:id="rId10"/>
    <p:sldId id="348" r:id="rId11"/>
    <p:sldId id="349" r:id="rId12"/>
    <p:sldId id="357" r:id="rId13"/>
    <p:sldId id="352" r:id="rId14"/>
    <p:sldId id="347" r:id="rId15"/>
    <p:sldId id="353" r:id="rId16"/>
    <p:sldId id="354" r:id="rId17"/>
    <p:sldId id="350" r:id="rId18"/>
    <p:sldId id="328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1B749"/>
    <a:srgbClr val="7BFF5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05" autoAdjust="0"/>
    <p:restoredTop sz="87856"/>
  </p:normalViewPr>
  <p:slideViewPr>
    <p:cSldViewPr>
      <p:cViewPr varScale="1">
        <p:scale>
          <a:sx n="72" d="100"/>
          <a:sy n="72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arahhamman\Desktop\CNLM%20Files%20folder\WSARE\WSARE%20Data\2019%20Data%20Analyses\Gophers\Ranch%20Sites%202018-19%20Gopher%20Chang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Lupinus bicolor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81-674F-8A1F-0390A4B94F3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81-674F-8A1F-0390A4B94F39}"/>
              </c:ext>
            </c:extLst>
          </c:dPt>
          <c:dPt>
            <c:idx val="2"/>
            <c:invertIfNegative val="0"/>
            <c:bubble3D val="0"/>
            <c:spPr>
              <a:solidFill>
                <a:srgbClr val="61B7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81-674F-8A1F-0390A4B94F39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Sheet1!$L$17:$L$19</c:f>
                <c:numCache>
                  <c:formatCode>General</c:formatCode>
                  <c:ptCount val="3"/>
                  <c:pt idx="0">
                    <c:v>1.1547005383792523E-2</c:v>
                  </c:pt>
                  <c:pt idx="1">
                    <c:v>5.2915026221291815E-2</c:v>
                  </c:pt>
                  <c:pt idx="2">
                    <c:v>0.16596519046006136</c:v>
                  </c:pt>
                </c:numCache>
              </c:numRef>
            </c:plus>
            <c:minus>
              <c:numRef>
                <c:f>Sheet1!$L$17:$L$19</c:f>
                <c:numCache>
                  <c:formatCode>General</c:formatCode>
                  <c:ptCount val="3"/>
                  <c:pt idx="0">
                    <c:v>1.1547005383792523E-2</c:v>
                  </c:pt>
                  <c:pt idx="1">
                    <c:v>5.2915026221291815E-2</c:v>
                  </c:pt>
                  <c:pt idx="2">
                    <c:v>0.16596519046006136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Sheet1!$I$4:$I$6</c:f>
              <c:strCache>
                <c:ptCount val="3"/>
                <c:pt idx="0">
                  <c:v>BAU</c:v>
                </c:pt>
                <c:pt idx="1">
                  <c:v>CGP</c:v>
                </c:pt>
                <c:pt idx="2">
                  <c:v>NUP</c:v>
                </c:pt>
              </c:strCache>
            </c:strRef>
          </c:cat>
          <c:val>
            <c:numRef>
              <c:f>Sheet1!$L$4:$L$6</c:f>
              <c:numCache>
                <c:formatCode>0.0000</c:formatCode>
                <c:ptCount val="3"/>
                <c:pt idx="0">
                  <c:v>0.03</c:v>
                </c:pt>
                <c:pt idx="1">
                  <c:v>0.08</c:v>
                </c:pt>
                <c:pt idx="2">
                  <c:v>0.25666666666666665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81-674F-8A1F-0390A4B94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1317861087"/>
        <c:axId val="1317430751"/>
      </c:barChart>
      <c:catAx>
        <c:axId val="1317861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7430751"/>
        <c:crosses val="autoZero"/>
        <c:auto val="1"/>
        <c:lblAlgn val="ctr"/>
        <c:lblOffset val="100"/>
        <c:noMultiLvlLbl val="0"/>
      </c:catAx>
      <c:valAx>
        <c:axId val="1317430751"/>
        <c:scaling>
          <c:orientation val="minMax"/>
          <c:max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abundane</a:t>
                </a:r>
                <a:r>
                  <a:rPr lang="en-US" baseline="0"/>
                  <a:t> (# indiv. m-2)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7861087"/>
        <c:crosses val="autoZero"/>
        <c:crossBetween val="between"/>
        <c:majorUnit val="0.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Ranunculus occidentalis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7C-E14F-8C8D-0D40CCCB091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A7C-E14F-8C8D-0D40CCCB091E}"/>
              </c:ext>
            </c:extLst>
          </c:dPt>
          <c:dPt>
            <c:idx val="2"/>
            <c:invertIfNegative val="0"/>
            <c:bubble3D val="0"/>
            <c:spPr>
              <a:solidFill>
                <a:srgbClr val="61B7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7C-E14F-8C8D-0D40CCCB091E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Sheet1!$N$17:$N$19</c:f>
                <c:numCache>
                  <c:formatCode>General</c:formatCode>
                  <c:ptCount val="3"/>
                  <c:pt idx="0">
                    <c:v>5.3072277760302197E-2</c:v>
                  </c:pt>
                  <c:pt idx="1">
                    <c:v>6.1237243569579457E-2</c:v>
                  </c:pt>
                  <c:pt idx="2">
                    <c:v>5.686240703077327E-2</c:v>
                  </c:pt>
                </c:numCache>
              </c:numRef>
            </c:plus>
            <c:minus>
              <c:numRef>
                <c:f>Sheet1!$N$17:$N$19</c:f>
                <c:numCache>
                  <c:formatCode>General</c:formatCode>
                  <c:ptCount val="3"/>
                  <c:pt idx="0">
                    <c:v>5.3072277760302197E-2</c:v>
                  </c:pt>
                  <c:pt idx="1">
                    <c:v>6.1237243569579457E-2</c:v>
                  </c:pt>
                  <c:pt idx="2">
                    <c:v>5.686240703077327E-2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Sheet1!$I$4:$I$6</c:f>
              <c:strCache>
                <c:ptCount val="3"/>
                <c:pt idx="0">
                  <c:v>BAU</c:v>
                </c:pt>
                <c:pt idx="1">
                  <c:v>CGP</c:v>
                </c:pt>
                <c:pt idx="2">
                  <c:v>NUP</c:v>
                </c:pt>
              </c:strCache>
            </c:strRef>
          </c:cat>
          <c:val>
            <c:numRef>
              <c:f>Sheet1!$N$4:$N$6</c:f>
              <c:numCache>
                <c:formatCode>0.0000</c:formatCode>
                <c:ptCount val="3"/>
                <c:pt idx="0">
                  <c:v>6.5000000000000002E-2</c:v>
                </c:pt>
                <c:pt idx="1">
                  <c:v>0.105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7C-E14F-8C8D-0D40CCCB0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3"/>
        <c:axId val="1320705279"/>
        <c:axId val="1291956335"/>
      </c:barChart>
      <c:catAx>
        <c:axId val="132070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1956335"/>
        <c:crosses val="autoZero"/>
        <c:auto val="1"/>
        <c:lblAlgn val="ctr"/>
        <c:lblOffset val="100"/>
        <c:noMultiLvlLbl val="0"/>
      </c:catAx>
      <c:valAx>
        <c:axId val="129195633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Mean abudance (# indiv. m-2)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705279"/>
        <c:crosses val="autoZero"/>
        <c:crossBetween val="between"/>
        <c:majorUnit val="5.000000000000001E-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Plectritis congesta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8E-5B4A-BE0F-A7E95E8F1639}"/>
              </c:ext>
            </c:extLst>
          </c:dPt>
          <c:dPt>
            <c:idx val="2"/>
            <c:invertIfNegative val="0"/>
            <c:bubble3D val="0"/>
            <c:spPr>
              <a:solidFill>
                <a:srgbClr val="61B7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8E-5B4A-BE0F-A7E95E8F1639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Sheet1!$M$17:$M$19</c:f>
                <c:numCache>
                  <c:formatCode>General</c:formatCode>
                  <c:ptCount val="3"/>
                  <c:pt idx="0">
                    <c:v>6.6666666666666671E-3</c:v>
                  </c:pt>
                  <c:pt idx="1">
                    <c:v>0.1641476300299351</c:v>
                  </c:pt>
                  <c:pt idx="2">
                    <c:v>0.20537229067665813</c:v>
                  </c:pt>
                </c:numCache>
              </c:numRef>
            </c:plus>
            <c:minus>
              <c:numRef>
                <c:f>Sheet1!$M$17:$M$19</c:f>
                <c:numCache>
                  <c:formatCode>General</c:formatCode>
                  <c:ptCount val="3"/>
                  <c:pt idx="0">
                    <c:v>6.6666666666666671E-3</c:v>
                  </c:pt>
                  <c:pt idx="1">
                    <c:v>0.1641476300299351</c:v>
                  </c:pt>
                  <c:pt idx="2">
                    <c:v>0.20537229067665813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Sheet1!$I$4:$I$6</c:f>
              <c:strCache>
                <c:ptCount val="3"/>
                <c:pt idx="0">
                  <c:v>BAU</c:v>
                </c:pt>
                <c:pt idx="1">
                  <c:v>CGP</c:v>
                </c:pt>
                <c:pt idx="2">
                  <c:v>NUP</c:v>
                </c:pt>
              </c:strCache>
            </c:strRef>
          </c:cat>
          <c:val>
            <c:numRef>
              <c:f>Sheet1!$M$4:$M$6</c:f>
              <c:numCache>
                <c:formatCode>0.0000</c:formatCode>
                <c:ptCount val="3"/>
                <c:pt idx="0">
                  <c:v>6.6666666666666671E-3</c:v>
                </c:pt>
                <c:pt idx="1">
                  <c:v>0.31666666666666671</c:v>
                </c:pt>
                <c:pt idx="2">
                  <c:v>0.72666666666666668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8E-5B4A-BE0F-A7E95E8F1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3"/>
        <c:axId val="1319298671"/>
        <c:axId val="1320081247"/>
      </c:barChart>
      <c:catAx>
        <c:axId val="131929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081247"/>
        <c:crosses val="autoZero"/>
        <c:auto val="1"/>
        <c:lblAlgn val="ctr"/>
        <c:lblOffset val="100"/>
        <c:noMultiLvlLbl val="0"/>
      </c:catAx>
      <c:valAx>
        <c:axId val="132008124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Mean abundance</a:t>
                </a:r>
                <a:r>
                  <a:rPr lang="en-US" sz="1200" baseline="0"/>
                  <a:t> (# indiv. m-2)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9298671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Collinsia parviflora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42-074C-8D5C-67C54D8D3DEF}"/>
              </c:ext>
            </c:extLst>
          </c:dPt>
          <c:dPt>
            <c:idx val="2"/>
            <c:invertIfNegative val="0"/>
            <c:bubble3D val="0"/>
            <c:spPr>
              <a:solidFill>
                <a:srgbClr val="61B7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42-074C-8D5C-67C54D8D3DEF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Sheet1!$K$17:$K$19</c:f>
                <c:numCache>
                  <c:formatCode>General</c:formatCode>
                  <c:ptCount val="3"/>
                  <c:pt idx="0">
                    <c:v>1.666666666666667E-2</c:v>
                  </c:pt>
                  <c:pt idx="1">
                    <c:v>0.12666666666666671</c:v>
                  </c:pt>
                  <c:pt idx="2">
                    <c:v>0.62955892849235673</c:v>
                  </c:pt>
                </c:numCache>
              </c:numRef>
            </c:plus>
            <c:minus>
              <c:numRef>
                <c:f>Sheet1!$K$17:$K$19</c:f>
                <c:numCache>
                  <c:formatCode>General</c:formatCode>
                  <c:ptCount val="3"/>
                  <c:pt idx="0">
                    <c:v>1.666666666666667E-2</c:v>
                  </c:pt>
                  <c:pt idx="1">
                    <c:v>0.12666666666666671</c:v>
                  </c:pt>
                  <c:pt idx="2">
                    <c:v>0.62955892849235673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Sheet1!$I$4:$I$6</c:f>
              <c:strCache>
                <c:ptCount val="3"/>
                <c:pt idx="0">
                  <c:v>BAU</c:v>
                </c:pt>
                <c:pt idx="1">
                  <c:v>CGP</c:v>
                </c:pt>
                <c:pt idx="2">
                  <c:v>NUP</c:v>
                </c:pt>
              </c:strCache>
            </c:strRef>
          </c:cat>
          <c:val>
            <c:numRef>
              <c:f>Sheet1!$K$4:$K$6</c:f>
              <c:numCache>
                <c:formatCode>0.0000</c:formatCode>
                <c:ptCount val="3"/>
                <c:pt idx="0">
                  <c:v>1.6666666666666666E-2</c:v>
                </c:pt>
                <c:pt idx="1">
                  <c:v>0.27333333333333337</c:v>
                </c:pt>
                <c:pt idx="2">
                  <c:v>1.1333333333333335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42-074C-8D5C-67C54D8D3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3"/>
        <c:axId val="1280199727"/>
        <c:axId val="1219521599"/>
      </c:barChart>
      <c:catAx>
        <c:axId val="128019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521599"/>
        <c:crosses val="autoZero"/>
        <c:auto val="1"/>
        <c:lblAlgn val="ctr"/>
        <c:lblOffset val="100"/>
        <c:noMultiLvlLbl val="0"/>
      </c:catAx>
      <c:valAx>
        <c:axId val="1219521599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Mean abundance (# indiv. m-2)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0199727"/>
        <c:crosses val="autoZero"/>
        <c:crossBetween val="between"/>
        <c:majorUnit val="0.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Figures!$A$4</c:f>
              <c:strCache>
                <c:ptCount val="1"/>
                <c:pt idx="0">
                  <c:v>BAU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Figures!$B$18:$D$18</c:f>
                <c:numCache>
                  <c:formatCode>General</c:formatCode>
                  <c:ptCount val="3"/>
                  <c:pt idx="0">
                    <c:v>8.7312409141676178E-2</c:v>
                  </c:pt>
                  <c:pt idx="1">
                    <c:v>5.4715876676645028E-2</c:v>
                  </c:pt>
                  <c:pt idx="2">
                    <c:v>9.686442096757053E-2</c:v>
                  </c:pt>
                </c:numCache>
              </c:numRef>
            </c:plus>
            <c:minus>
              <c:numRef>
                <c:f>Figures!$B$18:$D$18</c:f>
                <c:numCache>
                  <c:formatCode>General</c:formatCode>
                  <c:ptCount val="3"/>
                  <c:pt idx="0">
                    <c:v>8.7312409141676178E-2</c:v>
                  </c:pt>
                  <c:pt idx="1">
                    <c:v>5.4715876676645028E-2</c:v>
                  </c:pt>
                  <c:pt idx="2">
                    <c:v>9.686442096757053E-2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Figures!$B$3:$D$3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Figures!$B$4:$D$4</c:f>
              <c:numCache>
                <c:formatCode>0.00</c:formatCode>
                <c:ptCount val="3"/>
                <c:pt idx="0">
                  <c:v>0.42777777777777776</c:v>
                </c:pt>
                <c:pt idx="1">
                  <c:v>0.67222222222222217</c:v>
                </c:pt>
                <c:pt idx="2">
                  <c:v>0.62222222222222223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31-6F47-B4CC-315A57F5E224}"/>
            </c:ext>
          </c:extLst>
        </c:ser>
        <c:ser>
          <c:idx val="1"/>
          <c:order val="1"/>
          <c:tx>
            <c:strRef>
              <c:f>Figures!$A$5</c:f>
              <c:strCache>
                <c:ptCount val="1"/>
                <c:pt idx="0">
                  <c:v>CGP</c:v>
                </c:pt>
              </c:strCache>
            </c:strRef>
          </c:tx>
          <c:spPr>
            <a:ln w="444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Figures!$B$19:$D$19</c:f>
                <c:numCache>
                  <c:formatCode>General</c:formatCode>
                  <c:ptCount val="3"/>
                  <c:pt idx="0">
                    <c:v>6.1864048475889437E-2</c:v>
                  </c:pt>
                  <c:pt idx="1">
                    <c:v>6.9388866648870923E-2</c:v>
                  </c:pt>
                  <c:pt idx="2">
                    <c:v>5.7735026918962602E-2</c:v>
                  </c:pt>
                </c:numCache>
              </c:numRef>
            </c:plus>
            <c:minus>
              <c:numRef>
                <c:f>Figures!$B$19:$D$19</c:f>
                <c:numCache>
                  <c:formatCode>General</c:formatCode>
                  <c:ptCount val="3"/>
                  <c:pt idx="0">
                    <c:v>6.1864048475889437E-2</c:v>
                  </c:pt>
                  <c:pt idx="1">
                    <c:v>6.9388866648870923E-2</c:v>
                  </c:pt>
                  <c:pt idx="2">
                    <c:v>5.7735026918962602E-2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Figures!$B$3:$D$3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Figures!$B$5:$D$5</c:f>
              <c:numCache>
                <c:formatCode>0.00</c:formatCode>
                <c:ptCount val="3"/>
                <c:pt idx="0">
                  <c:v>0.55555555555555547</c:v>
                </c:pt>
                <c:pt idx="1">
                  <c:v>0.73333333333333339</c:v>
                </c:pt>
                <c:pt idx="2">
                  <c:v>0.83333333333333337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31-6F47-B4CC-315A57F5E224}"/>
            </c:ext>
          </c:extLst>
        </c:ser>
        <c:ser>
          <c:idx val="2"/>
          <c:order val="2"/>
          <c:tx>
            <c:strRef>
              <c:f>Figures!$A$6</c:f>
              <c:strCache>
                <c:ptCount val="1"/>
                <c:pt idx="0">
                  <c:v>NUP</c:v>
                </c:pt>
              </c:strCache>
            </c:strRef>
          </c:tx>
          <c:spPr>
            <a:ln w="44450" cap="rnd">
              <a:solidFill>
                <a:srgbClr val="00990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61B749"/>
              </a:solidFill>
              <a:ln w="9525">
                <a:solidFill>
                  <a:srgbClr val="61B749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Figures!$B$20:$D$20</c:f>
                <c:numCache>
                  <c:formatCode>General</c:formatCode>
                  <c:ptCount val="3"/>
                  <c:pt idx="0">
                    <c:v>0.13307588313497529</c:v>
                  </c:pt>
                  <c:pt idx="1">
                    <c:v>8.6780551954518628E-2</c:v>
                  </c:pt>
                  <c:pt idx="2">
                    <c:v>6.9388866648871991E-2</c:v>
                  </c:pt>
                </c:numCache>
              </c:numRef>
            </c:plus>
            <c:minus>
              <c:numRef>
                <c:f>Figures!$B$20:$D$20</c:f>
                <c:numCache>
                  <c:formatCode>General</c:formatCode>
                  <c:ptCount val="3"/>
                  <c:pt idx="0">
                    <c:v>0.13307588313497529</c:v>
                  </c:pt>
                  <c:pt idx="1">
                    <c:v>8.6780551954518628E-2</c:v>
                  </c:pt>
                  <c:pt idx="2">
                    <c:v>6.9388866648871991E-2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Figures!$B$3:$D$3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Figures!$B$6:$D$6</c:f>
              <c:numCache>
                <c:formatCode>0.00</c:formatCode>
                <c:ptCount val="3"/>
                <c:pt idx="0">
                  <c:v>0.64074074074074072</c:v>
                </c:pt>
                <c:pt idx="1">
                  <c:v>0.64444444444444449</c:v>
                </c:pt>
                <c:pt idx="2">
                  <c:v>0.76666666666666661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31-6F47-B4CC-315A57F5E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622352"/>
        <c:axId val="408198272"/>
      </c:lineChart>
      <c:catAx>
        <c:axId val="34762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198272"/>
        <c:crosses val="autoZero"/>
        <c:auto val="1"/>
        <c:lblAlgn val="ctr"/>
        <c:lblOffset val="100"/>
        <c:noMultiLvlLbl val="0"/>
      </c:catAx>
      <c:valAx>
        <c:axId val="4081982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Proportion</a:t>
                </a:r>
                <a:r>
                  <a:rPr lang="en-US" sz="1800" baseline="0"/>
                  <a:t> occupied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2235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824857854391489"/>
          <c:y val="0.24855923119767598"/>
          <c:w val="0.10646669607410675"/>
          <c:h val="0.167202736592360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fld id="{E17E3016-D2B4-4EC6-B93F-00E4A6BAD8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63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E3016-D2B4-4EC6-B93F-00E4A6BAD8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7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background </a:t>
            </a:r>
            <a:r>
              <a:rPr lang="mr-IN" dirty="0"/>
              <a:t>–</a:t>
            </a:r>
            <a:r>
              <a:rPr lang="en-US" baseline="0" dirty="0"/>
              <a:t> rare species </a:t>
            </a:r>
            <a:r>
              <a:rPr lang="mr-IN" baseline="0" dirty="0"/>
              <a:t>–</a:t>
            </a:r>
            <a:r>
              <a:rPr lang="en-US" baseline="0" dirty="0"/>
              <a:t> </a:t>
            </a:r>
          </a:p>
          <a:p>
            <a:r>
              <a:rPr lang="en-US" baseline="0" dirty="0"/>
              <a:t>Fender’s blue butterfly.</a:t>
            </a:r>
          </a:p>
          <a:p>
            <a:r>
              <a:rPr lang="en-US" baseline="0" dirty="0"/>
              <a:t>Nelsons </a:t>
            </a:r>
            <a:r>
              <a:rPr lang="en-US" baseline="0" dirty="0" err="1"/>
              <a:t>checkermallow</a:t>
            </a:r>
            <a:r>
              <a:rPr lang="en-US" baseline="0" dirty="0"/>
              <a:t>- ?</a:t>
            </a:r>
          </a:p>
          <a:p>
            <a:r>
              <a:rPr lang="en-US" baseline="0" dirty="0"/>
              <a:t>Willamette Daisy </a:t>
            </a:r>
            <a:r>
              <a:rPr lang="mr-IN" baseline="0" dirty="0"/>
              <a:t>–</a:t>
            </a:r>
            <a:r>
              <a:rPr lang="en-US" baseline="0" dirty="0"/>
              <a:t> Tom Kaye	</a:t>
            </a:r>
          </a:p>
          <a:p>
            <a:r>
              <a:rPr lang="en-US" baseline="0" dirty="0"/>
              <a:t>Kincaid’s lupine </a:t>
            </a:r>
            <a:r>
              <a:rPr lang="mr-IN" baseline="0" dirty="0"/>
              <a:t>–</a:t>
            </a:r>
            <a:r>
              <a:rPr lang="en-US" baseline="0" dirty="0"/>
              <a:t> IAE</a:t>
            </a:r>
          </a:p>
          <a:p>
            <a:r>
              <a:rPr lang="en-US" baseline="0" dirty="0"/>
              <a:t>TCB</a:t>
            </a:r>
            <a:r>
              <a:rPr lang="mr-IN" baseline="0" dirty="0"/>
              <a:t>–</a:t>
            </a:r>
            <a:r>
              <a:rPr lang="en-US" baseline="0" dirty="0"/>
              <a:t> Rod Gilbert</a:t>
            </a:r>
          </a:p>
          <a:p>
            <a:r>
              <a:rPr lang="en-US" baseline="0" dirty="0"/>
              <a:t>MPG </a:t>
            </a:r>
            <a:r>
              <a:rPr lang="mr-IN" baseline="0" dirty="0"/>
              <a:t>–</a:t>
            </a:r>
            <a:r>
              <a:rPr lang="en-US" baseline="0" dirty="0"/>
              <a:t> Ty </a:t>
            </a:r>
            <a:r>
              <a:rPr lang="en-US" baseline="0" dirty="0" err="1"/>
              <a:t>Smedes</a:t>
            </a:r>
            <a:endParaRPr lang="en-US" baseline="0" dirty="0"/>
          </a:p>
          <a:p>
            <a:r>
              <a:rPr lang="en-US" baseline="0" dirty="0"/>
              <a:t>OSB </a:t>
            </a:r>
            <a:r>
              <a:rPr lang="mr-IN" baseline="0" dirty="0"/>
              <a:t>–</a:t>
            </a:r>
            <a:r>
              <a:rPr lang="en-US" baseline="0" dirty="0"/>
              <a:t> Mike Patterson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E3016-D2B4-4EC6-B93F-00E4A6BAD8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0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with Stephen</a:t>
            </a:r>
            <a:r>
              <a:rPr lang="en-US" baseline="0" dirty="0"/>
              <a:t> </a:t>
            </a:r>
            <a:r>
              <a:rPr lang="en-US" baseline="0" dirty="0" err="1"/>
              <a:t>Bramwell</a:t>
            </a:r>
            <a:r>
              <a:rPr lang="en-US" baseline="0" dirty="0"/>
              <a:t> (WSU Extension), Cheryl Schultz (WSU Vancouver), Marty Chaney (NRCS), three ranchers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E3016-D2B4-4EC6-B93F-00E4A6BAD8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Castilleja </a:t>
            </a:r>
            <a:r>
              <a:rPr lang="en-US" dirty="0" err="1"/>
              <a:t>levisecta</a:t>
            </a:r>
            <a:r>
              <a:rPr lang="en-US" baseline="0" dirty="0"/>
              <a:t>, Lupinus bicolor, </a:t>
            </a:r>
            <a:r>
              <a:rPr lang="en-US" dirty="0"/>
              <a:t> </a:t>
            </a:r>
            <a:r>
              <a:rPr lang="en-US" dirty="0" err="1"/>
              <a:t>Eriophyllum</a:t>
            </a:r>
            <a:r>
              <a:rPr lang="en-US" dirty="0"/>
              <a:t> </a:t>
            </a:r>
            <a:r>
              <a:rPr lang="en-US" dirty="0" err="1"/>
              <a:t>lanatum</a:t>
            </a:r>
            <a:r>
              <a:rPr lang="en-US" dirty="0"/>
              <a:t>, </a:t>
            </a:r>
            <a:r>
              <a:rPr lang="en-US" dirty="0" err="1"/>
              <a:t>Microseris</a:t>
            </a:r>
            <a:r>
              <a:rPr lang="en-US" dirty="0"/>
              <a:t> laciniata, </a:t>
            </a:r>
            <a:r>
              <a:rPr lang="en-US" dirty="0" err="1"/>
              <a:t>Cerastium</a:t>
            </a:r>
            <a:r>
              <a:rPr lang="en-US" dirty="0"/>
              <a:t> </a:t>
            </a:r>
            <a:r>
              <a:rPr lang="en-US" dirty="0" err="1"/>
              <a:t>arvense</a:t>
            </a:r>
            <a:r>
              <a:rPr lang="en-US" dirty="0"/>
              <a:t>, Viola </a:t>
            </a:r>
            <a:r>
              <a:rPr lang="en-US" dirty="0" err="1"/>
              <a:t>adunca</a:t>
            </a:r>
            <a:r>
              <a:rPr lang="en-US" dirty="0"/>
              <a:t>, </a:t>
            </a:r>
            <a:r>
              <a:rPr lang="en-US" dirty="0" err="1"/>
              <a:t>Collinsia</a:t>
            </a:r>
            <a:r>
              <a:rPr lang="en-US" baseline="0" dirty="0"/>
              <a:t> parviflora, </a:t>
            </a:r>
            <a:r>
              <a:rPr lang="en-US" baseline="0" dirty="0" err="1"/>
              <a:t>Lomatium</a:t>
            </a:r>
            <a:r>
              <a:rPr lang="en-US" baseline="0" dirty="0"/>
              <a:t> </a:t>
            </a:r>
            <a:r>
              <a:rPr lang="en-US" baseline="0" dirty="0" err="1"/>
              <a:t>triternatum</a:t>
            </a:r>
            <a:r>
              <a:rPr lang="en-US" baseline="0" dirty="0"/>
              <a:t>, Ranunculus occidentalis, </a:t>
            </a:r>
            <a:r>
              <a:rPr lang="en-US" dirty="0" err="1"/>
              <a:t>Plectritis</a:t>
            </a:r>
            <a:r>
              <a:rPr lang="en-US" dirty="0"/>
              <a:t> </a:t>
            </a:r>
            <a:r>
              <a:rPr lang="en-US" dirty="0" err="1"/>
              <a:t>congesta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E3016-D2B4-4EC6-B93F-00E4A6BAD8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FOR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4ED0D-9D5A-4B01-BD03-A9FEDAB67A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7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4ED0D-9D5A-4B01-BD03-A9FEDAB67A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86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of 1.7 species on average in NUP and BAU treatments but average of 6.2 species in CGP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E3016-D2B4-4EC6-B93F-00E4A6BAD8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2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163AF-F482-47BF-BC4A-E18AB73217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13238-2F7E-43CC-B27C-5E7CCECCC6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62E80-8EFE-4B70-8637-11D156F846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78DB21E-63BB-4D42-B9EC-553398CF0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A7C9A-5D51-4152-ABE4-20DDB9E8F3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F202D-E8D4-4489-9782-B665B2F0D0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1A792-FEE0-4D75-8FA0-C83118B24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54D62-0789-45DE-8439-635185D39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7F14B-2F7B-40F2-B7DC-18226A67DE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A1D8D-5072-4036-A07A-F76ACD39D0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37A38-E2FB-4435-9B48-89CB6EA950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CEF40-4CCE-4892-8EBD-FE59DAF0B8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fld id="{F16E009C-3367-41BF-8F31-6BEB6E3EAE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chart" Target="../charts/chart1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41.jpeg"/><Relationship Id="rId4" Type="http://schemas.openxmlformats.org/officeDocument/2006/relationships/chart" Target="../charts/chart2.xml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315200" cy="2590800"/>
          </a:xfrm>
          <a:solidFill>
            <a:schemeClr val="tx1">
              <a:lumMod val="50000"/>
              <a:lumOff val="50000"/>
              <a:alpha val="43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Maintaining rangeland productivity while protecting rare native prairies in western WA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" y="5105400"/>
            <a:ext cx="6096000" cy="17526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Sarah Hamman, </a:t>
            </a:r>
            <a:r>
              <a:rPr lang="en-US" sz="2400" dirty="0" err="1">
                <a:solidFill>
                  <a:schemeClr val="bg1"/>
                </a:solidFill>
              </a:rPr>
              <a:t>Ecostudies</a:t>
            </a:r>
            <a:r>
              <a:rPr lang="en-US" sz="2400" dirty="0">
                <a:solidFill>
                  <a:schemeClr val="bg1"/>
                </a:solidFill>
              </a:rPr>
              <a:t> Institute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Stephen Bramwell, WSU-Extension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Melissa </a:t>
            </a:r>
            <a:r>
              <a:rPr lang="en-US" sz="2400" dirty="0" err="1">
                <a:solidFill>
                  <a:schemeClr val="bg1"/>
                </a:solidFill>
              </a:rPr>
              <a:t>Habenicht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Ecostudies</a:t>
            </a:r>
            <a:r>
              <a:rPr lang="en-US" sz="2400" dirty="0">
                <a:solidFill>
                  <a:schemeClr val="bg1"/>
                </a:solidFill>
              </a:rPr>
              <a:t> Institute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Talia Feinberg, WSU-Extension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 dirty="0">
                <a:solidFill>
                  <a:srgbClr val="000000"/>
                </a:solidFill>
              </a:rPr>
              <a:t>Native Seeding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Seeded 10 species with early season phenology, ability to establish in grazing systems, diverse life histories</a:t>
            </a:r>
          </a:p>
          <a:p>
            <a:r>
              <a:rPr lang="en-US" sz="2600" dirty="0">
                <a:solidFill>
                  <a:srgbClr val="000000"/>
                </a:solidFill>
              </a:rPr>
              <a:t>Initial success in 4 out of the 10 species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139" y="3428999"/>
            <a:ext cx="2348861" cy="22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" y="5764692"/>
            <a:ext cx="1333500" cy="97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err="1">
                <a:solidFill>
                  <a:srgbClr val="000000"/>
                </a:solidFill>
              </a:rPr>
              <a:t>Collinsia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parviflora</a:t>
            </a:r>
            <a:endParaRPr lang="en-US" i="1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</a:rPr>
              <a:t>(annual)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1109" y="5756024"/>
            <a:ext cx="1601657" cy="97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rgbClr val="000000"/>
                </a:solidFill>
              </a:rPr>
              <a:t>Ranunculus </a:t>
            </a:r>
            <a:r>
              <a:rPr lang="en-US" i="1" dirty="0" err="1">
                <a:solidFill>
                  <a:srgbClr val="000000"/>
                </a:solidFill>
              </a:rPr>
              <a:t>occidentalis</a:t>
            </a:r>
            <a:endParaRPr lang="en-US" i="1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</a:rPr>
              <a:t>(perennial)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5711952"/>
            <a:ext cx="158003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err="1">
                <a:solidFill>
                  <a:srgbClr val="000000"/>
                </a:solidFill>
              </a:rPr>
              <a:t>Lupinus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</a:p>
          <a:p>
            <a:pPr>
              <a:buNone/>
            </a:pPr>
            <a:r>
              <a:rPr lang="en-US" i="1" dirty="0">
                <a:solidFill>
                  <a:srgbClr val="000000"/>
                </a:solidFill>
              </a:rPr>
              <a:t>bicolor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</a:rPr>
              <a:t>(annual)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5783346"/>
            <a:ext cx="124459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err="1">
                <a:solidFill>
                  <a:srgbClr val="000000"/>
                </a:solidFill>
              </a:rPr>
              <a:t>Plectritis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</a:p>
          <a:p>
            <a:pPr>
              <a:buNone/>
            </a:pPr>
            <a:r>
              <a:rPr lang="en-US" i="1" dirty="0" err="1">
                <a:solidFill>
                  <a:srgbClr val="000000"/>
                </a:solidFill>
              </a:rPr>
              <a:t>congesta</a:t>
            </a:r>
            <a:endParaRPr lang="en-US" i="1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</a:rPr>
              <a:t>(annual)</a:t>
            </a:r>
          </a:p>
        </p:txBody>
      </p:sp>
      <p:pic>
        <p:nvPicPr>
          <p:cNvPr id="1026" name="Picture 2" descr="https://dl.boxcloud.com/api/2.0/internal_files/22627142253/versions/20555856347/representations/jpg_paged_2048x2048/content/1.jpg?access_token=1!geINs_GXXy6-gjileDYENQl_5cPt-QBQApQO6RzAOzAs8cmZksZhV44sLO5B493CLh2AoxCwDM8H_sfpkUavsnnMt9NeqhTIvO94z090Vefgm0uFbcWdOPFQYAjnJbL0vkKCbeCKqXB853E7lPuFW6lW6y3hkZDjOxe_YsCYW2a-EGwrSffTkA9Uybvok17Wh2IM7bALAxrjpVYXOTgKWQ5-W8ovQ4mNe_vCrmtiavxBrUA8eeuFjs8MyKGzMLxPZg0QWuV83f-J9VPsZgRYWmUgo0kZ2QGaDjDC3gDVzYY22w39pwMO2GRQTAQqinzpEvbxFoNBPGoXrEzIj5-rJV55GYSzE-JZMn10fV0Tcrg2PaevRSlSHF5TQOI7Foc5s27w0VrTRJoJLuzWdihSsvKKNYqaA-c4ldvapyZwGO9Jcu0DTSfmxfy6M4EjlF4j7kw0LkeURJNZ4zF9R4Fw_9ihAsCHNWAIQ5G7LjCwRFBvQnmCqI4f06V1NiQZt2ARjAE2Zs3-PULu1IjHqyksYcQj6sWCU1OLAcTR-V8JZwiGqZf49WkhqZzpLevQzA..&amp;box_client_name=box-content-preview&amp;box_client_version=2.23.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1752600" cy="2288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l.boxcloud.com/api/2.0/internal_files/259038780620/versions/272981984396/representations/jpg_paged_2048x2048/content/1.jpg?access_token=1!mWbmkcf3_EzgyAi00dGBejkWJi1LnrhptbAIWmdC0ILAlaWGCE0urbyHIAimwHJdYOOBVexUpuu9H94k4N3WtxSGBwdnAqjJM5UedKQGfL94cXv2dA1NsQDOVGXXchVjZQ6UNWGofjXeVNUBjajd8HNUqdMWHUTXbejqFs_pvZxDjKG5ZJ81JpyuApapX2gBVk5W2yzUBu6LvRZstL99k0-N4iXaQpjhJMxDTgFiV-2OgthXeiazP2pcWzBUI_LlANnTy5YNtNN2zqYWASVmO8DtOS9wX7oihB1I0-idpIhk941arAF6sIZN6yeNf1QZINDYArtrwzlCzngLA3IML8za6-1gP5zyMdrDOvL7JNZu-ikRi6monmaEWtGRuqPEuwYfZw-wnAkBzkJ5djoeI9vbCHe3x_mPSxMhyVJzovFnKG5LlodwgrBOhB_7IzK19E3T3hZZjlrbOOJbz16CfOVS8Uwm-EyCHwoJeK4cwfADUyc-SJE3jQk6Wws1qyukZV7BQeMkKc6WKXSsvmKlLrIJEmNp88jqIFaG_1VsuD3PehPUrINUnmGv3cfMeKlC&amp;box_client_name=box-content-preview&amp;box_client_version=2.23.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344" y="3429000"/>
            <a:ext cx="2493794" cy="2311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929" y="3428999"/>
            <a:ext cx="249521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561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0014336-2DEF-7648-BBEA-13FB6741F5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939116"/>
              </p:ext>
            </p:extLst>
          </p:nvPr>
        </p:nvGraphicFramePr>
        <p:xfrm>
          <a:off x="4530618" y="3453645"/>
          <a:ext cx="4689582" cy="328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7A962C3-8C34-E649-AE14-BD7BA844FB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658754"/>
              </p:ext>
            </p:extLst>
          </p:nvPr>
        </p:nvGraphicFramePr>
        <p:xfrm>
          <a:off x="0" y="3497040"/>
          <a:ext cx="4699000" cy="323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10201A8-3FC5-094C-A2D4-537B1E0A4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918637"/>
              </p:ext>
            </p:extLst>
          </p:nvPr>
        </p:nvGraphicFramePr>
        <p:xfrm>
          <a:off x="4538932" y="53117"/>
          <a:ext cx="4701540" cy="3378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52F1715-4713-DD44-B9D0-1115FE275D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473961"/>
              </p:ext>
            </p:extLst>
          </p:nvPr>
        </p:nvGraphicFramePr>
        <p:xfrm>
          <a:off x="0" y="75544"/>
          <a:ext cx="4701540" cy="332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Picture 2" descr="https://dl.boxcloud.com/api/2.0/internal_files/22627142253/versions/20555856347/representations/jpg_paged_2048x2048/content/1.jpg?access_token=1!geINs_GXXy6-gjileDYENQl_5cPt-QBQApQO6RzAOzAs8cmZksZhV44sLO5B493CLh2AoxCwDM8H_sfpkUavsnnMt9NeqhTIvO94z090Vefgm0uFbcWdOPFQYAjnJbL0vkKCbeCKqXB853E7lPuFW6lW6y3hkZDjOxe_YsCYW2a-EGwrSffTkA9Uybvok17Wh2IM7bALAxrjpVYXOTgKWQ5-W8ovQ4mNe_vCrmtiavxBrUA8eeuFjs8MyKGzMLxPZg0QWuV83f-J9VPsZgRYWmUgo0kZ2QGaDjDC3gDVzYY22w39pwMO2GRQTAQqinzpEvbxFoNBPGoXrEzIj5-rJV55GYSzE-JZMn10fV0Tcrg2PaevRSlSHF5TQOI7Foc5s27w0VrTRJoJLuzWdihSsvKKNYqaA-c4ldvapyZwGO9Jcu0DTSfmxfy6M4EjlF4j7kw0LkeURJNZ4zF9R4Fw_9ihAsCHNWAIQ5G7LjCwRFBvQnmCqI4f06V1NiQZt2ARjAE2Zs3-PULu1IjHqyksYcQj6sWCU1OLAcTR-V8JZwiGqZf49WkhqZzpLevQzA..&amp;box_client_name=box-content-preview&amp;box_client_version=2.23.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1192696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l.boxcloud.com/api/2.0/internal_files/259038780620/versions/272981984396/representations/jpg_paged_2048x2048/content/1.jpg?access_token=1!mWbmkcf3_EzgyAi00dGBejkWJi1LnrhptbAIWmdC0ILAlaWGCE0urbyHIAimwHJdYOOBVexUpuu9H94k4N3WtxSGBwdnAqjJM5UedKQGfL94cXv2dA1NsQDOVGXXchVjZQ6UNWGofjXeVNUBjajd8HNUqdMWHUTXbejqFs_pvZxDjKG5ZJ81JpyuApapX2gBVk5W2yzUBu6LvRZstL99k0-N4iXaQpjhJMxDTgFiV-2OgthXeiazP2pcWzBUI_LlANnTy5YNtNN2zqYWASVmO8DtOS9wX7oihB1I0-idpIhk941arAF6sIZN6yeNf1QZINDYArtrwzlCzngLA3IML8za6-1gP5zyMdrDOvL7JNZu-ikRi6monmaEWtGRuqPEuwYfZw-wnAkBzkJ5djoeI9vbCHe3x_mPSxMhyVJzovFnKG5LlodwgrBOhB_7IzK19E3T3hZZjlrbOOJbz16CfOVS8Uwm-EyCHwoJeK4cwfADUyc-SJE3jQk6Wws1qyukZV7BQeMkKc6WKXSsvmKlLrIJEmNp88jqIFaG_1VsuD3PehPUrINUnmGv3cfMeKlC&amp;box_client_name=box-content-preview&amp;box_client_version=2.23.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818" y="609600"/>
            <a:ext cx="1371600" cy="1259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81" y="4028967"/>
            <a:ext cx="1226815" cy="124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500" y="4009269"/>
            <a:ext cx="1428722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06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48B12-513E-B944-B027-6203B84C20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8F71B-EEE8-F04A-8BEE-1CC61183F74A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Golden paintbrush (</a:t>
            </a:r>
            <a:r>
              <a:rPr lang="en-US" sz="2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Castilleja </a:t>
            </a:r>
            <a:r>
              <a:rPr lang="en-US" sz="2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levisecta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Federally threatened species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41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4000" u="sng" dirty="0">
                <a:solidFill>
                  <a:srgbClr val="000000"/>
                </a:solidFill>
              </a:rPr>
              <a:t>Native species richness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1D9BF502-EB65-C04F-A3FB-F09C834F81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7543800" cy="4953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9CEFD8-C8C7-4446-AF24-E883C5843413}"/>
              </a:ext>
            </a:extLst>
          </p:cNvPr>
          <p:cNvSpPr txBox="1"/>
          <p:nvPr/>
        </p:nvSpPr>
        <p:spPr>
          <a:xfrm>
            <a:off x="2362200" y="21336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61B749"/>
                </a:solidFill>
              </a:rPr>
              <a:t>c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16DAA-A71A-4945-882C-A79573D8D545}"/>
              </a:ext>
            </a:extLst>
          </p:cNvPr>
          <p:cNvSpPr txBox="1"/>
          <p:nvPr/>
        </p:nvSpPr>
        <p:spPr>
          <a:xfrm>
            <a:off x="6096000" y="17061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61B749"/>
                </a:solidFill>
              </a:rPr>
              <a:t>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DE369-206C-8E47-9022-D80D9E562272}"/>
              </a:ext>
            </a:extLst>
          </p:cNvPr>
          <p:cNvSpPr txBox="1"/>
          <p:nvPr/>
        </p:nvSpPr>
        <p:spPr>
          <a:xfrm>
            <a:off x="2358147" y="5134542"/>
            <a:ext cx="5334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</a:t>
            </a:r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146487-DE7B-8444-86F8-0DBCF5189A00}"/>
              </a:ext>
            </a:extLst>
          </p:cNvPr>
          <p:cNvSpPr txBox="1"/>
          <p:nvPr/>
        </p:nvSpPr>
        <p:spPr>
          <a:xfrm>
            <a:off x="4191000" y="453583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1F7C07-3BE4-5D42-9218-526CD6CE2FB5}"/>
              </a:ext>
            </a:extLst>
          </p:cNvPr>
          <p:cNvSpPr/>
          <p:nvPr/>
        </p:nvSpPr>
        <p:spPr>
          <a:xfrm>
            <a:off x="4182894" y="500469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E90FE6-3857-884A-8F73-3D634C23E292}"/>
              </a:ext>
            </a:extLst>
          </p:cNvPr>
          <p:cNvSpPr/>
          <p:nvPr/>
        </p:nvSpPr>
        <p:spPr>
          <a:xfrm>
            <a:off x="6087894" y="50292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E3958-359F-C84C-B084-F459ECE242F7}"/>
              </a:ext>
            </a:extLst>
          </p:cNvPr>
          <p:cNvSpPr txBox="1"/>
          <p:nvPr/>
        </p:nvSpPr>
        <p:spPr>
          <a:xfrm>
            <a:off x="6139787" y="429829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C1A42A-5210-5B4A-84B2-3F631B4C68CB}"/>
              </a:ext>
            </a:extLst>
          </p:cNvPr>
          <p:cNvSpPr txBox="1"/>
          <p:nvPr/>
        </p:nvSpPr>
        <p:spPr>
          <a:xfrm>
            <a:off x="4192615" y="213625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61B749"/>
                </a:solidFill>
              </a:rPr>
              <a:t>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9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65" y="152400"/>
            <a:ext cx="8991600" cy="1143000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0000"/>
                </a:solidFill>
              </a:rPr>
              <a:t>Native species richness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983AEE9-F8EF-1A43-A935-8F90CEF63A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143000"/>
            <a:ext cx="745553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82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0535-462A-9D44-B9F5-67A56FE0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 dirty="0"/>
              <a:t>Non-native species richness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9934EBE-6368-DD4D-B66E-07C1570477C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752600"/>
            <a:ext cx="790829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A88092-6EBB-3549-84C0-B0B5CD1F8A26}"/>
              </a:ext>
            </a:extLst>
          </p:cNvPr>
          <p:cNvSpPr txBox="1"/>
          <p:nvPr/>
        </p:nvSpPr>
        <p:spPr>
          <a:xfrm>
            <a:off x="1981200" y="5334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61B749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1394F-45B1-504F-B170-3F8DD673482D}"/>
              </a:ext>
            </a:extLst>
          </p:cNvPr>
          <p:cNvSpPr txBox="1"/>
          <p:nvPr/>
        </p:nvSpPr>
        <p:spPr>
          <a:xfrm>
            <a:off x="3848100" y="51493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61B749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A09FC-CF21-0A4E-9CD9-AEE1C1923A01}"/>
              </a:ext>
            </a:extLst>
          </p:cNvPr>
          <p:cNvSpPr txBox="1"/>
          <p:nvPr/>
        </p:nvSpPr>
        <p:spPr>
          <a:xfrm>
            <a:off x="5791200" y="4724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61B749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62748-EA8C-7248-87D5-74511CB2E261}"/>
              </a:ext>
            </a:extLst>
          </p:cNvPr>
          <p:cNvSpPr txBox="1"/>
          <p:nvPr/>
        </p:nvSpPr>
        <p:spPr>
          <a:xfrm>
            <a:off x="1970314" y="3756473"/>
            <a:ext cx="5334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b</a:t>
            </a:r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DB179-F0C1-4B4F-9D9D-AEE989257441}"/>
              </a:ext>
            </a:extLst>
          </p:cNvPr>
          <p:cNvSpPr txBox="1"/>
          <p:nvPr/>
        </p:nvSpPr>
        <p:spPr>
          <a:xfrm>
            <a:off x="3864428" y="3184469"/>
            <a:ext cx="5334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b</a:t>
            </a:r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92EB1-D990-1C40-AC68-C178785BA547}"/>
              </a:ext>
            </a:extLst>
          </p:cNvPr>
          <p:cNvSpPr txBox="1"/>
          <p:nvPr/>
        </p:nvSpPr>
        <p:spPr>
          <a:xfrm>
            <a:off x="5791200" y="1752600"/>
            <a:ext cx="533400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c</a:t>
            </a:r>
          </a:p>
          <a:p>
            <a:pPr>
              <a:buNone/>
            </a:pPr>
            <a:endParaRPr lang="en-US" dirty="0">
              <a:solidFill>
                <a:srgbClr val="0070C0"/>
              </a:solidFill>
            </a:endParaRPr>
          </a:p>
          <a:p>
            <a:pPr>
              <a:buNone/>
            </a:pPr>
            <a:endParaRPr lang="en-US" dirty="0">
              <a:solidFill>
                <a:srgbClr val="0070C0"/>
              </a:solidFill>
            </a:endParaRP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26" name="Picture 2" descr="Image result for hypochaeris radicata">
            <a:extLst>
              <a:ext uri="{FF2B5EF4-FFF2-40B4-BE49-F238E27FC236}">
                <a16:creationId xmlns:a16="http://schemas.microsoft.com/office/drawing/2014/main" id="{D1C6C9F5-0690-FD4E-A64B-AFD0C5F5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857" y="1219200"/>
            <a:ext cx="2265236" cy="16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lantago lanceolata">
            <a:extLst>
              <a:ext uri="{FF2B5EF4-FFF2-40B4-BE49-F238E27FC236}">
                <a16:creationId xmlns:a16="http://schemas.microsoft.com/office/drawing/2014/main" id="{684190E9-143F-D14D-BAB4-F5EB0602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280" y="1219200"/>
            <a:ext cx="2258630" cy="169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23296-A44C-FD4E-8DE6-185D7FA7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329793"/>
            <a:ext cx="8229600" cy="1143000"/>
          </a:xfrm>
        </p:spPr>
        <p:txBody>
          <a:bodyPr/>
          <a:lstStyle/>
          <a:p>
            <a:pPr algn="l"/>
            <a:r>
              <a:rPr lang="en-US" sz="4000" u="sng" dirty="0"/>
              <a:t>Gopher occupancy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3A84602-7945-1D43-A9E0-DB990F72B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448523"/>
              </p:ext>
            </p:extLst>
          </p:nvPr>
        </p:nvGraphicFramePr>
        <p:xfrm>
          <a:off x="1295400" y="1850252"/>
          <a:ext cx="7197725" cy="489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6E9462E-97B4-1D44-96D4-270321E600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5240"/>
            <a:ext cx="1737360" cy="1772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EFFB1-DD6C-7A40-BE12-D2ED95B1E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0"/>
            <a:ext cx="2683599" cy="1810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F2AFC6-929F-5A4D-902F-72D04024C50D}"/>
              </a:ext>
            </a:extLst>
          </p:cNvPr>
          <p:cNvSpPr txBox="1"/>
          <p:nvPr/>
        </p:nvSpPr>
        <p:spPr>
          <a:xfrm>
            <a:off x="3886200" y="4800600"/>
            <a:ext cx="493776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CGP: occupancy increased from 55% to 80% </a:t>
            </a:r>
          </a:p>
          <a:p>
            <a:pPr>
              <a:buNone/>
            </a:pPr>
            <a:r>
              <a:rPr lang="en-US" dirty="0"/>
              <a:t>BAU: occupancy increased from 40% to 55%</a:t>
            </a:r>
          </a:p>
          <a:p>
            <a:pPr>
              <a:buNone/>
            </a:pPr>
            <a:r>
              <a:rPr lang="en-US" dirty="0"/>
              <a:t>NUP: occupancy increased from 65% to 75%</a:t>
            </a:r>
          </a:p>
        </p:txBody>
      </p:sp>
    </p:spTree>
    <p:extLst>
      <p:ext uri="{BB962C8B-B14F-4D97-AF65-F5344CB8AC3E}">
        <p14:creationId xmlns:p14="http://schemas.microsoft.com/office/powerpoint/2010/main" val="417267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4758898"/>
          </a:xfrm>
          <a:solidFill>
            <a:schemeClr val="bg1">
              <a:alpha val="61000"/>
            </a:schemeClr>
          </a:solidFill>
        </p:spPr>
        <p:txBody>
          <a:bodyPr>
            <a:normAutofit fontScale="2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sz="240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12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Conservation grazing practices increased native and overall species richness within three years</a:t>
            </a:r>
          </a:p>
          <a:p>
            <a:endParaRPr lang="en-US" sz="1120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12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Native seeding into rotationally grazed paddocks was successful for some species – consider increasing sowing rates</a:t>
            </a:r>
          </a:p>
          <a:p>
            <a:pPr marL="0" indent="0">
              <a:buNone/>
            </a:pPr>
            <a:endParaRPr lang="en-US" sz="1200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12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Mazama pocket gopher occupancy in areas receiving conservation grazing practices is as high as in protected prairie preserves.</a:t>
            </a:r>
            <a:endParaRPr lang="en-US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2100" y="422702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800" u="sng" dirty="0">
                <a:ln w="3175">
                  <a:solidFill>
                    <a:schemeClr val="tx1"/>
                  </a:solidFill>
                </a:ln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892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8" y="793"/>
            <a:ext cx="9144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sz="4000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472" y="1981200"/>
            <a:ext cx="8382000" cy="4525963"/>
          </a:xfrm>
        </p:spPr>
        <p:txBody>
          <a:bodyPr/>
          <a:lstStyle/>
          <a:p>
            <a:pPr algn="r">
              <a:buNone/>
            </a:pPr>
            <a:r>
              <a: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 more information:</a:t>
            </a:r>
          </a:p>
          <a:p>
            <a:pPr algn="r">
              <a:buNone/>
            </a:pPr>
            <a:r>
              <a:rPr lang="en-US" sz="2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shamman@ecoinst.org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>
              <a:buNone/>
            </a:pPr>
            <a:r>
              <a:rPr lang="en-US" sz="2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www.ecoinst.org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>
              <a:buNone/>
            </a:pPr>
            <a:r>
              <a:rPr lang="en-US" sz="2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www.cascadiaprairieoak.org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endParaRPr lang="en-US" sz="26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A288889-6E62-9744-BB7C-FB1932A554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72" y="5073173"/>
            <a:ext cx="1738705" cy="15740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06075-5354-2246-BD3C-F6BD17D6AA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5715000"/>
            <a:ext cx="2781546" cy="9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bramwes\AppData\Local\Microsoft\Windows\Temporary Internet Files\Content.Outlook\VHT3TKD0\USDA-NRCS-Logo.jpg">
            <a:extLst>
              <a:ext uri="{FF2B5EF4-FFF2-40B4-BE49-F238E27FC236}">
                <a16:creationId xmlns:a16="http://schemas.microsoft.com/office/drawing/2014/main" id="{C603375A-FDB0-B042-9017-92539ECED4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978" y="5672905"/>
            <a:ext cx="1922247" cy="95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41141-10EB-4D40-AD7B-E3469B1049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175" y="5334000"/>
            <a:ext cx="1876425" cy="13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costudies Institute | Bird Conservation, Science &amp; Outreach">
            <a:extLst>
              <a:ext uri="{FF2B5EF4-FFF2-40B4-BE49-F238E27FC236}">
                <a16:creationId xmlns:a16="http://schemas.microsoft.com/office/drawing/2014/main" id="{876CE5A5-1D73-B942-BEE9-47CB5D26D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978" y="4933418"/>
            <a:ext cx="4869422" cy="6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3261BF8-A371-374E-90FF-56ECA3B38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75" y="4148541"/>
            <a:ext cx="3829050" cy="6487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74F94DB-5B4E-2749-BFCC-EB4760D9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3067832"/>
            <a:ext cx="2908067" cy="9693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460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08038"/>
          </a:xfrm>
        </p:spPr>
        <p:txBody>
          <a:bodyPr/>
          <a:lstStyle/>
          <a:p>
            <a:r>
              <a:rPr lang="en-US" sz="4000" u="sng" dirty="0"/>
              <a:t>Pacific Northwest Prairies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981200"/>
            <a:ext cx="59436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History: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Formed by retreating glaciers 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Maintained by </a:t>
            </a:r>
            <a:r>
              <a:rPr lang="en-US" sz="2800" kern="0" dirty="0">
                <a:latin typeface="+mn-lt"/>
              </a:rPr>
              <a:t>indigenous burning and food harvests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800" kern="0" dirty="0">
                <a:latin typeface="+mn-lt"/>
              </a:rPr>
              <a:t>Gravelly, well-drained, low nutrient soils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Host several rare, threatened and endangered species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3793" name="Picture 1" descr="T:\Images\Maps\eco_wpg1-2_ecoregion_overview_11x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276600" cy="5242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 bwMode="auto">
          <a:xfrm>
            <a:off x="7162800" y="3810000"/>
            <a:ext cx="685800" cy="685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4000" u="sng" dirty="0"/>
              <a:t>PNW Prairie Rare Species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4756150"/>
            <a:ext cx="1729491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756150"/>
            <a:ext cx="1905000" cy="1943100"/>
          </a:xfrm>
          <a:prstGeom prst="rect">
            <a:avLst/>
          </a:prstGeom>
        </p:spPr>
      </p:pic>
      <p:pic>
        <p:nvPicPr>
          <p:cNvPr id="7" name="Picture 6" descr="checkerspot2"/>
          <p:cNvPicPr>
            <a:picLocks noChangeAspect="1" noChangeArrowheads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0" y="4756150"/>
            <a:ext cx="1822449" cy="19431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1289050"/>
            <a:ext cx="2400300" cy="319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304926"/>
            <a:ext cx="2438400" cy="3174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304925"/>
            <a:ext cx="2438400" cy="31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69805" y="1835723"/>
            <a:ext cx="3174997" cy="2113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4756150"/>
            <a:ext cx="2222500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4768849"/>
            <a:ext cx="2362200" cy="19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FA83A3-B59D-EA4C-87CD-5B0D9DD781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4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u="sng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562"/>
            <a:ext cx="8153400" cy="4876800"/>
          </a:xfrm>
        </p:spPr>
        <p:txBody>
          <a:bodyPr/>
          <a:lstStyle/>
          <a:p>
            <a:pPr marL="971550" lvl="1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How does the plant community on grazed prairie differ from that on native, </a:t>
            </a:r>
            <a:r>
              <a:rPr lang="en-US" dirty="0" err="1">
                <a:solidFill>
                  <a:schemeClr val="bg1"/>
                </a:solidFill>
              </a:rPr>
              <a:t>ungrazed</a:t>
            </a:r>
            <a:r>
              <a:rPr lang="en-US" dirty="0">
                <a:solidFill>
                  <a:schemeClr val="bg1"/>
                </a:solidFill>
              </a:rPr>
              <a:t> prairie?</a:t>
            </a:r>
          </a:p>
          <a:p>
            <a:pPr marL="971550" lvl="1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971550" lvl="1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Can the native plant diversity on grazed prairies be enhanced?</a:t>
            </a:r>
          </a:p>
          <a:p>
            <a:pPr marL="971550" lvl="1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971550" lvl="1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How successfully can critical species occupy and utilize grazed prairie relative to </a:t>
            </a:r>
            <a:r>
              <a:rPr lang="en-US" dirty="0" err="1">
                <a:solidFill>
                  <a:schemeClr val="bg1"/>
                </a:solidFill>
              </a:rPr>
              <a:t>ungrazed</a:t>
            </a:r>
            <a:r>
              <a:rPr lang="en-US" dirty="0">
                <a:solidFill>
                  <a:schemeClr val="bg1"/>
                </a:solidFill>
              </a:rPr>
              <a:t> prairie?  </a:t>
            </a:r>
          </a:p>
          <a:p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4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6200" y="0"/>
            <a:ext cx="9296400" cy="7086600"/>
            <a:chOff x="0" y="0"/>
            <a:chExt cx="8915400" cy="697643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8915400" cy="6976438"/>
              <a:chOff x="13566" y="-17230"/>
              <a:chExt cx="8915400" cy="69764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566" y="-17230"/>
                <a:ext cx="8915400" cy="69764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00" y="304800"/>
                <a:ext cx="2333067" cy="1905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85800" y="548168"/>
              <a:ext cx="16002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rtlCol="0">
              <a:spAutoFit/>
            </a:bodyPr>
            <a:lstStyle/>
            <a:p>
              <a:pPr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/>
                  <a:cs typeface="Calibri"/>
                </a:rPr>
                <a:t>Protected Preserves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023" y="327115"/>
            <a:ext cx="2432771" cy="193508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2971800" y="5562600"/>
            <a:ext cx="3048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438400" y="5257800"/>
            <a:ext cx="3048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00200" y="5334000"/>
            <a:ext cx="2286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638" y="296748"/>
            <a:ext cx="1901643" cy="19396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72400" y="5438001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FFFFFF"/>
                </a:solidFill>
              </a:rPr>
              <a:t>Photo: Ty </a:t>
            </a:r>
            <a:r>
              <a:rPr lang="en-US" sz="1200" dirty="0" err="1">
                <a:solidFill>
                  <a:srgbClr val="FFFFFF"/>
                </a:solidFill>
              </a:rPr>
              <a:t>Smedes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426FCF-846B-5240-AD69-1DBCBED210E2}"/>
              </a:ext>
            </a:extLst>
          </p:cNvPr>
          <p:cNvGrpSpPr/>
          <p:nvPr/>
        </p:nvGrpSpPr>
        <p:grpSpPr>
          <a:xfrm>
            <a:off x="2667000" y="3909060"/>
            <a:ext cx="1979281" cy="1066800"/>
            <a:chOff x="2667000" y="3909060"/>
            <a:chExt cx="1979281" cy="10668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83100CC-AE65-9F49-8B8E-591935CD44DC}"/>
                </a:ext>
              </a:extLst>
            </p:cNvPr>
            <p:cNvSpPr/>
            <p:nvPr/>
          </p:nvSpPr>
          <p:spPr bwMode="auto">
            <a:xfrm>
              <a:off x="2667000" y="4442460"/>
              <a:ext cx="304800" cy="533400"/>
            </a:xfrm>
            <a:prstGeom prst="ellipse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A9B7F7-0AD0-2F46-9800-B35F23B0664F}"/>
                </a:ext>
              </a:extLst>
            </p:cNvPr>
            <p:cNvSpPr/>
            <p:nvPr/>
          </p:nvSpPr>
          <p:spPr bwMode="auto">
            <a:xfrm>
              <a:off x="3124200" y="4205952"/>
              <a:ext cx="304800" cy="533400"/>
            </a:xfrm>
            <a:prstGeom prst="ellipse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E885B85-2957-8C44-A485-FD3712AE0D95}"/>
                </a:ext>
              </a:extLst>
            </p:cNvPr>
            <p:cNvSpPr/>
            <p:nvPr/>
          </p:nvSpPr>
          <p:spPr bwMode="auto">
            <a:xfrm>
              <a:off x="4341481" y="3909060"/>
              <a:ext cx="304800" cy="533400"/>
            </a:xfrm>
            <a:prstGeom prst="ellipse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3D06CD-4E44-5F49-84CD-69850B7FF8E1}"/>
              </a:ext>
            </a:extLst>
          </p:cNvPr>
          <p:cNvGrpSpPr/>
          <p:nvPr/>
        </p:nvGrpSpPr>
        <p:grpSpPr>
          <a:xfrm>
            <a:off x="6401379" y="4419601"/>
            <a:ext cx="2742621" cy="1810130"/>
            <a:chOff x="6401379" y="4419601"/>
            <a:chExt cx="2742621" cy="18101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FCD7068-6755-B14F-9592-C603FC2E0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1379" y="4419601"/>
              <a:ext cx="2742621" cy="1810130"/>
            </a:xfrm>
            <a:prstGeom prst="rect">
              <a:avLst/>
            </a:prstGeom>
          </p:spPr>
        </p:pic>
        <p:sp>
          <p:nvSpPr>
            <p:cNvPr id="23" name="5-Point Star 22">
              <a:extLst>
                <a:ext uri="{FF2B5EF4-FFF2-40B4-BE49-F238E27FC236}">
                  <a16:creationId xmlns:a16="http://schemas.microsoft.com/office/drawing/2014/main" id="{7798F0C7-2F69-1D4B-8509-D77EB71D019C}"/>
                </a:ext>
              </a:extLst>
            </p:cNvPr>
            <p:cNvSpPr/>
            <p:nvPr/>
          </p:nvSpPr>
          <p:spPr bwMode="auto">
            <a:xfrm>
              <a:off x="7086600" y="5410200"/>
              <a:ext cx="228600" cy="228600"/>
            </a:xfrm>
            <a:prstGeom prst="star5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9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29" y="0"/>
            <a:ext cx="3874771" cy="1143000"/>
          </a:xfrm>
        </p:spPr>
        <p:txBody>
          <a:bodyPr/>
          <a:lstStyle/>
          <a:p>
            <a:pPr algn="l"/>
            <a:r>
              <a:rPr lang="en-US" sz="4000" u="sng" dirty="0">
                <a:solidFill>
                  <a:srgbClr val="000000"/>
                </a:solidFill>
              </a:rPr>
              <a:t>Study Design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" y="366446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2286000" y="4137423"/>
            <a:ext cx="2133600" cy="434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98118" y="3581400"/>
            <a:ext cx="8793481" cy="3130868"/>
            <a:chOff x="152400" y="2781300"/>
            <a:chExt cx="8839200" cy="2847975"/>
          </a:xfrm>
        </p:grpSpPr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819400"/>
              <a:ext cx="8839200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175259" y="2781300"/>
              <a:ext cx="8816341" cy="762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343400" y="5410200"/>
              <a:ext cx="4648200" cy="762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858000" y="4038600"/>
              <a:ext cx="21336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4408170" y="4038600"/>
              <a:ext cx="2449830" cy="6985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152400" y="4212432"/>
              <a:ext cx="2133600" cy="5476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57" idx="1"/>
            </p:cNvCxnSpPr>
            <p:nvPr/>
          </p:nvCxnSpPr>
          <p:spPr>
            <a:xfrm flipV="1">
              <a:off x="152400" y="2819400"/>
              <a:ext cx="22859" cy="140493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2286000" y="2819400"/>
              <a:ext cx="22859" cy="140493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4408170" y="2806700"/>
              <a:ext cx="22859" cy="26035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6880859" y="2879129"/>
              <a:ext cx="0" cy="253107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2362200" y="5029200"/>
            <a:ext cx="2133600" cy="5476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A47FB4B-9262-4847-95EA-524F354AFC06}"/>
              </a:ext>
            </a:extLst>
          </p:cNvPr>
          <p:cNvSpPr txBox="1"/>
          <p:nvPr/>
        </p:nvSpPr>
        <p:spPr>
          <a:xfrm>
            <a:off x="4648200" y="76200"/>
            <a:ext cx="48006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Colvin Ranch	        Wolf Haven Prairie</a:t>
            </a:r>
          </a:p>
          <a:p>
            <a:pPr>
              <a:buNone/>
            </a:pPr>
            <a:r>
              <a:rPr lang="en-US" dirty="0"/>
              <a:t>Fisher Ranch	        West Rocky Prairie</a:t>
            </a:r>
          </a:p>
          <a:p>
            <a:pPr>
              <a:buNone/>
            </a:pPr>
            <a:r>
              <a:rPr lang="en-US" dirty="0"/>
              <a:t>Riverbend Ranch	        Johnson Prairie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14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On each farm, six paddocks were split into 1-acre Conservation Grazing Practice (CGP) &amp; Business As Usual (BAU) treatments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Similar sized areas were established at Native Upland Prairies (NUPs)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Vegetation and gopher data collected from subplots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79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45" y="200893"/>
            <a:ext cx="8461310" cy="90123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Conservation Grazing Practices (CGP)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09984"/>
            <a:ext cx="8305800" cy="990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J      F       M      A       M      J      J       A      S      O       N      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15335" y="2777393"/>
            <a:ext cx="7901832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86109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95709" y="2594830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41544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48132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86641" y="2594830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1420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54334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50978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19713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60537" y="2594830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85091" y="2581999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95690" y="2594830"/>
            <a:ext cx="0" cy="327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709333" y="1133140"/>
            <a:ext cx="2218289" cy="5177349"/>
            <a:chOff x="2659325" y="1115057"/>
            <a:chExt cx="2218289" cy="5177349"/>
          </a:xfrm>
        </p:grpSpPr>
        <p:grpSp>
          <p:nvGrpSpPr>
            <p:cNvPr id="38" name="Group 37"/>
            <p:cNvGrpSpPr/>
            <p:nvPr/>
          </p:nvGrpSpPr>
          <p:grpSpPr>
            <a:xfrm>
              <a:off x="2659325" y="3440341"/>
              <a:ext cx="2218289" cy="2852065"/>
              <a:chOff x="2659325" y="3440341"/>
              <a:chExt cx="2218289" cy="2852065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857457" y="3440341"/>
                <a:ext cx="1543476" cy="1277042"/>
                <a:chOff x="741824" y="3440341"/>
                <a:chExt cx="1543476" cy="1277042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741824" y="3440341"/>
                  <a:ext cx="812702" cy="127704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1557432" y="3503145"/>
                  <a:ext cx="727868" cy="121423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2659325" y="4815078"/>
                <a:ext cx="221828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dirty="0"/>
                  <a:t>‘Rest’ pastures, completely removing cattle while native plants bloom and set seed</a:t>
                </a: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6140" y="1115057"/>
              <a:ext cx="1222421" cy="1479773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457200" y="1115057"/>
            <a:ext cx="2400882" cy="5177349"/>
            <a:chOff x="513019" y="1115057"/>
            <a:chExt cx="2400882" cy="5177349"/>
          </a:xfrm>
        </p:grpSpPr>
        <p:grpSp>
          <p:nvGrpSpPr>
            <p:cNvPr id="41" name="Group 40"/>
            <p:cNvGrpSpPr/>
            <p:nvPr/>
          </p:nvGrpSpPr>
          <p:grpSpPr>
            <a:xfrm>
              <a:off x="513019" y="1115057"/>
              <a:ext cx="2118396" cy="5177349"/>
              <a:chOff x="513019" y="1115057"/>
              <a:chExt cx="2118396" cy="517734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13019" y="3440341"/>
                <a:ext cx="2118396" cy="2852065"/>
                <a:chOff x="513019" y="3440341"/>
                <a:chExt cx="2118396" cy="2852065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586109" y="3440341"/>
                  <a:ext cx="1911832" cy="1277042"/>
                  <a:chOff x="586109" y="3440341"/>
                  <a:chExt cx="1911832" cy="1277042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586109" y="3503145"/>
                    <a:ext cx="948939" cy="121423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H="1">
                    <a:off x="1535048" y="3440341"/>
                    <a:ext cx="962893" cy="127704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513019" y="4815078"/>
                  <a:ext cx="2118396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dirty="0"/>
                    <a:t>Sustainably graze, moving cattle every 1-2 days. Maintain stubble height ~3”</a:t>
                  </a: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6109" y="1115057"/>
                <a:ext cx="1048069" cy="1479774"/>
              </a:xfrm>
              <a:prstGeom prst="rect">
                <a:avLst/>
              </a:prstGeom>
            </p:spPr>
          </p:pic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5832" y="1130139"/>
              <a:ext cx="1048069" cy="147977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334000"/>
            <a:ext cx="1625600" cy="1625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4578F79-7541-D74C-8692-2D06FA519D41}"/>
              </a:ext>
            </a:extLst>
          </p:cNvPr>
          <p:cNvGrpSpPr/>
          <p:nvPr/>
        </p:nvGrpSpPr>
        <p:grpSpPr>
          <a:xfrm>
            <a:off x="4572000" y="1102225"/>
            <a:ext cx="3745167" cy="5244454"/>
            <a:chOff x="4572000" y="1102225"/>
            <a:chExt cx="3745167" cy="5244454"/>
          </a:xfrm>
        </p:grpSpPr>
        <p:grpSp>
          <p:nvGrpSpPr>
            <p:cNvPr id="4" name="Group 3"/>
            <p:cNvGrpSpPr/>
            <p:nvPr/>
          </p:nvGrpSpPr>
          <p:grpSpPr>
            <a:xfrm>
              <a:off x="4572000" y="1102225"/>
              <a:ext cx="3745167" cy="5244454"/>
              <a:chOff x="4572000" y="1102225"/>
              <a:chExt cx="3745167" cy="5244454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4572000" y="1115057"/>
                <a:ext cx="3512562" cy="5231622"/>
                <a:chOff x="4583128" y="1115057"/>
                <a:chExt cx="3512562" cy="5231622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4721898" y="3440341"/>
                  <a:ext cx="3373792" cy="2906338"/>
                  <a:chOff x="4721898" y="3440341"/>
                  <a:chExt cx="3373792" cy="2906338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721898" y="3440341"/>
                    <a:ext cx="3373792" cy="1277042"/>
                    <a:chOff x="586109" y="3440341"/>
                    <a:chExt cx="3373792" cy="1277042"/>
                  </a:xfrm>
                </p:grpSpPr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586109" y="3503145"/>
                      <a:ext cx="1822987" cy="1214238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 flipH="1">
                      <a:off x="2409096" y="3440341"/>
                      <a:ext cx="1550805" cy="1277042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485686" y="4813952"/>
                    <a:ext cx="2450241" cy="15327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buNone/>
                    </a:pPr>
                    <a:r>
                      <a:rPr lang="en-US" dirty="0"/>
                      <a:t>Sustainably graze, moving cattle every 1-2 days. Maintain stubble height ~3”</a:t>
                    </a:r>
                  </a:p>
                  <a:p>
                    <a:pPr algn="ctr">
                      <a:buNone/>
                    </a:pPr>
                    <a:r>
                      <a:rPr lang="en-US" dirty="0"/>
                      <a:t>Seed native species</a:t>
                    </a:r>
                  </a:p>
                </p:txBody>
              </p:sp>
            </p:grp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83128" y="1115057"/>
                  <a:ext cx="1048069" cy="1479774"/>
                </a:xfrm>
                <a:prstGeom prst="rect">
                  <a:avLst/>
                </a:prstGeom>
              </p:spPr>
            </p:pic>
          </p:grp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69098" y="1102225"/>
                <a:ext cx="1048069" cy="1479774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D2D092-AEB2-8746-AC58-DB485584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693363" y="1301952"/>
              <a:ext cx="1499113" cy="1114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1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581400"/>
            <a:ext cx="1079500" cy="162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3581400"/>
            <a:ext cx="153670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5257800"/>
            <a:ext cx="1536700" cy="124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505200"/>
            <a:ext cx="1536700" cy="134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4953000"/>
            <a:ext cx="1030432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581400"/>
            <a:ext cx="1193800" cy="149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4838700"/>
            <a:ext cx="1143000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953000"/>
            <a:ext cx="1193800" cy="1587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334000"/>
            <a:ext cx="1524000" cy="10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505200"/>
            <a:ext cx="1769726" cy="12587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212023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15280</TotalTime>
  <Words>587</Words>
  <Application>Microsoft Office PowerPoint</Application>
  <PresentationFormat>On-screen Show (4:3)</PresentationFormat>
  <Paragraphs>117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Default Design</vt:lpstr>
      <vt:lpstr>Maintaining rangeland productivity while protecting rare native prairies in western WA</vt:lpstr>
      <vt:lpstr>Pacific Northwest Prairies</vt:lpstr>
      <vt:lpstr>PNW Prairie Rare Species</vt:lpstr>
      <vt:lpstr>PowerPoint Presentation</vt:lpstr>
      <vt:lpstr>Research Questions</vt:lpstr>
      <vt:lpstr>PowerPoint Presentation</vt:lpstr>
      <vt:lpstr>Study Design</vt:lpstr>
      <vt:lpstr>Conservation Grazing Practices (CGP)</vt:lpstr>
      <vt:lpstr>PowerPoint Presentation</vt:lpstr>
      <vt:lpstr>Native Seeding Success</vt:lpstr>
      <vt:lpstr>PowerPoint Presentation</vt:lpstr>
      <vt:lpstr>PowerPoint Presentation</vt:lpstr>
      <vt:lpstr>PowerPoint Presentation</vt:lpstr>
      <vt:lpstr>Native species richness</vt:lpstr>
      <vt:lpstr>Non-native species richness</vt:lpstr>
      <vt:lpstr>Gopher occupancy</vt:lpstr>
      <vt:lpstr>PowerPoint Presentation</vt:lpstr>
      <vt:lpstr>Thank you!</vt:lpstr>
    </vt:vector>
  </TitlesOfParts>
  <Manager/>
  <Company>The Nature Conservancy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Science in the South Puget Sound</dc:title>
  <dc:subject/>
  <dc:creator>Sarah Hamman</dc:creator>
  <cp:keywords/>
  <dc:description/>
  <cp:lastModifiedBy>Stephen Bramwell</cp:lastModifiedBy>
  <cp:revision>241</cp:revision>
  <dcterms:created xsi:type="dcterms:W3CDTF">2009-10-06T20:04:03Z</dcterms:created>
  <dcterms:modified xsi:type="dcterms:W3CDTF">2021-02-18T18:42:41Z</dcterms:modified>
  <cp:category/>
</cp:coreProperties>
</file>