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8" r:id="rId6"/>
    <p:sldId id="267" r:id="rId7"/>
    <p:sldId id="264" r:id="rId8"/>
    <p:sldId id="269" r:id="rId9"/>
    <p:sldId id="274" r:id="rId10"/>
    <p:sldId id="270" r:id="rId11"/>
    <p:sldId id="273" r:id="rId12"/>
    <p:sldId id="272" r:id="rId13"/>
    <p:sldId id="276" r:id="rId14"/>
    <p:sldId id="278" r:id="rId15"/>
    <p:sldId id="260" r:id="rId16"/>
    <p:sldId id="277" r:id="rId17"/>
    <p:sldId id="263" r:id="rId18"/>
    <p:sldId id="261" r:id="rId19"/>
    <p:sldId id="265" r:id="rId20"/>
    <p:sldId id="257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" userId="d1795b7c-df98-488f-ad8a-7e069076038b" providerId="ADAL" clId="{67734F74-601C-4250-A18B-2FA8CB2C2242}"/>
    <pc:docChg chg="undo custSel mod addSld delSld modSld">
      <pc:chgData name="Stephen" userId="d1795b7c-df98-488f-ad8a-7e069076038b" providerId="ADAL" clId="{67734F74-601C-4250-A18B-2FA8CB2C2242}" dt="2021-02-17T22:16:53.532" v="83" actId="1076"/>
      <pc:docMkLst>
        <pc:docMk/>
      </pc:docMkLst>
      <pc:sldChg chg="modSp mod">
        <pc:chgData name="Stephen" userId="d1795b7c-df98-488f-ad8a-7e069076038b" providerId="ADAL" clId="{67734F74-601C-4250-A18B-2FA8CB2C2242}" dt="2021-02-17T19:36:56.695" v="33" actId="20577"/>
        <pc:sldMkLst>
          <pc:docMk/>
          <pc:sldMk cId="3202547176" sldId="256"/>
        </pc:sldMkLst>
        <pc:spChg chg="mod">
          <ac:chgData name="Stephen" userId="d1795b7c-df98-488f-ad8a-7e069076038b" providerId="ADAL" clId="{67734F74-601C-4250-A18B-2FA8CB2C2242}" dt="2021-02-17T19:36:56.695" v="33" actId="20577"/>
          <ac:spMkLst>
            <pc:docMk/>
            <pc:sldMk cId="3202547176" sldId="256"/>
            <ac:spMk id="3" creationId="{3B984387-7228-419E-905A-3B4C7DA6A187}"/>
          </ac:spMkLst>
        </pc:spChg>
      </pc:sldChg>
      <pc:sldChg chg="del">
        <pc:chgData name="Stephen" userId="d1795b7c-df98-488f-ad8a-7e069076038b" providerId="ADAL" clId="{67734F74-601C-4250-A18B-2FA8CB2C2242}" dt="2021-02-15T23:53:40.707" v="3" actId="47"/>
        <pc:sldMkLst>
          <pc:docMk/>
          <pc:sldMk cId="2802160200" sldId="258"/>
        </pc:sldMkLst>
      </pc:sldChg>
      <pc:sldChg chg="del">
        <pc:chgData name="Stephen" userId="d1795b7c-df98-488f-ad8a-7e069076038b" providerId="ADAL" clId="{67734F74-601C-4250-A18B-2FA8CB2C2242}" dt="2021-02-15T23:53:39.695" v="2" actId="47"/>
        <pc:sldMkLst>
          <pc:docMk/>
          <pc:sldMk cId="2651628393" sldId="259"/>
        </pc:sldMkLst>
      </pc:sldChg>
      <pc:sldChg chg="modSp">
        <pc:chgData name="Stephen" userId="d1795b7c-df98-488f-ad8a-7e069076038b" providerId="ADAL" clId="{67734F74-601C-4250-A18B-2FA8CB2C2242}" dt="2021-02-15T23:55:07.261" v="15" actId="20578"/>
        <pc:sldMkLst>
          <pc:docMk/>
          <pc:sldMk cId="1486274565" sldId="260"/>
        </pc:sldMkLst>
        <pc:spChg chg="mod">
          <ac:chgData name="Stephen" userId="d1795b7c-df98-488f-ad8a-7e069076038b" providerId="ADAL" clId="{67734F74-601C-4250-A18B-2FA8CB2C2242}" dt="2021-02-15T23:55:07.261" v="15" actId="20578"/>
          <ac:spMkLst>
            <pc:docMk/>
            <pc:sldMk cId="1486274565" sldId="260"/>
            <ac:spMk id="3" creationId="{44B878C6-47A4-4B2A-AA9F-F7667220AB98}"/>
          </ac:spMkLst>
        </pc:spChg>
      </pc:sldChg>
      <pc:sldChg chg="del">
        <pc:chgData name="Stephen" userId="d1795b7c-df98-488f-ad8a-7e069076038b" providerId="ADAL" clId="{67734F74-601C-4250-A18B-2FA8CB2C2242}" dt="2021-02-15T23:54:43.247" v="12" actId="2696"/>
        <pc:sldMkLst>
          <pc:docMk/>
          <pc:sldMk cId="801987756" sldId="262"/>
        </pc:sldMkLst>
      </pc:sldChg>
      <pc:sldChg chg="add modTransition">
        <pc:chgData name="Stephen" userId="d1795b7c-df98-488f-ad8a-7e069076038b" providerId="ADAL" clId="{67734F74-601C-4250-A18B-2FA8CB2C2242}" dt="2021-02-15T23:54:48.483" v="14"/>
        <pc:sldMkLst>
          <pc:docMk/>
          <pc:sldMk cId="926102883" sldId="262"/>
        </pc:sldMkLst>
      </pc:sldChg>
      <pc:sldChg chg="del">
        <pc:chgData name="Stephen" userId="d1795b7c-df98-488f-ad8a-7e069076038b" providerId="ADAL" clId="{67734F74-601C-4250-A18B-2FA8CB2C2242}" dt="2021-02-15T23:53:33.958" v="0" actId="47"/>
        <pc:sldMkLst>
          <pc:docMk/>
          <pc:sldMk cId="476025840" sldId="266"/>
        </pc:sldMkLst>
      </pc:sldChg>
      <pc:sldChg chg="modSp mod">
        <pc:chgData name="Stephen" userId="d1795b7c-df98-488f-ad8a-7e069076038b" providerId="ADAL" clId="{67734F74-601C-4250-A18B-2FA8CB2C2242}" dt="2021-02-17T17:09:42.480" v="21" actId="20577"/>
        <pc:sldMkLst>
          <pc:docMk/>
          <pc:sldMk cId="2559637531" sldId="267"/>
        </pc:sldMkLst>
        <pc:spChg chg="mod">
          <ac:chgData name="Stephen" userId="d1795b7c-df98-488f-ad8a-7e069076038b" providerId="ADAL" clId="{67734F74-601C-4250-A18B-2FA8CB2C2242}" dt="2021-02-17T17:09:42.480" v="21" actId="20577"/>
          <ac:spMkLst>
            <pc:docMk/>
            <pc:sldMk cId="2559637531" sldId="267"/>
            <ac:spMk id="3" creationId="{B1DE5FFA-E6C8-4DDE-A11A-9045979BC082}"/>
          </ac:spMkLst>
        </pc:spChg>
      </pc:sldChg>
      <pc:sldChg chg="del">
        <pc:chgData name="Stephen" userId="d1795b7c-df98-488f-ad8a-7e069076038b" providerId="ADAL" clId="{67734F74-601C-4250-A18B-2FA8CB2C2242}" dt="2021-02-15T23:53:38.358" v="1" actId="47"/>
        <pc:sldMkLst>
          <pc:docMk/>
          <pc:sldMk cId="2550196352" sldId="271"/>
        </pc:sldMkLst>
      </pc:sldChg>
      <pc:sldChg chg="addSp delSp del mod">
        <pc:chgData name="Stephen" userId="d1795b7c-df98-488f-ad8a-7e069076038b" providerId="ADAL" clId="{67734F74-601C-4250-A18B-2FA8CB2C2242}" dt="2021-02-17T21:11:06.241" v="36" actId="47"/>
        <pc:sldMkLst>
          <pc:docMk/>
          <pc:sldMk cId="2968502221" sldId="275"/>
        </pc:sldMkLst>
        <pc:picChg chg="add del">
          <ac:chgData name="Stephen" userId="d1795b7c-df98-488f-ad8a-7e069076038b" providerId="ADAL" clId="{67734F74-601C-4250-A18B-2FA8CB2C2242}" dt="2021-02-17T21:10:40.320" v="35" actId="478"/>
          <ac:picMkLst>
            <pc:docMk/>
            <pc:sldMk cId="2968502221" sldId="275"/>
            <ac:picMk id="19" creationId="{ACF7840B-0516-4502-AA46-DF0E0611F1C5}"/>
          </ac:picMkLst>
        </pc:picChg>
      </pc:sldChg>
      <pc:sldChg chg="addSp modSp mod modAnim">
        <pc:chgData name="Stephen" userId="d1795b7c-df98-488f-ad8a-7e069076038b" providerId="ADAL" clId="{67734F74-601C-4250-A18B-2FA8CB2C2242}" dt="2021-02-15T23:54:37.815" v="11" actId="1076"/>
        <pc:sldMkLst>
          <pc:docMk/>
          <pc:sldMk cId="2246215023" sldId="276"/>
        </pc:sldMkLst>
        <pc:spChg chg="add mod">
          <ac:chgData name="Stephen" userId="d1795b7c-df98-488f-ad8a-7e069076038b" providerId="ADAL" clId="{67734F74-601C-4250-A18B-2FA8CB2C2242}" dt="2021-02-15T23:54:37.815" v="11" actId="1076"/>
          <ac:spMkLst>
            <pc:docMk/>
            <pc:sldMk cId="2246215023" sldId="276"/>
            <ac:spMk id="17" creationId="{FFF5297F-8CF5-4EC4-8ED1-DADC4E64D565}"/>
          </ac:spMkLst>
        </pc:spChg>
      </pc:sldChg>
      <pc:sldChg chg="del">
        <pc:chgData name="Stephen" userId="d1795b7c-df98-488f-ad8a-7e069076038b" providerId="ADAL" clId="{67734F74-601C-4250-A18B-2FA8CB2C2242}" dt="2021-02-15T23:53:42.527" v="4" actId="47"/>
        <pc:sldMkLst>
          <pc:docMk/>
          <pc:sldMk cId="122909456" sldId="278"/>
        </pc:sldMkLst>
      </pc:sldChg>
      <pc:sldChg chg="new del">
        <pc:chgData name="Stephen" userId="d1795b7c-df98-488f-ad8a-7e069076038b" providerId="ADAL" clId="{67734F74-601C-4250-A18B-2FA8CB2C2242}" dt="2021-02-17T17:10:20.071" v="23" actId="680"/>
        <pc:sldMkLst>
          <pc:docMk/>
          <pc:sldMk cId="2245251507" sldId="278"/>
        </pc:sldMkLst>
      </pc:sldChg>
      <pc:sldChg chg="addSp delSp modSp new mod setBg">
        <pc:chgData name="Stephen" userId="d1795b7c-df98-488f-ad8a-7e069076038b" providerId="ADAL" clId="{67734F74-601C-4250-A18B-2FA8CB2C2242}" dt="2021-02-17T22:16:53.532" v="83" actId="1076"/>
        <pc:sldMkLst>
          <pc:docMk/>
          <pc:sldMk cId="4037018090" sldId="278"/>
        </pc:sldMkLst>
        <pc:spChg chg="mod ord">
          <ac:chgData name="Stephen" userId="d1795b7c-df98-488f-ad8a-7e069076038b" providerId="ADAL" clId="{67734F74-601C-4250-A18B-2FA8CB2C2242}" dt="2021-02-17T21:14:33.120" v="75" actId="20577"/>
          <ac:spMkLst>
            <pc:docMk/>
            <pc:sldMk cId="4037018090" sldId="278"/>
            <ac:spMk id="2" creationId="{0BE4CEDA-4F0A-4CFD-8C92-6B2B0F95A643}"/>
          </ac:spMkLst>
        </pc:spChg>
        <pc:spChg chg="del">
          <ac:chgData name="Stephen" userId="d1795b7c-df98-488f-ad8a-7e069076038b" providerId="ADAL" clId="{67734F74-601C-4250-A18B-2FA8CB2C2242}" dt="2021-02-17T21:11:41.566" v="38" actId="931"/>
          <ac:spMkLst>
            <pc:docMk/>
            <pc:sldMk cId="4037018090" sldId="278"/>
            <ac:spMk id="3" creationId="{8E25482B-BDA1-40FD-B715-4901DF4A532C}"/>
          </ac:spMkLst>
        </pc:spChg>
        <pc:spChg chg="add">
          <ac:chgData name="Stephen" userId="d1795b7c-df98-488f-ad8a-7e069076038b" providerId="ADAL" clId="{67734F74-601C-4250-A18B-2FA8CB2C2242}" dt="2021-02-17T21:13:49.716" v="51" actId="11529"/>
          <ac:spMkLst>
            <pc:docMk/>
            <pc:sldMk cId="4037018090" sldId="278"/>
            <ac:spMk id="8" creationId="{02A5E7C2-9060-417E-890D-DBFFBEFCEF3F}"/>
          </ac:spMkLst>
        </pc:spChg>
        <pc:spChg chg="add mod">
          <ac:chgData name="Stephen" userId="d1795b7c-df98-488f-ad8a-7e069076038b" providerId="ADAL" clId="{67734F74-601C-4250-A18B-2FA8CB2C2242}" dt="2021-02-17T21:13:57.023" v="54" actId="14100"/>
          <ac:spMkLst>
            <pc:docMk/>
            <pc:sldMk cId="4037018090" sldId="278"/>
            <ac:spMk id="15" creationId="{7AEFE73B-A00B-4EB5-8BBC-0D3935411B55}"/>
          </ac:spMkLst>
        </pc:spChg>
        <pc:spChg chg="add">
          <ac:chgData name="Stephen" userId="d1795b7c-df98-488f-ad8a-7e069076038b" providerId="ADAL" clId="{67734F74-601C-4250-A18B-2FA8CB2C2242}" dt="2021-02-17T21:13:40.353" v="50" actId="26606"/>
          <ac:spMkLst>
            <pc:docMk/>
            <pc:sldMk cId="4037018090" sldId="278"/>
            <ac:spMk id="16" creationId="{56C94072-1B34-48FB-9A9C-5A9A0FFC857C}"/>
          </ac:spMkLst>
        </pc:spChg>
        <pc:spChg chg="add mod">
          <ac:chgData name="Stephen" userId="d1795b7c-df98-488f-ad8a-7e069076038b" providerId="ADAL" clId="{67734F74-601C-4250-A18B-2FA8CB2C2242}" dt="2021-02-17T21:14:01.216" v="56" actId="1076"/>
          <ac:spMkLst>
            <pc:docMk/>
            <pc:sldMk cId="4037018090" sldId="278"/>
            <ac:spMk id="17" creationId="{C02C6C6D-47DD-4833-B99C-4F19A680AA59}"/>
          </ac:spMkLst>
        </pc:spChg>
        <pc:spChg chg="add">
          <ac:chgData name="Stephen" userId="d1795b7c-df98-488f-ad8a-7e069076038b" providerId="ADAL" clId="{67734F74-601C-4250-A18B-2FA8CB2C2242}" dt="2021-02-17T21:13:40.353" v="50" actId="26606"/>
          <ac:spMkLst>
            <pc:docMk/>
            <pc:sldMk cId="4037018090" sldId="278"/>
            <ac:spMk id="18" creationId="{1D5941F3-0256-4E90-BBBC-5A6EDEB8E0AF}"/>
          </ac:spMkLst>
        </pc:spChg>
        <pc:spChg chg="add mod">
          <ac:chgData name="Stephen" userId="d1795b7c-df98-488f-ad8a-7e069076038b" providerId="ADAL" clId="{67734F74-601C-4250-A18B-2FA8CB2C2242}" dt="2021-02-17T21:14:06.281" v="58" actId="1076"/>
          <ac:spMkLst>
            <pc:docMk/>
            <pc:sldMk cId="4037018090" sldId="278"/>
            <ac:spMk id="19" creationId="{CA3101D5-E8F2-45C1-91ED-5ECAF02828F2}"/>
          </ac:spMkLst>
        </pc:spChg>
        <pc:spChg chg="add">
          <ac:chgData name="Stephen" userId="d1795b7c-df98-488f-ad8a-7e069076038b" providerId="ADAL" clId="{67734F74-601C-4250-A18B-2FA8CB2C2242}" dt="2021-02-17T21:13:40.353" v="50" actId="26606"/>
          <ac:spMkLst>
            <pc:docMk/>
            <pc:sldMk cId="4037018090" sldId="278"/>
            <ac:spMk id="20" creationId="{A5019358-4900-4555-99FF-EF6AE90B8E32}"/>
          </ac:spMkLst>
        </pc:spChg>
        <pc:spChg chg="add mod">
          <ac:chgData name="Stephen" userId="d1795b7c-df98-488f-ad8a-7e069076038b" providerId="ADAL" clId="{67734F74-601C-4250-A18B-2FA8CB2C2242}" dt="2021-02-17T21:14:11.690" v="60" actId="1076"/>
          <ac:spMkLst>
            <pc:docMk/>
            <pc:sldMk cId="4037018090" sldId="278"/>
            <ac:spMk id="21" creationId="{C4E376B1-5DC4-4F5E-A6FE-F78AADB720A3}"/>
          </ac:spMkLst>
        </pc:spChg>
        <pc:spChg chg="add mod">
          <ac:chgData name="Stephen" userId="d1795b7c-df98-488f-ad8a-7e069076038b" providerId="ADAL" clId="{67734F74-601C-4250-A18B-2FA8CB2C2242}" dt="2021-02-17T22:16:53.532" v="83" actId="1076"/>
          <ac:spMkLst>
            <pc:docMk/>
            <pc:sldMk cId="4037018090" sldId="278"/>
            <ac:spMk id="22" creationId="{9C4AAEB3-5891-4C3D-8BE3-C215BB7E038B}"/>
          </ac:spMkLst>
        </pc:spChg>
        <pc:grpChg chg="add">
          <ac:chgData name="Stephen" userId="d1795b7c-df98-488f-ad8a-7e069076038b" providerId="ADAL" clId="{67734F74-601C-4250-A18B-2FA8CB2C2242}" dt="2021-02-17T21:13:40.353" v="50" actId="26606"/>
          <ac:grpSpMkLst>
            <pc:docMk/>
            <pc:sldMk cId="4037018090" sldId="278"/>
            <ac:grpSpMk id="12" creationId="{624E16E8-84BF-4D4C-A746-2537B1C15979}"/>
          </ac:grpSpMkLst>
        </pc:grpChg>
        <pc:picChg chg="add mod">
          <ac:chgData name="Stephen" userId="d1795b7c-df98-488f-ad8a-7e069076038b" providerId="ADAL" clId="{67734F74-601C-4250-A18B-2FA8CB2C2242}" dt="2021-02-17T21:13:40.353" v="50" actId="26606"/>
          <ac:picMkLst>
            <pc:docMk/>
            <pc:sldMk cId="4037018090" sldId="278"/>
            <ac:picMk id="5" creationId="{28CB1A06-A4FE-47B4-A95C-3BE98B889A10}"/>
          </ac:picMkLst>
        </pc:picChg>
        <pc:picChg chg="add mod">
          <ac:chgData name="Stephen" userId="d1795b7c-df98-488f-ad8a-7e069076038b" providerId="ADAL" clId="{67734F74-601C-4250-A18B-2FA8CB2C2242}" dt="2021-02-17T21:13:40.353" v="50" actId="26606"/>
          <ac:picMkLst>
            <pc:docMk/>
            <pc:sldMk cId="4037018090" sldId="278"/>
            <ac:picMk id="7" creationId="{868FE466-C510-4F6A-A302-6D35063C36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4D674-6ACF-4774-944F-85F1AF88D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2" y="1480931"/>
            <a:ext cx="5619862" cy="2448274"/>
          </a:xfrm>
        </p:spPr>
        <p:txBody>
          <a:bodyPr>
            <a:normAutofit/>
          </a:bodyPr>
          <a:lstStyle/>
          <a:p>
            <a:r>
              <a:rPr lang="en-US" sz="3600" dirty="0"/>
              <a:t>Maintaining Rangeland Productivity while Protecting Rare Native Prairies in Western 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84387-7228-419E-905A-3B4C7DA6A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4" y="4804850"/>
            <a:ext cx="5284876" cy="14420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Stephen Bramwell, WSU Extension</a:t>
            </a:r>
          </a:p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Sarah Hamman,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Ecostudies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Institute</a:t>
            </a:r>
          </a:p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Melissa Habenicht,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Ecostudies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Institute</a:t>
            </a:r>
          </a:p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Talia Feinberg, WSU Extension</a:t>
            </a:r>
          </a:p>
        </p:txBody>
      </p:sp>
      <p:pic>
        <p:nvPicPr>
          <p:cNvPr id="4" name="Picture 3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B930D9B0-61DF-4BB5-8822-4D9FFAF3A67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748" y="10"/>
            <a:ext cx="4966252" cy="685799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4437846-80C5-48B6-B778-283FD18AD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329" y="5016708"/>
            <a:ext cx="1550809" cy="175356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9FB22D9-FF57-4D80-8327-A91ADFB91C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789" y="5443364"/>
            <a:ext cx="1465721" cy="1326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ECC8A8-1FDB-46FB-B3E7-B5692FB2BE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983" y="181017"/>
            <a:ext cx="3133401" cy="1044467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E4529CA8-2EC7-46F8-AED6-73EC1591A1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196" y="288153"/>
            <a:ext cx="4570565" cy="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47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045C-D169-4CA4-AD50-03533CDE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19" y="534563"/>
            <a:ext cx="3526750" cy="1485900"/>
          </a:xfrm>
        </p:spPr>
        <p:txBody>
          <a:bodyPr/>
          <a:lstStyle/>
          <a:p>
            <a:r>
              <a:rPr lang="en-US" dirty="0"/>
              <a:t>Forage and soil sampling</a:t>
            </a:r>
          </a:p>
        </p:txBody>
      </p:sp>
      <p:pic>
        <p:nvPicPr>
          <p:cNvPr id="8" name="Content Placeholder 7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8EBF5711-7419-4B22-9EF2-58D75FDDD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035" y="3124482"/>
            <a:ext cx="2342729" cy="3123638"/>
          </a:xfrm>
        </p:spPr>
      </p:pic>
      <p:pic>
        <p:nvPicPr>
          <p:cNvPr id="4" name="Picture 3" descr="A picture containing grass, outdoor, field, yellow&#10;&#10;Description automatically generated">
            <a:extLst>
              <a:ext uri="{FF2B5EF4-FFF2-40B4-BE49-F238E27FC236}">
                <a16:creationId xmlns:a16="http://schemas.microsoft.com/office/drawing/2014/main" id="{E8A494A6-77EF-49A4-BCB4-DC05869B00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3" y="326170"/>
            <a:ext cx="3475991" cy="2606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97C4E-109D-4A32-8FCB-380C0697E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749" y="314305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D06A0-1DFC-4318-872B-4AB2699C6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648" y="3582244"/>
            <a:ext cx="2000250" cy="26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53092-3308-4EC1-A886-F4BEC1871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11" y="3861672"/>
            <a:ext cx="6591999" cy="1691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F0DF21-6441-44AA-BB51-84499757BC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645" y="326171"/>
            <a:ext cx="1782330" cy="3000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054DF1-A5C3-470A-A047-47D03F8D88DB}"/>
              </a:ext>
            </a:extLst>
          </p:cNvPr>
          <p:cNvSpPr txBox="1"/>
          <p:nvPr/>
        </p:nvSpPr>
        <p:spPr>
          <a:xfrm>
            <a:off x="8515773" y="2488675"/>
            <a:ext cx="3475991" cy="369332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Colvin, April 2019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3F1854A-6F95-423E-ADAB-45AAD19A46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4" y="5681542"/>
            <a:ext cx="1002135" cy="113315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AEAD1A7-9830-4265-A82B-9FDEA4037AE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912" y="5879191"/>
            <a:ext cx="1002134" cy="90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F5297F-8CF5-4EC4-8ED1-DADC4E64D565}"/>
              </a:ext>
            </a:extLst>
          </p:cNvPr>
          <p:cNvSpPr txBox="1"/>
          <p:nvPr/>
        </p:nvSpPr>
        <p:spPr>
          <a:xfrm>
            <a:off x="915754" y="1944116"/>
            <a:ext cx="336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Can CGPs be implemented without negatively affecting forage?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CGPs have forage production and soil quality benefits?</a:t>
            </a:r>
          </a:p>
        </p:txBody>
      </p:sp>
    </p:spTree>
    <p:extLst>
      <p:ext uri="{BB962C8B-B14F-4D97-AF65-F5344CB8AC3E}">
        <p14:creationId xmlns:p14="http://schemas.microsoft.com/office/powerpoint/2010/main" val="22462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8CB1A06-A4FE-47B4-A95C-3BE98B889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-715"/>
            <a:ext cx="4654276" cy="6858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FE466-C510-4F6A-A302-6D35063C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4CEDA-4F0A-4CFD-8C92-6B2B0F95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cap="all" dirty="0">
                <a:solidFill>
                  <a:srgbClr val="FFFFFF"/>
                </a:solidFill>
              </a:rPr>
              <a:t>Riverbend Ranch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5E7C2-9060-417E-890D-DBFFBEFCEF3F}"/>
              </a:ext>
            </a:extLst>
          </p:cNvPr>
          <p:cNvSpPr/>
          <p:nvPr/>
        </p:nvSpPr>
        <p:spPr>
          <a:xfrm>
            <a:off x="1102936" y="923827"/>
            <a:ext cx="641023" cy="17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EFE73B-A00B-4EB5-8BBC-0D3935411B55}"/>
              </a:ext>
            </a:extLst>
          </p:cNvPr>
          <p:cNvSpPr/>
          <p:nvPr/>
        </p:nvSpPr>
        <p:spPr>
          <a:xfrm>
            <a:off x="3324680" y="897118"/>
            <a:ext cx="641023" cy="20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2C6C6D-47DD-4833-B99C-4F19A680AA59}"/>
              </a:ext>
            </a:extLst>
          </p:cNvPr>
          <p:cNvSpPr/>
          <p:nvPr/>
        </p:nvSpPr>
        <p:spPr>
          <a:xfrm>
            <a:off x="3381746" y="1959096"/>
            <a:ext cx="641023" cy="17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3101D5-E8F2-45C1-91ED-5ECAF02828F2}"/>
              </a:ext>
            </a:extLst>
          </p:cNvPr>
          <p:cNvSpPr/>
          <p:nvPr/>
        </p:nvSpPr>
        <p:spPr>
          <a:xfrm>
            <a:off x="3505348" y="3710787"/>
            <a:ext cx="641023" cy="17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E376B1-5DC4-4F5E-A6FE-F78AADB720A3}"/>
              </a:ext>
            </a:extLst>
          </p:cNvPr>
          <p:cNvSpPr/>
          <p:nvPr/>
        </p:nvSpPr>
        <p:spPr>
          <a:xfrm>
            <a:off x="3612759" y="4925414"/>
            <a:ext cx="641023" cy="17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AAEB3-5891-4C3D-8BE3-C215BB7E038B}"/>
              </a:ext>
            </a:extLst>
          </p:cNvPr>
          <p:cNvSpPr/>
          <p:nvPr/>
        </p:nvSpPr>
        <p:spPr>
          <a:xfrm rot="981521">
            <a:off x="1041215" y="4179020"/>
            <a:ext cx="2091956" cy="2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117B-5989-435E-B2AC-F9DDB5A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8" y="398417"/>
            <a:ext cx="9601200" cy="14859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2020 biomass production measured across sites and treatments.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1D276E-D3DC-4988-9E9B-4100ED4CB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675" y="1408129"/>
            <a:ext cx="7821396" cy="452394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B878C6-47A4-4B2A-AA9F-F7667220AB98}"/>
              </a:ext>
            </a:extLst>
          </p:cNvPr>
          <p:cNvSpPr txBox="1"/>
          <p:nvPr/>
        </p:nvSpPr>
        <p:spPr>
          <a:xfrm>
            <a:off x="8684800" y="1141367"/>
            <a:ext cx="3455061" cy="1938992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Riverbend early spring graze: 0 t/ac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Colvin early spring graze: 39% utilization (0.26 t/ac)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52215-25AE-4B51-AAF5-0F43875A279D}"/>
              </a:ext>
            </a:extLst>
          </p:cNvPr>
          <p:cNvSpPr/>
          <p:nvPr/>
        </p:nvSpPr>
        <p:spPr>
          <a:xfrm>
            <a:off x="1699674" y="5932073"/>
            <a:ext cx="7821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Comparison of means analyzed using Student’s t test. Levels not connected by same letter are significantly different.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B4E32-8C9C-4A6B-A4FB-D7EE40C2A6D4}"/>
              </a:ext>
            </a:extLst>
          </p:cNvPr>
          <p:cNvSpPr txBox="1"/>
          <p:nvPr/>
        </p:nvSpPr>
        <p:spPr>
          <a:xfrm>
            <a:off x="9775730" y="3962307"/>
            <a:ext cx="211916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u="sng" dirty="0"/>
              <a:t>BAU: </a:t>
            </a:r>
            <a:r>
              <a:rPr lang="en-US" b="1" dirty="0"/>
              <a:t>Business as usual (continuous grazing)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u="sng" dirty="0"/>
              <a:t>CGP: </a:t>
            </a:r>
            <a:r>
              <a:rPr lang="en-US" b="1" dirty="0"/>
              <a:t>Conservation Grazing Practices (rotation)</a:t>
            </a:r>
          </a:p>
        </p:txBody>
      </p:sp>
    </p:spTree>
    <p:extLst>
      <p:ext uri="{BB962C8B-B14F-4D97-AF65-F5344CB8AC3E}">
        <p14:creationId xmlns:p14="http://schemas.microsoft.com/office/powerpoint/2010/main" val="14862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A9560-BF68-41DD-BC18-7C402818B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4E06AAED-CCCC-4E91-9ADC-219CE98E21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3FEAED-7455-4BF9-A679-FFE50D80F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201" y="4453594"/>
            <a:ext cx="5765366" cy="1683474"/>
          </a:xfrm>
        </p:spPr>
        <p:txBody>
          <a:bodyPr>
            <a:noAutofit/>
          </a:bodyPr>
          <a:lstStyle/>
          <a:p>
            <a:r>
              <a:rPr lang="en-US" sz="2400" dirty="0"/>
              <a:t>Riverbend CGP on June 10</a:t>
            </a:r>
          </a:p>
          <a:p>
            <a:r>
              <a:rPr lang="en-US" sz="2400" dirty="0"/>
              <a:t>-Oxeye daisy in full bloom and grass </a:t>
            </a:r>
            <a:r>
              <a:rPr lang="en-US" sz="2400" dirty="0" err="1"/>
              <a:t>seedheads</a:t>
            </a:r>
            <a:r>
              <a:rPr lang="en-US" sz="2400" dirty="0"/>
              <a:t> getting taller</a:t>
            </a:r>
          </a:p>
          <a:p>
            <a:r>
              <a:rPr lang="en-US" sz="2400" dirty="0"/>
              <a:t>-CGP will be grazed in about 1 week</a:t>
            </a:r>
          </a:p>
          <a:p>
            <a:endParaRPr lang="en-US" sz="24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AD6C0C-770B-4F0C-9E09-13C555A6154A}"/>
              </a:ext>
            </a:extLst>
          </p:cNvPr>
          <p:cNvSpPr txBox="1"/>
          <p:nvPr/>
        </p:nvSpPr>
        <p:spPr>
          <a:xfrm>
            <a:off x="881359" y="6437363"/>
            <a:ext cx="780072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BAU: Business as usual (continuous grazing); CGP: Conservation Grazing Practices (rotation)</a:t>
            </a:r>
          </a:p>
        </p:txBody>
      </p:sp>
    </p:spTree>
    <p:extLst>
      <p:ext uri="{BB962C8B-B14F-4D97-AF65-F5344CB8AC3E}">
        <p14:creationId xmlns:p14="http://schemas.microsoft.com/office/powerpoint/2010/main" val="57646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D5CC-14FE-4B6D-B072-AF11D60E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20" y="428993"/>
            <a:ext cx="6264111" cy="1485900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biomass production (t/ac) in July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measured under exclusion cages in CGP and BAU treatments at Riverbend Ranch – Year 3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1ABD2598-1A8E-49B8-81D4-C2B9EFB4E78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3163" y="2170132"/>
            <a:ext cx="4513624" cy="401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grass, plant&#10;&#10;Description automatically generated">
            <a:extLst>
              <a:ext uri="{FF2B5EF4-FFF2-40B4-BE49-F238E27FC236}">
                <a16:creationId xmlns:a16="http://schemas.microsoft.com/office/drawing/2014/main" id="{2798C0C8-0916-4318-9B64-950685025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86425" y="1166506"/>
            <a:ext cx="5654233" cy="3769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CB6C0-4A71-41DA-9689-DAE6F73AE332}"/>
              </a:ext>
            </a:extLst>
          </p:cNvPr>
          <p:cNvSpPr txBox="1"/>
          <p:nvPr/>
        </p:nvSpPr>
        <p:spPr>
          <a:xfrm>
            <a:off x="4963886" y="3051251"/>
            <a:ext cx="89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0.46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B4BAC-9CB3-4EAE-854C-751081124F67}"/>
              </a:ext>
            </a:extLst>
          </p:cNvPr>
          <p:cNvSpPr txBox="1"/>
          <p:nvPr/>
        </p:nvSpPr>
        <p:spPr>
          <a:xfrm>
            <a:off x="3000820" y="3351697"/>
            <a:ext cx="89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0.19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C6D11-7E63-41A7-AFD2-9F7DB34EE410}"/>
              </a:ext>
            </a:extLst>
          </p:cNvPr>
          <p:cNvSpPr txBox="1"/>
          <p:nvPr/>
        </p:nvSpPr>
        <p:spPr>
          <a:xfrm>
            <a:off x="3000820" y="5765074"/>
            <a:ext cx="89698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31817-F028-4CFD-B40F-3B941489A0EB}"/>
              </a:ext>
            </a:extLst>
          </p:cNvPr>
          <p:cNvSpPr txBox="1"/>
          <p:nvPr/>
        </p:nvSpPr>
        <p:spPr>
          <a:xfrm>
            <a:off x="4945459" y="5771942"/>
            <a:ext cx="89698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CGP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05D77-700C-41E8-AD0E-12680F9A327F}"/>
              </a:ext>
            </a:extLst>
          </p:cNvPr>
          <p:cNvSpPr txBox="1"/>
          <p:nvPr/>
        </p:nvSpPr>
        <p:spPr>
          <a:xfrm>
            <a:off x="2097416" y="6219421"/>
            <a:ext cx="483756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BAU: Business as usual (continuous grazing); CGP: Conservation Grazing Practices (rotation)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E8B3E-DCB7-43EC-915E-24256E54BF96}"/>
              </a:ext>
            </a:extLst>
          </p:cNvPr>
          <p:cNvSpPr txBox="1"/>
          <p:nvPr/>
        </p:nvSpPr>
        <p:spPr>
          <a:xfrm>
            <a:off x="7957694" y="5834700"/>
            <a:ext cx="354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Summer regrowth</a:t>
            </a:r>
          </a:p>
          <a:p>
            <a:r>
              <a:rPr lang="en-US" b="1" dirty="0"/>
              <a:t>Riverbend, July 2020</a:t>
            </a:r>
          </a:p>
        </p:txBody>
      </p:sp>
    </p:spTree>
    <p:extLst>
      <p:ext uri="{BB962C8B-B14F-4D97-AF65-F5344CB8AC3E}">
        <p14:creationId xmlns:p14="http://schemas.microsoft.com/office/powerpoint/2010/main" val="35574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A23E-66A3-4396-A35D-304E7065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918" y="299301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Summer regrowth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Riverbend, July 2020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B0976-EA20-4F87-9CE7-E7B6B8488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13" y="1847236"/>
            <a:ext cx="5946494" cy="3964329"/>
          </a:xfrm>
        </p:spPr>
      </p:pic>
      <p:pic>
        <p:nvPicPr>
          <p:cNvPr id="4" name="Picture 3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39AE3685-BB9D-40B0-B13D-858376994B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65960" y="1320282"/>
            <a:ext cx="5132895" cy="3849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1CF73-B6B7-4F42-AA22-D0DF3EDC1E08}"/>
              </a:ext>
            </a:extLst>
          </p:cNvPr>
          <p:cNvSpPr txBox="1"/>
          <p:nvPr/>
        </p:nvSpPr>
        <p:spPr>
          <a:xfrm>
            <a:off x="4364610" y="5873600"/>
            <a:ext cx="585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longer growth? How about shading possibly lowering soil temperatures? </a:t>
            </a:r>
          </a:p>
        </p:txBody>
      </p:sp>
    </p:spTree>
    <p:extLst>
      <p:ext uri="{BB962C8B-B14F-4D97-AF65-F5344CB8AC3E}">
        <p14:creationId xmlns:p14="http://schemas.microsoft.com/office/powerpoint/2010/main" val="31148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32F81-39A7-4A70-9A93-CF40BA03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786" y="2035884"/>
            <a:ext cx="3519822" cy="3581400"/>
          </a:xfrm>
        </p:spPr>
        <p:txBody>
          <a:bodyPr>
            <a:normAutofit/>
          </a:bodyPr>
          <a:lstStyle/>
          <a:p>
            <a:r>
              <a:rPr lang="en-US" sz="2400" dirty="0"/>
              <a:t>Measured as mean highs averaged by month</a:t>
            </a:r>
          </a:p>
          <a:p>
            <a:r>
              <a:rPr lang="en-US" sz="2400" dirty="0"/>
              <a:t>May &amp; June differences</a:t>
            </a:r>
          </a:p>
          <a:p>
            <a:r>
              <a:rPr lang="en-US" sz="2400" dirty="0"/>
              <a:t>Fades in summer</a:t>
            </a:r>
          </a:p>
          <a:p>
            <a:r>
              <a:rPr lang="en-US" sz="2400" dirty="0"/>
              <a:t>Variable prairie veg. structure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A3692-38E4-4FD5-9AA1-FFE79A35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78" y="278387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dirty="0"/>
              <a:t>Grazing Effect on Daily Average High Soil Temperatures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7A84AD-AA6B-4357-B7CC-1D7A5255A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606" y="1254299"/>
            <a:ext cx="7305087" cy="55017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D98C6D-7818-46AC-B313-DB9DFF0385E2}"/>
              </a:ext>
            </a:extLst>
          </p:cNvPr>
          <p:cNvCxnSpPr>
            <a:cxnSpLocks/>
          </p:cNvCxnSpPr>
          <p:nvPr/>
        </p:nvCxnSpPr>
        <p:spPr>
          <a:xfrm>
            <a:off x="7032488" y="1273153"/>
            <a:ext cx="0" cy="424599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994323-F78C-4B81-9B0D-EF02808CF47C}"/>
              </a:ext>
            </a:extLst>
          </p:cNvPr>
          <p:cNvCxnSpPr>
            <a:cxnSpLocks/>
          </p:cNvCxnSpPr>
          <p:nvPr/>
        </p:nvCxnSpPr>
        <p:spPr>
          <a:xfrm>
            <a:off x="8655468" y="1273153"/>
            <a:ext cx="0" cy="424599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BEC69D-23B8-46B1-B162-B58388F96DCE}"/>
              </a:ext>
            </a:extLst>
          </p:cNvPr>
          <p:cNvCxnSpPr>
            <a:cxnSpLocks/>
          </p:cNvCxnSpPr>
          <p:nvPr/>
        </p:nvCxnSpPr>
        <p:spPr>
          <a:xfrm>
            <a:off x="10306730" y="1273153"/>
            <a:ext cx="0" cy="424599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03E8F38-CD03-4EB7-9AB4-C351A3A6DCA8}"/>
              </a:ext>
            </a:extLst>
          </p:cNvPr>
          <p:cNvSpPr txBox="1"/>
          <p:nvPr/>
        </p:nvSpPr>
        <p:spPr>
          <a:xfrm>
            <a:off x="5580759" y="1365064"/>
            <a:ext cx="129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2552B-5F8A-4B42-AE16-173CFE9FFF22}"/>
              </a:ext>
            </a:extLst>
          </p:cNvPr>
          <p:cNvSpPr txBox="1"/>
          <p:nvPr/>
        </p:nvSpPr>
        <p:spPr>
          <a:xfrm>
            <a:off x="7505398" y="1373705"/>
            <a:ext cx="129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June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5E0798-CA8B-4091-BFA3-A66CBB7EFE54}"/>
              </a:ext>
            </a:extLst>
          </p:cNvPr>
          <p:cNvSpPr txBox="1"/>
          <p:nvPr/>
        </p:nvSpPr>
        <p:spPr>
          <a:xfrm>
            <a:off x="9219505" y="3814011"/>
            <a:ext cx="129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154C3-8D31-462D-BD48-231A59F2A470}"/>
              </a:ext>
            </a:extLst>
          </p:cNvPr>
          <p:cNvSpPr txBox="1"/>
          <p:nvPr/>
        </p:nvSpPr>
        <p:spPr>
          <a:xfrm>
            <a:off x="10661807" y="3814011"/>
            <a:ext cx="129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August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8800A0-1339-42DC-B832-BF95BA950AC5}"/>
              </a:ext>
            </a:extLst>
          </p:cNvPr>
          <p:cNvSpPr txBox="1"/>
          <p:nvPr/>
        </p:nvSpPr>
        <p:spPr>
          <a:xfrm>
            <a:off x="7059592" y="2553599"/>
            <a:ext cx="46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2AD70F-5DE6-4464-BE2A-D6B20100C508}"/>
              </a:ext>
            </a:extLst>
          </p:cNvPr>
          <p:cNvSpPr txBox="1"/>
          <p:nvPr/>
        </p:nvSpPr>
        <p:spPr>
          <a:xfrm>
            <a:off x="7675080" y="3277888"/>
            <a:ext cx="32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CDCE4A-0A58-4AE5-82E3-126553956F85}"/>
              </a:ext>
            </a:extLst>
          </p:cNvPr>
          <p:cNvSpPr txBox="1"/>
          <p:nvPr/>
        </p:nvSpPr>
        <p:spPr>
          <a:xfrm>
            <a:off x="8223414" y="1986727"/>
            <a:ext cx="46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8A9427-0EB6-43A0-8180-2982C58BC488}"/>
              </a:ext>
            </a:extLst>
          </p:cNvPr>
          <p:cNvSpPr txBox="1"/>
          <p:nvPr/>
        </p:nvSpPr>
        <p:spPr>
          <a:xfrm>
            <a:off x="5479627" y="3311000"/>
            <a:ext cx="46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F69766-6D61-4FF6-AEDD-9CB18B73703B}"/>
              </a:ext>
            </a:extLst>
          </p:cNvPr>
          <p:cNvSpPr txBox="1"/>
          <p:nvPr/>
        </p:nvSpPr>
        <p:spPr>
          <a:xfrm>
            <a:off x="5980108" y="3546312"/>
            <a:ext cx="4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CD9F02-BD14-4461-8089-D6DE37473F70}"/>
              </a:ext>
            </a:extLst>
          </p:cNvPr>
          <p:cNvSpPr txBox="1"/>
          <p:nvPr/>
        </p:nvSpPr>
        <p:spPr>
          <a:xfrm>
            <a:off x="6571022" y="3847158"/>
            <a:ext cx="46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D5AC92-947D-41C6-B84C-4556FF73272B}"/>
              </a:ext>
            </a:extLst>
          </p:cNvPr>
          <p:cNvSpPr txBox="1"/>
          <p:nvPr/>
        </p:nvSpPr>
        <p:spPr>
          <a:xfrm>
            <a:off x="8786467" y="1769460"/>
            <a:ext cx="46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605CEB-EFB5-47DC-8EE1-B6100F9EDC46}"/>
              </a:ext>
            </a:extLst>
          </p:cNvPr>
          <p:cNvSpPr txBox="1"/>
          <p:nvPr/>
        </p:nvSpPr>
        <p:spPr>
          <a:xfrm>
            <a:off x="9336361" y="2525034"/>
            <a:ext cx="32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B48E77-CE98-4A95-9093-CDD7DF4D4590}"/>
              </a:ext>
            </a:extLst>
          </p:cNvPr>
          <p:cNvSpPr txBox="1"/>
          <p:nvPr/>
        </p:nvSpPr>
        <p:spPr>
          <a:xfrm>
            <a:off x="9879389" y="1994554"/>
            <a:ext cx="46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EDE35B-B025-4B99-9286-A6578DF40288}"/>
              </a:ext>
            </a:extLst>
          </p:cNvPr>
          <p:cNvSpPr txBox="1"/>
          <p:nvPr/>
        </p:nvSpPr>
        <p:spPr>
          <a:xfrm>
            <a:off x="10442442" y="1352440"/>
            <a:ext cx="46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0CD7C7-D48F-4715-A6DF-E00E27343C5F}"/>
              </a:ext>
            </a:extLst>
          </p:cNvPr>
          <p:cNvSpPr txBox="1"/>
          <p:nvPr/>
        </p:nvSpPr>
        <p:spPr>
          <a:xfrm>
            <a:off x="10992336" y="2108014"/>
            <a:ext cx="32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1F8C63-E1FD-4933-8931-E4BE4A6252EB}"/>
              </a:ext>
            </a:extLst>
          </p:cNvPr>
          <p:cNvSpPr txBox="1"/>
          <p:nvPr/>
        </p:nvSpPr>
        <p:spPr>
          <a:xfrm>
            <a:off x="11527510" y="3108611"/>
            <a:ext cx="46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4A956E83-2197-47E5-A4E0-0AB061C424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4" y="5681542"/>
            <a:ext cx="1002135" cy="113315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013657D-09CE-444C-81B1-5EFF82FC2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912" y="5879191"/>
            <a:ext cx="1002134" cy="90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3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21776-F75A-43BA-9A28-DF61294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General findings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9CBE6-3342-4196-864F-814FBC628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42228" y="1242227"/>
            <a:ext cx="6858000" cy="437354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7F-E351-4518-A1DF-84D933E2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670" y="1985058"/>
            <a:ext cx="5709930" cy="4187142"/>
          </a:xfrm>
        </p:spPr>
        <p:txBody>
          <a:bodyPr>
            <a:normAutofit/>
          </a:bodyPr>
          <a:lstStyle/>
          <a:p>
            <a:r>
              <a:rPr lang="en-US" sz="2400" dirty="0"/>
              <a:t>Forage productivity not great affected by CGP treatments generally</a:t>
            </a:r>
          </a:p>
          <a:p>
            <a:r>
              <a:rPr lang="en-US" sz="2400" dirty="0"/>
              <a:t>Careful utilization is needed to compensate for loss due to deferred grazing </a:t>
            </a:r>
          </a:p>
          <a:p>
            <a:r>
              <a:rPr lang="en-US" sz="2400" dirty="0"/>
              <a:t>Daily high soil temperature was significantly lower under CGPs</a:t>
            </a:r>
          </a:p>
          <a:p>
            <a:r>
              <a:rPr lang="en-US" sz="2400" dirty="0"/>
              <a:t>Bulk density was unchanged at 3-yr mark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F94A3E2-B843-4092-8F32-D49666ED0B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913" y="5628772"/>
            <a:ext cx="1002135" cy="11331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132C907-248F-48C8-8719-73CA9B6B1F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63" y="5756971"/>
            <a:ext cx="1002134" cy="90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9C0D5B1-2F93-49A1-B740-BDC74162B6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43" y="5694311"/>
            <a:ext cx="3133401" cy="1044467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8633F43-02A2-476B-B422-9B4C023D37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390" y="5899832"/>
            <a:ext cx="4570565" cy="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2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A09B-64A8-44B7-BABD-EB7BA0F4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7" y="374671"/>
            <a:ext cx="4833257" cy="1485900"/>
          </a:xfrm>
        </p:spPr>
        <p:txBody>
          <a:bodyPr/>
          <a:lstStyle/>
          <a:p>
            <a:r>
              <a:rPr lang="en-US" dirty="0"/>
              <a:t>Conservation Grazing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06C10-27A0-43B8-ABFF-D3B93A90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6668" y="1976877"/>
            <a:ext cx="9631401" cy="2904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6C0C6-EFD7-4BAC-952B-4BB5A6F05F35}"/>
              </a:ext>
            </a:extLst>
          </p:cNvPr>
          <p:cNvSpPr txBox="1"/>
          <p:nvPr/>
        </p:nvSpPr>
        <p:spPr>
          <a:xfrm>
            <a:off x="1924380" y="5137511"/>
            <a:ext cx="927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Can CGPs be implemented without negatively affecting forage?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CGPs have forage production and soil quality benefits?</a:t>
            </a:r>
          </a:p>
        </p:txBody>
      </p:sp>
    </p:spTree>
    <p:extLst>
      <p:ext uri="{BB962C8B-B14F-4D97-AF65-F5344CB8AC3E}">
        <p14:creationId xmlns:p14="http://schemas.microsoft.com/office/powerpoint/2010/main" val="9261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0379-99A6-40A3-948A-856AB78D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592" y="408953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Intersection of Grazing Operations and Critical Species Habitat in Thurston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572B-287A-4E3A-91BB-D7BECB9B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191" y="3245388"/>
            <a:ext cx="4463592" cy="2993011"/>
          </a:xfrm>
        </p:spPr>
        <p:txBody>
          <a:bodyPr/>
          <a:lstStyle/>
          <a:p>
            <a:r>
              <a:rPr lang="en-US" dirty="0"/>
              <a:t>26,843 acres of pastureland in Thurston County </a:t>
            </a:r>
          </a:p>
          <a:p>
            <a:r>
              <a:rPr lang="en-US" dirty="0"/>
              <a:t>6 threatened or endangered prairie and riparian species </a:t>
            </a:r>
          </a:p>
          <a:p>
            <a:r>
              <a:rPr lang="en-US" dirty="0"/>
              <a:t>Thurston County Habitat Conservation Plan</a:t>
            </a:r>
          </a:p>
          <a:p>
            <a:r>
              <a:rPr lang="en-US" dirty="0"/>
              <a:t>HCP Projected Conservation Acres: 3,469 acres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C17DC-3490-4AEA-99BD-690D9D041E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396" y="1948270"/>
            <a:ext cx="6271499" cy="4169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9E736-0618-4768-B1C6-73911FE4BD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816" y="1759488"/>
            <a:ext cx="2068343" cy="134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25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F9ED-5AB0-4934-A977-427CCB4E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05" y="489014"/>
            <a:ext cx="9601200" cy="1485900"/>
          </a:xfrm>
        </p:spPr>
        <p:txBody>
          <a:bodyPr/>
          <a:lstStyle/>
          <a:p>
            <a:r>
              <a:rPr lang="en-US" dirty="0"/>
              <a:t>General Goals and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5FFA-E6C8-4DDE-A11A-9045979B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1107"/>
            <a:ext cx="7121951" cy="4330831"/>
          </a:xfrm>
        </p:spPr>
        <p:txBody>
          <a:bodyPr/>
          <a:lstStyle/>
          <a:p>
            <a:r>
              <a:rPr lang="en-US" dirty="0"/>
              <a:t>Develop a network of 3 grazed prairie research sites and 3 </a:t>
            </a:r>
            <a:r>
              <a:rPr lang="en-US" dirty="0" err="1"/>
              <a:t>ungrazed</a:t>
            </a:r>
            <a:r>
              <a:rPr lang="en-US" dirty="0"/>
              <a:t> upland prairie sites to document and compare the effects of grazing on prairie habitat</a:t>
            </a:r>
          </a:p>
          <a:p>
            <a:r>
              <a:rPr lang="en-US" dirty="0"/>
              <a:t>Implement “Conservation Grazing Practices” or CGPs for habitat enhancement, including: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Evaluate the impacts of CGPs: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4FE26-AF3D-4A9C-85B4-2DCD6E2F9FE6}"/>
              </a:ext>
            </a:extLst>
          </p:cNvPr>
          <p:cNvSpPr/>
          <p:nvPr/>
        </p:nvSpPr>
        <p:spPr>
          <a:xfrm>
            <a:off x="2199588" y="31485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Planned or rotational grazing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Exclusion (“deferment”) during flowering periods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Native seeding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419D7-1F2E-4474-AC21-D1536757A382}"/>
              </a:ext>
            </a:extLst>
          </p:cNvPr>
          <p:cNvSpPr/>
          <p:nvPr/>
        </p:nvSpPr>
        <p:spPr>
          <a:xfrm>
            <a:off x="2186161" y="504554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Forage production and soil parameters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Native plant species richness, diversity, % cover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Gopher occupancy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CDBDA-D714-4EB5-8371-9A8D88AED93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989" y="862181"/>
            <a:ext cx="2752725" cy="2025650"/>
          </a:xfrm>
          <a:prstGeom prst="rect">
            <a:avLst/>
          </a:prstGeom>
          <a:ln>
            <a:solidFill>
              <a:prstClr val="black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27C93-086F-4BBF-841B-1D6A34F5867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389" y="3698201"/>
            <a:ext cx="1547495" cy="2025650"/>
          </a:xfrm>
          <a:prstGeom prst="rect">
            <a:avLst/>
          </a:prstGeom>
          <a:ln>
            <a:solidFill>
              <a:prstClr val="black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12C795-9D2E-412D-BCEE-64AC6AC8815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218" y="3698201"/>
            <a:ext cx="1547495" cy="2025650"/>
          </a:xfrm>
          <a:prstGeom prst="rect">
            <a:avLst/>
          </a:prstGeom>
          <a:ln>
            <a:solidFill>
              <a:prstClr val="black"/>
            </a:solidFill>
          </a:ln>
        </p:spPr>
      </p:pic>
      <p:sp>
        <p:nvSpPr>
          <p:cNvPr id="10" name="Text Box 7188">
            <a:extLst>
              <a:ext uri="{FF2B5EF4-FFF2-40B4-BE49-F238E27FC236}">
                <a16:creationId xmlns:a16="http://schemas.microsoft.com/office/drawing/2014/main" id="{26D1AAD3-2B37-4BE3-AA9E-2A8A4EAFD34F}"/>
              </a:ext>
            </a:extLst>
          </p:cNvPr>
          <p:cNvSpPr txBox="1"/>
          <p:nvPr/>
        </p:nvSpPr>
        <p:spPr>
          <a:xfrm>
            <a:off x="9110762" y="2907377"/>
            <a:ext cx="2732951" cy="4308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 paintbrush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Castilleja </a:t>
            </a:r>
            <a:r>
              <a:rPr lang="en-US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levisecta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9A2295-DC39-40C4-92C6-E9B9746E12E2}"/>
              </a:ext>
            </a:extLst>
          </p:cNvPr>
          <p:cNvSpPr/>
          <p:nvPr/>
        </p:nvSpPr>
        <p:spPr>
          <a:xfrm>
            <a:off x="8468495" y="5830377"/>
            <a:ext cx="1735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chickweed (</a:t>
            </a:r>
            <a:r>
              <a:rPr 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Cerastium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arvense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Rosy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plectritis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Plectritis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congesta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FF38AC-C2D9-4B2F-B2F1-4FFCCF5EB2F2}"/>
              </a:ext>
            </a:extLst>
          </p:cNvPr>
          <p:cNvSpPr/>
          <p:nvPr/>
        </p:nvSpPr>
        <p:spPr>
          <a:xfrm>
            <a:off x="10296218" y="5830377"/>
            <a:ext cx="1895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Nineleaf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biscuitroot (</a:t>
            </a:r>
            <a:r>
              <a:rPr 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Lomatium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triternatum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CE4EB-ED47-4A3D-B573-7F277237EF0F}"/>
              </a:ext>
            </a:extLst>
          </p:cNvPr>
          <p:cNvSpPr txBox="1"/>
          <p:nvPr/>
        </p:nvSpPr>
        <p:spPr>
          <a:xfrm>
            <a:off x="9090989" y="169682"/>
            <a:ext cx="291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Some seeded prairie species</a:t>
            </a:r>
          </a:p>
        </p:txBody>
      </p:sp>
    </p:spTree>
    <p:extLst>
      <p:ext uri="{BB962C8B-B14F-4D97-AF65-F5344CB8AC3E}">
        <p14:creationId xmlns:p14="http://schemas.microsoft.com/office/powerpoint/2010/main" val="255963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5A33-EB21-44DD-A196-4F510430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05" y="529045"/>
            <a:ext cx="9601200" cy="1485900"/>
          </a:xfrm>
        </p:spPr>
        <p:txBody>
          <a:bodyPr/>
          <a:lstStyle/>
          <a:p>
            <a:r>
              <a:rPr lang="en-US" dirty="0"/>
              <a:t>Basic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795F-0572-48C0-9754-41E5E200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977" y="1422547"/>
            <a:ext cx="5490754" cy="4582324"/>
          </a:xfrm>
        </p:spPr>
        <p:txBody>
          <a:bodyPr>
            <a:normAutofit/>
          </a:bodyPr>
          <a:lstStyle/>
          <a:p>
            <a:r>
              <a:rPr lang="en-US" dirty="0"/>
              <a:t>To what extent can conservation grazing contribute to prairie habitat and species protection?  </a:t>
            </a:r>
          </a:p>
          <a:p>
            <a:pPr lvl="1"/>
            <a:r>
              <a:rPr lang="en-US" dirty="0"/>
              <a:t>Can CGPs be implemented without negatively affecting forage?</a:t>
            </a:r>
          </a:p>
          <a:p>
            <a:pPr lvl="1"/>
            <a:r>
              <a:rPr lang="en-US" dirty="0"/>
              <a:t>Do CGPs have forage production and soil quality benefits?</a:t>
            </a:r>
          </a:p>
          <a:p>
            <a:pPr lvl="1"/>
            <a:r>
              <a:rPr lang="en-US" dirty="0"/>
              <a:t>What is the potential native species richness and diversity of grazed prairie?</a:t>
            </a:r>
          </a:p>
          <a:p>
            <a:pPr lvl="1"/>
            <a:r>
              <a:rPr lang="en-US" dirty="0"/>
              <a:t>Can that diversity be enhanced?</a:t>
            </a:r>
          </a:p>
          <a:p>
            <a:pPr lvl="1"/>
            <a:r>
              <a:rPr lang="en-US" dirty="0"/>
              <a:t>How successfully can critical species occupy and utilize grazed prairie in relation to </a:t>
            </a:r>
            <a:r>
              <a:rPr lang="en-US" dirty="0" err="1"/>
              <a:t>ungrazed</a:t>
            </a:r>
            <a:r>
              <a:rPr lang="en-US" dirty="0"/>
              <a:t> prairie? 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D8E04A-7F09-40F2-AAFF-CD905DC5CF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9" y="5656498"/>
            <a:ext cx="1002135" cy="11331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011C613-C8D5-4CBF-A96D-C55C1F3FA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417" y="5854147"/>
            <a:ext cx="1002134" cy="90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BD96C-BC9A-4671-8515-52D9E2DDF8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31848" y="1234912"/>
            <a:ext cx="6582264" cy="43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C8CFD03-CA5E-4DE9-971B-494BC33C2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F3E042E-0128-4703-80F2-E35DD2DC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668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D82F9-0FF0-4B42-B86A-B512B046F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09ADC-929E-4F7E-A34D-14FD626B776F}"/>
              </a:ext>
            </a:extLst>
          </p:cNvPr>
          <p:cNvSpPr txBox="1"/>
          <p:nvPr/>
        </p:nvSpPr>
        <p:spPr>
          <a:xfrm>
            <a:off x="643467" y="5194173"/>
            <a:ext cx="10905066" cy="830997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Colvin Ranch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85EA8-45E8-46E3-B3B1-168DD06B3708}"/>
              </a:ext>
            </a:extLst>
          </p:cNvPr>
          <p:cNvSpPr txBox="1"/>
          <p:nvPr/>
        </p:nvSpPr>
        <p:spPr>
          <a:xfrm>
            <a:off x="7805393" y="1588490"/>
            <a:ext cx="3450211" cy="3416320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Rotational grazing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Long history of grazing deferment during spring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Established native prairie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More native seeding for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17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9963F-C610-4BAA-B8AB-D7EA96353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E79EA-DBC5-4BC3-8539-D88DEA0F60FF}"/>
              </a:ext>
            </a:extLst>
          </p:cNvPr>
          <p:cNvSpPr txBox="1"/>
          <p:nvPr/>
        </p:nvSpPr>
        <p:spPr>
          <a:xfrm>
            <a:off x="160867" y="5826034"/>
            <a:ext cx="11870265" cy="461665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Colvin Ranch, December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DFD5A5D-3DD8-4167-8900-591EE7B76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359084"/>
            <a:ext cx="1002135" cy="113315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3A561DA-8DC2-4227-AF01-19D6989194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728" y="5556733"/>
            <a:ext cx="1002134" cy="90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2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862F30-CB02-4076-B0CD-3F3230CB1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715"/>
            <a:ext cx="4654276" cy="685871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966240B-7908-4BDB-9DFD-BEFE03A99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5C16C-8A17-44D3-9D15-537F67775278}"/>
              </a:ext>
            </a:extLst>
          </p:cNvPr>
          <p:cNvSpPr txBox="1"/>
          <p:nvPr/>
        </p:nvSpPr>
        <p:spPr>
          <a:xfrm>
            <a:off x="6298010" y="4333009"/>
            <a:ext cx="5268177" cy="108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Fisher Ranch (April)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6031C-8485-4BE8-A95E-F134E1C910FE}"/>
              </a:ext>
            </a:extLst>
          </p:cNvPr>
          <p:cNvSpPr txBox="1"/>
          <p:nvPr/>
        </p:nvSpPr>
        <p:spPr>
          <a:xfrm>
            <a:off x="578315" y="744469"/>
            <a:ext cx="3450211" cy="3785652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Moderate rotational grazing (less rest)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Shorter history of grazing deferment during spring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Established native prairie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More native seeding for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2CB238D-CD5A-4AD8-9D63-410DA062CD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88" y="5469684"/>
            <a:ext cx="1002135" cy="113315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E5C3E31-5316-490B-9A9B-AC45000390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056" y="5667333"/>
            <a:ext cx="1002134" cy="90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65365C3C-E920-4F21-9A22-79C654E16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95250-BC7C-4414-BBC6-2EF834F36743}"/>
              </a:ext>
            </a:extLst>
          </p:cNvPr>
          <p:cNvSpPr txBox="1"/>
          <p:nvPr/>
        </p:nvSpPr>
        <p:spPr>
          <a:xfrm>
            <a:off x="160867" y="5826034"/>
            <a:ext cx="11870265" cy="461665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Fisher Ranch, December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8CAAC69-269E-487F-985D-D873516A1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359084"/>
            <a:ext cx="1002135" cy="113315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43730A9-B081-40B0-9414-A456B323B6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728" y="5556733"/>
            <a:ext cx="1002134" cy="90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9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D2B662-BB28-4E9C-B74D-059260147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FC802-0633-4117-81B8-AAC94DC45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1FDAFA-FD09-4608-9315-99BFF552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32F63-AB93-41D7-9DCF-C706236C4C12}"/>
              </a:ext>
            </a:extLst>
          </p:cNvPr>
          <p:cNvSpPr txBox="1"/>
          <p:nvPr/>
        </p:nvSpPr>
        <p:spPr>
          <a:xfrm>
            <a:off x="643467" y="4958499"/>
            <a:ext cx="10905066" cy="830997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Riverbend Ranch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C5994-5101-4055-94B2-FDFC6BCFAFDF}"/>
              </a:ext>
            </a:extLst>
          </p:cNvPr>
          <p:cNvSpPr txBox="1"/>
          <p:nvPr/>
        </p:nvSpPr>
        <p:spPr>
          <a:xfrm>
            <a:off x="872067" y="1219202"/>
            <a:ext cx="4656148" cy="3046988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Continuous grazing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Implemented planned grazing paddocks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 history of grazing deferment during spring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Few established native prairie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Native plants seeded for study</a:t>
            </a:r>
          </a:p>
        </p:txBody>
      </p:sp>
    </p:spTree>
    <p:extLst>
      <p:ext uri="{BB962C8B-B14F-4D97-AF65-F5344CB8AC3E}">
        <p14:creationId xmlns:p14="http://schemas.microsoft.com/office/powerpoint/2010/main" val="14692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AA0CB848E51468B5681DC8D3C6E6E" ma:contentTypeVersion="13" ma:contentTypeDescription="Create a new document." ma:contentTypeScope="" ma:versionID="c7340c48ff7b4dbcf905b6c2db59cbbf">
  <xsd:schema xmlns:xsd="http://www.w3.org/2001/XMLSchema" xmlns:xs="http://www.w3.org/2001/XMLSchema" xmlns:p="http://schemas.microsoft.com/office/2006/metadata/properties" xmlns:ns3="ff421f3f-7a42-41e1-b213-8b12bdb09efe" xmlns:ns4="b2ace191-d241-4c6d-858f-cc23598948e4" targetNamespace="http://schemas.microsoft.com/office/2006/metadata/properties" ma:root="true" ma:fieldsID="63bbe9d733e540b54da7713cb4c41ac4" ns3:_="" ns4:_="">
    <xsd:import namespace="ff421f3f-7a42-41e1-b213-8b12bdb09efe"/>
    <xsd:import namespace="b2ace191-d241-4c6d-858f-cc23598948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21f3f-7a42-41e1-b213-8b12bdb09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ce191-d241-4c6d-858f-cc23598948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631F78-4223-4CF8-8874-BB3C6BBBF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2E53A-AA3C-4E63-9C34-9837118EF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21f3f-7a42-41e1-b213-8b12bdb09efe"/>
    <ds:schemaRef ds:uri="b2ace191-d241-4c6d-858f-cc23598948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0EFBA4-EE8A-4788-A513-9BCFFBAEB2E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f421f3f-7a42-41e1-b213-8b12bdb09efe"/>
    <ds:schemaRef ds:uri="http://purl.org/dc/elements/1.1/"/>
    <ds:schemaRef ds:uri="http://schemas.microsoft.com/office/2006/metadata/properties"/>
    <ds:schemaRef ds:uri="http://schemas.microsoft.com/office/2006/documentManagement/types"/>
    <ds:schemaRef ds:uri="b2ace191-d241-4c6d-858f-cc23598948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645</Words>
  <Application>Microsoft Office PowerPoint</Application>
  <PresentationFormat>Widescreen</PresentationFormat>
  <Paragraphs>108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Franklin Gothic Book</vt:lpstr>
      <vt:lpstr>Crop</vt:lpstr>
      <vt:lpstr>Maintaining Rangeland Productivity while Protecting Rare Native Prairies in Western WA</vt:lpstr>
      <vt:lpstr>Intersection of Grazing Operations and Critical Species Habitat in Thurston County</vt:lpstr>
      <vt:lpstr>General Goals and Approach</vt:lpstr>
      <vt:lpstr>Basic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Forage and soil sampling</vt:lpstr>
      <vt:lpstr>Riverbend Ranch</vt:lpstr>
      <vt:lpstr>Total 2020 biomass production measured across sites and treatments.  </vt:lpstr>
      <vt:lpstr>PowerPoint Presentation</vt:lpstr>
      <vt:lpstr>Average biomass production (t/ac) in July as measured under exclusion cages in CGP and BAU treatments at Riverbend Ranch – Year 3 </vt:lpstr>
      <vt:lpstr>Summer regrowth  Riverbend, July 2020</vt:lpstr>
      <vt:lpstr>Grazing Effect on Daily Average High Soil Temperatures</vt:lpstr>
      <vt:lpstr>General findings</vt:lpstr>
      <vt:lpstr>Conservation Grazing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Rangeland Productivity while Protecting Rare Native Prairies in Western WA</dc:title>
  <dc:creator>Stephen Bramwell</dc:creator>
  <cp:lastModifiedBy>Stephen Bramwell</cp:lastModifiedBy>
  <cp:revision>1</cp:revision>
  <dcterms:created xsi:type="dcterms:W3CDTF">2021-02-17T21:13:40Z</dcterms:created>
  <dcterms:modified xsi:type="dcterms:W3CDTF">2021-02-18T18:35:36Z</dcterms:modified>
</cp:coreProperties>
</file>