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sldIdLst>
    <p:sldId id="278" r:id="rId4"/>
    <p:sldId id="256" r:id="rId5"/>
    <p:sldId id="257" r:id="rId6"/>
    <p:sldId id="258" r:id="rId7"/>
    <p:sldId id="259" r:id="rId8"/>
    <p:sldId id="260" r:id="rId9"/>
    <p:sldId id="271" r:id="rId10"/>
    <p:sldId id="272" r:id="rId11"/>
    <p:sldId id="273" r:id="rId12"/>
    <p:sldId id="274" r:id="rId13"/>
    <p:sldId id="266" r:id="rId14"/>
    <p:sldId id="267" r:id="rId15"/>
    <p:sldId id="268" r:id="rId16"/>
    <p:sldId id="270" r:id="rId17"/>
    <p:sldId id="269" r:id="rId18"/>
    <p:sldId id="275" r:id="rId19"/>
    <p:sldId id="261" r:id="rId20"/>
    <p:sldId id="262" r:id="rId21"/>
    <p:sldId id="263" r:id="rId22"/>
    <p:sldId id="264" r:id="rId23"/>
    <p:sldId id="265" r:id="rId24"/>
    <p:sldId id="276" r:id="rId25"/>
    <p:sldId id="277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478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6AA4-D21F-4D3C-83A2-0C9B3820E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7A013-7EDF-4CD7-915A-21AE87E9E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BDA34-E252-4A5D-8974-3B913A93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5EC8E-5AB6-4DFC-ABE6-A84E5E25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95CE8-EF4E-45AD-813D-08D45076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C11C-FDF5-46B3-BD8B-5EC82C0F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AED5F-09C9-4D26-9857-C3DD605DB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88505-98CF-43B4-8390-E38DE027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1519D-7DC9-4E06-9383-4857C0B6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720C3-63CE-4E64-9D9C-E9C7526F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3985D-FC7C-4718-99D6-CC8DFB159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7ADE1-6E7E-4003-AB45-D3F3DF310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0B85F-DAEB-4A53-8387-D753621A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B4279-2719-458E-8FBC-046BFEB1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8B33F-680B-42D6-9545-FD3E05FC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1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5563188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1" y="2464373"/>
            <a:ext cx="3028131" cy="1929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59999" y="3135671"/>
            <a:ext cx="5184238" cy="506490"/>
          </a:xfrm>
        </p:spPr>
        <p:txBody>
          <a:bodyPr anchor="b" anchorCtr="0"/>
          <a:lstStyle>
            <a:lvl1pPr>
              <a:defRPr cap="all" normalizeH="0" baseline="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59999" y="3786159"/>
            <a:ext cx="5184238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0753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5563188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2" y="2286133"/>
            <a:ext cx="2989717" cy="1904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59999" y="3126010"/>
            <a:ext cx="5148237" cy="506490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6576" y="3776498"/>
            <a:ext cx="5151660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775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3" y="2400419"/>
            <a:ext cx="2989717" cy="1904779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339965" y="1017012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9999" y="3116883"/>
            <a:ext cx="5256242" cy="506490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9999" y="3767371"/>
            <a:ext cx="5256242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7044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13" y="1867083"/>
            <a:ext cx="2933105" cy="186871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834608"/>
            <a:ext cx="12192000" cy="553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340" algn="l"/>
              </a:tabLst>
              <a:defRPr sz="3599" b="1" i="0" cap="all" baseline="0">
                <a:solidFill>
                  <a:schemeClr val="accent3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486360"/>
            <a:ext cx="121920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250" b="1" i="0" cap="all" baseline="0">
                <a:solidFill>
                  <a:schemeClr val="bg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12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91424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137136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182848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5" y="2498353"/>
            <a:ext cx="2921465" cy="1861296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339966" y="0"/>
            <a:ext cx="6852035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937"/>
              </a:lnSpc>
              <a:spcBef>
                <a:spcPts val="0"/>
              </a:spcBef>
              <a:buNone/>
              <a:defRPr sz="675" cap="all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9999" y="2833782"/>
            <a:ext cx="5256242" cy="506490"/>
          </a:xfrm>
        </p:spPr>
        <p:txBody>
          <a:bodyPr anchor="b" anchorCtr="0"/>
          <a:lstStyle>
            <a:lvl1pPr>
              <a:defRPr cap="all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9999" y="3484271"/>
            <a:ext cx="5256242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9848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9965" y="1017012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9999" y="3116883"/>
            <a:ext cx="5256242" cy="506490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9999" y="3767371"/>
            <a:ext cx="5256242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5" y="2314808"/>
            <a:ext cx="2989715" cy="1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834608"/>
            <a:ext cx="12192000" cy="553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2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340" algn="l"/>
              </a:tabLst>
              <a:defRPr sz="3599" b="1" i="0" cap="all" baseline="0">
                <a:solidFill>
                  <a:schemeClr val="accent3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486360"/>
            <a:ext cx="121920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250" b="1" i="0" cap="all" baseline="0">
                <a:latin typeface="+mj-lt"/>
                <a:ea typeface="Archivo" charset="0"/>
                <a:cs typeface="Archivo" charset="0"/>
              </a:defRPr>
            </a:lvl1pPr>
            <a:lvl2pPr marL="45712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91424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137136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182848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04" y="1695864"/>
            <a:ext cx="2897483" cy="18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5563188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0" y="2464373"/>
            <a:ext cx="3028131" cy="1929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59999" y="2295793"/>
            <a:ext cx="5184238" cy="1346367"/>
          </a:xfrm>
        </p:spPr>
        <p:txBody>
          <a:bodyPr anchor="b" anchorCtr="0"/>
          <a:lstStyle>
            <a:lvl1pPr>
              <a:defRPr cap="all" normalizeH="0" baseline="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59999" y="3786159"/>
            <a:ext cx="5184238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98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C62A-C123-4CD8-AD68-4573F656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B6BA-F863-484B-ABDF-D6B19287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50BE-E6CC-4A5E-B778-874F6669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80BAA-4793-43C7-9ABB-32ECA6F1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B2641-A17E-49EA-BE9A-90DA423C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5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5563188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0" y="2286133"/>
            <a:ext cx="2989717" cy="1904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59998" y="2286132"/>
            <a:ext cx="5148237" cy="1346367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6575" y="3776498"/>
            <a:ext cx="5151660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7977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2" y="2400419"/>
            <a:ext cx="2989717" cy="1904779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339965" y="1017012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9998" y="2277005"/>
            <a:ext cx="5256242" cy="1346367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9998" y="3767371"/>
            <a:ext cx="5256242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578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12" y="1867081"/>
            <a:ext cx="2933104" cy="186871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742286"/>
            <a:ext cx="12192000" cy="738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453" algn="l"/>
              </a:tabLst>
              <a:defRPr sz="4799" b="1" i="0" cap="all" baseline="0">
                <a:solidFill>
                  <a:schemeClr val="accent3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486361"/>
            <a:ext cx="12192000" cy="5027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999" b="1" i="0" cap="all" baseline="0">
                <a:solidFill>
                  <a:schemeClr val="bg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609493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1218987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182848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2437973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078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5" y="2498352"/>
            <a:ext cx="2921465" cy="1861296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339965" y="0"/>
            <a:ext cx="6852035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1250"/>
              </a:lnSpc>
              <a:spcBef>
                <a:spcPts val="0"/>
              </a:spcBef>
              <a:buNone/>
              <a:defRPr sz="900" cap="all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9998" y="2667088"/>
            <a:ext cx="5256242" cy="673183"/>
          </a:xfrm>
        </p:spPr>
        <p:txBody>
          <a:bodyPr anchor="b" anchorCtr="0"/>
          <a:lstStyle>
            <a:lvl1pPr>
              <a:defRPr cap="all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9998" y="3484271"/>
            <a:ext cx="5256242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3130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9965" y="1017012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9998" y="2277005"/>
            <a:ext cx="5256242" cy="1346367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9998" y="3767371"/>
            <a:ext cx="5256242" cy="899996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5" y="2314806"/>
            <a:ext cx="2989715" cy="1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742286"/>
            <a:ext cx="12192000" cy="738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453" algn="l"/>
              </a:tabLst>
              <a:defRPr sz="4799" b="1" i="0" cap="all" baseline="0">
                <a:solidFill>
                  <a:schemeClr val="accent3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486361"/>
            <a:ext cx="12192000" cy="5027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999" b="1" i="0" cap="all" baseline="0">
                <a:latin typeface="+mj-lt"/>
                <a:ea typeface="Archivo" charset="0"/>
                <a:cs typeface="Archivo" charset="0"/>
              </a:defRPr>
            </a:lvl1pPr>
            <a:lvl2pPr marL="609493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1218987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182848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2437973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04" y="1695862"/>
            <a:ext cx="2897483" cy="18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8CE-1137-4767-8C9C-96D51CF8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C45B7-3FDA-4A46-9854-8083EA59A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16A7-C56A-4CC6-A90F-AB40C13B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E4983-242C-4CF9-94B8-95584294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0BDC-135B-4754-A455-010C8AF7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F015-8A5C-45E3-8C8B-312333C7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327A-61FE-4767-A6FF-C9123086A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AC272-596B-44F7-B6DD-41D23D91B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F9281-41D1-40AC-B05F-5381B7F1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D0956-482B-41A1-99C0-D41987BA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06FAE-D8B9-4F2B-96F4-94F1E27E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8EAD-453F-4263-8F75-9BA794E3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5883-79E7-4DB6-97EC-B1B589F40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60313-5977-4283-82F7-E16014307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CF898-90D9-48CF-9852-F8A2E27D5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5C1CC-58F5-4584-8B25-8E737400D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62287-D540-4A0A-BF43-D7E1AEEB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D640B-1381-4539-8019-CCD2317A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F2B66-A2CA-4C18-B777-5EB5F91F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348B-0293-4E7D-BCCF-DDA4C643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B76AC-8849-4768-A85E-F896837E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59CE-4F6A-4D2D-81C1-F00A98D9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C6ECD-9184-4EA8-BC79-4EDB3FDD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F66B2-293C-43C9-BEE2-1D98D7B8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10C41-E69A-4C1A-88B8-2A126D5A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A19A2-70EF-4B90-B254-62B42F16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FD4-AD9D-47A7-AE03-A0D3A8E5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7A3A-D427-4205-80C4-2B6568E9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BBA1B-4D5D-4E1B-8AC4-2DC1AF0DF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9585F-5EA2-4B9F-824A-ED4C6F45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1F5CA-522B-4B42-ADF7-7FE55B46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2321F-40A2-41CD-8518-03436374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235B-F170-4622-8384-798B352D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0F9F5-1DDD-44D2-AD8A-801BBD5E4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151E3-4EEC-46D7-BB2C-F64D79767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37BC1-E57A-4369-815A-22A3AC0A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CAA75-F818-4571-ABA6-2236CA53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271DD-10CB-4095-8D7A-425F377B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9FB5F-7D76-4E54-8834-288CC954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EDC4-26E4-4A3E-9CE4-E75A4E5BA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AA0F2-CA6A-4319-BDDD-E944BA934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F3A92-747B-4C79-98EC-1D8B5155CA3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CC3F-3E06-4356-9D54-CD819A9DA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6E2AF-7DF9-48E6-AF73-E35E35A47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10E0-0184-4089-8600-AE201D6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59999" y="2610572"/>
            <a:ext cx="4213807" cy="5064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060000" y="3716999"/>
            <a:ext cx="3603589" cy="8999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>
                <a:latin typeface="+mj-lt"/>
              </a:rPr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757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831" rtl="0" eaLnBrk="1" latinLnBrk="0" hangingPunct="1">
        <a:lnSpc>
          <a:spcPts val="3937"/>
        </a:lnSpc>
        <a:spcBef>
          <a:spcPct val="0"/>
        </a:spcBef>
        <a:buNone/>
        <a:defRPr lang="en-US" sz="3599" kern="1200" dirty="0" smtClean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342831" rtl="0" eaLnBrk="1" latinLnBrk="0" hangingPunct="1">
        <a:lnSpc>
          <a:spcPts val="2437"/>
        </a:lnSpc>
        <a:spcBef>
          <a:spcPts val="375"/>
        </a:spcBef>
        <a:buFont typeface="Arial"/>
        <a:buNone/>
        <a:defRPr sz="225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171416" indent="0" algn="l" defTabSz="342831" rtl="0" eaLnBrk="1" latinLnBrk="0" hangingPunct="1">
        <a:lnSpc>
          <a:spcPct val="90000"/>
        </a:lnSpc>
        <a:spcBef>
          <a:spcPts val="187"/>
        </a:spcBef>
        <a:buFont typeface="Arial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31" indent="0" algn="l" defTabSz="342831" rtl="0" eaLnBrk="1" latinLnBrk="0" hangingPunct="1">
        <a:lnSpc>
          <a:spcPct val="90000"/>
        </a:lnSpc>
        <a:spcBef>
          <a:spcPts val="187"/>
        </a:spcBef>
        <a:buFont typeface="Arial"/>
        <a:buNone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514247" indent="0" algn="l" defTabSz="342831" rtl="0" eaLnBrk="1" latinLnBrk="0" hangingPunct="1">
        <a:lnSpc>
          <a:spcPct val="90000"/>
        </a:lnSpc>
        <a:spcBef>
          <a:spcPts val="187"/>
        </a:spcBef>
        <a:buFont typeface="Arial"/>
        <a:buNone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663" indent="0" algn="l" defTabSz="342831" rtl="0" eaLnBrk="1" latinLnBrk="0" hangingPunct="1">
        <a:lnSpc>
          <a:spcPct val="90000"/>
        </a:lnSpc>
        <a:spcBef>
          <a:spcPts val="187"/>
        </a:spcBef>
        <a:buFont typeface="Arial"/>
        <a:buNone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786" indent="-85708" algn="l" defTabSz="342831" rtl="0" eaLnBrk="1" latinLnBrk="0" hangingPunct="1">
        <a:lnSpc>
          <a:spcPct val="90000"/>
        </a:lnSpc>
        <a:spcBef>
          <a:spcPts val="187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202" indent="-85708" algn="l" defTabSz="342831" rtl="0" eaLnBrk="1" latinLnBrk="0" hangingPunct="1">
        <a:lnSpc>
          <a:spcPct val="90000"/>
        </a:lnSpc>
        <a:spcBef>
          <a:spcPts val="187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618" indent="-85708" algn="l" defTabSz="342831" rtl="0" eaLnBrk="1" latinLnBrk="0" hangingPunct="1">
        <a:lnSpc>
          <a:spcPct val="90000"/>
        </a:lnSpc>
        <a:spcBef>
          <a:spcPts val="187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034" indent="-85708" algn="l" defTabSz="342831" rtl="0" eaLnBrk="1" latinLnBrk="0" hangingPunct="1">
        <a:lnSpc>
          <a:spcPct val="90000"/>
        </a:lnSpc>
        <a:spcBef>
          <a:spcPts val="187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16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831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247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663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079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494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199910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326" algn="l" defTabSz="34283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59998" y="2190633"/>
            <a:ext cx="4213807" cy="13463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059999" y="3716999"/>
            <a:ext cx="3603589" cy="8999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99" dirty="0">
                <a:latin typeface="+mj-lt"/>
              </a:rPr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85615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09" rtl="0" eaLnBrk="1" latinLnBrk="0" hangingPunct="1">
        <a:lnSpc>
          <a:spcPts val="5249"/>
        </a:lnSpc>
        <a:spcBef>
          <a:spcPct val="0"/>
        </a:spcBef>
        <a:buNone/>
        <a:defRPr lang="en-US" sz="4799" kern="1200" dirty="0" smtClean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457109" rtl="0" eaLnBrk="1" latinLnBrk="0" hangingPunct="1">
        <a:lnSpc>
          <a:spcPts val="3249"/>
        </a:lnSpc>
        <a:spcBef>
          <a:spcPts val="500"/>
        </a:spcBef>
        <a:buFont typeface="Arial"/>
        <a:buNone/>
        <a:defRPr sz="2999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228554" indent="0" algn="l" defTabSz="457109" rtl="0" eaLnBrk="1" latinLnBrk="0" hangingPunct="1">
        <a:lnSpc>
          <a:spcPct val="90000"/>
        </a:lnSpc>
        <a:spcBef>
          <a:spcPts val="25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indent="0" algn="l" defTabSz="457109" rtl="0" eaLnBrk="1" latinLnBrk="0" hangingPunct="1">
        <a:lnSpc>
          <a:spcPct val="90000"/>
        </a:lnSpc>
        <a:spcBef>
          <a:spcPts val="250"/>
        </a:spcBef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indent="0" algn="l" defTabSz="457109" rtl="0" eaLnBrk="1" latinLnBrk="0" hangingPunct="1">
        <a:lnSpc>
          <a:spcPct val="90000"/>
        </a:lnSpc>
        <a:spcBef>
          <a:spcPts val="250"/>
        </a:spcBef>
        <a:buFont typeface="Arial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indent="0" algn="l" defTabSz="457109" rtl="0" eaLnBrk="1" latinLnBrk="0" hangingPunct="1">
        <a:lnSpc>
          <a:spcPct val="90000"/>
        </a:lnSpc>
        <a:spcBef>
          <a:spcPts val="250"/>
        </a:spcBef>
        <a:buFont typeface="Arial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ttle_grazing_off_Chale_Green_Road.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rlwwycoff/7744217842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rlwwycoff/7744248106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ttle_Grazing_Land_-_geograph.org.uk_-_456552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ymindoman.com/tag/anointed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kpainter@uidaho.edu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45C9-1D9B-4CF5-8FC2-9AFCD5A1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434" y="1300031"/>
            <a:ext cx="4782130" cy="1519449"/>
          </a:xfrm>
        </p:spPr>
        <p:txBody>
          <a:bodyPr/>
          <a:lstStyle/>
          <a:p>
            <a:r>
              <a:rPr lang="en-US" dirty="0"/>
              <a:t>Costs &amp; benefits for supporting habitat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C4E93-A656-4AD5-A9DC-C69FE6B13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6434" y="2979009"/>
            <a:ext cx="5408725" cy="13871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 comparison of various habitat restoration scenarios and habitat protection on working lands</a:t>
            </a:r>
          </a:p>
        </p:txBody>
      </p:sp>
    </p:spTree>
    <p:extLst>
      <p:ext uri="{BB962C8B-B14F-4D97-AF65-F5344CB8AC3E}">
        <p14:creationId xmlns:p14="http://schemas.microsoft.com/office/powerpoint/2010/main" val="1291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FB2753-E517-4600-BE6E-0416990A0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69" y="643467"/>
            <a:ext cx="65214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0A2BC-2648-4AF3-8923-CE38A0E3FC2B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2020 Prairie Habitat Restoration Budgets: Abandoned Rangeland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09B35-4C7E-47B8-852C-94B67ED4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26" y="1586327"/>
            <a:ext cx="8804174" cy="49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BC2D1-FEA8-4EB6-897A-AB075C48F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" y="842010"/>
            <a:ext cx="11350701" cy="33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6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B888A-1BFE-4DA9-B0AF-9E69FCAD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326" y="159043"/>
            <a:ext cx="7267348" cy="65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CABB3-C3D1-4433-BC6A-131B35FFD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42045"/>
            <a:ext cx="10905066" cy="27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717CC-6EE5-409F-943A-5A4ADBFD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84079"/>
            <a:ext cx="10905066" cy="28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2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92FA9-9680-4D10-A455-05972211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0038"/>
            <a:ext cx="10905066" cy="31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1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8D4A65-5E9A-45F4-B6BD-D07F758A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Working Lands Comparison</a:t>
            </a:r>
          </a:p>
        </p:txBody>
      </p:sp>
      <p:pic>
        <p:nvPicPr>
          <p:cNvPr id="7" name="Picture 6" descr="A group of cows stand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2A140957-D217-46D2-A212-D008C8983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27" r="3" b="10619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C13702-3F7A-4C61-930E-E1E948FAD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Cow-calf operation</a:t>
            </a:r>
          </a:p>
          <a:p>
            <a:r>
              <a:rPr lang="en-US" sz="4000" dirty="0" err="1"/>
              <a:t>Grassfed</a:t>
            </a:r>
            <a:r>
              <a:rPr lang="en-US" sz="4000" dirty="0"/>
              <a:t> beef operation</a:t>
            </a:r>
          </a:p>
          <a:p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3F0C1-4178-4E9A-8BC2-D5E0F48A2626}"/>
              </a:ext>
            </a:extLst>
          </p:cNvPr>
          <p:cNvSpPr txBox="1"/>
          <p:nvPr/>
        </p:nvSpPr>
        <p:spPr>
          <a:xfrm>
            <a:off x="4770414" y="597690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Cattle_grazing_off_Chale_Green_Roa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6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980F6-B8FE-438F-AB38-790D7CCF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Pasture Rental on Working Lands</a:t>
            </a:r>
          </a:p>
        </p:txBody>
      </p:sp>
      <p:pic>
        <p:nvPicPr>
          <p:cNvPr id="7" name="Picture 6" descr="A herd of cattle grazing in a field&#10;&#10;Description automatically generated with low confidence">
            <a:extLst>
              <a:ext uri="{FF2B5EF4-FFF2-40B4-BE49-F238E27FC236}">
                <a16:creationId xmlns:a16="http://schemas.microsoft.com/office/drawing/2014/main" id="{F94BE416-2B70-45FB-A7BB-2BA8589B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0" r="8216" b="-1"/>
          <a:stretch/>
        </p:blipFill>
        <p:spPr>
          <a:xfrm>
            <a:off x="841248" y="2516777"/>
            <a:ext cx="5015484" cy="36601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769098-FB60-4328-8E74-2627ED4A2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70" y="2879069"/>
            <a:ext cx="5015484" cy="3660185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/>
              <a:t>Example: 100 head on 50 acres</a:t>
            </a:r>
          </a:p>
          <a:p>
            <a:r>
              <a:rPr lang="en-US" dirty="0"/>
              <a:t>Cost: $20 per Animal Unit Month (AUM)</a:t>
            </a:r>
          </a:p>
          <a:p>
            <a:r>
              <a:rPr lang="en-US" dirty="0"/>
              <a:t>Deferment: 3 month period, April – June</a:t>
            </a:r>
          </a:p>
          <a:p>
            <a:r>
              <a:rPr lang="en-US" dirty="0"/>
              <a:t>$60 per AUM over 3 months for 100 animals = $6000</a:t>
            </a:r>
          </a:p>
          <a:p>
            <a:r>
              <a:rPr lang="en-US" dirty="0"/>
              <a:t>$6000 over 50 acres equals $120 per acre</a:t>
            </a:r>
          </a:p>
          <a:p>
            <a:r>
              <a:rPr lang="en-US" dirty="0"/>
              <a:t>NPV over 12 years = $1,064 per acre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3384E-8C44-4DD7-914A-D9751D5906BF}"/>
              </a:ext>
            </a:extLst>
          </p:cNvPr>
          <p:cNvSpPr txBox="1"/>
          <p:nvPr/>
        </p:nvSpPr>
        <p:spPr>
          <a:xfrm>
            <a:off x="3669916" y="5976907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carlwwycoff/77442178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508E46-C7AC-45FF-88A8-21CFDB93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“Compensation but not motivation!”</a:t>
            </a:r>
          </a:p>
        </p:txBody>
      </p:sp>
      <p:pic>
        <p:nvPicPr>
          <p:cNvPr id="9" name="Picture 8" descr="A herd of cattle grazing in a field&#10;&#10;Description automatically generated with medium confidence">
            <a:extLst>
              <a:ext uri="{FF2B5EF4-FFF2-40B4-BE49-F238E27FC236}">
                <a16:creationId xmlns:a16="http://schemas.microsoft.com/office/drawing/2014/main" id="{E492A9B3-603D-4C07-ABD5-5250E0649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40" r="3" b="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B2AAE-3E74-4F4C-B026-40894198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700" y="2516777"/>
            <a:ext cx="4622799" cy="3660185"/>
          </a:xfrm>
        </p:spPr>
        <p:txBody>
          <a:bodyPr anchor="ctr">
            <a:normAutofit/>
          </a:bodyPr>
          <a:lstStyle/>
          <a:p>
            <a:r>
              <a:rPr lang="en-US" dirty="0"/>
              <a:t>Where would the cattle go?</a:t>
            </a:r>
          </a:p>
          <a:p>
            <a:r>
              <a:rPr lang="en-US" dirty="0"/>
              <a:t>Impact on field productivity for remainder of the year</a:t>
            </a:r>
          </a:p>
          <a:p>
            <a:r>
              <a:rPr lang="en-US" dirty="0"/>
              <a:t>Fencing, watering facilities</a:t>
            </a:r>
          </a:p>
          <a:p>
            <a:r>
              <a:rPr lang="en-US" dirty="0"/>
              <a:t>Transportation, labor</a:t>
            </a:r>
          </a:p>
          <a:p>
            <a:r>
              <a:rPr lang="en-US" dirty="0"/>
              <a:t>Risk: length of contract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27E80-C3C7-4D41-87B5-A1C46B156A80}"/>
              </a:ext>
            </a:extLst>
          </p:cNvPr>
          <p:cNvSpPr txBox="1"/>
          <p:nvPr/>
        </p:nvSpPr>
        <p:spPr>
          <a:xfrm>
            <a:off x="4890640" y="5976907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carlwwycoff/774424810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F6F909-D4FB-4147-A1A8-EAC879C6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252" y="141972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Overview: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9A36A-1E4B-4FCB-9286-417A0543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696" y="2855068"/>
            <a:ext cx="4447802" cy="30232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Restoration on three types of non-working land in SW Washington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Habitat protection using deferred grazing on working lands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Cows grazing in a field&#10;&#10;Description automatically generated with medium confidence">
            <a:extLst>
              <a:ext uri="{FF2B5EF4-FFF2-40B4-BE49-F238E27FC236}">
                <a16:creationId xmlns:a16="http://schemas.microsoft.com/office/drawing/2014/main" id="{A24070A5-8581-41D0-8A06-9D6B75A4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616" r="5055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66794-A36C-4B6B-BA4A-554AAECBB286}"/>
              </a:ext>
            </a:extLst>
          </p:cNvPr>
          <p:cNvSpPr txBox="1"/>
          <p:nvPr/>
        </p:nvSpPr>
        <p:spPr>
          <a:xfrm>
            <a:off x="9884957" y="6657945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Cattle_Grazing_Land_-_geograph.org.uk_-_456552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50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FE6BC7-3873-43DA-A209-0658D2B1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Benefits of Using Working Lands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190E8-C2B4-4241-B6FC-E1DB8BA6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Autofit/>
          </a:bodyPr>
          <a:lstStyle/>
          <a:p>
            <a:r>
              <a:rPr lang="en-US" sz="4000" dirty="0"/>
              <a:t>Farm and ranch owners are already conducting noxious weed management on their lands</a:t>
            </a:r>
          </a:p>
          <a:p>
            <a:r>
              <a:rPr lang="en-US" sz="4000" dirty="0"/>
              <a:t>Cow-calf operations are productive, contributing to the food supply and the tax base</a:t>
            </a:r>
          </a:p>
          <a:p>
            <a:r>
              <a:rPr lang="en-US" sz="4000" dirty="0"/>
              <a:t>Local </a:t>
            </a:r>
            <a:r>
              <a:rPr lang="en-US" sz="4000" dirty="0" err="1"/>
              <a:t>grassfed</a:t>
            </a:r>
            <a:r>
              <a:rPr lang="en-US" sz="4000" dirty="0"/>
              <a:t> operations have a high value in terms of the local food system</a:t>
            </a:r>
          </a:p>
        </p:txBody>
      </p:sp>
    </p:spTree>
    <p:extLst>
      <p:ext uri="{BB962C8B-B14F-4D97-AF65-F5344CB8AC3E}">
        <p14:creationId xmlns:p14="http://schemas.microsoft.com/office/powerpoint/2010/main" val="30427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4744A2-B434-415D-80B5-391CFC04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Analysis, Cattle Production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87A8E-5C8F-4601-BAED-6F42C1827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949" y="2120900"/>
            <a:ext cx="1108010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54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15CF1-D08E-4BB3-94C3-61F7CA2F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Fair market return, all factors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A885-B5B1-42F7-9952-BAF32C613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301815"/>
            <a:ext cx="6555347" cy="5546047"/>
          </a:xfrm>
        </p:spPr>
        <p:txBody>
          <a:bodyPr anchor="ctr">
            <a:noAutofit/>
          </a:bodyPr>
          <a:lstStyle/>
          <a:p>
            <a:r>
              <a:rPr lang="en-US" sz="3500" dirty="0"/>
              <a:t>Owner labor, 730 hours at $25 = $18,250</a:t>
            </a:r>
          </a:p>
          <a:p>
            <a:r>
              <a:rPr lang="en-US" sz="3500" dirty="0"/>
              <a:t>Variable machinery costs = $5250</a:t>
            </a:r>
          </a:p>
          <a:p>
            <a:r>
              <a:rPr lang="en-US" sz="3500" dirty="0"/>
              <a:t>Capital recovery, buildings &amp; improvements = $6537</a:t>
            </a:r>
          </a:p>
          <a:p>
            <a:r>
              <a:rPr lang="en-US" sz="3500" dirty="0"/>
              <a:t>Capital recovery, machinery &amp; vehicles = $5530</a:t>
            </a:r>
          </a:p>
          <a:p>
            <a:r>
              <a:rPr lang="en-US" sz="3500" dirty="0"/>
              <a:t>Interest on retained livestock: $66,000 @ 5% = $3300</a:t>
            </a:r>
          </a:p>
          <a:p>
            <a:endParaRPr lang="en-US" sz="3500" dirty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398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4A33B-7226-4904-9456-36A1E3BE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Discussion</a:t>
            </a:r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C701D668-5F7A-430D-B868-86BB550B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800" r="6900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3141-74D7-4F8B-BD5D-669DC328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Investment in working lands could support our ag sector</a:t>
            </a:r>
          </a:p>
          <a:p>
            <a:r>
              <a:rPr lang="en-US" sz="2400" dirty="0"/>
              <a:t>Investment in nonworking lands does not displace our ag sector</a:t>
            </a:r>
          </a:p>
          <a:p>
            <a:r>
              <a:rPr lang="en-US" sz="2400" dirty="0"/>
              <a:t>Much more costly to restore nonworking lands</a:t>
            </a:r>
          </a:p>
          <a:p>
            <a:r>
              <a:rPr lang="en-US" sz="2400" dirty="0"/>
              <a:t>Careful and complete </a:t>
            </a:r>
            <a:r>
              <a:rPr lang="en-US" sz="2400" dirty="0" err="1"/>
              <a:t>cost:benefit</a:t>
            </a:r>
            <a:r>
              <a:rPr lang="en-US" sz="2400" dirty="0"/>
              <a:t> analysis requires a great deal of input, analysis, and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015B0-BA90-4533-954B-35DC200DA9A5}"/>
              </a:ext>
            </a:extLst>
          </p:cNvPr>
          <p:cNvSpPr txBox="1"/>
          <p:nvPr/>
        </p:nvSpPr>
        <p:spPr>
          <a:xfrm>
            <a:off x="4770414" y="597690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hymindoman.com/tag/anoint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2857500"/>
            <a:ext cx="4927600" cy="133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2"/>
            <a:r>
              <a:rPr lang="en-US" sz="2699" b="1" dirty="0">
                <a:solidFill>
                  <a:srgbClr val="000000"/>
                </a:solidFill>
                <a:latin typeface="Franklin Gothic Book" panose="020B0503020102020204"/>
              </a:rPr>
              <a:t>Email: </a:t>
            </a:r>
            <a:r>
              <a:rPr lang="en-US" sz="2699" b="1" u="sng" dirty="0">
                <a:solidFill>
                  <a:srgbClr val="000000"/>
                </a:solidFill>
                <a:latin typeface="Franklin Gothic Book" panose="020B0503020102020204"/>
                <a:hlinkClick r:id="rId2"/>
              </a:rPr>
              <a:t>kpainter@uidaho.edu</a:t>
            </a:r>
            <a:endParaRPr lang="en-US" sz="2699" b="1" u="sng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1218802"/>
            <a:r>
              <a:rPr lang="en-US" sz="2699" b="1" dirty="0">
                <a:solidFill>
                  <a:srgbClr val="000000"/>
                </a:solidFill>
                <a:latin typeface="Franklin Gothic Book" panose="020B0503020102020204"/>
              </a:rPr>
              <a:t>Office: (208) 267-3235</a:t>
            </a:r>
            <a:endParaRPr lang="en-US" sz="2400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1218802"/>
            <a:r>
              <a:rPr lang="en-US" sz="2699" b="1" dirty="0">
                <a:solidFill>
                  <a:srgbClr val="000000"/>
                </a:solidFill>
                <a:latin typeface="Franklin Gothic Book" panose="020B0503020102020204"/>
              </a:rPr>
              <a:t>Cell: (509) 432-5755</a:t>
            </a:r>
            <a:endParaRPr lang="en-US" sz="2400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97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6AA14971-FBE6-4F57-9A7B-49F2A583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8" r="302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A49EBE-CD7A-47FA-B1F3-6CEFB88F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Habitat Restoration on Non-working Land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8B6BEC-8F44-421E-9265-4DB92450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Scotch Broom infested ground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Abandoned rangeland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Abandoned cropland</a:t>
            </a:r>
          </a:p>
        </p:txBody>
      </p:sp>
    </p:spTree>
    <p:extLst>
      <p:ext uri="{BB962C8B-B14F-4D97-AF65-F5344CB8AC3E}">
        <p14:creationId xmlns:p14="http://schemas.microsoft.com/office/powerpoint/2010/main" val="94584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844597-12B7-4814-887D-2BE5C55B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1" y="1419967"/>
            <a:ext cx="11926529" cy="35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E17AA-9BB2-4C7B-83E5-5EB54BF5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950" y="307258"/>
            <a:ext cx="6515895" cy="644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C698AB-DCB3-4455-8B53-778756227272}"/>
              </a:ext>
            </a:extLst>
          </p:cNvPr>
          <p:cNvSpPr txBox="1"/>
          <p:nvPr/>
        </p:nvSpPr>
        <p:spPr>
          <a:xfrm>
            <a:off x="230155" y="667429"/>
            <a:ext cx="4929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Parcel Size (acres)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C6CDA-A588-4503-B134-3B366EEA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5" y="1457632"/>
            <a:ext cx="49377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E5C2-E9DA-4DCA-B741-31BB2CAE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11507-E16A-4EE0-8226-921451C58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DC385-45CA-451F-A184-D1589CB1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1" y="1168460"/>
            <a:ext cx="11304748" cy="4822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8E6E4-9A65-4AB6-8B56-A0AC43BAA5F4}"/>
              </a:ext>
            </a:extLst>
          </p:cNvPr>
          <p:cNvSpPr txBox="1"/>
          <p:nvPr/>
        </p:nvSpPr>
        <p:spPr>
          <a:xfrm>
            <a:off x="329121" y="568295"/>
            <a:ext cx="324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Scotch Broom Infested Land:</a:t>
            </a:r>
          </a:p>
        </p:txBody>
      </p:sp>
    </p:spTree>
    <p:extLst>
      <p:ext uri="{BB962C8B-B14F-4D97-AF65-F5344CB8AC3E}">
        <p14:creationId xmlns:p14="http://schemas.microsoft.com/office/powerpoint/2010/main" val="75776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FDA3B5-6EAB-4CA3-BD5D-08C7CE2E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55" y="643467"/>
            <a:ext cx="48488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7E7D9-9B42-430A-8E38-99848B21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2418"/>
            <a:ext cx="10905066" cy="54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2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8F31C-E441-4E28-9D28-416CC3AA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77430"/>
            <a:ext cx="10905066" cy="23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5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BF5EBAE-11CC-4AE7-9F09-5C2329D9035F}"/>
    </a:ext>
  </a:extLst>
</a:theme>
</file>

<file path=ppt/theme/theme3.xml><?xml version="1.0" encoding="utf-8"?>
<a:theme xmlns:a="http://schemas.openxmlformats.org/drawingml/2006/main" name="1_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BF5EBAE-11CC-4AE7-9F09-5C2329D903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398</Words>
  <Application>Microsoft Office PowerPoint</Application>
  <PresentationFormat>Widescreen</PresentationFormat>
  <Paragraphs>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Archivo</vt:lpstr>
      <vt:lpstr>Archivo Black</vt:lpstr>
      <vt:lpstr>Arial</vt:lpstr>
      <vt:lpstr>Calibri</vt:lpstr>
      <vt:lpstr>Calibri Light</vt:lpstr>
      <vt:lpstr>Franklin Gothic Book</vt:lpstr>
      <vt:lpstr>Franklin Gothic Heavy</vt:lpstr>
      <vt:lpstr>Franklin Gothic Medium</vt:lpstr>
      <vt:lpstr>Office Theme</vt:lpstr>
      <vt:lpstr>Title Slides</vt:lpstr>
      <vt:lpstr>1_Title Slides</vt:lpstr>
      <vt:lpstr>Costs &amp; benefits for supporting habitat</vt:lpstr>
      <vt:lpstr>Overview: </vt:lpstr>
      <vt:lpstr>Habitat Restoration on Non-working 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Lands Comparison</vt:lpstr>
      <vt:lpstr>Pasture Rental on Working Lands</vt:lpstr>
      <vt:lpstr>“Compensation but not motivation!”</vt:lpstr>
      <vt:lpstr>Benefits of Using Working Lands</vt:lpstr>
      <vt:lpstr>Economic Analysis, Cattle Production</vt:lpstr>
      <vt:lpstr>Fair market return, all factors of production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Overview: </dc:title>
  <dc:creator>Anonymous Reviewer</dc:creator>
  <cp:lastModifiedBy>Anonymous Reviewer</cp:lastModifiedBy>
  <cp:revision>21</cp:revision>
  <dcterms:created xsi:type="dcterms:W3CDTF">2021-02-17T17:22:45Z</dcterms:created>
  <dcterms:modified xsi:type="dcterms:W3CDTF">2021-02-17T22:51:36Z</dcterms:modified>
</cp:coreProperties>
</file>