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58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1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85ACCE-227D-41FC-99B1-827DE0BCDE50}" v="5" dt="2025-07-31T23:43:14.0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rardeau, Laura E" userId="3890921e-d54a-4be1-a18d-4d18c1804d02" providerId="ADAL" clId="{7985ACCE-227D-41FC-99B1-827DE0BCDE50}"/>
    <pc:docChg chg="modSld">
      <pc:chgData name="Girardeau, Laura E" userId="3890921e-d54a-4be1-a18d-4d18c1804d02" providerId="ADAL" clId="{7985ACCE-227D-41FC-99B1-827DE0BCDE50}" dt="2025-07-31T23:43:14.081" v="5" actId="571"/>
      <pc:docMkLst>
        <pc:docMk/>
      </pc:docMkLst>
      <pc:sldChg chg="modSp mod">
        <pc:chgData name="Girardeau, Laura E" userId="3890921e-d54a-4be1-a18d-4d18c1804d02" providerId="ADAL" clId="{7985ACCE-227D-41FC-99B1-827DE0BCDE50}" dt="2025-07-31T23:42:41.053" v="4" actId="207"/>
        <pc:sldMkLst>
          <pc:docMk/>
          <pc:sldMk cId="2393913" sldId="256"/>
        </pc:sldMkLst>
        <pc:spChg chg="mod">
          <ac:chgData name="Girardeau, Laura E" userId="3890921e-d54a-4be1-a18d-4d18c1804d02" providerId="ADAL" clId="{7985ACCE-227D-41FC-99B1-827DE0BCDE50}" dt="2025-07-31T23:42:41.053" v="4" actId="207"/>
          <ac:spMkLst>
            <pc:docMk/>
            <pc:sldMk cId="2393913" sldId="256"/>
            <ac:spMk id="3" creationId="{B49D0CEB-E617-9727-A615-62D97119258B}"/>
          </ac:spMkLst>
        </pc:spChg>
      </pc:sldChg>
      <pc:sldChg chg="addSp modSp setBg">
        <pc:chgData name="Girardeau, Laura E" userId="3890921e-d54a-4be1-a18d-4d18c1804d02" providerId="ADAL" clId="{7985ACCE-227D-41FC-99B1-827DE0BCDE50}" dt="2025-07-31T23:43:14.081" v="5" actId="571"/>
        <pc:sldMkLst>
          <pc:docMk/>
          <pc:sldMk cId="2861146391" sldId="257"/>
        </pc:sldMkLst>
        <pc:picChg chg="add mod">
          <ac:chgData name="Girardeau, Laura E" userId="3890921e-d54a-4be1-a18d-4d18c1804d02" providerId="ADAL" clId="{7985ACCE-227D-41FC-99B1-827DE0BCDE50}" dt="2025-07-31T23:43:14.081" v="5" actId="571"/>
          <ac:picMkLst>
            <pc:docMk/>
            <pc:sldMk cId="2861146391" sldId="257"/>
            <ac:picMk id="4" creationId="{8201ECD6-2F3E-9B8E-4E08-ABFD331E4757}"/>
          </ac:picMkLst>
        </pc:picChg>
      </pc:sldChg>
      <pc:sldChg chg="setBg">
        <pc:chgData name="Girardeau, Laura E" userId="3890921e-d54a-4be1-a18d-4d18c1804d02" providerId="ADAL" clId="{7985ACCE-227D-41FC-99B1-827DE0BCDE50}" dt="2025-07-31T23:42:03.415" v="2"/>
        <pc:sldMkLst>
          <pc:docMk/>
          <pc:sldMk cId="2619521310" sldId="258"/>
        </pc:sldMkLst>
      </pc:sldChg>
      <pc:sldChg chg="setBg">
        <pc:chgData name="Girardeau, Laura E" userId="3890921e-d54a-4be1-a18d-4d18c1804d02" providerId="ADAL" clId="{7985ACCE-227D-41FC-99B1-827DE0BCDE50}" dt="2025-07-31T23:41:56.312" v="1"/>
        <pc:sldMkLst>
          <pc:docMk/>
          <pc:sldMk cId="3612324145" sldId="260"/>
        </pc:sldMkLst>
      </pc:sldChg>
      <pc:sldChg chg="setBg">
        <pc:chgData name="Girardeau, Laura E" userId="3890921e-d54a-4be1-a18d-4d18c1804d02" providerId="ADAL" clId="{7985ACCE-227D-41FC-99B1-827DE0BCDE50}" dt="2025-07-31T23:42:08.658" v="3"/>
        <pc:sldMkLst>
          <pc:docMk/>
          <pc:sldMk cId="1737031175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CF488-2A2F-8134-59DF-DFC7B08A0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B037B9-1B9A-6ADD-DE1D-92B8B5547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5DE92-2E1A-DE2A-BEC9-49C2EE908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A742B-6E17-A7D0-6AF0-114C16505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04973-8F28-3159-F281-1CB06EF6F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45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45D4C-718E-2E96-BD85-A924599A4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25115-66C6-C7C7-C865-2756663428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4DAF9-2102-A83A-FE72-D213B8783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0FEF8-93CA-E195-7ED0-A09763C58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F143C-E3CF-8AD3-9B1E-C1D4E3D97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48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3FAAE0-7185-0E91-7176-83499C48B0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CBCE29-6328-437F-D8A4-7B8D66373C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102A9-D2E3-1E89-4E52-C6183E6B8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13924-E18A-8CAD-8B68-66FDBFBFA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10B29-412F-3FA4-FC9D-B0D8F7960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8E623-6184-8F90-DB05-E14E0E38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BB8A7-F1D0-BDAB-2916-FE65A81C4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C6DD8-1C59-A130-E2F1-64D60C50F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46668-8099-AC8E-4E35-94711C03C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34CAA4-572F-0727-DB40-DF468BD30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68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AB1BF-77F8-9597-04A9-4AA65AA78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B08FC-3789-1585-8670-18F7FCF86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C4727-86C2-752F-5199-3F5345258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69B15-2C78-E4AB-6966-22D04E31E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E67F7-8A8D-96EF-4CB5-22735CACF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1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0E19F-387E-C14D-0B6B-CF5551333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CA5D4-5772-1217-A1CE-FA4E80DA11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2349E5-30EE-1F8E-AE47-314146A9D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BD6236-92DF-AE0E-A55A-2CDC9B5B1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13C458-7DFE-D0D8-D09B-E1B7808C7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75F18-5534-5CB2-3059-54A84A1A9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690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58508-1709-65DA-0058-F0CA52E7A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DE444F-1901-3AA1-AEBD-9CEDFF228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C09542-4A01-79C6-0BA1-6891DDC7B8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5C71F2-3BB1-4F4D-6E01-DA64F4C993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FA9B4C-FFB4-DA90-FE81-7E1FCDBC74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99FC70-C672-E9CC-5A7B-67D3346E6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DDD76F-9932-7C5C-1C5A-D8712B803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E27FE1-B566-1665-2B10-CDDE661C6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40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2DDEB-EAB8-6BF6-4554-D62B3485C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7C84C5-5F3B-4CE7-1BD6-62D4D4F42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E0BCFC-7652-7FC9-322F-C5104BC8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6244D5-81F2-ED0E-F822-74D694353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73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90BEC0-2643-8E3F-C804-5E1C9692F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3E996C-59EC-3ED5-2C50-19F075014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092A80-81AE-9C56-9C78-3DC8FAD68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3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E38F7-E7F6-5507-F23A-C3D6B3631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63490-CE54-4542-67E3-47EAD97CE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79FB40-39F6-032C-7E22-CDA707FC25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03AC0D-6AEB-515D-4DC7-CCFB7D43F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85C01B-E23B-7833-1B47-21AB19EC6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39C1C-9989-90A3-8459-9DF064D8D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434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210A6-5C3B-4EB7-0D50-EDB789B5B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A1825D-F3E0-C823-3E2E-500CB930DD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AC82A4-D62A-DD8D-54D4-2EC69A26BA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E577C5-4A53-2857-DEF0-ED31864E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E994-8927-41AE-A76F-59A62CA72C17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A665E6-26E6-6D0C-2746-72926A6D6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4692B5-4223-3E3E-7E0D-DACDED68C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566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07470E-1C57-7461-5AF3-464811A5F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ABACD-5B3E-1E36-8375-99C0F4DA0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49ED6-7475-987B-EAE6-BBEBB2361C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39E994-8927-41AE-A76F-59A62CA72C17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FD9D4-3A57-98D2-0DF0-AC039C8F7E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151DA-23DC-34F6-A2AA-4AD0A1AF80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F0F9F7-F771-4640-B30B-F4D634A6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4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lgirardeau@wsu.edu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8DAAE-BA62-11A1-6FB1-AFC0307BA9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Steps to Successful Submissions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9D0CEB-E617-9727-A615-62D9711925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Laura Girardeau</a:t>
            </a:r>
          </a:p>
          <a:p>
            <a:r>
              <a:rPr lang="en-US" b="1" dirty="0">
                <a:solidFill>
                  <a:schemeClr val="bg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February 5, 2025</a:t>
            </a:r>
            <a:endParaRPr lang="en-US" dirty="0">
              <a:solidFill>
                <a:schemeClr val="bg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DBEBC-E5F6-6E2F-FBFD-7B7D7339BF8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2252" y="197966"/>
            <a:ext cx="11792932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First Steps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A7860B-99C8-8EC8-8000-12F460950E3C}"/>
              </a:ext>
            </a:extLst>
          </p:cNvPr>
          <p:cNvSpPr txBox="1"/>
          <p:nvPr/>
        </p:nvSpPr>
        <p:spPr>
          <a:xfrm>
            <a:off x="520045" y="733646"/>
            <a:ext cx="11671955" cy="5959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2400" b="1" kern="1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When </a:t>
            </a:r>
            <a:r>
              <a:rPr lang="en-US" sz="24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Y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ou </a:t>
            </a:r>
            <a:r>
              <a:rPr lang="en-US" sz="24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ecide to Apply (</a:t>
            </a:r>
            <a:r>
              <a:rPr lang="en-US" sz="2400" b="1" i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3 to 6 m</a:t>
            </a:r>
            <a:r>
              <a:rPr lang="en-US" sz="24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onths before due date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Inform Laura and your </a:t>
            </a:r>
            <a:r>
              <a:rPr lang="en-US" sz="2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campus</a:t>
            </a: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Grants Admin (Jason Johnson for Pullman/Spokane). Please email </a:t>
            </a:r>
            <a:r>
              <a:rPr lang="en-US" sz="2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us</a:t>
            </a: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US" sz="2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</a:t>
            </a: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under name, Competition (e.g., NSF DRK-12), Due date, Amount</a:t>
            </a:r>
            <a:r>
              <a:rPr lang="en-US" sz="20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Team.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Tip: A</a:t>
            </a: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dd Jason’s internal due date to your calendar (</a:t>
            </a:r>
            <a:r>
              <a:rPr lang="en-US" sz="2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 least </a:t>
            </a: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1 week BEFORE funder due date).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Use funder resources (RFPs, FAQs, webinars, examples, guidelines).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2000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Attend ORAP</a:t>
            </a:r>
            <a:r>
              <a:rPr lang="en-US" sz="2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COE grant workshops or view videos to build skills</a:t>
            </a:r>
            <a:r>
              <a:rPr lang="en-US" sz="2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get insider tips.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Discuss project planning, research design, or</a:t>
            </a:r>
            <a:r>
              <a:rPr lang="en-US" sz="2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team building with Sola if needed.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Send </a:t>
            </a: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1-pager to </a:t>
            </a:r>
            <a:r>
              <a:rPr lang="en-US" sz="2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Project Officer </a:t>
            </a: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 feedback on federal grants</a:t>
            </a:r>
            <a:r>
              <a:rPr lang="en-US" sz="2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(</a:t>
            </a:r>
            <a:r>
              <a:rPr lang="en-US" sz="2000" i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See COE 1-Pager video).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 descr="A logo of a cat">
            <a:extLst>
              <a:ext uri="{FF2B5EF4-FFF2-40B4-BE49-F238E27FC236}">
                <a16:creationId xmlns:a16="http://schemas.microsoft.com/office/drawing/2014/main" id="{C44B1136-F267-31A9-1F80-067CF3B17C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91" t="7679" r="14439" b="10518"/>
          <a:stretch/>
        </p:blipFill>
        <p:spPr>
          <a:xfrm>
            <a:off x="9496471" y="-15660"/>
            <a:ext cx="2100106" cy="20831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 descr="A logo of a cat">
            <a:extLst>
              <a:ext uri="{FF2B5EF4-FFF2-40B4-BE49-F238E27FC236}">
                <a16:creationId xmlns:a16="http://schemas.microsoft.com/office/drawing/2014/main" id="{8201ECD6-2F3E-9B8E-4E08-ABFD331E47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91" t="7679" r="14439" b="10518"/>
          <a:stretch/>
        </p:blipFill>
        <p:spPr>
          <a:xfrm>
            <a:off x="9476374" y="0"/>
            <a:ext cx="2100106" cy="20831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61146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72FBE6-1AB9-9FFE-A776-2C067FE95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6B049-DBAE-1205-FF7C-9FBAC36008F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-317479" y="372140"/>
            <a:ext cx="11811273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Next Steps: We’re Here to Help! 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EBF020-5F0F-9793-9341-DB3F69A3D734}"/>
              </a:ext>
            </a:extLst>
          </p:cNvPr>
          <p:cNvSpPr txBox="1"/>
          <p:nvPr/>
        </p:nvSpPr>
        <p:spPr>
          <a:xfrm>
            <a:off x="182251" y="1212112"/>
            <a:ext cx="11577357" cy="5660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Meet with COE budget staff (</a:t>
            </a:r>
            <a:r>
              <a:rPr lang="en-US" sz="24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required, on Jason’s timelines shared today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).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 least 1 month before (</a:t>
            </a:r>
            <a:r>
              <a:rPr lang="en-US" sz="24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optional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): </a:t>
            </a:r>
            <a:r>
              <a:rPr lang="en-US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Send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Laura early draft 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 helpful feedback: conceptual comments, </a:t>
            </a:r>
            <a:r>
              <a:rPr lang="en-US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suggested updates 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 clarity, style, alignment, to save space, etc. </a:t>
            </a:r>
            <a:r>
              <a:rPr lang="en-US" sz="24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We help you build skills. </a:t>
            </a:r>
            <a:r>
              <a:rPr lang="en-US" sz="2400" i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</a:t>
            </a:r>
            <a:r>
              <a:rPr lang="en-US" sz="24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ll </a:t>
            </a:r>
            <a:r>
              <a:rPr lang="en-US" sz="2400" i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changes YOUR choice. 2 day turnover.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 least 2 weeks before (</a:t>
            </a:r>
            <a:r>
              <a:rPr lang="en-US" sz="24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recommended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): </a:t>
            </a:r>
            <a:r>
              <a:rPr lang="en-US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Send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Laura near-final draft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 feedback. </a:t>
            </a:r>
            <a:r>
              <a:rPr lang="en-US" sz="2400" i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Please f</a:t>
            </a:r>
            <a:r>
              <a:rPr lang="en-US" sz="24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ollow funder guidelines. Edits focus on writing quality. 1 to 2 day turnover.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</a:p>
          <a:p>
            <a:pPr marR="0" lvl="0">
              <a:lnSpc>
                <a:spcPct val="107000"/>
              </a:lnSpc>
            </a:pPr>
            <a:endParaRPr lang="en-US" sz="2400" i="1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 least 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1 week before: Submit final draft (ready to go, no changes needed) </a:t>
            </a:r>
            <a:r>
              <a:rPr lang="en-US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with Jason or COE budget staff 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 processin</a:t>
            </a:r>
            <a:r>
              <a:rPr lang="en-US" sz="2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g. </a:t>
            </a:r>
            <a:r>
              <a:rPr lang="en-US" sz="2400" i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</a:t>
            </a:r>
            <a:r>
              <a:rPr lang="en-US" sz="24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RSO </a:t>
            </a:r>
            <a:r>
              <a:rPr lang="en-US" sz="2400" i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will</a:t>
            </a:r>
            <a:r>
              <a:rPr lang="en-US" sz="24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not process late proposals.</a:t>
            </a: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2400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R="0" lvl="0">
              <a:lnSpc>
                <a:spcPct val="107000"/>
              </a:lnSpc>
            </a:pP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1" algn="ctr"/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2324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A72DA5-0695-B719-D519-914715DB3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D20FF-CB63-45FC-B4FA-29C9507D577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2252" y="425303"/>
            <a:ext cx="11792931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Additional Support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440FB1-32FC-0700-920D-AE820C7487DC}"/>
              </a:ext>
            </a:extLst>
          </p:cNvPr>
          <p:cNvSpPr txBox="1"/>
          <p:nvPr/>
        </p:nvSpPr>
        <p:spPr>
          <a:xfrm>
            <a:off x="303228" y="1382233"/>
            <a:ext cx="1167195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Need fitting grants? Search on Pivot, free at WSU! Keywords generate lists, summaries, eligibility, due dates, cycles, etc. </a:t>
            </a:r>
            <a:r>
              <a:rPr lang="en-US" sz="2800" i="1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See ORAP videos</a:t>
            </a:r>
            <a:r>
              <a:rPr lang="en-US" sz="28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800" i="1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Ask Laura or ORAP for funding search if you’re stuck.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See selected grants in monthly COE Grants &amp; Resources Newsletter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Considering a foundation? Email WSU Foundation and inform Laura.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Considering corporate funding? Please discuss with Sola.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521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D4C02B-D35D-5D2E-9347-09D595E10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F2F77-17FE-A1C6-5551-DAA6F29AA9E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2252" y="970967"/>
            <a:ext cx="11792932" cy="495520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THANK YOU!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We wish you the best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with your submissions!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Contact me at: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  <a:hlinkClick r:id="rId2"/>
              </a:rPr>
              <a:t>lgirardeau@wsu.edu</a:t>
            </a:r>
            <a:endParaRPr kumimoji="0" lang="en-US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7031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D439220E477049863AA62AE491B52C" ma:contentTypeVersion="18" ma:contentTypeDescription="Create a new document." ma:contentTypeScope="" ma:versionID="59c9d3de6428eef904246e1f257f9166">
  <xsd:schema xmlns:xsd="http://www.w3.org/2001/XMLSchema" xmlns:xs="http://www.w3.org/2001/XMLSchema" xmlns:p="http://schemas.microsoft.com/office/2006/metadata/properties" xmlns:ns2="84e64c53-5ce1-4367-aab7-4b09d7b236f2" xmlns:ns3="16fb5736-0029-47ac-8029-e06a2bf87e16" targetNamespace="http://schemas.microsoft.com/office/2006/metadata/properties" ma:root="true" ma:fieldsID="081a0a1eef185a5934394fc6ea7df389" ns2:_="" ns3:_="">
    <xsd:import namespace="84e64c53-5ce1-4367-aab7-4b09d7b236f2"/>
    <xsd:import namespace="16fb5736-0029-47ac-8029-e06a2bf87e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e64c53-5ce1-4367-aab7-4b09d7b236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31da502c-7e40-4002-9fa7-8e5645d13f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fb5736-0029-47ac-8029-e06a2bf87e16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73d34632-8970-49e4-8b7b-20ee5f5fb4bb}" ma:internalName="TaxCatchAll" ma:showField="CatchAllData" ma:web="16fb5736-0029-47ac-8029-e06a2bf87e1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6fb5736-0029-47ac-8029-e06a2bf87e16" xsi:nil="true"/>
    <lcf76f155ced4ddcb4097134ff3c332f xmlns="84e64c53-5ce1-4367-aab7-4b09d7b236f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BEB76D-1D84-44A4-9DEE-7D8246EBBF5E}"/>
</file>

<file path=customXml/itemProps2.xml><?xml version="1.0" encoding="utf-8"?>
<ds:datastoreItem xmlns:ds="http://schemas.openxmlformats.org/officeDocument/2006/customXml" ds:itemID="{9028A3AB-CA1A-4743-AE43-32234A4805E6}">
  <ds:schemaRefs>
    <ds:schemaRef ds:uri="http://schemas.microsoft.com/office/2006/metadata/properties"/>
    <ds:schemaRef ds:uri="http://schemas.microsoft.com/office/infopath/2007/PartnerControls"/>
    <ds:schemaRef ds:uri="d7fdb8de-e54d-4a59-bccf-87a7ccaf20bf"/>
    <ds:schemaRef ds:uri="2074e9ae-aacc-4a41-bd02-0a3e8f1bef51"/>
  </ds:schemaRefs>
</ds:datastoreItem>
</file>

<file path=customXml/itemProps3.xml><?xml version="1.0" encoding="utf-8"?>
<ds:datastoreItem xmlns:ds="http://schemas.openxmlformats.org/officeDocument/2006/customXml" ds:itemID="{F16D365A-59D6-42BD-8FA5-618E9282AA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380</Words>
  <Application>Microsoft Office PowerPoint</Application>
  <PresentationFormat>Widescreen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Cambria</vt:lpstr>
      <vt:lpstr>Symbol</vt:lpstr>
      <vt:lpstr>Wingdings</vt:lpstr>
      <vt:lpstr>Office Theme</vt:lpstr>
      <vt:lpstr>Steps to Successful Submissions</vt:lpstr>
      <vt:lpstr>First Steps</vt:lpstr>
      <vt:lpstr>Next Steps: We’re Here to Help! </vt:lpstr>
      <vt:lpstr>Additional Support</vt:lpstr>
      <vt:lpstr> THANK YOU!   We wish you the best  with your submissions!  Contact me at:  lgirardeau@wsu.edu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Johnson, Jason</dc:creator>
  <cp:lastModifiedBy>Girardeau, Laura E</cp:lastModifiedBy>
  <cp:revision>2</cp:revision>
  <dcterms:created xsi:type="dcterms:W3CDTF">2025-02-04T20:38:43Z</dcterms:created>
  <dcterms:modified xsi:type="dcterms:W3CDTF">2025-07-31T23:43:23Z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0x0101005FD439220E477049863AA62AE491B52C</vt:lpwstr>
  </property>
  <property fmtid="{D5CDD505-2E9C-101B-9397-08002B2CF9AE}" pid="3" name="MediaServiceImageTags">
    <vt:lpwstr/>
  </property>
</Properties>
</file>