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95" r:id="rId3"/>
    <p:sldId id="257" r:id="rId4"/>
    <p:sldId id="269" r:id="rId5"/>
    <p:sldId id="317" r:id="rId6"/>
    <p:sldId id="320" r:id="rId7"/>
    <p:sldId id="319" r:id="rId8"/>
    <p:sldId id="325" r:id="rId9"/>
    <p:sldId id="308" r:id="rId10"/>
    <p:sldId id="318" r:id="rId11"/>
    <p:sldId id="321" r:id="rId12"/>
    <p:sldId id="323" r:id="rId13"/>
    <p:sldId id="324" r:id="rId14"/>
    <p:sldId id="311" r:id="rId15"/>
    <p:sldId id="312" r:id="rId16"/>
    <p:sldId id="313" r:id="rId17"/>
    <p:sldId id="326" r:id="rId18"/>
    <p:sldId id="297" r:id="rId19"/>
    <p:sldId id="278" r:id="rId20"/>
    <p:sldId id="279" r:id="rId21"/>
    <p:sldId id="280" r:id="rId22"/>
    <p:sldId id="309" r:id="rId23"/>
    <p:sldId id="310" r:id="rId24"/>
    <p:sldId id="270" r:id="rId25"/>
    <p:sldId id="275" r:id="rId26"/>
    <p:sldId id="288" r:id="rId27"/>
    <p:sldId id="276" r:id="rId28"/>
    <p:sldId id="277" r:id="rId29"/>
    <p:sldId id="282" r:id="rId30"/>
    <p:sldId id="283" r:id="rId31"/>
    <p:sldId id="285" r:id="rId32"/>
    <p:sldId id="286" r:id="rId33"/>
    <p:sldId id="287" r:id="rId34"/>
    <p:sldId id="294" r:id="rId35"/>
    <p:sldId id="300" r:id="rId36"/>
    <p:sldId id="302" r:id="rId37"/>
    <p:sldId id="264" r:id="rId38"/>
    <p:sldId id="265" r:id="rId39"/>
    <p:sldId id="266" r:id="rId40"/>
    <p:sldId id="267" r:id="rId41"/>
    <p:sldId id="2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403"/>
    <a:srgbClr val="B80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6"/>
    <p:restoredTop sz="96327"/>
  </p:normalViewPr>
  <p:slideViewPr>
    <p:cSldViewPr snapToGrid="0">
      <p:cViewPr varScale="1">
        <p:scale>
          <a:sx n="118" d="100"/>
          <a:sy n="118" d="100"/>
        </p:scale>
        <p:origin x="240" y="4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3/18/25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3/18/25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3/18/25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3/18/25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teaching-resources.delta.ncsu.edu/rubric_best-practices-examples-templates/"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67CE-E659-3847-9AC2-EA63C8F475BF}"/>
              </a:ext>
            </a:extLst>
          </p:cNvPr>
          <p:cNvSpPr>
            <a:spLocks noGrp="1"/>
          </p:cNvSpPr>
          <p:nvPr>
            <p:ph type="ctrTitle"/>
          </p:nvPr>
        </p:nvSpPr>
        <p:spPr/>
        <p:txBody>
          <a:bodyPr/>
          <a:lstStyle/>
          <a:p>
            <a:r>
              <a:rPr lang="en-US" sz="7200" dirty="0"/>
              <a:t>Goals, outcomes, Rubrics</a:t>
            </a:r>
          </a:p>
        </p:txBody>
      </p:sp>
      <p:sp>
        <p:nvSpPr>
          <p:cNvPr id="3" name="TextBox 2">
            <a:extLst>
              <a:ext uri="{FF2B5EF4-FFF2-40B4-BE49-F238E27FC236}">
                <a16:creationId xmlns:a16="http://schemas.microsoft.com/office/drawing/2014/main" id="{116D3596-57AB-39E3-B8F5-B922709C1841}"/>
              </a:ext>
            </a:extLst>
          </p:cNvPr>
          <p:cNvSpPr txBox="1"/>
          <p:nvPr/>
        </p:nvSpPr>
        <p:spPr>
          <a:xfrm>
            <a:off x="2794000" y="5105400"/>
            <a:ext cx="8677763" cy="1384995"/>
          </a:xfrm>
          <a:prstGeom prst="rect">
            <a:avLst/>
          </a:prstGeom>
          <a:noFill/>
        </p:spPr>
        <p:txBody>
          <a:bodyPr wrap="square" rtlCol="0">
            <a:spAutoFit/>
          </a:bodyPr>
          <a:lstStyle/>
          <a:p>
            <a:r>
              <a:rPr lang="en-US" sz="2800" dirty="0"/>
              <a:t>UCORE + Writing Program</a:t>
            </a:r>
          </a:p>
          <a:p>
            <a:r>
              <a:rPr lang="en-US" sz="2800" dirty="0"/>
              <a:t>Lunch &amp; Learn March 19, 2025</a:t>
            </a:r>
          </a:p>
          <a:p>
            <a:r>
              <a:rPr lang="en-US" sz="2800" dirty="0"/>
              <a:t>Lisa Johnson-Shull, Brooklyn Walter, Melanie Thongs</a:t>
            </a:r>
          </a:p>
        </p:txBody>
      </p:sp>
    </p:spTree>
    <p:extLst>
      <p:ext uri="{BB962C8B-B14F-4D97-AF65-F5344CB8AC3E}">
        <p14:creationId xmlns:p14="http://schemas.microsoft.com/office/powerpoint/2010/main" val="83183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5D1FF-2955-2D28-629E-A81EB36D6775}"/>
              </a:ext>
            </a:extLst>
          </p:cNvPr>
          <p:cNvSpPr txBox="1"/>
          <p:nvPr/>
        </p:nvSpPr>
        <p:spPr>
          <a:xfrm>
            <a:off x="291402" y="2973428"/>
            <a:ext cx="11203912" cy="3170099"/>
          </a:xfrm>
          <a:prstGeom prst="rect">
            <a:avLst/>
          </a:prstGeom>
          <a:noFill/>
        </p:spPr>
        <p:txBody>
          <a:bodyPr wrap="square">
            <a:spAutoFit/>
          </a:bodyPr>
          <a:lstStyle/>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u="sng" kern="100" dirty="0">
                <a:effectLst/>
                <a:latin typeface="Aptos" panose="020B0004020202020204" pitchFamily="34" charset="0"/>
                <a:ea typeface="Aptos" panose="020B0004020202020204" pitchFamily="34" charset="0"/>
                <a:cs typeface="Times New Roman" panose="02020603050405020304" pitchFamily="18" charset="0"/>
              </a:rPr>
              <a:t>Almost-Rubric:</a:t>
            </a:r>
          </a:p>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8 sources = 8 pts for 8 sources </a:t>
            </a:r>
          </a:p>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APA = 40 pts, 5 points per citation for important elements (author(s), date, title, publication, and correct formatting for those elements</a:t>
            </a:r>
            <a:r>
              <a:rPr lang="en-US" sz="2000" kern="100" dirty="0">
                <a:latin typeface="Aptos" panose="020B00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2000" kern="100" dirty="0">
                <a:latin typeface="Aptos" panose="020B0004020202020204" pitchFamily="34" charset="0"/>
                <a:ea typeface="Aptos" panose="020B0004020202020204" pitchFamily="34" charset="0"/>
                <a:cs typeface="Times New Roman" panose="02020603050405020304" pitchFamily="18" charset="0"/>
              </a:rPr>
              <a:t>A</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nnotations = 72 pts, 9 points per annotation (summary, relevance)</a:t>
            </a:r>
          </a:p>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Total = 120 points </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0" marR="0"/>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2000" i="1" kern="100" dirty="0">
                <a:latin typeface="Aptos" panose="020B0004020202020204" pitchFamily="34" charset="0"/>
                <a:ea typeface="Aptos" panose="020B0004020202020204" pitchFamily="34" charset="0"/>
                <a:cs typeface="Times New Roman" panose="02020603050405020304" pitchFamily="18" charset="0"/>
              </a:rPr>
              <a:t>Students can imagine how 8 points for 8 sources might be evaluated, and even how 40 points for 8 citations could be evaluated. How will the annotation be evaluated? How can a student earn 9 points per annotation?</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59F4488-D53A-C156-2F25-88A512F10BD7}"/>
              </a:ext>
            </a:extLst>
          </p:cNvPr>
          <p:cNvSpPr txBox="1"/>
          <p:nvPr/>
        </p:nvSpPr>
        <p:spPr>
          <a:xfrm>
            <a:off x="291402" y="1332630"/>
            <a:ext cx="10460333" cy="1323439"/>
          </a:xfrm>
          <a:prstGeom prst="rect">
            <a:avLst/>
          </a:prstGeom>
          <a:noFill/>
        </p:spPr>
        <p:txBody>
          <a:bodyPr wrap="square">
            <a:spAutoFit/>
          </a:bodyPr>
          <a:lstStyle/>
          <a:p>
            <a:pPr marL="0" marR="0"/>
            <a:r>
              <a:rPr lang="en-US" sz="2000" u="sng" kern="100" dirty="0">
                <a:effectLst/>
                <a:latin typeface="Aptos" panose="020B0004020202020204" pitchFamily="34" charset="0"/>
                <a:ea typeface="Aptos" panose="020B0004020202020204" pitchFamily="34" charset="0"/>
                <a:cs typeface="Times New Roman" panose="02020603050405020304" pitchFamily="18" charset="0"/>
              </a:rPr>
              <a:t>Assignment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Create an annotated bibliography w/ 8 sources using APA citations. The annotations should summarize the source, explain the source’s stance on the issue at hand, include details and/or direct quotes, and explain how the source might be used in the upcoming project. </a:t>
            </a:r>
          </a:p>
        </p:txBody>
      </p:sp>
      <p:sp>
        <p:nvSpPr>
          <p:cNvPr id="16" name="TextBox 15">
            <a:extLst>
              <a:ext uri="{FF2B5EF4-FFF2-40B4-BE49-F238E27FC236}">
                <a16:creationId xmlns:a16="http://schemas.microsoft.com/office/drawing/2014/main" id="{514A1CCC-339C-110E-C082-BF95C31F278B}"/>
              </a:ext>
            </a:extLst>
          </p:cNvPr>
          <p:cNvSpPr txBox="1"/>
          <p:nvPr/>
        </p:nvSpPr>
        <p:spPr>
          <a:xfrm>
            <a:off x="1055077" y="452176"/>
            <a:ext cx="5435719" cy="646331"/>
          </a:xfrm>
          <a:prstGeom prst="rect">
            <a:avLst/>
          </a:prstGeom>
          <a:noFill/>
        </p:spPr>
        <p:txBody>
          <a:bodyPr wrap="none" rtlCol="0">
            <a:spAutoFit/>
          </a:bodyPr>
          <a:lstStyle/>
          <a:p>
            <a:r>
              <a:rPr lang="en-US" sz="3600" dirty="0"/>
              <a:t>Almost-Rubric Examples</a:t>
            </a:r>
          </a:p>
        </p:txBody>
      </p:sp>
    </p:spTree>
    <p:extLst>
      <p:ext uri="{BB962C8B-B14F-4D97-AF65-F5344CB8AC3E}">
        <p14:creationId xmlns:p14="http://schemas.microsoft.com/office/powerpoint/2010/main" val="419148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367E90-68F1-8D31-859E-97DC9C5F1FD3}"/>
              </a:ext>
            </a:extLst>
          </p:cNvPr>
          <p:cNvGraphicFramePr>
            <a:graphicFrameLocks noGrp="1"/>
          </p:cNvGraphicFramePr>
          <p:nvPr>
            <p:extLst>
              <p:ext uri="{D42A27DB-BD31-4B8C-83A1-F6EECF244321}">
                <p14:modId xmlns:p14="http://schemas.microsoft.com/office/powerpoint/2010/main" val="1744790162"/>
              </p:ext>
            </p:extLst>
          </p:nvPr>
        </p:nvGraphicFramePr>
        <p:xfrm>
          <a:off x="272980" y="1871251"/>
          <a:ext cx="11646040" cy="4758512"/>
        </p:xfrm>
        <a:graphic>
          <a:graphicData uri="http://schemas.openxmlformats.org/drawingml/2006/table">
            <a:tbl>
              <a:tblPr firstRow="1" firstCol="1" bandRow="1"/>
              <a:tblGrid>
                <a:gridCol w="1341059">
                  <a:extLst>
                    <a:ext uri="{9D8B030D-6E8A-4147-A177-3AD203B41FA5}">
                      <a16:colId xmlns:a16="http://schemas.microsoft.com/office/drawing/2014/main" val="334405493"/>
                    </a:ext>
                  </a:extLst>
                </a:gridCol>
                <a:gridCol w="3317359">
                  <a:extLst>
                    <a:ext uri="{9D8B030D-6E8A-4147-A177-3AD203B41FA5}">
                      <a16:colId xmlns:a16="http://schemas.microsoft.com/office/drawing/2014/main" val="3332003985"/>
                    </a:ext>
                  </a:extLst>
                </a:gridCol>
                <a:gridCol w="2958218">
                  <a:extLst>
                    <a:ext uri="{9D8B030D-6E8A-4147-A177-3AD203B41FA5}">
                      <a16:colId xmlns:a16="http://schemas.microsoft.com/office/drawing/2014/main" val="3236524069"/>
                    </a:ext>
                  </a:extLst>
                </a:gridCol>
                <a:gridCol w="3483234">
                  <a:extLst>
                    <a:ext uri="{9D8B030D-6E8A-4147-A177-3AD203B41FA5}">
                      <a16:colId xmlns:a16="http://schemas.microsoft.com/office/drawing/2014/main" val="1384939541"/>
                    </a:ext>
                  </a:extLst>
                </a:gridCol>
                <a:gridCol w="546170">
                  <a:extLst>
                    <a:ext uri="{9D8B030D-6E8A-4147-A177-3AD203B41FA5}">
                      <a16:colId xmlns:a16="http://schemas.microsoft.com/office/drawing/2014/main" val="223994312"/>
                    </a:ext>
                  </a:extLst>
                </a:gridCol>
              </a:tblGrid>
              <a:tr h="407995">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Criteria</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Excellent (7-9 points)</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Proficient (4 – 6)</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Lacking (1 – 3)</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(0)</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076646"/>
                  </a:ext>
                </a:extLst>
              </a:tr>
              <a:tr h="1165691">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Summary</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The source is summarized in 3 – 4 sentences, including at least one sentence with the author’s name. Important info about the article, such as the use of a study, should be included.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The source is summarized in too many or too few sentences. The names of the author might be missing. The summary might not include important information.</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The source is severely under-explained or over-explained. Important information is confusing or hard to find.</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5325433"/>
                  </a:ext>
                </a:extLst>
              </a:tr>
              <a:tr h="932555">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Source’s stance on issue</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The source’s stance is clear. Verbs such as </a:t>
                      </a:r>
                      <a:r>
                        <a:rPr lang="en-US" sz="1400" i="1" kern="100">
                          <a:effectLst/>
                          <a:latin typeface="Aptos" panose="020B0004020202020204" pitchFamily="34" charset="0"/>
                          <a:ea typeface="Aptos" panose="020B0004020202020204" pitchFamily="34" charset="0"/>
                          <a:cs typeface="Times New Roman" panose="02020603050405020304" pitchFamily="18" charset="0"/>
                        </a:rPr>
                        <a:t>report, find, claim, critique, etc., </a:t>
                      </a:r>
                      <a:r>
                        <a:rPr lang="en-US" sz="1400" kern="100">
                          <a:effectLst/>
                          <a:latin typeface="Aptos" panose="020B0004020202020204" pitchFamily="34" charset="0"/>
                          <a:ea typeface="Aptos" panose="020B0004020202020204" pitchFamily="34" charset="0"/>
                          <a:cs typeface="Times New Roman" panose="02020603050405020304" pitchFamily="18" charset="0"/>
                        </a:rPr>
                        <a:t>are used to convey the author(s) stance and presentation of their ideas/research.</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The source’s stance is somewhat clear. Precise verbs are sometimes used.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The source’s stance is not clear or is hard to identify. Precise verbs are rarely if ever used.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6538065"/>
                  </a:ext>
                </a:extLst>
              </a:tr>
              <a:tr h="1398831">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Use of details and/or direct quote</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The annotation is detailed, particularly highlighting details unique to this source. Direct quotes are included if they are significant to the source somehow. The details and source would be useful to the project.</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The annotation has some detail and/or quotes, but they may be lacking or they may not seem particularly significant. It is hard to imagine using the details or quotes in the project to any effect.</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The annotation is lacking detail and/or quotes. The annotation does not provide much for the eventual project.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879804"/>
                  </a:ext>
                </a:extLst>
              </a:tr>
              <a:tr h="781882">
                <a:tc>
                  <a:txBody>
                    <a:bodyPr/>
                    <a:lstStyle/>
                    <a:p>
                      <a:pPr marL="0" marR="0"/>
                      <a:r>
                        <a:rPr lang="en-US" sz="1400" kern="100">
                          <a:effectLst/>
                          <a:latin typeface="Aptos" panose="020B0004020202020204" pitchFamily="34" charset="0"/>
                          <a:ea typeface="Aptos" panose="020B0004020202020204" pitchFamily="34" charset="0"/>
                          <a:cs typeface="Times New Roman" panose="02020603050405020304" pitchFamily="18" charset="0"/>
                        </a:rPr>
                        <a:t>Source’s relevance to your project</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 The source’s relevance is explained in 1 – 2 sentences; explanation includes purpose, scope, and uniqueness or significance of the source.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Relevance explanation might not include purpose, scope, or uniqueness or significance.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Relevance is under- or over-explained. More than two aspects of relevance are not included. </a:t>
                      </a:r>
                    </a:p>
                    <a:p>
                      <a:pPr marL="0" marR="0"/>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41060" marR="41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159945"/>
                  </a:ext>
                </a:extLst>
              </a:tr>
            </a:tbl>
          </a:graphicData>
        </a:graphic>
      </p:graphicFrame>
      <p:sp>
        <p:nvSpPr>
          <p:cNvPr id="3" name="TextBox 2">
            <a:extLst>
              <a:ext uri="{FF2B5EF4-FFF2-40B4-BE49-F238E27FC236}">
                <a16:creationId xmlns:a16="http://schemas.microsoft.com/office/drawing/2014/main" id="{7166ACFC-9DBA-D759-45C5-E23D58372A17}"/>
              </a:ext>
            </a:extLst>
          </p:cNvPr>
          <p:cNvSpPr txBox="1"/>
          <p:nvPr/>
        </p:nvSpPr>
        <p:spPr>
          <a:xfrm>
            <a:off x="371787" y="561205"/>
            <a:ext cx="7730533" cy="1138773"/>
          </a:xfrm>
          <a:prstGeom prst="rect">
            <a:avLst/>
          </a:prstGeom>
          <a:noFill/>
        </p:spPr>
        <p:txBody>
          <a:bodyPr wrap="square">
            <a:spAutoFit/>
          </a:bodyPr>
          <a:lstStyle/>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Revised Rubric:</a:t>
            </a:r>
          </a:p>
          <a:p>
            <a:pPr marL="342900" marR="0" lvl="0" indent="-342900">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8 sources @ 1 point each</a:t>
            </a:r>
          </a:p>
          <a:p>
            <a:pPr marL="342900" marR="0" lvl="0" indent="-342900">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Correct APA @ 5 points each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(1 point each for name, date, title, publication, correct formatting)</a:t>
            </a:r>
          </a:p>
          <a:p>
            <a:pPr marL="342900" marR="0" lvl="0" indent="-342900">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Possible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analytic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rubric @ 9 points per annotation:</a:t>
            </a:r>
          </a:p>
        </p:txBody>
      </p:sp>
    </p:spTree>
    <p:extLst>
      <p:ext uri="{BB962C8B-B14F-4D97-AF65-F5344CB8AC3E}">
        <p14:creationId xmlns:p14="http://schemas.microsoft.com/office/powerpoint/2010/main" val="10633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DA91-F031-AFB6-1B6A-196595DF1C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AEE871-2A76-69DD-F1CA-C01822703419}"/>
              </a:ext>
            </a:extLst>
          </p:cNvPr>
          <p:cNvSpPr txBox="1"/>
          <p:nvPr/>
        </p:nvSpPr>
        <p:spPr>
          <a:xfrm>
            <a:off x="291402" y="2973428"/>
            <a:ext cx="11203912" cy="2739211"/>
          </a:xfrm>
          <a:prstGeom prst="rect">
            <a:avLst/>
          </a:prstGeom>
          <a:noFill/>
        </p:spPr>
        <p:txBody>
          <a:bodyPr wrap="square">
            <a:spAutoFit/>
          </a:bodyPr>
          <a:lstStyle/>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u="sng" kern="100" dirty="0">
                <a:effectLst/>
                <a:latin typeface="Aptos" panose="020B0004020202020204" pitchFamily="34" charset="0"/>
                <a:ea typeface="Aptos" panose="020B0004020202020204" pitchFamily="34" charset="0"/>
                <a:cs typeface="Times New Roman" panose="02020603050405020304" pitchFamily="18" charset="0"/>
              </a:rPr>
              <a:t>Almost-Rubric:</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Technique: Does the piece demonstrate understanding of fundamental elements and principles of graphic design such as color theory; proportion, alignment, and balance; typography, etc.?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Concept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your design novel and creative while being relevant to the brand or company? </a:t>
            </a:r>
          </a:p>
          <a:p>
            <a:pPr marL="0" marR="0"/>
            <a:r>
              <a:rPr lang="en-US" kern="100" dirty="0">
                <a:latin typeface="Aptos" panose="020B0004020202020204" pitchFamily="34" charset="0"/>
                <a:ea typeface="Aptos" panose="020B0004020202020204" pitchFamily="34" charset="0"/>
                <a:cs typeface="Times New Roman" panose="02020603050405020304" pitchFamily="18" charset="0"/>
              </a:rPr>
              <a:t>Explanation: Can you explain your decision-making? Can you describe your process?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0" marR="0"/>
            <a:r>
              <a:rPr lang="en-US" sz="2000" i="1" kern="100" dirty="0">
                <a:latin typeface="Aptos" panose="020B0004020202020204" pitchFamily="34" charset="0"/>
                <a:ea typeface="Aptos" panose="020B0004020202020204" pitchFamily="34" charset="0"/>
                <a:cs typeface="Times New Roman" panose="02020603050405020304" pitchFamily="18" charset="0"/>
              </a:rPr>
              <a:t>What is the grading scheme? How much is the project worth? How are these three criteria evaluated? What does a student need to do in order to be successful in each of these categories? </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2FB5014-7A0B-59FE-4413-67D00461C6CE}"/>
              </a:ext>
            </a:extLst>
          </p:cNvPr>
          <p:cNvSpPr txBox="1"/>
          <p:nvPr/>
        </p:nvSpPr>
        <p:spPr>
          <a:xfrm>
            <a:off x="291402" y="1332630"/>
            <a:ext cx="11445073" cy="1323439"/>
          </a:xfrm>
          <a:prstGeom prst="rect">
            <a:avLst/>
          </a:prstGeom>
          <a:noFill/>
        </p:spPr>
        <p:txBody>
          <a:bodyPr wrap="square">
            <a:spAutoFit/>
          </a:bodyPr>
          <a:lstStyle/>
          <a:p>
            <a:pPr marL="0" marR="0"/>
            <a:r>
              <a:rPr lang="en-US" sz="2000" u="sng" kern="100" dirty="0">
                <a:effectLst/>
                <a:latin typeface="Aptos" panose="020B0004020202020204" pitchFamily="34" charset="0"/>
                <a:ea typeface="Aptos" panose="020B0004020202020204" pitchFamily="34" charset="0"/>
                <a:cs typeface="Times New Roman" panose="02020603050405020304" pitchFamily="18" charset="0"/>
              </a:rPr>
              <a:t>Assignment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Choose one of the following design challenges. </a:t>
            </a:r>
            <a:r>
              <a:rPr lang="en-US" sz="2000" kern="100" dirty="0">
                <a:latin typeface="Aptos" panose="020B0004020202020204" pitchFamily="34" charset="0"/>
                <a:ea typeface="Aptos" panose="020B0004020202020204" pitchFamily="34" charset="0"/>
                <a:cs typeface="Times New Roman" panose="02020603050405020304" pitchFamily="18" charset="0"/>
              </a:rPr>
              <a:t>Include a 300-word explanation of your choices and your process.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(challenge options…)</a:t>
            </a:r>
          </a:p>
        </p:txBody>
      </p:sp>
      <p:sp>
        <p:nvSpPr>
          <p:cNvPr id="16" name="TextBox 15">
            <a:extLst>
              <a:ext uri="{FF2B5EF4-FFF2-40B4-BE49-F238E27FC236}">
                <a16:creationId xmlns:a16="http://schemas.microsoft.com/office/drawing/2014/main" id="{3E2E89EF-ED7F-E5D5-B22F-5F3BD4B205BF}"/>
              </a:ext>
            </a:extLst>
          </p:cNvPr>
          <p:cNvSpPr txBox="1"/>
          <p:nvPr/>
        </p:nvSpPr>
        <p:spPr>
          <a:xfrm>
            <a:off x="1055077" y="452176"/>
            <a:ext cx="5435719" cy="646331"/>
          </a:xfrm>
          <a:prstGeom prst="rect">
            <a:avLst/>
          </a:prstGeom>
          <a:noFill/>
        </p:spPr>
        <p:txBody>
          <a:bodyPr wrap="none" rtlCol="0">
            <a:spAutoFit/>
          </a:bodyPr>
          <a:lstStyle/>
          <a:p>
            <a:r>
              <a:rPr lang="en-US" sz="3600" dirty="0"/>
              <a:t>Almost-Rubric Examples</a:t>
            </a:r>
          </a:p>
        </p:txBody>
      </p:sp>
    </p:spTree>
    <p:extLst>
      <p:ext uri="{BB962C8B-B14F-4D97-AF65-F5344CB8AC3E}">
        <p14:creationId xmlns:p14="http://schemas.microsoft.com/office/powerpoint/2010/main" val="105255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866ABA-5260-ABD7-543A-23C178DEC976}"/>
              </a:ext>
            </a:extLst>
          </p:cNvPr>
          <p:cNvSpPr txBox="1"/>
          <p:nvPr/>
        </p:nvSpPr>
        <p:spPr>
          <a:xfrm>
            <a:off x="993664" y="839951"/>
            <a:ext cx="9443107" cy="5724644"/>
          </a:xfrm>
          <a:prstGeom prst="rect">
            <a:avLst/>
          </a:prstGeom>
          <a:noFill/>
        </p:spPr>
        <p:txBody>
          <a:bodyPr wrap="square">
            <a:spAutoFit/>
          </a:bodyPr>
          <a:lstStyle/>
          <a:p>
            <a:pPr marL="0" marR="0"/>
            <a:r>
              <a:rPr lang="en-US" sz="2400" kern="100" dirty="0">
                <a:effectLst/>
                <a:latin typeface="Aptos" panose="020B0004020202020204" pitchFamily="34" charset="0"/>
                <a:ea typeface="Aptos" panose="020B0004020202020204" pitchFamily="34" charset="0"/>
                <a:cs typeface="Times New Roman" panose="02020603050405020304" pitchFamily="18" charset="0"/>
              </a:rPr>
              <a:t>Possible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holistic</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rubric:</a:t>
            </a: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A = The designer demonstrates an exemplary understanding of graphic design elements through outstanding execution of color principles; </a:t>
            </a:r>
            <a:r>
              <a:rPr lang="en-US" sz="1600" kern="100" dirty="0">
                <a:latin typeface="Aptos" panose="020B0004020202020204" pitchFamily="34" charset="0"/>
                <a:ea typeface="Aptos" panose="020B0004020202020204" pitchFamily="34" charset="0"/>
                <a:cs typeface="Times New Roman" panose="02020603050405020304" pitchFamily="18" charset="0"/>
              </a:rPr>
              <a:t>excellent balance, proportion, and layout; and highly effective typography. Design elements strongly align with the context to achieve goals. The designer explains these decisions precisely and clearly. The designer includes several key steps in their design process using technical terminology.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B = The designer demonstrates strong understanding of graphic design elements through mostly-effective application of color principles, mostly-effective balance, proportion, and layout; and mostly-effective typography. Design elements generally align with the context. At least one of these elements, however, is lacking. The designer explains their decision-making and process but lacks precision, clarity, or technical terminology. </a:t>
            </a: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C = The designer demonstrates a proficient understanding of graphic design elements, but at least one element is distracting </a:t>
            </a:r>
            <a:r>
              <a:rPr lang="en-US" sz="1600" kern="100" dirty="0">
                <a:latin typeface="Aptos" panose="020B0004020202020204" pitchFamily="34" charset="0"/>
                <a:ea typeface="Aptos" panose="020B0004020202020204" pitchFamily="34" charset="0"/>
                <a:cs typeface="Times New Roman" panose="02020603050405020304" pitchFamily="18" charset="0"/>
              </a:rPr>
              <a:t>or ineffective. Some of the design elements do not obviously align with the context. The purpose is not obviously achieved. The designer’s explanations are lacking, ineffective, and/or inappropriate for the discipline.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D = </a:t>
            </a:r>
            <a:r>
              <a:rPr lang="en-US" sz="1600" i="1" kern="100" dirty="0">
                <a:effectLst/>
                <a:latin typeface="Aptos" panose="020B0004020202020204" pitchFamily="34" charset="0"/>
                <a:ea typeface="Aptos" panose="020B0004020202020204" pitchFamily="34" charset="0"/>
                <a:cs typeface="Times New Roman" panose="02020603050405020304" pitchFamily="18" charset="0"/>
              </a:rPr>
              <a:t>continue revising adjectives and descriptors…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marR="0"/>
            <a:r>
              <a:rPr lang="en-US" sz="1600" kern="100" dirty="0">
                <a:effectLst/>
                <a:latin typeface="Aptos" panose="020B0004020202020204" pitchFamily="34" charset="0"/>
                <a:ea typeface="Aptos" panose="020B0004020202020204" pitchFamily="34" charset="0"/>
                <a:cs typeface="Times New Roman" panose="02020603050405020304" pitchFamily="18" charset="0"/>
              </a:rPr>
              <a:t>F = </a:t>
            </a: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081516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5118-2603-208F-A1CA-834835E3C3F5}"/>
              </a:ext>
            </a:extLst>
          </p:cNvPr>
          <p:cNvSpPr>
            <a:spLocks noGrp="1"/>
          </p:cNvSpPr>
          <p:nvPr>
            <p:ph type="title"/>
          </p:nvPr>
        </p:nvSpPr>
        <p:spPr>
          <a:xfrm>
            <a:off x="310430" y="102079"/>
            <a:ext cx="10058400" cy="966999"/>
          </a:xfrm>
        </p:spPr>
        <p:txBody>
          <a:bodyPr>
            <a:normAutofit/>
          </a:bodyPr>
          <a:lstStyle/>
          <a:p>
            <a:r>
              <a:rPr lang="en-US" sz="3200" dirty="0"/>
              <a:t>Using the </a:t>
            </a:r>
            <a:r>
              <a:rPr lang="en-US" sz="3200" dirty="0" err="1"/>
              <a:t>ucore</a:t>
            </a:r>
            <a:r>
              <a:rPr lang="en-US" sz="3200" dirty="0"/>
              <a:t> learning outcomes grid to create a rubric</a:t>
            </a:r>
          </a:p>
        </p:txBody>
      </p:sp>
      <p:graphicFrame>
        <p:nvGraphicFramePr>
          <p:cNvPr id="4" name="Content Placeholder 3">
            <a:extLst>
              <a:ext uri="{FF2B5EF4-FFF2-40B4-BE49-F238E27FC236}">
                <a16:creationId xmlns:a16="http://schemas.microsoft.com/office/drawing/2014/main" id="{350246C9-E4CD-807E-B27B-F02316B85864}"/>
              </a:ext>
            </a:extLst>
          </p:cNvPr>
          <p:cNvGraphicFramePr>
            <a:graphicFrameLocks noGrp="1"/>
          </p:cNvGraphicFramePr>
          <p:nvPr>
            <p:ph idx="1"/>
            <p:extLst>
              <p:ext uri="{D42A27DB-BD31-4B8C-83A1-F6EECF244321}">
                <p14:modId xmlns:p14="http://schemas.microsoft.com/office/powerpoint/2010/main" val="88233175"/>
              </p:ext>
            </p:extLst>
          </p:nvPr>
        </p:nvGraphicFramePr>
        <p:xfrm>
          <a:off x="310430" y="1623379"/>
          <a:ext cx="11264900" cy="4578241"/>
        </p:xfrm>
        <a:graphic>
          <a:graphicData uri="http://schemas.openxmlformats.org/drawingml/2006/table">
            <a:tbl>
              <a:tblPr firstRow="1" firstCol="1" bandRow="1">
                <a:tableStyleId>{5C22544A-7EE6-4342-B048-85BDC9FD1C3A}</a:tableStyleId>
              </a:tblPr>
              <a:tblGrid>
                <a:gridCol w="2010179">
                  <a:extLst>
                    <a:ext uri="{9D8B030D-6E8A-4147-A177-3AD203B41FA5}">
                      <a16:colId xmlns:a16="http://schemas.microsoft.com/office/drawing/2014/main" val="2725735371"/>
                    </a:ext>
                  </a:extLst>
                </a:gridCol>
                <a:gridCol w="5145008">
                  <a:extLst>
                    <a:ext uri="{9D8B030D-6E8A-4147-A177-3AD203B41FA5}">
                      <a16:colId xmlns:a16="http://schemas.microsoft.com/office/drawing/2014/main" val="363131157"/>
                    </a:ext>
                  </a:extLst>
                </a:gridCol>
                <a:gridCol w="4109713">
                  <a:extLst>
                    <a:ext uri="{9D8B030D-6E8A-4147-A177-3AD203B41FA5}">
                      <a16:colId xmlns:a16="http://schemas.microsoft.com/office/drawing/2014/main" val="747111528"/>
                    </a:ext>
                  </a:extLst>
                </a:gridCol>
              </a:tblGrid>
              <a:tr h="950705">
                <a:tc>
                  <a:txBody>
                    <a:bodyPr/>
                    <a:lstStyle/>
                    <a:p>
                      <a:pPr marL="0" marR="0" fontAlgn="base">
                        <a:lnSpc>
                          <a:spcPct val="116000"/>
                        </a:lnSpc>
                        <a:spcAft>
                          <a:spcPts val="800"/>
                        </a:spcAft>
                      </a:pPr>
                      <a:r>
                        <a:rPr lang="en-US" sz="2000" dirty="0">
                          <a:effectLst/>
                          <a:latin typeface="Calibri" panose="020F0502020204030204" pitchFamily="34" charset="0"/>
                          <a:cs typeface="Calibri" panose="020F0502020204030204" pitchFamily="34" charset="0"/>
                        </a:rPr>
                        <a:t>WSU/UCORE Learning goal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2000" dirty="0">
                          <a:effectLst/>
                          <a:latin typeface="Calibri" panose="020F0502020204030204" pitchFamily="34" charset="0"/>
                          <a:cs typeface="Calibri" panose="020F0502020204030204" pitchFamily="34" charset="0"/>
                        </a:rPr>
                        <a:t>WRTG Learning Outcomes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2000" dirty="0">
                          <a:effectLst/>
                          <a:latin typeface="Calibri" panose="020F0502020204030204" pitchFamily="34" charset="0"/>
                          <a:cs typeface="Calibri" panose="020F0502020204030204" pitchFamily="34" charset="0"/>
                        </a:rPr>
                        <a:t>Course-level Learning Outcomes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72849346"/>
                  </a:ext>
                </a:extLst>
              </a:tr>
              <a:tr h="1813768">
                <a:tc rowSpan="2">
                  <a:txBody>
                    <a:bodyPr/>
                    <a:lstStyle/>
                    <a:p>
                      <a:pPr marL="0" marR="0" fontAlgn="base">
                        <a:lnSpc>
                          <a:spcPct val="116000"/>
                        </a:lnSpc>
                        <a:spcAft>
                          <a:spcPts val="800"/>
                        </a:spcAft>
                      </a:pPr>
                      <a:r>
                        <a:rPr lang="en-US" sz="1600" dirty="0">
                          <a:solidFill>
                            <a:schemeClr val="tx1"/>
                          </a:solidFill>
                          <a:effectLst/>
                          <a:latin typeface="Calibri" panose="020F0502020204030204" pitchFamily="34" charset="0"/>
                          <a:cs typeface="Calibri" panose="020F0502020204030204" pitchFamily="34" charset="0"/>
                        </a:rPr>
                        <a:t>Written Communication </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600" dirty="0">
                          <a:effectLst/>
                          <a:latin typeface="Calibri" panose="020F0502020204030204" pitchFamily="34" charset="0"/>
                          <a:cs typeface="Calibri" panose="020F0502020204030204" pitchFamily="34" charset="0"/>
                        </a:rPr>
                        <a:t>Students express ideas clearly, concisely and effectively in writing directed according to established standards of professional Spanish-language written work, taking into consideration students’ intermediate Spanish level.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600" dirty="0">
                          <a:effectLst/>
                          <a:latin typeface="Calibri" panose="020F0502020204030204" pitchFamily="34" charset="0"/>
                          <a:cs typeface="Calibri" panose="020F0502020204030204" pitchFamily="34" charset="0"/>
                        </a:rPr>
                        <a:t>Students will be able to write texts and orally transmit ideas about a variety of topics in a polished, grammatically standard fashion at a targeted ACTFL proficiency level between Intermediate Low and Intermediate High.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407601835"/>
                  </a:ext>
                </a:extLst>
              </a:tr>
              <a:tr h="1813768">
                <a:tc vMerge="1">
                  <a:txBody>
                    <a:bodyPr/>
                    <a:lstStyle/>
                    <a:p>
                      <a:endParaRPr lang="en-US"/>
                    </a:p>
                  </a:txBody>
                  <a:tcPr/>
                </a:tc>
                <a:tc>
                  <a:txBody>
                    <a:bodyPr/>
                    <a:lstStyle/>
                    <a:p>
                      <a:pPr marL="0" marR="0" fontAlgn="base">
                        <a:lnSpc>
                          <a:spcPct val="116000"/>
                        </a:lnSpc>
                        <a:spcAft>
                          <a:spcPts val="800"/>
                        </a:spcAft>
                      </a:pPr>
                      <a:r>
                        <a:rPr lang="en-US" sz="1600" dirty="0">
                          <a:effectLst/>
                          <a:latin typeface="Calibri" panose="020F0502020204030204" pitchFamily="34" charset="0"/>
                          <a:cs typeface="Calibri" panose="020F0502020204030204" pitchFamily="34" charset="0"/>
                        </a:rPr>
                        <a:t>Students respond to prompts directed at diverse audiences in order to influence, persuade and expand intercultural understanding among these audiences, taking into consideration students’ intermediate Spanish level.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600" dirty="0">
                          <a:effectLst/>
                          <a:latin typeface="Calibri" panose="020F0502020204030204" pitchFamily="34" charset="0"/>
                          <a:cs typeface="Calibri" panose="020F0502020204030204" pitchFamily="34" charset="0"/>
                        </a:rPr>
                        <a:t>Students will be able to determine the appropriate audience for a piece of writing and express their ideas and analyses with an understanding of the cultural and intellectual characteristics of each audience.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08675137"/>
                  </a:ext>
                </a:extLst>
              </a:tr>
            </a:tbl>
          </a:graphicData>
        </a:graphic>
      </p:graphicFrame>
      <p:sp>
        <p:nvSpPr>
          <p:cNvPr id="3" name="TextBox 2">
            <a:extLst>
              <a:ext uri="{FF2B5EF4-FFF2-40B4-BE49-F238E27FC236}">
                <a16:creationId xmlns:a16="http://schemas.microsoft.com/office/drawing/2014/main" id="{A7901161-3506-A4A2-C7C6-4586501039ED}"/>
              </a:ext>
            </a:extLst>
          </p:cNvPr>
          <p:cNvSpPr txBox="1"/>
          <p:nvPr/>
        </p:nvSpPr>
        <p:spPr>
          <a:xfrm>
            <a:off x="633186" y="1254047"/>
            <a:ext cx="8899937" cy="369332"/>
          </a:xfrm>
          <a:prstGeom prst="rect">
            <a:avLst/>
          </a:prstGeom>
          <a:noFill/>
        </p:spPr>
        <p:txBody>
          <a:bodyPr wrap="none" rtlCol="0">
            <a:spAutoFit/>
          </a:bodyPr>
          <a:lstStyle/>
          <a:p>
            <a:r>
              <a:rPr lang="en-US" dirty="0"/>
              <a:t>Sample UCORE SLO grid from a Spanish course (with approval from the instructor)</a:t>
            </a:r>
          </a:p>
        </p:txBody>
      </p:sp>
    </p:spTree>
    <p:extLst>
      <p:ext uri="{BB962C8B-B14F-4D97-AF65-F5344CB8AC3E}">
        <p14:creationId xmlns:p14="http://schemas.microsoft.com/office/powerpoint/2010/main" val="210778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FC0056-D694-83C4-99F3-4DAFDA4A126C}"/>
              </a:ext>
            </a:extLst>
          </p:cNvPr>
          <p:cNvGraphicFramePr>
            <a:graphicFrameLocks noGrp="1"/>
          </p:cNvGraphicFramePr>
          <p:nvPr>
            <p:ph idx="1"/>
            <p:extLst>
              <p:ext uri="{D42A27DB-BD31-4B8C-83A1-F6EECF244321}">
                <p14:modId xmlns:p14="http://schemas.microsoft.com/office/powerpoint/2010/main" val="567282091"/>
              </p:ext>
            </p:extLst>
          </p:nvPr>
        </p:nvGraphicFramePr>
        <p:xfrm>
          <a:off x="342900" y="863600"/>
          <a:ext cx="11633199" cy="5854700"/>
        </p:xfrm>
        <a:graphic>
          <a:graphicData uri="http://schemas.openxmlformats.org/drawingml/2006/table">
            <a:tbl>
              <a:tblPr firstRow="1" firstCol="1" bandRow="1">
                <a:tableStyleId>{5C22544A-7EE6-4342-B048-85BDC9FD1C3A}</a:tableStyleId>
              </a:tblPr>
              <a:tblGrid>
                <a:gridCol w="1975837">
                  <a:extLst>
                    <a:ext uri="{9D8B030D-6E8A-4147-A177-3AD203B41FA5}">
                      <a16:colId xmlns:a16="http://schemas.microsoft.com/office/drawing/2014/main" val="1514313672"/>
                    </a:ext>
                  </a:extLst>
                </a:gridCol>
                <a:gridCol w="3328287">
                  <a:extLst>
                    <a:ext uri="{9D8B030D-6E8A-4147-A177-3AD203B41FA5}">
                      <a16:colId xmlns:a16="http://schemas.microsoft.com/office/drawing/2014/main" val="3641855119"/>
                    </a:ext>
                  </a:extLst>
                </a:gridCol>
                <a:gridCol w="6329075">
                  <a:extLst>
                    <a:ext uri="{9D8B030D-6E8A-4147-A177-3AD203B41FA5}">
                      <a16:colId xmlns:a16="http://schemas.microsoft.com/office/drawing/2014/main" val="3607187807"/>
                    </a:ext>
                  </a:extLst>
                </a:gridCol>
              </a:tblGrid>
              <a:tr h="678113">
                <a:tc>
                  <a:txBody>
                    <a:bodyPr/>
                    <a:lstStyle/>
                    <a:p>
                      <a:pPr marL="0" marR="0" fontAlgn="base">
                        <a:lnSpc>
                          <a:spcPct val="116000"/>
                        </a:lnSpc>
                        <a:spcAft>
                          <a:spcPts val="800"/>
                        </a:spcAft>
                      </a:pPr>
                      <a:r>
                        <a:rPr lang="en-US" sz="1800" dirty="0">
                          <a:effectLst/>
                          <a:latin typeface="Calibri" panose="020F0502020204030204" pitchFamily="34" charset="0"/>
                          <a:cs typeface="Calibri" panose="020F0502020204030204" pitchFamily="34" charset="0"/>
                        </a:rPr>
                        <a:t>WSU/UCORE Learning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800" dirty="0">
                          <a:effectLst/>
                          <a:latin typeface="Calibri" panose="020F0502020204030204" pitchFamily="34" charset="0"/>
                          <a:cs typeface="Calibri" panose="020F0502020204030204" pitchFamily="34" charset="0"/>
                        </a:rPr>
                        <a:t>WRTG Learning Outcomes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800" dirty="0">
                          <a:effectLst/>
                          <a:latin typeface="Calibri" panose="020F0502020204030204" pitchFamily="34" charset="0"/>
                          <a:cs typeface="Calibri" panose="020F0502020204030204" pitchFamily="34" charset="0"/>
                        </a:rPr>
                        <a:t>Course-level Learning Outcomes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195242586"/>
                  </a:ext>
                </a:extLst>
              </a:tr>
              <a:tr h="1809709">
                <a:tc>
                  <a:txBody>
                    <a:bodyPr/>
                    <a:lstStyle/>
                    <a:p>
                      <a:pPr marL="0" marR="0" fontAlgn="base">
                        <a:lnSpc>
                          <a:spcPct val="116000"/>
                        </a:lnSpc>
                        <a:spcAft>
                          <a:spcPts val="800"/>
                        </a:spcAft>
                      </a:pPr>
                      <a:r>
                        <a:rPr lang="en-US" sz="1600" dirty="0">
                          <a:solidFill>
                            <a:schemeClr val="tx1"/>
                          </a:solidFill>
                          <a:effectLst/>
                          <a:latin typeface="Calibri" panose="020F0502020204030204" pitchFamily="34" charset="0"/>
                          <a:cs typeface="Calibri" panose="020F0502020204030204" pitchFamily="34" charset="0"/>
                        </a:rPr>
                        <a:t>Information literacy </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600" u="sng" noProof="0" dirty="0">
                          <a:solidFill>
                            <a:schemeClr val="tx1"/>
                          </a:solidFill>
                          <a:effectLst/>
                          <a:latin typeface="Calibri" panose="020F0502020204030204" pitchFamily="34" charset="0"/>
                          <a:cs typeface="Calibri" panose="020F0502020204030204" pitchFamily="34" charset="0"/>
                        </a:rPr>
                        <a:t>Use</a:t>
                      </a:r>
                      <a:r>
                        <a:rPr lang="en-US" sz="1600" noProof="0" dirty="0">
                          <a:solidFill>
                            <a:schemeClr val="tx1"/>
                          </a:solidFill>
                          <a:effectLst/>
                          <a:latin typeface="Calibri" panose="020F0502020204030204" pitchFamily="34" charset="0"/>
                          <a:cs typeface="Calibri" panose="020F0502020204030204" pitchFamily="34" charset="0"/>
                        </a:rPr>
                        <a:t> evidence to support and explain claims. </a:t>
                      </a:r>
                      <a:endParaRPr lang="en-US" sz="1600"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600" dirty="0">
                          <a:solidFill>
                            <a:schemeClr val="tx1"/>
                          </a:solidFill>
                          <a:effectLst/>
                          <a:latin typeface="Calibri" panose="020F0502020204030204" pitchFamily="34" charset="0"/>
                          <a:cs typeface="Calibri" panose="020F0502020204030204" pitchFamily="34" charset="0"/>
                        </a:rPr>
                        <a:t>Students will be able to research the cultural and historical context of authors from various Spanish speaking countries and apply that research to their determination of audience and genre in written work. </a:t>
                      </a:r>
                    </a:p>
                    <a:p>
                      <a:pPr marL="0" marR="0" fontAlgn="base">
                        <a:lnSpc>
                          <a:spcPct val="116000"/>
                        </a:lnSpc>
                        <a:spcAft>
                          <a:spcPts val="800"/>
                        </a:spcAft>
                      </a:pPr>
                      <a:r>
                        <a:rPr lang="en-US" sz="1600" dirty="0">
                          <a:solidFill>
                            <a:schemeClr val="tx1"/>
                          </a:solidFill>
                          <a:effectLst/>
                          <a:latin typeface="Calibri" panose="020F0502020204030204" pitchFamily="34" charset="0"/>
                          <a:cs typeface="Calibri" panose="020F0502020204030204" pitchFamily="34" charset="0"/>
                        </a:rPr>
                        <a:t>Students will be able to evaluate and use Spanish-language sources effectively and persuasively.  </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753564746"/>
                  </a:ext>
                </a:extLst>
              </a:tr>
              <a:tr h="2199596">
                <a:tc>
                  <a:txBody>
                    <a:bodyPr/>
                    <a:lstStyle/>
                    <a:p>
                      <a:pPr marL="0" marR="0" algn="l" fontAlgn="base">
                        <a:lnSpc>
                          <a:spcPct val="116000"/>
                        </a:lnSpc>
                        <a:spcAft>
                          <a:spcPts val="800"/>
                        </a:spcAft>
                      </a:pPr>
                      <a:r>
                        <a:rPr lang="en-US" sz="1600" i="0" u="none" dirty="0">
                          <a:solidFill>
                            <a:schemeClr val="tx1"/>
                          </a:solidFill>
                          <a:effectLst/>
                          <a:latin typeface="Calibri" panose="020F0502020204030204" pitchFamily="34" charset="0"/>
                          <a:cs typeface="Calibri" panose="020F0502020204030204" pitchFamily="34" charset="0"/>
                        </a:rPr>
                        <a:t>Critical Thinking</a:t>
                      </a:r>
                      <a:endParaRPr lang="en-US" sz="1600" i="0" u="non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lvl="0" indent="0" algn="l" defTabSz="914400" rtl="0" eaLnBrk="1" fontAlgn="base" latinLnBrk="0" hangingPunct="1">
                        <a:lnSpc>
                          <a:spcPct val="116000"/>
                        </a:lnSpc>
                        <a:spcBef>
                          <a:spcPts val="0"/>
                        </a:spcBef>
                        <a:spcAft>
                          <a:spcPts val="800"/>
                        </a:spcAft>
                        <a:buClrTx/>
                        <a:buSzTx/>
                        <a:buFontTx/>
                        <a:buNone/>
                        <a:tabLst/>
                        <a:defRPr/>
                      </a:pPr>
                      <a:r>
                        <a:rPr lang="en-US" sz="1600" u="sng" noProof="0" dirty="0">
                          <a:solidFill>
                            <a:schemeClr val="tx1"/>
                          </a:solidFill>
                          <a:effectLst/>
                          <a:latin typeface="Calibri" panose="020F0502020204030204" pitchFamily="34" charset="0"/>
                          <a:cs typeface="Calibri" panose="020F0502020204030204" pitchFamily="34" charset="0"/>
                        </a:rPr>
                        <a:t>Recognize</a:t>
                      </a:r>
                      <a:r>
                        <a:rPr lang="en-US" sz="1600" noProof="0" dirty="0">
                          <a:solidFill>
                            <a:schemeClr val="tx1"/>
                          </a:solidFill>
                          <a:effectLst/>
                          <a:latin typeface="Calibri" panose="020F0502020204030204" pitchFamily="34" charset="0"/>
                          <a:cs typeface="Calibri" panose="020F0502020204030204" pitchFamily="34" charset="0"/>
                        </a:rPr>
                        <a:t> how and why conventions vary among disciplines and communities. </a:t>
                      </a:r>
                      <a:endParaRPr lang="en-US" sz="1600"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algn="l" fontAlgn="base">
                        <a:lnSpc>
                          <a:spcPct val="116000"/>
                        </a:lnSpc>
                        <a:spcAft>
                          <a:spcPts val="800"/>
                        </a:spcAft>
                      </a:pPr>
                      <a:r>
                        <a:rPr lang="en-US" sz="1800" dirty="0">
                          <a:solidFill>
                            <a:schemeClr val="tx1"/>
                          </a:solidFill>
                          <a:effectLst/>
                          <a:latin typeface="Calibri" panose="020F0502020204030204" pitchFamily="34" charset="0"/>
                          <a:cs typeface="Calibri" panose="020F0502020204030204" pitchFamily="34" charset="0"/>
                        </a:rPr>
                        <a:t> </a:t>
                      </a:r>
                      <a:r>
                        <a:rPr lang="en-US" sz="1600" dirty="0">
                          <a:solidFill>
                            <a:schemeClr val="tx1"/>
                          </a:solidFill>
                          <a:effectLst/>
                          <a:latin typeface="Calibri" panose="020F0502020204030204" pitchFamily="34" charset="0"/>
                          <a:cs typeface="Calibri" panose="020F0502020204030204" pitchFamily="34" charset="0"/>
                        </a:rPr>
                        <a:t>Students will become familiar with the grammar and orthography standards of Real Academica Española and produce sophisticated written work that conforms to these communicative standard.</a:t>
                      </a:r>
                    </a:p>
                    <a:p>
                      <a:pPr marL="0" marR="0" algn="l" fontAlgn="base">
                        <a:lnSpc>
                          <a:spcPct val="116000"/>
                        </a:lnSpc>
                        <a:spcAft>
                          <a:spcPts val="800"/>
                        </a:spcAft>
                      </a:pPr>
                      <a:r>
                        <a:rPr lang="en-US" sz="1600" b="0" kern="1200" dirty="0">
                          <a:solidFill>
                            <a:schemeClr val="tx1"/>
                          </a:solidFill>
                          <a:effectLst/>
                          <a:latin typeface="Calibri" panose="020F0502020204030204" pitchFamily="34" charset="0"/>
                          <a:ea typeface="+mn-ea"/>
                          <a:cs typeface="Calibri" panose="020F0502020204030204" pitchFamily="34" charset="0"/>
                        </a:rPr>
                        <a:t>Students will compose written work directed at audiences of diverse national origins, historical contexts, gender identities and socio-economic statuses, using research and critical thinking at a targeted ACTFL proficiency level between Intermediate Low and Intermediate High. </a:t>
                      </a:r>
                      <a:endParaRPr lang="en-US"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807988069"/>
                  </a:ext>
                </a:extLst>
              </a:tr>
              <a:tr h="1167282">
                <a:tc>
                  <a:txBody>
                    <a:bodyPr/>
                    <a:lstStyle/>
                    <a:p>
                      <a:pPr marL="0" marR="0" fontAlgn="base">
                        <a:lnSpc>
                          <a:spcPct val="116000"/>
                        </a:lnSpc>
                        <a:spcAft>
                          <a:spcPts val="800"/>
                        </a:spcAft>
                      </a:pPr>
                      <a:r>
                        <a:rPr lang="en-US" sz="1600" dirty="0">
                          <a:solidFill>
                            <a:schemeClr val="tx1"/>
                          </a:solidFill>
                          <a:effectLst/>
                          <a:latin typeface="Calibri" panose="020F0502020204030204" pitchFamily="34" charset="0"/>
                          <a:cs typeface="Calibri" panose="020F0502020204030204" pitchFamily="34" charset="0"/>
                        </a:rPr>
                        <a:t>Critical Thinking </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algn="l" fontAlgn="base">
                        <a:lnSpc>
                          <a:spcPct val="116000"/>
                        </a:lnSpc>
                        <a:spcAft>
                          <a:spcPts val="800"/>
                        </a:spcAft>
                      </a:pPr>
                      <a:r>
                        <a:rPr lang="en-US" sz="1600" u="sng" noProof="0" dirty="0">
                          <a:effectLst/>
                          <a:latin typeface="Calibri" panose="020F0502020204030204" pitchFamily="34" charset="0"/>
                          <a:cs typeface="Calibri" panose="020F0502020204030204" pitchFamily="34" charset="0"/>
                        </a:rPr>
                        <a:t>Reflect</a:t>
                      </a:r>
                      <a:r>
                        <a:rPr lang="en-US" sz="1600" noProof="0" dirty="0">
                          <a:effectLst/>
                          <a:latin typeface="Calibri" panose="020F0502020204030204" pitchFamily="34" charset="0"/>
                          <a:cs typeface="Calibri" panose="020F0502020204030204" pitchFamily="34" charset="0"/>
                        </a:rPr>
                        <a:t> on and </a:t>
                      </a:r>
                      <a:r>
                        <a:rPr lang="en-US" sz="1600" u="sng" noProof="0" dirty="0">
                          <a:effectLst/>
                          <a:latin typeface="Calibri" panose="020F0502020204030204" pitchFamily="34" charset="0"/>
                          <a:cs typeface="Calibri" panose="020F0502020204030204" pitchFamily="34" charset="0"/>
                        </a:rPr>
                        <a:t>apply</a:t>
                      </a:r>
                      <a:r>
                        <a:rPr lang="en-US" sz="1600" noProof="0" dirty="0">
                          <a:effectLst/>
                          <a:latin typeface="Calibri" panose="020F0502020204030204" pitchFamily="34" charset="0"/>
                          <a:cs typeface="Calibri" panose="020F0502020204030204" pitchFamily="34" charset="0"/>
                        </a:rPr>
                        <a:t> feedback to increase the effectiveness of written communication. </a:t>
                      </a:r>
                      <a:endParaRPr lang="en-US" sz="1600" noProof="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0" marR="0" fontAlgn="base">
                        <a:lnSpc>
                          <a:spcPct val="116000"/>
                        </a:lnSpc>
                        <a:spcAft>
                          <a:spcPts val="800"/>
                        </a:spcAft>
                      </a:pPr>
                      <a:r>
                        <a:rPr lang="en-US" sz="1600" dirty="0">
                          <a:effectLst/>
                          <a:latin typeface="Calibri" panose="020F0502020204030204" pitchFamily="34" charset="0"/>
                          <a:cs typeface="Calibri" panose="020F0502020204030204" pitchFamily="34" charset="0"/>
                        </a:rPr>
                        <a:t>Students will revise written work based on instructor feedback. Students will revise based on the grammatical and orthographic standards of the Real Academia Española as well as based on considerations of audience and genre evaluated by the instructor.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4175572262"/>
                  </a:ext>
                </a:extLst>
              </a:tr>
            </a:tbl>
          </a:graphicData>
        </a:graphic>
      </p:graphicFrame>
      <p:graphicFrame>
        <p:nvGraphicFramePr>
          <p:cNvPr id="5" name="Content Placeholder 3">
            <a:extLst>
              <a:ext uri="{FF2B5EF4-FFF2-40B4-BE49-F238E27FC236}">
                <a16:creationId xmlns:a16="http://schemas.microsoft.com/office/drawing/2014/main" id="{0D5B50F5-8C3F-9EA9-EEF7-53E13E012976}"/>
              </a:ext>
            </a:extLst>
          </p:cNvPr>
          <p:cNvGraphicFramePr>
            <a:graphicFrameLocks/>
          </p:cNvGraphicFramePr>
          <p:nvPr>
            <p:extLst>
              <p:ext uri="{D42A27DB-BD31-4B8C-83A1-F6EECF244321}">
                <p14:modId xmlns:p14="http://schemas.microsoft.com/office/powerpoint/2010/main" val="1009845020"/>
              </p:ext>
            </p:extLst>
          </p:nvPr>
        </p:nvGraphicFramePr>
        <p:xfrm>
          <a:off x="940640" y="50613501"/>
          <a:ext cx="4650673" cy="45812837"/>
        </p:xfrm>
        <a:graphic>
          <a:graphicData uri="http://schemas.openxmlformats.org/drawingml/2006/table">
            <a:tbl>
              <a:tblPr firstRow="1" firstCol="1" bandRow="1">
                <a:tableStyleId>{5C22544A-7EE6-4342-B048-85BDC9FD1C3A}</a:tableStyleId>
              </a:tblPr>
              <a:tblGrid>
                <a:gridCol w="1196273">
                  <a:extLst>
                    <a:ext uri="{9D8B030D-6E8A-4147-A177-3AD203B41FA5}">
                      <a16:colId xmlns:a16="http://schemas.microsoft.com/office/drawing/2014/main" val="476149379"/>
                    </a:ext>
                  </a:extLst>
                </a:gridCol>
                <a:gridCol w="3429000">
                  <a:extLst>
                    <a:ext uri="{9D8B030D-6E8A-4147-A177-3AD203B41FA5}">
                      <a16:colId xmlns:a16="http://schemas.microsoft.com/office/drawing/2014/main" val="2836286096"/>
                    </a:ext>
                  </a:extLst>
                </a:gridCol>
                <a:gridCol w="25400">
                  <a:extLst>
                    <a:ext uri="{9D8B030D-6E8A-4147-A177-3AD203B41FA5}">
                      <a16:colId xmlns:a16="http://schemas.microsoft.com/office/drawing/2014/main" val="2658156380"/>
                    </a:ext>
                  </a:extLst>
                </a:gridCol>
              </a:tblGrid>
              <a:tr h="489115">
                <a:tc>
                  <a:txBody>
                    <a:bodyPr/>
                    <a:lstStyle/>
                    <a:p>
                      <a:pPr marL="0" marR="0" fontAlgn="base">
                        <a:lnSpc>
                          <a:spcPct val="116000"/>
                        </a:lnSpc>
                        <a:spcAft>
                          <a:spcPts val="800"/>
                        </a:spcAft>
                      </a:pPr>
                      <a:r>
                        <a:rPr lang="en-US" sz="1200" dirty="0">
                          <a:effectLst/>
                        </a:rPr>
                        <a:t>Critical Thinking </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fontAlgn="base">
                        <a:lnSpc>
                          <a:spcPct val="116000"/>
                        </a:lnSpc>
                        <a:spcAft>
                          <a:spcPts val="800"/>
                        </a:spcAft>
                      </a:pPr>
                      <a:r>
                        <a:rPr lang="pl-PL" sz="1200" u="sng" dirty="0" err="1">
                          <a:effectLst/>
                        </a:rPr>
                        <a:t>Reflect</a:t>
                      </a:r>
                      <a:r>
                        <a:rPr lang="pl-PL" sz="1200" dirty="0">
                          <a:effectLst/>
                        </a:rPr>
                        <a:t> on and </a:t>
                      </a:r>
                      <a:r>
                        <a:rPr lang="pl-PL" sz="1200" u="sng" dirty="0" err="1">
                          <a:effectLst/>
                        </a:rPr>
                        <a:t>apply</a:t>
                      </a:r>
                      <a:r>
                        <a:rPr lang="pl-PL" sz="1200" dirty="0">
                          <a:effectLst/>
                        </a:rPr>
                        <a:t> feedback to </a:t>
                      </a:r>
                      <a:r>
                        <a:rPr lang="pl-PL" sz="1200" dirty="0" err="1">
                          <a:effectLst/>
                        </a:rPr>
                        <a:t>increase</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fontAlgn="base">
                        <a:lnSpc>
                          <a:spcPct val="116000"/>
                        </a:lnSpc>
                        <a:spcAft>
                          <a:spcPts val="800"/>
                        </a:spcAft>
                      </a:pPr>
                      <a:r>
                        <a:rPr lang="en-US" sz="1200" dirty="0">
                          <a:effectLst/>
                        </a:rPr>
                        <a:t>Students will revise written work based on instructor feedback. Students will revise based on the grammatical and orthographic standards of the Real Academia Española as well as based on considerations of audience and genre evaluated by the instructor. </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0431264"/>
                  </a:ext>
                </a:extLst>
              </a:tr>
            </a:tbl>
          </a:graphicData>
        </a:graphic>
      </p:graphicFrame>
      <p:sp>
        <p:nvSpPr>
          <p:cNvPr id="2" name="TextBox 1">
            <a:extLst>
              <a:ext uri="{FF2B5EF4-FFF2-40B4-BE49-F238E27FC236}">
                <a16:creationId xmlns:a16="http://schemas.microsoft.com/office/drawing/2014/main" id="{529EE7FA-2278-C1C9-8CE1-F01220308271}"/>
              </a:ext>
            </a:extLst>
          </p:cNvPr>
          <p:cNvSpPr txBox="1"/>
          <p:nvPr/>
        </p:nvSpPr>
        <p:spPr>
          <a:xfrm>
            <a:off x="508000" y="279400"/>
            <a:ext cx="1588255" cy="369332"/>
          </a:xfrm>
          <a:prstGeom prst="rect">
            <a:avLst/>
          </a:prstGeom>
          <a:noFill/>
        </p:spPr>
        <p:txBody>
          <a:bodyPr wrap="none" rtlCol="0">
            <a:spAutoFit/>
          </a:bodyPr>
          <a:lstStyle/>
          <a:p>
            <a:r>
              <a:rPr lang="en-US" dirty="0"/>
              <a:t>Continued… </a:t>
            </a:r>
          </a:p>
        </p:txBody>
      </p:sp>
    </p:spTree>
    <p:extLst>
      <p:ext uri="{BB962C8B-B14F-4D97-AF65-F5344CB8AC3E}">
        <p14:creationId xmlns:p14="http://schemas.microsoft.com/office/powerpoint/2010/main" val="361302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45D2-4C5B-5037-B308-686F59B8DE54}"/>
              </a:ext>
            </a:extLst>
          </p:cNvPr>
          <p:cNvSpPr>
            <a:spLocks noGrp="1"/>
          </p:cNvSpPr>
          <p:nvPr>
            <p:ph type="title"/>
          </p:nvPr>
        </p:nvSpPr>
        <p:spPr>
          <a:xfrm>
            <a:off x="938213" y="-110243"/>
            <a:ext cx="10058400" cy="1609344"/>
          </a:xfrm>
        </p:spPr>
        <p:txBody>
          <a:bodyPr>
            <a:normAutofit/>
          </a:bodyPr>
          <a:lstStyle/>
          <a:p>
            <a:r>
              <a:rPr lang="en-US" sz="3600" dirty="0"/>
              <a:t>Use the course goals as starting point for a rubric:</a:t>
            </a:r>
          </a:p>
        </p:txBody>
      </p:sp>
      <p:graphicFrame>
        <p:nvGraphicFramePr>
          <p:cNvPr id="4" name="Table 3">
            <a:extLst>
              <a:ext uri="{FF2B5EF4-FFF2-40B4-BE49-F238E27FC236}">
                <a16:creationId xmlns:a16="http://schemas.microsoft.com/office/drawing/2014/main" id="{75A9874B-C47E-D1F8-180B-21580F900747}"/>
              </a:ext>
            </a:extLst>
          </p:cNvPr>
          <p:cNvGraphicFramePr>
            <a:graphicFrameLocks noGrp="1"/>
          </p:cNvGraphicFramePr>
          <p:nvPr>
            <p:extLst>
              <p:ext uri="{D42A27DB-BD31-4B8C-83A1-F6EECF244321}">
                <p14:modId xmlns:p14="http://schemas.microsoft.com/office/powerpoint/2010/main" val="2649038381"/>
              </p:ext>
            </p:extLst>
          </p:nvPr>
        </p:nvGraphicFramePr>
        <p:xfrm>
          <a:off x="400051" y="1499101"/>
          <a:ext cx="11344274" cy="4474548"/>
        </p:xfrm>
        <a:graphic>
          <a:graphicData uri="http://schemas.openxmlformats.org/drawingml/2006/table">
            <a:tbl>
              <a:tblPr firstRow="1" bandRow="1">
                <a:tableStyleId>{5C22544A-7EE6-4342-B048-85BDC9FD1C3A}</a:tableStyleId>
              </a:tblPr>
              <a:tblGrid>
                <a:gridCol w="1828799">
                  <a:extLst>
                    <a:ext uri="{9D8B030D-6E8A-4147-A177-3AD203B41FA5}">
                      <a16:colId xmlns:a16="http://schemas.microsoft.com/office/drawing/2014/main" val="494914759"/>
                    </a:ext>
                  </a:extLst>
                </a:gridCol>
                <a:gridCol w="5129213">
                  <a:extLst>
                    <a:ext uri="{9D8B030D-6E8A-4147-A177-3AD203B41FA5}">
                      <a16:colId xmlns:a16="http://schemas.microsoft.com/office/drawing/2014/main" val="1194223965"/>
                    </a:ext>
                  </a:extLst>
                </a:gridCol>
                <a:gridCol w="2500312">
                  <a:extLst>
                    <a:ext uri="{9D8B030D-6E8A-4147-A177-3AD203B41FA5}">
                      <a16:colId xmlns:a16="http://schemas.microsoft.com/office/drawing/2014/main" val="3247764217"/>
                    </a:ext>
                  </a:extLst>
                </a:gridCol>
                <a:gridCol w="1885950">
                  <a:extLst>
                    <a:ext uri="{9D8B030D-6E8A-4147-A177-3AD203B41FA5}">
                      <a16:colId xmlns:a16="http://schemas.microsoft.com/office/drawing/2014/main" val="3609771104"/>
                    </a:ext>
                  </a:extLst>
                </a:gridCol>
              </a:tblGrid>
              <a:tr h="278562">
                <a:tc>
                  <a:txBody>
                    <a:bodyPr/>
                    <a:lstStyle/>
                    <a:p>
                      <a:r>
                        <a:rPr lang="en-US" dirty="0"/>
                        <a:t>Criteria</a:t>
                      </a:r>
                    </a:p>
                  </a:txBody>
                  <a:tcPr/>
                </a:tc>
                <a:tc>
                  <a:txBody>
                    <a:bodyPr/>
                    <a:lstStyle/>
                    <a:p>
                      <a:r>
                        <a:rPr lang="en-US" dirty="0"/>
                        <a:t>Outstanding</a:t>
                      </a:r>
                    </a:p>
                  </a:txBody>
                  <a:tcPr/>
                </a:tc>
                <a:tc>
                  <a:txBody>
                    <a:bodyPr/>
                    <a:lstStyle/>
                    <a:p>
                      <a:r>
                        <a:rPr lang="en-US" dirty="0"/>
                        <a:t>Proficient</a:t>
                      </a:r>
                    </a:p>
                  </a:txBody>
                  <a:tcPr/>
                </a:tc>
                <a:tc>
                  <a:txBody>
                    <a:bodyPr/>
                    <a:lstStyle/>
                    <a:p>
                      <a:r>
                        <a:rPr lang="en-US" dirty="0"/>
                        <a:t>Lacking</a:t>
                      </a:r>
                    </a:p>
                  </a:txBody>
                  <a:tcPr/>
                </a:tc>
                <a:extLst>
                  <a:ext uri="{0D108BD9-81ED-4DB2-BD59-A6C34878D82A}">
                    <a16:rowId xmlns:a16="http://schemas.microsoft.com/office/drawing/2014/main" val="3540119862"/>
                  </a:ext>
                </a:extLst>
              </a:tr>
              <a:tr h="1369596">
                <a:tc>
                  <a:txBody>
                    <a:bodyPr/>
                    <a:lstStyle/>
                    <a:p>
                      <a:r>
                        <a:rPr lang="en-US" dirty="0"/>
                        <a:t>Written communication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Students express ideas clearly, concisely and effectively in writing directed according to established standards of professional Spanish-language written work, taking into consideration students’ intermediate Spanish level. </a:t>
                      </a:r>
                    </a:p>
                    <a:p>
                      <a:endParaRPr lang="en-US" sz="1400"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193925189"/>
                  </a:ext>
                </a:extLst>
              </a:tr>
              <a:tr h="1369596">
                <a:tc>
                  <a:txBody>
                    <a:bodyPr/>
                    <a:lstStyle/>
                    <a:p>
                      <a:r>
                        <a:rPr lang="en-US" dirty="0"/>
                        <a:t>Written communication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Students will write texts and orally transmit ideas about a variety of topics in a polished, grammatically standard fashion at a targeted ACTFL proficiency level between Intermediate Low and Intermediate High.  </a:t>
                      </a:r>
                    </a:p>
                    <a:p>
                      <a:endParaRPr lang="en-US" sz="14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10845992"/>
                  </a:ext>
                </a:extLst>
              </a:tr>
              <a:tr h="1369596">
                <a:tc>
                  <a:txBody>
                    <a:bodyPr/>
                    <a:lstStyle/>
                    <a:p>
                      <a:r>
                        <a:rPr lang="en-US" dirty="0"/>
                        <a:t>Written communication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Students will write texts and orally transmit ideas about a variety of topics in a polished, grammatically standard fashion at a targeted ACTFL proficiency level between Intermediate Low and Intermediate High.  </a:t>
                      </a:r>
                    </a:p>
                    <a:p>
                      <a:endParaRPr lang="en-US" sz="14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83323214"/>
                  </a:ext>
                </a:extLst>
              </a:tr>
            </a:tbl>
          </a:graphicData>
        </a:graphic>
      </p:graphicFrame>
    </p:spTree>
    <p:extLst>
      <p:ext uri="{BB962C8B-B14F-4D97-AF65-F5344CB8AC3E}">
        <p14:creationId xmlns:p14="http://schemas.microsoft.com/office/powerpoint/2010/main" val="223119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8F086-D7B0-9C7E-7E3E-D4DEE843E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0948B-3B35-41BF-293C-AA254A8A7796}"/>
              </a:ext>
            </a:extLst>
          </p:cNvPr>
          <p:cNvSpPr>
            <a:spLocks noGrp="1"/>
          </p:cNvSpPr>
          <p:nvPr>
            <p:ph type="title"/>
          </p:nvPr>
        </p:nvSpPr>
        <p:spPr>
          <a:xfrm>
            <a:off x="280988" y="0"/>
            <a:ext cx="10058400" cy="1609344"/>
          </a:xfrm>
        </p:spPr>
        <p:txBody>
          <a:bodyPr>
            <a:normAutofit/>
          </a:bodyPr>
          <a:lstStyle/>
          <a:p>
            <a:r>
              <a:rPr lang="en-US" sz="3600" dirty="0"/>
              <a:t>Use the course goals as starting point for a rubric:</a:t>
            </a:r>
          </a:p>
        </p:txBody>
      </p:sp>
      <p:graphicFrame>
        <p:nvGraphicFramePr>
          <p:cNvPr id="4" name="Table 3">
            <a:extLst>
              <a:ext uri="{FF2B5EF4-FFF2-40B4-BE49-F238E27FC236}">
                <a16:creationId xmlns:a16="http://schemas.microsoft.com/office/drawing/2014/main" id="{BF777A32-E6AA-2BB6-5CDB-793C741A47FB}"/>
              </a:ext>
            </a:extLst>
          </p:cNvPr>
          <p:cNvGraphicFramePr>
            <a:graphicFrameLocks noGrp="1"/>
          </p:cNvGraphicFramePr>
          <p:nvPr>
            <p:extLst>
              <p:ext uri="{D42A27DB-BD31-4B8C-83A1-F6EECF244321}">
                <p14:modId xmlns:p14="http://schemas.microsoft.com/office/powerpoint/2010/main" val="720827695"/>
              </p:ext>
            </p:extLst>
          </p:nvPr>
        </p:nvGraphicFramePr>
        <p:xfrm>
          <a:off x="400051" y="1499101"/>
          <a:ext cx="11344274" cy="4501444"/>
        </p:xfrm>
        <a:graphic>
          <a:graphicData uri="http://schemas.openxmlformats.org/drawingml/2006/table">
            <a:tbl>
              <a:tblPr firstRow="1" bandRow="1">
                <a:tableStyleId>{5C22544A-7EE6-4342-B048-85BDC9FD1C3A}</a:tableStyleId>
              </a:tblPr>
              <a:tblGrid>
                <a:gridCol w="1828799">
                  <a:extLst>
                    <a:ext uri="{9D8B030D-6E8A-4147-A177-3AD203B41FA5}">
                      <a16:colId xmlns:a16="http://schemas.microsoft.com/office/drawing/2014/main" val="494914759"/>
                    </a:ext>
                  </a:extLst>
                </a:gridCol>
                <a:gridCol w="5972175">
                  <a:extLst>
                    <a:ext uri="{9D8B030D-6E8A-4147-A177-3AD203B41FA5}">
                      <a16:colId xmlns:a16="http://schemas.microsoft.com/office/drawing/2014/main" val="1194223965"/>
                    </a:ext>
                  </a:extLst>
                </a:gridCol>
                <a:gridCol w="2128838">
                  <a:extLst>
                    <a:ext uri="{9D8B030D-6E8A-4147-A177-3AD203B41FA5}">
                      <a16:colId xmlns:a16="http://schemas.microsoft.com/office/drawing/2014/main" val="3247764217"/>
                    </a:ext>
                  </a:extLst>
                </a:gridCol>
                <a:gridCol w="1414462">
                  <a:extLst>
                    <a:ext uri="{9D8B030D-6E8A-4147-A177-3AD203B41FA5}">
                      <a16:colId xmlns:a16="http://schemas.microsoft.com/office/drawing/2014/main" val="3609771104"/>
                    </a:ext>
                  </a:extLst>
                </a:gridCol>
              </a:tblGrid>
              <a:tr h="278562">
                <a:tc>
                  <a:txBody>
                    <a:bodyPr/>
                    <a:lstStyle/>
                    <a:p>
                      <a:r>
                        <a:rPr lang="en-US" dirty="0"/>
                        <a:t>Criteria</a:t>
                      </a:r>
                    </a:p>
                  </a:txBody>
                  <a:tcPr/>
                </a:tc>
                <a:tc>
                  <a:txBody>
                    <a:bodyPr/>
                    <a:lstStyle/>
                    <a:p>
                      <a:r>
                        <a:rPr lang="en-US" dirty="0"/>
                        <a:t>Outstanding</a:t>
                      </a:r>
                    </a:p>
                  </a:txBody>
                  <a:tcPr/>
                </a:tc>
                <a:tc>
                  <a:txBody>
                    <a:bodyPr/>
                    <a:lstStyle/>
                    <a:p>
                      <a:r>
                        <a:rPr lang="en-US" dirty="0"/>
                        <a:t>Proficient</a:t>
                      </a:r>
                    </a:p>
                  </a:txBody>
                  <a:tcPr/>
                </a:tc>
                <a:tc>
                  <a:txBody>
                    <a:bodyPr/>
                    <a:lstStyle/>
                    <a:p>
                      <a:r>
                        <a:rPr lang="en-US" dirty="0"/>
                        <a:t>Lacking</a:t>
                      </a:r>
                    </a:p>
                  </a:txBody>
                  <a:tcPr/>
                </a:tc>
                <a:extLst>
                  <a:ext uri="{0D108BD9-81ED-4DB2-BD59-A6C34878D82A}">
                    <a16:rowId xmlns:a16="http://schemas.microsoft.com/office/drawing/2014/main" val="3540119862"/>
                  </a:ext>
                </a:extLst>
              </a:tr>
              <a:tr h="1369596">
                <a:tc>
                  <a:txBody>
                    <a:bodyPr/>
                    <a:lstStyle/>
                    <a:p>
                      <a:r>
                        <a:rPr lang="en-US" dirty="0"/>
                        <a:t>Information Literacy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Students will research the cultural and historical context of authors from various Spanish speaking countries and apply that research to their determination of audience and genre in written work. </a:t>
                      </a:r>
                    </a:p>
                    <a:p>
                      <a:endParaRPr lang="en-US" sz="1400"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193925189"/>
                  </a:ext>
                </a:extLst>
              </a:tr>
              <a:tr h="1369596">
                <a:tc>
                  <a:txBody>
                    <a:bodyPr/>
                    <a:lstStyle/>
                    <a:p>
                      <a:r>
                        <a:rPr lang="en-US" dirty="0"/>
                        <a:t>Critical Thinking</a:t>
                      </a:r>
                    </a:p>
                  </a:txBody>
                  <a:tcPr/>
                </a:tc>
                <a:tc>
                  <a:txBody>
                    <a:bodyPr/>
                    <a:lstStyle/>
                    <a:p>
                      <a:pPr marL="0" marR="0" indent="0" fontAlgn="base">
                        <a:lnSpc>
                          <a:spcPct val="116000"/>
                        </a:lnSpc>
                        <a:spcAft>
                          <a:spcPts val="800"/>
                        </a:spcAft>
                        <a:buNone/>
                      </a:pPr>
                      <a:r>
                        <a:rPr lang="en-US" sz="1400" dirty="0">
                          <a:solidFill>
                            <a:schemeClr val="tx1"/>
                          </a:solidFill>
                          <a:effectLst/>
                          <a:latin typeface="+mn-lt"/>
                          <a:ea typeface="Times New Roman" panose="02020603050405020304" pitchFamily="18" charset="0"/>
                          <a:cs typeface="Arial" panose="020B0604020202020204" pitchFamily="34" charset="0"/>
                        </a:rPr>
                        <a:t>Students will revise written work based on instructor feedback. Students will revise based on the grammatical and orthographic standards of the Real Academia Española as well as based on considerations of audience and genre evaluated by the instructor. </a:t>
                      </a:r>
                      <a:r>
                        <a:rPr lang="en-US" sz="1400" dirty="0">
                          <a:solidFill>
                            <a:schemeClr val="tx1"/>
                          </a:solidFill>
                          <a:effectLst/>
                          <a:latin typeface="+mn-lt"/>
                        </a:rPr>
                        <a:t> </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endParaRPr lang="en-US" sz="14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10845992"/>
                  </a:ext>
                </a:extLst>
              </a:tr>
              <a:tr h="1369596">
                <a:tc>
                  <a:txBody>
                    <a:bodyPr/>
                    <a:lstStyle/>
                    <a:p>
                      <a:endParaRPr lang="en-US" dirty="0"/>
                    </a:p>
                  </a:txBody>
                  <a:tcPr/>
                </a:tc>
                <a:tc>
                  <a:txBody>
                    <a:bodyPr/>
                    <a:lstStyle/>
                    <a:p>
                      <a:endParaRPr lang="en-US" sz="14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83323214"/>
                  </a:ext>
                </a:extLst>
              </a:tr>
            </a:tbl>
          </a:graphicData>
        </a:graphic>
      </p:graphicFrame>
    </p:spTree>
    <p:extLst>
      <p:ext uri="{BB962C8B-B14F-4D97-AF65-F5344CB8AC3E}">
        <p14:creationId xmlns:p14="http://schemas.microsoft.com/office/powerpoint/2010/main" val="269841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707A-7F5D-ABA0-924E-2006A19CE26A}"/>
              </a:ext>
            </a:extLst>
          </p:cNvPr>
          <p:cNvSpPr>
            <a:spLocks noGrp="1"/>
          </p:cNvSpPr>
          <p:nvPr>
            <p:ph type="title"/>
          </p:nvPr>
        </p:nvSpPr>
        <p:spPr>
          <a:xfrm>
            <a:off x="1519541" y="1398282"/>
            <a:ext cx="10058400" cy="696896"/>
          </a:xfrm>
        </p:spPr>
        <p:txBody>
          <a:bodyPr>
            <a:normAutofit/>
          </a:bodyPr>
          <a:lstStyle/>
          <a:p>
            <a:r>
              <a:rPr lang="en-US" sz="3600" dirty="0"/>
              <a:t>THE GOALS OF TEACHING AND LEARNING EMPATHY</a:t>
            </a:r>
          </a:p>
        </p:txBody>
      </p:sp>
      <p:sp>
        <p:nvSpPr>
          <p:cNvPr id="3" name="Content Placeholder 2">
            <a:extLst>
              <a:ext uri="{FF2B5EF4-FFF2-40B4-BE49-F238E27FC236}">
                <a16:creationId xmlns:a16="http://schemas.microsoft.com/office/drawing/2014/main" id="{70251209-8111-E865-BE5B-75212DA0C51A}"/>
              </a:ext>
            </a:extLst>
          </p:cNvPr>
          <p:cNvSpPr>
            <a:spLocks noGrp="1"/>
          </p:cNvSpPr>
          <p:nvPr>
            <p:ph sz="half" idx="1"/>
          </p:nvPr>
        </p:nvSpPr>
        <p:spPr>
          <a:xfrm>
            <a:off x="792446" y="2194560"/>
            <a:ext cx="4754880" cy="3977640"/>
          </a:xfrm>
        </p:spPr>
        <p:txBody>
          <a:bodyPr/>
          <a:lstStyle/>
          <a:p>
            <a:pPr marL="0" indent="0" algn="ctr">
              <a:buNone/>
            </a:pPr>
            <a:r>
              <a:rPr lang="en-US" b="1" dirty="0">
                <a:solidFill>
                  <a:srgbClr val="AE0403"/>
                </a:solidFill>
              </a:rPr>
              <a:t>THE TEACHERS’ GOALS FOR THEMSELVES</a:t>
            </a:r>
          </a:p>
          <a:p>
            <a:r>
              <a:rPr lang="en-US" dirty="0"/>
              <a:t>Develop more sensitive practitioners</a:t>
            </a:r>
          </a:p>
          <a:p>
            <a:r>
              <a:rPr lang="en-US" dirty="0"/>
              <a:t>Promote better communication in the nursing field</a:t>
            </a:r>
          </a:p>
          <a:p>
            <a:r>
              <a:rPr lang="en-US" dirty="0"/>
              <a:t>Promote healthy nurse/patient relationships</a:t>
            </a:r>
          </a:p>
          <a:p>
            <a:endParaRPr lang="en-US" dirty="0"/>
          </a:p>
        </p:txBody>
      </p:sp>
      <p:sp>
        <p:nvSpPr>
          <p:cNvPr id="4" name="Content Placeholder 3">
            <a:extLst>
              <a:ext uri="{FF2B5EF4-FFF2-40B4-BE49-F238E27FC236}">
                <a16:creationId xmlns:a16="http://schemas.microsoft.com/office/drawing/2014/main" id="{AA8821EC-0690-79A3-0A32-9651B63A66C2}"/>
              </a:ext>
            </a:extLst>
          </p:cNvPr>
          <p:cNvSpPr>
            <a:spLocks noGrp="1"/>
          </p:cNvSpPr>
          <p:nvPr>
            <p:ph sz="half" idx="2"/>
          </p:nvPr>
        </p:nvSpPr>
        <p:spPr>
          <a:xfrm>
            <a:off x="6096000" y="2194560"/>
            <a:ext cx="5154202" cy="3977640"/>
          </a:xfrm>
        </p:spPr>
        <p:txBody>
          <a:bodyPr/>
          <a:lstStyle/>
          <a:p>
            <a:pPr marL="0" indent="0" algn="ctr">
              <a:buNone/>
            </a:pPr>
            <a:r>
              <a:rPr lang="en-US" b="1" dirty="0">
                <a:solidFill>
                  <a:srgbClr val="AE0403"/>
                </a:solidFill>
              </a:rPr>
              <a:t>THE TEACHERS’ GOALS FOR THEIR STUDENTS</a:t>
            </a:r>
          </a:p>
          <a:p>
            <a:r>
              <a:rPr lang="en-US" dirty="0"/>
              <a:t>To show themselves as more sensitive practitioners</a:t>
            </a:r>
          </a:p>
          <a:p>
            <a:r>
              <a:rPr lang="en-US" dirty="0"/>
              <a:t>To show themselves as better communicators in the workforce</a:t>
            </a:r>
          </a:p>
          <a:p>
            <a:r>
              <a:rPr lang="en-US" dirty="0"/>
              <a:t>To demonstrate the hallmarks of healthy nurse/patient relationships</a:t>
            </a:r>
          </a:p>
        </p:txBody>
      </p:sp>
      <p:sp>
        <p:nvSpPr>
          <p:cNvPr id="5" name="TextBox 4">
            <a:extLst>
              <a:ext uri="{FF2B5EF4-FFF2-40B4-BE49-F238E27FC236}">
                <a16:creationId xmlns:a16="http://schemas.microsoft.com/office/drawing/2014/main" id="{CC6A9232-8A34-0C35-BA14-B5ABC25C5810}"/>
              </a:ext>
            </a:extLst>
          </p:cNvPr>
          <p:cNvSpPr txBox="1"/>
          <p:nvPr/>
        </p:nvSpPr>
        <p:spPr>
          <a:xfrm>
            <a:off x="462455" y="396512"/>
            <a:ext cx="9816021" cy="461665"/>
          </a:xfrm>
          <a:prstGeom prst="rect">
            <a:avLst/>
          </a:prstGeom>
          <a:noFill/>
        </p:spPr>
        <p:txBody>
          <a:bodyPr wrap="none" rtlCol="0">
            <a:spAutoFit/>
          </a:bodyPr>
          <a:lstStyle/>
          <a:p>
            <a:r>
              <a:rPr lang="en-US" sz="2400" dirty="0"/>
              <a:t>Moving from Goals to Observable Outcomes (criteria) to a Rubric… </a:t>
            </a:r>
          </a:p>
        </p:txBody>
      </p:sp>
    </p:spTree>
    <p:extLst>
      <p:ext uri="{BB962C8B-B14F-4D97-AF65-F5344CB8AC3E}">
        <p14:creationId xmlns:p14="http://schemas.microsoft.com/office/powerpoint/2010/main" val="21791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92B3-DEA2-2170-ADCB-551D649CE2B8}"/>
              </a:ext>
            </a:extLst>
          </p:cNvPr>
          <p:cNvSpPr txBox="1">
            <a:spLocks/>
          </p:cNvSpPr>
          <p:nvPr/>
        </p:nvSpPr>
        <p:spPr>
          <a:xfrm>
            <a:off x="838200" y="708079"/>
            <a:ext cx="10515600" cy="68590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800" dirty="0"/>
              <a:t>Step #1: Define The </a:t>
            </a:r>
            <a:r>
              <a:rPr lang="en-US" sz="4800" b="1" dirty="0">
                <a:solidFill>
                  <a:srgbClr val="930000"/>
                </a:solidFill>
              </a:rPr>
              <a:t>Actions</a:t>
            </a:r>
            <a:r>
              <a:rPr lang="en-US" sz="4800" dirty="0"/>
              <a:t> of Empathy</a:t>
            </a:r>
          </a:p>
        </p:txBody>
      </p:sp>
      <p:sp>
        <p:nvSpPr>
          <p:cNvPr id="3" name="Content Placeholder 2">
            <a:extLst>
              <a:ext uri="{FF2B5EF4-FFF2-40B4-BE49-F238E27FC236}">
                <a16:creationId xmlns:a16="http://schemas.microsoft.com/office/drawing/2014/main" id="{324E1553-FC48-E055-91EB-3E1F7D3017C4}"/>
              </a:ext>
            </a:extLst>
          </p:cNvPr>
          <p:cNvSpPr txBox="1">
            <a:spLocks/>
          </p:cNvSpPr>
          <p:nvPr/>
        </p:nvSpPr>
        <p:spPr>
          <a:xfrm>
            <a:off x="977900" y="1736943"/>
            <a:ext cx="10160000" cy="3520966"/>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800" b="1" dirty="0"/>
              <a:t>What does empathy entail? What is a person </a:t>
            </a:r>
            <a:r>
              <a:rPr lang="en-US" sz="2800" b="1" i="1" dirty="0"/>
              <a:t>doing </a:t>
            </a:r>
            <a:r>
              <a:rPr lang="en-US" sz="2800" b="1" dirty="0"/>
              <a:t>when they are being empathetic?</a:t>
            </a:r>
          </a:p>
          <a:p>
            <a:r>
              <a:rPr lang="en-US" b="1" dirty="0">
                <a:solidFill>
                  <a:srgbClr val="930000"/>
                </a:solidFill>
              </a:rPr>
              <a:t>Listening actively</a:t>
            </a:r>
          </a:p>
          <a:p>
            <a:r>
              <a:rPr lang="en-US" b="1" dirty="0">
                <a:solidFill>
                  <a:srgbClr val="930000"/>
                </a:solidFill>
              </a:rPr>
              <a:t>Personalizing communication</a:t>
            </a:r>
          </a:p>
          <a:p>
            <a:r>
              <a:rPr lang="en-US" b="1" dirty="0">
                <a:solidFill>
                  <a:srgbClr val="930000"/>
                </a:solidFill>
              </a:rPr>
              <a:t>Offering to help</a:t>
            </a:r>
          </a:p>
          <a:p>
            <a:r>
              <a:rPr lang="en-US" b="1" dirty="0">
                <a:solidFill>
                  <a:srgbClr val="930000"/>
                </a:solidFill>
              </a:rPr>
              <a:t>Considering different perspectives</a:t>
            </a:r>
          </a:p>
          <a:p>
            <a:r>
              <a:rPr lang="en-US" b="1" dirty="0">
                <a:solidFill>
                  <a:srgbClr val="930000"/>
                </a:solidFill>
              </a:rPr>
              <a:t>Validating the feelings of others (show respect for different perspectives)</a:t>
            </a:r>
          </a:p>
          <a:p>
            <a:r>
              <a:rPr lang="en-US" b="1" dirty="0">
                <a:solidFill>
                  <a:srgbClr val="930000"/>
                </a:solidFill>
              </a:rPr>
              <a:t>Asking questions</a:t>
            </a:r>
          </a:p>
          <a:p>
            <a:endParaRPr lang="en-US" sz="1800" b="1" dirty="0">
              <a:solidFill>
                <a:srgbClr val="930000"/>
              </a:solidFill>
            </a:endParaRPr>
          </a:p>
        </p:txBody>
      </p:sp>
      <p:sp>
        <p:nvSpPr>
          <p:cNvPr id="4" name="Content Placeholder 3">
            <a:extLst>
              <a:ext uri="{FF2B5EF4-FFF2-40B4-BE49-F238E27FC236}">
                <a16:creationId xmlns:a16="http://schemas.microsoft.com/office/drawing/2014/main" id="{6C83DA37-CBC1-8EB2-76D1-457B82BD5320}"/>
              </a:ext>
            </a:extLst>
          </p:cNvPr>
          <p:cNvSpPr txBox="1">
            <a:spLocks/>
          </p:cNvSpPr>
          <p:nvPr/>
        </p:nvSpPr>
        <p:spPr>
          <a:xfrm>
            <a:off x="6172200" y="1051034"/>
            <a:ext cx="5181600" cy="512592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b="1" dirty="0">
              <a:solidFill>
                <a:srgbClr val="930000"/>
              </a:solidFill>
            </a:endParaRPr>
          </a:p>
        </p:txBody>
      </p:sp>
    </p:spTree>
    <p:extLst>
      <p:ext uri="{BB962C8B-B14F-4D97-AF65-F5344CB8AC3E}">
        <p14:creationId xmlns:p14="http://schemas.microsoft.com/office/powerpoint/2010/main" val="106954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anklin Sports Youth Football Goal-Post Set — Kids' Football Goal Post with Mini Football ...">
            <a:extLst>
              <a:ext uri="{FF2B5EF4-FFF2-40B4-BE49-F238E27FC236}">
                <a16:creationId xmlns:a16="http://schemas.microsoft.com/office/drawing/2014/main" id="{ED7AF274-8DFA-5A86-B744-69E2D8CCC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09" y="1558636"/>
            <a:ext cx="4821382" cy="482138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merican Football Vector Scoreboard Stock Illustration - Download Image Now - iStock">
            <a:extLst>
              <a:ext uri="{FF2B5EF4-FFF2-40B4-BE49-F238E27FC236}">
                <a16:creationId xmlns:a16="http://schemas.microsoft.com/office/drawing/2014/main" id="{17A63452-9C98-E6C4-7532-DDE8721CF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27018"/>
            <a:ext cx="56261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55FB5C-D89A-1937-23BD-8C44E867E5CE}"/>
              </a:ext>
            </a:extLst>
          </p:cNvPr>
          <p:cNvSpPr txBox="1"/>
          <p:nvPr/>
        </p:nvSpPr>
        <p:spPr>
          <a:xfrm>
            <a:off x="7366448" y="493627"/>
            <a:ext cx="3085204" cy="769441"/>
          </a:xfrm>
          <a:prstGeom prst="rect">
            <a:avLst/>
          </a:prstGeom>
          <a:noFill/>
        </p:spPr>
        <p:txBody>
          <a:bodyPr wrap="square" rtlCol="0">
            <a:spAutoFit/>
          </a:bodyPr>
          <a:lstStyle/>
          <a:p>
            <a:r>
              <a:rPr lang="en-US" sz="4400" dirty="0"/>
              <a:t>OUTCOME</a:t>
            </a:r>
          </a:p>
        </p:txBody>
      </p:sp>
      <p:sp>
        <p:nvSpPr>
          <p:cNvPr id="4" name="TextBox 3">
            <a:extLst>
              <a:ext uri="{FF2B5EF4-FFF2-40B4-BE49-F238E27FC236}">
                <a16:creationId xmlns:a16="http://schemas.microsoft.com/office/drawing/2014/main" id="{15001A4C-C78A-6A90-1DD8-1044E20CC629}"/>
              </a:ext>
            </a:extLst>
          </p:cNvPr>
          <p:cNvSpPr txBox="1"/>
          <p:nvPr/>
        </p:nvSpPr>
        <p:spPr>
          <a:xfrm>
            <a:off x="2213458" y="493627"/>
            <a:ext cx="1821483" cy="769441"/>
          </a:xfrm>
          <a:prstGeom prst="rect">
            <a:avLst/>
          </a:prstGeom>
          <a:noFill/>
        </p:spPr>
        <p:txBody>
          <a:bodyPr wrap="square" rtlCol="0">
            <a:spAutoFit/>
          </a:bodyPr>
          <a:lstStyle/>
          <a:p>
            <a:r>
              <a:rPr lang="en-US" sz="4400" dirty="0"/>
              <a:t>GOAL</a:t>
            </a:r>
          </a:p>
        </p:txBody>
      </p:sp>
    </p:spTree>
    <p:extLst>
      <p:ext uri="{BB962C8B-B14F-4D97-AF65-F5344CB8AC3E}">
        <p14:creationId xmlns:p14="http://schemas.microsoft.com/office/powerpoint/2010/main" val="212133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92B3-DEA2-2170-ADCB-551D649CE2B8}"/>
              </a:ext>
            </a:extLst>
          </p:cNvPr>
          <p:cNvSpPr txBox="1">
            <a:spLocks/>
          </p:cNvSpPr>
          <p:nvPr/>
        </p:nvSpPr>
        <p:spPr>
          <a:xfrm>
            <a:off x="838200" y="365125"/>
            <a:ext cx="10515600" cy="68590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Step #2: expand </a:t>
            </a:r>
            <a:r>
              <a:rPr lang="en-US" dirty="0">
                <a:solidFill>
                  <a:srgbClr val="AE0403"/>
                </a:solidFill>
              </a:rPr>
              <a:t>actions</a:t>
            </a:r>
            <a:r>
              <a:rPr lang="en-US" dirty="0"/>
              <a:t> into </a:t>
            </a:r>
            <a:r>
              <a:rPr lang="en-US" dirty="0">
                <a:solidFill>
                  <a:srgbClr val="AE0403"/>
                </a:solidFill>
              </a:rPr>
              <a:t>Observable criteria</a:t>
            </a:r>
            <a:endParaRPr lang="en-US" dirty="0"/>
          </a:p>
        </p:txBody>
      </p:sp>
      <p:sp>
        <p:nvSpPr>
          <p:cNvPr id="3" name="Content Placeholder 2">
            <a:extLst>
              <a:ext uri="{FF2B5EF4-FFF2-40B4-BE49-F238E27FC236}">
                <a16:creationId xmlns:a16="http://schemas.microsoft.com/office/drawing/2014/main" id="{324E1553-FC48-E055-91EB-3E1F7D3017C4}"/>
              </a:ext>
            </a:extLst>
          </p:cNvPr>
          <p:cNvSpPr txBox="1">
            <a:spLocks/>
          </p:cNvSpPr>
          <p:nvPr/>
        </p:nvSpPr>
        <p:spPr>
          <a:xfrm>
            <a:off x="838200" y="1393934"/>
            <a:ext cx="5181600" cy="5297214"/>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b="1" dirty="0">
                <a:solidFill>
                  <a:srgbClr val="930000"/>
                </a:solidFill>
              </a:rPr>
              <a:t>Listen actively</a:t>
            </a:r>
          </a:p>
          <a:p>
            <a:pPr lvl="1"/>
            <a:r>
              <a:rPr lang="en-US" dirty="0"/>
              <a:t>Demonstrate focused attention with direct and prolonged eye contact</a:t>
            </a:r>
          </a:p>
          <a:p>
            <a:pPr lvl="1"/>
            <a:r>
              <a:rPr lang="en-US" dirty="0"/>
              <a:t>Not interrupting when someone else is speaking</a:t>
            </a:r>
          </a:p>
          <a:p>
            <a:pPr lvl="1"/>
            <a:r>
              <a:rPr lang="en-US" dirty="0"/>
              <a:t>Repeat back what was heard using “what I heard you say” statements</a:t>
            </a:r>
          </a:p>
          <a:p>
            <a:r>
              <a:rPr lang="en-US" b="1" dirty="0">
                <a:solidFill>
                  <a:srgbClr val="930000"/>
                </a:solidFill>
              </a:rPr>
              <a:t>Personalize communication</a:t>
            </a:r>
          </a:p>
          <a:p>
            <a:pPr lvl="1"/>
            <a:r>
              <a:rPr lang="en-US" dirty="0"/>
              <a:t>Regulate vocabulary depending on audience</a:t>
            </a:r>
          </a:p>
          <a:p>
            <a:pPr lvl="1"/>
            <a:r>
              <a:rPr lang="en-US" dirty="0"/>
              <a:t>Know and use other languages (ASL, Spanish, etc.)</a:t>
            </a:r>
          </a:p>
          <a:p>
            <a:pPr lvl="1"/>
            <a:r>
              <a:rPr lang="en-US" dirty="0"/>
              <a:t>Learn and use people’s names</a:t>
            </a:r>
          </a:p>
          <a:p>
            <a:r>
              <a:rPr lang="en-US" b="1" dirty="0">
                <a:solidFill>
                  <a:srgbClr val="930000"/>
                </a:solidFill>
              </a:rPr>
              <a:t>Offer to help</a:t>
            </a:r>
          </a:p>
          <a:p>
            <a:pPr lvl="1"/>
            <a:r>
              <a:rPr lang="en-US" dirty="0"/>
              <a:t>Understand your bandwidth and notice the bandwidth of others</a:t>
            </a:r>
          </a:p>
          <a:p>
            <a:pPr lvl="1"/>
            <a:r>
              <a:rPr lang="en-US" dirty="0"/>
              <a:t>Understand your skillset and the skillset of others</a:t>
            </a:r>
          </a:p>
          <a:p>
            <a:pPr lvl="1"/>
            <a:r>
              <a:rPr lang="en-US" dirty="0"/>
              <a:t>Share your skills where and when it is appropriate</a:t>
            </a:r>
          </a:p>
        </p:txBody>
      </p:sp>
      <p:sp>
        <p:nvSpPr>
          <p:cNvPr id="4" name="Content Placeholder 3">
            <a:extLst>
              <a:ext uri="{FF2B5EF4-FFF2-40B4-BE49-F238E27FC236}">
                <a16:creationId xmlns:a16="http://schemas.microsoft.com/office/drawing/2014/main" id="{6C83DA37-CBC1-8EB2-76D1-457B82BD5320}"/>
              </a:ext>
            </a:extLst>
          </p:cNvPr>
          <p:cNvSpPr txBox="1">
            <a:spLocks/>
          </p:cNvSpPr>
          <p:nvPr/>
        </p:nvSpPr>
        <p:spPr>
          <a:xfrm>
            <a:off x="6172202" y="1366946"/>
            <a:ext cx="5181600" cy="5125929"/>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b="1" dirty="0">
                <a:solidFill>
                  <a:srgbClr val="930000"/>
                </a:solidFill>
              </a:rPr>
              <a:t>Consider different perspectives</a:t>
            </a:r>
          </a:p>
          <a:p>
            <a:pPr lvl="1"/>
            <a:r>
              <a:rPr lang="en-US" dirty="0"/>
              <a:t>Know your own perspective</a:t>
            </a:r>
          </a:p>
          <a:p>
            <a:pPr lvl="1"/>
            <a:r>
              <a:rPr lang="en-US" dirty="0"/>
              <a:t>Know or be willing to learn the assumptions you make in your perspective</a:t>
            </a:r>
          </a:p>
          <a:p>
            <a:pPr lvl="1"/>
            <a:r>
              <a:rPr lang="en-US" dirty="0"/>
              <a:t>Understand how context influences perspective</a:t>
            </a:r>
          </a:p>
          <a:p>
            <a:pPr lvl="1"/>
            <a:r>
              <a:rPr lang="en-US" dirty="0"/>
              <a:t>Understand how culture influences perspective</a:t>
            </a:r>
          </a:p>
          <a:p>
            <a:r>
              <a:rPr lang="en-US" b="1" dirty="0">
                <a:solidFill>
                  <a:srgbClr val="930000"/>
                </a:solidFill>
              </a:rPr>
              <a:t>Validate the feelings of others (show respect for different perspectives)</a:t>
            </a:r>
          </a:p>
          <a:p>
            <a:pPr lvl="1"/>
            <a:r>
              <a:rPr lang="en-US" dirty="0"/>
              <a:t>Use verbal expressions that acknowledge the observable reality</a:t>
            </a:r>
          </a:p>
          <a:p>
            <a:pPr lvl="1"/>
            <a:r>
              <a:rPr lang="en-US" dirty="0"/>
              <a:t>Play the “believing” and not the “doubting” game</a:t>
            </a:r>
          </a:p>
          <a:p>
            <a:pPr lvl="1"/>
            <a:r>
              <a:rPr lang="en-US" dirty="0"/>
              <a:t>Separate your feelings from the feelings of others</a:t>
            </a:r>
          </a:p>
          <a:p>
            <a:r>
              <a:rPr lang="en-US" b="1" dirty="0">
                <a:solidFill>
                  <a:srgbClr val="930000"/>
                </a:solidFill>
              </a:rPr>
              <a:t>Ask questions</a:t>
            </a:r>
          </a:p>
          <a:p>
            <a:pPr lvl="1"/>
            <a:r>
              <a:rPr lang="en-US" dirty="0"/>
              <a:t>Collect data before reaching conclusions</a:t>
            </a:r>
          </a:p>
          <a:p>
            <a:pPr lvl="1"/>
            <a:r>
              <a:rPr lang="en-US" dirty="0"/>
              <a:t>Inquire about uncertainties</a:t>
            </a:r>
          </a:p>
        </p:txBody>
      </p:sp>
    </p:spTree>
    <p:extLst>
      <p:ext uri="{BB962C8B-B14F-4D97-AF65-F5344CB8AC3E}">
        <p14:creationId xmlns:p14="http://schemas.microsoft.com/office/powerpoint/2010/main" val="376855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9B8F-03C8-2E7A-79C1-6054E37B0F06}"/>
              </a:ext>
            </a:extLst>
          </p:cNvPr>
          <p:cNvSpPr txBox="1">
            <a:spLocks/>
          </p:cNvSpPr>
          <p:nvPr/>
        </p:nvSpPr>
        <p:spPr>
          <a:xfrm>
            <a:off x="114300" y="149367"/>
            <a:ext cx="11976100" cy="446533"/>
          </a:xfrm>
          <a:prstGeom prst="rect">
            <a:avLst/>
          </a:prstGeom>
        </p:spPr>
        <p:txBody>
          <a:bodyPr>
            <a:normAutofit fontScale="97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dirty="0">
                <a:solidFill>
                  <a:schemeClr val="tx1"/>
                </a:solidFill>
              </a:rPr>
              <a:t>Step #3 Create a Rubric by listing the </a:t>
            </a:r>
            <a:r>
              <a:rPr lang="en-US" sz="2400" dirty="0">
                <a:solidFill>
                  <a:srgbClr val="AE0403"/>
                </a:solidFill>
              </a:rPr>
              <a:t>Actions</a:t>
            </a:r>
            <a:r>
              <a:rPr lang="en-US" sz="2400" dirty="0">
                <a:solidFill>
                  <a:schemeClr val="tx1"/>
                </a:solidFill>
              </a:rPr>
              <a:t> and the </a:t>
            </a:r>
            <a:r>
              <a:rPr lang="en-US" sz="2400" dirty="0">
                <a:solidFill>
                  <a:srgbClr val="AE0403"/>
                </a:solidFill>
              </a:rPr>
              <a:t>observable criteria </a:t>
            </a:r>
            <a:r>
              <a:rPr lang="en-US" sz="2400" dirty="0">
                <a:solidFill>
                  <a:schemeClr val="tx1"/>
                </a:solidFill>
              </a:rPr>
              <a:t>through the scale </a:t>
            </a:r>
          </a:p>
        </p:txBody>
      </p:sp>
      <p:graphicFrame>
        <p:nvGraphicFramePr>
          <p:cNvPr id="3" name="Table 2">
            <a:extLst>
              <a:ext uri="{FF2B5EF4-FFF2-40B4-BE49-F238E27FC236}">
                <a16:creationId xmlns:a16="http://schemas.microsoft.com/office/drawing/2014/main" id="{811E6659-E1A7-BC33-3680-4CD0C743117D}"/>
              </a:ext>
            </a:extLst>
          </p:cNvPr>
          <p:cNvGraphicFramePr>
            <a:graphicFrameLocks noGrp="1"/>
          </p:cNvGraphicFramePr>
          <p:nvPr>
            <p:extLst>
              <p:ext uri="{D42A27DB-BD31-4B8C-83A1-F6EECF244321}">
                <p14:modId xmlns:p14="http://schemas.microsoft.com/office/powerpoint/2010/main" val="2707278261"/>
              </p:ext>
            </p:extLst>
          </p:nvPr>
        </p:nvGraphicFramePr>
        <p:xfrm>
          <a:off x="114300" y="595901"/>
          <a:ext cx="11722100" cy="6164803"/>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4278969704"/>
                    </a:ext>
                  </a:extLst>
                </a:gridCol>
                <a:gridCol w="3448050">
                  <a:extLst>
                    <a:ext uri="{9D8B030D-6E8A-4147-A177-3AD203B41FA5}">
                      <a16:colId xmlns:a16="http://schemas.microsoft.com/office/drawing/2014/main" val="108012154"/>
                    </a:ext>
                  </a:extLst>
                </a:gridCol>
                <a:gridCol w="2930525">
                  <a:extLst>
                    <a:ext uri="{9D8B030D-6E8A-4147-A177-3AD203B41FA5}">
                      <a16:colId xmlns:a16="http://schemas.microsoft.com/office/drawing/2014/main" val="4181256373"/>
                    </a:ext>
                  </a:extLst>
                </a:gridCol>
                <a:gridCol w="2930525">
                  <a:extLst>
                    <a:ext uri="{9D8B030D-6E8A-4147-A177-3AD203B41FA5}">
                      <a16:colId xmlns:a16="http://schemas.microsoft.com/office/drawing/2014/main" val="859761177"/>
                    </a:ext>
                  </a:extLst>
                </a:gridCol>
              </a:tblGrid>
              <a:tr h="375726">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rPr>
                        <a:t>Yay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rPr>
                        <a:t>Meh</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Boo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495377"/>
                  </a:ext>
                </a:extLst>
              </a:tr>
              <a:tr h="184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930000"/>
                          </a:solidFill>
                        </a:rPr>
                        <a:t>Listens actively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sz="1400" dirty="0"/>
                        <a:t>Demonstrates focused attention with direct and prolonged eye contact;</a:t>
                      </a:r>
                    </a:p>
                    <a:p>
                      <a:pPr marL="0" lvl="1"/>
                      <a:r>
                        <a:rPr lang="en-US" sz="1400" dirty="0"/>
                        <a:t>doesn’t interrupt when someone else is speaking;</a:t>
                      </a:r>
                    </a:p>
                    <a:p>
                      <a:pPr marL="0" lvl="1"/>
                      <a:r>
                        <a:rPr lang="en-US" sz="1400" dirty="0"/>
                        <a:t>repeats back what was heard using “what I heard you say”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Sometimes demonstrates focused attention with direct and prolonged eye contact;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occasionally interrupts when someone else is speaking;</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sometimes repeats back what was heard using “what I heard you say”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Rarely demonstrates focused attention with direct and prolonged eye contact;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interrupts when someone else is speaking;</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rarely repeats back what was heard using “what I heard you say”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1942156"/>
                  </a:ext>
                </a:extLst>
              </a:tr>
              <a:tr h="970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930000"/>
                          </a:solidFill>
                        </a:rPr>
                        <a:t>Personalizes communication</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sz="1400" dirty="0"/>
                        <a:t>Regulates vocabulary depending on audience; uses people’s names.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Attempts to regulate vocabulary depending on audience; sometimes uses people’s names.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Does not regulate vocabulary depending on audience; rarely uses people’s names.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442715"/>
                  </a:ext>
                </a:extLst>
              </a:tr>
              <a:tr h="594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930000"/>
                          </a:solidFill>
                        </a:rPr>
                        <a:t>Offers to help</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sz="1400" dirty="0"/>
                        <a:t>Shares skills where and when it is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686431"/>
                  </a:ext>
                </a:extLst>
              </a:tr>
              <a:tr h="873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930000"/>
                          </a:solidFill>
                        </a:rPr>
                        <a:t>Considers different perspectives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sz="1400" dirty="0"/>
                        <a:t>Willing to recognize own assumptions; understands how context and culture influence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8441691"/>
                  </a:ext>
                </a:extLst>
              </a:tr>
              <a:tr h="751452">
                <a:tc>
                  <a:txBody>
                    <a:bodyPr/>
                    <a:lstStyle/>
                    <a:p>
                      <a:r>
                        <a:rPr lang="en-US" sz="1600" b="1" dirty="0">
                          <a:solidFill>
                            <a:srgbClr val="930000"/>
                          </a:solidFill>
                        </a:rPr>
                        <a:t>Validates the feelings of others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sz="1400" dirty="0"/>
                        <a:t>Acknowledges observable reality; separates own feelings from the feelings of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5793419"/>
                  </a:ext>
                </a:extLst>
              </a:tr>
              <a:tr h="751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930000"/>
                          </a:solidFill>
                        </a:rPr>
                        <a:t>Ask questions</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sz="1400" dirty="0"/>
                        <a:t>Collects data before reaching conclusions; inquires about uncertainties.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972398"/>
                  </a:ext>
                </a:extLst>
              </a:tr>
            </a:tbl>
          </a:graphicData>
        </a:graphic>
      </p:graphicFrame>
    </p:spTree>
    <p:extLst>
      <p:ext uri="{BB962C8B-B14F-4D97-AF65-F5344CB8AC3E}">
        <p14:creationId xmlns:p14="http://schemas.microsoft.com/office/powerpoint/2010/main" val="368398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78A6-64B3-FC30-6159-4998DC52E3FB}"/>
              </a:ext>
            </a:extLst>
          </p:cNvPr>
          <p:cNvSpPr>
            <a:spLocks noGrp="1"/>
          </p:cNvSpPr>
          <p:nvPr>
            <p:ph type="title"/>
          </p:nvPr>
        </p:nvSpPr>
        <p:spPr/>
        <p:txBody>
          <a:bodyPr/>
          <a:lstStyle/>
          <a:p>
            <a:r>
              <a:rPr lang="en-US" dirty="0"/>
              <a:t>A writing Example</a:t>
            </a:r>
          </a:p>
        </p:txBody>
      </p:sp>
      <p:sp>
        <p:nvSpPr>
          <p:cNvPr id="3" name="Content Placeholder 2">
            <a:extLst>
              <a:ext uri="{FF2B5EF4-FFF2-40B4-BE49-F238E27FC236}">
                <a16:creationId xmlns:a16="http://schemas.microsoft.com/office/drawing/2014/main" id="{1D4C42AA-847B-7866-821A-0AFF6ECF5F9E}"/>
              </a:ext>
            </a:extLst>
          </p:cNvPr>
          <p:cNvSpPr>
            <a:spLocks noGrp="1"/>
          </p:cNvSpPr>
          <p:nvPr>
            <p:ph sz="half" idx="1"/>
          </p:nvPr>
        </p:nvSpPr>
        <p:spPr>
          <a:xfrm>
            <a:off x="1069848" y="2194560"/>
            <a:ext cx="4178013" cy="3977640"/>
          </a:xfrm>
        </p:spPr>
        <p:txBody>
          <a:bodyPr/>
          <a:lstStyle/>
          <a:p>
            <a:r>
              <a:rPr lang="en-US" dirty="0"/>
              <a:t>Goal: Information Literacy</a:t>
            </a:r>
          </a:p>
          <a:p>
            <a:r>
              <a:rPr lang="en-US" dirty="0"/>
              <a:t>Smart goal: Uses evidence from 5 appropriate primary sources in support of a written argument.</a:t>
            </a:r>
          </a:p>
        </p:txBody>
      </p:sp>
      <p:sp>
        <p:nvSpPr>
          <p:cNvPr id="4" name="Content Placeholder 3">
            <a:extLst>
              <a:ext uri="{FF2B5EF4-FFF2-40B4-BE49-F238E27FC236}">
                <a16:creationId xmlns:a16="http://schemas.microsoft.com/office/drawing/2014/main" id="{4134BE15-C9A4-C40C-6C88-BEB5E6930A61}"/>
              </a:ext>
            </a:extLst>
          </p:cNvPr>
          <p:cNvSpPr>
            <a:spLocks noGrp="1"/>
          </p:cNvSpPr>
          <p:nvPr>
            <p:ph sz="half" idx="2"/>
          </p:nvPr>
        </p:nvSpPr>
        <p:spPr>
          <a:xfrm>
            <a:off x="5340361" y="1926204"/>
            <a:ext cx="5781791" cy="4156544"/>
          </a:xfrm>
        </p:spPr>
        <p:txBody>
          <a:bodyPr/>
          <a:lstStyle/>
          <a:p>
            <a:pPr marL="0" indent="0">
              <a:buNone/>
            </a:pPr>
            <a:r>
              <a:rPr lang="en-US" dirty="0"/>
              <a:t>Activities:</a:t>
            </a:r>
          </a:p>
          <a:p>
            <a:r>
              <a:rPr lang="en-US" dirty="0"/>
              <a:t>Use google scholar to find 5 appropriate primary sources </a:t>
            </a:r>
          </a:p>
          <a:p>
            <a:r>
              <a:rPr lang="en-US" dirty="0"/>
              <a:t>List evidence from each primary source that you think is useful to your point</a:t>
            </a:r>
          </a:p>
          <a:p>
            <a:r>
              <a:rPr lang="en-US" dirty="0"/>
              <a:t>Write paragraphs with topic sentences that make claims supported by the evidence </a:t>
            </a:r>
          </a:p>
          <a:p>
            <a:r>
              <a:rPr lang="en-US" dirty="0"/>
              <a:t>Use assigned style guide to make proper in-text citations.</a:t>
            </a:r>
          </a:p>
          <a:p>
            <a:r>
              <a:rPr lang="en-US" dirty="0"/>
              <a:t>Write a work cited for each primary source used.</a:t>
            </a:r>
          </a:p>
          <a:p>
            <a:endParaRPr lang="en-US" dirty="0"/>
          </a:p>
        </p:txBody>
      </p:sp>
    </p:spTree>
    <p:extLst>
      <p:ext uri="{BB962C8B-B14F-4D97-AF65-F5344CB8AC3E}">
        <p14:creationId xmlns:p14="http://schemas.microsoft.com/office/powerpoint/2010/main" val="167350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37375-8B86-4637-311B-EF02128E9649}"/>
              </a:ext>
            </a:extLst>
          </p:cNvPr>
          <p:cNvSpPr>
            <a:spLocks noGrp="1"/>
          </p:cNvSpPr>
          <p:nvPr>
            <p:ph sz="half" idx="1"/>
          </p:nvPr>
        </p:nvSpPr>
        <p:spPr>
          <a:xfrm>
            <a:off x="307848" y="1168400"/>
            <a:ext cx="4754880" cy="4889500"/>
          </a:xfrm>
        </p:spPr>
        <p:txBody>
          <a:bodyPr>
            <a:normAutofit/>
          </a:bodyPr>
          <a:lstStyle/>
          <a:p>
            <a:pPr marL="0" indent="0">
              <a:buNone/>
            </a:pPr>
            <a:r>
              <a:rPr lang="en-US" dirty="0"/>
              <a:t>Assignment Instructions: </a:t>
            </a:r>
          </a:p>
          <a:p>
            <a:r>
              <a:rPr lang="en-US" dirty="0"/>
              <a:t>Use google scholar to find 5 appropriate primary sources </a:t>
            </a:r>
          </a:p>
          <a:p>
            <a:r>
              <a:rPr lang="en-US" dirty="0"/>
              <a:t>List evidence from each primary source that you think is useful to your point</a:t>
            </a:r>
          </a:p>
          <a:p>
            <a:r>
              <a:rPr lang="en-US" dirty="0"/>
              <a:t>Write paragraphs with topic sentences that make claims supported by the evidence </a:t>
            </a:r>
          </a:p>
          <a:p>
            <a:r>
              <a:rPr lang="en-US" dirty="0"/>
              <a:t>Use assigned style guide to make proper in-text citations.</a:t>
            </a:r>
          </a:p>
          <a:p>
            <a:r>
              <a:rPr lang="en-US" dirty="0"/>
              <a:t>Write a work cited for each primary source used.</a:t>
            </a:r>
          </a:p>
          <a:p>
            <a:endParaRPr lang="en-US" dirty="0"/>
          </a:p>
        </p:txBody>
      </p:sp>
      <p:sp>
        <p:nvSpPr>
          <p:cNvPr id="4" name="Content Placeholder 3">
            <a:extLst>
              <a:ext uri="{FF2B5EF4-FFF2-40B4-BE49-F238E27FC236}">
                <a16:creationId xmlns:a16="http://schemas.microsoft.com/office/drawing/2014/main" id="{25B3D22C-6EE7-6F1F-4BFC-F4D623C12C3C}"/>
              </a:ext>
            </a:extLst>
          </p:cNvPr>
          <p:cNvSpPr>
            <a:spLocks noGrp="1"/>
          </p:cNvSpPr>
          <p:nvPr>
            <p:ph sz="half" idx="2"/>
          </p:nvPr>
        </p:nvSpPr>
        <p:spPr>
          <a:xfrm>
            <a:off x="6096000" y="1390650"/>
            <a:ext cx="4883404" cy="4445000"/>
          </a:xfrm>
        </p:spPr>
        <p:txBody>
          <a:bodyPr>
            <a:normAutofit/>
          </a:bodyPr>
          <a:lstStyle/>
          <a:p>
            <a:pPr marL="0" indent="0">
              <a:buNone/>
            </a:pPr>
            <a:r>
              <a:rPr lang="en-US" dirty="0"/>
              <a:t>“Success” measurement in a rubric: </a:t>
            </a:r>
          </a:p>
          <a:p>
            <a:r>
              <a:rPr lang="en-US" dirty="0"/>
              <a:t>5 appropriate primary sources are used.</a:t>
            </a:r>
          </a:p>
          <a:p>
            <a:r>
              <a:rPr lang="en-US" dirty="0"/>
              <a:t>Evidence from each primary source is useful to your point.</a:t>
            </a:r>
          </a:p>
          <a:p>
            <a:r>
              <a:rPr lang="en-US" dirty="0"/>
              <a:t>Paragraphs start with topic sentence that make a claim; paragraph provides the evidence. </a:t>
            </a:r>
          </a:p>
          <a:p>
            <a:r>
              <a:rPr lang="en-US" dirty="0"/>
              <a:t>In-text citations are used properly according to the citation style.</a:t>
            </a:r>
          </a:p>
          <a:p>
            <a:r>
              <a:rPr lang="en-US" dirty="0"/>
              <a:t>A work cited contains each primary source used.</a:t>
            </a:r>
          </a:p>
        </p:txBody>
      </p:sp>
    </p:spTree>
    <p:extLst>
      <p:ext uri="{BB962C8B-B14F-4D97-AF65-F5344CB8AC3E}">
        <p14:creationId xmlns:p14="http://schemas.microsoft.com/office/powerpoint/2010/main" val="314386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E64D-C8E6-8FCF-6C08-9DE34870738E}"/>
              </a:ext>
            </a:extLst>
          </p:cNvPr>
          <p:cNvSpPr>
            <a:spLocks noGrp="1"/>
          </p:cNvSpPr>
          <p:nvPr>
            <p:ph type="title"/>
          </p:nvPr>
        </p:nvSpPr>
        <p:spPr>
          <a:xfrm>
            <a:off x="104077" y="741486"/>
            <a:ext cx="3687086" cy="934265"/>
          </a:xfrm>
        </p:spPr>
        <p:txBody>
          <a:bodyPr>
            <a:normAutofit fontScale="90000"/>
          </a:bodyPr>
          <a:lstStyle/>
          <a:p>
            <a:r>
              <a:rPr lang="en-US" dirty="0"/>
              <a:t>Importance </a:t>
            </a:r>
            <a:br>
              <a:rPr lang="en-US" dirty="0"/>
            </a:br>
            <a:r>
              <a:rPr lang="en-US" dirty="0"/>
              <a:t>of </a:t>
            </a:r>
            <a:r>
              <a:rPr lang="en-US" dirty="0">
                <a:solidFill>
                  <a:srgbClr val="C00000"/>
                </a:solidFill>
              </a:rPr>
              <a:t>verbs</a:t>
            </a:r>
            <a:r>
              <a:rPr lang="en-US" dirty="0"/>
              <a:t> in Rubrics</a:t>
            </a:r>
          </a:p>
        </p:txBody>
      </p:sp>
      <p:pic>
        <p:nvPicPr>
          <p:cNvPr id="5" name="Picture 4" descr="A diagram of a pyramid of cubes&#10;&#10;Description automatically generated">
            <a:extLst>
              <a:ext uri="{FF2B5EF4-FFF2-40B4-BE49-F238E27FC236}">
                <a16:creationId xmlns:a16="http://schemas.microsoft.com/office/drawing/2014/main" id="{4437FBEC-376A-5B11-9A33-B6F7E44BE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838" y="179371"/>
            <a:ext cx="8461142" cy="6678629"/>
          </a:xfrm>
          <a:prstGeom prst="rect">
            <a:avLst/>
          </a:prstGeom>
        </p:spPr>
      </p:pic>
    </p:spTree>
    <p:extLst>
      <p:ext uri="{BB962C8B-B14F-4D97-AF65-F5344CB8AC3E}">
        <p14:creationId xmlns:p14="http://schemas.microsoft.com/office/powerpoint/2010/main" val="147169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20EF9-920C-FAF5-83E6-BA1796CB4E44}"/>
              </a:ext>
            </a:extLst>
          </p:cNvPr>
          <p:cNvSpPr txBox="1"/>
          <p:nvPr/>
        </p:nvSpPr>
        <p:spPr>
          <a:xfrm>
            <a:off x="388705" y="357326"/>
            <a:ext cx="11414589" cy="6143348"/>
          </a:xfrm>
          <a:prstGeom prst="rect">
            <a:avLst/>
          </a:prstGeom>
          <a:noFill/>
        </p:spPr>
        <p:txBody>
          <a:bodyPr wrap="square">
            <a:spAutoFit/>
          </a:bodyPr>
          <a:lstStyle/>
          <a:p>
            <a:pPr marL="0" marR="0" algn="ctr">
              <a:lnSpc>
                <a:spcPct val="107000"/>
              </a:lnSpc>
              <a:spcBef>
                <a:spcPts val="900"/>
              </a:spcBef>
              <a:spcAft>
                <a:spcPts val="90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Example Assignment: Teachers in the Movies</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select</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watch</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movie with a teacher theme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observe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the teacher is portrayed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reflect</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how, at least in this film, the movie industry defines ‘good’ teachers.</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characters,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encountered challenges/conflicts,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explain</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teachers solve these problems. Please also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connect</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to educational theories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discuss</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this movie affects your understanding of being a teacher. </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main topics/talking points to highlight the movie.</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inspires you the most from the movie?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Explain</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provide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examples drawn from the movie. (I learn.)</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Connect</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content with readings from our text and your prior knowledge to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reflect</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further. Be specific. No lengthy direct quotes. Instead,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use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your own words to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capture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essences of the readings and theories to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show</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understanding. Use APA style to cite.  (I can connect my readings and prior knowledge to support.)</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Ask</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relevant questions about the role of teacher and instructional practices you saw in this movie. Then,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conduct</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additional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research</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provide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additional information that would benefit your future teaching/career path. (I wonder)</a:t>
            </a:r>
          </a:p>
          <a:p>
            <a:pPr marL="0" marR="0">
              <a:lnSpc>
                <a:spcPct val="107000"/>
              </a:lnSpc>
              <a:spcBef>
                <a:spcPts val="900"/>
              </a:spcBef>
              <a:spcAft>
                <a:spcPts val="900"/>
              </a:spcAft>
            </a:pP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provide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your own opinions and </a:t>
            </a: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make connections </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readings and life experiences.</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Write</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one-paragraph conclusion.</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900"/>
              </a:spcBef>
              <a:spcAft>
                <a:spcPts val="900"/>
              </a:spcAft>
            </a:pP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 limit:</a:t>
            </a:r>
            <a:r>
              <a:rPr lang="en-US"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800-1000 words, not counting reference, font 12, Times New Roman, Double space.)</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2846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9F53-BCA6-4207-6578-1629ED10B0B1}"/>
              </a:ext>
            </a:extLst>
          </p:cNvPr>
          <p:cNvSpPr>
            <a:spLocks noGrp="1"/>
          </p:cNvSpPr>
          <p:nvPr>
            <p:ph type="title"/>
          </p:nvPr>
        </p:nvSpPr>
        <p:spPr>
          <a:xfrm>
            <a:off x="1066800" y="238053"/>
            <a:ext cx="10058400" cy="686621"/>
          </a:xfrm>
        </p:spPr>
        <p:txBody>
          <a:bodyPr>
            <a:normAutofit fontScale="90000"/>
          </a:bodyPr>
          <a:lstStyle/>
          <a:p>
            <a:r>
              <a:rPr lang="en-US" dirty="0"/>
              <a:t>Sample proficiency categories</a:t>
            </a:r>
          </a:p>
        </p:txBody>
      </p:sp>
      <p:graphicFrame>
        <p:nvGraphicFramePr>
          <p:cNvPr id="3" name="Table 2">
            <a:extLst>
              <a:ext uri="{FF2B5EF4-FFF2-40B4-BE49-F238E27FC236}">
                <a16:creationId xmlns:a16="http://schemas.microsoft.com/office/drawing/2014/main" id="{AA82E05C-C200-7122-4B28-CA9BBF6FE3DE}"/>
              </a:ext>
            </a:extLst>
          </p:cNvPr>
          <p:cNvGraphicFramePr>
            <a:graphicFrameLocks noGrp="1"/>
          </p:cNvGraphicFramePr>
          <p:nvPr>
            <p:extLst>
              <p:ext uri="{D42A27DB-BD31-4B8C-83A1-F6EECF244321}">
                <p14:modId xmlns:p14="http://schemas.microsoft.com/office/powerpoint/2010/main" val="3957424553"/>
              </p:ext>
            </p:extLst>
          </p:nvPr>
        </p:nvGraphicFramePr>
        <p:xfrm>
          <a:off x="1069975" y="1140431"/>
          <a:ext cx="9574052" cy="4541180"/>
        </p:xfrm>
        <a:graphic>
          <a:graphicData uri="http://schemas.openxmlformats.org/drawingml/2006/table">
            <a:tbl>
              <a:tblPr firstRow="1" firstCol="1" bandRow="1">
                <a:tableStyleId>{69CF1AB2-1976-4502-BF36-3FF5EA218861}</a:tableStyleId>
              </a:tblPr>
              <a:tblGrid>
                <a:gridCol w="2393513">
                  <a:extLst>
                    <a:ext uri="{9D8B030D-6E8A-4147-A177-3AD203B41FA5}">
                      <a16:colId xmlns:a16="http://schemas.microsoft.com/office/drawing/2014/main" val="208122309"/>
                    </a:ext>
                  </a:extLst>
                </a:gridCol>
                <a:gridCol w="2393513">
                  <a:extLst>
                    <a:ext uri="{9D8B030D-6E8A-4147-A177-3AD203B41FA5}">
                      <a16:colId xmlns:a16="http://schemas.microsoft.com/office/drawing/2014/main" val="3600904366"/>
                    </a:ext>
                  </a:extLst>
                </a:gridCol>
                <a:gridCol w="2393513">
                  <a:extLst>
                    <a:ext uri="{9D8B030D-6E8A-4147-A177-3AD203B41FA5}">
                      <a16:colId xmlns:a16="http://schemas.microsoft.com/office/drawing/2014/main" val="3871774332"/>
                    </a:ext>
                  </a:extLst>
                </a:gridCol>
                <a:gridCol w="2393513">
                  <a:extLst>
                    <a:ext uri="{9D8B030D-6E8A-4147-A177-3AD203B41FA5}">
                      <a16:colId xmlns:a16="http://schemas.microsoft.com/office/drawing/2014/main" val="1904244233"/>
                    </a:ext>
                  </a:extLst>
                </a:gridCol>
              </a:tblGrid>
              <a:tr h="1135295">
                <a:tc>
                  <a:txBody>
                    <a:bodyPr/>
                    <a:lstStyle/>
                    <a:p>
                      <a:pPr marL="0" marR="0">
                        <a:spcBef>
                          <a:spcPts val="0"/>
                        </a:spcBef>
                        <a:spcAft>
                          <a:spcPts val="0"/>
                        </a:spcAft>
                      </a:pPr>
                      <a:r>
                        <a:rPr lang="en-US" sz="2000" kern="100" dirty="0">
                          <a:effectLst/>
                        </a:rPr>
                        <a:t>Yay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kern="100" dirty="0">
                          <a:effectLst/>
                        </a:rPr>
                        <a:t>Meh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kern="100" dirty="0">
                          <a:effectLst/>
                        </a:rPr>
                        <a:t>Boo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kern="100">
                          <a:effectLst/>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extLst>
                  <a:ext uri="{0D108BD9-81ED-4DB2-BD59-A6C34878D82A}">
                    <a16:rowId xmlns:a16="http://schemas.microsoft.com/office/drawing/2014/main" val="2357898868"/>
                  </a:ext>
                </a:extLst>
              </a:tr>
              <a:tr h="1135295">
                <a:tc>
                  <a:txBody>
                    <a:bodyPr/>
                    <a:lstStyle/>
                    <a:p>
                      <a:pPr marL="0" marR="0">
                        <a:spcBef>
                          <a:spcPts val="0"/>
                        </a:spcBef>
                        <a:spcAft>
                          <a:spcPts val="0"/>
                        </a:spcAft>
                      </a:pPr>
                      <a:r>
                        <a:rPr lang="en-US" sz="2000" kern="100" dirty="0">
                          <a:effectLst/>
                        </a:rPr>
                        <a:t>Exceeds expectations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dirty="0">
                          <a:effectLst/>
                        </a:rPr>
                        <a:t>Meets expectations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dirty="0">
                          <a:effectLst/>
                        </a:rPr>
                        <a:t>Struggling</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a:effectLst/>
                        </a:rPr>
                        <a:t> </a:t>
                      </a:r>
                      <a:endParaRPr lang="en-US" sz="2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extLst>
                  <a:ext uri="{0D108BD9-81ED-4DB2-BD59-A6C34878D82A}">
                    <a16:rowId xmlns:a16="http://schemas.microsoft.com/office/drawing/2014/main" val="2697745974"/>
                  </a:ext>
                </a:extLst>
              </a:tr>
              <a:tr h="1135295">
                <a:tc>
                  <a:txBody>
                    <a:bodyPr/>
                    <a:lstStyle/>
                    <a:p>
                      <a:pPr marL="0" marR="0">
                        <a:spcBef>
                          <a:spcPts val="0"/>
                        </a:spcBef>
                        <a:spcAft>
                          <a:spcPts val="0"/>
                        </a:spcAft>
                      </a:pPr>
                      <a:r>
                        <a:rPr lang="en-US" sz="2000" kern="100">
                          <a:effectLst/>
                        </a:rPr>
                        <a:t>Good</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dirty="0">
                          <a:effectLst/>
                        </a:rPr>
                        <a:t>Fair</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dirty="0">
                          <a:effectLst/>
                        </a:rPr>
                        <a:t>Talk to me</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dirty="0">
                          <a:effectLst/>
                        </a:rPr>
                        <a:t>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extLst>
                  <a:ext uri="{0D108BD9-81ED-4DB2-BD59-A6C34878D82A}">
                    <a16:rowId xmlns:a16="http://schemas.microsoft.com/office/drawing/2014/main" val="888545613"/>
                  </a:ext>
                </a:extLst>
              </a:tr>
              <a:tr h="1135295">
                <a:tc>
                  <a:txBody>
                    <a:bodyPr/>
                    <a:lstStyle/>
                    <a:p>
                      <a:pPr marL="0" marR="0">
                        <a:spcBef>
                          <a:spcPts val="0"/>
                        </a:spcBef>
                        <a:spcAft>
                          <a:spcPts val="0"/>
                        </a:spcAft>
                      </a:pPr>
                      <a:r>
                        <a:rPr lang="en-US" sz="2000" kern="100" dirty="0">
                          <a:effectLst/>
                        </a:rPr>
                        <a:t>Developed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a:effectLst/>
                        </a:rPr>
                        <a:t>Developing</a:t>
                      </a:r>
                      <a:endParaRPr lang="en-US" sz="2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dirty="0">
                          <a:effectLst/>
                        </a:rPr>
                        <a:t>Emerging</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tc>
                  <a:txBody>
                    <a:bodyPr/>
                    <a:lstStyle/>
                    <a:p>
                      <a:pPr marL="0" marR="0">
                        <a:spcBef>
                          <a:spcPts val="0"/>
                        </a:spcBef>
                        <a:spcAft>
                          <a:spcPts val="0"/>
                        </a:spcAft>
                      </a:pPr>
                      <a:r>
                        <a:rPr lang="en-US" sz="2000" b="1" kern="100" dirty="0">
                          <a:effectLst/>
                        </a:rPr>
                        <a:t>Struggling</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19" marR="37719" marT="0" marB="0"/>
                </a:tc>
                <a:extLst>
                  <a:ext uri="{0D108BD9-81ED-4DB2-BD59-A6C34878D82A}">
                    <a16:rowId xmlns:a16="http://schemas.microsoft.com/office/drawing/2014/main" val="2914772220"/>
                  </a:ext>
                </a:extLst>
              </a:tr>
            </a:tbl>
          </a:graphicData>
        </a:graphic>
      </p:graphicFrame>
    </p:spTree>
    <p:extLst>
      <p:ext uri="{BB962C8B-B14F-4D97-AF65-F5344CB8AC3E}">
        <p14:creationId xmlns:p14="http://schemas.microsoft.com/office/powerpoint/2010/main" val="479256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F31198-0524-F37D-3E8A-52FEAE90E7CB}"/>
              </a:ext>
            </a:extLst>
          </p:cNvPr>
          <p:cNvGraphicFramePr>
            <a:graphicFrameLocks noGrp="1"/>
          </p:cNvGraphicFramePr>
          <p:nvPr>
            <p:extLst>
              <p:ext uri="{D42A27DB-BD31-4B8C-83A1-F6EECF244321}">
                <p14:modId xmlns:p14="http://schemas.microsoft.com/office/powerpoint/2010/main" val="1964536375"/>
              </p:ext>
            </p:extLst>
          </p:nvPr>
        </p:nvGraphicFramePr>
        <p:xfrm>
          <a:off x="477011" y="480057"/>
          <a:ext cx="11237975" cy="5960763"/>
        </p:xfrm>
        <a:graphic>
          <a:graphicData uri="http://schemas.openxmlformats.org/drawingml/2006/table">
            <a:tbl>
              <a:tblPr firstRow="1" firstCol="1" bandRow="1"/>
              <a:tblGrid>
                <a:gridCol w="3292082">
                  <a:extLst>
                    <a:ext uri="{9D8B030D-6E8A-4147-A177-3AD203B41FA5}">
                      <a16:colId xmlns:a16="http://schemas.microsoft.com/office/drawing/2014/main" val="1675107876"/>
                    </a:ext>
                  </a:extLst>
                </a:gridCol>
                <a:gridCol w="2928662">
                  <a:extLst>
                    <a:ext uri="{9D8B030D-6E8A-4147-A177-3AD203B41FA5}">
                      <a16:colId xmlns:a16="http://schemas.microsoft.com/office/drawing/2014/main" val="391792112"/>
                    </a:ext>
                  </a:extLst>
                </a:gridCol>
                <a:gridCol w="2566932">
                  <a:extLst>
                    <a:ext uri="{9D8B030D-6E8A-4147-A177-3AD203B41FA5}">
                      <a16:colId xmlns:a16="http://schemas.microsoft.com/office/drawing/2014/main" val="3137244182"/>
                    </a:ext>
                  </a:extLst>
                </a:gridCol>
                <a:gridCol w="2450299">
                  <a:extLst>
                    <a:ext uri="{9D8B030D-6E8A-4147-A177-3AD203B41FA5}">
                      <a16:colId xmlns:a16="http://schemas.microsoft.com/office/drawing/2014/main" val="770946731"/>
                    </a:ext>
                  </a:extLst>
                </a:gridCol>
              </a:tblGrid>
              <a:tr h="327362">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Assignment Component</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YAY</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MEH</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BOO</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571069"/>
                  </a:ext>
                </a:extLst>
              </a:tr>
              <a:tr h="1092995">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Select</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movie with a teacher theme</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Given the goal and purpose of the assignment the movie selection gave ample opportunity to address the assignment components.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Given the goal and purpose of the assignment the movie selection gave moderate opportunity to address the assignment components.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Given the goal and purpose of the assignment the movie selection gave sparse opportunity to address the assignment components.</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5471153"/>
                  </a:ext>
                </a:extLst>
              </a:tr>
              <a:tr h="1092995">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Reflect</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how the movie industry defines ‘good’ teachers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Fully summarized how the teacher was portrayed and fully explained how the movie industry defines ‘good’ teachers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Partially summarized how the teacher was portrayed and partially explained how the movie industry defines ‘good’ teachers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Barely summarized how the teacher was portrayed and inadequately explained how the movie industry defines ‘good’ teachers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7095672"/>
                  </a:ext>
                </a:extLst>
              </a:tr>
              <a:tr h="582573">
                <a:tc>
                  <a:txBody>
                    <a:bodyPr/>
                    <a:lstStyle/>
                    <a:p>
                      <a:pPr marL="0" marR="0" algn="l" fontAlgn="t">
                        <a:lnSpc>
                          <a:spcPct val="107000"/>
                        </a:lnSpc>
                        <a:spcBef>
                          <a:spcPts val="900"/>
                        </a:spcBef>
                        <a:spcAft>
                          <a:spcPts val="900"/>
                        </a:spcAft>
                      </a:pPr>
                      <a:r>
                        <a:rPr lang="en-US" sz="1300" b="0"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ntroduce</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characters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main character was introduced with enough detail to understand their role.</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main character was introduced but in an abbreviated way.</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all of main characters were introduced.</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5775488"/>
                  </a:ext>
                </a:extLst>
              </a:tr>
              <a:tr h="327362">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Describe</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encountered challenges/conflicts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648819"/>
                  </a:ext>
                </a:extLst>
              </a:tr>
              <a:tr h="327362">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Explain</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teachers solve these problems.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9849781"/>
                  </a:ext>
                </a:extLst>
              </a:tr>
              <a:tr h="582573">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Discuss</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the movie affects an understanding of being a teacher</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913792"/>
                  </a:ext>
                </a:extLst>
              </a:tr>
              <a:tr h="582573">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Connect</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educational theories to the discussion of how this movie affects the understanding of being a teacher.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330456"/>
                  </a:ext>
                </a:extLst>
              </a:tr>
              <a:tr h="327362">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Make</a:t>
                      </a:r>
                      <a:r>
                        <a:rPr lang="en-US" sz="1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connections to readings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7188348"/>
                  </a:ext>
                </a:extLst>
              </a:tr>
              <a:tr h="327362">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Make</a:t>
                      </a:r>
                      <a:r>
                        <a:rPr lang="en-US" sz="1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connections to life experiences</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666799"/>
                  </a:ext>
                </a:extLst>
              </a:tr>
              <a:tr h="327362">
                <a:tc>
                  <a:txBody>
                    <a:bodyPr/>
                    <a:lstStyle/>
                    <a:p>
                      <a:pPr marL="0" marR="0" algn="l" fontAlgn="t">
                        <a:lnSpc>
                          <a:spcPct val="107000"/>
                        </a:lnSpc>
                        <a:spcBef>
                          <a:spcPts val="900"/>
                        </a:spcBef>
                        <a:spcAft>
                          <a:spcPts val="900"/>
                        </a:spcAft>
                      </a:pPr>
                      <a:r>
                        <a:rPr lang="en-US" sz="13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Summarize</a:t>
                      </a:r>
                      <a:r>
                        <a:rPr lang="en-US" sz="13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film</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b="0" i="0" u="none" strike="noStrike" dirty="0">
                        <a:effectLst/>
                        <a:latin typeface="Arial" panose="020B0604020202020204" pitchFamily="34" charset="0"/>
                      </a:endParaRPr>
                    </a:p>
                  </a:txBody>
                  <a:tcPr marL="68874" marR="68874" marT="9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6979080"/>
                  </a:ext>
                </a:extLst>
              </a:tr>
            </a:tbl>
          </a:graphicData>
        </a:graphic>
      </p:graphicFrame>
      <p:sp>
        <p:nvSpPr>
          <p:cNvPr id="3" name="TextBox 2">
            <a:extLst>
              <a:ext uri="{FF2B5EF4-FFF2-40B4-BE49-F238E27FC236}">
                <a16:creationId xmlns:a16="http://schemas.microsoft.com/office/drawing/2014/main" id="{1BAC13E3-1F33-687B-6CF5-B8BB0071DA97}"/>
              </a:ext>
            </a:extLst>
          </p:cNvPr>
          <p:cNvSpPr txBox="1"/>
          <p:nvPr/>
        </p:nvSpPr>
        <p:spPr>
          <a:xfrm>
            <a:off x="719191" y="0"/>
            <a:ext cx="5065160" cy="369332"/>
          </a:xfrm>
          <a:prstGeom prst="rect">
            <a:avLst/>
          </a:prstGeom>
          <a:noFill/>
        </p:spPr>
        <p:txBody>
          <a:bodyPr wrap="square" rtlCol="0">
            <a:spAutoFit/>
          </a:bodyPr>
          <a:lstStyle/>
          <a:p>
            <a:r>
              <a:rPr lang="en-US" b="1" dirty="0">
                <a:solidFill>
                  <a:srgbClr val="AE0403"/>
                </a:solidFill>
              </a:rPr>
              <a:t>Grading Rubric w/o Point Values</a:t>
            </a:r>
          </a:p>
        </p:txBody>
      </p:sp>
    </p:spTree>
    <p:extLst>
      <p:ext uri="{BB962C8B-B14F-4D97-AF65-F5344CB8AC3E}">
        <p14:creationId xmlns:p14="http://schemas.microsoft.com/office/powerpoint/2010/main" val="364116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EEF586E-7947-92E8-1E73-62926DB4A6E4}"/>
              </a:ext>
            </a:extLst>
          </p:cNvPr>
          <p:cNvGraphicFramePr>
            <a:graphicFrameLocks noGrp="1"/>
          </p:cNvGraphicFramePr>
          <p:nvPr>
            <p:extLst>
              <p:ext uri="{D42A27DB-BD31-4B8C-83A1-F6EECF244321}">
                <p14:modId xmlns:p14="http://schemas.microsoft.com/office/powerpoint/2010/main" val="439738739"/>
              </p:ext>
            </p:extLst>
          </p:nvPr>
        </p:nvGraphicFramePr>
        <p:xfrm>
          <a:off x="477010" y="480058"/>
          <a:ext cx="11237975" cy="5897885"/>
        </p:xfrm>
        <a:graphic>
          <a:graphicData uri="http://schemas.openxmlformats.org/drawingml/2006/table">
            <a:tbl>
              <a:tblPr firstRow="1" firstCol="1" bandRow="1"/>
              <a:tblGrid>
                <a:gridCol w="5353170">
                  <a:extLst>
                    <a:ext uri="{9D8B030D-6E8A-4147-A177-3AD203B41FA5}">
                      <a16:colId xmlns:a16="http://schemas.microsoft.com/office/drawing/2014/main" val="4222606797"/>
                    </a:ext>
                  </a:extLst>
                </a:gridCol>
                <a:gridCol w="1097068">
                  <a:extLst>
                    <a:ext uri="{9D8B030D-6E8A-4147-A177-3AD203B41FA5}">
                      <a16:colId xmlns:a16="http://schemas.microsoft.com/office/drawing/2014/main" val="3700525207"/>
                    </a:ext>
                  </a:extLst>
                </a:gridCol>
                <a:gridCol w="1009570">
                  <a:extLst>
                    <a:ext uri="{9D8B030D-6E8A-4147-A177-3AD203B41FA5}">
                      <a16:colId xmlns:a16="http://schemas.microsoft.com/office/drawing/2014/main" val="3408184466"/>
                    </a:ext>
                  </a:extLst>
                </a:gridCol>
                <a:gridCol w="3778167">
                  <a:extLst>
                    <a:ext uri="{9D8B030D-6E8A-4147-A177-3AD203B41FA5}">
                      <a16:colId xmlns:a16="http://schemas.microsoft.com/office/drawing/2014/main" val="1977710859"/>
                    </a:ext>
                  </a:extLst>
                </a:gridCol>
              </a:tblGrid>
              <a:tr h="291782">
                <a:tc>
                  <a:txBody>
                    <a:bodyPr/>
                    <a:lstStyle/>
                    <a:p>
                      <a:pPr marL="0" marR="0" algn="l" fontAlgn="t">
                        <a:lnSpc>
                          <a:spcPct val="107000"/>
                        </a:lnSpc>
                        <a:spcBef>
                          <a:spcPts val="900"/>
                        </a:spcBef>
                        <a:spcAft>
                          <a:spcPts val="900"/>
                        </a:spcAft>
                      </a:pP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Assignment Component</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Absent</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Explanation</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50107"/>
                  </a:ext>
                </a:extLst>
              </a:tr>
              <a:tr h="291782">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Select</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movie with a teacher theme</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What was the movie selected?</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481247"/>
                  </a:ext>
                </a:extLst>
              </a:tr>
              <a:tr h="527935">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Reflect</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how the movie industry defines ‘good’ teachers</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Does the reflection include a definition?</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382214"/>
                  </a:ext>
                </a:extLst>
              </a:tr>
              <a:tr h="291782">
                <a:tc>
                  <a:txBody>
                    <a:bodyPr/>
                    <a:lstStyle/>
                    <a:p>
                      <a:pPr marL="0" marR="0" algn="l" fontAlgn="t">
                        <a:lnSpc>
                          <a:spcPct val="107000"/>
                        </a:lnSpc>
                        <a:spcBef>
                          <a:spcPts val="900"/>
                        </a:spcBef>
                        <a:spcAft>
                          <a:spcPts val="900"/>
                        </a:spcAft>
                      </a:pPr>
                      <a:r>
                        <a:rPr lang="en-US" sz="1400" b="0"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ntroduce</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characters </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Who are the main characters?</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1683351"/>
                  </a:ext>
                </a:extLst>
              </a:tr>
              <a:tr h="291782">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Describe</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encountered challenges/conflicts</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what challenges are described?</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2568663"/>
                  </a:ext>
                </a:extLst>
              </a:tr>
              <a:tr h="489791">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Explain</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teachers solve these problems. </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how were the problems solved?</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9723199"/>
                  </a:ext>
                </a:extLst>
              </a:tr>
              <a:tr h="527935">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Discuss</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the movie affects an understanding of being a teacher</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how did the movie affect that understanding?</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2496731"/>
                  </a:ext>
                </a:extLst>
              </a:tr>
              <a:tr h="527935">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Connect</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educational theories the discussion of how this movie affects the understanding of being a teacher. </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what theories did it connect to?</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4628774"/>
                  </a:ext>
                </a:extLst>
              </a:tr>
              <a:tr h="489791">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Make</a:t>
                      </a:r>
                      <a:r>
                        <a:rPr lang="en-US" sz="1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connections to readings</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what readings did it connect to?</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3124181"/>
                  </a:ext>
                </a:extLst>
              </a:tr>
              <a:tr h="527935">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Make</a:t>
                      </a:r>
                      <a:r>
                        <a:rPr lang="en-US" sz="1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connections to life experiences</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Present, what life experiences did it connect to?</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1886088"/>
                  </a:ext>
                </a:extLst>
              </a:tr>
              <a:tr h="291782">
                <a:tc>
                  <a:txBody>
                    <a:bodyPr/>
                    <a:lstStyle/>
                    <a:p>
                      <a:pPr marL="0" marR="0" algn="l" fontAlgn="t">
                        <a:lnSpc>
                          <a:spcPct val="107000"/>
                        </a:lnSpc>
                        <a:spcBef>
                          <a:spcPts val="900"/>
                        </a:spcBef>
                        <a:spcAft>
                          <a:spcPts val="900"/>
                        </a:spcAft>
                      </a:pPr>
                      <a:r>
                        <a:rPr lang="en-US" sz="1400" b="1" i="0" u="none" strike="noStrike" dirty="0">
                          <a:solidFill>
                            <a:srgbClr val="AE0403"/>
                          </a:solidFill>
                          <a:effectLst/>
                          <a:latin typeface="Times New Roman" panose="02020603050405020304" pitchFamily="18" charset="0"/>
                          <a:ea typeface="Times New Roman" panose="02020603050405020304" pitchFamily="18" charset="0"/>
                          <a:cs typeface="Times New Roman" panose="02020603050405020304" pitchFamily="18" charset="0"/>
                        </a:rPr>
                        <a:t>Summarize</a:t>
                      </a:r>
                      <a:r>
                        <a:rPr lang="en-US" sz="1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film</a:t>
                      </a:r>
                      <a:endParaRPr lang="en-US" sz="2100" b="0" i="0" u="none" strike="noStrike" dirty="0">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the film about?</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4086404"/>
                  </a:ext>
                </a:extLst>
              </a:tr>
              <a:tr h="291782">
                <a:tc>
                  <a:txBody>
                    <a:bodyPr/>
                    <a:lstStyle/>
                    <a:p>
                      <a:pPr marL="0" marR="0" algn="l" fontAlgn="t">
                        <a:lnSpc>
                          <a:spcPct val="107000"/>
                        </a:lnSpc>
                        <a:spcBef>
                          <a:spcPts val="900"/>
                        </a:spcBef>
                        <a:spcAft>
                          <a:spcPts val="900"/>
                        </a:spcAft>
                      </a:pPr>
                      <a:r>
                        <a:rPr lang="en-US" sz="1400" b="1" i="0" u="none" strike="noStrike" dirty="0">
                          <a:solidFill>
                            <a:srgbClr val="AE0403"/>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Use </a:t>
                      </a:r>
                      <a:r>
                        <a:rPr lang="en-US" sz="1400" b="1" i="0" u="none" strike="noStrike" dirty="0">
                          <a:solidFill>
                            <a:schemeClr val="tx1"/>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APA format</a:t>
                      </a:r>
                      <a:endParaRPr lang="en-US" sz="2100" b="0" i="0" u="none" strike="noStrike" dirty="0">
                        <a:solidFill>
                          <a:schemeClr val="tx1"/>
                        </a:solidFill>
                        <a:effectLst/>
                        <a:highlight>
                          <a:srgbClr val="E7E6E6"/>
                        </a:highligh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E7E6E6"/>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highlight>
                          <a:srgbClr val="E7E6E6"/>
                        </a:highligh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86927343"/>
                  </a:ext>
                </a:extLst>
              </a:tr>
              <a:tr h="291782">
                <a:tc>
                  <a:txBody>
                    <a:bodyPr/>
                    <a:lstStyle/>
                    <a:p>
                      <a:pPr marL="0" marR="0" algn="l" fontAlgn="t">
                        <a:lnSpc>
                          <a:spcPct val="107000"/>
                        </a:lnSpc>
                        <a:spcBef>
                          <a:spcPts val="900"/>
                        </a:spcBef>
                        <a:spcAft>
                          <a:spcPts val="900"/>
                        </a:spcAft>
                      </a:pPr>
                      <a:r>
                        <a:rPr lang="en-US" sz="1400" b="1" i="0" u="none" strike="noStrike" dirty="0">
                          <a:solidFill>
                            <a:srgbClr val="AE0403"/>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Refrain from excessive use </a:t>
                      </a:r>
                      <a:r>
                        <a:rPr lang="en-US" sz="1400" b="1" i="0" u="none" strike="noStrike" dirty="0">
                          <a:solidFill>
                            <a:srgbClr val="000000"/>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of quotations</a:t>
                      </a:r>
                      <a:endParaRPr lang="en-US" sz="2100" b="0" i="0" u="none" strike="noStrike" dirty="0">
                        <a:effectLst/>
                        <a:highlight>
                          <a:srgbClr val="E7E6E6"/>
                        </a:highligh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E7E6E6"/>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highlight>
                          <a:srgbClr val="E7E6E6"/>
                        </a:highligh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52460539"/>
                  </a:ext>
                </a:extLst>
              </a:tr>
              <a:tr h="764089">
                <a:tc>
                  <a:txBody>
                    <a:bodyPr/>
                    <a:lstStyle/>
                    <a:p>
                      <a:pPr marL="0" marR="0" algn="l" fontAlgn="t">
                        <a:lnSpc>
                          <a:spcPct val="107000"/>
                        </a:lnSpc>
                        <a:spcBef>
                          <a:spcPts val="900"/>
                        </a:spcBef>
                        <a:spcAft>
                          <a:spcPts val="900"/>
                        </a:spcAft>
                      </a:pPr>
                      <a:r>
                        <a:rPr lang="en-US" sz="1400" b="1" i="0" u="none" strike="noStrike" dirty="0">
                          <a:solidFill>
                            <a:srgbClr val="AE0403"/>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Meet</a:t>
                      </a:r>
                      <a:r>
                        <a:rPr lang="en-US" sz="1400" b="1" i="0" u="none" strike="noStrike" dirty="0">
                          <a:solidFill>
                            <a:srgbClr val="000000"/>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 the word and formatting limit:</a:t>
                      </a:r>
                      <a:r>
                        <a:rPr lang="en-US" sz="1400" b="0" i="0" u="none" strike="noStrike" dirty="0">
                          <a:solidFill>
                            <a:srgbClr val="000000"/>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 800-1000 words, not counting reference, font 12, Times New Roman, Double space.)</a:t>
                      </a:r>
                      <a:endParaRPr lang="en-US" sz="2100" b="0" i="0" u="none" strike="noStrike" dirty="0">
                        <a:effectLst/>
                        <a:highlight>
                          <a:srgbClr val="E7E6E6"/>
                        </a:highligh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900"/>
                        </a:spcBef>
                        <a:spcAft>
                          <a:spcPts val="900"/>
                        </a:spcAft>
                      </a:pPr>
                      <a:r>
                        <a:rPr lang="en-US" sz="1400" b="1" i="0" u="none" strike="noStrike" dirty="0">
                          <a:solidFill>
                            <a:srgbClr val="E7E6E6"/>
                          </a:solidFill>
                          <a:effectLst/>
                          <a:highlight>
                            <a:srgbClr val="E7E6E6"/>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dirty="0">
                        <a:effectLst/>
                        <a:highlight>
                          <a:srgbClr val="E7E6E6"/>
                        </a:highlight>
                        <a:latin typeface="Arial" panose="020B0604020202020204" pitchFamily="34" charset="0"/>
                      </a:endParaRPr>
                    </a:p>
                  </a:txBody>
                  <a:tcPr marL="78993" marR="78993" marT="10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0507047"/>
                  </a:ext>
                </a:extLst>
              </a:tr>
            </a:tbl>
          </a:graphicData>
        </a:graphic>
      </p:graphicFrame>
      <p:sp>
        <p:nvSpPr>
          <p:cNvPr id="3" name="TextBox 2">
            <a:extLst>
              <a:ext uri="{FF2B5EF4-FFF2-40B4-BE49-F238E27FC236}">
                <a16:creationId xmlns:a16="http://schemas.microsoft.com/office/drawing/2014/main" id="{EAF5C193-8C38-8857-78AC-DE6375B94939}"/>
              </a:ext>
            </a:extLst>
          </p:cNvPr>
          <p:cNvSpPr txBox="1"/>
          <p:nvPr/>
        </p:nvSpPr>
        <p:spPr>
          <a:xfrm>
            <a:off x="647272" y="0"/>
            <a:ext cx="5065160" cy="369332"/>
          </a:xfrm>
          <a:prstGeom prst="rect">
            <a:avLst/>
          </a:prstGeom>
          <a:noFill/>
        </p:spPr>
        <p:txBody>
          <a:bodyPr wrap="square" rtlCol="0">
            <a:spAutoFit/>
          </a:bodyPr>
          <a:lstStyle/>
          <a:p>
            <a:r>
              <a:rPr lang="en-US" b="1" dirty="0">
                <a:solidFill>
                  <a:srgbClr val="AE0403"/>
                </a:solidFill>
              </a:rPr>
              <a:t>Peer Observation Checklist &amp; Response</a:t>
            </a:r>
          </a:p>
        </p:txBody>
      </p:sp>
    </p:spTree>
    <p:extLst>
      <p:ext uri="{BB962C8B-B14F-4D97-AF65-F5344CB8AC3E}">
        <p14:creationId xmlns:p14="http://schemas.microsoft.com/office/powerpoint/2010/main" val="3271718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A4D1-A466-AFDA-F549-58D4394092B4}"/>
              </a:ext>
            </a:extLst>
          </p:cNvPr>
          <p:cNvSpPr>
            <a:spLocks noGrp="1"/>
          </p:cNvSpPr>
          <p:nvPr>
            <p:ph type="title"/>
          </p:nvPr>
        </p:nvSpPr>
        <p:spPr>
          <a:xfrm>
            <a:off x="1066799" y="142002"/>
            <a:ext cx="10058400" cy="957333"/>
          </a:xfrm>
        </p:spPr>
        <p:txBody>
          <a:bodyPr>
            <a:normAutofit fontScale="90000"/>
          </a:bodyPr>
          <a:lstStyle/>
          <a:p>
            <a:pPr algn="ctr"/>
            <a:r>
              <a:rPr lang="en-US" dirty="0"/>
              <a:t>Example: </a:t>
            </a:r>
            <a:r>
              <a:rPr lang="en-US" dirty="0">
                <a:solidFill>
                  <a:srgbClr val="AE0403"/>
                </a:solidFill>
              </a:rPr>
              <a:t>peer observation rubric, part 1</a:t>
            </a:r>
          </a:p>
        </p:txBody>
      </p:sp>
      <p:graphicFrame>
        <p:nvGraphicFramePr>
          <p:cNvPr id="7" name="Table 6">
            <a:extLst>
              <a:ext uri="{FF2B5EF4-FFF2-40B4-BE49-F238E27FC236}">
                <a16:creationId xmlns:a16="http://schemas.microsoft.com/office/drawing/2014/main" id="{02D44502-4643-71AA-0378-21CA9D4556BD}"/>
              </a:ext>
            </a:extLst>
          </p:cNvPr>
          <p:cNvGraphicFramePr>
            <a:graphicFrameLocks noGrp="1"/>
          </p:cNvGraphicFramePr>
          <p:nvPr>
            <p:extLst>
              <p:ext uri="{D42A27DB-BD31-4B8C-83A1-F6EECF244321}">
                <p14:modId xmlns:p14="http://schemas.microsoft.com/office/powerpoint/2010/main" val="1531214693"/>
              </p:ext>
            </p:extLst>
          </p:nvPr>
        </p:nvGraphicFramePr>
        <p:xfrm>
          <a:off x="594088" y="2817918"/>
          <a:ext cx="11003822" cy="3478741"/>
        </p:xfrm>
        <a:graphic>
          <a:graphicData uri="http://schemas.openxmlformats.org/drawingml/2006/table">
            <a:tbl>
              <a:tblPr firstRow="1" firstCol="1" lastRow="1" lastCol="1" bandRow="1" bandCol="1">
                <a:tableStyleId>{5940675A-B579-460E-94D1-54222C63F5DA}</a:tableStyleId>
              </a:tblPr>
              <a:tblGrid>
                <a:gridCol w="3546396">
                  <a:extLst>
                    <a:ext uri="{9D8B030D-6E8A-4147-A177-3AD203B41FA5}">
                      <a16:colId xmlns:a16="http://schemas.microsoft.com/office/drawing/2014/main" val="3829749223"/>
                    </a:ext>
                  </a:extLst>
                </a:gridCol>
                <a:gridCol w="965771">
                  <a:extLst>
                    <a:ext uri="{9D8B030D-6E8A-4147-A177-3AD203B41FA5}">
                      <a16:colId xmlns:a16="http://schemas.microsoft.com/office/drawing/2014/main" val="3482651959"/>
                    </a:ext>
                  </a:extLst>
                </a:gridCol>
                <a:gridCol w="945223">
                  <a:extLst>
                    <a:ext uri="{9D8B030D-6E8A-4147-A177-3AD203B41FA5}">
                      <a16:colId xmlns:a16="http://schemas.microsoft.com/office/drawing/2014/main" val="1455701542"/>
                    </a:ext>
                  </a:extLst>
                </a:gridCol>
                <a:gridCol w="2681555">
                  <a:extLst>
                    <a:ext uri="{9D8B030D-6E8A-4147-A177-3AD203B41FA5}">
                      <a16:colId xmlns:a16="http://schemas.microsoft.com/office/drawing/2014/main" val="2533477674"/>
                    </a:ext>
                  </a:extLst>
                </a:gridCol>
                <a:gridCol w="2864877">
                  <a:extLst>
                    <a:ext uri="{9D8B030D-6E8A-4147-A177-3AD203B41FA5}">
                      <a16:colId xmlns:a16="http://schemas.microsoft.com/office/drawing/2014/main" val="3126497569"/>
                    </a:ext>
                  </a:extLst>
                </a:gridCol>
              </a:tblGrid>
              <a:tr h="390418">
                <a:tc>
                  <a:txBody>
                    <a:bodyPr/>
                    <a:lstStyle/>
                    <a:p>
                      <a:pPr marL="182880" marR="0" algn="l">
                        <a:lnSpc>
                          <a:spcPct val="100000"/>
                        </a:lnSpc>
                        <a:spcBef>
                          <a:spcPts val="0"/>
                        </a:spcBef>
                        <a:spcAft>
                          <a:spcPts val="0"/>
                        </a:spcAft>
                      </a:pPr>
                      <a:r>
                        <a:rPr lang="en-US" sz="1800" dirty="0">
                          <a:effectLst/>
                        </a:rPr>
                        <a:t>Assignment</a:t>
                      </a:r>
                      <a:r>
                        <a:rPr lang="en-US" sz="1800" spc="115" dirty="0">
                          <a:effectLst/>
                        </a:rPr>
                        <a:t> </a:t>
                      </a:r>
                      <a:r>
                        <a:rPr lang="en-US" sz="1800" spc="-10" dirty="0">
                          <a:effectLst/>
                        </a:rPr>
                        <a:t>Components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0">
                        <a:lnSpc>
                          <a:spcPct val="100000"/>
                        </a:lnSpc>
                        <a:spcBef>
                          <a:spcPts val="0"/>
                        </a:spcBef>
                        <a:spcAft>
                          <a:spcPts val="0"/>
                        </a:spcAft>
                      </a:pPr>
                      <a:r>
                        <a:rPr lang="en-US" sz="1800" spc="-10" dirty="0">
                          <a:effectLst/>
                        </a:rPr>
                        <a:t>Present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0">
                        <a:lnSpc>
                          <a:spcPct val="100000"/>
                        </a:lnSpc>
                        <a:spcBef>
                          <a:spcPts val="0"/>
                        </a:spcBef>
                        <a:spcAft>
                          <a:spcPts val="0"/>
                        </a:spcAft>
                      </a:pPr>
                      <a:r>
                        <a:rPr lang="en-US" sz="1800" spc="-10" dirty="0">
                          <a:effectLst/>
                        </a:rPr>
                        <a:t>Absent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882650" algn="r">
                        <a:lnSpc>
                          <a:spcPct val="100000"/>
                        </a:lnSpc>
                        <a:spcBef>
                          <a:spcPts val="0"/>
                        </a:spcBef>
                        <a:spcAft>
                          <a:spcPts val="0"/>
                        </a:spcAft>
                      </a:pPr>
                      <a:r>
                        <a:rPr lang="en-US" sz="1800" spc="-10" dirty="0">
                          <a:effectLst/>
                        </a:rPr>
                        <a:t>Explanation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0">
                        <a:lnSpc>
                          <a:spcPct val="100000"/>
                        </a:lnSpc>
                        <a:spcBef>
                          <a:spcPts val="0"/>
                        </a:spcBef>
                        <a:spcAft>
                          <a:spcPts val="0"/>
                        </a:spcAft>
                      </a:pPr>
                      <a:r>
                        <a:rPr lang="en-US" sz="1800" spc="-40" dirty="0">
                          <a:effectLst/>
                        </a:rPr>
                        <a:t>Peer</a:t>
                      </a:r>
                      <a:r>
                        <a:rPr lang="en-US" sz="1800" spc="-55" dirty="0">
                          <a:effectLst/>
                        </a:rPr>
                        <a:t> </a:t>
                      </a:r>
                      <a:r>
                        <a:rPr lang="en-US" sz="1800" spc="-10" dirty="0">
                          <a:effectLst/>
                        </a:rPr>
                        <a:t>Response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64758818"/>
                  </a:ext>
                </a:extLst>
              </a:tr>
              <a:tr h="1045165">
                <a:tc>
                  <a:txBody>
                    <a:bodyPr/>
                    <a:lstStyle/>
                    <a:p>
                      <a:pPr marL="67945" marR="0">
                        <a:lnSpc>
                          <a:spcPct val="105000"/>
                        </a:lnSpc>
                        <a:spcBef>
                          <a:spcPts val="0"/>
                        </a:spcBef>
                        <a:spcAft>
                          <a:spcPts val="0"/>
                        </a:spcAft>
                      </a:pPr>
                      <a:r>
                        <a:rPr lang="en-US" sz="1600" spc="-10" dirty="0">
                          <a:effectLst/>
                          <a:latin typeface="Arial" panose="020B0604020202020204" pitchFamily="34" charset="0"/>
                          <a:cs typeface="Arial" panose="020B0604020202020204" pitchFamily="34" charset="0"/>
                        </a:rPr>
                        <a:t>P1-Described</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the</a:t>
                      </a:r>
                      <a:r>
                        <a:rPr lang="en-US" sz="1600" spc="-8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extent</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and</a:t>
                      </a:r>
                      <a:r>
                        <a:rPr lang="en-US" sz="1600" spc="-7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effects</a:t>
                      </a:r>
                      <a:r>
                        <a:rPr lang="en-US" sz="1600" spc="-7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of </a:t>
                      </a:r>
                      <a:r>
                        <a:rPr lang="en-US" sz="1600" dirty="0">
                          <a:effectLst/>
                          <a:latin typeface="Arial" panose="020B0604020202020204" pitchFamily="34" charset="0"/>
                          <a:cs typeface="Arial" panose="020B0604020202020204" pitchFamily="34" charset="0"/>
                        </a:rPr>
                        <a:t>the social problem using three </a:t>
                      </a:r>
                      <a:r>
                        <a:rPr lang="en-US" sz="1600" spc="-10" dirty="0">
                          <a:effectLst/>
                          <a:latin typeface="Arial" panose="020B0604020202020204" pitchFamily="34" charset="0"/>
                          <a:cs typeface="Arial" panose="020B0604020202020204" pitchFamily="34" charset="0"/>
                        </a:rPr>
                        <a:t>scholarly</a:t>
                      </a:r>
                      <a:r>
                        <a:rPr lang="en-US" sz="1600" spc="-2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sources</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67310" marR="39370">
                        <a:lnSpc>
                          <a:spcPct val="100000"/>
                        </a:lnSpc>
                        <a:spcBef>
                          <a:spcPts val="0"/>
                        </a:spcBef>
                        <a:spcAft>
                          <a:spcPts val="0"/>
                        </a:spcAft>
                      </a:pPr>
                      <a:r>
                        <a:rPr lang="en-US" sz="1600" spc="-10" dirty="0">
                          <a:effectLst/>
                          <a:latin typeface="Arial" panose="020B0604020202020204" pitchFamily="34" charset="0"/>
                          <a:cs typeface="Arial" panose="020B0604020202020204" pitchFamily="34" charset="0"/>
                        </a:rPr>
                        <a:t>If</a:t>
                      </a:r>
                      <a:r>
                        <a:rPr lang="en-US" sz="1600" spc="-7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Present,</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what</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is</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the</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extent</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and</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effects </a:t>
                      </a:r>
                      <a:r>
                        <a:rPr lang="en-US" sz="1600" dirty="0">
                          <a:effectLst/>
                          <a:latin typeface="Arial" panose="020B0604020202020204" pitchFamily="34" charset="0"/>
                          <a:cs typeface="Arial" panose="020B0604020202020204" pitchFamily="34" charset="0"/>
                        </a:rPr>
                        <a:t>of the social problem? </a:t>
                      </a:r>
                      <a:r>
                        <a:rPr lang="en-US" sz="1600" spc="-10" dirty="0">
                          <a:effectLst/>
                          <a:latin typeface="Arial" panose="020B0604020202020204" pitchFamily="34" charset="0"/>
                          <a:cs typeface="Arial" panose="020B0604020202020204" pitchFamily="34" charset="0"/>
                        </a:rPr>
                        <a:t>If</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Present,</a:t>
                      </a:r>
                      <a:r>
                        <a:rPr lang="en-US" sz="1600" spc="-8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what</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scholarly</a:t>
                      </a:r>
                      <a:r>
                        <a:rPr lang="en-US" sz="1600" spc="-8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sources</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are used?</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3637008"/>
                  </a:ext>
                </a:extLst>
              </a:tr>
              <a:tr h="1067798">
                <a:tc>
                  <a:txBody>
                    <a:bodyPr/>
                    <a:lstStyle/>
                    <a:p>
                      <a:pPr marL="67945" marR="229235" algn="l">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P1-Described</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contributing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factors</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 the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social</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problem</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two</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relevant sociological</a:t>
                      </a:r>
                      <a:r>
                        <a:rPr lang="en-US" sz="1600" spc="-9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theoretical</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perspectives</a:t>
                      </a:r>
                      <a:r>
                        <a:rPr lang="en-US" sz="1600" spc="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using</a:t>
                      </a:r>
                      <a:r>
                        <a:rPr lang="en-US" sz="1600" spc="-7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lecture</a:t>
                      </a:r>
                      <a:r>
                        <a:rPr lang="en-US" sz="1600" spc="-6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material</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67310" marR="39370">
                        <a:lnSpc>
                          <a:spcPct val="105000"/>
                        </a:lnSpc>
                        <a:spcBef>
                          <a:spcPts val="0"/>
                        </a:spcBef>
                        <a:spcAft>
                          <a:spcPts val="0"/>
                        </a:spcAft>
                      </a:pPr>
                      <a:r>
                        <a:rPr lang="en-US" sz="1600" dirty="0">
                          <a:effectLst/>
                          <a:latin typeface="Arial" panose="020B0604020202020204" pitchFamily="34" charset="0"/>
                          <a:cs typeface="Arial" panose="020B0604020202020204" pitchFamily="34" charset="0"/>
                        </a:rPr>
                        <a:t>If Present, what relevant sociological </a:t>
                      </a:r>
                      <a:r>
                        <a:rPr lang="en-US" sz="1600" spc="-10" dirty="0">
                          <a:effectLst/>
                          <a:latin typeface="Arial" panose="020B0604020202020204" pitchFamily="34" charset="0"/>
                          <a:cs typeface="Arial" panose="020B0604020202020204" pitchFamily="34" charset="0"/>
                        </a:rPr>
                        <a:t>theoretical</a:t>
                      </a:r>
                      <a:r>
                        <a:rPr lang="en-US" sz="1600" spc="-8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perspectives</a:t>
                      </a:r>
                      <a:r>
                        <a:rPr lang="en-US" sz="1600" spc="-8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were</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applied?</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60383103"/>
                  </a:ext>
                </a:extLst>
              </a:tr>
              <a:tr h="842898">
                <a:tc>
                  <a:txBody>
                    <a:bodyPr/>
                    <a:lstStyle/>
                    <a:p>
                      <a:pPr marL="67945" marR="0">
                        <a:lnSpc>
                          <a:spcPct val="100000"/>
                        </a:lnSpc>
                        <a:spcBef>
                          <a:spcPts val="0"/>
                        </a:spcBef>
                        <a:spcAft>
                          <a:spcPts val="0"/>
                        </a:spcAft>
                      </a:pPr>
                      <a:r>
                        <a:rPr lang="en-US" sz="1600" spc="-20" dirty="0">
                          <a:effectLst/>
                          <a:latin typeface="Arial" panose="020B0604020202020204" pitchFamily="34" charset="0"/>
                          <a:cs typeface="Arial" panose="020B0604020202020204" pitchFamily="34" charset="0"/>
                        </a:rPr>
                        <a:t>P2-Described</a:t>
                      </a:r>
                      <a:r>
                        <a:rPr lang="en-US" sz="1600" spc="-3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the history </a:t>
                      </a:r>
                      <a:r>
                        <a:rPr lang="en-US" sz="1600" spc="-25" dirty="0">
                          <a:effectLst/>
                          <a:latin typeface="Arial" panose="020B0604020202020204" pitchFamily="34" charset="0"/>
                          <a:cs typeface="Arial" panose="020B0604020202020204" pitchFamily="34" charset="0"/>
                        </a:rPr>
                        <a:t>and</a:t>
                      </a:r>
                      <a:endParaRPr lang="en-US" sz="1600" dirty="0">
                        <a:effectLst/>
                        <a:latin typeface="Arial" panose="020B0604020202020204" pitchFamily="34" charset="0"/>
                        <a:cs typeface="Arial" panose="020B0604020202020204" pitchFamily="34" charset="0"/>
                      </a:endParaRPr>
                    </a:p>
                    <a:p>
                      <a:pPr marL="67945" marR="0">
                        <a:lnSpc>
                          <a:spcPct val="100000"/>
                        </a:lnSpc>
                        <a:spcBef>
                          <a:spcPts val="0"/>
                        </a:spcBef>
                        <a:spcAft>
                          <a:spcPts val="0"/>
                        </a:spcAft>
                      </a:pPr>
                      <a:r>
                        <a:rPr lang="en-US" sz="1600" spc="-10" dirty="0">
                          <a:effectLst/>
                          <a:latin typeface="Arial" panose="020B0604020202020204" pitchFamily="34" charset="0"/>
                          <a:cs typeface="Arial" panose="020B0604020202020204" pitchFamily="34" charset="0"/>
                        </a:rPr>
                        <a:t>focus/aim/mission</a:t>
                      </a:r>
                      <a:r>
                        <a:rPr lang="en-US" sz="1600" spc="-5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of</a:t>
                      </a:r>
                      <a:r>
                        <a:rPr lang="en-US" sz="1600" spc="-5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the</a:t>
                      </a:r>
                      <a:r>
                        <a:rPr lang="en-US" sz="1600" spc="-6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program</a:t>
                      </a:r>
                      <a:r>
                        <a:rPr lang="en-US" sz="1600" spc="-5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or </a:t>
                      </a:r>
                      <a:r>
                        <a:rPr lang="en-US" sz="1600" dirty="0">
                          <a:effectLst/>
                          <a:latin typeface="Arial" panose="020B0604020202020204" pitchFamily="34" charset="0"/>
                          <a:cs typeface="Arial" panose="020B0604020202020204" pitchFamily="34" charset="0"/>
                        </a:rPr>
                        <a:t>policy using information from the </a:t>
                      </a:r>
                      <a:r>
                        <a:rPr lang="en-US" sz="1600" spc="-10" dirty="0">
                          <a:effectLst/>
                          <a:latin typeface="Arial" panose="020B0604020202020204" pitchFamily="34" charset="0"/>
                          <a:cs typeface="Arial" panose="020B0604020202020204" pitchFamily="34" charset="0"/>
                        </a:rPr>
                        <a:t>website</a:t>
                      </a:r>
                      <a:endParaRPr lang="en-US" sz="1600" spc="-1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67310" marR="39370">
                        <a:lnSpc>
                          <a:spcPct val="105000"/>
                        </a:lnSpc>
                        <a:spcBef>
                          <a:spcPts val="0"/>
                        </a:spcBef>
                        <a:spcAft>
                          <a:spcPts val="0"/>
                        </a:spcAft>
                      </a:pPr>
                      <a:r>
                        <a:rPr lang="en-US" sz="1600" spc="-10" dirty="0">
                          <a:effectLst/>
                          <a:latin typeface="Arial" panose="020B0604020202020204" pitchFamily="34" charset="0"/>
                          <a:cs typeface="Arial" panose="020B0604020202020204" pitchFamily="34" charset="0"/>
                        </a:rPr>
                        <a:t>If</a:t>
                      </a:r>
                      <a:r>
                        <a:rPr lang="en-US" sz="1600" spc="-5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Present,</a:t>
                      </a:r>
                      <a:r>
                        <a:rPr lang="en-US" sz="1600" spc="-5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what</a:t>
                      </a:r>
                      <a:r>
                        <a:rPr lang="en-US" sz="1600" spc="-6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is</a:t>
                      </a:r>
                      <a:r>
                        <a:rPr lang="en-US" sz="1600" spc="-6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the</a:t>
                      </a:r>
                      <a:r>
                        <a:rPr lang="en-US" sz="1600" spc="-7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focus/aim/mission </a:t>
                      </a:r>
                      <a:r>
                        <a:rPr lang="en-US" sz="1600" dirty="0">
                          <a:effectLst/>
                          <a:latin typeface="Arial" panose="020B0604020202020204" pitchFamily="34" charset="0"/>
                          <a:cs typeface="Arial" panose="020B0604020202020204" pitchFamily="34" charset="0"/>
                        </a:rPr>
                        <a:t>of the program or policy?</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07434540"/>
                  </a:ext>
                </a:extLst>
              </a:tr>
            </a:tbl>
          </a:graphicData>
        </a:graphic>
      </p:graphicFrame>
      <p:sp>
        <p:nvSpPr>
          <p:cNvPr id="8" name="TextBox 7">
            <a:extLst>
              <a:ext uri="{FF2B5EF4-FFF2-40B4-BE49-F238E27FC236}">
                <a16:creationId xmlns:a16="http://schemas.microsoft.com/office/drawing/2014/main" id="{C7750EC8-6BF1-896B-F72E-D2E11A49D002}"/>
              </a:ext>
            </a:extLst>
          </p:cNvPr>
          <p:cNvSpPr txBox="1"/>
          <p:nvPr/>
        </p:nvSpPr>
        <p:spPr>
          <a:xfrm>
            <a:off x="594089" y="1099335"/>
            <a:ext cx="10531110" cy="1605568"/>
          </a:xfrm>
          <a:prstGeom prst="rect">
            <a:avLst/>
          </a:prstGeom>
          <a:noFill/>
        </p:spPr>
        <p:txBody>
          <a:bodyPr wrap="square" rtlCol="0">
            <a:spAutoFit/>
          </a:bodyPr>
          <a:lstStyle/>
          <a:p>
            <a:pPr marL="63500" marR="0">
              <a:spcBef>
                <a:spcPts val="400"/>
              </a:spcBef>
              <a:spcAft>
                <a:spcPts val="0"/>
              </a:spcAft>
              <a:tabLst>
                <a:tab pos="3421380" algn="l"/>
              </a:tabLst>
            </a:pPr>
            <a:r>
              <a:rPr lang="en-US" sz="1800" dirty="0">
                <a:effectLst/>
                <a:latin typeface="Arial" panose="020B0604020202020204" pitchFamily="34" charset="0"/>
                <a:ea typeface="Arial" panose="020B0604020202020204" pitchFamily="34" charset="0"/>
              </a:rPr>
              <a:t>Name:</a:t>
            </a:r>
            <a:r>
              <a:rPr lang="en-US" sz="1800" spc="-70" dirty="0">
                <a:effectLst/>
                <a:latin typeface="Arial" panose="020B0604020202020204" pitchFamily="34" charset="0"/>
                <a:ea typeface="Arial" panose="020B0604020202020204" pitchFamily="34" charset="0"/>
              </a:rPr>
              <a:t> </a:t>
            </a:r>
            <a:r>
              <a:rPr lang="en-US" sz="1800" u="sng" dirty="0">
                <a:effectLst/>
                <a:latin typeface="Times New Roman" panose="02020603050405020304" pitchFamily="18"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63500" marR="0">
              <a:spcBef>
                <a:spcPts val="505"/>
              </a:spcBef>
              <a:spcAft>
                <a:spcPts val="0"/>
              </a:spcAft>
              <a:tabLst>
                <a:tab pos="5878195" algn="l"/>
              </a:tabLst>
            </a:pPr>
            <a:r>
              <a:rPr lang="en-US" sz="1800" spc="-20" dirty="0">
                <a:effectLst/>
                <a:latin typeface="Arial" panose="020B0604020202020204" pitchFamily="34" charset="0"/>
                <a:ea typeface="Arial" panose="020B0604020202020204" pitchFamily="34" charset="0"/>
              </a:rPr>
              <a:t>Name</a:t>
            </a:r>
            <a:r>
              <a:rPr lang="en-US" sz="1800" spc="-6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of</a:t>
            </a:r>
            <a:r>
              <a:rPr lang="en-US" sz="1800" spc="-6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student</a:t>
            </a:r>
            <a:r>
              <a:rPr lang="en-US" sz="1800" spc="-5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who’s</a:t>
            </a:r>
            <a:r>
              <a:rPr lang="en-US" sz="1800" spc="-5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paper</a:t>
            </a:r>
            <a:r>
              <a:rPr lang="en-US" sz="1800" spc="-6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you</a:t>
            </a:r>
            <a:r>
              <a:rPr lang="en-US" sz="1800" spc="-6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are</a:t>
            </a:r>
            <a:r>
              <a:rPr lang="en-US" sz="1800" spc="-5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reviewing:</a:t>
            </a:r>
            <a:r>
              <a:rPr lang="en-US" sz="1800" spc="-60" dirty="0">
                <a:effectLst/>
                <a:latin typeface="Arial" panose="020B0604020202020204" pitchFamily="34" charset="0"/>
                <a:ea typeface="Arial" panose="020B0604020202020204" pitchFamily="34" charset="0"/>
              </a:rPr>
              <a:t> </a:t>
            </a:r>
            <a:r>
              <a:rPr lang="en-US" sz="1800" u="sng" dirty="0">
                <a:effectLst/>
                <a:latin typeface="Times New Roman" panose="02020603050405020304" pitchFamily="18" charset="0"/>
                <a:ea typeface="Arial" panose="020B0604020202020204" pitchFamily="34" charset="0"/>
                <a:cs typeface="Arial" panose="020B0604020202020204" pitchFamily="34" charset="0"/>
              </a:rPr>
              <a:t>	  </a:t>
            </a:r>
            <a:endParaRPr lang="en-US" u="sng" dirty="0">
              <a:latin typeface="Arial" panose="020B0604020202020204" pitchFamily="34" charset="0"/>
              <a:ea typeface="Arial" panose="020B0604020202020204" pitchFamily="34" charset="0"/>
              <a:cs typeface="Arial" panose="020B0604020202020204" pitchFamily="34" charset="0"/>
            </a:endParaRPr>
          </a:p>
          <a:p>
            <a:pPr marL="63500" marR="0">
              <a:spcBef>
                <a:spcPts val="505"/>
              </a:spcBef>
              <a:spcAft>
                <a:spcPts val="0"/>
              </a:spcAft>
              <a:tabLst>
                <a:tab pos="5878195" algn="l"/>
              </a:tabLst>
            </a:pPr>
            <a:r>
              <a:rPr lang="en-US" sz="1800" dirty="0">
                <a:effectLst/>
                <a:latin typeface="Arial" panose="020B0604020202020204" pitchFamily="34" charset="0"/>
                <a:ea typeface="Arial" panose="020B0604020202020204" pitchFamily="34" charset="0"/>
              </a:rPr>
              <a:t>Mark</a:t>
            </a:r>
            <a:r>
              <a:rPr lang="en-US" sz="1800" spc="-1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“present”</a:t>
            </a:r>
            <a:r>
              <a:rPr lang="en-US" sz="1800" spc="-1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“absent”</a:t>
            </a:r>
            <a:r>
              <a:rPr lang="en-US" sz="1800" spc="-1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based</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whether</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writer</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paper</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included</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following</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required</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components</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paper. Answer</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questions</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under</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“Explanation”</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Peer</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Response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column.</a:t>
            </a:r>
          </a:p>
          <a:p>
            <a:endParaRPr lang="en-US" dirty="0"/>
          </a:p>
        </p:txBody>
      </p:sp>
    </p:spTree>
    <p:extLst>
      <p:ext uri="{BB962C8B-B14F-4D97-AF65-F5344CB8AC3E}">
        <p14:creationId xmlns:p14="http://schemas.microsoft.com/office/powerpoint/2010/main" val="286445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D3F2-F75A-9102-A6F6-063A3F1447B8}"/>
              </a:ext>
            </a:extLst>
          </p:cNvPr>
          <p:cNvSpPr>
            <a:spLocks noGrp="1"/>
          </p:cNvSpPr>
          <p:nvPr>
            <p:ph type="title"/>
          </p:nvPr>
        </p:nvSpPr>
        <p:spPr/>
        <p:txBody>
          <a:bodyPr/>
          <a:lstStyle/>
          <a:p>
            <a:r>
              <a:rPr lang="en-US" dirty="0"/>
              <a:t>Rubrics in Day-to-day life</a:t>
            </a:r>
          </a:p>
        </p:txBody>
      </p:sp>
      <p:sp>
        <p:nvSpPr>
          <p:cNvPr id="3" name="Content Placeholder 2">
            <a:extLst>
              <a:ext uri="{FF2B5EF4-FFF2-40B4-BE49-F238E27FC236}">
                <a16:creationId xmlns:a16="http://schemas.microsoft.com/office/drawing/2014/main" id="{F3722660-71EA-8933-8711-1B83E0727C2B}"/>
              </a:ext>
            </a:extLst>
          </p:cNvPr>
          <p:cNvSpPr>
            <a:spLocks noGrp="1"/>
          </p:cNvSpPr>
          <p:nvPr>
            <p:ph idx="1"/>
          </p:nvPr>
        </p:nvSpPr>
        <p:spPr/>
        <p:txBody>
          <a:bodyPr>
            <a:normAutofit/>
          </a:bodyPr>
          <a:lstStyle/>
          <a:p>
            <a:pPr>
              <a:buClr>
                <a:schemeClr val="tx1"/>
              </a:buClr>
              <a:buSzPct val="125000"/>
              <a:buFont typeface="Arial" panose="020B0604020202020204" pitchFamily="34" charset="0"/>
              <a:buChar char="•"/>
            </a:pPr>
            <a:r>
              <a:rPr lang="en-US" sz="2400" b="1" dirty="0">
                <a:solidFill>
                  <a:srgbClr val="AE0403"/>
                </a:solidFill>
              </a:rPr>
              <a:t>Credit Report</a:t>
            </a:r>
          </a:p>
          <a:p>
            <a:pPr>
              <a:buClr>
                <a:schemeClr val="tx1"/>
              </a:buClr>
              <a:buSzPct val="125000"/>
              <a:buFont typeface="Arial" panose="020B0604020202020204" pitchFamily="34" charset="0"/>
              <a:buChar char="•"/>
            </a:pPr>
            <a:r>
              <a:rPr lang="en-US" sz="2400" b="1" dirty="0">
                <a:solidFill>
                  <a:srgbClr val="AE0403"/>
                </a:solidFill>
              </a:rPr>
              <a:t>Home Inspection</a:t>
            </a:r>
          </a:p>
          <a:p>
            <a:pPr>
              <a:buClr>
                <a:schemeClr val="tx1"/>
              </a:buClr>
              <a:buSzPct val="125000"/>
              <a:buFont typeface="Arial" panose="020B0604020202020204" pitchFamily="34" charset="0"/>
              <a:buChar char="•"/>
            </a:pPr>
            <a:r>
              <a:rPr lang="en-US" sz="2400" b="1" dirty="0">
                <a:solidFill>
                  <a:srgbClr val="AE0403"/>
                </a:solidFill>
              </a:rPr>
              <a:t>Judging Animals at the Fair</a:t>
            </a:r>
          </a:p>
          <a:p>
            <a:pPr>
              <a:buClr>
                <a:schemeClr val="tx1"/>
              </a:buClr>
              <a:buSzPct val="125000"/>
              <a:buFont typeface="Arial" panose="020B0604020202020204" pitchFamily="34" charset="0"/>
              <a:buChar char="•"/>
            </a:pPr>
            <a:r>
              <a:rPr lang="en-US" sz="2400" b="1" dirty="0">
                <a:solidFill>
                  <a:srgbClr val="AE0403"/>
                </a:solidFill>
              </a:rPr>
              <a:t>APGAR Scores for Newborns</a:t>
            </a:r>
          </a:p>
          <a:p>
            <a:pPr>
              <a:buClr>
                <a:schemeClr val="tx1"/>
              </a:buClr>
              <a:buSzPct val="125000"/>
              <a:buFont typeface="Arial" panose="020B0604020202020204" pitchFamily="34" charset="0"/>
              <a:buChar char="•"/>
            </a:pPr>
            <a:r>
              <a:rPr lang="en-US" sz="2400" b="1" dirty="0">
                <a:solidFill>
                  <a:srgbClr val="AE0403"/>
                </a:solidFill>
              </a:rPr>
              <a:t>Results of a Health Physical</a:t>
            </a:r>
          </a:p>
          <a:p>
            <a:pPr>
              <a:buClr>
                <a:schemeClr val="tx1"/>
              </a:buClr>
              <a:buSzPct val="125000"/>
              <a:buFont typeface="Arial" panose="020B0604020202020204" pitchFamily="34" charset="0"/>
              <a:buChar char="•"/>
            </a:pPr>
            <a:r>
              <a:rPr lang="en-US" sz="2400" b="1" dirty="0">
                <a:solidFill>
                  <a:srgbClr val="AE0403"/>
                </a:solidFill>
              </a:rPr>
              <a:t>Car Checkup</a:t>
            </a:r>
          </a:p>
          <a:p>
            <a:pPr>
              <a:buClr>
                <a:schemeClr val="tx1"/>
              </a:buClr>
              <a:buSzPct val="125000"/>
              <a:buFont typeface="Arial" panose="020B0604020202020204" pitchFamily="34" charset="0"/>
              <a:buChar char="•"/>
            </a:pPr>
            <a:r>
              <a:rPr lang="en-US" sz="2400" b="1" dirty="0">
                <a:solidFill>
                  <a:srgbClr val="AE0403"/>
                </a:solidFill>
              </a:rPr>
              <a:t>Competitive Figure Skating</a:t>
            </a:r>
          </a:p>
          <a:p>
            <a:pPr>
              <a:buClr>
                <a:schemeClr val="tx1"/>
              </a:buClr>
              <a:buSzPct val="125000"/>
              <a:buFont typeface="Arial" panose="020B0604020202020204" pitchFamily="34" charset="0"/>
              <a:buChar char="•"/>
            </a:pPr>
            <a:r>
              <a:rPr lang="en-US" sz="2400" b="1" dirty="0">
                <a:solidFill>
                  <a:srgbClr val="AE0403"/>
                </a:solidFill>
              </a:rPr>
              <a:t>Wine and Apple Tasting</a:t>
            </a:r>
          </a:p>
        </p:txBody>
      </p:sp>
    </p:spTree>
    <p:extLst>
      <p:ext uri="{BB962C8B-B14F-4D97-AF65-F5344CB8AC3E}">
        <p14:creationId xmlns:p14="http://schemas.microsoft.com/office/powerpoint/2010/main" val="126359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A4D1-A466-AFDA-F549-58D4394092B4}"/>
              </a:ext>
            </a:extLst>
          </p:cNvPr>
          <p:cNvSpPr>
            <a:spLocks noGrp="1"/>
          </p:cNvSpPr>
          <p:nvPr>
            <p:ph type="title"/>
          </p:nvPr>
        </p:nvSpPr>
        <p:spPr>
          <a:xfrm>
            <a:off x="1066799" y="142002"/>
            <a:ext cx="10058400" cy="957333"/>
          </a:xfrm>
        </p:spPr>
        <p:txBody>
          <a:bodyPr>
            <a:normAutofit fontScale="90000"/>
          </a:bodyPr>
          <a:lstStyle/>
          <a:p>
            <a:pPr algn="ctr"/>
            <a:r>
              <a:rPr lang="en-US" dirty="0"/>
              <a:t>Example: </a:t>
            </a:r>
            <a:r>
              <a:rPr lang="en-US" dirty="0">
                <a:solidFill>
                  <a:srgbClr val="AE0403"/>
                </a:solidFill>
              </a:rPr>
              <a:t>peer observation rubric, part 2</a:t>
            </a:r>
          </a:p>
        </p:txBody>
      </p:sp>
      <p:graphicFrame>
        <p:nvGraphicFramePr>
          <p:cNvPr id="7" name="Table 6">
            <a:extLst>
              <a:ext uri="{FF2B5EF4-FFF2-40B4-BE49-F238E27FC236}">
                <a16:creationId xmlns:a16="http://schemas.microsoft.com/office/drawing/2014/main" id="{02D44502-4643-71AA-0378-21CA9D4556BD}"/>
              </a:ext>
            </a:extLst>
          </p:cNvPr>
          <p:cNvGraphicFramePr>
            <a:graphicFrameLocks noGrp="1"/>
          </p:cNvGraphicFramePr>
          <p:nvPr>
            <p:extLst>
              <p:ext uri="{D42A27DB-BD31-4B8C-83A1-F6EECF244321}">
                <p14:modId xmlns:p14="http://schemas.microsoft.com/office/powerpoint/2010/main" val="1676363217"/>
              </p:ext>
            </p:extLst>
          </p:nvPr>
        </p:nvGraphicFramePr>
        <p:xfrm>
          <a:off x="594088" y="1174054"/>
          <a:ext cx="11003822" cy="5391133"/>
        </p:xfrm>
        <a:graphic>
          <a:graphicData uri="http://schemas.openxmlformats.org/drawingml/2006/table">
            <a:tbl>
              <a:tblPr firstRow="1" firstCol="1" lastRow="1" lastCol="1" bandRow="1" bandCol="1">
                <a:tableStyleId>{5940675A-B579-460E-94D1-54222C63F5DA}</a:tableStyleId>
              </a:tblPr>
              <a:tblGrid>
                <a:gridCol w="3546396">
                  <a:extLst>
                    <a:ext uri="{9D8B030D-6E8A-4147-A177-3AD203B41FA5}">
                      <a16:colId xmlns:a16="http://schemas.microsoft.com/office/drawing/2014/main" val="3829749223"/>
                    </a:ext>
                  </a:extLst>
                </a:gridCol>
                <a:gridCol w="965771">
                  <a:extLst>
                    <a:ext uri="{9D8B030D-6E8A-4147-A177-3AD203B41FA5}">
                      <a16:colId xmlns:a16="http://schemas.microsoft.com/office/drawing/2014/main" val="3482651959"/>
                    </a:ext>
                  </a:extLst>
                </a:gridCol>
                <a:gridCol w="945223">
                  <a:extLst>
                    <a:ext uri="{9D8B030D-6E8A-4147-A177-3AD203B41FA5}">
                      <a16:colId xmlns:a16="http://schemas.microsoft.com/office/drawing/2014/main" val="1455701542"/>
                    </a:ext>
                  </a:extLst>
                </a:gridCol>
                <a:gridCol w="2681555">
                  <a:extLst>
                    <a:ext uri="{9D8B030D-6E8A-4147-A177-3AD203B41FA5}">
                      <a16:colId xmlns:a16="http://schemas.microsoft.com/office/drawing/2014/main" val="2533477674"/>
                    </a:ext>
                  </a:extLst>
                </a:gridCol>
                <a:gridCol w="2864877">
                  <a:extLst>
                    <a:ext uri="{9D8B030D-6E8A-4147-A177-3AD203B41FA5}">
                      <a16:colId xmlns:a16="http://schemas.microsoft.com/office/drawing/2014/main" val="3126497569"/>
                    </a:ext>
                  </a:extLst>
                </a:gridCol>
              </a:tblGrid>
              <a:tr h="390418">
                <a:tc>
                  <a:txBody>
                    <a:bodyPr/>
                    <a:lstStyle/>
                    <a:p>
                      <a:pPr marL="182880" marR="0" algn="l">
                        <a:lnSpc>
                          <a:spcPct val="100000"/>
                        </a:lnSpc>
                        <a:spcBef>
                          <a:spcPts val="0"/>
                        </a:spcBef>
                        <a:spcAft>
                          <a:spcPts val="0"/>
                        </a:spcAft>
                      </a:pPr>
                      <a:r>
                        <a:rPr lang="en-US" sz="1800" dirty="0">
                          <a:effectLst/>
                        </a:rPr>
                        <a:t>Assignment</a:t>
                      </a:r>
                      <a:r>
                        <a:rPr lang="en-US" sz="1800" spc="115" dirty="0">
                          <a:effectLst/>
                        </a:rPr>
                        <a:t> </a:t>
                      </a:r>
                      <a:r>
                        <a:rPr lang="en-US" sz="1800" spc="-10" dirty="0">
                          <a:effectLst/>
                        </a:rPr>
                        <a:t>Components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0">
                        <a:lnSpc>
                          <a:spcPct val="100000"/>
                        </a:lnSpc>
                        <a:spcBef>
                          <a:spcPts val="0"/>
                        </a:spcBef>
                        <a:spcAft>
                          <a:spcPts val="0"/>
                        </a:spcAft>
                      </a:pPr>
                      <a:r>
                        <a:rPr lang="en-US" sz="1800" spc="-10" dirty="0">
                          <a:effectLst/>
                        </a:rPr>
                        <a:t>Present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0">
                        <a:lnSpc>
                          <a:spcPct val="100000"/>
                        </a:lnSpc>
                        <a:spcBef>
                          <a:spcPts val="0"/>
                        </a:spcBef>
                        <a:spcAft>
                          <a:spcPts val="0"/>
                        </a:spcAft>
                      </a:pPr>
                      <a:r>
                        <a:rPr lang="en-US" sz="1800" spc="-10" dirty="0">
                          <a:effectLst/>
                        </a:rPr>
                        <a:t>Absent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882650" algn="r">
                        <a:lnSpc>
                          <a:spcPct val="100000"/>
                        </a:lnSpc>
                        <a:spcBef>
                          <a:spcPts val="0"/>
                        </a:spcBef>
                        <a:spcAft>
                          <a:spcPts val="0"/>
                        </a:spcAft>
                      </a:pPr>
                      <a:r>
                        <a:rPr lang="en-US" sz="1800" spc="-10" dirty="0">
                          <a:effectLst/>
                        </a:rPr>
                        <a:t>Explanation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1440" marR="0">
                        <a:lnSpc>
                          <a:spcPct val="100000"/>
                        </a:lnSpc>
                        <a:spcBef>
                          <a:spcPts val="0"/>
                        </a:spcBef>
                        <a:spcAft>
                          <a:spcPts val="0"/>
                        </a:spcAft>
                      </a:pPr>
                      <a:r>
                        <a:rPr lang="en-US" sz="1800" spc="-40" dirty="0">
                          <a:effectLst/>
                        </a:rPr>
                        <a:t>Peer</a:t>
                      </a:r>
                      <a:r>
                        <a:rPr lang="en-US" sz="1800" spc="-55" dirty="0">
                          <a:effectLst/>
                        </a:rPr>
                        <a:t> </a:t>
                      </a:r>
                      <a:r>
                        <a:rPr lang="en-US" sz="1800" spc="-10" dirty="0">
                          <a:effectLst/>
                        </a:rPr>
                        <a:t>Response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64758818"/>
                  </a:ext>
                </a:extLst>
              </a:tr>
              <a:tr h="1322566">
                <a:tc>
                  <a:txBody>
                    <a:bodyPr/>
                    <a:lstStyle/>
                    <a:p>
                      <a:pPr marL="67945" marR="0">
                        <a:lnSpc>
                          <a:spcPct val="105000"/>
                        </a:lnSpc>
                        <a:spcBef>
                          <a:spcPts val="0"/>
                        </a:spcBef>
                        <a:spcAft>
                          <a:spcPts val="0"/>
                        </a:spcAft>
                      </a:pPr>
                      <a:r>
                        <a:rPr lang="en-US" sz="1600" spc="-10" dirty="0">
                          <a:effectLst/>
                          <a:latin typeface="Arial" panose="020B0604020202020204" pitchFamily="34" charset="0"/>
                          <a:cs typeface="Arial" panose="020B0604020202020204" pitchFamily="34" charset="0"/>
                        </a:rPr>
                        <a:t>P2-Described</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two</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events/situations </a:t>
                      </a:r>
                      <a:r>
                        <a:rPr lang="en-US" sz="1600" dirty="0">
                          <a:effectLst/>
                          <a:latin typeface="Arial" panose="020B0604020202020204" pitchFamily="34" charset="0"/>
                          <a:cs typeface="Arial" panose="020B0604020202020204" pitchFamily="34" charset="0"/>
                        </a:rPr>
                        <a:t>contributing the creation of the</a:t>
                      </a:r>
                    </a:p>
                    <a:p>
                      <a:pPr marL="67945" marR="0">
                        <a:spcBef>
                          <a:spcPts val="5"/>
                        </a:spcBef>
                        <a:spcAft>
                          <a:spcPts val="0"/>
                        </a:spcAft>
                      </a:pPr>
                      <a:r>
                        <a:rPr lang="en-US" sz="1600" spc="-20" dirty="0">
                          <a:effectLst/>
                          <a:latin typeface="Arial" panose="020B0604020202020204" pitchFamily="34" charset="0"/>
                          <a:cs typeface="Arial" panose="020B0604020202020204" pitchFamily="34" charset="0"/>
                        </a:rPr>
                        <a:t>program</a:t>
                      </a:r>
                      <a:r>
                        <a:rPr lang="en-US" sz="1600" spc="-5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or</a:t>
                      </a:r>
                      <a:r>
                        <a:rPr lang="en-US" sz="1600" spc="-5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policy</a:t>
                      </a:r>
                      <a:r>
                        <a:rPr lang="en-US" sz="1600" spc="-4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using</a:t>
                      </a:r>
                      <a:r>
                        <a:rPr lang="en-US" sz="1600" spc="-4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information </a:t>
                      </a:r>
                      <a:r>
                        <a:rPr lang="en-US" sz="1600" spc="-10" dirty="0">
                          <a:effectLst/>
                          <a:latin typeface="Arial" panose="020B0604020202020204" pitchFamily="34" charset="0"/>
                          <a:cs typeface="Arial" panose="020B0604020202020204" pitchFamily="34" charset="0"/>
                        </a:rPr>
                        <a:t>from</a:t>
                      </a:r>
                      <a:r>
                        <a:rPr lang="en-US" sz="1600" spc="-8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the</a:t>
                      </a:r>
                      <a:r>
                        <a:rPr lang="en-US" sz="1600" spc="-7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website</a:t>
                      </a:r>
                      <a:r>
                        <a:rPr lang="en-US" sz="1600" spc="-7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and</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one</a:t>
                      </a:r>
                      <a:r>
                        <a:rPr lang="en-US" sz="1600" spc="-10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other </a:t>
                      </a:r>
                      <a:r>
                        <a:rPr lang="en-US" sz="1600" dirty="0">
                          <a:effectLst/>
                          <a:latin typeface="Arial" panose="020B0604020202020204" pitchFamily="34" charset="0"/>
                          <a:cs typeface="Arial" panose="020B0604020202020204" pitchFamily="34" charset="0"/>
                        </a:rPr>
                        <a:t>relevant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67310" marR="260985">
                        <a:lnSpc>
                          <a:spcPct val="105000"/>
                        </a:lnSpc>
                        <a:spcBef>
                          <a:spcPts val="0"/>
                        </a:spcBef>
                        <a:spcAft>
                          <a:spcPts val="0"/>
                        </a:spcAft>
                      </a:pPr>
                      <a:r>
                        <a:rPr lang="en-US" sz="1600" spc="-10" dirty="0">
                          <a:effectLst/>
                          <a:latin typeface="Arial" panose="020B0604020202020204" pitchFamily="34" charset="0"/>
                          <a:cs typeface="Arial" panose="020B0604020202020204" pitchFamily="34" charset="0"/>
                        </a:rPr>
                        <a:t>If</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Present,</a:t>
                      </a:r>
                      <a:r>
                        <a:rPr lang="en-US" sz="1600" spc="-8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what</a:t>
                      </a:r>
                      <a:r>
                        <a:rPr lang="en-US" sz="1600" spc="-9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two</a:t>
                      </a:r>
                      <a:r>
                        <a:rPr lang="en-US" sz="1600" spc="-8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events/situations </a:t>
                      </a:r>
                      <a:r>
                        <a:rPr lang="en-US" sz="1600" dirty="0">
                          <a:effectLst/>
                          <a:latin typeface="Arial" panose="020B0604020202020204" pitchFamily="34" charset="0"/>
                          <a:cs typeface="Arial" panose="020B0604020202020204" pitchFamily="34" charset="0"/>
                        </a:rPr>
                        <a:t>are</a:t>
                      </a:r>
                      <a:r>
                        <a:rPr lang="en-US" sz="1600" spc="-9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described?</a:t>
                      </a:r>
                      <a:r>
                        <a:rPr lang="en-US" sz="1600" spc="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If</a:t>
                      </a:r>
                      <a:r>
                        <a:rPr lang="en-US" sz="1600" spc="-5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Present,</a:t>
                      </a:r>
                      <a:r>
                        <a:rPr lang="en-US" sz="1600" spc="-6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what</a:t>
                      </a:r>
                      <a:r>
                        <a:rPr lang="en-US" sz="1600" spc="-6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relevant</a:t>
                      </a:r>
                      <a:r>
                        <a:rPr lang="en-US" sz="1600" spc="-6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source</a:t>
                      </a:r>
                      <a:r>
                        <a:rPr lang="en-US" sz="1600" spc="-6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was </a:t>
                      </a:r>
                      <a:r>
                        <a:rPr lang="en-US" sz="1600" spc="-10" dirty="0">
                          <a:effectLst/>
                          <a:latin typeface="Arial" panose="020B0604020202020204" pitchFamily="34" charset="0"/>
                          <a:cs typeface="Arial" panose="020B0604020202020204" pitchFamily="34" charset="0"/>
                        </a:rPr>
                        <a:t>used?</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07807424"/>
                  </a:ext>
                </a:extLst>
              </a:tr>
              <a:tr h="1325367">
                <a:tc>
                  <a:txBody>
                    <a:bodyPr/>
                    <a:lstStyle/>
                    <a:p>
                      <a:pPr marL="67945" marR="269240">
                        <a:lnSpc>
                          <a:spcPct val="105000"/>
                        </a:lnSpc>
                        <a:spcBef>
                          <a:spcPts val="0"/>
                        </a:spcBef>
                        <a:spcAft>
                          <a:spcPts val="0"/>
                        </a:spcAft>
                      </a:pPr>
                      <a:r>
                        <a:rPr lang="en-US" sz="1600" dirty="0">
                          <a:effectLst/>
                          <a:latin typeface="Arial" panose="020B0604020202020204" pitchFamily="34" charset="0"/>
                          <a:cs typeface="Arial" panose="020B0604020202020204" pitchFamily="34" charset="0"/>
                        </a:rPr>
                        <a:t>P3-Described three measurable quantitative</a:t>
                      </a:r>
                      <a:r>
                        <a:rPr lang="en-US" sz="1600" spc="-9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or</a:t>
                      </a:r>
                      <a:r>
                        <a:rPr lang="en-US" sz="1600" spc="-8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qualitative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outcomes from the policy or program to date </a:t>
                      </a:r>
                      <a:r>
                        <a:rPr lang="en-US" sz="1600" spc="-10" dirty="0">
                          <a:effectLst/>
                          <a:latin typeface="Arial" panose="020B0604020202020204" pitchFamily="34" charset="0"/>
                          <a:cs typeface="Arial" panose="020B0604020202020204" pitchFamily="34" charset="0"/>
                        </a:rPr>
                        <a:t>using</a:t>
                      </a:r>
                      <a:r>
                        <a:rPr lang="en-US" sz="1600" spc="-6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information</a:t>
                      </a:r>
                      <a:r>
                        <a:rPr lang="en-US" sz="1600" spc="-5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from</a:t>
                      </a:r>
                      <a:r>
                        <a:rPr lang="en-US" sz="1600" spc="-55"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the</a:t>
                      </a:r>
                      <a:r>
                        <a:rPr lang="en-US" sz="1600" spc="-50" dirty="0">
                          <a:effectLst/>
                          <a:latin typeface="Arial" panose="020B0604020202020204" pitchFamily="34" charset="0"/>
                          <a:cs typeface="Arial" panose="020B0604020202020204" pitchFamily="34" charset="0"/>
                        </a:rPr>
                        <a:t> </a:t>
                      </a:r>
                      <a:r>
                        <a:rPr lang="en-US" sz="1600" spc="-10" dirty="0">
                          <a:effectLst/>
                          <a:latin typeface="Arial" panose="020B0604020202020204" pitchFamily="34" charset="0"/>
                          <a:cs typeface="Arial" panose="020B0604020202020204" pitchFamily="34" charset="0"/>
                        </a:rPr>
                        <a:t>website</a:t>
                      </a:r>
                      <a:r>
                        <a:rPr lang="en-US" sz="1600" spc="-50" dirty="0">
                          <a:effectLst/>
                          <a:latin typeface="Arial" panose="020B0604020202020204" pitchFamily="34" charset="0"/>
                          <a:cs typeface="Arial" panose="020B0604020202020204" pitchFamily="34" charset="0"/>
                        </a:rPr>
                        <a:t> </a:t>
                      </a:r>
                      <a:r>
                        <a:rPr lang="en-US" sz="1600" spc="-25" dirty="0">
                          <a:effectLst/>
                          <a:latin typeface="Arial" panose="020B0604020202020204" pitchFamily="34" charset="0"/>
                          <a:cs typeface="Arial" panose="020B0604020202020204" pitchFamily="34" charset="0"/>
                        </a:rPr>
                        <a:t>and</a:t>
                      </a:r>
                      <a:r>
                        <a:rPr lang="en-US" sz="1600" spc="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one</a:t>
                      </a:r>
                      <a:r>
                        <a:rPr lang="en-US" sz="1600" spc="-4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other</a:t>
                      </a:r>
                      <a:r>
                        <a:rPr lang="en-US" sz="1600" spc="-4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relevant source</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67310" marR="39370">
                        <a:lnSpc>
                          <a:spcPct val="105000"/>
                        </a:lnSpc>
                        <a:spcBef>
                          <a:spcPts val="0"/>
                        </a:spcBef>
                        <a:spcAft>
                          <a:spcPts val="0"/>
                        </a:spcAft>
                      </a:pPr>
                      <a:r>
                        <a:rPr lang="en-US" sz="1600" spc="-20" dirty="0">
                          <a:effectLst/>
                          <a:latin typeface="Arial" panose="020B0604020202020204" pitchFamily="34" charset="0"/>
                          <a:cs typeface="Arial" panose="020B0604020202020204" pitchFamily="34" charset="0"/>
                        </a:rPr>
                        <a:t>If</a:t>
                      </a:r>
                      <a:r>
                        <a:rPr lang="en-US" sz="1600" spc="-4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Present,</a:t>
                      </a:r>
                      <a:r>
                        <a:rPr lang="en-US" sz="1600" spc="-5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what</a:t>
                      </a:r>
                      <a:r>
                        <a:rPr lang="en-US" sz="1600" spc="-6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three</a:t>
                      </a:r>
                      <a:r>
                        <a:rPr lang="en-US" sz="1600" spc="-5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measurable </a:t>
                      </a:r>
                      <a:r>
                        <a:rPr lang="en-US" sz="1600" dirty="0">
                          <a:effectLst/>
                          <a:latin typeface="Arial" panose="020B0604020202020204" pitchFamily="34" charset="0"/>
                          <a:cs typeface="Arial" panose="020B0604020202020204" pitchFamily="34" charset="0"/>
                        </a:rPr>
                        <a:t>outcomes were used?</a:t>
                      </a:r>
                      <a:r>
                        <a:rPr lang="en-US" sz="1600" spc="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If</a:t>
                      </a:r>
                      <a:r>
                        <a:rPr lang="en-US" sz="1600" spc="-5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Present,</a:t>
                      </a:r>
                      <a:r>
                        <a:rPr lang="en-US" sz="1600" spc="-6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what</a:t>
                      </a:r>
                      <a:r>
                        <a:rPr lang="en-US" sz="1600" spc="-6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relevant</a:t>
                      </a:r>
                      <a:r>
                        <a:rPr lang="en-US" sz="1600" spc="-55"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source</a:t>
                      </a:r>
                      <a:r>
                        <a:rPr lang="en-US" sz="1600" spc="-60" dirty="0">
                          <a:effectLst/>
                          <a:latin typeface="Arial" panose="020B0604020202020204" pitchFamily="34" charset="0"/>
                          <a:cs typeface="Arial" panose="020B0604020202020204" pitchFamily="34" charset="0"/>
                        </a:rPr>
                        <a:t> </a:t>
                      </a:r>
                      <a:r>
                        <a:rPr lang="en-US" sz="1600" spc="-20" dirty="0">
                          <a:effectLst/>
                          <a:latin typeface="Arial" panose="020B0604020202020204" pitchFamily="34" charset="0"/>
                          <a:cs typeface="Arial" panose="020B0604020202020204" pitchFamily="34" charset="0"/>
                        </a:rPr>
                        <a:t>was </a:t>
                      </a:r>
                      <a:r>
                        <a:rPr lang="en-US" sz="1600" spc="-10" dirty="0">
                          <a:effectLst/>
                          <a:latin typeface="Arial" panose="020B0604020202020204" pitchFamily="34" charset="0"/>
                          <a:cs typeface="Arial" panose="020B0604020202020204" pitchFamily="34" charset="0"/>
                        </a:rPr>
                        <a:t>used?</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253034629"/>
                  </a:ext>
                </a:extLst>
              </a:tr>
              <a:tr h="1473420">
                <a:tc>
                  <a:txBody>
                    <a:bodyPr/>
                    <a:lstStyle/>
                    <a:p>
                      <a:pPr marL="67945" marR="0">
                        <a:spcBef>
                          <a:spcPts val="0"/>
                        </a:spcBef>
                        <a:spcAft>
                          <a:spcPts val="0"/>
                        </a:spcAft>
                      </a:pPr>
                      <a:r>
                        <a:rPr lang="en-US" sz="1600" spc="-20" dirty="0">
                          <a:effectLst/>
                          <a:latin typeface="Arial" panose="020B0604020202020204" pitchFamily="34" charset="0"/>
                          <a:ea typeface="Arial" panose="020B0604020202020204" pitchFamily="34" charset="0"/>
                          <a:cs typeface="Arial" panose="020B0604020202020204" pitchFamily="34" charset="0"/>
                        </a:rPr>
                        <a:t>P4-Described</a:t>
                      </a:r>
                      <a:r>
                        <a:rPr lang="en-US" sz="1600" spc="-4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two</a:t>
                      </a:r>
                      <a:r>
                        <a:rPr lang="en-US" sz="1600" spc="-4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challenges,</a:t>
                      </a: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67945" marR="49530">
                        <a:lnSpc>
                          <a:spcPct val="105000"/>
                        </a:lnSpc>
                        <a:spcBef>
                          <a:spcPts val="75"/>
                        </a:spcBef>
                        <a:spcAft>
                          <a:spcPts val="0"/>
                        </a:spcAft>
                      </a:pPr>
                      <a:r>
                        <a:rPr lang="en-US" sz="1600" spc="-10" dirty="0">
                          <a:effectLst/>
                          <a:latin typeface="Arial" panose="020B0604020202020204" pitchFamily="34" charset="0"/>
                          <a:ea typeface="Arial" panose="020B0604020202020204" pitchFamily="34" charset="0"/>
                          <a:cs typeface="Arial" panose="020B0604020202020204" pitchFamily="34" charset="0"/>
                        </a:rPr>
                        <a:t>criticisms, unintended consequences, </a:t>
                      </a:r>
                      <a:r>
                        <a:rPr lang="en-US" sz="1600" dirty="0">
                          <a:effectLst/>
                          <a:latin typeface="Arial" panose="020B0604020202020204" pitchFamily="34" charset="0"/>
                          <a:ea typeface="Arial" panose="020B0604020202020204" pitchFamily="34" charset="0"/>
                          <a:cs typeface="Arial" panose="020B0604020202020204" pitchFamily="34" charset="0"/>
                        </a:rPr>
                        <a:t>or missing pieces of 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program</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or</a:t>
                      </a:r>
                    </a:p>
                    <a:p>
                      <a:pPr marL="67945" marR="0">
                        <a:lnSpc>
                          <a:spcPct val="105000"/>
                        </a:lnSpc>
                        <a:spcBef>
                          <a:spcPts val="1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policy using information from the </a:t>
                      </a:r>
                      <a:r>
                        <a:rPr lang="en-US" sz="1600" spc="-10" dirty="0">
                          <a:effectLst/>
                          <a:latin typeface="Arial" panose="020B0604020202020204" pitchFamily="34" charset="0"/>
                          <a:ea typeface="Arial" panose="020B0604020202020204" pitchFamily="34" charset="0"/>
                          <a:cs typeface="Arial" panose="020B0604020202020204" pitchFamily="34" charset="0"/>
                        </a:rPr>
                        <a:t>website</a:t>
                      </a:r>
                      <a:r>
                        <a:rPr lang="en-US" sz="1600" spc="-85"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and</a:t>
                      </a:r>
                      <a:r>
                        <a:rPr lang="en-US" sz="1600" spc="-75"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one</a:t>
                      </a:r>
                      <a:r>
                        <a:rPr lang="en-US" sz="1600" spc="-85"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other</a:t>
                      </a:r>
                      <a:r>
                        <a:rPr lang="en-US" sz="1600" spc="-90"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relevant</a:t>
                      </a:r>
                      <a:r>
                        <a:rPr lang="en-US" sz="1600" spc="-80"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source</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Arial" panose="020B0604020202020204" pitchFamily="34" charset="0"/>
                        </a:rPr>
                        <a:t> </a:t>
                      </a:r>
                    </a:p>
                  </a:txBody>
                  <a:tcPr marL="0" marR="0" marT="0" marB="0"/>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 </a:t>
                      </a:r>
                    </a:p>
                  </a:txBody>
                  <a:tcPr marL="0" marR="0" marT="0" marB="0"/>
                </a:tc>
                <a:tc>
                  <a:txBody>
                    <a:bodyPr/>
                    <a:lstStyle/>
                    <a:p>
                      <a:pPr marL="67310" marR="0">
                        <a:spcBef>
                          <a:spcPts val="0"/>
                        </a:spcBef>
                        <a:spcAft>
                          <a:spcPts val="0"/>
                        </a:spcAft>
                      </a:pPr>
                      <a:r>
                        <a:rPr lang="en-US" sz="1600" spc="-20" dirty="0">
                          <a:effectLst/>
                          <a:latin typeface="Arial" panose="020B0604020202020204" pitchFamily="34" charset="0"/>
                          <a:ea typeface="Arial" panose="020B0604020202020204" pitchFamily="34" charset="0"/>
                          <a:cs typeface="Arial" panose="020B0604020202020204" pitchFamily="34" charset="0"/>
                        </a:rPr>
                        <a:t>If</a:t>
                      </a:r>
                      <a:r>
                        <a:rPr lang="en-US" sz="1600" spc="-4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Present,</a:t>
                      </a:r>
                      <a:r>
                        <a:rPr lang="en-US" sz="1600" spc="-4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what</a:t>
                      </a:r>
                      <a:r>
                        <a:rPr lang="en-US" sz="1600" spc="-50"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two</a:t>
                      </a:r>
                      <a:r>
                        <a:rPr lang="en-US" sz="1600" spc="-5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challenges,</a:t>
                      </a:r>
                      <a:r>
                        <a:rPr lang="en-US" sz="1600" spc="0"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criticisms, unintended consequences, </a:t>
                      </a:r>
                      <a:r>
                        <a:rPr lang="en-US" sz="1600" dirty="0">
                          <a:effectLst/>
                          <a:latin typeface="Arial" panose="020B0604020202020204" pitchFamily="34" charset="0"/>
                          <a:ea typeface="Arial" panose="020B0604020202020204" pitchFamily="34" charset="0"/>
                          <a:cs typeface="Arial" panose="020B0604020202020204" pitchFamily="34" charset="0"/>
                        </a:rPr>
                        <a:t>or missing pieces were identified?</a:t>
                      </a:r>
                      <a:r>
                        <a:rPr lang="en-US" sz="1600" spc="0"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If</a:t>
                      </a:r>
                      <a:r>
                        <a:rPr lang="en-US" sz="1600" spc="-5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Present,</a:t>
                      </a:r>
                      <a:r>
                        <a:rPr lang="en-US" sz="1600" spc="-60"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what</a:t>
                      </a:r>
                      <a:r>
                        <a:rPr lang="en-US" sz="1600" spc="-6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relevant</a:t>
                      </a:r>
                      <a:r>
                        <a:rPr lang="en-US" sz="1600" spc="-55"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source</a:t>
                      </a:r>
                      <a:r>
                        <a:rPr lang="en-US" sz="1600" spc="-60" dirty="0">
                          <a:effectLst/>
                          <a:latin typeface="Arial" panose="020B0604020202020204" pitchFamily="34" charset="0"/>
                          <a:ea typeface="Arial" panose="020B0604020202020204" pitchFamily="34" charset="0"/>
                          <a:cs typeface="Arial" panose="020B0604020202020204" pitchFamily="34" charset="0"/>
                        </a:rPr>
                        <a:t> </a:t>
                      </a:r>
                      <a:r>
                        <a:rPr lang="en-US" sz="1600" spc="-20" dirty="0">
                          <a:effectLst/>
                          <a:latin typeface="Arial" panose="020B0604020202020204" pitchFamily="34" charset="0"/>
                          <a:ea typeface="Arial" panose="020B0604020202020204" pitchFamily="34" charset="0"/>
                          <a:cs typeface="Arial" panose="020B0604020202020204" pitchFamily="34" charset="0"/>
                        </a:rPr>
                        <a:t>was </a:t>
                      </a:r>
                      <a:r>
                        <a:rPr lang="en-US" sz="1600" spc="-10" dirty="0">
                          <a:effectLst/>
                          <a:latin typeface="Arial" panose="020B0604020202020204" pitchFamily="34" charset="0"/>
                          <a:ea typeface="Arial" panose="020B0604020202020204" pitchFamily="34" charset="0"/>
                          <a:cs typeface="Arial" panose="020B0604020202020204" pitchFamily="34" charset="0"/>
                        </a:rPr>
                        <a:t>used?</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66041629"/>
                  </a:ext>
                </a:extLst>
              </a:tr>
              <a:tr h="879362">
                <a:tc>
                  <a:txBody>
                    <a:bodyPr/>
                    <a:lstStyle/>
                    <a:p>
                      <a:pPr marL="67945" marR="107315">
                        <a:lnSpc>
                          <a:spcPct val="105000"/>
                        </a:lnSpc>
                        <a:spcBef>
                          <a:spcPts val="0"/>
                        </a:spcBef>
                        <a:spcAft>
                          <a:spcPts val="0"/>
                        </a:spcAft>
                      </a:pPr>
                      <a:r>
                        <a:rPr lang="en-US" sz="1600" spc="-20" dirty="0">
                          <a:effectLst/>
                          <a:latin typeface="Arial" panose="020B0604020202020204" pitchFamily="34" charset="0"/>
                          <a:ea typeface="Arial" panose="020B0604020202020204" pitchFamily="34" charset="0"/>
                          <a:cs typeface="Times New Roman" panose="02020603050405020304" pitchFamily="18" charset="0"/>
                        </a:rPr>
                        <a:t>P5-Described</a:t>
                      </a:r>
                      <a:r>
                        <a:rPr lang="en-US" sz="1600" spc="-60"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two</a:t>
                      </a:r>
                      <a:r>
                        <a:rPr lang="en-US" sz="1600" spc="-55"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creative</a:t>
                      </a:r>
                      <a:r>
                        <a:rPr lang="en-US" sz="1600" spc="-55"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suggestions </a:t>
                      </a:r>
                      <a:r>
                        <a:rPr lang="en-US" sz="1600" spc="-10" dirty="0">
                          <a:effectLst/>
                          <a:latin typeface="Arial" panose="020B0604020202020204" pitchFamily="34" charset="0"/>
                          <a:ea typeface="Arial" panose="020B0604020202020204" pitchFamily="34" charset="0"/>
                          <a:cs typeface="Times New Roman" panose="02020603050405020304" pitchFamily="18" charset="0"/>
                        </a:rPr>
                        <a:t>for</a:t>
                      </a:r>
                      <a:r>
                        <a:rPr lang="en-US" sz="1600" spc="-70" dirty="0">
                          <a:effectLst/>
                          <a:latin typeface="Arial" panose="020B0604020202020204" pitchFamily="34" charset="0"/>
                          <a:ea typeface="Arial" panose="020B0604020202020204" pitchFamily="34" charset="0"/>
                          <a:cs typeface="Times New Roman" panose="02020603050405020304" pitchFamily="18" charset="0"/>
                        </a:rPr>
                        <a:t> </a:t>
                      </a:r>
                      <a:r>
                        <a:rPr lang="en-US" sz="1600" spc="-10" dirty="0">
                          <a:effectLst/>
                          <a:latin typeface="Arial" panose="020B0604020202020204" pitchFamily="34" charset="0"/>
                          <a:ea typeface="Arial" panose="020B0604020202020204" pitchFamily="34" charset="0"/>
                          <a:cs typeface="Times New Roman" panose="02020603050405020304" pitchFamily="18" charset="0"/>
                        </a:rPr>
                        <a:t>improving,</a:t>
                      </a:r>
                      <a:r>
                        <a:rPr lang="en-US" sz="1600" spc="-65" dirty="0">
                          <a:effectLst/>
                          <a:latin typeface="Arial" panose="020B0604020202020204" pitchFamily="34" charset="0"/>
                          <a:ea typeface="Arial" panose="020B0604020202020204" pitchFamily="34" charset="0"/>
                          <a:cs typeface="Times New Roman" panose="02020603050405020304" pitchFamily="18" charset="0"/>
                        </a:rPr>
                        <a:t> </a:t>
                      </a:r>
                      <a:r>
                        <a:rPr lang="en-US" sz="1600" spc="-10" dirty="0">
                          <a:effectLst/>
                          <a:latin typeface="Arial" panose="020B0604020202020204" pitchFamily="34" charset="0"/>
                          <a:ea typeface="Arial" panose="020B0604020202020204" pitchFamily="34" charset="0"/>
                          <a:cs typeface="Times New Roman" panose="02020603050405020304" pitchFamily="18" charset="0"/>
                        </a:rPr>
                        <a:t>revising,</a:t>
                      </a:r>
                      <a:r>
                        <a:rPr lang="en-US" sz="1600" spc="-65" dirty="0">
                          <a:effectLst/>
                          <a:latin typeface="Arial" panose="020B0604020202020204" pitchFamily="34" charset="0"/>
                          <a:ea typeface="Arial" panose="020B0604020202020204" pitchFamily="34" charset="0"/>
                          <a:cs typeface="Times New Roman" panose="02020603050405020304" pitchFamily="18" charset="0"/>
                        </a:rPr>
                        <a:t> </a:t>
                      </a:r>
                      <a:r>
                        <a:rPr lang="en-US" sz="1600" spc="-10" dirty="0">
                          <a:effectLst/>
                          <a:latin typeface="Arial" panose="020B0604020202020204" pitchFamily="34" charset="0"/>
                          <a:ea typeface="Arial" panose="020B0604020202020204" pitchFamily="34" charset="0"/>
                          <a:cs typeface="Times New Roman" panose="02020603050405020304" pitchFamily="18" charset="0"/>
                        </a:rPr>
                        <a:t>or</a:t>
                      </a:r>
                      <a:r>
                        <a:rPr lang="en-US" sz="1600" spc="-70" dirty="0">
                          <a:effectLst/>
                          <a:latin typeface="Arial" panose="020B0604020202020204" pitchFamily="34" charset="0"/>
                          <a:ea typeface="Arial" panose="020B0604020202020204" pitchFamily="34" charset="0"/>
                          <a:cs typeface="Times New Roman" panose="02020603050405020304" pitchFamily="18" charset="0"/>
                        </a:rPr>
                        <a:t> </a:t>
                      </a:r>
                      <a:r>
                        <a:rPr lang="en-US" sz="1600" spc="-10" dirty="0">
                          <a:effectLst/>
                          <a:latin typeface="Arial" panose="020B0604020202020204" pitchFamily="34" charset="0"/>
                          <a:ea typeface="Arial" panose="020B0604020202020204" pitchFamily="34" charset="0"/>
                          <a:cs typeface="Times New Roman" panose="02020603050405020304" pitchFamily="18" charset="0"/>
                        </a:rPr>
                        <a:t>adding</a:t>
                      </a:r>
                      <a:r>
                        <a:rPr lang="en-US" sz="1600" spc="-65" dirty="0">
                          <a:effectLst/>
                          <a:latin typeface="Arial" panose="020B0604020202020204" pitchFamily="34" charset="0"/>
                          <a:ea typeface="Arial" panose="020B0604020202020204" pitchFamily="34" charset="0"/>
                          <a:cs typeface="Times New Roman" panose="02020603050405020304" pitchFamily="18" charset="0"/>
                        </a:rPr>
                        <a:t> </a:t>
                      </a:r>
                      <a:r>
                        <a:rPr lang="en-US" sz="1600" spc="-10" dirty="0">
                          <a:effectLst/>
                          <a:latin typeface="Arial" panose="020B0604020202020204" pitchFamily="34" charset="0"/>
                          <a:ea typeface="Arial" panose="020B0604020202020204" pitchFamily="34" charset="0"/>
                          <a:cs typeface="Times New Roman" panose="02020603050405020304" pitchFamily="18" charset="0"/>
                        </a:rPr>
                        <a:t>to</a:t>
                      </a:r>
                      <a:r>
                        <a:rPr lang="en-US" sz="1600" spc="-65" dirty="0">
                          <a:effectLst/>
                          <a:latin typeface="Arial" panose="020B0604020202020204" pitchFamily="34" charset="0"/>
                          <a:ea typeface="Arial" panose="020B0604020202020204" pitchFamily="34" charset="0"/>
                          <a:cs typeface="Times New Roman" panose="02020603050405020304" pitchFamily="18" charset="0"/>
                        </a:rPr>
                        <a:t> </a:t>
                      </a:r>
                      <a:r>
                        <a:rPr lang="en-US" sz="1600" spc="-10" dirty="0">
                          <a:effectLst/>
                          <a:latin typeface="Arial" panose="020B0604020202020204" pitchFamily="34" charset="0"/>
                          <a:ea typeface="Arial" panose="020B0604020202020204" pitchFamily="34" charset="0"/>
                          <a:cs typeface="Times New Roman" panose="02020603050405020304" pitchFamily="18" charset="0"/>
                        </a:rPr>
                        <a:t>the </a:t>
                      </a:r>
                      <a:r>
                        <a:rPr lang="en-US" sz="1600" dirty="0">
                          <a:effectLst/>
                          <a:latin typeface="Arial" panose="020B0604020202020204" pitchFamily="34" charset="0"/>
                          <a:ea typeface="Arial" panose="020B0604020202020204" pitchFamily="34" charset="0"/>
                          <a:cs typeface="Times New Roman" panose="02020603050405020304" pitchFamily="18" charset="0"/>
                        </a:rPr>
                        <a:t>program or policy</a:t>
                      </a:r>
                    </a:p>
                  </a:txBody>
                  <a:tcPr marL="0" marR="0" marT="0" marB="0"/>
                </a:tc>
                <a:tc>
                  <a:txBody>
                    <a:bodyPr/>
                    <a:lstStyle/>
                    <a:p>
                      <a:pPr marL="0" marR="0">
                        <a:spcBef>
                          <a:spcPts val="0"/>
                        </a:spcBef>
                        <a:spcAft>
                          <a:spcPts val="0"/>
                        </a:spcAft>
                      </a:pPr>
                      <a:r>
                        <a:rPr lang="en-US" sz="1600">
                          <a:effectLst/>
                          <a:latin typeface="Times New Roman" panose="02020603050405020304" pitchFamily="18" charset="0"/>
                          <a:ea typeface="Arial" panose="020B060402020202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latin typeface="Times New Roman" panose="02020603050405020304" pitchFamily="18" charset="0"/>
                          <a:ea typeface="Arial" panose="020B060402020202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310" marR="39370">
                        <a:lnSpc>
                          <a:spcPct val="105000"/>
                        </a:lnSpc>
                        <a:spcBef>
                          <a:spcPts val="0"/>
                        </a:spcBef>
                        <a:spcAft>
                          <a:spcPts val="0"/>
                        </a:spcAft>
                      </a:pPr>
                      <a:r>
                        <a:rPr lang="en-US" sz="1600" spc="-20" dirty="0">
                          <a:effectLst/>
                          <a:latin typeface="Arial" panose="020B0604020202020204" pitchFamily="34" charset="0"/>
                          <a:ea typeface="Arial" panose="020B0604020202020204" pitchFamily="34" charset="0"/>
                          <a:cs typeface="Times New Roman" panose="02020603050405020304" pitchFamily="18" charset="0"/>
                        </a:rPr>
                        <a:t>If</a:t>
                      </a:r>
                      <a:r>
                        <a:rPr lang="en-US" sz="1600" spc="-50"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Present,</a:t>
                      </a:r>
                      <a:r>
                        <a:rPr lang="en-US" sz="1600" spc="-50"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what</a:t>
                      </a:r>
                      <a:r>
                        <a:rPr lang="en-US" sz="1600" spc="-60"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two</a:t>
                      </a:r>
                      <a:r>
                        <a:rPr lang="en-US" sz="1600" spc="-60"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creative</a:t>
                      </a:r>
                      <a:r>
                        <a:rPr lang="en-US" sz="1600" spc="-55" dirty="0">
                          <a:effectLst/>
                          <a:latin typeface="Arial" panose="020B0604020202020204" pitchFamily="34" charset="0"/>
                          <a:ea typeface="Arial" panose="020B0604020202020204" pitchFamily="34" charset="0"/>
                          <a:cs typeface="Times New Roman" panose="02020603050405020304" pitchFamily="18" charset="0"/>
                        </a:rPr>
                        <a:t> </a:t>
                      </a:r>
                      <a:r>
                        <a:rPr lang="en-US" sz="1600" spc="-20" dirty="0">
                          <a:effectLst/>
                          <a:latin typeface="Arial" panose="020B0604020202020204" pitchFamily="34" charset="0"/>
                          <a:ea typeface="Arial" panose="020B0604020202020204" pitchFamily="34" charset="0"/>
                          <a:cs typeface="Times New Roman" panose="02020603050405020304" pitchFamily="18" charset="0"/>
                        </a:rPr>
                        <a:t>suggestions </a:t>
                      </a:r>
                      <a:r>
                        <a:rPr lang="en-US" sz="1600" dirty="0">
                          <a:effectLst/>
                          <a:latin typeface="Arial" panose="020B0604020202020204" pitchFamily="34" charset="0"/>
                          <a:ea typeface="Arial" panose="020B0604020202020204" pitchFamily="34" charset="0"/>
                          <a:cs typeface="Times New Roman" panose="02020603050405020304" pitchFamily="18" charset="0"/>
                        </a:rPr>
                        <a:t>were</a:t>
                      </a:r>
                      <a:r>
                        <a:rPr lang="en-US" sz="1600" spc="-70" dirty="0">
                          <a:effectLst/>
                          <a:latin typeface="Arial" panose="020B0604020202020204" pitchFamily="34" charset="0"/>
                          <a:ea typeface="Arial" panose="020B0604020202020204" pitchFamily="34" charset="0"/>
                          <a:cs typeface="Times New Roman" panose="02020603050405020304" pitchFamily="18" charset="0"/>
                        </a:rPr>
                        <a:t> </a:t>
                      </a:r>
                      <a:r>
                        <a:rPr lang="en-US" sz="1600" dirty="0">
                          <a:effectLst/>
                          <a:latin typeface="Arial" panose="020B0604020202020204" pitchFamily="34" charset="0"/>
                          <a:ea typeface="Arial" panose="020B0604020202020204" pitchFamily="34" charset="0"/>
                          <a:cs typeface="Times New Roman" panose="02020603050405020304" pitchFamily="18" charset="0"/>
                        </a:rPr>
                        <a:t>provided?</a:t>
                      </a:r>
                    </a:p>
                  </a:txBody>
                  <a:tcPr marL="0" marR="0" marT="0" marB="0"/>
                </a:tc>
                <a:tc>
                  <a:txBody>
                    <a:bodyPr/>
                    <a:lstStyle/>
                    <a:p>
                      <a:pPr marL="0" marR="0">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0703491"/>
                  </a:ext>
                </a:extLst>
              </a:tr>
            </a:tbl>
          </a:graphicData>
        </a:graphic>
      </p:graphicFrame>
    </p:spTree>
    <p:extLst>
      <p:ext uri="{BB962C8B-B14F-4D97-AF65-F5344CB8AC3E}">
        <p14:creationId xmlns:p14="http://schemas.microsoft.com/office/powerpoint/2010/main" val="949611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2A85-EDA7-EBFC-14FB-4D7DD2462279}"/>
              </a:ext>
            </a:extLst>
          </p:cNvPr>
          <p:cNvSpPr>
            <a:spLocks noGrp="1"/>
          </p:cNvSpPr>
          <p:nvPr>
            <p:ph type="title"/>
          </p:nvPr>
        </p:nvSpPr>
        <p:spPr>
          <a:xfrm>
            <a:off x="1066800" y="104487"/>
            <a:ext cx="10058400" cy="583881"/>
          </a:xfrm>
        </p:spPr>
        <p:txBody>
          <a:bodyPr>
            <a:noAutofit/>
          </a:bodyPr>
          <a:lstStyle/>
          <a:p>
            <a:r>
              <a:rPr lang="en-US" sz="4000" dirty="0"/>
              <a:t>Grading rubric with point values</a:t>
            </a:r>
          </a:p>
        </p:txBody>
      </p:sp>
      <p:graphicFrame>
        <p:nvGraphicFramePr>
          <p:cNvPr id="3" name="Table 2">
            <a:extLst>
              <a:ext uri="{FF2B5EF4-FFF2-40B4-BE49-F238E27FC236}">
                <a16:creationId xmlns:a16="http://schemas.microsoft.com/office/drawing/2014/main" id="{2C63496C-5430-6449-C0E6-5E00D2558CF4}"/>
              </a:ext>
            </a:extLst>
          </p:cNvPr>
          <p:cNvGraphicFramePr>
            <a:graphicFrameLocks noGrp="1"/>
          </p:cNvGraphicFramePr>
          <p:nvPr>
            <p:extLst>
              <p:ext uri="{D42A27DB-BD31-4B8C-83A1-F6EECF244321}">
                <p14:modId xmlns:p14="http://schemas.microsoft.com/office/powerpoint/2010/main" val="1747323875"/>
              </p:ext>
            </p:extLst>
          </p:nvPr>
        </p:nvGraphicFramePr>
        <p:xfrm>
          <a:off x="359595" y="801384"/>
          <a:ext cx="11219380" cy="5598543"/>
        </p:xfrm>
        <a:graphic>
          <a:graphicData uri="http://schemas.openxmlformats.org/drawingml/2006/table">
            <a:tbl>
              <a:tblPr firstRow="1" firstCol="1" bandRow="1">
                <a:tableStyleId>{5940675A-B579-460E-94D1-54222C63F5DA}</a:tableStyleId>
              </a:tblPr>
              <a:tblGrid>
                <a:gridCol w="2743200">
                  <a:extLst>
                    <a:ext uri="{9D8B030D-6E8A-4147-A177-3AD203B41FA5}">
                      <a16:colId xmlns:a16="http://schemas.microsoft.com/office/drawing/2014/main" val="2206879786"/>
                    </a:ext>
                  </a:extLst>
                </a:gridCol>
                <a:gridCol w="2743200">
                  <a:extLst>
                    <a:ext uri="{9D8B030D-6E8A-4147-A177-3AD203B41FA5}">
                      <a16:colId xmlns:a16="http://schemas.microsoft.com/office/drawing/2014/main" val="2133816054"/>
                    </a:ext>
                  </a:extLst>
                </a:gridCol>
                <a:gridCol w="246580">
                  <a:extLst>
                    <a:ext uri="{9D8B030D-6E8A-4147-A177-3AD203B41FA5}">
                      <a16:colId xmlns:a16="http://schemas.microsoft.com/office/drawing/2014/main" val="3625243205"/>
                    </a:ext>
                  </a:extLst>
                </a:gridCol>
                <a:gridCol w="2743200">
                  <a:extLst>
                    <a:ext uri="{9D8B030D-6E8A-4147-A177-3AD203B41FA5}">
                      <a16:colId xmlns:a16="http://schemas.microsoft.com/office/drawing/2014/main" val="3105858866"/>
                    </a:ext>
                  </a:extLst>
                </a:gridCol>
                <a:gridCol w="2743200">
                  <a:extLst>
                    <a:ext uri="{9D8B030D-6E8A-4147-A177-3AD203B41FA5}">
                      <a16:colId xmlns:a16="http://schemas.microsoft.com/office/drawing/2014/main" val="470316505"/>
                    </a:ext>
                  </a:extLst>
                </a:gridCol>
              </a:tblGrid>
              <a:tr h="213495">
                <a:tc>
                  <a:txBody>
                    <a:bodyPr/>
                    <a:lstStyle/>
                    <a:p>
                      <a:pPr marL="0" marR="0">
                        <a:lnSpc>
                          <a:spcPct val="107000"/>
                        </a:lnSpc>
                        <a:spcBef>
                          <a:spcPts val="0"/>
                        </a:spcBef>
                        <a:spcAft>
                          <a:spcPts val="600"/>
                        </a:spcAft>
                      </a:pPr>
                      <a:r>
                        <a:rPr lang="en-US" sz="1600" b="1" dirty="0">
                          <a:solidFill>
                            <a:srgbClr val="AE0403"/>
                          </a:solidFill>
                          <a:effectLst/>
                        </a:rPr>
                        <a:t>Grading Criteria</a:t>
                      </a:r>
                      <a:endParaRPr lang="en-US" sz="1600" b="1"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600" b="1" dirty="0">
                          <a:effectLst/>
                        </a:rPr>
                        <a:t>Points Awarded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600" b="1" dirty="0">
                          <a:solidFill>
                            <a:srgbClr val="AE0403"/>
                          </a:solidFill>
                          <a:effectLst/>
                        </a:rPr>
                        <a:t>Grading Criteria</a:t>
                      </a:r>
                      <a:endParaRPr lang="en-US" sz="1600" b="1"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600" b="1" dirty="0">
                          <a:effectLst/>
                        </a:rPr>
                        <a:t>Points Awarded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extLst>
                  <a:ext uri="{0D108BD9-81ED-4DB2-BD59-A6C34878D82A}">
                    <a16:rowId xmlns:a16="http://schemas.microsoft.com/office/drawing/2014/main" val="2243199234"/>
                  </a:ext>
                </a:extLst>
              </a:tr>
              <a:tr h="1626609">
                <a:tc>
                  <a:txBody>
                    <a:bodyPr/>
                    <a:lstStyle/>
                    <a:p>
                      <a:pPr marL="0" marR="0">
                        <a:lnSpc>
                          <a:spcPct val="107000"/>
                        </a:lnSpc>
                        <a:spcBef>
                          <a:spcPts val="0"/>
                        </a:spcBef>
                        <a:spcAft>
                          <a:spcPts val="600"/>
                        </a:spcAft>
                      </a:pPr>
                      <a:r>
                        <a:rPr lang="en-US" sz="1600" b="1" dirty="0">
                          <a:solidFill>
                            <a:schemeClr val="tx1"/>
                          </a:solidFill>
                          <a:effectLst/>
                        </a:rPr>
                        <a:t>1. </a:t>
                      </a:r>
                      <a:r>
                        <a:rPr lang="en-US" sz="1600" dirty="0">
                          <a:solidFill>
                            <a:srgbClr val="AE0403"/>
                          </a:solidFill>
                          <a:effectLst/>
                        </a:rPr>
                        <a:t>Writing is well-organized and clear, without distracting grammatical and spelling errors</a:t>
                      </a:r>
                      <a:endParaRPr lang="en-US" sz="1600"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200" dirty="0">
                          <a:effectLst/>
                        </a:rPr>
                        <a:t>0 – Writing is difficult to follow, incomplete, and contains many grammatical errors</a:t>
                      </a:r>
                    </a:p>
                    <a:p>
                      <a:pPr marL="0" marR="0">
                        <a:lnSpc>
                          <a:spcPct val="107000"/>
                        </a:lnSpc>
                        <a:spcBef>
                          <a:spcPts val="0"/>
                        </a:spcBef>
                        <a:spcAft>
                          <a:spcPts val="600"/>
                        </a:spcAft>
                      </a:pPr>
                      <a:r>
                        <a:rPr lang="en-US" sz="1200" dirty="0">
                          <a:effectLst/>
                        </a:rPr>
                        <a:t>1 – Writing is missing some explanation, doesn’t flow well, or has grammatical errors</a:t>
                      </a:r>
                    </a:p>
                    <a:p>
                      <a:pPr marL="0" marR="0">
                        <a:lnSpc>
                          <a:spcPct val="107000"/>
                        </a:lnSpc>
                        <a:spcBef>
                          <a:spcPts val="0"/>
                        </a:spcBef>
                        <a:spcAft>
                          <a:spcPts val="600"/>
                        </a:spcAft>
                      </a:pPr>
                      <a:r>
                        <a:rPr lang="en-US" sz="1200" dirty="0">
                          <a:effectLst/>
                        </a:rPr>
                        <a:t>2 – Writing is easy to follow, gives complete explanations, and has few grammatical errors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600" b="1" dirty="0">
                          <a:solidFill>
                            <a:schemeClr val="tx1"/>
                          </a:solidFill>
                          <a:effectLst/>
                        </a:rPr>
                        <a:t>4. </a:t>
                      </a:r>
                      <a:r>
                        <a:rPr lang="en-US" sz="1600" dirty="0">
                          <a:solidFill>
                            <a:srgbClr val="AE0403"/>
                          </a:solidFill>
                          <a:effectLst/>
                        </a:rPr>
                        <a:t>Origin and/or rationale of the USDA standard is fully explained and well-supported by sources</a:t>
                      </a:r>
                      <a:endParaRPr lang="en-US" sz="1600"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200" dirty="0">
                          <a:effectLst/>
                        </a:rPr>
                        <a:t>0 – Minimal description with unreliable or no supporting sources</a:t>
                      </a:r>
                    </a:p>
                    <a:p>
                      <a:pPr marL="0" marR="0">
                        <a:lnSpc>
                          <a:spcPct val="107000"/>
                        </a:lnSpc>
                        <a:spcBef>
                          <a:spcPts val="0"/>
                        </a:spcBef>
                        <a:spcAft>
                          <a:spcPts val="600"/>
                        </a:spcAft>
                      </a:pPr>
                      <a:r>
                        <a:rPr lang="en-US" sz="1200" dirty="0">
                          <a:effectLst/>
                        </a:rPr>
                        <a:t>1 – Describes the origin or rationale but the description is not complete or well-supported</a:t>
                      </a:r>
                    </a:p>
                    <a:p>
                      <a:pPr marL="0" marR="0">
                        <a:lnSpc>
                          <a:spcPct val="107000"/>
                        </a:lnSpc>
                        <a:spcBef>
                          <a:spcPts val="0"/>
                        </a:spcBef>
                        <a:spcAft>
                          <a:spcPts val="600"/>
                        </a:spcAft>
                      </a:pPr>
                      <a:r>
                        <a:rPr lang="en-US" sz="1200" dirty="0">
                          <a:effectLst/>
                        </a:rPr>
                        <a:t>2 – Clearly describes the origin and the rationale in detail using effective sources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extLst>
                  <a:ext uri="{0D108BD9-81ED-4DB2-BD59-A6C34878D82A}">
                    <a16:rowId xmlns:a16="http://schemas.microsoft.com/office/drawing/2014/main" val="2535764040"/>
                  </a:ext>
                </a:extLst>
              </a:tr>
              <a:tr h="1409629">
                <a:tc>
                  <a:txBody>
                    <a:bodyPr/>
                    <a:lstStyle/>
                    <a:p>
                      <a:pPr marL="0" marR="0">
                        <a:lnSpc>
                          <a:spcPct val="107000"/>
                        </a:lnSpc>
                        <a:spcBef>
                          <a:spcPts val="0"/>
                        </a:spcBef>
                        <a:spcAft>
                          <a:spcPts val="600"/>
                        </a:spcAft>
                      </a:pPr>
                      <a:r>
                        <a:rPr lang="en-US" sz="1600" b="1" dirty="0">
                          <a:solidFill>
                            <a:schemeClr val="tx1"/>
                          </a:solidFill>
                          <a:effectLst/>
                        </a:rPr>
                        <a:t>2. </a:t>
                      </a:r>
                      <a:r>
                        <a:rPr lang="en-US" sz="1600" dirty="0">
                          <a:solidFill>
                            <a:srgbClr val="AE0403"/>
                          </a:solidFill>
                          <a:effectLst/>
                        </a:rPr>
                        <a:t>Reliable sources are used to support all aspects of the assignment and all sources are appropriately cited in the text and in a references list</a:t>
                      </a:r>
                      <a:endParaRPr lang="en-US" sz="1600"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200" dirty="0">
                          <a:effectLst/>
                        </a:rPr>
                        <a:t>0 – Sources are not cited or incorrectly cited in the text and in the references list</a:t>
                      </a:r>
                    </a:p>
                    <a:p>
                      <a:pPr marL="0" marR="0">
                        <a:lnSpc>
                          <a:spcPct val="107000"/>
                        </a:lnSpc>
                        <a:spcBef>
                          <a:spcPts val="0"/>
                        </a:spcBef>
                        <a:spcAft>
                          <a:spcPts val="600"/>
                        </a:spcAft>
                      </a:pPr>
                      <a:r>
                        <a:rPr lang="en-US" sz="1200" dirty="0">
                          <a:effectLst/>
                        </a:rPr>
                        <a:t>0.5 – All resources used are correctly cited in the text and in a references list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600" b="1" dirty="0">
                          <a:solidFill>
                            <a:schemeClr val="tx1"/>
                          </a:solidFill>
                          <a:effectLst/>
                        </a:rPr>
                        <a:t>5. </a:t>
                      </a:r>
                      <a:r>
                        <a:rPr lang="en-US" sz="1600" dirty="0">
                          <a:solidFill>
                            <a:srgbClr val="AE0403"/>
                          </a:solidFill>
                          <a:effectLst/>
                        </a:rPr>
                        <a:t>Critiques of the USDA standard from multiple perspectives (if applicable) are thoroughly discussed with support from relevant sources</a:t>
                      </a:r>
                      <a:endParaRPr lang="en-US" sz="1600"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200" dirty="0">
                          <a:effectLst/>
                        </a:rPr>
                        <a:t>0 – Critique doesn’t use reliable sources, shows limited understanding, or is student’s opinion</a:t>
                      </a:r>
                    </a:p>
                    <a:p>
                      <a:pPr marL="0" marR="0">
                        <a:lnSpc>
                          <a:spcPct val="107000"/>
                        </a:lnSpc>
                        <a:spcBef>
                          <a:spcPts val="0"/>
                        </a:spcBef>
                        <a:spcAft>
                          <a:spcPts val="600"/>
                        </a:spcAft>
                      </a:pPr>
                      <a:r>
                        <a:rPr lang="en-US" sz="1200" dirty="0">
                          <a:effectLst/>
                        </a:rPr>
                        <a:t>1 – Critique focuses on a single perspective, has limited depth, or uses unreliable sources</a:t>
                      </a:r>
                    </a:p>
                    <a:p>
                      <a:pPr marL="0" marR="0">
                        <a:lnSpc>
                          <a:spcPct val="107000"/>
                        </a:lnSpc>
                        <a:spcBef>
                          <a:spcPts val="0"/>
                        </a:spcBef>
                        <a:spcAft>
                          <a:spcPts val="600"/>
                        </a:spcAft>
                      </a:pPr>
                      <a:r>
                        <a:rPr lang="en-US" sz="1200" dirty="0">
                          <a:effectLst/>
                        </a:rPr>
                        <a:t>2 – Critique of the standard is balanced, complete, and supported by reliable sources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extLst>
                  <a:ext uri="{0D108BD9-81ED-4DB2-BD59-A6C34878D82A}">
                    <a16:rowId xmlns:a16="http://schemas.microsoft.com/office/drawing/2014/main" val="3654785829"/>
                  </a:ext>
                </a:extLst>
              </a:tr>
              <a:tr h="1031051">
                <a:tc>
                  <a:txBody>
                    <a:bodyPr/>
                    <a:lstStyle/>
                    <a:p>
                      <a:pPr marL="0" marR="0">
                        <a:lnSpc>
                          <a:spcPct val="107000"/>
                        </a:lnSpc>
                        <a:spcBef>
                          <a:spcPts val="0"/>
                        </a:spcBef>
                        <a:spcAft>
                          <a:spcPts val="600"/>
                        </a:spcAft>
                      </a:pPr>
                      <a:r>
                        <a:rPr lang="en-US" sz="1600" b="1" dirty="0">
                          <a:solidFill>
                            <a:schemeClr val="tx1"/>
                          </a:solidFill>
                          <a:effectLst/>
                        </a:rPr>
                        <a:t>3. </a:t>
                      </a:r>
                      <a:r>
                        <a:rPr lang="en-US" sz="1600" dirty="0">
                          <a:solidFill>
                            <a:srgbClr val="AE0403"/>
                          </a:solidFill>
                          <a:effectLst/>
                        </a:rPr>
                        <a:t>The text of the chosen USDA standard is included with an appropriate in-text citation</a:t>
                      </a:r>
                      <a:endParaRPr lang="en-US" sz="1600"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200" dirty="0">
                          <a:effectLst/>
                        </a:rPr>
                        <a:t>0 – The text of the standard is missing or not appropriately cited</a:t>
                      </a:r>
                    </a:p>
                    <a:p>
                      <a:pPr marL="0" marR="0">
                        <a:lnSpc>
                          <a:spcPct val="107000"/>
                        </a:lnSpc>
                        <a:spcBef>
                          <a:spcPts val="0"/>
                        </a:spcBef>
                        <a:spcAft>
                          <a:spcPts val="600"/>
                        </a:spcAft>
                      </a:pPr>
                      <a:r>
                        <a:rPr lang="en-US" sz="1200" dirty="0">
                          <a:effectLst/>
                        </a:rPr>
                        <a:t>0.5 – The text of the standard and an in-text citation are included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600" b="1" dirty="0">
                          <a:solidFill>
                            <a:schemeClr val="tx1"/>
                          </a:solidFill>
                          <a:effectLst/>
                        </a:rPr>
                        <a:t>6. </a:t>
                      </a:r>
                      <a:r>
                        <a:rPr lang="en-US" sz="1600" dirty="0">
                          <a:solidFill>
                            <a:srgbClr val="AE0403"/>
                          </a:solidFill>
                          <a:effectLst/>
                        </a:rPr>
                        <a:t>Student supports their opinion using persuasive reasoning, logical arguments, and reliable sources</a:t>
                      </a:r>
                      <a:endParaRPr lang="en-US" sz="1600" dirty="0">
                        <a:solidFill>
                          <a:srgbClr val="AE0403"/>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r>
                        <a:rPr lang="en-US" sz="1200" dirty="0">
                          <a:effectLst/>
                        </a:rPr>
                        <a:t>0 – Student’s perspective is not sufficiently justified by their reasoning and arguments</a:t>
                      </a:r>
                    </a:p>
                    <a:p>
                      <a:pPr marL="0" marR="0">
                        <a:lnSpc>
                          <a:spcPct val="107000"/>
                        </a:lnSpc>
                        <a:spcBef>
                          <a:spcPts val="0"/>
                        </a:spcBef>
                        <a:spcAft>
                          <a:spcPts val="600"/>
                        </a:spcAft>
                      </a:pPr>
                      <a:r>
                        <a:rPr lang="en-US" sz="1200" dirty="0">
                          <a:effectLst/>
                        </a:rPr>
                        <a:t>1 – Student’s perspective is persuasive with well-supported arguments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extLst>
                  <a:ext uri="{0D108BD9-81ED-4DB2-BD59-A6C34878D82A}">
                    <a16:rowId xmlns:a16="http://schemas.microsoft.com/office/drawing/2014/main" val="3238131398"/>
                  </a:ext>
                </a:extLst>
              </a:tr>
              <a:tr h="213495">
                <a:tc>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a:lnSpc>
                          <a:spcPct val="107000"/>
                        </a:lnSpc>
                        <a:spcBef>
                          <a:spcPts val="0"/>
                        </a:spcBef>
                        <a:spcAft>
                          <a:spcPts val="600"/>
                        </a:spcAft>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600" b="1" dirty="0">
                          <a:solidFill>
                            <a:schemeClr val="tx1"/>
                          </a:solidFill>
                          <a:effectLst/>
                        </a:rPr>
                        <a:t>Total points possible:</a:t>
                      </a:r>
                      <a:r>
                        <a:rPr lang="en-US" sz="1600" b="1" dirty="0">
                          <a:solidFill>
                            <a:schemeClr val="tx1"/>
                          </a:solidFill>
                          <a:effectLst/>
                          <a:latin typeface="Calibri" panose="020F0502020204030204" pitchFamily="34" charset="0"/>
                          <a:cs typeface="Times New Roman" panose="02020603050405020304" pitchFamily="18" charset="0"/>
                        </a:rPr>
                        <a:t> </a:t>
                      </a:r>
                      <a:r>
                        <a:rPr lang="en-US" sz="1600" b="1" dirty="0">
                          <a:solidFill>
                            <a:schemeClr val="tx1"/>
                          </a:solidFill>
                          <a:effectLst/>
                        </a:rPr>
                        <a:t>8</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69" marR="43669" marT="0" marB="0" anchor="ctr"/>
                </a:tc>
                <a:extLst>
                  <a:ext uri="{0D108BD9-81ED-4DB2-BD59-A6C34878D82A}">
                    <a16:rowId xmlns:a16="http://schemas.microsoft.com/office/drawing/2014/main" val="40039762"/>
                  </a:ext>
                </a:extLst>
              </a:tr>
            </a:tbl>
          </a:graphicData>
        </a:graphic>
      </p:graphicFrame>
    </p:spTree>
    <p:extLst>
      <p:ext uri="{BB962C8B-B14F-4D97-AF65-F5344CB8AC3E}">
        <p14:creationId xmlns:p14="http://schemas.microsoft.com/office/powerpoint/2010/main" val="179319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FF4B-B7CC-E954-4F1B-763FA5122443}"/>
              </a:ext>
            </a:extLst>
          </p:cNvPr>
          <p:cNvSpPr>
            <a:spLocks noGrp="1"/>
          </p:cNvSpPr>
          <p:nvPr>
            <p:ph type="title"/>
          </p:nvPr>
        </p:nvSpPr>
        <p:spPr>
          <a:xfrm>
            <a:off x="1066800" y="176408"/>
            <a:ext cx="10058400" cy="285930"/>
          </a:xfrm>
        </p:spPr>
        <p:txBody>
          <a:bodyPr>
            <a:noAutofit/>
          </a:bodyPr>
          <a:lstStyle/>
          <a:p>
            <a:r>
              <a:rPr lang="en-US" sz="3600" dirty="0"/>
              <a:t>Grading Rubric with point values by percentages</a:t>
            </a:r>
          </a:p>
        </p:txBody>
      </p:sp>
      <p:graphicFrame>
        <p:nvGraphicFramePr>
          <p:cNvPr id="3" name="Table 2">
            <a:extLst>
              <a:ext uri="{FF2B5EF4-FFF2-40B4-BE49-F238E27FC236}">
                <a16:creationId xmlns:a16="http://schemas.microsoft.com/office/drawing/2014/main" id="{F21965EC-ED5F-8683-9594-049BCFE16C35}"/>
              </a:ext>
            </a:extLst>
          </p:cNvPr>
          <p:cNvGraphicFramePr>
            <a:graphicFrameLocks noGrp="1"/>
          </p:cNvGraphicFramePr>
          <p:nvPr>
            <p:extLst>
              <p:ext uri="{D42A27DB-BD31-4B8C-83A1-F6EECF244321}">
                <p14:modId xmlns:p14="http://schemas.microsoft.com/office/powerpoint/2010/main" val="1127152685"/>
              </p:ext>
            </p:extLst>
          </p:nvPr>
        </p:nvGraphicFramePr>
        <p:xfrm>
          <a:off x="373295" y="627598"/>
          <a:ext cx="11445410" cy="6167482"/>
        </p:xfrm>
        <a:graphic>
          <a:graphicData uri="http://schemas.openxmlformats.org/drawingml/2006/table">
            <a:tbl>
              <a:tblPr>
                <a:tableStyleId>{69CF1AB2-1976-4502-BF36-3FF5EA218861}</a:tableStyleId>
              </a:tblPr>
              <a:tblGrid>
                <a:gridCol w="1530848">
                  <a:extLst>
                    <a:ext uri="{9D8B030D-6E8A-4147-A177-3AD203B41FA5}">
                      <a16:colId xmlns:a16="http://schemas.microsoft.com/office/drawing/2014/main" val="39995255"/>
                    </a:ext>
                  </a:extLst>
                </a:gridCol>
                <a:gridCol w="3304854">
                  <a:extLst>
                    <a:ext uri="{9D8B030D-6E8A-4147-A177-3AD203B41FA5}">
                      <a16:colId xmlns:a16="http://schemas.microsoft.com/office/drawing/2014/main" val="1409228262"/>
                    </a:ext>
                  </a:extLst>
                </a:gridCol>
                <a:gridCol w="3304854">
                  <a:extLst>
                    <a:ext uri="{9D8B030D-6E8A-4147-A177-3AD203B41FA5}">
                      <a16:colId xmlns:a16="http://schemas.microsoft.com/office/drawing/2014/main" val="1863143278"/>
                    </a:ext>
                  </a:extLst>
                </a:gridCol>
                <a:gridCol w="3304854">
                  <a:extLst>
                    <a:ext uri="{9D8B030D-6E8A-4147-A177-3AD203B41FA5}">
                      <a16:colId xmlns:a16="http://schemas.microsoft.com/office/drawing/2014/main" val="2034659138"/>
                    </a:ext>
                  </a:extLst>
                </a:gridCol>
              </a:tblGrid>
              <a:tr h="214063">
                <a:tc>
                  <a:txBody>
                    <a:bodyPr/>
                    <a:lstStyle/>
                    <a:p>
                      <a:pPr marL="67945" marR="0" eaLnBrk="0" hangingPunct="0">
                        <a:lnSpc>
                          <a:spcPct val="100000"/>
                        </a:lnSpc>
                        <a:spcBef>
                          <a:spcPts val="600"/>
                        </a:spcBef>
                        <a:spcAft>
                          <a:spcPts val="0"/>
                        </a:spcAft>
                      </a:pPr>
                      <a:r>
                        <a:rPr lang="en-US" sz="1600" b="1" kern="0" spc="-10" dirty="0">
                          <a:effectLst/>
                        </a:rPr>
                        <a:t>Criterion</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ct val="100000"/>
                        </a:lnSpc>
                        <a:spcBef>
                          <a:spcPts val="600"/>
                        </a:spcBef>
                        <a:spcAft>
                          <a:spcPts val="0"/>
                        </a:spcAft>
                      </a:pPr>
                      <a:r>
                        <a:rPr lang="en-US" sz="1600" b="1" kern="0" spc="-10" dirty="0">
                          <a:effectLst/>
                        </a:rPr>
                        <a:t>Effective  (100%)</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ct val="100000"/>
                        </a:lnSpc>
                        <a:spcBef>
                          <a:spcPts val="600"/>
                        </a:spcBef>
                        <a:spcAft>
                          <a:spcPts val="0"/>
                        </a:spcAft>
                      </a:pPr>
                      <a:r>
                        <a:rPr lang="en-US" sz="1600" b="1" kern="0" dirty="0">
                          <a:effectLst/>
                        </a:rPr>
                        <a:t>Getting</a:t>
                      </a:r>
                      <a:r>
                        <a:rPr lang="en-US" sz="1600" b="1" kern="0" spc="-10" dirty="0">
                          <a:effectLst/>
                        </a:rPr>
                        <a:t> </a:t>
                      </a:r>
                      <a:r>
                        <a:rPr lang="en-US" sz="1600" b="1" kern="0" dirty="0">
                          <a:effectLst/>
                        </a:rPr>
                        <a:t>there  (80%)</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215" marR="0" eaLnBrk="0" hangingPunct="0">
                        <a:lnSpc>
                          <a:spcPct val="100000"/>
                        </a:lnSpc>
                        <a:spcBef>
                          <a:spcPts val="600"/>
                        </a:spcBef>
                        <a:spcAft>
                          <a:spcPts val="0"/>
                        </a:spcAft>
                      </a:pPr>
                      <a:r>
                        <a:rPr lang="en-US" sz="1600" b="1" kern="0" dirty="0">
                          <a:effectLst/>
                        </a:rPr>
                        <a:t>Needs</a:t>
                      </a:r>
                      <a:r>
                        <a:rPr lang="en-US" sz="1600" b="1" kern="0" spc="-80" dirty="0">
                          <a:effectLst/>
                        </a:rPr>
                        <a:t> </a:t>
                      </a:r>
                      <a:r>
                        <a:rPr lang="en-US" sz="1600" b="1" kern="0" dirty="0">
                          <a:effectLst/>
                        </a:rPr>
                        <a:t>a</a:t>
                      </a:r>
                      <a:r>
                        <a:rPr lang="en-US" sz="1600" b="1" kern="0" spc="-75" dirty="0">
                          <a:effectLst/>
                        </a:rPr>
                        <a:t> </a:t>
                      </a:r>
                      <a:r>
                        <a:rPr lang="en-US" sz="1600" b="1" kern="0" dirty="0">
                          <a:effectLst/>
                        </a:rPr>
                        <a:t>lot</a:t>
                      </a:r>
                      <a:r>
                        <a:rPr lang="en-US" sz="1600" b="1" kern="0" spc="-75" dirty="0">
                          <a:effectLst/>
                        </a:rPr>
                        <a:t> </a:t>
                      </a:r>
                      <a:r>
                        <a:rPr lang="en-US" sz="1600" b="1" kern="0" dirty="0">
                          <a:effectLst/>
                        </a:rPr>
                        <a:t>of</a:t>
                      </a:r>
                      <a:r>
                        <a:rPr lang="en-US" sz="1600" b="1" kern="0" spc="-80" dirty="0">
                          <a:effectLst/>
                        </a:rPr>
                        <a:t> </a:t>
                      </a:r>
                      <a:r>
                        <a:rPr lang="en-US" sz="1600" b="1" kern="0" dirty="0">
                          <a:effectLst/>
                        </a:rPr>
                        <a:t>work  (50%)</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1669100"/>
                  </a:ext>
                </a:extLst>
              </a:tr>
              <a:tr h="1029110">
                <a:tc>
                  <a:txBody>
                    <a:bodyPr/>
                    <a:lstStyle/>
                    <a:p>
                      <a:pPr marL="67945" marR="0" eaLnBrk="0" hangingPunct="0">
                        <a:lnSpc>
                          <a:spcPct val="105000"/>
                        </a:lnSpc>
                        <a:spcBef>
                          <a:spcPts val="15"/>
                        </a:spcBef>
                        <a:spcAft>
                          <a:spcPts val="0"/>
                        </a:spcAft>
                      </a:pPr>
                      <a:r>
                        <a:rPr lang="en-US" sz="1400" kern="0" spc="-10" dirty="0">
                          <a:effectLst/>
                        </a:rPr>
                        <a:t>Scientific (biophysical) explanation</a:t>
                      </a:r>
                      <a:r>
                        <a:rPr lang="en-US" sz="1400" kern="100" spc="0" dirty="0">
                          <a:effectLst/>
                        </a:rPr>
                        <a:t>; </a:t>
                      </a:r>
                    </a:p>
                    <a:p>
                      <a:pPr marL="67945" marR="0" eaLnBrk="0" hangingPunct="0">
                        <a:lnSpc>
                          <a:spcPct val="105000"/>
                        </a:lnSpc>
                        <a:spcBef>
                          <a:spcPts val="15"/>
                        </a:spcBef>
                        <a:spcAft>
                          <a:spcPts val="0"/>
                        </a:spcAft>
                      </a:pPr>
                      <a:r>
                        <a:rPr lang="en-US" sz="1400" b="1" kern="0" spc="-10" dirty="0">
                          <a:solidFill>
                            <a:srgbClr val="AE0403"/>
                          </a:solidFill>
                          <a:effectLst/>
                        </a:rPr>
                        <a:t>2 pts</a:t>
                      </a:r>
                    </a:p>
                    <a:p>
                      <a:pPr marL="67945" marR="0" eaLnBrk="0" hangingPunct="0">
                        <a:lnSpc>
                          <a:spcPct val="105000"/>
                        </a:lnSpc>
                        <a:spcBef>
                          <a:spcPts val="15"/>
                        </a:spcBef>
                        <a:spcAft>
                          <a:spcPts val="0"/>
                        </a:spcAft>
                      </a:pPr>
                      <a:r>
                        <a:rPr lang="en-US" sz="1400" b="1" kern="0" spc="-10" dirty="0">
                          <a:effectLst/>
                        </a:rPr>
                        <a:t>(20% of total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144780" eaLnBrk="0" hangingPunct="0">
                        <a:lnSpc>
                          <a:spcPct val="105000"/>
                        </a:lnSpc>
                        <a:spcBef>
                          <a:spcPts val="15"/>
                        </a:spcBef>
                        <a:spcAft>
                          <a:spcPts val="0"/>
                        </a:spcAft>
                      </a:pPr>
                      <a:r>
                        <a:rPr lang="en-US" sz="1400" kern="0" dirty="0">
                          <a:effectLst/>
                        </a:rPr>
                        <a:t>Demonstrates</a:t>
                      </a:r>
                      <a:r>
                        <a:rPr lang="en-US" sz="1400" kern="0" spc="-60" dirty="0">
                          <a:effectLst/>
                        </a:rPr>
                        <a:t> </a:t>
                      </a:r>
                      <a:r>
                        <a:rPr lang="en-US" sz="1400" kern="0" dirty="0">
                          <a:effectLst/>
                        </a:rPr>
                        <a:t>complete knowledge of the </a:t>
                      </a:r>
                      <a:r>
                        <a:rPr lang="en-US" sz="1400" kern="0" spc="-20" dirty="0">
                          <a:effectLst/>
                        </a:rPr>
                        <a:t>underlying</a:t>
                      </a:r>
                      <a:r>
                        <a:rPr lang="en-US" sz="1400" kern="0" spc="-60" dirty="0">
                          <a:effectLst/>
                        </a:rPr>
                        <a:t> </a:t>
                      </a:r>
                      <a:r>
                        <a:rPr lang="en-US" sz="1400" kern="0" spc="-20" dirty="0">
                          <a:effectLst/>
                        </a:rPr>
                        <a:t>science.</a:t>
                      </a:r>
                      <a:r>
                        <a:rPr lang="en-US" sz="1400" kern="0" spc="-55" dirty="0">
                          <a:effectLst/>
                        </a:rPr>
                        <a:t> </a:t>
                      </a:r>
                      <a:r>
                        <a:rPr lang="en-US" sz="1400" kern="0" spc="-20" dirty="0">
                          <a:effectLst/>
                        </a:rPr>
                        <a:t>Uses </a:t>
                      </a:r>
                      <a:r>
                        <a:rPr lang="en-US" sz="1400" kern="0" spc="-40" dirty="0">
                          <a:effectLst/>
                        </a:rPr>
                        <a:t>appropriate,</a:t>
                      </a:r>
                      <a:r>
                        <a:rPr lang="en-US" sz="1400" kern="0" spc="-10" dirty="0">
                          <a:effectLst/>
                        </a:rPr>
                        <a:t> </a:t>
                      </a:r>
                      <a:r>
                        <a:rPr lang="en-US" sz="1400" kern="0" spc="-40" dirty="0">
                          <a:effectLst/>
                        </a:rPr>
                        <a:t>relevant,</a:t>
                      </a:r>
                      <a:r>
                        <a:rPr lang="en-US" sz="1400" kern="0" spc="-15" dirty="0">
                          <a:effectLst/>
                        </a:rPr>
                        <a:t> </a:t>
                      </a:r>
                      <a:r>
                        <a:rPr lang="en-US" sz="1400" kern="0" spc="-40" dirty="0">
                          <a:effectLst/>
                        </a:rPr>
                        <a:t>and </a:t>
                      </a:r>
                      <a:r>
                        <a:rPr lang="en-US" sz="1400" kern="0" dirty="0">
                          <a:effectLst/>
                        </a:rPr>
                        <a:t>compelling content to</a:t>
                      </a:r>
                      <a:r>
                        <a:rPr lang="en-US" sz="1400" kern="100" dirty="0">
                          <a:effectLst/>
                        </a:rPr>
                        <a:t> </a:t>
                      </a:r>
                      <a:r>
                        <a:rPr lang="en-US" sz="1400" kern="0" dirty="0">
                          <a:effectLst/>
                        </a:rPr>
                        <a:t>convey</a:t>
                      </a:r>
                      <a:r>
                        <a:rPr lang="en-US" sz="1400" kern="0" spc="-30" dirty="0">
                          <a:effectLst/>
                        </a:rPr>
                        <a:t> </a:t>
                      </a:r>
                      <a:r>
                        <a:rPr lang="en-US" sz="1400" kern="0" dirty="0">
                          <a:effectLst/>
                        </a:rPr>
                        <a:t>that</a:t>
                      </a:r>
                      <a:r>
                        <a:rPr lang="en-US" sz="1400" kern="0" spc="-25" dirty="0">
                          <a:effectLst/>
                        </a:rPr>
                        <a:t> </a:t>
                      </a:r>
                      <a:r>
                        <a:rPr lang="en-US" sz="1400" kern="0" dirty="0">
                          <a:effectLst/>
                        </a:rPr>
                        <a:t>knowledge.</a:t>
                      </a:r>
                    </a:p>
                    <a:p>
                      <a:pPr marL="67945" marR="144780" eaLnBrk="0" hangingPunct="0">
                        <a:lnSpc>
                          <a:spcPct val="105000"/>
                        </a:lnSpc>
                        <a:spcBef>
                          <a:spcPts val="15"/>
                        </a:spcBef>
                        <a:spcAft>
                          <a:spcPts val="0"/>
                        </a:spcAft>
                      </a:pPr>
                      <a:r>
                        <a:rPr lang="en-US" sz="1400" b="1" kern="0" dirty="0">
                          <a:solidFill>
                            <a:srgbClr val="AE0403"/>
                          </a:solidFill>
                          <a:effectLst/>
                        </a:rPr>
                        <a:t>2 pts </a:t>
                      </a:r>
                      <a:r>
                        <a:rPr lang="en-US" sz="1400" b="1" kern="0" dirty="0">
                          <a:effectLst/>
                        </a:rPr>
                        <a:t>(100% of 2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eaLnBrk="0" hangingPunct="0">
                        <a:lnSpc>
                          <a:spcPct val="105000"/>
                        </a:lnSpc>
                        <a:spcBef>
                          <a:spcPts val="15"/>
                        </a:spcBef>
                        <a:spcAft>
                          <a:spcPts val="0"/>
                        </a:spcAft>
                      </a:pPr>
                      <a:r>
                        <a:rPr lang="en-US" sz="1400" kern="0" spc="-10" dirty="0">
                          <a:effectLst/>
                        </a:rPr>
                        <a:t>Demonstrates</a:t>
                      </a:r>
                      <a:r>
                        <a:rPr lang="en-US" sz="1400" kern="0" spc="-70" dirty="0">
                          <a:effectLst/>
                        </a:rPr>
                        <a:t> </a:t>
                      </a:r>
                      <a:r>
                        <a:rPr lang="en-US" sz="1400" kern="0" spc="-10" dirty="0">
                          <a:effectLst/>
                        </a:rPr>
                        <a:t>knowledge of</a:t>
                      </a:r>
                      <a:r>
                        <a:rPr lang="en-US" sz="1400" kern="0" spc="-65" dirty="0">
                          <a:effectLst/>
                        </a:rPr>
                        <a:t> </a:t>
                      </a:r>
                      <a:r>
                        <a:rPr lang="en-US" sz="1400" kern="0" spc="-10" dirty="0">
                          <a:effectLst/>
                        </a:rPr>
                        <a:t>the</a:t>
                      </a:r>
                      <a:r>
                        <a:rPr lang="en-US" sz="1400" kern="0" spc="-55" dirty="0">
                          <a:effectLst/>
                        </a:rPr>
                        <a:t> </a:t>
                      </a:r>
                      <a:r>
                        <a:rPr lang="en-US" sz="1400" kern="0" spc="-10" dirty="0">
                          <a:effectLst/>
                        </a:rPr>
                        <a:t>underlying</a:t>
                      </a:r>
                      <a:r>
                        <a:rPr lang="en-US" sz="1400" kern="0" spc="-65" dirty="0">
                          <a:effectLst/>
                        </a:rPr>
                        <a:t> </a:t>
                      </a:r>
                      <a:r>
                        <a:rPr lang="en-US" sz="1400" kern="0" spc="-10" dirty="0">
                          <a:effectLst/>
                        </a:rPr>
                        <a:t>science. </a:t>
                      </a:r>
                      <a:r>
                        <a:rPr lang="en-US" sz="1400" kern="0" dirty="0">
                          <a:effectLst/>
                        </a:rPr>
                        <a:t>Uses appropriate and </a:t>
                      </a:r>
                      <a:r>
                        <a:rPr lang="en-US" sz="1400" kern="0" spc="-30" dirty="0">
                          <a:effectLst/>
                        </a:rPr>
                        <a:t>relevant</a:t>
                      </a:r>
                      <a:r>
                        <a:rPr lang="en-US" sz="1400" kern="0" spc="-50" dirty="0">
                          <a:effectLst/>
                        </a:rPr>
                        <a:t> </a:t>
                      </a:r>
                      <a:r>
                        <a:rPr lang="en-US" sz="1400" kern="0" spc="-30" dirty="0">
                          <a:effectLst/>
                        </a:rPr>
                        <a:t>content</a:t>
                      </a:r>
                      <a:r>
                        <a:rPr lang="en-US" sz="1400" kern="0" spc="-45" dirty="0">
                          <a:effectLst/>
                        </a:rPr>
                        <a:t> </a:t>
                      </a:r>
                      <a:r>
                        <a:rPr lang="en-US" sz="1400" kern="0" spc="-30" dirty="0">
                          <a:effectLst/>
                        </a:rPr>
                        <a:t>to</a:t>
                      </a:r>
                      <a:r>
                        <a:rPr lang="en-US" sz="1400" kern="0" spc="-45" dirty="0">
                          <a:effectLst/>
                        </a:rPr>
                        <a:t> </a:t>
                      </a:r>
                      <a:r>
                        <a:rPr lang="en-US" sz="1400" kern="0" spc="-30" dirty="0">
                          <a:effectLst/>
                        </a:rPr>
                        <a:t>explore </a:t>
                      </a:r>
                      <a:r>
                        <a:rPr lang="en-US" sz="1400" kern="0" dirty="0">
                          <a:effectLst/>
                        </a:rPr>
                        <a:t>that</a:t>
                      </a:r>
                      <a:r>
                        <a:rPr lang="en-US" sz="1400" kern="0" spc="-10" dirty="0">
                          <a:effectLst/>
                        </a:rPr>
                        <a:t> </a:t>
                      </a:r>
                      <a:r>
                        <a:rPr lang="en-US" sz="1400" kern="0" dirty="0">
                          <a:effectLst/>
                        </a:rPr>
                        <a:t>knowledge.  </a:t>
                      </a:r>
                      <a:r>
                        <a:rPr lang="en-US" sz="1400" b="1" kern="100" dirty="0">
                          <a:solidFill>
                            <a:srgbClr val="AE0403"/>
                          </a:solidFill>
                          <a:effectLst/>
                        </a:rPr>
                        <a:t>1.6 pts  </a:t>
                      </a:r>
                      <a:r>
                        <a:rPr lang="en-US" sz="1400" b="1" kern="100" dirty="0">
                          <a:effectLst/>
                        </a:rPr>
                        <a:t>(80% of 2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ct val="105000"/>
                        </a:lnSpc>
                        <a:spcBef>
                          <a:spcPts val="15"/>
                        </a:spcBef>
                        <a:spcAft>
                          <a:spcPts val="0"/>
                        </a:spcAft>
                      </a:pPr>
                      <a:r>
                        <a:rPr lang="en-US" sz="1400" kern="0" dirty="0">
                          <a:effectLst/>
                        </a:rPr>
                        <a:t>Demonstrates</a:t>
                      </a:r>
                      <a:r>
                        <a:rPr lang="en-US" sz="1400" kern="0" spc="-20" dirty="0">
                          <a:effectLst/>
                        </a:rPr>
                        <a:t> </a:t>
                      </a:r>
                      <a:r>
                        <a:rPr lang="en-US" sz="1400" kern="0" dirty="0">
                          <a:effectLst/>
                        </a:rPr>
                        <a:t>some knowledge of the </a:t>
                      </a:r>
                      <a:r>
                        <a:rPr lang="en-US" sz="1400" kern="0" spc="-10" dirty="0">
                          <a:effectLst/>
                        </a:rPr>
                        <a:t>underlying</a:t>
                      </a:r>
                      <a:r>
                        <a:rPr lang="en-US" sz="1400" kern="0" spc="-25" dirty="0">
                          <a:effectLst/>
                        </a:rPr>
                        <a:t> </a:t>
                      </a:r>
                      <a:r>
                        <a:rPr lang="en-US" sz="1400" kern="0" spc="-10" dirty="0">
                          <a:effectLst/>
                        </a:rPr>
                        <a:t>science.</a:t>
                      </a:r>
                      <a:r>
                        <a:rPr lang="en-US" sz="1400" kern="0" spc="-20" dirty="0">
                          <a:effectLst/>
                        </a:rPr>
                        <a:t> </a:t>
                      </a:r>
                      <a:r>
                        <a:rPr lang="en-US" sz="1400" kern="0" spc="-10" dirty="0">
                          <a:effectLst/>
                        </a:rPr>
                        <a:t>Uses </a:t>
                      </a:r>
                      <a:r>
                        <a:rPr lang="en-US" sz="1400" kern="0" dirty="0">
                          <a:effectLst/>
                        </a:rPr>
                        <a:t>some appropriate and relevant content to</a:t>
                      </a:r>
                      <a:r>
                        <a:rPr lang="en-US" sz="1400" kern="100" dirty="0">
                          <a:effectLst/>
                        </a:rPr>
                        <a:t> </a:t>
                      </a:r>
                      <a:r>
                        <a:rPr lang="en-US" sz="1400" kern="0" dirty="0">
                          <a:effectLst/>
                        </a:rPr>
                        <a:t>convey</a:t>
                      </a:r>
                      <a:r>
                        <a:rPr lang="en-US" sz="1400" kern="0" spc="-30" dirty="0">
                          <a:effectLst/>
                        </a:rPr>
                        <a:t> </a:t>
                      </a:r>
                      <a:r>
                        <a:rPr lang="en-US" sz="1400" kern="0" dirty="0">
                          <a:effectLst/>
                        </a:rPr>
                        <a:t>that</a:t>
                      </a:r>
                      <a:r>
                        <a:rPr lang="en-US" sz="1400" kern="0" spc="-25" dirty="0">
                          <a:effectLst/>
                        </a:rPr>
                        <a:t> </a:t>
                      </a:r>
                      <a:r>
                        <a:rPr lang="en-US" sz="1400" kern="0" dirty="0">
                          <a:effectLst/>
                        </a:rPr>
                        <a:t>knowledge.</a:t>
                      </a:r>
                      <a:r>
                        <a:rPr lang="en-US" sz="1400" b="1" kern="0" dirty="0">
                          <a:solidFill>
                            <a:srgbClr val="AE0403"/>
                          </a:solidFill>
                          <a:effectLst/>
                        </a:rPr>
                        <a:t>1 </a:t>
                      </a:r>
                      <a:r>
                        <a:rPr lang="en-US" sz="1400" b="1" kern="0" dirty="0" err="1">
                          <a:solidFill>
                            <a:srgbClr val="AE0403"/>
                          </a:solidFill>
                          <a:effectLst/>
                        </a:rPr>
                        <a:t>pt</a:t>
                      </a:r>
                      <a:r>
                        <a:rPr lang="en-US" sz="1400" b="1" kern="0" dirty="0">
                          <a:solidFill>
                            <a:srgbClr val="AE0403"/>
                          </a:solidFill>
                          <a:effectLst/>
                        </a:rPr>
                        <a:t> </a:t>
                      </a:r>
                      <a:r>
                        <a:rPr lang="en-US" sz="1400" b="1" kern="0" dirty="0">
                          <a:effectLst/>
                        </a:rPr>
                        <a:t>(50% of 2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74280169"/>
                  </a:ext>
                </a:extLst>
              </a:tr>
              <a:tr h="652817">
                <a:tc>
                  <a:txBody>
                    <a:bodyPr/>
                    <a:lstStyle/>
                    <a:p>
                      <a:pPr marL="67945" marR="0" eaLnBrk="0" hangingPunct="0">
                        <a:spcBef>
                          <a:spcPts val="15"/>
                        </a:spcBef>
                        <a:spcAft>
                          <a:spcPts val="0"/>
                        </a:spcAft>
                      </a:pPr>
                      <a:r>
                        <a:rPr lang="en-US" sz="1400" kern="0" spc="-10" dirty="0">
                          <a:effectLst/>
                        </a:rPr>
                        <a:t>Context</a:t>
                      </a:r>
                    </a:p>
                    <a:p>
                      <a:pPr marL="67945" marR="0" eaLnBrk="0" hangingPunct="0">
                        <a:spcBef>
                          <a:spcPts val="15"/>
                        </a:spcBef>
                        <a:spcAft>
                          <a:spcPts val="0"/>
                        </a:spcAft>
                      </a:pPr>
                      <a:r>
                        <a:rPr lang="en-US" sz="1400" b="1" kern="0" spc="-10" dirty="0">
                          <a:solidFill>
                            <a:srgbClr val="AE0403"/>
                          </a:solidFill>
                          <a:effectLst/>
                        </a:rPr>
                        <a:t>2 pts</a:t>
                      </a:r>
                      <a:endParaRPr lang="en-US" sz="1400" b="1" kern="100" dirty="0">
                        <a:solidFill>
                          <a:srgbClr val="AE0403"/>
                        </a:solidFill>
                        <a:effectLst/>
                      </a:endParaRPr>
                    </a:p>
                    <a:p>
                      <a:pPr marL="67945" marR="0" eaLnBrk="0" hangingPunct="0">
                        <a:lnSpc>
                          <a:spcPct val="105000"/>
                        </a:lnSpc>
                        <a:spcBef>
                          <a:spcPts val="15"/>
                        </a:spcBef>
                        <a:spcAft>
                          <a:spcPts val="0"/>
                        </a:spcAft>
                      </a:pPr>
                      <a:r>
                        <a:rPr lang="en-US" sz="1400" b="1" kern="0" spc="-10" dirty="0">
                          <a:effectLst/>
                        </a:rPr>
                        <a:t>(20% of total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144780" indent="-635" eaLnBrk="0" hangingPunct="0">
                        <a:lnSpc>
                          <a:spcPct val="105000"/>
                        </a:lnSpc>
                        <a:spcBef>
                          <a:spcPts val="15"/>
                        </a:spcBef>
                        <a:spcAft>
                          <a:spcPts val="0"/>
                        </a:spcAft>
                      </a:pPr>
                      <a:r>
                        <a:rPr lang="en-US" sz="1400" kern="0" dirty="0">
                          <a:effectLst/>
                        </a:rPr>
                        <a:t>Thoroughly</a:t>
                      </a:r>
                      <a:r>
                        <a:rPr lang="en-US" sz="1400" kern="0" spc="-10" dirty="0">
                          <a:effectLst/>
                        </a:rPr>
                        <a:t> </a:t>
                      </a:r>
                      <a:r>
                        <a:rPr lang="en-US" sz="1400" kern="0" dirty="0">
                          <a:effectLst/>
                        </a:rPr>
                        <a:t>depicts where/when/who</a:t>
                      </a:r>
                      <a:r>
                        <a:rPr lang="en-US" sz="1400" kern="0" spc="-20" dirty="0">
                          <a:effectLst/>
                        </a:rPr>
                        <a:t> </a:t>
                      </a:r>
                      <a:r>
                        <a:rPr lang="en-US" sz="1400" kern="0" dirty="0">
                          <a:effectLst/>
                        </a:rPr>
                        <a:t>is </a:t>
                      </a:r>
                      <a:r>
                        <a:rPr lang="en-US" sz="1400" kern="0" spc="-30" dirty="0">
                          <a:effectLst/>
                        </a:rPr>
                        <a:t>affected</a:t>
                      </a:r>
                      <a:r>
                        <a:rPr lang="en-US" sz="1400" kern="0" spc="-45" dirty="0">
                          <a:effectLst/>
                        </a:rPr>
                        <a:t> </a:t>
                      </a:r>
                      <a:r>
                        <a:rPr lang="en-US" sz="1400" kern="0" spc="-30" dirty="0">
                          <a:effectLst/>
                        </a:rPr>
                        <a:t>by</a:t>
                      </a:r>
                      <a:r>
                        <a:rPr lang="en-US" sz="1400" kern="0" spc="-40" dirty="0">
                          <a:effectLst/>
                        </a:rPr>
                        <a:t> </a:t>
                      </a:r>
                      <a:r>
                        <a:rPr lang="en-US" sz="1400" kern="0" spc="-30" dirty="0">
                          <a:effectLst/>
                        </a:rPr>
                        <a:t>the</a:t>
                      </a:r>
                      <a:r>
                        <a:rPr lang="en-US" sz="1400" kern="0" spc="-45" dirty="0">
                          <a:effectLst/>
                        </a:rPr>
                        <a:t> </a:t>
                      </a:r>
                      <a:r>
                        <a:rPr lang="en-US" sz="1400" kern="0" spc="-30" dirty="0">
                          <a:effectLst/>
                        </a:rPr>
                        <a:t>identified</a:t>
                      </a:r>
                      <a:r>
                        <a:rPr lang="en-US" sz="1400" kern="100" spc="0" dirty="0">
                          <a:effectLst/>
                        </a:rPr>
                        <a:t> </a:t>
                      </a:r>
                      <a:r>
                        <a:rPr lang="en-US" sz="1400" kern="0" spc="-10" dirty="0">
                          <a:effectLst/>
                        </a:rPr>
                        <a:t>issue.</a:t>
                      </a:r>
                    </a:p>
                    <a:p>
                      <a:pPr marL="67945" marR="144780" indent="-635" eaLnBrk="0" hangingPunct="0">
                        <a:lnSpc>
                          <a:spcPct val="105000"/>
                        </a:lnSpc>
                        <a:spcBef>
                          <a:spcPts val="15"/>
                        </a:spcBef>
                        <a:spcAft>
                          <a:spcPts val="0"/>
                        </a:spcAft>
                      </a:pPr>
                      <a:r>
                        <a:rPr lang="en-US" sz="1400" b="1" kern="0" dirty="0">
                          <a:solidFill>
                            <a:srgbClr val="AE0403"/>
                          </a:solidFill>
                          <a:effectLst/>
                        </a:rPr>
                        <a:t>2 pts </a:t>
                      </a:r>
                      <a:r>
                        <a:rPr lang="en-US" sz="1400" b="1" kern="0" dirty="0">
                          <a:effectLst/>
                        </a:rPr>
                        <a:t>(100% of 2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eaLnBrk="0" hangingPunct="0">
                        <a:lnSpc>
                          <a:spcPct val="105000"/>
                        </a:lnSpc>
                        <a:spcBef>
                          <a:spcPts val="15"/>
                        </a:spcBef>
                        <a:spcAft>
                          <a:spcPts val="0"/>
                        </a:spcAft>
                      </a:pPr>
                      <a:r>
                        <a:rPr lang="en-US" sz="1400" kern="0" dirty="0">
                          <a:effectLst/>
                        </a:rPr>
                        <a:t>Conveys a general </a:t>
                      </a:r>
                      <a:r>
                        <a:rPr lang="en-US" sz="1400" kern="0" spc="-30" dirty="0">
                          <a:effectLst/>
                        </a:rPr>
                        <a:t>depiction</a:t>
                      </a:r>
                      <a:r>
                        <a:rPr lang="en-US" sz="1400" kern="0" spc="-40" dirty="0">
                          <a:effectLst/>
                        </a:rPr>
                        <a:t> </a:t>
                      </a:r>
                      <a:r>
                        <a:rPr lang="en-US" sz="1400" kern="0" spc="-30" dirty="0">
                          <a:effectLst/>
                        </a:rPr>
                        <a:t>of where/when</a:t>
                      </a:r>
                      <a:r>
                        <a:rPr lang="en-US" sz="1400" kern="0" dirty="0">
                          <a:effectLst/>
                        </a:rPr>
                        <a:t>/who is affected by the</a:t>
                      </a:r>
                      <a:r>
                        <a:rPr lang="en-US" sz="1400" kern="100" dirty="0">
                          <a:effectLst/>
                        </a:rPr>
                        <a:t> </a:t>
                      </a:r>
                      <a:r>
                        <a:rPr lang="en-US" sz="1400" kern="0" dirty="0">
                          <a:effectLst/>
                        </a:rPr>
                        <a:t>identified</a:t>
                      </a:r>
                      <a:r>
                        <a:rPr lang="en-US" sz="1400" kern="0" spc="-20" dirty="0">
                          <a:effectLst/>
                        </a:rPr>
                        <a:t> </a:t>
                      </a:r>
                      <a:r>
                        <a:rPr lang="en-US" sz="1400" kern="0" dirty="0">
                          <a:effectLst/>
                        </a:rPr>
                        <a:t>issue. </a:t>
                      </a:r>
                      <a:r>
                        <a:rPr lang="en-US" sz="1400" b="1" kern="100" dirty="0">
                          <a:solidFill>
                            <a:srgbClr val="AE0403"/>
                          </a:solidFill>
                          <a:effectLst/>
                        </a:rPr>
                        <a:t>1.6 pts  </a:t>
                      </a:r>
                      <a:r>
                        <a:rPr lang="en-US" sz="1400" b="1" kern="100" dirty="0">
                          <a:effectLst/>
                        </a:rPr>
                        <a:t>(80% of 2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ct val="105000"/>
                        </a:lnSpc>
                        <a:spcBef>
                          <a:spcPts val="15"/>
                        </a:spcBef>
                        <a:spcAft>
                          <a:spcPts val="0"/>
                        </a:spcAft>
                      </a:pPr>
                      <a:r>
                        <a:rPr lang="en-US" sz="1400" kern="0" dirty="0">
                          <a:effectLst/>
                        </a:rPr>
                        <a:t>Conveys a partial </a:t>
                      </a:r>
                      <a:r>
                        <a:rPr lang="en-US" sz="1400" kern="0" spc="-30" dirty="0">
                          <a:effectLst/>
                        </a:rPr>
                        <a:t>depiction</a:t>
                      </a:r>
                      <a:r>
                        <a:rPr lang="en-US" sz="1400" kern="0" spc="-45" dirty="0">
                          <a:effectLst/>
                        </a:rPr>
                        <a:t> </a:t>
                      </a:r>
                      <a:r>
                        <a:rPr lang="en-US" sz="1400" kern="0" spc="-30" dirty="0">
                          <a:effectLst/>
                        </a:rPr>
                        <a:t>of where/when</a:t>
                      </a:r>
                      <a:r>
                        <a:rPr lang="en-US" sz="1400" kern="0" dirty="0">
                          <a:effectLst/>
                        </a:rPr>
                        <a:t>/who is affected by the</a:t>
                      </a:r>
                      <a:r>
                        <a:rPr lang="en-US" sz="1400" kern="100" dirty="0">
                          <a:effectLst/>
                        </a:rPr>
                        <a:t> </a:t>
                      </a:r>
                      <a:r>
                        <a:rPr lang="en-US" sz="1400" kern="0" dirty="0">
                          <a:effectLst/>
                        </a:rPr>
                        <a:t>identified</a:t>
                      </a:r>
                      <a:r>
                        <a:rPr lang="en-US" sz="1400" kern="0" spc="-20" dirty="0">
                          <a:effectLst/>
                        </a:rPr>
                        <a:t> </a:t>
                      </a:r>
                      <a:r>
                        <a:rPr lang="en-US" sz="1400" kern="0" dirty="0">
                          <a:effectLst/>
                        </a:rPr>
                        <a:t>issue. </a:t>
                      </a:r>
                      <a:r>
                        <a:rPr lang="en-US" sz="1400" b="1" kern="0" dirty="0">
                          <a:solidFill>
                            <a:srgbClr val="AE0403"/>
                          </a:solidFill>
                          <a:effectLst/>
                        </a:rPr>
                        <a:t>1 </a:t>
                      </a:r>
                      <a:r>
                        <a:rPr lang="en-US" sz="1400" b="1" kern="0" dirty="0" err="1">
                          <a:solidFill>
                            <a:srgbClr val="AE0403"/>
                          </a:solidFill>
                          <a:effectLst/>
                        </a:rPr>
                        <a:t>pt</a:t>
                      </a:r>
                      <a:r>
                        <a:rPr lang="en-US" sz="1400" b="1" kern="0" dirty="0">
                          <a:solidFill>
                            <a:srgbClr val="AE0403"/>
                          </a:solidFill>
                          <a:effectLst/>
                        </a:rPr>
                        <a:t> </a:t>
                      </a:r>
                      <a:r>
                        <a:rPr lang="en-US" sz="1400" b="1" kern="0" dirty="0">
                          <a:effectLst/>
                        </a:rPr>
                        <a:t>(50% of 2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18758471"/>
                  </a:ext>
                </a:extLst>
              </a:tr>
              <a:tr h="643589">
                <a:tc>
                  <a:txBody>
                    <a:bodyPr/>
                    <a:lstStyle/>
                    <a:p>
                      <a:pPr marL="67945" marR="0" eaLnBrk="0" hangingPunct="0">
                        <a:lnSpc>
                          <a:spcPct val="105000"/>
                        </a:lnSpc>
                        <a:spcBef>
                          <a:spcPts val="20"/>
                        </a:spcBef>
                        <a:spcAft>
                          <a:spcPts val="0"/>
                        </a:spcAft>
                      </a:pPr>
                      <a:r>
                        <a:rPr lang="en-US" sz="1400" kern="0" spc="-50" dirty="0">
                          <a:effectLst/>
                        </a:rPr>
                        <a:t>Link</a:t>
                      </a:r>
                      <a:r>
                        <a:rPr lang="en-US" sz="1400" kern="0" spc="-30" dirty="0">
                          <a:effectLst/>
                        </a:rPr>
                        <a:t> </a:t>
                      </a:r>
                      <a:r>
                        <a:rPr lang="en-US" sz="1400" kern="0" spc="-50" dirty="0">
                          <a:effectLst/>
                        </a:rPr>
                        <a:t>between </a:t>
                      </a:r>
                      <a:r>
                        <a:rPr lang="en-US" sz="1400" kern="0" spc="-10" dirty="0">
                          <a:effectLst/>
                        </a:rPr>
                        <a:t>human </a:t>
                      </a:r>
                      <a:r>
                        <a:rPr lang="en-US" sz="1400" kern="0" dirty="0">
                          <a:effectLst/>
                        </a:rPr>
                        <a:t>actions</a:t>
                      </a:r>
                      <a:r>
                        <a:rPr lang="en-US" sz="1400" kern="0" spc="-20" dirty="0">
                          <a:effectLst/>
                        </a:rPr>
                        <a:t> </a:t>
                      </a:r>
                      <a:r>
                        <a:rPr lang="en-US" sz="1400" kern="0" dirty="0">
                          <a:effectLst/>
                        </a:rPr>
                        <a:t>and</a:t>
                      </a:r>
                      <a:r>
                        <a:rPr lang="en-US" sz="1400" kern="100" spc="0" dirty="0">
                          <a:effectLst/>
                        </a:rPr>
                        <a:t> </a:t>
                      </a:r>
                      <a:r>
                        <a:rPr lang="en-US" sz="1400" kern="0" spc="-10" dirty="0">
                          <a:effectLst/>
                        </a:rPr>
                        <a:t>Problem</a:t>
                      </a:r>
                    </a:p>
                    <a:p>
                      <a:pPr marL="67945" marR="0" eaLnBrk="0" hangingPunct="0">
                        <a:lnSpc>
                          <a:spcPts val="1225"/>
                        </a:lnSpc>
                        <a:spcBef>
                          <a:spcPts val="5"/>
                        </a:spcBef>
                        <a:spcAft>
                          <a:spcPts val="0"/>
                        </a:spcAft>
                      </a:pPr>
                      <a:r>
                        <a:rPr lang="en-US" sz="1400" b="1" kern="0" spc="-10" dirty="0">
                          <a:solidFill>
                            <a:srgbClr val="AE0403"/>
                          </a:solidFill>
                          <a:effectLst/>
                        </a:rPr>
                        <a:t>1.5 pts</a:t>
                      </a:r>
                      <a:endParaRPr lang="en-US" sz="1400" b="1" kern="100" dirty="0">
                        <a:solidFill>
                          <a:srgbClr val="AE0403"/>
                        </a:solidFill>
                        <a:effectLst/>
                      </a:endParaRPr>
                    </a:p>
                    <a:p>
                      <a:pPr marL="67945" marR="0" eaLnBrk="0" hangingPunct="0">
                        <a:lnSpc>
                          <a:spcPct val="105000"/>
                        </a:lnSpc>
                        <a:spcBef>
                          <a:spcPts val="15"/>
                        </a:spcBef>
                        <a:spcAft>
                          <a:spcPts val="0"/>
                        </a:spcAft>
                      </a:pPr>
                      <a:r>
                        <a:rPr lang="en-US" sz="1400" b="1" kern="0" spc="-10" dirty="0">
                          <a:effectLst/>
                        </a:rPr>
                        <a:t>(15% of total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140970" eaLnBrk="0" hangingPunct="0">
                        <a:lnSpc>
                          <a:spcPct val="105000"/>
                        </a:lnSpc>
                        <a:spcBef>
                          <a:spcPts val="20"/>
                        </a:spcBef>
                        <a:spcAft>
                          <a:spcPts val="0"/>
                        </a:spcAft>
                      </a:pPr>
                      <a:r>
                        <a:rPr lang="en-US" sz="1400" kern="0" dirty="0">
                          <a:effectLst/>
                        </a:rPr>
                        <a:t>Thoroughly</a:t>
                      </a:r>
                      <a:r>
                        <a:rPr lang="en-US" sz="1400" kern="0" spc="-60" dirty="0">
                          <a:effectLst/>
                        </a:rPr>
                        <a:t> </a:t>
                      </a:r>
                      <a:r>
                        <a:rPr lang="en-US" sz="1400" kern="0" dirty="0">
                          <a:effectLst/>
                        </a:rPr>
                        <a:t>links</a:t>
                      </a:r>
                      <a:r>
                        <a:rPr lang="en-US" sz="1400" kern="0" spc="-60" dirty="0">
                          <a:effectLst/>
                        </a:rPr>
                        <a:t> </a:t>
                      </a:r>
                      <a:r>
                        <a:rPr lang="en-US" sz="1400" kern="0" dirty="0">
                          <a:effectLst/>
                        </a:rPr>
                        <a:t>human actions and issue with </a:t>
                      </a:r>
                      <a:r>
                        <a:rPr lang="en-US" sz="1400" kern="0" spc="-30" dirty="0">
                          <a:effectLst/>
                        </a:rPr>
                        <a:t>appropriate,</a:t>
                      </a:r>
                      <a:r>
                        <a:rPr lang="en-US" sz="1400" kern="0" spc="-55" dirty="0">
                          <a:effectLst/>
                        </a:rPr>
                        <a:t> </a:t>
                      </a:r>
                      <a:r>
                        <a:rPr lang="en-US" sz="1400" kern="0" spc="-30" dirty="0">
                          <a:effectLst/>
                        </a:rPr>
                        <a:t>relevant,</a:t>
                      </a:r>
                      <a:r>
                        <a:rPr lang="en-US" sz="1400" kern="0" spc="-60" dirty="0">
                          <a:effectLst/>
                        </a:rPr>
                        <a:t> </a:t>
                      </a:r>
                      <a:r>
                        <a:rPr lang="en-US" sz="1400" kern="0" spc="-30" dirty="0">
                          <a:effectLst/>
                        </a:rPr>
                        <a:t>and</a:t>
                      </a:r>
                      <a:r>
                        <a:rPr lang="en-US" sz="1400" kern="100" spc="-30" dirty="0">
                          <a:effectLst/>
                        </a:rPr>
                        <a:t> </a:t>
                      </a:r>
                      <a:r>
                        <a:rPr lang="en-US" sz="1400" kern="0" dirty="0">
                          <a:effectLst/>
                        </a:rPr>
                        <a:t>compelling</a:t>
                      </a:r>
                      <a:r>
                        <a:rPr lang="en-US" sz="1400" kern="0" spc="-10" dirty="0">
                          <a:effectLst/>
                        </a:rPr>
                        <a:t> </a:t>
                      </a:r>
                      <a:r>
                        <a:rPr lang="en-US" sz="1400" kern="0" dirty="0">
                          <a:effectLst/>
                        </a:rPr>
                        <a:t>content. </a:t>
                      </a:r>
                    </a:p>
                    <a:p>
                      <a:pPr marL="67945" marR="140970" eaLnBrk="0" hangingPunct="0">
                        <a:lnSpc>
                          <a:spcPct val="105000"/>
                        </a:lnSpc>
                        <a:spcBef>
                          <a:spcPts val="20"/>
                        </a:spcBef>
                        <a:spcAft>
                          <a:spcPts val="0"/>
                        </a:spcAft>
                      </a:pPr>
                      <a:r>
                        <a:rPr lang="en-US" sz="1400" b="1" kern="0" dirty="0">
                          <a:solidFill>
                            <a:srgbClr val="AE0403"/>
                          </a:solidFill>
                          <a:effectLst/>
                        </a:rPr>
                        <a:t>1.5 pts </a:t>
                      </a:r>
                      <a:r>
                        <a:rPr lang="en-US" sz="1400" b="1" kern="0" dirty="0">
                          <a:effectLst/>
                        </a:rPr>
                        <a:t>(100% of 1.5 pts)</a:t>
                      </a:r>
                      <a:endParaRPr lang="en-US" sz="1400" kern="0" dirty="0">
                        <a:effectLst/>
                      </a:endParaRPr>
                    </a:p>
                  </a:txBody>
                  <a:tcPr marL="0" marR="0" marT="0" marB="0"/>
                </a:tc>
                <a:tc>
                  <a:txBody>
                    <a:bodyPr/>
                    <a:lstStyle/>
                    <a:p>
                      <a:pPr marL="67945" marR="0" eaLnBrk="0" hangingPunct="0">
                        <a:lnSpc>
                          <a:spcPct val="105000"/>
                        </a:lnSpc>
                        <a:spcBef>
                          <a:spcPts val="20"/>
                        </a:spcBef>
                        <a:spcAft>
                          <a:spcPts val="0"/>
                        </a:spcAft>
                      </a:pPr>
                      <a:r>
                        <a:rPr lang="en-US" sz="1400" kern="0" spc="-10" dirty="0">
                          <a:effectLst/>
                        </a:rPr>
                        <a:t>Links</a:t>
                      </a:r>
                      <a:r>
                        <a:rPr lang="en-US" sz="1400" kern="0" spc="-70" dirty="0">
                          <a:effectLst/>
                        </a:rPr>
                        <a:t> </a:t>
                      </a:r>
                      <a:r>
                        <a:rPr lang="en-US" sz="1400" kern="0" spc="-10" dirty="0">
                          <a:effectLst/>
                        </a:rPr>
                        <a:t>human</a:t>
                      </a:r>
                      <a:r>
                        <a:rPr lang="en-US" sz="1400" kern="0" spc="-65" dirty="0">
                          <a:effectLst/>
                        </a:rPr>
                        <a:t> </a:t>
                      </a:r>
                      <a:r>
                        <a:rPr lang="en-US" sz="1400" kern="0" spc="-10" dirty="0">
                          <a:effectLst/>
                        </a:rPr>
                        <a:t>actions</a:t>
                      </a:r>
                      <a:r>
                        <a:rPr lang="en-US" sz="1400" kern="0" spc="-65" dirty="0">
                          <a:effectLst/>
                        </a:rPr>
                        <a:t> </a:t>
                      </a:r>
                      <a:r>
                        <a:rPr lang="en-US" sz="1400" kern="0" spc="-10" dirty="0">
                          <a:effectLst/>
                        </a:rPr>
                        <a:t>and </a:t>
                      </a:r>
                      <a:r>
                        <a:rPr lang="en-US" sz="1400" kern="0" spc="-40" dirty="0">
                          <a:effectLst/>
                        </a:rPr>
                        <a:t>issue with</a:t>
                      </a:r>
                      <a:r>
                        <a:rPr lang="en-US" sz="1400" kern="0" spc="-35" dirty="0">
                          <a:effectLst/>
                        </a:rPr>
                        <a:t> </a:t>
                      </a:r>
                      <a:r>
                        <a:rPr lang="en-US" sz="1400" kern="0" spc="-40" dirty="0">
                          <a:effectLst/>
                        </a:rPr>
                        <a:t>appropriate</a:t>
                      </a:r>
                      <a:r>
                        <a:rPr lang="en-US" sz="1400" kern="0" spc="-35" dirty="0">
                          <a:effectLst/>
                        </a:rPr>
                        <a:t> </a:t>
                      </a:r>
                      <a:r>
                        <a:rPr lang="en-US" sz="1400" kern="0" spc="-40" dirty="0">
                          <a:effectLst/>
                        </a:rPr>
                        <a:t>and </a:t>
                      </a:r>
                      <a:r>
                        <a:rPr lang="en-US" sz="1400" kern="0" dirty="0">
                          <a:effectLst/>
                        </a:rPr>
                        <a:t>relevant</a:t>
                      </a:r>
                      <a:r>
                        <a:rPr lang="en-US" sz="1400" kern="0" spc="-10" dirty="0">
                          <a:effectLst/>
                        </a:rPr>
                        <a:t> </a:t>
                      </a:r>
                      <a:r>
                        <a:rPr lang="en-US" sz="1400" kern="0" dirty="0">
                          <a:effectLst/>
                        </a:rPr>
                        <a:t>content.</a:t>
                      </a:r>
                    </a:p>
                    <a:p>
                      <a:pPr marL="67945" marR="0" lvl="0" indent="0" algn="l" defTabSz="914400" rtl="0" eaLnBrk="0" fontAlgn="auto" latinLnBrk="0" hangingPunct="0">
                        <a:lnSpc>
                          <a:spcPct val="105000"/>
                        </a:lnSpc>
                        <a:spcBef>
                          <a:spcPts val="20"/>
                        </a:spcBef>
                        <a:spcAft>
                          <a:spcPts val="0"/>
                        </a:spcAft>
                        <a:buClrTx/>
                        <a:buSzTx/>
                        <a:buFontTx/>
                        <a:buNone/>
                        <a:tabLst/>
                        <a:defRPr/>
                      </a:pPr>
                      <a:r>
                        <a:rPr lang="en-US" sz="1400" b="1" kern="0" dirty="0">
                          <a:solidFill>
                            <a:srgbClr val="AE0403"/>
                          </a:solidFill>
                          <a:effectLst/>
                        </a:rPr>
                        <a:t>1 </a:t>
                      </a:r>
                      <a:r>
                        <a:rPr lang="en-US" sz="1400" b="1" kern="0" dirty="0" err="1">
                          <a:solidFill>
                            <a:srgbClr val="AE0403"/>
                          </a:solidFill>
                          <a:effectLst/>
                        </a:rPr>
                        <a:t>pt</a:t>
                      </a:r>
                      <a:r>
                        <a:rPr lang="en-US" sz="1400" b="1" kern="0" dirty="0">
                          <a:solidFill>
                            <a:srgbClr val="AE0403"/>
                          </a:solidFill>
                          <a:effectLst/>
                        </a:rPr>
                        <a:t> </a:t>
                      </a:r>
                      <a:r>
                        <a:rPr lang="en-US" sz="1400" b="1" kern="0" dirty="0">
                          <a:effectLst/>
                        </a:rPr>
                        <a:t>(50% of 2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ct val="105000"/>
                        </a:lnSpc>
                        <a:spcBef>
                          <a:spcPts val="20"/>
                        </a:spcBef>
                        <a:spcAft>
                          <a:spcPts val="0"/>
                        </a:spcAft>
                      </a:pPr>
                      <a:r>
                        <a:rPr lang="en-US" sz="1400" kern="0" spc="-10" dirty="0">
                          <a:effectLst/>
                        </a:rPr>
                        <a:t>Partially</a:t>
                      </a:r>
                      <a:r>
                        <a:rPr lang="en-US" sz="1400" kern="0" spc="-70" dirty="0">
                          <a:effectLst/>
                        </a:rPr>
                        <a:t> </a:t>
                      </a:r>
                      <a:r>
                        <a:rPr lang="en-US" sz="1400" kern="0" spc="-10" dirty="0">
                          <a:effectLst/>
                        </a:rPr>
                        <a:t>links</a:t>
                      </a:r>
                      <a:r>
                        <a:rPr lang="en-US" sz="1400" kern="0" spc="-65" dirty="0">
                          <a:effectLst/>
                        </a:rPr>
                        <a:t> </a:t>
                      </a:r>
                      <a:r>
                        <a:rPr lang="en-US" sz="1400" kern="0" spc="-10" dirty="0">
                          <a:effectLst/>
                        </a:rPr>
                        <a:t>human </a:t>
                      </a:r>
                      <a:r>
                        <a:rPr lang="en-US" sz="1400" kern="0" dirty="0">
                          <a:effectLst/>
                        </a:rPr>
                        <a:t>actions</a:t>
                      </a:r>
                      <a:r>
                        <a:rPr lang="en-US" sz="1400" kern="0" spc="-10" dirty="0">
                          <a:effectLst/>
                        </a:rPr>
                        <a:t> </a:t>
                      </a:r>
                      <a:r>
                        <a:rPr lang="en-US" sz="1400" kern="0" dirty="0">
                          <a:effectLst/>
                        </a:rPr>
                        <a:t>and</a:t>
                      </a:r>
                      <a:r>
                        <a:rPr lang="en-US" sz="1400" kern="0" spc="-10" dirty="0">
                          <a:effectLst/>
                        </a:rPr>
                        <a:t> </a:t>
                      </a:r>
                      <a:r>
                        <a:rPr lang="en-US" sz="1400" kern="0" dirty="0">
                          <a:effectLst/>
                        </a:rPr>
                        <a:t>issue</a:t>
                      </a:r>
                      <a:r>
                        <a:rPr lang="en-US" sz="1400" kern="0" spc="-10" dirty="0">
                          <a:effectLst/>
                        </a:rPr>
                        <a:t> </a:t>
                      </a:r>
                      <a:r>
                        <a:rPr lang="en-US" sz="1400" kern="0" dirty="0">
                          <a:effectLst/>
                        </a:rPr>
                        <a:t>with relevant</a:t>
                      </a:r>
                      <a:r>
                        <a:rPr lang="en-US" sz="1400" kern="0" spc="-10" dirty="0">
                          <a:effectLst/>
                        </a:rPr>
                        <a:t> </a:t>
                      </a:r>
                      <a:r>
                        <a:rPr lang="en-US" sz="1400" kern="0" dirty="0">
                          <a:effectLst/>
                        </a:rPr>
                        <a:t>content.</a:t>
                      </a:r>
                    </a:p>
                    <a:p>
                      <a:pPr marL="68580" marR="0" lvl="0" indent="0" algn="l" defTabSz="914400" rtl="0" eaLnBrk="0" fontAlgn="auto" latinLnBrk="0" hangingPunct="0">
                        <a:lnSpc>
                          <a:spcPct val="105000"/>
                        </a:lnSpc>
                        <a:spcBef>
                          <a:spcPts val="15"/>
                        </a:spcBef>
                        <a:spcAft>
                          <a:spcPts val="0"/>
                        </a:spcAft>
                        <a:buClrTx/>
                        <a:buSzTx/>
                        <a:buFontTx/>
                        <a:buNone/>
                        <a:tabLst/>
                        <a:defRPr/>
                      </a:pPr>
                      <a:r>
                        <a:rPr lang="en-US" sz="1400" b="1" kern="0" dirty="0">
                          <a:solidFill>
                            <a:srgbClr val="AE0403"/>
                          </a:solidFill>
                          <a:effectLst/>
                        </a:rPr>
                        <a:t>0.75 pts </a:t>
                      </a:r>
                      <a:r>
                        <a:rPr lang="en-US" sz="1400" b="1" kern="0" dirty="0">
                          <a:effectLst/>
                        </a:rPr>
                        <a:t>(50%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3749468"/>
                  </a:ext>
                </a:extLst>
              </a:tr>
              <a:tr h="930828">
                <a:tc>
                  <a:txBody>
                    <a:bodyPr/>
                    <a:lstStyle/>
                    <a:p>
                      <a:pPr marL="67945" marR="0" eaLnBrk="0" hangingPunct="0">
                        <a:spcBef>
                          <a:spcPts val="15"/>
                        </a:spcBef>
                        <a:spcAft>
                          <a:spcPts val="0"/>
                        </a:spcAft>
                      </a:pPr>
                      <a:r>
                        <a:rPr lang="en-US" sz="1400" kern="0" spc="-10" dirty="0">
                          <a:effectLst/>
                        </a:rPr>
                        <a:t>Solutions</a:t>
                      </a:r>
                      <a:endParaRPr lang="en-US" sz="1400" kern="100" dirty="0">
                        <a:effectLst/>
                      </a:endParaRPr>
                    </a:p>
                    <a:p>
                      <a:pPr marL="67945" marR="0" eaLnBrk="0" hangingPunct="0">
                        <a:lnSpc>
                          <a:spcPts val="1225"/>
                        </a:lnSpc>
                        <a:spcBef>
                          <a:spcPts val="5"/>
                        </a:spcBef>
                        <a:spcAft>
                          <a:spcPts val="0"/>
                        </a:spcAft>
                      </a:pPr>
                      <a:r>
                        <a:rPr lang="en-US" sz="1400" b="1" kern="0" spc="-10" dirty="0">
                          <a:solidFill>
                            <a:srgbClr val="AE0403"/>
                          </a:solidFill>
                          <a:effectLst/>
                        </a:rPr>
                        <a:t>1.5 pts</a:t>
                      </a:r>
                      <a:endParaRPr lang="en-US" sz="1400" b="1" kern="100" dirty="0">
                        <a:solidFill>
                          <a:srgbClr val="AE0403"/>
                        </a:solidFill>
                        <a:effectLst/>
                      </a:endParaRPr>
                    </a:p>
                    <a:p>
                      <a:pPr marL="67945" marR="0" eaLnBrk="0" hangingPunct="0">
                        <a:lnSpc>
                          <a:spcPct val="105000"/>
                        </a:lnSpc>
                        <a:spcBef>
                          <a:spcPts val="15"/>
                        </a:spcBef>
                        <a:spcAft>
                          <a:spcPts val="0"/>
                        </a:spcAft>
                      </a:pPr>
                      <a:r>
                        <a:rPr lang="en-US" sz="1400" b="1" kern="0" spc="-10" dirty="0">
                          <a:effectLst/>
                        </a:rPr>
                        <a:t>(15% of total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138430" indent="-1270" eaLnBrk="0" hangingPunct="0">
                        <a:lnSpc>
                          <a:spcPct val="105000"/>
                        </a:lnSpc>
                        <a:spcBef>
                          <a:spcPts val="15"/>
                        </a:spcBef>
                        <a:spcAft>
                          <a:spcPts val="0"/>
                        </a:spcAft>
                      </a:pPr>
                      <a:r>
                        <a:rPr lang="en-US" sz="1400" kern="0" dirty="0">
                          <a:effectLst/>
                        </a:rPr>
                        <a:t>Thoroughly</a:t>
                      </a:r>
                      <a:r>
                        <a:rPr lang="en-US" sz="1400" kern="0" spc="-10" dirty="0">
                          <a:effectLst/>
                        </a:rPr>
                        <a:t> </a:t>
                      </a:r>
                      <a:r>
                        <a:rPr lang="en-US" sz="1400" kern="0" dirty="0">
                          <a:effectLst/>
                        </a:rPr>
                        <a:t>describes </a:t>
                      </a:r>
                      <a:r>
                        <a:rPr lang="en-US" sz="1400" kern="0" spc="-30" dirty="0">
                          <a:effectLst/>
                        </a:rPr>
                        <a:t>potential</a:t>
                      </a:r>
                      <a:r>
                        <a:rPr lang="en-US" sz="1400" kern="0" spc="-50" dirty="0">
                          <a:effectLst/>
                        </a:rPr>
                        <a:t> </a:t>
                      </a:r>
                      <a:r>
                        <a:rPr lang="en-US" sz="1400" kern="0" spc="-30" dirty="0">
                          <a:effectLst/>
                        </a:rPr>
                        <a:t>solutions</a:t>
                      </a:r>
                      <a:r>
                        <a:rPr lang="en-US" sz="1400" kern="0" spc="-45" dirty="0">
                          <a:effectLst/>
                        </a:rPr>
                        <a:t> </a:t>
                      </a:r>
                      <a:r>
                        <a:rPr lang="en-US" sz="1400" kern="0" spc="-30" dirty="0">
                          <a:effectLst/>
                        </a:rPr>
                        <a:t>clearly, </a:t>
                      </a:r>
                      <a:r>
                        <a:rPr lang="en-US" sz="1400" kern="0" dirty="0">
                          <a:effectLst/>
                        </a:rPr>
                        <a:t>with all technical details correct.</a:t>
                      </a:r>
                      <a:r>
                        <a:rPr lang="en-US" sz="1400" kern="0" spc="-10" dirty="0">
                          <a:effectLst/>
                        </a:rPr>
                        <a:t> </a:t>
                      </a:r>
                      <a:r>
                        <a:rPr lang="en-US" sz="1400" kern="0" dirty="0">
                          <a:effectLst/>
                        </a:rPr>
                        <a:t>Balanced discussion</a:t>
                      </a:r>
                      <a:r>
                        <a:rPr lang="en-US" sz="1400" kern="0" spc="-80" dirty="0">
                          <a:effectLst/>
                        </a:rPr>
                        <a:t> </a:t>
                      </a:r>
                      <a:r>
                        <a:rPr lang="en-US" sz="1400" kern="0" dirty="0">
                          <a:effectLst/>
                        </a:rPr>
                        <a:t>of</a:t>
                      </a:r>
                      <a:r>
                        <a:rPr lang="en-US" sz="1400" kern="0" spc="-75" dirty="0">
                          <a:effectLst/>
                        </a:rPr>
                        <a:t> </a:t>
                      </a:r>
                      <a:r>
                        <a:rPr lang="en-US" sz="1400" kern="0" dirty="0">
                          <a:effectLst/>
                        </a:rPr>
                        <a:t>limitations</a:t>
                      </a:r>
                      <a:r>
                        <a:rPr lang="en-US" sz="1400" kern="100" spc="0" dirty="0">
                          <a:effectLst/>
                        </a:rPr>
                        <a:t> </a:t>
                      </a:r>
                      <a:r>
                        <a:rPr lang="en-US" sz="1400" kern="0" spc="-10" dirty="0">
                          <a:effectLst/>
                        </a:rPr>
                        <a:t>included.</a:t>
                      </a:r>
                      <a:r>
                        <a:rPr lang="en-US" sz="1400" b="0" kern="0" spc="-10" dirty="0">
                          <a:solidFill>
                            <a:schemeClr val="dk1"/>
                          </a:solidFill>
                          <a:effectLst/>
                        </a:rPr>
                        <a:t> </a:t>
                      </a:r>
                    </a:p>
                    <a:p>
                      <a:pPr marL="67945" marR="138430" indent="-1270" eaLnBrk="0" hangingPunct="0">
                        <a:lnSpc>
                          <a:spcPct val="105000"/>
                        </a:lnSpc>
                        <a:spcBef>
                          <a:spcPts val="15"/>
                        </a:spcBef>
                        <a:spcAft>
                          <a:spcPts val="0"/>
                        </a:spcAft>
                      </a:pPr>
                      <a:r>
                        <a:rPr lang="en-US" sz="1400" b="1" kern="0" dirty="0">
                          <a:solidFill>
                            <a:srgbClr val="AE0403"/>
                          </a:solidFill>
                          <a:effectLst/>
                        </a:rPr>
                        <a:t>1.5 pts </a:t>
                      </a:r>
                      <a:r>
                        <a:rPr lang="en-US" sz="1400" b="1" kern="0" dirty="0">
                          <a:effectLst/>
                        </a:rPr>
                        <a:t>(100%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78740" eaLnBrk="0" hangingPunct="0">
                        <a:lnSpc>
                          <a:spcPct val="105000"/>
                        </a:lnSpc>
                        <a:spcBef>
                          <a:spcPts val="15"/>
                        </a:spcBef>
                        <a:spcAft>
                          <a:spcPts val="0"/>
                        </a:spcAft>
                      </a:pPr>
                      <a:r>
                        <a:rPr lang="en-US" sz="1400" kern="0" dirty="0">
                          <a:effectLst/>
                        </a:rPr>
                        <a:t>Describes</a:t>
                      </a:r>
                      <a:r>
                        <a:rPr lang="en-US" sz="1400" kern="0" spc="-20" dirty="0">
                          <a:effectLst/>
                        </a:rPr>
                        <a:t> </a:t>
                      </a:r>
                      <a:r>
                        <a:rPr lang="en-US" sz="1400" kern="0" dirty="0">
                          <a:effectLst/>
                        </a:rPr>
                        <a:t>potential </a:t>
                      </a:r>
                      <a:r>
                        <a:rPr lang="en-US" sz="1400" kern="0" spc="-30" dirty="0">
                          <a:effectLst/>
                        </a:rPr>
                        <a:t>solutions</a:t>
                      </a:r>
                      <a:r>
                        <a:rPr lang="en-US" sz="1400" kern="0" spc="-50" dirty="0">
                          <a:effectLst/>
                        </a:rPr>
                        <a:t> </a:t>
                      </a:r>
                      <a:r>
                        <a:rPr lang="en-US" sz="1400" kern="0" spc="-30" dirty="0">
                          <a:effectLst/>
                        </a:rPr>
                        <a:t>clearly,</a:t>
                      </a:r>
                      <a:r>
                        <a:rPr lang="en-US" sz="1400" kern="0" spc="-45" dirty="0">
                          <a:effectLst/>
                        </a:rPr>
                        <a:t> </a:t>
                      </a:r>
                      <a:r>
                        <a:rPr lang="en-US" sz="1400" kern="0" spc="-30" dirty="0">
                          <a:effectLst/>
                        </a:rPr>
                        <a:t>with</a:t>
                      </a:r>
                      <a:r>
                        <a:rPr lang="en-US" sz="1400" kern="0" spc="-45" dirty="0">
                          <a:effectLst/>
                        </a:rPr>
                        <a:t> </a:t>
                      </a:r>
                      <a:r>
                        <a:rPr lang="en-US" sz="1400" kern="0" spc="-30" dirty="0">
                          <a:effectLst/>
                        </a:rPr>
                        <a:t>most </a:t>
                      </a:r>
                      <a:r>
                        <a:rPr lang="en-US" sz="1400" kern="0" dirty="0">
                          <a:effectLst/>
                        </a:rPr>
                        <a:t>technical</a:t>
                      </a:r>
                      <a:r>
                        <a:rPr lang="en-US" sz="1400" kern="0" spc="-65" dirty="0">
                          <a:effectLst/>
                        </a:rPr>
                        <a:t> </a:t>
                      </a:r>
                      <a:r>
                        <a:rPr lang="en-US" sz="1400" kern="0" dirty="0">
                          <a:effectLst/>
                        </a:rPr>
                        <a:t>details</a:t>
                      </a:r>
                      <a:r>
                        <a:rPr lang="en-US" sz="1400" kern="0" spc="-75" dirty="0">
                          <a:effectLst/>
                        </a:rPr>
                        <a:t> </a:t>
                      </a:r>
                      <a:r>
                        <a:rPr lang="en-US" sz="1400" kern="0" dirty="0">
                          <a:effectLst/>
                        </a:rPr>
                        <a:t>correct.</a:t>
                      </a:r>
                      <a:endParaRPr lang="en-US" sz="1400" kern="100" dirty="0">
                        <a:effectLst/>
                      </a:endParaRPr>
                    </a:p>
                    <a:p>
                      <a:pPr marL="67945" marR="0" eaLnBrk="0" hangingPunct="0">
                        <a:lnSpc>
                          <a:spcPct val="105000"/>
                        </a:lnSpc>
                        <a:spcBef>
                          <a:spcPts val="10"/>
                        </a:spcBef>
                        <a:spcAft>
                          <a:spcPts val="0"/>
                        </a:spcAft>
                      </a:pPr>
                      <a:r>
                        <a:rPr lang="en-US" sz="1400" kern="0" dirty="0">
                          <a:effectLst/>
                        </a:rPr>
                        <a:t>Discussion of limitations </a:t>
                      </a:r>
                      <a:r>
                        <a:rPr lang="en-US" sz="1400" kern="0" spc="-10" dirty="0">
                          <a:effectLst/>
                        </a:rPr>
                        <a:t>included.</a:t>
                      </a:r>
                    </a:p>
                    <a:p>
                      <a:pPr marL="67945" marR="0" lvl="0" indent="0" algn="l" defTabSz="914400" rtl="0" eaLnBrk="0" fontAlgn="auto" latinLnBrk="0" hangingPunct="0">
                        <a:lnSpc>
                          <a:spcPct val="105000"/>
                        </a:lnSpc>
                        <a:spcBef>
                          <a:spcPts val="10"/>
                        </a:spcBef>
                        <a:spcAft>
                          <a:spcPts val="0"/>
                        </a:spcAft>
                        <a:buClrTx/>
                        <a:buSzTx/>
                        <a:buFontTx/>
                        <a:buNone/>
                        <a:tabLst/>
                        <a:defRPr/>
                      </a:pPr>
                      <a:r>
                        <a:rPr lang="en-US" sz="1400" b="1" kern="0" dirty="0">
                          <a:solidFill>
                            <a:srgbClr val="AE0403"/>
                          </a:solidFill>
                          <a:effectLst/>
                        </a:rPr>
                        <a:t>1.2 pts </a:t>
                      </a:r>
                      <a:r>
                        <a:rPr lang="en-US" sz="1400" b="1" kern="0" dirty="0">
                          <a:effectLst/>
                        </a:rPr>
                        <a:t>(80%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ct val="105000"/>
                        </a:lnSpc>
                        <a:spcBef>
                          <a:spcPts val="15"/>
                        </a:spcBef>
                        <a:spcAft>
                          <a:spcPts val="0"/>
                        </a:spcAft>
                      </a:pPr>
                      <a:r>
                        <a:rPr lang="en-US" sz="1400" kern="0" dirty="0">
                          <a:effectLst/>
                        </a:rPr>
                        <a:t>Describes</a:t>
                      </a:r>
                      <a:r>
                        <a:rPr lang="en-US" sz="1400" kern="0" spc="-20" dirty="0">
                          <a:effectLst/>
                        </a:rPr>
                        <a:t> </a:t>
                      </a:r>
                      <a:r>
                        <a:rPr lang="en-US" sz="1400" kern="0" dirty="0">
                          <a:effectLst/>
                        </a:rPr>
                        <a:t>potential </a:t>
                      </a:r>
                      <a:r>
                        <a:rPr lang="en-US" sz="1400" kern="0" spc="-40" dirty="0">
                          <a:effectLst/>
                        </a:rPr>
                        <a:t>solutions</a:t>
                      </a:r>
                      <a:r>
                        <a:rPr lang="en-US" sz="1400" kern="0" spc="-35" dirty="0">
                          <a:effectLst/>
                        </a:rPr>
                        <a:t> </a:t>
                      </a:r>
                      <a:r>
                        <a:rPr lang="en-US" sz="1400" kern="0" spc="-40" dirty="0">
                          <a:effectLst/>
                        </a:rPr>
                        <a:t>but</a:t>
                      </a:r>
                      <a:r>
                        <a:rPr lang="en-US" sz="1400" kern="0" spc="-30" dirty="0">
                          <a:effectLst/>
                        </a:rPr>
                        <a:t> </a:t>
                      </a:r>
                      <a:r>
                        <a:rPr lang="en-US" sz="1400" kern="0" spc="-40" dirty="0">
                          <a:effectLst/>
                        </a:rPr>
                        <a:t>missing</a:t>
                      </a:r>
                      <a:r>
                        <a:rPr lang="en-US" sz="1400" kern="0" spc="-35" dirty="0">
                          <a:effectLst/>
                        </a:rPr>
                        <a:t> </a:t>
                      </a:r>
                      <a:r>
                        <a:rPr lang="en-US" sz="1400" kern="0" spc="-40" dirty="0">
                          <a:effectLst/>
                        </a:rPr>
                        <a:t>key </a:t>
                      </a:r>
                      <a:r>
                        <a:rPr lang="en-US" sz="1400" kern="0" dirty="0">
                          <a:effectLst/>
                        </a:rPr>
                        <a:t>details</a:t>
                      </a:r>
                      <a:r>
                        <a:rPr lang="en-US" sz="1400" kern="0" spc="-15" dirty="0">
                          <a:effectLst/>
                        </a:rPr>
                        <a:t> </a:t>
                      </a:r>
                      <a:r>
                        <a:rPr lang="en-US" sz="1400" kern="0" dirty="0">
                          <a:effectLst/>
                        </a:rPr>
                        <a:t>or</a:t>
                      </a:r>
                      <a:r>
                        <a:rPr lang="en-US" sz="1400" kern="0" spc="-15" dirty="0">
                          <a:effectLst/>
                        </a:rPr>
                        <a:t> </a:t>
                      </a:r>
                      <a:r>
                        <a:rPr lang="en-US" sz="1400" kern="0" dirty="0">
                          <a:effectLst/>
                        </a:rPr>
                        <a:t>some</a:t>
                      </a:r>
                      <a:r>
                        <a:rPr lang="en-US" sz="1400" kern="0" spc="-15" dirty="0">
                          <a:effectLst/>
                        </a:rPr>
                        <a:t> </a:t>
                      </a:r>
                      <a:r>
                        <a:rPr lang="en-US" sz="1400" kern="0" dirty="0">
                          <a:effectLst/>
                        </a:rPr>
                        <a:t>described </a:t>
                      </a:r>
                      <a:r>
                        <a:rPr lang="en-US" sz="1400" kern="0" spc="-30" dirty="0">
                          <a:effectLst/>
                        </a:rPr>
                        <a:t>incorrectly.</a:t>
                      </a:r>
                      <a:r>
                        <a:rPr lang="en-US" sz="1400" kern="0" spc="-50" dirty="0">
                          <a:effectLst/>
                        </a:rPr>
                        <a:t> </a:t>
                      </a:r>
                      <a:r>
                        <a:rPr lang="en-US" sz="1400" kern="0" spc="-30" dirty="0">
                          <a:effectLst/>
                        </a:rPr>
                        <a:t>Discussion</a:t>
                      </a:r>
                      <a:r>
                        <a:rPr lang="en-US" sz="1400" kern="0" spc="-45" dirty="0">
                          <a:effectLst/>
                        </a:rPr>
                        <a:t> </a:t>
                      </a:r>
                      <a:r>
                        <a:rPr lang="en-US" sz="1400" kern="0" spc="-30" dirty="0">
                          <a:effectLst/>
                        </a:rPr>
                        <a:t>of </a:t>
                      </a:r>
                      <a:r>
                        <a:rPr lang="en-US" sz="1400" kern="0" dirty="0">
                          <a:effectLst/>
                        </a:rPr>
                        <a:t>limitations</a:t>
                      </a:r>
                      <a:r>
                        <a:rPr lang="en-US" sz="1400" kern="0" spc="-40" dirty="0">
                          <a:effectLst/>
                        </a:rPr>
                        <a:t> </a:t>
                      </a:r>
                      <a:r>
                        <a:rPr lang="en-US" sz="1400" kern="0" dirty="0">
                          <a:effectLst/>
                        </a:rPr>
                        <a:t>is</a:t>
                      </a:r>
                      <a:r>
                        <a:rPr lang="en-US" sz="1400" kern="0" spc="-40" dirty="0">
                          <a:effectLst/>
                        </a:rPr>
                        <a:t> </a:t>
                      </a:r>
                      <a:r>
                        <a:rPr lang="en-US" sz="1400" kern="0" dirty="0">
                          <a:effectLst/>
                        </a:rPr>
                        <a:t>sparse.</a:t>
                      </a:r>
                      <a:r>
                        <a:rPr lang="en-US" sz="1400" b="0" kern="0" dirty="0">
                          <a:solidFill>
                            <a:schemeClr val="dk1"/>
                          </a:solidFill>
                          <a:effectLst/>
                        </a:rPr>
                        <a:t>   </a:t>
                      </a:r>
                      <a:r>
                        <a:rPr lang="en-US" sz="1400" b="1" kern="0" dirty="0">
                          <a:solidFill>
                            <a:srgbClr val="AE0403"/>
                          </a:solidFill>
                          <a:effectLst/>
                        </a:rPr>
                        <a:t>0.75 pts </a:t>
                      </a:r>
                      <a:r>
                        <a:rPr lang="en-US" sz="1400" b="1" kern="0" dirty="0">
                          <a:effectLst/>
                        </a:rPr>
                        <a:t>(50%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92333290"/>
                  </a:ext>
                </a:extLst>
              </a:tr>
              <a:tr h="1118089">
                <a:tc>
                  <a:txBody>
                    <a:bodyPr/>
                    <a:lstStyle/>
                    <a:p>
                      <a:pPr marL="67945" marR="0" eaLnBrk="0" hangingPunct="0">
                        <a:lnSpc>
                          <a:spcPct val="105000"/>
                        </a:lnSpc>
                        <a:spcBef>
                          <a:spcPts val="15"/>
                        </a:spcBef>
                        <a:spcAft>
                          <a:spcPts val="0"/>
                        </a:spcAft>
                      </a:pPr>
                      <a:r>
                        <a:rPr lang="en-US" sz="1400" kern="0" dirty="0">
                          <a:effectLst/>
                        </a:rPr>
                        <a:t>Sources</a:t>
                      </a:r>
                      <a:r>
                        <a:rPr lang="en-US" sz="1400" kern="0" spc="-30" dirty="0">
                          <a:effectLst/>
                        </a:rPr>
                        <a:t> </a:t>
                      </a:r>
                      <a:r>
                        <a:rPr lang="en-US" sz="1400" kern="0" dirty="0">
                          <a:effectLst/>
                        </a:rPr>
                        <a:t>and </a:t>
                      </a:r>
                      <a:r>
                        <a:rPr lang="en-US" sz="1400" kern="0" spc="-10" dirty="0">
                          <a:effectLst/>
                        </a:rPr>
                        <a:t>Evidence</a:t>
                      </a:r>
                      <a:endParaRPr lang="en-US" sz="1400" kern="100" dirty="0">
                        <a:effectLst/>
                      </a:endParaRPr>
                    </a:p>
                    <a:p>
                      <a:pPr marL="67945" marR="0" eaLnBrk="0" hangingPunct="0">
                        <a:lnSpc>
                          <a:spcPts val="1225"/>
                        </a:lnSpc>
                        <a:spcBef>
                          <a:spcPts val="5"/>
                        </a:spcBef>
                        <a:spcAft>
                          <a:spcPts val="0"/>
                        </a:spcAft>
                      </a:pPr>
                      <a:r>
                        <a:rPr lang="en-US" sz="1400" b="1" kern="0" spc="-10" dirty="0">
                          <a:solidFill>
                            <a:srgbClr val="AE0403"/>
                          </a:solidFill>
                          <a:effectLst/>
                        </a:rPr>
                        <a:t>1.5 pts</a:t>
                      </a:r>
                      <a:endParaRPr lang="en-US" sz="1400" b="1" kern="100" dirty="0">
                        <a:solidFill>
                          <a:srgbClr val="AE0403"/>
                        </a:solidFill>
                        <a:effectLst/>
                      </a:endParaRPr>
                    </a:p>
                    <a:p>
                      <a:pPr marL="67945" marR="0" eaLnBrk="0" hangingPunct="0">
                        <a:lnSpc>
                          <a:spcPct val="105000"/>
                        </a:lnSpc>
                        <a:spcBef>
                          <a:spcPts val="15"/>
                        </a:spcBef>
                        <a:spcAft>
                          <a:spcPts val="0"/>
                        </a:spcAft>
                      </a:pPr>
                      <a:r>
                        <a:rPr lang="en-US" sz="1400" b="1" kern="0" spc="-10" dirty="0">
                          <a:effectLst/>
                        </a:rPr>
                        <a:t>(15% of total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65405" eaLnBrk="0" hangingPunct="0">
                        <a:lnSpc>
                          <a:spcPct val="105000"/>
                        </a:lnSpc>
                        <a:spcBef>
                          <a:spcPts val="15"/>
                        </a:spcBef>
                        <a:spcAft>
                          <a:spcPts val="0"/>
                        </a:spcAft>
                      </a:pPr>
                      <a:r>
                        <a:rPr lang="en-US" sz="1400" kern="0" dirty="0">
                          <a:effectLst/>
                        </a:rPr>
                        <a:t>Demonstrates skillful use of </a:t>
                      </a:r>
                      <a:r>
                        <a:rPr lang="en-US" sz="1400" kern="0" spc="-20" dirty="0">
                          <a:effectLst/>
                        </a:rPr>
                        <a:t>peer-reviewed</a:t>
                      </a:r>
                      <a:r>
                        <a:rPr lang="en-US" sz="1400" kern="0" spc="-45" dirty="0">
                          <a:effectLst/>
                        </a:rPr>
                        <a:t> </a:t>
                      </a:r>
                      <a:r>
                        <a:rPr lang="en-US" sz="1400" kern="0" spc="-20" dirty="0">
                          <a:effectLst/>
                        </a:rPr>
                        <a:t>literature</a:t>
                      </a:r>
                      <a:r>
                        <a:rPr lang="en-US" sz="1400" kern="0" spc="-40" dirty="0">
                          <a:effectLst/>
                        </a:rPr>
                        <a:t> </a:t>
                      </a:r>
                      <a:r>
                        <a:rPr lang="en-US" sz="1400" kern="0" spc="-20" dirty="0">
                          <a:effectLst/>
                        </a:rPr>
                        <a:t>to </a:t>
                      </a:r>
                      <a:r>
                        <a:rPr lang="en-US" sz="1400" kern="0" dirty="0">
                          <a:effectLst/>
                        </a:rPr>
                        <a:t>develop ideas. All statements that are not common</a:t>
                      </a:r>
                      <a:r>
                        <a:rPr lang="en-US" sz="1400" kern="0" spc="-75" dirty="0">
                          <a:effectLst/>
                        </a:rPr>
                        <a:t> </a:t>
                      </a:r>
                      <a:r>
                        <a:rPr lang="en-US" sz="1400" kern="0" dirty="0">
                          <a:effectLst/>
                        </a:rPr>
                        <a:t>knowledge</a:t>
                      </a:r>
                      <a:r>
                        <a:rPr lang="en-US" sz="1400" kern="0" spc="-75" dirty="0">
                          <a:effectLst/>
                        </a:rPr>
                        <a:t> </a:t>
                      </a:r>
                      <a:r>
                        <a:rPr lang="en-US" sz="1400" kern="0" dirty="0">
                          <a:effectLst/>
                        </a:rPr>
                        <a:t>are</a:t>
                      </a:r>
                      <a:r>
                        <a:rPr lang="en-US" sz="1400" kern="100" dirty="0">
                          <a:effectLst/>
                        </a:rPr>
                        <a:t> </a:t>
                      </a:r>
                      <a:r>
                        <a:rPr lang="en-US" sz="1400" kern="0" dirty="0">
                          <a:effectLst/>
                        </a:rPr>
                        <a:t>cited in the text.</a:t>
                      </a:r>
                    </a:p>
                    <a:p>
                      <a:pPr marL="67945" marR="65405" eaLnBrk="0" hangingPunct="0">
                        <a:lnSpc>
                          <a:spcPct val="105000"/>
                        </a:lnSpc>
                        <a:spcBef>
                          <a:spcPts val="15"/>
                        </a:spcBef>
                        <a:spcAft>
                          <a:spcPts val="0"/>
                        </a:spcAft>
                      </a:pPr>
                      <a:r>
                        <a:rPr lang="en-US" sz="1400" b="1" kern="0" dirty="0">
                          <a:solidFill>
                            <a:srgbClr val="AE0403"/>
                          </a:solidFill>
                          <a:effectLst/>
                        </a:rPr>
                        <a:t>1.5 pts </a:t>
                      </a:r>
                      <a:r>
                        <a:rPr lang="en-US" sz="1400" b="1" kern="0" dirty="0">
                          <a:effectLst/>
                        </a:rPr>
                        <a:t>(100%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78740" eaLnBrk="0" hangingPunct="0">
                        <a:lnSpc>
                          <a:spcPct val="105000"/>
                        </a:lnSpc>
                        <a:spcBef>
                          <a:spcPts val="15"/>
                        </a:spcBef>
                        <a:spcAft>
                          <a:spcPts val="0"/>
                        </a:spcAft>
                      </a:pPr>
                      <a:r>
                        <a:rPr lang="en-US" sz="1400" kern="0" spc="-10" dirty="0">
                          <a:effectLst/>
                        </a:rPr>
                        <a:t>Demonstrates</a:t>
                      </a:r>
                      <a:r>
                        <a:rPr lang="en-US" sz="1400" kern="0" spc="-70" dirty="0">
                          <a:effectLst/>
                        </a:rPr>
                        <a:t> </a:t>
                      </a:r>
                      <a:r>
                        <a:rPr lang="en-US" sz="1400" kern="0" spc="-10" dirty="0">
                          <a:effectLst/>
                        </a:rPr>
                        <a:t>consistent </a:t>
                      </a:r>
                      <a:r>
                        <a:rPr lang="en-US" sz="1400" kern="0" dirty="0">
                          <a:effectLst/>
                        </a:rPr>
                        <a:t>use of peer-reviewed </a:t>
                      </a:r>
                      <a:r>
                        <a:rPr lang="en-US" sz="1400" kern="0" spc="-30" dirty="0">
                          <a:effectLst/>
                        </a:rPr>
                        <a:t>literature</a:t>
                      </a:r>
                      <a:r>
                        <a:rPr lang="en-US" sz="1400" kern="0" spc="-50" dirty="0">
                          <a:effectLst/>
                        </a:rPr>
                        <a:t> </a:t>
                      </a:r>
                      <a:r>
                        <a:rPr lang="en-US" sz="1400" kern="0" spc="-30" dirty="0">
                          <a:effectLst/>
                        </a:rPr>
                        <a:t>to</a:t>
                      </a:r>
                      <a:r>
                        <a:rPr lang="en-US" sz="1400" kern="0" spc="-45" dirty="0">
                          <a:effectLst/>
                        </a:rPr>
                        <a:t> </a:t>
                      </a:r>
                      <a:r>
                        <a:rPr lang="en-US" sz="1400" kern="0" spc="-30" dirty="0">
                          <a:effectLst/>
                        </a:rPr>
                        <a:t>support</a:t>
                      </a:r>
                      <a:r>
                        <a:rPr lang="en-US" sz="1400" kern="0" spc="-45" dirty="0">
                          <a:effectLst/>
                        </a:rPr>
                        <a:t> </a:t>
                      </a:r>
                      <a:r>
                        <a:rPr lang="en-US" sz="1400" kern="0" spc="-30" dirty="0">
                          <a:effectLst/>
                        </a:rPr>
                        <a:t>ideas. </a:t>
                      </a:r>
                      <a:r>
                        <a:rPr lang="en-US" sz="1400" kern="0" dirty="0">
                          <a:effectLst/>
                        </a:rPr>
                        <a:t>A few missing citations </a:t>
                      </a:r>
                      <a:r>
                        <a:rPr lang="en-US" sz="1400" kern="0" spc="-10" dirty="0">
                          <a:effectLst/>
                        </a:rPr>
                        <a:t>and/or</a:t>
                      </a:r>
                      <a:r>
                        <a:rPr lang="en-US" sz="1400" kern="0" spc="-70" dirty="0">
                          <a:effectLst/>
                        </a:rPr>
                        <a:t> </a:t>
                      </a:r>
                      <a:r>
                        <a:rPr lang="en-US" sz="1400" kern="0" spc="-10" dirty="0">
                          <a:effectLst/>
                        </a:rPr>
                        <a:t>over-reliance</a:t>
                      </a:r>
                      <a:r>
                        <a:rPr lang="en-US" sz="1400" kern="0" spc="-65" dirty="0">
                          <a:effectLst/>
                        </a:rPr>
                        <a:t> </a:t>
                      </a:r>
                      <a:r>
                        <a:rPr lang="en-US" sz="1400" kern="0" spc="-10" dirty="0">
                          <a:effectLst/>
                        </a:rPr>
                        <a:t>on</a:t>
                      </a:r>
                      <a:r>
                        <a:rPr lang="en-US" sz="1400" kern="0" spc="-65" dirty="0">
                          <a:effectLst/>
                        </a:rPr>
                        <a:t> </a:t>
                      </a:r>
                      <a:r>
                        <a:rPr lang="en-US" sz="1400" kern="0" spc="-10" dirty="0">
                          <a:effectLst/>
                        </a:rPr>
                        <a:t>a</a:t>
                      </a:r>
                      <a:r>
                        <a:rPr lang="en-US" sz="1400" kern="100" spc="-10" dirty="0">
                          <a:effectLst/>
                        </a:rPr>
                        <a:t> </a:t>
                      </a:r>
                      <a:r>
                        <a:rPr lang="en-US" sz="1400" kern="0" dirty="0">
                          <a:effectLst/>
                        </a:rPr>
                        <a:t>few</a:t>
                      </a:r>
                      <a:r>
                        <a:rPr lang="en-US" sz="1400" kern="0" spc="-20" dirty="0">
                          <a:effectLst/>
                        </a:rPr>
                        <a:t> </a:t>
                      </a:r>
                      <a:r>
                        <a:rPr lang="en-US" sz="1400" kern="0" dirty="0">
                          <a:effectLst/>
                        </a:rPr>
                        <a:t>sources.</a:t>
                      </a:r>
                    </a:p>
                    <a:p>
                      <a:pPr marL="67945" marR="78740" eaLnBrk="0" hangingPunct="0">
                        <a:lnSpc>
                          <a:spcPct val="105000"/>
                        </a:lnSpc>
                        <a:spcBef>
                          <a:spcPts val="15"/>
                        </a:spcBef>
                        <a:spcAft>
                          <a:spcPts val="0"/>
                        </a:spcAft>
                      </a:pPr>
                      <a:r>
                        <a:rPr lang="en-US" sz="1400" b="1" kern="0" dirty="0">
                          <a:solidFill>
                            <a:srgbClr val="AE0403"/>
                          </a:solidFill>
                          <a:effectLst/>
                        </a:rPr>
                        <a:t>1.2 pts </a:t>
                      </a:r>
                      <a:r>
                        <a:rPr lang="en-US" sz="1400" b="1" kern="0" dirty="0">
                          <a:effectLst/>
                        </a:rPr>
                        <a:t>(80%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82550" eaLnBrk="0" hangingPunct="0">
                        <a:lnSpc>
                          <a:spcPct val="105000"/>
                        </a:lnSpc>
                        <a:spcBef>
                          <a:spcPts val="15"/>
                        </a:spcBef>
                        <a:spcAft>
                          <a:spcPts val="0"/>
                        </a:spcAft>
                      </a:pPr>
                      <a:r>
                        <a:rPr lang="en-US" sz="1400" kern="0" dirty="0">
                          <a:effectLst/>
                        </a:rPr>
                        <a:t>Demonstrates</a:t>
                      </a:r>
                      <a:r>
                        <a:rPr lang="en-US" sz="1400" kern="0" spc="-20" dirty="0">
                          <a:effectLst/>
                        </a:rPr>
                        <a:t> </a:t>
                      </a:r>
                      <a:r>
                        <a:rPr lang="en-US" sz="1400" kern="0" dirty="0">
                          <a:effectLst/>
                        </a:rPr>
                        <a:t>an attempt to use peer- reviewed literature to support ideas. Many places</a:t>
                      </a:r>
                      <a:r>
                        <a:rPr lang="en-US" sz="1400" kern="0" spc="-50" dirty="0">
                          <a:effectLst/>
                        </a:rPr>
                        <a:t> </a:t>
                      </a:r>
                      <a:r>
                        <a:rPr lang="en-US" sz="1400" kern="0" dirty="0">
                          <a:effectLst/>
                        </a:rPr>
                        <a:t>missing</a:t>
                      </a:r>
                      <a:r>
                        <a:rPr lang="en-US" sz="1400" kern="0" spc="-45" dirty="0">
                          <a:effectLst/>
                        </a:rPr>
                        <a:t> </a:t>
                      </a:r>
                      <a:r>
                        <a:rPr lang="en-US" sz="1400" kern="0" dirty="0">
                          <a:effectLst/>
                        </a:rPr>
                        <a:t>citations.</a:t>
                      </a:r>
                    </a:p>
                    <a:p>
                      <a:pPr marL="68580" marR="82550" lvl="0" indent="0" algn="l" defTabSz="914400" rtl="0" eaLnBrk="0" fontAlgn="auto" latinLnBrk="0" hangingPunct="0">
                        <a:lnSpc>
                          <a:spcPct val="105000"/>
                        </a:lnSpc>
                        <a:spcBef>
                          <a:spcPts val="15"/>
                        </a:spcBef>
                        <a:spcAft>
                          <a:spcPts val="0"/>
                        </a:spcAft>
                        <a:buClrTx/>
                        <a:buSzTx/>
                        <a:buFontTx/>
                        <a:buNone/>
                        <a:tabLst/>
                        <a:defRPr/>
                      </a:pPr>
                      <a:r>
                        <a:rPr lang="en-US" sz="1400" b="1" kern="0" dirty="0">
                          <a:solidFill>
                            <a:srgbClr val="AE0403"/>
                          </a:solidFill>
                          <a:effectLst/>
                        </a:rPr>
                        <a:t>0.75 pts </a:t>
                      </a:r>
                      <a:r>
                        <a:rPr lang="en-US" sz="1400" b="1" kern="0" dirty="0">
                          <a:effectLst/>
                        </a:rPr>
                        <a:t>(50%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84040558"/>
                  </a:ext>
                </a:extLst>
              </a:tr>
              <a:tr h="478129">
                <a:tc>
                  <a:txBody>
                    <a:bodyPr/>
                    <a:lstStyle/>
                    <a:p>
                      <a:pPr marL="67945" marR="0" eaLnBrk="0" hangingPunct="0">
                        <a:spcBef>
                          <a:spcPts val="15"/>
                        </a:spcBef>
                        <a:spcAft>
                          <a:spcPts val="0"/>
                        </a:spcAft>
                      </a:pPr>
                      <a:r>
                        <a:rPr lang="en-US" sz="1400" kern="0" spc="-10" dirty="0">
                          <a:effectLst/>
                        </a:rPr>
                        <a:t>Organization</a:t>
                      </a:r>
                      <a:endParaRPr lang="en-US" sz="1400" kern="100" dirty="0">
                        <a:effectLst/>
                      </a:endParaRPr>
                    </a:p>
                    <a:p>
                      <a:pPr marL="67945" marR="0" eaLnBrk="0" hangingPunct="0">
                        <a:lnSpc>
                          <a:spcPts val="1225"/>
                        </a:lnSpc>
                        <a:spcBef>
                          <a:spcPts val="5"/>
                        </a:spcBef>
                        <a:spcAft>
                          <a:spcPts val="0"/>
                        </a:spcAft>
                      </a:pPr>
                      <a:r>
                        <a:rPr lang="en-US" sz="1400" b="1" kern="0" spc="-10" dirty="0">
                          <a:solidFill>
                            <a:srgbClr val="AE0403"/>
                          </a:solidFill>
                          <a:effectLst/>
                        </a:rPr>
                        <a:t>1.5 pts</a:t>
                      </a:r>
                      <a:endParaRPr lang="en-US" sz="1400" b="1" kern="100" dirty="0">
                        <a:solidFill>
                          <a:srgbClr val="AE0403"/>
                        </a:solidFill>
                        <a:effectLst/>
                      </a:endParaRPr>
                    </a:p>
                    <a:p>
                      <a:pPr marL="67945" marR="0" eaLnBrk="0" hangingPunct="0">
                        <a:lnSpc>
                          <a:spcPct val="105000"/>
                        </a:lnSpc>
                        <a:spcBef>
                          <a:spcPts val="15"/>
                        </a:spcBef>
                        <a:spcAft>
                          <a:spcPts val="0"/>
                        </a:spcAft>
                      </a:pPr>
                      <a:r>
                        <a:rPr lang="en-US" sz="1400" b="1" kern="0" spc="-10" dirty="0">
                          <a:effectLst/>
                        </a:rPr>
                        <a:t>(15% of total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92075" indent="-1270" algn="l" eaLnBrk="0" hangingPunct="0">
                        <a:lnSpc>
                          <a:spcPct val="105000"/>
                        </a:lnSpc>
                        <a:spcBef>
                          <a:spcPts val="15"/>
                        </a:spcBef>
                        <a:spcAft>
                          <a:spcPts val="0"/>
                        </a:spcAft>
                      </a:pPr>
                      <a:r>
                        <a:rPr lang="en-US" sz="1400" kern="0" dirty="0">
                          <a:effectLst/>
                        </a:rPr>
                        <a:t>Text is well-organized, with a logical order of ideas and coherent</a:t>
                      </a:r>
                      <a:r>
                        <a:rPr lang="en-US" sz="1400" kern="0" spc="-80" dirty="0">
                          <a:effectLst/>
                        </a:rPr>
                        <a:t> </a:t>
                      </a:r>
                      <a:r>
                        <a:rPr lang="en-US" sz="1400" kern="0" dirty="0">
                          <a:effectLst/>
                        </a:rPr>
                        <a:t>paragraphs.  </a:t>
                      </a:r>
                    </a:p>
                    <a:p>
                      <a:pPr marL="67945" marR="92075" indent="-1270" algn="l" eaLnBrk="0" hangingPunct="0">
                        <a:lnSpc>
                          <a:spcPct val="105000"/>
                        </a:lnSpc>
                        <a:spcBef>
                          <a:spcPts val="15"/>
                        </a:spcBef>
                        <a:spcAft>
                          <a:spcPts val="0"/>
                        </a:spcAft>
                      </a:pPr>
                      <a:r>
                        <a:rPr lang="en-US" sz="1400" b="1" kern="0" dirty="0">
                          <a:solidFill>
                            <a:srgbClr val="AE0403"/>
                          </a:solidFill>
                          <a:effectLst/>
                        </a:rPr>
                        <a:t>1.5 pts </a:t>
                      </a:r>
                      <a:r>
                        <a:rPr lang="en-US" sz="1400" b="1" kern="0" dirty="0">
                          <a:effectLst/>
                        </a:rPr>
                        <a:t>(100%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eaLnBrk="0" hangingPunct="0">
                        <a:lnSpc>
                          <a:spcPct val="105000"/>
                        </a:lnSpc>
                        <a:spcBef>
                          <a:spcPts val="15"/>
                        </a:spcBef>
                        <a:spcAft>
                          <a:spcPts val="0"/>
                        </a:spcAft>
                      </a:pPr>
                      <a:r>
                        <a:rPr lang="en-US" sz="1400" kern="0" dirty="0">
                          <a:effectLst/>
                        </a:rPr>
                        <a:t>A few sentences out of place</a:t>
                      </a:r>
                      <a:r>
                        <a:rPr lang="en-US" sz="1400" kern="0" spc="-10" dirty="0">
                          <a:effectLst/>
                        </a:rPr>
                        <a:t> </a:t>
                      </a:r>
                      <a:r>
                        <a:rPr lang="en-US" sz="1400" kern="0" dirty="0">
                          <a:effectLst/>
                        </a:rPr>
                        <a:t>or</a:t>
                      </a:r>
                      <a:r>
                        <a:rPr lang="en-US" sz="1400" kern="0" spc="-10" dirty="0">
                          <a:effectLst/>
                        </a:rPr>
                        <a:t> </a:t>
                      </a:r>
                      <a:r>
                        <a:rPr lang="en-US" sz="1400" kern="0" dirty="0">
                          <a:effectLst/>
                        </a:rPr>
                        <a:t>a few</a:t>
                      </a:r>
                      <a:r>
                        <a:rPr lang="en-US" sz="1400" kern="0" spc="-5" dirty="0">
                          <a:effectLst/>
                        </a:rPr>
                        <a:t> </a:t>
                      </a:r>
                      <a:r>
                        <a:rPr lang="en-US" sz="1400" kern="0" dirty="0">
                          <a:effectLst/>
                        </a:rPr>
                        <a:t>missing topic sentences.</a:t>
                      </a:r>
                      <a:r>
                        <a:rPr lang="en-US" sz="1400" kern="0" spc="-50" dirty="0">
                          <a:effectLst/>
                        </a:rPr>
                        <a:t> </a:t>
                      </a:r>
                      <a:r>
                        <a:rPr lang="en-US" sz="1400" kern="0" dirty="0">
                          <a:effectLst/>
                        </a:rPr>
                        <a:t>Paragraph</a:t>
                      </a:r>
                      <a:r>
                        <a:rPr lang="en-US" sz="1400" kern="0" spc="-45" dirty="0">
                          <a:effectLst/>
                        </a:rPr>
                        <a:t> </a:t>
                      </a:r>
                      <a:r>
                        <a:rPr lang="en-US" sz="1400" kern="0" dirty="0">
                          <a:effectLst/>
                        </a:rPr>
                        <a:t>order.  </a:t>
                      </a:r>
                      <a:r>
                        <a:rPr lang="en-US" sz="1400" b="1" kern="0" dirty="0">
                          <a:solidFill>
                            <a:srgbClr val="AE0403"/>
                          </a:solidFill>
                          <a:effectLst/>
                        </a:rPr>
                        <a:t>1.2 pts </a:t>
                      </a:r>
                      <a:r>
                        <a:rPr lang="en-US" sz="1400" b="1" kern="0" dirty="0">
                          <a:effectLst/>
                        </a:rPr>
                        <a:t>(80%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ct val="105000"/>
                        </a:lnSpc>
                        <a:spcBef>
                          <a:spcPts val="15"/>
                        </a:spcBef>
                        <a:spcAft>
                          <a:spcPts val="0"/>
                        </a:spcAft>
                      </a:pPr>
                      <a:r>
                        <a:rPr lang="en-US" sz="1400" kern="0" spc="-10" dirty="0">
                          <a:effectLst/>
                        </a:rPr>
                        <a:t>Paragraphs unorganized, information</a:t>
                      </a:r>
                      <a:r>
                        <a:rPr lang="en-US" sz="1400" kern="0" spc="-70" dirty="0">
                          <a:effectLst/>
                        </a:rPr>
                        <a:t> </a:t>
                      </a:r>
                      <a:r>
                        <a:rPr lang="en-US" sz="1400" kern="0" spc="-10" dirty="0">
                          <a:effectLst/>
                        </a:rPr>
                        <a:t>repeated</a:t>
                      </a:r>
                      <a:r>
                        <a:rPr lang="en-US" sz="1400" kern="0" spc="-65" dirty="0">
                          <a:effectLst/>
                        </a:rPr>
                        <a:t> </a:t>
                      </a:r>
                      <a:r>
                        <a:rPr lang="en-US" sz="1400" kern="0" spc="-10" dirty="0">
                          <a:effectLst/>
                        </a:rPr>
                        <a:t>in </a:t>
                      </a:r>
                      <a:r>
                        <a:rPr lang="en-US" sz="1400" kern="0" dirty="0">
                          <a:effectLst/>
                        </a:rPr>
                        <a:t>multiple places or</a:t>
                      </a:r>
                      <a:r>
                        <a:rPr lang="en-US" sz="1400" kern="100" dirty="0">
                          <a:effectLst/>
                        </a:rPr>
                        <a:t> </a:t>
                      </a:r>
                      <a:r>
                        <a:rPr lang="en-US" sz="1400" kern="0" dirty="0">
                          <a:effectLst/>
                        </a:rPr>
                        <a:t>paragraphs</a:t>
                      </a:r>
                      <a:r>
                        <a:rPr lang="en-US" sz="1400" kern="0" spc="-80" dirty="0">
                          <a:effectLst/>
                        </a:rPr>
                        <a:t> </a:t>
                      </a:r>
                      <a:r>
                        <a:rPr lang="en-US" sz="1400" kern="0" dirty="0">
                          <a:effectLst/>
                        </a:rPr>
                        <a:t>not</a:t>
                      </a:r>
                      <a:r>
                        <a:rPr lang="en-US" sz="1400" kern="0" spc="-75" dirty="0">
                          <a:effectLst/>
                        </a:rPr>
                        <a:t> </a:t>
                      </a:r>
                      <a:r>
                        <a:rPr lang="en-US" sz="1400" kern="0" dirty="0">
                          <a:effectLst/>
                        </a:rPr>
                        <a:t>in</a:t>
                      </a:r>
                      <a:r>
                        <a:rPr lang="en-US" sz="1400" kern="0" spc="-75" dirty="0">
                          <a:effectLst/>
                        </a:rPr>
                        <a:t> </a:t>
                      </a:r>
                      <a:r>
                        <a:rPr lang="en-US" sz="1400" kern="0" dirty="0">
                          <a:effectLst/>
                        </a:rPr>
                        <a:t>logical order.</a:t>
                      </a:r>
                    </a:p>
                    <a:p>
                      <a:pPr marL="68580" marR="0" eaLnBrk="0" hangingPunct="0">
                        <a:lnSpc>
                          <a:spcPct val="105000"/>
                        </a:lnSpc>
                        <a:spcBef>
                          <a:spcPts val="15"/>
                        </a:spcBef>
                        <a:spcAft>
                          <a:spcPts val="0"/>
                        </a:spcAft>
                      </a:pPr>
                      <a:r>
                        <a:rPr lang="en-US" sz="1400" b="1" kern="0" dirty="0">
                          <a:solidFill>
                            <a:srgbClr val="AE0403"/>
                          </a:solidFill>
                          <a:effectLst/>
                        </a:rPr>
                        <a:t>0.75 pts </a:t>
                      </a:r>
                      <a:r>
                        <a:rPr lang="en-US" sz="1400" b="1" kern="0" dirty="0">
                          <a:effectLst/>
                        </a:rPr>
                        <a:t>(50% of 1.5 pts)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11718856"/>
                  </a:ext>
                </a:extLst>
              </a:tr>
            </a:tbl>
          </a:graphicData>
        </a:graphic>
      </p:graphicFrame>
    </p:spTree>
    <p:extLst>
      <p:ext uri="{BB962C8B-B14F-4D97-AF65-F5344CB8AC3E}">
        <p14:creationId xmlns:p14="http://schemas.microsoft.com/office/powerpoint/2010/main" val="336041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C0FE-E864-34C8-BD5C-76A0D14ED818}"/>
              </a:ext>
            </a:extLst>
          </p:cNvPr>
          <p:cNvSpPr>
            <a:spLocks noGrp="1"/>
          </p:cNvSpPr>
          <p:nvPr>
            <p:ph type="title"/>
          </p:nvPr>
        </p:nvSpPr>
        <p:spPr>
          <a:xfrm>
            <a:off x="1069848" y="484632"/>
            <a:ext cx="10058400" cy="511961"/>
          </a:xfrm>
        </p:spPr>
        <p:txBody>
          <a:bodyPr>
            <a:normAutofit fontScale="90000"/>
          </a:bodyPr>
          <a:lstStyle/>
          <a:p>
            <a:r>
              <a:rPr lang="en-US" dirty="0"/>
              <a:t>Neutral to negative rubric with points</a:t>
            </a:r>
          </a:p>
        </p:txBody>
      </p:sp>
      <p:graphicFrame>
        <p:nvGraphicFramePr>
          <p:cNvPr id="3" name="Table 2">
            <a:extLst>
              <a:ext uri="{FF2B5EF4-FFF2-40B4-BE49-F238E27FC236}">
                <a16:creationId xmlns:a16="http://schemas.microsoft.com/office/drawing/2014/main" id="{F8C8A477-7BEC-F4D6-012F-313F08F37300}"/>
              </a:ext>
            </a:extLst>
          </p:cNvPr>
          <p:cNvGraphicFramePr>
            <a:graphicFrameLocks noGrp="1"/>
          </p:cNvGraphicFramePr>
          <p:nvPr>
            <p:extLst>
              <p:ext uri="{D42A27DB-BD31-4B8C-83A1-F6EECF244321}">
                <p14:modId xmlns:p14="http://schemas.microsoft.com/office/powerpoint/2010/main" val="3591537203"/>
              </p:ext>
            </p:extLst>
          </p:nvPr>
        </p:nvGraphicFramePr>
        <p:xfrm>
          <a:off x="681518" y="1500027"/>
          <a:ext cx="10828963" cy="4161034"/>
        </p:xfrm>
        <a:graphic>
          <a:graphicData uri="http://schemas.openxmlformats.org/drawingml/2006/table">
            <a:tbl>
              <a:tblPr>
                <a:tableStyleId>{69CF1AB2-1976-4502-BF36-3FF5EA218861}</a:tableStyleId>
              </a:tblPr>
              <a:tblGrid>
                <a:gridCol w="2287402">
                  <a:extLst>
                    <a:ext uri="{9D8B030D-6E8A-4147-A177-3AD203B41FA5}">
                      <a16:colId xmlns:a16="http://schemas.microsoft.com/office/drawing/2014/main" val="2905652241"/>
                    </a:ext>
                  </a:extLst>
                </a:gridCol>
                <a:gridCol w="2605900">
                  <a:extLst>
                    <a:ext uri="{9D8B030D-6E8A-4147-A177-3AD203B41FA5}">
                      <a16:colId xmlns:a16="http://schemas.microsoft.com/office/drawing/2014/main" val="1341317907"/>
                    </a:ext>
                  </a:extLst>
                </a:gridCol>
                <a:gridCol w="3127080">
                  <a:extLst>
                    <a:ext uri="{9D8B030D-6E8A-4147-A177-3AD203B41FA5}">
                      <a16:colId xmlns:a16="http://schemas.microsoft.com/office/drawing/2014/main" val="3233670867"/>
                    </a:ext>
                  </a:extLst>
                </a:gridCol>
                <a:gridCol w="2808581">
                  <a:extLst>
                    <a:ext uri="{9D8B030D-6E8A-4147-A177-3AD203B41FA5}">
                      <a16:colId xmlns:a16="http://schemas.microsoft.com/office/drawing/2014/main" val="228033639"/>
                    </a:ext>
                  </a:extLst>
                </a:gridCol>
              </a:tblGrid>
              <a:tr h="648740">
                <a:tc>
                  <a:txBody>
                    <a:bodyPr/>
                    <a:lstStyle/>
                    <a:p>
                      <a:pPr marL="67945" marR="0" eaLnBrk="0" hangingPunct="0">
                        <a:spcBef>
                          <a:spcPts val="15"/>
                        </a:spcBef>
                        <a:spcAft>
                          <a:spcPts val="0"/>
                        </a:spcAft>
                      </a:pPr>
                      <a:r>
                        <a:rPr lang="en-US" sz="1800" b="1" kern="0" spc="-10" dirty="0">
                          <a:effectLst/>
                        </a:rPr>
                        <a:t>Criteria</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eaLnBrk="0" hangingPunct="0">
                        <a:spcBef>
                          <a:spcPts val="15"/>
                        </a:spcBef>
                        <a:spcAft>
                          <a:spcPts val="0"/>
                        </a:spcAft>
                      </a:pPr>
                      <a:r>
                        <a:rPr lang="en-US" sz="1800" b="1" kern="0" dirty="0">
                          <a:effectLst/>
                        </a:rPr>
                        <a:t>Neutral </a:t>
                      </a:r>
                    </a:p>
                    <a:p>
                      <a:pPr marL="67945" marR="0" eaLnBrk="0" hangingPunct="0">
                        <a:spcBef>
                          <a:spcPts val="15"/>
                        </a:spcBef>
                        <a:spcAft>
                          <a:spcPts val="0"/>
                        </a:spcAft>
                      </a:pPr>
                      <a:r>
                        <a:rPr lang="en-US" sz="1800" b="1" kern="0" dirty="0">
                          <a:effectLst/>
                        </a:rPr>
                        <a:t>(no points</a:t>
                      </a:r>
                      <a:r>
                        <a:rPr lang="en-US" sz="1800" b="1" kern="100" spc="0" dirty="0">
                          <a:effectLst/>
                        </a:rPr>
                        <a:t> </a:t>
                      </a:r>
                      <a:r>
                        <a:rPr lang="en-US" sz="1800" b="1" kern="0" spc="-10" dirty="0">
                          <a:effectLst/>
                        </a:rPr>
                        <a:t>removed)</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spcBef>
                          <a:spcPts val="15"/>
                        </a:spcBef>
                        <a:spcAft>
                          <a:spcPts val="0"/>
                        </a:spcAft>
                      </a:pPr>
                      <a:r>
                        <a:rPr lang="en-US" sz="1800" b="1" kern="0" dirty="0">
                          <a:effectLst/>
                        </a:rPr>
                        <a:t>-1</a:t>
                      </a:r>
                      <a:r>
                        <a:rPr lang="en-US" sz="1800" b="1" kern="0" spc="-20" dirty="0">
                          <a:effectLst/>
                        </a:rPr>
                        <a:t> </a:t>
                      </a:r>
                      <a:r>
                        <a:rPr lang="en-US" sz="1800" b="1" kern="0" dirty="0">
                          <a:effectLst/>
                        </a:rPr>
                        <a:t>points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eaLnBrk="0" hangingPunct="0">
                        <a:spcBef>
                          <a:spcPts val="15"/>
                        </a:spcBef>
                        <a:spcAft>
                          <a:spcPts val="0"/>
                        </a:spcAft>
                      </a:pPr>
                      <a:r>
                        <a:rPr lang="en-US" sz="1800" b="1" kern="0" dirty="0">
                          <a:effectLst/>
                        </a:rPr>
                        <a:t>-2</a:t>
                      </a:r>
                      <a:r>
                        <a:rPr lang="en-US" sz="1800" b="1" kern="0" spc="-20" dirty="0">
                          <a:effectLst/>
                        </a:rPr>
                        <a:t> </a:t>
                      </a:r>
                      <a:r>
                        <a:rPr lang="en-US" sz="1800" b="1" kern="0" dirty="0">
                          <a:effectLst/>
                        </a:rPr>
                        <a:t>points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06450990"/>
                  </a:ext>
                </a:extLst>
              </a:tr>
              <a:tr h="1621245">
                <a:tc>
                  <a:txBody>
                    <a:bodyPr/>
                    <a:lstStyle/>
                    <a:p>
                      <a:pPr marL="67945" marR="170180" eaLnBrk="0" hangingPunct="0">
                        <a:lnSpc>
                          <a:spcPct val="105000"/>
                        </a:lnSpc>
                        <a:spcBef>
                          <a:spcPts val="15"/>
                        </a:spcBef>
                        <a:spcAft>
                          <a:spcPts val="0"/>
                        </a:spcAft>
                      </a:pPr>
                      <a:r>
                        <a:rPr lang="en-US" sz="1600" kern="0" dirty="0">
                          <a:effectLst/>
                        </a:rPr>
                        <a:t>Use</a:t>
                      </a:r>
                      <a:r>
                        <a:rPr lang="en-US" sz="1600" kern="0" spc="-20" dirty="0">
                          <a:effectLst/>
                        </a:rPr>
                        <a:t> </a:t>
                      </a:r>
                      <a:r>
                        <a:rPr lang="en-US" sz="1600" kern="0" dirty="0">
                          <a:effectLst/>
                        </a:rPr>
                        <a:t>proper grammar</a:t>
                      </a:r>
                      <a:r>
                        <a:rPr lang="en-US" sz="1600" kern="0" spc="-20" dirty="0">
                          <a:effectLst/>
                        </a:rPr>
                        <a:t> </a:t>
                      </a:r>
                      <a:r>
                        <a:rPr lang="en-US" sz="1600" kern="0" dirty="0">
                          <a:effectLst/>
                        </a:rPr>
                        <a:t>and </a:t>
                      </a:r>
                      <a:r>
                        <a:rPr lang="en-US" sz="1600" kern="0" spc="-30" dirty="0">
                          <a:effectLst/>
                        </a:rPr>
                        <a:t>consistent</a:t>
                      </a:r>
                      <a:r>
                        <a:rPr lang="en-US" sz="1600" kern="0" spc="-50" dirty="0">
                          <a:effectLst/>
                        </a:rPr>
                        <a:t> </a:t>
                      </a:r>
                      <a:r>
                        <a:rPr lang="en-US" sz="1600" kern="0" spc="-30" dirty="0">
                          <a:effectLst/>
                        </a:rPr>
                        <a:t>format </a:t>
                      </a:r>
                      <a:r>
                        <a:rPr lang="en-US" sz="1600" kern="0" dirty="0">
                          <a:effectLst/>
                        </a:rPr>
                        <a:t>in</a:t>
                      </a:r>
                      <a:r>
                        <a:rPr lang="en-US" sz="1600" kern="0" spc="-30" dirty="0">
                          <a:effectLst/>
                        </a:rPr>
                        <a:t> </a:t>
                      </a:r>
                      <a:r>
                        <a:rPr lang="en-US" sz="1600" kern="0" dirty="0">
                          <a:effectLst/>
                        </a:rPr>
                        <a:t>citations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319405" eaLnBrk="0" hangingPunct="0">
                        <a:lnSpc>
                          <a:spcPct val="105000"/>
                        </a:lnSpc>
                        <a:spcBef>
                          <a:spcPts val="15"/>
                        </a:spcBef>
                        <a:spcAft>
                          <a:spcPts val="0"/>
                        </a:spcAft>
                      </a:pPr>
                      <a:r>
                        <a:rPr lang="en-US" sz="1600" kern="0" dirty="0">
                          <a:effectLst/>
                        </a:rPr>
                        <a:t>Zero</a:t>
                      </a:r>
                      <a:r>
                        <a:rPr lang="en-US" sz="1600" kern="0" spc="-50" dirty="0">
                          <a:effectLst/>
                        </a:rPr>
                        <a:t> </a:t>
                      </a:r>
                      <a:r>
                        <a:rPr lang="en-US" sz="1600" kern="0" dirty="0">
                          <a:effectLst/>
                        </a:rPr>
                        <a:t>or</a:t>
                      </a:r>
                      <a:r>
                        <a:rPr lang="en-US" sz="1600" kern="0" spc="-45" dirty="0">
                          <a:effectLst/>
                        </a:rPr>
                        <a:t> </a:t>
                      </a:r>
                      <a:r>
                        <a:rPr lang="en-US" sz="1600" kern="0" dirty="0">
                          <a:effectLst/>
                        </a:rPr>
                        <a:t>occasional grammatical</a:t>
                      </a:r>
                      <a:r>
                        <a:rPr lang="en-US" sz="1600" kern="0" spc="-10" dirty="0">
                          <a:effectLst/>
                        </a:rPr>
                        <a:t> </a:t>
                      </a:r>
                      <a:r>
                        <a:rPr lang="en-US" sz="1600" kern="0" dirty="0">
                          <a:effectLst/>
                        </a:rPr>
                        <a:t>or citation</a:t>
                      </a:r>
                      <a:r>
                        <a:rPr lang="en-US" sz="1600" kern="0" spc="-20" dirty="0">
                          <a:effectLst/>
                        </a:rPr>
                        <a:t> </a:t>
                      </a:r>
                      <a:r>
                        <a:rPr lang="en-US" sz="1600" kern="0" dirty="0">
                          <a:effectLst/>
                        </a:rPr>
                        <a:t>errors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92075" eaLnBrk="0" hangingPunct="0">
                        <a:lnSpc>
                          <a:spcPct val="105000"/>
                        </a:lnSpc>
                        <a:spcBef>
                          <a:spcPts val="15"/>
                        </a:spcBef>
                        <a:spcAft>
                          <a:spcPts val="0"/>
                        </a:spcAft>
                      </a:pPr>
                      <a:r>
                        <a:rPr lang="en-US" sz="1600" kern="0" dirty="0">
                          <a:effectLst/>
                        </a:rPr>
                        <a:t>Noticeable</a:t>
                      </a:r>
                      <a:r>
                        <a:rPr lang="en-US" sz="1600" kern="0" spc="-20" dirty="0">
                          <a:effectLst/>
                        </a:rPr>
                        <a:t> </a:t>
                      </a:r>
                      <a:r>
                        <a:rPr lang="en-US" sz="1600" kern="0" dirty="0">
                          <a:effectLst/>
                        </a:rPr>
                        <a:t>grammatical </a:t>
                      </a:r>
                      <a:r>
                        <a:rPr lang="en-US" sz="1600" kern="0" spc="-20" dirty="0">
                          <a:effectLst/>
                        </a:rPr>
                        <a:t>and</a:t>
                      </a:r>
                      <a:r>
                        <a:rPr lang="en-US" sz="1600" kern="0" spc="-60" dirty="0">
                          <a:effectLst/>
                        </a:rPr>
                        <a:t> </a:t>
                      </a:r>
                      <a:r>
                        <a:rPr lang="en-US" sz="1600" kern="0" spc="-20" dirty="0">
                          <a:effectLst/>
                        </a:rPr>
                        <a:t>citation</a:t>
                      </a:r>
                      <a:r>
                        <a:rPr lang="en-US" sz="1600" kern="0" spc="-55" dirty="0">
                          <a:effectLst/>
                        </a:rPr>
                        <a:t> </a:t>
                      </a:r>
                      <a:r>
                        <a:rPr lang="en-US" sz="1600" kern="0" spc="-20" dirty="0">
                          <a:effectLst/>
                        </a:rPr>
                        <a:t>errors,</a:t>
                      </a:r>
                      <a:r>
                        <a:rPr lang="en-US" sz="1600" kern="0" spc="-55" dirty="0">
                          <a:effectLst/>
                        </a:rPr>
                        <a:t> </a:t>
                      </a:r>
                      <a:r>
                        <a:rPr lang="en-US" sz="1600" kern="0" spc="-20" dirty="0">
                          <a:effectLst/>
                        </a:rPr>
                        <a:t>but</a:t>
                      </a:r>
                      <a:r>
                        <a:rPr lang="en-US" sz="1600" kern="0" spc="-60" dirty="0">
                          <a:effectLst/>
                        </a:rPr>
                        <a:t> </a:t>
                      </a:r>
                      <a:r>
                        <a:rPr lang="en-US" sz="1600" kern="0" spc="-20" dirty="0">
                          <a:effectLst/>
                        </a:rPr>
                        <a:t>still </a:t>
                      </a:r>
                      <a:r>
                        <a:rPr lang="en-US" sz="1600" kern="0" dirty="0">
                          <a:effectLst/>
                        </a:rPr>
                        <a:t>able to read and find </a:t>
                      </a:r>
                      <a:r>
                        <a:rPr lang="en-US" sz="1600" kern="0" spc="-10" dirty="0">
                          <a:effectLst/>
                        </a:rPr>
                        <a:t>citations.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40005" eaLnBrk="0" hangingPunct="0">
                        <a:lnSpc>
                          <a:spcPct val="105000"/>
                        </a:lnSpc>
                        <a:spcBef>
                          <a:spcPts val="15"/>
                        </a:spcBef>
                        <a:spcAft>
                          <a:spcPts val="0"/>
                        </a:spcAft>
                      </a:pPr>
                      <a:r>
                        <a:rPr lang="en-US" sz="1600" kern="0">
                          <a:effectLst/>
                        </a:rPr>
                        <a:t>Full of errors, </a:t>
                      </a:r>
                      <a:r>
                        <a:rPr lang="en-US" sz="1600" kern="0" spc="-20">
                          <a:effectLst/>
                        </a:rPr>
                        <a:t>insufficient</a:t>
                      </a:r>
                      <a:r>
                        <a:rPr lang="en-US" sz="1600" kern="0" spc="-60">
                          <a:effectLst/>
                        </a:rPr>
                        <a:t> </a:t>
                      </a:r>
                      <a:r>
                        <a:rPr lang="en-US" sz="1600" kern="0" spc="-20">
                          <a:effectLst/>
                        </a:rPr>
                        <a:t>information </a:t>
                      </a:r>
                      <a:r>
                        <a:rPr lang="en-US" sz="1600" kern="0" spc="-10">
                          <a:effectLst/>
                        </a:rPr>
                        <a:t>to</a:t>
                      </a:r>
                      <a:r>
                        <a:rPr lang="en-US" sz="1600" kern="0" spc="-70">
                          <a:effectLst/>
                        </a:rPr>
                        <a:t> </a:t>
                      </a:r>
                      <a:r>
                        <a:rPr lang="en-US" sz="1600" kern="0" spc="-10">
                          <a:effectLst/>
                        </a:rPr>
                        <a:t>find</a:t>
                      </a:r>
                      <a:r>
                        <a:rPr lang="en-US" sz="1600" kern="0" spc="-65">
                          <a:effectLst/>
                        </a:rPr>
                        <a:t> </a:t>
                      </a:r>
                      <a:r>
                        <a:rPr lang="en-US" sz="1600" kern="0" spc="-10">
                          <a:effectLst/>
                        </a:rPr>
                        <a:t>citations,</a:t>
                      </a:r>
                      <a:r>
                        <a:rPr lang="en-US" sz="1600" kern="0" spc="-65">
                          <a:effectLst/>
                        </a:rPr>
                        <a:t> </a:t>
                      </a:r>
                      <a:r>
                        <a:rPr lang="en-US" sz="1600" kern="0" spc="-10">
                          <a:effectLst/>
                        </a:rPr>
                        <a:t>errors </a:t>
                      </a:r>
                      <a:r>
                        <a:rPr lang="en-US" sz="1600" kern="0">
                          <a:effectLst/>
                        </a:rPr>
                        <a:t>make paper hard to</a:t>
                      </a:r>
                      <a:endParaRPr lang="en-US" sz="1600" kern="100">
                        <a:effectLst/>
                      </a:endParaRPr>
                    </a:p>
                    <a:p>
                      <a:pPr marL="67945" marR="0" eaLnBrk="0" hangingPunct="0">
                        <a:lnSpc>
                          <a:spcPts val="1225"/>
                        </a:lnSpc>
                        <a:spcBef>
                          <a:spcPts val="5"/>
                        </a:spcBef>
                        <a:spcAft>
                          <a:spcPts val="0"/>
                        </a:spcAft>
                      </a:pPr>
                      <a:r>
                        <a:rPr lang="en-US" sz="1600" kern="0" spc="-10">
                          <a:effectLst/>
                        </a:rPr>
                        <a:t>read.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66148182"/>
                  </a:ext>
                </a:extLst>
              </a:tr>
              <a:tr h="1891049">
                <a:tc>
                  <a:txBody>
                    <a:bodyPr/>
                    <a:lstStyle/>
                    <a:p>
                      <a:pPr marL="67945" marR="169545" algn="l" eaLnBrk="0" hangingPunct="0">
                        <a:lnSpc>
                          <a:spcPct val="105000"/>
                        </a:lnSpc>
                        <a:spcBef>
                          <a:spcPts val="15"/>
                        </a:spcBef>
                        <a:spcAft>
                          <a:spcPts val="0"/>
                        </a:spcAft>
                      </a:pPr>
                      <a:r>
                        <a:rPr lang="en-US" sz="1600" kern="0" dirty="0">
                          <a:effectLst/>
                        </a:rPr>
                        <a:t>5-8</a:t>
                      </a:r>
                      <a:r>
                        <a:rPr lang="en-US" sz="1600" kern="0" spc="-50" dirty="0">
                          <a:effectLst/>
                        </a:rPr>
                        <a:t> </a:t>
                      </a:r>
                      <a:r>
                        <a:rPr lang="en-US" sz="1600" kern="0" dirty="0">
                          <a:effectLst/>
                        </a:rPr>
                        <a:t>pages,</a:t>
                      </a:r>
                      <a:r>
                        <a:rPr lang="en-US" sz="1600" kern="0" spc="-45" dirty="0">
                          <a:effectLst/>
                        </a:rPr>
                        <a:t> </a:t>
                      </a:r>
                      <a:r>
                        <a:rPr lang="en-US" sz="1600" kern="0" dirty="0">
                          <a:effectLst/>
                        </a:rPr>
                        <a:t>single- </a:t>
                      </a:r>
                      <a:r>
                        <a:rPr lang="en-US" sz="1600" kern="0" spc="-10" dirty="0">
                          <a:effectLst/>
                        </a:rPr>
                        <a:t>spaced</a:t>
                      </a:r>
                      <a:r>
                        <a:rPr lang="en-US" sz="1600" kern="0" spc="-40" dirty="0">
                          <a:effectLst/>
                        </a:rPr>
                        <a:t> </a:t>
                      </a:r>
                      <a:r>
                        <a:rPr lang="en-US" sz="1600" kern="0" spc="-10" dirty="0">
                          <a:effectLst/>
                        </a:rPr>
                        <a:t>(excluding </a:t>
                      </a:r>
                      <a:r>
                        <a:rPr lang="en-US" sz="1600" kern="0" dirty="0">
                          <a:effectLst/>
                        </a:rPr>
                        <a:t>references),</a:t>
                      </a:r>
                      <a:r>
                        <a:rPr lang="en-US" sz="1600" kern="0" spc="-10" dirty="0">
                          <a:effectLst/>
                        </a:rPr>
                        <a:t> </a:t>
                      </a:r>
                    </a:p>
                    <a:p>
                      <a:pPr marL="67945" marR="169545" algn="l" eaLnBrk="0" hangingPunct="0">
                        <a:lnSpc>
                          <a:spcPct val="105000"/>
                        </a:lnSpc>
                        <a:spcBef>
                          <a:spcPts val="15"/>
                        </a:spcBef>
                        <a:spcAft>
                          <a:spcPts val="0"/>
                        </a:spcAft>
                      </a:pPr>
                      <a:r>
                        <a:rPr lang="en-US" sz="1600" kern="0" dirty="0">
                          <a:effectLst/>
                        </a:rPr>
                        <a:t>1”margins,</a:t>
                      </a:r>
                      <a:r>
                        <a:rPr lang="en-US" sz="1600" kern="0" spc="-20" dirty="0">
                          <a:effectLst/>
                        </a:rPr>
                        <a:t> </a:t>
                      </a:r>
                    </a:p>
                    <a:p>
                      <a:pPr marL="67945" marR="169545" algn="l" eaLnBrk="0" hangingPunct="0">
                        <a:lnSpc>
                          <a:spcPct val="105000"/>
                        </a:lnSpc>
                        <a:spcBef>
                          <a:spcPts val="15"/>
                        </a:spcBef>
                        <a:spcAft>
                          <a:spcPts val="0"/>
                        </a:spcAft>
                      </a:pPr>
                      <a:r>
                        <a:rPr lang="en-US" sz="1600" kern="0" dirty="0">
                          <a:effectLst/>
                        </a:rPr>
                        <a:t>11-12 point</a:t>
                      </a:r>
                      <a:r>
                        <a:rPr lang="en-US" sz="1600" kern="0" spc="-15" dirty="0">
                          <a:effectLst/>
                        </a:rPr>
                        <a:t> </a:t>
                      </a:r>
                    </a:p>
                    <a:p>
                      <a:pPr marL="67945" marR="169545" algn="l" eaLnBrk="0" hangingPunct="0">
                        <a:lnSpc>
                          <a:spcPct val="105000"/>
                        </a:lnSpc>
                        <a:spcBef>
                          <a:spcPts val="15"/>
                        </a:spcBef>
                        <a:spcAft>
                          <a:spcPts val="0"/>
                        </a:spcAft>
                      </a:pPr>
                      <a:r>
                        <a:rPr lang="en-US" sz="1600" kern="0" dirty="0">
                          <a:effectLst/>
                        </a:rPr>
                        <a:t>Times</a:t>
                      </a:r>
                      <a:r>
                        <a:rPr lang="en-US" sz="1600" kern="0" spc="-15" dirty="0">
                          <a:effectLst/>
                        </a:rPr>
                        <a:t> </a:t>
                      </a:r>
                      <a:r>
                        <a:rPr lang="en-US" sz="1600" kern="0" dirty="0">
                          <a:effectLst/>
                        </a:rPr>
                        <a:t>New Roman</a:t>
                      </a:r>
                      <a:r>
                        <a:rPr lang="en-US" sz="1600" kern="0" spc="-40" dirty="0">
                          <a:effectLst/>
                        </a:rPr>
                        <a:t> </a:t>
                      </a:r>
                    </a:p>
                    <a:p>
                      <a:pPr marL="67945" marR="169545" algn="l" eaLnBrk="0" hangingPunct="0">
                        <a:lnSpc>
                          <a:spcPct val="105000"/>
                        </a:lnSpc>
                        <a:spcBef>
                          <a:spcPts val="15"/>
                        </a:spcBef>
                        <a:spcAft>
                          <a:spcPts val="0"/>
                        </a:spcAft>
                      </a:pPr>
                      <a:r>
                        <a:rPr lang="en-US" sz="1600" kern="0" dirty="0">
                          <a:effectLst/>
                        </a:rPr>
                        <a:t>or</a:t>
                      </a:r>
                      <a:r>
                        <a:rPr lang="en-US" sz="1600" kern="0" spc="-40" dirty="0">
                          <a:effectLst/>
                        </a:rPr>
                        <a:t> </a:t>
                      </a:r>
                      <a:r>
                        <a:rPr lang="en-US" sz="1600" kern="0" dirty="0">
                          <a:effectLst/>
                        </a:rPr>
                        <a:t>Calibri</a:t>
                      </a:r>
                      <a:r>
                        <a:rPr lang="en-US" sz="1600" kern="100" spc="0" dirty="0">
                          <a:effectLst/>
                        </a:rPr>
                        <a:t> </a:t>
                      </a:r>
                      <a:r>
                        <a:rPr lang="en-US" sz="1600" kern="0" spc="-20" dirty="0">
                          <a:effectLst/>
                        </a:rPr>
                        <a:t>font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eaLnBrk="0" hangingPunct="0">
                        <a:spcBef>
                          <a:spcPts val="15"/>
                        </a:spcBef>
                        <a:spcAft>
                          <a:spcPts val="0"/>
                        </a:spcAft>
                      </a:pPr>
                      <a:r>
                        <a:rPr lang="en-US" sz="1600" kern="0">
                          <a:effectLst/>
                        </a:rPr>
                        <a:t>Meets all criteria</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121285" eaLnBrk="0" hangingPunct="0">
                        <a:lnSpc>
                          <a:spcPct val="105000"/>
                        </a:lnSpc>
                        <a:spcBef>
                          <a:spcPts val="15"/>
                        </a:spcBef>
                        <a:spcAft>
                          <a:spcPts val="0"/>
                        </a:spcAft>
                      </a:pPr>
                      <a:r>
                        <a:rPr lang="en-US" sz="1600" kern="0" dirty="0">
                          <a:effectLst/>
                        </a:rPr>
                        <a:t>Paper</a:t>
                      </a:r>
                      <a:r>
                        <a:rPr lang="en-US" sz="1600" kern="0" spc="-45" dirty="0">
                          <a:effectLst/>
                        </a:rPr>
                        <a:t> </a:t>
                      </a:r>
                      <a:r>
                        <a:rPr lang="en-US" sz="1600" kern="0" dirty="0">
                          <a:effectLst/>
                        </a:rPr>
                        <a:t>1-2</a:t>
                      </a:r>
                      <a:r>
                        <a:rPr lang="en-US" sz="1600" kern="0" spc="-45" dirty="0">
                          <a:effectLst/>
                        </a:rPr>
                        <a:t> </a:t>
                      </a:r>
                      <a:r>
                        <a:rPr lang="en-US" sz="1600" kern="0" dirty="0">
                          <a:effectLst/>
                        </a:rPr>
                        <a:t>pages</a:t>
                      </a:r>
                      <a:r>
                        <a:rPr lang="en-US" sz="1600" kern="0" spc="-45" dirty="0">
                          <a:effectLst/>
                        </a:rPr>
                        <a:t> </a:t>
                      </a:r>
                      <a:r>
                        <a:rPr lang="en-US" sz="1600" kern="0" dirty="0">
                          <a:effectLst/>
                        </a:rPr>
                        <a:t>outside</a:t>
                      </a:r>
                      <a:r>
                        <a:rPr lang="en-US" sz="1600" kern="0" spc="-40" dirty="0">
                          <a:effectLst/>
                        </a:rPr>
                        <a:t> </a:t>
                      </a:r>
                      <a:r>
                        <a:rPr lang="en-US" sz="1600" kern="0" dirty="0">
                          <a:effectLst/>
                        </a:rPr>
                        <a:t>of </a:t>
                      </a:r>
                      <a:r>
                        <a:rPr lang="en-US" sz="1600" kern="0" spc="-20" dirty="0">
                          <a:effectLst/>
                        </a:rPr>
                        <a:t>length</a:t>
                      </a:r>
                      <a:r>
                        <a:rPr lang="en-US" sz="1600" kern="0" spc="-60" dirty="0">
                          <a:effectLst/>
                        </a:rPr>
                        <a:t> </a:t>
                      </a:r>
                      <a:r>
                        <a:rPr lang="en-US" sz="1600" kern="0" spc="-20" dirty="0">
                          <a:effectLst/>
                        </a:rPr>
                        <a:t>requirements</a:t>
                      </a:r>
                      <a:r>
                        <a:rPr lang="en-US" sz="1600" kern="0" spc="-55" dirty="0">
                          <a:effectLst/>
                        </a:rPr>
                        <a:t> </a:t>
                      </a:r>
                      <a:r>
                        <a:rPr lang="en-US" sz="1600" kern="0" spc="-20" dirty="0">
                          <a:effectLst/>
                        </a:rPr>
                        <a:t>once font</a:t>
                      </a:r>
                      <a:r>
                        <a:rPr lang="en-US" sz="1600" kern="0" spc="-55" dirty="0">
                          <a:effectLst/>
                        </a:rPr>
                        <a:t> </a:t>
                      </a:r>
                      <a:r>
                        <a:rPr lang="en-US" sz="1600" kern="0" spc="-20" dirty="0">
                          <a:effectLst/>
                        </a:rPr>
                        <a:t>size</a:t>
                      </a:r>
                      <a:r>
                        <a:rPr lang="en-US" sz="1600" kern="0" spc="-55" dirty="0">
                          <a:effectLst/>
                        </a:rPr>
                        <a:t> </a:t>
                      </a:r>
                      <a:r>
                        <a:rPr lang="en-US" sz="1600" kern="0" spc="-20" dirty="0">
                          <a:effectLst/>
                        </a:rPr>
                        <a:t>and</a:t>
                      </a:r>
                      <a:r>
                        <a:rPr lang="en-US" sz="1600" kern="0" spc="-50" dirty="0">
                          <a:effectLst/>
                        </a:rPr>
                        <a:t> </a:t>
                      </a:r>
                      <a:r>
                        <a:rPr lang="en-US" sz="1600" kern="0" spc="-20" dirty="0">
                          <a:effectLst/>
                        </a:rPr>
                        <a:t>margins</a:t>
                      </a:r>
                      <a:r>
                        <a:rPr lang="en-US" sz="1600" kern="0" spc="-55" dirty="0">
                          <a:effectLst/>
                        </a:rPr>
                        <a:t> </a:t>
                      </a:r>
                      <a:r>
                        <a:rPr lang="en-US" sz="1600" kern="0" spc="-20" dirty="0">
                          <a:effectLst/>
                        </a:rPr>
                        <a:t>are </a:t>
                      </a:r>
                      <a:r>
                        <a:rPr lang="en-US" sz="1600" kern="0" spc="-10" dirty="0">
                          <a:effectLst/>
                        </a:rPr>
                        <a:t>correct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138430" eaLnBrk="0" hangingPunct="0">
                        <a:lnSpc>
                          <a:spcPct val="105000"/>
                        </a:lnSpc>
                        <a:spcBef>
                          <a:spcPts val="15"/>
                        </a:spcBef>
                        <a:spcAft>
                          <a:spcPts val="0"/>
                        </a:spcAft>
                      </a:pPr>
                      <a:r>
                        <a:rPr lang="en-US" sz="1600" kern="0" dirty="0">
                          <a:effectLst/>
                        </a:rPr>
                        <a:t>Paper</a:t>
                      </a:r>
                      <a:r>
                        <a:rPr lang="en-US" sz="1600" kern="0" spc="-50" dirty="0">
                          <a:effectLst/>
                        </a:rPr>
                        <a:t> </a:t>
                      </a:r>
                      <a:r>
                        <a:rPr lang="en-US" sz="1600" kern="0" dirty="0">
                          <a:effectLst/>
                        </a:rPr>
                        <a:t>&gt;2</a:t>
                      </a:r>
                      <a:r>
                        <a:rPr lang="en-US" sz="1600" kern="0" spc="-45" dirty="0">
                          <a:effectLst/>
                        </a:rPr>
                        <a:t> </a:t>
                      </a:r>
                      <a:r>
                        <a:rPr lang="en-US" sz="1600" kern="0" dirty="0">
                          <a:effectLst/>
                        </a:rPr>
                        <a:t>pages</a:t>
                      </a:r>
                      <a:r>
                        <a:rPr lang="en-US" sz="1600" kern="0" spc="-45" dirty="0">
                          <a:effectLst/>
                        </a:rPr>
                        <a:t> </a:t>
                      </a:r>
                      <a:r>
                        <a:rPr lang="en-US" sz="1600" kern="0" dirty="0">
                          <a:effectLst/>
                        </a:rPr>
                        <a:t>outside </a:t>
                      </a:r>
                      <a:r>
                        <a:rPr lang="en-US" sz="1600" kern="0" spc="-30" dirty="0">
                          <a:effectLst/>
                        </a:rPr>
                        <a:t>of</a:t>
                      </a:r>
                      <a:r>
                        <a:rPr lang="en-US" sz="1600" kern="0" spc="-50" dirty="0">
                          <a:effectLst/>
                        </a:rPr>
                        <a:t> </a:t>
                      </a:r>
                      <a:r>
                        <a:rPr lang="en-US" sz="1600" kern="0" spc="-30" dirty="0">
                          <a:effectLst/>
                        </a:rPr>
                        <a:t>length</a:t>
                      </a:r>
                      <a:r>
                        <a:rPr lang="en-US" sz="1600" kern="0" spc="-45" dirty="0">
                          <a:effectLst/>
                        </a:rPr>
                        <a:t> </a:t>
                      </a:r>
                      <a:r>
                        <a:rPr lang="en-US" sz="1600" kern="0" spc="-30" dirty="0">
                          <a:effectLst/>
                        </a:rPr>
                        <a:t>requirements </a:t>
                      </a:r>
                      <a:r>
                        <a:rPr lang="en-US" sz="1600" kern="0" dirty="0">
                          <a:effectLst/>
                        </a:rPr>
                        <a:t>once font size and margins are correct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2513190"/>
                  </a:ext>
                </a:extLst>
              </a:tr>
            </a:tbl>
          </a:graphicData>
        </a:graphic>
      </p:graphicFrame>
    </p:spTree>
    <p:extLst>
      <p:ext uri="{BB962C8B-B14F-4D97-AF65-F5344CB8AC3E}">
        <p14:creationId xmlns:p14="http://schemas.microsoft.com/office/powerpoint/2010/main" val="3384167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6C86-D13C-82CF-0359-FC358E00D835}"/>
              </a:ext>
            </a:extLst>
          </p:cNvPr>
          <p:cNvSpPr>
            <a:spLocks noGrp="1"/>
          </p:cNvSpPr>
          <p:nvPr>
            <p:ph type="title"/>
          </p:nvPr>
        </p:nvSpPr>
        <p:spPr>
          <a:xfrm>
            <a:off x="1066800" y="280871"/>
            <a:ext cx="10058400" cy="993125"/>
          </a:xfrm>
        </p:spPr>
        <p:txBody>
          <a:bodyPr/>
          <a:lstStyle/>
          <a:p>
            <a:pPr algn="ctr"/>
            <a:r>
              <a:rPr lang="en-US" dirty="0"/>
              <a:t>Tips for rubric best practices</a:t>
            </a:r>
          </a:p>
        </p:txBody>
      </p:sp>
      <p:sp>
        <p:nvSpPr>
          <p:cNvPr id="4" name="TextBox 3">
            <a:extLst>
              <a:ext uri="{FF2B5EF4-FFF2-40B4-BE49-F238E27FC236}">
                <a16:creationId xmlns:a16="http://schemas.microsoft.com/office/drawing/2014/main" id="{9C9FA0F6-815A-D778-A432-CEC4BD7A97AD}"/>
              </a:ext>
            </a:extLst>
          </p:cNvPr>
          <p:cNvSpPr txBox="1"/>
          <p:nvPr/>
        </p:nvSpPr>
        <p:spPr>
          <a:xfrm>
            <a:off x="863697" y="1273996"/>
            <a:ext cx="10591988" cy="5078313"/>
          </a:xfrm>
          <a:prstGeom prst="rect">
            <a:avLst/>
          </a:prstGeom>
          <a:noFill/>
        </p:spPr>
        <p:txBody>
          <a:bodyPr wrap="square">
            <a:spAutoFit/>
          </a:bodyPr>
          <a:lstStyle/>
          <a:p>
            <a:pPr algn="l"/>
            <a:r>
              <a:rPr lang="en-US" sz="4000" b="1" i="0" dirty="0">
                <a:solidFill>
                  <a:srgbClr val="AE0403"/>
                </a:solidFill>
                <a:effectLst/>
                <a:latin typeface="UniversLight"/>
              </a:rPr>
              <a:t>Best Practices</a:t>
            </a:r>
          </a:p>
          <a:p>
            <a:pPr algn="l">
              <a:buFont typeface="Arial" panose="020B0604020202020204" pitchFamily="34" charset="0"/>
              <a:buChar char="•"/>
            </a:pPr>
            <a:r>
              <a:rPr lang="en-US" b="1" i="0" dirty="0">
                <a:solidFill>
                  <a:srgbClr val="333333"/>
                </a:solidFill>
                <a:effectLst/>
                <a:latin typeface="UniversRoman"/>
              </a:rPr>
              <a:t>Limit the rubric to a single page</a:t>
            </a:r>
            <a:r>
              <a:rPr lang="en-US" b="0" i="0" dirty="0">
                <a:solidFill>
                  <a:srgbClr val="333333"/>
                </a:solidFill>
                <a:effectLst/>
                <a:latin typeface="UniversLight"/>
              </a:rPr>
              <a:t> for reading and grading ease</a:t>
            </a:r>
          </a:p>
          <a:p>
            <a:pPr algn="l">
              <a:buFont typeface="Arial" panose="020B0604020202020204" pitchFamily="34" charset="0"/>
              <a:buChar char="•"/>
            </a:pPr>
            <a:r>
              <a:rPr lang="en-US" b="1" i="0" dirty="0">
                <a:solidFill>
                  <a:srgbClr val="333333"/>
                </a:solidFill>
                <a:effectLst/>
                <a:latin typeface="UniversRoman"/>
              </a:rPr>
              <a:t>Use parallel language</a:t>
            </a:r>
            <a:r>
              <a:rPr lang="en-US" b="0" i="0" dirty="0">
                <a:solidFill>
                  <a:srgbClr val="333333"/>
                </a:solidFill>
                <a:effectLst/>
                <a:latin typeface="UniversLight"/>
              </a:rPr>
              <a:t>. Use similar language and syntax/wording from column to column. Make sure that the rubric can be easily read from left to right or vice versa.</a:t>
            </a:r>
          </a:p>
          <a:p>
            <a:pPr algn="l">
              <a:buFont typeface="Arial" panose="020B0604020202020204" pitchFamily="34" charset="0"/>
              <a:buChar char="•"/>
            </a:pPr>
            <a:r>
              <a:rPr lang="en-US" b="1" i="0" dirty="0">
                <a:solidFill>
                  <a:srgbClr val="333333"/>
                </a:solidFill>
                <a:effectLst/>
                <a:latin typeface="UniversRoman"/>
              </a:rPr>
              <a:t>Use student-friendly language</a:t>
            </a:r>
            <a:r>
              <a:rPr lang="en-US" b="0" i="0" dirty="0">
                <a:solidFill>
                  <a:srgbClr val="333333"/>
                </a:solidFill>
                <a:effectLst/>
                <a:latin typeface="UniversLight"/>
              </a:rPr>
              <a:t>. Make sure the language is learning-level appropriate. If you use academic language or concepts, you will need to teach those concepts.</a:t>
            </a:r>
          </a:p>
          <a:p>
            <a:pPr algn="l">
              <a:buFont typeface="Arial" panose="020B0604020202020204" pitchFamily="34" charset="0"/>
              <a:buChar char="•"/>
            </a:pPr>
            <a:r>
              <a:rPr lang="en-US" b="1" i="0" dirty="0">
                <a:solidFill>
                  <a:srgbClr val="333333"/>
                </a:solidFill>
                <a:effectLst/>
                <a:latin typeface="UniversRoman"/>
              </a:rPr>
              <a:t>Share and discuss the rubric with your students</a:t>
            </a:r>
            <a:r>
              <a:rPr lang="en-US" b="0" i="0" dirty="0">
                <a:solidFill>
                  <a:srgbClr val="333333"/>
                </a:solidFill>
                <a:effectLst/>
                <a:latin typeface="UniversLight"/>
              </a:rPr>
              <a:t>. Students should understand that the rubric is there to help them learn, reflect, and self-assess. If students use a rubric, they will understand the expectations and their relevance to learning.</a:t>
            </a:r>
          </a:p>
          <a:p>
            <a:pPr algn="l">
              <a:buFont typeface="Arial" panose="020B0604020202020204" pitchFamily="34" charset="0"/>
              <a:buChar char="•"/>
            </a:pPr>
            <a:r>
              <a:rPr lang="en-US" b="1" i="0" dirty="0">
                <a:solidFill>
                  <a:srgbClr val="333333"/>
                </a:solidFill>
                <a:effectLst/>
                <a:latin typeface="UniversRoman"/>
              </a:rPr>
              <a:t>Consider scalability and reusability of rubrics. </a:t>
            </a:r>
            <a:r>
              <a:rPr lang="en-US" b="0" i="0" dirty="0">
                <a:solidFill>
                  <a:srgbClr val="333333"/>
                </a:solidFill>
                <a:effectLst/>
                <a:latin typeface="UniversLight"/>
              </a:rPr>
              <a:t>Create rubric templates that you can alter as needed for multiple assignments.</a:t>
            </a:r>
          </a:p>
          <a:p>
            <a:pPr algn="l">
              <a:buFont typeface="Arial" panose="020B0604020202020204" pitchFamily="34" charset="0"/>
              <a:buChar char="•"/>
            </a:pPr>
            <a:r>
              <a:rPr lang="en-US" b="1" i="0" dirty="0">
                <a:solidFill>
                  <a:srgbClr val="333333"/>
                </a:solidFill>
                <a:effectLst/>
                <a:latin typeface="UniversRoman"/>
              </a:rPr>
              <a:t>Maximize the descriptiveness of your language.</a:t>
            </a:r>
            <a:r>
              <a:rPr lang="en-US" b="0" i="0" dirty="0">
                <a:solidFill>
                  <a:srgbClr val="333333"/>
                </a:solidFill>
                <a:effectLst/>
                <a:latin typeface="UniversLight"/>
              </a:rPr>
              <a:t> Avoid words like “good” and “excellent.” For example, instead of saying, “uses excellent sources,” you might describe what makes a resource excellent so that students will know. You might also consider reducing the reliance on quantity, such as a number of allowable misspelled words. Focus instead, for example, on how distracting any spelling errors are.</a:t>
            </a:r>
          </a:p>
          <a:p>
            <a:br>
              <a:rPr lang="en-US" dirty="0"/>
            </a:br>
            <a:r>
              <a:rPr lang="en-US" sz="1400" dirty="0">
                <a:solidFill>
                  <a:srgbClr val="C00000"/>
                </a:solidFill>
                <a:hlinkClick r:id="rId2">
                  <a:extLst>
                    <a:ext uri="{A12FA001-AC4F-418D-AE19-62706E023703}">
                      <ahyp:hlinkClr xmlns:ahyp="http://schemas.microsoft.com/office/drawing/2018/hyperlinkcolor" val="tx"/>
                    </a:ext>
                  </a:extLst>
                </a:hlinkClick>
              </a:rPr>
              <a:t>https://teaching-resources.delta.ncsu.edu/rubric_best-practices-examples-templates/</a:t>
            </a:r>
            <a:r>
              <a:rPr lang="en-US" sz="1400" dirty="0">
                <a:solidFill>
                  <a:srgbClr val="C00000"/>
                </a:solidFill>
              </a:rPr>
              <a:t> </a:t>
            </a:r>
          </a:p>
        </p:txBody>
      </p:sp>
    </p:spTree>
    <p:extLst>
      <p:ext uri="{BB962C8B-B14F-4D97-AF65-F5344CB8AC3E}">
        <p14:creationId xmlns:p14="http://schemas.microsoft.com/office/powerpoint/2010/main" val="3454281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DB69-6E57-5EF2-A832-E08B1378DCCF}"/>
              </a:ext>
            </a:extLst>
          </p:cNvPr>
          <p:cNvSpPr txBox="1">
            <a:spLocks/>
          </p:cNvSpPr>
          <p:nvPr/>
        </p:nvSpPr>
        <p:spPr>
          <a:xfrm>
            <a:off x="1" y="756685"/>
            <a:ext cx="12306300" cy="1077229"/>
          </a:xfrm>
          <a:prstGeom prst="rect">
            <a:avLst/>
          </a:prstGeom>
        </p:spPr>
        <p:txBody>
          <a:bodyP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000" dirty="0"/>
              <a:t>Using </a:t>
            </a:r>
            <a:r>
              <a:rPr lang="en-US" sz="4000" dirty="0">
                <a:solidFill>
                  <a:srgbClr val="AE0403"/>
                </a:solidFill>
              </a:rPr>
              <a:t>genre</a:t>
            </a:r>
            <a:r>
              <a:rPr lang="en-US" sz="4000" dirty="0"/>
              <a:t> in instruction and rubric/assessment </a:t>
            </a:r>
          </a:p>
        </p:txBody>
      </p:sp>
      <p:sp>
        <p:nvSpPr>
          <p:cNvPr id="4" name="TextBox 3">
            <a:extLst>
              <a:ext uri="{FF2B5EF4-FFF2-40B4-BE49-F238E27FC236}">
                <a16:creationId xmlns:a16="http://schemas.microsoft.com/office/drawing/2014/main" id="{7F61430B-D7B1-D381-0AEA-1661E90BE206}"/>
              </a:ext>
            </a:extLst>
          </p:cNvPr>
          <p:cNvSpPr txBox="1"/>
          <p:nvPr/>
        </p:nvSpPr>
        <p:spPr>
          <a:xfrm>
            <a:off x="286676" y="1568867"/>
            <a:ext cx="11092523" cy="5447645"/>
          </a:xfrm>
          <a:prstGeom prst="rect">
            <a:avLst/>
          </a:prstGeom>
          <a:noFill/>
        </p:spPr>
        <p:txBody>
          <a:bodyPr wrap="square">
            <a:spAutoFit/>
          </a:bodyPr>
          <a:lstStyle/>
          <a:p>
            <a:pPr marL="285750" indent="-285750">
              <a:buFont typeface="Arial" panose="020B0604020202020204" pitchFamily="34" charset="0"/>
              <a:buChar char="•"/>
            </a:pPr>
            <a:r>
              <a:rPr lang="en-US" sz="2400" dirty="0"/>
              <a:t>What </a:t>
            </a:r>
            <a:r>
              <a:rPr lang="en-US" sz="2400" b="1" dirty="0">
                <a:solidFill>
                  <a:srgbClr val="AE0403"/>
                </a:solidFill>
              </a:rPr>
              <a:t>genre</a:t>
            </a:r>
            <a:r>
              <a:rPr lang="en-US" sz="2400" dirty="0"/>
              <a:t> is the best for practicing the skills needed to complete the assignment?</a:t>
            </a:r>
          </a:p>
          <a:p>
            <a:pPr marL="285750" indent="-285750">
              <a:buFont typeface="Arial" panose="020B0604020202020204" pitchFamily="34" charset="0"/>
              <a:buChar char="•"/>
            </a:pPr>
            <a:r>
              <a:rPr lang="en-US" sz="2400" dirty="0"/>
              <a:t>What are the </a:t>
            </a:r>
            <a:r>
              <a:rPr lang="en-US" sz="2400" b="1" dirty="0">
                <a:solidFill>
                  <a:srgbClr val="AE0403"/>
                </a:solidFill>
              </a:rPr>
              <a:t>conventions</a:t>
            </a:r>
            <a:r>
              <a:rPr lang="en-US" sz="2400" dirty="0"/>
              <a:t> of the genre?</a:t>
            </a:r>
          </a:p>
          <a:p>
            <a:pPr marL="285750" indent="-285750">
              <a:buFont typeface="Arial" panose="020B0604020202020204" pitchFamily="34" charset="0"/>
              <a:buChar char="•"/>
            </a:pPr>
            <a:r>
              <a:rPr lang="en-US" sz="2400" dirty="0"/>
              <a:t>Will you incorporate all of the conventions of the genre, or a </a:t>
            </a:r>
            <a:r>
              <a:rPr lang="en-US" sz="2400" b="1" dirty="0">
                <a:solidFill>
                  <a:srgbClr val="AE0403"/>
                </a:solidFill>
              </a:rPr>
              <a:t>simplified subset </a:t>
            </a:r>
            <a:r>
              <a:rPr lang="en-US" sz="2400" dirty="0"/>
              <a:t>of the conventions?</a:t>
            </a:r>
          </a:p>
          <a:p>
            <a:pPr marL="285750" indent="-285750">
              <a:buFont typeface="Arial" panose="020B0604020202020204" pitchFamily="34" charset="0"/>
              <a:buChar char="•"/>
            </a:pPr>
            <a:r>
              <a:rPr lang="en-US" sz="2400" dirty="0"/>
              <a:t>What components are necessary for </a:t>
            </a:r>
            <a:r>
              <a:rPr lang="en-US" sz="2400" b="1" dirty="0">
                <a:solidFill>
                  <a:srgbClr val="AE0403"/>
                </a:solidFill>
              </a:rPr>
              <a:t>your discipline’s</a:t>
            </a:r>
            <a:r>
              <a:rPr lang="en-US" sz="2400" dirty="0"/>
              <a:t> version of this genre?</a:t>
            </a:r>
          </a:p>
          <a:p>
            <a:pPr marL="742950" lvl="1" indent="-285750">
              <a:buFont typeface="Arial" panose="020B0604020202020204" pitchFamily="34" charset="0"/>
              <a:buChar char="•"/>
            </a:pPr>
            <a:r>
              <a:rPr lang="en-US" sz="2400" dirty="0"/>
              <a:t>Does the genre use </a:t>
            </a:r>
            <a:r>
              <a:rPr lang="en-US" sz="2400" b="1" dirty="0">
                <a:solidFill>
                  <a:srgbClr val="AE0403"/>
                </a:solidFill>
              </a:rPr>
              <a:t>persuasion</a:t>
            </a:r>
            <a:r>
              <a:rPr lang="en-US" sz="2400" dirty="0"/>
              <a:t>?</a:t>
            </a:r>
          </a:p>
          <a:p>
            <a:pPr marL="742950" lvl="1" indent="-285750">
              <a:buFont typeface="Arial" panose="020B0604020202020204" pitchFamily="34" charset="0"/>
              <a:buChar char="•"/>
            </a:pPr>
            <a:r>
              <a:rPr lang="en-US" sz="2400" dirty="0"/>
              <a:t>Does the genre expected to be </a:t>
            </a:r>
            <a:r>
              <a:rPr lang="en-US" sz="2400" b="1" dirty="0">
                <a:solidFill>
                  <a:srgbClr val="AE0403"/>
                </a:solidFill>
              </a:rPr>
              <a:t>entertaining</a:t>
            </a:r>
            <a:r>
              <a:rPr lang="en-US" sz="2400" dirty="0"/>
              <a:t>?</a:t>
            </a:r>
          </a:p>
          <a:p>
            <a:pPr marL="742950" lvl="1" indent="-285750">
              <a:buFont typeface="Arial" panose="020B0604020202020204" pitchFamily="34" charset="0"/>
              <a:buChar char="•"/>
            </a:pPr>
            <a:r>
              <a:rPr lang="en-US" sz="2400" dirty="0"/>
              <a:t>Does the genre </a:t>
            </a:r>
            <a:r>
              <a:rPr lang="en-US" sz="2400" b="1" dirty="0">
                <a:solidFill>
                  <a:srgbClr val="AE0403"/>
                </a:solidFill>
              </a:rPr>
              <a:t>report information</a:t>
            </a:r>
            <a:r>
              <a:rPr lang="en-US" sz="2400" dirty="0"/>
              <a:t>?</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Include these genre components in your rubric with different weightings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40126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CD9E-3C63-C6F9-D4F6-3F49E453CC64}"/>
              </a:ext>
            </a:extLst>
          </p:cNvPr>
          <p:cNvSpPr>
            <a:spLocks noGrp="1"/>
          </p:cNvSpPr>
          <p:nvPr>
            <p:ph type="title"/>
          </p:nvPr>
        </p:nvSpPr>
        <p:spPr>
          <a:xfrm>
            <a:off x="450350" y="94214"/>
            <a:ext cx="11291299" cy="655799"/>
          </a:xfrm>
        </p:spPr>
        <p:txBody>
          <a:bodyPr>
            <a:noAutofit/>
          </a:bodyPr>
          <a:lstStyle/>
          <a:p>
            <a:r>
              <a:rPr lang="en-US" sz="3600" dirty="0"/>
              <a:t>What are the available and common </a:t>
            </a:r>
            <a:r>
              <a:rPr lang="en-US" sz="3600" dirty="0">
                <a:solidFill>
                  <a:srgbClr val="AE0403"/>
                </a:solidFill>
              </a:rPr>
              <a:t>genres in this discipline</a:t>
            </a:r>
            <a:r>
              <a:rPr lang="en-US" sz="3600" dirty="0"/>
              <a:t>?</a:t>
            </a:r>
          </a:p>
        </p:txBody>
      </p:sp>
      <p:sp>
        <p:nvSpPr>
          <p:cNvPr id="5" name="Content Placeholder 2">
            <a:extLst>
              <a:ext uri="{FF2B5EF4-FFF2-40B4-BE49-F238E27FC236}">
                <a16:creationId xmlns:a16="http://schemas.microsoft.com/office/drawing/2014/main" id="{EAC84692-176B-91A3-AD7B-4CB95F7A3CB9}"/>
              </a:ext>
            </a:extLst>
          </p:cNvPr>
          <p:cNvSpPr txBox="1">
            <a:spLocks/>
          </p:cNvSpPr>
          <p:nvPr/>
        </p:nvSpPr>
        <p:spPr>
          <a:xfrm>
            <a:off x="1253612" y="626723"/>
            <a:ext cx="9684774" cy="5897367"/>
          </a:xfrm>
          <a:prstGeom prst="rect">
            <a:avLst/>
          </a:prstGeom>
        </p:spPr>
        <p:txBody>
          <a:bodyPr numCol="3">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pPr>
            <a:r>
              <a:rPr lang="en-US" dirty="0"/>
              <a:t>Case study </a:t>
            </a:r>
          </a:p>
          <a:p>
            <a:pPr algn="just">
              <a:lnSpc>
                <a:spcPct val="150000"/>
              </a:lnSpc>
            </a:pPr>
            <a:r>
              <a:rPr lang="en-US" dirty="0"/>
              <a:t>Lab report</a:t>
            </a:r>
          </a:p>
          <a:p>
            <a:pPr algn="just">
              <a:lnSpc>
                <a:spcPct val="150000"/>
              </a:lnSpc>
            </a:pPr>
            <a:r>
              <a:rPr lang="en-US" dirty="0"/>
              <a:t>Poem</a:t>
            </a:r>
          </a:p>
          <a:p>
            <a:pPr algn="just">
              <a:lnSpc>
                <a:spcPct val="150000"/>
              </a:lnSpc>
            </a:pPr>
            <a:r>
              <a:rPr lang="en-US" dirty="0"/>
              <a:t>Literary critique</a:t>
            </a:r>
          </a:p>
          <a:p>
            <a:pPr algn="just">
              <a:lnSpc>
                <a:spcPct val="150000"/>
              </a:lnSpc>
            </a:pPr>
            <a:r>
              <a:rPr lang="en-US" dirty="0"/>
              <a:t>Abstract</a:t>
            </a:r>
          </a:p>
          <a:p>
            <a:pPr algn="just">
              <a:lnSpc>
                <a:spcPct val="150000"/>
              </a:lnSpc>
            </a:pPr>
            <a:r>
              <a:rPr lang="en-US" dirty="0"/>
              <a:t>Business proposal</a:t>
            </a:r>
          </a:p>
          <a:p>
            <a:pPr algn="just">
              <a:lnSpc>
                <a:spcPct val="150000"/>
              </a:lnSpc>
            </a:pPr>
            <a:r>
              <a:rPr lang="en-US" dirty="0"/>
              <a:t>News article	</a:t>
            </a:r>
          </a:p>
          <a:p>
            <a:pPr algn="just">
              <a:lnSpc>
                <a:spcPct val="150000"/>
              </a:lnSpc>
            </a:pPr>
            <a:r>
              <a:rPr lang="en-US" dirty="0"/>
              <a:t>Op-ed</a:t>
            </a:r>
          </a:p>
          <a:p>
            <a:pPr algn="just">
              <a:lnSpc>
                <a:spcPct val="150000"/>
              </a:lnSpc>
            </a:pPr>
            <a:r>
              <a:rPr lang="en-US" dirty="0"/>
              <a:t>Feasibility report</a:t>
            </a:r>
          </a:p>
          <a:p>
            <a:pPr algn="just">
              <a:lnSpc>
                <a:spcPct val="150000"/>
              </a:lnSpc>
            </a:pPr>
            <a:r>
              <a:rPr lang="en-US" dirty="0"/>
              <a:t>Technical manual</a:t>
            </a:r>
          </a:p>
          <a:p>
            <a:pPr algn="just">
              <a:lnSpc>
                <a:spcPct val="150000"/>
              </a:lnSpc>
            </a:pPr>
            <a:r>
              <a:rPr lang="en-US" dirty="0"/>
              <a:t>Clinical notes</a:t>
            </a:r>
          </a:p>
          <a:p>
            <a:pPr algn="just">
              <a:lnSpc>
                <a:spcPct val="150000"/>
              </a:lnSpc>
            </a:pPr>
            <a:r>
              <a:rPr lang="en-US" dirty="0"/>
              <a:t>Nurse’s notes</a:t>
            </a:r>
          </a:p>
          <a:p>
            <a:pPr algn="just">
              <a:lnSpc>
                <a:spcPct val="150000"/>
              </a:lnSpc>
            </a:pPr>
            <a:r>
              <a:rPr lang="en-US" dirty="0"/>
              <a:t>Care plan </a:t>
            </a:r>
          </a:p>
          <a:p>
            <a:pPr algn="just">
              <a:lnSpc>
                <a:spcPct val="150000"/>
              </a:lnSpc>
            </a:pPr>
            <a:r>
              <a:rPr lang="en-US" dirty="0"/>
              <a:t>Lesson plans</a:t>
            </a:r>
          </a:p>
          <a:p>
            <a:pPr algn="just">
              <a:lnSpc>
                <a:spcPct val="150000"/>
              </a:lnSpc>
            </a:pPr>
            <a:r>
              <a:rPr lang="en-US" dirty="0"/>
              <a:t>Social media posts</a:t>
            </a:r>
          </a:p>
          <a:p>
            <a:pPr algn="just">
              <a:lnSpc>
                <a:spcPct val="150000"/>
              </a:lnSpc>
            </a:pPr>
            <a:r>
              <a:rPr lang="en-US" dirty="0"/>
              <a:t>Advertising plan</a:t>
            </a:r>
          </a:p>
          <a:p>
            <a:pPr algn="just">
              <a:lnSpc>
                <a:spcPct val="150000"/>
              </a:lnSpc>
            </a:pPr>
            <a:r>
              <a:rPr lang="en-US" dirty="0"/>
              <a:t>Demographic analysis</a:t>
            </a:r>
          </a:p>
          <a:p>
            <a:pPr algn="just">
              <a:lnSpc>
                <a:spcPct val="150000"/>
              </a:lnSpc>
            </a:pPr>
            <a:r>
              <a:rPr lang="en-US" dirty="0"/>
              <a:t>Sermon </a:t>
            </a:r>
          </a:p>
          <a:p>
            <a:pPr algn="just">
              <a:lnSpc>
                <a:spcPct val="150000"/>
              </a:lnSpc>
            </a:pPr>
            <a:r>
              <a:rPr lang="en-US" dirty="0"/>
              <a:t>Literature review</a:t>
            </a:r>
          </a:p>
          <a:p>
            <a:pPr algn="just">
              <a:lnSpc>
                <a:spcPct val="150000"/>
              </a:lnSpc>
            </a:pPr>
            <a:r>
              <a:rPr lang="en-US" dirty="0"/>
              <a:t>Annotated bibliography</a:t>
            </a:r>
          </a:p>
          <a:p>
            <a:pPr algn="just">
              <a:lnSpc>
                <a:spcPct val="150000"/>
              </a:lnSpc>
            </a:pPr>
            <a:r>
              <a:rPr lang="en-US" dirty="0"/>
              <a:t>Research proposal</a:t>
            </a:r>
          </a:p>
          <a:p>
            <a:pPr algn="just">
              <a:lnSpc>
                <a:spcPct val="150000"/>
              </a:lnSpc>
            </a:pPr>
            <a:r>
              <a:rPr lang="en-US" dirty="0"/>
              <a:t>Biography</a:t>
            </a:r>
          </a:p>
          <a:p>
            <a:pPr algn="just">
              <a:lnSpc>
                <a:spcPct val="150000"/>
              </a:lnSpc>
            </a:pPr>
            <a:r>
              <a:rPr lang="en-US" dirty="0"/>
              <a:t>Songs</a:t>
            </a:r>
          </a:p>
          <a:p>
            <a:pPr algn="just">
              <a:lnSpc>
                <a:spcPct val="150000"/>
              </a:lnSpc>
            </a:pPr>
            <a:r>
              <a:rPr lang="en-US" dirty="0"/>
              <a:t>Blueprints &amp; proposals</a:t>
            </a:r>
          </a:p>
          <a:p>
            <a:pPr algn="just">
              <a:lnSpc>
                <a:spcPct val="150000"/>
              </a:lnSpc>
            </a:pPr>
            <a:r>
              <a:rPr lang="en-US" dirty="0"/>
              <a:t>Pitches &amp; presentations</a:t>
            </a:r>
          </a:p>
          <a:p>
            <a:pPr algn="just">
              <a:lnSpc>
                <a:spcPct val="150000"/>
              </a:lnSpc>
            </a:pPr>
            <a:r>
              <a:rPr lang="en-US" dirty="0"/>
              <a:t>Memos</a:t>
            </a:r>
          </a:p>
          <a:p>
            <a:pPr algn="just">
              <a:lnSpc>
                <a:spcPct val="150000"/>
              </a:lnSpc>
            </a:pPr>
            <a:r>
              <a:rPr lang="en-US" dirty="0"/>
              <a:t>Inspection reports</a:t>
            </a:r>
          </a:p>
          <a:p>
            <a:pPr>
              <a:lnSpc>
                <a:spcPct val="150000"/>
              </a:lnSpc>
            </a:pPr>
            <a:r>
              <a:rPr lang="en-US" dirty="0"/>
              <a:t>Novel or story</a:t>
            </a:r>
          </a:p>
          <a:p>
            <a:pPr>
              <a:lnSpc>
                <a:spcPct val="150000"/>
              </a:lnSpc>
            </a:pPr>
            <a:r>
              <a:rPr lang="en-US" dirty="0"/>
              <a:t>Quality assurance documents</a:t>
            </a:r>
          </a:p>
        </p:txBody>
      </p:sp>
    </p:spTree>
    <p:extLst>
      <p:ext uri="{BB962C8B-B14F-4D97-AF65-F5344CB8AC3E}">
        <p14:creationId xmlns:p14="http://schemas.microsoft.com/office/powerpoint/2010/main" val="4265915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501D-E758-6286-4506-9F25423AFEA1}"/>
              </a:ext>
            </a:extLst>
          </p:cNvPr>
          <p:cNvSpPr>
            <a:spLocks noGrp="1"/>
          </p:cNvSpPr>
          <p:nvPr>
            <p:ph type="title"/>
          </p:nvPr>
        </p:nvSpPr>
        <p:spPr>
          <a:xfrm>
            <a:off x="1069848" y="484632"/>
            <a:ext cx="10058400" cy="566402"/>
          </a:xfrm>
        </p:spPr>
        <p:txBody>
          <a:bodyPr>
            <a:normAutofit fontScale="90000"/>
          </a:bodyPr>
          <a:lstStyle/>
          <a:p>
            <a:r>
              <a:rPr lang="en-US" dirty="0"/>
              <a:t>The benefits of using a rubric</a:t>
            </a:r>
          </a:p>
        </p:txBody>
      </p:sp>
      <p:sp>
        <p:nvSpPr>
          <p:cNvPr id="4" name="TextBox 3">
            <a:extLst>
              <a:ext uri="{FF2B5EF4-FFF2-40B4-BE49-F238E27FC236}">
                <a16:creationId xmlns:a16="http://schemas.microsoft.com/office/drawing/2014/main" id="{8DAD5741-6B54-D72A-76DE-9613E1AF06BC}"/>
              </a:ext>
            </a:extLst>
          </p:cNvPr>
          <p:cNvSpPr txBox="1"/>
          <p:nvPr/>
        </p:nvSpPr>
        <p:spPr>
          <a:xfrm>
            <a:off x="283780" y="1051034"/>
            <a:ext cx="11624440" cy="5632311"/>
          </a:xfrm>
          <a:prstGeom prst="rect">
            <a:avLst/>
          </a:prstGeom>
          <a:noFill/>
        </p:spPr>
        <p:txBody>
          <a:bodyPr wrap="square">
            <a:spAutoFit/>
          </a:bodyPr>
          <a:lstStyle/>
          <a:p>
            <a:r>
              <a:rPr lang="en-US" b="0" i="0" dirty="0">
                <a:solidFill>
                  <a:srgbClr val="424240"/>
                </a:solidFill>
                <a:effectLst/>
                <a:latin typeface="Work Sans" pitchFamily="2" charset="77"/>
              </a:rPr>
              <a:t>Well-designed rubrics can be beneficial for students by reducing aspects of the “hidden curriculum” that many students experience (especially first-generation students or students from historically marginalized groups) by making assessment expectations clearer to students (Allen and Tanner 2006, Wolf et al. 2008, Stevens and Levi 2013). Rubrics have been shown to increase student performance on assessments, however, increased scores were often only found if students were required to use the rubric prior to completing the assessment (Felder and Brent 2016, Francis 2018). For example, when researcher provided students in different class sections of the same course with different levels of engagement with a rubric (no rubric control group, rubric provided, rubric explained in class, rubric explained in class and students given access to additional resources), results showed no difference in student scores between the no rubric and rubric provided groups indicating that just giving students a rubric does not positively influence student grades on the assessment (Francis 2018). Yet, when the rubric was explicitly explained during a class session (regardless of availability of additional resources), significant improvements were seen in these student’s scores on the assessment (Francis 2018). In a separate study on self-assessment, researchers found that when a rubric was provided, students with access to the rubric (compared to the control group) reported higher levels of self-regulation, increased performance on the assessment, and higher self-accuracy (self-assessment scores better matched the earned grade) for the assessment (Panadero and Romero 2014). Thus, instructors must provide students with opportunities to meaningfully engage with the rubric for the rubric to be beneficial for student performance.</a:t>
            </a:r>
            <a:endParaRPr lang="en-US" dirty="0"/>
          </a:p>
        </p:txBody>
      </p:sp>
    </p:spTree>
    <p:extLst>
      <p:ext uri="{BB962C8B-B14F-4D97-AF65-F5344CB8AC3E}">
        <p14:creationId xmlns:p14="http://schemas.microsoft.com/office/powerpoint/2010/main" val="412928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6A49-85F7-0FF4-B748-8BD3029D6E95}"/>
              </a:ext>
            </a:extLst>
          </p:cNvPr>
          <p:cNvSpPr>
            <a:spLocks noGrp="1"/>
          </p:cNvSpPr>
          <p:nvPr>
            <p:ph type="title"/>
          </p:nvPr>
        </p:nvSpPr>
        <p:spPr>
          <a:xfrm>
            <a:off x="1069848" y="484632"/>
            <a:ext cx="10058400" cy="692527"/>
          </a:xfrm>
        </p:spPr>
        <p:txBody>
          <a:bodyPr>
            <a:normAutofit/>
          </a:bodyPr>
          <a:lstStyle/>
          <a:p>
            <a:r>
              <a:rPr lang="en-US" sz="4000" dirty="0"/>
              <a:t>The benefits of using a rubric: Part 2</a:t>
            </a:r>
          </a:p>
        </p:txBody>
      </p:sp>
      <p:sp>
        <p:nvSpPr>
          <p:cNvPr id="4" name="TextBox 3">
            <a:extLst>
              <a:ext uri="{FF2B5EF4-FFF2-40B4-BE49-F238E27FC236}">
                <a16:creationId xmlns:a16="http://schemas.microsoft.com/office/drawing/2014/main" id="{71E85D66-AAE4-4B9A-6F5B-D2B73A002F1A}"/>
              </a:ext>
            </a:extLst>
          </p:cNvPr>
          <p:cNvSpPr txBox="1"/>
          <p:nvPr/>
        </p:nvSpPr>
        <p:spPr>
          <a:xfrm>
            <a:off x="943725" y="2403050"/>
            <a:ext cx="10184523" cy="3970318"/>
          </a:xfrm>
          <a:prstGeom prst="rect">
            <a:avLst/>
          </a:prstGeom>
          <a:noFill/>
        </p:spPr>
        <p:txBody>
          <a:bodyPr wrap="square">
            <a:spAutoFit/>
          </a:bodyPr>
          <a:lstStyle/>
          <a:p>
            <a:pPr algn="l"/>
            <a:r>
              <a:rPr lang="en-US" b="0" i="0" dirty="0">
                <a:solidFill>
                  <a:srgbClr val="424240"/>
                </a:solidFill>
                <a:effectLst/>
                <a:latin typeface="Work Sans" pitchFamily="2" charset="77"/>
              </a:rPr>
              <a:t>One method to achieve the level of engagement needed for rubrics to be helpful for students is to create assignments that require students to assess an example or conduct a peer-review using the rubric (Francis 2018). Alternatively, involving students in creating the rubric can also provide the level of engagement needed for rubrics to be beneficial for students (Panadero and Romero 2014, Francis 2018). In fact, student-instructor generated rubrics (usually created during a whole class activity) increased student engagement with the rubric while also reducing resistance to using the rubric for grading and promoted the development of skills including negotiation, self-regulation, and self-reflection in students (Zhao et al. 2021). It is also noteworthy that most peer-generated rubrics for grading of group dynamics or group projects often are highly aligned to what an instructor would have created for students to use (Zhao et al. 2021).</a:t>
            </a:r>
          </a:p>
          <a:p>
            <a:br>
              <a:rPr lang="en-US" dirty="0"/>
            </a:br>
            <a:endParaRPr lang="en-US" dirty="0"/>
          </a:p>
        </p:txBody>
      </p:sp>
    </p:spTree>
    <p:extLst>
      <p:ext uri="{BB962C8B-B14F-4D97-AF65-F5344CB8AC3E}">
        <p14:creationId xmlns:p14="http://schemas.microsoft.com/office/powerpoint/2010/main" val="3258700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BD2F-37B3-9F4D-C4DD-E1C2D28CD50B}"/>
              </a:ext>
            </a:extLst>
          </p:cNvPr>
          <p:cNvSpPr>
            <a:spLocks noGrp="1"/>
          </p:cNvSpPr>
          <p:nvPr>
            <p:ph type="title"/>
          </p:nvPr>
        </p:nvSpPr>
        <p:spPr>
          <a:xfrm>
            <a:off x="1069848" y="484632"/>
            <a:ext cx="10058400" cy="524361"/>
          </a:xfrm>
        </p:spPr>
        <p:txBody>
          <a:bodyPr>
            <a:normAutofit fontScale="90000"/>
          </a:bodyPr>
          <a:lstStyle/>
          <a:p>
            <a:r>
              <a:rPr lang="en-US" sz="5400" dirty="0"/>
              <a:t>The benefits of using a rubric: Part 3</a:t>
            </a:r>
            <a:endParaRPr lang="en-US" dirty="0"/>
          </a:p>
        </p:txBody>
      </p:sp>
      <p:sp>
        <p:nvSpPr>
          <p:cNvPr id="4" name="TextBox 3">
            <a:extLst>
              <a:ext uri="{FF2B5EF4-FFF2-40B4-BE49-F238E27FC236}">
                <a16:creationId xmlns:a16="http://schemas.microsoft.com/office/drawing/2014/main" id="{A879005F-A094-5D38-FE83-19825226E790}"/>
              </a:ext>
            </a:extLst>
          </p:cNvPr>
          <p:cNvSpPr txBox="1"/>
          <p:nvPr/>
        </p:nvSpPr>
        <p:spPr>
          <a:xfrm>
            <a:off x="945931" y="1446468"/>
            <a:ext cx="10300138" cy="2308324"/>
          </a:xfrm>
          <a:prstGeom prst="rect">
            <a:avLst/>
          </a:prstGeom>
          <a:noFill/>
        </p:spPr>
        <p:txBody>
          <a:bodyPr wrap="square">
            <a:spAutoFit/>
          </a:bodyPr>
          <a:lstStyle/>
          <a:p>
            <a:r>
              <a:rPr lang="en-US" b="0" i="0" dirty="0">
                <a:solidFill>
                  <a:srgbClr val="424240"/>
                </a:solidFill>
                <a:effectLst/>
                <a:latin typeface="Work Sans" pitchFamily="2" charset="77"/>
              </a:rPr>
              <a:t>Students are not the only ones to benefit from rubrics. Rubrics can assist instructors by reducing the time required to grade assignments, providing timely feedback to students, and allowing for more consistency in grading (Allen and Tanner 2006, Stevens and Levi 2013, Felder and Brent 2016, Francis 2018). Designing a rubric can help instructors develop a better assessment and provides a framework for grading when multiple instructors are teaching different sections of a course (Allen and Tanner 2006, Brookhart 2013). Thus, rubrics can benefit instructors once they are constructed and aligned to the learning objectives and assessment.</a:t>
            </a:r>
            <a:endParaRPr lang="en-US" dirty="0"/>
          </a:p>
        </p:txBody>
      </p:sp>
    </p:spTree>
    <p:extLst>
      <p:ext uri="{BB962C8B-B14F-4D97-AF65-F5344CB8AC3E}">
        <p14:creationId xmlns:p14="http://schemas.microsoft.com/office/powerpoint/2010/main" val="419590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02E8-1041-7066-F453-65B06A7E3039}"/>
              </a:ext>
            </a:extLst>
          </p:cNvPr>
          <p:cNvSpPr>
            <a:spLocks noGrp="1"/>
          </p:cNvSpPr>
          <p:nvPr>
            <p:ph type="title"/>
          </p:nvPr>
        </p:nvSpPr>
        <p:spPr>
          <a:xfrm>
            <a:off x="1066800" y="478761"/>
            <a:ext cx="10058400" cy="839671"/>
          </a:xfrm>
        </p:spPr>
        <p:txBody>
          <a:bodyPr>
            <a:normAutofit fontScale="90000"/>
          </a:bodyPr>
          <a:lstStyle/>
          <a:p>
            <a:r>
              <a:rPr lang="en-US" sz="6000" dirty="0"/>
              <a:t>Rubrics</a:t>
            </a:r>
          </a:p>
        </p:txBody>
      </p:sp>
      <p:sp>
        <p:nvSpPr>
          <p:cNvPr id="6" name="TextBox 5">
            <a:extLst>
              <a:ext uri="{FF2B5EF4-FFF2-40B4-BE49-F238E27FC236}">
                <a16:creationId xmlns:a16="http://schemas.microsoft.com/office/drawing/2014/main" id="{CAF0E2D2-EA65-1C9E-F54D-D99DECB01288}"/>
              </a:ext>
            </a:extLst>
          </p:cNvPr>
          <p:cNvSpPr txBox="1"/>
          <p:nvPr/>
        </p:nvSpPr>
        <p:spPr>
          <a:xfrm>
            <a:off x="873540" y="1608858"/>
            <a:ext cx="10058400" cy="4031873"/>
          </a:xfrm>
          <a:prstGeom prst="rect">
            <a:avLst/>
          </a:prstGeom>
          <a:noFill/>
        </p:spPr>
        <p:txBody>
          <a:bodyPr wrap="square">
            <a:spAutoFit/>
          </a:bodyPr>
          <a:lstStyle/>
          <a:p>
            <a:pPr marL="285750" indent="-285750">
              <a:buFont typeface="Arial" panose="020B0604020202020204" pitchFamily="34" charset="0"/>
              <a:buChar char="•"/>
            </a:pPr>
            <a:r>
              <a:rPr lang="en-US" sz="3200" b="0" i="0" dirty="0">
                <a:effectLst/>
              </a:rPr>
              <a:t>A rubric is an </a:t>
            </a:r>
            <a:r>
              <a:rPr lang="en-US" sz="3200" b="1" i="0" dirty="0">
                <a:solidFill>
                  <a:srgbClr val="AE0403"/>
                </a:solidFill>
                <a:effectLst/>
              </a:rPr>
              <a:t>observable set of behaviors or qualities</a:t>
            </a:r>
            <a:r>
              <a:rPr lang="en-US" sz="3200" b="0" i="0" dirty="0">
                <a:effectLst/>
              </a:rPr>
              <a:t> that is mapped to an </a:t>
            </a:r>
            <a:r>
              <a:rPr lang="en-US" sz="3200" b="1" i="0" dirty="0">
                <a:solidFill>
                  <a:srgbClr val="AE0403"/>
                </a:solidFill>
                <a:effectLst/>
              </a:rPr>
              <a:t>evaluation scale</a:t>
            </a:r>
            <a:r>
              <a:rPr lang="en-US" sz="3200" b="0" i="0" dirty="0">
                <a:effectLst/>
              </a:rPr>
              <a: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It describes </a:t>
            </a:r>
            <a:r>
              <a:rPr lang="en-US" sz="3200" b="1" dirty="0">
                <a:solidFill>
                  <a:srgbClr val="AE0403"/>
                </a:solidFill>
              </a:rPr>
              <a:t>features in the product or process</a:t>
            </a:r>
            <a:r>
              <a:rPr lang="en-US" sz="3200" dirty="0"/>
              <a:t> being evaluated.</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The evaluation scale can range from “</a:t>
            </a:r>
            <a:r>
              <a:rPr lang="en-US" sz="3200" b="1" dirty="0">
                <a:solidFill>
                  <a:srgbClr val="AE0403"/>
                </a:solidFill>
              </a:rPr>
              <a:t>exceptional</a:t>
            </a:r>
            <a:r>
              <a:rPr lang="en-US" sz="3200" dirty="0"/>
              <a:t>” to “</a:t>
            </a:r>
            <a:r>
              <a:rPr lang="en-US" sz="3200" b="1" dirty="0">
                <a:solidFill>
                  <a:srgbClr val="AE0403"/>
                </a:solidFill>
              </a:rPr>
              <a:t>inadequate</a:t>
            </a:r>
            <a:r>
              <a:rPr lang="en-US" sz="3200" dirty="0"/>
              <a:t>” or “</a:t>
            </a:r>
            <a:r>
              <a:rPr lang="en-US" sz="3200" b="1" dirty="0">
                <a:solidFill>
                  <a:srgbClr val="AE0403"/>
                </a:solidFill>
              </a:rPr>
              <a:t>non-existent</a:t>
            </a:r>
            <a:r>
              <a:rPr lang="en-US" sz="3200" dirty="0"/>
              <a:t>.”</a:t>
            </a:r>
          </a:p>
        </p:txBody>
      </p:sp>
    </p:spTree>
    <p:extLst>
      <p:ext uri="{BB962C8B-B14F-4D97-AF65-F5344CB8AC3E}">
        <p14:creationId xmlns:p14="http://schemas.microsoft.com/office/powerpoint/2010/main" val="184997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C02A-F8BA-26B0-CFCD-4561AEBA3CEC}"/>
              </a:ext>
            </a:extLst>
          </p:cNvPr>
          <p:cNvSpPr>
            <a:spLocks noGrp="1"/>
          </p:cNvSpPr>
          <p:nvPr>
            <p:ph type="title"/>
          </p:nvPr>
        </p:nvSpPr>
        <p:spPr>
          <a:xfrm>
            <a:off x="1069848" y="484632"/>
            <a:ext cx="10058400" cy="576913"/>
          </a:xfrm>
        </p:spPr>
        <p:txBody>
          <a:bodyPr>
            <a:normAutofit fontScale="90000"/>
          </a:bodyPr>
          <a:lstStyle/>
          <a:p>
            <a:r>
              <a:rPr lang="en-US" dirty="0"/>
              <a:t>Challenges when using rubrics: Part 1</a:t>
            </a:r>
          </a:p>
        </p:txBody>
      </p:sp>
      <p:sp>
        <p:nvSpPr>
          <p:cNvPr id="4" name="TextBox 3">
            <a:extLst>
              <a:ext uri="{FF2B5EF4-FFF2-40B4-BE49-F238E27FC236}">
                <a16:creationId xmlns:a16="http://schemas.microsoft.com/office/drawing/2014/main" id="{31B2C82C-8BD6-7447-33A8-483C87E12EC1}"/>
              </a:ext>
            </a:extLst>
          </p:cNvPr>
          <p:cNvSpPr txBox="1"/>
          <p:nvPr/>
        </p:nvSpPr>
        <p:spPr>
          <a:xfrm>
            <a:off x="1063752" y="1552757"/>
            <a:ext cx="10266400" cy="3139321"/>
          </a:xfrm>
          <a:prstGeom prst="rect">
            <a:avLst/>
          </a:prstGeom>
          <a:noFill/>
        </p:spPr>
        <p:txBody>
          <a:bodyPr wrap="square">
            <a:spAutoFit/>
          </a:bodyPr>
          <a:lstStyle/>
          <a:p>
            <a:r>
              <a:rPr lang="en-US" b="0" i="0" dirty="0">
                <a:solidFill>
                  <a:srgbClr val="424240"/>
                </a:solidFill>
                <a:effectLst/>
                <a:latin typeface="Work Sans" pitchFamily="2" charset="77"/>
              </a:rPr>
              <a:t>Not all educators find rubrics to be useful for their courses. Many find the time and effort needed to develop a well-designed rubric does not result in higher performance from students or that the rubric does not accurately reflect the students actual understanding of the topic being assessed (</a:t>
            </a:r>
            <a:r>
              <a:rPr lang="en-US" b="0" i="0" dirty="0" err="1">
                <a:solidFill>
                  <a:srgbClr val="424240"/>
                </a:solidFill>
                <a:effectLst/>
                <a:latin typeface="Work Sans" pitchFamily="2" charset="77"/>
              </a:rPr>
              <a:t>Wormeli</a:t>
            </a:r>
            <a:r>
              <a:rPr lang="en-US" b="0" i="0" dirty="0">
                <a:solidFill>
                  <a:srgbClr val="424240"/>
                </a:solidFill>
                <a:effectLst/>
                <a:latin typeface="Work Sans" pitchFamily="2" charset="77"/>
              </a:rPr>
              <a:t> 2006, Felder and Brent 2016). Although some pre-made rubrics are available, most analytic rubrics (those that best assist students) require either substantial adaptation of these pre-existing rubrics or construction of new rubrics (Allen and Tanner 2006). These rubrics also require updating and re-evaluation to determine if the criteria and descriptions for each level of performance are accurately reflecting student learning (Allen and Tanner 2006, </a:t>
            </a:r>
            <a:r>
              <a:rPr lang="en-US" b="0" i="0" dirty="0" err="1">
                <a:solidFill>
                  <a:srgbClr val="424240"/>
                </a:solidFill>
                <a:effectLst/>
                <a:latin typeface="Work Sans" pitchFamily="2" charset="77"/>
              </a:rPr>
              <a:t>Wormeli</a:t>
            </a:r>
            <a:r>
              <a:rPr lang="en-US" b="0" i="0" dirty="0">
                <a:solidFill>
                  <a:srgbClr val="424240"/>
                </a:solidFill>
                <a:effectLst/>
                <a:latin typeface="Work Sans" pitchFamily="2" charset="77"/>
              </a:rPr>
              <a:t> 2006). Thus, rubrics can require a large investment of time from instructors and may not result in increased learning by students.</a:t>
            </a:r>
            <a:endParaRPr lang="en-US" dirty="0"/>
          </a:p>
        </p:txBody>
      </p:sp>
    </p:spTree>
    <p:extLst>
      <p:ext uri="{BB962C8B-B14F-4D97-AF65-F5344CB8AC3E}">
        <p14:creationId xmlns:p14="http://schemas.microsoft.com/office/powerpoint/2010/main" val="2622992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C02A-F8BA-26B0-CFCD-4561AEBA3CEC}"/>
              </a:ext>
            </a:extLst>
          </p:cNvPr>
          <p:cNvSpPr>
            <a:spLocks noGrp="1"/>
          </p:cNvSpPr>
          <p:nvPr>
            <p:ph type="title"/>
          </p:nvPr>
        </p:nvSpPr>
        <p:spPr>
          <a:xfrm>
            <a:off x="1069848" y="484632"/>
            <a:ext cx="10058400" cy="576913"/>
          </a:xfrm>
        </p:spPr>
        <p:txBody>
          <a:bodyPr>
            <a:normAutofit fontScale="90000"/>
          </a:bodyPr>
          <a:lstStyle/>
          <a:p>
            <a:r>
              <a:rPr lang="en-US" dirty="0"/>
              <a:t>Challenges when using rubrics: part 2</a:t>
            </a:r>
          </a:p>
        </p:txBody>
      </p:sp>
      <p:sp>
        <p:nvSpPr>
          <p:cNvPr id="4" name="TextBox 3">
            <a:extLst>
              <a:ext uri="{FF2B5EF4-FFF2-40B4-BE49-F238E27FC236}">
                <a16:creationId xmlns:a16="http://schemas.microsoft.com/office/drawing/2014/main" id="{93E21213-7AAB-00EE-6F65-46B6D5DE3135}"/>
              </a:ext>
            </a:extLst>
          </p:cNvPr>
          <p:cNvSpPr txBox="1"/>
          <p:nvPr/>
        </p:nvSpPr>
        <p:spPr>
          <a:xfrm>
            <a:off x="315311" y="1207607"/>
            <a:ext cx="11561378" cy="5078313"/>
          </a:xfrm>
          <a:prstGeom prst="rect">
            <a:avLst/>
          </a:prstGeom>
          <a:noFill/>
        </p:spPr>
        <p:txBody>
          <a:bodyPr wrap="square">
            <a:spAutoFit/>
          </a:bodyPr>
          <a:lstStyle/>
          <a:p>
            <a:r>
              <a:rPr lang="en-US" b="0" i="0" dirty="0">
                <a:solidFill>
                  <a:srgbClr val="424240"/>
                </a:solidFill>
                <a:effectLst/>
                <a:latin typeface="Work Sans" pitchFamily="2" charset="77"/>
              </a:rPr>
              <a:t>Others find using rubrics (and grades in general) in courses causes unintended negative consequences that undermine learning (Kohn 2006). When students are graded (especially using a rubric), they are less inclined to learn the material deeply (instead just doing the minimum to meet the requirements), to take risks (including creativity and innovation), and often develop a loss of interest in learning and take on a more fixed mindset (Kohn 2006). Grading in general impedes critical thinking (Nieminen 2020), reduces student motivation (</a:t>
            </a:r>
            <a:r>
              <a:rPr lang="en-US" b="0" i="0" dirty="0" err="1">
                <a:solidFill>
                  <a:srgbClr val="424240"/>
                </a:solidFill>
                <a:effectLst/>
                <a:latin typeface="Work Sans" pitchFamily="2" charset="77"/>
              </a:rPr>
              <a:t>Schinske</a:t>
            </a:r>
            <a:r>
              <a:rPr lang="en-US" b="0" i="0" dirty="0">
                <a:solidFill>
                  <a:srgbClr val="424240"/>
                </a:solidFill>
                <a:effectLst/>
                <a:latin typeface="Work Sans" pitchFamily="2" charset="77"/>
              </a:rPr>
              <a:t> and Tanner 2014, Chamberlin et al. 2018, Schwab et al. 2018), and widens inequalities (Feldman 2019, Link and </a:t>
            </a:r>
            <a:r>
              <a:rPr lang="en-US" b="0" i="0" dirty="0" err="1">
                <a:solidFill>
                  <a:srgbClr val="424240"/>
                </a:solidFill>
                <a:effectLst/>
                <a:latin typeface="Work Sans" pitchFamily="2" charset="77"/>
              </a:rPr>
              <a:t>Guskey</a:t>
            </a:r>
            <a:r>
              <a:rPr lang="en-US" b="0" i="0" dirty="0">
                <a:solidFill>
                  <a:srgbClr val="424240"/>
                </a:solidFill>
                <a:effectLst/>
                <a:latin typeface="Work Sans" pitchFamily="2" charset="77"/>
              </a:rPr>
              <a:t> 2019). By trying to make something subjective (assessment) and make it more quantitative (using rubrics, standardized tests, and similar approaches), instructors rationalize and legitimize the grades they give students over any real understanding of what students are learning (Kohn 2006). Additionally, the underlying reasoning for student improvement when rubrics are provided may not reflect increased “pedagogical value” in the rubric but instead relate to reductions in student anxiety and stress (due to having a better idea of assessment requirements) allowing them to focus and create better assignments (Francis 2018). If this is the case, then any method that allows students to gain a better understanding of the assessment requirements will improve learning and rubrics may not be the best method. Thus, it is up to the instructor to determine the best method to explicitly convey assessment criteria and expectations while also providing students with timely feedback on assessments.</a:t>
            </a:r>
            <a:endParaRPr lang="en-US" dirty="0"/>
          </a:p>
        </p:txBody>
      </p:sp>
    </p:spTree>
    <p:extLst>
      <p:ext uri="{BB962C8B-B14F-4D97-AF65-F5344CB8AC3E}">
        <p14:creationId xmlns:p14="http://schemas.microsoft.com/office/powerpoint/2010/main" val="103821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F4CE-16E5-4F56-CDEB-1214DC9B54CC}"/>
              </a:ext>
            </a:extLst>
          </p:cNvPr>
          <p:cNvSpPr>
            <a:spLocks noGrp="1"/>
          </p:cNvSpPr>
          <p:nvPr>
            <p:ph type="title"/>
          </p:nvPr>
        </p:nvSpPr>
        <p:spPr/>
        <p:txBody>
          <a:bodyPr/>
          <a:lstStyle/>
          <a:p>
            <a:r>
              <a:rPr lang="en-US" dirty="0"/>
              <a:t>Two types of rubrics</a:t>
            </a:r>
          </a:p>
        </p:txBody>
      </p:sp>
      <p:sp>
        <p:nvSpPr>
          <p:cNvPr id="7" name="TextBox 6">
            <a:extLst>
              <a:ext uri="{FF2B5EF4-FFF2-40B4-BE49-F238E27FC236}">
                <a16:creationId xmlns:a16="http://schemas.microsoft.com/office/drawing/2014/main" id="{75024AE0-D21E-7A03-0661-1D8A982DB9F8}"/>
              </a:ext>
            </a:extLst>
          </p:cNvPr>
          <p:cNvSpPr txBox="1"/>
          <p:nvPr/>
        </p:nvSpPr>
        <p:spPr>
          <a:xfrm>
            <a:off x="422031" y="1597689"/>
            <a:ext cx="11023006" cy="4801314"/>
          </a:xfrm>
          <a:prstGeom prst="rect">
            <a:avLst/>
          </a:prstGeom>
          <a:noFill/>
        </p:spPr>
        <p:txBody>
          <a:bodyPr wrap="square" rtlCol="0">
            <a:spAutoFit/>
          </a:bodyPr>
          <a:lstStyle/>
          <a:p>
            <a:pPr marL="0" marR="0"/>
            <a:endParaRPr lang="en-US" sz="2400" dirty="0">
              <a:effectLst/>
              <a:latin typeface="Calibri" panose="020F0502020204030204" pitchFamily="34" charset="0"/>
              <a:ea typeface="Calibri" panose="020F0502020204030204" pitchFamily="34" charset="0"/>
            </a:endParaRPr>
          </a:p>
          <a:p>
            <a:pPr marL="0" marR="0"/>
            <a:r>
              <a:rPr lang="en-US" sz="2400" dirty="0">
                <a:effectLst/>
                <a:latin typeface="Calibri" panose="020F0502020204030204" pitchFamily="34" charset="0"/>
                <a:ea typeface="Calibri" panose="020F0502020204030204" pitchFamily="34" charset="0"/>
              </a:rPr>
              <a:t>A</a:t>
            </a:r>
            <a:r>
              <a:rPr lang="en-US" sz="2400" dirty="0">
                <a:effectLst/>
                <a:ea typeface="Calibri" panose="020F0502020204030204" pitchFamily="34" charset="0"/>
              </a:rPr>
              <a:t>nalytic</a:t>
            </a:r>
            <a:r>
              <a:rPr lang="en-US" sz="2000" dirty="0">
                <a:effectLst/>
                <a:ea typeface="Calibri" panose="020F0502020204030204" pitchFamily="34" charset="0"/>
              </a:rPr>
              <a:t>: </a:t>
            </a:r>
          </a:p>
          <a:p>
            <a:pPr marL="342900" marR="0" lvl="0" indent="-342900">
              <a:buFont typeface="Wingdings" pitchFamily="2" charset="2"/>
              <a:buChar char="Ø"/>
            </a:pPr>
            <a:r>
              <a:rPr lang="en-US" sz="1800" dirty="0">
                <a:solidFill>
                  <a:srgbClr val="000000"/>
                </a:solidFill>
                <a:effectLst/>
                <a:ea typeface="Calibri" panose="020F0502020204030204" pitchFamily="34" charset="0"/>
                <a:cs typeface="Calibri" panose="020F0502020204030204" pitchFamily="34" charset="0"/>
              </a:rPr>
              <a:t>Grid format organized around specific criteria and a scale of evaluation</a:t>
            </a:r>
            <a:endParaRPr lang="en-US" sz="1800" dirty="0">
              <a:effectLst/>
              <a:ea typeface="Calibri" panose="020F0502020204030204" pitchFamily="34" charset="0"/>
              <a:cs typeface="Calibri" panose="020F0502020204030204" pitchFamily="34" charset="0"/>
            </a:endParaRPr>
          </a:p>
          <a:p>
            <a:pPr marL="342900" marR="0" lvl="0" indent="-342900">
              <a:buFont typeface="Wingdings" pitchFamily="2" charset="2"/>
              <a:buChar char="Ø"/>
            </a:pPr>
            <a:r>
              <a:rPr lang="en-US" dirty="0">
                <a:solidFill>
                  <a:srgbClr val="000000"/>
                </a:solidFill>
                <a:ea typeface="Calibri" panose="020F0502020204030204" pitchFamily="34" charset="0"/>
                <a:cs typeface="Calibri" panose="020F0502020204030204" pitchFamily="34" charset="0"/>
              </a:rPr>
              <a:t>Criteria come directly from</a:t>
            </a:r>
            <a:r>
              <a:rPr lang="en-US" sz="1800" dirty="0">
                <a:solidFill>
                  <a:srgbClr val="000000"/>
                </a:solidFill>
                <a:effectLst/>
                <a:ea typeface="Calibri" panose="020F0502020204030204" pitchFamily="34" charset="0"/>
                <a:cs typeface="Calibri" panose="020F0502020204030204" pitchFamily="34" charset="0"/>
              </a:rPr>
              <a:t> the assignment task and goals/outcomes </a:t>
            </a:r>
            <a:endParaRPr lang="en-US" sz="1800" dirty="0">
              <a:effectLst/>
              <a:ea typeface="Calibri" panose="020F0502020204030204" pitchFamily="34" charset="0"/>
              <a:cs typeface="Calibri" panose="020F0502020204030204" pitchFamily="34" charset="0"/>
            </a:endParaRPr>
          </a:p>
          <a:p>
            <a:pPr marL="342900" marR="0" lvl="0" indent="-342900">
              <a:buFont typeface="Wingdings" pitchFamily="2" charset="2"/>
              <a:buChar char="Ø"/>
            </a:pPr>
            <a:r>
              <a:rPr lang="en-US" sz="1800" dirty="0">
                <a:solidFill>
                  <a:srgbClr val="000000"/>
                </a:solidFill>
                <a:effectLst/>
                <a:ea typeface="Calibri" panose="020F0502020204030204" pitchFamily="34" charset="0"/>
                <a:cs typeface="Calibri" panose="020F0502020204030204" pitchFamily="34" charset="0"/>
              </a:rPr>
              <a:t>Scale might include numerical values for ease of grading (i.e., 1 – 5, increments of 3 or 5, or percentage values) or other words or symbols focused on feedback (i.e., “needs improvement &gt; accomplished,” “D/F &gt; A,” or “novice &gt; mastery”)</a:t>
            </a:r>
          </a:p>
          <a:p>
            <a:pPr marL="342900" marR="0" lvl="0" indent="-342900">
              <a:buFont typeface="Wingdings" pitchFamily="2" charset="2"/>
              <a:buChar char="Ø"/>
            </a:pPr>
            <a:r>
              <a:rPr lang="en-US" dirty="0">
                <a:solidFill>
                  <a:srgbClr val="000000"/>
                </a:solidFill>
                <a:ea typeface="Calibri" panose="020F0502020204030204" pitchFamily="34" charset="0"/>
                <a:cs typeface="Calibri" panose="020F0502020204030204" pitchFamily="34" charset="0"/>
              </a:rPr>
              <a:t>Effective for both formative (in-progress) and summative (culminating) grading</a:t>
            </a:r>
          </a:p>
          <a:p>
            <a:pPr marL="342900" marR="0" lvl="0" indent="-342900">
              <a:buFont typeface="Wingdings" pitchFamily="2" charset="2"/>
              <a:buChar char="Ø"/>
            </a:pPr>
            <a:endParaRPr lang="en-US" sz="1800" dirty="0">
              <a:solidFill>
                <a:srgbClr val="000000"/>
              </a:solidFill>
              <a:effectLst/>
              <a:ea typeface="Calibri" panose="020F0502020204030204" pitchFamily="34" charset="0"/>
              <a:cs typeface="Calibri" panose="020F0502020204030204" pitchFamily="34" charset="0"/>
            </a:endParaRPr>
          </a:p>
          <a:p>
            <a:pPr marL="342900" marR="0" lvl="0" indent="-342900">
              <a:buFont typeface="Wingdings" pitchFamily="2" charset="2"/>
              <a:buChar char="Ø"/>
            </a:pPr>
            <a:endParaRPr lang="en-US" sz="1800" dirty="0">
              <a:solidFill>
                <a:srgbClr val="000000"/>
              </a:solidFill>
              <a:effectLst/>
              <a:ea typeface="Calibri" panose="020F0502020204030204" pitchFamily="34" charset="0"/>
              <a:cs typeface="Calibri" panose="020F0502020204030204" pitchFamily="34" charset="0"/>
            </a:endParaRPr>
          </a:p>
          <a:p>
            <a:pPr marR="0" lvl="0"/>
            <a:r>
              <a:rPr lang="en-US" sz="2400" dirty="0">
                <a:solidFill>
                  <a:srgbClr val="000000"/>
                </a:solidFill>
                <a:effectLst/>
                <a:ea typeface="Calibri" panose="020F0502020204030204" pitchFamily="34" charset="0"/>
                <a:cs typeface="Calibri" panose="020F0502020204030204" pitchFamily="34" charset="0"/>
              </a:rPr>
              <a:t>Holistic</a:t>
            </a:r>
            <a:r>
              <a:rPr lang="en-US" sz="2000" dirty="0">
                <a:solidFill>
                  <a:srgbClr val="000000"/>
                </a:solidFill>
                <a:effectLst/>
                <a:ea typeface="Calibri" panose="020F0502020204030204" pitchFamily="34" charset="0"/>
                <a:cs typeface="Calibri" panose="020F0502020204030204" pitchFamily="34" charset="0"/>
              </a:rPr>
              <a:t>:</a:t>
            </a:r>
          </a:p>
          <a:p>
            <a:pPr marL="285750" indent="-285750">
              <a:buFont typeface="Wingdings" pitchFamily="2" charset="2"/>
              <a:buChar char="Ø"/>
            </a:pPr>
            <a:r>
              <a:rPr lang="en-US" dirty="0">
                <a:ea typeface="Calibri" panose="020F0502020204030204" pitchFamily="34" charset="0"/>
                <a:cs typeface="Calibri" panose="020F0502020204030204" pitchFamily="34" charset="0"/>
              </a:rPr>
              <a:t>C</a:t>
            </a:r>
            <a:r>
              <a:rPr lang="en-US" sz="1800" dirty="0">
                <a:effectLst/>
                <a:ea typeface="Calibri" panose="020F0502020204030204" pitchFamily="34" charset="0"/>
                <a:cs typeface="Calibri" panose="020F0502020204030204" pitchFamily="34" charset="0"/>
              </a:rPr>
              <a:t>ombine all criteria into one evaluative description in 1– 4 sentences</a:t>
            </a:r>
          </a:p>
          <a:p>
            <a:pPr marL="285750" indent="-285750">
              <a:buFont typeface="Wingdings" pitchFamily="2" charset="2"/>
              <a:buChar char="Ø"/>
            </a:pPr>
            <a:r>
              <a:rPr lang="en-US" dirty="0">
                <a:ea typeface="Calibri" panose="020F0502020204030204" pitchFamily="34" charset="0"/>
                <a:cs typeface="Calibri" panose="020F0502020204030204" pitchFamily="34" charset="0"/>
              </a:rPr>
              <a:t>C</a:t>
            </a:r>
            <a:r>
              <a:rPr lang="en-US" sz="1800" dirty="0">
                <a:effectLst/>
                <a:ea typeface="Calibri" panose="020F0502020204030204" pitchFamily="34" charset="0"/>
                <a:cs typeface="Calibri" panose="020F0502020204030204" pitchFamily="34" charset="0"/>
              </a:rPr>
              <a:t>riteria determined through the assignment task and goals/outcomes </a:t>
            </a:r>
          </a:p>
          <a:p>
            <a:pPr marL="285750" indent="-285750">
              <a:buFont typeface="Wingdings" pitchFamily="2" charset="2"/>
              <a:buChar char="Ø"/>
            </a:pPr>
            <a:r>
              <a:rPr lang="en-US" dirty="0">
                <a:ea typeface="Calibri" panose="020F0502020204030204" pitchFamily="34" charset="0"/>
                <a:cs typeface="Calibri" panose="020F0502020204030204" pitchFamily="34" charset="0"/>
              </a:rPr>
              <a:t>A</a:t>
            </a:r>
            <a:r>
              <a:rPr lang="en-US" sz="1800" dirty="0">
                <a:effectLst/>
                <a:ea typeface="Calibri" panose="020F0502020204030204" pitchFamily="34" charset="0"/>
                <a:cs typeface="Calibri" panose="020F0502020204030204" pitchFamily="34" charset="0"/>
              </a:rPr>
              <a:t>rticulate levels of accomplishment or achievement (developing, proficient, sophisticated, etc.)</a:t>
            </a:r>
          </a:p>
          <a:p>
            <a:pPr marL="285750" indent="-285750">
              <a:buFont typeface="Wingdings" pitchFamily="2" charset="2"/>
              <a:buChar char="Ø"/>
            </a:pPr>
            <a:r>
              <a:rPr lang="en-US" sz="1800" dirty="0">
                <a:effectLst/>
                <a:ea typeface="Calibri" panose="020F0502020204030204" pitchFamily="34" charset="0"/>
                <a:cs typeface="Calibri" panose="020F0502020204030204" pitchFamily="34" charset="0"/>
              </a:rPr>
              <a:t>Quick, efficient, especially if used at the end of a project or paper that included opportunities for revision and utilized analytic grading or feedback that guided revision  (summative grading)</a:t>
            </a:r>
          </a:p>
        </p:txBody>
      </p:sp>
    </p:spTree>
    <p:extLst>
      <p:ext uri="{BB962C8B-B14F-4D97-AF65-F5344CB8AC3E}">
        <p14:creationId xmlns:p14="http://schemas.microsoft.com/office/powerpoint/2010/main" val="284968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4B79F-3002-4FD0-A791-30E0D876E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CBBD0-2911-9F59-34F0-9BC1F904B199}"/>
              </a:ext>
            </a:extLst>
          </p:cNvPr>
          <p:cNvSpPr>
            <a:spLocks noGrp="1"/>
          </p:cNvSpPr>
          <p:nvPr>
            <p:ph type="title"/>
          </p:nvPr>
        </p:nvSpPr>
        <p:spPr>
          <a:xfrm>
            <a:off x="175544" y="170822"/>
            <a:ext cx="10058400" cy="1034980"/>
          </a:xfrm>
        </p:spPr>
        <p:txBody>
          <a:bodyPr>
            <a:normAutofit/>
          </a:bodyPr>
          <a:lstStyle/>
          <a:p>
            <a:r>
              <a:rPr lang="en-US" sz="3600" dirty="0"/>
              <a:t>Analytic rubric example</a:t>
            </a:r>
          </a:p>
        </p:txBody>
      </p:sp>
      <p:graphicFrame>
        <p:nvGraphicFramePr>
          <p:cNvPr id="6" name="Table 5">
            <a:extLst>
              <a:ext uri="{FF2B5EF4-FFF2-40B4-BE49-F238E27FC236}">
                <a16:creationId xmlns:a16="http://schemas.microsoft.com/office/drawing/2014/main" id="{EA06E7E5-D362-2FED-13ED-E06DF7C537C3}"/>
              </a:ext>
            </a:extLst>
          </p:cNvPr>
          <p:cNvGraphicFramePr>
            <a:graphicFrameLocks noGrp="1"/>
          </p:cNvGraphicFramePr>
          <p:nvPr>
            <p:extLst>
              <p:ext uri="{D42A27DB-BD31-4B8C-83A1-F6EECF244321}">
                <p14:modId xmlns:p14="http://schemas.microsoft.com/office/powerpoint/2010/main" val="2299423639"/>
              </p:ext>
            </p:extLst>
          </p:nvPr>
        </p:nvGraphicFramePr>
        <p:xfrm>
          <a:off x="311499" y="1205802"/>
          <a:ext cx="11073283" cy="5365820"/>
        </p:xfrm>
        <a:graphic>
          <a:graphicData uri="http://schemas.openxmlformats.org/drawingml/2006/table">
            <a:tbl>
              <a:tblPr bandRow="1"/>
              <a:tblGrid>
                <a:gridCol w="1286073">
                  <a:extLst>
                    <a:ext uri="{9D8B030D-6E8A-4147-A177-3AD203B41FA5}">
                      <a16:colId xmlns:a16="http://schemas.microsoft.com/office/drawing/2014/main" val="2330076268"/>
                    </a:ext>
                  </a:extLst>
                </a:gridCol>
                <a:gridCol w="3226676">
                  <a:extLst>
                    <a:ext uri="{9D8B030D-6E8A-4147-A177-3AD203B41FA5}">
                      <a16:colId xmlns:a16="http://schemas.microsoft.com/office/drawing/2014/main" val="3689631429"/>
                    </a:ext>
                  </a:extLst>
                </a:gridCol>
                <a:gridCol w="3465642">
                  <a:extLst>
                    <a:ext uri="{9D8B030D-6E8A-4147-A177-3AD203B41FA5}">
                      <a16:colId xmlns:a16="http://schemas.microsoft.com/office/drawing/2014/main" val="3555062241"/>
                    </a:ext>
                  </a:extLst>
                </a:gridCol>
                <a:gridCol w="3094892">
                  <a:extLst>
                    <a:ext uri="{9D8B030D-6E8A-4147-A177-3AD203B41FA5}">
                      <a16:colId xmlns:a16="http://schemas.microsoft.com/office/drawing/2014/main" val="2313427117"/>
                    </a:ext>
                  </a:extLst>
                </a:gridCol>
              </a:tblGrid>
              <a:tr h="203860">
                <a:tc>
                  <a:txBody>
                    <a:bodyPr/>
                    <a:lstStyle/>
                    <a:p>
                      <a:pPr marL="0" marR="0"/>
                      <a:r>
                        <a:rPr lang="en-US" sz="1300" b="1" dirty="0">
                          <a:effectLst/>
                          <a:latin typeface="Calibri" panose="020F0502020204030204" pitchFamily="34" charset="0"/>
                          <a:ea typeface="Calibri" panose="020F0502020204030204" pitchFamily="34" charset="0"/>
                        </a:rPr>
                        <a:t>Criteria</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i="1" dirty="0">
                          <a:effectLst/>
                          <a:latin typeface="Calibri" panose="020F0502020204030204" pitchFamily="34" charset="0"/>
                          <a:ea typeface="Calibri" panose="020F0502020204030204" pitchFamily="34" charset="0"/>
                        </a:rPr>
                        <a:t>Effective </a:t>
                      </a:r>
                      <a:endParaRPr lang="en-US" sz="1300" b="1" dirty="0">
                        <a:effectLst/>
                        <a:latin typeface="Calibri" panose="020F0502020204030204" pitchFamily="34" charset="0"/>
                        <a:ea typeface="Calibri" panose="020F0502020204030204" pitchFamily="34" charset="0"/>
                      </a:endParaRP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i="1">
                          <a:effectLst/>
                          <a:latin typeface="Calibri" panose="020F0502020204030204" pitchFamily="34" charset="0"/>
                          <a:ea typeface="Calibri" panose="020F0502020204030204" pitchFamily="34" charset="0"/>
                        </a:rPr>
                        <a:t>Getting there</a:t>
                      </a:r>
                      <a:endParaRPr lang="en-US" sz="1300" b="1">
                        <a:effectLst/>
                        <a:latin typeface="Calibri" panose="020F0502020204030204" pitchFamily="34" charset="0"/>
                        <a:ea typeface="Calibri" panose="020F0502020204030204" pitchFamily="34" charset="0"/>
                      </a:endParaRP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i="1" dirty="0">
                          <a:effectLst/>
                          <a:latin typeface="Calibri" panose="020F0502020204030204" pitchFamily="34" charset="0"/>
                          <a:ea typeface="Calibri" panose="020F0502020204030204" pitchFamily="34" charset="0"/>
                        </a:rPr>
                        <a:t>Needs a lot of work</a:t>
                      </a:r>
                      <a:endParaRPr lang="en-US" sz="1300" b="1" dirty="0">
                        <a:effectLst/>
                        <a:latin typeface="Calibri" panose="020F0502020204030204" pitchFamily="34" charset="0"/>
                        <a:ea typeface="Calibri" panose="020F0502020204030204" pitchFamily="34" charset="0"/>
                      </a:endParaRP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347697"/>
                  </a:ext>
                </a:extLst>
              </a:tr>
              <a:tr h="611580">
                <a:tc>
                  <a:txBody>
                    <a:bodyPr/>
                    <a:lstStyle/>
                    <a:p>
                      <a:pPr marL="0" marR="0"/>
                      <a:r>
                        <a:rPr lang="en-US" sz="1300" b="1" dirty="0">
                          <a:effectLst/>
                          <a:latin typeface="Calibri" panose="020F0502020204030204" pitchFamily="34" charset="0"/>
                          <a:ea typeface="Calibri" panose="020F0502020204030204" pitchFamily="34" charset="0"/>
                        </a:rPr>
                        <a:t>Assignment</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Writer met all requirements and exceeded expectations in the intellectual endeavor.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Writer met the minimum requirements and fulfilled the intellectual task.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Writer missed the point of the task or did not fulfill some aspect of it.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0730338"/>
                  </a:ext>
                </a:extLst>
              </a:tr>
              <a:tr h="1036474">
                <a:tc>
                  <a:txBody>
                    <a:bodyPr/>
                    <a:lstStyle/>
                    <a:p>
                      <a:pPr marL="0" marR="0"/>
                      <a:r>
                        <a:rPr lang="en-US" sz="1300" b="1" dirty="0">
                          <a:effectLst/>
                          <a:latin typeface="Calibri" panose="020F0502020204030204" pitchFamily="34" charset="0"/>
                          <a:ea typeface="Calibri" panose="020F0502020204030204" pitchFamily="34" charset="0"/>
                        </a:rPr>
                        <a:t>Focus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 thesis or central thread drives and connects everything. The scope is manageable so that the claim(s) or central goal of the paper is accomplished.</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 thesis is present and functional, but the writer may stray from the point at times. The scope may be too big, or the writer may lose track of the paper’s goal at times.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 thesis is lacking, or the writer struggles to stay focused on the thesis throughout the paper. The reader may struggle to follow the point(s) or see connections in the paper.</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8717527"/>
                  </a:ext>
                </a:extLst>
              </a:tr>
              <a:tr h="1223159">
                <a:tc>
                  <a:txBody>
                    <a:bodyPr/>
                    <a:lstStyle/>
                    <a:p>
                      <a:pPr marL="0" marR="0"/>
                      <a:r>
                        <a:rPr lang="en-US" sz="1300" b="1" dirty="0">
                          <a:effectLst/>
                          <a:latin typeface="Calibri" panose="020F0502020204030204" pitchFamily="34" charset="0"/>
                          <a:ea typeface="Calibri" panose="020F0502020204030204" pitchFamily="34" charset="0"/>
                        </a:rPr>
                        <a:t>Organization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 organization is easy to follow and achieves a purpose. Moving from one idea to the next makes sense to the reader. Ideas extend or build upon one another in ways that serve the paper’s goal(s).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 reader can generally follow the arrangement of ideas, but the paper lacks transitions or guidance regarding progression from one idea to the next. Some parts may feel out of order.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 reader struggles to follow or track the points made. Paragraphs seem disjointed, and points seem out of order. The paper seems to lack intentional arrangement.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120817"/>
                  </a:ext>
                </a:extLst>
              </a:tr>
              <a:tr h="1427019">
                <a:tc>
                  <a:txBody>
                    <a:bodyPr/>
                    <a:lstStyle/>
                    <a:p>
                      <a:pPr marL="0" marR="0"/>
                      <a:r>
                        <a:rPr lang="en-US" sz="1300" b="1" dirty="0">
                          <a:effectLst/>
                          <a:latin typeface="Calibri" panose="020F0502020204030204" pitchFamily="34" charset="0"/>
                          <a:ea typeface="Calibri" panose="020F0502020204030204" pitchFamily="34" charset="0"/>
                        </a:rPr>
                        <a:t>Support</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Claims are supported and explained thoroughly with relevant and interesting information. The types of evidence or support used are logical given the paper’s goal(s) and context. The evidence or support is connected to the goal(s) or thesis.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a:effectLst/>
                          <a:latin typeface="Calibri" panose="020F0502020204030204" pitchFamily="34" charset="0"/>
                          <a:ea typeface="Calibri" panose="020F0502020204030204" pitchFamily="34" charset="0"/>
                        </a:rPr>
                        <a:t>There are underdeveloped aspects in the paper. Some claims are under-supported or are supported with evidence that may not be relevant or appropriate for the context.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Many claims or points leave the reader wondering or hoping for more information. The paper lacks sufficient support throughout.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8426799"/>
                  </a:ext>
                </a:extLst>
              </a:tr>
              <a:tr h="863728">
                <a:tc>
                  <a:txBody>
                    <a:bodyPr/>
                    <a:lstStyle/>
                    <a:p>
                      <a:pPr marL="0" marR="0"/>
                      <a:r>
                        <a:rPr lang="en-US" sz="1300" b="1" dirty="0">
                          <a:effectLst/>
                          <a:latin typeface="Calibri" panose="020F0502020204030204" pitchFamily="34" charset="0"/>
                          <a:ea typeface="Calibri" panose="020F0502020204030204" pitchFamily="34" charset="0"/>
                        </a:rPr>
                        <a:t>Proofreading</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 paper has some typos or insignificant errors, but they do not compromise meaning or understanding.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There are mechanical and grammatical issues that are distracting; a few may compromise meaning or understanding.</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dirty="0">
                          <a:effectLst/>
                          <a:latin typeface="Calibri" panose="020F0502020204030204" pitchFamily="34" charset="0"/>
                          <a:ea typeface="Calibri" panose="020F0502020204030204" pitchFamily="34" charset="0"/>
                        </a:rPr>
                        <a:t>There are mechanical and grammatical issues compromising meaning throughout the paper. </a:t>
                      </a:r>
                    </a:p>
                  </a:txBody>
                  <a:tcPr marL="54258" marR="5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3008894"/>
                  </a:ext>
                </a:extLst>
              </a:tr>
            </a:tbl>
          </a:graphicData>
        </a:graphic>
      </p:graphicFrame>
    </p:spTree>
    <p:extLst>
      <p:ext uri="{BB962C8B-B14F-4D97-AF65-F5344CB8AC3E}">
        <p14:creationId xmlns:p14="http://schemas.microsoft.com/office/powerpoint/2010/main" val="378308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D58-62F7-D26F-4233-87F1CF536004}"/>
              </a:ext>
            </a:extLst>
          </p:cNvPr>
          <p:cNvSpPr>
            <a:spLocks noGrp="1"/>
          </p:cNvSpPr>
          <p:nvPr>
            <p:ph type="title"/>
          </p:nvPr>
        </p:nvSpPr>
        <p:spPr>
          <a:xfrm>
            <a:off x="989461" y="0"/>
            <a:ext cx="10058400" cy="1609344"/>
          </a:xfrm>
        </p:spPr>
        <p:txBody>
          <a:bodyPr>
            <a:normAutofit/>
          </a:bodyPr>
          <a:lstStyle/>
          <a:p>
            <a:r>
              <a:rPr lang="en-US" sz="3600" dirty="0"/>
              <a:t>Holistic rubric example</a:t>
            </a:r>
          </a:p>
        </p:txBody>
      </p:sp>
      <p:sp>
        <p:nvSpPr>
          <p:cNvPr id="3" name="TextBox 2">
            <a:extLst>
              <a:ext uri="{FF2B5EF4-FFF2-40B4-BE49-F238E27FC236}">
                <a16:creationId xmlns:a16="http://schemas.microsoft.com/office/drawing/2014/main" id="{8FE3833A-4AD1-FBAA-E713-D9ABDD551FDC}"/>
              </a:ext>
            </a:extLst>
          </p:cNvPr>
          <p:cNvSpPr txBox="1"/>
          <p:nvPr/>
        </p:nvSpPr>
        <p:spPr>
          <a:xfrm>
            <a:off x="452175" y="1344361"/>
            <a:ext cx="10319657" cy="5413790"/>
          </a:xfrm>
          <a:prstGeom prst="rect">
            <a:avLst/>
          </a:prstGeom>
          <a:noFill/>
        </p:spPr>
        <p:txBody>
          <a:bodyPr wrap="square" rtlCol="0">
            <a:spAutoFit/>
          </a:bodyPr>
          <a:lstStyle/>
          <a:p>
            <a:pPr marL="0" marR="0"/>
            <a:r>
              <a:rPr lang="en-US" sz="1400" b="1" dirty="0">
                <a:solidFill>
                  <a:srgbClr val="000000"/>
                </a:solidFill>
                <a:effectLst/>
                <a:latin typeface="Times New Roman" panose="02020603050405020304" pitchFamily="18" charset="0"/>
                <a:ea typeface="Times New Roman" panose="02020603050405020304" pitchFamily="18" charset="0"/>
              </a:rPr>
              <a:t>6 </a:t>
            </a:r>
            <a:r>
              <a:rPr lang="en-US" sz="1400" dirty="0">
                <a:solidFill>
                  <a:srgbClr val="000000"/>
                </a:solidFill>
                <a:effectLst/>
                <a:latin typeface="Times New Roman" panose="02020603050405020304" pitchFamily="18" charset="0"/>
                <a:ea typeface="Times New Roman" panose="02020603050405020304" pitchFamily="18" charset="0"/>
              </a:rPr>
              <a:t>= Essay demonstrates excellent composition skills including a clear and thought-provoking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thesis</a:t>
            </a:r>
            <a:r>
              <a:rPr lang="en-US" sz="1400" dirty="0">
                <a:solidFill>
                  <a:srgbClr val="000000"/>
                </a:solidFill>
                <a:effectLst/>
                <a:latin typeface="Times New Roman" panose="02020603050405020304" pitchFamily="18" charset="0"/>
                <a:ea typeface="Times New Roman" panose="02020603050405020304" pitchFamily="18" charset="0"/>
              </a:rPr>
              <a:t>, appropriate and effective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organization</a:t>
            </a:r>
            <a:r>
              <a:rPr lang="en-US" sz="1400" dirty="0">
                <a:solidFill>
                  <a:srgbClr val="000000"/>
                </a:solidFill>
                <a:effectLst/>
                <a:latin typeface="Times New Roman" panose="02020603050405020304" pitchFamily="18" charset="0"/>
                <a:ea typeface="Times New Roman" panose="02020603050405020304" pitchFamily="18" charset="0"/>
              </a:rPr>
              <a:t>, lively and convincing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supporting materials</a:t>
            </a:r>
            <a:r>
              <a:rPr lang="en-US" sz="1400" dirty="0">
                <a:solidFill>
                  <a:srgbClr val="000000"/>
                </a:solidFill>
                <a:effectLst/>
                <a:latin typeface="Times New Roman" panose="02020603050405020304" pitchFamily="18" charset="0"/>
                <a:ea typeface="Times New Roman" panose="02020603050405020304" pitchFamily="18" charset="0"/>
              </a:rPr>
              <a:t>, effective diction and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sentence skills</a:t>
            </a:r>
            <a:r>
              <a:rPr lang="en-US" sz="1400" dirty="0">
                <a:solidFill>
                  <a:srgbClr val="000000"/>
                </a:solidFill>
                <a:effectLst/>
                <a:latin typeface="Times New Roman" panose="02020603050405020304" pitchFamily="18" charset="0"/>
                <a:ea typeface="Times New Roman" panose="02020603050405020304" pitchFamily="18" charset="0"/>
              </a:rPr>
              <a:t>, and perfect or near perfect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mechanics</a:t>
            </a:r>
            <a:r>
              <a:rPr lang="en-US" sz="1400" dirty="0">
                <a:solidFill>
                  <a:srgbClr val="000000"/>
                </a:solidFill>
                <a:effectLst/>
                <a:latin typeface="Times New Roman" panose="02020603050405020304" pitchFamily="18" charset="0"/>
                <a:ea typeface="Times New Roman" panose="02020603050405020304" pitchFamily="18" charset="0"/>
              </a:rPr>
              <a:t> including spelling and punctuation. The writing perfectly accomplishes the objectives of the </a:t>
            </a:r>
            <a:r>
              <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rPr>
              <a:t>assignment</a:t>
            </a:r>
            <a:r>
              <a:rPr lang="en-US" sz="14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dirty="0">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b="1" dirty="0">
                <a:solidFill>
                  <a:srgbClr val="000000"/>
                </a:solidFill>
                <a:effectLst/>
                <a:latin typeface="Times New Roman" panose="02020603050405020304" pitchFamily="18" charset="0"/>
                <a:ea typeface="Times New Roman" panose="02020603050405020304" pitchFamily="18" charset="0"/>
              </a:rPr>
              <a:t>5 </a:t>
            </a:r>
            <a:r>
              <a:rPr lang="en-US" sz="1400" dirty="0">
                <a:solidFill>
                  <a:srgbClr val="000000"/>
                </a:solidFill>
                <a:effectLst/>
                <a:latin typeface="Times New Roman" panose="02020603050405020304" pitchFamily="18" charset="0"/>
                <a:ea typeface="Times New Roman" panose="02020603050405020304" pitchFamily="18" charset="0"/>
              </a:rPr>
              <a:t>= Essay contains strong composition skills including a clear and thought-provoking thesis, although development, diction, and sentence style may suffer minor flaws. Shows careful and acceptable use of mechanics. The writing effectively accomplishes the goals of the assignment.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dirty="0">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b="1" dirty="0">
                <a:solidFill>
                  <a:srgbClr val="000000"/>
                </a:solidFill>
                <a:effectLst/>
                <a:latin typeface="Times New Roman" panose="02020603050405020304" pitchFamily="18" charset="0"/>
                <a:ea typeface="Times New Roman" panose="02020603050405020304" pitchFamily="18" charset="0"/>
              </a:rPr>
              <a:t>4 </a:t>
            </a:r>
            <a:r>
              <a:rPr lang="en-US" sz="1400" dirty="0">
                <a:solidFill>
                  <a:srgbClr val="000000"/>
                </a:solidFill>
                <a:effectLst/>
                <a:latin typeface="Times New Roman" panose="02020603050405020304" pitchFamily="18" charset="0"/>
                <a:ea typeface="Times New Roman" panose="02020603050405020304" pitchFamily="18" charset="0"/>
              </a:rPr>
              <a:t>= Essay contains above average composition skills, including a clear, insightful thesis, although development may be insufficient in one area and diction and style may not be consistently clear and effective. Shows competence in the use of mechanics. Accomplishes the goals of the assignment with an overall effective approach.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dirty="0">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b="1" dirty="0">
                <a:solidFill>
                  <a:srgbClr val="000000"/>
                </a:solidFill>
                <a:effectLst/>
                <a:latin typeface="Times New Roman" panose="02020603050405020304" pitchFamily="18" charset="0"/>
                <a:ea typeface="Times New Roman" panose="02020603050405020304" pitchFamily="18" charset="0"/>
              </a:rPr>
              <a:t>3 </a:t>
            </a:r>
            <a:r>
              <a:rPr lang="en-US" sz="1400" dirty="0">
                <a:solidFill>
                  <a:srgbClr val="000000"/>
                </a:solidFill>
                <a:effectLst/>
                <a:latin typeface="Times New Roman" panose="02020603050405020304" pitchFamily="18" charset="0"/>
                <a:ea typeface="Times New Roman" panose="02020603050405020304" pitchFamily="18" charset="0"/>
              </a:rPr>
              <a:t>= Essay demonstrates competent composition skills including adequate development and organization, although the development of ideas may be trite, assumptions may be unsupported in more than one area, the thesis may not be original, and the diction and syntax may not be clear and effective. Minimally accomplishes the goals of the assignment.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dirty="0">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b="1" dirty="0">
                <a:solidFill>
                  <a:srgbClr val="000000"/>
                </a:solidFill>
                <a:effectLst/>
                <a:latin typeface="Times New Roman" panose="02020603050405020304" pitchFamily="18" charset="0"/>
                <a:ea typeface="Times New Roman" panose="02020603050405020304" pitchFamily="18" charset="0"/>
              </a:rPr>
              <a:t>2 </a:t>
            </a:r>
            <a:r>
              <a:rPr lang="en-US" sz="1400" dirty="0">
                <a:solidFill>
                  <a:srgbClr val="000000"/>
                </a:solidFill>
                <a:effectLst/>
                <a:latin typeface="Times New Roman" panose="02020603050405020304" pitchFamily="18" charset="0"/>
                <a:ea typeface="Times New Roman" panose="02020603050405020304" pitchFamily="18" charset="0"/>
              </a:rPr>
              <a:t>= Composition skills may be flawed in either the clarity of the thesis, the development, or organization. Diction, syntax, and mechanics may seriously affect clarity. Minimally accomplishes the majority of the goals of the assignment.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dirty="0">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lnSpc>
                <a:spcPct val="115000"/>
              </a:lnSpc>
            </a:pPr>
            <a:r>
              <a:rPr lang="en-US" sz="1400" b="1" dirty="0">
                <a:solidFill>
                  <a:srgbClr val="000000"/>
                </a:solidFill>
                <a:effectLst/>
                <a:latin typeface="Times New Roman" panose="02020603050405020304" pitchFamily="18" charset="0"/>
                <a:ea typeface="Times New Roman" panose="02020603050405020304" pitchFamily="18" charset="0"/>
              </a:rPr>
              <a:t>1 </a:t>
            </a:r>
            <a:r>
              <a:rPr lang="en-US" sz="1400" dirty="0">
                <a:solidFill>
                  <a:srgbClr val="000000"/>
                </a:solidFill>
                <a:effectLst/>
                <a:latin typeface="Times New Roman" panose="02020603050405020304" pitchFamily="18" charset="0"/>
                <a:ea typeface="Times New Roman" panose="02020603050405020304" pitchFamily="18" charset="0"/>
              </a:rPr>
              <a:t>= Composition skills may be flawed in two or more areas. Diction, syntax, and mechanics are excessively flawed. Fails to accomplish the goals of the assignment. </a:t>
            </a:r>
            <a:endParaRPr lang="en-US" sz="1400" dirty="0">
              <a:effectLst/>
              <a:latin typeface="Calibri" panose="020F0502020204030204" pitchFamily="34" charset="0"/>
              <a:ea typeface="Calibri" panose="020F0502020204030204" pitchFamily="34" charset="0"/>
            </a:endParaRPr>
          </a:p>
          <a:p>
            <a:endParaRPr lang="en-US" sz="1400" dirty="0"/>
          </a:p>
        </p:txBody>
      </p:sp>
    </p:spTree>
    <p:extLst>
      <p:ext uri="{BB962C8B-B14F-4D97-AF65-F5344CB8AC3E}">
        <p14:creationId xmlns:p14="http://schemas.microsoft.com/office/powerpoint/2010/main" val="333594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C6D4-FCD2-5E7B-7343-6C821132709B}"/>
              </a:ext>
            </a:extLst>
          </p:cNvPr>
          <p:cNvSpPr>
            <a:spLocks noGrp="1"/>
          </p:cNvSpPr>
          <p:nvPr>
            <p:ph type="title"/>
          </p:nvPr>
        </p:nvSpPr>
        <p:spPr>
          <a:xfrm>
            <a:off x="1069848" y="484632"/>
            <a:ext cx="10058400" cy="923754"/>
          </a:xfrm>
        </p:spPr>
        <p:txBody>
          <a:bodyPr>
            <a:normAutofit/>
          </a:bodyPr>
          <a:lstStyle/>
          <a:p>
            <a:r>
              <a:rPr lang="en-US" sz="4800" dirty="0"/>
              <a:t>Ucore submissions + almost-rubrics</a:t>
            </a:r>
          </a:p>
        </p:txBody>
      </p:sp>
      <p:sp>
        <p:nvSpPr>
          <p:cNvPr id="4" name="TextBox 3">
            <a:extLst>
              <a:ext uri="{FF2B5EF4-FFF2-40B4-BE49-F238E27FC236}">
                <a16:creationId xmlns:a16="http://schemas.microsoft.com/office/drawing/2014/main" id="{A905F6E9-ED08-3F38-D0AF-D26D4154A556}"/>
              </a:ext>
            </a:extLst>
          </p:cNvPr>
          <p:cNvSpPr txBox="1"/>
          <p:nvPr/>
        </p:nvSpPr>
        <p:spPr>
          <a:xfrm>
            <a:off x="441436" y="1408386"/>
            <a:ext cx="11624440" cy="5145896"/>
          </a:xfrm>
          <a:prstGeom prst="rect">
            <a:avLst/>
          </a:prstGeom>
          <a:noFill/>
        </p:spPr>
        <p:txBody>
          <a:bodyPr wrap="square" rtlCol="0">
            <a:spAutoFit/>
          </a:bodyPr>
          <a:lstStyle/>
          <a:p>
            <a:r>
              <a:rPr lang="en-US" sz="2400" dirty="0"/>
              <a:t>The use of clear rubrics or grading criteria are necessary for transparent and inclusive teaching. </a:t>
            </a:r>
          </a:p>
          <a:p>
            <a:pPr marL="285750" indent="-285750">
              <a:lnSpc>
                <a:spcPct val="150000"/>
              </a:lnSpc>
              <a:buFont typeface="Wingdings" pitchFamily="2" charset="2"/>
              <a:buChar char="Ø"/>
            </a:pPr>
            <a:r>
              <a:rPr lang="en-US" dirty="0"/>
              <a:t>Syllabuses and prompts should include your plan for evaluating student writing and projects. </a:t>
            </a:r>
          </a:p>
          <a:p>
            <a:pPr marL="285750" indent="-285750">
              <a:lnSpc>
                <a:spcPct val="150000"/>
              </a:lnSpc>
              <a:buFont typeface="Wingdings" pitchFamily="2" charset="2"/>
              <a:buChar char="Ø"/>
            </a:pPr>
            <a:r>
              <a:rPr lang="en-US" dirty="0"/>
              <a:t>Students need to know how they will be evaluated and what constitutes “success” in their efforts.</a:t>
            </a:r>
          </a:p>
          <a:p>
            <a:pPr marL="285750" indent="-285750">
              <a:lnSpc>
                <a:spcPct val="150000"/>
              </a:lnSpc>
              <a:buFont typeface="Wingdings" pitchFamily="2" charset="2"/>
              <a:buChar char="Ø"/>
            </a:pPr>
            <a:r>
              <a:rPr lang="en-US" dirty="0"/>
              <a:t>All too often, students do not know what professors are expecting or how they are grading. This leads to confusion, frustration, and ‘learned helplessness.’</a:t>
            </a:r>
          </a:p>
          <a:p>
            <a:pPr marL="285750" indent="-285750">
              <a:lnSpc>
                <a:spcPct val="150000"/>
              </a:lnSpc>
              <a:buFont typeface="Wingdings" pitchFamily="2" charset="2"/>
              <a:buChar char="Ø"/>
            </a:pPr>
            <a:endParaRPr lang="en-US" dirty="0"/>
          </a:p>
          <a:p>
            <a:pPr>
              <a:lnSpc>
                <a:spcPct val="150000"/>
              </a:lnSpc>
            </a:pPr>
            <a:r>
              <a:rPr lang="en-US" sz="2000" dirty="0"/>
              <a:t>We commonly see “almost-rubrics” in UCORE course proposals and renewals: </a:t>
            </a:r>
          </a:p>
          <a:p>
            <a:pPr marL="342900" indent="-342900">
              <a:lnSpc>
                <a:spcPct val="150000"/>
              </a:lnSpc>
              <a:buFont typeface="Wingdings" pitchFamily="2" charset="2"/>
              <a:buChar char="Ø"/>
            </a:pPr>
            <a:r>
              <a:rPr lang="en-US" dirty="0"/>
              <a:t>Syllabus lacking clear, accurate grading breakdown for the class.</a:t>
            </a:r>
          </a:p>
          <a:p>
            <a:pPr marL="342900" indent="-342900">
              <a:lnSpc>
                <a:spcPct val="150000"/>
              </a:lnSpc>
              <a:buFont typeface="Wingdings" pitchFamily="2" charset="2"/>
              <a:buChar char="Ø"/>
            </a:pPr>
            <a:r>
              <a:rPr lang="en-US" dirty="0"/>
              <a:t>Syllabus lacking writing/project prompts without rubric/grading that aligns with the assignment.</a:t>
            </a:r>
          </a:p>
          <a:p>
            <a:pPr marL="342900" indent="-342900">
              <a:lnSpc>
                <a:spcPct val="150000"/>
              </a:lnSpc>
              <a:buFont typeface="Wingdings" pitchFamily="2" charset="2"/>
              <a:buChar char="Ø"/>
            </a:pPr>
            <a:r>
              <a:rPr lang="en-US" dirty="0"/>
              <a:t>Syllabus with grading that does not clearly explain how a student would earn a grade/points.</a:t>
            </a:r>
          </a:p>
          <a:p>
            <a:pPr marL="342900" indent="-342900">
              <a:lnSpc>
                <a:spcPct val="150000"/>
              </a:lnSpc>
              <a:buFont typeface="Wingdings" pitchFamily="2" charset="2"/>
              <a:buChar char="Ø"/>
            </a:pPr>
            <a:endParaRPr lang="en-US" sz="2000" dirty="0"/>
          </a:p>
        </p:txBody>
      </p:sp>
    </p:spTree>
    <p:extLst>
      <p:ext uri="{BB962C8B-B14F-4D97-AF65-F5344CB8AC3E}">
        <p14:creationId xmlns:p14="http://schemas.microsoft.com/office/powerpoint/2010/main" val="203446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08FB29-B1E7-F80C-91FC-51CB554FCA03}"/>
              </a:ext>
            </a:extLst>
          </p:cNvPr>
          <p:cNvGraphicFramePr>
            <a:graphicFrameLocks noGrp="1"/>
          </p:cNvGraphicFramePr>
          <p:nvPr>
            <p:extLst>
              <p:ext uri="{D42A27DB-BD31-4B8C-83A1-F6EECF244321}">
                <p14:modId xmlns:p14="http://schemas.microsoft.com/office/powerpoint/2010/main" val="3502408034"/>
              </p:ext>
            </p:extLst>
          </p:nvPr>
        </p:nvGraphicFramePr>
        <p:xfrm>
          <a:off x="383729" y="2602676"/>
          <a:ext cx="11546334" cy="4145280"/>
        </p:xfrm>
        <a:graphic>
          <a:graphicData uri="http://schemas.openxmlformats.org/drawingml/2006/table">
            <a:tbl>
              <a:tblPr firstRow="1" firstCol="1" bandRow="1">
                <a:tableStyleId>{5C22544A-7EE6-4342-B048-85BDC9FD1C3A}</a:tableStyleId>
              </a:tblPr>
              <a:tblGrid>
                <a:gridCol w="1498522">
                  <a:extLst>
                    <a:ext uri="{9D8B030D-6E8A-4147-A177-3AD203B41FA5}">
                      <a16:colId xmlns:a16="http://schemas.microsoft.com/office/drawing/2014/main" val="2789019118"/>
                    </a:ext>
                  </a:extLst>
                </a:gridCol>
                <a:gridCol w="3071296">
                  <a:extLst>
                    <a:ext uri="{9D8B030D-6E8A-4147-A177-3AD203B41FA5}">
                      <a16:colId xmlns:a16="http://schemas.microsoft.com/office/drawing/2014/main" val="1927252559"/>
                    </a:ext>
                  </a:extLst>
                </a:gridCol>
                <a:gridCol w="3233191">
                  <a:extLst>
                    <a:ext uri="{9D8B030D-6E8A-4147-A177-3AD203B41FA5}">
                      <a16:colId xmlns:a16="http://schemas.microsoft.com/office/drawing/2014/main" val="54497072"/>
                    </a:ext>
                  </a:extLst>
                </a:gridCol>
                <a:gridCol w="2728912">
                  <a:extLst>
                    <a:ext uri="{9D8B030D-6E8A-4147-A177-3AD203B41FA5}">
                      <a16:colId xmlns:a16="http://schemas.microsoft.com/office/drawing/2014/main" val="1178337159"/>
                    </a:ext>
                  </a:extLst>
                </a:gridCol>
                <a:gridCol w="1014413">
                  <a:extLst>
                    <a:ext uri="{9D8B030D-6E8A-4147-A177-3AD203B41FA5}">
                      <a16:colId xmlns:a16="http://schemas.microsoft.com/office/drawing/2014/main" val="2362479672"/>
                    </a:ext>
                  </a:extLst>
                </a:gridCol>
              </a:tblGrid>
              <a:tr h="602399">
                <a:tc>
                  <a:txBody>
                    <a:bodyPr/>
                    <a:lstStyle/>
                    <a:p>
                      <a:pPr marL="0" marR="0"/>
                      <a:r>
                        <a:rPr lang="en-US" sz="1600" kern="100" dirty="0">
                          <a:effectLst/>
                        </a:rPr>
                        <a:t>Ingredients </a:t>
                      </a:r>
                      <a:endParaRPr lang="en-US" sz="2400" kern="100" dirty="0">
                        <a:effectLst/>
                      </a:endParaRPr>
                    </a:p>
                    <a:p>
                      <a:pPr marL="0" marR="0"/>
                      <a:r>
                        <a:rPr lang="en-US" sz="1600" kern="100" dirty="0">
                          <a:effectLst/>
                        </a:rPr>
                        <a:t> </a:t>
                      </a:r>
                      <a:endParaRPr lang="en-US" sz="2400" kern="100" dirty="0">
                        <a:effectLst/>
                      </a:endParaRPr>
                    </a:p>
                    <a:p>
                      <a:pPr marL="0" marR="0"/>
                      <a:r>
                        <a:rPr lang="en-US" sz="1600" kern="100" dirty="0">
                          <a:effectLst/>
                        </a:rPr>
                        <a:t> </a:t>
                      </a:r>
                      <a:endParaRPr lang="en-US" sz="2400" kern="100" dirty="0">
                        <a:effectLst/>
                      </a:endParaRPr>
                    </a:p>
                    <a:p>
                      <a:pPr marL="0" marR="0"/>
                      <a:r>
                        <a:rPr lang="en-US" sz="1600" kern="100" dirty="0">
                          <a:effectLst/>
                        </a:rPr>
                        <a:t> </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Rating</a:t>
                      </a:r>
                      <a:endParaRPr lang="en-US" sz="2400" kern="100" dirty="0">
                        <a:effectLst/>
                      </a:endParaRPr>
                    </a:p>
                    <a:p>
                      <a:pPr marL="0" marR="0"/>
                      <a:r>
                        <a:rPr lang="en-US" sz="1600" kern="100" dirty="0">
                          <a:effectLst/>
                        </a:rPr>
                        <a:t>12 – 10 Exemplary</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Rating</a:t>
                      </a:r>
                      <a:endParaRPr lang="en-US" sz="2400" kern="100" dirty="0">
                        <a:effectLst/>
                      </a:endParaRPr>
                    </a:p>
                    <a:p>
                      <a:pPr marL="0" marR="0"/>
                      <a:r>
                        <a:rPr lang="en-US" sz="1600" kern="100" dirty="0">
                          <a:effectLst/>
                        </a:rPr>
                        <a:t>9 – 7 Good</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Rating</a:t>
                      </a:r>
                      <a:endParaRPr lang="en-US" sz="2400" kern="100" dirty="0">
                        <a:effectLst/>
                      </a:endParaRPr>
                    </a:p>
                    <a:p>
                      <a:pPr marL="0" marR="0"/>
                      <a:r>
                        <a:rPr lang="en-US" sz="1600" kern="100" dirty="0">
                          <a:effectLst/>
                        </a:rPr>
                        <a:t>4 - 6 less than acceptable</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Total pts.</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2403018"/>
                  </a:ext>
                </a:extLst>
              </a:tr>
              <a:tr h="422198">
                <a:tc>
                  <a:txBody>
                    <a:bodyPr/>
                    <a:lstStyle/>
                    <a:p>
                      <a:pPr marL="0" marR="0"/>
                      <a:r>
                        <a:rPr lang="en-US" sz="1600" kern="100" dirty="0">
                          <a:effectLst/>
                        </a:rPr>
                        <a:t>Chicken</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The chicken is moist and tender</a:t>
                      </a:r>
                      <a:endParaRPr lang="en-US" sz="2400" kern="100" dirty="0">
                        <a:effectLst/>
                      </a:endParaRPr>
                    </a:p>
                  </a:txBody>
                  <a:tcPr marL="68580" marR="68580" marT="0" marB="0"/>
                </a:tc>
                <a:tc>
                  <a:txBody>
                    <a:bodyPr/>
                    <a:lstStyle/>
                    <a:p>
                      <a:pPr marL="0" marR="0"/>
                      <a:r>
                        <a:rPr lang="en-US" sz="1600" kern="100" dirty="0">
                          <a:effectLst/>
                        </a:rPr>
                        <a:t>The chicken is tender, but dry on the edges</a:t>
                      </a:r>
                      <a:endParaRPr lang="en-US" sz="2400" kern="100" dirty="0">
                        <a:effectLst/>
                      </a:endParaRPr>
                    </a:p>
                  </a:txBody>
                  <a:tcPr marL="68580" marR="68580" marT="0" marB="0"/>
                </a:tc>
                <a:tc>
                  <a:txBody>
                    <a:bodyPr/>
                    <a:lstStyle/>
                    <a:p>
                      <a:pPr marL="0" marR="0"/>
                      <a:r>
                        <a:rPr lang="en-US" sz="1600" kern="100" dirty="0">
                          <a:effectLst/>
                        </a:rPr>
                        <a:t>The chicken is dry and tough</a:t>
                      </a:r>
                      <a:endParaRPr lang="en-US" sz="2400" kern="100" dirty="0">
                        <a:effectLst/>
                      </a:endParaRPr>
                    </a:p>
                  </a:txBody>
                  <a:tcPr marL="68580" marR="68580" marT="0" marB="0"/>
                </a:tc>
                <a:tc>
                  <a:txBody>
                    <a:bodyPr/>
                    <a:lstStyle/>
                    <a:p>
                      <a:pPr marL="0" marR="0"/>
                      <a:r>
                        <a:rPr lang="en-US" sz="1600" kern="100">
                          <a:effectLst/>
                        </a:rPr>
                        <a:t> </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6848587"/>
                  </a:ext>
                </a:extLst>
              </a:tr>
              <a:tr h="602399">
                <a:tc>
                  <a:txBody>
                    <a:bodyPr/>
                    <a:lstStyle/>
                    <a:p>
                      <a:pPr marL="0" marR="0"/>
                      <a:r>
                        <a:rPr lang="en-US" sz="1600" kern="100">
                          <a:effectLst/>
                        </a:rPr>
                        <a:t> </a:t>
                      </a:r>
                      <a:endParaRPr lang="en-US" sz="2400" kern="100">
                        <a:effectLst/>
                      </a:endParaRPr>
                    </a:p>
                    <a:p>
                      <a:pPr marL="0" marR="0"/>
                      <a:r>
                        <a:rPr lang="en-US" sz="1600" kern="100">
                          <a:effectLst/>
                        </a:rPr>
                        <a:t>Marinara sauce</a:t>
                      </a:r>
                      <a:endParaRPr lang="en-US" sz="2400" kern="100">
                        <a:effectLst/>
                      </a:endParaRPr>
                    </a:p>
                    <a:p>
                      <a:pPr marL="0" marR="0"/>
                      <a:r>
                        <a:rPr lang="en-US" sz="1600" kern="100">
                          <a:effectLst/>
                        </a:rPr>
                        <a:t> </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The sauce is evenly flavored with garlic, basil and Italian spices so each taste is obvious</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The sauce is heavy on the garlic, and the flavor of the basil and Italian spices are lost</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The sauce is unevenly flavored with too much or too little of the suggested spices</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 </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3645784"/>
                  </a:ext>
                </a:extLst>
              </a:tr>
              <a:tr h="602399">
                <a:tc>
                  <a:txBody>
                    <a:bodyPr/>
                    <a:lstStyle/>
                    <a:p>
                      <a:pPr marL="0" marR="0"/>
                      <a:r>
                        <a:rPr lang="en-US" sz="1600" kern="100">
                          <a:effectLst/>
                        </a:rPr>
                        <a:t> </a:t>
                      </a:r>
                      <a:endParaRPr lang="en-US" sz="2400" kern="100">
                        <a:effectLst/>
                      </a:endParaRPr>
                    </a:p>
                    <a:p>
                      <a:pPr marL="0" marR="0"/>
                      <a:r>
                        <a:rPr lang="en-US" sz="1600" kern="100">
                          <a:effectLst/>
                        </a:rPr>
                        <a:t>Pasta</a:t>
                      </a:r>
                      <a:endParaRPr lang="en-US" sz="2400" kern="100">
                        <a:effectLst/>
                      </a:endParaRPr>
                    </a:p>
                    <a:p>
                      <a:pPr marL="0" marR="0"/>
                      <a:r>
                        <a:rPr lang="en-US" sz="1600" kern="100">
                          <a:effectLst/>
                        </a:rPr>
                        <a:t> </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The pasta is hand-prepared, holds together enough to be cut into even ribbons </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The pasta is hand-prepared but is cut into uneven ribbons or chuncks.</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The pasta is store-bought</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 </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8066262"/>
                  </a:ext>
                </a:extLst>
              </a:tr>
              <a:tr h="301199">
                <a:tc>
                  <a:txBody>
                    <a:bodyPr/>
                    <a:lstStyle/>
                    <a:p>
                      <a:pPr marL="0" marR="0"/>
                      <a:r>
                        <a:rPr lang="en-US" sz="1600" kern="100">
                          <a:effectLst/>
                        </a:rPr>
                        <a:t>Cheese</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Parmesan is used from a block and hand-grated</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Parmesan is used from a pre-grated package</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Parmesan powder is used from a green can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 </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591373"/>
                  </a:ext>
                </a:extLst>
              </a:tr>
              <a:tr h="301199">
                <a:tc>
                  <a:txBody>
                    <a:bodyPr/>
                    <a:lstStyle/>
                    <a:p>
                      <a:pPr marL="0" marR="0"/>
                      <a:r>
                        <a:rPr lang="en-US" sz="1600" kern="100">
                          <a:effectLst/>
                        </a:rPr>
                        <a:t>Overall </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Ingredients are in proper proportion </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Ingredients are moderately balanced</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a:effectLst/>
                        </a:rPr>
                        <a:t>Ingredients are entirely out of proportion.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600" kern="100" dirty="0">
                          <a:effectLst/>
                        </a:rPr>
                        <a:t> </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0492770"/>
                  </a:ext>
                </a:extLst>
              </a:tr>
            </a:tbl>
          </a:graphicData>
        </a:graphic>
      </p:graphicFrame>
      <p:sp>
        <p:nvSpPr>
          <p:cNvPr id="2" name="TextBox 1">
            <a:extLst>
              <a:ext uri="{FF2B5EF4-FFF2-40B4-BE49-F238E27FC236}">
                <a16:creationId xmlns:a16="http://schemas.microsoft.com/office/drawing/2014/main" id="{12804A9E-6E73-3392-15CE-EC49C933C585}"/>
              </a:ext>
            </a:extLst>
          </p:cNvPr>
          <p:cNvSpPr txBox="1"/>
          <p:nvPr/>
        </p:nvSpPr>
        <p:spPr>
          <a:xfrm>
            <a:off x="261256" y="693696"/>
            <a:ext cx="5714171" cy="677108"/>
          </a:xfrm>
          <a:prstGeom prst="rect">
            <a:avLst/>
          </a:prstGeom>
          <a:noFill/>
        </p:spPr>
        <p:txBody>
          <a:bodyPr wrap="square" rtlCol="0">
            <a:spAutoFit/>
          </a:bodyPr>
          <a:lstStyle/>
          <a:p>
            <a:r>
              <a:rPr lang="en-US" sz="2400" dirty="0"/>
              <a:t>Almost-rubric for chicken parmesan:</a:t>
            </a:r>
          </a:p>
          <a:p>
            <a:r>
              <a:rPr lang="en-US" sz="1400" dirty="0"/>
              <a:t>	</a:t>
            </a:r>
          </a:p>
        </p:txBody>
      </p:sp>
      <p:sp>
        <p:nvSpPr>
          <p:cNvPr id="5" name="TextBox 4">
            <a:extLst>
              <a:ext uri="{FF2B5EF4-FFF2-40B4-BE49-F238E27FC236}">
                <a16:creationId xmlns:a16="http://schemas.microsoft.com/office/drawing/2014/main" id="{AC3293F6-6BC6-DC2E-5D17-60D1061A499B}"/>
              </a:ext>
            </a:extLst>
          </p:cNvPr>
          <p:cNvSpPr txBox="1"/>
          <p:nvPr/>
        </p:nvSpPr>
        <p:spPr>
          <a:xfrm>
            <a:off x="559864" y="2233344"/>
            <a:ext cx="5503623" cy="461665"/>
          </a:xfrm>
          <a:prstGeom prst="rect">
            <a:avLst/>
          </a:prstGeom>
          <a:noFill/>
        </p:spPr>
        <p:txBody>
          <a:bodyPr wrap="none" rtlCol="0">
            <a:spAutoFit/>
          </a:bodyPr>
          <a:lstStyle/>
          <a:p>
            <a:r>
              <a:rPr lang="en-US" sz="2400" dirty="0"/>
              <a:t>Revised rubric for chicken parmesan:</a:t>
            </a:r>
          </a:p>
        </p:txBody>
      </p:sp>
      <p:sp>
        <p:nvSpPr>
          <p:cNvPr id="6" name="TextBox 5">
            <a:extLst>
              <a:ext uri="{FF2B5EF4-FFF2-40B4-BE49-F238E27FC236}">
                <a16:creationId xmlns:a16="http://schemas.microsoft.com/office/drawing/2014/main" id="{8E07E18C-A6AE-1BDA-7ABA-EC9F177BEACD}"/>
              </a:ext>
            </a:extLst>
          </p:cNvPr>
          <p:cNvSpPr txBox="1"/>
          <p:nvPr/>
        </p:nvSpPr>
        <p:spPr>
          <a:xfrm>
            <a:off x="5829704" y="357599"/>
            <a:ext cx="2490362" cy="1477328"/>
          </a:xfrm>
          <a:prstGeom prst="rect">
            <a:avLst/>
          </a:prstGeom>
          <a:noFill/>
        </p:spPr>
        <p:txBody>
          <a:bodyPr wrap="none" rtlCol="0">
            <a:spAutoFit/>
          </a:bodyPr>
          <a:lstStyle/>
          <a:p>
            <a:r>
              <a:rPr lang="en-US" sz="1800" dirty="0"/>
              <a:t>Chicken worth 12 pts</a:t>
            </a:r>
          </a:p>
          <a:p>
            <a:r>
              <a:rPr lang="en-US" sz="1800" dirty="0"/>
              <a:t>Marinara worth 12 pts</a:t>
            </a:r>
          </a:p>
          <a:p>
            <a:r>
              <a:rPr lang="en-US" sz="1800" dirty="0"/>
              <a:t>Pasta worth 12 pts</a:t>
            </a:r>
          </a:p>
          <a:p>
            <a:r>
              <a:rPr lang="en-US" sz="1800" dirty="0"/>
              <a:t>Cheese worth 12 pts</a:t>
            </a:r>
            <a:endParaRPr lang="en-US" dirty="0"/>
          </a:p>
          <a:p>
            <a:endParaRPr lang="en-US" dirty="0"/>
          </a:p>
        </p:txBody>
      </p:sp>
      <p:sp>
        <p:nvSpPr>
          <p:cNvPr id="7" name="TextBox 6">
            <a:extLst>
              <a:ext uri="{FF2B5EF4-FFF2-40B4-BE49-F238E27FC236}">
                <a16:creationId xmlns:a16="http://schemas.microsoft.com/office/drawing/2014/main" id="{6588AAD4-DAFF-62D1-FD3A-A7F7FDEDA4D4}"/>
              </a:ext>
            </a:extLst>
          </p:cNvPr>
          <p:cNvSpPr txBox="1"/>
          <p:nvPr/>
        </p:nvSpPr>
        <p:spPr>
          <a:xfrm>
            <a:off x="10783614" y="1282262"/>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BF2BD327-8570-CD51-41B8-A6752E298338}"/>
              </a:ext>
            </a:extLst>
          </p:cNvPr>
          <p:cNvSpPr txBox="1"/>
          <p:nvPr/>
        </p:nvSpPr>
        <p:spPr>
          <a:xfrm>
            <a:off x="559864" y="1590834"/>
            <a:ext cx="11177675" cy="369332"/>
          </a:xfrm>
          <a:prstGeom prst="rect">
            <a:avLst/>
          </a:prstGeom>
          <a:noFill/>
        </p:spPr>
        <p:txBody>
          <a:bodyPr wrap="none" rtlCol="0">
            <a:spAutoFit/>
          </a:bodyPr>
          <a:lstStyle/>
          <a:p>
            <a:r>
              <a:rPr lang="en-US" sz="1800" i="1" dirty="0"/>
              <a:t>What does 12 points look like for chicken? </a:t>
            </a:r>
            <a:r>
              <a:rPr lang="en-US" i="1" dirty="0"/>
              <a:t>How should a student-chef know constitutes a 12-point marinara?</a:t>
            </a:r>
          </a:p>
        </p:txBody>
      </p:sp>
    </p:spTree>
    <p:extLst>
      <p:ext uri="{BB962C8B-B14F-4D97-AF65-F5344CB8AC3E}">
        <p14:creationId xmlns:p14="http://schemas.microsoft.com/office/powerpoint/2010/main" val="3423489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20122</TotalTime>
  <Words>7206</Words>
  <Application>Microsoft Macintosh PowerPoint</Application>
  <PresentationFormat>Widescreen</PresentationFormat>
  <Paragraphs>670</Paragraphs>
  <Slides>41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Aptos</vt:lpstr>
      <vt:lpstr>Arial</vt:lpstr>
      <vt:lpstr>Calibri</vt:lpstr>
      <vt:lpstr>Rockwell</vt:lpstr>
      <vt:lpstr>Rockwell Condensed</vt:lpstr>
      <vt:lpstr>Rockwell Extra Bold</vt:lpstr>
      <vt:lpstr>Times New Roman</vt:lpstr>
      <vt:lpstr>UniversLight</vt:lpstr>
      <vt:lpstr>UniversRoman</vt:lpstr>
      <vt:lpstr>Wingdings</vt:lpstr>
      <vt:lpstr>Work Sans</vt:lpstr>
      <vt:lpstr>Wood Type</vt:lpstr>
      <vt:lpstr>Goals, outcomes, Rubrics</vt:lpstr>
      <vt:lpstr>PowerPoint Presentation</vt:lpstr>
      <vt:lpstr>Rubrics in Day-to-day life</vt:lpstr>
      <vt:lpstr>Rubrics</vt:lpstr>
      <vt:lpstr>Two types of rubrics</vt:lpstr>
      <vt:lpstr>Analytic rubric example</vt:lpstr>
      <vt:lpstr>Holistic rubric example</vt:lpstr>
      <vt:lpstr>Ucore submissions + almost-rubrics</vt:lpstr>
      <vt:lpstr>PowerPoint Presentation</vt:lpstr>
      <vt:lpstr>PowerPoint Presentation</vt:lpstr>
      <vt:lpstr>PowerPoint Presentation</vt:lpstr>
      <vt:lpstr>PowerPoint Presentation</vt:lpstr>
      <vt:lpstr>PowerPoint Presentation</vt:lpstr>
      <vt:lpstr>Using the ucore learning outcomes grid to create a rubric</vt:lpstr>
      <vt:lpstr>PowerPoint Presentation</vt:lpstr>
      <vt:lpstr>Use the course goals as starting point for a rubric:</vt:lpstr>
      <vt:lpstr>Use the course goals as starting point for a rubric:</vt:lpstr>
      <vt:lpstr>THE GOALS OF TEACHING AND LEARNING EMPATHY</vt:lpstr>
      <vt:lpstr>PowerPoint Presentation</vt:lpstr>
      <vt:lpstr>PowerPoint Presentation</vt:lpstr>
      <vt:lpstr>PowerPoint Presentation</vt:lpstr>
      <vt:lpstr>A writing Example</vt:lpstr>
      <vt:lpstr>PowerPoint Presentation</vt:lpstr>
      <vt:lpstr>Importance  of verbs in Rubrics</vt:lpstr>
      <vt:lpstr>PowerPoint Presentation</vt:lpstr>
      <vt:lpstr>Sample proficiency categories</vt:lpstr>
      <vt:lpstr>PowerPoint Presentation</vt:lpstr>
      <vt:lpstr>PowerPoint Presentation</vt:lpstr>
      <vt:lpstr>Example: peer observation rubric, part 1</vt:lpstr>
      <vt:lpstr>Example: peer observation rubric, part 2</vt:lpstr>
      <vt:lpstr>Grading rubric with point values</vt:lpstr>
      <vt:lpstr>Grading Rubric with point values by percentages</vt:lpstr>
      <vt:lpstr>Neutral to negative rubric with points</vt:lpstr>
      <vt:lpstr>Tips for rubric best practices</vt:lpstr>
      <vt:lpstr>PowerPoint Presentation</vt:lpstr>
      <vt:lpstr>What are the available and common genres in this discipline?</vt:lpstr>
      <vt:lpstr>The benefits of using a rubric</vt:lpstr>
      <vt:lpstr>The benefits of using a rubric: Part 2</vt:lpstr>
      <vt:lpstr>The benefits of using a rubric: Part 3</vt:lpstr>
      <vt:lpstr>Challenges when using rubrics: Part 1</vt:lpstr>
      <vt:lpstr>Challenges when using rubrics: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Rubrics</dc:title>
  <dc:creator>Thongs, Melanie Lynette Thongs</dc:creator>
  <cp:lastModifiedBy>Walter, Brooklyn</cp:lastModifiedBy>
  <cp:revision>43</cp:revision>
  <dcterms:created xsi:type="dcterms:W3CDTF">2024-04-10T17:05:07Z</dcterms:created>
  <dcterms:modified xsi:type="dcterms:W3CDTF">2025-03-18T21:41:46Z</dcterms:modified>
</cp:coreProperties>
</file>