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drawings/drawing6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drawings/drawing9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3" r:id="rId1"/>
  </p:sldMasterIdLst>
  <p:notesMasterIdLst>
    <p:notesMasterId r:id="rId21"/>
  </p:notesMasterIdLst>
  <p:sldIdLst>
    <p:sldId id="256" r:id="rId2"/>
    <p:sldId id="305" r:id="rId3"/>
    <p:sldId id="290" r:id="rId4"/>
    <p:sldId id="307" r:id="rId5"/>
    <p:sldId id="308" r:id="rId6"/>
    <p:sldId id="261" r:id="rId7"/>
    <p:sldId id="278" r:id="rId8"/>
    <p:sldId id="309" r:id="rId9"/>
    <p:sldId id="286" r:id="rId10"/>
    <p:sldId id="324" r:id="rId11"/>
    <p:sldId id="325" r:id="rId12"/>
    <p:sldId id="321" r:id="rId13"/>
    <p:sldId id="322" r:id="rId14"/>
    <p:sldId id="311" r:id="rId15"/>
    <p:sldId id="312" r:id="rId16"/>
    <p:sldId id="313" r:id="rId17"/>
    <p:sldId id="314" r:id="rId18"/>
    <p:sldId id="315" r:id="rId19"/>
    <p:sldId id="316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0605"/>
    <a:srgbClr val="FF0020"/>
    <a:srgbClr val="9E06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29"/>
    <p:restoredTop sz="85804" autoAdjust="0"/>
  </p:normalViewPr>
  <p:slideViewPr>
    <p:cSldViewPr snapToGrid="0" snapToObjects="1">
      <p:cViewPr varScale="1">
        <p:scale>
          <a:sx n="70" d="100"/>
          <a:sy n="70" d="100"/>
        </p:scale>
        <p:origin x="120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NULL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oleObject" Target="NULL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oleObject" Target="NULL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4.xml"/><Relationship Id="rId4" Type="http://schemas.openxmlformats.org/officeDocument/2006/relationships/oleObject" Target="NULL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5.xml"/><Relationship Id="rId4" Type="http://schemas.openxmlformats.org/officeDocument/2006/relationships/oleObject" Target="NULL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6.xml"/><Relationship Id="rId4" Type="http://schemas.openxmlformats.org/officeDocument/2006/relationships/oleObject" Target="NULL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8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9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0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3000" b="1" i="0" baseline="0">
                <a:effectLst/>
              </a:rPr>
              <a:t>Distribution of Students in </a:t>
            </a:r>
            <a:r>
              <a:rPr lang="en-US" sz="3000" b="1" i="0" u="sng" baseline="0">
                <a:effectLst/>
              </a:rPr>
              <a:t>BSCI</a:t>
            </a:r>
            <a:r>
              <a:rPr lang="en-US" sz="3000" b="1" i="0" baseline="0">
                <a:effectLst/>
              </a:rPr>
              <a:t> Courses by Course Level</a:t>
            </a:r>
            <a:endParaRPr lang="en-US" sz="3000">
              <a:effectLst/>
            </a:endParaRPr>
          </a:p>
          <a:p>
            <a:pPr>
              <a:defRPr sz="3000" b="1">
                <a:solidFill>
                  <a:sysClr val="windowText" lastClr="000000"/>
                </a:solidFill>
              </a:defRPr>
            </a:pPr>
            <a:r>
              <a:rPr lang="en-US" sz="3000" b="1" i="0" baseline="0">
                <a:effectLst/>
              </a:rPr>
              <a:t>AY21-22 - AY23-24 End of Term Census</a:t>
            </a:r>
            <a:endParaRPr lang="en-US" sz="3000">
              <a:effectLst/>
            </a:endParaRPr>
          </a:p>
        </c:rich>
      </c:tx>
      <c:layout>
        <c:manualLayout>
          <c:xMode val="edge"/>
          <c:yMode val="edge"/>
          <c:x val="0.1430083410906506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234710283874926"/>
          <c:y val="0.25291536312797258"/>
          <c:w val="0.67457545188646273"/>
          <c:h val="0.63306094505450339"/>
        </c:manualLayout>
      </c:layout>
      <c:barChart>
        <c:barDir val="bar"/>
        <c:grouping val="percentStacked"/>
        <c:varyColors val="0"/>
        <c:ser>
          <c:idx val="5"/>
          <c:order val="0"/>
          <c:tx>
            <c:strRef>
              <c:f>'3yr charts BSCI'!$A$2</c:f>
              <c:strCache>
                <c:ptCount val="1"/>
                <c:pt idx="0">
                  <c:v>100-level</c:v>
                </c:pt>
              </c:strCache>
            </c:strRef>
          </c:tx>
          <c:spPr>
            <a:solidFill>
              <a:srgbClr val="F4D895"/>
            </a:solidFill>
            <a:ln>
              <a:noFill/>
            </a:ln>
            <a:effectLst/>
          </c:spPr>
          <c:invertIfNegative val="0"/>
          <c:dPt>
            <c:idx val="8"/>
            <c:invertIfNegative val="0"/>
            <c:bubble3D val="0"/>
            <c:spPr>
              <a:solidFill>
                <a:srgbClr val="F4D89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38F-45AF-A737-AA6FD0806244}"/>
              </c:ext>
            </c:extLst>
          </c:dPt>
          <c:dPt>
            <c:idx val="9"/>
            <c:invertIfNegative val="0"/>
            <c:bubble3D val="0"/>
            <c:spPr>
              <a:solidFill>
                <a:srgbClr val="F4D89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38F-45AF-A737-AA6FD0806244}"/>
              </c:ext>
            </c:extLst>
          </c:dPt>
          <c:dPt>
            <c:idx val="10"/>
            <c:invertIfNegative val="0"/>
            <c:bubble3D val="0"/>
            <c:spPr>
              <a:solidFill>
                <a:srgbClr val="F4D89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38F-45AF-A737-AA6FD0806244}"/>
              </c:ext>
            </c:extLst>
          </c:dPt>
          <c:dPt>
            <c:idx val="11"/>
            <c:invertIfNegative val="0"/>
            <c:bubble3D val="0"/>
            <c:spPr>
              <a:solidFill>
                <a:srgbClr val="F4D89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38F-45AF-A737-AA6FD0806244}"/>
              </c:ext>
            </c:extLst>
          </c:dPt>
          <c:dPt>
            <c:idx val="12"/>
            <c:invertIfNegative val="0"/>
            <c:bubble3D val="0"/>
            <c:spPr>
              <a:solidFill>
                <a:srgbClr val="F4D89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38F-45AF-A737-AA6FD080624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CA2DBF4A-346F-4B11-8A79-B619ADCE1E3C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8CF36C38-757A-464C-B78B-7B4CC049C96C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638F-45AF-A737-AA6FD080624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49D92F1-8F44-4948-BFCD-0B15AFACDE56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7E8AC962-0F9C-4F13-9F40-18FAC3743BE0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638F-45AF-A737-AA6FD080624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E18B52C-8D76-4F06-A0D5-253B4AC94800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2A222661-F304-43B7-80E2-6AF5BD324423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638F-45AF-A737-AA6FD0806244}"/>
                </c:ext>
              </c:extLst>
            </c:dLbl>
            <c:numFmt formatCode="\(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BSCI'!$B$1:$D$1</c:f>
              <c:strCache>
                <c:ptCount val="3"/>
                <c:pt idx="0">
                  <c:v>AY23-24 (6606 students)</c:v>
                </c:pt>
                <c:pt idx="1">
                  <c:v>AY22-23 (7314 students)</c:v>
                </c:pt>
                <c:pt idx="2">
                  <c:v>AY21-22 (7909 students)</c:v>
                </c:pt>
              </c:strCache>
            </c:strRef>
          </c:cat>
          <c:val>
            <c:numRef>
              <c:f>'3yr charts BSCI'!$B$2:$D$2</c:f>
              <c:numCache>
                <c:formatCode>General</c:formatCode>
                <c:ptCount val="3"/>
                <c:pt idx="0">
                  <c:v>5428</c:v>
                </c:pt>
                <c:pt idx="1">
                  <c:v>5691</c:v>
                </c:pt>
                <c:pt idx="2">
                  <c:v>6175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'3yr charts BSCI'!$E$2:$G$2</c15:f>
                <c15:dlblRangeCache>
                  <c:ptCount val="3"/>
                  <c:pt idx="0">
                    <c:v>82%</c:v>
                  </c:pt>
                  <c:pt idx="1">
                    <c:v>78%</c:v>
                  </c:pt>
                  <c:pt idx="2">
                    <c:v>78%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638F-45AF-A737-AA6FD0806244}"/>
            </c:ext>
          </c:extLst>
        </c:ser>
        <c:ser>
          <c:idx val="0"/>
          <c:order val="1"/>
          <c:tx>
            <c:strRef>
              <c:f>'3yr charts BSCI'!$A$3</c:f>
              <c:strCache>
                <c:ptCount val="1"/>
                <c:pt idx="0">
                  <c:v>200-level</c:v>
                </c:pt>
              </c:strCache>
            </c:strRef>
          </c:tx>
          <c:spPr>
            <a:solidFill>
              <a:srgbClr val="EFC56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6A60259-B6B1-492E-92A1-6FFC44E4EF85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DE1F70B6-6FF5-4D82-BA6D-CBD4D1CCC0AD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638F-45AF-A737-AA6FD080624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E3019B1-5103-4766-ABF5-0A3A644C8176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DDC3DB23-5EBD-458F-9645-DD6FC4358C28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638F-45AF-A737-AA6FD080624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174000C-3161-4CB0-BE59-F2C61F888E92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2DAFB8C9-0A00-4882-BEC3-A45E4A222884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638F-45AF-A737-AA6FD0806244}"/>
                </c:ext>
              </c:extLst>
            </c:dLbl>
            <c:numFmt formatCode="\(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BSCI'!$B$1:$D$1</c:f>
              <c:strCache>
                <c:ptCount val="3"/>
                <c:pt idx="0">
                  <c:v>AY23-24 (6606 students)</c:v>
                </c:pt>
                <c:pt idx="1">
                  <c:v>AY22-23 (7314 students)</c:v>
                </c:pt>
                <c:pt idx="2">
                  <c:v>AY21-22 (7909 students)</c:v>
                </c:pt>
              </c:strCache>
            </c:strRef>
          </c:cat>
          <c:val>
            <c:numRef>
              <c:f>'3yr charts BSCI'!$B$3:$D$3</c:f>
              <c:numCache>
                <c:formatCode>General</c:formatCode>
                <c:ptCount val="3"/>
                <c:pt idx="0">
                  <c:v>924</c:v>
                </c:pt>
                <c:pt idx="1">
                  <c:v>916</c:v>
                </c:pt>
                <c:pt idx="2">
                  <c:v>967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'3yr charts BSCI'!$E$3:$G$3</c15:f>
                <c15:dlblRangeCache>
                  <c:ptCount val="3"/>
                  <c:pt idx="0">
                    <c:v>14%</c:v>
                  </c:pt>
                  <c:pt idx="1">
                    <c:v>13%</c:v>
                  </c:pt>
                  <c:pt idx="2">
                    <c:v>12%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1-638F-45AF-A737-AA6FD0806244}"/>
            </c:ext>
          </c:extLst>
        </c:ser>
        <c:ser>
          <c:idx val="1"/>
          <c:order val="2"/>
          <c:tx>
            <c:strRef>
              <c:f>'3yr charts BSCI'!$A$4</c:f>
              <c:strCache>
                <c:ptCount val="1"/>
                <c:pt idx="0">
                  <c:v>300-level</c:v>
                </c:pt>
              </c:strCache>
            </c:strRef>
          </c:tx>
          <c:spPr>
            <a:solidFill>
              <a:srgbClr val="C6921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351993C-90D0-4851-A9CA-FD56C97A6AC2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BB4B5193-4AA9-4868-BE16-2251D477E2A8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638F-45AF-A737-AA6FD080624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CDA4BF0-36FA-4D03-BD10-3510E03B26FB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1AE7F97C-FBCA-499A-AC61-1AB0A54D8716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638F-45AF-A737-AA6FD080624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B4F7F42-ED38-4E08-978D-07A727B49C1C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0978B727-DA4F-4C98-8712-B6023C7F290A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4-638F-45AF-A737-AA6FD0806244}"/>
                </c:ext>
              </c:extLst>
            </c:dLbl>
            <c:numFmt formatCode="\(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BSCI'!$B$1:$D$1</c:f>
              <c:strCache>
                <c:ptCount val="3"/>
                <c:pt idx="0">
                  <c:v>AY23-24 (6606 students)</c:v>
                </c:pt>
                <c:pt idx="1">
                  <c:v>AY22-23 (7314 students)</c:v>
                </c:pt>
                <c:pt idx="2">
                  <c:v>AY21-22 (7909 students)</c:v>
                </c:pt>
              </c:strCache>
            </c:strRef>
          </c:cat>
          <c:val>
            <c:numRef>
              <c:f>'3yr charts BSCI'!$B$4:$D$4</c:f>
              <c:numCache>
                <c:formatCode>General</c:formatCode>
                <c:ptCount val="3"/>
                <c:pt idx="0">
                  <c:v>254</c:v>
                </c:pt>
                <c:pt idx="1">
                  <c:v>707</c:v>
                </c:pt>
                <c:pt idx="2">
                  <c:v>767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'3yr charts BSCI'!$E$4:$G$4</c15:f>
                <c15:dlblRangeCache>
                  <c:ptCount val="3"/>
                  <c:pt idx="0">
                    <c:v>4%</c:v>
                  </c:pt>
                  <c:pt idx="1">
                    <c:v>10%</c:v>
                  </c:pt>
                  <c:pt idx="2">
                    <c:v>10%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5-638F-45AF-A737-AA6FD08062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347962096"/>
        <c:axId val="347965376"/>
      </c:barChart>
      <c:catAx>
        <c:axId val="3479620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965376"/>
        <c:crosses val="autoZero"/>
        <c:auto val="1"/>
        <c:lblAlgn val="ctr"/>
        <c:lblOffset val="100"/>
        <c:noMultiLvlLbl val="0"/>
      </c:catAx>
      <c:valAx>
        <c:axId val="347965376"/>
        <c:scaling>
          <c:orientation val="minMax"/>
          <c:max val="1"/>
          <c:min val="0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noFill/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962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3221267061899103"/>
          <c:y val="0.15713172557977456"/>
          <c:w val="0.73187070366204221"/>
          <c:h val="0.100493184319701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0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3000" b="1" i="0" baseline="0">
                <a:effectLst/>
              </a:rPr>
              <a:t>Distribution of Students in </a:t>
            </a:r>
            <a:r>
              <a:rPr lang="en-US" sz="3000" b="1" i="0" u="sng" baseline="0">
                <a:effectLst/>
              </a:rPr>
              <a:t>PSCI</a:t>
            </a:r>
            <a:r>
              <a:rPr lang="en-US" sz="3000" b="1" i="0" baseline="0">
                <a:effectLst/>
              </a:rPr>
              <a:t> Courses by Course Level</a:t>
            </a:r>
            <a:endParaRPr lang="en-US" sz="3000">
              <a:effectLst/>
            </a:endParaRPr>
          </a:p>
          <a:p>
            <a:pPr>
              <a:defRPr sz="3000" b="1">
                <a:solidFill>
                  <a:sysClr val="windowText" lastClr="000000"/>
                </a:solidFill>
              </a:defRPr>
            </a:pPr>
            <a:r>
              <a:rPr lang="en-US" sz="3000" b="1" i="0" baseline="0">
                <a:effectLst/>
              </a:rPr>
              <a:t>AY21-22 - AY23-24 End of Term Census</a:t>
            </a:r>
            <a:endParaRPr lang="en-US" sz="3000">
              <a:effectLst/>
            </a:endParaRPr>
          </a:p>
        </c:rich>
      </c:tx>
      <c:layout>
        <c:manualLayout>
          <c:xMode val="edge"/>
          <c:yMode val="edge"/>
          <c:x val="0.135623631500423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142123156017263"/>
          <c:y val="0.25304689730151231"/>
          <c:w val="0.68713630909188261"/>
          <c:h val="0.64088559114140675"/>
        </c:manualLayout>
      </c:layout>
      <c:barChart>
        <c:barDir val="bar"/>
        <c:grouping val="percentStacked"/>
        <c:varyColors val="0"/>
        <c:ser>
          <c:idx val="5"/>
          <c:order val="0"/>
          <c:tx>
            <c:strRef>
              <c:f>'3yr charts PSCI'!$A$2</c:f>
              <c:strCache>
                <c:ptCount val="1"/>
                <c:pt idx="0">
                  <c:v>100-level</c:v>
                </c:pt>
              </c:strCache>
            </c:strRef>
          </c:tx>
          <c:spPr>
            <a:solidFill>
              <a:srgbClr val="F4D895"/>
            </a:solidFill>
            <a:ln>
              <a:noFill/>
            </a:ln>
            <a:effectLst/>
          </c:spPr>
          <c:invertIfNegative val="0"/>
          <c:dPt>
            <c:idx val="8"/>
            <c:invertIfNegative val="0"/>
            <c:bubble3D val="0"/>
            <c:spPr>
              <a:solidFill>
                <a:srgbClr val="F4D89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DFD-45A9-ABDE-AECDF89E7A10}"/>
              </c:ext>
            </c:extLst>
          </c:dPt>
          <c:dPt>
            <c:idx val="9"/>
            <c:invertIfNegative val="0"/>
            <c:bubble3D val="0"/>
            <c:spPr>
              <a:solidFill>
                <a:srgbClr val="F4D89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DFD-45A9-ABDE-AECDF89E7A10}"/>
              </c:ext>
            </c:extLst>
          </c:dPt>
          <c:dPt>
            <c:idx val="10"/>
            <c:invertIfNegative val="0"/>
            <c:bubble3D val="0"/>
            <c:spPr>
              <a:solidFill>
                <a:srgbClr val="F4D89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DFD-45A9-ABDE-AECDF89E7A10}"/>
              </c:ext>
            </c:extLst>
          </c:dPt>
          <c:dPt>
            <c:idx val="11"/>
            <c:invertIfNegative val="0"/>
            <c:bubble3D val="0"/>
            <c:spPr>
              <a:solidFill>
                <a:srgbClr val="F4D89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DFD-45A9-ABDE-AECDF89E7A10}"/>
              </c:ext>
            </c:extLst>
          </c:dPt>
          <c:dPt>
            <c:idx val="12"/>
            <c:invertIfNegative val="0"/>
            <c:bubble3D val="0"/>
            <c:spPr>
              <a:solidFill>
                <a:srgbClr val="F4D89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DFD-45A9-ABDE-AECDF89E7A10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82FB9142-964A-4B5D-ABE2-5FF2CD3E1FBA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17A16225-2C4A-47D0-AED4-B578CFF431C2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CDFD-45A9-ABDE-AECDF89E7A1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2A8A7F1-C4FE-40AC-A825-CD92FD000243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BAC1E16D-5189-456C-B9DA-55AA75B6A86B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CDFD-45A9-ABDE-AECDF89E7A1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C0EB768-C22A-4EBA-BDFF-46CEAC7DEECD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6CD86DDA-89BB-4E04-B3B3-FE04326F9DE1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CDFD-45A9-ABDE-AECDF89E7A10}"/>
                </c:ext>
              </c:extLst>
            </c:dLbl>
            <c:numFmt formatCode="\(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PSCI'!$B$1:$D$1</c:f>
              <c:strCache>
                <c:ptCount val="3"/>
                <c:pt idx="0">
                  <c:v>AY23-24 (7306 students)</c:v>
                </c:pt>
                <c:pt idx="1">
                  <c:v>AY22-23 (7326 students)</c:v>
                </c:pt>
                <c:pt idx="2">
                  <c:v>AY21-22 (7721 students)</c:v>
                </c:pt>
              </c:strCache>
            </c:strRef>
          </c:cat>
          <c:val>
            <c:numRef>
              <c:f>'3yr charts PSCI'!$B$2:$D$2</c:f>
              <c:numCache>
                <c:formatCode>General</c:formatCode>
                <c:ptCount val="3"/>
                <c:pt idx="0">
                  <c:v>5076</c:v>
                </c:pt>
                <c:pt idx="1">
                  <c:v>5113</c:v>
                </c:pt>
                <c:pt idx="2">
                  <c:v>5316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'3yr charts PSCI'!$E$2:$G$2</c15:f>
                <c15:dlblRangeCache>
                  <c:ptCount val="3"/>
                  <c:pt idx="0">
                    <c:v>69%</c:v>
                  </c:pt>
                  <c:pt idx="1">
                    <c:v>70%</c:v>
                  </c:pt>
                  <c:pt idx="2">
                    <c:v>69%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CDFD-45A9-ABDE-AECDF89E7A10}"/>
            </c:ext>
          </c:extLst>
        </c:ser>
        <c:ser>
          <c:idx val="0"/>
          <c:order val="1"/>
          <c:tx>
            <c:strRef>
              <c:f>'3yr charts PSCI'!$A$3</c:f>
              <c:strCache>
                <c:ptCount val="1"/>
                <c:pt idx="0">
                  <c:v>200-level</c:v>
                </c:pt>
              </c:strCache>
            </c:strRef>
          </c:tx>
          <c:spPr>
            <a:solidFill>
              <a:srgbClr val="EFC56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2C2D2E61-6656-4529-B0FB-6C2B59C90F4F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440315D4-1811-477F-A8A1-E18EA4A09546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CDFD-45A9-ABDE-AECDF89E7A1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3FC85D6-6E86-481D-8F81-A189BF5B42B5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47F37D27-81F3-4297-A74A-F5AF4C60C1AE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CDFD-45A9-ABDE-AECDF89E7A1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6CED99E-B760-43E1-9DAD-392EF3B7091C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77747F6D-DCCB-4C7E-ACF4-FC9F2BE93188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CDFD-45A9-ABDE-AECDF89E7A10}"/>
                </c:ext>
              </c:extLst>
            </c:dLbl>
            <c:numFmt formatCode="\(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PSCI'!$B$1:$D$1</c:f>
              <c:strCache>
                <c:ptCount val="3"/>
                <c:pt idx="0">
                  <c:v>AY23-24 (7306 students)</c:v>
                </c:pt>
                <c:pt idx="1">
                  <c:v>AY22-23 (7326 students)</c:v>
                </c:pt>
                <c:pt idx="2">
                  <c:v>AY21-22 (7721 students)</c:v>
                </c:pt>
              </c:strCache>
            </c:strRef>
          </c:cat>
          <c:val>
            <c:numRef>
              <c:f>'3yr charts PSCI'!$B$3:$D$3</c:f>
              <c:numCache>
                <c:formatCode>General</c:formatCode>
                <c:ptCount val="3"/>
                <c:pt idx="0">
                  <c:v>2217</c:v>
                </c:pt>
                <c:pt idx="1">
                  <c:v>2198</c:v>
                </c:pt>
                <c:pt idx="2">
                  <c:v>2393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'3yr charts PSCI'!$E$3:$G$3</c15:f>
                <c15:dlblRangeCache>
                  <c:ptCount val="3"/>
                  <c:pt idx="0">
                    <c:v>30%</c:v>
                  </c:pt>
                  <c:pt idx="1">
                    <c:v>30%</c:v>
                  </c:pt>
                  <c:pt idx="2">
                    <c:v>31%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1-CDFD-45A9-ABDE-AECDF89E7A10}"/>
            </c:ext>
          </c:extLst>
        </c:ser>
        <c:ser>
          <c:idx val="1"/>
          <c:order val="2"/>
          <c:tx>
            <c:strRef>
              <c:f>'3yr charts PSCI'!$A$4</c:f>
              <c:strCache>
                <c:ptCount val="1"/>
                <c:pt idx="0">
                  <c:v>300-level</c:v>
                </c:pt>
              </c:strCache>
            </c:strRef>
          </c:tx>
          <c:spPr>
            <a:solidFill>
              <a:srgbClr val="C69214"/>
            </a:solidFill>
            <a:ln>
              <a:noFill/>
            </a:ln>
            <a:effectLst/>
          </c:spPr>
          <c:invertIfNegative val="0"/>
          <c:cat>
            <c:strRef>
              <c:f>'3yr charts PSCI'!$B$1:$D$1</c:f>
              <c:strCache>
                <c:ptCount val="3"/>
                <c:pt idx="0">
                  <c:v>AY23-24 (7306 students)</c:v>
                </c:pt>
                <c:pt idx="1">
                  <c:v>AY22-23 (7326 students)</c:v>
                </c:pt>
                <c:pt idx="2">
                  <c:v>AY21-22 (7721 students)</c:v>
                </c:pt>
              </c:strCache>
            </c:strRef>
          </c:cat>
          <c:val>
            <c:numRef>
              <c:f>'3yr charts PSCI'!$B$4:$D$4</c:f>
              <c:numCache>
                <c:formatCode>General</c:formatCode>
                <c:ptCount val="3"/>
                <c:pt idx="0">
                  <c:v>13</c:v>
                </c:pt>
                <c:pt idx="1">
                  <c:v>15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CDFD-45A9-ABDE-AECDF89E7A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347962096"/>
        <c:axId val="347965376"/>
      </c:barChart>
      <c:catAx>
        <c:axId val="3479620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965376"/>
        <c:crosses val="autoZero"/>
        <c:auto val="1"/>
        <c:lblAlgn val="ctr"/>
        <c:lblOffset val="100"/>
        <c:noMultiLvlLbl val="0"/>
      </c:catAx>
      <c:valAx>
        <c:axId val="347965376"/>
        <c:scaling>
          <c:orientation val="minMax"/>
          <c:max val="1"/>
          <c:min val="0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noFill/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962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40674446944132"/>
          <c:y val="0.1528413238286043"/>
          <c:w val="0.73187070366204221"/>
          <c:h val="0.100493184319701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0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3000" b="1" i="0" baseline="0">
                <a:effectLst/>
              </a:rPr>
              <a:t>Distribution of Students in </a:t>
            </a:r>
            <a:r>
              <a:rPr lang="en-US" sz="3000" b="1" i="0" u="sng" baseline="0">
                <a:effectLst/>
              </a:rPr>
              <a:t>BSCI</a:t>
            </a:r>
            <a:r>
              <a:rPr lang="en-US" sz="3000" b="1" i="0" baseline="0">
                <a:effectLst/>
              </a:rPr>
              <a:t> Courses by Academic Level</a:t>
            </a:r>
            <a:endParaRPr lang="en-US" sz="3000">
              <a:effectLst/>
            </a:endParaRPr>
          </a:p>
          <a:p>
            <a:pPr>
              <a:defRPr sz="3000" b="1">
                <a:solidFill>
                  <a:sysClr val="windowText" lastClr="000000"/>
                </a:solidFill>
              </a:defRPr>
            </a:pPr>
            <a:r>
              <a:rPr lang="en-US" sz="3000" b="1" i="0" baseline="0">
                <a:effectLst/>
              </a:rPr>
              <a:t>AY21-22 - AY23-24 End of Term Census</a:t>
            </a:r>
            <a:endParaRPr lang="en-US" sz="3000">
              <a:effectLst/>
            </a:endParaRPr>
          </a:p>
        </c:rich>
      </c:tx>
      <c:layout>
        <c:manualLayout>
          <c:xMode val="edge"/>
          <c:yMode val="edge"/>
          <c:x val="0.1068585454014662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675782762807401"/>
          <c:y val="0.25110908835948853"/>
          <c:w val="0.68179967313340528"/>
          <c:h val="0.63358671201539363"/>
        </c:manualLayout>
      </c:layout>
      <c:barChart>
        <c:barDir val="bar"/>
        <c:grouping val="percentStacked"/>
        <c:varyColors val="0"/>
        <c:ser>
          <c:idx val="5"/>
          <c:order val="0"/>
          <c:tx>
            <c:strRef>
              <c:f>'3yr charts BSCI'!$A$34</c:f>
              <c:strCache>
                <c:ptCount val="1"/>
                <c:pt idx="0">
                  <c:v>First-year Student</c:v>
                </c:pt>
              </c:strCache>
            </c:strRef>
          </c:tx>
          <c:spPr>
            <a:solidFill>
              <a:srgbClr val="C69214">
                <a:lumMod val="20000"/>
                <a:lumOff val="80000"/>
              </a:srgbClr>
            </a:solidFill>
            <a:ln>
              <a:noFill/>
            </a:ln>
            <a:effectLst/>
          </c:spPr>
          <c:invertIfNegative val="0"/>
          <c:dPt>
            <c:idx val="8"/>
            <c:invertIfNegative val="0"/>
            <c:bubble3D val="0"/>
            <c:spPr>
              <a:solidFill>
                <a:srgbClr val="C69214">
                  <a:lumMod val="20000"/>
                  <a:lumOff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E0B-4EFD-977D-ADA84E1A609F}"/>
              </c:ext>
            </c:extLst>
          </c:dPt>
          <c:dPt>
            <c:idx val="9"/>
            <c:invertIfNegative val="0"/>
            <c:bubble3D val="0"/>
            <c:spPr>
              <a:solidFill>
                <a:srgbClr val="C69214">
                  <a:lumMod val="20000"/>
                  <a:lumOff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E0B-4EFD-977D-ADA84E1A609F}"/>
              </c:ext>
            </c:extLst>
          </c:dPt>
          <c:dPt>
            <c:idx val="10"/>
            <c:invertIfNegative val="0"/>
            <c:bubble3D val="0"/>
            <c:spPr>
              <a:solidFill>
                <a:srgbClr val="C69214">
                  <a:lumMod val="20000"/>
                  <a:lumOff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E0B-4EFD-977D-ADA84E1A609F}"/>
              </c:ext>
            </c:extLst>
          </c:dPt>
          <c:dPt>
            <c:idx val="11"/>
            <c:invertIfNegative val="0"/>
            <c:bubble3D val="0"/>
            <c:spPr>
              <a:solidFill>
                <a:srgbClr val="C69214">
                  <a:lumMod val="20000"/>
                  <a:lumOff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E0B-4EFD-977D-ADA84E1A609F}"/>
              </c:ext>
            </c:extLst>
          </c:dPt>
          <c:dPt>
            <c:idx val="12"/>
            <c:invertIfNegative val="0"/>
            <c:bubble3D val="0"/>
            <c:spPr>
              <a:solidFill>
                <a:srgbClr val="C69214">
                  <a:lumMod val="20000"/>
                  <a:lumOff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E0B-4EFD-977D-ADA84E1A609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F0CADBE2-5E19-44B4-AD62-E3B4D802D76E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296F6E26-C483-4A92-A71B-EB6B104C02F5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1E0B-4EFD-977D-ADA84E1A609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26A865A-8565-4690-A1CE-C08E7C6B528B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7012A06F-8399-4708-9C5A-246C699A7AF1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1E0B-4EFD-977D-ADA84E1A609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8796E0F0-2A97-4442-A2C2-DD752BFA6BED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3E055E4F-926A-47BC-9768-9E4997C62E33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1E0B-4EFD-977D-ADA84E1A609F}"/>
                </c:ext>
              </c:extLst>
            </c:dLbl>
            <c:numFmt formatCode="\(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BSCI'!$B$33:$D$33</c:f>
              <c:strCache>
                <c:ptCount val="3"/>
                <c:pt idx="0">
                  <c:v>AY23-24 (6606 students)</c:v>
                </c:pt>
                <c:pt idx="1">
                  <c:v>AY22-23 (7314 students)</c:v>
                </c:pt>
                <c:pt idx="2">
                  <c:v>AY21-22 (7909 students)</c:v>
                </c:pt>
              </c:strCache>
            </c:strRef>
          </c:cat>
          <c:val>
            <c:numRef>
              <c:f>'3yr charts BSCI'!$B$34:$D$34</c:f>
              <c:numCache>
                <c:formatCode>General</c:formatCode>
                <c:ptCount val="3"/>
                <c:pt idx="0">
                  <c:v>2429</c:v>
                </c:pt>
                <c:pt idx="1">
                  <c:v>2426</c:v>
                </c:pt>
                <c:pt idx="2">
                  <c:v>2442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'3yr charts BSCI'!$E$34:$G$34</c15:f>
                <c15:dlblRangeCache>
                  <c:ptCount val="3"/>
                  <c:pt idx="0">
                    <c:v>37%</c:v>
                  </c:pt>
                  <c:pt idx="1">
                    <c:v>33%</c:v>
                  </c:pt>
                  <c:pt idx="2">
                    <c:v>31%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1E0B-4EFD-977D-ADA84E1A609F}"/>
            </c:ext>
          </c:extLst>
        </c:ser>
        <c:ser>
          <c:idx val="0"/>
          <c:order val="1"/>
          <c:tx>
            <c:strRef>
              <c:f>'3yr charts BSCI'!$A$35</c:f>
              <c:strCache>
                <c:ptCount val="1"/>
                <c:pt idx="0">
                  <c:v>Sophomore</c:v>
                </c:pt>
              </c:strCache>
            </c:strRef>
          </c:tx>
          <c:spPr>
            <a:solidFill>
              <a:srgbClr val="C69214">
                <a:lumMod val="40000"/>
                <a:lumOff val="60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C4874542-BD7E-4F65-9302-F851C3C50B8E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C3FF208C-3F44-4435-BF56-C6197DECA75F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1E0B-4EFD-977D-ADA84E1A609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74B8D52-6526-45D0-BFDF-84E26BEF53A6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3E725399-413B-4A69-B37E-0B2418DF7DEA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1E0B-4EFD-977D-ADA84E1A609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FF0276F-BAA0-49A6-BFE8-A1FBD3370E0B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382FF7EE-CCDE-4035-AB7B-146DED9BA294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1E0B-4EFD-977D-ADA84E1A609F}"/>
                </c:ext>
              </c:extLst>
            </c:dLbl>
            <c:numFmt formatCode="\(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BSCI'!$B$33:$D$33</c:f>
              <c:strCache>
                <c:ptCount val="3"/>
                <c:pt idx="0">
                  <c:v>AY23-24 (6606 students)</c:v>
                </c:pt>
                <c:pt idx="1">
                  <c:v>AY22-23 (7314 students)</c:v>
                </c:pt>
                <c:pt idx="2">
                  <c:v>AY21-22 (7909 students)</c:v>
                </c:pt>
              </c:strCache>
            </c:strRef>
          </c:cat>
          <c:val>
            <c:numRef>
              <c:f>'3yr charts BSCI'!$B$35:$D$35</c:f>
              <c:numCache>
                <c:formatCode>General</c:formatCode>
                <c:ptCount val="3"/>
                <c:pt idx="0">
                  <c:v>1823</c:v>
                </c:pt>
                <c:pt idx="1">
                  <c:v>1978</c:v>
                </c:pt>
                <c:pt idx="2">
                  <c:v>2359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'3yr charts BSCI'!$E$35:$G$35</c15:f>
                <c15:dlblRangeCache>
                  <c:ptCount val="3"/>
                  <c:pt idx="0">
                    <c:v>28%</c:v>
                  </c:pt>
                  <c:pt idx="1">
                    <c:v>27%</c:v>
                  </c:pt>
                  <c:pt idx="2">
                    <c:v>30%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1-1E0B-4EFD-977D-ADA84E1A609F}"/>
            </c:ext>
          </c:extLst>
        </c:ser>
        <c:ser>
          <c:idx val="1"/>
          <c:order val="2"/>
          <c:tx>
            <c:strRef>
              <c:f>'3yr charts BSCI'!$A$36</c:f>
              <c:strCache>
                <c:ptCount val="1"/>
                <c:pt idx="0">
                  <c:v>Junior</c:v>
                </c:pt>
              </c:strCache>
            </c:strRef>
          </c:tx>
          <c:spPr>
            <a:solidFill>
              <a:srgbClr val="C69214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37350FB-E43F-4726-B454-4431942F07FB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1901371C-BC88-49F3-803E-F52D8C349F7C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1E0B-4EFD-977D-ADA84E1A609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946C4CB-09F6-46FA-AD62-FB090ACC2C73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F2315FED-0909-4D4B-8A5A-0017043B1555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1E0B-4EFD-977D-ADA84E1A609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DA8DBA1-007F-49E6-8646-797BA374819C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8B1DAEAA-C6D3-4ABA-8A67-DD4C85E9C087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4-1E0B-4EFD-977D-ADA84E1A609F}"/>
                </c:ext>
              </c:extLst>
            </c:dLbl>
            <c:numFmt formatCode="\(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BSCI'!$B$33:$D$33</c:f>
              <c:strCache>
                <c:ptCount val="3"/>
                <c:pt idx="0">
                  <c:v>AY23-24 (6606 students)</c:v>
                </c:pt>
                <c:pt idx="1">
                  <c:v>AY22-23 (7314 students)</c:v>
                </c:pt>
                <c:pt idx="2">
                  <c:v>AY21-22 (7909 students)</c:v>
                </c:pt>
              </c:strCache>
            </c:strRef>
          </c:cat>
          <c:val>
            <c:numRef>
              <c:f>'3yr charts BSCI'!$B$36:$D$36</c:f>
              <c:numCache>
                <c:formatCode>General</c:formatCode>
                <c:ptCount val="3"/>
                <c:pt idx="0">
                  <c:v>1399</c:v>
                </c:pt>
                <c:pt idx="1">
                  <c:v>1766</c:v>
                </c:pt>
                <c:pt idx="2">
                  <c:v>1917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'3yr charts BSCI'!$E$36:$G$36</c15:f>
                <c15:dlblRangeCache>
                  <c:ptCount val="3"/>
                  <c:pt idx="0">
                    <c:v>21%</c:v>
                  </c:pt>
                  <c:pt idx="1">
                    <c:v>24%</c:v>
                  </c:pt>
                  <c:pt idx="2">
                    <c:v>24%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5-1E0B-4EFD-977D-ADA84E1A609F}"/>
            </c:ext>
          </c:extLst>
        </c:ser>
        <c:ser>
          <c:idx val="2"/>
          <c:order val="3"/>
          <c:tx>
            <c:strRef>
              <c:f>'3yr charts BSCI'!$A$37</c:f>
              <c:strCache>
                <c:ptCount val="1"/>
                <c:pt idx="0">
                  <c:v>Senior</c:v>
                </c:pt>
              </c:strCache>
            </c:strRef>
          </c:tx>
          <c:spPr>
            <a:solidFill>
              <a:srgbClr val="C6921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243C2BA-E6E5-4B4A-A32F-D3256A0C3321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7642E7A9-54A2-4287-AF1A-82FA595E75B1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6-1E0B-4EFD-977D-ADA84E1A609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0A58803-0904-45A4-87FA-E1B3B8D07674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AD5631D8-00FC-4148-B817-7ACE5F729A09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7-1E0B-4EFD-977D-ADA84E1A609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3804DC3-BF99-4F52-B1EE-7E5B6ABF7DE4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CB40E000-1CB1-45EB-A500-40FE57C5ABFC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8-1E0B-4EFD-977D-ADA84E1A609F}"/>
                </c:ext>
              </c:extLst>
            </c:dLbl>
            <c:numFmt formatCode="\(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BSCI'!$B$33:$D$33</c:f>
              <c:strCache>
                <c:ptCount val="3"/>
                <c:pt idx="0">
                  <c:v>AY23-24 (6606 students)</c:v>
                </c:pt>
                <c:pt idx="1">
                  <c:v>AY22-23 (7314 students)</c:v>
                </c:pt>
                <c:pt idx="2">
                  <c:v>AY21-22 (7909 students)</c:v>
                </c:pt>
              </c:strCache>
            </c:strRef>
          </c:cat>
          <c:val>
            <c:numRef>
              <c:f>'3yr charts BSCI'!$B$37:$D$37</c:f>
              <c:numCache>
                <c:formatCode>General</c:formatCode>
                <c:ptCount val="3"/>
                <c:pt idx="0">
                  <c:v>849</c:v>
                </c:pt>
                <c:pt idx="1">
                  <c:v>1034</c:v>
                </c:pt>
                <c:pt idx="2">
                  <c:v>1088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'3yr charts BSCI'!$E$37:$G$37</c15:f>
                <c15:dlblRangeCache>
                  <c:ptCount val="3"/>
                  <c:pt idx="0">
                    <c:v>13%</c:v>
                  </c:pt>
                  <c:pt idx="1">
                    <c:v>14%</c:v>
                  </c:pt>
                  <c:pt idx="2">
                    <c:v>14%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9-1E0B-4EFD-977D-ADA84E1A609F}"/>
            </c:ext>
          </c:extLst>
        </c:ser>
        <c:ser>
          <c:idx val="3"/>
          <c:order val="4"/>
          <c:tx>
            <c:strRef>
              <c:f>'3yr charts BSCI'!$A$38</c:f>
              <c:strCache>
                <c:ptCount val="1"/>
                <c:pt idx="0">
                  <c:v>Post-Baccalaureate</c:v>
                </c:pt>
              </c:strCache>
            </c:strRef>
          </c:tx>
          <c:spPr>
            <a:solidFill>
              <a:srgbClr val="956D0F"/>
            </a:solidFill>
            <a:ln>
              <a:noFill/>
            </a:ln>
            <a:effectLst/>
          </c:spPr>
          <c:invertIfNegative val="0"/>
          <c:cat>
            <c:strRef>
              <c:f>'3yr charts BSCI'!$B$33:$D$33</c:f>
              <c:strCache>
                <c:ptCount val="3"/>
                <c:pt idx="0">
                  <c:v>AY23-24 (6606 students)</c:v>
                </c:pt>
                <c:pt idx="1">
                  <c:v>AY22-23 (7314 students)</c:v>
                </c:pt>
                <c:pt idx="2">
                  <c:v>AY21-22 (7909 students)</c:v>
                </c:pt>
              </c:strCache>
            </c:strRef>
          </c:cat>
          <c:val>
            <c:numRef>
              <c:f>'3yr charts BSCI'!$B$38:$D$38</c:f>
              <c:numCache>
                <c:formatCode>General</c:formatCode>
                <c:ptCount val="3"/>
                <c:pt idx="0">
                  <c:v>35</c:v>
                </c:pt>
                <c:pt idx="1">
                  <c:v>44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1E0B-4EFD-977D-ADA84E1A609F}"/>
            </c:ext>
          </c:extLst>
        </c:ser>
        <c:ser>
          <c:idx val="4"/>
          <c:order val="5"/>
          <c:tx>
            <c:strRef>
              <c:f>'3yr charts BSCI'!$A$39</c:f>
              <c:strCache>
                <c:ptCount val="1"/>
                <c:pt idx="0">
                  <c:v>Non-Degree</c:v>
                </c:pt>
              </c:strCache>
            </c:strRef>
          </c:tx>
          <c:spPr>
            <a:solidFill>
              <a:sysClr val="window" lastClr="FFFFFF">
                <a:lumMod val="75000"/>
              </a:sysClr>
            </a:solidFill>
            <a:ln>
              <a:noFill/>
            </a:ln>
            <a:effectLst/>
          </c:spPr>
          <c:invertIfNegative val="0"/>
          <c:cat>
            <c:strRef>
              <c:f>'3yr charts BSCI'!$B$33:$D$33</c:f>
              <c:strCache>
                <c:ptCount val="3"/>
                <c:pt idx="0">
                  <c:v>AY23-24 (6606 students)</c:v>
                </c:pt>
                <c:pt idx="1">
                  <c:v>AY22-23 (7314 students)</c:v>
                </c:pt>
                <c:pt idx="2">
                  <c:v>AY21-22 (7909 students)</c:v>
                </c:pt>
              </c:strCache>
            </c:strRef>
          </c:cat>
          <c:val>
            <c:numRef>
              <c:f>'3yr charts BSCI'!$B$39:$D$39</c:f>
              <c:numCache>
                <c:formatCode>General</c:formatCode>
                <c:ptCount val="3"/>
                <c:pt idx="0">
                  <c:v>71</c:v>
                </c:pt>
                <c:pt idx="1">
                  <c:v>66</c:v>
                </c:pt>
                <c:pt idx="2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1E0B-4EFD-977D-ADA84E1A60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347962096"/>
        <c:axId val="347965376"/>
      </c:barChart>
      <c:catAx>
        <c:axId val="3479620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965376"/>
        <c:crosses val="autoZero"/>
        <c:auto val="1"/>
        <c:lblAlgn val="ctr"/>
        <c:lblOffset val="100"/>
        <c:noMultiLvlLbl val="0"/>
      </c:catAx>
      <c:valAx>
        <c:axId val="347965376"/>
        <c:scaling>
          <c:orientation val="minMax"/>
          <c:max val="1"/>
          <c:min val="0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noFill/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962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4.7420478690163727E-2"/>
          <c:y val="0.1528413238286043"/>
          <c:w val="0.90845800524934384"/>
          <c:h val="0.100493184319701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0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3000" b="1" i="0" baseline="0">
                <a:effectLst/>
              </a:rPr>
              <a:t>Distribution of Students in </a:t>
            </a:r>
            <a:r>
              <a:rPr lang="en-US" sz="3000" b="1" i="0" u="sng" baseline="0">
                <a:effectLst/>
              </a:rPr>
              <a:t>PSCI</a:t>
            </a:r>
            <a:r>
              <a:rPr lang="en-US" sz="3000" b="1" i="0" baseline="0">
                <a:effectLst/>
              </a:rPr>
              <a:t> Courses by Academic Level</a:t>
            </a:r>
            <a:endParaRPr lang="en-US" sz="3000">
              <a:effectLst/>
            </a:endParaRPr>
          </a:p>
          <a:p>
            <a:pPr>
              <a:defRPr sz="3000" b="1">
                <a:solidFill>
                  <a:sysClr val="windowText" lastClr="000000"/>
                </a:solidFill>
              </a:defRPr>
            </a:pPr>
            <a:r>
              <a:rPr lang="en-US" sz="3000" b="1" i="0" baseline="0">
                <a:effectLst/>
              </a:rPr>
              <a:t>AY21-22 - AY23-24 End of Term Census</a:t>
            </a:r>
            <a:endParaRPr lang="en-US" sz="3000">
              <a:effectLst/>
            </a:endParaRPr>
          </a:p>
        </c:rich>
      </c:tx>
      <c:layout>
        <c:manualLayout>
          <c:xMode val="edge"/>
          <c:yMode val="edge"/>
          <c:x val="0.1103293703012145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992535710328011"/>
          <c:y val="0.24453172680449956"/>
          <c:w val="0.67863216450012098"/>
          <c:h val="0.63449921326864711"/>
        </c:manualLayout>
      </c:layout>
      <c:barChart>
        <c:barDir val="bar"/>
        <c:grouping val="percentStacked"/>
        <c:varyColors val="0"/>
        <c:ser>
          <c:idx val="5"/>
          <c:order val="0"/>
          <c:tx>
            <c:strRef>
              <c:f>'3yr charts PSCI'!$A$34</c:f>
              <c:strCache>
                <c:ptCount val="1"/>
                <c:pt idx="0">
                  <c:v>First-year Student</c:v>
                </c:pt>
              </c:strCache>
            </c:strRef>
          </c:tx>
          <c:spPr>
            <a:solidFill>
              <a:srgbClr val="C69214">
                <a:lumMod val="20000"/>
                <a:lumOff val="80000"/>
              </a:srgbClr>
            </a:solidFill>
            <a:ln>
              <a:noFill/>
            </a:ln>
            <a:effectLst/>
          </c:spPr>
          <c:invertIfNegative val="0"/>
          <c:dPt>
            <c:idx val="8"/>
            <c:invertIfNegative val="0"/>
            <c:bubble3D val="0"/>
            <c:spPr>
              <a:solidFill>
                <a:srgbClr val="C69214">
                  <a:lumMod val="20000"/>
                  <a:lumOff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569-44F9-9B17-120370EF66AD}"/>
              </c:ext>
            </c:extLst>
          </c:dPt>
          <c:dPt>
            <c:idx val="9"/>
            <c:invertIfNegative val="0"/>
            <c:bubble3D val="0"/>
            <c:spPr>
              <a:solidFill>
                <a:srgbClr val="C69214">
                  <a:lumMod val="20000"/>
                  <a:lumOff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569-44F9-9B17-120370EF66AD}"/>
              </c:ext>
            </c:extLst>
          </c:dPt>
          <c:dPt>
            <c:idx val="10"/>
            <c:invertIfNegative val="0"/>
            <c:bubble3D val="0"/>
            <c:spPr>
              <a:solidFill>
                <a:srgbClr val="C69214">
                  <a:lumMod val="20000"/>
                  <a:lumOff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569-44F9-9B17-120370EF66AD}"/>
              </c:ext>
            </c:extLst>
          </c:dPt>
          <c:dPt>
            <c:idx val="11"/>
            <c:invertIfNegative val="0"/>
            <c:bubble3D val="0"/>
            <c:spPr>
              <a:solidFill>
                <a:srgbClr val="C69214">
                  <a:lumMod val="20000"/>
                  <a:lumOff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569-44F9-9B17-120370EF66AD}"/>
              </c:ext>
            </c:extLst>
          </c:dPt>
          <c:dPt>
            <c:idx val="12"/>
            <c:invertIfNegative val="0"/>
            <c:bubble3D val="0"/>
            <c:spPr>
              <a:solidFill>
                <a:srgbClr val="C69214">
                  <a:lumMod val="20000"/>
                  <a:lumOff val="8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569-44F9-9B17-120370EF66A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91ED563C-CF13-46A8-A388-8925C068AD7A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7C527BBC-EC56-41CC-A470-CE8F9B65D139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6569-44F9-9B17-120370EF66A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7DB548C8-F38E-445B-8C38-EA9DB18B5D35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11300452-B06B-4EEE-83AE-B958191F86FE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6569-44F9-9B17-120370EF66A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8DC9680B-F85B-4D6E-96DD-CF37E221367B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9CDCEB31-EAD5-49C1-B7F5-271EEBDE2273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6569-44F9-9B17-120370EF66AD}"/>
                </c:ext>
              </c:extLst>
            </c:dLbl>
            <c:numFmt formatCode="\(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PSCI'!$B$33:$D$33</c:f>
              <c:strCache>
                <c:ptCount val="3"/>
                <c:pt idx="0">
                  <c:v>AY23-24 (7306 students)</c:v>
                </c:pt>
                <c:pt idx="1">
                  <c:v>AY22-23 (7326 students)</c:v>
                </c:pt>
                <c:pt idx="2">
                  <c:v>AY21-22 (7721 students)</c:v>
                </c:pt>
              </c:strCache>
            </c:strRef>
          </c:cat>
          <c:val>
            <c:numRef>
              <c:f>'3yr charts PSCI'!$B$34:$D$34</c:f>
              <c:numCache>
                <c:formatCode>General</c:formatCode>
                <c:ptCount val="3"/>
                <c:pt idx="0">
                  <c:v>1991</c:v>
                </c:pt>
                <c:pt idx="1">
                  <c:v>1849</c:v>
                </c:pt>
                <c:pt idx="2">
                  <c:v>1900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'3yr charts PSCI'!$E$34:$G$34</c15:f>
                <c15:dlblRangeCache>
                  <c:ptCount val="3"/>
                  <c:pt idx="0">
                    <c:v>27%</c:v>
                  </c:pt>
                  <c:pt idx="1">
                    <c:v>25%</c:v>
                  </c:pt>
                  <c:pt idx="2">
                    <c:v>25%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6569-44F9-9B17-120370EF66AD}"/>
            </c:ext>
          </c:extLst>
        </c:ser>
        <c:ser>
          <c:idx val="0"/>
          <c:order val="1"/>
          <c:tx>
            <c:strRef>
              <c:f>'3yr charts PSCI'!$A$35</c:f>
              <c:strCache>
                <c:ptCount val="1"/>
                <c:pt idx="0">
                  <c:v>Sophomore</c:v>
                </c:pt>
              </c:strCache>
            </c:strRef>
          </c:tx>
          <c:spPr>
            <a:solidFill>
              <a:srgbClr val="C69214">
                <a:lumMod val="40000"/>
                <a:lumOff val="60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DD75827-A64E-4D22-9DC1-CF1427196271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0D63FD39-1E26-4F7C-8C76-E742535F3956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6569-44F9-9B17-120370EF66A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ABDC05A-27B8-4235-A3BD-77394F639EFA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D3FD09C6-2108-49D3-8751-C0DB434D6160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6569-44F9-9B17-120370EF66A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DBD13E3E-8528-4738-9AB9-76F0080A135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A1B0B544-3CBF-42F1-B986-A60CC4E4A2B9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6569-44F9-9B17-120370EF66AD}"/>
                </c:ext>
              </c:extLst>
            </c:dLbl>
            <c:numFmt formatCode="\(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PSCI'!$B$33:$D$33</c:f>
              <c:strCache>
                <c:ptCount val="3"/>
                <c:pt idx="0">
                  <c:v>AY23-24 (7306 students)</c:v>
                </c:pt>
                <c:pt idx="1">
                  <c:v>AY22-23 (7326 students)</c:v>
                </c:pt>
                <c:pt idx="2">
                  <c:v>AY21-22 (7721 students)</c:v>
                </c:pt>
              </c:strCache>
            </c:strRef>
          </c:cat>
          <c:val>
            <c:numRef>
              <c:f>'3yr charts PSCI'!$B$35:$D$35</c:f>
              <c:numCache>
                <c:formatCode>General</c:formatCode>
                <c:ptCount val="3"/>
                <c:pt idx="0">
                  <c:v>2305</c:v>
                </c:pt>
                <c:pt idx="1">
                  <c:v>2306</c:v>
                </c:pt>
                <c:pt idx="2">
                  <c:v>2666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'3yr charts PSCI'!$E$35:$G$35</c15:f>
                <c15:dlblRangeCache>
                  <c:ptCount val="3"/>
                  <c:pt idx="0">
                    <c:v>32%</c:v>
                  </c:pt>
                  <c:pt idx="1">
                    <c:v>31%</c:v>
                  </c:pt>
                  <c:pt idx="2">
                    <c:v>35%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1-6569-44F9-9B17-120370EF66AD}"/>
            </c:ext>
          </c:extLst>
        </c:ser>
        <c:ser>
          <c:idx val="1"/>
          <c:order val="2"/>
          <c:tx>
            <c:strRef>
              <c:f>'3yr charts PSCI'!$A$36</c:f>
              <c:strCache>
                <c:ptCount val="1"/>
                <c:pt idx="0">
                  <c:v>Junior</c:v>
                </c:pt>
              </c:strCache>
            </c:strRef>
          </c:tx>
          <c:spPr>
            <a:solidFill>
              <a:srgbClr val="C69214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37350FB-E43F-4726-B454-4431942F07FB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1901371C-BC88-49F3-803E-F52D8C349F7C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6569-44F9-9B17-120370EF66A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946C4CB-09F6-46FA-AD62-FB090ACC2C73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F2315FED-0909-4D4B-8A5A-0017043B1555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6569-44F9-9B17-120370EF66A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DA8DBA1-007F-49E6-8646-797BA374819C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8B1DAEAA-C6D3-4ABA-8A67-DD4C85E9C087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4-6569-44F9-9B17-120370EF66AD}"/>
                </c:ext>
              </c:extLst>
            </c:dLbl>
            <c:numFmt formatCode="\(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PSCI'!$B$33:$D$33</c:f>
              <c:strCache>
                <c:ptCount val="3"/>
                <c:pt idx="0">
                  <c:v>AY23-24 (7306 students)</c:v>
                </c:pt>
                <c:pt idx="1">
                  <c:v>AY22-23 (7326 students)</c:v>
                </c:pt>
                <c:pt idx="2">
                  <c:v>AY21-22 (7721 students)</c:v>
                </c:pt>
              </c:strCache>
            </c:strRef>
          </c:cat>
          <c:val>
            <c:numRef>
              <c:f>'3yr charts PSCI'!$B$36:$D$36</c:f>
              <c:numCache>
                <c:formatCode>General</c:formatCode>
                <c:ptCount val="3"/>
                <c:pt idx="0">
                  <c:v>1913</c:v>
                </c:pt>
                <c:pt idx="1">
                  <c:v>2014</c:v>
                </c:pt>
                <c:pt idx="2">
                  <c:v>2026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'3yr charts PSCI'!$E$36:$G$36</c15:f>
                <c15:dlblRangeCache>
                  <c:ptCount val="3"/>
                  <c:pt idx="0">
                    <c:v>26%</c:v>
                  </c:pt>
                  <c:pt idx="1">
                    <c:v>27%</c:v>
                  </c:pt>
                  <c:pt idx="2">
                    <c:v>26%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5-6569-44F9-9B17-120370EF66AD}"/>
            </c:ext>
          </c:extLst>
        </c:ser>
        <c:ser>
          <c:idx val="2"/>
          <c:order val="3"/>
          <c:tx>
            <c:strRef>
              <c:f>'3yr charts PSCI'!$A$37</c:f>
              <c:strCache>
                <c:ptCount val="1"/>
                <c:pt idx="0">
                  <c:v>Senior</c:v>
                </c:pt>
              </c:strCache>
            </c:strRef>
          </c:tx>
          <c:spPr>
            <a:solidFill>
              <a:srgbClr val="C6921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243C2BA-E6E5-4B4A-A32F-D3256A0C3321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7642E7A9-54A2-4287-AF1A-82FA595E75B1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6-6569-44F9-9B17-120370EF66A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0A58803-0904-45A4-87FA-E1B3B8D07674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AD5631D8-00FC-4148-B817-7ACE5F729A09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7-6569-44F9-9B17-120370EF66A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3804DC3-BF99-4F52-B1EE-7E5B6ABF7DE4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CB40E000-1CB1-45EB-A500-40FE57C5ABFC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8-6569-44F9-9B17-120370EF66AD}"/>
                </c:ext>
              </c:extLst>
            </c:dLbl>
            <c:numFmt formatCode="\(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PSCI'!$B$33:$D$33</c:f>
              <c:strCache>
                <c:ptCount val="3"/>
                <c:pt idx="0">
                  <c:v>AY23-24 (7306 students)</c:v>
                </c:pt>
                <c:pt idx="1">
                  <c:v>AY22-23 (7326 students)</c:v>
                </c:pt>
                <c:pt idx="2">
                  <c:v>AY21-22 (7721 students)</c:v>
                </c:pt>
              </c:strCache>
            </c:strRef>
          </c:cat>
          <c:val>
            <c:numRef>
              <c:f>'3yr charts PSCI'!$B$37:$D$37</c:f>
              <c:numCache>
                <c:formatCode>General</c:formatCode>
                <c:ptCount val="3"/>
                <c:pt idx="0">
                  <c:v>1014</c:v>
                </c:pt>
                <c:pt idx="1">
                  <c:v>1037</c:v>
                </c:pt>
                <c:pt idx="2">
                  <c:v>1032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'3yr charts PSCI'!$E$37:$G$37</c15:f>
                <c15:dlblRangeCache>
                  <c:ptCount val="3"/>
                  <c:pt idx="0">
                    <c:v>14%</c:v>
                  </c:pt>
                  <c:pt idx="1">
                    <c:v>14%</c:v>
                  </c:pt>
                  <c:pt idx="2">
                    <c:v>13%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9-6569-44F9-9B17-120370EF66AD}"/>
            </c:ext>
          </c:extLst>
        </c:ser>
        <c:ser>
          <c:idx val="3"/>
          <c:order val="4"/>
          <c:tx>
            <c:strRef>
              <c:f>'3yr charts PSCI'!$A$38</c:f>
              <c:strCache>
                <c:ptCount val="1"/>
                <c:pt idx="0">
                  <c:v>Post-Baccalaureate</c:v>
                </c:pt>
              </c:strCache>
            </c:strRef>
          </c:tx>
          <c:spPr>
            <a:solidFill>
              <a:srgbClr val="956D0F"/>
            </a:solidFill>
            <a:ln>
              <a:noFill/>
            </a:ln>
            <a:effectLst/>
          </c:spPr>
          <c:invertIfNegative val="0"/>
          <c:cat>
            <c:strRef>
              <c:f>'3yr charts PSCI'!$B$33:$D$33</c:f>
              <c:strCache>
                <c:ptCount val="3"/>
                <c:pt idx="0">
                  <c:v>AY23-24 (7306 students)</c:v>
                </c:pt>
                <c:pt idx="1">
                  <c:v>AY22-23 (7326 students)</c:v>
                </c:pt>
                <c:pt idx="2">
                  <c:v>AY21-22 (7721 students)</c:v>
                </c:pt>
              </c:strCache>
            </c:strRef>
          </c:cat>
          <c:val>
            <c:numRef>
              <c:f>'3yr charts PSCI'!$B$38:$D$38</c:f>
              <c:numCache>
                <c:formatCode>General</c:formatCode>
                <c:ptCount val="3"/>
                <c:pt idx="0">
                  <c:v>40</c:v>
                </c:pt>
                <c:pt idx="1">
                  <c:v>33</c:v>
                </c:pt>
                <c:pt idx="2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6569-44F9-9B17-120370EF66AD}"/>
            </c:ext>
          </c:extLst>
        </c:ser>
        <c:ser>
          <c:idx val="4"/>
          <c:order val="5"/>
          <c:tx>
            <c:strRef>
              <c:f>'3yr charts PSCI'!$A$39</c:f>
              <c:strCache>
                <c:ptCount val="1"/>
                <c:pt idx="0">
                  <c:v>Non-Degree</c:v>
                </c:pt>
              </c:strCache>
            </c:strRef>
          </c:tx>
          <c:spPr>
            <a:solidFill>
              <a:sysClr val="window" lastClr="FFFFFF">
                <a:lumMod val="75000"/>
              </a:sysClr>
            </a:solidFill>
            <a:ln>
              <a:noFill/>
            </a:ln>
            <a:effectLst/>
          </c:spPr>
          <c:invertIfNegative val="0"/>
          <c:cat>
            <c:strRef>
              <c:f>'3yr charts PSCI'!$B$33:$D$33</c:f>
              <c:strCache>
                <c:ptCount val="3"/>
                <c:pt idx="0">
                  <c:v>AY23-24 (7306 students)</c:v>
                </c:pt>
                <c:pt idx="1">
                  <c:v>AY22-23 (7326 students)</c:v>
                </c:pt>
                <c:pt idx="2">
                  <c:v>AY21-22 (7721 students)</c:v>
                </c:pt>
              </c:strCache>
            </c:strRef>
          </c:cat>
          <c:val>
            <c:numRef>
              <c:f>'3yr charts PSCI'!$B$39:$D$39</c:f>
              <c:numCache>
                <c:formatCode>General</c:formatCode>
                <c:ptCount val="3"/>
                <c:pt idx="0">
                  <c:v>43</c:v>
                </c:pt>
                <c:pt idx="1">
                  <c:v>87</c:v>
                </c:pt>
                <c:pt idx="2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6569-44F9-9B17-120370EF66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347962096"/>
        <c:axId val="347965376"/>
      </c:barChart>
      <c:catAx>
        <c:axId val="3479620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965376"/>
        <c:crosses val="autoZero"/>
        <c:auto val="1"/>
        <c:lblAlgn val="ctr"/>
        <c:lblOffset val="100"/>
        <c:noMultiLvlLbl val="0"/>
      </c:catAx>
      <c:valAx>
        <c:axId val="347965376"/>
        <c:scaling>
          <c:orientation val="minMax"/>
          <c:max val="1"/>
          <c:min val="0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noFill/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962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4.7420478690163727E-2"/>
          <c:y val="0.1528413238286043"/>
          <c:w val="0.90845800524934384"/>
          <c:h val="0.100493184319701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0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3000" b="1" i="0" baseline="0">
                <a:effectLst/>
              </a:rPr>
              <a:t>% C-/D/F/W in </a:t>
            </a:r>
            <a:r>
              <a:rPr lang="en-US" sz="3000" b="1" i="0" u="sng" baseline="0">
                <a:effectLst/>
              </a:rPr>
              <a:t>BSCI</a:t>
            </a:r>
            <a:r>
              <a:rPr lang="en-US" sz="3000" b="1" i="0" baseline="0">
                <a:effectLst/>
              </a:rPr>
              <a:t> Courses by Course Level</a:t>
            </a:r>
            <a:endParaRPr lang="en-US" sz="3000">
              <a:effectLst/>
            </a:endParaRPr>
          </a:p>
          <a:p>
            <a:pPr>
              <a:defRPr sz="3000" b="1">
                <a:solidFill>
                  <a:sysClr val="windowText" lastClr="000000"/>
                </a:solidFill>
              </a:defRPr>
            </a:pPr>
            <a:r>
              <a:rPr lang="en-US" sz="3000" b="1" i="0" baseline="0">
                <a:effectLst/>
              </a:rPr>
              <a:t>AY</a:t>
            </a:r>
            <a:r>
              <a:rPr lang="en-US" sz="3000" b="1" i="0" u="none" strike="noStrike" baseline="0">
                <a:effectLst/>
              </a:rPr>
              <a:t>21-22 - AY23-24</a:t>
            </a:r>
            <a:r>
              <a:rPr lang="en-US" sz="3000" b="1" i="0" baseline="0">
                <a:effectLst/>
              </a:rPr>
              <a:t> End of Term Census</a:t>
            </a:r>
            <a:endParaRPr lang="en-US" sz="3000">
              <a:effectLst/>
            </a:endParaRPr>
          </a:p>
        </c:rich>
      </c:tx>
      <c:layout>
        <c:manualLayout>
          <c:xMode val="edge"/>
          <c:yMode val="edge"/>
          <c:x val="0.1837229751779149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2371576492056664"/>
          <c:y val="0.26529080732029758"/>
          <c:w val="0.62879586587093805"/>
          <c:h val="0.61445420020003949"/>
        </c:manualLayout>
      </c:layout>
      <c:barChart>
        <c:barDir val="bar"/>
        <c:grouping val="clustered"/>
        <c:varyColors val="0"/>
        <c:ser>
          <c:idx val="5"/>
          <c:order val="0"/>
          <c:tx>
            <c:strRef>
              <c:f>'3yr charts BSCI'!$A$20</c:f>
              <c:strCache>
                <c:ptCount val="1"/>
                <c:pt idx="0">
                  <c:v>100-level</c:v>
                </c:pt>
              </c:strCache>
            </c:strRef>
          </c:tx>
          <c:spPr>
            <a:solidFill>
              <a:srgbClr val="002D61"/>
            </a:solidFill>
            <a:ln>
              <a:noFill/>
            </a:ln>
            <a:effectLst/>
          </c:spPr>
          <c:invertIfNegative val="0"/>
          <c:dPt>
            <c:idx val="8"/>
            <c:invertIfNegative val="0"/>
            <c:bubble3D val="0"/>
            <c:spPr>
              <a:solidFill>
                <a:srgbClr val="002D6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246-4D2E-961C-C7D7119E3878}"/>
              </c:ext>
            </c:extLst>
          </c:dPt>
          <c:dPt>
            <c:idx val="9"/>
            <c:invertIfNegative val="0"/>
            <c:bubble3D val="0"/>
            <c:spPr>
              <a:solidFill>
                <a:srgbClr val="002D6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246-4D2E-961C-C7D7119E3878}"/>
              </c:ext>
            </c:extLst>
          </c:dPt>
          <c:dPt>
            <c:idx val="10"/>
            <c:invertIfNegative val="0"/>
            <c:bubble3D val="0"/>
            <c:spPr>
              <a:solidFill>
                <a:srgbClr val="002D6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246-4D2E-961C-C7D7119E3878}"/>
              </c:ext>
            </c:extLst>
          </c:dPt>
          <c:dPt>
            <c:idx val="11"/>
            <c:invertIfNegative val="0"/>
            <c:bubble3D val="0"/>
            <c:spPr>
              <a:solidFill>
                <a:srgbClr val="002D6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246-4D2E-961C-C7D7119E3878}"/>
              </c:ext>
            </c:extLst>
          </c:dPt>
          <c:dPt>
            <c:idx val="12"/>
            <c:invertIfNegative val="0"/>
            <c:bubble3D val="0"/>
            <c:spPr>
              <a:solidFill>
                <a:srgbClr val="002D6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246-4D2E-961C-C7D7119E387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BSCI'!$B$19:$D$19</c:f>
              <c:strCache>
                <c:ptCount val="3"/>
                <c:pt idx="0">
                  <c:v>AY23-24 (6606 students)</c:v>
                </c:pt>
                <c:pt idx="1">
                  <c:v>AY22-23 (7314 students)</c:v>
                </c:pt>
                <c:pt idx="2">
                  <c:v>AY21-22 (7909 students)</c:v>
                </c:pt>
              </c:strCache>
            </c:strRef>
          </c:cat>
          <c:val>
            <c:numRef>
              <c:f>'3yr charts BSCI'!$B$20:$D$20</c:f>
              <c:numCache>
                <c:formatCode>0%</c:formatCode>
                <c:ptCount val="3"/>
                <c:pt idx="0">
                  <c:v>0.17630803242446574</c:v>
                </c:pt>
                <c:pt idx="1">
                  <c:v>0.17747320330346161</c:v>
                </c:pt>
                <c:pt idx="2">
                  <c:v>0.19595141700404858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246-4D2E-961C-C7D7119E3878}"/>
            </c:ext>
          </c:extLst>
        </c:ser>
        <c:ser>
          <c:idx val="0"/>
          <c:order val="1"/>
          <c:tx>
            <c:strRef>
              <c:f>'3yr charts BSCI'!$A$21</c:f>
              <c:strCache>
                <c:ptCount val="1"/>
                <c:pt idx="0">
                  <c:v>200-level</c:v>
                </c:pt>
              </c:strCache>
            </c:strRef>
          </c:tx>
          <c:spPr>
            <a:solidFill>
              <a:srgbClr val="0059C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BSCI'!$B$19:$D$19</c:f>
              <c:strCache>
                <c:ptCount val="3"/>
                <c:pt idx="0">
                  <c:v>AY23-24 (6606 students)</c:v>
                </c:pt>
                <c:pt idx="1">
                  <c:v>AY22-23 (7314 students)</c:v>
                </c:pt>
                <c:pt idx="2">
                  <c:v>AY21-22 (7909 students)</c:v>
                </c:pt>
              </c:strCache>
            </c:strRef>
          </c:cat>
          <c:val>
            <c:numRef>
              <c:f>'3yr charts BSCI'!$B$21:$D$21</c:f>
              <c:numCache>
                <c:formatCode>0%</c:formatCode>
                <c:ptCount val="3"/>
                <c:pt idx="0">
                  <c:v>0.18073593073593072</c:v>
                </c:pt>
                <c:pt idx="1">
                  <c:v>0.19541484716157206</c:v>
                </c:pt>
                <c:pt idx="2">
                  <c:v>0.19648397104446744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246-4D2E-961C-C7D7119E3878}"/>
            </c:ext>
          </c:extLst>
        </c:ser>
        <c:ser>
          <c:idx val="1"/>
          <c:order val="2"/>
          <c:tx>
            <c:strRef>
              <c:f>'3yr charts BSCI'!$A$22</c:f>
              <c:strCache>
                <c:ptCount val="1"/>
                <c:pt idx="0">
                  <c:v>300-level</c:v>
                </c:pt>
              </c:strCache>
            </c:strRef>
          </c:tx>
          <c:spPr>
            <a:solidFill>
              <a:srgbClr val="79B6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BSCI'!$B$19:$D$19</c:f>
              <c:strCache>
                <c:ptCount val="3"/>
                <c:pt idx="0">
                  <c:v>AY23-24 (6606 students)</c:v>
                </c:pt>
                <c:pt idx="1">
                  <c:v>AY22-23 (7314 students)</c:v>
                </c:pt>
                <c:pt idx="2">
                  <c:v>AY21-22 (7909 students)</c:v>
                </c:pt>
              </c:strCache>
            </c:strRef>
          </c:cat>
          <c:val>
            <c:numRef>
              <c:f>'3yr charts BSCI'!$B$22:$D$22</c:f>
              <c:numCache>
                <c:formatCode>0%</c:formatCode>
                <c:ptCount val="3"/>
                <c:pt idx="0">
                  <c:v>0.18110236220472442</c:v>
                </c:pt>
                <c:pt idx="1">
                  <c:v>0.14144271570014144</c:v>
                </c:pt>
                <c:pt idx="2">
                  <c:v>0.27770534550195569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246-4D2E-961C-C7D7119E38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347962096"/>
        <c:axId val="347965376"/>
      </c:barChart>
      <c:catAx>
        <c:axId val="3479620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965376"/>
        <c:crosses val="autoZero"/>
        <c:auto val="1"/>
        <c:lblAlgn val="ctr"/>
        <c:lblOffset val="100"/>
        <c:noMultiLvlLbl val="0"/>
      </c:catAx>
      <c:valAx>
        <c:axId val="347965376"/>
        <c:scaling>
          <c:orientation val="minMax"/>
          <c:max val="0.75000000000000011"/>
          <c:min val="0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noFill/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962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3988079615048122"/>
          <c:y val="0.16992498462444669"/>
          <c:w val="0.50119641294838146"/>
          <c:h val="7.30117202605575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0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3000" b="1" i="0" baseline="0">
                <a:effectLst/>
              </a:rPr>
              <a:t>% C-/D/F/W in </a:t>
            </a:r>
            <a:r>
              <a:rPr lang="en-US" sz="3000" b="1" i="0" u="sng" baseline="0">
                <a:effectLst/>
              </a:rPr>
              <a:t>PSCI</a:t>
            </a:r>
            <a:r>
              <a:rPr lang="en-US" sz="3000" b="1" i="0" baseline="0">
                <a:effectLst/>
              </a:rPr>
              <a:t> Courses by Course Level</a:t>
            </a:r>
            <a:endParaRPr lang="en-US" sz="3000">
              <a:effectLst/>
            </a:endParaRPr>
          </a:p>
          <a:p>
            <a:pPr>
              <a:defRPr sz="3000" b="1">
                <a:solidFill>
                  <a:sysClr val="windowText" lastClr="000000"/>
                </a:solidFill>
              </a:defRPr>
            </a:pPr>
            <a:r>
              <a:rPr lang="en-US" sz="3000" b="1" i="0" baseline="0">
                <a:effectLst/>
              </a:rPr>
              <a:t>AY</a:t>
            </a:r>
            <a:r>
              <a:rPr lang="en-US" sz="3000" b="1" i="0" u="none" strike="noStrike" baseline="0">
                <a:effectLst/>
              </a:rPr>
              <a:t>21-22 - AY23-24</a:t>
            </a:r>
            <a:r>
              <a:rPr lang="en-US" sz="3000" b="1" i="0" baseline="0">
                <a:effectLst/>
              </a:rPr>
              <a:t> End of Term Census</a:t>
            </a:r>
            <a:endParaRPr lang="en-US" sz="3000">
              <a:effectLst/>
            </a:endParaRPr>
          </a:p>
        </c:rich>
      </c:tx>
      <c:layout>
        <c:manualLayout>
          <c:xMode val="edge"/>
          <c:yMode val="edge"/>
          <c:x val="0.1980266304499330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240885887222526"/>
          <c:y val="0.27167718519305717"/>
          <c:w val="0.61230521132374827"/>
          <c:h val="0.61445420020003949"/>
        </c:manualLayout>
      </c:layout>
      <c:barChart>
        <c:barDir val="bar"/>
        <c:grouping val="clustered"/>
        <c:varyColors val="0"/>
        <c:ser>
          <c:idx val="5"/>
          <c:order val="0"/>
          <c:tx>
            <c:strRef>
              <c:f>'3yr charts PSCI'!$A$20</c:f>
              <c:strCache>
                <c:ptCount val="1"/>
                <c:pt idx="0">
                  <c:v>100-level</c:v>
                </c:pt>
              </c:strCache>
            </c:strRef>
          </c:tx>
          <c:spPr>
            <a:solidFill>
              <a:srgbClr val="002D61"/>
            </a:solidFill>
            <a:ln>
              <a:noFill/>
            </a:ln>
            <a:effectLst/>
          </c:spPr>
          <c:invertIfNegative val="0"/>
          <c:dPt>
            <c:idx val="8"/>
            <c:invertIfNegative val="0"/>
            <c:bubble3D val="0"/>
            <c:spPr>
              <a:solidFill>
                <a:srgbClr val="002D6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507-45CE-8422-246D5157BB6E}"/>
              </c:ext>
            </c:extLst>
          </c:dPt>
          <c:dPt>
            <c:idx val="9"/>
            <c:invertIfNegative val="0"/>
            <c:bubble3D val="0"/>
            <c:spPr>
              <a:solidFill>
                <a:srgbClr val="002D6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507-45CE-8422-246D5157BB6E}"/>
              </c:ext>
            </c:extLst>
          </c:dPt>
          <c:dPt>
            <c:idx val="10"/>
            <c:invertIfNegative val="0"/>
            <c:bubble3D val="0"/>
            <c:spPr>
              <a:solidFill>
                <a:srgbClr val="002D6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507-45CE-8422-246D5157BB6E}"/>
              </c:ext>
            </c:extLst>
          </c:dPt>
          <c:dPt>
            <c:idx val="11"/>
            <c:invertIfNegative val="0"/>
            <c:bubble3D val="0"/>
            <c:spPr>
              <a:solidFill>
                <a:srgbClr val="002D6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507-45CE-8422-246D5157BB6E}"/>
              </c:ext>
            </c:extLst>
          </c:dPt>
          <c:dPt>
            <c:idx val="12"/>
            <c:invertIfNegative val="0"/>
            <c:bubble3D val="0"/>
            <c:spPr>
              <a:solidFill>
                <a:srgbClr val="002D6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507-45CE-8422-246D5157BB6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PSCI'!$B$19:$D$19</c:f>
              <c:strCache>
                <c:ptCount val="3"/>
                <c:pt idx="0">
                  <c:v>AY23-24 (7306 students)</c:v>
                </c:pt>
                <c:pt idx="1">
                  <c:v>AY22-23 (7326 students)</c:v>
                </c:pt>
                <c:pt idx="2">
                  <c:v>AY21-22 (7721 students)</c:v>
                </c:pt>
              </c:strCache>
            </c:strRef>
          </c:cat>
          <c:val>
            <c:numRef>
              <c:f>'3yr charts PSCI'!$B$20:$D$20</c:f>
              <c:numCache>
                <c:formatCode>0%</c:formatCode>
                <c:ptCount val="3"/>
                <c:pt idx="0">
                  <c:v>0.20429472025216705</c:v>
                </c:pt>
                <c:pt idx="1">
                  <c:v>0.20007823195775473</c:v>
                </c:pt>
                <c:pt idx="2">
                  <c:v>0.22874341610233259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507-45CE-8422-246D5157BB6E}"/>
            </c:ext>
          </c:extLst>
        </c:ser>
        <c:ser>
          <c:idx val="0"/>
          <c:order val="1"/>
          <c:tx>
            <c:strRef>
              <c:f>'3yr charts PSCI'!$A$21</c:f>
              <c:strCache>
                <c:ptCount val="1"/>
                <c:pt idx="0">
                  <c:v>200-level</c:v>
                </c:pt>
              </c:strCache>
            </c:strRef>
          </c:tx>
          <c:spPr>
            <a:solidFill>
              <a:srgbClr val="0059C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PSCI'!$B$19:$D$19</c:f>
              <c:strCache>
                <c:ptCount val="3"/>
                <c:pt idx="0">
                  <c:v>AY23-24 (7306 students)</c:v>
                </c:pt>
                <c:pt idx="1">
                  <c:v>AY22-23 (7326 students)</c:v>
                </c:pt>
                <c:pt idx="2">
                  <c:v>AY21-22 (7721 students)</c:v>
                </c:pt>
              </c:strCache>
            </c:strRef>
          </c:cat>
          <c:val>
            <c:numRef>
              <c:f>'3yr charts PSCI'!$B$21:$D$21</c:f>
              <c:numCache>
                <c:formatCode>0%</c:formatCode>
                <c:ptCount val="3"/>
                <c:pt idx="0">
                  <c:v>0.17095173658096527</c:v>
                </c:pt>
                <c:pt idx="1">
                  <c:v>0.18698817106460419</c:v>
                </c:pt>
                <c:pt idx="2">
                  <c:v>0.22691182615963226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507-45CE-8422-246D5157BB6E}"/>
            </c:ext>
          </c:extLst>
        </c:ser>
        <c:ser>
          <c:idx val="1"/>
          <c:order val="2"/>
          <c:tx>
            <c:strRef>
              <c:f>'3yr charts PSCI'!$A$22</c:f>
              <c:strCache>
                <c:ptCount val="1"/>
                <c:pt idx="0">
                  <c:v>300-level</c:v>
                </c:pt>
              </c:strCache>
            </c:strRef>
          </c:tx>
          <c:spPr>
            <a:solidFill>
              <a:srgbClr val="79B6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'3yr charts PSCI'!$B$19:$D$19</c:f>
              <c:strCache>
                <c:ptCount val="3"/>
                <c:pt idx="0">
                  <c:v>AY23-24 (7306 students)</c:v>
                </c:pt>
                <c:pt idx="1">
                  <c:v>AY22-23 (7326 students)</c:v>
                </c:pt>
                <c:pt idx="2">
                  <c:v>AY21-22 (7721 students)</c:v>
                </c:pt>
              </c:strCache>
            </c:strRef>
          </c:cat>
          <c:val>
            <c:numRef>
              <c:f>'3yr charts PSCI'!$B$22:$D$22</c:f>
              <c:numCache>
                <c:formatCode>0%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C-C507-45CE-8422-246D5157B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347962096"/>
        <c:axId val="347965376"/>
      </c:barChart>
      <c:catAx>
        <c:axId val="3479620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965376"/>
        <c:crosses val="autoZero"/>
        <c:auto val="1"/>
        <c:lblAlgn val="ctr"/>
        <c:lblOffset val="100"/>
        <c:noMultiLvlLbl val="0"/>
      </c:catAx>
      <c:valAx>
        <c:axId val="347965376"/>
        <c:scaling>
          <c:orientation val="minMax"/>
          <c:max val="0.75000000000000011"/>
          <c:min val="0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noFill/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962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2"/>
        <c:delete val="1"/>
      </c:legendEntry>
      <c:layout>
        <c:manualLayout>
          <c:xMode val="edge"/>
          <c:yMode val="edge"/>
          <c:x val="0.23988079615048122"/>
          <c:y val="0.16992498462444669"/>
          <c:w val="0.37177591047643865"/>
          <c:h val="8.79132686303297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 b="1">
                <a:solidFill>
                  <a:sysClr val="windowText" lastClr="000000"/>
                </a:solidFill>
              </a:defRPr>
            </a:pPr>
            <a:r>
              <a:rPr lang="en-US" sz="2800" dirty="0"/>
              <a:t>Overall Learning Outcomes</a:t>
            </a:r>
            <a:r>
              <a:rPr lang="en-US" sz="2800" baseline="0" dirty="0"/>
              <a:t> </a:t>
            </a:r>
            <a:r>
              <a:rPr lang="en-US" sz="2800" dirty="0"/>
              <a:t>Achievement in </a:t>
            </a:r>
            <a:r>
              <a:rPr lang="en-US" sz="2800" u="sng" dirty="0"/>
              <a:t>BSCI/PSCI</a:t>
            </a:r>
            <a:r>
              <a:rPr lang="en-US" sz="2800" dirty="0"/>
              <a:t> Courses
AY23-24 BSCI/PSCI Assessment Reports for UCORE</a:t>
            </a:r>
          </a:p>
        </c:rich>
      </c:tx>
      <c:layout>
        <c:manualLayout>
          <c:xMode val="edge"/>
          <c:yMode val="edge"/>
          <c:x val="0.14035605114827313"/>
          <c:y val="6.7674583165723405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2746026368171917"/>
          <c:y val="0.20860109450993725"/>
          <c:w val="0.4607313919950683"/>
          <c:h val="0.72676672852964319"/>
        </c:manualLayout>
      </c:layout>
      <c:barChart>
        <c:barDir val="bar"/>
        <c:grouping val="percentStacked"/>
        <c:varyColors val="0"/>
        <c:ser>
          <c:idx val="2"/>
          <c:order val="0"/>
          <c:tx>
            <c:strRef>
              <c:f>'LO Achievement'!$C$9</c:f>
              <c:strCache>
                <c:ptCount val="1"/>
                <c:pt idx="0">
                  <c:v>Exceed expectations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'LO Achievement'!$B$10:$B$15</c:f>
              <c:strCache>
                <c:ptCount val="6"/>
                <c:pt idx="0">
                  <c:v>SCIENTIFIC LITERACY: Draw conclusions based on biological/physical science methods or evidence (10254 students)</c:v>
                </c:pt>
                <c:pt idx="1">
                  <c:v>QUANTITATIVE REASONING: Apply quantitative methods and principles to solve biological/physical science problems or explain scientific observations (10229 students)</c:v>
                </c:pt>
                <c:pt idx="2">
                  <c:v>CRITICAL THINKING: Identify how biological/physical science informs societal developments and issues (9610 students)</c:v>
                </c:pt>
                <c:pt idx="3">
                  <c:v>INFORMATION LITERACY: Evaluate biological/physical scientific claims or information based on the sources and the methods used to generate it (9906 students)</c:v>
                </c:pt>
                <c:pt idx="4">
                  <c:v>WRITTEN COMMUNICATION: Communicate effectively biological/physical science information or findings in written forms appropriate to the discipline (9890 students)</c:v>
                </c:pt>
                <c:pt idx="5">
                  <c:v>BREADTH OF LEARNING: Understand fundamental knowledge and concepts in biological/physical science (10032 students)</c:v>
                </c:pt>
              </c:strCache>
            </c:strRef>
          </c:cat>
          <c:val>
            <c:numRef>
              <c:f>'LO Achievement'!$C$10:$C$15</c:f>
              <c:numCache>
                <c:formatCode>0%</c:formatCode>
                <c:ptCount val="6"/>
                <c:pt idx="0">
                  <c:v>0.22562590208699046</c:v>
                </c:pt>
                <c:pt idx="1">
                  <c:v>0.2209083976928341</c:v>
                </c:pt>
                <c:pt idx="2">
                  <c:v>0.18536378772112391</c:v>
                </c:pt>
                <c:pt idx="3">
                  <c:v>0.16206985665253382</c:v>
                </c:pt>
                <c:pt idx="4">
                  <c:v>0.19674782608695657</c:v>
                </c:pt>
                <c:pt idx="5">
                  <c:v>0.21016387559808616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03-4831-BF34-FE8BCBC37832}"/>
            </c:ext>
          </c:extLst>
        </c:ser>
        <c:ser>
          <c:idx val="0"/>
          <c:order val="1"/>
          <c:tx>
            <c:strRef>
              <c:f>'LO Achievement'!$D$9</c:f>
              <c:strCache>
                <c:ptCount val="1"/>
                <c:pt idx="0">
                  <c:v>Meet expectations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'LO Achievement'!$B$10:$B$15</c:f>
              <c:strCache>
                <c:ptCount val="6"/>
                <c:pt idx="0">
                  <c:v>SCIENTIFIC LITERACY: Draw conclusions based on biological/physical science methods or evidence (10254 students)</c:v>
                </c:pt>
                <c:pt idx="1">
                  <c:v>QUANTITATIVE REASONING: Apply quantitative methods and principles to solve biological/physical science problems or explain scientific observations (10229 students)</c:v>
                </c:pt>
                <c:pt idx="2">
                  <c:v>CRITICAL THINKING: Identify how biological/physical science informs societal developments and issues (9610 students)</c:v>
                </c:pt>
                <c:pt idx="3">
                  <c:v>INFORMATION LITERACY: Evaluate biological/physical scientific claims or information based on the sources and the methods used to generate it (9906 students)</c:v>
                </c:pt>
                <c:pt idx="4">
                  <c:v>WRITTEN COMMUNICATION: Communicate effectively biological/physical science information or findings in written forms appropriate to the discipline (9890 students)</c:v>
                </c:pt>
                <c:pt idx="5">
                  <c:v>BREADTH OF LEARNING: Understand fundamental knowledge and concepts in biological/physical science (10032 students)</c:v>
                </c:pt>
              </c:strCache>
            </c:strRef>
          </c:cat>
          <c:val>
            <c:numRef>
              <c:f>'LO Achievement'!$D$10:$D$15</c:f>
              <c:numCache>
                <c:formatCode>0%</c:formatCode>
                <c:ptCount val="6"/>
                <c:pt idx="0">
                  <c:v>0.49135754827384431</c:v>
                </c:pt>
                <c:pt idx="1">
                  <c:v>0.4429643464659303</c:v>
                </c:pt>
                <c:pt idx="2">
                  <c:v>0.50388265348595218</c:v>
                </c:pt>
                <c:pt idx="3">
                  <c:v>0.50430550171613164</c:v>
                </c:pt>
                <c:pt idx="4">
                  <c:v>0.49185665318503524</c:v>
                </c:pt>
                <c:pt idx="5">
                  <c:v>0.50002375398724108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03-4831-BF34-FE8BCBC37832}"/>
            </c:ext>
          </c:extLst>
        </c:ser>
        <c:ser>
          <c:idx val="1"/>
          <c:order val="2"/>
          <c:tx>
            <c:strRef>
              <c:f>'LO Achievement'!$E$9</c:f>
              <c:strCache>
                <c:ptCount val="1"/>
                <c:pt idx="0">
                  <c:v>Partially meet expectations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'LO Achievement'!$B$10:$B$15</c:f>
              <c:strCache>
                <c:ptCount val="6"/>
                <c:pt idx="0">
                  <c:v>SCIENTIFIC LITERACY: Draw conclusions based on biological/physical science methods or evidence (10254 students)</c:v>
                </c:pt>
                <c:pt idx="1">
                  <c:v>QUANTITATIVE REASONING: Apply quantitative methods and principles to solve biological/physical science problems or explain scientific observations (10229 students)</c:v>
                </c:pt>
                <c:pt idx="2">
                  <c:v>CRITICAL THINKING: Identify how biological/physical science informs societal developments and issues (9610 students)</c:v>
                </c:pt>
                <c:pt idx="3">
                  <c:v>INFORMATION LITERACY: Evaluate biological/physical scientific claims or information based on the sources and the methods used to generate it (9906 students)</c:v>
                </c:pt>
                <c:pt idx="4">
                  <c:v>WRITTEN COMMUNICATION: Communicate effectively biological/physical science information or findings in written forms appropriate to the discipline (9890 students)</c:v>
                </c:pt>
                <c:pt idx="5">
                  <c:v>BREADTH OF LEARNING: Understand fundamental knowledge and concepts in biological/physical science (10032 students)</c:v>
                </c:pt>
              </c:strCache>
            </c:strRef>
          </c:cat>
          <c:val>
            <c:numRef>
              <c:f>'LO Achievement'!$E$10:$E$15</c:f>
              <c:numCache>
                <c:formatCode>0%</c:formatCode>
                <c:ptCount val="6"/>
                <c:pt idx="0">
                  <c:v>0.19504983421103958</c:v>
                </c:pt>
                <c:pt idx="1">
                  <c:v>0.22420950239515108</c:v>
                </c:pt>
                <c:pt idx="2">
                  <c:v>0.20770509885535901</c:v>
                </c:pt>
                <c:pt idx="3">
                  <c:v>0.23342792247122943</c:v>
                </c:pt>
                <c:pt idx="4">
                  <c:v>0.21254560161779582</c:v>
                </c:pt>
                <c:pt idx="5">
                  <c:v>0.19327093301435411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03-4831-BF34-FE8BCBC37832}"/>
            </c:ext>
          </c:extLst>
        </c:ser>
        <c:ser>
          <c:idx val="3"/>
          <c:order val="3"/>
          <c:tx>
            <c:strRef>
              <c:f>'LO Achievement'!$F$9</c:f>
              <c:strCache>
                <c:ptCount val="1"/>
                <c:pt idx="0">
                  <c:v>Do not meet expectations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E03-4831-BF34-FE8BCBC378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'LO Achievement'!$B$10:$B$15</c:f>
              <c:strCache>
                <c:ptCount val="6"/>
                <c:pt idx="0">
                  <c:v>SCIENTIFIC LITERACY: Draw conclusions based on biological/physical science methods or evidence (10254 students)</c:v>
                </c:pt>
                <c:pt idx="1">
                  <c:v>QUANTITATIVE REASONING: Apply quantitative methods and principles to solve biological/physical science problems or explain scientific observations (10229 students)</c:v>
                </c:pt>
                <c:pt idx="2">
                  <c:v>CRITICAL THINKING: Identify how biological/physical science informs societal developments and issues (9610 students)</c:v>
                </c:pt>
                <c:pt idx="3">
                  <c:v>INFORMATION LITERACY: Evaluate biological/physical scientific claims or information based on the sources and the methods used to generate it (9906 students)</c:v>
                </c:pt>
                <c:pt idx="4">
                  <c:v>WRITTEN COMMUNICATION: Communicate effectively biological/physical science information or findings in written forms appropriate to the discipline (9890 students)</c:v>
                </c:pt>
                <c:pt idx="5">
                  <c:v>BREADTH OF LEARNING: Understand fundamental knowledge and concepts in biological/physical science (10032 students)</c:v>
                </c:pt>
              </c:strCache>
            </c:strRef>
          </c:cat>
          <c:val>
            <c:numRef>
              <c:f>'LO Achievement'!$F$10:$F$15</c:f>
              <c:numCache>
                <c:formatCode>0%</c:formatCode>
                <c:ptCount val="6"/>
                <c:pt idx="0">
                  <c:v>8.7973054417788216E-2</c:v>
                </c:pt>
                <c:pt idx="1">
                  <c:v>0.1119245967347737</c:v>
                </c:pt>
                <c:pt idx="2">
                  <c:v>0.10308488033298648</c:v>
                </c:pt>
                <c:pt idx="3">
                  <c:v>0.10024416515243283</c:v>
                </c:pt>
                <c:pt idx="4">
                  <c:v>9.8858513650151705E-2</c:v>
                </c:pt>
                <c:pt idx="5">
                  <c:v>9.6585297049441798E-2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E03-4831-BF34-FE8BCBC378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-657753888"/>
        <c:axId val="-657749536"/>
      </c:barChart>
      <c:catAx>
        <c:axId val="-65775388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 algn="r">
              <a:defRPr sz="1500"/>
            </a:pPr>
            <a:endParaRPr lang="en-US"/>
          </a:p>
        </c:txPr>
        <c:crossAx val="-657749536"/>
        <c:crosses val="autoZero"/>
        <c:auto val="1"/>
        <c:lblAlgn val="ctr"/>
        <c:lblOffset val="100"/>
        <c:noMultiLvlLbl val="0"/>
      </c:catAx>
      <c:valAx>
        <c:axId val="-657749536"/>
        <c:scaling>
          <c:orientation val="minMax"/>
          <c:max val="1"/>
        </c:scaling>
        <c:delete val="1"/>
        <c:axPos val="b"/>
        <c:numFmt formatCode="0%" sourceLinked="0"/>
        <c:majorTickMark val="out"/>
        <c:minorTickMark val="none"/>
        <c:tickLblPos val="nextTo"/>
        <c:crossAx val="-657753888"/>
        <c:crosses val="max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1.5187182527201783E-2"/>
          <c:y val="0.15456506385108537"/>
          <c:w val="0.97549620191129616"/>
          <c:h val="4.661568416028241E-2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600" b="1">
                <a:solidFill>
                  <a:sysClr val="windowText" lastClr="000000"/>
                </a:solidFill>
              </a:defRPr>
            </a:pPr>
            <a:r>
              <a:rPr lang="en-US" sz="2600" dirty="0"/>
              <a:t>Students Meeting or Exceeding </a:t>
            </a:r>
            <a:r>
              <a:rPr lang="en-US" sz="2600" u="sng" dirty="0"/>
              <a:t>BSCI/PSCI</a:t>
            </a:r>
            <a:r>
              <a:rPr lang="en-US" sz="2600" dirty="0"/>
              <a:t> Outcomes by Designator
AY23-24 BSCI/PSCI Assessment Reports for UCORE</a:t>
            </a:r>
          </a:p>
        </c:rich>
      </c:tx>
      <c:layout>
        <c:manualLayout>
          <c:xMode val="edge"/>
          <c:yMode val="edge"/>
          <c:x val="0.12115392610283232"/>
          <c:y val="2.7842354856100903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1256791666373525"/>
          <c:y val="0.20351015019177227"/>
          <c:w val="0.44477526979584864"/>
          <c:h val="0.74450305813442519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'LO Achievement by Designator'!$C$20</c:f>
              <c:strCache>
                <c:ptCount val="1"/>
                <c:pt idx="0">
                  <c:v>Overall (10335 students)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ysClr val="windowText" lastClr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'LO Achievement by Designator'!$B$21:$B$26</c:f>
              <c:strCache>
                <c:ptCount val="6"/>
                <c:pt idx="0">
                  <c:v>SCIENTIFIC LITERACY: Draw conclusions based on biological/physical science methods or evidence</c:v>
                </c:pt>
                <c:pt idx="1">
                  <c:v>QUANTITATIVE REASONING: Apply quantitative methods and principles to solve biological/physical science problems or explain scientific observations</c:v>
                </c:pt>
                <c:pt idx="2">
                  <c:v>CRITICAL THINKING: Identify how biological/physical science informs societal developments and issues</c:v>
                </c:pt>
                <c:pt idx="3">
                  <c:v>INFORMATION LITERACY: Evaluate biological/physical scientific claims or information based on the sources and the methods used to generate it</c:v>
                </c:pt>
                <c:pt idx="4">
                  <c:v>WRITTEN COMMUNICATION: Communicate effectively biological/physical science information or findings in written forms appropriate to the discipline</c:v>
                </c:pt>
                <c:pt idx="5">
                  <c:v>BREADTH OF LEARNING: Understand fundamental knowledge and concepts in biological/physical science</c:v>
                </c:pt>
              </c:strCache>
            </c:strRef>
          </c:cat>
          <c:val>
            <c:numRef>
              <c:f>'LO Achievement by Designator'!$C$21:$C$26</c:f>
              <c:numCache>
                <c:formatCode>0%</c:formatCode>
                <c:ptCount val="6"/>
                <c:pt idx="0">
                  <c:v>0.71697890543896503</c:v>
                </c:pt>
                <c:pt idx="1">
                  <c:v>0.6638682011170125</c:v>
                </c:pt>
                <c:pt idx="2">
                  <c:v>0.68922133949335862</c:v>
                </c:pt>
                <c:pt idx="3">
                  <c:v>0.66634374302854615</c:v>
                </c:pt>
                <c:pt idx="4">
                  <c:v>0.6885985610841564</c:v>
                </c:pt>
                <c:pt idx="5">
                  <c:v>0.71015648237118789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E5-4B68-8E70-7F34889F55DF}"/>
            </c:ext>
          </c:extLst>
        </c:ser>
        <c:ser>
          <c:idx val="0"/>
          <c:order val="1"/>
          <c:tx>
            <c:strRef>
              <c:f>'LO Achievement by Designator'!$D$20</c:f>
              <c:strCache>
                <c:ptCount val="1"/>
                <c:pt idx="0">
                  <c:v>BSCI (4642 students)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'LO Achievement by Designator'!$B$21:$B$26</c:f>
              <c:strCache>
                <c:ptCount val="6"/>
                <c:pt idx="0">
                  <c:v>SCIENTIFIC LITERACY: Draw conclusions based on biological/physical science methods or evidence</c:v>
                </c:pt>
                <c:pt idx="1">
                  <c:v>QUANTITATIVE REASONING: Apply quantitative methods and principles to solve biological/physical science problems or explain scientific observations</c:v>
                </c:pt>
                <c:pt idx="2">
                  <c:v>CRITICAL THINKING: Identify how biological/physical science informs societal developments and issues</c:v>
                </c:pt>
                <c:pt idx="3">
                  <c:v>INFORMATION LITERACY: Evaluate biological/physical scientific claims or information based on the sources and the methods used to generate it</c:v>
                </c:pt>
                <c:pt idx="4">
                  <c:v>WRITTEN COMMUNICATION: Communicate effectively biological/physical science information or findings in written forms appropriate to the discipline</c:v>
                </c:pt>
                <c:pt idx="5">
                  <c:v>BREADTH OF LEARNING: Understand fundamental knowledge and concepts in biological/physical science</c:v>
                </c:pt>
              </c:strCache>
            </c:strRef>
          </c:cat>
          <c:val>
            <c:numRef>
              <c:f>'LO Achievement by Designator'!$D$21:$D$26</c:f>
              <c:numCache>
                <c:formatCode>0%</c:formatCode>
                <c:ptCount val="6"/>
                <c:pt idx="0">
                  <c:v>0.80160086270399988</c:v>
                </c:pt>
                <c:pt idx="1">
                  <c:v>0.76885095189499242</c:v>
                </c:pt>
                <c:pt idx="2">
                  <c:v>0.77473294898292178</c:v>
                </c:pt>
                <c:pt idx="3">
                  <c:v>0.7320128587068887</c:v>
                </c:pt>
                <c:pt idx="4">
                  <c:v>0.7498413967134997</c:v>
                </c:pt>
                <c:pt idx="5">
                  <c:v>0.77274847634731259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E5-4B68-8E70-7F34889F55DF}"/>
            </c:ext>
          </c:extLst>
        </c:ser>
        <c:ser>
          <c:idx val="1"/>
          <c:order val="2"/>
          <c:tx>
            <c:strRef>
              <c:f>'LO Achievement by Designator'!$E$20</c:f>
              <c:strCache>
                <c:ptCount val="1"/>
                <c:pt idx="0">
                  <c:v>PSCI (5693 students)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'LO Achievement by Designator'!$B$21:$B$26</c:f>
              <c:strCache>
                <c:ptCount val="6"/>
                <c:pt idx="0">
                  <c:v>SCIENTIFIC LITERACY: Draw conclusions based on biological/physical science methods or evidence</c:v>
                </c:pt>
                <c:pt idx="1">
                  <c:v>QUANTITATIVE REASONING: Apply quantitative methods and principles to solve biological/physical science problems or explain scientific observations</c:v>
                </c:pt>
                <c:pt idx="2">
                  <c:v>CRITICAL THINKING: Identify how biological/physical science informs societal developments and issues</c:v>
                </c:pt>
                <c:pt idx="3">
                  <c:v>INFORMATION LITERACY: Evaluate biological/physical scientific claims or information based on the sources and the methods used to generate it</c:v>
                </c:pt>
                <c:pt idx="4">
                  <c:v>WRITTEN COMMUNICATION: Communicate effectively biological/physical science information or findings in written forms appropriate to the discipline</c:v>
                </c:pt>
                <c:pt idx="5">
                  <c:v>BREADTH OF LEARNING: Understand fundamental knowledge and concepts in biological/physical science</c:v>
                </c:pt>
              </c:strCache>
            </c:strRef>
          </c:cat>
          <c:val>
            <c:numRef>
              <c:f>'LO Achievement by Designator'!$E$21:$E$26</c:f>
              <c:numCache>
                <c:formatCode>0%</c:formatCode>
                <c:ptCount val="6"/>
                <c:pt idx="0">
                  <c:v>0.64789440773740981</c:v>
                </c:pt>
                <c:pt idx="1">
                  <c:v>0.57986648129735052</c:v>
                </c:pt>
                <c:pt idx="2">
                  <c:v>0.61082766736140892</c:v>
                </c:pt>
                <c:pt idx="3">
                  <c:v>0.60975791402396051</c:v>
                </c:pt>
                <c:pt idx="4">
                  <c:v>0.63579674452321111</c:v>
                </c:pt>
                <c:pt idx="5">
                  <c:v>0.6569641648766007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E5-4B68-8E70-7F34889F55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-657753888"/>
        <c:axId val="-657749536"/>
      </c:barChart>
      <c:catAx>
        <c:axId val="-65775388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 algn="r">
              <a:defRPr sz="1500"/>
            </a:pPr>
            <a:endParaRPr lang="en-US"/>
          </a:p>
        </c:txPr>
        <c:crossAx val="-657749536"/>
        <c:crosses val="autoZero"/>
        <c:auto val="1"/>
        <c:lblAlgn val="ctr"/>
        <c:lblOffset val="100"/>
        <c:noMultiLvlLbl val="0"/>
      </c:catAx>
      <c:valAx>
        <c:axId val="-657749536"/>
        <c:scaling>
          <c:orientation val="minMax"/>
          <c:max val="1"/>
        </c:scaling>
        <c:delete val="1"/>
        <c:axPos val="b"/>
        <c:numFmt formatCode="General" sourceLinked="0"/>
        <c:majorTickMark val="out"/>
        <c:minorTickMark val="none"/>
        <c:tickLblPos val="nextTo"/>
        <c:crossAx val="-657753888"/>
        <c:crosses val="max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.13165282696417069"/>
          <c:y val="0.12309157011670964"/>
          <c:w val="0.72531830889346127"/>
          <c:h val="8.7713760741970986E-2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600" b="1">
                <a:solidFill>
                  <a:sysClr val="windowText" lastClr="000000"/>
                </a:solidFill>
              </a:defRPr>
            </a:pPr>
            <a:r>
              <a:rPr lang="en-US" sz="2600" dirty="0"/>
              <a:t>Students Meeting or Exceeding </a:t>
            </a:r>
            <a:r>
              <a:rPr lang="en-US" sz="2600" u="sng" dirty="0"/>
              <a:t>BSCI/PSCI</a:t>
            </a:r>
            <a:r>
              <a:rPr lang="en-US" sz="2600" dirty="0"/>
              <a:t> Outcomes by Course Level
AY23-24 BSCI/PSCI Assessment Reports for UCORE</a:t>
            </a:r>
          </a:p>
        </c:rich>
      </c:tx>
      <c:layout>
        <c:manualLayout>
          <c:xMode val="edge"/>
          <c:yMode val="edge"/>
          <c:x val="0.10295423135233922"/>
          <c:y val="6.7170785798385823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1256791666373525"/>
          <c:y val="0.19722277578697778"/>
          <c:w val="0.44477526979584864"/>
          <c:h val="0.73814505496260363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'LO Achievement by Course Level'!$C$20</c:f>
              <c:strCache>
                <c:ptCount val="1"/>
                <c:pt idx="0">
                  <c:v>100-level (7581 students)</c:v>
                </c:pt>
              </c:strCache>
            </c:strRef>
          </c:tx>
          <c:spPr>
            <a:solidFill>
              <a:srgbClr val="2E4F54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ysClr val="windowText" lastClr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'LO Achievement by Course Level'!$B$21:$B$26</c:f>
              <c:strCache>
                <c:ptCount val="6"/>
                <c:pt idx="0">
                  <c:v>SCIENTIFIC LITERACY: Draw conclusions based on biological/physical science methods or evidence</c:v>
                </c:pt>
                <c:pt idx="1">
                  <c:v>QUANTITATIVE REASONING: Apply quantitative methods and principles to solve biological/physical science problems or explain scientific observations</c:v>
                </c:pt>
                <c:pt idx="2">
                  <c:v>CRITICAL THINKING: Identify how biological/physical science informs societal developments and issues</c:v>
                </c:pt>
                <c:pt idx="3">
                  <c:v>INFORMATION LITERACY: Evaluate biological/physical scientific claims or information based on the sources and the methods used to generate it</c:v>
                </c:pt>
                <c:pt idx="4">
                  <c:v>WRITTEN COMMUNICATION: Communicate effectively biological/physical science information or findings in written forms appropriate to the discipline</c:v>
                </c:pt>
                <c:pt idx="5">
                  <c:v>BREADTH OF LEARNING: Understand fundamental knowledge and concepts in biological/physical science</c:v>
                </c:pt>
              </c:strCache>
            </c:strRef>
          </c:cat>
          <c:val>
            <c:numRef>
              <c:f>'LO Achievement by Course Level'!$C$21:$C$26</c:f>
              <c:numCache>
                <c:formatCode>0%</c:formatCode>
                <c:ptCount val="6"/>
                <c:pt idx="0">
                  <c:v>0.69941000835861455</c:v>
                </c:pt>
                <c:pt idx="1">
                  <c:v>0.6435353111303892</c:v>
                </c:pt>
                <c:pt idx="2">
                  <c:v>0.6742507633495336</c:v>
                </c:pt>
                <c:pt idx="3">
                  <c:v>0.63802538539659925</c:v>
                </c:pt>
                <c:pt idx="4">
                  <c:v>0.67405227437525728</c:v>
                </c:pt>
                <c:pt idx="5">
                  <c:v>0.68455448245234085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80-45F0-BB7F-30D28D561B8F}"/>
            </c:ext>
          </c:extLst>
        </c:ser>
        <c:ser>
          <c:idx val="0"/>
          <c:order val="1"/>
          <c:tx>
            <c:strRef>
              <c:f>'LO Achievement by Course Level'!$D$20</c:f>
              <c:strCache>
                <c:ptCount val="1"/>
                <c:pt idx="0">
                  <c:v>200-level (2539 students)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'LO Achievement by Course Level'!$B$21:$B$26</c:f>
              <c:strCache>
                <c:ptCount val="6"/>
                <c:pt idx="0">
                  <c:v>SCIENTIFIC LITERACY: Draw conclusions based on biological/physical science methods or evidence</c:v>
                </c:pt>
                <c:pt idx="1">
                  <c:v>QUANTITATIVE REASONING: Apply quantitative methods and principles to solve biological/physical science problems or explain scientific observations</c:v>
                </c:pt>
                <c:pt idx="2">
                  <c:v>CRITICAL THINKING: Identify how biological/physical science informs societal developments and issues</c:v>
                </c:pt>
                <c:pt idx="3">
                  <c:v>INFORMATION LITERACY: Evaluate biological/physical scientific claims or information based on the sources and the methods used to generate it</c:v>
                </c:pt>
                <c:pt idx="4">
                  <c:v>WRITTEN COMMUNICATION: Communicate effectively biological/physical science information or findings in written forms appropriate to the discipline</c:v>
                </c:pt>
                <c:pt idx="5">
                  <c:v>BREADTH OF LEARNING: Understand fundamental knowledge and concepts in biological/physical science</c:v>
                </c:pt>
              </c:strCache>
            </c:strRef>
          </c:cat>
          <c:val>
            <c:numRef>
              <c:f>'LO Achievement by Course Level'!$D$21:$D$26</c:f>
              <c:numCache>
                <c:formatCode>0%</c:formatCode>
                <c:ptCount val="6"/>
                <c:pt idx="0">
                  <c:v>0.76091696157735078</c:v>
                </c:pt>
                <c:pt idx="1">
                  <c:v>0.71444725032571466</c:v>
                </c:pt>
                <c:pt idx="2">
                  <c:v>0.72233203243279609</c:v>
                </c:pt>
                <c:pt idx="3">
                  <c:v>0.7450174585786663</c:v>
                </c:pt>
                <c:pt idx="4">
                  <c:v>0.72531455382560717</c:v>
                </c:pt>
                <c:pt idx="5">
                  <c:v>0.77757625263692165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80-45F0-BB7F-30D28D561B8F}"/>
            </c:ext>
          </c:extLst>
        </c:ser>
        <c:ser>
          <c:idx val="1"/>
          <c:order val="2"/>
          <c:tx>
            <c:strRef>
              <c:f>'LO Achievement by Course Level'!$E$20</c:f>
              <c:strCache>
                <c:ptCount val="1"/>
                <c:pt idx="0">
                  <c:v>300-level (215 students)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'LO Achievement by Course Level'!$B$21:$B$26</c:f>
              <c:strCache>
                <c:ptCount val="6"/>
                <c:pt idx="0">
                  <c:v>SCIENTIFIC LITERACY: Draw conclusions based on biological/physical science methods or evidence</c:v>
                </c:pt>
                <c:pt idx="1">
                  <c:v>QUANTITATIVE REASONING: Apply quantitative methods and principles to solve biological/physical science problems or explain scientific observations</c:v>
                </c:pt>
                <c:pt idx="2">
                  <c:v>CRITICAL THINKING: Identify how biological/physical science informs societal developments and issues</c:v>
                </c:pt>
                <c:pt idx="3">
                  <c:v>INFORMATION LITERACY: Evaluate biological/physical scientific claims or information based on the sources and the methods used to generate it</c:v>
                </c:pt>
                <c:pt idx="4">
                  <c:v>WRITTEN COMMUNICATION: Communicate effectively biological/physical science information or findings in written forms appropriate to the discipline</c:v>
                </c:pt>
                <c:pt idx="5">
                  <c:v>BREADTH OF LEARNING: Understand fundamental knowledge and concepts in biological/physical science</c:v>
                </c:pt>
              </c:strCache>
            </c:strRef>
          </c:cat>
          <c:val>
            <c:numRef>
              <c:f>'LO Achievement by Course Level'!$E$21:$E$26</c:f>
              <c:numCache>
                <c:formatCode>0%</c:formatCode>
                <c:ptCount val="6"/>
                <c:pt idx="0">
                  <c:v>0.81302325581395352</c:v>
                </c:pt>
                <c:pt idx="1">
                  <c:v>0.79069767441860461</c:v>
                </c:pt>
                <c:pt idx="2">
                  <c:v>0.81223727230266229</c:v>
                </c:pt>
                <c:pt idx="3">
                  <c:v>0.78047641289117242</c:v>
                </c:pt>
                <c:pt idx="4">
                  <c:v>0.80046511627906969</c:v>
                </c:pt>
                <c:pt idx="5">
                  <c:v>0.78809302325581398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80-45F0-BB7F-30D28D561B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-657753888"/>
        <c:axId val="-657749536"/>
      </c:barChart>
      <c:catAx>
        <c:axId val="-65775388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 algn="r">
              <a:defRPr sz="1500"/>
            </a:pPr>
            <a:endParaRPr lang="en-US"/>
          </a:p>
        </c:txPr>
        <c:crossAx val="-657749536"/>
        <c:crosses val="autoZero"/>
        <c:auto val="1"/>
        <c:lblAlgn val="ctr"/>
        <c:lblOffset val="100"/>
        <c:noMultiLvlLbl val="0"/>
      </c:catAx>
      <c:valAx>
        <c:axId val="-657749536"/>
        <c:scaling>
          <c:orientation val="minMax"/>
          <c:max val="1"/>
        </c:scaling>
        <c:delete val="1"/>
        <c:axPos val="b"/>
        <c:numFmt formatCode="General" sourceLinked="0"/>
        <c:majorTickMark val="out"/>
        <c:minorTickMark val="none"/>
        <c:tickLblPos val="nextTo"/>
        <c:crossAx val="-657753888"/>
        <c:crosses val="max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.10060622204763373"/>
          <c:y val="0.12735201716963801"/>
          <c:w val="0.81524638123413373"/>
          <c:h val="8.8032155476914245E-2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0.89806</cdr:y>
    </cdr:from>
    <cdr:to>
      <cdr:x>1</cdr:x>
      <cdr:y>1</cdr:y>
    </cdr:to>
    <cdr:sp macro="" textlink="">
      <cdr:nvSpPr>
        <cdr:cNvPr id="3" name="TextBox 5"/>
        <cdr:cNvSpPr txBox="1"/>
      </cdr:nvSpPr>
      <cdr:spPr>
        <a:xfrm xmlns:a="http://schemas.openxmlformats.org/drawingml/2006/main">
          <a:off x="0" y="5316609"/>
          <a:ext cx="12006943" cy="60349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i="1" baseline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Note: Includes students who received a final course grade or withdrew from fall and spring BSCI courses, as of the end of term census obtained from OBIEE</a:t>
          </a:r>
          <a:endParaRPr lang="en-US" sz="1600" dirty="0">
            <a:effectLst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0.89884</cdr:y>
    </cdr:from>
    <cdr:to>
      <cdr:x>1</cdr:x>
      <cdr:y>1</cdr:y>
    </cdr:to>
    <cdr:sp macro="" textlink="">
      <cdr:nvSpPr>
        <cdr:cNvPr id="3" name="TextBox 5"/>
        <cdr:cNvSpPr txBox="1"/>
      </cdr:nvSpPr>
      <cdr:spPr>
        <a:xfrm xmlns:a="http://schemas.openxmlformats.org/drawingml/2006/main">
          <a:off x="0" y="5362329"/>
          <a:ext cx="11822711" cy="60349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i="1" baseline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Note: Includes students who received a final course grade or withdrew from fall and spring PSCI courses, as of the end of term census obtained from OBIEE</a:t>
          </a:r>
          <a:endParaRPr lang="en-US" sz="1600" dirty="0">
            <a:effectLst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0.88988</cdr:y>
    </cdr:from>
    <cdr:to>
      <cdr:x>1</cdr:x>
      <cdr:y>1</cdr:y>
    </cdr:to>
    <cdr:sp macro="" textlink="">
      <cdr:nvSpPr>
        <cdr:cNvPr id="3" name="TextBox 5"/>
        <cdr:cNvSpPr txBox="1"/>
      </cdr:nvSpPr>
      <cdr:spPr>
        <a:xfrm xmlns:a="http://schemas.openxmlformats.org/drawingml/2006/main">
          <a:off x="0" y="5362329"/>
          <a:ext cx="11851930" cy="6635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i="1" baseline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Note: Includes students who received a final course grade or withdrew from fall and spring BSCI courses, as of the end of term census obtained from OBIEE</a:t>
          </a:r>
          <a:endParaRPr lang="en-US" sz="1600" dirty="0">
            <a:effectLst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0.89118</cdr:y>
    </cdr:from>
    <cdr:to>
      <cdr:x>1</cdr:x>
      <cdr:y>1</cdr:y>
    </cdr:to>
    <cdr:sp macro="" textlink="">
      <cdr:nvSpPr>
        <cdr:cNvPr id="3" name="TextBox 5"/>
        <cdr:cNvSpPr txBox="1"/>
      </cdr:nvSpPr>
      <cdr:spPr>
        <a:xfrm xmlns:a="http://schemas.openxmlformats.org/drawingml/2006/main">
          <a:off x="0" y="5316609"/>
          <a:ext cx="11884587" cy="6492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i="1" baseline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Note: Includes students who received a final course grade or withdrew from fall and spring PSCI courses, as of the end of term census obtained from OBIEE</a:t>
          </a:r>
          <a:endParaRPr lang="en-US" sz="1600" dirty="0">
            <a:effectLst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0.89118</cdr:y>
    </cdr:from>
    <cdr:to>
      <cdr:x>1</cdr:x>
      <cdr:y>1</cdr:y>
    </cdr:to>
    <cdr:sp macro="" textlink="">
      <cdr:nvSpPr>
        <cdr:cNvPr id="3" name="TextBox 5"/>
        <cdr:cNvSpPr txBox="1"/>
      </cdr:nvSpPr>
      <cdr:spPr>
        <a:xfrm xmlns:a="http://schemas.openxmlformats.org/drawingml/2006/main">
          <a:off x="0" y="5316610"/>
          <a:ext cx="11819273" cy="6492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fontAlgn="base"/>
          <a:r>
            <a:rPr lang="en-US" sz="1600" i="1" baseline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Note: Includes students who received a final course grade or withdrew from fall and spring BSCI courses, as of the end of term census obtained from OBIEE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0.89118</cdr:y>
    </cdr:from>
    <cdr:to>
      <cdr:x>1</cdr:x>
      <cdr:y>1</cdr:y>
    </cdr:to>
    <cdr:sp macro="" textlink="">
      <cdr:nvSpPr>
        <cdr:cNvPr id="3" name="TextBox 5"/>
        <cdr:cNvSpPr txBox="1"/>
      </cdr:nvSpPr>
      <cdr:spPr>
        <a:xfrm xmlns:a="http://schemas.openxmlformats.org/drawingml/2006/main">
          <a:off x="0" y="5316610"/>
          <a:ext cx="11873701" cy="6492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fontAlgn="base"/>
          <a:r>
            <a:rPr lang="en-US" sz="1600" i="1" baseline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Note: </a:t>
          </a:r>
          <a:r>
            <a:rPr lang="en-US" sz="1600" i="1" dirty="0"/>
            <a:t>Data not shown for one 300-level course; </a:t>
          </a:r>
          <a:r>
            <a:rPr lang="en-US" sz="1600" i="1" baseline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Includes students who received a final course grade or withdrew from fall and spring PSCI courses, as of the end of term census obtained from OBIEE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0.93801</cdr:y>
    </cdr:from>
    <cdr:to>
      <cdr:x>1</cdr:x>
      <cdr:y>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3488055"/>
          <a:ext cx="7652385" cy="2305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0" i="1" u="none" strike="noStrike" dirty="0">
              <a:solidFill>
                <a:srgbClr val="000000"/>
              </a:solidFill>
              <a:latin typeface="+mn-lt"/>
              <a:cs typeface="Calibri"/>
            </a:rPr>
            <a:t>Note: Does not include students that failed or withdrew from the course; Does not include students where instructors indicated "cannot rate"</a:t>
          </a:r>
          <a:endParaRPr lang="en-US" sz="1400" b="1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</cdr:x>
      <cdr:y>0.93801</cdr:y>
    </cdr:from>
    <cdr:to>
      <cdr:x>1</cdr:x>
      <cdr:y>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3488055"/>
          <a:ext cx="7652385" cy="2305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0" i="1" u="none" strike="noStrike" dirty="0">
              <a:solidFill>
                <a:srgbClr val="000000"/>
              </a:solidFill>
              <a:latin typeface="+mn-lt"/>
              <a:cs typeface="Calibri"/>
            </a:rPr>
            <a:t>Note: Does not include students that failed or withdrew from the course; Percentages do not include students where instructors indicated "cannot rate"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</cdr:x>
      <cdr:y>0.93801</cdr:y>
    </cdr:from>
    <cdr:to>
      <cdr:x>1</cdr:x>
      <cdr:y>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3488055"/>
          <a:ext cx="7652385" cy="2305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0" i="1" u="none" strike="noStrike" dirty="0">
              <a:solidFill>
                <a:srgbClr val="000000"/>
              </a:solidFill>
              <a:latin typeface="+mn-lt"/>
              <a:cs typeface="Calibri"/>
            </a:rPr>
            <a:t>Note: Does not include students that failed or withdrew from the course; Percentages do not include students where instructors indicated "cannot rate"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1FC5C-0202-43E7-AE79-A6575153A75E}" type="datetimeFigureOut">
              <a:rPr lang="en-US" smtClean="0"/>
              <a:t>1/25/2025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790C8-50A7-428B-8AFB-419972000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42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Our office provides support for UCORE assessment, and I’ve served on the UCORE assessment subcommittee since it’s creation in 2016. I’m going to share some results from the AY23-24 BSCI/PSCI Assessment. Before we dive into the data, I wanted to take a moment to, again, thank you all for being here today, but also to thank all of the instructors who contributed to the BSCI/PSCI assessment.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1790C8-50A7-428B-8AFB-4199720001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48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1790C8-50A7-428B-8AFB-4199720001C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933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DA846-0067-81C7-04CC-F690A61EB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E946F5-F26B-33A1-576B-AA85EE7330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F53E89-9EF4-CE89-14BE-B318E2604A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C-/D/F/W rates impact student progress through the curriculum and can impact enrollment data where students are needing to repeat courses.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338296-2D79-AD64-8A1E-446FD15CC7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1790C8-50A7-428B-8AFB-4199720001C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523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95974-A9C2-FE69-1EEF-AD5585C01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7D8D16-7A6A-C57F-661D-7937A13B47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477235-36C0-9572-2D1D-D567C91EF4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A0C08F-D7BE-ABEC-48F9-44988E370B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1790C8-50A7-428B-8AFB-4199720001C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38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259A-1FE3-4FF9-8A07-BDD8177164ED}" type="datetime4">
              <a:rPr lang="en-US" smtClean="0"/>
              <a:t>January 25,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9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3C8F-D4A7-4EAD-92AD-82C91CB8BB85}" type="datetime4">
              <a:rPr lang="en-US" smtClean="0"/>
              <a:t>January 25,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020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1D41-E33C-4BC7-8272-37E8417FD097}" type="datetime4">
              <a:rPr lang="en-US" smtClean="0"/>
              <a:t>January 25,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29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0FED-6E95-4177-A7EF-CD303B9E611D}" type="datetime4">
              <a:rPr lang="en-US" smtClean="0"/>
              <a:t>January 25,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417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62CB-39AD-45A9-800F-54DAB53D6021}" type="datetime4">
              <a:rPr lang="en-US" smtClean="0"/>
              <a:t>January 25,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777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93D-55AB-4606-B9D7-742F1FC51983}" type="datetime4">
              <a:rPr lang="en-US" smtClean="0"/>
              <a:t>January 25,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326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January 25, 2025</a:t>
            </a:fld>
            <a:endParaRPr lang="en-US" dirty="0">
              <a:latin typeface="+mn-lt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4119297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537E9-D174-424D-BEE8-AFC4CA5F9F97}" type="datetime4">
              <a:rPr lang="en-US" smtClean="0"/>
              <a:t>January 25,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254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44C0-F7AC-49C2-8289-1E7A86D9FB50}" type="datetime4">
              <a:rPr lang="en-US" smtClean="0"/>
              <a:t>January 25, 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653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B84BC-6E78-40D1-8831-40AB1F596614}" type="datetime4">
              <a:rPr lang="en-US" smtClean="0"/>
              <a:t>January 25,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924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A080F-3961-4D42-BEDE-84A1FED032F1}" type="datetime4">
              <a:rPr lang="en-US" smtClean="0"/>
              <a:t>January 25,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395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1">
                <a:lumMod val="9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960BD-7AC1-4217-9611-AAA56D3EE38F}" type="datetime4">
              <a:rPr lang="en-US" smtClean="0"/>
              <a:pPr/>
              <a:t>January 25,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42152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ucore.wsu.edu/assessment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AD881-4292-3942-BA86-91F62FAFA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0133" y="963130"/>
            <a:ext cx="9144000" cy="1960530"/>
          </a:xfrm>
        </p:spPr>
        <p:txBody>
          <a:bodyPr>
            <a:normAutofit/>
          </a:bodyPr>
          <a:lstStyle/>
          <a:p>
            <a:r>
              <a:rPr lang="en-US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UCORE BSCI / PSCI Assessment</a:t>
            </a:r>
          </a:p>
        </p:txBody>
      </p:sp>
      <p:pic>
        <p:nvPicPr>
          <p:cNvPr id="5" name="Picture 4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D464A24F-A446-5A41-8033-53B1A84C23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0968" y="5597974"/>
            <a:ext cx="3450064" cy="681387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EEF0D0AF-BA9D-BA4C-AB3F-F8D9E7955440}"/>
              </a:ext>
            </a:extLst>
          </p:cNvPr>
          <p:cNvSpPr txBox="1">
            <a:spLocks/>
          </p:cNvSpPr>
          <p:nvPr/>
        </p:nvSpPr>
        <p:spPr>
          <a:xfrm>
            <a:off x="830317" y="3429000"/>
            <a:ext cx="10562897" cy="172790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Prepared for 1/29/25 UCORE Lunch &amp; Learn</a:t>
            </a: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Corbel" panose="020B0503020204020204" pitchFamily="34" charset="0"/>
            </a:endParaRPr>
          </a:p>
          <a:p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Lindsey Brown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Office of Assessment for Curricular Effectiveness</a:t>
            </a: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08752B-3956-1B49-A67C-A87B88B39B90}"/>
              </a:ext>
            </a:extLst>
          </p:cNvPr>
          <p:cNvSpPr/>
          <p:nvPr/>
        </p:nvSpPr>
        <p:spPr>
          <a:xfrm>
            <a:off x="5355021" y="3169662"/>
            <a:ext cx="1481958" cy="4572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356E6B-40CF-5F42-B72E-3CEF14FAF60D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2414693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776B9-F545-214F-2FD0-41EC1E439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BB57C-C6A8-1330-8F83-08BBE77112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784" y="217433"/>
            <a:ext cx="7077456" cy="523220"/>
          </a:xfrm>
        </p:spPr>
        <p:txBody>
          <a:bodyPr lIns="0" rIns="0">
            <a:noAutofit/>
          </a:bodyPr>
          <a:lstStyle/>
          <a:p>
            <a:pPr algn="l"/>
            <a:r>
              <a:rPr lang="en-US" sz="2800" b="1" spc="-15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Enrollment by Course Level &amp; Academic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2D513FE-2F84-BC57-D21C-C6C261F2B1B1}"/>
              </a:ext>
            </a:extLst>
          </p:cNvPr>
          <p:cNvSpPr/>
          <p:nvPr/>
        </p:nvSpPr>
        <p:spPr>
          <a:xfrm>
            <a:off x="350662" y="724976"/>
            <a:ext cx="365294" cy="4571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B71441-5CE6-1FEA-16AD-80D3DE23C7BD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99BAD7-BD6E-12BA-EE60-57DE6A274A21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1A4350F-7377-5EB2-0AE5-7A4D8141B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68618"/>
              </p:ext>
            </p:extLst>
          </p:nvPr>
        </p:nvGraphicFramePr>
        <p:xfrm>
          <a:off x="391886" y="1108643"/>
          <a:ext cx="11408228" cy="4702974"/>
        </p:xfrm>
        <a:graphic>
          <a:graphicData uri="http://schemas.openxmlformats.org/drawingml/2006/table">
            <a:tbl>
              <a:tblPr firstRow="1" firstCol="1" bandRow="1"/>
              <a:tblGrid>
                <a:gridCol w="2810723">
                  <a:extLst>
                    <a:ext uri="{9D8B030D-6E8A-4147-A177-3AD203B41FA5}">
                      <a16:colId xmlns:a16="http://schemas.microsoft.com/office/drawing/2014/main" val="2530145841"/>
                    </a:ext>
                  </a:extLst>
                </a:gridCol>
                <a:gridCol w="2181525">
                  <a:extLst>
                    <a:ext uri="{9D8B030D-6E8A-4147-A177-3AD203B41FA5}">
                      <a16:colId xmlns:a16="http://schemas.microsoft.com/office/drawing/2014/main" val="2711070895"/>
                    </a:ext>
                  </a:extLst>
                </a:gridCol>
                <a:gridCol w="2149376">
                  <a:extLst>
                    <a:ext uri="{9D8B030D-6E8A-4147-A177-3AD203B41FA5}">
                      <a16:colId xmlns:a16="http://schemas.microsoft.com/office/drawing/2014/main" val="3560093090"/>
                    </a:ext>
                  </a:extLst>
                </a:gridCol>
                <a:gridCol w="2149376">
                  <a:extLst>
                    <a:ext uri="{9D8B030D-6E8A-4147-A177-3AD203B41FA5}">
                      <a16:colId xmlns:a16="http://schemas.microsoft.com/office/drawing/2014/main" val="3242041738"/>
                    </a:ext>
                  </a:extLst>
                </a:gridCol>
                <a:gridCol w="2117228">
                  <a:extLst>
                    <a:ext uri="{9D8B030D-6E8A-4147-A177-3AD203B41FA5}">
                      <a16:colId xmlns:a16="http://schemas.microsoft.com/office/drawing/2014/main" val="4273831327"/>
                    </a:ext>
                  </a:extLst>
                </a:gridCol>
              </a:tblGrid>
              <a:tr h="792957">
                <a:tc gridSpan="5">
                  <a:txBody>
                    <a:bodyPr/>
                    <a:lstStyle/>
                    <a:p>
                      <a:pPr marL="0" marR="0" algn="ctr"/>
                      <a:r>
                        <a:rPr lang="en-US" sz="3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Distribution of Students in </a:t>
                      </a:r>
                      <a:r>
                        <a:rPr lang="en-US" sz="3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BSCI</a:t>
                      </a:r>
                      <a:r>
                        <a:rPr lang="en-US" sz="3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Courses by Course &amp; Academic Level</a:t>
                      </a:r>
                      <a:endParaRPr lang="en-US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/>
                      <a:r>
                        <a:rPr lang="en-US" sz="3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AY23-24 End of Term Census</a:t>
                      </a:r>
                      <a:endParaRPr lang="en-US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9972456"/>
                  </a:ext>
                </a:extLst>
              </a:tr>
              <a:tr h="440532">
                <a:tc rowSpan="2">
                  <a:txBody>
                    <a:bodyPr/>
                    <a:lstStyle/>
                    <a:p>
                      <a:pPr marL="0" marR="0"/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Start Term 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/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Level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/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of students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307888"/>
                  </a:ext>
                </a:extLst>
              </a:tr>
              <a:tr h="7048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100-level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/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(5428 students)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200-level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/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(924 students)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300-level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/>
                      <a:r>
                        <a:rPr lang="en-US" sz="2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(254 students)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Overall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/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(6606 students)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8570526"/>
                  </a:ext>
                </a:extLst>
              </a:tr>
              <a:tr h="440532">
                <a:tc>
                  <a:txBody>
                    <a:bodyPr/>
                    <a:lstStyle/>
                    <a:p>
                      <a:pPr marL="0" marR="0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First-year Student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799845"/>
                  </a:ext>
                </a:extLst>
              </a:tr>
              <a:tr h="440532">
                <a:tc>
                  <a:txBody>
                    <a:bodyPr/>
                    <a:lstStyle/>
                    <a:p>
                      <a:pPr marL="0" marR="0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Sophomore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449372"/>
                  </a:ext>
                </a:extLst>
              </a:tr>
              <a:tr h="440532">
                <a:tc>
                  <a:txBody>
                    <a:bodyPr/>
                    <a:lstStyle/>
                    <a:p>
                      <a:pPr marL="0" marR="0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Junior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880886"/>
                  </a:ext>
                </a:extLst>
              </a:tr>
              <a:tr h="440532">
                <a:tc>
                  <a:txBody>
                    <a:bodyPr/>
                    <a:lstStyle/>
                    <a:p>
                      <a:pPr marL="0" marR="0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Senior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13299"/>
                  </a:ext>
                </a:extLst>
              </a:tr>
              <a:tr h="440532">
                <a:tc>
                  <a:txBody>
                    <a:bodyPr/>
                    <a:lstStyle/>
                    <a:p>
                      <a:pPr marL="0" marR="0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Post-Baccalaureate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176140"/>
                  </a:ext>
                </a:extLst>
              </a:tr>
              <a:tr h="440532">
                <a:tc>
                  <a:txBody>
                    <a:bodyPr/>
                    <a:lstStyle/>
                    <a:p>
                      <a:pPr marL="0" marR="0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Non-Degree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42545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7D6EF98-F60A-BF1B-EDA1-5A450FF2D64D}"/>
              </a:ext>
            </a:extLst>
          </p:cNvPr>
          <p:cNvSpPr txBox="1"/>
          <p:nvPr/>
        </p:nvSpPr>
        <p:spPr>
          <a:xfrm>
            <a:off x="391886" y="5841659"/>
            <a:ext cx="114082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Note: Includes undergraduate students who received a final course grade or withdrew from Fall 2023 and Spring 2024 BSCI courses, as of the end of term census obtained from OBIEE</a:t>
            </a:r>
          </a:p>
        </p:txBody>
      </p:sp>
    </p:spTree>
    <p:extLst>
      <p:ext uri="{BB962C8B-B14F-4D97-AF65-F5344CB8AC3E}">
        <p14:creationId xmlns:p14="http://schemas.microsoft.com/office/powerpoint/2010/main" val="1820986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0ACB7-C71F-C84D-9EC2-0D9FD31D6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2FFCD-FFCE-E671-0BFC-17B9EE95F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784" y="217433"/>
            <a:ext cx="7077456" cy="523220"/>
          </a:xfrm>
        </p:spPr>
        <p:txBody>
          <a:bodyPr lIns="0" rIns="0">
            <a:noAutofit/>
          </a:bodyPr>
          <a:lstStyle/>
          <a:p>
            <a:pPr algn="l"/>
            <a:r>
              <a:rPr lang="en-US" sz="2800" b="1" spc="-15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Enrollment by Course Level &amp; Academic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CC609F-8164-E25E-E10D-A35E7BB025B3}"/>
              </a:ext>
            </a:extLst>
          </p:cNvPr>
          <p:cNvSpPr/>
          <p:nvPr/>
        </p:nvSpPr>
        <p:spPr>
          <a:xfrm>
            <a:off x="350662" y="724976"/>
            <a:ext cx="365294" cy="4571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0E0032A-1E27-2C82-36BF-639A3A71DC4D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730CE5-4215-EE6D-45EC-1CA1E0E4232A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4C78CA9-08C1-38C7-6AC6-62EF448DE8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757443"/>
              </p:ext>
            </p:extLst>
          </p:nvPr>
        </p:nvGraphicFramePr>
        <p:xfrm>
          <a:off x="391886" y="1108643"/>
          <a:ext cx="11408228" cy="4702974"/>
        </p:xfrm>
        <a:graphic>
          <a:graphicData uri="http://schemas.openxmlformats.org/drawingml/2006/table">
            <a:tbl>
              <a:tblPr firstRow="1" firstCol="1" bandRow="1"/>
              <a:tblGrid>
                <a:gridCol w="2810723">
                  <a:extLst>
                    <a:ext uri="{9D8B030D-6E8A-4147-A177-3AD203B41FA5}">
                      <a16:colId xmlns:a16="http://schemas.microsoft.com/office/drawing/2014/main" val="2530145841"/>
                    </a:ext>
                  </a:extLst>
                </a:gridCol>
                <a:gridCol w="2181525">
                  <a:extLst>
                    <a:ext uri="{9D8B030D-6E8A-4147-A177-3AD203B41FA5}">
                      <a16:colId xmlns:a16="http://schemas.microsoft.com/office/drawing/2014/main" val="2711070895"/>
                    </a:ext>
                  </a:extLst>
                </a:gridCol>
                <a:gridCol w="2149376">
                  <a:extLst>
                    <a:ext uri="{9D8B030D-6E8A-4147-A177-3AD203B41FA5}">
                      <a16:colId xmlns:a16="http://schemas.microsoft.com/office/drawing/2014/main" val="3560093090"/>
                    </a:ext>
                  </a:extLst>
                </a:gridCol>
                <a:gridCol w="2149376">
                  <a:extLst>
                    <a:ext uri="{9D8B030D-6E8A-4147-A177-3AD203B41FA5}">
                      <a16:colId xmlns:a16="http://schemas.microsoft.com/office/drawing/2014/main" val="3242041738"/>
                    </a:ext>
                  </a:extLst>
                </a:gridCol>
                <a:gridCol w="2117228">
                  <a:extLst>
                    <a:ext uri="{9D8B030D-6E8A-4147-A177-3AD203B41FA5}">
                      <a16:colId xmlns:a16="http://schemas.microsoft.com/office/drawing/2014/main" val="4273831327"/>
                    </a:ext>
                  </a:extLst>
                </a:gridCol>
              </a:tblGrid>
              <a:tr h="792957">
                <a:tc gridSpan="5">
                  <a:txBody>
                    <a:bodyPr/>
                    <a:lstStyle/>
                    <a:p>
                      <a:pPr marL="0" marR="0" algn="ctr"/>
                      <a:r>
                        <a:rPr lang="en-US" sz="3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Distribution of Students in </a:t>
                      </a:r>
                      <a:r>
                        <a:rPr lang="en-US" sz="3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PSCI</a:t>
                      </a:r>
                      <a:r>
                        <a:rPr lang="en-US" sz="3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Courses by Course &amp; Academic Level</a:t>
                      </a:r>
                      <a:endParaRPr lang="en-US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/>
                      <a:r>
                        <a:rPr lang="en-US" sz="3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AY23-24 End of Term Census</a:t>
                      </a:r>
                      <a:endParaRPr lang="en-US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9972456"/>
                  </a:ext>
                </a:extLst>
              </a:tr>
              <a:tr h="440532">
                <a:tc rowSpan="2">
                  <a:txBody>
                    <a:bodyPr/>
                    <a:lstStyle/>
                    <a:p>
                      <a:pPr marL="0" marR="0"/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Start Term 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/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Level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/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of students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307888"/>
                  </a:ext>
                </a:extLst>
              </a:tr>
              <a:tr h="7048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100-level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/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(5076 students)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200-level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/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(2217 students)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300-level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/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(13 students)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Overall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/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(7306 students)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8570526"/>
                  </a:ext>
                </a:extLst>
              </a:tr>
              <a:tr h="440532">
                <a:tc>
                  <a:txBody>
                    <a:bodyPr/>
                    <a:lstStyle/>
                    <a:p>
                      <a:pPr marL="0" marR="0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First-year Student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799845"/>
                  </a:ext>
                </a:extLst>
              </a:tr>
              <a:tr h="440532">
                <a:tc>
                  <a:txBody>
                    <a:bodyPr/>
                    <a:lstStyle/>
                    <a:p>
                      <a:pPr marL="0" marR="0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Sophomore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449372"/>
                  </a:ext>
                </a:extLst>
              </a:tr>
              <a:tr h="440532">
                <a:tc>
                  <a:txBody>
                    <a:bodyPr/>
                    <a:lstStyle/>
                    <a:p>
                      <a:pPr marL="0" marR="0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Junior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880886"/>
                  </a:ext>
                </a:extLst>
              </a:tr>
              <a:tr h="440532">
                <a:tc>
                  <a:txBody>
                    <a:bodyPr/>
                    <a:lstStyle/>
                    <a:p>
                      <a:pPr marL="0" marR="0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Senior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13299"/>
                  </a:ext>
                </a:extLst>
              </a:tr>
              <a:tr h="440532">
                <a:tc>
                  <a:txBody>
                    <a:bodyPr/>
                    <a:lstStyle/>
                    <a:p>
                      <a:pPr marL="0" marR="0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Post-Baccalaureate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176140"/>
                  </a:ext>
                </a:extLst>
              </a:tr>
              <a:tr h="440532">
                <a:tc>
                  <a:txBody>
                    <a:bodyPr/>
                    <a:lstStyle/>
                    <a:p>
                      <a:pPr marL="0" marR="0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Non-Degree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42545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E01AEEA-18C5-7466-2F94-921B7AC6AE84}"/>
              </a:ext>
            </a:extLst>
          </p:cNvPr>
          <p:cNvSpPr txBox="1"/>
          <p:nvPr/>
        </p:nvSpPr>
        <p:spPr>
          <a:xfrm>
            <a:off x="391886" y="5841659"/>
            <a:ext cx="114082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Note: Includes undergraduate students who received a final course grade or withdrew from Fall 2023 and Spring 2024 PSCI courses, as of the end of term census obtained from OBIEE</a:t>
            </a:r>
          </a:p>
        </p:txBody>
      </p:sp>
    </p:spTree>
    <p:extLst>
      <p:ext uri="{BB962C8B-B14F-4D97-AF65-F5344CB8AC3E}">
        <p14:creationId xmlns:p14="http://schemas.microsoft.com/office/powerpoint/2010/main" val="1834650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A0FCA-DD90-8F41-3588-B1DB1CF4B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E4061-B89E-0A08-D79B-5C0ABAA5A1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784" y="217433"/>
            <a:ext cx="7077456" cy="523220"/>
          </a:xfrm>
        </p:spPr>
        <p:txBody>
          <a:bodyPr lIns="0" rIns="0">
            <a:noAutofit/>
          </a:bodyPr>
          <a:lstStyle/>
          <a:p>
            <a:pPr algn="l"/>
            <a:r>
              <a:rPr lang="en-US" sz="2800" b="1" spc="-15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C-/D/F/W Rates by Course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9D355A-7729-5AC1-F7B2-D357024CB3FA}"/>
              </a:ext>
            </a:extLst>
          </p:cNvPr>
          <p:cNvSpPr/>
          <p:nvPr/>
        </p:nvSpPr>
        <p:spPr>
          <a:xfrm>
            <a:off x="350662" y="724976"/>
            <a:ext cx="365294" cy="45719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63E0BA-4500-2314-4381-8B97331D4149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9A9243-70E8-8788-87BA-C3EC128FF127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EFB2835-01BC-4FEA-AF73-5D7F3BBB68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3432232"/>
              </p:ext>
            </p:extLst>
          </p:nvPr>
        </p:nvGraphicFramePr>
        <p:xfrm>
          <a:off x="195943" y="770695"/>
          <a:ext cx="11819273" cy="596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25965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17269-58D8-005E-CAE1-ADEEE521E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5B300-26A1-82C3-5C2C-EB1017B598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784" y="217433"/>
            <a:ext cx="7077456" cy="523220"/>
          </a:xfrm>
        </p:spPr>
        <p:txBody>
          <a:bodyPr lIns="0" rIns="0">
            <a:noAutofit/>
          </a:bodyPr>
          <a:lstStyle/>
          <a:p>
            <a:pPr algn="l"/>
            <a:r>
              <a:rPr lang="en-US" sz="2800" b="1" spc="-15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C-/D/F/W Rates by Course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8AC4413-91D2-4EDC-5B45-ACB028232E31}"/>
              </a:ext>
            </a:extLst>
          </p:cNvPr>
          <p:cNvSpPr/>
          <p:nvPr/>
        </p:nvSpPr>
        <p:spPr>
          <a:xfrm>
            <a:off x="350662" y="724976"/>
            <a:ext cx="365294" cy="4571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7FE364-4EFA-9F96-09A8-4670670505D5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D24847-7D3A-D7C7-4F69-A9CFFB468C2A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377800A-9AE1-4C10-9975-338E2FC1CB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9945089"/>
              </p:ext>
            </p:extLst>
          </p:nvPr>
        </p:nvGraphicFramePr>
        <p:xfrm>
          <a:off x="141514" y="770695"/>
          <a:ext cx="11873701" cy="596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784171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42B16-BA63-E24E-C0C5-83AC4F8AA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CF1A970B-D9DB-3A7B-13CF-9EB81788EA02}"/>
              </a:ext>
            </a:extLst>
          </p:cNvPr>
          <p:cNvSpPr txBox="1">
            <a:spLocks/>
          </p:cNvSpPr>
          <p:nvPr/>
        </p:nvSpPr>
        <p:spPr>
          <a:xfrm>
            <a:off x="578069" y="1789609"/>
            <a:ext cx="10819274" cy="4790839"/>
          </a:xfrm>
          <a:prstGeom prst="rect">
            <a:avLst/>
          </a:prstGeom>
        </p:spPr>
        <p:txBody>
          <a:bodyPr vert="horz" lIns="91440" tIns="45720" rIns="91440" bIns="45720" numCol="1" spcCol="36576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A total of 102 reports were submitted by 58 instructors in AY23-24, representing: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67% of [BSCI] and [PSCI] classes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75% of students completing [BSCI] and [PSCI] courses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Corbel" panose="020B0503020204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In 47% of reports, instructors indicated that the majority (&gt;50%) of students in their courses were non-STEM majors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39% of reports for [BSCI]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55% of reports for [PSCI]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7F9EA6-E8F7-C658-4BDA-01441AE51F00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5232FE6-7575-EE6D-858C-D41F9390CDF7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C8420F8-46F4-FA8B-AB0B-B7F4BA65C4FA}"/>
              </a:ext>
            </a:extLst>
          </p:cNvPr>
          <p:cNvSpPr txBox="1">
            <a:spLocks/>
          </p:cNvSpPr>
          <p:nvPr/>
        </p:nvSpPr>
        <p:spPr>
          <a:xfrm>
            <a:off x="541287" y="357363"/>
            <a:ext cx="9157884" cy="914400"/>
          </a:xfrm>
          <a:prstGeom prst="rect">
            <a:avLst/>
          </a:prstGeom>
        </p:spPr>
        <p:txBody>
          <a:bodyPr vert="horz" lIns="0" tIns="45720" rIns="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BSCI / PSCI Assessment Reports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96B146-477F-DEB7-1821-5D44452FD6FD}"/>
              </a:ext>
            </a:extLst>
          </p:cNvPr>
          <p:cNvSpPr/>
          <p:nvPr/>
        </p:nvSpPr>
        <p:spPr>
          <a:xfrm>
            <a:off x="614857" y="1366436"/>
            <a:ext cx="365294" cy="45719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1759249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C8090-0845-4D1C-0E01-FFBD17E03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5EE25-AC84-2D6B-F2F3-9D1611FEBC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784" y="217433"/>
            <a:ext cx="7077456" cy="523220"/>
          </a:xfrm>
        </p:spPr>
        <p:txBody>
          <a:bodyPr lIns="0" rIns="0">
            <a:noAutofit/>
          </a:bodyPr>
          <a:lstStyle/>
          <a:p>
            <a:pPr algn="l"/>
            <a:r>
              <a:rPr lang="en-US" sz="2800" b="1" spc="-15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Student Learning Outcome Achievement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043776-0455-94E8-99ED-34BFFDF5AC6A}"/>
              </a:ext>
            </a:extLst>
          </p:cNvPr>
          <p:cNvSpPr/>
          <p:nvPr/>
        </p:nvSpPr>
        <p:spPr>
          <a:xfrm>
            <a:off x="350662" y="724976"/>
            <a:ext cx="365294" cy="4571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9483A1-7BE7-001F-5B66-5408E47F4CBE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FA2C07-87A0-B795-7111-AEC324AAA4BD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11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3059928"/>
              </p:ext>
            </p:extLst>
          </p:nvPr>
        </p:nvGraphicFramePr>
        <p:xfrm>
          <a:off x="76200" y="770695"/>
          <a:ext cx="11939015" cy="6025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97478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1D594-8A75-D7B9-189A-E7DC53D86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73701-D022-8013-3683-6BD42F255A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784" y="217433"/>
            <a:ext cx="7077456" cy="523220"/>
          </a:xfrm>
        </p:spPr>
        <p:txBody>
          <a:bodyPr lIns="0" rIns="0">
            <a:noAutofit/>
          </a:bodyPr>
          <a:lstStyle/>
          <a:p>
            <a:pPr algn="l"/>
            <a:r>
              <a:rPr lang="en-US" sz="2800" b="1" spc="-15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Student Learning Outcome Achievement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15188E-6D59-1A8D-0314-589E65D8693D}"/>
              </a:ext>
            </a:extLst>
          </p:cNvPr>
          <p:cNvSpPr/>
          <p:nvPr/>
        </p:nvSpPr>
        <p:spPr>
          <a:xfrm>
            <a:off x="350662" y="724976"/>
            <a:ext cx="365294" cy="4571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ECF6D3-F8B3-FB63-4F5E-4DC2AC2D1AD0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4E1F503-C516-9841-85B2-89B0A705D7C9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333D4FE-BCA6-464A-8BC7-F0B1B4440E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3125092"/>
              </p:ext>
            </p:extLst>
          </p:nvPr>
        </p:nvGraphicFramePr>
        <p:xfrm>
          <a:off x="141514" y="724976"/>
          <a:ext cx="11873701" cy="6071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0829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81C59-C526-B970-1334-34EF33352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094C2-57DD-2A93-9995-FF48A3C73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784" y="217433"/>
            <a:ext cx="7077456" cy="523220"/>
          </a:xfrm>
        </p:spPr>
        <p:txBody>
          <a:bodyPr lIns="0" rIns="0">
            <a:noAutofit/>
          </a:bodyPr>
          <a:lstStyle/>
          <a:p>
            <a:pPr algn="l"/>
            <a:r>
              <a:rPr lang="en-US" sz="2800" b="1" spc="-15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Student Learning Outcome Achievement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824FAA6-2DE8-B9B3-8052-2F8CB16469F4}"/>
              </a:ext>
            </a:extLst>
          </p:cNvPr>
          <p:cNvSpPr/>
          <p:nvPr/>
        </p:nvSpPr>
        <p:spPr>
          <a:xfrm>
            <a:off x="350662" y="724976"/>
            <a:ext cx="365294" cy="4571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9CA24E-8E9D-18BB-B67F-6EF303CEFD74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7D589D-FC3C-99DD-4BD7-DAB346AF7E8F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569CE8B-56C6-4B4C-AAD1-41370F3F13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69718"/>
              </p:ext>
            </p:extLst>
          </p:nvPr>
        </p:nvGraphicFramePr>
        <p:xfrm>
          <a:off x="152400" y="724977"/>
          <a:ext cx="11862815" cy="6011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3240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D59D56-E6DA-5F87-D898-56694749E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43C53-59B4-15DC-3ECB-1B986165C7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784" y="217433"/>
            <a:ext cx="7077456" cy="523220"/>
          </a:xfrm>
        </p:spPr>
        <p:txBody>
          <a:bodyPr lIns="0" rIns="0">
            <a:noAutofit/>
          </a:bodyPr>
          <a:lstStyle/>
          <a:p>
            <a:pPr algn="l"/>
            <a:r>
              <a:rPr lang="en-US" sz="2800" b="1" spc="-15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Student Learning Outcome Achievement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2C7E55-20F7-09CA-9560-83C1B4443D76}"/>
              </a:ext>
            </a:extLst>
          </p:cNvPr>
          <p:cNvSpPr/>
          <p:nvPr/>
        </p:nvSpPr>
        <p:spPr>
          <a:xfrm>
            <a:off x="350662" y="724976"/>
            <a:ext cx="365294" cy="4571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96FCC6-2583-69D1-0662-95E480F0F2F4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9BFD96-E181-CBBF-0E1A-01399D2EED7B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61B94DD-E462-8AD4-F238-801FAB4CF355}"/>
              </a:ext>
            </a:extLst>
          </p:cNvPr>
          <p:cNvSpPr txBox="1">
            <a:spLocks/>
          </p:cNvSpPr>
          <p:nvPr/>
        </p:nvSpPr>
        <p:spPr>
          <a:xfrm>
            <a:off x="468086" y="905692"/>
            <a:ext cx="11342914" cy="5723978"/>
          </a:xfrm>
          <a:prstGeom prst="rect">
            <a:avLst/>
          </a:prstGeom>
        </p:spPr>
        <p:txBody>
          <a:bodyPr vert="horz" lIns="91440" tIns="45720" rIns="91440" bIns="45720" numCol="1" spcCol="36576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Where student achievement was below expectations, instructors were asked to describe how the work needs improvement: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45% indicated student engagement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</a:t>
            </a:r>
            <a:r>
              <a:rPr lang="en-US" sz="2400" b="0" i="0" u="none" strike="noStrike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Attend lectures, complete assigned readings”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</a:t>
            </a:r>
            <a:r>
              <a:rPr lang="en-US" sz="2400" b="0" i="0" u="none" strike="noStrike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It's really hard to teach students who don't come to class, and many of my assignments are linked to being in class”</a:t>
            </a:r>
            <a:endParaRPr lang="en-US" sz="2400" b="0" i="0" u="none" strike="noStrike" kern="12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13% indicated Quantitative Reasoning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</a:t>
            </a:r>
            <a:r>
              <a:rPr lang="en-US" sz="2400" b="0" i="0" u="none" strike="noStrike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Struggled with connecting the math, graphs, or other quantitative data with biological processes and patterns”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</a:t>
            </a:r>
            <a:r>
              <a:rPr lang="en-US" sz="2400" b="0" i="0" u="none" strike="noStrike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Students generally find math very challenging when they are not shown exactly how to solve each iteration of a problem”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11% indicated Written Communication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</a:t>
            </a:r>
            <a:r>
              <a:rPr lang="en-US" sz="2400" b="0" i="0" u="none" strike="noStrike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Scientific writing requires to-the-point wording, &amp; many students have difficulty”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</a:t>
            </a:r>
            <a:r>
              <a:rPr lang="en-US" sz="2400" b="0" i="0" u="none" strike="noStrike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Writing in complete sentences to construct an argument”</a:t>
            </a:r>
            <a:endParaRPr lang="en-US" sz="2400" b="0" i="0" u="none" strike="noStrike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931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7C80F3-A02D-F835-A265-5FD3A8574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0B174-8C64-F6D6-BEC3-F53CCB681B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3322" y="2514600"/>
            <a:ext cx="7077456" cy="914400"/>
          </a:xfrm>
        </p:spPr>
        <p:txBody>
          <a:bodyPr lIns="0" rIns="0">
            <a:noAutofit/>
          </a:bodyPr>
          <a:lstStyle/>
          <a:p>
            <a:r>
              <a:rPr lang="en-US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C8991C-DE07-18D3-DC8B-6BBEAC536463}"/>
              </a:ext>
            </a:extLst>
          </p:cNvPr>
          <p:cNvSpPr/>
          <p:nvPr/>
        </p:nvSpPr>
        <p:spPr>
          <a:xfrm>
            <a:off x="5679403" y="3469056"/>
            <a:ext cx="365294" cy="4571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1909B0-1E0A-EF33-48F3-683A6A3236FF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67E9C3-5742-38F6-64F9-AD8DA987290C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</p:spTree>
    <p:extLst>
      <p:ext uri="{BB962C8B-B14F-4D97-AF65-F5344CB8AC3E}">
        <p14:creationId xmlns:p14="http://schemas.microsoft.com/office/powerpoint/2010/main" val="3286239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AD881-4292-3942-BA86-91F62FAFA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1906" y="725216"/>
            <a:ext cx="7077456" cy="914400"/>
          </a:xfrm>
        </p:spPr>
        <p:txBody>
          <a:bodyPr lIns="0" rIns="0">
            <a:noAutofit/>
          </a:bodyPr>
          <a:lstStyle/>
          <a:p>
            <a:pPr algn="l"/>
            <a:r>
              <a:rPr lang="en-US" sz="54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Contents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EEF0D0AF-BA9D-BA4C-AB3F-F8D9E7955440}"/>
              </a:ext>
            </a:extLst>
          </p:cNvPr>
          <p:cNvSpPr txBox="1">
            <a:spLocks/>
          </p:cNvSpPr>
          <p:nvPr/>
        </p:nvSpPr>
        <p:spPr>
          <a:xfrm>
            <a:off x="1371599" y="2174529"/>
            <a:ext cx="9405257" cy="3574630"/>
          </a:xfrm>
          <a:prstGeom prst="rect">
            <a:avLst/>
          </a:prstGeom>
        </p:spPr>
        <p:txBody>
          <a:bodyPr vert="horz" lIns="91440" tIns="45720" rIns="91440" bIns="45720" numCol="1" spcCol="36576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Contextual Data for BSCI / PSCI Courses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Enrollment by course level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Enrollment by academic level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C-/D/F/W rates by course level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UCORE BSCI / PSCI Assessment Report Data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Learning outcomes achievement data from BSCI / PSCI courses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08752B-3956-1B49-A67C-A87B88B39B90}"/>
              </a:ext>
            </a:extLst>
          </p:cNvPr>
          <p:cNvSpPr/>
          <p:nvPr/>
        </p:nvSpPr>
        <p:spPr>
          <a:xfrm>
            <a:off x="1192926" y="1734289"/>
            <a:ext cx="365294" cy="4571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8ABF79-F3EC-0246-9BED-3803B4F6241E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FF6131-3717-7C46-978F-6EE11238A91F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</p:spTree>
    <p:extLst>
      <p:ext uri="{BB962C8B-B14F-4D97-AF65-F5344CB8AC3E}">
        <p14:creationId xmlns:p14="http://schemas.microsoft.com/office/powerpoint/2010/main" val="724181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EEF0D0AF-BA9D-BA4C-AB3F-F8D9E7955440}"/>
              </a:ext>
            </a:extLst>
          </p:cNvPr>
          <p:cNvSpPr txBox="1">
            <a:spLocks/>
          </p:cNvSpPr>
          <p:nvPr/>
        </p:nvSpPr>
        <p:spPr>
          <a:xfrm>
            <a:off x="1610770" y="2301766"/>
            <a:ext cx="8899575" cy="3831017"/>
          </a:xfrm>
          <a:prstGeom prst="rect">
            <a:avLst/>
          </a:prstGeom>
        </p:spPr>
        <p:txBody>
          <a:bodyPr vert="horz" lIns="91440" tIns="45720" rIns="91440" bIns="45720" numCol="1" spcCol="36576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UCORE Assessment is intended to help WSU faculty, departments, and university leadership determine to what extent undergraduates are achieving the learning outcomes of the UCORE general education program. </a:t>
            </a:r>
          </a:p>
          <a:p>
            <a:pPr algn="l"/>
            <a:endParaRPr lang="en-US" sz="1400" i="1" dirty="0">
              <a:solidFill>
                <a:schemeClr val="tx1">
                  <a:lumMod val="75000"/>
                  <a:lumOff val="25000"/>
                </a:schemeClr>
              </a:solidFill>
              <a:latin typeface="Corbel" panose="020B0503020204020204" pitchFamily="34" charset="0"/>
            </a:endParaRPr>
          </a:p>
          <a:p>
            <a:pPr algn="l"/>
            <a:r>
              <a:rPr lang="en-US" sz="3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  <a:hlinkClick r:id="rId2"/>
              </a:rPr>
              <a:t>https://ucore.wsu.edu/assessment/</a:t>
            </a:r>
            <a:r>
              <a:rPr lang="en-US" sz="3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8ABF79-F3EC-0246-9BED-3803B4F6241E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FF6131-3717-7C46-978F-6EE11238A91F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40D8072-8D28-6E58-8E10-66239FBD709E}"/>
              </a:ext>
            </a:extLst>
          </p:cNvPr>
          <p:cNvSpPr txBox="1">
            <a:spLocks/>
          </p:cNvSpPr>
          <p:nvPr/>
        </p:nvSpPr>
        <p:spPr>
          <a:xfrm>
            <a:off x="1171906" y="725216"/>
            <a:ext cx="8287404" cy="914400"/>
          </a:xfrm>
          <a:prstGeom prst="rect">
            <a:avLst/>
          </a:prstGeom>
        </p:spPr>
        <p:txBody>
          <a:bodyPr vert="horz" lIns="0" tIns="45720" rIns="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About UCORE Assessment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824B1B-C90F-B5F1-12CA-451C3E74F0FA}"/>
              </a:ext>
            </a:extLst>
          </p:cNvPr>
          <p:cNvSpPr/>
          <p:nvPr/>
        </p:nvSpPr>
        <p:spPr>
          <a:xfrm>
            <a:off x="1245476" y="1734289"/>
            <a:ext cx="365294" cy="45719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24367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EEF0D0AF-BA9D-BA4C-AB3F-F8D9E7955440}"/>
              </a:ext>
            </a:extLst>
          </p:cNvPr>
          <p:cNvSpPr txBox="1">
            <a:spLocks/>
          </p:cNvSpPr>
          <p:nvPr/>
        </p:nvSpPr>
        <p:spPr>
          <a:xfrm>
            <a:off x="578069" y="1506827"/>
            <a:ext cx="11109434" cy="5073621"/>
          </a:xfrm>
          <a:prstGeom prst="rect">
            <a:avLst/>
          </a:prstGeom>
        </p:spPr>
        <p:txBody>
          <a:bodyPr vert="horz" lIns="91440" tIns="45720" rIns="91440" bIns="45720" numCol="1" spcCol="36576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UCORE has well established assessment in [CAPS] courses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In place since 2015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Gauges how well students are achieving learning outcomes near the end of the UCORE curriculum (4 required SLOs + 4 optional SLOs)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Direct measure, using faculty expert judgement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Assessment in [BSCI] / [PSCI] courses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Pilot in spring 2023; collected again in AY23-24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Gauge how well students – including students who do not complete majors that emphasize scientific inquiry – are performing on learning outcomes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Direct measure, using faculty expert judgement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Enrollments and C-/D/F/W rates are examined as complementary data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Indirect measures, give context about progress through the curriculum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8ABF79-F3EC-0246-9BED-3803B4F6241E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FF6131-3717-7C46-978F-6EE11238A91F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EE4204C-C148-87AB-134A-FF6406BB5727}"/>
              </a:ext>
            </a:extLst>
          </p:cNvPr>
          <p:cNvSpPr txBox="1">
            <a:spLocks/>
          </p:cNvSpPr>
          <p:nvPr/>
        </p:nvSpPr>
        <p:spPr>
          <a:xfrm>
            <a:off x="541287" y="357363"/>
            <a:ext cx="9157884" cy="914400"/>
          </a:xfrm>
          <a:prstGeom prst="rect">
            <a:avLst/>
          </a:prstGeom>
        </p:spPr>
        <p:txBody>
          <a:bodyPr vert="horz" lIns="0" tIns="45720" rIns="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BSCI / PSCI Assessment Context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27B90F-6B97-2C5E-6D08-F26856526D10}"/>
              </a:ext>
            </a:extLst>
          </p:cNvPr>
          <p:cNvSpPr/>
          <p:nvPr/>
        </p:nvSpPr>
        <p:spPr>
          <a:xfrm>
            <a:off x="614857" y="1366436"/>
            <a:ext cx="365294" cy="45719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27709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AD881-4292-3942-BA86-91F62FAFA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1191" y="217444"/>
            <a:ext cx="8245363" cy="1684930"/>
          </a:xfrm>
        </p:spPr>
        <p:txBody>
          <a:bodyPr lIns="0" rIns="0">
            <a:noAutofit/>
          </a:bodyPr>
          <a:lstStyle/>
          <a:p>
            <a:pPr algn="l"/>
            <a:r>
              <a:rPr lang="pt-BR" sz="54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Contextual Data for BSCI / PSCI Courses</a:t>
            </a:r>
            <a:endParaRPr lang="en-US" sz="5400" b="1" spc="-150" dirty="0">
              <a:solidFill>
                <a:schemeClr val="tx1">
                  <a:lumMod val="75000"/>
                  <a:lumOff val="25000"/>
                </a:schemeClr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EEF0D0AF-BA9D-BA4C-AB3F-F8D9E7955440}"/>
              </a:ext>
            </a:extLst>
          </p:cNvPr>
          <p:cNvSpPr txBox="1">
            <a:spLocks/>
          </p:cNvSpPr>
          <p:nvPr/>
        </p:nvSpPr>
        <p:spPr>
          <a:xfrm>
            <a:off x="914400" y="2174528"/>
            <a:ext cx="10265229" cy="4058105"/>
          </a:xfrm>
          <a:prstGeom prst="rect">
            <a:avLst/>
          </a:prstGeom>
        </p:spPr>
        <p:txBody>
          <a:bodyPr vert="horz" lIns="91440" tIns="45720" rIns="91440" bIns="45720" numCol="1" spcCol="36576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Notes: </a:t>
            </a:r>
          </a:p>
          <a:p>
            <a:pPr marL="457200" indent="-4572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The following charts include student data from OBIEE from the past 3 academic years (AY21-22 – AY23-24).</a:t>
            </a:r>
            <a:endParaRPr lang="en-US" sz="2800" i="1" dirty="0">
              <a:solidFill>
                <a:schemeClr val="tx1">
                  <a:lumMod val="75000"/>
                  <a:lumOff val="25000"/>
                </a:schemeClr>
              </a:solidFill>
              <a:latin typeface="Corbel" panose="020B0503020204020204" pitchFamily="34" charset="0"/>
            </a:endParaRPr>
          </a:p>
          <a:p>
            <a:pPr marL="457200" indent="-4572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Most undergraduate courses that had pivoted to distance delivery for AY20-21 as a result of the COVID-19 pandemic returned to in-person instruction starting in AY21-22. Additionally, many COVID-19 related restrictions began to be lifted in spring 2022.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08752B-3956-1B49-A67C-A87B88B39B90}"/>
              </a:ext>
            </a:extLst>
          </p:cNvPr>
          <p:cNvSpPr/>
          <p:nvPr/>
        </p:nvSpPr>
        <p:spPr>
          <a:xfrm>
            <a:off x="972212" y="1997047"/>
            <a:ext cx="365294" cy="4571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8ABF79-F3EC-0246-9BED-3803B4F6241E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FF6131-3717-7C46-978F-6EE11238A91F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</p:spTree>
    <p:extLst>
      <p:ext uri="{BB962C8B-B14F-4D97-AF65-F5344CB8AC3E}">
        <p14:creationId xmlns:p14="http://schemas.microsoft.com/office/powerpoint/2010/main" val="2203164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AD881-4292-3942-BA86-91F62FAFA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784" y="217433"/>
            <a:ext cx="7077456" cy="523220"/>
          </a:xfrm>
        </p:spPr>
        <p:txBody>
          <a:bodyPr lIns="0" rIns="0">
            <a:noAutofit/>
          </a:bodyPr>
          <a:lstStyle/>
          <a:p>
            <a:pPr algn="l"/>
            <a:r>
              <a:rPr lang="en-US" sz="2800" b="1" spc="-15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Enrollment by Course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08752B-3956-1B49-A67C-A87B88B39B90}"/>
              </a:ext>
            </a:extLst>
          </p:cNvPr>
          <p:cNvSpPr/>
          <p:nvPr/>
        </p:nvSpPr>
        <p:spPr>
          <a:xfrm>
            <a:off x="350662" y="724976"/>
            <a:ext cx="365294" cy="4571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8ABF79-F3EC-0246-9BED-3803B4F6241E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FF6131-3717-7C46-978F-6EE11238A91F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227337B-FCAF-4ED6-A9D5-7D0F9382A6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5925070"/>
              </p:ext>
            </p:extLst>
          </p:nvPr>
        </p:nvGraphicFramePr>
        <p:xfrm>
          <a:off x="195943" y="770695"/>
          <a:ext cx="11819273" cy="5920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05916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AD881-4292-3942-BA86-91F62FAFA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784" y="217433"/>
            <a:ext cx="7077456" cy="523220"/>
          </a:xfrm>
        </p:spPr>
        <p:txBody>
          <a:bodyPr lIns="0" rIns="0">
            <a:noAutofit/>
          </a:bodyPr>
          <a:lstStyle/>
          <a:p>
            <a:pPr algn="l"/>
            <a:r>
              <a:rPr lang="en-US" sz="2800" b="1" spc="-15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Enrollment by Course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08752B-3956-1B49-A67C-A87B88B39B90}"/>
              </a:ext>
            </a:extLst>
          </p:cNvPr>
          <p:cNvSpPr/>
          <p:nvPr/>
        </p:nvSpPr>
        <p:spPr>
          <a:xfrm>
            <a:off x="350662" y="724976"/>
            <a:ext cx="365294" cy="4571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8ABF79-F3EC-0246-9BED-3803B4F6241E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FF6131-3717-7C46-978F-6EE11238A91F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04BD43E-A432-452A-A4E6-81D63FB5EF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5372682"/>
              </p:ext>
            </p:extLst>
          </p:nvPr>
        </p:nvGraphicFramePr>
        <p:xfrm>
          <a:off x="192505" y="770695"/>
          <a:ext cx="11822711" cy="596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54013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AD881-4292-3942-BA86-91F62FAFA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784" y="217433"/>
            <a:ext cx="7077456" cy="523220"/>
          </a:xfrm>
        </p:spPr>
        <p:txBody>
          <a:bodyPr lIns="0" rIns="0">
            <a:noAutofit/>
          </a:bodyPr>
          <a:lstStyle/>
          <a:p>
            <a:pPr algn="l"/>
            <a:r>
              <a:rPr lang="en-US" sz="2800" b="1" spc="-15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Enrollment by Academic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08752B-3956-1B49-A67C-A87B88B39B90}"/>
              </a:ext>
            </a:extLst>
          </p:cNvPr>
          <p:cNvSpPr/>
          <p:nvPr/>
        </p:nvSpPr>
        <p:spPr>
          <a:xfrm>
            <a:off x="350662" y="724976"/>
            <a:ext cx="365294" cy="4571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8ABF79-F3EC-0246-9BED-3803B4F6241E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FF6131-3717-7C46-978F-6EE11238A91F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9215612-117E-4A36-AF4E-8D7E3FDF8A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2361775"/>
              </p:ext>
            </p:extLst>
          </p:nvPr>
        </p:nvGraphicFramePr>
        <p:xfrm>
          <a:off x="163286" y="770695"/>
          <a:ext cx="11851930" cy="6025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19430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AD881-4292-3942-BA86-91F62FAFA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784" y="217433"/>
            <a:ext cx="7077456" cy="523220"/>
          </a:xfrm>
        </p:spPr>
        <p:txBody>
          <a:bodyPr lIns="0" rIns="0">
            <a:noAutofit/>
          </a:bodyPr>
          <a:lstStyle/>
          <a:p>
            <a:pPr algn="l"/>
            <a:r>
              <a:rPr lang="en-US" sz="2800" b="1" spc="-15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Enrollment by Academic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08752B-3956-1B49-A67C-A87B88B39B90}"/>
              </a:ext>
            </a:extLst>
          </p:cNvPr>
          <p:cNvSpPr/>
          <p:nvPr/>
        </p:nvSpPr>
        <p:spPr>
          <a:xfrm>
            <a:off x="350662" y="724976"/>
            <a:ext cx="365294" cy="4571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8ABF79-F3EC-0246-9BED-3803B4F6241E}"/>
              </a:ext>
            </a:extLst>
          </p:cNvPr>
          <p:cNvSpPr/>
          <p:nvPr/>
        </p:nvSpPr>
        <p:spPr>
          <a:xfrm>
            <a:off x="0" y="6766560"/>
            <a:ext cx="12192000" cy="914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noFill/>
              </a:rPr>
              <a:t>       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FF6131-3717-7C46-978F-6EE11238A91F}"/>
              </a:ext>
            </a:extLst>
          </p:cNvPr>
          <p:cNvSpPr txBox="1"/>
          <p:nvPr/>
        </p:nvSpPr>
        <p:spPr>
          <a:xfrm>
            <a:off x="11027664" y="217444"/>
            <a:ext cx="9875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90000"/>
                  </a:schemeClr>
                </a:solidFill>
                <a:latin typeface="Corbel" panose="020B0503020204020204" pitchFamily="34" charset="0"/>
              </a:rPr>
              <a:t>WSU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5D18E7F-F420-4F2F-B122-80F5F7CFB7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6144663"/>
              </p:ext>
            </p:extLst>
          </p:nvPr>
        </p:nvGraphicFramePr>
        <p:xfrm>
          <a:off x="130629" y="770695"/>
          <a:ext cx="11884587" cy="5965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78235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WSU Brand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981E32"/>
    </a:accent1>
    <a:accent2>
      <a:srgbClr val="8F7E35"/>
    </a:accent2>
    <a:accent3>
      <a:srgbClr val="B67233"/>
    </a:accent3>
    <a:accent4>
      <a:srgbClr val="4F868E"/>
    </a:accent4>
    <a:accent5>
      <a:srgbClr val="C69214"/>
    </a:accent5>
    <a:accent6>
      <a:srgbClr val="5E6A71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WSU Brand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981E32"/>
    </a:accent1>
    <a:accent2>
      <a:srgbClr val="8F7E35"/>
    </a:accent2>
    <a:accent3>
      <a:srgbClr val="B67233"/>
    </a:accent3>
    <a:accent4>
      <a:srgbClr val="4F868E"/>
    </a:accent4>
    <a:accent5>
      <a:srgbClr val="C69214"/>
    </a:accent5>
    <a:accent6>
      <a:srgbClr val="5E6A71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WSU Brand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981E32"/>
    </a:accent1>
    <a:accent2>
      <a:srgbClr val="8F7E35"/>
    </a:accent2>
    <a:accent3>
      <a:srgbClr val="B67233"/>
    </a:accent3>
    <a:accent4>
      <a:srgbClr val="4F868E"/>
    </a:accent4>
    <a:accent5>
      <a:srgbClr val="C69214"/>
    </a:accent5>
    <a:accent6>
      <a:srgbClr val="5E6A71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3464</TotalTime>
  <Words>1483</Words>
  <Application>Microsoft Office PowerPoint</Application>
  <PresentationFormat>Widescreen</PresentationFormat>
  <Paragraphs>295</Paragraphs>
  <Slides>19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Corbel</vt:lpstr>
      <vt:lpstr>Office Theme</vt:lpstr>
      <vt:lpstr>UCORE BSCI / PSCI Assessment</vt:lpstr>
      <vt:lpstr>Contents</vt:lpstr>
      <vt:lpstr>PowerPoint Presentation</vt:lpstr>
      <vt:lpstr>PowerPoint Presentation</vt:lpstr>
      <vt:lpstr>Contextual Data for BSCI / PSCI Courses</vt:lpstr>
      <vt:lpstr>Enrollment by Course Level</vt:lpstr>
      <vt:lpstr>Enrollment by Course Level</vt:lpstr>
      <vt:lpstr>Enrollment by Academic Level</vt:lpstr>
      <vt:lpstr>Enrollment by Academic Level</vt:lpstr>
      <vt:lpstr>Enrollment by Course Level &amp; Academic Level</vt:lpstr>
      <vt:lpstr>Enrollment by Course Level &amp; Academic Level</vt:lpstr>
      <vt:lpstr>C-/D/F/W Rates by Course Level</vt:lpstr>
      <vt:lpstr>C-/D/F/W Rates by Course Level</vt:lpstr>
      <vt:lpstr>PowerPoint Presentation</vt:lpstr>
      <vt:lpstr>Student Learning Outcome Achievement</vt:lpstr>
      <vt:lpstr>Student Learning Outcome Achievement</vt:lpstr>
      <vt:lpstr>Student Learning Outcome Achievement</vt:lpstr>
      <vt:lpstr>Student Learning Outcome Achievement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Dillon, Charles</dc:creator>
  <cp:lastModifiedBy>Brown, Lindsey Lee</cp:lastModifiedBy>
  <cp:revision>185</cp:revision>
  <dcterms:created xsi:type="dcterms:W3CDTF">2021-09-07T17:43:47Z</dcterms:created>
  <dcterms:modified xsi:type="dcterms:W3CDTF">2025-01-26T00:06:21Z</dcterms:modified>
</cp:coreProperties>
</file>