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1"/>
  </p:notesMasterIdLst>
  <p:sldIdLst>
    <p:sldId id="256" r:id="rId2"/>
    <p:sldId id="306" r:id="rId3"/>
    <p:sldId id="308" r:id="rId4"/>
    <p:sldId id="322" r:id="rId5"/>
    <p:sldId id="323" r:id="rId6"/>
    <p:sldId id="324" r:id="rId7"/>
    <p:sldId id="325" r:id="rId8"/>
    <p:sldId id="316" r:id="rId9"/>
    <p:sldId id="321" r:id="rId10"/>
    <p:sldId id="318" r:id="rId11"/>
    <p:sldId id="311" r:id="rId12"/>
    <p:sldId id="260" r:id="rId13"/>
    <p:sldId id="320" r:id="rId14"/>
    <p:sldId id="275" r:id="rId15"/>
    <p:sldId id="276" r:id="rId16"/>
    <p:sldId id="278" r:id="rId17"/>
    <p:sldId id="282" r:id="rId18"/>
    <p:sldId id="280" r:id="rId19"/>
    <p:sldId id="31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50"/>
    <p:restoredTop sz="92260"/>
  </p:normalViewPr>
  <p:slideViewPr>
    <p:cSldViewPr snapToGrid="0">
      <p:cViewPr varScale="1">
        <p:scale>
          <a:sx n="117" d="100"/>
          <a:sy n="117" d="100"/>
        </p:scale>
        <p:origin x="9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44C728-F775-7044-818E-B184D540D436}" type="datetimeFigureOut">
              <a:rPr lang="en-US" smtClean="0"/>
              <a:t>11/7/24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D80C64-7CE9-D742-AAF6-CF1D00B8B179}" type="slidenum">
              <a:rPr lang="en-US" smtClean="0"/>
              <a:t>‹#›</a:t>
            </a:fld>
            <a:endParaRPr lang="en-US"/>
          </a:p>
        </p:txBody>
      </p:sp>
    </p:spTree>
    <p:extLst>
      <p:ext uri="{BB962C8B-B14F-4D97-AF65-F5344CB8AC3E}">
        <p14:creationId xmlns:p14="http://schemas.microsoft.com/office/powerpoint/2010/main" val="858641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understand the difference of info lit across disciplines through this lens provided by Kaplan: disciplinary differences influence what counts as evidence, how it needs to be arranged, etc. </a:t>
            </a:r>
          </a:p>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3</a:t>
            </a:fld>
            <a:endParaRPr lang="en-US"/>
          </a:p>
        </p:txBody>
      </p:sp>
    </p:spTree>
    <p:extLst>
      <p:ext uri="{BB962C8B-B14F-4D97-AF65-F5344CB8AC3E}">
        <p14:creationId xmlns:p14="http://schemas.microsoft.com/office/powerpoint/2010/main" val="506327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understand the difference of info lit across disciplines through this lens provided by Kaplan: disciplinary differences influence what counts as evidence, how it needs to be arranged, etc. </a:t>
            </a:r>
          </a:p>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4</a:t>
            </a:fld>
            <a:endParaRPr lang="en-US"/>
          </a:p>
        </p:txBody>
      </p:sp>
    </p:spTree>
    <p:extLst>
      <p:ext uri="{BB962C8B-B14F-4D97-AF65-F5344CB8AC3E}">
        <p14:creationId xmlns:p14="http://schemas.microsoft.com/office/powerpoint/2010/main" val="1234347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understand the difference of info lit across disciplines through this lens provided by Kaplan: disciplinary differences influence what counts as evidence, how it needs to be arranged, etc. </a:t>
            </a:r>
          </a:p>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5</a:t>
            </a:fld>
            <a:endParaRPr lang="en-US"/>
          </a:p>
        </p:txBody>
      </p:sp>
    </p:spTree>
    <p:extLst>
      <p:ext uri="{BB962C8B-B14F-4D97-AF65-F5344CB8AC3E}">
        <p14:creationId xmlns:p14="http://schemas.microsoft.com/office/powerpoint/2010/main" val="1324171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understand the difference of info lit across disciplines through this lens provided by Kaplan: disciplinary differences influence what counts as evidence, how it needs to be arranged, etc. </a:t>
            </a:r>
          </a:p>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6</a:t>
            </a:fld>
            <a:endParaRPr lang="en-US"/>
          </a:p>
        </p:txBody>
      </p:sp>
    </p:spTree>
    <p:extLst>
      <p:ext uri="{BB962C8B-B14F-4D97-AF65-F5344CB8AC3E}">
        <p14:creationId xmlns:p14="http://schemas.microsoft.com/office/powerpoint/2010/main" val="2142666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understand the difference of info lit across disciplines through this lens provided by Kaplan: disciplinary differences influence what counts as evidence, how it needs to be arranged, etc. </a:t>
            </a:r>
          </a:p>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7</a:t>
            </a:fld>
            <a:endParaRPr lang="en-US"/>
          </a:p>
        </p:txBody>
      </p:sp>
    </p:spTree>
    <p:extLst>
      <p:ext uri="{BB962C8B-B14F-4D97-AF65-F5344CB8AC3E}">
        <p14:creationId xmlns:p14="http://schemas.microsoft.com/office/powerpoint/2010/main" val="2375788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10</a:t>
            </a:fld>
            <a:endParaRPr lang="en-US"/>
          </a:p>
        </p:txBody>
      </p:sp>
    </p:spTree>
    <p:extLst>
      <p:ext uri="{BB962C8B-B14F-4D97-AF65-F5344CB8AC3E}">
        <p14:creationId xmlns:p14="http://schemas.microsoft.com/office/powerpoint/2010/main" val="4222552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D80C64-7CE9-D742-AAF6-CF1D00B8B179}" type="slidenum">
              <a:rPr lang="en-US" smtClean="0"/>
              <a:t>16</a:t>
            </a:fld>
            <a:endParaRPr lang="en-US"/>
          </a:p>
        </p:txBody>
      </p:sp>
    </p:spTree>
    <p:extLst>
      <p:ext uri="{BB962C8B-B14F-4D97-AF65-F5344CB8AC3E}">
        <p14:creationId xmlns:p14="http://schemas.microsoft.com/office/powerpoint/2010/main" val="1430833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11/7/24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11/7/24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11/7/24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11/7/24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11/7/24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11/7/24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11/7/24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11/7/24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11/7/24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11/7/24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11/7/24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11/7/24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cribbr.com/working-with-sources/craap-test/"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09124" y="487443"/>
            <a:ext cx="5841548" cy="5841548"/>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40000"/>
                  <a:lumOff val="60000"/>
                </a:schemeClr>
              </a:solidFill>
            </a:endParaRPr>
          </a:p>
        </p:txBody>
      </p:sp>
      <p:pic>
        <p:nvPicPr>
          <p:cNvPr id="25" name="Picture 24">
            <a:extLst>
              <a:ext uri="{FF2B5EF4-FFF2-40B4-BE49-F238E27FC236}">
                <a16:creationId xmlns:a16="http://schemas.microsoft.com/office/drawing/2014/main" id="{15ADB788-8569-409E-862D-665AD53C99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114BBF4D-051D-E8BF-273D-86EAF5DD0D65}"/>
              </a:ext>
            </a:extLst>
          </p:cNvPr>
          <p:cNvSpPr>
            <a:spLocks noGrp="1"/>
          </p:cNvSpPr>
          <p:nvPr>
            <p:ph type="ctrTitle"/>
          </p:nvPr>
        </p:nvSpPr>
        <p:spPr>
          <a:xfrm>
            <a:off x="3039048" y="2568817"/>
            <a:ext cx="7155598" cy="3133968"/>
          </a:xfrm>
        </p:spPr>
        <p:txBody>
          <a:bodyPr>
            <a:normAutofit/>
          </a:bodyPr>
          <a:lstStyle/>
          <a:p>
            <a:pPr algn="l"/>
            <a:r>
              <a:rPr lang="en-US" sz="5100" dirty="0">
                <a:solidFill>
                  <a:srgbClr val="1F2D29"/>
                </a:solidFill>
              </a:rPr>
              <a:t>Using Information literacy to read and write across the disciplines</a:t>
            </a:r>
          </a:p>
        </p:txBody>
      </p:sp>
      <p:sp>
        <p:nvSpPr>
          <p:cNvPr id="4" name="TextBox 3">
            <a:extLst>
              <a:ext uri="{FF2B5EF4-FFF2-40B4-BE49-F238E27FC236}">
                <a16:creationId xmlns:a16="http://schemas.microsoft.com/office/drawing/2014/main" id="{F650426B-266C-5EEE-A6D8-B49886B63566}"/>
              </a:ext>
            </a:extLst>
          </p:cNvPr>
          <p:cNvSpPr txBox="1"/>
          <p:nvPr/>
        </p:nvSpPr>
        <p:spPr>
          <a:xfrm>
            <a:off x="3039048" y="1325691"/>
            <a:ext cx="4355178" cy="1138426"/>
          </a:xfrm>
          <a:prstGeom prst="rect">
            <a:avLst/>
          </a:prstGeom>
        </p:spPr>
        <p:txBody>
          <a:bodyPr rtlCol="0">
            <a:normAutofit/>
          </a:bodyPr>
          <a:lstStyle/>
          <a:p>
            <a:pPr>
              <a:spcAft>
                <a:spcPts val="600"/>
              </a:spcAft>
            </a:pPr>
            <a:r>
              <a:rPr lang="en-US" sz="1600">
                <a:solidFill>
                  <a:srgbClr val="1F2D29"/>
                </a:solidFill>
              </a:rPr>
              <a:t>Contributors: Lisa Johnson, Melanie Thongs, Brooklyn Walter, Cameron Peace</a:t>
            </a:r>
          </a:p>
        </p:txBody>
      </p:sp>
      <p:sp>
        <p:nvSpPr>
          <p:cNvPr id="26" name="Rectangle 25">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7" name="Right Triangle 26">
            <a:extLst>
              <a:ext uri="{FF2B5EF4-FFF2-40B4-BE49-F238E27FC236}">
                <a16:creationId xmlns:a16="http://schemas.microsoft.com/office/drawing/2014/main" id="{2663C086-1480-4E81-BD6F-3E43A4C38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585313" y="2747897"/>
            <a:ext cx="353147" cy="353147"/>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884267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8DCD6D0-C82B-64E9-60B7-23A93719693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BEDB94A8-8C5D-7A97-EE3E-977B9456C3A0}"/>
              </a:ext>
            </a:extLst>
          </p:cNvPr>
          <p:cNvSpPr>
            <a:spLocks noGrp="1"/>
          </p:cNvSpPr>
          <p:nvPr>
            <p:ph type="title"/>
          </p:nvPr>
        </p:nvSpPr>
        <p:spPr>
          <a:xfrm>
            <a:off x="2598921" y="791957"/>
            <a:ext cx="7958331" cy="1308063"/>
          </a:xfrm>
        </p:spPr>
        <p:txBody>
          <a:bodyPr anchor="b">
            <a:normAutofit/>
          </a:bodyPr>
          <a:lstStyle/>
          <a:p>
            <a:pPr algn="l"/>
            <a:r>
              <a:rPr lang="en-US" sz="3100" dirty="0">
                <a:solidFill>
                  <a:srgbClr val="1F2D29"/>
                </a:solidFill>
              </a:rPr>
              <a:t>How does genre affect which sources are relevant and which are not as relevant?</a:t>
            </a:r>
          </a:p>
        </p:txBody>
      </p:sp>
      <p:sp>
        <p:nvSpPr>
          <p:cNvPr id="3" name="Content Placeholder 2">
            <a:extLst>
              <a:ext uri="{FF2B5EF4-FFF2-40B4-BE49-F238E27FC236}">
                <a16:creationId xmlns:a16="http://schemas.microsoft.com/office/drawing/2014/main" id="{0AD587BB-768C-0E3C-9A6B-4CF46D5697D0}"/>
              </a:ext>
            </a:extLst>
          </p:cNvPr>
          <p:cNvSpPr>
            <a:spLocks noGrp="1"/>
          </p:cNvSpPr>
          <p:nvPr>
            <p:ph idx="1"/>
          </p:nvPr>
        </p:nvSpPr>
        <p:spPr>
          <a:xfrm>
            <a:off x="1978741" y="2337873"/>
            <a:ext cx="9529263" cy="4151082"/>
          </a:xfrm>
        </p:spPr>
        <p:txBody>
          <a:bodyPr anchor="t">
            <a:noAutofit/>
          </a:bodyPr>
          <a:lstStyle/>
          <a:p>
            <a:pPr>
              <a:lnSpc>
                <a:spcPct val="110000"/>
              </a:lnSpc>
            </a:pPr>
            <a:r>
              <a:rPr lang="en-US" sz="1800" dirty="0">
                <a:solidFill>
                  <a:srgbClr val="1F2D29"/>
                </a:solidFill>
              </a:rPr>
              <a:t>In cultural studies courses or comm courses, popular magazines could be just as relevant to an argument or project as a peer reviewed source. </a:t>
            </a:r>
          </a:p>
          <a:p>
            <a:pPr>
              <a:lnSpc>
                <a:spcPct val="110000"/>
              </a:lnSpc>
            </a:pPr>
            <a:r>
              <a:rPr lang="en-US" sz="1800" dirty="0">
                <a:solidFill>
                  <a:srgbClr val="1F2D29"/>
                </a:solidFill>
              </a:rPr>
              <a:t>In art courses, personal interpretation is welcomed alongside critical sources. </a:t>
            </a:r>
          </a:p>
          <a:p>
            <a:pPr>
              <a:lnSpc>
                <a:spcPct val="110000"/>
              </a:lnSpc>
            </a:pPr>
            <a:r>
              <a:rPr lang="en-US" sz="1800" dirty="0">
                <a:solidFill>
                  <a:srgbClr val="1F2D29"/>
                </a:solidFill>
              </a:rPr>
              <a:t>Nurse’s notes use </a:t>
            </a:r>
            <a:r>
              <a:rPr lang="en-US" sz="1800" i="1" dirty="0">
                <a:solidFill>
                  <a:srgbClr val="1F2D29"/>
                </a:solidFill>
              </a:rPr>
              <a:t>nurses own</a:t>
            </a:r>
            <a:r>
              <a:rPr lang="en-US" sz="1800" dirty="0">
                <a:solidFill>
                  <a:srgbClr val="1F2D29"/>
                </a:solidFill>
              </a:rPr>
              <a:t> expert observation as evidence. </a:t>
            </a:r>
          </a:p>
          <a:p>
            <a:pPr>
              <a:lnSpc>
                <a:spcPct val="110000"/>
              </a:lnSpc>
            </a:pPr>
            <a:r>
              <a:rPr lang="en-US" sz="1800" dirty="0">
                <a:solidFill>
                  <a:srgbClr val="1F2D29"/>
                </a:solidFill>
              </a:rPr>
              <a:t>A business proposal to be delivered to a company would need a great deal of research but would not need in-text citations. </a:t>
            </a:r>
          </a:p>
          <a:p>
            <a:pPr>
              <a:lnSpc>
                <a:spcPct val="110000"/>
              </a:lnSpc>
            </a:pPr>
            <a:r>
              <a:rPr lang="en-US" sz="1800" dirty="0">
                <a:solidFill>
                  <a:srgbClr val="1F2D29"/>
                </a:solidFill>
              </a:rPr>
              <a:t>An artist’s statement at an exhibit might allude to classical artists without quoting or citing. </a:t>
            </a:r>
          </a:p>
          <a:p>
            <a:pPr>
              <a:lnSpc>
                <a:spcPct val="110000"/>
              </a:lnSpc>
            </a:pPr>
            <a:r>
              <a:rPr lang="en-US" sz="1800" dirty="0">
                <a:solidFill>
                  <a:srgbClr val="1F2D29"/>
                </a:solidFill>
              </a:rPr>
              <a:t>In a STEM course, a research paper would include claims that are supported by empirical evidence from cited sources, but it would not include personal opinion.</a:t>
            </a:r>
          </a:p>
        </p:txBody>
      </p:sp>
    </p:spTree>
    <p:extLst>
      <p:ext uri="{BB962C8B-B14F-4D97-AF65-F5344CB8AC3E}">
        <p14:creationId xmlns:p14="http://schemas.microsoft.com/office/powerpoint/2010/main" val="1641194988"/>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A892AD78-C63D-5642-BA24-8EB595E4AAA4}"/>
              </a:ext>
            </a:extLst>
          </p:cNvPr>
          <p:cNvSpPr>
            <a:spLocks noGrp="1"/>
          </p:cNvSpPr>
          <p:nvPr>
            <p:ph type="title"/>
          </p:nvPr>
        </p:nvSpPr>
        <p:spPr>
          <a:xfrm>
            <a:off x="2598921" y="674299"/>
            <a:ext cx="7958331" cy="1308063"/>
          </a:xfrm>
        </p:spPr>
        <p:txBody>
          <a:bodyPr anchor="b">
            <a:normAutofit/>
          </a:bodyPr>
          <a:lstStyle/>
          <a:p>
            <a:pPr algn="l"/>
            <a:r>
              <a:rPr lang="en-US" sz="2800" dirty="0">
                <a:solidFill>
                  <a:srgbClr val="1F2D29"/>
                </a:solidFill>
              </a:rPr>
              <a:t>How do disciplinary methods differ for producing information &amp; establishing claims?</a:t>
            </a:r>
          </a:p>
        </p:txBody>
      </p:sp>
      <p:sp>
        <p:nvSpPr>
          <p:cNvPr id="3" name="Content Placeholder 2">
            <a:extLst>
              <a:ext uri="{FF2B5EF4-FFF2-40B4-BE49-F238E27FC236}">
                <a16:creationId xmlns:a16="http://schemas.microsoft.com/office/drawing/2014/main" id="{EC447A7F-F095-1477-1663-7C079F6F8E8E}"/>
              </a:ext>
            </a:extLst>
          </p:cNvPr>
          <p:cNvSpPr>
            <a:spLocks noGrp="1"/>
          </p:cNvSpPr>
          <p:nvPr>
            <p:ph idx="1"/>
          </p:nvPr>
        </p:nvSpPr>
        <p:spPr>
          <a:xfrm>
            <a:off x="3115427" y="2283016"/>
            <a:ext cx="7744581" cy="4150441"/>
          </a:xfrm>
        </p:spPr>
        <p:txBody>
          <a:bodyPr numCol="2" anchor="t">
            <a:noAutofit/>
          </a:bodyPr>
          <a:lstStyle/>
          <a:p>
            <a:r>
              <a:rPr lang="en-US" sz="2100" dirty="0">
                <a:solidFill>
                  <a:srgbClr val="1F2D29"/>
                </a:solidFill>
              </a:rPr>
              <a:t>Surveys</a:t>
            </a:r>
          </a:p>
          <a:p>
            <a:r>
              <a:rPr lang="en-US" sz="2100" dirty="0">
                <a:solidFill>
                  <a:srgbClr val="1F2D29"/>
                </a:solidFill>
              </a:rPr>
              <a:t>Clinical trials </a:t>
            </a:r>
          </a:p>
          <a:p>
            <a:r>
              <a:rPr lang="en-US" sz="2100" dirty="0">
                <a:solidFill>
                  <a:srgbClr val="1F2D29"/>
                </a:solidFill>
              </a:rPr>
              <a:t>Laboratory experiments</a:t>
            </a:r>
          </a:p>
          <a:p>
            <a:r>
              <a:rPr lang="en-US" sz="2100" dirty="0">
                <a:solidFill>
                  <a:srgbClr val="1F2D29"/>
                </a:solidFill>
              </a:rPr>
              <a:t>Conversation</a:t>
            </a:r>
          </a:p>
          <a:p>
            <a:r>
              <a:rPr lang="en-US" sz="2100" dirty="0">
                <a:solidFill>
                  <a:srgbClr val="1F2D29"/>
                </a:solidFill>
              </a:rPr>
              <a:t>Ethnography</a:t>
            </a:r>
          </a:p>
          <a:p>
            <a:r>
              <a:rPr lang="en-US" sz="2100" dirty="0">
                <a:solidFill>
                  <a:srgbClr val="1F2D29"/>
                </a:solidFill>
              </a:rPr>
              <a:t>Qualitative analysis</a:t>
            </a:r>
          </a:p>
          <a:p>
            <a:r>
              <a:rPr lang="en-US" sz="2100" dirty="0">
                <a:solidFill>
                  <a:srgbClr val="1F2D29"/>
                </a:solidFill>
              </a:rPr>
              <a:t>Quantitative analysis </a:t>
            </a:r>
          </a:p>
          <a:p>
            <a:r>
              <a:rPr lang="en-US" sz="2100" dirty="0">
                <a:solidFill>
                  <a:srgbClr val="1F2D29"/>
                </a:solidFill>
              </a:rPr>
              <a:t>Archival research </a:t>
            </a:r>
          </a:p>
          <a:p>
            <a:r>
              <a:rPr lang="en-US" sz="2100" dirty="0">
                <a:solidFill>
                  <a:srgbClr val="1F2D29"/>
                </a:solidFill>
              </a:rPr>
              <a:t>Corpus analysis</a:t>
            </a:r>
          </a:p>
          <a:p>
            <a:r>
              <a:rPr lang="en-US" sz="2100" dirty="0">
                <a:solidFill>
                  <a:srgbClr val="1F2D29"/>
                </a:solidFill>
              </a:rPr>
              <a:t>Theoretical analysis</a:t>
            </a:r>
          </a:p>
          <a:p>
            <a:r>
              <a:rPr lang="en-US" sz="2100" dirty="0">
                <a:solidFill>
                  <a:srgbClr val="1F2D29"/>
                </a:solidFill>
              </a:rPr>
              <a:t>Longitudinal study</a:t>
            </a:r>
          </a:p>
          <a:p>
            <a:r>
              <a:rPr lang="en-US" sz="2100" dirty="0">
                <a:solidFill>
                  <a:srgbClr val="1F2D29"/>
                </a:solidFill>
              </a:rPr>
              <a:t>Participant observations</a:t>
            </a:r>
          </a:p>
          <a:p>
            <a:r>
              <a:rPr lang="en-US" sz="2100" dirty="0">
                <a:solidFill>
                  <a:srgbClr val="1F2D29"/>
                </a:solidFill>
              </a:rPr>
              <a:t>Interviews </a:t>
            </a:r>
          </a:p>
          <a:p>
            <a:r>
              <a:rPr lang="en-US" sz="2100" dirty="0">
                <a:solidFill>
                  <a:srgbClr val="1F2D29"/>
                </a:solidFill>
              </a:rPr>
              <a:t>Textual analysis</a:t>
            </a:r>
          </a:p>
        </p:txBody>
      </p:sp>
    </p:spTree>
    <p:extLst>
      <p:ext uri="{BB962C8B-B14F-4D97-AF65-F5344CB8AC3E}">
        <p14:creationId xmlns:p14="http://schemas.microsoft.com/office/powerpoint/2010/main" val="2439684526"/>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0B498415-0348-49CD-FC11-18125B20BED5}"/>
              </a:ext>
            </a:extLst>
          </p:cNvPr>
          <p:cNvSpPr>
            <a:spLocks noGrp="1"/>
          </p:cNvSpPr>
          <p:nvPr>
            <p:ph type="title"/>
          </p:nvPr>
        </p:nvSpPr>
        <p:spPr>
          <a:xfrm>
            <a:off x="2611808" y="1022548"/>
            <a:ext cx="7958331" cy="1308063"/>
          </a:xfrm>
        </p:spPr>
        <p:txBody>
          <a:bodyPr anchor="b">
            <a:normAutofit/>
          </a:bodyPr>
          <a:lstStyle/>
          <a:p>
            <a:pPr algn="l"/>
            <a:r>
              <a:rPr lang="en-US" sz="2800" dirty="0">
                <a:solidFill>
                  <a:srgbClr val="1F2D29"/>
                </a:solidFill>
              </a:rPr>
              <a:t>Info Lit Skill 1: Determining the Extent and Type of Information Needed</a:t>
            </a:r>
            <a:br>
              <a:rPr lang="en-US" sz="2800" dirty="0">
                <a:solidFill>
                  <a:srgbClr val="1F2D29"/>
                </a:solidFill>
              </a:rPr>
            </a:br>
            <a:endParaRPr lang="en-US" sz="2800" b="1" dirty="0">
              <a:solidFill>
                <a:srgbClr val="1F2D29"/>
              </a:solidFill>
            </a:endParaRPr>
          </a:p>
        </p:txBody>
      </p:sp>
      <p:sp>
        <p:nvSpPr>
          <p:cNvPr id="3" name="Content Placeholder 2">
            <a:extLst>
              <a:ext uri="{FF2B5EF4-FFF2-40B4-BE49-F238E27FC236}">
                <a16:creationId xmlns:a16="http://schemas.microsoft.com/office/drawing/2014/main" id="{EBA3A0E1-24FC-7125-84AD-9B9BF304B84F}"/>
              </a:ext>
            </a:extLst>
          </p:cNvPr>
          <p:cNvSpPr>
            <a:spLocks noGrp="1"/>
          </p:cNvSpPr>
          <p:nvPr>
            <p:ph idx="1"/>
          </p:nvPr>
        </p:nvSpPr>
        <p:spPr>
          <a:xfrm>
            <a:off x="2002971" y="2330611"/>
            <a:ext cx="8258292" cy="4113731"/>
          </a:xfrm>
        </p:spPr>
        <p:txBody>
          <a:bodyPr anchor="t">
            <a:normAutofit fontScale="62500" lnSpcReduction="20000"/>
          </a:bodyPr>
          <a:lstStyle/>
          <a:p>
            <a:pPr marL="0" indent="0">
              <a:lnSpc>
                <a:spcPct val="110000"/>
              </a:lnSpc>
              <a:buNone/>
            </a:pPr>
            <a:r>
              <a:rPr lang="en-US" sz="3400" dirty="0">
                <a:solidFill>
                  <a:srgbClr val="1F2D29"/>
                </a:solidFill>
              </a:rPr>
              <a:t>ACTIVITY IDEAS</a:t>
            </a:r>
          </a:p>
          <a:p>
            <a:pPr marL="0" indent="0">
              <a:lnSpc>
                <a:spcPct val="110000"/>
              </a:lnSpc>
              <a:buNone/>
            </a:pPr>
            <a:r>
              <a:rPr lang="en-US" sz="3400" kern="0" dirty="0">
                <a:solidFill>
                  <a:srgbClr val="1F2D29"/>
                </a:solidFill>
                <a:effectLst/>
                <a:ea typeface="Times New Roman" panose="02020603050405020304" pitchFamily="18" charset="0"/>
                <a:cs typeface="Calibri" panose="020F0502020204030204" pitchFamily="34" charset="0"/>
              </a:rPr>
              <a:t>Gather, read, and take notes on relevant evidence </a:t>
            </a:r>
            <a:endParaRPr lang="en-US" sz="3400" kern="100" dirty="0">
              <a:solidFill>
                <a:srgbClr val="1F2D29"/>
              </a:solidFill>
              <a:effectLst/>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effectLst/>
                <a:ea typeface="Calibri" panose="020F0502020204030204" pitchFamily="34" charset="0"/>
                <a:cs typeface="Calibri" panose="020F0502020204030204" pitchFamily="34" charset="0"/>
              </a:rPr>
              <a:t>Students create a research journal and a research matrix to show intersections among sources</a:t>
            </a:r>
            <a:endParaRPr lang="en-US" sz="3400" kern="100" dirty="0">
              <a:solidFill>
                <a:srgbClr val="1F2D29"/>
              </a:solidFill>
              <a:effectLst/>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effectLst/>
                <a:ea typeface="Times New Roman" panose="02020603050405020304" pitchFamily="18" charset="0"/>
                <a:cs typeface="Calibri" panose="020F0502020204030204" pitchFamily="34" charset="0"/>
              </a:rPr>
              <a:t>Students meet in the library to learn from a reference librarian, find sources, and document their findings in their research journal</a:t>
            </a:r>
            <a:endParaRPr lang="en-US" sz="3400" kern="100" dirty="0">
              <a:solidFill>
                <a:srgbClr val="1F2D29"/>
              </a:solidFill>
              <a:effectLst/>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effectLst/>
                <a:ea typeface="Times New Roman" panose="02020603050405020304" pitchFamily="18" charset="0"/>
                <a:cs typeface="Calibri" panose="020F0502020204030204" pitchFamily="34" charset="0"/>
              </a:rPr>
              <a:t>Students read at least four articles and write the main findings of each in their own words (in their research journal)</a:t>
            </a:r>
            <a:endParaRPr lang="en-US" sz="3400" kern="100" dirty="0">
              <a:solidFill>
                <a:srgbClr val="1F2D29"/>
              </a:solidFill>
              <a:effectLst/>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effectLst/>
                <a:ea typeface="Times New Roman" panose="02020603050405020304" pitchFamily="18" charset="0"/>
                <a:cs typeface="Calibri" panose="020F0502020204030204" pitchFamily="34" charset="0"/>
              </a:rPr>
              <a:t>Students choose two of the four articles and justify why the two selected sources are most appropriate for their writing project (in their research journal)</a:t>
            </a:r>
            <a:endParaRPr lang="en-US" sz="3400" kern="100" dirty="0">
              <a:solidFill>
                <a:srgbClr val="1F2D29"/>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6317366"/>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0B498415-0348-49CD-FC11-18125B20BED5}"/>
              </a:ext>
            </a:extLst>
          </p:cNvPr>
          <p:cNvSpPr>
            <a:spLocks noGrp="1"/>
          </p:cNvSpPr>
          <p:nvPr>
            <p:ph type="title"/>
          </p:nvPr>
        </p:nvSpPr>
        <p:spPr>
          <a:xfrm>
            <a:off x="2611808" y="1022548"/>
            <a:ext cx="7958331" cy="1308063"/>
          </a:xfrm>
        </p:spPr>
        <p:txBody>
          <a:bodyPr anchor="b">
            <a:normAutofit/>
          </a:bodyPr>
          <a:lstStyle/>
          <a:p>
            <a:pPr algn="l"/>
            <a:r>
              <a:rPr lang="en-US" sz="2800">
                <a:solidFill>
                  <a:srgbClr val="1F2D29"/>
                </a:solidFill>
              </a:rPr>
              <a:t>Info Lit Skill 1: Determining the Extent and Type of Information Needed</a:t>
            </a:r>
            <a:br>
              <a:rPr lang="en-US" sz="2800">
                <a:solidFill>
                  <a:srgbClr val="1F2D29"/>
                </a:solidFill>
              </a:rPr>
            </a:br>
            <a:endParaRPr lang="en-US" sz="2800" b="1">
              <a:solidFill>
                <a:srgbClr val="1F2D29"/>
              </a:solidFill>
            </a:endParaRPr>
          </a:p>
        </p:txBody>
      </p:sp>
      <p:sp>
        <p:nvSpPr>
          <p:cNvPr id="3" name="Content Placeholder 2">
            <a:extLst>
              <a:ext uri="{FF2B5EF4-FFF2-40B4-BE49-F238E27FC236}">
                <a16:creationId xmlns:a16="http://schemas.microsoft.com/office/drawing/2014/main" id="{EBA3A0E1-24FC-7125-84AD-9B9BF304B84F}"/>
              </a:ext>
            </a:extLst>
          </p:cNvPr>
          <p:cNvSpPr>
            <a:spLocks noGrp="1"/>
          </p:cNvSpPr>
          <p:nvPr>
            <p:ph idx="1"/>
          </p:nvPr>
        </p:nvSpPr>
        <p:spPr>
          <a:xfrm>
            <a:off x="2002971" y="2330611"/>
            <a:ext cx="8258292" cy="4113731"/>
          </a:xfrm>
        </p:spPr>
        <p:txBody>
          <a:bodyPr anchor="t">
            <a:normAutofit fontScale="62500" lnSpcReduction="20000"/>
          </a:bodyPr>
          <a:lstStyle/>
          <a:p>
            <a:pPr marL="0" indent="0">
              <a:lnSpc>
                <a:spcPct val="110000"/>
              </a:lnSpc>
              <a:buNone/>
            </a:pPr>
            <a:r>
              <a:rPr lang="en-US" sz="3400" dirty="0">
                <a:solidFill>
                  <a:srgbClr val="1F2D29"/>
                </a:solidFill>
              </a:rPr>
              <a:t>ACTIVITY IDEAS</a:t>
            </a:r>
          </a:p>
          <a:p>
            <a:pPr marL="0" indent="0">
              <a:lnSpc>
                <a:spcPct val="110000"/>
              </a:lnSpc>
              <a:buNone/>
            </a:pPr>
            <a:r>
              <a:rPr lang="en-US" sz="3400" kern="0" dirty="0">
                <a:solidFill>
                  <a:srgbClr val="1F2D29"/>
                </a:solidFill>
                <a:effectLst/>
                <a:latin typeface="+mj-lt"/>
                <a:ea typeface="Times New Roman" panose="02020603050405020304" pitchFamily="18" charset="0"/>
                <a:cs typeface="Calibri" panose="020F0502020204030204" pitchFamily="34" charset="0"/>
              </a:rPr>
              <a:t>Determine what kind of data and support is needed to formulate an argument</a:t>
            </a: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effectLst/>
                <a:latin typeface="+mj-lt"/>
                <a:ea typeface="Times New Roman" panose="02020603050405020304" pitchFamily="18" charset="0"/>
                <a:cs typeface="Calibri" panose="020F0502020204030204" pitchFamily="34" charset="0"/>
              </a:rPr>
              <a:t>Students write </a:t>
            </a:r>
            <a:r>
              <a:rPr lang="en-US" sz="3400" kern="0" dirty="0">
                <a:solidFill>
                  <a:srgbClr val="1F2D29"/>
                </a:solidFill>
                <a:latin typeface="+mj-lt"/>
                <a:ea typeface="Times New Roman" panose="02020603050405020304" pitchFamily="18" charset="0"/>
                <a:cs typeface="Calibri" panose="020F0502020204030204" pitchFamily="34" charset="0"/>
              </a:rPr>
              <a:t>position statements for different audiences who would be interested or impacted by the information (stakeholders, investors, managers, etc.)</a:t>
            </a:r>
            <a:endParaRPr lang="en-US" sz="3400" kern="100" dirty="0">
              <a:solidFill>
                <a:srgbClr val="1F2D29"/>
              </a:solidFill>
              <a:effectLst/>
              <a:latin typeface="+mj-lt"/>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effectLst/>
                <a:latin typeface="+mj-lt"/>
                <a:ea typeface="Times New Roman" panose="02020603050405020304" pitchFamily="18" charset="0"/>
                <a:cs typeface="Calibri" panose="020F0502020204030204" pitchFamily="34" charset="0"/>
              </a:rPr>
              <a:t>Students explain in writing why they trust or distrust an information source</a:t>
            </a:r>
          </a:p>
          <a:p>
            <a:pPr marL="793750" lvl="1" indent="-342900" fontAlgn="base">
              <a:lnSpc>
                <a:spcPct val="110000"/>
              </a:lnSpc>
              <a:spcBef>
                <a:spcPts val="0"/>
              </a:spcBef>
              <a:spcAft>
                <a:spcPts val="0"/>
              </a:spcAft>
              <a:buSzPts val="1000"/>
              <a:buFont typeface="Symbol" pitchFamily="2" charset="2"/>
              <a:buChar char=""/>
              <a:tabLst>
                <a:tab pos="457200" algn="l"/>
              </a:tabLst>
            </a:pPr>
            <a:r>
              <a:rPr lang="en-US" sz="3400" kern="0" dirty="0">
                <a:solidFill>
                  <a:srgbClr val="1F2D29"/>
                </a:solidFill>
                <a:latin typeface="+mj-lt"/>
                <a:ea typeface="Times New Roman" panose="02020603050405020304" pitchFamily="18" charset="0"/>
                <a:cs typeface="Calibri" panose="020F0502020204030204" pitchFamily="34" charset="0"/>
              </a:rPr>
              <a:t>Students read and highlight a text that makes a claim, and then state the main claim and</a:t>
            </a:r>
            <a:r>
              <a:rPr lang="en-US" sz="3400" kern="0" dirty="0">
                <a:solidFill>
                  <a:srgbClr val="1F2D29"/>
                </a:solidFill>
                <a:effectLst/>
                <a:latin typeface="+mj-lt"/>
                <a:ea typeface="Times New Roman" panose="02020603050405020304" pitchFamily="18" charset="0"/>
                <a:cs typeface="Calibri" panose="020F0502020204030204" pitchFamily="34" charset="0"/>
              </a:rPr>
              <a:t> outline the evidence used to support it </a:t>
            </a:r>
            <a:endParaRPr lang="en-US" sz="3400" kern="100" dirty="0">
              <a:solidFill>
                <a:srgbClr val="1F2D29"/>
              </a:solidFill>
              <a:effectLst/>
              <a:latin typeface="+mj-lt"/>
              <a:ea typeface="Calibri" panose="020F0502020204030204" pitchFamily="34" charset="0"/>
              <a:cs typeface="Times New Roman" panose="02020603050405020304" pitchFamily="18" charset="0"/>
            </a:endParaRPr>
          </a:p>
          <a:p>
            <a:pPr>
              <a:lnSpc>
                <a:spcPct val="110000"/>
              </a:lnSpc>
            </a:pPr>
            <a:endParaRPr lang="en-US" sz="1200" dirty="0">
              <a:solidFill>
                <a:srgbClr val="1F2D29"/>
              </a:solidFill>
            </a:endParaRPr>
          </a:p>
        </p:txBody>
      </p:sp>
    </p:spTree>
    <p:extLst>
      <p:ext uri="{BB962C8B-B14F-4D97-AF65-F5344CB8AC3E}">
        <p14:creationId xmlns:p14="http://schemas.microsoft.com/office/powerpoint/2010/main" val="302491946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20BCA0A3-86F3-0865-B681-DAC896E2FCAD}"/>
              </a:ext>
            </a:extLst>
          </p:cNvPr>
          <p:cNvSpPr>
            <a:spLocks noGrp="1"/>
          </p:cNvSpPr>
          <p:nvPr>
            <p:ph type="title"/>
          </p:nvPr>
        </p:nvSpPr>
        <p:spPr>
          <a:xfrm>
            <a:off x="2598921" y="585128"/>
            <a:ext cx="7958331" cy="1308063"/>
          </a:xfrm>
        </p:spPr>
        <p:txBody>
          <a:bodyPr anchor="b">
            <a:normAutofit/>
          </a:bodyPr>
          <a:lstStyle/>
          <a:p>
            <a:pPr marL="0" indent="0" algn="l">
              <a:buNone/>
            </a:pPr>
            <a:r>
              <a:rPr lang="en-US" dirty="0">
                <a:solidFill>
                  <a:srgbClr val="1F2D29"/>
                </a:solidFill>
              </a:rPr>
              <a:t>Info Lit Skill 2: Assessing the credibility and applicability of information sources </a:t>
            </a:r>
          </a:p>
        </p:txBody>
      </p:sp>
      <p:sp>
        <p:nvSpPr>
          <p:cNvPr id="3" name="Content Placeholder 2">
            <a:extLst>
              <a:ext uri="{FF2B5EF4-FFF2-40B4-BE49-F238E27FC236}">
                <a16:creationId xmlns:a16="http://schemas.microsoft.com/office/drawing/2014/main" id="{38BD0F80-3A5E-6A14-457E-BCF88D5C524E}"/>
              </a:ext>
            </a:extLst>
          </p:cNvPr>
          <p:cNvSpPr>
            <a:spLocks noGrp="1"/>
          </p:cNvSpPr>
          <p:nvPr>
            <p:ph idx="1"/>
          </p:nvPr>
        </p:nvSpPr>
        <p:spPr>
          <a:xfrm>
            <a:off x="2767282" y="1893191"/>
            <a:ext cx="7789969" cy="4773847"/>
          </a:xfrm>
        </p:spPr>
        <p:txBody>
          <a:bodyPr anchor="t">
            <a:normAutofit/>
          </a:bodyPr>
          <a:lstStyle/>
          <a:p>
            <a:pPr marL="0" marR="0" indent="0" fontAlgn="base">
              <a:lnSpc>
                <a:spcPct val="110000"/>
              </a:lnSpc>
              <a:spcBef>
                <a:spcPts val="0"/>
              </a:spcBef>
              <a:spcAft>
                <a:spcPts val="0"/>
              </a:spcAft>
              <a:buNone/>
            </a:pPr>
            <a:endParaRPr lang="en-US" sz="1400"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fontAlgn="base">
              <a:lnSpc>
                <a:spcPct val="110000"/>
              </a:lnSpc>
              <a:spcBef>
                <a:spcPts val="0"/>
              </a:spcBef>
              <a:spcAft>
                <a:spcPts val="0"/>
              </a:spcAft>
              <a:buNone/>
            </a:pPr>
            <a:r>
              <a:rPr lang="en-US" dirty="0">
                <a:solidFill>
                  <a:schemeClr val="tx2"/>
                </a:solidFill>
              </a:rPr>
              <a:t>ACTIVITY IDEAS</a:t>
            </a:r>
          </a:p>
          <a:p>
            <a:pPr marL="0" marR="0" indent="0" fontAlgn="base">
              <a:lnSpc>
                <a:spcPct val="110000"/>
              </a:lnSpc>
              <a:spcBef>
                <a:spcPts val="0"/>
              </a:spcBef>
              <a:spcAft>
                <a:spcPts val="0"/>
              </a:spcAft>
              <a:buNone/>
            </a:pPr>
            <a:endParaRPr lang="en-US" sz="1200"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endParaRPr>
          </a:p>
          <a:p>
            <a:pPr fontAlgn="base">
              <a:lnSpc>
                <a:spcPct val="110000"/>
              </a:lnSpc>
              <a:spcBef>
                <a:spcPts val="0"/>
              </a:spcBef>
              <a:spcAft>
                <a:spcPts val="0"/>
              </a:spcAft>
            </a:pPr>
            <a:r>
              <a:rPr lang="en-US" kern="0" dirty="0">
                <a:solidFill>
                  <a:srgbClr val="1F2D29"/>
                </a:solidFill>
                <a:effectLst/>
                <a:ea typeface="Times New Roman" panose="02020603050405020304" pitchFamily="18" charset="0"/>
                <a:cs typeface="Calibri" panose="020F0502020204030204" pitchFamily="34" charset="0"/>
              </a:rPr>
              <a:t>Students apply the </a:t>
            </a:r>
            <a:r>
              <a:rPr lang="en-US" b="1" kern="0" dirty="0">
                <a:solidFill>
                  <a:srgbClr val="1F2D29"/>
                </a:solidFill>
                <a:effectLst/>
                <a:ea typeface="Times New Roman" panose="02020603050405020304" pitchFamily="18" charset="0"/>
                <a:cs typeface="Calibri" panose="020F0502020204030204" pitchFamily="34" charset="0"/>
              </a:rPr>
              <a:t>CRAAP</a:t>
            </a:r>
            <a:r>
              <a:rPr lang="en-US" kern="0" dirty="0">
                <a:solidFill>
                  <a:srgbClr val="1F2D29"/>
                </a:solidFill>
                <a:effectLst/>
                <a:ea typeface="Times New Roman" panose="02020603050405020304" pitchFamily="18" charset="0"/>
                <a:cs typeface="Calibri" panose="020F0502020204030204" pitchFamily="34" charset="0"/>
              </a:rPr>
              <a:t> test to thei</a:t>
            </a:r>
            <a:r>
              <a:rPr lang="en-US" kern="0" dirty="0">
                <a:solidFill>
                  <a:srgbClr val="1F2D29"/>
                </a:solidFill>
                <a:ea typeface="Times New Roman" panose="02020603050405020304" pitchFamily="18" charset="0"/>
                <a:cs typeface="Calibri" panose="020F0502020204030204" pitchFamily="34" charset="0"/>
              </a:rPr>
              <a:t>r sources</a:t>
            </a:r>
            <a:endParaRPr lang="en-US" kern="0" dirty="0">
              <a:solidFill>
                <a:srgbClr val="1F2D29"/>
              </a:solidFill>
              <a:effectLst/>
              <a:ea typeface="Times New Roman" panose="02020603050405020304" pitchFamily="18" charset="0"/>
              <a:cs typeface="Calibri" panose="020F0502020204030204" pitchFamily="34" charset="0"/>
            </a:endParaRPr>
          </a:p>
          <a:p>
            <a:pPr marL="450850" lvl="1" fontAlgn="base">
              <a:lnSpc>
                <a:spcPct val="110000"/>
              </a:lnSpc>
              <a:spcBef>
                <a:spcPts val="0"/>
              </a:spcBef>
              <a:spcAft>
                <a:spcPts val="0"/>
              </a:spcAft>
            </a:pPr>
            <a:r>
              <a:rPr lang="en-US" sz="2000" b="1" kern="0" dirty="0">
                <a:solidFill>
                  <a:srgbClr val="1F2D29"/>
                </a:solidFill>
                <a:ea typeface="Times New Roman" panose="02020603050405020304" pitchFamily="18" charset="0"/>
                <a:cs typeface="Calibri" panose="020F0502020204030204" pitchFamily="34" charset="0"/>
              </a:rPr>
              <a:t>Currency</a:t>
            </a:r>
            <a:r>
              <a:rPr lang="en-US" sz="2000" kern="0" dirty="0">
                <a:solidFill>
                  <a:srgbClr val="1F2D29"/>
                </a:solidFill>
                <a:ea typeface="Times New Roman" panose="02020603050405020304" pitchFamily="18" charset="0"/>
                <a:cs typeface="Calibri" panose="020F0502020204030204" pitchFamily="34" charset="0"/>
              </a:rPr>
              <a:t>: Is the source up to date?</a:t>
            </a:r>
          </a:p>
          <a:p>
            <a:pPr marL="450850" lvl="1" fontAlgn="base">
              <a:lnSpc>
                <a:spcPct val="110000"/>
              </a:lnSpc>
              <a:spcBef>
                <a:spcPts val="0"/>
              </a:spcBef>
              <a:spcAft>
                <a:spcPts val="0"/>
              </a:spcAft>
            </a:pPr>
            <a:r>
              <a:rPr lang="en-US" sz="2000" b="1" kern="0" dirty="0">
                <a:solidFill>
                  <a:srgbClr val="1F2D29"/>
                </a:solidFill>
                <a:effectLst/>
                <a:ea typeface="Times New Roman" panose="02020603050405020304" pitchFamily="18" charset="0"/>
                <a:cs typeface="Calibri" panose="020F0502020204030204" pitchFamily="34" charset="0"/>
              </a:rPr>
              <a:t>Relevance</a:t>
            </a:r>
            <a:r>
              <a:rPr lang="en-US" sz="2000" kern="0" dirty="0">
                <a:solidFill>
                  <a:srgbClr val="1F2D29"/>
                </a:solidFill>
                <a:effectLst/>
                <a:ea typeface="Times New Roman" panose="02020603050405020304" pitchFamily="18" charset="0"/>
                <a:cs typeface="Calibri" panose="020F0502020204030204" pitchFamily="34" charset="0"/>
              </a:rPr>
              <a:t>: </a:t>
            </a:r>
            <a:r>
              <a:rPr lang="en-US" sz="2000" kern="0" dirty="0">
                <a:solidFill>
                  <a:srgbClr val="1F2D29"/>
                </a:solidFill>
                <a:ea typeface="Times New Roman" panose="02020603050405020304" pitchFamily="18" charset="0"/>
                <a:cs typeface="Calibri" panose="020F0502020204030204" pitchFamily="34" charset="0"/>
              </a:rPr>
              <a:t>Is the source relevant to your research?</a:t>
            </a:r>
          </a:p>
          <a:p>
            <a:pPr marL="450850" lvl="1" fontAlgn="base">
              <a:lnSpc>
                <a:spcPct val="110000"/>
              </a:lnSpc>
              <a:spcBef>
                <a:spcPts val="0"/>
              </a:spcBef>
              <a:spcAft>
                <a:spcPts val="0"/>
              </a:spcAft>
            </a:pPr>
            <a:r>
              <a:rPr lang="en-US" sz="2000" b="1" kern="0" dirty="0">
                <a:solidFill>
                  <a:srgbClr val="1F2D29"/>
                </a:solidFill>
                <a:effectLst/>
                <a:ea typeface="Times New Roman" panose="02020603050405020304" pitchFamily="18" charset="0"/>
                <a:cs typeface="Calibri" panose="020F0502020204030204" pitchFamily="34" charset="0"/>
              </a:rPr>
              <a:t>Authority</a:t>
            </a:r>
            <a:r>
              <a:rPr lang="en-US" sz="2000" kern="0" dirty="0">
                <a:solidFill>
                  <a:srgbClr val="1F2D29"/>
                </a:solidFill>
                <a:effectLst/>
                <a:ea typeface="Times New Roman" panose="02020603050405020304" pitchFamily="18" charset="0"/>
                <a:cs typeface="Calibri" panose="020F0502020204030204" pitchFamily="34" charset="0"/>
              </a:rPr>
              <a:t>: Is the source reputable and trustworth</a:t>
            </a:r>
            <a:r>
              <a:rPr lang="en-US" sz="2000" kern="0" dirty="0">
                <a:solidFill>
                  <a:srgbClr val="1F2D29"/>
                </a:solidFill>
                <a:ea typeface="Times New Roman" panose="02020603050405020304" pitchFamily="18" charset="0"/>
                <a:cs typeface="Calibri" panose="020F0502020204030204" pitchFamily="34" charset="0"/>
              </a:rPr>
              <a:t>y?</a:t>
            </a:r>
          </a:p>
          <a:p>
            <a:pPr marL="450850" lvl="1" fontAlgn="base">
              <a:lnSpc>
                <a:spcPct val="110000"/>
              </a:lnSpc>
              <a:spcBef>
                <a:spcPts val="0"/>
              </a:spcBef>
              <a:spcAft>
                <a:spcPts val="0"/>
              </a:spcAft>
            </a:pPr>
            <a:r>
              <a:rPr lang="en-US" sz="2000" b="1" kern="0" dirty="0">
                <a:solidFill>
                  <a:srgbClr val="1F2D29"/>
                </a:solidFill>
                <a:effectLst/>
                <a:ea typeface="Times New Roman" panose="02020603050405020304" pitchFamily="18" charset="0"/>
                <a:cs typeface="Calibri" panose="020F0502020204030204" pitchFamily="34" charset="0"/>
              </a:rPr>
              <a:t>Accuracy</a:t>
            </a:r>
            <a:r>
              <a:rPr lang="en-US" sz="2000" kern="0" dirty="0">
                <a:solidFill>
                  <a:srgbClr val="1F2D29"/>
                </a:solidFill>
                <a:effectLst/>
                <a:ea typeface="Times New Roman" panose="02020603050405020304" pitchFamily="18" charset="0"/>
                <a:cs typeface="Calibri" panose="020F0502020204030204" pitchFamily="34" charset="0"/>
              </a:rPr>
              <a:t>: Are claims in</a:t>
            </a:r>
            <a:r>
              <a:rPr lang="en-US" sz="2000" kern="0" dirty="0">
                <a:solidFill>
                  <a:srgbClr val="1F2D29"/>
                </a:solidFill>
                <a:ea typeface="Times New Roman" panose="02020603050405020304" pitchFamily="18" charset="0"/>
                <a:cs typeface="Calibri" panose="020F0502020204030204" pitchFamily="34" charset="0"/>
              </a:rPr>
              <a:t> the source backed by convincing evidence?</a:t>
            </a:r>
          </a:p>
          <a:p>
            <a:pPr marL="450850" lvl="1" fontAlgn="base">
              <a:lnSpc>
                <a:spcPct val="110000"/>
              </a:lnSpc>
              <a:spcBef>
                <a:spcPts val="0"/>
              </a:spcBef>
              <a:spcAft>
                <a:spcPts val="0"/>
              </a:spcAft>
            </a:pPr>
            <a:r>
              <a:rPr lang="en-US" sz="2000" b="1" kern="0" dirty="0">
                <a:solidFill>
                  <a:srgbClr val="1F2D29"/>
                </a:solidFill>
                <a:effectLst/>
                <a:ea typeface="Times New Roman" panose="02020603050405020304" pitchFamily="18" charset="0"/>
                <a:cs typeface="Calibri" panose="020F0502020204030204" pitchFamily="34" charset="0"/>
              </a:rPr>
              <a:t>Purpose</a:t>
            </a:r>
            <a:r>
              <a:rPr lang="en-US" sz="2000" kern="0" dirty="0">
                <a:solidFill>
                  <a:srgbClr val="1F2D29"/>
                </a:solidFill>
                <a:effectLst/>
                <a:ea typeface="Times New Roman" panose="02020603050405020304" pitchFamily="18" charset="0"/>
                <a:cs typeface="Calibri" panose="020F0502020204030204" pitchFamily="34" charset="0"/>
              </a:rPr>
              <a:t>: What was the motive behind publishing this source?</a:t>
            </a:r>
          </a:p>
          <a:p>
            <a:pPr marL="0" marR="0" indent="0" fontAlgn="base">
              <a:lnSpc>
                <a:spcPct val="110000"/>
              </a:lnSpc>
              <a:spcBef>
                <a:spcPts val="0"/>
              </a:spcBef>
              <a:spcAft>
                <a:spcPts val="0"/>
              </a:spcAft>
              <a:buNone/>
            </a:pPr>
            <a:endParaRPr lang="en-US" sz="1200" kern="100" dirty="0">
              <a:solidFill>
                <a:srgbClr val="1F2D29"/>
              </a:solidFill>
              <a:effectLst/>
              <a:ea typeface="Calibri" panose="020F0502020204030204" pitchFamily="34" charset="0"/>
              <a:cs typeface="Times New Roman" panose="02020603050405020304" pitchFamily="18" charset="0"/>
            </a:endParaRPr>
          </a:p>
          <a:p>
            <a:pPr marL="0" marR="0" indent="0" fontAlgn="base">
              <a:lnSpc>
                <a:spcPct val="110000"/>
              </a:lnSpc>
              <a:spcBef>
                <a:spcPts val="0"/>
              </a:spcBef>
              <a:spcAft>
                <a:spcPts val="0"/>
              </a:spcAft>
              <a:buNone/>
            </a:pPr>
            <a:r>
              <a:rPr lang="en-US" kern="100" dirty="0">
                <a:solidFill>
                  <a:srgbClr val="1F2D29"/>
                </a:solidFill>
                <a:effectLst/>
                <a:ea typeface="Calibri" panose="020F0502020204030204" pitchFamily="34" charset="0"/>
                <a:cs typeface="Times New Roman" panose="02020603050405020304" pitchFamily="18" charset="0"/>
                <a:hlinkClick r:id="rId3"/>
              </a:rPr>
              <a:t>https://www.scribbr.com/working-with-sources/craap-test/</a:t>
            </a:r>
            <a:endParaRPr lang="en-US" kern="100" dirty="0">
              <a:solidFill>
                <a:srgbClr val="1F2D29"/>
              </a:solidFill>
              <a:effectLst/>
              <a:ea typeface="Calibri" panose="020F0502020204030204" pitchFamily="34" charset="0"/>
              <a:cs typeface="Times New Roman" panose="02020603050405020304" pitchFamily="18" charset="0"/>
            </a:endParaRPr>
          </a:p>
          <a:p>
            <a:pPr marL="0" marR="0" indent="0" fontAlgn="base">
              <a:lnSpc>
                <a:spcPct val="110000"/>
              </a:lnSpc>
              <a:spcBef>
                <a:spcPts val="0"/>
              </a:spcBef>
              <a:spcAft>
                <a:spcPts val="0"/>
              </a:spcAft>
              <a:buNone/>
            </a:pPr>
            <a:endParaRPr lang="en-US" sz="1200" kern="100" dirty="0">
              <a:solidFill>
                <a:srgbClr val="1F2D29"/>
              </a:solidFill>
              <a:ea typeface="Calibri" panose="020F0502020204030204" pitchFamily="34" charset="0"/>
              <a:cs typeface="Times New Roman" panose="02020603050405020304" pitchFamily="18" charset="0"/>
            </a:endParaRPr>
          </a:p>
          <a:p>
            <a:pPr fontAlgn="base">
              <a:lnSpc>
                <a:spcPct val="110000"/>
              </a:lnSpc>
              <a:spcBef>
                <a:spcPts val="0"/>
              </a:spcBef>
              <a:spcAft>
                <a:spcPts val="0"/>
              </a:spcAft>
            </a:pPr>
            <a:r>
              <a:rPr lang="en-US" kern="100" dirty="0">
                <a:solidFill>
                  <a:srgbClr val="1F2D29"/>
                </a:solidFill>
                <a:effectLst/>
                <a:ea typeface="Calibri" panose="020F0502020204030204" pitchFamily="34" charset="0"/>
                <a:cs typeface="Times New Roman" panose="02020603050405020304" pitchFamily="18" charset="0"/>
              </a:rPr>
              <a:t>Students write a dialogue-based “discussion” in which different sources </a:t>
            </a:r>
            <a:r>
              <a:rPr lang="en-US" kern="100" dirty="0">
                <a:solidFill>
                  <a:srgbClr val="1F2D29"/>
                </a:solidFill>
                <a:ea typeface="Calibri" panose="020F0502020204030204" pitchFamily="34" charset="0"/>
                <a:cs typeface="Times New Roman" panose="02020603050405020304" pitchFamily="18" charset="0"/>
              </a:rPr>
              <a:t>engage in a</a:t>
            </a:r>
            <a:r>
              <a:rPr lang="en-US" kern="100" dirty="0">
                <a:solidFill>
                  <a:srgbClr val="1F2D29"/>
                </a:solidFill>
                <a:effectLst/>
                <a:ea typeface="Calibri" panose="020F0502020204030204" pitchFamily="34" charset="0"/>
                <a:cs typeface="Times New Roman" panose="02020603050405020304" pitchFamily="18" charset="0"/>
              </a:rPr>
              <a:t> conversation with each other</a:t>
            </a:r>
          </a:p>
          <a:p>
            <a:pPr marL="0" marR="0" indent="0" fontAlgn="base">
              <a:lnSpc>
                <a:spcPct val="110000"/>
              </a:lnSpc>
              <a:spcBef>
                <a:spcPts val="0"/>
              </a:spcBef>
              <a:spcAft>
                <a:spcPts val="0"/>
              </a:spcAft>
              <a:buNone/>
            </a:pPr>
            <a:endParaRPr lang="en-US" sz="1400"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fontAlgn="base">
              <a:lnSpc>
                <a:spcPct val="110000"/>
              </a:lnSpc>
              <a:spcBef>
                <a:spcPts val="0"/>
              </a:spcBef>
              <a:spcAft>
                <a:spcPts val="0"/>
              </a:spcAft>
              <a:buNone/>
            </a:pPr>
            <a:endParaRPr lang="en-US" sz="1400"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fontAlgn="base">
              <a:lnSpc>
                <a:spcPct val="110000"/>
              </a:lnSpc>
              <a:spcBef>
                <a:spcPts val="0"/>
              </a:spcBef>
              <a:spcAft>
                <a:spcPts val="0"/>
              </a:spcAft>
              <a:buNone/>
            </a:pPr>
            <a:endParaRPr lang="en-US" sz="1400" kern="100" dirty="0">
              <a:solidFill>
                <a:srgbClr val="1F2D29"/>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en-US" sz="1400" dirty="0">
              <a:solidFill>
                <a:srgbClr val="1F2D29"/>
              </a:solidFill>
            </a:endParaRPr>
          </a:p>
        </p:txBody>
      </p:sp>
    </p:spTree>
    <p:extLst>
      <p:ext uri="{BB962C8B-B14F-4D97-AF65-F5344CB8AC3E}">
        <p14:creationId xmlns:p14="http://schemas.microsoft.com/office/powerpoint/2010/main" val="1184181590"/>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1119D6D5-9515-9324-5B9F-4BBBEEFA3955}"/>
              </a:ext>
            </a:extLst>
          </p:cNvPr>
          <p:cNvSpPr>
            <a:spLocks noGrp="1"/>
          </p:cNvSpPr>
          <p:nvPr>
            <p:ph type="title"/>
          </p:nvPr>
        </p:nvSpPr>
        <p:spPr>
          <a:xfrm>
            <a:off x="2598921" y="560769"/>
            <a:ext cx="7958331" cy="1308063"/>
          </a:xfrm>
        </p:spPr>
        <p:txBody>
          <a:bodyPr anchor="b">
            <a:normAutofit/>
          </a:bodyPr>
          <a:lstStyle/>
          <a:p>
            <a:pPr marL="0" indent="0" algn="l">
              <a:buNone/>
            </a:pPr>
            <a:r>
              <a:rPr lang="en-US" sz="3200" dirty="0">
                <a:solidFill>
                  <a:srgbClr val="1F2D29"/>
                </a:solidFill>
              </a:rPr>
              <a:t>Info Lit Skill 3: Assessing and using information ethically and legally </a:t>
            </a:r>
          </a:p>
        </p:txBody>
      </p:sp>
      <p:sp>
        <p:nvSpPr>
          <p:cNvPr id="3" name="Content Placeholder 2">
            <a:extLst>
              <a:ext uri="{FF2B5EF4-FFF2-40B4-BE49-F238E27FC236}">
                <a16:creationId xmlns:a16="http://schemas.microsoft.com/office/drawing/2014/main" id="{B5E8C879-07DB-DD1B-2943-6AD868F93680}"/>
              </a:ext>
            </a:extLst>
          </p:cNvPr>
          <p:cNvSpPr>
            <a:spLocks noGrp="1"/>
          </p:cNvSpPr>
          <p:nvPr>
            <p:ph idx="1"/>
          </p:nvPr>
        </p:nvSpPr>
        <p:spPr>
          <a:xfrm>
            <a:off x="2935645" y="2070372"/>
            <a:ext cx="7958331" cy="4352199"/>
          </a:xfrm>
        </p:spPr>
        <p:txBody>
          <a:bodyPr anchor="t">
            <a:normAutofit fontScale="92500" lnSpcReduction="20000"/>
          </a:bodyPr>
          <a:lstStyle/>
          <a:p>
            <a:pPr marL="0" indent="0">
              <a:lnSpc>
                <a:spcPct val="110000"/>
              </a:lnSpc>
              <a:buNone/>
            </a:pPr>
            <a:r>
              <a:rPr lang="en-US" dirty="0">
                <a:solidFill>
                  <a:srgbClr val="1F2D29"/>
                </a:solidFill>
              </a:rPr>
              <a:t>ACTIVITY IDEAS </a:t>
            </a:r>
          </a:p>
          <a:p>
            <a:pPr>
              <a:lnSpc>
                <a:spcPct val="110000"/>
              </a:lnSpc>
            </a:pPr>
            <a:r>
              <a:rPr lang="en-US" dirty="0">
                <a:solidFill>
                  <a:srgbClr val="1F2D29"/>
                </a:solidFill>
              </a:rPr>
              <a:t>Learn about different citation styles and the logics behind them</a:t>
            </a:r>
          </a:p>
          <a:p>
            <a:pPr lvl="1">
              <a:lnSpc>
                <a:spcPct val="110000"/>
              </a:lnSpc>
            </a:pPr>
            <a:r>
              <a:rPr lang="en-US" sz="2000" dirty="0">
                <a:solidFill>
                  <a:srgbClr val="1F2D29"/>
                </a:solidFill>
              </a:rPr>
              <a:t>Students play a game using MLA, APA and Chicago citation style where they identify  which style is which</a:t>
            </a:r>
          </a:p>
          <a:p>
            <a:pPr lvl="1">
              <a:lnSpc>
                <a:spcPct val="110000"/>
              </a:lnSpc>
            </a:pPr>
            <a:r>
              <a:rPr lang="en-US" sz="2000" dirty="0">
                <a:solidFill>
                  <a:srgbClr val="1F2D29"/>
                </a:solidFill>
              </a:rPr>
              <a:t>Students write a short paragraph that cites a source using each citation style</a:t>
            </a:r>
          </a:p>
          <a:p>
            <a:pPr>
              <a:lnSpc>
                <a:spcPct val="110000"/>
              </a:lnSpc>
            </a:pPr>
            <a:r>
              <a:rPr lang="en-US" dirty="0">
                <a:solidFill>
                  <a:srgbClr val="1F2D29"/>
                </a:solidFill>
              </a:rPr>
              <a:t>Identify quotations, paraphrasing, and summarizing</a:t>
            </a:r>
          </a:p>
          <a:p>
            <a:pPr lvl="1">
              <a:lnSpc>
                <a:spcPct val="110000"/>
              </a:lnSpc>
            </a:pPr>
            <a:r>
              <a:rPr lang="en-US" sz="2000" dirty="0">
                <a:solidFill>
                  <a:srgbClr val="1F2D29"/>
                </a:solidFill>
              </a:rPr>
              <a:t>Students read short teacher-provided passages and identify appropriate and inappropriate use of quotations, paraphrasing, and summarizing</a:t>
            </a:r>
          </a:p>
          <a:p>
            <a:pPr lvl="1">
              <a:lnSpc>
                <a:spcPct val="110000"/>
              </a:lnSpc>
            </a:pPr>
            <a:r>
              <a:rPr lang="en-US" sz="2000" dirty="0">
                <a:solidFill>
                  <a:srgbClr val="1F2D29"/>
                </a:solidFill>
              </a:rPr>
              <a:t>Students write their own short passages that appropriately use quotations, paraphrasing, and summarizing.</a:t>
            </a:r>
          </a:p>
          <a:p>
            <a:pPr>
              <a:lnSpc>
                <a:spcPct val="110000"/>
              </a:lnSpc>
            </a:pPr>
            <a:endParaRPr lang="en-US" sz="1100" dirty="0">
              <a:solidFill>
                <a:srgbClr val="1F2D29"/>
              </a:solidFill>
            </a:endParaRPr>
          </a:p>
        </p:txBody>
      </p:sp>
    </p:spTree>
    <p:extLst>
      <p:ext uri="{BB962C8B-B14F-4D97-AF65-F5344CB8AC3E}">
        <p14:creationId xmlns:p14="http://schemas.microsoft.com/office/powerpoint/2010/main" val="218929247"/>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7B1FA785-7544-8BB1-0377-5501E7E64B84}"/>
              </a:ext>
            </a:extLst>
          </p:cNvPr>
          <p:cNvSpPr>
            <a:spLocks noGrp="1"/>
          </p:cNvSpPr>
          <p:nvPr>
            <p:ph type="title"/>
          </p:nvPr>
        </p:nvSpPr>
        <p:spPr>
          <a:xfrm>
            <a:off x="2611808" y="1022548"/>
            <a:ext cx="7958331" cy="1308063"/>
          </a:xfrm>
        </p:spPr>
        <p:txBody>
          <a:bodyPr anchor="b">
            <a:normAutofit/>
          </a:bodyPr>
          <a:lstStyle/>
          <a:p>
            <a:pPr marL="0" indent="0" algn="l">
              <a:buNone/>
            </a:pPr>
            <a:r>
              <a:rPr lang="en-US" sz="4100">
                <a:solidFill>
                  <a:srgbClr val="1F2D29"/>
                </a:solidFill>
              </a:rPr>
              <a:t>Info Lit Skill 4: Implementing well-designed research strategies</a:t>
            </a:r>
          </a:p>
        </p:txBody>
      </p:sp>
      <p:sp>
        <p:nvSpPr>
          <p:cNvPr id="6" name="Content Placeholder 2">
            <a:extLst>
              <a:ext uri="{FF2B5EF4-FFF2-40B4-BE49-F238E27FC236}">
                <a16:creationId xmlns:a16="http://schemas.microsoft.com/office/drawing/2014/main" id="{FCF71541-2AF3-F640-6AE1-04CDACF19FBE}"/>
              </a:ext>
            </a:extLst>
          </p:cNvPr>
          <p:cNvSpPr>
            <a:spLocks noGrp="1"/>
          </p:cNvSpPr>
          <p:nvPr>
            <p:ph idx="1"/>
          </p:nvPr>
        </p:nvSpPr>
        <p:spPr>
          <a:xfrm>
            <a:off x="2302932" y="2641604"/>
            <a:ext cx="8071153" cy="3857167"/>
          </a:xfrm>
        </p:spPr>
        <p:txBody>
          <a:bodyPr anchor="t">
            <a:normAutofit/>
          </a:bodyPr>
          <a:lstStyle/>
          <a:p>
            <a:pPr marL="0" marR="0" lvl="0" indent="0" fontAlgn="base">
              <a:spcBef>
                <a:spcPts val="0"/>
              </a:spcBef>
              <a:buSzPts val="1000"/>
              <a:buNone/>
              <a:tabLst>
                <a:tab pos="457200" algn="l"/>
              </a:tabLst>
            </a:pPr>
            <a:r>
              <a:rPr lang="en-US" dirty="0">
                <a:solidFill>
                  <a:srgbClr val="1F2D29"/>
                </a:solidFill>
              </a:rPr>
              <a:t>ACTIVITY IDEAS</a:t>
            </a:r>
            <a:endParaRPr lang="en-US"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endParaRPr>
          </a:p>
          <a:p>
            <a:pPr marL="0" indent="0" fontAlgn="base">
              <a:spcBef>
                <a:spcPts val="0"/>
              </a:spcBef>
              <a:buSzPts val="1000"/>
              <a:buNone/>
              <a:tabLst>
                <a:tab pos="457200" algn="l"/>
              </a:tabLst>
            </a:pPr>
            <a:r>
              <a:rPr lang="en-US" kern="0" dirty="0">
                <a:solidFill>
                  <a:srgbClr val="1F2D29"/>
                </a:solidFill>
                <a:effectLst/>
                <a:ea typeface="Times New Roman" panose="02020603050405020304" pitchFamily="18" charset="0"/>
                <a:cs typeface="Calibri" panose="020F0502020204030204" pitchFamily="34" charset="0"/>
              </a:rPr>
              <a:t>Understand how to use and cite source materials in their own writing</a:t>
            </a:r>
          </a:p>
          <a:p>
            <a:pPr marL="342900" indent="-342900" fontAlgn="base">
              <a:spcBef>
                <a:spcPts val="0"/>
              </a:spcBef>
              <a:buSzPts val="1000"/>
              <a:buFont typeface="Symbol" pitchFamily="2" charset="2"/>
              <a:buChar char=""/>
              <a:tabLst>
                <a:tab pos="457200" algn="l"/>
              </a:tabLst>
            </a:pPr>
            <a:r>
              <a:rPr lang="en-US" kern="0" dirty="0">
                <a:solidFill>
                  <a:srgbClr val="1F2D29"/>
                </a:solidFill>
                <a:ea typeface="Times New Roman" panose="02020603050405020304" pitchFamily="18" charset="0"/>
                <a:cs typeface="Calibri" panose="020F0502020204030204" pitchFamily="34" charset="0"/>
              </a:rPr>
              <a:t>S</a:t>
            </a:r>
            <a:r>
              <a:rPr lang="en-US" kern="0" dirty="0">
                <a:solidFill>
                  <a:srgbClr val="1F2D29"/>
                </a:solidFill>
                <a:effectLst/>
                <a:ea typeface="Times New Roman" panose="02020603050405020304" pitchFamily="18" charset="0"/>
                <a:cs typeface="Calibri" panose="020F0502020204030204" pitchFamily="34" charset="0"/>
              </a:rPr>
              <a:t>tudents read primary research articles and summarize the main point(s) of each section in their own words</a:t>
            </a:r>
            <a:endParaRPr lang="en-US" kern="100" dirty="0">
              <a:solidFill>
                <a:srgbClr val="1F2D29"/>
              </a:solidFill>
              <a:effectLst/>
              <a:ea typeface="Calibri" panose="020F0502020204030204" pitchFamily="34" charset="0"/>
              <a:cs typeface="Times New Roman" panose="02020603050405020304" pitchFamily="18" charset="0"/>
            </a:endParaRPr>
          </a:p>
          <a:p>
            <a:pPr marL="342900" indent="-342900" fontAlgn="base">
              <a:spcBef>
                <a:spcPts val="0"/>
              </a:spcBef>
              <a:buSzPts val="1000"/>
              <a:buFont typeface="Symbol" pitchFamily="2" charset="2"/>
              <a:buChar char=""/>
              <a:tabLst>
                <a:tab pos="457200" algn="l"/>
              </a:tabLst>
            </a:pPr>
            <a:r>
              <a:rPr lang="en-US" kern="100" dirty="0">
                <a:solidFill>
                  <a:srgbClr val="1F2D29"/>
                </a:solidFill>
                <a:effectLst/>
                <a:ea typeface="Calibri" panose="020F0502020204030204" pitchFamily="34" charset="0"/>
                <a:cs typeface="Times New Roman" panose="02020603050405020304" pitchFamily="18" charset="0"/>
              </a:rPr>
              <a:t>Students explain a research method in an infographic (combining images and text)</a:t>
            </a:r>
          </a:p>
          <a:p>
            <a:pPr marL="342900" marR="0" lvl="0" indent="-342900" fontAlgn="base">
              <a:spcBef>
                <a:spcPts val="0"/>
              </a:spcBef>
              <a:buSzPts val="1000"/>
              <a:buFont typeface="Symbol" pitchFamily="2" charset="2"/>
              <a:buChar char=""/>
              <a:tabLst>
                <a:tab pos="457200" algn="l"/>
              </a:tabLst>
            </a:pPr>
            <a:r>
              <a:rPr lang="en-US" kern="0" dirty="0">
                <a:solidFill>
                  <a:srgbClr val="1F2D29"/>
                </a:solidFill>
                <a:effectLst/>
                <a:ea typeface="Times New Roman" panose="02020603050405020304" pitchFamily="18" charset="0"/>
                <a:cs typeface="Calibri" panose="020F0502020204030204" pitchFamily="34" charset="0"/>
              </a:rPr>
              <a:t>Students write documents in specified genres, in which they use the information they extracted from primary sources as evidence for the claims they make</a:t>
            </a:r>
          </a:p>
        </p:txBody>
      </p:sp>
    </p:spTree>
    <p:extLst>
      <p:ext uri="{BB962C8B-B14F-4D97-AF65-F5344CB8AC3E}">
        <p14:creationId xmlns:p14="http://schemas.microsoft.com/office/powerpoint/2010/main" val="1919352154"/>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Oval 14">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F92AC0A-7690-8C2E-D7D7-91808830D2E9}"/>
              </a:ext>
            </a:extLst>
          </p:cNvPr>
          <p:cNvSpPr>
            <a:spLocks noGrp="1"/>
          </p:cNvSpPr>
          <p:nvPr>
            <p:ph type="title"/>
          </p:nvPr>
        </p:nvSpPr>
        <p:spPr>
          <a:xfrm>
            <a:off x="2598921" y="231255"/>
            <a:ext cx="7958331" cy="1308063"/>
          </a:xfrm>
        </p:spPr>
        <p:txBody>
          <a:bodyPr anchor="b">
            <a:normAutofit/>
          </a:bodyPr>
          <a:lstStyle/>
          <a:p>
            <a:pPr marL="0" indent="0" algn="l">
              <a:buNone/>
            </a:pPr>
            <a:r>
              <a:rPr lang="en-US" sz="3200" dirty="0">
                <a:solidFill>
                  <a:srgbClr val="1F2D29"/>
                </a:solidFill>
              </a:rPr>
              <a:t>Info Lit Skill 5: Accessing information effectively from multiple sources</a:t>
            </a:r>
          </a:p>
        </p:txBody>
      </p:sp>
      <p:sp>
        <p:nvSpPr>
          <p:cNvPr id="6" name="Content Placeholder 2">
            <a:extLst>
              <a:ext uri="{FF2B5EF4-FFF2-40B4-BE49-F238E27FC236}">
                <a16:creationId xmlns:a16="http://schemas.microsoft.com/office/drawing/2014/main" id="{797ED2EF-2BED-21C5-2A52-BC7F5770E7F6}"/>
              </a:ext>
            </a:extLst>
          </p:cNvPr>
          <p:cNvSpPr>
            <a:spLocks noGrp="1"/>
          </p:cNvSpPr>
          <p:nvPr>
            <p:ph idx="1"/>
          </p:nvPr>
        </p:nvSpPr>
        <p:spPr>
          <a:xfrm>
            <a:off x="2020478" y="1858981"/>
            <a:ext cx="9376863" cy="4767764"/>
          </a:xfrm>
        </p:spPr>
        <p:txBody>
          <a:bodyPr anchor="t">
            <a:noAutofit/>
          </a:bodyPr>
          <a:lstStyle/>
          <a:p>
            <a:pPr marL="0" indent="0">
              <a:lnSpc>
                <a:spcPct val="110000"/>
              </a:lnSpc>
              <a:buNone/>
            </a:pPr>
            <a:r>
              <a:rPr lang="en-US" sz="1800" dirty="0">
                <a:solidFill>
                  <a:srgbClr val="1F2D29"/>
                </a:solidFill>
              </a:rPr>
              <a:t>ACTIVITY IDEAS</a:t>
            </a:r>
          </a:p>
          <a:p>
            <a:pPr>
              <a:lnSpc>
                <a:spcPct val="110000"/>
              </a:lnSpc>
            </a:pPr>
            <a:r>
              <a:rPr lang="en-US" dirty="0">
                <a:solidFill>
                  <a:srgbClr val="1F2D29"/>
                </a:solidFill>
              </a:rPr>
              <a:t>Students use a research logs in a table format that allows them to: 1) copy direct quotes from a source, 2) paraphrase the information, 3) note why the information is useful for the document they are writing, and 4) make connections with other sources</a:t>
            </a:r>
          </a:p>
          <a:p>
            <a:pPr>
              <a:lnSpc>
                <a:spcPct val="110000"/>
              </a:lnSpc>
            </a:pPr>
            <a:r>
              <a:rPr lang="en-US" dirty="0">
                <a:solidFill>
                  <a:srgbClr val="1F2D29"/>
                </a:solidFill>
              </a:rPr>
              <a:t>Read, annotate, and summarize a peer-reviewed journal article</a:t>
            </a:r>
          </a:p>
          <a:p>
            <a:pPr marL="793750" lvl="1" indent="-342900" fontAlgn="base">
              <a:lnSpc>
                <a:spcPct val="110000"/>
              </a:lnSpc>
              <a:spcBef>
                <a:spcPts val="0"/>
              </a:spcBef>
              <a:spcAft>
                <a:spcPts val="0"/>
              </a:spcAft>
              <a:buSzPts val="1000"/>
              <a:buFont typeface="Symbol" pitchFamily="2" charset="2"/>
              <a:buChar char=""/>
              <a:tabLst>
                <a:tab pos="457200" algn="l"/>
              </a:tabLst>
            </a:pPr>
            <a:r>
              <a:rPr lang="en-US"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rPr>
              <a:t>Students work from instructor-provided models to locate and annotate the introduction, the “statement of the research gap”,  the theoretical framework, and the methods </a:t>
            </a:r>
            <a:endParaRPr lang="en-US"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rPr>
              <a:t>Students write one sentence per paragraph that “headlines” its main purpose or point </a:t>
            </a:r>
            <a:endParaRPr lang="en-US"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rPr>
              <a:t>Students record an oral summary an article including any assigned or particular elements</a:t>
            </a:r>
            <a:endParaRPr lang="en-US"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rPr>
              <a:t>Students work in pairs or trios to summarize the sections of an article</a:t>
            </a:r>
            <a:endParaRPr lang="en-US"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marL="793750" lvl="1" indent="-342900" fontAlgn="base">
              <a:lnSpc>
                <a:spcPct val="110000"/>
              </a:lnSpc>
              <a:spcBef>
                <a:spcPts val="0"/>
              </a:spcBef>
              <a:spcAft>
                <a:spcPts val="0"/>
              </a:spcAft>
              <a:buSzPts val="1000"/>
              <a:buFont typeface="Symbol" pitchFamily="2" charset="2"/>
              <a:buChar char=""/>
              <a:tabLst>
                <a:tab pos="457200" algn="l"/>
              </a:tabLst>
            </a:pPr>
            <a:r>
              <a:rPr lang="en-US" kern="0" dirty="0">
                <a:solidFill>
                  <a:srgbClr val="1F2D29"/>
                </a:solidFill>
                <a:effectLst/>
                <a:latin typeface="Calibri" panose="020F0502020204030204" pitchFamily="34" charset="0"/>
                <a:ea typeface="Times New Roman" panose="02020603050405020304" pitchFamily="18" charset="0"/>
                <a:cs typeface="Calibri" panose="020F0502020204030204" pitchFamily="34" charset="0"/>
              </a:rPr>
              <a:t>Students use an instructor-provided research matrix or reading log template to use while reading </a:t>
            </a:r>
            <a:endParaRPr lang="en-US" kern="100" dirty="0">
              <a:solidFill>
                <a:srgbClr val="1F2D29"/>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pPr>
            <a:endParaRPr lang="en-US" sz="1800" dirty="0">
              <a:solidFill>
                <a:srgbClr val="1F2D29"/>
              </a:solidFill>
            </a:endParaRPr>
          </a:p>
          <a:p>
            <a:pPr>
              <a:lnSpc>
                <a:spcPct val="110000"/>
              </a:lnSpc>
            </a:pPr>
            <a:endParaRPr lang="en-US" sz="1800" dirty="0">
              <a:solidFill>
                <a:srgbClr val="1F2D29"/>
              </a:solidFill>
            </a:endParaRPr>
          </a:p>
        </p:txBody>
      </p:sp>
    </p:spTree>
    <p:extLst>
      <p:ext uri="{BB962C8B-B14F-4D97-AF65-F5344CB8AC3E}">
        <p14:creationId xmlns:p14="http://schemas.microsoft.com/office/powerpoint/2010/main" val="2760167896"/>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3C7224B8-8191-3B83-6E64-36C7FD338E61}"/>
              </a:ext>
            </a:extLst>
          </p:cNvPr>
          <p:cNvSpPr>
            <a:spLocks noGrp="1"/>
          </p:cNvSpPr>
          <p:nvPr>
            <p:ph type="title"/>
          </p:nvPr>
        </p:nvSpPr>
        <p:spPr>
          <a:xfrm>
            <a:off x="2686007" y="605993"/>
            <a:ext cx="7958331" cy="1308063"/>
          </a:xfrm>
        </p:spPr>
        <p:txBody>
          <a:bodyPr vert="horz" lIns="91440" tIns="45720" rIns="91440" bIns="45720" rtlCol="0" anchor="b">
            <a:normAutofit/>
          </a:bodyPr>
          <a:lstStyle/>
          <a:p>
            <a:pPr marL="0" indent="0" algn="l"/>
            <a:r>
              <a:rPr lang="en-US" sz="3200" dirty="0">
                <a:solidFill>
                  <a:srgbClr val="1F2D29"/>
                </a:solidFill>
              </a:rPr>
              <a:t>Info Lit Skill 6: Using information to accomplish a specific purpose</a:t>
            </a:r>
          </a:p>
        </p:txBody>
      </p:sp>
      <p:sp>
        <p:nvSpPr>
          <p:cNvPr id="4" name="Content Placeholder 2">
            <a:extLst>
              <a:ext uri="{FF2B5EF4-FFF2-40B4-BE49-F238E27FC236}">
                <a16:creationId xmlns:a16="http://schemas.microsoft.com/office/drawing/2014/main" id="{EEBEB4FC-429C-B728-7A77-1AA65BE59632}"/>
              </a:ext>
            </a:extLst>
          </p:cNvPr>
          <p:cNvSpPr txBox="1">
            <a:spLocks/>
          </p:cNvSpPr>
          <p:nvPr/>
        </p:nvSpPr>
        <p:spPr>
          <a:xfrm>
            <a:off x="2840367" y="2049593"/>
            <a:ext cx="8359142" cy="4256314"/>
          </a:xfrm>
          <a:prstGeom prst="rect">
            <a:avLst/>
          </a:prstGeom>
        </p:spPr>
        <p:txBody>
          <a:bodyPr vert="horz" lIns="91440" tIns="45720" rIns="91440" bIns="45720" rtlCol="0" anchor="t">
            <a:noAutofit/>
          </a:bodyPr>
          <a:lst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a:lstStyle>
          <a:p>
            <a:pPr marL="0" indent="0">
              <a:lnSpc>
                <a:spcPct val="110000"/>
              </a:lnSpc>
              <a:buNone/>
            </a:pPr>
            <a:r>
              <a:rPr lang="en-US" dirty="0">
                <a:solidFill>
                  <a:srgbClr val="1F2D29"/>
                </a:solidFill>
              </a:rPr>
              <a:t>ACTIVITY IDEAS</a:t>
            </a:r>
          </a:p>
          <a:p>
            <a:pPr marL="0" indent="0">
              <a:lnSpc>
                <a:spcPct val="110000"/>
              </a:lnSpc>
              <a:buNone/>
            </a:pPr>
            <a:r>
              <a:rPr lang="en-US" dirty="0">
                <a:solidFill>
                  <a:srgbClr val="1F2D29"/>
                </a:solidFill>
              </a:rPr>
              <a:t>Audience consideration </a:t>
            </a:r>
          </a:p>
          <a:p>
            <a:pPr marL="793750" lvl="1" indent="-342900" fontAlgn="base">
              <a:lnSpc>
                <a:spcPct val="110000"/>
              </a:lnSpc>
              <a:spcBef>
                <a:spcPts val="0"/>
              </a:spcBef>
              <a:tabLst>
                <a:tab pos="457200" algn="l"/>
              </a:tabLst>
            </a:pPr>
            <a:r>
              <a:rPr lang="en-US" sz="2000" dirty="0">
                <a:solidFill>
                  <a:srgbClr val="1F2D29"/>
                </a:solidFill>
              </a:rPr>
              <a:t>Students list the stakeholder groups or categories for a given issue/problem/organization</a:t>
            </a:r>
          </a:p>
          <a:p>
            <a:pPr marL="793750" lvl="1" indent="-342900" fontAlgn="base">
              <a:lnSpc>
                <a:spcPct val="110000"/>
              </a:lnSpc>
              <a:spcBef>
                <a:spcPts val="0"/>
              </a:spcBef>
              <a:tabLst>
                <a:tab pos="457200" algn="l"/>
              </a:tabLst>
            </a:pPr>
            <a:r>
              <a:rPr lang="en-US" sz="2000" dirty="0">
                <a:solidFill>
                  <a:srgbClr val="1F2D29"/>
                </a:solidFill>
              </a:rPr>
              <a:t>Students identify the main concern(s) of each stakeholder group and write a position statement for each group</a:t>
            </a:r>
          </a:p>
          <a:p>
            <a:pPr marL="793750" lvl="1" indent="-342900" fontAlgn="base">
              <a:lnSpc>
                <a:spcPct val="110000"/>
              </a:lnSpc>
              <a:spcBef>
                <a:spcPts val="0"/>
              </a:spcBef>
              <a:tabLst>
                <a:tab pos="457200" algn="l"/>
              </a:tabLst>
            </a:pPr>
            <a:r>
              <a:rPr lang="en-US" sz="2000" dirty="0">
                <a:solidFill>
                  <a:srgbClr val="1F2D29"/>
                </a:solidFill>
              </a:rPr>
              <a:t>Students take notes on how their own argued position agrees with/disagrees with the position of each stakeholder group</a:t>
            </a:r>
          </a:p>
          <a:p>
            <a:pPr marL="793750" lvl="1" indent="-342900" fontAlgn="base">
              <a:lnSpc>
                <a:spcPct val="110000"/>
              </a:lnSpc>
              <a:spcBef>
                <a:spcPts val="0"/>
              </a:spcBef>
              <a:tabLst>
                <a:tab pos="457200" algn="l"/>
              </a:tabLst>
            </a:pPr>
            <a:r>
              <a:rPr lang="en-US" sz="2000" dirty="0">
                <a:solidFill>
                  <a:srgbClr val="1F2D29"/>
                </a:solidFill>
              </a:rPr>
              <a:t>Students articulate (in writing) why the course of action/solution they propose is sound even though it conflicts with the positions of multiple stakeholder groups</a:t>
            </a:r>
          </a:p>
        </p:txBody>
      </p:sp>
    </p:spTree>
    <p:extLst>
      <p:ext uri="{BB962C8B-B14F-4D97-AF65-F5344CB8AC3E}">
        <p14:creationId xmlns:p14="http://schemas.microsoft.com/office/powerpoint/2010/main" val="3329561627"/>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F1495AA4-A63A-95D5-1F59-872AAB6A980B}"/>
              </a:ext>
            </a:extLst>
          </p:cNvPr>
          <p:cNvSpPr>
            <a:spLocks noGrp="1"/>
          </p:cNvSpPr>
          <p:nvPr>
            <p:ph type="title"/>
          </p:nvPr>
        </p:nvSpPr>
        <p:spPr>
          <a:xfrm>
            <a:off x="2611808" y="544575"/>
            <a:ext cx="7958331" cy="1308063"/>
          </a:xfrm>
        </p:spPr>
        <p:txBody>
          <a:bodyPr anchor="b">
            <a:normAutofit/>
          </a:bodyPr>
          <a:lstStyle/>
          <a:p>
            <a:pPr algn="l"/>
            <a:r>
              <a:rPr lang="en-US" sz="3200" dirty="0">
                <a:solidFill>
                  <a:srgbClr val="1F2D29"/>
                </a:solidFill>
              </a:rPr>
              <a:t>Info Lit Skill 6: Using information to accomplish a specific purpose</a:t>
            </a:r>
          </a:p>
        </p:txBody>
      </p:sp>
      <p:sp>
        <p:nvSpPr>
          <p:cNvPr id="3" name="Content Placeholder 2">
            <a:extLst>
              <a:ext uri="{FF2B5EF4-FFF2-40B4-BE49-F238E27FC236}">
                <a16:creationId xmlns:a16="http://schemas.microsoft.com/office/drawing/2014/main" id="{CEBA96F8-668D-9BF2-547F-72E0E591679B}"/>
              </a:ext>
            </a:extLst>
          </p:cNvPr>
          <p:cNvSpPr>
            <a:spLocks noGrp="1"/>
          </p:cNvSpPr>
          <p:nvPr>
            <p:ph idx="1"/>
          </p:nvPr>
        </p:nvSpPr>
        <p:spPr>
          <a:xfrm>
            <a:off x="2285197" y="1852637"/>
            <a:ext cx="8709374" cy="4798533"/>
          </a:xfrm>
        </p:spPr>
        <p:txBody>
          <a:bodyPr anchor="t">
            <a:normAutofit fontScale="92500" lnSpcReduction="10000"/>
          </a:bodyPr>
          <a:lstStyle/>
          <a:p>
            <a:pPr marL="0" indent="0">
              <a:buNone/>
            </a:pPr>
            <a:r>
              <a:rPr lang="en-US" sz="2200" dirty="0">
                <a:solidFill>
                  <a:srgbClr val="1F2D29"/>
                </a:solidFill>
              </a:rPr>
              <a:t>ACTIVITY IDEAS</a:t>
            </a:r>
          </a:p>
          <a:p>
            <a:pPr marL="0" indent="0">
              <a:buNone/>
            </a:pPr>
            <a:r>
              <a:rPr lang="en-US" dirty="0">
                <a:solidFill>
                  <a:srgbClr val="1F2D29"/>
                </a:solidFill>
              </a:rPr>
              <a:t>Intentional Organizational Strategies</a:t>
            </a:r>
          </a:p>
          <a:p>
            <a:pPr marL="793750" lvl="1" indent="-342900" fontAlgn="base">
              <a:spcBef>
                <a:spcPts val="0"/>
              </a:spcBef>
              <a:tabLst>
                <a:tab pos="457200" algn="l"/>
              </a:tabLst>
            </a:pPr>
            <a:r>
              <a:rPr lang="en-US" sz="2000" dirty="0">
                <a:solidFill>
                  <a:srgbClr val="1F2D29"/>
                </a:solidFill>
              </a:rPr>
              <a:t>Students write and share “who,” “what,” “where,” “when” and “why” sentences or paragraphs</a:t>
            </a:r>
          </a:p>
          <a:p>
            <a:pPr marL="793750" lvl="1" indent="-342900" fontAlgn="base">
              <a:spcBef>
                <a:spcPts val="0"/>
              </a:spcBef>
              <a:tabLst>
                <a:tab pos="457200" algn="l"/>
              </a:tabLst>
            </a:pPr>
            <a:r>
              <a:rPr lang="en-US" sz="2000" dirty="0">
                <a:solidFill>
                  <a:srgbClr val="1F2D29"/>
                </a:solidFill>
              </a:rPr>
              <a:t>Students write a descriptive outline</a:t>
            </a:r>
          </a:p>
          <a:p>
            <a:pPr marL="793750" lvl="1" indent="-342900" fontAlgn="base">
              <a:spcBef>
                <a:spcPts val="0"/>
              </a:spcBef>
              <a:tabLst>
                <a:tab pos="457200" algn="l"/>
              </a:tabLst>
            </a:pPr>
            <a:r>
              <a:rPr lang="en-US" sz="2000" dirty="0">
                <a:solidFill>
                  <a:srgbClr val="1F2D29"/>
                </a:solidFill>
              </a:rPr>
              <a:t>Students create a storyboard with descriptive text for each section as a scaffolded step of the in-process document </a:t>
            </a:r>
          </a:p>
          <a:p>
            <a:pPr marL="793750" lvl="1" indent="-342900" fontAlgn="base">
              <a:spcBef>
                <a:spcPts val="0"/>
              </a:spcBef>
              <a:tabLst>
                <a:tab pos="457200" algn="l"/>
              </a:tabLst>
            </a:pPr>
            <a:r>
              <a:rPr lang="en-US" sz="2000" dirty="0">
                <a:solidFill>
                  <a:srgbClr val="1F2D29"/>
                </a:solidFill>
              </a:rPr>
              <a:t>Students read sample texts, write a reverse outline, and then name or summarize the organizational structure </a:t>
            </a:r>
          </a:p>
          <a:p>
            <a:pPr lvl="1"/>
            <a:r>
              <a:rPr lang="en-US" sz="2000" dirty="0">
                <a:solidFill>
                  <a:srgbClr val="1F2D29"/>
                </a:solidFill>
              </a:rPr>
              <a:t>Students decide whether information should be presented in a problem-solution, cause and effect, or compare and contrast format, and justify their choice in writing</a:t>
            </a:r>
          </a:p>
          <a:p>
            <a:endParaRPr lang="en-US" sz="1600" dirty="0">
              <a:solidFill>
                <a:srgbClr val="1F2D29"/>
              </a:solidFill>
            </a:endParaRPr>
          </a:p>
        </p:txBody>
      </p:sp>
    </p:spTree>
    <p:extLst>
      <p:ext uri="{BB962C8B-B14F-4D97-AF65-F5344CB8AC3E}">
        <p14:creationId xmlns:p14="http://schemas.microsoft.com/office/powerpoint/2010/main" val="335771549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C76E9EB-2A98-554D-B27C-D8AF842B4FE4}"/>
              </a:ext>
            </a:extLst>
          </p:cNvPr>
          <p:cNvSpPr>
            <a:spLocks noGrp="1"/>
          </p:cNvSpPr>
          <p:nvPr>
            <p:ph type="title"/>
          </p:nvPr>
        </p:nvSpPr>
        <p:spPr>
          <a:xfrm>
            <a:off x="2598921" y="491492"/>
            <a:ext cx="7958331" cy="1308063"/>
          </a:xfrm>
        </p:spPr>
        <p:txBody>
          <a:bodyPr vert="horz" lIns="91440" tIns="45720" rIns="91440" bIns="45720" rtlCol="0" anchor="b">
            <a:normAutofit/>
          </a:bodyPr>
          <a:lstStyle/>
          <a:p>
            <a:pPr marL="0" marR="0" lvl="0" indent="0" algn="l" fontAlgn="base">
              <a:spcAft>
                <a:spcPts val="600"/>
              </a:spcAft>
              <a:buClr>
                <a:schemeClr val="accent6"/>
              </a:buClr>
              <a:buSzPct val="90000"/>
              <a:tabLst/>
            </a:pPr>
            <a:r>
              <a:rPr kumimoji="0" lang="en-US" altLang="en-US" sz="4400" u="none" strike="noStrike" normalizeH="0" baseline="0" dirty="0">
                <a:ln>
                  <a:noFill/>
                </a:ln>
                <a:solidFill>
                  <a:srgbClr val="1F2D29"/>
                </a:solidFill>
              </a:rPr>
              <a:t>Information Literacy </a:t>
            </a:r>
            <a:r>
              <a:rPr lang="en-US" altLang="en-US" sz="4400" dirty="0">
                <a:solidFill>
                  <a:srgbClr val="1F2D29"/>
                </a:solidFill>
              </a:rPr>
              <a:t>as Defined by UCORE</a:t>
            </a:r>
            <a:endParaRPr kumimoji="0" lang="en-US" altLang="en-US" sz="4400" u="none" strike="noStrike" normalizeH="0" baseline="0" dirty="0">
              <a:ln>
                <a:noFill/>
              </a:ln>
              <a:solidFill>
                <a:srgbClr val="1F2D29"/>
              </a:solidFill>
            </a:endParaRPr>
          </a:p>
        </p:txBody>
      </p:sp>
      <p:sp>
        <p:nvSpPr>
          <p:cNvPr id="6" name="Rectangle 1">
            <a:extLst>
              <a:ext uri="{FF2B5EF4-FFF2-40B4-BE49-F238E27FC236}">
                <a16:creationId xmlns:a16="http://schemas.microsoft.com/office/drawing/2014/main" id="{74F6387E-396D-57D3-8ADB-B0660AA25DB4}"/>
              </a:ext>
            </a:extLst>
          </p:cNvPr>
          <p:cNvSpPr>
            <a:spLocks noChangeArrowheads="1"/>
          </p:cNvSpPr>
          <p:nvPr/>
        </p:nvSpPr>
        <p:spPr bwMode="auto">
          <a:xfrm>
            <a:off x="2935646" y="2166044"/>
            <a:ext cx="7958330" cy="430006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t" anchorCtr="0" compatLnSpc="1">
            <a:prstTxWarp prst="textNoShape">
              <a:avLst/>
            </a:prstTxWarp>
            <a:normAutofit/>
          </a:bodyPr>
          <a:lstStyle/>
          <a:p>
            <a:pPr marL="0" marR="0" lvl="0" indent="0" defTabSz="914400" fontAlgn="base">
              <a:lnSpc>
                <a:spcPct val="110000"/>
              </a:lnSpc>
              <a:spcBef>
                <a:spcPct val="0"/>
              </a:spcBef>
              <a:spcAft>
                <a:spcPts val="600"/>
              </a:spcAft>
              <a:buClr>
                <a:schemeClr val="accent6"/>
              </a:buClr>
              <a:buSzPct val="90000"/>
              <a:tabLst/>
            </a:pPr>
            <a:r>
              <a:rPr kumimoji="0" lang="en-US" altLang="en-US" sz="2100" b="1" i="0" u="none" strike="noStrike" cap="none" normalizeH="0" baseline="0" dirty="0">
                <a:ln>
                  <a:noFill/>
                </a:ln>
                <a:solidFill>
                  <a:srgbClr val="1F2D29"/>
                </a:solidFill>
              </a:rPr>
              <a:t>Students should be taught information literacy so that they are</a:t>
            </a:r>
            <a:r>
              <a:rPr lang="en-US" altLang="en-US" sz="2100" b="1" dirty="0">
                <a:solidFill>
                  <a:srgbClr val="1F2D29"/>
                </a:solidFill>
              </a:rPr>
              <a:t> able to</a:t>
            </a:r>
            <a:r>
              <a:rPr kumimoji="0" lang="en-US" altLang="en-US" sz="2100" b="1" i="0" u="none" strike="noStrike" cap="none" normalizeH="0" baseline="0" dirty="0">
                <a:ln>
                  <a:noFill/>
                </a:ln>
                <a:solidFill>
                  <a:srgbClr val="1F2D29"/>
                </a:solidFill>
              </a:rPr>
              <a:t>:</a:t>
            </a:r>
          </a:p>
          <a:p>
            <a:pPr lvl="1" defTabSz="914400" fontAlgn="base">
              <a:lnSpc>
                <a:spcPct val="110000"/>
              </a:lnSpc>
              <a:spcBef>
                <a:spcPct val="0"/>
              </a:spcBef>
              <a:spcAft>
                <a:spcPts val="600"/>
              </a:spcAft>
              <a:buClr>
                <a:schemeClr val="accent6"/>
              </a:buClr>
              <a:buSzPct val="90000"/>
              <a:buFont typeface="Wingdings" panose="05000000000000000000" pitchFamily="2" charset="2"/>
              <a:buChar char="§"/>
            </a:pPr>
            <a:r>
              <a:rPr kumimoji="0" lang="en-US" altLang="en-US" sz="2100" b="0" i="0" u="none" strike="noStrike" cap="none" normalizeH="0" baseline="0" dirty="0">
                <a:ln>
                  <a:noFill/>
                </a:ln>
                <a:solidFill>
                  <a:srgbClr val="1F2D29"/>
                </a:solidFill>
              </a:rPr>
              <a:t>Determine the extent and type of information needed.</a:t>
            </a:r>
          </a:p>
          <a:p>
            <a:pPr lvl="1" defTabSz="914400" fontAlgn="base">
              <a:lnSpc>
                <a:spcPct val="110000"/>
              </a:lnSpc>
              <a:spcBef>
                <a:spcPct val="0"/>
              </a:spcBef>
              <a:spcAft>
                <a:spcPts val="600"/>
              </a:spcAft>
              <a:buClr>
                <a:schemeClr val="accent6"/>
              </a:buClr>
              <a:buSzPct val="90000"/>
              <a:buFont typeface="Wingdings" panose="05000000000000000000" pitchFamily="2" charset="2"/>
              <a:buChar char="§"/>
            </a:pPr>
            <a:r>
              <a:rPr kumimoji="0" lang="en-US" altLang="en-US" sz="2100" b="0" i="0" u="none" strike="noStrike" cap="none" normalizeH="0" baseline="0" dirty="0">
                <a:ln>
                  <a:noFill/>
                </a:ln>
                <a:solidFill>
                  <a:srgbClr val="1F2D29"/>
                </a:solidFill>
              </a:rPr>
              <a:t>Implement well-designed search strategies.</a:t>
            </a:r>
          </a:p>
          <a:p>
            <a:pPr lvl="1" defTabSz="914400" fontAlgn="base">
              <a:lnSpc>
                <a:spcPct val="110000"/>
              </a:lnSpc>
              <a:spcBef>
                <a:spcPct val="0"/>
              </a:spcBef>
              <a:spcAft>
                <a:spcPts val="600"/>
              </a:spcAft>
              <a:buClr>
                <a:schemeClr val="accent6"/>
              </a:buClr>
              <a:buSzPct val="90000"/>
              <a:buFont typeface="Wingdings" panose="05000000000000000000" pitchFamily="2" charset="2"/>
              <a:buChar char="§"/>
            </a:pPr>
            <a:r>
              <a:rPr kumimoji="0" lang="en-US" altLang="en-US" sz="2100" b="0" i="0" u="none" strike="noStrike" cap="none" normalizeH="0" baseline="0" dirty="0">
                <a:ln>
                  <a:noFill/>
                </a:ln>
                <a:solidFill>
                  <a:srgbClr val="1F2D29"/>
                </a:solidFill>
              </a:rPr>
              <a:t>Access information effectively and efficiently from multiple sources.</a:t>
            </a:r>
          </a:p>
          <a:p>
            <a:pPr lvl="1" defTabSz="914400" fontAlgn="base">
              <a:lnSpc>
                <a:spcPct val="110000"/>
              </a:lnSpc>
              <a:spcBef>
                <a:spcPct val="0"/>
              </a:spcBef>
              <a:spcAft>
                <a:spcPts val="600"/>
              </a:spcAft>
              <a:buClr>
                <a:schemeClr val="accent6"/>
              </a:buClr>
              <a:buSzPct val="90000"/>
              <a:buFont typeface="Wingdings" panose="05000000000000000000" pitchFamily="2" charset="2"/>
              <a:buChar char="§"/>
            </a:pPr>
            <a:r>
              <a:rPr kumimoji="0" lang="en-US" altLang="en-US" sz="2100" b="0" i="0" u="none" strike="noStrike" cap="none" normalizeH="0" baseline="0" dirty="0">
                <a:ln>
                  <a:noFill/>
                </a:ln>
                <a:solidFill>
                  <a:srgbClr val="1F2D29"/>
                </a:solidFill>
              </a:rPr>
              <a:t>Assess credibility and applicability of information sources.</a:t>
            </a:r>
          </a:p>
          <a:p>
            <a:pPr lvl="1" defTabSz="914400" fontAlgn="base">
              <a:lnSpc>
                <a:spcPct val="110000"/>
              </a:lnSpc>
              <a:spcBef>
                <a:spcPct val="0"/>
              </a:spcBef>
              <a:spcAft>
                <a:spcPts val="600"/>
              </a:spcAft>
              <a:buClr>
                <a:schemeClr val="accent6"/>
              </a:buClr>
              <a:buSzPct val="90000"/>
              <a:buFont typeface="Wingdings" panose="05000000000000000000" pitchFamily="2" charset="2"/>
              <a:buChar char="§"/>
            </a:pPr>
            <a:r>
              <a:rPr kumimoji="0" lang="en-US" altLang="en-US" sz="2100" b="0" i="0" u="none" strike="noStrike" cap="none" normalizeH="0" baseline="0" dirty="0">
                <a:ln>
                  <a:noFill/>
                </a:ln>
                <a:solidFill>
                  <a:srgbClr val="1F2D29"/>
                </a:solidFill>
              </a:rPr>
              <a:t>Use information to accomplish a specific purpose.</a:t>
            </a:r>
          </a:p>
          <a:p>
            <a:pPr lvl="1" defTabSz="914400" fontAlgn="base">
              <a:lnSpc>
                <a:spcPct val="110000"/>
              </a:lnSpc>
              <a:spcBef>
                <a:spcPct val="0"/>
              </a:spcBef>
              <a:spcAft>
                <a:spcPts val="600"/>
              </a:spcAft>
              <a:buClr>
                <a:schemeClr val="accent6"/>
              </a:buClr>
              <a:buSzPct val="90000"/>
              <a:buFont typeface="Wingdings" panose="05000000000000000000" pitchFamily="2" charset="2"/>
              <a:buChar char="§"/>
            </a:pPr>
            <a:r>
              <a:rPr kumimoji="0" lang="en-US" altLang="en-US" sz="2100" b="0" i="0" u="none" strike="noStrike" cap="none" normalizeH="0" baseline="0" dirty="0">
                <a:ln>
                  <a:noFill/>
                </a:ln>
                <a:solidFill>
                  <a:srgbClr val="1F2D29"/>
                </a:solidFill>
              </a:rPr>
              <a:t>Access and use information ethically and legally.</a:t>
            </a:r>
          </a:p>
        </p:txBody>
      </p:sp>
    </p:spTree>
    <p:extLst>
      <p:ext uri="{BB962C8B-B14F-4D97-AF65-F5344CB8AC3E}">
        <p14:creationId xmlns:p14="http://schemas.microsoft.com/office/powerpoint/2010/main" val="211056049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C76E9EB-2A98-554D-B27C-D8AF842B4FE4}"/>
              </a:ext>
            </a:extLst>
          </p:cNvPr>
          <p:cNvSpPr>
            <a:spLocks noGrp="1"/>
          </p:cNvSpPr>
          <p:nvPr>
            <p:ph type="title"/>
          </p:nvPr>
        </p:nvSpPr>
        <p:spPr>
          <a:xfrm>
            <a:off x="1770108" y="215962"/>
            <a:ext cx="8571321" cy="836741"/>
          </a:xfrm>
        </p:spPr>
        <p:txBody>
          <a:bodyPr vert="horz" lIns="91440" tIns="45720" rIns="91440" bIns="45720" rtlCol="0" anchor="ctr">
            <a:normAutofit fontScale="90000"/>
          </a:bodyPr>
          <a:lstStyle/>
          <a:p>
            <a:pPr algn="l" fontAlgn="base">
              <a:spcAft>
                <a:spcPts val="600"/>
              </a:spcAft>
              <a:buClr>
                <a:schemeClr val="accent6"/>
              </a:buClr>
              <a:buSzPct val="90000"/>
            </a:pPr>
            <a:r>
              <a:rPr lang="en-US" sz="3600" dirty="0">
                <a:solidFill>
                  <a:srgbClr val="1F2D29"/>
                </a:solidFill>
              </a:rPr>
              <a:t>Kaplan’s Questions and Information Literacy</a:t>
            </a:r>
            <a:endParaRPr kumimoji="0" lang="en-US" altLang="en-US" sz="3600" b="0" i="0" u="none" strike="noStrike" cap="none" normalizeH="0" baseline="0" dirty="0">
              <a:ln>
                <a:noFill/>
              </a:ln>
              <a:solidFill>
                <a:srgbClr val="1F2D29"/>
              </a:solidFill>
            </a:endParaRPr>
          </a:p>
        </p:txBody>
      </p:sp>
      <p:sp>
        <p:nvSpPr>
          <p:cNvPr id="3" name="Content Placeholder 2">
            <a:extLst>
              <a:ext uri="{FF2B5EF4-FFF2-40B4-BE49-F238E27FC236}">
                <a16:creationId xmlns:a16="http://schemas.microsoft.com/office/drawing/2014/main" id="{AF3E82BA-891C-686E-B137-1BBC5FBCBAFC}"/>
              </a:ext>
            </a:extLst>
          </p:cNvPr>
          <p:cNvSpPr>
            <a:spLocks noGrp="1"/>
          </p:cNvSpPr>
          <p:nvPr>
            <p:ph idx="1"/>
          </p:nvPr>
        </p:nvSpPr>
        <p:spPr>
          <a:xfrm>
            <a:off x="2297541" y="985292"/>
            <a:ext cx="8861774" cy="5488497"/>
          </a:xfrm>
        </p:spPr>
        <p:txBody>
          <a:bodyPr anchor="t">
            <a:normAutofit fontScale="92500" lnSpcReduction="20000"/>
          </a:bodyPr>
          <a:lstStyle/>
          <a:p>
            <a:r>
              <a:rPr lang="en-US" sz="2400" dirty="0"/>
              <a:t>Who has the authority to speak?</a:t>
            </a:r>
          </a:p>
          <a:p>
            <a:pPr lvl="1"/>
            <a:r>
              <a:rPr lang="en-US" sz="2200" b="1" dirty="0">
                <a:solidFill>
                  <a:schemeClr val="accent1">
                    <a:lumMod val="50000"/>
                  </a:schemeClr>
                </a:solidFill>
              </a:rPr>
              <a:t>What is your discipline and who is allowed to speak with authority?</a:t>
            </a:r>
          </a:p>
          <a:p>
            <a:r>
              <a:rPr lang="en-US" sz="2400" dirty="0"/>
              <a:t>What can be discussed?</a:t>
            </a:r>
          </a:p>
          <a:p>
            <a:pPr lvl="1"/>
            <a:r>
              <a:rPr lang="en-US" sz="2200" b="1" dirty="0">
                <a:solidFill>
                  <a:schemeClr val="accent1">
                    <a:lumMod val="50000"/>
                  </a:schemeClr>
                </a:solidFill>
              </a:rPr>
              <a:t>What is discussed in your discipline?</a:t>
            </a:r>
            <a:endParaRPr lang="en-US" sz="2200" dirty="0"/>
          </a:p>
          <a:p>
            <a:r>
              <a:rPr lang="en-US" sz="2400" dirty="0"/>
              <a:t>What constitutes evidence?</a:t>
            </a:r>
          </a:p>
          <a:p>
            <a:pPr lvl="1"/>
            <a:r>
              <a:rPr lang="en-US" sz="2200" b="1" dirty="0">
                <a:solidFill>
                  <a:schemeClr val="accent1">
                    <a:lumMod val="50000"/>
                  </a:schemeClr>
                </a:solidFill>
              </a:rPr>
              <a:t>What constitutes evidence in your discipline?</a:t>
            </a:r>
            <a:endParaRPr lang="en-US" sz="2200" dirty="0"/>
          </a:p>
          <a:p>
            <a:r>
              <a:rPr lang="en-US" sz="2400" dirty="0"/>
              <a:t>How does that evidence need to be arranged to be convincing?</a:t>
            </a:r>
          </a:p>
          <a:p>
            <a:pPr lvl="1"/>
            <a:r>
              <a:rPr lang="en-US" sz="2200" b="1" dirty="0">
                <a:solidFill>
                  <a:schemeClr val="accent1">
                    <a:lumMod val="50000"/>
                  </a:schemeClr>
                </a:solidFill>
              </a:rPr>
              <a:t>How is evidence arranged in your discipline to be convincing?</a:t>
            </a:r>
            <a:endParaRPr lang="en-US" sz="2200" dirty="0"/>
          </a:p>
          <a:p>
            <a:r>
              <a:rPr lang="en-US" sz="2400" dirty="0"/>
              <a:t>What are the available genres?</a:t>
            </a:r>
          </a:p>
          <a:p>
            <a:pPr lvl="1"/>
            <a:r>
              <a:rPr lang="en-US" sz="2200" b="1" dirty="0">
                <a:solidFill>
                  <a:schemeClr val="accent1">
                    <a:lumMod val="50000"/>
                  </a:schemeClr>
                </a:solidFill>
              </a:rPr>
              <a:t>What genres are used in your discipline?</a:t>
            </a:r>
            <a:endParaRPr lang="en-US" sz="2200" dirty="0"/>
          </a:p>
          <a:p>
            <a:endParaRPr lang="en-US" sz="1600" dirty="0">
              <a:solidFill>
                <a:srgbClr val="1F2D29"/>
              </a:solidFill>
            </a:endParaRPr>
          </a:p>
        </p:txBody>
      </p:sp>
    </p:spTree>
    <p:extLst>
      <p:ext uri="{BB962C8B-B14F-4D97-AF65-F5344CB8AC3E}">
        <p14:creationId xmlns:p14="http://schemas.microsoft.com/office/powerpoint/2010/main" val="2370420887"/>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C76E9EB-2A98-554D-B27C-D8AF842B4FE4}"/>
              </a:ext>
            </a:extLst>
          </p:cNvPr>
          <p:cNvSpPr>
            <a:spLocks noGrp="1"/>
          </p:cNvSpPr>
          <p:nvPr>
            <p:ph type="title"/>
          </p:nvPr>
        </p:nvSpPr>
        <p:spPr>
          <a:xfrm>
            <a:off x="2611808" y="1022548"/>
            <a:ext cx="7958331" cy="1308063"/>
          </a:xfrm>
        </p:spPr>
        <p:txBody>
          <a:bodyPr vert="horz" lIns="91440" tIns="45720" rIns="91440" bIns="45720" rtlCol="0" anchor="b">
            <a:normAutofit/>
          </a:bodyPr>
          <a:lstStyle/>
          <a:p>
            <a:pPr algn="l" fontAlgn="base">
              <a:spcAft>
                <a:spcPts val="600"/>
              </a:spcAft>
              <a:buClr>
                <a:schemeClr val="accent6"/>
              </a:buClr>
              <a:buSzPct val="90000"/>
            </a:pPr>
            <a:r>
              <a:rPr lang="en-US" sz="2800" dirty="0">
                <a:solidFill>
                  <a:srgbClr val="1F2D29"/>
                </a:solidFill>
              </a:rPr>
              <a:t>Information literacy is not just about citing or using sources. To be “informationally literate” students need to be taught:</a:t>
            </a:r>
            <a:endParaRPr kumimoji="0" lang="en-US" altLang="en-US" sz="2800" b="0" i="0" u="none" strike="noStrike" cap="none" normalizeH="0" baseline="0" dirty="0">
              <a:ln>
                <a:noFill/>
              </a:ln>
              <a:solidFill>
                <a:srgbClr val="1F2D29"/>
              </a:solidFill>
            </a:endParaRPr>
          </a:p>
        </p:txBody>
      </p:sp>
      <p:sp>
        <p:nvSpPr>
          <p:cNvPr id="3" name="Content Placeholder 2">
            <a:extLst>
              <a:ext uri="{FF2B5EF4-FFF2-40B4-BE49-F238E27FC236}">
                <a16:creationId xmlns:a16="http://schemas.microsoft.com/office/drawing/2014/main" id="{AF3E82BA-891C-686E-B137-1BBC5FBCBAFC}"/>
              </a:ext>
            </a:extLst>
          </p:cNvPr>
          <p:cNvSpPr>
            <a:spLocks noGrp="1"/>
          </p:cNvSpPr>
          <p:nvPr>
            <p:ph idx="1"/>
          </p:nvPr>
        </p:nvSpPr>
        <p:spPr>
          <a:xfrm>
            <a:off x="2285197" y="2367867"/>
            <a:ext cx="7621606" cy="4228876"/>
          </a:xfrm>
        </p:spPr>
        <p:txBody>
          <a:bodyPr anchor="t">
            <a:normAutofit/>
          </a:bodyPr>
          <a:lstStyle/>
          <a:p>
            <a:r>
              <a:rPr lang="en-US" sz="2100" dirty="0"/>
              <a:t>What counts as evidence within the disciplinary context.</a:t>
            </a:r>
          </a:p>
          <a:p>
            <a:r>
              <a:rPr lang="en-US" sz="2100" dirty="0"/>
              <a:t>How evidence in that disciplinary context is arranged to be convincing.</a:t>
            </a:r>
          </a:p>
          <a:p>
            <a:r>
              <a:rPr lang="en-US" sz="2100" dirty="0"/>
              <a:t>What the available genres are within the discipline. </a:t>
            </a:r>
          </a:p>
          <a:p>
            <a:r>
              <a:rPr lang="en-US" sz="2100" dirty="0"/>
              <a:t>How genre and audience affect what sources are relevant and which ones are not as relevant.</a:t>
            </a:r>
          </a:p>
          <a:p>
            <a:r>
              <a:rPr lang="en-US" sz="2100" dirty="0"/>
              <a:t>What the acceptable disciplinary methods are for producing knowledge and making claims.</a:t>
            </a:r>
          </a:p>
          <a:p>
            <a:endParaRPr lang="en-US" sz="1600" dirty="0">
              <a:solidFill>
                <a:srgbClr val="1F2D29"/>
              </a:solidFill>
            </a:endParaRPr>
          </a:p>
        </p:txBody>
      </p:sp>
    </p:spTree>
    <p:extLst>
      <p:ext uri="{BB962C8B-B14F-4D97-AF65-F5344CB8AC3E}">
        <p14:creationId xmlns:p14="http://schemas.microsoft.com/office/powerpoint/2010/main" val="213931847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C76E9EB-2A98-554D-B27C-D8AF842B4FE4}"/>
              </a:ext>
            </a:extLst>
          </p:cNvPr>
          <p:cNvSpPr>
            <a:spLocks noGrp="1"/>
          </p:cNvSpPr>
          <p:nvPr>
            <p:ph type="title"/>
          </p:nvPr>
        </p:nvSpPr>
        <p:spPr>
          <a:xfrm>
            <a:off x="2680199" y="488646"/>
            <a:ext cx="8656908" cy="1308063"/>
          </a:xfrm>
        </p:spPr>
        <p:txBody>
          <a:bodyPr vert="horz" lIns="91440" tIns="45720" rIns="91440" bIns="45720" rtlCol="0" anchor="b">
            <a:normAutofit/>
          </a:bodyPr>
          <a:lstStyle/>
          <a:p>
            <a:pPr algn="l" fontAlgn="base">
              <a:spcAft>
                <a:spcPts val="600"/>
              </a:spcAft>
              <a:buClr>
                <a:schemeClr val="accent6"/>
              </a:buClr>
              <a:buSzPct val="90000"/>
            </a:pPr>
            <a:r>
              <a:rPr lang="en-US" sz="2800" dirty="0">
                <a:solidFill>
                  <a:srgbClr val="1F2D29"/>
                </a:solidFill>
              </a:rPr>
              <a:t>Discussion: How do you/can you teach Information literacy in your classroom or with your assignments?</a:t>
            </a:r>
            <a:endParaRPr kumimoji="0" lang="en-US" altLang="en-US" sz="2800" b="0" i="0" u="none" strike="noStrike" cap="none" normalizeH="0" baseline="0" dirty="0">
              <a:ln>
                <a:noFill/>
              </a:ln>
              <a:solidFill>
                <a:srgbClr val="1F2D29"/>
              </a:solidFill>
            </a:endParaRPr>
          </a:p>
        </p:txBody>
      </p:sp>
      <p:sp>
        <p:nvSpPr>
          <p:cNvPr id="3" name="Content Placeholder 2">
            <a:extLst>
              <a:ext uri="{FF2B5EF4-FFF2-40B4-BE49-F238E27FC236}">
                <a16:creationId xmlns:a16="http://schemas.microsoft.com/office/drawing/2014/main" id="{AF3E82BA-891C-686E-B137-1BBC5FBCBAFC}"/>
              </a:ext>
            </a:extLst>
          </p:cNvPr>
          <p:cNvSpPr>
            <a:spLocks noGrp="1"/>
          </p:cNvSpPr>
          <p:nvPr>
            <p:ph idx="1"/>
          </p:nvPr>
        </p:nvSpPr>
        <p:spPr>
          <a:xfrm>
            <a:off x="2680199" y="2293354"/>
            <a:ext cx="7621606" cy="3813531"/>
          </a:xfrm>
        </p:spPr>
        <p:txBody>
          <a:bodyPr anchor="t">
            <a:normAutofit/>
          </a:bodyPr>
          <a:lstStyle/>
          <a:p>
            <a:r>
              <a:rPr lang="en-US" sz="2400" dirty="0"/>
              <a:t>What are the student learning outcomes in your course?</a:t>
            </a:r>
          </a:p>
          <a:p>
            <a:r>
              <a:rPr lang="en-US" sz="2400" dirty="0"/>
              <a:t>How do the outcomes align with UCORE’s information literacy outcomes?</a:t>
            </a:r>
          </a:p>
          <a:p>
            <a:r>
              <a:rPr lang="en-US" sz="2400" dirty="0"/>
              <a:t>In what ways do you struggle to align your course to meet UCORE’s information literacy requirements?</a:t>
            </a:r>
          </a:p>
        </p:txBody>
      </p:sp>
    </p:spTree>
    <p:extLst>
      <p:ext uri="{BB962C8B-B14F-4D97-AF65-F5344CB8AC3E}">
        <p14:creationId xmlns:p14="http://schemas.microsoft.com/office/powerpoint/2010/main" val="4211613063"/>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C76E9EB-2A98-554D-B27C-D8AF842B4FE4}"/>
              </a:ext>
            </a:extLst>
          </p:cNvPr>
          <p:cNvSpPr>
            <a:spLocks noGrp="1"/>
          </p:cNvSpPr>
          <p:nvPr>
            <p:ph type="title"/>
          </p:nvPr>
        </p:nvSpPr>
        <p:spPr>
          <a:xfrm>
            <a:off x="2588035" y="277514"/>
            <a:ext cx="8656908" cy="1308063"/>
          </a:xfrm>
        </p:spPr>
        <p:txBody>
          <a:bodyPr vert="horz" lIns="91440" tIns="45720" rIns="91440" bIns="45720" rtlCol="0" anchor="b">
            <a:normAutofit/>
          </a:bodyPr>
          <a:lstStyle/>
          <a:p>
            <a:pPr algn="l" fontAlgn="base">
              <a:spcAft>
                <a:spcPts val="600"/>
              </a:spcAft>
              <a:buClr>
                <a:schemeClr val="accent6"/>
              </a:buClr>
              <a:buSzPct val="90000"/>
            </a:pPr>
            <a:r>
              <a:rPr lang="en-US" sz="2800" dirty="0">
                <a:solidFill>
                  <a:srgbClr val="1F2D29"/>
                </a:solidFill>
              </a:rPr>
              <a:t>Discussion: How do you/can you teach Information literacy in your classroom or with your assignments?</a:t>
            </a:r>
            <a:endParaRPr kumimoji="0" lang="en-US" altLang="en-US" sz="2800" b="0" i="0" u="none" strike="noStrike" cap="none" normalizeH="0" baseline="0" dirty="0">
              <a:ln>
                <a:noFill/>
              </a:ln>
              <a:solidFill>
                <a:srgbClr val="1F2D29"/>
              </a:solidFill>
            </a:endParaRPr>
          </a:p>
        </p:txBody>
      </p:sp>
      <p:sp>
        <p:nvSpPr>
          <p:cNvPr id="3" name="Content Placeholder 2">
            <a:extLst>
              <a:ext uri="{FF2B5EF4-FFF2-40B4-BE49-F238E27FC236}">
                <a16:creationId xmlns:a16="http://schemas.microsoft.com/office/drawing/2014/main" id="{AF3E82BA-891C-686E-B137-1BBC5FBCBAFC}"/>
              </a:ext>
            </a:extLst>
          </p:cNvPr>
          <p:cNvSpPr>
            <a:spLocks noGrp="1"/>
          </p:cNvSpPr>
          <p:nvPr>
            <p:ph idx="1"/>
          </p:nvPr>
        </p:nvSpPr>
        <p:spPr>
          <a:xfrm>
            <a:off x="2767284" y="2269539"/>
            <a:ext cx="7621606" cy="3904498"/>
          </a:xfrm>
        </p:spPr>
        <p:txBody>
          <a:bodyPr anchor="t">
            <a:normAutofit/>
          </a:bodyPr>
          <a:lstStyle/>
          <a:p>
            <a:r>
              <a:rPr lang="en-US" sz="2400" dirty="0"/>
              <a:t>Do you give assignments in which students are required to make claims and support them with evidence?</a:t>
            </a:r>
          </a:p>
          <a:p>
            <a:r>
              <a:rPr lang="en-US" sz="2400" dirty="0"/>
              <a:t>Do you require your students to write for an audience other than yourself as the teacher?</a:t>
            </a:r>
          </a:p>
          <a:p>
            <a:r>
              <a:rPr lang="en-US" sz="2400" dirty="0"/>
              <a:t>Do you discuss the rationale behind the citation style you expect the students to use? </a:t>
            </a:r>
          </a:p>
          <a:p>
            <a:endParaRPr lang="en-US" sz="2400" dirty="0">
              <a:solidFill>
                <a:srgbClr val="1F2D29"/>
              </a:solidFill>
            </a:endParaRPr>
          </a:p>
        </p:txBody>
      </p:sp>
    </p:spTree>
    <p:extLst>
      <p:ext uri="{BB962C8B-B14F-4D97-AF65-F5344CB8AC3E}">
        <p14:creationId xmlns:p14="http://schemas.microsoft.com/office/powerpoint/2010/main" val="415991403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2" name="Oval 3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 name="Picture 3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9C76E9EB-2A98-554D-B27C-D8AF842B4FE4}"/>
              </a:ext>
            </a:extLst>
          </p:cNvPr>
          <p:cNvSpPr>
            <a:spLocks noGrp="1"/>
          </p:cNvSpPr>
          <p:nvPr>
            <p:ph type="title"/>
          </p:nvPr>
        </p:nvSpPr>
        <p:spPr>
          <a:xfrm>
            <a:off x="2588035" y="277514"/>
            <a:ext cx="8656908" cy="1308063"/>
          </a:xfrm>
        </p:spPr>
        <p:txBody>
          <a:bodyPr vert="horz" lIns="91440" tIns="45720" rIns="91440" bIns="45720" rtlCol="0" anchor="b">
            <a:normAutofit/>
          </a:bodyPr>
          <a:lstStyle/>
          <a:p>
            <a:pPr algn="l" fontAlgn="base">
              <a:spcAft>
                <a:spcPts val="600"/>
              </a:spcAft>
              <a:buClr>
                <a:schemeClr val="accent6"/>
              </a:buClr>
              <a:buSzPct val="90000"/>
            </a:pPr>
            <a:r>
              <a:rPr lang="en-US" sz="2800" dirty="0">
                <a:solidFill>
                  <a:srgbClr val="1F2D29"/>
                </a:solidFill>
              </a:rPr>
              <a:t>Discussion: How do you/can you teach Information literacy in your classroom or with your assignments?</a:t>
            </a:r>
            <a:endParaRPr kumimoji="0" lang="en-US" altLang="en-US" sz="2800" b="0" i="0" u="none" strike="noStrike" cap="none" normalizeH="0" baseline="0" dirty="0">
              <a:ln>
                <a:noFill/>
              </a:ln>
              <a:solidFill>
                <a:srgbClr val="1F2D29"/>
              </a:solidFill>
            </a:endParaRPr>
          </a:p>
        </p:txBody>
      </p:sp>
      <p:sp>
        <p:nvSpPr>
          <p:cNvPr id="3" name="Content Placeholder 2">
            <a:extLst>
              <a:ext uri="{FF2B5EF4-FFF2-40B4-BE49-F238E27FC236}">
                <a16:creationId xmlns:a16="http://schemas.microsoft.com/office/drawing/2014/main" id="{AF3E82BA-891C-686E-B137-1BBC5FBCBAFC}"/>
              </a:ext>
            </a:extLst>
          </p:cNvPr>
          <p:cNvSpPr>
            <a:spLocks noGrp="1"/>
          </p:cNvSpPr>
          <p:nvPr>
            <p:ph idx="1"/>
          </p:nvPr>
        </p:nvSpPr>
        <p:spPr>
          <a:xfrm>
            <a:off x="2767284" y="2261618"/>
            <a:ext cx="7621606" cy="3920340"/>
          </a:xfrm>
        </p:spPr>
        <p:txBody>
          <a:bodyPr anchor="t">
            <a:normAutofit/>
          </a:bodyPr>
          <a:lstStyle/>
          <a:p>
            <a:r>
              <a:rPr lang="en-US" sz="2400" dirty="0"/>
              <a:t>In what ways do you account for Kaplan’s questions in your classroom and assignments?</a:t>
            </a:r>
          </a:p>
          <a:p>
            <a:r>
              <a:rPr lang="en-US" sz="2400" dirty="0"/>
              <a:t>What genres do you require your students to read and write?</a:t>
            </a:r>
          </a:p>
          <a:p>
            <a:r>
              <a:rPr lang="en-US" sz="2400" dirty="0"/>
              <a:t>In what ways do you teach your students to read genres to better understand the information literacy values within the discipline?</a:t>
            </a:r>
          </a:p>
        </p:txBody>
      </p:sp>
    </p:spTree>
    <p:extLst>
      <p:ext uri="{BB962C8B-B14F-4D97-AF65-F5344CB8AC3E}">
        <p14:creationId xmlns:p14="http://schemas.microsoft.com/office/powerpoint/2010/main" val="311065084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42ECF6-0CFC-4FB8-FAAA-956F6B5D5D2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3E07DD80-381C-6DF2-65A4-E3E6DBF3929E}"/>
              </a:ext>
            </a:extLst>
          </p:cNvPr>
          <p:cNvSpPr>
            <a:spLocks noGrp="1"/>
          </p:cNvSpPr>
          <p:nvPr>
            <p:ph type="title"/>
          </p:nvPr>
        </p:nvSpPr>
        <p:spPr>
          <a:xfrm>
            <a:off x="2691356" y="368517"/>
            <a:ext cx="7958331" cy="1308063"/>
          </a:xfrm>
        </p:spPr>
        <p:txBody>
          <a:bodyPr anchor="b">
            <a:normAutofit/>
          </a:bodyPr>
          <a:lstStyle/>
          <a:p>
            <a:pPr algn="l"/>
            <a:r>
              <a:rPr lang="en-US" sz="3200" dirty="0">
                <a:solidFill>
                  <a:srgbClr val="1F2D29"/>
                </a:solidFill>
              </a:rPr>
              <a:t>What counts as evidence within the disciplinary context?</a:t>
            </a:r>
          </a:p>
        </p:txBody>
      </p:sp>
      <p:sp>
        <p:nvSpPr>
          <p:cNvPr id="3" name="Content Placeholder 2">
            <a:extLst>
              <a:ext uri="{FF2B5EF4-FFF2-40B4-BE49-F238E27FC236}">
                <a16:creationId xmlns:a16="http://schemas.microsoft.com/office/drawing/2014/main" id="{9178DA38-F95F-03CA-0D73-FAD099BEF84D}"/>
              </a:ext>
            </a:extLst>
          </p:cNvPr>
          <p:cNvSpPr>
            <a:spLocks noGrp="1"/>
          </p:cNvSpPr>
          <p:nvPr>
            <p:ph idx="1"/>
          </p:nvPr>
        </p:nvSpPr>
        <p:spPr>
          <a:xfrm>
            <a:off x="2302932" y="1794111"/>
            <a:ext cx="8735181" cy="4922375"/>
          </a:xfrm>
        </p:spPr>
        <p:txBody>
          <a:bodyPr anchor="t">
            <a:normAutofit/>
          </a:bodyPr>
          <a:lstStyle/>
          <a:p>
            <a:pPr marL="0" indent="0">
              <a:buNone/>
            </a:pPr>
            <a:r>
              <a:rPr lang="en-US" dirty="0">
                <a:solidFill>
                  <a:srgbClr val="1F2D29"/>
                </a:solidFill>
              </a:rPr>
              <a:t>The </a:t>
            </a:r>
            <a:r>
              <a:rPr lang="en-US" b="1" dirty="0">
                <a:solidFill>
                  <a:srgbClr val="1F2D29"/>
                </a:solidFill>
              </a:rPr>
              <a:t>Arts and Humanities </a:t>
            </a:r>
            <a:r>
              <a:rPr lang="en-US" dirty="0">
                <a:solidFill>
                  <a:srgbClr val="1F2D29"/>
                </a:solidFill>
              </a:rPr>
              <a:t>often deal with abstract ideas and conceptual analysis. Therefore, evidence in these disciplines often consists of subjective views and personal interpretations. Published scholarship is often (although not always) used to support and enhance, rather than drive claims and conclusions. </a:t>
            </a:r>
          </a:p>
          <a:p>
            <a:pPr marL="0" indent="0">
              <a:buNone/>
            </a:pPr>
            <a:r>
              <a:rPr lang="en-US" dirty="0">
                <a:solidFill>
                  <a:srgbClr val="1F2D29"/>
                </a:solidFill>
              </a:rPr>
              <a:t>The </a:t>
            </a:r>
            <a:r>
              <a:rPr lang="en-US" b="1" dirty="0">
                <a:solidFill>
                  <a:srgbClr val="1F2D29"/>
                </a:solidFill>
              </a:rPr>
              <a:t>Sciences</a:t>
            </a:r>
            <a:r>
              <a:rPr lang="en-US" dirty="0">
                <a:solidFill>
                  <a:srgbClr val="1F2D29"/>
                </a:solidFill>
              </a:rPr>
              <a:t> are empirically based and data driven. Therefore, scientific evidence is concrete, measurable, reproducible, and consistent with theoretical expectations (though theories can be revised or discarded).</a:t>
            </a:r>
          </a:p>
          <a:p>
            <a:pPr marL="0" indent="0">
              <a:buNone/>
            </a:pPr>
            <a:r>
              <a:rPr lang="en-US" dirty="0">
                <a:solidFill>
                  <a:srgbClr val="1F2D29"/>
                </a:solidFill>
              </a:rPr>
              <a:t>The </a:t>
            </a:r>
            <a:r>
              <a:rPr lang="en-US" b="1" dirty="0">
                <a:solidFill>
                  <a:srgbClr val="1F2D29"/>
                </a:solidFill>
              </a:rPr>
              <a:t>Social Sciences </a:t>
            </a:r>
            <a:r>
              <a:rPr lang="en-US" dirty="0">
                <a:solidFill>
                  <a:srgbClr val="1F2D29"/>
                </a:solidFill>
              </a:rPr>
              <a:t>are data driven, using both quantitative and qualitative methodologies for gathering data. These methods yield both objective empirical data and subjective non-empirical data.</a:t>
            </a:r>
          </a:p>
          <a:p>
            <a:pPr marL="0" indent="0">
              <a:buNone/>
            </a:pPr>
            <a:endParaRPr lang="en-US" sz="1600" dirty="0">
              <a:solidFill>
                <a:srgbClr val="1F2D29"/>
              </a:solidFill>
            </a:endParaRPr>
          </a:p>
        </p:txBody>
      </p:sp>
    </p:spTree>
    <p:extLst>
      <p:ext uri="{BB962C8B-B14F-4D97-AF65-F5344CB8AC3E}">
        <p14:creationId xmlns:p14="http://schemas.microsoft.com/office/powerpoint/2010/main" val="332289462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1C3A829-74AB-E4D3-2404-D6976CA415A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Title 1">
            <a:extLst>
              <a:ext uri="{FF2B5EF4-FFF2-40B4-BE49-F238E27FC236}">
                <a16:creationId xmlns:a16="http://schemas.microsoft.com/office/drawing/2014/main" id="{37F18EE1-81A5-61EB-026A-C14973ACEBE2}"/>
              </a:ext>
            </a:extLst>
          </p:cNvPr>
          <p:cNvSpPr>
            <a:spLocks noGrp="1"/>
          </p:cNvSpPr>
          <p:nvPr>
            <p:ph type="title"/>
          </p:nvPr>
        </p:nvSpPr>
        <p:spPr>
          <a:xfrm>
            <a:off x="2611808" y="1022548"/>
            <a:ext cx="7958331" cy="1308063"/>
          </a:xfrm>
        </p:spPr>
        <p:txBody>
          <a:bodyPr anchor="b">
            <a:normAutofit/>
          </a:bodyPr>
          <a:lstStyle/>
          <a:p>
            <a:pPr algn="l"/>
            <a:r>
              <a:rPr lang="en-US" sz="3600" dirty="0">
                <a:solidFill>
                  <a:srgbClr val="1F2D29"/>
                </a:solidFill>
              </a:rPr>
              <a:t>What are some of the available genres across the many disciplines? </a:t>
            </a:r>
          </a:p>
        </p:txBody>
      </p:sp>
      <p:graphicFrame>
        <p:nvGraphicFramePr>
          <p:cNvPr id="6" name="Content Placeholder 5">
            <a:extLst>
              <a:ext uri="{FF2B5EF4-FFF2-40B4-BE49-F238E27FC236}">
                <a16:creationId xmlns:a16="http://schemas.microsoft.com/office/drawing/2014/main" id="{34D99F30-405F-885E-012B-56956E832888}"/>
              </a:ext>
            </a:extLst>
          </p:cNvPr>
          <p:cNvGraphicFramePr>
            <a:graphicFrameLocks noGrp="1"/>
          </p:cNvGraphicFramePr>
          <p:nvPr>
            <p:ph idx="1"/>
            <p:extLst>
              <p:ext uri="{D42A27DB-BD31-4B8C-83A1-F6EECF244321}">
                <p14:modId xmlns:p14="http://schemas.microsoft.com/office/powerpoint/2010/main" val="1327601268"/>
              </p:ext>
            </p:extLst>
          </p:nvPr>
        </p:nvGraphicFramePr>
        <p:xfrm>
          <a:off x="2197894" y="2575152"/>
          <a:ext cx="7796211" cy="3708400"/>
        </p:xfrm>
        <a:graphic>
          <a:graphicData uri="http://schemas.openxmlformats.org/drawingml/2006/table">
            <a:tbl>
              <a:tblPr bandRow="1">
                <a:tableStyleId>{5C22544A-7EE6-4342-B048-85BDC9FD1C3A}</a:tableStyleId>
              </a:tblPr>
              <a:tblGrid>
                <a:gridCol w="2598737">
                  <a:extLst>
                    <a:ext uri="{9D8B030D-6E8A-4147-A177-3AD203B41FA5}">
                      <a16:colId xmlns:a16="http://schemas.microsoft.com/office/drawing/2014/main" val="1405463082"/>
                    </a:ext>
                  </a:extLst>
                </a:gridCol>
                <a:gridCol w="2598737">
                  <a:extLst>
                    <a:ext uri="{9D8B030D-6E8A-4147-A177-3AD203B41FA5}">
                      <a16:colId xmlns:a16="http://schemas.microsoft.com/office/drawing/2014/main" val="586736714"/>
                    </a:ext>
                  </a:extLst>
                </a:gridCol>
                <a:gridCol w="2598737">
                  <a:extLst>
                    <a:ext uri="{9D8B030D-6E8A-4147-A177-3AD203B41FA5}">
                      <a16:colId xmlns:a16="http://schemas.microsoft.com/office/drawing/2014/main" val="871896989"/>
                    </a:ext>
                  </a:extLst>
                </a:gridCol>
              </a:tblGrid>
              <a:tr h="370840">
                <a:tc>
                  <a:txBody>
                    <a:bodyPr/>
                    <a:lstStyle/>
                    <a:p>
                      <a:r>
                        <a:rPr lang="en-US" dirty="0"/>
                        <a:t>Case study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Nurse’s notes</a:t>
                      </a:r>
                    </a:p>
                  </a:txBody>
                  <a:tcPr/>
                </a:tc>
                <a:tc>
                  <a:txBody>
                    <a:bodyPr/>
                    <a:lstStyle/>
                    <a:p>
                      <a:r>
                        <a:rPr lang="en-US" dirty="0"/>
                        <a:t>Blueprints &amp; proposals</a:t>
                      </a:r>
                    </a:p>
                  </a:txBody>
                  <a:tcPr/>
                </a:tc>
                <a:extLst>
                  <a:ext uri="{0D108BD9-81ED-4DB2-BD59-A6C34878D82A}">
                    <a16:rowId xmlns:a16="http://schemas.microsoft.com/office/drawing/2014/main" val="3322058187"/>
                  </a:ext>
                </a:extLst>
              </a:tr>
              <a:tr h="370840">
                <a:tc>
                  <a:txBody>
                    <a:bodyPr/>
                    <a:lstStyle/>
                    <a:p>
                      <a:r>
                        <a:rPr lang="en-US" dirty="0"/>
                        <a:t>Lab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Care plan</a:t>
                      </a:r>
                    </a:p>
                  </a:txBody>
                  <a:tcPr/>
                </a:tc>
                <a:tc>
                  <a:txBody>
                    <a:bodyPr/>
                    <a:lstStyle/>
                    <a:p>
                      <a:r>
                        <a:rPr lang="en-US" dirty="0"/>
                        <a:t>Pitches &amp; presentations</a:t>
                      </a:r>
                    </a:p>
                  </a:txBody>
                  <a:tcPr/>
                </a:tc>
                <a:extLst>
                  <a:ext uri="{0D108BD9-81ED-4DB2-BD59-A6C34878D82A}">
                    <a16:rowId xmlns:a16="http://schemas.microsoft.com/office/drawing/2014/main" val="3539050652"/>
                  </a:ext>
                </a:extLst>
              </a:tr>
              <a:tr h="370840">
                <a:tc>
                  <a:txBody>
                    <a:bodyPr/>
                    <a:lstStyle/>
                    <a:p>
                      <a:r>
                        <a:rPr lang="en-US" dirty="0"/>
                        <a:t>Poem</a:t>
                      </a:r>
                    </a:p>
                  </a:txBody>
                  <a:tcPr/>
                </a:tc>
                <a:tc>
                  <a:txBody>
                    <a:bodyPr/>
                    <a:lstStyle/>
                    <a:p>
                      <a:r>
                        <a:rPr lang="en-US" dirty="0"/>
                        <a:t>Lesson plans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Feasibility report</a:t>
                      </a:r>
                    </a:p>
                  </a:txBody>
                  <a:tcPr/>
                </a:tc>
                <a:extLst>
                  <a:ext uri="{0D108BD9-81ED-4DB2-BD59-A6C34878D82A}">
                    <a16:rowId xmlns:a16="http://schemas.microsoft.com/office/drawing/2014/main" val="663168043"/>
                  </a:ext>
                </a:extLst>
              </a:tr>
              <a:tr h="370840">
                <a:tc>
                  <a:txBody>
                    <a:bodyPr/>
                    <a:lstStyle/>
                    <a:p>
                      <a:r>
                        <a:rPr lang="en-US" dirty="0"/>
                        <a:t>Literary Critique</a:t>
                      </a:r>
                    </a:p>
                  </a:txBody>
                  <a:tcPr/>
                </a:tc>
                <a:tc>
                  <a:txBody>
                    <a:bodyPr/>
                    <a:lstStyle/>
                    <a:p>
                      <a:r>
                        <a:rPr lang="en-US" dirty="0"/>
                        <a:t>Social media posts</a:t>
                      </a:r>
                    </a:p>
                  </a:txBody>
                  <a:tcPr/>
                </a:tc>
                <a:tc>
                  <a:txBody>
                    <a:bodyPr/>
                    <a:lstStyle/>
                    <a:p>
                      <a:r>
                        <a:rPr lang="en-US" dirty="0"/>
                        <a:t>Inspection reports</a:t>
                      </a:r>
                    </a:p>
                  </a:txBody>
                  <a:tcPr/>
                </a:tc>
                <a:extLst>
                  <a:ext uri="{0D108BD9-81ED-4DB2-BD59-A6C34878D82A}">
                    <a16:rowId xmlns:a16="http://schemas.microsoft.com/office/drawing/2014/main" val="791449338"/>
                  </a:ext>
                </a:extLst>
              </a:tr>
              <a:tr h="370840">
                <a:tc>
                  <a:txBody>
                    <a:bodyPr/>
                    <a:lstStyle/>
                    <a:p>
                      <a:r>
                        <a:rPr lang="en-US" dirty="0"/>
                        <a:t>Abstract</a:t>
                      </a:r>
                    </a:p>
                  </a:txBody>
                  <a:tcPr/>
                </a:tc>
                <a:tc>
                  <a:txBody>
                    <a:bodyPr/>
                    <a:lstStyle/>
                    <a:p>
                      <a:r>
                        <a:rPr lang="en-US" dirty="0"/>
                        <a:t>Advertising plan</a:t>
                      </a:r>
                    </a:p>
                  </a:txBody>
                  <a:tcPr/>
                </a:tc>
                <a:tc>
                  <a:txBody>
                    <a:bodyPr/>
                    <a:lstStyle/>
                    <a:p>
                      <a:r>
                        <a:rPr lang="en-US" dirty="0"/>
                        <a:t>Quality Assurance doc</a:t>
                      </a:r>
                    </a:p>
                  </a:txBody>
                  <a:tcPr/>
                </a:tc>
                <a:extLst>
                  <a:ext uri="{0D108BD9-81ED-4DB2-BD59-A6C34878D82A}">
                    <a16:rowId xmlns:a16="http://schemas.microsoft.com/office/drawing/2014/main" val="234932181"/>
                  </a:ext>
                </a:extLst>
              </a:tr>
              <a:tr h="370840">
                <a:tc>
                  <a:txBody>
                    <a:bodyPr/>
                    <a:lstStyle/>
                    <a:p>
                      <a:r>
                        <a:rPr lang="en-US" dirty="0"/>
                        <a:t>Business proposal</a:t>
                      </a:r>
                    </a:p>
                  </a:txBody>
                  <a:tcPr/>
                </a:tc>
                <a:tc>
                  <a:txBody>
                    <a:bodyPr/>
                    <a:lstStyle/>
                    <a:p>
                      <a:r>
                        <a:rPr lang="en-US" dirty="0"/>
                        <a:t>Demographic analysis</a:t>
                      </a:r>
                    </a:p>
                  </a:txBody>
                  <a:tcPr/>
                </a:tc>
                <a:tc>
                  <a:txBody>
                    <a:bodyPr/>
                    <a:lstStyle/>
                    <a:p>
                      <a:r>
                        <a:rPr lang="en-US" dirty="0"/>
                        <a:t>Novel or story</a:t>
                      </a:r>
                    </a:p>
                  </a:txBody>
                  <a:tcPr/>
                </a:tc>
                <a:extLst>
                  <a:ext uri="{0D108BD9-81ED-4DB2-BD59-A6C34878D82A}">
                    <a16:rowId xmlns:a16="http://schemas.microsoft.com/office/drawing/2014/main" val="901625065"/>
                  </a:ext>
                </a:extLst>
              </a:tr>
              <a:tr h="370840">
                <a:tc>
                  <a:txBody>
                    <a:bodyPr/>
                    <a:lstStyle/>
                    <a:p>
                      <a:r>
                        <a:rPr lang="en-US" dirty="0"/>
                        <a:t>News article</a:t>
                      </a:r>
                    </a:p>
                  </a:txBody>
                  <a:tcPr/>
                </a:tc>
                <a:tc>
                  <a:txBody>
                    <a:bodyPr/>
                    <a:lstStyle/>
                    <a:p>
                      <a:r>
                        <a:rPr lang="en-US" dirty="0"/>
                        <a:t>Sermon</a:t>
                      </a:r>
                    </a:p>
                  </a:txBody>
                  <a:tcPr/>
                </a:tc>
                <a:tc>
                  <a:txBody>
                    <a:bodyPr/>
                    <a:lstStyle/>
                    <a:p>
                      <a:r>
                        <a:rPr lang="en-US" dirty="0"/>
                        <a:t>Biography</a:t>
                      </a:r>
                    </a:p>
                  </a:txBody>
                  <a:tcPr/>
                </a:tc>
                <a:extLst>
                  <a:ext uri="{0D108BD9-81ED-4DB2-BD59-A6C34878D82A}">
                    <a16:rowId xmlns:a16="http://schemas.microsoft.com/office/drawing/2014/main" val="421649445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Op-ed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Literature review</a:t>
                      </a:r>
                    </a:p>
                  </a:txBody>
                  <a:tcPr/>
                </a:tc>
                <a:tc>
                  <a:txBody>
                    <a:bodyPr/>
                    <a:lstStyle/>
                    <a:p>
                      <a:r>
                        <a:rPr lang="en-US" dirty="0"/>
                        <a:t>Songs</a:t>
                      </a:r>
                    </a:p>
                  </a:txBody>
                  <a:tcPr/>
                </a:tc>
                <a:extLst>
                  <a:ext uri="{0D108BD9-81ED-4DB2-BD59-A6C34878D82A}">
                    <a16:rowId xmlns:a16="http://schemas.microsoft.com/office/drawing/2014/main" val="106965428"/>
                  </a:ext>
                </a:extLst>
              </a:tr>
              <a:tr h="370840">
                <a:tc>
                  <a:txBody>
                    <a:bodyPr/>
                    <a:lstStyle/>
                    <a:p>
                      <a:r>
                        <a:rPr lang="en-US" dirty="0"/>
                        <a:t>Technical manual</a:t>
                      </a:r>
                    </a:p>
                  </a:txBody>
                  <a:tcPr/>
                </a:tc>
                <a:tc>
                  <a:txBody>
                    <a:bodyPr/>
                    <a:lstStyle/>
                    <a:p>
                      <a:r>
                        <a:rPr lang="en-US" dirty="0"/>
                        <a:t>Annotated bibliography</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Memos</a:t>
                      </a:r>
                    </a:p>
                  </a:txBody>
                  <a:tcPr/>
                </a:tc>
                <a:extLst>
                  <a:ext uri="{0D108BD9-81ED-4DB2-BD59-A6C34878D82A}">
                    <a16:rowId xmlns:a16="http://schemas.microsoft.com/office/drawing/2014/main" val="399077837"/>
                  </a:ext>
                </a:extLst>
              </a:tr>
              <a:tr h="370840">
                <a:tc>
                  <a:txBody>
                    <a:bodyPr/>
                    <a:lstStyle/>
                    <a:p>
                      <a:r>
                        <a:rPr lang="en-US" dirty="0"/>
                        <a:t>Clinical notes</a:t>
                      </a:r>
                    </a:p>
                  </a:txBody>
                  <a:tcPr/>
                </a:tc>
                <a:tc>
                  <a:txBody>
                    <a:bodyPr/>
                    <a:lstStyle/>
                    <a:p>
                      <a:r>
                        <a:rPr lang="en-US" dirty="0"/>
                        <a:t>Research proposal</a:t>
                      </a:r>
                    </a:p>
                  </a:txBody>
                  <a:tcPr/>
                </a:tc>
                <a:tc>
                  <a:txBody>
                    <a:bodyPr/>
                    <a:lstStyle/>
                    <a:p>
                      <a:r>
                        <a:rPr lang="en-US" dirty="0"/>
                        <a:t>SOPs</a:t>
                      </a:r>
                    </a:p>
                  </a:txBody>
                  <a:tcPr/>
                </a:tc>
                <a:extLst>
                  <a:ext uri="{0D108BD9-81ED-4DB2-BD59-A6C34878D82A}">
                    <a16:rowId xmlns:a16="http://schemas.microsoft.com/office/drawing/2014/main" val="517335821"/>
                  </a:ext>
                </a:extLst>
              </a:tr>
            </a:tbl>
          </a:graphicData>
        </a:graphic>
      </p:graphicFrame>
    </p:spTree>
    <p:extLst>
      <p:ext uri="{BB962C8B-B14F-4D97-AF65-F5344CB8AC3E}">
        <p14:creationId xmlns:p14="http://schemas.microsoft.com/office/powerpoint/2010/main" val="35825801"/>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Madison</Template>
  <TotalTime>14275</TotalTime>
  <Words>1833</Words>
  <Application>Microsoft Macintosh PowerPoint</Application>
  <PresentationFormat>Widescreen</PresentationFormat>
  <Paragraphs>175</Paragraphs>
  <Slides>19</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MS Shell Dlg 2</vt:lpstr>
      <vt:lpstr>Symbol</vt:lpstr>
      <vt:lpstr>Times New Roman</vt:lpstr>
      <vt:lpstr>Wingdings</vt:lpstr>
      <vt:lpstr>Wingdings 3</vt:lpstr>
      <vt:lpstr>Madison</vt:lpstr>
      <vt:lpstr>Using Information literacy to read and write across the disciplines</vt:lpstr>
      <vt:lpstr>Information Literacy as Defined by UCORE</vt:lpstr>
      <vt:lpstr>Kaplan’s Questions and Information Literacy</vt:lpstr>
      <vt:lpstr>Information literacy is not just about citing or using sources. To be “informationally literate” students need to be taught:</vt:lpstr>
      <vt:lpstr>Discussion: How do you/can you teach Information literacy in your classroom or with your assignments?</vt:lpstr>
      <vt:lpstr>Discussion: How do you/can you teach Information literacy in your classroom or with your assignments?</vt:lpstr>
      <vt:lpstr>Discussion: How do you/can you teach Information literacy in your classroom or with your assignments?</vt:lpstr>
      <vt:lpstr>What counts as evidence within the disciplinary context?</vt:lpstr>
      <vt:lpstr>What are some of the available genres across the many disciplines? </vt:lpstr>
      <vt:lpstr>How does genre affect which sources are relevant and which are not as relevant?</vt:lpstr>
      <vt:lpstr>How do disciplinary methods differ for producing information &amp; establishing claims?</vt:lpstr>
      <vt:lpstr>Info Lit Skill 1: Determining the Extent and Type of Information Needed </vt:lpstr>
      <vt:lpstr>Info Lit Skill 1: Determining the Extent and Type of Information Needed </vt:lpstr>
      <vt:lpstr>Info Lit Skill 2: Assessing the credibility and applicability of information sources </vt:lpstr>
      <vt:lpstr>Info Lit Skill 3: Assessing and using information ethically and legally </vt:lpstr>
      <vt:lpstr>Info Lit Skill 4: Implementing well-designed research strategies</vt:lpstr>
      <vt:lpstr>Info Lit Skill 5: Accessing information effectively from multiple sources</vt:lpstr>
      <vt:lpstr>Info Lit Skill 6: Using information to accomplish a specific purpose</vt:lpstr>
      <vt:lpstr>Info Lit Skill 6: Using information to accomplish a specific purpose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Literacy in HUM, ARTS, &amp; COMM</dc:title>
  <dc:creator>Johnson-Shull, Lisa Ann</dc:creator>
  <cp:lastModifiedBy>Thongs, Melanie Lynette Thongs</cp:lastModifiedBy>
  <cp:revision>76</cp:revision>
  <dcterms:created xsi:type="dcterms:W3CDTF">2024-02-02T18:02:41Z</dcterms:created>
  <dcterms:modified xsi:type="dcterms:W3CDTF">2024-11-12T22:52:01Z</dcterms:modified>
</cp:coreProperties>
</file>