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95" r:id="rId3"/>
    <p:sldId id="278" r:id="rId4"/>
    <p:sldId id="301" r:id="rId5"/>
    <p:sldId id="303" r:id="rId6"/>
    <p:sldId id="304" r:id="rId7"/>
    <p:sldId id="302" r:id="rId8"/>
    <p:sldId id="306" r:id="rId9"/>
    <p:sldId id="305" r:id="rId10"/>
    <p:sldId id="300" r:id="rId11"/>
    <p:sldId id="280" r:id="rId12"/>
    <p:sldId id="297" r:id="rId13"/>
    <p:sldId id="298" r:id="rId14"/>
    <p:sldId id="307" r:id="rId15"/>
    <p:sldId id="308" r:id="rId16"/>
    <p:sldId id="309" r:id="rId17"/>
    <p:sldId id="310" r:id="rId18"/>
    <p:sldId id="311" r:id="rId19"/>
    <p:sldId id="312" r:id="rId20"/>
    <p:sldId id="313" r:id="rId21"/>
    <p:sldId id="31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E0403"/>
    <a:srgbClr val="B803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6"/>
    <p:restoredTop sz="96327"/>
  </p:normalViewPr>
  <p:slideViewPr>
    <p:cSldViewPr snapToGrid="0">
      <p:cViewPr varScale="1">
        <p:scale>
          <a:sx n="124" d="100"/>
          <a:sy n="124" d="100"/>
        </p:scale>
        <p:origin x="192" y="21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157CC2-0FC8-4686-B024-99790E0F5162}"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9/11/24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9/11/24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9/11/24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9/11/24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9/11/24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9/11/24</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9/11/24</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9/11/24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067CE-E659-3847-9AC2-EA63C8F475BF}"/>
              </a:ext>
            </a:extLst>
          </p:cNvPr>
          <p:cNvSpPr>
            <a:spLocks noGrp="1"/>
          </p:cNvSpPr>
          <p:nvPr>
            <p:ph type="ctrTitle"/>
          </p:nvPr>
        </p:nvSpPr>
        <p:spPr/>
        <p:txBody>
          <a:bodyPr/>
          <a:lstStyle/>
          <a:p>
            <a:r>
              <a:rPr lang="en-US" dirty="0"/>
              <a:t>Goals, outcomes, and the creation of effective Rubrics</a:t>
            </a:r>
          </a:p>
        </p:txBody>
      </p:sp>
    </p:spTree>
    <p:extLst>
      <p:ext uri="{BB962C8B-B14F-4D97-AF65-F5344CB8AC3E}">
        <p14:creationId xmlns:p14="http://schemas.microsoft.com/office/powerpoint/2010/main" val="831834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a:t>The </a:t>
            </a:r>
            <a:r>
              <a:rPr lang="en-US" b="1">
                <a:solidFill>
                  <a:srgbClr val="930000"/>
                </a:solidFill>
              </a:rPr>
              <a:t>Actions</a:t>
            </a:r>
            <a:r>
              <a:rPr lang="en-US"/>
              <a:t> of Empathy</a:t>
            </a:r>
            <a:endParaRPr lang="en-US" dirty="0"/>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838200" y="1051034"/>
            <a:ext cx="5181600" cy="5297214"/>
          </a:xfrm>
          <a:prstGeom prst="rect">
            <a:avLst/>
          </a:prstGeom>
        </p:spPr>
        <p:txBody>
          <a:bodyPr>
            <a:normAutofit fontScale="92500" lnSpcReduction="1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dirty="0">
                <a:solidFill>
                  <a:srgbClr val="930000"/>
                </a:solidFill>
              </a:rPr>
              <a:t>Listen actively</a:t>
            </a:r>
          </a:p>
          <a:p>
            <a:pPr lvl="1"/>
            <a:r>
              <a:rPr lang="en-US" dirty="0"/>
              <a:t>Demonstrate focused attention with direct and prolonged eye contact</a:t>
            </a:r>
          </a:p>
          <a:p>
            <a:pPr lvl="1"/>
            <a:r>
              <a:rPr lang="en-US" dirty="0"/>
              <a:t>Not interrupting when someone else is speaking</a:t>
            </a:r>
          </a:p>
          <a:p>
            <a:pPr lvl="1"/>
            <a:r>
              <a:rPr lang="en-US" dirty="0"/>
              <a:t>Repeat back what was heard using “what I heard you say” statements</a:t>
            </a:r>
          </a:p>
          <a:p>
            <a:r>
              <a:rPr lang="en-US" b="1" dirty="0">
                <a:solidFill>
                  <a:srgbClr val="930000"/>
                </a:solidFill>
              </a:rPr>
              <a:t>Personalize communication</a:t>
            </a:r>
          </a:p>
          <a:p>
            <a:pPr lvl="1"/>
            <a:r>
              <a:rPr lang="en-US" dirty="0"/>
              <a:t>Regulate vocabulary depending on audience</a:t>
            </a:r>
          </a:p>
          <a:p>
            <a:pPr lvl="1"/>
            <a:r>
              <a:rPr lang="en-US" dirty="0"/>
              <a:t>Know and use other languages (ASL, Spanish, etc.)</a:t>
            </a:r>
          </a:p>
          <a:p>
            <a:pPr lvl="1"/>
            <a:r>
              <a:rPr lang="en-US" dirty="0"/>
              <a:t>Learn and use people’s names</a:t>
            </a:r>
          </a:p>
          <a:p>
            <a:r>
              <a:rPr lang="en-US" b="1" dirty="0">
                <a:solidFill>
                  <a:srgbClr val="930000"/>
                </a:solidFill>
              </a:rPr>
              <a:t>Offer to help</a:t>
            </a:r>
          </a:p>
          <a:p>
            <a:pPr lvl="1"/>
            <a:r>
              <a:rPr lang="en-US" dirty="0"/>
              <a:t>Understand your bandwidth and notice the bandwidth of others</a:t>
            </a:r>
          </a:p>
          <a:p>
            <a:pPr lvl="1"/>
            <a:r>
              <a:rPr lang="en-US" dirty="0"/>
              <a:t>Understand your skillset and the skillset of others</a:t>
            </a:r>
          </a:p>
          <a:p>
            <a:pPr lvl="1"/>
            <a:r>
              <a:rPr lang="en-US" dirty="0"/>
              <a:t>Share your skills where and when it is appropriate</a:t>
            </a:r>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051034"/>
            <a:ext cx="5181600" cy="5125929"/>
          </a:xfrm>
          <a:prstGeom prst="rect">
            <a:avLst/>
          </a:prstGeom>
        </p:spPr>
        <p:txBody>
          <a:bodyPr>
            <a:normAutofit fontScale="92500" lnSpcReduction="1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a:solidFill>
                  <a:srgbClr val="930000"/>
                </a:solidFill>
              </a:rPr>
              <a:t>Consider different perspectives</a:t>
            </a:r>
          </a:p>
          <a:p>
            <a:pPr lvl="1"/>
            <a:r>
              <a:rPr lang="en-US"/>
              <a:t>Know your own perspective</a:t>
            </a:r>
          </a:p>
          <a:p>
            <a:pPr lvl="1"/>
            <a:r>
              <a:rPr lang="en-US"/>
              <a:t>Know or be willing to learn the assumptions you make in your perspective</a:t>
            </a:r>
          </a:p>
          <a:p>
            <a:pPr lvl="1"/>
            <a:r>
              <a:rPr lang="en-US"/>
              <a:t>Understand how context influences perspective</a:t>
            </a:r>
          </a:p>
          <a:p>
            <a:pPr lvl="1"/>
            <a:r>
              <a:rPr lang="en-US"/>
              <a:t>Understand how culture influences perspective</a:t>
            </a:r>
          </a:p>
          <a:p>
            <a:r>
              <a:rPr lang="en-US" b="1">
                <a:solidFill>
                  <a:srgbClr val="930000"/>
                </a:solidFill>
              </a:rPr>
              <a:t>Validate the feelings of others (show respect for different perspectives)</a:t>
            </a:r>
          </a:p>
          <a:p>
            <a:pPr lvl="1"/>
            <a:r>
              <a:rPr lang="en-US"/>
              <a:t>Use verbal expressions that acknowledge the observable reality</a:t>
            </a:r>
          </a:p>
          <a:p>
            <a:pPr lvl="1"/>
            <a:r>
              <a:rPr lang="en-US"/>
              <a:t>Play the “believing” and not the “doubting” game</a:t>
            </a:r>
          </a:p>
          <a:p>
            <a:pPr lvl="1"/>
            <a:r>
              <a:rPr lang="en-US"/>
              <a:t>Separate your feelings from the feelings of others</a:t>
            </a:r>
          </a:p>
          <a:p>
            <a:r>
              <a:rPr lang="en-US" b="1">
                <a:solidFill>
                  <a:srgbClr val="930000"/>
                </a:solidFill>
              </a:rPr>
              <a:t>Ask questions</a:t>
            </a:r>
          </a:p>
          <a:p>
            <a:pPr lvl="1"/>
            <a:r>
              <a:rPr lang="en-US"/>
              <a:t>Collect data before reaching conclusions</a:t>
            </a:r>
          </a:p>
          <a:p>
            <a:pPr lvl="1"/>
            <a:r>
              <a:rPr lang="en-US"/>
              <a:t>Inquire about uncertainties</a:t>
            </a:r>
            <a:endParaRPr lang="en-US" dirty="0"/>
          </a:p>
        </p:txBody>
      </p:sp>
    </p:spTree>
    <p:extLst>
      <p:ext uri="{BB962C8B-B14F-4D97-AF65-F5344CB8AC3E}">
        <p14:creationId xmlns:p14="http://schemas.microsoft.com/office/powerpoint/2010/main" val="745334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69B8F-03C8-2E7A-79C1-6054E37B0F06}"/>
              </a:ext>
            </a:extLst>
          </p:cNvPr>
          <p:cNvSpPr txBox="1">
            <a:spLocks/>
          </p:cNvSpPr>
          <p:nvPr/>
        </p:nvSpPr>
        <p:spPr>
          <a:xfrm>
            <a:off x="838200" y="149367"/>
            <a:ext cx="10515600" cy="446533"/>
          </a:xfrm>
          <a:prstGeom prst="rect">
            <a:avLst/>
          </a:prstGeom>
        </p:spPr>
        <p:txBody>
          <a:bodyPr>
            <a:normAutofit fontScale="90000" lnSpcReduction="1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sz="3200" b="1" dirty="0">
                <a:solidFill>
                  <a:srgbClr val="930000"/>
                </a:solidFill>
              </a:rPr>
              <a:t>grading</a:t>
            </a:r>
            <a:r>
              <a:rPr lang="en-US" sz="3200" dirty="0"/>
              <a:t> the </a:t>
            </a:r>
            <a:r>
              <a:rPr lang="en-US" sz="3200" b="1" dirty="0">
                <a:solidFill>
                  <a:srgbClr val="930000"/>
                </a:solidFill>
              </a:rPr>
              <a:t>actions </a:t>
            </a:r>
            <a:r>
              <a:rPr lang="en-US" sz="3200" dirty="0"/>
              <a:t>of empathy</a:t>
            </a:r>
          </a:p>
        </p:txBody>
      </p:sp>
      <p:graphicFrame>
        <p:nvGraphicFramePr>
          <p:cNvPr id="3" name="Table 2">
            <a:extLst>
              <a:ext uri="{FF2B5EF4-FFF2-40B4-BE49-F238E27FC236}">
                <a16:creationId xmlns:a16="http://schemas.microsoft.com/office/drawing/2014/main" id="{811E6659-E1A7-BC33-3680-4CD0C743117D}"/>
              </a:ext>
            </a:extLst>
          </p:cNvPr>
          <p:cNvGraphicFramePr>
            <a:graphicFrameLocks noGrp="1"/>
          </p:cNvGraphicFramePr>
          <p:nvPr>
            <p:extLst>
              <p:ext uri="{D42A27DB-BD31-4B8C-83A1-F6EECF244321}">
                <p14:modId xmlns:p14="http://schemas.microsoft.com/office/powerpoint/2010/main" val="1267413713"/>
              </p:ext>
            </p:extLst>
          </p:nvPr>
        </p:nvGraphicFramePr>
        <p:xfrm>
          <a:off x="838200" y="595900"/>
          <a:ext cx="10308120" cy="6309360"/>
        </p:xfrm>
        <a:graphic>
          <a:graphicData uri="http://schemas.openxmlformats.org/drawingml/2006/table">
            <a:tbl>
              <a:tblPr firstRow="1" bandRow="1">
                <a:tableStyleId>{5C22544A-7EE6-4342-B048-85BDC9FD1C3A}</a:tableStyleId>
              </a:tblPr>
              <a:tblGrid>
                <a:gridCol w="2577030">
                  <a:extLst>
                    <a:ext uri="{9D8B030D-6E8A-4147-A177-3AD203B41FA5}">
                      <a16:colId xmlns:a16="http://schemas.microsoft.com/office/drawing/2014/main" val="4278969704"/>
                    </a:ext>
                  </a:extLst>
                </a:gridCol>
                <a:gridCol w="2577030">
                  <a:extLst>
                    <a:ext uri="{9D8B030D-6E8A-4147-A177-3AD203B41FA5}">
                      <a16:colId xmlns:a16="http://schemas.microsoft.com/office/drawing/2014/main" val="108012154"/>
                    </a:ext>
                  </a:extLst>
                </a:gridCol>
                <a:gridCol w="2577030">
                  <a:extLst>
                    <a:ext uri="{9D8B030D-6E8A-4147-A177-3AD203B41FA5}">
                      <a16:colId xmlns:a16="http://schemas.microsoft.com/office/drawing/2014/main" val="4181256373"/>
                    </a:ext>
                  </a:extLst>
                </a:gridCol>
                <a:gridCol w="2577030">
                  <a:extLst>
                    <a:ext uri="{9D8B030D-6E8A-4147-A177-3AD203B41FA5}">
                      <a16:colId xmlns:a16="http://schemas.microsoft.com/office/drawing/2014/main" val="859761177"/>
                    </a:ext>
                  </a:extLst>
                </a:gridCol>
              </a:tblGrid>
              <a:tr h="189047">
                <a:tc>
                  <a:txBody>
                    <a:bodyPr/>
                    <a:lstStyle/>
                    <a:p>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Yay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Meh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Boo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049537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rgbClr val="930000"/>
                          </a:solidFill>
                        </a:rPr>
                        <a:t>Listens Actively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400" dirty="0"/>
                        <a:t>Demonstrates focused attention with direct and prolonged eye contact;</a:t>
                      </a:r>
                    </a:p>
                    <a:p>
                      <a:pPr marL="0" lvl="1"/>
                      <a:r>
                        <a:rPr lang="en-US" sz="1400" dirty="0"/>
                        <a:t>doesn’t interrupt when someone else is speaking;</a:t>
                      </a:r>
                    </a:p>
                    <a:p>
                      <a:pPr marL="0" lvl="1"/>
                      <a:r>
                        <a:rPr lang="en-US" sz="1400" dirty="0"/>
                        <a:t>repeats back what was heard using “what I heard you say” statements.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Rockwell" panose="02060603020205020403"/>
                          <a:ea typeface="+mn-ea"/>
                          <a:cs typeface="+mn-cs"/>
                        </a:rPr>
                        <a:t>Sometimes demonstrates focused attention with direct and prolonged eye contact;</a:t>
                      </a:r>
                    </a:p>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Rockwell" panose="02060603020205020403"/>
                          <a:ea typeface="+mn-ea"/>
                          <a:cs typeface="+mn-cs"/>
                        </a:rPr>
                        <a:t>occasionally interrupts when someone else is speaking;</a:t>
                      </a:r>
                    </a:p>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Rockwell" panose="02060603020205020403"/>
                          <a:ea typeface="+mn-ea"/>
                          <a:cs typeface="+mn-cs"/>
                        </a:rPr>
                        <a:t>sometimes repeats back what was heard using “what I heard you say” statements.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Rockwell" panose="02060603020205020403"/>
                          <a:ea typeface="+mn-ea"/>
                          <a:cs typeface="+mn-cs"/>
                        </a:rPr>
                        <a:t>Rarely demonstrates focused attention with direct and prolonged eye contact;</a:t>
                      </a:r>
                    </a:p>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Rockwell" panose="02060603020205020403"/>
                          <a:ea typeface="+mn-ea"/>
                          <a:cs typeface="+mn-cs"/>
                        </a:rPr>
                        <a:t>interrupts when someone else is speaking;</a:t>
                      </a:r>
                    </a:p>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Rockwell" panose="02060603020205020403"/>
                          <a:ea typeface="+mn-ea"/>
                          <a:cs typeface="+mn-cs"/>
                        </a:rPr>
                        <a:t>rarely repeats back what was heard using “what I heard you say” statements.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19421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rgbClr val="930000"/>
                          </a:solidFill>
                        </a:rPr>
                        <a:t>Personalize Communication</a:t>
                      </a:r>
                    </a:p>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400" dirty="0"/>
                        <a:t>Regulates vocabulary depending on audience; uses people’s names.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Rockwell" panose="02060603020205020403"/>
                          <a:ea typeface="+mn-ea"/>
                          <a:cs typeface="+mn-cs"/>
                        </a:rPr>
                        <a:t>Attempts to regulate vocabulary depending on audience; sometimes uses people’s names.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Rockwell" panose="02060603020205020403"/>
                          <a:ea typeface="+mn-ea"/>
                          <a:cs typeface="+mn-cs"/>
                        </a:rPr>
                        <a:t>Does not regulate vocabulary depending on audience; rarely uses people’s names.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744271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rgbClr val="930000"/>
                          </a:solidFill>
                        </a:rPr>
                        <a:t>Offers to help</a:t>
                      </a:r>
                    </a:p>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400" dirty="0"/>
                        <a:t>Shares skills where and when it is appropriate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1968643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rgbClr val="930000"/>
                          </a:solidFill>
                        </a:rPr>
                        <a:t>Considers different perspectives</a:t>
                      </a:r>
                    </a:p>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400" dirty="0"/>
                        <a:t>Willing to recognize own assumptions; understands how context and culture influence perspective.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8441691"/>
                  </a:ext>
                </a:extLst>
              </a:tr>
              <a:tr h="370840">
                <a:tc>
                  <a:txBody>
                    <a:bodyPr/>
                    <a:lstStyle/>
                    <a:p>
                      <a:r>
                        <a:rPr lang="en-US" sz="1600" b="1" dirty="0">
                          <a:solidFill>
                            <a:srgbClr val="930000"/>
                          </a:solidFill>
                        </a:rPr>
                        <a:t>Validates the feelings of others </a:t>
                      </a: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400" dirty="0"/>
                        <a:t>Acknowledges observable reality; separates own feelings from the feelings of others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579341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rgbClr val="930000"/>
                          </a:solidFill>
                        </a:rPr>
                        <a:t>Ask questions</a:t>
                      </a:r>
                    </a:p>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400" dirty="0"/>
                        <a:t>Collects data before reaching conclusions; inquires about uncertainties.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4972398"/>
                  </a:ext>
                </a:extLst>
              </a:tr>
            </a:tbl>
          </a:graphicData>
        </a:graphic>
      </p:graphicFrame>
    </p:spTree>
    <p:extLst>
      <p:ext uri="{BB962C8B-B14F-4D97-AF65-F5344CB8AC3E}">
        <p14:creationId xmlns:p14="http://schemas.microsoft.com/office/powerpoint/2010/main" val="3683980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82E7F-3CFE-4702-F2BB-0B52C688AA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6BF190-534F-9D7C-59FF-598C32D09678}"/>
              </a:ext>
            </a:extLst>
          </p:cNvPr>
          <p:cNvSpPr txBox="1">
            <a:spLocks/>
          </p:cNvSpPr>
          <p:nvPr/>
        </p:nvSpPr>
        <p:spPr>
          <a:xfrm>
            <a:off x="838200" y="365125"/>
            <a:ext cx="10515600" cy="685909"/>
          </a:xfrm>
          <a:prstGeom prst="rect">
            <a:avLst/>
          </a:prstGeom>
        </p:spPr>
        <p:txBody>
          <a:bodyPr>
            <a:normAutofit fontScale="82500" lnSpcReduction="1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The </a:t>
            </a:r>
            <a:r>
              <a:rPr lang="en-US" dirty="0">
                <a:solidFill>
                  <a:srgbClr val="AE0403"/>
                </a:solidFill>
              </a:rPr>
              <a:t>ATTRIBUTES</a:t>
            </a:r>
            <a:r>
              <a:rPr lang="en-US" dirty="0"/>
              <a:t> OF GOOD WRITTEN COMMUNICATION</a:t>
            </a:r>
          </a:p>
        </p:txBody>
      </p:sp>
      <p:sp>
        <p:nvSpPr>
          <p:cNvPr id="3" name="Content Placeholder 2">
            <a:extLst>
              <a:ext uri="{FF2B5EF4-FFF2-40B4-BE49-F238E27FC236}">
                <a16:creationId xmlns:a16="http://schemas.microsoft.com/office/drawing/2014/main" id="{98DC8B1A-3442-62DB-CDE4-FF31E66B0DF8}"/>
              </a:ext>
            </a:extLst>
          </p:cNvPr>
          <p:cNvSpPr txBox="1">
            <a:spLocks/>
          </p:cNvSpPr>
          <p:nvPr/>
        </p:nvSpPr>
        <p:spPr>
          <a:xfrm>
            <a:off x="838200" y="1051034"/>
            <a:ext cx="5181600" cy="5297214"/>
          </a:xfrm>
          <a:prstGeom prst="rect">
            <a:avLst/>
          </a:prstGeom>
        </p:spPr>
        <p:txBody>
          <a:bodyPr>
            <a:normAutofit fontScale="92500" lnSpcReduction="1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dirty="0">
                <a:solidFill>
                  <a:srgbClr val="930000"/>
                </a:solidFill>
              </a:rPr>
              <a:t>Clarity</a:t>
            </a:r>
          </a:p>
          <a:p>
            <a:pPr lvl="1"/>
            <a:r>
              <a:rPr lang="en-US" sz="1800" kern="100" dirty="0">
                <a:effectLst/>
                <a:ea typeface="Calibri" panose="020F0502020204030204" pitchFamily="34" charset="0"/>
                <a:cs typeface="Times New Roman" panose="02020603050405020304" pitchFamily="18" charset="0"/>
              </a:rPr>
              <a:t>Main points are present and easy to understand</a:t>
            </a:r>
            <a:endParaRPr lang="en-US" dirty="0"/>
          </a:p>
          <a:p>
            <a:pPr lvl="1"/>
            <a:r>
              <a:rPr lang="en-US" dirty="0"/>
              <a:t>Minimal to no ambiguity</a:t>
            </a:r>
          </a:p>
          <a:p>
            <a:r>
              <a:rPr lang="en-US" b="1" dirty="0">
                <a:solidFill>
                  <a:srgbClr val="930000"/>
                </a:solidFill>
              </a:rPr>
              <a:t>Conciseness</a:t>
            </a:r>
          </a:p>
          <a:p>
            <a:pPr lvl="1"/>
            <a:r>
              <a:rPr lang="en-US" dirty="0"/>
              <a:t>Information is straightforward and succinct</a:t>
            </a:r>
          </a:p>
          <a:p>
            <a:pPr lvl="1"/>
            <a:r>
              <a:rPr lang="en-US" dirty="0"/>
              <a:t>Word choice is precise</a:t>
            </a:r>
          </a:p>
          <a:p>
            <a:pPr lvl="1"/>
            <a:r>
              <a:rPr lang="en-US" dirty="0"/>
              <a:t>Extra words that don’t add meaning have been removed</a:t>
            </a:r>
          </a:p>
          <a:p>
            <a:r>
              <a:rPr lang="en-US" b="1" dirty="0">
                <a:solidFill>
                  <a:srgbClr val="930000"/>
                </a:solidFill>
              </a:rPr>
              <a:t>Relevance</a:t>
            </a:r>
          </a:p>
          <a:p>
            <a:pPr lvl="1"/>
            <a:r>
              <a:rPr lang="en-US" sz="1800" dirty="0">
                <a:effectLst/>
                <a:ea typeface="Calibri" panose="020F0502020204030204" pitchFamily="34" charset="0"/>
                <a:cs typeface="Times New Roman" panose="02020603050405020304" pitchFamily="18" charset="0"/>
              </a:rPr>
              <a:t>Content is pertinent to the audien</a:t>
            </a:r>
            <a:r>
              <a:rPr lang="en-US" dirty="0">
                <a:ea typeface="Calibri" panose="020F0502020204030204" pitchFamily="34" charset="0"/>
                <a:cs typeface="Times New Roman" panose="02020603050405020304" pitchFamily="18" charset="0"/>
              </a:rPr>
              <a:t>ce and the issue</a:t>
            </a:r>
            <a:endParaRPr lang="en-US" dirty="0"/>
          </a:p>
          <a:p>
            <a:pPr lvl="1"/>
            <a:r>
              <a:rPr lang="en-US" sz="1800" dirty="0">
                <a:effectLst/>
                <a:ea typeface="Calibri" panose="020F0502020204030204" pitchFamily="34" charset="0"/>
                <a:cs typeface="Times New Roman" panose="02020603050405020304" pitchFamily="18" charset="0"/>
              </a:rPr>
              <a:t>Content delivery is crafted with an understanding of the audience</a:t>
            </a:r>
          </a:p>
          <a:p>
            <a:r>
              <a:rPr lang="en-US" b="1" dirty="0">
                <a:solidFill>
                  <a:srgbClr val="930000"/>
                </a:solidFill>
              </a:rPr>
              <a:t>Unity</a:t>
            </a:r>
          </a:p>
          <a:p>
            <a:pPr lvl="1"/>
            <a:r>
              <a:rPr lang="en-US" dirty="0">
                <a:ea typeface="Calibri" panose="020F0502020204030204" pitchFamily="34" charset="0"/>
                <a:cs typeface="Times New Roman" panose="02020603050405020304" pitchFamily="18" charset="0"/>
              </a:rPr>
              <a:t>All paragraphs discuss aspects of the main</a:t>
            </a:r>
            <a:r>
              <a:rPr lang="en-US" sz="1800" dirty="0">
                <a:effectLst/>
                <a:ea typeface="Calibri" panose="020F0502020204030204" pitchFamily="34" charset="0"/>
                <a:cs typeface="Times New Roman" panose="02020603050405020304" pitchFamily="18" charset="0"/>
              </a:rPr>
              <a:t> topic</a:t>
            </a:r>
            <a:endParaRPr lang="en-US" dirty="0"/>
          </a:p>
          <a:p>
            <a:pPr lvl="1"/>
            <a:r>
              <a:rPr lang="en-US" sz="1800" dirty="0">
                <a:effectLst/>
                <a:ea typeface="Calibri" panose="020F0502020204030204" pitchFamily="34" charset="0"/>
                <a:cs typeface="Times New Roman" panose="02020603050405020304" pitchFamily="18" charset="0"/>
              </a:rPr>
              <a:t>All sentences within a paragraph support the Topic Sentence</a:t>
            </a:r>
            <a:endParaRPr lang="en-US" dirty="0"/>
          </a:p>
          <a:p>
            <a:pPr lvl="1"/>
            <a:endParaRPr lang="en-US" dirty="0"/>
          </a:p>
        </p:txBody>
      </p:sp>
      <p:sp>
        <p:nvSpPr>
          <p:cNvPr id="4" name="Content Placeholder 3">
            <a:extLst>
              <a:ext uri="{FF2B5EF4-FFF2-40B4-BE49-F238E27FC236}">
                <a16:creationId xmlns:a16="http://schemas.microsoft.com/office/drawing/2014/main" id="{DBC3F604-5F35-D0FB-8DBB-C4C05005DB7D}"/>
              </a:ext>
            </a:extLst>
          </p:cNvPr>
          <p:cNvSpPr txBox="1">
            <a:spLocks/>
          </p:cNvSpPr>
          <p:nvPr/>
        </p:nvSpPr>
        <p:spPr>
          <a:xfrm>
            <a:off x="6172200" y="1051034"/>
            <a:ext cx="5181600" cy="5125929"/>
          </a:xfrm>
          <a:prstGeom prst="rect">
            <a:avLst/>
          </a:prstGeom>
        </p:spPr>
        <p:txBody>
          <a:bodyPr>
            <a:normAutofit fontScale="92500" lnSpcReduction="2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dirty="0">
                <a:solidFill>
                  <a:srgbClr val="930000"/>
                </a:solidFill>
              </a:rPr>
              <a:t>Coherence</a:t>
            </a:r>
          </a:p>
          <a:p>
            <a:pPr lvl="1"/>
            <a:r>
              <a:rPr lang="en-US" dirty="0"/>
              <a:t>Logical flow of information</a:t>
            </a:r>
          </a:p>
          <a:p>
            <a:pPr lvl="1"/>
            <a:r>
              <a:rPr lang="en-US" dirty="0"/>
              <a:t>The sentences and paragraphs are logically connected</a:t>
            </a:r>
          </a:p>
          <a:p>
            <a:pPr lvl="1"/>
            <a:r>
              <a:rPr lang="en-US" dirty="0"/>
              <a:t>e</a:t>
            </a:r>
          </a:p>
          <a:p>
            <a:r>
              <a:rPr lang="en-US" b="1" dirty="0">
                <a:solidFill>
                  <a:srgbClr val="930000"/>
                </a:solidFill>
              </a:rPr>
              <a:t>Engagement</a:t>
            </a:r>
            <a:endParaRPr lang="en-US" dirty="0"/>
          </a:p>
          <a:p>
            <a:pPr lvl="1"/>
            <a:r>
              <a:rPr lang="en-US" dirty="0"/>
              <a:t>Has an interesting “hook”</a:t>
            </a:r>
          </a:p>
          <a:p>
            <a:pPr lvl="1"/>
            <a:r>
              <a:rPr lang="en-US" dirty="0"/>
              <a:t>Incorporates appropriate “rhetorical appeals” (ethos, pathos, logos)</a:t>
            </a:r>
          </a:p>
          <a:p>
            <a:pPr lvl="1"/>
            <a:r>
              <a:rPr lang="en-US" dirty="0"/>
              <a:t>Tells a relevant story</a:t>
            </a:r>
          </a:p>
          <a:p>
            <a:r>
              <a:rPr lang="en-US" b="1" dirty="0">
                <a:solidFill>
                  <a:srgbClr val="930000"/>
                </a:solidFill>
              </a:rPr>
              <a:t>Genre</a:t>
            </a:r>
          </a:p>
          <a:p>
            <a:pPr lvl="1"/>
            <a:r>
              <a:rPr lang="en-US" sz="1800" dirty="0">
                <a:effectLst/>
                <a:ea typeface="Calibri" panose="020F0502020204030204" pitchFamily="34" charset="0"/>
                <a:cs typeface="Times New Roman" panose="02020603050405020304" pitchFamily="18" charset="0"/>
              </a:rPr>
              <a:t>The content is consistent with the type and purpose of the writing writing</a:t>
            </a:r>
            <a:endParaRPr lang="en-US" dirty="0"/>
          </a:p>
          <a:p>
            <a:pPr lvl="1"/>
            <a:r>
              <a:rPr lang="en-US" sz="1800" dirty="0">
                <a:effectLst/>
                <a:ea typeface="Calibri" panose="020F0502020204030204" pitchFamily="34" charset="0"/>
                <a:cs typeface="Times New Roman" panose="02020603050405020304" pitchFamily="18" charset="0"/>
              </a:rPr>
              <a:t>The </a:t>
            </a:r>
            <a:r>
              <a:rPr lang="en-US" dirty="0">
                <a:ea typeface="Calibri" panose="020F0502020204030204" pitchFamily="34" charset="0"/>
                <a:cs typeface="Times New Roman" panose="02020603050405020304" pitchFamily="18" charset="0"/>
              </a:rPr>
              <a:t>forma</a:t>
            </a:r>
            <a:r>
              <a:rPr lang="en-US" sz="1800" dirty="0">
                <a:effectLst/>
                <a:ea typeface="Calibri" panose="020F0502020204030204" pitchFamily="34" charset="0"/>
                <a:cs typeface="Times New Roman" panose="02020603050405020304" pitchFamily="18" charset="0"/>
              </a:rPr>
              <a:t>t is consistent with the type and purpose of the writing writing</a:t>
            </a:r>
            <a:endParaRPr lang="en-US" dirty="0"/>
          </a:p>
          <a:p>
            <a:pPr lvl="1"/>
            <a:r>
              <a:rPr lang="en-US" sz="1800" dirty="0">
                <a:effectLst/>
                <a:ea typeface="Calibri" panose="020F0502020204030204" pitchFamily="34" charset="0"/>
                <a:cs typeface="Times New Roman" panose="02020603050405020304" pitchFamily="18" charset="0"/>
              </a:rPr>
              <a:t>The style is appropriate with the type and purpose of the writing</a:t>
            </a:r>
            <a:endParaRPr lang="en-US" dirty="0"/>
          </a:p>
          <a:p>
            <a:r>
              <a:rPr lang="en-US" b="1" dirty="0">
                <a:solidFill>
                  <a:srgbClr val="930000"/>
                </a:solidFill>
              </a:rPr>
              <a:t>Correctness</a:t>
            </a:r>
          </a:p>
          <a:p>
            <a:pPr lvl="1"/>
            <a:r>
              <a:rPr lang="en-US" dirty="0"/>
              <a:t>Minimal errors in grammar and punctuation</a:t>
            </a:r>
          </a:p>
          <a:p>
            <a:pPr lvl="1"/>
            <a:r>
              <a:rPr lang="en-US" dirty="0"/>
              <a:t>Appropriate citations</a:t>
            </a:r>
          </a:p>
          <a:p>
            <a:pPr marL="274320" lvl="1" indent="0">
              <a:buNone/>
            </a:pPr>
            <a:endParaRPr lang="en-US" dirty="0"/>
          </a:p>
        </p:txBody>
      </p:sp>
    </p:spTree>
    <p:extLst>
      <p:ext uri="{BB962C8B-B14F-4D97-AF65-F5344CB8AC3E}">
        <p14:creationId xmlns:p14="http://schemas.microsoft.com/office/powerpoint/2010/main" val="1339308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9C012-B0A7-F36D-DB48-4633EB8157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F1C3A7-9146-EFA6-2D8F-43D04B4FCB5D}"/>
              </a:ext>
            </a:extLst>
          </p:cNvPr>
          <p:cNvSpPr txBox="1">
            <a:spLocks/>
          </p:cNvSpPr>
          <p:nvPr/>
        </p:nvSpPr>
        <p:spPr>
          <a:xfrm>
            <a:off x="838200" y="149367"/>
            <a:ext cx="10515600" cy="446533"/>
          </a:xfrm>
          <a:prstGeom prst="rect">
            <a:avLst/>
          </a:prstGeom>
        </p:spPr>
        <p:txBody>
          <a:bodyPr>
            <a:normAutofit fontScale="90000" lnSpcReduction="1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sz="3200" b="1" dirty="0">
                <a:solidFill>
                  <a:srgbClr val="930000"/>
                </a:solidFill>
              </a:rPr>
              <a:t>grading</a:t>
            </a:r>
            <a:r>
              <a:rPr lang="en-US" sz="3200" dirty="0"/>
              <a:t> the </a:t>
            </a:r>
            <a:r>
              <a:rPr lang="en-US" sz="3200" b="1" dirty="0">
                <a:solidFill>
                  <a:srgbClr val="930000"/>
                </a:solidFill>
              </a:rPr>
              <a:t>Attributes of Good Written Communication</a:t>
            </a:r>
            <a:endParaRPr lang="en-US" sz="3200" dirty="0"/>
          </a:p>
        </p:txBody>
      </p:sp>
      <p:graphicFrame>
        <p:nvGraphicFramePr>
          <p:cNvPr id="3" name="Table 2">
            <a:extLst>
              <a:ext uri="{FF2B5EF4-FFF2-40B4-BE49-F238E27FC236}">
                <a16:creationId xmlns:a16="http://schemas.microsoft.com/office/drawing/2014/main" id="{E1A14417-4A20-2BB6-EA68-B4B222C42018}"/>
              </a:ext>
            </a:extLst>
          </p:cNvPr>
          <p:cNvGraphicFramePr>
            <a:graphicFrameLocks noGrp="1"/>
          </p:cNvGraphicFramePr>
          <p:nvPr>
            <p:extLst>
              <p:ext uri="{D42A27DB-BD31-4B8C-83A1-F6EECF244321}">
                <p14:modId xmlns:p14="http://schemas.microsoft.com/office/powerpoint/2010/main" val="1729235627"/>
              </p:ext>
            </p:extLst>
          </p:nvPr>
        </p:nvGraphicFramePr>
        <p:xfrm>
          <a:off x="838200" y="595900"/>
          <a:ext cx="10308120" cy="6309360"/>
        </p:xfrm>
        <a:graphic>
          <a:graphicData uri="http://schemas.openxmlformats.org/drawingml/2006/table">
            <a:tbl>
              <a:tblPr firstRow="1" bandRow="1">
                <a:tableStyleId>{5C22544A-7EE6-4342-B048-85BDC9FD1C3A}</a:tableStyleId>
              </a:tblPr>
              <a:tblGrid>
                <a:gridCol w="2577030">
                  <a:extLst>
                    <a:ext uri="{9D8B030D-6E8A-4147-A177-3AD203B41FA5}">
                      <a16:colId xmlns:a16="http://schemas.microsoft.com/office/drawing/2014/main" val="4278969704"/>
                    </a:ext>
                  </a:extLst>
                </a:gridCol>
                <a:gridCol w="2577030">
                  <a:extLst>
                    <a:ext uri="{9D8B030D-6E8A-4147-A177-3AD203B41FA5}">
                      <a16:colId xmlns:a16="http://schemas.microsoft.com/office/drawing/2014/main" val="108012154"/>
                    </a:ext>
                  </a:extLst>
                </a:gridCol>
                <a:gridCol w="2577030">
                  <a:extLst>
                    <a:ext uri="{9D8B030D-6E8A-4147-A177-3AD203B41FA5}">
                      <a16:colId xmlns:a16="http://schemas.microsoft.com/office/drawing/2014/main" val="4181256373"/>
                    </a:ext>
                  </a:extLst>
                </a:gridCol>
                <a:gridCol w="2577030">
                  <a:extLst>
                    <a:ext uri="{9D8B030D-6E8A-4147-A177-3AD203B41FA5}">
                      <a16:colId xmlns:a16="http://schemas.microsoft.com/office/drawing/2014/main" val="859761177"/>
                    </a:ext>
                  </a:extLst>
                </a:gridCol>
              </a:tblGrid>
              <a:tr h="189047">
                <a:tc>
                  <a:txBody>
                    <a:bodyPr/>
                    <a:lstStyle/>
                    <a:p>
                      <a:endParaRPr lang="en-US" sz="1200"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a:solidFill>
                            <a:schemeClr val="tx1"/>
                          </a:solidFill>
                        </a:rPr>
                        <a:t>Yay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a:solidFill>
                            <a:schemeClr val="tx1"/>
                          </a:solidFill>
                        </a:rPr>
                        <a:t>Meh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a:solidFill>
                            <a:schemeClr val="tx1"/>
                          </a:solidFill>
                        </a:rPr>
                        <a:t>Boo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049537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rgbClr val="930000"/>
                          </a:solidFill>
                        </a:rPr>
                        <a:t>Clarity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200" dirty="0"/>
                        <a:t>Main points are present and easy to identify.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Some parts of the document have easily identifiable main points, while other parts have no identifiable point.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Difficult to identify main points.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19421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rgbClr val="930000"/>
                          </a:solidFill>
                        </a:rPr>
                        <a:t>Conciseness</a:t>
                      </a:r>
                    </a:p>
                    <a:p>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200" dirty="0"/>
                        <a:t>Information is straightforward and succinct; word choice is precise.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Information is occasionally straightforward and succinct; word choice is sometimes precise.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Information is not straightforward and succinct; word choice is imprecise.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744271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rgbClr val="930000"/>
                          </a:solidFill>
                        </a:rPr>
                        <a:t>Relevance</a:t>
                      </a:r>
                    </a:p>
                    <a:p>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200" dirty="0"/>
                        <a:t>Content is pertinent to the audience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Content is sometimes pertinent to the audience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Content is rarely pertinent to the audience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1968643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rgbClr val="930000"/>
                          </a:solidFill>
                        </a:rPr>
                        <a:t>Unity</a:t>
                      </a:r>
                    </a:p>
                    <a:p>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200" dirty="0"/>
                        <a:t>All paragraphs discuss aspects of the main topic; all sentences within a paragraph support the topic sentence.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Some paragraphs discuss aspects of the main topic; some sentences within a paragraph support the topic sentence.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Few paragraphs discuss aspects of the main topic; few sentences within a paragraph support the topic sentence.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8441691"/>
                  </a:ext>
                </a:extLst>
              </a:tr>
              <a:tr h="370840">
                <a:tc>
                  <a:txBody>
                    <a:bodyPr/>
                    <a:lstStyle/>
                    <a:p>
                      <a:r>
                        <a:rPr lang="en-US" sz="1200" b="1" dirty="0">
                          <a:solidFill>
                            <a:srgbClr val="930000"/>
                          </a:solidFill>
                        </a:rPr>
                        <a:t>Coherence</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200" dirty="0"/>
                        <a:t>Demonstrates logical flow of information by having sentences and paragraphs logically connected.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Sometimes demonstrates </a:t>
                      </a:r>
                      <a:r>
                        <a:rPr lang="en-US" sz="1200" dirty="0"/>
                        <a:t>logical flow of information by having sentences and paragraphs logically connected.</a:t>
                      </a:r>
                      <a:endPar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Rarely demonstrates </a:t>
                      </a:r>
                      <a:r>
                        <a:rPr lang="en-US" sz="1200" dirty="0"/>
                        <a:t>logical flow of information by having sentences and paragraphs logically connected.</a:t>
                      </a:r>
                      <a:endPar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579341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rgbClr val="930000"/>
                          </a:solidFill>
                        </a:rPr>
                        <a:t>Engagement</a:t>
                      </a:r>
                    </a:p>
                    <a:p>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200" dirty="0"/>
                        <a:t>Includes and interesting “hook,” appropriate appeals, and a relevant story.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Includes only two of the following: an interesting “hook,” appropriate appeals, and a relevant story.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Includes one or none of the following: an interesting “hook,” appropriate appeals, and a relevant story.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497239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930000"/>
                          </a:solidFill>
                          <a:effectLst/>
                          <a:uLnTx/>
                          <a:uFillTx/>
                          <a:latin typeface="Rockwell" panose="02060603020205020403"/>
                          <a:ea typeface="+mn-ea"/>
                          <a:cs typeface="+mn-cs"/>
                        </a:rPr>
                        <a:t>Genre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200" dirty="0"/>
                        <a:t>The content, format, and style are appropriate for the type of writing.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The content, format, and style are somewhat appropriate for the type of writing.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The content, format, and style are not appropriate for the type of writing.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583889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930000"/>
                          </a:solidFill>
                          <a:effectLst/>
                          <a:uLnTx/>
                          <a:uFillTx/>
                          <a:latin typeface="Rockwell" panose="02060603020205020403"/>
                          <a:ea typeface="+mn-ea"/>
                          <a:cs typeface="+mn-cs"/>
                        </a:rPr>
                        <a:t>Correctness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1"/>
                      <a:r>
                        <a:rPr lang="en-US" sz="1200" dirty="0"/>
                        <a:t>The writing contains few to no errors in grammar and punctuation.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The writing contains a moderate number of errors in grammar and punctuation.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rPr>
                        <a:t>The writing contains so many errors in grammar and punctuation that meaning </a:t>
                      </a:r>
                      <a:r>
                        <a:rPr kumimoji="0" lang="en-US" sz="1200" b="0" i="0" u="none" strike="noStrike" kern="1200" cap="none" spc="0" normalizeH="0" baseline="0" noProof="0">
                          <a:ln>
                            <a:noFill/>
                          </a:ln>
                          <a:solidFill>
                            <a:prstClr val="black"/>
                          </a:solidFill>
                          <a:effectLst/>
                          <a:uLnTx/>
                          <a:uFillTx/>
                          <a:latin typeface="Rockwell" panose="02060603020205020403"/>
                          <a:ea typeface="+mn-ea"/>
                          <a:cs typeface="+mn-cs"/>
                        </a:rPr>
                        <a:t>is impeded.</a:t>
                      </a:r>
                      <a:endParaRPr kumimoji="0" lang="en-US" sz="1200" b="0" i="0" u="none" strike="noStrike" kern="1200" cap="none" spc="0" normalizeH="0" baseline="0" noProof="0" dirty="0">
                        <a:ln>
                          <a:noFill/>
                        </a:ln>
                        <a:solidFill>
                          <a:prstClr val="black"/>
                        </a:solidFill>
                        <a:effectLst/>
                        <a:uLnTx/>
                        <a:uFillTx/>
                        <a:latin typeface="Rockwell" panose="02060603020205020403"/>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2920648"/>
                  </a:ext>
                </a:extLst>
              </a:tr>
            </a:tbl>
          </a:graphicData>
        </a:graphic>
      </p:graphicFrame>
    </p:spTree>
    <p:extLst>
      <p:ext uri="{BB962C8B-B14F-4D97-AF65-F5344CB8AC3E}">
        <p14:creationId xmlns:p14="http://schemas.microsoft.com/office/powerpoint/2010/main" val="3229552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30-4437-580D-4318-3E7B4E2007E2}"/>
              </a:ext>
            </a:extLst>
          </p:cNvPr>
          <p:cNvSpPr>
            <a:spLocks noGrp="1"/>
          </p:cNvSpPr>
          <p:nvPr>
            <p:ph type="title"/>
          </p:nvPr>
        </p:nvSpPr>
        <p:spPr>
          <a:xfrm>
            <a:off x="1047964" y="484632"/>
            <a:ext cx="10080284" cy="1549651"/>
          </a:xfrm>
        </p:spPr>
        <p:txBody>
          <a:bodyPr/>
          <a:lstStyle/>
          <a:p>
            <a:r>
              <a:rPr lang="en-US" dirty="0"/>
              <a:t>Abstract </a:t>
            </a:r>
            <a:r>
              <a:rPr lang="en-US" dirty="0">
                <a:solidFill>
                  <a:srgbClr val="B80302"/>
                </a:solidFill>
              </a:rPr>
              <a:t>goals</a:t>
            </a:r>
          </a:p>
        </p:txBody>
      </p:sp>
      <p:graphicFrame>
        <p:nvGraphicFramePr>
          <p:cNvPr id="6" name="Table 5">
            <a:extLst>
              <a:ext uri="{FF2B5EF4-FFF2-40B4-BE49-F238E27FC236}">
                <a16:creationId xmlns:a16="http://schemas.microsoft.com/office/drawing/2014/main" id="{77C56CD4-B3B3-3FC2-DAF6-501FB6BF8009}"/>
              </a:ext>
            </a:extLst>
          </p:cNvPr>
          <p:cNvGraphicFramePr>
            <a:graphicFrameLocks noGrp="1"/>
          </p:cNvGraphicFramePr>
          <p:nvPr>
            <p:extLst>
              <p:ext uri="{D42A27DB-BD31-4B8C-83A1-F6EECF244321}">
                <p14:modId xmlns:p14="http://schemas.microsoft.com/office/powerpoint/2010/main" val="2835576875"/>
              </p:ext>
            </p:extLst>
          </p:nvPr>
        </p:nvGraphicFramePr>
        <p:xfrm>
          <a:off x="1191802" y="1921267"/>
          <a:ext cx="8176884" cy="4230206"/>
        </p:xfrm>
        <a:graphic>
          <a:graphicData uri="http://schemas.openxmlformats.org/drawingml/2006/table">
            <a:tbl>
              <a:tblPr firstRow="1" bandRow="1">
                <a:tableStyleId>{18603FDC-E32A-4AB5-989C-0864C3EAD2B8}</a:tableStyleId>
              </a:tblPr>
              <a:tblGrid>
                <a:gridCol w="4088442">
                  <a:extLst>
                    <a:ext uri="{9D8B030D-6E8A-4147-A177-3AD203B41FA5}">
                      <a16:colId xmlns:a16="http://schemas.microsoft.com/office/drawing/2014/main" val="1992379683"/>
                    </a:ext>
                  </a:extLst>
                </a:gridCol>
                <a:gridCol w="4088442">
                  <a:extLst>
                    <a:ext uri="{9D8B030D-6E8A-4147-A177-3AD203B41FA5}">
                      <a16:colId xmlns:a16="http://schemas.microsoft.com/office/drawing/2014/main" val="808068876"/>
                    </a:ext>
                  </a:extLst>
                </a:gridCol>
              </a:tblGrid>
              <a:tr h="2115103">
                <a:tc>
                  <a:txBody>
                    <a:bodyPr/>
                    <a:lstStyle/>
                    <a:p>
                      <a:pPr algn="ctr"/>
                      <a:br>
                        <a:rPr lang="en-US" sz="2800" dirty="0"/>
                      </a:br>
                      <a:br>
                        <a:rPr lang="en-US" sz="2800" dirty="0"/>
                      </a:br>
                      <a:r>
                        <a:rPr lang="en-US" sz="2800"/>
                        <a:t>Open Mindedness</a:t>
                      </a:r>
                      <a:endParaRPr lang="en-US" sz="2800" dirty="0">
                        <a:latin typeface="+mn-lt"/>
                      </a:endParaRPr>
                    </a:p>
                  </a:txBody>
                  <a:tcPr/>
                </a:tc>
                <a:tc>
                  <a:txBody>
                    <a:bodyPr/>
                    <a:lstStyle/>
                    <a:p>
                      <a:pPr algn="ctr"/>
                      <a:br>
                        <a:rPr lang="en-US" sz="2800" dirty="0"/>
                      </a:br>
                      <a:br>
                        <a:rPr lang="en-US" sz="2800" dirty="0"/>
                      </a:br>
                      <a:r>
                        <a:rPr lang="en-US" sz="2800" dirty="0"/>
                        <a:t>Creativity</a:t>
                      </a:r>
                    </a:p>
                  </a:txBody>
                  <a:tcPr/>
                </a:tc>
                <a:extLst>
                  <a:ext uri="{0D108BD9-81ED-4DB2-BD59-A6C34878D82A}">
                    <a16:rowId xmlns:a16="http://schemas.microsoft.com/office/drawing/2014/main" val="2605654524"/>
                  </a:ext>
                </a:extLst>
              </a:tr>
              <a:tr h="2115103">
                <a:tc>
                  <a:txBody>
                    <a:bodyPr/>
                    <a:lstStyle/>
                    <a:p>
                      <a:pPr algn="ctr"/>
                      <a:br>
                        <a:rPr lang="en-US" sz="2800" dirty="0"/>
                      </a:br>
                      <a:br>
                        <a:rPr lang="en-US" sz="2800" dirty="0"/>
                      </a:br>
                      <a:r>
                        <a:rPr lang="en-US" sz="2800" dirty="0"/>
                        <a:t>Critical Thought</a:t>
                      </a:r>
                    </a:p>
                  </a:txBody>
                  <a:tcPr/>
                </a:tc>
                <a:tc>
                  <a:txBody>
                    <a:bodyPr/>
                    <a:lstStyle/>
                    <a:p>
                      <a:pPr algn="ctr"/>
                      <a:br>
                        <a:rPr lang="en-US" sz="2800" dirty="0"/>
                      </a:br>
                      <a:br>
                        <a:rPr lang="en-US" sz="2800" dirty="0"/>
                      </a:br>
                      <a:r>
                        <a:rPr lang="en-US" sz="2800" dirty="0"/>
                        <a:t>Information Literacy</a:t>
                      </a:r>
                    </a:p>
                  </a:txBody>
                  <a:tcPr/>
                </a:tc>
                <a:extLst>
                  <a:ext uri="{0D108BD9-81ED-4DB2-BD59-A6C34878D82A}">
                    <a16:rowId xmlns:a16="http://schemas.microsoft.com/office/drawing/2014/main" val="3457224162"/>
                  </a:ext>
                </a:extLst>
              </a:tr>
            </a:tbl>
          </a:graphicData>
        </a:graphic>
      </p:graphicFrame>
    </p:spTree>
    <p:extLst>
      <p:ext uri="{BB962C8B-B14F-4D97-AF65-F5344CB8AC3E}">
        <p14:creationId xmlns:p14="http://schemas.microsoft.com/office/powerpoint/2010/main" val="602528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KEY </a:t>
            </a:r>
            <a:r>
              <a:rPr lang="en-US" b="1" dirty="0">
                <a:solidFill>
                  <a:srgbClr val="930000"/>
                </a:solidFill>
              </a:rPr>
              <a:t>COMPONENTS</a:t>
            </a:r>
            <a:r>
              <a:rPr lang="en-US" dirty="0"/>
              <a:t> of CREATIVITY</a:t>
            </a:r>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990600" y="1914063"/>
            <a:ext cx="5181600" cy="5297214"/>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dirty="0">
                <a:solidFill>
                  <a:srgbClr val="930000"/>
                </a:solidFill>
              </a:rPr>
              <a:t>What Kind of Creativity?</a:t>
            </a:r>
          </a:p>
          <a:p>
            <a:pPr lvl="1"/>
            <a:r>
              <a:rPr lang="en-US" dirty="0"/>
              <a:t>Scientific</a:t>
            </a:r>
          </a:p>
          <a:p>
            <a:pPr lvl="1"/>
            <a:r>
              <a:rPr lang="en-US" dirty="0"/>
              <a:t>Artistic</a:t>
            </a:r>
          </a:p>
          <a:p>
            <a:pPr lvl="1"/>
            <a:r>
              <a:rPr lang="en-US" dirty="0"/>
              <a:t>Everyday</a:t>
            </a:r>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914063"/>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dirty="0">
                <a:solidFill>
                  <a:srgbClr val="930000"/>
                </a:solidFill>
              </a:rPr>
              <a:t>Novelty</a:t>
            </a:r>
          </a:p>
          <a:p>
            <a:r>
              <a:rPr lang="en-US" b="1" dirty="0">
                <a:solidFill>
                  <a:srgbClr val="930000"/>
                </a:solidFill>
              </a:rPr>
              <a:t>Usefulness</a:t>
            </a:r>
          </a:p>
          <a:p>
            <a:r>
              <a:rPr lang="en-US" b="1" dirty="0">
                <a:solidFill>
                  <a:srgbClr val="930000"/>
                </a:solidFill>
              </a:rPr>
              <a:t>Divergent Thinking</a:t>
            </a:r>
          </a:p>
          <a:p>
            <a:r>
              <a:rPr lang="en-US" b="1" dirty="0">
                <a:solidFill>
                  <a:srgbClr val="930000"/>
                </a:solidFill>
              </a:rPr>
              <a:t>Convergent Thinking</a:t>
            </a:r>
          </a:p>
          <a:p>
            <a:r>
              <a:rPr lang="en-US" b="1" dirty="0">
                <a:solidFill>
                  <a:srgbClr val="930000"/>
                </a:solidFill>
              </a:rPr>
              <a:t>Imagination</a:t>
            </a:r>
          </a:p>
          <a:p>
            <a:r>
              <a:rPr lang="en-US" b="1" dirty="0">
                <a:solidFill>
                  <a:srgbClr val="930000"/>
                </a:solidFill>
              </a:rPr>
              <a:t>Flexibility</a:t>
            </a:r>
          </a:p>
          <a:p>
            <a:endParaRPr lang="en-US" b="1" dirty="0">
              <a:solidFill>
                <a:srgbClr val="930000"/>
              </a:solidFill>
            </a:endParaRPr>
          </a:p>
        </p:txBody>
      </p:sp>
    </p:spTree>
    <p:extLst>
      <p:ext uri="{BB962C8B-B14F-4D97-AF65-F5344CB8AC3E}">
        <p14:creationId xmlns:p14="http://schemas.microsoft.com/office/powerpoint/2010/main" val="511420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KEY </a:t>
            </a:r>
            <a:r>
              <a:rPr lang="en-US" b="1" dirty="0">
                <a:solidFill>
                  <a:srgbClr val="930000"/>
                </a:solidFill>
              </a:rPr>
              <a:t>COMPONENTS</a:t>
            </a:r>
            <a:r>
              <a:rPr lang="en-US" dirty="0"/>
              <a:t> of Critical thinking</a:t>
            </a:r>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990600" y="1914063"/>
            <a:ext cx="5181600" cy="5297214"/>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dirty="0">
                <a:solidFill>
                  <a:srgbClr val="930000"/>
                </a:solidFill>
              </a:rPr>
              <a:t>Identifies the issue</a:t>
            </a:r>
          </a:p>
          <a:p>
            <a:r>
              <a:rPr lang="en-US" b="1" dirty="0">
                <a:solidFill>
                  <a:srgbClr val="930000"/>
                </a:solidFill>
              </a:rPr>
              <a:t>Identifies one’s own perspective</a:t>
            </a:r>
          </a:p>
          <a:p>
            <a:r>
              <a:rPr lang="en-US" b="1" dirty="0">
                <a:solidFill>
                  <a:srgbClr val="930000"/>
                </a:solidFill>
              </a:rPr>
              <a:t>Recognizes other perspectives</a:t>
            </a:r>
          </a:p>
          <a:p>
            <a:r>
              <a:rPr lang="en-US" b="1" dirty="0">
                <a:solidFill>
                  <a:srgbClr val="930000"/>
                </a:solidFill>
              </a:rPr>
              <a:t>Questions or recognizes assumptions</a:t>
            </a:r>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914063"/>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endParaRPr lang="en-US" b="1" dirty="0">
              <a:solidFill>
                <a:srgbClr val="930000"/>
              </a:solidFill>
            </a:endParaRPr>
          </a:p>
        </p:txBody>
      </p:sp>
      <p:sp>
        <p:nvSpPr>
          <p:cNvPr id="5" name="Content Placeholder 2">
            <a:extLst>
              <a:ext uri="{FF2B5EF4-FFF2-40B4-BE49-F238E27FC236}">
                <a16:creationId xmlns:a16="http://schemas.microsoft.com/office/drawing/2014/main" id="{AA04EDE6-6948-A064-6F1D-5ABDC6B2E52F}"/>
              </a:ext>
            </a:extLst>
          </p:cNvPr>
          <p:cNvSpPr txBox="1">
            <a:spLocks/>
          </p:cNvSpPr>
          <p:nvPr/>
        </p:nvSpPr>
        <p:spPr>
          <a:xfrm>
            <a:off x="6245087" y="1914063"/>
            <a:ext cx="5181600" cy="5297214"/>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dirty="0">
                <a:solidFill>
                  <a:srgbClr val="930000"/>
                </a:solidFill>
              </a:rPr>
              <a:t>Considers the influence of context</a:t>
            </a:r>
          </a:p>
          <a:p>
            <a:r>
              <a:rPr lang="en-US" b="1" dirty="0">
                <a:solidFill>
                  <a:srgbClr val="930000"/>
                </a:solidFill>
              </a:rPr>
              <a:t>Gathers, evaluates and marshals evidence</a:t>
            </a:r>
          </a:p>
          <a:p>
            <a:r>
              <a:rPr lang="en-US" b="1" dirty="0">
                <a:solidFill>
                  <a:srgbClr val="930000"/>
                </a:solidFill>
              </a:rPr>
              <a:t>Draws conclusions and predicts implications</a:t>
            </a:r>
          </a:p>
        </p:txBody>
      </p:sp>
    </p:spTree>
    <p:extLst>
      <p:ext uri="{BB962C8B-B14F-4D97-AF65-F5344CB8AC3E}">
        <p14:creationId xmlns:p14="http://schemas.microsoft.com/office/powerpoint/2010/main" val="1684645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KEY </a:t>
            </a:r>
            <a:r>
              <a:rPr lang="en-US" b="1" dirty="0">
                <a:solidFill>
                  <a:srgbClr val="930000"/>
                </a:solidFill>
              </a:rPr>
              <a:t>COMPONENTS</a:t>
            </a:r>
            <a:r>
              <a:rPr lang="en-US" dirty="0"/>
              <a:t> of OPEN-MINDEDNESS</a:t>
            </a:r>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990600" y="1914063"/>
            <a:ext cx="5181600" cy="5297214"/>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dirty="0">
                <a:solidFill>
                  <a:srgbClr val="930000"/>
                </a:solidFill>
              </a:rPr>
              <a:t>Listens actively</a:t>
            </a:r>
          </a:p>
          <a:p>
            <a:r>
              <a:rPr lang="en-US" b="1" dirty="0">
                <a:solidFill>
                  <a:srgbClr val="930000"/>
                </a:solidFill>
              </a:rPr>
              <a:t>Asks questions</a:t>
            </a:r>
          </a:p>
          <a:p>
            <a:r>
              <a:rPr lang="en-US" b="1" dirty="0">
                <a:solidFill>
                  <a:srgbClr val="930000"/>
                </a:solidFill>
              </a:rPr>
              <a:t>Demonstrates flexibility and willingness to change</a:t>
            </a:r>
          </a:p>
          <a:p>
            <a:r>
              <a:rPr lang="en-US" b="1" dirty="0">
                <a:solidFill>
                  <a:srgbClr val="930000"/>
                </a:solidFill>
              </a:rPr>
              <a:t>Seeks out diverse perspectives</a:t>
            </a:r>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914063"/>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endParaRPr lang="en-US" b="1" dirty="0">
              <a:solidFill>
                <a:srgbClr val="930000"/>
              </a:solidFill>
            </a:endParaRPr>
          </a:p>
        </p:txBody>
      </p:sp>
      <p:sp>
        <p:nvSpPr>
          <p:cNvPr id="5" name="Content Placeholder 2">
            <a:extLst>
              <a:ext uri="{FF2B5EF4-FFF2-40B4-BE49-F238E27FC236}">
                <a16:creationId xmlns:a16="http://schemas.microsoft.com/office/drawing/2014/main" id="{0EB63107-B1B1-B9CF-CF6C-2CC05C3F003A}"/>
              </a:ext>
            </a:extLst>
          </p:cNvPr>
          <p:cNvSpPr txBox="1">
            <a:spLocks/>
          </p:cNvSpPr>
          <p:nvPr/>
        </p:nvSpPr>
        <p:spPr>
          <a:xfrm>
            <a:off x="6172200" y="1914063"/>
            <a:ext cx="5181600" cy="5297214"/>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dirty="0">
                <a:solidFill>
                  <a:srgbClr val="930000"/>
                </a:solidFill>
              </a:rPr>
              <a:t>Responds to new ideas without immediate judgment</a:t>
            </a:r>
          </a:p>
          <a:p>
            <a:r>
              <a:rPr lang="en-US" b="1" dirty="0">
                <a:solidFill>
                  <a:srgbClr val="930000"/>
                </a:solidFill>
              </a:rPr>
              <a:t>Gathers evidence and weighs it fairly</a:t>
            </a:r>
          </a:p>
          <a:p>
            <a:r>
              <a:rPr lang="en-US" b="1" dirty="0">
                <a:solidFill>
                  <a:srgbClr val="930000"/>
                </a:solidFill>
              </a:rPr>
              <a:t>Explores beyond one’s comfort zone</a:t>
            </a:r>
          </a:p>
        </p:txBody>
      </p:sp>
    </p:spTree>
    <p:extLst>
      <p:ext uri="{BB962C8B-B14F-4D97-AF65-F5344CB8AC3E}">
        <p14:creationId xmlns:p14="http://schemas.microsoft.com/office/powerpoint/2010/main" val="37556582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82500" lnSpcReduction="1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key </a:t>
            </a:r>
            <a:r>
              <a:rPr lang="en-US" b="1" dirty="0">
                <a:solidFill>
                  <a:srgbClr val="930000"/>
                </a:solidFill>
              </a:rPr>
              <a:t>COMPONENTS</a:t>
            </a:r>
            <a:r>
              <a:rPr lang="en-US" dirty="0"/>
              <a:t> of Information literacy</a:t>
            </a:r>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990600" y="1914063"/>
            <a:ext cx="5181600" cy="5297214"/>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dirty="0">
                <a:solidFill>
                  <a:srgbClr val="930000"/>
                </a:solidFill>
              </a:rPr>
              <a:t>Determines the extent and type of information needed</a:t>
            </a:r>
          </a:p>
          <a:p>
            <a:r>
              <a:rPr lang="en-US" b="1" dirty="0">
                <a:solidFill>
                  <a:srgbClr val="930000"/>
                </a:solidFill>
              </a:rPr>
              <a:t>Implements well-designed research strategies</a:t>
            </a:r>
          </a:p>
          <a:p>
            <a:r>
              <a:rPr lang="en-US" b="1" dirty="0">
                <a:solidFill>
                  <a:srgbClr val="930000"/>
                </a:solidFill>
              </a:rPr>
              <a:t>Accesses information effectively and efficiently from multiple sources</a:t>
            </a:r>
          </a:p>
          <a:p>
            <a:r>
              <a:rPr lang="en-US" b="1" dirty="0">
                <a:solidFill>
                  <a:srgbClr val="930000"/>
                </a:solidFill>
              </a:rPr>
              <a:t>Assesses credibility and applicability of information sources</a:t>
            </a:r>
          </a:p>
          <a:p>
            <a:endParaRPr lang="en-US" b="1" dirty="0">
              <a:solidFill>
                <a:srgbClr val="930000"/>
              </a:solidFill>
            </a:endParaRPr>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914063"/>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endParaRPr lang="en-US" b="1" dirty="0">
              <a:solidFill>
                <a:srgbClr val="930000"/>
              </a:solidFill>
            </a:endParaRPr>
          </a:p>
        </p:txBody>
      </p:sp>
      <p:sp>
        <p:nvSpPr>
          <p:cNvPr id="5" name="Content Placeholder 2">
            <a:extLst>
              <a:ext uri="{FF2B5EF4-FFF2-40B4-BE49-F238E27FC236}">
                <a16:creationId xmlns:a16="http://schemas.microsoft.com/office/drawing/2014/main" id="{5D262ED7-8505-CCCA-D888-6824460BBF75}"/>
              </a:ext>
            </a:extLst>
          </p:cNvPr>
          <p:cNvSpPr txBox="1">
            <a:spLocks/>
          </p:cNvSpPr>
          <p:nvPr/>
        </p:nvSpPr>
        <p:spPr>
          <a:xfrm>
            <a:off x="6172200" y="1914063"/>
            <a:ext cx="5181600" cy="5297214"/>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b="1" dirty="0">
                <a:solidFill>
                  <a:srgbClr val="930000"/>
                </a:solidFill>
              </a:rPr>
              <a:t>Use information to accomplish a specific purpose</a:t>
            </a:r>
          </a:p>
          <a:p>
            <a:r>
              <a:rPr lang="en-US" b="1" dirty="0">
                <a:solidFill>
                  <a:srgbClr val="930000"/>
                </a:solidFill>
              </a:rPr>
              <a:t>Accesses and uses information ethically and legally</a:t>
            </a:r>
          </a:p>
          <a:p>
            <a:r>
              <a:rPr lang="en-US" b="1" dirty="0">
                <a:solidFill>
                  <a:srgbClr val="930000"/>
                </a:solidFill>
              </a:rPr>
              <a:t>Understands what counts as evidence within the disciplinary context</a:t>
            </a:r>
          </a:p>
          <a:p>
            <a:r>
              <a:rPr lang="en-US" b="1" dirty="0">
                <a:solidFill>
                  <a:srgbClr val="930000"/>
                </a:solidFill>
              </a:rPr>
              <a:t>Understands what evidence is appropriate in the disciplinary context</a:t>
            </a:r>
          </a:p>
        </p:txBody>
      </p:sp>
    </p:spTree>
    <p:extLst>
      <p:ext uri="{BB962C8B-B14F-4D97-AF65-F5344CB8AC3E}">
        <p14:creationId xmlns:p14="http://schemas.microsoft.com/office/powerpoint/2010/main" val="39762004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GETTING MORE </a:t>
            </a:r>
            <a:r>
              <a:rPr lang="en-US" b="1" dirty="0">
                <a:solidFill>
                  <a:srgbClr val="930000"/>
                </a:solidFill>
              </a:rPr>
              <a:t>CONCRETE</a:t>
            </a:r>
            <a:r>
              <a:rPr lang="en-US" dirty="0"/>
              <a:t> ABOUT CREATIVITY</a:t>
            </a:r>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914400" y="2189496"/>
            <a:ext cx="5181600" cy="5297214"/>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lvl="1"/>
            <a:r>
              <a:rPr lang="en-US" b="1" dirty="0"/>
              <a:t>What is created is different or distinct from things that already exist</a:t>
            </a:r>
          </a:p>
          <a:p>
            <a:pPr lvl="1"/>
            <a:r>
              <a:rPr lang="en-US" b="1" dirty="0"/>
              <a:t>What is created show a break in the established pattern or norm</a:t>
            </a:r>
          </a:p>
          <a:p>
            <a:pPr lvl="1"/>
            <a:r>
              <a:rPr lang="en-US" b="1" dirty="0"/>
              <a:t>What is created offers a new function or feature that did not exist before</a:t>
            </a:r>
          </a:p>
          <a:p>
            <a:pPr lvl="1"/>
            <a:r>
              <a:rPr lang="en-US" b="1" dirty="0"/>
              <a:t>Perhaps it is faster, cheaper, or more effective</a:t>
            </a:r>
          </a:p>
          <a:p>
            <a:endParaRPr lang="en-US" b="1" dirty="0">
              <a:solidFill>
                <a:srgbClr val="930000"/>
              </a:solidFill>
            </a:endParaRPr>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914063"/>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endParaRPr lang="en-US" b="1" dirty="0">
              <a:solidFill>
                <a:srgbClr val="930000"/>
              </a:solidFill>
            </a:endParaRPr>
          </a:p>
        </p:txBody>
      </p:sp>
      <p:sp>
        <p:nvSpPr>
          <p:cNvPr id="5" name="Content Placeholder 2">
            <a:extLst>
              <a:ext uri="{FF2B5EF4-FFF2-40B4-BE49-F238E27FC236}">
                <a16:creationId xmlns:a16="http://schemas.microsoft.com/office/drawing/2014/main" id="{5D262ED7-8505-CCCA-D888-6824460BBF75}"/>
              </a:ext>
            </a:extLst>
          </p:cNvPr>
          <p:cNvSpPr txBox="1">
            <a:spLocks/>
          </p:cNvSpPr>
          <p:nvPr/>
        </p:nvSpPr>
        <p:spPr>
          <a:xfrm>
            <a:off x="6172200" y="2189496"/>
            <a:ext cx="5181600" cy="5297214"/>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lvl="1"/>
            <a:r>
              <a:rPr lang="en-US" b="1" dirty="0"/>
              <a:t>It may include new colors, shapes, or patterns</a:t>
            </a:r>
          </a:p>
          <a:p>
            <a:pPr lvl="1"/>
            <a:r>
              <a:rPr lang="en-US" b="1" dirty="0"/>
              <a:t>… or new sounds, textures, tastes, or visual experiences</a:t>
            </a:r>
          </a:p>
          <a:p>
            <a:pPr lvl="1"/>
            <a:r>
              <a:rPr lang="en-US" b="1" dirty="0"/>
              <a:t>It provokes new thoughts or creates new trends</a:t>
            </a:r>
          </a:p>
          <a:p>
            <a:pPr lvl="1"/>
            <a:r>
              <a:rPr lang="en-US" b="1" dirty="0"/>
              <a:t>It might disrupt existing paradigms</a:t>
            </a:r>
          </a:p>
          <a:p>
            <a:pPr lvl="1"/>
            <a:r>
              <a:rPr lang="en-US" b="1" dirty="0"/>
              <a:t>It offers new ways to interact with technology</a:t>
            </a:r>
          </a:p>
          <a:p>
            <a:pPr lvl="1"/>
            <a:endParaRPr lang="en-US" b="1" dirty="0">
              <a:solidFill>
                <a:srgbClr val="930000"/>
              </a:solidFill>
            </a:endParaRPr>
          </a:p>
        </p:txBody>
      </p:sp>
      <p:sp>
        <p:nvSpPr>
          <p:cNvPr id="6" name="TextBox 5">
            <a:extLst>
              <a:ext uri="{FF2B5EF4-FFF2-40B4-BE49-F238E27FC236}">
                <a16:creationId xmlns:a16="http://schemas.microsoft.com/office/drawing/2014/main" id="{7ABDE66D-3344-FE0C-6FB1-3B2A35BD6DCC}"/>
              </a:ext>
            </a:extLst>
          </p:cNvPr>
          <p:cNvSpPr txBox="1"/>
          <p:nvPr/>
        </p:nvSpPr>
        <p:spPr>
          <a:xfrm>
            <a:off x="1160979" y="1326980"/>
            <a:ext cx="8568647" cy="461665"/>
          </a:xfrm>
          <a:prstGeom prst="rect">
            <a:avLst/>
          </a:prstGeom>
          <a:noFill/>
        </p:spPr>
        <p:txBody>
          <a:bodyPr wrap="square" rtlCol="0">
            <a:spAutoFit/>
          </a:bodyPr>
          <a:lstStyle/>
          <a:p>
            <a:r>
              <a:rPr lang="en-US" sz="2400" b="1" dirty="0">
                <a:solidFill>
                  <a:srgbClr val="930000"/>
                </a:solidFill>
              </a:rPr>
              <a:t>What are the observable features of “novelty”?</a:t>
            </a:r>
          </a:p>
        </p:txBody>
      </p:sp>
    </p:spTree>
    <p:extLst>
      <p:ext uri="{BB962C8B-B14F-4D97-AF65-F5344CB8AC3E}">
        <p14:creationId xmlns:p14="http://schemas.microsoft.com/office/powerpoint/2010/main" val="990719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Franklin Sports Youth Football Goal-Post Set — Kids' Football Goal Post with Mini Football ...">
            <a:extLst>
              <a:ext uri="{FF2B5EF4-FFF2-40B4-BE49-F238E27FC236}">
                <a16:creationId xmlns:a16="http://schemas.microsoft.com/office/drawing/2014/main" id="{ED7AF274-8DFA-5A86-B744-69E2D8CCCC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509" y="1558636"/>
            <a:ext cx="4821382" cy="4821382"/>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American Football Vector Scoreboard Stock Illustration - Download Image Now - iStock">
            <a:extLst>
              <a:ext uri="{FF2B5EF4-FFF2-40B4-BE49-F238E27FC236}">
                <a16:creationId xmlns:a16="http://schemas.microsoft.com/office/drawing/2014/main" id="{17A63452-9C98-E6C4-7532-DDE8721CFA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427018"/>
            <a:ext cx="5626100" cy="4953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855FB5C-D89A-1937-23BD-8C44E867E5CE}"/>
              </a:ext>
            </a:extLst>
          </p:cNvPr>
          <p:cNvSpPr txBox="1"/>
          <p:nvPr/>
        </p:nvSpPr>
        <p:spPr>
          <a:xfrm>
            <a:off x="7366448" y="493627"/>
            <a:ext cx="3085204" cy="769441"/>
          </a:xfrm>
          <a:prstGeom prst="rect">
            <a:avLst/>
          </a:prstGeom>
          <a:noFill/>
        </p:spPr>
        <p:txBody>
          <a:bodyPr wrap="square" rtlCol="0">
            <a:spAutoFit/>
          </a:bodyPr>
          <a:lstStyle/>
          <a:p>
            <a:r>
              <a:rPr lang="en-US" sz="4400" dirty="0"/>
              <a:t>OUTCOME</a:t>
            </a:r>
          </a:p>
        </p:txBody>
      </p:sp>
      <p:sp>
        <p:nvSpPr>
          <p:cNvPr id="4" name="TextBox 3">
            <a:extLst>
              <a:ext uri="{FF2B5EF4-FFF2-40B4-BE49-F238E27FC236}">
                <a16:creationId xmlns:a16="http://schemas.microsoft.com/office/drawing/2014/main" id="{15001A4C-C78A-6A90-1DD8-1044E20CC629}"/>
              </a:ext>
            </a:extLst>
          </p:cNvPr>
          <p:cNvSpPr txBox="1"/>
          <p:nvPr/>
        </p:nvSpPr>
        <p:spPr>
          <a:xfrm>
            <a:off x="2213458" y="493627"/>
            <a:ext cx="1821483" cy="769441"/>
          </a:xfrm>
          <a:prstGeom prst="rect">
            <a:avLst/>
          </a:prstGeom>
          <a:noFill/>
        </p:spPr>
        <p:txBody>
          <a:bodyPr wrap="square" rtlCol="0">
            <a:spAutoFit/>
          </a:bodyPr>
          <a:lstStyle/>
          <a:p>
            <a:r>
              <a:rPr lang="en-US" sz="4400" dirty="0"/>
              <a:t>GOAL</a:t>
            </a:r>
          </a:p>
        </p:txBody>
      </p:sp>
    </p:spTree>
    <p:extLst>
      <p:ext uri="{BB962C8B-B14F-4D97-AF65-F5344CB8AC3E}">
        <p14:creationId xmlns:p14="http://schemas.microsoft.com/office/powerpoint/2010/main" val="21213309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75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GETTING MORE </a:t>
            </a:r>
            <a:r>
              <a:rPr lang="en-US" b="1" dirty="0">
                <a:solidFill>
                  <a:srgbClr val="930000"/>
                </a:solidFill>
              </a:rPr>
              <a:t>CONCRETE</a:t>
            </a:r>
            <a:r>
              <a:rPr lang="en-US" dirty="0"/>
              <a:t> ABOUT open-mindedness</a:t>
            </a:r>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914400" y="2578733"/>
            <a:ext cx="5181600" cy="3769515"/>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lvl="1"/>
            <a:r>
              <a:rPr lang="en-US" b="1" dirty="0"/>
              <a:t>Trying new activities, hobbies, or tasks</a:t>
            </a:r>
          </a:p>
          <a:p>
            <a:pPr lvl="1"/>
            <a:r>
              <a:rPr lang="en-US" b="1" dirty="0"/>
              <a:t>Taking calculated risks (for example, public speaking)</a:t>
            </a:r>
          </a:p>
          <a:p>
            <a:pPr lvl="2"/>
            <a:r>
              <a:rPr lang="en-US" b="1" dirty="0">
                <a:solidFill>
                  <a:srgbClr val="AE0403"/>
                </a:solidFill>
              </a:rPr>
              <a:t>Provide students with the opportunity to do in-class presentations (but not necessarily requiring them to do that).</a:t>
            </a:r>
          </a:p>
          <a:p>
            <a:pPr lvl="1"/>
            <a:r>
              <a:rPr lang="en-US" b="1" dirty="0"/>
              <a:t>Showing anxiety</a:t>
            </a:r>
          </a:p>
          <a:p>
            <a:pPr lvl="1"/>
            <a:r>
              <a:rPr lang="en-US" b="1" dirty="0"/>
              <a:t>Putting in additional effort</a:t>
            </a:r>
          </a:p>
          <a:p>
            <a:pPr lvl="2"/>
            <a:r>
              <a:rPr lang="en-US" b="1" dirty="0">
                <a:solidFill>
                  <a:srgbClr val="AE0403"/>
                </a:solidFill>
              </a:rPr>
              <a:t>Provide extra credit opportunities</a:t>
            </a:r>
          </a:p>
          <a:p>
            <a:pPr lvl="1"/>
            <a:r>
              <a:rPr lang="en-US" b="1" dirty="0"/>
              <a:t>Seeking constructive feedback</a:t>
            </a:r>
          </a:p>
          <a:p>
            <a:pPr lvl="1"/>
            <a:endParaRPr lang="en-US" b="1" dirty="0"/>
          </a:p>
          <a:p>
            <a:pPr lvl="1"/>
            <a:endParaRPr lang="en-US" b="1" dirty="0"/>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914063"/>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endParaRPr lang="en-US" b="1" dirty="0">
              <a:solidFill>
                <a:srgbClr val="930000"/>
              </a:solidFill>
            </a:endParaRPr>
          </a:p>
        </p:txBody>
      </p:sp>
      <p:sp>
        <p:nvSpPr>
          <p:cNvPr id="5" name="Content Placeholder 2">
            <a:extLst>
              <a:ext uri="{FF2B5EF4-FFF2-40B4-BE49-F238E27FC236}">
                <a16:creationId xmlns:a16="http://schemas.microsoft.com/office/drawing/2014/main" id="{5D262ED7-8505-CCCA-D888-6824460BBF75}"/>
              </a:ext>
            </a:extLst>
          </p:cNvPr>
          <p:cNvSpPr txBox="1">
            <a:spLocks/>
          </p:cNvSpPr>
          <p:nvPr/>
        </p:nvSpPr>
        <p:spPr>
          <a:xfrm>
            <a:off x="6172200" y="2578733"/>
            <a:ext cx="5181600" cy="3113150"/>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lvl="1"/>
            <a:r>
              <a:rPr lang="en-US" b="1" dirty="0"/>
              <a:t>Handling criticism well</a:t>
            </a:r>
          </a:p>
          <a:p>
            <a:pPr lvl="2"/>
            <a:r>
              <a:rPr lang="en-US" b="1" dirty="0">
                <a:solidFill>
                  <a:srgbClr val="AE0403"/>
                </a:solidFill>
              </a:rPr>
              <a:t>Provide constructive criticism and measure the degree to which students respond to it by following your suggestions or directions.</a:t>
            </a:r>
          </a:p>
          <a:p>
            <a:pPr lvl="1"/>
            <a:r>
              <a:rPr lang="en-US" b="1" dirty="0"/>
              <a:t>Being willing fail</a:t>
            </a:r>
          </a:p>
          <a:p>
            <a:pPr lvl="2"/>
            <a:r>
              <a:rPr lang="en-US" b="1" dirty="0">
                <a:solidFill>
                  <a:srgbClr val="AE0403"/>
                </a:solidFill>
              </a:rPr>
              <a:t>Provide challenging assignments that are graded based on trying something new, not on quality.</a:t>
            </a:r>
          </a:p>
          <a:p>
            <a:pPr lvl="1"/>
            <a:r>
              <a:rPr lang="en-US" b="1" dirty="0"/>
              <a:t>Breaking routine</a:t>
            </a:r>
          </a:p>
          <a:p>
            <a:pPr lvl="1"/>
            <a:r>
              <a:rPr lang="en-US" b="1" dirty="0"/>
              <a:t>Showing emotional vulnerability</a:t>
            </a:r>
          </a:p>
          <a:p>
            <a:pPr lvl="1"/>
            <a:endParaRPr lang="en-US" b="1" dirty="0">
              <a:solidFill>
                <a:srgbClr val="930000"/>
              </a:solidFill>
            </a:endParaRPr>
          </a:p>
        </p:txBody>
      </p:sp>
      <p:sp>
        <p:nvSpPr>
          <p:cNvPr id="6" name="TextBox 5">
            <a:extLst>
              <a:ext uri="{FF2B5EF4-FFF2-40B4-BE49-F238E27FC236}">
                <a16:creationId xmlns:a16="http://schemas.microsoft.com/office/drawing/2014/main" id="{7ABDE66D-3344-FE0C-6FB1-3B2A35BD6DCC}"/>
              </a:ext>
            </a:extLst>
          </p:cNvPr>
          <p:cNvSpPr txBox="1"/>
          <p:nvPr/>
        </p:nvSpPr>
        <p:spPr>
          <a:xfrm>
            <a:off x="1160979" y="1326980"/>
            <a:ext cx="8568647" cy="830997"/>
          </a:xfrm>
          <a:prstGeom prst="rect">
            <a:avLst/>
          </a:prstGeom>
          <a:noFill/>
        </p:spPr>
        <p:txBody>
          <a:bodyPr wrap="square" rtlCol="0">
            <a:spAutoFit/>
          </a:bodyPr>
          <a:lstStyle/>
          <a:p>
            <a:r>
              <a:rPr lang="en-US" sz="2400" b="1" dirty="0">
                <a:solidFill>
                  <a:srgbClr val="930000"/>
                </a:solidFill>
              </a:rPr>
              <a:t>What are the actions of getting students out their comfort zone so that you can </a:t>
            </a:r>
            <a:r>
              <a:rPr lang="en-US" sz="2400" b="1" dirty="0"/>
              <a:t>SEE</a:t>
            </a:r>
            <a:r>
              <a:rPr lang="en-US" sz="2400" b="1" dirty="0">
                <a:solidFill>
                  <a:srgbClr val="930000"/>
                </a:solidFill>
              </a:rPr>
              <a:t> it and </a:t>
            </a:r>
            <a:r>
              <a:rPr lang="en-US" sz="2400" b="1" dirty="0"/>
              <a:t>EVALUATE</a:t>
            </a:r>
            <a:r>
              <a:rPr lang="en-US" sz="2400" b="1" dirty="0">
                <a:solidFill>
                  <a:srgbClr val="930000"/>
                </a:solidFill>
              </a:rPr>
              <a:t> it?</a:t>
            </a:r>
          </a:p>
        </p:txBody>
      </p:sp>
    </p:spTree>
    <p:extLst>
      <p:ext uri="{BB962C8B-B14F-4D97-AF65-F5344CB8AC3E}">
        <p14:creationId xmlns:p14="http://schemas.microsoft.com/office/powerpoint/2010/main" val="4201290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75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GETTING MORE </a:t>
            </a:r>
            <a:r>
              <a:rPr lang="en-US" b="1" dirty="0">
                <a:solidFill>
                  <a:srgbClr val="930000"/>
                </a:solidFill>
              </a:rPr>
              <a:t>CONCRETE</a:t>
            </a:r>
            <a:r>
              <a:rPr lang="en-US" dirty="0"/>
              <a:t> ABOUT open-mindedness</a:t>
            </a:r>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914400" y="2578733"/>
            <a:ext cx="5181600" cy="3769515"/>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lvl="1"/>
            <a:r>
              <a:rPr lang="en-US" b="1" dirty="0"/>
              <a:t>Trying new activities, hobbies, or tasks</a:t>
            </a:r>
          </a:p>
          <a:p>
            <a:pPr lvl="1"/>
            <a:r>
              <a:rPr lang="en-US" b="1" dirty="0"/>
              <a:t>Taking calculated risks (for example, public speaking)</a:t>
            </a:r>
          </a:p>
          <a:p>
            <a:pPr lvl="1"/>
            <a:r>
              <a:rPr lang="en-US" b="1" dirty="0"/>
              <a:t>Showing anxiety</a:t>
            </a:r>
          </a:p>
          <a:p>
            <a:pPr lvl="1"/>
            <a:r>
              <a:rPr lang="en-US" b="1" dirty="0"/>
              <a:t>Putting in additional effort</a:t>
            </a:r>
          </a:p>
          <a:p>
            <a:pPr lvl="1"/>
            <a:r>
              <a:rPr lang="en-US" b="1" dirty="0"/>
              <a:t>Seeking constructive feedback</a:t>
            </a:r>
          </a:p>
          <a:p>
            <a:pPr lvl="1"/>
            <a:endParaRPr lang="en-US" b="1" dirty="0"/>
          </a:p>
          <a:p>
            <a:pPr lvl="1"/>
            <a:endParaRPr lang="en-US" b="1" dirty="0"/>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914063"/>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endParaRPr lang="en-US" b="1" dirty="0">
              <a:solidFill>
                <a:srgbClr val="930000"/>
              </a:solidFill>
            </a:endParaRPr>
          </a:p>
        </p:txBody>
      </p:sp>
      <p:sp>
        <p:nvSpPr>
          <p:cNvPr id="5" name="Content Placeholder 2">
            <a:extLst>
              <a:ext uri="{FF2B5EF4-FFF2-40B4-BE49-F238E27FC236}">
                <a16:creationId xmlns:a16="http://schemas.microsoft.com/office/drawing/2014/main" id="{5D262ED7-8505-CCCA-D888-6824460BBF75}"/>
              </a:ext>
            </a:extLst>
          </p:cNvPr>
          <p:cNvSpPr txBox="1">
            <a:spLocks/>
          </p:cNvSpPr>
          <p:nvPr/>
        </p:nvSpPr>
        <p:spPr>
          <a:xfrm>
            <a:off x="6172200" y="2578733"/>
            <a:ext cx="5181600" cy="3113150"/>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lvl="1"/>
            <a:r>
              <a:rPr lang="en-US" b="1" dirty="0"/>
              <a:t>Handling criticism well</a:t>
            </a:r>
          </a:p>
          <a:p>
            <a:pPr lvl="1"/>
            <a:r>
              <a:rPr lang="en-US" b="1" dirty="0"/>
              <a:t>Being willing fail</a:t>
            </a:r>
          </a:p>
          <a:p>
            <a:pPr lvl="1"/>
            <a:r>
              <a:rPr lang="en-US" b="1" dirty="0"/>
              <a:t>Breaking routine</a:t>
            </a:r>
          </a:p>
          <a:p>
            <a:pPr lvl="1"/>
            <a:r>
              <a:rPr lang="en-US" b="1" dirty="0"/>
              <a:t>Showing emotional vulnerability</a:t>
            </a:r>
          </a:p>
          <a:p>
            <a:pPr lvl="1"/>
            <a:endParaRPr lang="en-US" b="1" dirty="0">
              <a:solidFill>
                <a:srgbClr val="930000"/>
              </a:solidFill>
            </a:endParaRPr>
          </a:p>
        </p:txBody>
      </p:sp>
      <p:sp>
        <p:nvSpPr>
          <p:cNvPr id="6" name="TextBox 5">
            <a:extLst>
              <a:ext uri="{FF2B5EF4-FFF2-40B4-BE49-F238E27FC236}">
                <a16:creationId xmlns:a16="http://schemas.microsoft.com/office/drawing/2014/main" id="{7ABDE66D-3344-FE0C-6FB1-3B2A35BD6DCC}"/>
              </a:ext>
            </a:extLst>
          </p:cNvPr>
          <p:cNvSpPr txBox="1"/>
          <p:nvPr/>
        </p:nvSpPr>
        <p:spPr>
          <a:xfrm>
            <a:off x="1160979" y="1326980"/>
            <a:ext cx="8568647" cy="830997"/>
          </a:xfrm>
          <a:prstGeom prst="rect">
            <a:avLst/>
          </a:prstGeom>
          <a:noFill/>
        </p:spPr>
        <p:txBody>
          <a:bodyPr wrap="square" rtlCol="0">
            <a:spAutoFit/>
          </a:bodyPr>
          <a:lstStyle/>
          <a:p>
            <a:r>
              <a:rPr lang="en-US" sz="2400" b="1" dirty="0">
                <a:solidFill>
                  <a:srgbClr val="930000"/>
                </a:solidFill>
              </a:rPr>
              <a:t>What are the observable features of “getting out of your comfort zone”?</a:t>
            </a:r>
          </a:p>
        </p:txBody>
      </p:sp>
    </p:spTree>
    <p:extLst>
      <p:ext uri="{BB962C8B-B14F-4D97-AF65-F5344CB8AC3E}">
        <p14:creationId xmlns:p14="http://schemas.microsoft.com/office/powerpoint/2010/main" val="4010486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b="1" dirty="0">
                <a:solidFill>
                  <a:srgbClr val="930000"/>
                </a:solidFill>
              </a:rPr>
              <a:t>Course Goals</a:t>
            </a:r>
            <a:endParaRPr lang="en-US" dirty="0"/>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838200" y="1051034"/>
            <a:ext cx="9464040" cy="5297214"/>
          </a:xfrm>
          <a:prstGeom prst="rect">
            <a:avLst/>
          </a:prstGeom>
        </p:spPr>
        <p:txBody>
          <a:bodyPr>
            <a:normAutofit lnSpcReduction="1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endParaRPr lang="en-US" b="1" dirty="0">
              <a:solidFill>
                <a:srgbClr val="930000"/>
              </a:solidFill>
            </a:endParaRPr>
          </a:p>
          <a:p>
            <a:r>
              <a:rPr lang="en-US" sz="2400" b="0" i="0" u="none" strike="noStrike" dirty="0">
                <a:solidFill>
                  <a:srgbClr val="000000"/>
                </a:solidFill>
                <a:effectLst/>
              </a:rPr>
              <a:t>Broad general statements about what you want your students to learn during the course</a:t>
            </a:r>
          </a:p>
          <a:p>
            <a:pPr marL="0" indent="0">
              <a:buNone/>
            </a:pPr>
            <a:br>
              <a:rPr lang="en-US" sz="2400" b="1" dirty="0">
                <a:solidFill>
                  <a:srgbClr val="930000"/>
                </a:solidFill>
              </a:rPr>
            </a:br>
            <a:endParaRPr lang="en-US" sz="2400" b="1" dirty="0">
              <a:solidFill>
                <a:srgbClr val="930000"/>
              </a:solidFill>
            </a:endParaRPr>
          </a:p>
          <a:p>
            <a:r>
              <a:rPr lang="en-US" sz="2400" b="0" i="0" u="none" strike="noStrike" dirty="0">
                <a:solidFill>
                  <a:srgbClr val="000000"/>
                </a:solidFill>
                <a:effectLst/>
              </a:rPr>
              <a:t>Larger, overarching descriptions of outcomes for the course in which verbs like “appreciate” and “understand” are appropriate. </a:t>
            </a:r>
            <a:br>
              <a:rPr lang="en-US" sz="2400" b="0" i="0" u="none" strike="noStrike" dirty="0">
                <a:solidFill>
                  <a:srgbClr val="000000"/>
                </a:solidFill>
                <a:effectLst/>
              </a:rPr>
            </a:br>
            <a:br>
              <a:rPr lang="en-US" sz="2400" b="0" i="0" u="none" strike="noStrike" dirty="0">
                <a:solidFill>
                  <a:srgbClr val="000000"/>
                </a:solidFill>
                <a:effectLst/>
              </a:rPr>
            </a:br>
            <a:endParaRPr lang="en-US" sz="2400" b="1" dirty="0">
              <a:solidFill>
                <a:srgbClr val="000000"/>
              </a:solidFill>
            </a:endParaRPr>
          </a:p>
          <a:p>
            <a:r>
              <a:rPr lang="en-US" sz="2400" b="1" dirty="0">
                <a:solidFill>
                  <a:srgbClr val="000000"/>
                </a:solidFill>
              </a:rPr>
              <a:t>Example: </a:t>
            </a:r>
            <a:r>
              <a:rPr lang="en-US" sz="2400" b="0" i="0" u="none" strike="noStrike" dirty="0">
                <a:solidFill>
                  <a:srgbClr val="000000"/>
                </a:solidFill>
                <a:effectLst/>
              </a:rPr>
              <a:t>A sample course goal might be:</a:t>
            </a:r>
            <a:br>
              <a:rPr lang="en-US" sz="2400" b="0" i="0" u="none" strike="noStrike" dirty="0">
                <a:solidFill>
                  <a:srgbClr val="000000"/>
                </a:solidFill>
                <a:effectLst/>
              </a:rPr>
            </a:br>
            <a:endParaRPr lang="en-US" sz="2400" b="0" i="0" u="none" strike="noStrike" dirty="0">
              <a:solidFill>
                <a:srgbClr val="000000"/>
              </a:solidFill>
              <a:effectLst/>
            </a:endParaRPr>
          </a:p>
          <a:p>
            <a:pPr marL="0" indent="0">
              <a:buNone/>
            </a:pPr>
            <a:r>
              <a:rPr lang="en-US" sz="2400" b="0" i="0" u="none" strike="noStrike" dirty="0">
                <a:solidFill>
                  <a:srgbClr val="000000"/>
                </a:solidFill>
                <a:effectLst/>
              </a:rPr>
              <a:t> “Students will understand the effect of immigration on American culture after the Civil War.”</a:t>
            </a:r>
            <a:br>
              <a:rPr lang="en-US" sz="1800" b="0" i="0" u="none" strike="noStrike" dirty="0">
                <a:solidFill>
                  <a:srgbClr val="000000"/>
                </a:solidFill>
                <a:effectLst/>
              </a:rPr>
            </a:br>
            <a:endParaRPr lang="en-US" b="1" dirty="0">
              <a:solidFill>
                <a:srgbClr val="930000"/>
              </a:solidFill>
            </a:endParaRPr>
          </a:p>
          <a:p>
            <a:pPr marL="274320" lvl="1" indent="0">
              <a:buNone/>
            </a:pPr>
            <a:endParaRPr lang="en-US" dirty="0"/>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051034"/>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endParaRPr lang="en-US" dirty="0"/>
          </a:p>
        </p:txBody>
      </p:sp>
    </p:spTree>
    <p:extLst>
      <p:ext uri="{BB962C8B-B14F-4D97-AF65-F5344CB8AC3E}">
        <p14:creationId xmlns:p14="http://schemas.microsoft.com/office/powerpoint/2010/main" val="1069540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b="1" dirty="0">
                <a:solidFill>
                  <a:srgbClr val="930000"/>
                </a:solidFill>
              </a:rPr>
              <a:t>Assignment Goals</a:t>
            </a:r>
            <a:endParaRPr lang="en-US" dirty="0"/>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838200" y="1051034"/>
            <a:ext cx="9464040" cy="5297214"/>
          </a:xfrm>
          <a:prstGeom prst="rect">
            <a:avLst/>
          </a:prstGeom>
        </p:spPr>
        <p:txBody>
          <a:bodyPr>
            <a:normAutofit fontScale="77500" lnSpcReduction="2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endParaRPr lang="en-US" b="1" dirty="0">
              <a:solidFill>
                <a:srgbClr val="930000"/>
              </a:solidFill>
            </a:endParaRPr>
          </a:p>
          <a:p>
            <a:r>
              <a:rPr lang="en-US" sz="2900" dirty="0">
                <a:solidFill>
                  <a:srgbClr val="000000"/>
                </a:solidFill>
              </a:rPr>
              <a:t>Assignment</a:t>
            </a:r>
            <a:r>
              <a:rPr lang="en-US" sz="2900" b="0" i="0" u="none" strike="noStrike" dirty="0">
                <a:solidFill>
                  <a:srgbClr val="000000"/>
                </a:solidFill>
                <a:effectLst/>
              </a:rPr>
              <a:t> goals </a:t>
            </a:r>
            <a:r>
              <a:rPr lang="en-US" sz="2900" b="1" i="0" u="none" strike="noStrike" dirty="0">
                <a:solidFill>
                  <a:srgbClr val="AE0403"/>
                </a:solidFill>
                <a:effectLst/>
              </a:rPr>
              <a:t>form the foundation</a:t>
            </a:r>
            <a:r>
              <a:rPr lang="en-US" sz="2900" b="1" i="0" u="none" strike="noStrike" dirty="0">
                <a:solidFill>
                  <a:srgbClr val="000000"/>
                </a:solidFill>
                <a:effectLst/>
              </a:rPr>
              <a:t> </a:t>
            </a:r>
            <a:r>
              <a:rPr lang="en-US" sz="2900" b="0" i="0" u="none" strike="noStrike" dirty="0">
                <a:solidFill>
                  <a:srgbClr val="000000"/>
                </a:solidFill>
                <a:effectLst/>
              </a:rPr>
              <a:t>of the class.</a:t>
            </a:r>
            <a:br>
              <a:rPr lang="en-US" sz="2900" b="0" i="0" u="none" strike="noStrike" dirty="0">
                <a:solidFill>
                  <a:srgbClr val="000000"/>
                </a:solidFill>
                <a:effectLst/>
              </a:rPr>
            </a:br>
            <a:endParaRPr lang="en-US" sz="2900" b="0" i="0" u="none" strike="noStrike" dirty="0">
              <a:solidFill>
                <a:srgbClr val="000000"/>
              </a:solidFill>
              <a:effectLst/>
            </a:endParaRPr>
          </a:p>
          <a:p>
            <a:r>
              <a:rPr lang="en-US" sz="2900" b="0" i="0" u="none" strike="noStrike" dirty="0">
                <a:solidFill>
                  <a:srgbClr val="000000"/>
                </a:solidFill>
                <a:effectLst/>
              </a:rPr>
              <a:t>Assignment goals are written from a </a:t>
            </a:r>
            <a:r>
              <a:rPr lang="en-US" sz="2900" b="1" i="0" u="none" strike="noStrike" dirty="0">
                <a:solidFill>
                  <a:srgbClr val="AE0403"/>
                </a:solidFill>
                <a:effectLst/>
              </a:rPr>
              <a:t>student’s point of view </a:t>
            </a:r>
            <a:r>
              <a:rPr lang="en-US" sz="2900" b="0" i="0" u="none" strike="noStrike" dirty="0">
                <a:solidFill>
                  <a:srgbClr val="000000"/>
                </a:solidFill>
                <a:effectLst/>
              </a:rPr>
              <a:t>and describe what the student will be able to do as a result of completing the assignment.</a:t>
            </a:r>
            <a:br>
              <a:rPr lang="en-US" sz="2900" b="0" i="0" u="none" strike="noStrike" dirty="0">
                <a:solidFill>
                  <a:srgbClr val="000000"/>
                </a:solidFill>
                <a:effectLst/>
              </a:rPr>
            </a:br>
            <a:endParaRPr lang="en-US" sz="2900" dirty="0">
              <a:solidFill>
                <a:srgbClr val="000000"/>
              </a:solidFill>
            </a:endParaRPr>
          </a:p>
          <a:p>
            <a:r>
              <a:rPr lang="en-US" sz="2900" dirty="0">
                <a:solidFill>
                  <a:srgbClr val="000000"/>
                </a:solidFill>
              </a:rPr>
              <a:t>S</a:t>
            </a:r>
            <a:r>
              <a:rPr lang="en-US" sz="2900" b="0" i="0" u="none" strike="noStrike" dirty="0">
                <a:solidFill>
                  <a:srgbClr val="000000"/>
                </a:solidFill>
                <a:effectLst/>
              </a:rPr>
              <a:t>pecifies a behavior, skill, or action that a </a:t>
            </a:r>
            <a:r>
              <a:rPr lang="en-US" sz="2900" b="1" i="0" u="none" strike="noStrike" dirty="0">
                <a:solidFill>
                  <a:srgbClr val="AE0403"/>
                </a:solidFill>
                <a:effectLst/>
              </a:rPr>
              <a:t>student can demonstrate in some way</a:t>
            </a:r>
            <a:br>
              <a:rPr lang="en-US" sz="2900" b="0" i="0" u="none" strike="noStrike" dirty="0">
                <a:solidFill>
                  <a:srgbClr val="000000"/>
                </a:solidFill>
                <a:effectLst/>
              </a:rPr>
            </a:br>
            <a:endParaRPr lang="en-US" sz="2900" dirty="0">
              <a:solidFill>
                <a:srgbClr val="000000"/>
              </a:solidFill>
            </a:endParaRPr>
          </a:p>
          <a:p>
            <a:r>
              <a:rPr lang="en-US" sz="2900" b="0" i="0" u="none" strike="noStrike" dirty="0">
                <a:solidFill>
                  <a:srgbClr val="000000"/>
                </a:solidFill>
                <a:effectLst/>
              </a:rPr>
              <a:t>Many specific task-based assignment goals need to be written in such a way that show they are</a:t>
            </a:r>
            <a:r>
              <a:rPr lang="en-US" sz="2900" b="1" i="0" u="none" strike="noStrike" dirty="0">
                <a:solidFill>
                  <a:srgbClr val="000000"/>
                </a:solidFill>
                <a:effectLst/>
              </a:rPr>
              <a:t> </a:t>
            </a:r>
            <a:r>
              <a:rPr lang="en-US" sz="2900" b="1" i="0" u="none" strike="noStrike" dirty="0">
                <a:solidFill>
                  <a:srgbClr val="AE0403"/>
                </a:solidFill>
                <a:effectLst/>
              </a:rPr>
              <a:t>measurable</a:t>
            </a:r>
            <a:r>
              <a:rPr lang="en-US" sz="2900" b="1" i="0" u="none" strike="noStrike" dirty="0">
                <a:solidFill>
                  <a:srgbClr val="000000"/>
                </a:solidFill>
                <a:effectLst/>
              </a:rPr>
              <a:t> </a:t>
            </a:r>
            <a:r>
              <a:rPr lang="en-US" sz="2900" b="0" i="0" u="none" strike="noStrike" dirty="0">
                <a:solidFill>
                  <a:srgbClr val="000000"/>
                </a:solidFill>
                <a:effectLst/>
              </a:rPr>
              <a:t>by some sort of assessment. </a:t>
            </a:r>
          </a:p>
          <a:p>
            <a:pPr marL="0" indent="0" rtl="0">
              <a:spcBef>
                <a:spcPts val="0"/>
              </a:spcBef>
              <a:spcAft>
                <a:spcPts val="800"/>
              </a:spcAft>
              <a:buNone/>
            </a:pPr>
            <a:endParaRPr lang="en-US" sz="2900" dirty="0">
              <a:solidFill>
                <a:srgbClr val="000000"/>
              </a:solidFill>
            </a:endParaRPr>
          </a:p>
          <a:p>
            <a:pPr rtl="0">
              <a:spcBef>
                <a:spcPts val="0"/>
              </a:spcBef>
              <a:spcAft>
                <a:spcPts val="800"/>
              </a:spcAft>
            </a:pPr>
            <a:r>
              <a:rPr lang="en-US" sz="2900" b="0" i="0" u="none" strike="noStrike" dirty="0">
                <a:solidFill>
                  <a:srgbClr val="000000"/>
                </a:solidFill>
                <a:effectLst/>
              </a:rPr>
              <a:t>An effective assignment will explain </a:t>
            </a:r>
            <a:r>
              <a:rPr lang="en-US" sz="2900" b="1" i="0" u="none" strike="noStrike" dirty="0">
                <a:solidFill>
                  <a:srgbClr val="AE0403"/>
                </a:solidFill>
                <a:effectLst/>
              </a:rPr>
              <a:t>expectations for student performance </a:t>
            </a:r>
            <a:r>
              <a:rPr lang="en-US" sz="2900" b="0" i="0" u="none" strike="noStrike" dirty="0">
                <a:solidFill>
                  <a:srgbClr val="000000"/>
                </a:solidFill>
                <a:effectLst/>
              </a:rPr>
              <a:t>of the assignment goal.</a:t>
            </a:r>
            <a:br>
              <a:rPr lang="en-US" sz="2900" b="0" i="0" u="none" strike="noStrike" dirty="0">
                <a:solidFill>
                  <a:srgbClr val="000000"/>
                </a:solidFill>
                <a:effectLst/>
              </a:rPr>
            </a:br>
            <a:br>
              <a:rPr lang="en-US" sz="1600" dirty="0"/>
            </a:br>
            <a:endParaRPr lang="en-US" b="1" dirty="0">
              <a:solidFill>
                <a:srgbClr val="930000"/>
              </a:solidFill>
            </a:endParaRPr>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051034"/>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endParaRPr lang="en-US" dirty="0"/>
          </a:p>
        </p:txBody>
      </p:sp>
    </p:spTree>
    <p:extLst>
      <p:ext uri="{BB962C8B-B14F-4D97-AF65-F5344CB8AC3E}">
        <p14:creationId xmlns:p14="http://schemas.microsoft.com/office/powerpoint/2010/main" val="3637142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b="1" dirty="0">
                <a:solidFill>
                  <a:srgbClr val="930000"/>
                </a:solidFill>
              </a:rPr>
              <a:t>Assignment Goal </a:t>
            </a:r>
            <a:r>
              <a:rPr lang="en-US" b="1" dirty="0" err="1">
                <a:solidFill>
                  <a:srgbClr val="930000"/>
                </a:solidFill>
              </a:rPr>
              <a:t>COnsiderations</a:t>
            </a:r>
            <a:endParaRPr lang="en-US" dirty="0"/>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838200" y="1051034"/>
            <a:ext cx="9464040" cy="5297214"/>
          </a:xfrm>
          <a:prstGeom prst="rect">
            <a:avLst/>
          </a:prstGeom>
        </p:spPr>
        <p:txBody>
          <a:bodyPr>
            <a:normAutofit fontScale="70000" lnSpcReduction="2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spcBef>
                <a:spcPts val="0"/>
              </a:spcBef>
              <a:spcAft>
                <a:spcPts val="800"/>
              </a:spcAft>
              <a:buNone/>
            </a:pPr>
            <a:br>
              <a:rPr lang="en-US" sz="2900" b="0" i="0" u="none" strike="noStrike" dirty="0">
                <a:solidFill>
                  <a:srgbClr val="000000"/>
                </a:solidFill>
                <a:effectLst/>
              </a:rPr>
            </a:br>
            <a:endParaRPr lang="en-US" sz="2900" b="0" i="0" u="none" strike="noStrike" dirty="0">
              <a:solidFill>
                <a:srgbClr val="000000"/>
              </a:solidFill>
              <a:effectLst/>
            </a:endParaRPr>
          </a:p>
          <a:p>
            <a:pPr>
              <a:spcBef>
                <a:spcPts val="0"/>
              </a:spcBef>
              <a:spcAft>
                <a:spcPts val="800"/>
              </a:spcAft>
            </a:pPr>
            <a:r>
              <a:rPr lang="en-US" sz="2900" b="0" i="0" u="none" strike="noStrike" dirty="0">
                <a:solidFill>
                  <a:srgbClr val="000000"/>
                </a:solidFill>
                <a:effectLst/>
              </a:rPr>
              <a:t>To ensure that learning </a:t>
            </a:r>
            <a:r>
              <a:rPr lang="en-US" sz="2900" b="0" i="0" u="none" strike="noStrike" dirty="0">
                <a:solidFill>
                  <a:srgbClr val="AE0403"/>
                </a:solidFill>
                <a:effectLst/>
              </a:rPr>
              <a:t>goals are student-centered</a:t>
            </a:r>
            <a:r>
              <a:rPr lang="en-US" sz="2900" b="0" i="0" u="none" strike="noStrike" dirty="0">
                <a:solidFill>
                  <a:srgbClr val="000000"/>
                </a:solidFill>
                <a:effectLst/>
              </a:rPr>
              <a:t>, the goals might appropriately complete the statement “The student will…”.  </a:t>
            </a:r>
            <a:br>
              <a:rPr lang="en-US" sz="2900" b="0" i="0" u="none" strike="noStrike" dirty="0">
                <a:solidFill>
                  <a:srgbClr val="000000"/>
                </a:solidFill>
                <a:effectLst/>
              </a:rPr>
            </a:br>
            <a:br>
              <a:rPr lang="en-US" sz="2900" b="0" i="0" u="none" strike="noStrike" dirty="0">
                <a:solidFill>
                  <a:srgbClr val="000000"/>
                </a:solidFill>
                <a:effectLst/>
              </a:rPr>
            </a:br>
            <a:endParaRPr lang="en-US" sz="2900" b="0" i="0" u="none" strike="noStrike" dirty="0">
              <a:solidFill>
                <a:srgbClr val="000000"/>
              </a:solidFill>
              <a:effectLst/>
            </a:endParaRPr>
          </a:p>
          <a:p>
            <a:pPr>
              <a:spcBef>
                <a:spcPts val="0"/>
              </a:spcBef>
              <a:spcAft>
                <a:spcPts val="800"/>
              </a:spcAft>
            </a:pPr>
            <a:r>
              <a:rPr lang="en-US" sz="2900" b="0" i="0" u="none" strike="noStrike" dirty="0">
                <a:solidFill>
                  <a:srgbClr val="000000"/>
                </a:solidFill>
                <a:effectLst/>
              </a:rPr>
              <a:t>The choice of an effective </a:t>
            </a:r>
            <a:r>
              <a:rPr lang="en-US" sz="2900" b="0" i="0" u="none" strike="noStrike" dirty="0">
                <a:solidFill>
                  <a:srgbClr val="AE0403"/>
                </a:solidFill>
                <a:effectLst/>
              </a:rPr>
              <a:t>action verb </a:t>
            </a:r>
            <a:r>
              <a:rPr lang="en-US" sz="2900" b="0" i="0" u="none" strike="noStrike" dirty="0">
                <a:solidFill>
                  <a:srgbClr val="000000"/>
                </a:solidFill>
                <a:effectLst/>
              </a:rPr>
              <a:t>is of utmost importance. </a:t>
            </a:r>
            <a:br>
              <a:rPr lang="en-US" sz="2900" b="0" i="0" u="none" strike="noStrike" dirty="0">
                <a:solidFill>
                  <a:srgbClr val="000000"/>
                </a:solidFill>
                <a:effectLst/>
              </a:rPr>
            </a:br>
            <a:br>
              <a:rPr lang="en-US" sz="2900" b="0" i="0" u="none" strike="noStrike" dirty="0">
                <a:solidFill>
                  <a:srgbClr val="000000"/>
                </a:solidFill>
                <a:effectLst/>
              </a:rPr>
            </a:br>
            <a:endParaRPr lang="en-US" sz="2900" b="0" i="0" u="none" strike="noStrike" dirty="0">
              <a:solidFill>
                <a:srgbClr val="000000"/>
              </a:solidFill>
              <a:effectLst/>
            </a:endParaRPr>
          </a:p>
          <a:p>
            <a:pPr>
              <a:spcBef>
                <a:spcPts val="0"/>
              </a:spcBef>
              <a:spcAft>
                <a:spcPts val="800"/>
              </a:spcAft>
            </a:pPr>
            <a:r>
              <a:rPr lang="en-US" sz="2900" b="0" i="0" u="none" strike="noStrike" dirty="0">
                <a:solidFill>
                  <a:srgbClr val="000000"/>
                </a:solidFill>
                <a:effectLst/>
              </a:rPr>
              <a:t>The level of </a:t>
            </a:r>
            <a:r>
              <a:rPr lang="en-US" sz="2900" b="0" i="0" u="none" strike="noStrike" dirty="0">
                <a:solidFill>
                  <a:srgbClr val="AE0403"/>
                </a:solidFill>
                <a:effectLst/>
              </a:rPr>
              <a:t>knowledge or skill desired as described in Bloom’s taxonomy </a:t>
            </a:r>
            <a:r>
              <a:rPr lang="en-US" sz="2900" b="0" i="0" u="none" strike="noStrike" dirty="0">
                <a:solidFill>
                  <a:srgbClr val="000000"/>
                </a:solidFill>
                <a:effectLst/>
              </a:rPr>
              <a:t>will inform the choice of verb. </a:t>
            </a:r>
            <a:br>
              <a:rPr lang="en-US" sz="2900" b="0" i="0" u="none" strike="noStrike" dirty="0">
                <a:solidFill>
                  <a:srgbClr val="000000"/>
                </a:solidFill>
                <a:effectLst/>
              </a:rPr>
            </a:br>
            <a:br>
              <a:rPr lang="en-US" sz="2900" b="0" i="0" u="none" strike="noStrike" dirty="0">
                <a:solidFill>
                  <a:srgbClr val="000000"/>
                </a:solidFill>
                <a:effectLst/>
              </a:rPr>
            </a:br>
            <a:br>
              <a:rPr lang="en-US" sz="2900" b="0" i="0" u="none" strike="noStrike" dirty="0">
                <a:solidFill>
                  <a:srgbClr val="000000"/>
                </a:solidFill>
                <a:effectLst/>
              </a:rPr>
            </a:br>
            <a:endParaRPr lang="en-US" sz="2900" b="0" i="0" u="none" strike="noStrike" dirty="0">
              <a:solidFill>
                <a:srgbClr val="000000"/>
              </a:solidFill>
              <a:effectLst/>
            </a:endParaRPr>
          </a:p>
          <a:p>
            <a:pPr marL="0" indent="0">
              <a:spcBef>
                <a:spcPts val="0"/>
              </a:spcBef>
              <a:spcAft>
                <a:spcPts val="800"/>
              </a:spcAft>
              <a:buNone/>
            </a:pPr>
            <a:r>
              <a:rPr lang="en-US" sz="2900" dirty="0">
                <a:solidFill>
                  <a:srgbClr val="AE0403"/>
                </a:solidFill>
              </a:rPr>
              <a:t>Higher order/Lower Order:</a:t>
            </a:r>
            <a:r>
              <a:rPr lang="en-US" sz="2900" b="0" i="0" u="none" strike="noStrike" dirty="0">
                <a:solidFill>
                  <a:srgbClr val="AE0403"/>
                </a:solidFill>
                <a:effectLst/>
              </a:rPr>
              <a:t> </a:t>
            </a:r>
            <a:br>
              <a:rPr lang="en-US" sz="2900" b="0" i="0" u="none" strike="noStrike" dirty="0">
                <a:solidFill>
                  <a:srgbClr val="000000"/>
                </a:solidFill>
                <a:effectLst/>
              </a:rPr>
            </a:br>
            <a:br>
              <a:rPr lang="en-US" sz="2900" b="0" i="0" u="none" strike="noStrike" dirty="0">
                <a:solidFill>
                  <a:srgbClr val="000000"/>
                </a:solidFill>
                <a:effectLst/>
              </a:rPr>
            </a:br>
            <a:br>
              <a:rPr lang="en-US" sz="2900" b="0" i="0" u="none" strike="noStrike" dirty="0">
                <a:solidFill>
                  <a:srgbClr val="000000"/>
                </a:solidFill>
                <a:effectLst/>
              </a:rPr>
            </a:br>
            <a:r>
              <a:rPr lang="en-US" sz="2900" b="0" i="0" u="none" strike="noStrike" dirty="0">
                <a:solidFill>
                  <a:srgbClr val="000000"/>
                </a:solidFill>
                <a:effectLst/>
              </a:rPr>
              <a:t>“identify” is a low level of understanding, while “synthesize and analyze” represent a deeper level of learning.</a:t>
            </a:r>
            <a:br>
              <a:rPr lang="en-US" sz="2900" b="0" i="0" u="none" strike="noStrike" dirty="0">
                <a:solidFill>
                  <a:srgbClr val="000000"/>
                </a:solidFill>
                <a:effectLst/>
              </a:rPr>
            </a:br>
            <a:br>
              <a:rPr lang="en-US" sz="2900" dirty="0"/>
            </a:br>
            <a:br>
              <a:rPr lang="en-US" sz="2900" b="0" i="0" u="none" strike="noStrike" dirty="0">
                <a:solidFill>
                  <a:srgbClr val="000000"/>
                </a:solidFill>
                <a:effectLst/>
              </a:rPr>
            </a:br>
            <a:endParaRPr lang="en-US" sz="2900" b="1" dirty="0">
              <a:solidFill>
                <a:srgbClr val="930000"/>
              </a:solidFill>
            </a:endParaRPr>
          </a:p>
          <a:p>
            <a:pPr marL="274320" lvl="1" indent="0">
              <a:buNone/>
            </a:pPr>
            <a:endParaRPr lang="en-US" dirty="0"/>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051034"/>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endParaRPr lang="en-US" dirty="0"/>
          </a:p>
        </p:txBody>
      </p:sp>
    </p:spTree>
    <p:extLst>
      <p:ext uri="{BB962C8B-B14F-4D97-AF65-F5344CB8AC3E}">
        <p14:creationId xmlns:p14="http://schemas.microsoft.com/office/powerpoint/2010/main" val="3653834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Bloom’s Taxonomy</a:t>
            </a:r>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1756117" y="3699266"/>
            <a:ext cx="8546123" cy="2648982"/>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spcBef>
                <a:spcPts val="0"/>
              </a:spcBef>
              <a:spcAft>
                <a:spcPts val="800"/>
              </a:spcAft>
              <a:buNone/>
            </a:pPr>
            <a:br>
              <a:rPr lang="en-US" sz="2900" b="0" i="0" u="none" strike="noStrike" dirty="0">
                <a:solidFill>
                  <a:srgbClr val="000000"/>
                </a:solidFill>
                <a:effectLst/>
              </a:rPr>
            </a:br>
            <a:endParaRPr lang="en-US" sz="2900" b="0" i="0" u="none" strike="noStrike" dirty="0">
              <a:solidFill>
                <a:srgbClr val="000000"/>
              </a:solidFill>
              <a:effectLst/>
            </a:endParaRPr>
          </a:p>
          <a:p>
            <a:pPr marL="0" indent="0" rtl="0">
              <a:spcBef>
                <a:spcPts val="0"/>
              </a:spcBef>
              <a:spcAft>
                <a:spcPts val="800"/>
              </a:spcAft>
              <a:buNone/>
            </a:pPr>
            <a:br>
              <a:rPr lang="en-US" sz="2900" dirty="0"/>
            </a:br>
            <a:br>
              <a:rPr lang="en-US" sz="2900" b="0" i="0" u="none" strike="noStrike" dirty="0">
                <a:solidFill>
                  <a:srgbClr val="000000"/>
                </a:solidFill>
                <a:effectLst/>
              </a:rPr>
            </a:br>
            <a:endParaRPr lang="en-US" sz="2900" b="1" dirty="0">
              <a:solidFill>
                <a:srgbClr val="930000"/>
              </a:solidFill>
            </a:endParaRPr>
          </a:p>
          <a:p>
            <a:pPr marL="274320" lvl="1" indent="0">
              <a:buNone/>
            </a:pPr>
            <a:endParaRPr lang="en-US" dirty="0"/>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051034"/>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endParaRPr lang="en-US" dirty="0"/>
          </a:p>
        </p:txBody>
      </p:sp>
      <p:pic>
        <p:nvPicPr>
          <p:cNvPr id="1026" name="Picture 2">
            <a:extLst>
              <a:ext uri="{FF2B5EF4-FFF2-40B4-BE49-F238E27FC236}">
                <a16:creationId xmlns:a16="http://schemas.microsoft.com/office/drawing/2014/main" id="{9014C15E-DA33-1DB3-AF41-A4BDA5DF0F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0349" y="1318188"/>
            <a:ext cx="7938052" cy="4759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9304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b="1" dirty="0">
                <a:solidFill>
                  <a:srgbClr val="930000"/>
                </a:solidFill>
              </a:rPr>
              <a:t>Creating Goals To outcomes</a:t>
            </a:r>
            <a:endParaRPr lang="en-US" dirty="0"/>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838200" y="1051034"/>
            <a:ext cx="9464040" cy="5297214"/>
          </a:xfrm>
          <a:prstGeom prst="rect">
            <a:avLst/>
          </a:prstGeom>
        </p:spPr>
        <p:txBody>
          <a:bodyPr>
            <a:normAutofit fontScale="25000" lnSpcReduction="2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br>
              <a:rPr lang="en-US" b="0" i="0" u="none" strike="noStrike" dirty="0">
                <a:solidFill>
                  <a:srgbClr val="000000"/>
                </a:solidFill>
                <a:effectLst/>
              </a:rPr>
            </a:br>
            <a:endParaRPr lang="en-US" dirty="0">
              <a:solidFill>
                <a:srgbClr val="000000"/>
              </a:solidFill>
            </a:endParaRPr>
          </a:p>
          <a:p>
            <a:pPr marL="0" indent="0" rtl="0">
              <a:spcBef>
                <a:spcPts val="0"/>
              </a:spcBef>
              <a:spcAft>
                <a:spcPts val="800"/>
              </a:spcAft>
              <a:buNone/>
            </a:pPr>
            <a:br>
              <a:rPr lang="en-US" sz="2900" b="0" i="0" u="none" strike="noStrike" dirty="0">
                <a:solidFill>
                  <a:srgbClr val="000000"/>
                </a:solidFill>
                <a:effectLst/>
              </a:rPr>
            </a:br>
            <a:r>
              <a:rPr lang="en-US" sz="5600" b="1" i="0" u="none" strike="noStrike" dirty="0">
                <a:solidFill>
                  <a:srgbClr val="AE0403"/>
                </a:solidFill>
                <a:effectLst/>
              </a:rPr>
              <a:t>Not all assignment goals </a:t>
            </a:r>
            <a:r>
              <a:rPr lang="en-US" sz="5600" b="1" dirty="0">
                <a:solidFill>
                  <a:srgbClr val="AE0403"/>
                </a:solidFill>
              </a:rPr>
              <a:t>have to be</a:t>
            </a:r>
            <a:r>
              <a:rPr lang="en-US" sz="5600" b="1" i="0" u="none" strike="noStrike" dirty="0">
                <a:solidFill>
                  <a:srgbClr val="AE0403"/>
                </a:solidFill>
                <a:effectLst/>
              </a:rPr>
              <a:t> quantifiably measurable</a:t>
            </a:r>
            <a:r>
              <a:rPr lang="en-US" sz="5600" b="0" i="0" u="none" strike="noStrike" dirty="0">
                <a:solidFill>
                  <a:srgbClr val="AE0403"/>
                </a:solidFill>
                <a:effectLst/>
              </a:rPr>
              <a:t>, </a:t>
            </a:r>
            <a:r>
              <a:rPr lang="en-US" sz="5600" b="0" i="0" u="none" strike="noStrike" dirty="0">
                <a:solidFill>
                  <a:srgbClr val="000000"/>
                </a:solidFill>
                <a:effectLst/>
              </a:rPr>
              <a:t>such as understanding, appreciating, empathizing. </a:t>
            </a:r>
            <a:br>
              <a:rPr lang="en-US" sz="5600" b="0" i="0" u="none" strike="noStrike" dirty="0">
                <a:solidFill>
                  <a:srgbClr val="000000"/>
                </a:solidFill>
                <a:effectLst/>
              </a:rPr>
            </a:br>
            <a:br>
              <a:rPr lang="en-US" sz="5600" b="0" i="0" u="none" strike="noStrike" dirty="0">
                <a:solidFill>
                  <a:srgbClr val="000000"/>
                </a:solidFill>
                <a:effectLst/>
              </a:rPr>
            </a:br>
            <a:br>
              <a:rPr lang="en-US" sz="5600" b="0" i="0" u="none" strike="noStrike" dirty="0">
                <a:solidFill>
                  <a:srgbClr val="000000"/>
                </a:solidFill>
                <a:effectLst/>
              </a:rPr>
            </a:br>
            <a:r>
              <a:rPr lang="en-US" sz="5600" b="0" i="0" u="none" strike="noStrike" dirty="0">
                <a:solidFill>
                  <a:srgbClr val="000000"/>
                </a:solidFill>
                <a:effectLst/>
              </a:rPr>
              <a:t>Moving goals to outcomes can be </a:t>
            </a:r>
            <a:r>
              <a:rPr lang="en-US" sz="5600" b="1" i="0" u="none" strike="noStrike" dirty="0">
                <a:solidFill>
                  <a:srgbClr val="AE0403"/>
                </a:solidFill>
                <a:effectLst/>
              </a:rPr>
              <a:t>challenging</a:t>
            </a:r>
            <a:r>
              <a:rPr lang="en-US" sz="5600" b="0" i="0" u="none" strike="noStrike" dirty="0">
                <a:solidFill>
                  <a:srgbClr val="000000"/>
                </a:solidFill>
                <a:effectLst/>
              </a:rPr>
              <a:t>—but it is worth it because that how you determine what you are looking for in the student submission. </a:t>
            </a:r>
            <a:br>
              <a:rPr lang="en-US" sz="5600" b="0" i="0" u="none" strike="noStrike" dirty="0">
                <a:solidFill>
                  <a:srgbClr val="000000"/>
                </a:solidFill>
                <a:effectLst/>
              </a:rPr>
            </a:br>
            <a:br>
              <a:rPr lang="en-US" sz="5600" b="0" i="0" u="none" strike="noStrike" dirty="0">
                <a:solidFill>
                  <a:srgbClr val="000000"/>
                </a:solidFill>
                <a:effectLst/>
              </a:rPr>
            </a:br>
            <a:br>
              <a:rPr lang="en-US" sz="5600" b="0" i="0" u="none" strike="noStrike" dirty="0">
                <a:solidFill>
                  <a:srgbClr val="000000"/>
                </a:solidFill>
                <a:effectLst/>
              </a:rPr>
            </a:br>
            <a:r>
              <a:rPr lang="en-US" sz="5600" b="0" i="0" u="none" strike="noStrike" dirty="0">
                <a:solidFill>
                  <a:srgbClr val="000000"/>
                </a:solidFill>
                <a:effectLst/>
              </a:rPr>
              <a:t>Once you know what you want to assess, you can create </a:t>
            </a:r>
            <a:r>
              <a:rPr lang="en-US" sz="5600" b="1" i="0" u="none" strike="noStrike" dirty="0">
                <a:solidFill>
                  <a:srgbClr val="AE0403"/>
                </a:solidFill>
                <a:effectLst/>
              </a:rPr>
              <a:t>assignment outcomes</a:t>
            </a:r>
            <a:r>
              <a:rPr lang="en-US" sz="5600" b="0" i="0" u="none" strike="noStrike" dirty="0">
                <a:solidFill>
                  <a:srgbClr val="AE0403"/>
                </a:solidFill>
                <a:effectLst/>
              </a:rPr>
              <a:t>. </a:t>
            </a:r>
            <a:br>
              <a:rPr lang="en-US" sz="5600" b="0" i="0" u="none" strike="noStrike" dirty="0">
                <a:solidFill>
                  <a:srgbClr val="AE0403"/>
                </a:solidFill>
                <a:effectLst/>
              </a:rPr>
            </a:br>
            <a:br>
              <a:rPr lang="en-US" sz="5600" b="0" i="0" u="none" strike="noStrike" dirty="0">
                <a:solidFill>
                  <a:srgbClr val="AE0403"/>
                </a:solidFill>
                <a:effectLst/>
              </a:rPr>
            </a:br>
            <a:br>
              <a:rPr lang="en-US" sz="5600" b="0" i="0" u="none" strike="noStrike" dirty="0">
                <a:solidFill>
                  <a:srgbClr val="AE0403"/>
                </a:solidFill>
                <a:effectLst/>
              </a:rPr>
            </a:br>
            <a:br>
              <a:rPr lang="en-US" sz="5600" b="0" i="0" u="none" strike="noStrike" dirty="0">
                <a:solidFill>
                  <a:srgbClr val="AE0403"/>
                </a:solidFill>
                <a:effectLst/>
              </a:rPr>
            </a:br>
            <a:endParaRPr lang="en-US" sz="5600" b="0" i="0" u="none" strike="noStrike" dirty="0">
              <a:solidFill>
                <a:srgbClr val="AE0403"/>
              </a:solidFill>
              <a:effectLst/>
            </a:endParaRPr>
          </a:p>
          <a:p>
            <a:pPr marL="0" indent="0" rtl="0">
              <a:spcBef>
                <a:spcPts val="0"/>
              </a:spcBef>
              <a:spcAft>
                <a:spcPts val="800"/>
              </a:spcAft>
              <a:buNone/>
            </a:pPr>
            <a:r>
              <a:rPr lang="en-US" sz="5600" b="1" i="0" u="sng" strike="noStrike" dirty="0">
                <a:solidFill>
                  <a:srgbClr val="AE0403"/>
                </a:solidFill>
                <a:effectLst/>
              </a:rPr>
              <a:t>Outcomes are observable actions/verbs.</a:t>
            </a:r>
            <a:br>
              <a:rPr lang="en-US" sz="5600" b="0" i="0" u="none" strike="noStrike" dirty="0">
                <a:solidFill>
                  <a:srgbClr val="000000"/>
                </a:solidFill>
                <a:effectLst/>
              </a:rPr>
            </a:br>
            <a:br>
              <a:rPr lang="en-US" sz="5600" b="0" i="0" u="none" strike="noStrike" dirty="0">
                <a:solidFill>
                  <a:srgbClr val="000000"/>
                </a:solidFill>
                <a:effectLst/>
              </a:rPr>
            </a:br>
            <a:br>
              <a:rPr lang="en-US" sz="5600" b="0" i="0" u="none" strike="noStrike" dirty="0">
                <a:solidFill>
                  <a:srgbClr val="000000"/>
                </a:solidFill>
                <a:effectLst/>
              </a:rPr>
            </a:br>
            <a:r>
              <a:rPr lang="en-US" sz="5600" b="0" i="0" u="none" strike="noStrike" dirty="0">
                <a:solidFill>
                  <a:srgbClr val="000000"/>
                </a:solidFill>
                <a:effectLst/>
              </a:rPr>
              <a:t>Here’s a good </a:t>
            </a:r>
            <a:r>
              <a:rPr lang="en-US" sz="5600" b="1" i="0" u="none" strike="noStrike" dirty="0">
                <a:solidFill>
                  <a:srgbClr val="AE0403"/>
                </a:solidFill>
                <a:effectLst/>
              </a:rPr>
              <a:t>formula</a:t>
            </a:r>
            <a:r>
              <a:rPr lang="en-US" sz="5600" b="0" i="0" u="none" strike="noStrike" dirty="0">
                <a:solidFill>
                  <a:srgbClr val="000000"/>
                </a:solidFill>
                <a:effectLst/>
              </a:rPr>
              <a:t> for writing assignment </a:t>
            </a:r>
            <a:r>
              <a:rPr lang="en-US" sz="5600" dirty="0">
                <a:solidFill>
                  <a:srgbClr val="000000"/>
                </a:solidFill>
              </a:rPr>
              <a:t>outcomes</a:t>
            </a:r>
            <a:r>
              <a:rPr lang="en-US" sz="5600" b="0" i="0" u="none" strike="noStrike" dirty="0">
                <a:solidFill>
                  <a:srgbClr val="000000"/>
                </a:solidFill>
                <a:effectLst/>
              </a:rPr>
              <a:t>:</a:t>
            </a:r>
            <a:br>
              <a:rPr lang="en-US" sz="5600" b="0" i="0" u="none" strike="noStrike" dirty="0">
                <a:solidFill>
                  <a:srgbClr val="000000"/>
                </a:solidFill>
                <a:effectLst/>
              </a:rPr>
            </a:br>
            <a:br>
              <a:rPr lang="en-US" sz="5600" b="0" i="0" u="none" strike="noStrike" dirty="0">
                <a:solidFill>
                  <a:srgbClr val="000000"/>
                </a:solidFill>
                <a:effectLst/>
              </a:rPr>
            </a:br>
            <a:br>
              <a:rPr lang="en-US" sz="5600" b="0" i="0" u="none" strike="noStrike" dirty="0">
                <a:solidFill>
                  <a:srgbClr val="000000"/>
                </a:solidFill>
                <a:effectLst/>
              </a:rPr>
            </a:br>
            <a:r>
              <a:rPr lang="en-US" sz="5600" b="0" i="0" u="none" strike="noStrike" dirty="0">
                <a:solidFill>
                  <a:srgbClr val="000000"/>
                </a:solidFill>
                <a:effectLst/>
              </a:rPr>
              <a:t>Start your assignment/learning goals by writing. . .</a:t>
            </a:r>
          </a:p>
          <a:p>
            <a:pPr marL="0" indent="0" rtl="0">
              <a:spcBef>
                <a:spcPts val="0"/>
              </a:spcBef>
              <a:spcAft>
                <a:spcPts val="800"/>
              </a:spcAft>
              <a:buNone/>
            </a:pPr>
            <a:endParaRPr lang="en-US" sz="5600" dirty="0">
              <a:solidFill>
                <a:srgbClr val="000000"/>
              </a:solidFill>
            </a:endParaRPr>
          </a:p>
          <a:p>
            <a:pPr marL="0" indent="0" rtl="0">
              <a:spcBef>
                <a:spcPts val="0"/>
              </a:spcBef>
              <a:spcAft>
                <a:spcPts val="800"/>
              </a:spcAft>
              <a:buNone/>
            </a:pPr>
            <a:r>
              <a:rPr lang="en-US" sz="5600" b="0" i="0" u="none" strike="noStrike" dirty="0">
                <a:solidFill>
                  <a:srgbClr val="000000"/>
                </a:solidFill>
                <a:effectLst/>
              </a:rPr>
              <a:t>By the end of the course, students will be able to:</a:t>
            </a:r>
            <a:br>
              <a:rPr lang="en-US" sz="5600" b="0" i="0" u="none" strike="noStrike" dirty="0">
                <a:solidFill>
                  <a:srgbClr val="000000"/>
                </a:solidFill>
                <a:effectLst/>
              </a:rPr>
            </a:br>
            <a:endParaRPr lang="en-US" sz="5600" b="0" i="0" u="none" strike="noStrike" dirty="0">
              <a:solidFill>
                <a:srgbClr val="000000"/>
              </a:solidFill>
              <a:effectLst/>
            </a:endParaRPr>
          </a:p>
          <a:p>
            <a:pPr marL="742950" lvl="1" indent="-285750" rtl="0" fontAlgn="base">
              <a:spcBef>
                <a:spcPts val="0"/>
              </a:spcBef>
              <a:spcAft>
                <a:spcPts val="0"/>
              </a:spcAft>
              <a:buFont typeface="Arial" panose="020B0604020202020204" pitchFamily="34" charset="0"/>
              <a:buChar char="•"/>
            </a:pPr>
            <a:r>
              <a:rPr lang="en-US" sz="5600" b="0" i="0" u="none" strike="noStrike" dirty="0">
                <a:solidFill>
                  <a:srgbClr val="000000"/>
                </a:solidFill>
                <a:effectLst/>
              </a:rPr>
              <a:t>Choose an </a:t>
            </a:r>
            <a:r>
              <a:rPr lang="en-US" sz="5600" b="1" i="0" u="none" strike="noStrike" dirty="0">
                <a:solidFill>
                  <a:srgbClr val="AE0403"/>
                </a:solidFill>
                <a:effectLst/>
              </a:rPr>
              <a:t>action verb</a:t>
            </a:r>
            <a:r>
              <a:rPr lang="en-US" sz="5600" b="0" i="0" u="none" strike="noStrike" dirty="0">
                <a:solidFill>
                  <a:srgbClr val="AE0403"/>
                </a:solidFill>
                <a:effectLst/>
              </a:rPr>
              <a:t> </a:t>
            </a:r>
            <a:r>
              <a:rPr lang="en-US" sz="5600" b="0" i="0" u="none" strike="noStrike" dirty="0">
                <a:solidFill>
                  <a:srgbClr val="000000"/>
                </a:solidFill>
                <a:effectLst/>
              </a:rPr>
              <a:t>that corresponds to the </a:t>
            </a:r>
            <a:r>
              <a:rPr lang="en-US" sz="5600" b="1" i="0" u="none" strike="noStrike" dirty="0">
                <a:solidFill>
                  <a:srgbClr val="AE0403"/>
                </a:solidFill>
                <a:effectLst/>
              </a:rPr>
              <a:t>specific action you wish students to demonstrate</a:t>
            </a:r>
            <a:br>
              <a:rPr lang="en-US" sz="5600" b="1" i="0" u="none" strike="noStrike" dirty="0">
                <a:solidFill>
                  <a:srgbClr val="AE0403"/>
                </a:solidFill>
                <a:effectLst/>
              </a:rPr>
            </a:br>
            <a:br>
              <a:rPr lang="en-US" sz="5600" b="1" i="0" u="none" strike="noStrike" dirty="0">
                <a:solidFill>
                  <a:srgbClr val="000000"/>
                </a:solidFill>
                <a:effectLst/>
              </a:rPr>
            </a:br>
            <a:endParaRPr lang="en-US" sz="5600" b="0" i="0" u="none" strike="noStrike" dirty="0">
              <a:solidFill>
                <a:srgbClr val="000000"/>
              </a:solidFill>
              <a:effectLst/>
            </a:endParaRPr>
          </a:p>
          <a:p>
            <a:pPr marL="742950" lvl="1" indent="-285750" rtl="0" fontAlgn="base">
              <a:spcBef>
                <a:spcPts val="0"/>
              </a:spcBef>
              <a:spcAft>
                <a:spcPts val="0"/>
              </a:spcAft>
              <a:buFont typeface="Arial" panose="020B0604020202020204" pitchFamily="34" charset="0"/>
              <a:buChar char="•"/>
            </a:pPr>
            <a:r>
              <a:rPr lang="en-US" sz="5600" b="0" i="0" u="none" strike="noStrike" dirty="0">
                <a:solidFill>
                  <a:srgbClr val="000000"/>
                </a:solidFill>
                <a:effectLst/>
              </a:rPr>
              <a:t>Explain the </a:t>
            </a:r>
            <a:r>
              <a:rPr lang="en-US" sz="5600" b="1" i="0" u="none" strike="noStrike" dirty="0">
                <a:solidFill>
                  <a:srgbClr val="AE0403"/>
                </a:solidFill>
                <a:effectLst/>
              </a:rPr>
              <a:t>knowledge students are expected to acquire or construct</a:t>
            </a:r>
            <a:br>
              <a:rPr lang="en-US" sz="5600" b="1" i="0" u="none" strike="noStrike" dirty="0">
                <a:solidFill>
                  <a:srgbClr val="AE0403"/>
                </a:solidFill>
                <a:effectLst/>
              </a:rPr>
            </a:br>
            <a:br>
              <a:rPr lang="en-US" sz="5600" b="1" i="0" u="none" strike="noStrike" dirty="0">
                <a:solidFill>
                  <a:srgbClr val="000000"/>
                </a:solidFill>
                <a:effectLst/>
              </a:rPr>
            </a:br>
            <a:endParaRPr lang="en-US" sz="5600" b="0" i="0" u="none" strike="noStrike" dirty="0">
              <a:solidFill>
                <a:srgbClr val="000000"/>
              </a:solidFill>
              <a:effectLst/>
            </a:endParaRPr>
          </a:p>
          <a:p>
            <a:pPr marL="742950" lvl="1" indent="-285750" rtl="0" fontAlgn="base">
              <a:spcBef>
                <a:spcPts val="0"/>
              </a:spcBef>
              <a:spcAft>
                <a:spcPts val="800"/>
              </a:spcAft>
              <a:buFont typeface="Arial" panose="020B0604020202020204" pitchFamily="34" charset="0"/>
              <a:buChar char="•"/>
            </a:pPr>
            <a:r>
              <a:rPr lang="en-US" sz="5600" b="0" i="0" u="none" strike="noStrike" dirty="0">
                <a:solidFill>
                  <a:srgbClr val="000000"/>
                </a:solidFill>
                <a:effectLst/>
              </a:rPr>
              <a:t>Explain the </a:t>
            </a:r>
            <a:r>
              <a:rPr lang="en-US" sz="5600" b="1" i="0" u="none" strike="noStrike" dirty="0">
                <a:solidFill>
                  <a:srgbClr val="AE0403"/>
                </a:solidFill>
                <a:effectLst/>
              </a:rPr>
              <a:t>criterion or level </a:t>
            </a:r>
            <a:r>
              <a:rPr lang="en-US" sz="5600" b="0" i="0" u="none" strike="noStrike" dirty="0">
                <a:solidFill>
                  <a:srgbClr val="000000"/>
                </a:solidFill>
                <a:effectLst/>
              </a:rPr>
              <a:t>students are expected to reach to show mastery</a:t>
            </a:r>
            <a:br>
              <a:rPr lang="en-US" sz="2900" b="0" i="0" u="none" strike="noStrike" dirty="0">
                <a:solidFill>
                  <a:srgbClr val="000000"/>
                </a:solidFill>
                <a:effectLst/>
              </a:rPr>
            </a:br>
            <a:br>
              <a:rPr lang="en-US" sz="2900" b="0" i="0" u="none" strike="noStrike" dirty="0">
                <a:solidFill>
                  <a:srgbClr val="000000"/>
                </a:solidFill>
                <a:effectLst/>
              </a:rPr>
            </a:br>
            <a:endParaRPr lang="en-US" sz="2900" b="0" i="0" u="none" strike="noStrike" dirty="0">
              <a:solidFill>
                <a:srgbClr val="000000"/>
              </a:solidFill>
              <a:effectLst/>
            </a:endParaRPr>
          </a:p>
          <a:p>
            <a:pPr marL="0" indent="0">
              <a:buNone/>
            </a:pPr>
            <a:br>
              <a:rPr lang="en-US" sz="2900" dirty="0"/>
            </a:br>
            <a:br>
              <a:rPr lang="en-US" sz="2900" b="0" i="0" u="none" strike="noStrike" dirty="0">
                <a:solidFill>
                  <a:srgbClr val="000000"/>
                </a:solidFill>
                <a:effectLst/>
              </a:rPr>
            </a:br>
            <a:endParaRPr lang="en-US" sz="2900" b="1" dirty="0">
              <a:solidFill>
                <a:srgbClr val="930000"/>
              </a:solidFill>
            </a:endParaRPr>
          </a:p>
          <a:p>
            <a:pPr marL="274320" lvl="1" indent="0">
              <a:buNone/>
            </a:pPr>
            <a:endParaRPr lang="en-US" dirty="0"/>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051034"/>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endParaRPr lang="en-US" dirty="0"/>
          </a:p>
        </p:txBody>
      </p:sp>
    </p:spTree>
    <p:extLst>
      <p:ext uri="{BB962C8B-B14F-4D97-AF65-F5344CB8AC3E}">
        <p14:creationId xmlns:p14="http://schemas.microsoft.com/office/powerpoint/2010/main" val="107908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b="1">
                <a:solidFill>
                  <a:srgbClr val="930000"/>
                </a:solidFill>
              </a:rPr>
              <a:t>Template for Assignment </a:t>
            </a:r>
            <a:r>
              <a:rPr lang="en-US" b="1" dirty="0">
                <a:solidFill>
                  <a:srgbClr val="930000"/>
                </a:solidFill>
              </a:rPr>
              <a:t>Goals</a:t>
            </a:r>
            <a:endParaRPr lang="en-US" dirty="0"/>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0" y="681037"/>
            <a:ext cx="10334478" cy="6700652"/>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br>
              <a:rPr lang="en-US" sz="2900" b="0" i="0" u="none" strike="noStrike" dirty="0">
                <a:solidFill>
                  <a:srgbClr val="000000"/>
                </a:solidFill>
                <a:effectLst/>
              </a:rPr>
            </a:br>
            <a:br>
              <a:rPr lang="en-US" sz="2900" b="0" i="0" u="none" strike="noStrike" dirty="0">
                <a:solidFill>
                  <a:srgbClr val="000000"/>
                </a:solidFill>
                <a:effectLst/>
              </a:rPr>
            </a:br>
            <a:endParaRPr lang="en-US" sz="2900" b="0" i="0" u="none" strike="noStrike" dirty="0">
              <a:solidFill>
                <a:srgbClr val="000000"/>
              </a:solidFill>
              <a:effectLst/>
            </a:endParaRPr>
          </a:p>
          <a:p>
            <a:pPr marL="0" indent="0">
              <a:buNone/>
            </a:pPr>
            <a:br>
              <a:rPr lang="en-US" sz="2900" dirty="0"/>
            </a:br>
            <a:br>
              <a:rPr lang="en-US" sz="2900" b="0" i="0" u="none" strike="noStrike" dirty="0">
                <a:solidFill>
                  <a:srgbClr val="000000"/>
                </a:solidFill>
                <a:effectLst/>
              </a:rPr>
            </a:br>
            <a:endParaRPr lang="en-US" sz="2900" b="1" dirty="0">
              <a:solidFill>
                <a:srgbClr val="930000"/>
              </a:solidFill>
            </a:endParaRPr>
          </a:p>
          <a:p>
            <a:pPr marL="274320" lvl="1" indent="0">
              <a:buNone/>
            </a:pPr>
            <a:endParaRPr lang="en-US" dirty="0"/>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051034"/>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endParaRPr lang="en-US" dirty="0"/>
          </a:p>
        </p:txBody>
      </p:sp>
      <p:pic>
        <p:nvPicPr>
          <p:cNvPr id="2050" name="Picture 2" descr="This fill in the blank example can help put this into context for your own subject matter: If students have learned [knowledge/subject of the course], then the should be able to [specific action students can do if they know the content] by completing [assessment/proof of knowledge]. Example: If students have learned US History since 1865, then they should be able to explain the effect of immigration on American culture by completing an essay comparing and contrasting the effect of two immigrant populations on American culture from 1865-1900.">
            <a:extLst>
              <a:ext uri="{FF2B5EF4-FFF2-40B4-BE49-F238E27FC236}">
                <a16:creationId xmlns:a16="http://schemas.microsoft.com/office/drawing/2014/main" id="{82E0CE08-D028-B1D9-AD65-B2496AEA66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4974" y="1399663"/>
            <a:ext cx="10247200" cy="441746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3C662C3-93BB-5C2D-C1E5-6A92DCB79E54}"/>
              </a:ext>
            </a:extLst>
          </p:cNvPr>
          <p:cNvSpPr txBox="1"/>
          <p:nvPr/>
        </p:nvSpPr>
        <p:spPr>
          <a:xfrm>
            <a:off x="1524000" y="6029739"/>
            <a:ext cx="9183757" cy="646331"/>
          </a:xfrm>
          <a:prstGeom prst="rect">
            <a:avLst/>
          </a:prstGeom>
          <a:noFill/>
        </p:spPr>
        <p:txBody>
          <a:bodyPr wrap="square" rtlCol="0">
            <a:spAutoFit/>
          </a:bodyPr>
          <a:lstStyle/>
          <a:p>
            <a:pPr marL="285750" indent="-285750">
              <a:buFont typeface="Arial" panose="020B0604020202020204" pitchFamily="34" charset="0"/>
              <a:buChar char="•"/>
            </a:pPr>
            <a:r>
              <a:rPr lang="en-US" sz="1800" b="0" i="0" u="none" strike="noStrike" dirty="0">
                <a:solidFill>
                  <a:srgbClr val="000000"/>
                </a:solidFill>
                <a:effectLst/>
                <a:latin typeface="Arial" panose="020B0604020202020204" pitchFamily="34" charset="0"/>
              </a:rPr>
              <a:t>If you cannot logically fill in the last blank of this example (assessment), then the goal </a:t>
            </a:r>
            <a:r>
              <a:rPr lang="en-US" dirty="0">
                <a:solidFill>
                  <a:srgbClr val="000000"/>
                </a:solidFill>
                <a:latin typeface="Arial" panose="020B0604020202020204" pitchFamily="34" charset="0"/>
              </a:rPr>
              <a:t>may not be</a:t>
            </a:r>
            <a:r>
              <a:rPr lang="en-US" sz="1800" b="0" i="0" u="none" strike="noStrike" dirty="0">
                <a:solidFill>
                  <a:srgbClr val="000000"/>
                </a:solidFill>
                <a:effectLst/>
                <a:latin typeface="Arial" panose="020B0604020202020204" pitchFamily="34" charset="0"/>
              </a:rPr>
              <a:t> measurable.</a:t>
            </a:r>
            <a:endParaRPr lang="en-US" dirty="0"/>
          </a:p>
        </p:txBody>
      </p:sp>
    </p:spTree>
    <p:extLst>
      <p:ext uri="{BB962C8B-B14F-4D97-AF65-F5344CB8AC3E}">
        <p14:creationId xmlns:p14="http://schemas.microsoft.com/office/powerpoint/2010/main" val="2859762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92B3-DEA2-2170-ADCB-551D649CE2B8}"/>
              </a:ext>
            </a:extLst>
          </p:cNvPr>
          <p:cNvSpPr txBox="1">
            <a:spLocks/>
          </p:cNvSpPr>
          <p:nvPr/>
        </p:nvSpPr>
        <p:spPr>
          <a:xfrm>
            <a:off x="987287" y="509752"/>
            <a:ext cx="10515600" cy="685909"/>
          </a:xfrm>
          <a:prstGeom prst="rect">
            <a:avLst/>
          </a:prstGeom>
        </p:spPr>
        <p:txBody>
          <a:bodyP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solidFill>
                  <a:srgbClr val="AE0403"/>
                </a:solidFill>
              </a:rPr>
              <a:t>Questions for Working Backwards</a:t>
            </a:r>
          </a:p>
        </p:txBody>
      </p:sp>
      <p:sp>
        <p:nvSpPr>
          <p:cNvPr id="3" name="Content Placeholder 2">
            <a:extLst>
              <a:ext uri="{FF2B5EF4-FFF2-40B4-BE49-F238E27FC236}">
                <a16:creationId xmlns:a16="http://schemas.microsoft.com/office/drawing/2014/main" id="{324E1553-FC48-E055-91EB-3E1F7D3017C4}"/>
              </a:ext>
            </a:extLst>
          </p:cNvPr>
          <p:cNvSpPr txBox="1">
            <a:spLocks/>
          </p:cNvSpPr>
          <p:nvPr/>
        </p:nvSpPr>
        <p:spPr>
          <a:xfrm>
            <a:off x="987286" y="1195661"/>
            <a:ext cx="10674627" cy="4611305"/>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br>
              <a:rPr lang="en-US" sz="2900" b="0" i="0" u="none" strike="noStrike" dirty="0">
                <a:solidFill>
                  <a:srgbClr val="000000"/>
                </a:solidFill>
                <a:effectLst/>
              </a:rPr>
            </a:br>
            <a:br>
              <a:rPr lang="en-US" sz="2900" b="0" i="0" u="none" strike="noStrike" dirty="0">
                <a:solidFill>
                  <a:srgbClr val="000000"/>
                </a:solidFill>
                <a:effectLst/>
              </a:rPr>
            </a:br>
            <a:endParaRPr lang="en-US" sz="2900" b="0" i="0" u="none" strike="noStrike" dirty="0">
              <a:solidFill>
                <a:srgbClr val="000000"/>
              </a:solidFill>
              <a:effectLst/>
            </a:endParaRPr>
          </a:p>
          <a:p>
            <a:pPr marL="0" indent="0">
              <a:buNone/>
            </a:pPr>
            <a:br>
              <a:rPr lang="en-US" sz="2900" dirty="0"/>
            </a:br>
            <a:br>
              <a:rPr lang="en-US" sz="2900" b="0" i="0" u="none" strike="noStrike" dirty="0">
                <a:solidFill>
                  <a:srgbClr val="000000"/>
                </a:solidFill>
                <a:effectLst/>
              </a:rPr>
            </a:br>
            <a:endParaRPr lang="en-US" sz="2900" b="1" dirty="0">
              <a:solidFill>
                <a:srgbClr val="930000"/>
              </a:solidFill>
            </a:endParaRPr>
          </a:p>
          <a:p>
            <a:pPr marL="274320" lvl="1" indent="0">
              <a:buNone/>
            </a:pPr>
            <a:endParaRPr lang="en-US" dirty="0"/>
          </a:p>
        </p:txBody>
      </p:sp>
      <p:sp>
        <p:nvSpPr>
          <p:cNvPr id="4" name="Content Placeholder 3">
            <a:extLst>
              <a:ext uri="{FF2B5EF4-FFF2-40B4-BE49-F238E27FC236}">
                <a16:creationId xmlns:a16="http://schemas.microsoft.com/office/drawing/2014/main" id="{6C83DA37-CBC1-8EB2-76D1-457B82BD5320}"/>
              </a:ext>
            </a:extLst>
          </p:cNvPr>
          <p:cNvSpPr txBox="1">
            <a:spLocks/>
          </p:cNvSpPr>
          <p:nvPr/>
        </p:nvSpPr>
        <p:spPr>
          <a:xfrm>
            <a:off x="6172200" y="1051034"/>
            <a:ext cx="5181600" cy="5125929"/>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endParaRPr lang="en-US" dirty="0"/>
          </a:p>
        </p:txBody>
      </p:sp>
      <p:sp>
        <p:nvSpPr>
          <p:cNvPr id="7" name="TextBox 6">
            <a:extLst>
              <a:ext uri="{FF2B5EF4-FFF2-40B4-BE49-F238E27FC236}">
                <a16:creationId xmlns:a16="http://schemas.microsoft.com/office/drawing/2014/main" id="{A73BB662-C0F9-5AD4-9A45-B338EA5529B5}"/>
              </a:ext>
            </a:extLst>
          </p:cNvPr>
          <p:cNvSpPr txBox="1"/>
          <p:nvPr/>
        </p:nvSpPr>
        <p:spPr>
          <a:xfrm>
            <a:off x="838201" y="1195661"/>
            <a:ext cx="9578008" cy="5078313"/>
          </a:xfrm>
          <a:prstGeom prst="rect">
            <a:avLst/>
          </a:prstGeom>
          <a:noFill/>
        </p:spPr>
        <p:txBody>
          <a:bodyPr wrap="square" rtlCol="0">
            <a:spAutoFit/>
          </a:bodyPr>
          <a:lstStyle/>
          <a:p>
            <a:r>
              <a:rPr lang="en-US" sz="1800" b="0" i="0" u="none" strike="noStrike" dirty="0">
                <a:solidFill>
                  <a:srgbClr val="000000"/>
                </a:solidFill>
                <a:effectLst/>
              </a:rPr>
              <a:t>Why should your students write? What kind of </a:t>
            </a:r>
            <a:r>
              <a:rPr lang="en-US" sz="1800" b="0" i="0" u="none" strike="noStrike" dirty="0">
                <a:solidFill>
                  <a:srgbClr val="AE0403"/>
                </a:solidFill>
                <a:effectLst/>
              </a:rPr>
              <a:t>assignment reflects </a:t>
            </a:r>
            <a:r>
              <a:rPr lang="en-US" dirty="0">
                <a:solidFill>
                  <a:srgbClr val="AE0403"/>
                </a:solidFill>
              </a:rPr>
              <a:t>the </a:t>
            </a:r>
            <a:r>
              <a:rPr lang="en-US" sz="1800" b="0" i="0" u="none" strike="noStrike" dirty="0">
                <a:solidFill>
                  <a:srgbClr val="AE0403"/>
                </a:solidFill>
                <a:effectLst/>
              </a:rPr>
              <a:t>course goals</a:t>
            </a:r>
            <a:r>
              <a:rPr lang="en-US" sz="1800" b="0" i="0" u="none" strike="noStrike" dirty="0">
                <a:solidFill>
                  <a:srgbClr val="000000"/>
                </a:solidFill>
                <a:effectLst/>
              </a:rPr>
              <a:t>? </a:t>
            </a:r>
            <a:br>
              <a:rPr lang="en-US" sz="1800" b="0" i="0" u="none" strike="noStrike" dirty="0">
                <a:solidFill>
                  <a:srgbClr val="000000"/>
                </a:solidFill>
                <a:effectLst/>
              </a:rPr>
            </a:br>
            <a:br>
              <a:rPr lang="en-US" sz="1800" b="0" i="0" u="none" strike="noStrike" dirty="0">
                <a:solidFill>
                  <a:srgbClr val="000000"/>
                </a:solidFill>
                <a:effectLst/>
              </a:rPr>
            </a:br>
            <a:r>
              <a:rPr lang="en-US" sz="1800" b="0" i="0" u="none" strike="noStrike" dirty="0">
                <a:solidFill>
                  <a:srgbClr val="000000"/>
                </a:solidFill>
                <a:effectLst/>
              </a:rPr>
              <a:t>Do you want them to </a:t>
            </a:r>
            <a:r>
              <a:rPr lang="en-US" sz="1800" b="0" i="0" u="none" strike="noStrike" dirty="0">
                <a:solidFill>
                  <a:srgbClr val="AE0403"/>
                </a:solidFill>
                <a:effectLst/>
              </a:rPr>
              <a:t>demonstrate</a:t>
            </a:r>
            <a:r>
              <a:rPr lang="en-US" sz="1800" b="0" i="0" u="none" strike="noStrike" dirty="0">
                <a:solidFill>
                  <a:srgbClr val="000000"/>
                </a:solidFill>
                <a:effectLst/>
              </a:rPr>
              <a:t> content knowledge or </a:t>
            </a:r>
            <a:r>
              <a:rPr lang="en-US" sz="1800" b="0" i="0" u="none" strike="noStrike" dirty="0">
                <a:solidFill>
                  <a:srgbClr val="AE0403"/>
                </a:solidFill>
                <a:effectLst/>
              </a:rPr>
              <a:t>learn genre </a:t>
            </a:r>
            <a:r>
              <a:rPr lang="en-US" sz="1800" b="0" i="0" u="none" strike="noStrike" dirty="0">
                <a:solidFill>
                  <a:srgbClr val="000000"/>
                </a:solidFill>
                <a:effectLst/>
              </a:rPr>
              <a:t>conventions, primarily? </a:t>
            </a:r>
            <a:br>
              <a:rPr lang="en-US" sz="1800" b="0" i="0" u="none" strike="noStrike" dirty="0">
                <a:solidFill>
                  <a:srgbClr val="000000"/>
                </a:solidFill>
                <a:effectLst/>
              </a:rPr>
            </a:br>
            <a:br>
              <a:rPr lang="en-US" sz="1800" b="0" i="0" u="none" strike="noStrike" dirty="0">
                <a:solidFill>
                  <a:srgbClr val="000000"/>
                </a:solidFill>
                <a:effectLst/>
              </a:rPr>
            </a:br>
            <a:r>
              <a:rPr lang="en-US" sz="1800" b="0" i="0" u="none" strike="noStrike" dirty="0">
                <a:solidFill>
                  <a:srgbClr val="000000"/>
                </a:solidFill>
                <a:effectLst/>
              </a:rPr>
              <a:t>What do you </a:t>
            </a:r>
            <a:r>
              <a:rPr lang="en-US" sz="1800" b="0" i="0" u="none" strike="noStrike" dirty="0">
                <a:solidFill>
                  <a:srgbClr val="AE0403"/>
                </a:solidFill>
                <a:effectLst/>
              </a:rPr>
              <a:t>want final products to look like</a:t>
            </a:r>
            <a:r>
              <a:rPr lang="en-US" sz="1800" b="0" i="0" u="none" strike="noStrike" dirty="0">
                <a:solidFill>
                  <a:srgbClr val="000000"/>
                </a:solidFill>
                <a:effectLst/>
              </a:rPr>
              <a:t>? State goals for meeting final product clearly and concretely.</a:t>
            </a:r>
            <a:br>
              <a:rPr lang="en-US" sz="1800" b="0" i="0" u="none" strike="noStrike" dirty="0">
                <a:solidFill>
                  <a:srgbClr val="000000"/>
                </a:solidFill>
                <a:effectLst/>
              </a:rPr>
            </a:br>
            <a:br>
              <a:rPr lang="en-US" b="0" dirty="0">
                <a:effectLst/>
              </a:rPr>
            </a:br>
            <a:r>
              <a:rPr lang="en-US" b="0" dirty="0">
                <a:effectLst/>
              </a:rPr>
              <a:t>What is the </a:t>
            </a:r>
            <a:r>
              <a:rPr lang="en-US" b="0" dirty="0">
                <a:solidFill>
                  <a:srgbClr val="AE0403"/>
                </a:solidFill>
                <a:effectLst/>
              </a:rPr>
              <a:t>purpose </a:t>
            </a:r>
            <a:r>
              <a:rPr lang="en-US" b="0" dirty="0">
                <a:effectLst/>
              </a:rPr>
              <a:t>of the assignment? </a:t>
            </a:r>
            <a:r>
              <a:rPr lang="en-US" sz="1800" b="0" i="0" u="none" strike="noStrike" dirty="0">
                <a:solidFill>
                  <a:srgbClr val="000000"/>
                </a:solidFill>
                <a:effectLst/>
              </a:rPr>
              <a:t>What writing project </a:t>
            </a:r>
            <a:r>
              <a:rPr lang="en-US" dirty="0">
                <a:solidFill>
                  <a:srgbClr val="000000"/>
                </a:solidFill>
              </a:rPr>
              <a:t>aligns with </a:t>
            </a:r>
            <a:r>
              <a:rPr lang="en-US" sz="1800" b="0" i="0" u="none" strike="noStrike" dirty="0">
                <a:solidFill>
                  <a:srgbClr val="AE0403"/>
                </a:solidFill>
                <a:effectLst/>
              </a:rPr>
              <a:t>how you teach</a:t>
            </a:r>
            <a:r>
              <a:rPr lang="en-US" sz="1800" b="0" i="0" u="none" strike="noStrike" dirty="0">
                <a:solidFill>
                  <a:srgbClr val="000000"/>
                </a:solidFill>
                <a:effectLst/>
              </a:rPr>
              <a:t>? </a:t>
            </a:r>
            <a:br>
              <a:rPr lang="en-US" sz="1800" b="0" i="0" u="none" strike="noStrike" dirty="0">
                <a:solidFill>
                  <a:srgbClr val="000000"/>
                </a:solidFill>
                <a:effectLst/>
              </a:rPr>
            </a:br>
            <a:br>
              <a:rPr lang="en-US" sz="1800" b="0" i="0" u="none" strike="noStrike" dirty="0">
                <a:solidFill>
                  <a:srgbClr val="000000"/>
                </a:solidFill>
                <a:effectLst/>
              </a:rPr>
            </a:br>
            <a:r>
              <a:rPr lang="en-US" sz="1800" b="0" i="0" u="none" strike="noStrike" dirty="0">
                <a:solidFill>
                  <a:srgbClr val="000000"/>
                </a:solidFill>
                <a:effectLst/>
              </a:rPr>
              <a:t>How can you be explicit about the </a:t>
            </a:r>
            <a:r>
              <a:rPr lang="en-US" sz="1800" b="0" i="0" u="none" strike="noStrike" dirty="0">
                <a:solidFill>
                  <a:srgbClr val="AE0403"/>
                </a:solidFill>
                <a:effectLst/>
              </a:rPr>
              <a:t>Rhetorical Situation </a:t>
            </a:r>
            <a:r>
              <a:rPr lang="en-US" sz="1800" b="0" i="0" u="none" strike="noStrike" dirty="0">
                <a:solidFill>
                  <a:srgbClr val="000000"/>
                </a:solidFill>
                <a:effectLst/>
              </a:rPr>
              <a:t>they are writing in: Purpose, Audience, Context, Genre, etc. </a:t>
            </a:r>
            <a:endParaRPr lang="en-US" b="0" dirty="0">
              <a:effectLst/>
            </a:endParaRPr>
          </a:p>
          <a:p>
            <a:br>
              <a:rPr lang="en-US" sz="1800" b="0" i="0" u="none" strike="noStrike" dirty="0">
                <a:solidFill>
                  <a:srgbClr val="000000"/>
                </a:solidFill>
                <a:effectLst/>
              </a:rPr>
            </a:br>
            <a:r>
              <a:rPr lang="en-US" sz="1800" b="0" i="0" u="none" strike="noStrike" dirty="0">
                <a:solidFill>
                  <a:srgbClr val="000000"/>
                </a:solidFill>
                <a:effectLst/>
              </a:rPr>
              <a:t>How can you </a:t>
            </a:r>
            <a:r>
              <a:rPr lang="en-US" sz="1800" b="0" i="0" u="none" strike="noStrike" dirty="0">
                <a:solidFill>
                  <a:srgbClr val="AE0403"/>
                </a:solidFill>
                <a:effectLst/>
              </a:rPr>
              <a:t>scaffold </a:t>
            </a:r>
            <a:r>
              <a:rPr lang="en-US" sz="1800" b="0" i="0" u="none" strike="noStrike" dirty="0">
                <a:solidFill>
                  <a:srgbClr val="000000"/>
                </a:solidFill>
                <a:effectLst/>
              </a:rPr>
              <a:t>actions/tasks? (research, note-taking, drafting, revising, editing)</a:t>
            </a:r>
            <a:br>
              <a:rPr lang="en-US" sz="1800" b="0" i="0" u="none" strike="noStrike" dirty="0">
                <a:solidFill>
                  <a:srgbClr val="000000"/>
                </a:solidFill>
                <a:effectLst/>
              </a:rPr>
            </a:br>
            <a:br>
              <a:rPr lang="en-US" b="0" dirty="0">
                <a:effectLst/>
              </a:rPr>
            </a:br>
            <a:r>
              <a:rPr lang="en-US" b="0" dirty="0">
                <a:effectLst/>
              </a:rPr>
              <a:t>Do you need to further </a:t>
            </a:r>
            <a:r>
              <a:rPr lang="en-US" dirty="0">
                <a:solidFill>
                  <a:srgbClr val="AE0403"/>
                </a:solidFill>
              </a:rPr>
              <a:t>b</a:t>
            </a:r>
            <a:r>
              <a:rPr lang="en-US" sz="1800" b="0" i="0" u="none" strike="noStrike" dirty="0">
                <a:solidFill>
                  <a:srgbClr val="AE0403"/>
                </a:solidFill>
                <a:effectLst/>
              </a:rPr>
              <a:t>reak down the process </a:t>
            </a:r>
            <a:r>
              <a:rPr lang="en-US" sz="1800" b="0" i="0" u="none" strike="noStrike" dirty="0">
                <a:solidFill>
                  <a:srgbClr val="000000"/>
                </a:solidFill>
                <a:effectLst/>
              </a:rPr>
              <a:t>and make each task clearly identified with relevant steps? </a:t>
            </a:r>
            <a:br>
              <a:rPr lang="en-US" dirty="0"/>
            </a:br>
            <a:endParaRPr lang="en-US" dirty="0"/>
          </a:p>
        </p:txBody>
      </p:sp>
    </p:spTree>
    <p:extLst>
      <p:ext uri="{BB962C8B-B14F-4D97-AF65-F5344CB8AC3E}">
        <p14:creationId xmlns:p14="http://schemas.microsoft.com/office/powerpoint/2010/main" val="31314410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
  <TotalTime>19338</TotalTime>
  <Words>1974</Words>
  <Application>Microsoft Macintosh PowerPoint</Application>
  <PresentationFormat>Widescreen</PresentationFormat>
  <Paragraphs>240</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Rockwell</vt:lpstr>
      <vt:lpstr>Rockwell Condensed</vt:lpstr>
      <vt:lpstr>Rockwell Extra Bold</vt:lpstr>
      <vt:lpstr>Wingdings</vt:lpstr>
      <vt:lpstr>Wood Type</vt:lpstr>
      <vt:lpstr>Goals, outcomes, and the creation of effective Rubrics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Abstract goals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Rubrics</dc:title>
  <dc:creator>Thongs, Melanie Lynette Thongs</dc:creator>
  <cp:lastModifiedBy>Thongs, Melanie Lynette Thongs</cp:lastModifiedBy>
  <cp:revision>42</cp:revision>
  <cp:lastPrinted>2024-09-04T19:08:58Z</cp:lastPrinted>
  <dcterms:created xsi:type="dcterms:W3CDTF">2024-04-10T17:05:07Z</dcterms:created>
  <dcterms:modified xsi:type="dcterms:W3CDTF">2024-09-11T17:50:38Z</dcterms:modified>
</cp:coreProperties>
</file>