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4"/>
  </p:sldMasterIdLst>
  <p:notesMasterIdLst>
    <p:notesMasterId r:id="rId38"/>
  </p:notesMasterIdLst>
  <p:sldIdLst>
    <p:sldId id="508" r:id="rId5"/>
    <p:sldId id="423" r:id="rId6"/>
    <p:sldId id="509" r:id="rId7"/>
    <p:sldId id="259" r:id="rId8"/>
    <p:sldId id="260" r:id="rId9"/>
    <p:sldId id="527" r:id="rId10"/>
    <p:sldId id="530" r:id="rId11"/>
    <p:sldId id="531" r:id="rId12"/>
    <p:sldId id="572" r:id="rId13"/>
    <p:sldId id="528" r:id="rId14"/>
    <p:sldId id="435" r:id="rId15"/>
    <p:sldId id="408" r:id="rId16"/>
    <p:sldId id="506" r:id="rId17"/>
    <p:sldId id="349" r:id="rId18"/>
    <p:sldId id="417" r:id="rId19"/>
    <p:sldId id="415" r:id="rId20"/>
    <p:sldId id="416" r:id="rId21"/>
    <p:sldId id="541" r:id="rId22"/>
    <p:sldId id="540" r:id="rId23"/>
    <p:sldId id="539" r:id="rId24"/>
    <p:sldId id="499" r:id="rId25"/>
    <p:sldId id="500" r:id="rId26"/>
    <p:sldId id="421" r:id="rId27"/>
    <p:sldId id="524" r:id="rId28"/>
    <p:sldId id="502" r:id="rId29"/>
    <p:sldId id="427" r:id="rId30"/>
    <p:sldId id="537" r:id="rId31"/>
    <p:sldId id="543" r:id="rId32"/>
    <p:sldId id="503" r:id="rId33"/>
    <p:sldId id="542" r:id="rId34"/>
    <p:sldId id="533" r:id="rId35"/>
    <p:sldId id="319" r:id="rId36"/>
    <p:sldId id="504" r:id="rId37"/>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79A1E9E-D91B-1197-7E7C-0401CB913C43}" name="Drake, Kiara" initials="DK" userId="S::kiara.drake@wsu.edu::8dfa9b67-d27d-4ba3-a13e-dab43499cf4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53" autoAdjust="0"/>
    <p:restoredTop sz="71898" autoAdjust="0"/>
  </p:normalViewPr>
  <p:slideViewPr>
    <p:cSldViewPr snapToGrid="0">
      <p:cViewPr varScale="1">
        <p:scale>
          <a:sx n="53" d="100"/>
          <a:sy n="53" d="100"/>
        </p:scale>
        <p:origin x="1176" y="4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EA9D7682-96BB-432C-82C7-BD016E3E1153}" type="datetimeFigureOut">
              <a:rPr lang="en-US" smtClean="0"/>
              <a:t>12/17/2025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9307AD1-D86C-4365-B169-84A05DA22402}" type="slidenum">
              <a:rPr lang="en-US" smtClean="0"/>
              <a:t>‹#›</a:t>
            </a:fld>
            <a:endParaRPr lang="en-US"/>
          </a:p>
        </p:txBody>
      </p:sp>
    </p:spTree>
    <p:extLst>
      <p:ext uri="{BB962C8B-B14F-4D97-AF65-F5344CB8AC3E}">
        <p14:creationId xmlns:p14="http://schemas.microsoft.com/office/powerpoint/2010/main" val="348393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s://ccr.wsu.edu/file-a-complaint/" TargetMode="External"/><Relationship Id="rId2" Type="http://schemas.openxmlformats.org/officeDocument/2006/relationships/slide" Target="../slides/slide26.xml"/><Relationship Id="rId1" Type="http://schemas.openxmlformats.org/officeDocument/2006/relationships/notesMaster" Target="../notesMasters/notesMaster1.xml"/><Relationship Id="rId4" Type="http://schemas.openxmlformats.org/officeDocument/2006/relationships/hyperlink" Target="mailto:ccr@wsu.edu" TargetMode="Externa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hyperlink" Target="https://ccr.wsu.edu/ccr-procedural-guidelines/"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training will cover </a:t>
            </a:r>
            <a:r>
              <a:rPr lang="en-US" sz="1200" dirty="0"/>
              <a:t>University Policies and Procedures Manual 10.60 - The WSU Policy Prohibiting Discrimination and Harassment.</a:t>
            </a:r>
            <a:br>
              <a:rPr lang="en-US" sz="1200" dirty="0"/>
            </a:br>
            <a:endParaRPr lang="en-US" dirty="0"/>
          </a:p>
        </p:txBody>
      </p:sp>
      <p:sp>
        <p:nvSpPr>
          <p:cNvPr id="4" name="Slide Number Placeholder 3"/>
          <p:cNvSpPr>
            <a:spLocks noGrp="1"/>
          </p:cNvSpPr>
          <p:nvPr>
            <p:ph type="sldNum" sz="quarter" idx="5"/>
          </p:nvPr>
        </p:nvSpPr>
        <p:spPr/>
        <p:txBody>
          <a:bodyPr/>
          <a:lstStyle/>
          <a:p>
            <a:fld id="{99307AD1-D86C-4365-B169-84A05DA22402}" type="slidenum">
              <a:rPr lang="en-US" smtClean="0"/>
              <a:t>1</a:t>
            </a:fld>
            <a:endParaRPr lang="en-US"/>
          </a:p>
        </p:txBody>
      </p:sp>
    </p:spTree>
    <p:extLst>
      <p:ext uri="{BB962C8B-B14F-4D97-AF65-F5344CB8AC3E}">
        <p14:creationId xmlns:p14="http://schemas.microsoft.com/office/powerpoint/2010/main" val="17334719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number of different types of conduct prohibited by UPPM 10.60. These include</a:t>
            </a:r>
          </a:p>
          <a:p>
            <a:r>
              <a:rPr lang="en-US" sz="1200" dirty="0"/>
              <a:t>Title IX Sexual Harassment</a:t>
            </a:r>
          </a:p>
          <a:p>
            <a:r>
              <a:rPr lang="en-US" sz="1200" dirty="0"/>
              <a:t>Quid Pro Quo Harassment</a:t>
            </a:r>
          </a:p>
          <a:p>
            <a:r>
              <a:rPr lang="en-US" sz="1200" dirty="0"/>
              <a:t>Stalking</a:t>
            </a:r>
          </a:p>
          <a:p>
            <a:r>
              <a:rPr lang="en-US" sz="1200" dirty="0"/>
              <a:t>Dating Violence</a:t>
            </a:r>
          </a:p>
          <a:p>
            <a:r>
              <a:rPr lang="en-US" sz="1200" dirty="0"/>
              <a:t>Domestic Violence</a:t>
            </a:r>
          </a:p>
          <a:p>
            <a:r>
              <a:rPr lang="en-US" sz="1200" dirty="0"/>
              <a:t>Sexual Assault</a:t>
            </a:r>
          </a:p>
          <a:p>
            <a:r>
              <a:rPr lang="en-US" sz="1200" dirty="0"/>
              <a:t>Retaliation</a:t>
            </a:r>
          </a:p>
          <a:p>
            <a:r>
              <a:rPr lang="en-US" sz="1200" dirty="0"/>
              <a:t>Interference</a:t>
            </a:r>
          </a:p>
          <a:p>
            <a:r>
              <a:rPr lang="en-US" sz="1200" dirty="0"/>
              <a:t>Disparate Treatment</a:t>
            </a:r>
          </a:p>
          <a:p>
            <a:r>
              <a:rPr lang="en-US" sz="1200" dirty="0"/>
              <a:t>Disparate Impact</a:t>
            </a:r>
          </a:p>
          <a:p>
            <a:r>
              <a:rPr lang="en-US" sz="1200" dirty="0"/>
              <a:t>Discriminatory Harassment</a:t>
            </a:r>
          </a:p>
          <a:p>
            <a:r>
              <a:rPr lang="en-US" sz="1200" dirty="0"/>
              <a:t>Violation of Discrimination Law</a:t>
            </a:r>
          </a:p>
          <a:p>
            <a:r>
              <a:rPr lang="en-US" sz="1200" dirty="0"/>
              <a:t>False Statements</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will now spend</a:t>
            </a:r>
            <a:r>
              <a:rPr lang="en-US" baseline="0" dirty="0"/>
              <a:t> some time going through </a:t>
            </a:r>
            <a:r>
              <a:rPr lang="en-US" dirty="0"/>
              <a:t>some</a:t>
            </a:r>
            <a:r>
              <a:rPr lang="en-US" baseline="0" dirty="0"/>
              <a:t> examples</a:t>
            </a:r>
            <a:r>
              <a:rPr lang="en-US" dirty="0"/>
              <a:t> of prohibited conduct</a:t>
            </a:r>
            <a:r>
              <a:rPr lang="en-US" baseline="0" dirty="0"/>
              <a:t>, so that you can understand the various types of complaints that fit under this policy.</a:t>
            </a:r>
            <a:r>
              <a:rPr lang="en-US" dirty="0"/>
              <a:t> For complete definitions of the prohibited conduct, please visit UPPM 10.60 in the online manual. </a:t>
            </a:r>
            <a:endParaRPr lang="en-US" baseline="0" dirty="0"/>
          </a:p>
          <a:p>
            <a:endParaRPr lang="en-US" dirty="0"/>
          </a:p>
        </p:txBody>
      </p:sp>
      <p:sp>
        <p:nvSpPr>
          <p:cNvPr id="4" name="Slide Number Placeholder 3"/>
          <p:cNvSpPr>
            <a:spLocks noGrp="1"/>
          </p:cNvSpPr>
          <p:nvPr>
            <p:ph type="sldNum" sz="quarter" idx="5"/>
          </p:nvPr>
        </p:nvSpPr>
        <p:spPr/>
        <p:txBody>
          <a:bodyPr/>
          <a:lstStyle/>
          <a:p>
            <a:fld id="{99307AD1-D86C-4365-B169-84A05DA22402}" type="slidenum">
              <a:rPr lang="en-US" smtClean="0"/>
              <a:t>10</a:t>
            </a:fld>
            <a:endParaRPr lang="en-US"/>
          </a:p>
        </p:txBody>
      </p:sp>
    </p:spTree>
    <p:extLst>
      <p:ext uri="{BB962C8B-B14F-4D97-AF65-F5344CB8AC3E}">
        <p14:creationId xmlns:p14="http://schemas.microsoft.com/office/powerpoint/2010/main" val="425309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first category is Disparate Treatment.</a:t>
            </a:r>
            <a:r>
              <a:rPr lang="en-US" dirty="0"/>
              <a:t> </a:t>
            </a:r>
            <a:r>
              <a:rPr lang="en-US" sz="1200" dirty="0"/>
              <a:t> Disparate Treatment is </a:t>
            </a:r>
            <a:r>
              <a:rPr lang="en-US" dirty="0"/>
              <a:t>basically intentionally or knowingly treatment someone differently because of their membership in a protected class category.  </a:t>
            </a:r>
            <a:endParaRPr lang="en-US" sz="1200" dirty="0"/>
          </a:p>
          <a:p>
            <a:endParaRPr lang="en-US" sz="1200" dirty="0"/>
          </a:p>
          <a:p>
            <a:pPr defTabSz="966612">
              <a:defRPr/>
            </a:pPr>
            <a:r>
              <a:rPr lang="en-US" dirty="0"/>
              <a:t>For</a:t>
            </a:r>
            <a:r>
              <a:rPr lang="en-US" sz="1200" dirty="0"/>
              <a:t> example, </a:t>
            </a:r>
            <a:r>
              <a:rPr lang="en-US" dirty="0"/>
              <a:t>a supervisor gives the worst maintenance tasks to Dao (pronounced "Dow"), because Dao is from Vietnam. Or, a lab manager refuses to hire Katie, the most qualified applicant, because Katie identifies as a trans-woman. In both of these examples, the supervisor is making an employment decision based on someone's protected class status.  </a:t>
            </a:r>
            <a:endParaRPr lang="en-US" sz="1200" dirty="0">
              <a:cs typeface="Calibri"/>
            </a:endParaRPr>
          </a:p>
          <a:p>
            <a:endParaRPr lang="en-US" sz="1200" dirty="0"/>
          </a:p>
        </p:txBody>
      </p:sp>
      <p:sp>
        <p:nvSpPr>
          <p:cNvPr id="4" name="Slide Number Placeholder 3"/>
          <p:cNvSpPr>
            <a:spLocks noGrp="1"/>
          </p:cNvSpPr>
          <p:nvPr>
            <p:ph type="sldNum" sz="quarter" idx="5"/>
          </p:nvPr>
        </p:nvSpPr>
        <p:spPr/>
        <p:txBody>
          <a:bodyPr/>
          <a:lstStyle/>
          <a:p>
            <a:fld id="{99307AD1-D86C-4365-B169-84A05DA22402}" type="slidenum">
              <a:rPr lang="en-US" smtClean="0"/>
              <a:t>11</a:t>
            </a:fld>
            <a:endParaRPr lang="en-US"/>
          </a:p>
        </p:txBody>
      </p:sp>
    </p:spTree>
    <p:extLst>
      <p:ext uri="{BB962C8B-B14F-4D97-AF65-F5344CB8AC3E}">
        <p14:creationId xmlns:p14="http://schemas.microsoft.com/office/powerpoint/2010/main" val="2204296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next category is Disparate Impact. This</a:t>
            </a:r>
            <a:r>
              <a:rPr lang="en-US" dirty="0"/>
              <a:t> is basically unintentional discrimination resulting from a policy or practice.  The policy or practice doesn't seem discriminatory, but when applied has a discriminatory effect. </a:t>
            </a:r>
            <a:endParaRPr lang="en-US" sz="1200" dirty="0"/>
          </a:p>
          <a:p>
            <a:endParaRPr lang="en-US" sz="1200" dirty="0">
              <a:cs typeface="Calibri"/>
            </a:endParaRPr>
          </a:p>
          <a:p>
            <a:pPr defTabSz="966612">
              <a:defRPr/>
            </a:pPr>
            <a:r>
              <a:rPr lang="en-US" dirty="0">
                <a:cs typeface="Calibri" panose="020F0502020204030204"/>
              </a:rPr>
              <a:t>For example: </a:t>
            </a:r>
          </a:p>
          <a:p>
            <a:pPr defTabSz="966612">
              <a:defRPr/>
            </a:pPr>
            <a:r>
              <a:rPr lang="en-US" dirty="0">
                <a:cs typeface="Calibri" panose="020F0502020204030204"/>
              </a:rPr>
              <a:t>1.  A </a:t>
            </a:r>
            <a:r>
              <a:rPr lang="en-US" baseline="0" dirty="0"/>
              <a:t>student organization requires members to attend all meetings to remain in good</a:t>
            </a:r>
            <a:r>
              <a:rPr lang="en-US" dirty="0"/>
              <a:t> </a:t>
            </a:r>
            <a:r>
              <a:rPr lang="en-US" baseline="0" dirty="0"/>
              <a:t>standing. </a:t>
            </a:r>
            <a:r>
              <a:rPr lang="en-US" dirty="0"/>
              <a:t>However</a:t>
            </a:r>
            <a:r>
              <a:rPr lang="en-US" baseline="0" dirty="0"/>
              <a:t>, a medical disability prevents </a:t>
            </a:r>
            <a:r>
              <a:rPr lang="en-US" dirty="0"/>
              <a:t>Claude </a:t>
            </a:r>
            <a:r>
              <a:rPr lang="en-US" baseline="0" dirty="0"/>
              <a:t>from </a:t>
            </a:r>
            <a:r>
              <a:rPr lang="en-US" dirty="0"/>
              <a:t>attending all </a:t>
            </a:r>
            <a:r>
              <a:rPr lang="en-US" baseline="0" dirty="0"/>
              <a:t>the </a:t>
            </a:r>
            <a:r>
              <a:rPr lang="en-US" dirty="0"/>
              <a:t>meetings</a:t>
            </a:r>
            <a:r>
              <a:rPr lang="en-US" baseline="0" dirty="0"/>
              <a:t>.</a:t>
            </a:r>
            <a:r>
              <a:rPr lang="en-US" dirty="0"/>
              <a:t>  Although the</a:t>
            </a:r>
            <a:r>
              <a:rPr lang="en-US" baseline="0" dirty="0"/>
              <a:t> policy</a:t>
            </a:r>
            <a:r>
              <a:rPr lang="en-US" dirty="0"/>
              <a:t> was not intentionally </a:t>
            </a:r>
            <a:r>
              <a:rPr lang="en-US" baseline="0" dirty="0"/>
              <a:t>discriminatory, it would have</a:t>
            </a:r>
            <a:r>
              <a:rPr lang="en-US" dirty="0"/>
              <a:t> resulted in</a:t>
            </a:r>
            <a:r>
              <a:rPr lang="en-US" baseline="0" dirty="0"/>
              <a:t> a discriminatory </a:t>
            </a:r>
            <a:r>
              <a:rPr lang="en-US" dirty="0"/>
              <a:t>outcome</a:t>
            </a:r>
            <a:r>
              <a:rPr lang="en-US" baseline="0" dirty="0"/>
              <a:t>.</a:t>
            </a:r>
            <a:endParaRPr lang="en-US" dirty="0">
              <a:cs typeface="Calibri" panose="020F0502020204030204"/>
            </a:endParaRPr>
          </a:p>
          <a:p>
            <a:r>
              <a:rPr lang="en-US" dirty="0">
                <a:cs typeface="Calibri" panose="020F0502020204030204"/>
              </a:rPr>
              <a:t>2. An employee group that provides leadership development to members requires new members to be sponsored by existing member.  The members tend to sponsor members who are similar to them, resulting in disproportionate representation in the group. Even though the policy is not intentionally discriminatory, it resulted in a discriminatory outcome. </a:t>
            </a:r>
            <a:endParaRPr lang="en-US" sz="1200"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12</a:t>
            </a:fld>
            <a:endParaRPr lang="en-US"/>
          </a:p>
        </p:txBody>
      </p:sp>
    </p:spTree>
    <p:extLst>
      <p:ext uri="{BB962C8B-B14F-4D97-AF65-F5344CB8AC3E}">
        <p14:creationId xmlns:p14="http://schemas.microsoft.com/office/powerpoint/2010/main" val="41550227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Discri</a:t>
            </a:r>
            <a:r>
              <a:rPr lang="en-US" baseline="0" dirty="0"/>
              <a:t>minatory harassment includes conduct which can be considered speech, </a:t>
            </a:r>
            <a:r>
              <a:rPr lang="en-US" dirty="0"/>
              <a:t>such as written, verbal, or expressive conduct.  The definition balances your right to be protected from harassment with your right to protected speech.  When discriminatory speech is severe or pervasive, and objectively offensive, it is no longer considered protected speech. Where it does not rise to that level, there may be other ways to respond.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cs typeface="Arial"/>
              </a:rPr>
              <a:t>*This is a shortened version of the policy definition. The complete policy violation language is available in UPPM 10.60.</a:t>
            </a:r>
            <a:endParaRPr lang="en-US" dirty="0"/>
          </a:p>
          <a:p>
            <a:pPr>
              <a:defRPr/>
            </a:pPr>
            <a:endParaRPr lang="en-US" dirty="0"/>
          </a:p>
          <a:p>
            <a:pPr>
              <a:defRPr/>
            </a:pPr>
            <a:endParaRPr lang="en-US" sz="1200" baseline="0" dirty="0">
              <a:solidFill>
                <a:srgbClr val="000000"/>
              </a:solidFill>
              <a:latin typeface="+mn-lt"/>
              <a:cs typeface="Calibri"/>
            </a:endParaRPr>
          </a:p>
          <a:p>
            <a:pPr>
              <a:defRPr/>
            </a:pPr>
            <a:r>
              <a:rPr lang="en-US" sz="1200" dirty="0"/>
              <a:t>An example of discriminatory harassment would be a student regularly makes negative statements about veterans in the classroom which causes harm to another student, interfering with their ability to feel safe in the classroom.</a:t>
            </a:r>
          </a:p>
          <a:p>
            <a:pPr>
              <a:defRPr/>
            </a:pPr>
            <a:r>
              <a:rPr lang="en-US" dirty="0"/>
              <a:t>Or, a </a:t>
            </a:r>
            <a:r>
              <a:rPr lang="en-US" sz="1200" dirty="0"/>
              <a:t>research coordinator frequently sends xenophobic jokes to research assistants from Mexico.   </a:t>
            </a:r>
            <a:r>
              <a:rPr lang="en-US" dirty="0"/>
              <a:t>. </a:t>
            </a:r>
            <a:endParaRPr lang="en-US" sz="1200" dirty="0">
              <a:latin typeface="+mn-lt"/>
              <a:cs typeface="Calibri"/>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13</a:t>
            </a:fld>
            <a:endParaRPr lang="en-US"/>
          </a:p>
        </p:txBody>
      </p:sp>
    </p:spTree>
    <p:extLst>
      <p:ext uri="{BB962C8B-B14F-4D97-AF65-F5344CB8AC3E}">
        <p14:creationId xmlns:p14="http://schemas.microsoft.com/office/powerpoint/2010/main" val="368489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discuss discrimination, it is important to know that the first amendment protects most forms of speech.  There are some forms of speech that are prohibited, including discriminatory or sexual harassment. However, there is speech which may be offensive to individuals but is protected under the 1st amendment. WSU cannot impose restrictions favoring one viewpoint or another. WSU can engage in education, express a counter viewpoint, or inform community members about speech related events that may impact our community.  More resources on speech can be found at freespeech.wsu.edu</a:t>
            </a:r>
            <a:endParaRPr lang="en-US" sz="1200" dirty="0">
              <a:latin typeface="+mn-lt"/>
              <a:cs typeface="Calibri"/>
            </a:endParaRPr>
          </a:p>
        </p:txBody>
      </p:sp>
      <p:sp>
        <p:nvSpPr>
          <p:cNvPr id="4" name="Slide Number Placeholder 3"/>
          <p:cNvSpPr>
            <a:spLocks noGrp="1"/>
          </p:cNvSpPr>
          <p:nvPr>
            <p:ph type="sldNum" sz="quarter" idx="10"/>
          </p:nvPr>
        </p:nvSpPr>
        <p:spPr/>
        <p:txBody>
          <a:bodyPr/>
          <a:lstStyle/>
          <a:p>
            <a:fld id="{99307AD1-D86C-4365-B169-84A05DA22402}" type="slidenum">
              <a:rPr lang="en-US" smtClean="0"/>
              <a:t>14</a:t>
            </a:fld>
            <a:endParaRPr lang="en-US"/>
          </a:p>
        </p:txBody>
      </p:sp>
    </p:spTree>
    <p:extLst>
      <p:ext uri="{BB962C8B-B14F-4D97-AF65-F5344CB8AC3E}">
        <p14:creationId xmlns:p14="http://schemas.microsoft.com/office/powerpoint/2010/main" val="8636225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next category is also designed to protect the integrity of WSU’s grievance processes. It prohibits False Statements, which is defined as: making a materially false statement in bad faith during any proceeding or process under this policy.</a:t>
            </a:r>
            <a:r>
              <a:rPr lang="en-US" dirty="0"/>
              <a:t> </a:t>
            </a:r>
            <a:r>
              <a:rPr lang="en-US" sz="1200" dirty="0"/>
              <a:t> No complaint is considered false solely because it cannot be corroborated.</a:t>
            </a:r>
          </a:p>
          <a:p>
            <a:endParaRPr lang="en-US" sz="1200" dirty="0"/>
          </a:p>
          <a:p>
            <a:pPr marL="0" indent="0">
              <a:buNone/>
            </a:pPr>
            <a:r>
              <a:rPr lang="en-US" dirty="0"/>
              <a:t>For example,  </a:t>
            </a:r>
            <a:r>
              <a:rPr lang="en-US" sz="1200" dirty="0">
                <a:cs typeface="Arial"/>
              </a:rPr>
              <a:t>Abdul reported another student, Kara, to CCR for making racist statements. Kara is angry, and in her response to CCR, falsely accuses Abdul of being the one who made the racist statements.</a:t>
            </a:r>
          </a:p>
          <a:p>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15</a:t>
            </a:fld>
            <a:endParaRPr lang="en-US"/>
          </a:p>
        </p:txBody>
      </p:sp>
    </p:spTree>
    <p:extLst>
      <p:ext uri="{BB962C8B-B14F-4D97-AF65-F5344CB8AC3E}">
        <p14:creationId xmlns:p14="http://schemas.microsoft.com/office/powerpoint/2010/main" val="5334332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next category, Retaliation, is defined as</a:t>
            </a:r>
            <a:r>
              <a:rPr lang="en-US" dirty="0"/>
              <a:t> intimidation</a:t>
            </a:r>
            <a:r>
              <a:rPr lang="en-US" sz="1200" dirty="0"/>
              <a:t>, threats, coercion, or discrimination against any individual for the purpose of interfering with any right or privilege secured by this policy, or because the individual has made a report or complaint, testified, assisted, or participated or refused to participate in any manner in an investigation, proceeding, or hearing under this policy.</a:t>
            </a:r>
            <a:r>
              <a:rPr lang="en-US" dirty="0"/>
              <a:t> </a:t>
            </a:r>
            <a:endParaRPr lang="en-US" dirty="0">
              <a:cs typeface="Calibri"/>
            </a:endParaRPr>
          </a:p>
          <a:p>
            <a:pPr defTabSz="966612">
              <a:defRPr/>
            </a:pPr>
            <a:endParaRPr lang="en-US" dirty="0">
              <a:cs typeface="Calibri"/>
            </a:endParaRPr>
          </a:p>
          <a:p>
            <a:pPr defTabSz="966612">
              <a:defRPr/>
            </a:pPr>
            <a:r>
              <a:rPr lang="en-US" dirty="0">
                <a:cs typeface="Calibri"/>
              </a:rPr>
              <a:t>For example, </a:t>
            </a:r>
          </a:p>
          <a:p>
            <a:pPr defTabSz="966612">
              <a:defRPr/>
            </a:pPr>
            <a:r>
              <a:rPr lang="en-US" dirty="0">
                <a:cs typeface="Calibri"/>
              </a:rPr>
              <a:t>1. A supervisor threatens to fire Lowanna because Lowanna reported discrimination.</a:t>
            </a:r>
          </a:p>
          <a:p>
            <a:pPr defTabSz="966612">
              <a:defRPr/>
            </a:pPr>
            <a:r>
              <a:rPr lang="en-US" dirty="0">
                <a:cs typeface="Calibri"/>
              </a:rPr>
              <a:t>2. A student threatens to slash Bridget's tires and report her for cheating on a test after finding out that Bridget testified against the student's best friend in a conduct board hearing. </a:t>
            </a:r>
          </a:p>
        </p:txBody>
      </p:sp>
      <p:sp>
        <p:nvSpPr>
          <p:cNvPr id="4" name="Slide Number Placeholder 3"/>
          <p:cNvSpPr>
            <a:spLocks noGrp="1"/>
          </p:cNvSpPr>
          <p:nvPr>
            <p:ph type="sldNum" sz="quarter" idx="5"/>
          </p:nvPr>
        </p:nvSpPr>
        <p:spPr/>
        <p:txBody>
          <a:bodyPr/>
          <a:lstStyle/>
          <a:p>
            <a:fld id="{99307AD1-D86C-4365-B169-84A05DA22402}" type="slidenum">
              <a:rPr lang="en-US" smtClean="0"/>
              <a:t>16</a:t>
            </a:fld>
            <a:endParaRPr lang="en-US"/>
          </a:p>
        </p:txBody>
      </p:sp>
    </p:spTree>
    <p:extLst>
      <p:ext uri="{BB962C8B-B14F-4D97-AF65-F5344CB8AC3E}">
        <p14:creationId xmlns:p14="http://schemas.microsoft.com/office/powerpoint/2010/main" val="26208938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mn-lt"/>
              </a:rPr>
              <a:t>*The next category is interference – this is again designed to protect your right to participate in the grievance process without hinderance.</a:t>
            </a:r>
          </a:p>
          <a:p>
            <a:endParaRPr lang="en-US" sz="1200" dirty="0">
              <a:latin typeface="+mn-lt"/>
            </a:endParaRPr>
          </a:p>
          <a:p>
            <a:pPr defTabSz="966612">
              <a:spcBef>
                <a:spcPts val="1057"/>
              </a:spcBef>
              <a:buClr>
                <a:srgbClr val="9B2D1F"/>
              </a:buClr>
              <a:defRPr/>
            </a:pPr>
            <a:r>
              <a:rPr lang="en-US" sz="1200" dirty="0">
                <a:solidFill>
                  <a:prstClr val="black">
                    <a:lumMod val="85000"/>
                    <a:lumOff val="15000"/>
                  </a:prstClr>
                </a:solidFill>
                <a:latin typeface="+mn-lt"/>
              </a:rPr>
              <a:t>Interference are actions that intentionally: </a:t>
            </a:r>
          </a:p>
          <a:p>
            <a:pPr marL="241653" indent="-241653" defTabSz="966612">
              <a:spcBef>
                <a:spcPts val="1057"/>
              </a:spcBef>
              <a:buClr>
                <a:srgbClr val="9B2D1F"/>
              </a:buClr>
              <a:buFont typeface="Arial" panose="020B0604020202020204" pitchFamily="34" charset="0"/>
              <a:buChar char="•"/>
              <a:defRPr/>
            </a:pPr>
            <a:r>
              <a:rPr lang="en-US" sz="1200" dirty="0">
                <a:solidFill>
                  <a:prstClr val="black">
                    <a:lumMod val="85000"/>
                    <a:lumOff val="15000"/>
                  </a:prstClr>
                </a:solidFill>
                <a:latin typeface="+mn-lt"/>
              </a:rPr>
              <a:t>Dissuade or attempt to dissuade complainants, respondents, or witnesses from reporting or participating in an investigation</a:t>
            </a:r>
          </a:p>
          <a:p>
            <a:pPr marL="241653" indent="-241653" defTabSz="966612">
              <a:spcBef>
                <a:spcPts val="1057"/>
              </a:spcBef>
              <a:buClr>
                <a:srgbClr val="9B2D1F"/>
              </a:buClr>
              <a:buFont typeface="Arial" panose="020B0604020202020204" pitchFamily="34" charset="0"/>
              <a:buChar char="•"/>
              <a:defRPr/>
            </a:pPr>
            <a:r>
              <a:rPr lang="en-US" sz="1200" dirty="0">
                <a:solidFill>
                  <a:prstClr val="black">
                    <a:lumMod val="85000"/>
                    <a:lumOff val="15000"/>
                  </a:prstClr>
                </a:solidFill>
                <a:latin typeface="+mn-lt"/>
              </a:rPr>
              <a:t>Attempt to influence a complainant, respondent, or witness to make an inaccurate statement in the investigation </a:t>
            </a:r>
          </a:p>
          <a:p>
            <a:pPr marL="241653" indent="-241653" defTabSz="966612">
              <a:spcBef>
                <a:spcPts val="1057"/>
              </a:spcBef>
              <a:buClr>
                <a:srgbClr val="9B2D1F"/>
              </a:buClr>
              <a:buFont typeface="Arial" panose="020B0604020202020204" pitchFamily="34" charset="0"/>
              <a:buChar char="•"/>
              <a:defRPr/>
            </a:pPr>
            <a:r>
              <a:rPr lang="en-US" sz="1200" dirty="0">
                <a:solidFill>
                  <a:prstClr val="black">
                    <a:lumMod val="85000"/>
                    <a:lumOff val="15000"/>
                  </a:prstClr>
                </a:solidFill>
                <a:latin typeface="+mn-lt"/>
              </a:rPr>
              <a:t>Delay or disrupt, or attempt to delay or disrupt, any University processes related to UPPM 10.60 </a:t>
            </a:r>
          </a:p>
          <a:p>
            <a:pPr marL="241300" indent="-241300" defTabSz="966612">
              <a:spcBef>
                <a:spcPts val="1057"/>
              </a:spcBef>
              <a:buClr>
                <a:srgbClr val="9B2D1F"/>
              </a:buClr>
              <a:buFont typeface="Arial" panose="020B0604020202020204" pitchFamily="34" charset="0"/>
              <a:buChar char="•"/>
              <a:defRPr/>
            </a:pPr>
            <a:r>
              <a:rPr lang="en-US" sz="1200" dirty="0">
                <a:solidFill>
                  <a:prstClr val="black">
                    <a:lumMod val="85000"/>
                    <a:lumOff val="15000"/>
                  </a:prstClr>
                </a:solidFill>
                <a:latin typeface="+mn-lt"/>
              </a:rPr>
              <a:t>Alter or attempt to alter the evidence provided to or received by investigative or disciplinary processes</a:t>
            </a:r>
            <a:r>
              <a:rPr lang="en-US" dirty="0">
                <a:solidFill>
                  <a:prstClr val="black">
                    <a:lumMod val="85000"/>
                    <a:lumOff val="15000"/>
                  </a:prstClr>
                </a:solidFill>
              </a:rPr>
              <a:t> </a:t>
            </a:r>
            <a:endParaRPr lang="en-US" sz="1200" dirty="0">
              <a:solidFill>
                <a:srgbClr val="262626"/>
              </a:solidFill>
              <a:latin typeface="+mn-lt"/>
              <a:cs typeface="Calibri"/>
            </a:endParaRPr>
          </a:p>
          <a:p>
            <a:pPr marL="241300" marR="0" lvl="0" indent="-241300" algn="l" defTabSz="914400">
              <a:lnSpc>
                <a:spcPct val="100000"/>
              </a:lnSpc>
              <a:spcBef>
                <a:spcPts val="1057"/>
              </a:spcBef>
              <a:spcAft>
                <a:spcPts val="0"/>
              </a:spcAft>
              <a:buClr>
                <a:srgbClr val="9B2D1F"/>
              </a:buClr>
              <a:buSzTx/>
              <a:buFont typeface="Arial" panose="020B0604020202020204" pitchFamily="34" charset="0"/>
              <a:buChar char="•"/>
              <a:tabLst/>
              <a:defRPr/>
            </a:pPr>
            <a:endParaRPr lang="en-US" sz="1200" dirty="0">
              <a:solidFill>
                <a:srgbClr val="262626"/>
              </a:solidFill>
              <a:latin typeface="+mn-lt"/>
              <a:cs typeface="Calibri"/>
            </a:endParaRPr>
          </a:p>
          <a:p>
            <a:pPr>
              <a:spcBef>
                <a:spcPts val="1057"/>
              </a:spcBef>
              <a:buClr>
                <a:srgbClr val="9B2D1F"/>
              </a:buClr>
              <a:defRPr/>
            </a:pPr>
            <a:r>
              <a:rPr lang="en-US" dirty="0">
                <a:solidFill>
                  <a:srgbClr val="262626"/>
                </a:solidFill>
                <a:cs typeface="Calibri" panose="020F0502020204030204"/>
              </a:rPr>
              <a:t>For example: </a:t>
            </a:r>
          </a:p>
          <a:p>
            <a:pPr>
              <a:spcBef>
                <a:spcPts val="1057"/>
              </a:spcBef>
              <a:defRPr/>
            </a:pPr>
            <a:r>
              <a:rPr lang="en-US" dirty="0">
                <a:solidFill>
                  <a:srgbClr val="262626"/>
                </a:solidFill>
                <a:cs typeface="Calibri" panose="020F0502020204030204"/>
              </a:rPr>
              <a:t>1. A witness photoshops screenshots of text messages to hide statements said by another employee. </a:t>
            </a:r>
            <a:endParaRPr lang="en-US" dirty="0"/>
          </a:p>
          <a:p>
            <a:pPr>
              <a:spcBef>
                <a:spcPts val="1057"/>
              </a:spcBef>
              <a:defRPr/>
            </a:pPr>
            <a:r>
              <a:rPr lang="en-US" dirty="0">
                <a:solidFill>
                  <a:srgbClr val="262626"/>
                </a:solidFill>
                <a:cs typeface="Calibri" panose="020F0502020204030204"/>
              </a:rPr>
              <a:t>2. While the university is investigating Dina, a student, for allegedly harassing another student because he was gay, Dina offers to pay Shantelle, a witness, to lie about what she observed. </a:t>
            </a:r>
          </a:p>
          <a:p>
            <a:pPr>
              <a:defRPr/>
            </a:pPr>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17</a:t>
            </a:fld>
            <a:endParaRPr lang="en-US"/>
          </a:p>
        </p:txBody>
      </p:sp>
    </p:spTree>
    <p:extLst>
      <p:ext uri="{BB962C8B-B14F-4D97-AF65-F5344CB8AC3E}">
        <p14:creationId xmlns:p14="http://schemas.microsoft.com/office/powerpoint/2010/main" val="22546086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panose="020F0502020204030204"/>
              </a:rPr>
              <a:t>Title IX Sexual Harassment is defined as  </a:t>
            </a:r>
            <a:r>
              <a:rPr lang="en-US" sz="1200" dirty="0">
                <a:solidFill>
                  <a:srgbClr val="000000"/>
                </a:solidFill>
                <a:ea typeface="Times New Roman"/>
              </a:rPr>
              <a:t>Unwelcome sex-based conduct that is so Severe, pervasive, and objectively offensive that it Effectively denies a person equal access to WSU’s programs or activities.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rgbClr val="3A3A3A"/>
                </a:solidFill>
                <a:cs typeface="Arial"/>
              </a:rPr>
              <a:t>*This is a shortened version of the policy definition. The complete policy violation language is available in UPPM 10.60.</a:t>
            </a:r>
            <a:endParaRPr lang="en-US" dirty="0"/>
          </a:p>
          <a:p>
            <a:endParaRPr lang="en-US" sz="1200" dirty="0">
              <a:solidFill>
                <a:srgbClr val="000000"/>
              </a:solidFill>
              <a:ea typeface="Times New Roman"/>
              <a:cs typeface="Arial"/>
            </a:endParaRPr>
          </a:p>
          <a:p>
            <a:pPr marL="0" indent="0">
              <a:buNone/>
            </a:pPr>
            <a:r>
              <a:rPr lang="en-US" sz="1200" dirty="0">
                <a:solidFill>
                  <a:srgbClr val="000000"/>
                </a:solidFill>
                <a:ea typeface="Times New Roman"/>
              </a:rPr>
              <a:t>For example, After Asa participates in a protest demonstration, another student, who has differing political views, continually leaves sexually demeaning comments on Asa's residence hall door and posts threats to sexually assault her on social media.  Asa is afraid to be in her residence hall room or to walk around campus. </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42290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mn-lt"/>
              </a:rPr>
              <a:t>Quid Pro Quo Sexual Harassment is when </a:t>
            </a:r>
            <a:r>
              <a:rPr lang="en-US" sz="1200" dirty="0">
                <a:solidFill>
                  <a:srgbClr val="000000"/>
                </a:solidFill>
                <a:ea typeface="Times New Roman"/>
              </a:rPr>
              <a:t>An employee or other person whom WSU has disciplinary authority over</a:t>
            </a:r>
          </a:p>
          <a:p>
            <a:r>
              <a:rPr lang="en-US" sz="1200" dirty="0">
                <a:solidFill>
                  <a:srgbClr val="000000"/>
                </a:solidFill>
                <a:ea typeface="Times New Roman"/>
              </a:rPr>
              <a:t>Explicitly or impliedly conditioning an aid, benefit, or service</a:t>
            </a:r>
          </a:p>
          <a:p>
            <a:r>
              <a:rPr lang="en-US" sz="1200" dirty="0">
                <a:solidFill>
                  <a:srgbClr val="000000"/>
                </a:solidFill>
                <a:ea typeface="Times New Roman"/>
              </a:rPr>
              <a:t>On a person’s participation in unwelcome sexual conduct</a:t>
            </a:r>
          </a:p>
          <a:p>
            <a:endParaRPr lang="en-US" sz="1200" dirty="0">
              <a:solidFill>
                <a:srgbClr val="000000"/>
              </a:solidFill>
            </a:endParaRPr>
          </a:p>
          <a:p>
            <a:pPr marL="0" indent="0">
              <a:buNone/>
            </a:pPr>
            <a:r>
              <a:rPr lang="en-US" sz="1200" b="1" dirty="0">
                <a:solidFill>
                  <a:srgbClr val="000000"/>
                </a:solidFill>
              </a:rPr>
              <a:t>For example, </a:t>
            </a:r>
            <a:r>
              <a:rPr lang="en-US" sz="1200" dirty="0">
                <a:solidFill>
                  <a:srgbClr val="000000"/>
                </a:solidFill>
              </a:rPr>
              <a:t>An instructor tells a student that the student will receive an "A" grade, if the student engages in sexual activity with the instructor.</a:t>
            </a:r>
            <a:endParaRPr lang="en-US" sz="1200" b="1" dirty="0">
              <a:solidFill>
                <a:srgbClr val="000000"/>
              </a:solidFill>
            </a:endParaRPr>
          </a:p>
          <a:p>
            <a:endParaRPr lang="en-US" sz="1200" dirty="0">
              <a:latin typeface="+mn-lt"/>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19</a:t>
            </a:fld>
            <a:endParaRPr lang="en-US"/>
          </a:p>
        </p:txBody>
      </p:sp>
    </p:spTree>
    <p:extLst>
      <p:ext uri="{BB962C8B-B14F-4D97-AF65-F5344CB8AC3E}">
        <p14:creationId xmlns:p14="http://schemas.microsoft.com/office/powerpoint/2010/main" val="2998631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is brought to you by WSU Compliance &amp; Civil Rights, also referred to as CCR.</a:t>
            </a:r>
          </a:p>
        </p:txBody>
      </p:sp>
      <p:sp>
        <p:nvSpPr>
          <p:cNvPr id="4" name="Slide Number Placeholder 3"/>
          <p:cNvSpPr>
            <a:spLocks noGrp="1"/>
          </p:cNvSpPr>
          <p:nvPr>
            <p:ph type="sldNum" sz="quarter" idx="10"/>
          </p:nvPr>
        </p:nvSpPr>
        <p:spPr/>
        <p:txBody>
          <a:bodyPr/>
          <a:lstStyle/>
          <a:p>
            <a:fld id="{99307AD1-D86C-4365-B169-84A05DA22402}" type="slidenum">
              <a:rPr lang="en-US" smtClean="0"/>
              <a:t>2</a:t>
            </a:fld>
            <a:endParaRPr lang="en-US"/>
          </a:p>
        </p:txBody>
      </p:sp>
    </p:spTree>
    <p:extLst>
      <p:ext uri="{BB962C8B-B14F-4D97-AF65-F5344CB8AC3E}">
        <p14:creationId xmlns:p14="http://schemas.microsoft.com/office/powerpoint/2010/main" val="26865280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200" b="1" dirty="0"/>
              <a:t>Sexual Assault is defined as </a:t>
            </a:r>
            <a:r>
              <a:rPr lang="en-US" sz="2200" dirty="0"/>
              <a:t>forcible and nonforcible sex offenses</a:t>
            </a:r>
            <a:endParaRPr lang="en-US" dirty="0"/>
          </a:p>
          <a:p>
            <a:r>
              <a:rPr lang="en-US" sz="2200" b="1" dirty="0"/>
              <a:t>Dating Violence is</a:t>
            </a:r>
            <a:r>
              <a:rPr lang="en-US" sz="2200" dirty="0"/>
              <a:t> Violence committed by a person who is or has been in a social relationship of a romantic or intimate nature with the victim. </a:t>
            </a:r>
            <a:endParaRPr lang="en-US" dirty="0"/>
          </a:p>
          <a:p>
            <a:r>
              <a:rPr lang="en-US" sz="2200" b="1" dirty="0"/>
              <a:t>Domestic Violence is </a:t>
            </a:r>
            <a:r>
              <a:rPr lang="en-US" sz="2200" dirty="0"/>
              <a:t>A felony or misdemeanor crime of violence committed by a spouse, co-parent, intimate partner who is or was cohabitating with the victim, or by any other person categorized as such by the Washington domestic and family violence laws</a:t>
            </a:r>
          </a:p>
          <a:p>
            <a:r>
              <a:rPr lang="en-US" sz="2200" b="1" dirty="0"/>
              <a:t>Stalking is </a:t>
            </a:r>
            <a:r>
              <a:rPr lang="en-US" sz="2200" dirty="0"/>
              <a:t>Engaging in a course of conduct directed at a specific person that would cause a reasonable person to:</a:t>
            </a:r>
          </a:p>
          <a:p>
            <a:pPr lvl="1"/>
            <a:r>
              <a:rPr lang="en-US" sz="2000" dirty="0"/>
              <a:t>Fear for the person’s safety or the safety of others; or</a:t>
            </a:r>
          </a:p>
          <a:p>
            <a:pPr lvl="1"/>
            <a:r>
              <a:rPr lang="en-US" sz="2000" dirty="0"/>
              <a:t>Suffer substantial emotional distress.</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32801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*Consent to any sexual activity must be clear, knowing, and voluntary. Anything less is equivalent to a "no." Clear, knowing, and voluntary consent to sexual activity requires that, at the time of the act, and throughout the sexual contact, all parties actively express words or conduct that a reasonable person would conclude demonstrates clear permission regarding willingness to engage in sexual activity and the conditions of such activity. Consent is active; silence or passivity is not consent. </a:t>
            </a:r>
          </a:p>
          <a:p>
            <a:endParaRPr lang="en-US" sz="1200" b="0" i="0" kern="1200" dirty="0">
              <a:solidFill>
                <a:schemeClr val="tx1"/>
              </a:solidFill>
              <a:effectLst/>
              <a:latin typeface="+mn-lt"/>
              <a:ea typeface="+mn-ea"/>
              <a:cs typeface="+mn-cs"/>
            </a:endParaRP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09469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*Even if words or conduct alone seem to imply consent, sexual activity is nonconsensual when force or coercion is threatened or used to procure compliance with the sexual activity. Force is the use of physical violence, force, threat, or intimidation to overcome resistance or gain consent to sexual activity.</a:t>
            </a:r>
            <a:r>
              <a:rPr lang="en-US" dirty="0"/>
              <a:t> </a:t>
            </a:r>
            <a:r>
              <a:rPr lang="en-US" sz="1200" b="0" i="0" kern="1200" dirty="0">
                <a:solidFill>
                  <a:schemeClr val="tx1"/>
                </a:solidFill>
                <a:effectLst/>
                <a:latin typeface="+mn-lt"/>
                <a:ea typeface="+mn-ea"/>
                <a:cs typeface="+mn-cs"/>
              </a:rPr>
              <a:t> Coercion is unreasonable pressure for sexual activity. When an individual makes it clear through words or actions that the individual does not want to engage in sexual contact, wants to stop, or does not want to go past a certain point of sexual interaction, continued pressure beyond that point may be coercive. Other examples of coercion may include using blackmail or extortion to overcome resistance or gain consent to sexual activity.</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Sexual activity is also nonconsensual when the person is asleep, unconscious, or physically unable to communicate his or her unwillingness to engage in sexual activity; or when a reasonable person would or should know that the other person lacks the mental capacity at the time of the sexual activity to be able to understand the nature or consequences of the act, whether that incapacity is produced by illness, defect, the influence of alcohol or another substance, or some other cause. When alcohol or drugs are involved, a person is considered incapacitated or unable to give valid consent if the individual cannot fully understand the details of the sexual interaction (i.e., who, what, when, where, why, and how), and/or the individual lacks the capacity to reasonably understand the situation and to make rational, reasonable decisions.</a:t>
            </a:r>
          </a:p>
          <a:p>
            <a:endParaRPr lang="en-US" sz="1200" dirty="0">
              <a:latin typeface="+mn-lt"/>
            </a:endParaRP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43069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next section, we will go over your reporting options, should you experience any discriminatory behavior. </a:t>
            </a:r>
          </a:p>
        </p:txBody>
      </p:sp>
      <p:sp>
        <p:nvSpPr>
          <p:cNvPr id="4" name="Slide Number Placeholder 3"/>
          <p:cNvSpPr>
            <a:spLocks noGrp="1"/>
          </p:cNvSpPr>
          <p:nvPr>
            <p:ph type="sldNum" sz="quarter" idx="10"/>
          </p:nvPr>
        </p:nvSpPr>
        <p:spPr/>
        <p:txBody>
          <a:bodyPr/>
          <a:lstStyle/>
          <a:p>
            <a:fld id="{99307AD1-D86C-4365-B169-84A05DA22402}" type="slidenum">
              <a:rPr lang="en-US" smtClean="0"/>
              <a:t>23</a:t>
            </a:fld>
            <a:endParaRPr lang="en-US"/>
          </a:p>
        </p:txBody>
      </p:sp>
    </p:spTree>
    <p:extLst>
      <p:ext uri="{BB962C8B-B14F-4D97-AF65-F5344CB8AC3E}">
        <p14:creationId xmlns:p14="http://schemas.microsoft.com/office/powerpoint/2010/main" val="24057255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*First, you may report information confidentially to </a:t>
            </a:r>
            <a:r>
              <a:rPr lang="en-US" dirty="0"/>
              <a:t>a victim advocacy agency, a counselor or medical provider, the Office of the Ombuds, peer health educators, or to the Employee Assistance Program.  At WSU, you can report information or file a formal complaint with WSU Compliance &amp; Civil Rights (CCR). </a:t>
            </a:r>
            <a:r>
              <a:rPr lang="en-US" b="1" dirty="0"/>
              <a:t> You can also contact Human Resource Services (for employee complaints) or the Center for Community Standards (for student complaints). These offices will refer your complaint to CCR, as appropriate.</a:t>
            </a:r>
          </a:p>
          <a:p>
            <a:endParaRPr lang="en-US" baseline="0" dirty="0"/>
          </a:p>
          <a:p>
            <a:r>
              <a:rPr lang="en-US" baseline="0" dirty="0"/>
              <a:t>You can also report conduct that may be a crime to your local law enforcement agency. For information on resources near you, please visit CCR’s website at ccr.wsu.edu/resources. </a:t>
            </a:r>
          </a:p>
          <a:p>
            <a:r>
              <a:rPr lang="en-US" baseline="0" dirty="0"/>
              <a:t>Finally, individuals can report to external agencies, such as the Department of Education’s Office of Civil Rights, the Washington Human Rights Commission, or the Equal Employment Opportunity Commission. </a:t>
            </a:r>
          </a:p>
          <a:p>
            <a:endParaRPr lang="en-US" dirty="0"/>
          </a:p>
        </p:txBody>
      </p:sp>
      <p:sp>
        <p:nvSpPr>
          <p:cNvPr id="4" name="Slide Number Placeholder 3"/>
          <p:cNvSpPr>
            <a:spLocks noGrp="1"/>
          </p:cNvSpPr>
          <p:nvPr>
            <p:ph type="sldNum" sz="quarter" idx="5"/>
          </p:nvPr>
        </p:nvSpPr>
        <p:spPr/>
        <p:txBody>
          <a:bodyPr/>
          <a:lstStyle/>
          <a:p>
            <a:fld id="{99307AD1-D86C-4365-B169-84A05DA22402}" type="slidenum">
              <a:rPr lang="en-US" smtClean="0"/>
              <a:t>24</a:t>
            </a:fld>
            <a:endParaRPr lang="en-US"/>
          </a:p>
        </p:txBody>
      </p:sp>
    </p:spTree>
    <p:extLst>
      <p:ext uri="{BB962C8B-B14F-4D97-AF65-F5344CB8AC3E}">
        <p14:creationId xmlns:p14="http://schemas.microsoft.com/office/powerpoint/2010/main" val="18529510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2000" dirty="0"/>
              <a:t>Individuals can share information with the Title IX Coordinator/CCR for two different purposes:</a:t>
            </a:r>
          </a:p>
          <a:p>
            <a:r>
              <a:rPr lang="en-US" sz="2000" b="1" dirty="0"/>
              <a:t>The first is Reporting.</a:t>
            </a:r>
          </a:p>
          <a:p>
            <a:pPr lvl="1"/>
            <a:r>
              <a:rPr lang="en-US" sz="1900" dirty="0"/>
              <a:t>Anyone can report discrimination or harassment to CCR. This allows outreach from CCR to the complainant with information on supportive measures and how to file a formal complaint, and an opportunity for a consultations</a:t>
            </a:r>
            <a:endParaRPr lang="en-US" sz="1900" dirty="0">
              <a:cs typeface="Arial"/>
            </a:endParaRPr>
          </a:p>
          <a:p>
            <a:r>
              <a:rPr lang="en-US" sz="2000" b="1" dirty="0"/>
              <a:t>The second purpose is filing a Complaint which </a:t>
            </a:r>
            <a:r>
              <a:rPr lang="en-US" sz="2000" dirty="0"/>
              <a:t>requests a formal grievance process.</a:t>
            </a:r>
          </a:p>
          <a:p>
            <a:pPr lvl="1"/>
            <a:r>
              <a:rPr lang="en-US" sz="1900" dirty="0"/>
              <a:t>A Complaint is reviewed under UPPM 10.60 and can lead to a resolution or investigation</a:t>
            </a:r>
          </a:p>
          <a:p>
            <a:pPr lvl="1"/>
            <a:endParaRPr lang="en-US" sz="1900" dirty="0"/>
          </a:p>
          <a:p>
            <a:pPr lvl="1"/>
            <a:r>
              <a:rPr lang="en-US" sz="1900" dirty="0"/>
              <a:t>Individuals can also report crimes to campus security or campus police, or civil rights violations to the Department of Education’s Office of Civil Rights.</a:t>
            </a:r>
            <a:endParaRPr lang="en-US" dirty="0"/>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56545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Reports and complaints can be made to the Title IX Coordinator or to CCR at:</a:t>
            </a:r>
          </a:p>
          <a:p>
            <a:r>
              <a:rPr lang="en-US" sz="1200" dirty="0"/>
              <a:t>Online: </a:t>
            </a:r>
            <a:r>
              <a:rPr lang="en-US" sz="1200" dirty="0">
                <a:hlinkClick r:id="rId3"/>
              </a:rPr>
              <a:t>ccr.wsu.edu/file-a-complaint/</a:t>
            </a:r>
            <a:endParaRPr lang="en-US" sz="1200" dirty="0"/>
          </a:p>
          <a:p>
            <a:r>
              <a:rPr lang="en-US" sz="1200" dirty="0"/>
              <a:t>In-person: French Administration, Room 220</a:t>
            </a:r>
            <a:endParaRPr lang="en-US" sz="1200" dirty="0">
              <a:cs typeface="Arial"/>
            </a:endParaRPr>
          </a:p>
          <a:p>
            <a:r>
              <a:rPr lang="en-US" sz="1200" dirty="0"/>
              <a:t>Email: </a:t>
            </a:r>
            <a:r>
              <a:rPr lang="en-US" sz="1200" dirty="0">
                <a:hlinkClick r:id="rId4"/>
              </a:rPr>
              <a:t>ccr@wsu.edu</a:t>
            </a:r>
            <a:endParaRPr lang="en-US" sz="1200" dirty="0"/>
          </a:p>
          <a:p>
            <a:r>
              <a:rPr lang="en-US" sz="1200" dirty="0"/>
              <a:t>Phone: 509-335-8288</a:t>
            </a:r>
          </a:p>
          <a:p>
            <a:r>
              <a:rPr lang="en-US" sz="1200" dirty="0"/>
              <a:t>Postal Mail: PO Box 641022, Pullman, WA 99164-1022</a:t>
            </a:r>
          </a:p>
          <a:p>
            <a:endParaRPr lang="en-US" sz="1200" dirty="0"/>
          </a:p>
        </p:txBody>
      </p:sp>
      <p:sp>
        <p:nvSpPr>
          <p:cNvPr id="4" name="Slide Number Placeholder 3"/>
          <p:cNvSpPr>
            <a:spLocks noGrp="1"/>
          </p:cNvSpPr>
          <p:nvPr>
            <p:ph type="sldNum" sz="quarter" idx="5"/>
          </p:nvPr>
        </p:nvSpPr>
        <p:spPr/>
        <p:txBody>
          <a:bodyPr/>
          <a:lstStyle/>
          <a:p>
            <a:fld id="{99307AD1-D86C-4365-B169-84A05DA22402}" type="slidenum">
              <a:rPr lang="en-US" smtClean="0"/>
              <a:t>26</a:t>
            </a:fld>
            <a:endParaRPr lang="en-US"/>
          </a:p>
        </p:txBody>
      </p:sp>
    </p:spTree>
    <p:extLst>
      <p:ext uri="{BB962C8B-B14F-4D97-AF65-F5344CB8AC3E}">
        <p14:creationId xmlns:p14="http://schemas.microsoft.com/office/powerpoint/2010/main" val="6638356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cs typeface="Arial"/>
              </a:rPr>
              <a:t>If you report to CCR, CCR will offer to meet with you for an intake consultation</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an intake consultation, we recognize it can be</a:t>
            </a:r>
            <a:r>
              <a:rPr lang="en-US" sz="1200" dirty="0">
                <a:cs typeface="Arial"/>
              </a:rPr>
              <a:t> hard to report, and we are here to help you understand your options.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cs typeface="Arial"/>
            </a:endParaRPr>
          </a:p>
          <a:p>
            <a:r>
              <a:rPr lang="en-US" sz="1800" dirty="0">
                <a:cs typeface="Arial"/>
              </a:rPr>
              <a:t>CCR can talk to you about:</a:t>
            </a:r>
          </a:p>
          <a:p>
            <a:pPr lvl="1">
              <a:buFont typeface="Courier New" panose="020B0604020202020204" pitchFamily="34" charset="0"/>
              <a:buChar char="o"/>
            </a:pPr>
            <a:r>
              <a:rPr lang="en-US" sz="1400" dirty="0">
                <a:cs typeface="Arial"/>
              </a:rPr>
              <a:t>Multiple reporting options (law enforcement, CCR's grievance process, Seek then Speak, Dept of Education's Office of Civil Rights, anonymous reporting options)</a:t>
            </a:r>
          </a:p>
          <a:p>
            <a:pPr lvl="1">
              <a:buFont typeface="Courier New" panose="020B0604020202020204" pitchFamily="34" charset="0"/>
              <a:buChar char="o"/>
            </a:pPr>
            <a:r>
              <a:rPr lang="en-US" sz="1400" dirty="0">
                <a:cs typeface="Arial"/>
              </a:rPr>
              <a:t>Supportive measures and alternative resolutions</a:t>
            </a:r>
          </a:p>
          <a:p>
            <a:pPr lvl="1">
              <a:buFont typeface="Courier New" panose="020B0604020202020204" pitchFamily="34" charset="0"/>
              <a:buChar char="o"/>
            </a:pPr>
            <a:r>
              <a:rPr lang="en-US" sz="1400" dirty="0">
                <a:cs typeface="Arial"/>
              </a:rPr>
              <a:t>Identify referrals and other resources which may be helpful</a:t>
            </a:r>
          </a:p>
          <a:p>
            <a:pPr lvl="1">
              <a:buFont typeface="Courier New" panose="020B0604020202020204" pitchFamily="34" charset="0"/>
              <a:buChar char="o"/>
            </a:pPr>
            <a:r>
              <a:rPr lang="en-US" sz="1400" dirty="0">
                <a:cs typeface="Arial"/>
              </a:rPr>
              <a:t>What it looks like to participate in a formal grievance process and how to initiate that process</a:t>
            </a:r>
          </a:p>
          <a:p>
            <a:r>
              <a:rPr lang="en-US" sz="1800" dirty="0">
                <a:cs typeface="Arial"/>
              </a:rPr>
              <a:t>During an intake consultation:</a:t>
            </a:r>
          </a:p>
          <a:p>
            <a:pPr lvl="1">
              <a:buFont typeface="Courier New" panose="020B0604020202020204" pitchFamily="34" charset="0"/>
              <a:buChar char="o"/>
            </a:pPr>
            <a:r>
              <a:rPr lang="en-US" sz="1400" dirty="0">
                <a:cs typeface="Arial"/>
              </a:rPr>
              <a:t>You can share as much or as little information as you like</a:t>
            </a:r>
          </a:p>
          <a:p>
            <a:pPr lvl="1">
              <a:buFont typeface="Courier New" panose="020B0604020202020204" pitchFamily="34" charset="0"/>
              <a:buChar char="o"/>
            </a:pPr>
            <a:r>
              <a:rPr lang="en-US" sz="1400" dirty="0">
                <a:cs typeface="Arial"/>
              </a:rPr>
              <a:t>You can ask questions</a:t>
            </a:r>
          </a:p>
          <a:p>
            <a:pPr lvl="1">
              <a:buFont typeface="Courier New" panose="020B0604020202020204" pitchFamily="34" charset="0"/>
              <a:buChar char="o"/>
            </a:pPr>
            <a:r>
              <a:rPr lang="en-US" sz="1400" dirty="0">
                <a:cs typeface="Arial"/>
              </a:rPr>
              <a:t>You can have an advisor with you, which can be a support person or attorney</a:t>
            </a:r>
          </a:p>
          <a:p>
            <a:r>
              <a:rPr lang="en-US" sz="1800" dirty="0">
                <a:cs typeface="Arial"/>
              </a:rPr>
              <a:t>For the most part, CCR takes steps in line with your preferences. There are some situations where the information received presents ongoing risk of harm to our community, and in those situations, CCR may need to move forward with formal process. </a:t>
            </a:r>
          </a:p>
          <a:p>
            <a:endParaRPr lang="en-US" dirty="0"/>
          </a:p>
        </p:txBody>
      </p:sp>
      <p:sp>
        <p:nvSpPr>
          <p:cNvPr id="4" name="Slide Number Placeholder 3"/>
          <p:cNvSpPr>
            <a:spLocks noGrp="1"/>
          </p:cNvSpPr>
          <p:nvPr>
            <p:ph type="sldNum" sz="quarter" idx="5"/>
          </p:nvPr>
        </p:nvSpPr>
        <p:spPr/>
        <p:txBody>
          <a:bodyPr/>
          <a:lstStyle/>
          <a:p>
            <a:fld id="{99307AD1-D86C-4365-B169-84A05DA22402}" type="slidenum">
              <a:rPr lang="en-US" smtClean="0"/>
              <a:t>27</a:t>
            </a:fld>
            <a:endParaRPr lang="en-US"/>
          </a:p>
        </p:txBody>
      </p:sp>
    </p:spTree>
    <p:extLst>
      <p:ext uri="{BB962C8B-B14F-4D97-AF65-F5344CB8AC3E}">
        <p14:creationId xmlns:p14="http://schemas.microsoft.com/office/powerpoint/2010/main" val="17391122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fontAlgn="base">
              <a:buNone/>
            </a:pPr>
            <a:r>
              <a:rPr lang="en-US" dirty="0"/>
              <a:t>Supportive measures are </a:t>
            </a:r>
            <a:r>
              <a:rPr lang="en-US" sz="1200" dirty="0"/>
              <a:t>Individualized measures designed to restore or preserve a student’s access to a WSU program or activity or to provide support during a grievance process. Can include:​</a:t>
            </a:r>
          </a:p>
          <a:p>
            <a:pPr fontAlgn="base"/>
            <a:r>
              <a:rPr lang="en-US" sz="1200" dirty="0"/>
              <a:t>Academic support​</a:t>
            </a:r>
          </a:p>
          <a:p>
            <a:pPr fontAlgn="base"/>
            <a:r>
              <a:rPr lang="en-US" sz="1200" dirty="0"/>
              <a:t>Medical or counseling resources or referrals​</a:t>
            </a:r>
          </a:p>
          <a:p>
            <a:pPr fontAlgn="base"/>
            <a:r>
              <a:rPr lang="en-US" sz="1200" dirty="0"/>
              <a:t>Referrals to external resources (e.g. victim advocacy agency)​</a:t>
            </a:r>
          </a:p>
          <a:p>
            <a:pPr fontAlgn="base"/>
            <a:r>
              <a:rPr lang="en-US" sz="1200" dirty="0"/>
              <a:t>Safety planning/ workplace management plans​</a:t>
            </a:r>
          </a:p>
          <a:p>
            <a:pPr fontAlgn="base"/>
            <a:r>
              <a:rPr lang="en-US" sz="1200" dirty="0"/>
              <a:t>Adjustments to academic or work schedules​</a:t>
            </a:r>
          </a:p>
          <a:p>
            <a:pPr fontAlgn="base"/>
            <a:r>
              <a:rPr lang="en-US" sz="1200" dirty="0"/>
              <a:t>No contact directives​</a:t>
            </a:r>
          </a:p>
          <a:p>
            <a:pPr fontAlgn="base"/>
            <a:r>
              <a:rPr lang="en-US" sz="1200" dirty="0"/>
              <a:t>Lower-level resolutions​</a:t>
            </a:r>
          </a:p>
          <a:p>
            <a:pPr marL="0" indent="0" fontAlgn="base">
              <a:buNone/>
            </a:pPr>
            <a:r>
              <a:rPr lang="en-US" sz="1200" dirty="0"/>
              <a:t>​</a:t>
            </a:r>
          </a:p>
          <a:p>
            <a:pPr marL="0" indent="0" fontAlgn="base">
              <a:buNone/>
            </a:pPr>
            <a:r>
              <a:rPr lang="en-US" sz="1200" dirty="0"/>
              <a:t>More options are listed in UPPM 10.60. Supportive Measures are available with or without a formal complaint.​</a:t>
            </a:r>
          </a:p>
          <a:p>
            <a:endParaRPr lang="en-US" dirty="0"/>
          </a:p>
        </p:txBody>
      </p:sp>
      <p:sp>
        <p:nvSpPr>
          <p:cNvPr id="4" name="Slide Number Placeholder 3"/>
          <p:cNvSpPr>
            <a:spLocks noGrp="1"/>
          </p:cNvSpPr>
          <p:nvPr>
            <p:ph type="sldNum" sz="quarter" idx="5"/>
          </p:nvPr>
        </p:nvSpPr>
        <p:spPr/>
        <p:txBody>
          <a:bodyPr/>
          <a:lstStyle/>
          <a:p>
            <a:fld id="{99307AD1-D86C-4365-B169-84A05DA22402}" type="slidenum">
              <a:rPr lang="en-US" smtClean="0"/>
              <a:t>28</a:t>
            </a:fld>
            <a:endParaRPr lang="en-US"/>
          </a:p>
        </p:txBody>
      </p:sp>
    </p:spTree>
    <p:extLst>
      <p:ext uri="{BB962C8B-B14F-4D97-AF65-F5344CB8AC3E}">
        <p14:creationId xmlns:p14="http://schemas.microsoft.com/office/powerpoint/2010/main" val="6977245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latin typeface="+mn-lt"/>
              </a:rPr>
              <a:t>Filing a complaint with CCR</a:t>
            </a:r>
            <a:r>
              <a:rPr lang="en-US" sz="2100" b="1" dirty="0"/>
              <a:t> initiates the formal grievance procedures:</a:t>
            </a:r>
            <a:endParaRPr lang="en-US" sz="2100" b="1" dirty="0">
              <a:cs typeface="Arial"/>
            </a:endParaRPr>
          </a:p>
          <a:p>
            <a:r>
              <a:rPr lang="en-US" sz="2100" dirty="0"/>
              <a:t>CCR investigator review to determine if CCR can accept or must dismiss the complaint</a:t>
            </a:r>
          </a:p>
          <a:p>
            <a:r>
              <a:rPr lang="en-US" sz="2100" dirty="0">
                <a:cs typeface="Arial"/>
              </a:rPr>
              <a:t>There are options for informal resolution or investigation</a:t>
            </a:r>
          </a:p>
          <a:p>
            <a:r>
              <a:rPr lang="en-US" sz="2100" dirty="0"/>
              <a:t>CCR conducts neutral, unbiased investigations.</a:t>
            </a:r>
          </a:p>
          <a:p>
            <a:r>
              <a:rPr lang="en-US" sz="2100" dirty="0"/>
              <a:t>For matters involving student respondents, the evidence collected by CCR is provided to the Center for Community Standards, who will facilitate a conduct process to make a determination of responsibility.</a:t>
            </a:r>
          </a:p>
          <a:p>
            <a:r>
              <a:rPr lang="en-US" sz="2100" dirty="0"/>
              <a:t>For matters involving employee respondents, the evidence is provided to a decision maker which can include  the appointing authority, hearing committee, or Provost.</a:t>
            </a:r>
          </a:p>
          <a:p>
            <a:r>
              <a:rPr lang="en-US" sz="2100" dirty="0">
                <a:cs typeface="Arial"/>
              </a:rPr>
              <a:t>Determination of responsibility based on a preponderance of the evidence standard</a:t>
            </a:r>
          </a:p>
          <a:p>
            <a:pPr lvl="1">
              <a:buFont typeface="Courier New" panose="020B0604020202020204" pitchFamily="34" charset="0"/>
              <a:buChar char="o"/>
            </a:pPr>
            <a:r>
              <a:rPr lang="en-US" sz="1900" dirty="0">
                <a:cs typeface="Arial"/>
              </a:rPr>
              <a:t>Can result in disciplinary sanctions up to and including suspension and expulsion</a:t>
            </a:r>
          </a:p>
          <a:p>
            <a:r>
              <a:rPr lang="en-US" sz="2100" dirty="0"/>
              <a:t>Appeals are also available. </a:t>
            </a:r>
            <a:endParaRPr lang="en-US" sz="2100" dirty="0">
              <a:cs typeface="Arial"/>
            </a:endParaRPr>
          </a:p>
          <a:p>
            <a:r>
              <a:rPr lang="en-US" sz="2100" dirty="0"/>
              <a:t>Participants can have an advisor (a support person or legal representative) help them through the process</a:t>
            </a:r>
            <a:endParaRPr lang="en-US" sz="2100" dirty="0">
              <a:cs typeface="Arial"/>
            </a:endParaRPr>
          </a:p>
          <a:p>
            <a:pPr marL="0" indent="0">
              <a:buNone/>
            </a:pPr>
            <a:endParaRPr lang="en-US" sz="2000" dirty="0"/>
          </a:p>
          <a:p>
            <a:pPr marL="0" indent="0">
              <a:buNone/>
            </a:pPr>
            <a:r>
              <a:rPr lang="en-US" sz="2000" b="1" dirty="0"/>
              <a:t>For more information, review the </a:t>
            </a:r>
            <a:r>
              <a:rPr lang="en-US" sz="2000" b="1" dirty="0">
                <a:hlinkClick r:id="rId3"/>
              </a:rPr>
              <a:t>CCR Procedural Guidelines.</a:t>
            </a:r>
            <a:endParaRPr lang="en-US" sz="1900" b="1" dirty="0"/>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3317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r>
              <a:rPr lang="en-US" dirty="0"/>
              <a:t>Compliance and Civil Rights (CCR) is y</a:t>
            </a:r>
            <a:r>
              <a:rPr lang="en-US" altLang="en-US" dirty="0"/>
              <a:t>our resource for concerns of discrimination and harassment. We can</a:t>
            </a:r>
          </a:p>
          <a:p>
            <a:pPr marL="285750" lvl="0" indent="-285750"/>
            <a:r>
              <a:rPr lang="en-US" altLang="en-US" dirty="0"/>
              <a:t>	Facilitate support and resolutions to concerns</a:t>
            </a:r>
          </a:p>
          <a:p>
            <a:pPr marL="560070" lvl="1" indent="-285750"/>
            <a:r>
              <a:rPr lang="en-US" altLang="en-US" dirty="0"/>
              <a:t>Investigate misconduct for review under disciplinary procedures</a:t>
            </a:r>
          </a:p>
          <a:p>
            <a:pPr marL="560070" lvl="1" indent="-285750"/>
            <a:r>
              <a:rPr lang="en-US" altLang="en-US" dirty="0"/>
              <a:t>Provide training on student rights and responsibilities under university policy</a:t>
            </a:r>
          </a:p>
          <a:p>
            <a:pPr marL="560070" lvl="1" indent="-285750"/>
            <a:r>
              <a:rPr lang="en-US" altLang="en-US" dirty="0"/>
              <a:t>Provides technical guidance on civil rights compliance, requirements, and obligations</a:t>
            </a:r>
          </a:p>
          <a:p>
            <a:r>
              <a:rPr lang="en-US" dirty="0"/>
              <a:t> </a:t>
            </a:r>
          </a:p>
        </p:txBody>
      </p:sp>
      <p:sp>
        <p:nvSpPr>
          <p:cNvPr id="4" name="Slide Number Placeholder 3"/>
          <p:cNvSpPr>
            <a:spLocks noGrp="1"/>
          </p:cNvSpPr>
          <p:nvPr>
            <p:ph type="sldNum" sz="quarter" idx="5"/>
          </p:nvPr>
        </p:nvSpPr>
        <p:spPr/>
        <p:txBody>
          <a:bodyPr/>
          <a:lstStyle/>
          <a:p>
            <a:fld id="{99307AD1-D86C-4365-B169-84A05DA22402}" type="slidenum">
              <a:rPr lang="en-US" smtClean="0"/>
              <a:t>3</a:t>
            </a:fld>
            <a:endParaRPr lang="en-US"/>
          </a:p>
        </p:txBody>
      </p:sp>
    </p:spTree>
    <p:extLst>
      <p:ext uri="{BB962C8B-B14F-4D97-AF65-F5344CB8AC3E}">
        <p14:creationId xmlns:p14="http://schemas.microsoft.com/office/powerpoint/2010/main" val="11510898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dirty="0"/>
              <a:t>An informal resolution is another option available after filing a formal complaint. It is a </a:t>
            </a:r>
            <a:r>
              <a:rPr lang="en-US" sz="1200" dirty="0"/>
              <a:t>Voluntary process parties may engage in if they would like to resolve their complaint at a lower-level through identifying mutually agreed upon terms or actions</a:t>
            </a:r>
          </a:p>
          <a:p>
            <a:pPr fontAlgn="base"/>
            <a:r>
              <a:rPr lang="en-US" sz="1200" dirty="0"/>
              <a:t>It can be requested by a complainant or respondent at any point prior to a determination of responsibility</a:t>
            </a:r>
          </a:p>
          <a:p>
            <a:pPr fontAlgn="base"/>
            <a:r>
              <a:rPr lang="en-US" sz="1200" dirty="0"/>
              <a:t>CCR must assess requests for resolutions to determine whether or not the alleged conduct is appropriate for a resolution through this process. Some conduct may be more appropriately addressed through the investigation and disciplinary process.</a:t>
            </a:r>
          </a:p>
          <a:p>
            <a:endParaRPr lang="en-US" dirty="0"/>
          </a:p>
        </p:txBody>
      </p:sp>
      <p:sp>
        <p:nvSpPr>
          <p:cNvPr id="4" name="Slide Number Placeholder 3"/>
          <p:cNvSpPr>
            <a:spLocks noGrp="1"/>
          </p:cNvSpPr>
          <p:nvPr>
            <p:ph type="sldNum" sz="quarter" idx="5"/>
          </p:nvPr>
        </p:nvSpPr>
        <p:spPr/>
        <p:txBody>
          <a:bodyPr/>
          <a:lstStyle/>
          <a:p>
            <a:fld id="{99307AD1-D86C-4365-B169-84A05DA22402}" type="slidenum">
              <a:rPr lang="en-US" smtClean="0"/>
              <a:t>30</a:t>
            </a:fld>
            <a:endParaRPr lang="en-US"/>
          </a:p>
        </p:txBody>
      </p:sp>
    </p:spTree>
    <p:extLst>
      <p:ext uri="{BB962C8B-B14F-4D97-AF65-F5344CB8AC3E}">
        <p14:creationId xmlns:p14="http://schemas.microsoft.com/office/powerpoint/2010/main" val="41415869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a:t>Most WSU employees cannot guarantee confidentiality and are required to report UPPM 10.60 concerns to CCR</a:t>
            </a:r>
          </a:p>
          <a:p>
            <a:pPr lvl="1"/>
            <a:r>
              <a:rPr lang="en-US" sz="2000" dirty="0"/>
              <a:t>Exceptions to this are confidential resources, including</a:t>
            </a:r>
            <a:endParaRPr lang="en-US" sz="2000" dirty="0">
              <a:cs typeface="Arial"/>
            </a:endParaRPr>
          </a:p>
          <a:p>
            <a:pPr lvl="2"/>
            <a:r>
              <a:rPr lang="en-US" dirty="0"/>
              <a:t>Medical and counseling providers</a:t>
            </a:r>
          </a:p>
          <a:p>
            <a:pPr lvl="2"/>
            <a:r>
              <a:rPr lang="en-US" dirty="0"/>
              <a:t>Office of the University Ombuds</a:t>
            </a:r>
          </a:p>
          <a:p>
            <a:pPr lvl="2"/>
            <a:r>
              <a:rPr lang="en-US" dirty="0"/>
              <a:t>Peer health educators and</a:t>
            </a:r>
          </a:p>
          <a:p>
            <a:pPr lvl="2"/>
            <a:r>
              <a:rPr lang="en-US" dirty="0"/>
              <a:t>Violence prevention program facilitators</a:t>
            </a:r>
          </a:p>
          <a:p>
            <a:r>
              <a:rPr lang="en-US" sz="2000" dirty="0"/>
              <a:t>Information will only be shared on a need-to-know basis</a:t>
            </a:r>
            <a:endParaRPr lang="en-US" sz="2000" dirty="0">
              <a:cs typeface="Arial"/>
            </a:endParaRPr>
          </a:p>
          <a:p>
            <a:r>
              <a:rPr lang="en-US" sz="2000" dirty="0"/>
              <a:t>CCR case files may be subject to requests for public records and WSU will redact identifying or other information when legally permissible</a:t>
            </a:r>
            <a:endParaRPr lang="en-US" sz="2000" dirty="0">
              <a:cs typeface="Arial"/>
            </a:endParaRPr>
          </a:p>
          <a:p>
            <a:endParaRPr lang="en-US"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99307AD1-D86C-4365-B169-84A05DA22402}" type="slidenum">
              <a:rPr lang="en-US" smtClean="0"/>
              <a:t>31</a:t>
            </a:fld>
            <a:endParaRPr lang="en-US"/>
          </a:p>
        </p:txBody>
      </p:sp>
    </p:spTree>
    <p:extLst>
      <p:ext uri="{BB962C8B-B14F-4D97-AF65-F5344CB8AC3E}">
        <p14:creationId xmlns:p14="http://schemas.microsoft.com/office/powerpoint/2010/main" val="35640983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*In addition to confidential resources, WSU has additional resources that can provide additional support options and safety management planning. </a:t>
            </a:r>
          </a:p>
          <a:p>
            <a:pPr>
              <a:lnSpc>
                <a:spcPct val="120000"/>
              </a:lnSpc>
            </a:pPr>
            <a:r>
              <a:rPr lang="en-US" dirty="0"/>
              <a:t>At times, individuals may not want to report misconduct to the university but may need other resources.  There are a number of campus resources available including:</a:t>
            </a:r>
          </a:p>
          <a:p>
            <a:pPr>
              <a:lnSpc>
                <a:spcPct val="120000"/>
              </a:lnSpc>
            </a:pPr>
            <a:r>
              <a:rPr lang="en-US" dirty="0"/>
              <a:t>For </a:t>
            </a:r>
            <a:r>
              <a:rPr lang="en-US" sz="1200" dirty="0"/>
              <a:t>Students</a:t>
            </a:r>
            <a:r>
              <a:rPr lang="en-US" dirty="0"/>
              <a:t> </a:t>
            </a:r>
            <a:endParaRPr lang="en-US" sz="1200" dirty="0">
              <a:cs typeface="Calibri"/>
            </a:endParaRPr>
          </a:p>
          <a:p>
            <a:pPr lvl="1">
              <a:lnSpc>
                <a:spcPct val="120000"/>
              </a:lnSpc>
            </a:pPr>
            <a:r>
              <a:rPr lang="en-US" sz="1200" dirty="0"/>
              <a:t>Dean of Students and Student Affairs</a:t>
            </a:r>
          </a:p>
          <a:p>
            <a:pPr lvl="1">
              <a:lnSpc>
                <a:spcPct val="120000"/>
              </a:lnSpc>
              <a:spcAft>
                <a:spcPts val="634"/>
              </a:spcAft>
            </a:pPr>
            <a:r>
              <a:rPr lang="en-US" sz="1200" dirty="0"/>
              <a:t>Center for Community Standards</a:t>
            </a:r>
          </a:p>
          <a:p>
            <a:pPr lvl="1">
              <a:lnSpc>
                <a:spcPct val="120000"/>
              </a:lnSpc>
              <a:spcAft>
                <a:spcPts val="634"/>
              </a:spcAft>
            </a:pPr>
            <a:r>
              <a:rPr lang="en-US" sz="1200" dirty="0"/>
              <a:t>Campus counseling or medical providers, who are confidential.</a:t>
            </a:r>
          </a:p>
          <a:p>
            <a:pPr>
              <a:lnSpc>
                <a:spcPct val="120000"/>
              </a:lnSpc>
            </a:pPr>
            <a:r>
              <a:rPr lang="en-US" sz="1200" dirty="0"/>
              <a:t>For Employees </a:t>
            </a:r>
          </a:p>
          <a:p>
            <a:pPr lvl="1">
              <a:lnSpc>
                <a:spcPct val="120000"/>
              </a:lnSpc>
              <a:spcAft>
                <a:spcPts val="634"/>
              </a:spcAft>
            </a:pPr>
            <a:r>
              <a:rPr lang="en-US" sz="1200" dirty="0"/>
              <a:t>Human Resource Services and the Employee Assistance Program, which is confidential.</a:t>
            </a:r>
          </a:p>
          <a:p>
            <a:pPr>
              <a:lnSpc>
                <a:spcPct val="120000"/>
              </a:lnSpc>
            </a:pPr>
            <a:endParaRPr lang="en-US" sz="1200" dirty="0"/>
          </a:p>
          <a:p>
            <a:pPr>
              <a:lnSpc>
                <a:spcPct val="120000"/>
              </a:lnSpc>
            </a:pPr>
            <a:r>
              <a:rPr lang="en-US" sz="1200" dirty="0"/>
              <a:t>For Everyone </a:t>
            </a:r>
          </a:p>
          <a:p>
            <a:pPr lvl="1">
              <a:lnSpc>
                <a:spcPct val="120000"/>
              </a:lnSpc>
            </a:pPr>
            <a:r>
              <a:rPr lang="en-US" sz="1200" dirty="0"/>
              <a:t>Office of the University Ombuds, who remain confidential, </a:t>
            </a:r>
          </a:p>
          <a:p>
            <a:pPr lvl="1">
              <a:lnSpc>
                <a:spcPct val="120000"/>
              </a:lnSpc>
            </a:pPr>
            <a:r>
              <a:rPr lang="en-US" sz="1200" dirty="0">
                <a:cs typeface="Calibri"/>
              </a:rPr>
              <a:t>Camous police, local law enforcement, or security</a:t>
            </a:r>
          </a:p>
          <a:p>
            <a:pPr lvl="1">
              <a:lnSpc>
                <a:spcPct val="120000"/>
              </a:lnSpc>
            </a:pPr>
            <a:r>
              <a:rPr lang="en-US" sz="1200" dirty="0"/>
              <a:t>And confidential victim advocacy agencies</a:t>
            </a:r>
          </a:p>
          <a:p>
            <a:pPr>
              <a:lnSpc>
                <a:spcPct val="120000"/>
              </a:lnSpc>
            </a:pPr>
            <a:endParaRPr lang="en-US" sz="1200" i="1" dirty="0"/>
          </a:p>
          <a:p>
            <a:pPr>
              <a:lnSpc>
                <a:spcPct val="120000"/>
              </a:lnSpc>
            </a:pPr>
            <a:r>
              <a:rPr lang="en-US" i="1" dirty="0"/>
              <a:t>For a more comprehensive list of resources, visit CCR's website.</a:t>
            </a:r>
            <a:endParaRPr lang="en-US" dirty="0"/>
          </a:p>
          <a:p>
            <a:endParaRPr lang="en-US" sz="1200" dirty="0"/>
          </a:p>
        </p:txBody>
      </p:sp>
      <p:sp>
        <p:nvSpPr>
          <p:cNvPr id="4" name="Slide Number Placeholder 3"/>
          <p:cNvSpPr>
            <a:spLocks noGrp="1"/>
          </p:cNvSpPr>
          <p:nvPr>
            <p:ph type="sldNum" sz="quarter" idx="10"/>
          </p:nvPr>
        </p:nvSpPr>
        <p:spPr/>
        <p:txBody>
          <a:bodyPr/>
          <a:lstStyle/>
          <a:p>
            <a:fld id="{99307AD1-D86C-4365-B169-84A05DA22402}" type="slidenum">
              <a:rPr lang="en-US" smtClean="0"/>
              <a:t>32</a:t>
            </a:fld>
            <a:endParaRPr lang="en-US"/>
          </a:p>
        </p:txBody>
      </p:sp>
    </p:spTree>
    <p:extLst>
      <p:ext uri="{BB962C8B-B14F-4D97-AF65-F5344CB8AC3E}">
        <p14:creationId xmlns:p14="http://schemas.microsoft.com/office/powerpoint/2010/main" val="8831957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sz="1200" dirty="0">
                <a:solidFill>
                  <a:schemeClr val="tx1">
                    <a:lumMod val="75000"/>
                    <a:lumOff val="25000"/>
                  </a:schemeClr>
                </a:solidFill>
              </a:rPr>
              <a:t>Thank you for joining, If you have questions please visit ccr.wsu.edu.</a:t>
            </a:r>
          </a:p>
        </p:txBody>
      </p:sp>
      <p:sp>
        <p:nvSpPr>
          <p:cNvPr id="4" name="Slide Number Placeholder 3"/>
          <p:cNvSpPr>
            <a:spLocks noGrp="1"/>
          </p:cNvSpPr>
          <p:nvPr>
            <p:ph type="sldNum" sz="quarter" idx="10"/>
          </p:nvPr>
        </p:nvSpPr>
        <p:spPr/>
        <p:txBody>
          <a:bodyPr/>
          <a:lstStyle/>
          <a:p>
            <a:fld id="{99307AD1-D86C-4365-B169-84A05DA22402}" type="slidenum">
              <a:rPr lang="en-US" smtClean="0"/>
              <a:t>33</a:t>
            </a:fld>
            <a:endParaRPr lang="en-US"/>
          </a:p>
        </p:txBody>
      </p:sp>
    </p:spTree>
    <p:extLst>
      <p:ext uri="{BB962C8B-B14F-4D97-AF65-F5344CB8AC3E}">
        <p14:creationId xmlns:p14="http://schemas.microsoft.com/office/powerpoint/2010/main" val="494544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200" dirty="0">
                <a:solidFill>
                  <a:srgbClr val="000000"/>
                </a:solidFill>
                <a:ea typeface="Times New Roman"/>
              </a:rPr>
              <a:t>*WSU has policies and procedures relating to discrimination and harassment, including conduct such as hate crimes, sexual assault, dating violence, domestic violence, and stalking.  </a:t>
            </a:r>
            <a:r>
              <a:rPr lang="en-US" sz="2200" b="1" dirty="0">
                <a:solidFill>
                  <a:srgbClr val="000000"/>
                </a:solidFill>
                <a:ea typeface="Times New Roman"/>
              </a:rPr>
              <a:t>These policies reflect </a:t>
            </a:r>
            <a:r>
              <a:rPr lang="en-US" sz="2200" dirty="0">
                <a:solidFill>
                  <a:srgbClr val="000000"/>
                </a:solidFill>
                <a:ea typeface="Times New Roman"/>
              </a:rPr>
              <a:t>WSU's values and commitment to creating and maintaining a non-discriminatory community.  In addition, these policies reflect requirements from state and federal laws and regulations designed to protect students and employees from discrimination and harassment.  </a:t>
            </a:r>
            <a:endParaRPr lang="en-US" sz="2000" dirty="0">
              <a:solidFill>
                <a:srgbClr val="000000"/>
              </a:solidFill>
              <a:ea typeface="Times New Roman"/>
              <a:cs typeface="Calibri"/>
            </a:endParaRPr>
          </a:p>
        </p:txBody>
      </p:sp>
      <p:sp>
        <p:nvSpPr>
          <p:cNvPr id="4" name="Slide Number Placeholder 3"/>
          <p:cNvSpPr>
            <a:spLocks noGrp="1"/>
          </p:cNvSpPr>
          <p:nvPr>
            <p:ph type="sldNum" sz="quarter" idx="10"/>
          </p:nvPr>
        </p:nvSpPr>
        <p:spPr/>
        <p:txBody>
          <a:bodyPr/>
          <a:lstStyle/>
          <a:p>
            <a:fld id="{99307AD1-D86C-4365-B169-84A05DA22402}" type="slidenum">
              <a:rPr lang="en-US" smtClean="0"/>
              <a:t>4</a:t>
            </a:fld>
            <a:endParaRPr lang="en-US"/>
          </a:p>
        </p:txBody>
      </p:sp>
    </p:spTree>
    <p:extLst>
      <p:ext uri="{BB962C8B-B14F-4D97-AF65-F5344CB8AC3E}">
        <p14:creationId xmlns:p14="http://schemas.microsoft.com/office/powerpoint/2010/main" val="3408012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University Policies and Procedures Manual 10.60 is the </a:t>
            </a:r>
            <a:r>
              <a:rPr lang="en-US" baseline="0" dirty="0"/>
              <a:t>WSU Policy Prohibiting Discrimination and Harassment.</a:t>
            </a:r>
            <a:r>
              <a:rPr lang="en-US" dirty="0"/>
              <a:t> </a:t>
            </a:r>
            <a:r>
              <a:rPr lang="en-US" baseline="0" dirty="0"/>
              <a:t> We will refer to this policy as UPPM 10.60 throughout this presentation.</a:t>
            </a:r>
            <a:r>
              <a:rPr lang="en-US" dirty="0"/>
              <a:t>  This policy applies to all students, faculty, staff, or others having an association with the University. </a:t>
            </a:r>
          </a:p>
        </p:txBody>
      </p:sp>
      <p:sp>
        <p:nvSpPr>
          <p:cNvPr id="4" name="Slide Number Placeholder 3"/>
          <p:cNvSpPr>
            <a:spLocks noGrp="1"/>
          </p:cNvSpPr>
          <p:nvPr>
            <p:ph type="sldNum" sz="quarter" idx="10"/>
          </p:nvPr>
        </p:nvSpPr>
        <p:spPr/>
        <p:txBody>
          <a:bodyPr/>
          <a:lstStyle/>
          <a:p>
            <a:fld id="{99307AD1-D86C-4365-B169-84A05DA22402}" type="slidenum">
              <a:rPr lang="en-US" smtClean="0"/>
              <a:t>5</a:t>
            </a:fld>
            <a:endParaRPr lang="en-US"/>
          </a:p>
        </p:txBody>
      </p:sp>
    </p:spTree>
    <p:extLst>
      <p:ext uri="{BB962C8B-B14F-4D97-AF65-F5344CB8AC3E}">
        <p14:creationId xmlns:p14="http://schemas.microsoft.com/office/powerpoint/2010/main" val="1778974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UPPM 10.60 prohibits discrimination and harassment based on an individual’s protected class. Protected class categories include</a:t>
            </a:r>
          </a:p>
          <a:p>
            <a:r>
              <a:rPr lang="en-US" sz="1200" dirty="0"/>
              <a:t>Sex</a:t>
            </a:r>
          </a:p>
          <a:p>
            <a:r>
              <a:rPr lang="en-US" sz="1200" dirty="0"/>
              <a:t>Sexual orientation</a:t>
            </a:r>
          </a:p>
          <a:p>
            <a:r>
              <a:rPr lang="en-US" sz="1200" dirty="0"/>
              <a:t>Gender identity/expression</a:t>
            </a:r>
          </a:p>
          <a:p>
            <a:r>
              <a:rPr lang="en-US" sz="1200" dirty="0"/>
              <a:t>Race</a:t>
            </a:r>
          </a:p>
          <a:p>
            <a:r>
              <a:rPr lang="en-US" sz="1200" dirty="0"/>
              <a:t>Color</a:t>
            </a:r>
          </a:p>
          <a:p>
            <a:r>
              <a:rPr lang="en-US" sz="1200" dirty="0"/>
              <a:t>Age</a:t>
            </a:r>
          </a:p>
          <a:p>
            <a:r>
              <a:rPr lang="en-US" sz="1200" dirty="0"/>
              <a:t>Genetic Information</a:t>
            </a:r>
          </a:p>
          <a:p>
            <a:r>
              <a:rPr lang="en-US" sz="1200" dirty="0"/>
              <a:t>Physical, Mental, or Sensory Disability, including use of a trained service animal </a:t>
            </a:r>
          </a:p>
          <a:p>
            <a:r>
              <a:rPr lang="en-US" sz="1200" dirty="0"/>
              <a:t>Creed</a:t>
            </a:r>
          </a:p>
          <a:p>
            <a:r>
              <a:rPr lang="en-US" sz="1200" dirty="0"/>
              <a:t>Veteran or Military Status</a:t>
            </a:r>
          </a:p>
          <a:p>
            <a:r>
              <a:rPr lang="en-US" sz="1200" dirty="0"/>
              <a:t>National or Ethnic Origin</a:t>
            </a:r>
          </a:p>
          <a:p>
            <a:r>
              <a:rPr lang="en-US" sz="1200" dirty="0"/>
              <a:t>Religion </a:t>
            </a:r>
          </a:p>
          <a:p>
            <a:r>
              <a:rPr lang="en-US" sz="1200" dirty="0"/>
              <a:t>Marital Status</a:t>
            </a:r>
          </a:p>
          <a:p>
            <a:r>
              <a:rPr lang="en-US" sz="1200" dirty="0"/>
              <a:t>Immigration or citizenship status, except where distinctions or differential treatment are authorized by federal or state law, regulation, or government contract</a:t>
            </a:r>
          </a:p>
          <a:p>
            <a:endParaRPr lang="en-US" sz="1200" dirty="0"/>
          </a:p>
          <a:p>
            <a:endParaRPr lang="en-US" dirty="0"/>
          </a:p>
          <a:p>
            <a:endParaRPr lang="en-US" dirty="0"/>
          </a:p>
        </p:txBody>
      </p:sp>
      <p:sp>
        <p:nvSpPr>
          <p:cNvPr id="4" name="Slide Number Placeholder 3"/>
          <p:cNvSpPr>
            <a:spLocks noGrp="1"/>
          </p:cNvSpPr>
          <p:nvPr>
            <p:ph type="sldNum" sz="quarter" idx="5"/>
          </p:nvPr>
        </p:nvSpPr>
        <p:spPr/>
        <p:txBody>
          <a:bodyPr/>
          <a:lstStyle/>
          <a:p>
            <a:fld id="{99307AD1-D86C-4365-B169-84A05DA22402}" type="slidenum">
              <a:rPr lang="en-US" smtClean="0"/>
              <a:t>6</a:t>
            </a:fld>
            <a:endParaRPr lang="en-US"/>
          </a:p>
        </p:txBody>
      </p:sp>
    </p:spTree>
    <p:extLst>
      <p:ext uri="{BB962C8B-B14F-4D97-AF65-F5344CB8AC3E}">
        <p14:creationId xmlns:p14="http://schemas.microsoft.com/office/powerpoint/2010/main" val="2494498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Discrimination is</a:t>
            </a:r>
            <a:r>
              <a:rPr lang="en-US" baseline="0" dirty="0"/>
              <a:t>: “Unfair or different treatment of, or behavior towards, another based on the </a:t>
            </a:r>
            <a:r>
              <a:rPr lang="en-US" dirty="0"/>
              <a:t>person's</a:t>
            </a:r>
            <a:r>
              <a:rPr lang="en-US" baseline="0" dirty="0"/>
              <a:t> membership in a protected class, or their perceived membership in a protected class.”</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Generally, discrimination can include a wide range of behaviors, from a single comment up to a hate crime or sexual assault. Not all types of discrimination are a violation of UPPM 10.60.</a:t>
            </a:r>
          </a:p>
          <a:p>
            <a:endParaRPr lang="en-US" baseline="0" dirty="0"/>
          </a:p>
          <a:p>
            <a:endParaRPr lang="en-US" dirty="0"/>
          </a:p>
        </p:txBody>
      </p:sp>
      <p:sp>
        <p:nvSpPr>
          <p:cNvPr id="4" name="Slide Number Placeholder 3"/>
          <p:cNvSpPr>
            <a:spLocks noGrp="1"/>
          </p:cNvSpPr>
          <p:nvPr>
            <p:ph type="sldNum" sz="quarter" idx="5"/>
          </p:nvPr>
        </p:nvSpPr>
        <p:spPr/>
        <p:txBody>
          <a:bodyPr/>
          <a:lstStyle/>
          <a:p>
            <a:fld id="{99307AD1-D86C-4365-B169-84A05DA22402}" type="slidenum">
              <a:rPr lang="en-US" smtClean="0"/>
              <a:t>7</a:t>
            </a:fld>
            <a:endParaRPr lang="en-US"/>
          </a:p>
        </p:txBody>
      </p:sp>
    </p:spTree>
    <p:extLst>
      <p:ext uri="{BB962C8B-B14F-4D97-AF65-F5344CB8AC3E}">
        <p14:creationId xmlns:p14="http://schemas.microsoft.com/office/powerpoint/2010/main" val="25803153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WSU has multiple options for responding to discriminatory conduct.  </a:t>
            </a:r>
            <a:r>
              <a:rPr lang="en-US" dirty="0"/>
              <a:t>In general, where conduct may be in violation of UPPM 10.60, individuals can pursue a formal grievance process, which has options for a resolution agreement or investigative and disciplinary procedures.   </a:t>
            </a:r>
            <a:r>
              <a:rPr lang="en-US" b="1" dirty="0"/>
              <a:t>Where conduct may not rise to the level of a violation, individuals are still encouraged to report to CCR, so that WSU may consider </a:t>
            </a:r>
            <a:r>
              <a:rPr lang="en-US" dirty="0"/>
              <a:t>supportive measures, education, resources and referrals, and alternative resolution processes. </a:t>
            </a:r>
          </a:p>
          <a:p>
            <a:endParaRPr lang="en-US" dirty="0"/>
          </a:p>
        </p:txBody>
      </p:sp>
      <p:sp>
        <p:nvSpPr>
          <p:cNvPr id="4" name="Slide Number Placeholder 3"/>
          <p:cNvSpPr>
            <a:spLocks noGrp="1"/>
          </p:cNvSpPr>
          <p:nvPr>
            <p:ph type="sldNum" sz="quarter" idx="5"/>
          </p:nvPr>
        </p:nvSpPr>
        <p:spPr/>
        <p:txBody>
          <a:bodyPr/>
          <a:lstStyle/>
          <a:p>
            <a:fld id="{99307AD1-D86C-4365-B169-84A05DA22402}" type="slidenum">
              <a:rPr lang="en-US" smtClean="0"/>
              <a:t>8</a:t>
            </a:fld>
            <a:endParaRPr lang="en-US"/>
          </a:p>
        </p:txBody>
      </p:sp>
    </p:spTree>
    <p:extLst>
      <p:ext uri="{BB962C8B-B14F-4D97-AF65-F5344CB8AC3E}">
        <p14:creationId xmlns:p14="http://schemas.microsoft.com/office/powerpoint/2010/main" val="3082795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90000"/>
              </a:lnSpc>
              <a:spcBef>
                <a:spcPts val="800"/>
              </a:spcBef>
              <a:buFont typeface="Arial"/>
              <a:buNone/>
            </a:pPr>
            <a:endParaRPr lang="en-US" dirty="0">
              <a:solidFill>
                <a:srgbClr val="262626"/>
              </a:solidFill>
              <a:ea typeface="Calibri"/>
              <a:cs typeface="Calibri"/>
            </a:endParaRPr>
          </a:p>
          <a:p>
            <a:pPr marL="285750" indent="-285750">
              <a:lnSpc>
                <a:spcPct val="90000"/>
              </a:lnSpc>
              <a:spcBef>
                <a:spcPts val="800"/>
              </a:spcBef>
              <a:buFont typeface="Arial"/>
              <a:buChar char="•"/>
            </a:pPr>
            <a:r>
              <a:rPr lang="en-US" sz="1200" kern="1200" dirty="0">
                <a:solidFill>
                  <a:schemeClr val="tx1"/>
                </a:solidFill>
                <a:effectLst/>
                <a:latin typeface="+mn-lt"/>
                <a:ea typeface="+mn-ea"/>
                <a:cs typeface="+mn-cs"/>
              </a:rPr>
              <a:t>WSU can address many forms of on-campus and off-campus behavior. Specific application of the policy is outlined in UPPM 10.60. If you have any questions about whether or not conduct can be addressed by WSU, contact CCR.”</a:t>
            </a:r>
            <a:endParaRPr lang="en-US" dirty="0">
              <a:solidFill>
                <a:srgbClr val="262626"/>
              </a:solidFill>
              <a:ea typeface="Calibri"/>
              <a:cs typeface="Calibri"/>
            </a:endParaRPr>
          </a:p>
          <a:p>
            <a:pPr algn="l"/>
            <a:endParaRPr lang="en-US" b="0" i="0" dirty="0">
              <a:solidFill>
                <a:srgbClr val="262626"/>
              </a:solidFill>
              <a:effectLst/>
              <a:latin typeface="Calibri"/>
              <a:ea typeface="Calibri"/>
              <a:cs typeface="Calibri"/>
            </a:endParaRPr>
          </a:p>
          <a:p>
            <a:endParaRPr lang="en-US" dirty="0"/>
          </a:p>
        </p:txBody>
      </p:sp>
      <p:sp>
        <p:nvSpPr>
          <p:cNvPr id="4" name="Slide Number Placeholder 3"/>
          <p:cNvSpPr>
            <a:spLocks noGrp="1"/>
          </p:cNvSpPr>
          <p:nvPr>
            <p:ph type="sldNum" sz="quarter" idx="5"/>
          </p:nvPr>
        </p:nvSpPr>
        <p:spPr/>
        <p:txBody>
          <a:bodyPr/>
          <a:lstStyle/>
          <a:p>
            <a:fld id="{99307AD1-D86C-4365-B169-84A05DA22402}" type="slidenum">
              <a:rPr lang="en-US" smtClean="0"/>
              <a:t>9</a:t>
            </a:fld>
            <a:endParaRPr lang="en-US"/>
          </a:p>
        </p:txBody>
      </p:sp>
    </p:spTree>
    <p:extLst>
      <p:ext uri="{BB962C8B-B14F-4D97-AF65-F5344CB8AC3E}">
        <p14:creationId xmlns:p14="http://schemas.microsoft.com/office/powerpoint/2010/main" val="5137590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 Title Slide">
    <p:bg>
      <p:bgPr>
        <a:solidFill>
          <a:schemeClr val="bg1"/>
        </a:solidFill>
        <a:effectLst/>
      </p:bgPr>
    </p:bg>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F045F47D-AB9C-4341-B52D-E18C2DB010BD}"/>
              </a:ext>
            </a:extLst>
          </p:cNvPr>
          <p:cNvPicPr>
            <a:picLocks noChangeAspect="1"/>
          </p:cNvPicPr>
          <p:nvPr/>
        </p:nvPicPr>
        <p:blipFill>
          <a:blip r:embed="rId2"/>
          <a:stretch>
            <a:fillRect/>
          </a:stretch>
        </p:blipFill>
        <p:spPr>
          <a:xfrm>
            <a:off x="4221480" y="570486"/>
            <a:ext cx="3749040" cy="744191"/>
          </a:xfrm>
          <a:prstGeom prst="rect">
            <a:avLst/>
          </a:prstGeom>
        </p:spPr>
      </p:pic>
      <p:pic>
        <p:nvPicPr>
          <p:cNvPr id="9" name="Picture 8" descr="Background pattern&#10;&#10;Description automatically generated">
            <a:extLst>
              <a:ext uri="{FF2B5EF4-FFF2-40B4-BE49-F238E27FC236}">
                <a16:creationId xmlns:a16="http://schemas.microsoft.com/office/drawing/2014/main" id="{51111F31-87D3-4336-B677-12C731F35A0A}"/>
              </a:ext>
            </a:extLst>
          </p:cNvPr>
          <p:cNvPicPr>
            <a:picLocks/>
          </p:cNvPicPr>
          <p:nvPr/>
        </p:nvPicPr>
        <p:blipFill rotWithShape="1">
          <a:blip r:embed="rId3" cstate="screen">
            <a:extLst>
              <a:ext uri="{28A0092B-C50C-407E-A947-70E740481C1C}">
                <a14:useLocalDpi xmlns:a14="http://schemas.microsoft.com/office/drawing/2010/main"/>
              </a:ext>
            </a:extLst>
          </a:blip>
          <a:srcRect t="89946"/>
          <a:stretch/>
        </p:blipFill>
        <p:spPr>
          <a:xfrm>
            <a:off x="5843" y="6168788"/>
            <a:ext cx="12172604" cy="689212"/>
          </a:xfrm>
          <a:prstGeom prst="rect">
            <a:avLst/>
          </a:prstGeom>
          <a:effectLst>
            <a:outerShdw blurRad="88900" dist="38100" dir="16200000" rotWithShape="0">
              <a:prstClr val="black">
                <a:alpha val="15000"/>
              </a:prstClr>
            </a:outerShdw>
          </a:effectLst>
        </p:spPr>
      </p:pic>
      <p:sp>
        <p:nvSpPr>
          <p:cNvPr id="2" name="Title 1"/>
          <p:cNvSpPr>
            <a:spLocks noGrp="1"/>
          </p:cNvSpPr>
          <p:nvPr>
            <p:ph type="ctrTitle" hasCustomPrompt="1"/>
          </p:nvPr>
        </p:nvSpPr>
        <p:spPr>
          <a:xfrm>
            <a:off x="1524000" y="1728428"/>
            <a:ext cx="9144000" cy="1832919"/>
          </a:xfrm>
        </p:spPr>
        <p:txBody>
          <a:bodyPr anchor="b" anchorCtr="1">
            <a:noAutofit/>
          </a:bodyPr>
          <a:lstStyle>
            <a:lvl1pPr algn="ctr">
              <a:defRPr lang="en-US" sz="4400" kern="1200" spc="-150" dirty="0">
                <a:solidFill>
                  <a:schemeClr val="tx2"/>
                </a:solidFill>
                <a:latin typeface="Arial Black" panose="020B0A04020102020204" pitchFamily="34" charset="0"/>
                <a:ea typeface="+mj-ea"/>
                <a:cs typeface="+mj-cs"/>
              </a:defRPr>
            </a:lvl1pPr>
          </a:lstStyle>
          <a:p>
            <a:r>
              <a:rPr lang="en-US"/>
              <a:t>CLICK TO EDIT MASTER TITLE STYLE</a:t>
            </a:r>
          </a:p>
        </p:txBody>
      </p:sp>
      <p:sp>
        <p:nvSpPr>
          <p:cNvPr id="3" name="Subtitle 2"/>
          <p:cNvSpPr>
            <a:spLocks noGrp="1"/>
          </p:cNvSpPr>
          <p:nvPr>
            <p:ph type="subTitle" idx="1"/>
          </p:nvPr>
        </p:nvSpPr>
        <p:spPr>
          <a:xfrm>
            <a:off x="1524000" y="4248485"/>
            <a:ext cx="9144000" cy="1137708"/>
          </a:xfrm>
        </p:spPr>
        <p:txBody>
          <a:bodyPr>
            <a:noAutofit/>
          </a:bodyPr>
          <a:lstStyle>
            <a:lvl1pPr marL="0" indent="0" algn="ctr">
              <a:buNone/>
              <a:defRPr sz="32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8" name="Rectangle 7">
            <a:extLst>
              <a:ext uri="{FF2B5EF4-FFF2-40B4-BE49-F238E27FC236}">
                <a16:creationId xmlns:a16="http://schemas.microsoft.com/office/drawing/2014/main" id="{DE198DB7-C1B5-49F6-AC55-1A25027B890C}"/>
              </a:ext>
            </a:extLst>
          </p:cNvPr>
          <p:cNvSpPr/>
          <p:nvPr/>
        </p:nvSpPr>
        <p:spPr>
          <a:xfrm>
            <a:off x="5638800" y="3784112"/>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E2C6092C-9916-4F45-AC83-40A526432204}"/>
              </a:ext>
            </a:extLst>
          </p:cNvPr>
          <p:cNvSpPr/>
          <p:nvPr/>
        </p:nvSpPr>
        <p:spPr>
          <a:xfrm>
            <a:off x="5694419" y="6168788"/>
            <a:ext cx="803161" cy="689212"/>
          </a:xfrm>
          <a:prstGeom prst="rect">
            <a:avLst/>
          </a:prstGeom>
          <a:solidFill>
            <a:schemeClr val="bg1"/>
          </a:solidFill>
          <a:ln>
            <a:noFill/>
          </a:ln>
          <a:effectLst>
            <a:innerShdw blurRad="114300">
              <a:prstClr val="black">
                <a:alpha val="18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695482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10.">
    <p:spTree>
      <p:nvGrpSpPr>
        <p:cNvPr id="1" name=""/>
        <p:cNvGrpSpPr/>
        <p:nvPr/>
      </p:nvGrpSpPr>
      <p:grpSpPr>
        <a:xfrm>
          <a:off x="0" y="0"/>
          <a:ext cx="0" cy="0"/>
          <a:chOff x="0" y="0"/>
          <a:chExt cx="0" cy="0"/>
        </a:xfrm>
      </p:grpSpPr>
      <p:sp>
        <p:nvSpPr>
          <p:cNvPr id="5" name="Text Placeholder 4"/>
          <p:cNvSpPr>
            <a:spLocks noGrp="1"/>
          </p:cNvSpPr>
          <p:nvPr>
            <p:ph type="body" sz="quarter" idx="3" hasCustomPrompt="1"/>
          </p:nvPr>
        </p:nvSpPr>
        <p:spPr>
          <a:xfrm>
            <a:off x="6101080" y="2092505"/>
            <a:ext cx="5748020" cy="812800"/>
          </a:xfrm>
        </p:spPr>
        <p:txBody>
          <a:bodyPr vert="horz" lIns="0" tIns="0" rIns="0" bIns="0" rtlCol="0" anchor="b" anchorCtr="0">
            <a:noAutofit/>
          </a:bodyPr>
          <a:lstStyle>
            <a:lvl1pPr marL="0" indent="0" algn="l">
              <a:buNone/>
              <a:defRPr lang="en-US" sz="2000" b="1" kern="1200" dirty="0">
                <a:solidFill>
                  <a:schemeClr val="tx1">
                    <a:lumMod val="65000"/>
                    <a:lumOff val="3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800"/>
              </a:spcBef>
              <a:buFont typeface="Arial" panose="020B0604020202020204" pitchFamily="34" charset="0"/>
              <a:buNone/>
            </a:pPr>
            <a:r>
              <a:rPr lang="en-US"/>
              <a:t>CLICK TO EDIT MASTER TEXT STYLES</a:t>
            </a:r>
          </a:p>
        </p:txBody>
      </p:sp>
      <p:sp>
        <p:nvSpPr>
          <p:cNvPr id="6" name="Content Placeholder 5"/>
          <p:cNvSpPr>
            <a:spLocks noGrp="1"/>
          </p:cNvSpPr>
          <p:nvPr>
            <p:ph sz="quarter" idx="4"/>
          </p:nvPr>
        </p:nvSpPr>
        <p:spPr>
          <a:xfrm>
            <a:off x="6101080" y="3053260"/>
            <a:ext cx="5748020" cy="3086100"/>
          </a:xfrm>
        </p:spPr>
        <p:txBody>
          <a:bodyPr anchor="t" anchorCtr="0">
            <a:noAutofit/>
          </a:bodyPr>
          <a:lstStyle>
            <a:lvl1pPr algn="l">
              <a:defRPr sz="2400"/>
            </a:lvl1pPr>
            <a:lvl2pPr marL="457200" indent="-228600" algn="l">
              <a:defRPr sz="2000"/>
            </a:lvl2pPr>
            <a:lvl3pPr marL="685800" indent="-228600" algn="l">
              <a:defRPr sz="1800"/>
            </a:lvl3pPr>
            <a:lvl4pPr marL="914400" indent="-228600" algn="l">
              <a:defRPr sz="1800"/>
            </a:lvl4pPr>
            <a:lvl5pPr marL="1143000" indent="-228600" algn="l">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F2E0844B-EDCE-403C-8F9D-B2D645886C1C}"/>
              </a:ext>
            </a:extLst>
          </p:cNvPr>
          <p:cNvSpPr>
            <a:spLocks noGrp="1"/>
          </p:cNvSpPr>
          <p:nvPr>
            <p:ph type="pic" sz="quarter" idx="13"/>
          </p:nvPr>
        </p:nvSpPr>
        <p:spPr>
          <a:xfrm>
            <a:off x="1781175" y="2281735"/>
            <a:ext cx="4000500" cy="3857625"/>
          </a:xfrm>
          <a:solidFill>
            <a:schemeClr val="bg1">
              <a:lumMod val="85000"/>
            </a:schemeClr>
          </a:solidFill>
        </p:spPr>
        <p:txBody>
          <a:bodyPr/>
          <a:lstStyle/>
          <a:p>
            <a:r>
              <a:rPr lang="en-US"/>
              <a:t>Click icon to add picture</a:t>
            </a:r>
          </a:p>
        </p:txBody>
      </p:sp>
      <p:sp>
        <p:nvSpPr>
          <p:cNvPr id="12" name="Title 11">
            <a:extLst>
              <a:ext uri="{FF2B5EF4-FFF2-40B4-BE49-F238E27FC236}">
                <a16:creationId xmlns:a16="http://schemas.microsoft.com/office/drawing/2014/main" id="{F750CC80-A3A7-4184-A0A3-A78FA977ABEF}"/>
              </a:ext>
            </a:extLst>
          </p:cNvPr>
          <p:cNvSpPr>
            <a:spLocks noGrp="1"/>
          </p:cNvSpPr>
          <p:nvPr>
            <p:ph type="title" hasCustomPrompt="1"/>
          </p:nvPr>
        </p:nvSpPr>
        <p:spPr>
          <a:xfrm>
            <a:off x="1781174" y="355078"/>
            <a:ext cx="9348789" cy="1187119"/>
          </a:xfrm>
        </p:spPr>
        <p:txBody>
          <a:bodyPr/>
          <a:lstStyle>
            <a:lvl1pPr algn="ctr">
              <a:defRPr/>
            </a:lvl1pPr>
          </a:lstStyle>
          <a:p>
            <a:r>
              <a:rPr lang="en-US"/>
              <a:t>CLICK TO EDIT MASTER TITLE STYLE</a:t>
            </a:r>
          </a:p>
        </p:txBody>
      </p:sp>
      <p:sp>
        <p:nvSpPr>
          <p:cNvPr id="11" name="Rectangle 10">
            <a:extLst>
              <a:ext uri="{FF2B5EF4-FFF2-40B4-BE49-F238E27FC236}">
                <a16:creationId xmlns:a16="http://schemas.microsoft.com/office/drawing/2014/main" id="{DA7A1D97-5417-4007-87E0-C3AEC8379D9D}"/>
              </a:ext>
            </a:extLst>
          </p:cNvPr>
          <p:cNvSpPr/>
          <p:nvPr/>
        </p:nvSpPr>
        <p:spPr>
          <a:xfrm>
            <a:off x="5998368" y="1717318"/>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654996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11.">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0A284A44-C124-49BE-B75C-CE3A2F3AF539}"/>
              </a:ext>
            </a:extLst>
          </p:cNvPr>
          <p:cNvSpPr>
            <a:spLocks noGrp="1"/>
          </p:cNvSpPr>
          <p:nvPr>
            <p:ph type="pic" sz="quarter" idx="13"/>
          </p:nvPr>
        </p:nvSpPr>
        <p:spPr>
          <a:xfrm>
            <a:off x="1062038" y="0"/>
            <a:ext cx="4314031" cy="6858000"/>
          </a:xfrm>
          <a:solidFill>
            <a:schemeClr val="bg1">
              <a:lumMod val="95000"/>
            </a:schemeClr>
          </a:solidFill>
        </p:spPr>
        <p:txBody>
          <a:bodyPr/>
          <a:lstStyle>
            <a:lvl1pPr>
              <a:defRPr sz="1050"/>
            </a:lvl1pPr>
          </a:lstStyle>
          <a:p>
            <a:r>
              <a:rPr lang="en-US"/>
              <a:t>Click icon to add picture</a:t>
            </a:r>
          </a:p>
        </p:txBody>
      </p:sp>
      <p:sp>
        <p:nvSpPr>
          <p:cNvPr id="2" name="Title 1"/>
          <p:cNvSpPr>
            <a:spLocks noGrp="1"/>
          </p:cNvSpPr>
          <p:nvPr>
            <p:ph type="title" hasCustomPrompt="1"/>
          </p:nvPr>
        </p:nvSpPr>
        <p:spPr>
          <a:xfrm>
            <a:off x="5622878" y="80387"/>
            <a:ext cx="6569122" cy="1384274"/>
          </a:xfrm>
        </p:spPr>
        <p:txBody>
          <a:bodyPr anchor="b" anchorCtr="0"/>
          <a:lstStyle>
            <a:lvl1pPr algn="l">
              <a:defRPr sz="3600"/>
            </a:lvl1pPr>
          </a:lstStyle>
          <a:p>
            <a:r>
              <a:rPr lang="en-US"/>
              <a:t>CLICK TO EDIT MASTER TITLE STYLE</a:t>
            </a:r>
          </a:p>
        </p:txBody>
      </p:sp>
      <p:sp>
        <p:nvSpPr>
          <p:cNvPr id="11" name="Rectangle 10">
            <a:extLst>
              <a:ext uri="{FF2B5EF4-FFF2-40B4-BE49-F238E27FC236}">
                <a16:creationId xmlns:a16="http://schemas.microsoft.com/office/drawing/2014/main" id="{6E5CC6E3-DC0D-4E76-BB38-8F482F01CE54}"/>
              </a:ext>
            </a:extLst>
          </p:cNvPr>
          <p:cNvSpPr/>
          <p:nvPr/>
        </p:nvSpPr>
        <p:spPr>
          <a:xfrm>
            <a:off x="5622878" y="1717318"/>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58DF736F-29E0-4705-8002-57A028F361EB}"/>
              </a:ext>
            </a:extLst>
          </p:cNvPr>
          <p:cNvSpPr>
            <a:spLocks noGrp="1"/>
          </p:cNvSpPr>
          <p:nvPr>
            <p:ph type="body" sz="quarter" idx="15"/>
          </p:nvPr>
        </p:nvSpPr>
        <p:spPr>
          <a:xfrm>
            <a:off x="5622878" y="2161522"/>
            <a:ext cx="6182435" cy="3890962"/>
          </a:xfrm>
        </p:spPr>
        <p:txBody>
          <a:bodyPr anchor="t" anchorCtr="0"/>
          <a:lstStyle>
            <a:lvl1pPr>
              <a:defRPr sz="2400"/>
            </a:lvl1pPr>
            <a:lvl2pPr>
              <a:defRPr sz="2000"/>
            </a:lvl2pPr>
            <a:lvl3pPr>
              <a:defRPr sz="18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753049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2.">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7534275" y="1"/>
            <a:ext cx="4657725" cy="6857999"/>
          </a:xfrm>
          <a:solidFill>
            <a:schemeClr val="bg1">
              <a:lumMod val="95000"/>
            </a:schemeClr>
          </a:solidFill>
        </p:spPr>
        <p:txBody>
          <a:bodyPr vert="horz" lIns="0" tIns="0" rIns="0" bIns="0" rtlCol="0" anchor="t" anchorCtr="1">
            <a:noAutofit/>
          </a:bodyPr>
          <a:lstStyle>
            <a:lvl1pPr marL="0" indent="0">
              <a:buNone/>
              <a:defRPr lang="en-US" sz="1050" dirty="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t>Click icon to add picture</a:t>
            </a:r>
          </a:p>
        </p:txBody>
      </p:sp>
      <p:sp>
        <p:nvSpPr>
          <p:cNvPr id="9" name="Title 1">
            <a:extLst>
              <a:ext uri="{FF2B5EF4-FFF2-40B4-BE49-F238E27FC236}">
                <a16:creationId xmlns:a16="http://schemas.microsoft.com/office/drawing/2014/main" id="{D0C0714E-C0F0-4F60-B7FA-A19C0D3627E9}"/>
              </a:ext>
            </a:extLst>
          </p:cNvPr>
          <p:cNvSpPr>
            <a:spLocks noGrp="1"/>
          </p:cNvSpPr>
          <p:nvPr>
            <p:ph type="title" hasCustomPrompt="1"/>
          </p:nvPr>
        </p:nvSpPr>
        <p:spPr>
          <a:xfrm>
            <a:off x="1453669" y="154979"/>
            <a:ext cx="5964126" cy="1332628"/>
          </a:xfrm>
        </p:spPr>
        <p:txBody>
          <a:bodyPr lIns="0" rIns="182880" anchor="b" anchorCtr="0"/>
          <a:lstStyle>
            <a:lvl1pPr algn="l">
              <a:defRPr sz="3600"/>
            </a:lvl1pPr>
          </a:lstStyle>
          <a:p>
            <a:r>
              <a:rPr lang="en-US"/>
              <a:t>CLICK TO EDIT MASTER TITLE STYLE</a:t>
            </a:r>
          </a:p>
        </p:txBody>
      </p:sp>
      <p:sp>
        <p:nvSpPr>
          <p:cNvPr id="10" name="Rectangle 9">
            <a:extLst>
              <a:ext uri="{FF2B5EF4-FFF2-40B4-BE49-F238E27FC236}">
                <a16:creationId xmlns:a16="http://schemas.microsoft.com/office/drawing/2014/main" id="{DD095686-F290-4D4B-9367-EED623DA8D39}"/>
              </a:ext>
            </a:extLst>
          </p:cNvPr>
          <p:cNvSpPr/>
          <p:nvPr/>
        </p:nvSpPr>
        <p:spPr>
          <a:xfrm>
            <a:off x="1453669" y="1717318"/>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82CD6EEB-030E-4A23-B2BC-81B5EB408DCF}"/>
              </a:ext>
            </a:extLst>
          </p:cNvPr>
          <p:cNvSpPr>
            <a:spLocks noGrp="1"/>
          </p:cNvSpPr>
          <p:nvPr>
            <p:ph type="body" sz="quarter" idx="15"/>
          </p:nvPr>
        </p:nvSpPr>
        <p:spPr>
          <a:xfrm>
            <a:off x="1453669" y="2142699"/>
            <a:ext cx="5520337" cy="4338638"/>
          </a:xfrm>
        </p:spPr>
        <p:txBody>
          <a:bodyPr anchor="t" anchorCtr="0"/>
          <a:lstStyle>
            <a:lvl1pPr>
              <a:defRPr sz="2400"/>
            </a:lvl1pPr>
            <a:lvl2pPr>
              <a:defRPr sz="2000"/>
            </a:lvl2pPr>
            <a:lvl3pPr>
              <a:defRPr sz="18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377556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13.">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368D085-F5FD-4E86-BDFE-24155775ED5F}"/>
              </a:ext>
            </a:extLst>
          </p:cNvPr>
          <p:cNvSpPr>
            <a:spLocks noGrp="1"/>
          </p:cNvSpPr>
          <p:nvPr>
            <p:ph type="pic" sz="quarter" idx="10"/>
          </p:nvPr>
        </p:nvSpPr>
        <p:spPr>
          <a:xfrm>
            <a:off x="0" y="1"/>
            <a:ext cx="12192000" cy="6858000"/>
          </a:xfrm>
        </p:spPr>
        <p:txBody>
          <a:bodyPr/>
          <a:lstStyle/>
          <a:p>
            <a:r>
              <a:rPr lang="en-US"/>
              <a:t>Click icon to add picture</a:t>
            </a:r>
          </a:p>
        </p:txBody>
      </p:sp>
      <p:sp>
        <p:nvSpPr>
          <p:cNvPr id="9" name="Title 8">
            <a:extLst>
              <a:ext uri="{FF2B5EF4-FFF2-40B4-BE49-F238E27FC236}">
                <a16:creationId xmlns:a16="http://schemas.microsoft.com/office/drawing/2014/main" id="{F8968443-C150-4B49-A66C-B31B7A83D00A}"/>
              </a:ext>
            </a:extLst>
          </p:cNvPr>
          <p:cNvSpPr>
            <a:spLocks noGrp="1"/>
          </p:cNvSpPr>
          <p:nvPr>
            <p:ph type="title" hasCustomPrompt="1"/>
          </p:nvPr>
        </p:nvSpPr>
        <p:spPr>
          <a:xfrm>
            <a:off x="0" y="0"/>
            <a:ext cx="12192000" cy="1178560"/>
          </a:xfrm>
          <a:gradFill>
            <a:gsLst>
              <a:gs pos="0">
                <a:schemeClr val="tx1">
                  <a:alpha val="90000"/>
                </a:schemeClr>
              </a:gs>
              <a:gs pos="100000">
                <a:schemeClr val="tx1">
                  <a:alpha val="0"/>
                </a:schemeClr>
              </a:gs>
            </a:gsLst>
            <a:lin ang="5400000" scaled="1"/>
          </a:gradFill>
        </p:spPr>
        <p:txBody>
          <a:bodyPr lIns="182880" tIns="182880" rIns="182880" bIns="182880" anchor="t" anchorCtr="1"/>
          <a:lstStyle>
            <a:lvl1pPr>
              <a:defRPr>
                <a:solidFill>
                  <a:schemeClr val="bg1"/>
                </a:solidFill>
                <a:effectLst>
                  <a:outerShdw blurRad="38100" dist="38100" dir="2700000" algn="tl">
                    <a:srgbClr val="000000">
                      <a:alpha val="43137"/>
                    </a:srgbClr>
                  </a:outerShdw>
                </a:effectLst>
              </a:defRPr>
            </a:lvl1pPr>
          </a:lstStyle>
          <a:p>
            <a:r>
              <a:rPr lang="en-US"/>
              <a:t>CLICK TO EDIT MASTER TITLE STYLE</a:t>
            </a:r>
          </a:p>
        </p:txBody>
      </p:sp>
    </p:spTree>
    <p:extLst>
      <p:ext uri="{BB962C8B-B14F-4D97-AF65-F5344CB8AC3E}">
        <p14:creationId xmlns:p14="http://schemas.microsoft.com/office/powerpoint/2010/main" val="214516041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8B61E-D700-41AB-A285-33515E6C0A52}"/>
              </a:ext>
            </a:extLst>
          </p:cNvPr>
          <p:cNvSpPr>
            <a:spLocks noGrp="1"/>
          </p:cNvSpPr>
          <p:nvPr>
            <p:ph type="title" hasCustomPrompt="1"/>
          </p:nvPr>
        </p:nvSpPr>
        <p:spPr>
          <a:xfrm>
            <a:off x="1781174" y="818540"/>
            <a:ext cx="7171757" cy="1272756"/>
          </a:xfrm>
        </p:spPr>
        <p:txBody>
          <a:bodyPr anchor="b" anchorCtr="0"/>
          <a:lstStyle>
            <a:lvl1pPr algn="l">
              <a:defRPr/>
            </a:lvl1pPr>
          </a:lstStyle>
          <a:p>
            <a:r>
              <a:rPr lang="en-US"/>
              <a:t>CLICK TO EDIT MASTER TITLE STYLE</a:t>
            </a:r>
          </a:p>
        </p:txBody>
      </p:sp>
      <p:sp>
        <p:nvSpPr>
          <p:cNvPr id="7" name="Text Placeholder 6">
            <a:extLst>
              <a:ext uri="{FF2B5EF4-FFF2-40B4-BE49-F238E27FC236}">
                <a16:creationId xmlns:a16="http://schemas.microsoft.com/office/drawing/2014/main" id="{8A0B0C01-FE56-4642-9E7B-E63BFB56B8F8}"/>
              </a:ext>
            </a:extLst>
          </p:cNvPr>
          <p:cNvSpPr>
            <a:spLocks noGrp="1"/>
          </p:cNvSpPr>
          <p:nvPr>
            <p:ph type="body" sz="quarter" idx="13"/>
          </p:nvPr>
        </p:nvSpPr>
        <p:spPr>
          <a:xfrm>
            <a:off x="1781174" y="3018774"/>
            <a:ext cx="4872973" cy="3118414"/>
          </a:xfrm>
        </p:spPr>
        <p:txBody>
          <a:bodyPr anchor="t" anchorCtr="0"/>
          <a:lstStyle>
            <a:lvl1pPr marL="0" indent="0" algn="l">
              <a:lnSpc>
                <a:spcPct val="95000"/>
              </a:lnSpc>
              <a:spcBef>
                <a:spcPts val="800"/>
              </a:spcBef>
              <a:buNone/>
              <a:defRPr lang="en-US" sz="2000" kern="1200" dirty="0">
                <a:solidFill>
                  <a:schemeClr val="tx2">
                    <a:lumMod val="75000"/>
                  </a:schemeClr>
                </a:solidFill>
                <a:latin typeface="+mn-lt"/>
                <a:ea typeface="+mn-ea"/>
                <a:cs typeface="+mn-cs"/>
              </a:defRPr>
            </a:lvl1pPr>
          </a:lstStyle>
          <a:p>
            <a:pPr lvl="0"/>
            <a:r>
              <a:rPr lang="en-US"/>
              <a:t>Edit Master text styles</a:t>
            </a:r>
          </a:p>
        </p:txBody>
      </p:sp>
      <p:sp>
        <p:nvSpPr>
          <p:cNvPr id="8" name="Rectangle 7">
            <a:extLst>
              <a:ext uri="{FF2B5EF4-FFF2-40B4-BE49-F238E27FC236}">
                <a16:creationId xmlns:a16="http://schemas.microsoft.com/office/drawing/2014/main" id="{523D1C27-A47E-49F4-8FF1-3954D853A2CE}"/>
              </a:ext>
            </a:extLst>
          </p:cNvPr>
          <p:cNvSpPr/>
          <p:nvPr/>
        </p:nvSpPr>
        <p:spPr>
          <a:xfrm>
            <a:off x="1781174" y="2239914"/>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412228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8B61E-D700-41AB-A285-33515E6C0A52}"/>
              </a:ext>
            </a:extLst>
          </p:cNvPr>
          <p:cNvSpPr>
            <a:spLocks noGrp="1"/>
          </p:cNvSpPr>
          <p:nvPr>
            <p:ph type="title" hasCustomPrompt="1"/>
          </p:nvPr>
        </p:nvSpPr>
        <p:spPr>
          <a:xfrm>
            <a:off x="1781174" y="818540"/>
            <a:ext cx="7171757" cy="1272756"/>
          </a:xfrm>
        </p:spPr>
        <p:txBody>
          <a:bodyPr anchor="b" anchorCtr="0"/>
          <a:lstStyle>
            <a:lvl1pPr algn="l">
              <a:defRPr/>
            </a:lvl1pPr>
          </a:lstStyle>
          <a:p>
            <a:r>
              <a:rPr lang="en-US"/>
              <a:t>CLICK TO EDIT MASTER TITLE STYLE</a:t>
            </a:r>
          </a:p>
        </p:txBody>
      </p:sp>
      <p:sp>
        <p:nvSpPr>
          <p:cNvPr id="7" name="Text Placeholder 6">
            <a:extLst>
              <a:ext uri="{FF2B5EF4-FFF2-40B4-BE49-F238E27FC236}">
                <a16:creationId xmlns:a16="http://schemas.microsoft.com/office/drawing/2014/main" id="{8A0B0C01-FE56-4642-9E7B-E63BFB56B8F8}"/>
              </a:ext>
            </a:extLst>
          </p:cNvPr>
          <p:cNvSpPr>
            <a:spLocks noGrp="1"/>
          </p:cNvSpPr>
          <p:nvPr>
            <p:ph type="body" sz="quarter" idx="13"/>
          </p:nvPr>
        </p:nvSpPr>
        <p:spPr>
          <a:xfrm>
            <a:off x="1781174" y="3018774"/>
            <a:ext cx="4754880" cy="3118414"/>
          </a:xfrm>
        </p:spPr>
        <p:txBody>
          <a:bodyPr anchor="t" anchorCtr="0"/>
          <a:lstStyle>
            <a:lvl1pPr marL="0" indent="0" algn="l">
              <a:lnSpc>
                <a:spcPct val="95000"/>
              </a:lnSpc>
              <a:spcBef>
                <a:spcPts val="800"/>
              </a:spcBef>
              <a:buNone/>
              <a:defRPr lang="en-US" sz="2000" kern="1200" dirty="0">
                <a:solidFill>
                  <a:schemeClr val="tx2">
                    <a:lumMod val="75000"/>
                  </a:schemeClr>
                </a:solidFill>
                <a:latin typeface="+mn-lt"/>
                <a:ea typeface="+mn-ea"/>
                <a:cs typeface="+mn-cs"/>
              </a:defRPr>
            </a:lvl1pPr>
          </a:lstStyle>
          <a:p>
            <a:pPr lvl="0"/>
            <a:r>
              <a:rPr lang="en-US"/>
              <a:t>Edit Master text styles</a:t>
            </a:r>
          </a:p>
        </p:txBody>
      </p:sp>
      <p:sp>
        <p:nvSpPr>
          <p:cNvPr id="8" name="Rectangle 7">
            <a:extLst>
              <a:ext uri="{FF2B5EF4-FFF2-40B4-BE49-F238E27FC236}">
                <a16:creationId xmlns:a16="http://schemas.microsoft.com/office/drawing/2014/main" id="{523D1C27-A47E-49F4-8FF1-3954D853A2CE}"/>
              </a:ext>
            </a:extLst>
          </p:cNvPr>
          <p:cNvSpPr/>
          <p:nvPr/>
        </p:nvSpPr>
        <p:spPr>
          <a:xfrm>
            <a:off x="1781174" y="2239914"/>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a:extLst>
              <a:ext uri="{FF2B5EF4-FFF2-40B4-BE49-F238E27FC236}">
                <a16:creationId xmlns:a16="http://schemas.microsoft.com/office/drawing/2014/main" id="{745069E1-66A9-45BF-B886-E9052A262DE7}"/>
              </a:ext>
            </a:extLst>
          </p:cNvPr>
          <p:cNvSpPr>
            <a:spLocks noGrp="1"/>
          </p:cNvSpPr>
          <p:nvPr>
            <p:ph type="pic" sz="quarter" idx="14"/>
          </p:nvPr>
        </p:nvSpPr>
        <p:spPr>
          <a:xfrm>
            <a:off x="6985000" y="3018774"/>
            <a:ext cx="4754880" cy="3118501"/>
          </a:xfrm>
          <a:solidFill>
            <a:schemeClr val="bg1">
              <a:lumMod val="95000"/>
            </a:schemeClr>
          </a:solidFill>
        </p:spPr>
        <p:txBody>
          <a:bodyPr/>
          <a:lstStyle/>
          <a:p>
            <a:r>
              <a:rPr lang="en-US"/>
              <a:t>Click icon to add picture</a:t>
            </a:r>
          </a:p>
        </p:txBody>
      </p:sp>
    </p:spTree>
    <p:extLst>
      <p:ext uri="{BB962C8B-B14F-4D97-AF65-F5344CB8AC3E}">
        <p14:creationId xmlns:p14="http://schemas.microsoft.com/office/powerpoint/2010/main" val="202845665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6.">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677764B7-ADAB-412F-A905-60FDDC8A075C}"/>
              </a:ext>
            </a:extLst>
          </p:cNvPr>
          <p:cNvSpPr>
            <a:spLocks noGrp="1"/>
          </p:cNvSpPr>
          <p:nvPr>
            <p:ph type="pic" sz="quarter" idx="14"/>
          </p:nvPr>
        </p:nvSpPr>
        <p:spPr>
          <a:xfrm>
            <a:off x="1050879" y="2"/>
            <a:ext cx="11141122" cy="3002507"/>
          </a:xfrm>
          <a:custGeom>
            <a:avLst/>
            <a:gdLst>
              <a:gd name="connsiteX0" fmla="*/ 0 w 11141122"/>
              <a:gd name="connsiteY0" fmla="*/ 0 h 3002507"/>
              <a:gd name="connsiteX1" fmla="*/ 11141122 w 11141122"/>
              <a:gd name="connsiteY1" fmla="*/ 0 h 3002507"/>
              <a:gd name="connsiteX2" fmla="*/ 11141122 w 11141122"/>
              <a:gd name="connsiteY2" fmla="*/ 3002507 h 3002507"/>
              <a:gd name="connsiteX3" fmla="*/ 5868536 w 11141122"/>
              <a:gd name="connsiteY3" fmla="*/ 3002507 h 3002507"/>
              <a:gd name="connsiteX4" fmla="*/ 5868536 w 11141122"/>
              <a:gd name="connsiteY4" fmla="*/ 2565778 h 3002507"/>
              <a:gd name="connsiteX5" fmla="*/ 491318 w 11141122"/>
              <a:gd name="connsiteY5" fmla="*/ 2565778 h 3002507"/>
              <a:gd name="connsiteX6" fmla="*/ 491318 w 11141122"/>
              <a:gd name="connsiteY6" fmla="*/ 3002507 h 3002507"/>
              <a:gd name="connsiteX7" fmla="*/ 0 w 11141122"/>
              <a:gd name="connsiteY7" fmla="*/ 3002507 h 3002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141122" h="3002507">
                <a:moveTo>
                  <a:pt x="0" y="0"/>
                </a:moveTo>
                <a:lnTo>
                  <a:pt x="11141122" y="0"/>
                </a:lnTo>
                <a:lnTo>
                  <a:pt x="11141122" y="3002507"/>
                </a:lnTo>
                <a:lnTo>
                  <a:pt x="5868536" y="3002507"/>
                </a:lnTo>
                <a:lnTo>
                  <a:pt x="5868536" y="2565778"/>
                </a:lnTo>
                <a:lnTo>
                  <a:pt x="491318" y="2565778"/>
                </a:lnTo>
                <a:lnTo>
                  <a:pt x="491318" y="3002507"/>
                </a:lnTo>
                <a:lnTo>
                  <a:pt x="0" y="3002507"/>
                </a:lnTo>
                <a:close/>
              </a:path>
            </a:pathLst>
          </a:custGeom>
          <a:noFill/>
        </p:spPr>
        <p:txBody>
          <a:bodyPr wrap="square">
            <a:noAutofit/>
          </a:bodyPr>
          <a:lstStyle/>
          <a:p>
            <a:r>
              <a:rPr lang="en-US"/>
              <a:t>Click icon to add picture</a:t>
            </a:r>
          </a:p>
        </p:txBody>
      </p:sp>
      <p:sp>
        <p:nvSpPr>
          <p:cNvPr id="2" name="Title 1">
            <a:extLst>
              <a:ext uri="{FF2B5EF4-FFF2-40B4-BE49-F238E27FC236}">
                <a16:creationId xmlns:a16="http://schemas.microsoft.com/office/drawing/2014/main" id="{2DD8B61E-D700-41AB-A285-33515E6C0A52}"/>
              </a:ext>
            </a:extLst>
          </p:cNvPr>
          <p:cNvSpPr>
            <a:spLocks noGrp="1"/>
          </p:cNvSpPr>
          <p:nvPr>
            <p:ph type="title" hasCustomPrompt="1"/>
          </p:nvPr>
        </p:nvSpPr>
        <p:spPr>
          <a:xfrm>
            <a:off x="1781174" y="2825087"/>
            <a:ext cx="4892581" cy="794760"/>
          </a:xfrm>
        </p:spPr>
        <p:txBody>
          <a:bodyPr anchor="b" anchorCtr="0"/>
          <a:lstStyle>
            <a:lvl1pPr algn="l">
              <a:defRPr sz="2400"/>
            </a:lvl1pPr>
          </a:lstStyle>
          <a:p>
            <a:r>
              <a:rPr lang="en-US"/>
              <a:t>CLICK TO EDIT MASTER TITLE STYLE</a:t>
            </a:r>
          </a:p>
        </p:txBody>
      </p:sp>
      <p:sp>
        <p:nvSpPr>
          <p:cNvPr id="7" name="Text Placeholder 6">
            <a:extLst>
              <a:ext uri="{FF2B5EF4-FFF2-40B4-BE49-F238E27FC236}">
                <a16:creationId xmlns:a16="http://schemas.microsoft.com/office/drawing/2014/main" id="{8A0B0C01-FE56-4642-9E7B-E63BFB56B8F8}"/>
              </a:ext>
            </a:extLst>
          </p:cNvPr>
          <p:cNvSpPr>
            <a:spLocks noGrp="1"/>
          </p:cNvSpPr>
          <p:nvPr>
            <p:ph type="body" sz="quarter" idx="13"/>
          </p:nvPr>
        </p:nvSpPr>
        <p:spPr>
          <a:xfrm>
            <a:off x="1794320" y="3893074"/>
            <a:ext cx="4872973" cy="2726090"/>
          </a:xfrm>
        </p:spPr>
        <p:txBody>
          <a:bodyPr anchor="t" anchorCtr="0"/>
          <a:lstStyle>
            <a:lvl1pPr marL="0" indent="0" algn="l">
              <a:lnSpc>
                <a:spcPct val="95000"/>
              </a:lnSpc>
              <a:spcBef>
                <a:spcPts val="800"/>
              </a:spcBef>
              <a:buNone/>
              <a:defRPr lang="en-US" sz="2000" kern="1200" dirty="0">
                <a:solidFill>
                  <a:schemeClr val="tx2">
                    <a:lumMod val="75000"/>
                  </a:schemeClr>
                </a:solidFill>
                <a:latin typeface="+mn-lt"/>
                <a:ea typeface="+mn-ea"/>
                <a:cs typeface="+mn-cs"/>
              </a:defRPr>
            </a:lvl1pPr>
          </a:lstStyle>
          <a:p>
            <a:pPr lvl="0"/>
            <a:r>
              <a:rPr lang="en-US"/>
              <a:t>Edit Master text styles</a:t>
            </a:r>
          </a:p>
        </p:txBody>
      </p:sp>
      <p:sp>
        <p:nvSpPr>
          <p:cNvPr id="11" name="Rectangle 10">
            <a:extLst>
              <a:ext uri="{FF2B5EF4-FFF2-40B4-BE49-F238E27FC236}">
                <a16:creationId xmlns:a16="http://schemas.microsoft.com/office/drawing/2014/main" id="{287D14DF-5E3B-41EB-8A91-1BED59B88863}"/>
              </a:ext>
            </a:extLst>
          </p:cNvPr>
          <p:cNvSpPr/>
          <p:nvPr/>
        </p:nvSpPr>
        <p:spPr>
          <a:xfrm>
            <a:off x="1542197" y="6766560"/>
            <a:ext cx="5377218" cy="9144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9805185"/>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8B61E-D700-41AB-A285-33515E6C0A52}"/>
              </a:ext>
            </a:extLst>
          </p:cNvPr>
          <p:cNvSpPr>
            <a:spLocks noGrp="1"/>
          </p:cNvSpPr>
          <p:nvPr>
            <p:ph type="title" hasCustomPrompt="1"/>
          </p:nvPr>
        </p:nvSpPr>
        <p:spPr>
          <a:xfrm>
            <a:off x="1505602" y="626357"/>
            <a:ext cx="5263688" cy="1828193"/>
          </a:xfrm>
        </p:spPr>
        <p:txBody>
          <a:bodyPr wrap="square" anchor="b" anchorCtr="0">
            <a:spAutoFit/>
          </a:bodyPr>
          <a:lstStyle>
            <a:lvl1pPr algn="l">
              <a:defRPr/>
            </a:lvl1pPr>
          </a:lstStyle>
          <a:p>
            <a:r>
              <a:rPr lang="en-US"/>
              <a:t>CLICK TO EDIT MASTER TITLE STYLE</a:t>
            </a:r>
          </a:p>
        </p:txBody>
      </p:sp>
      <p:sp>
        <p:nvSpPr>
          <p:cNvPr id="7" name="Text Placeholder 6">
            <a:extLst>
              <a:ext uri="{FF2B5EF4-FFF2-40B4-BE49-F238E27FC236}">
                <a16:creationId xmlns:a16="http://schemas.microsoft.com/office/drawing/2014/main" id="{8A0B0C01-FE56-4642-9E7B-E63BFB56B8F8}"/>
              </a:ext>
            </a:extLst>
          </p:cNvPr>
          <p:cNvSpPr>
            <a:spLocks noGrp="1"/>
          </p:cNvSpPr>
          <p:nvPr>
            <p:ph type="body" sz="quarter" idx="13"/>
          </p:nvPr>
        </p:nvSpPr>
        <p:spPr>
          <a:xfrm>
            <a:off x="7014575" y="688932"/>
            <a:ext cx="4572000" cy="661720"/>
          </a:xfrm>
          <a:solidFill>
            <a:schemeClr val="bg1">
              <a:lumMod val="95000"/>
            </a:schemeClr>
          </a:solidFill>
        </p:spPr>
        <p:txBody>
          <a:bodyPr wrap="square" lIns="182880" tIns="182880" rIns="182880" bIns="182880" anchor="t" anchorCtr="0">
            <a:spAutoFit/>
          </a:bodyPr>
          <a:lstStyle>
            <a:lvl1pPr marL="0" indent="0" algn="l">
              <a:lnSpc>
                <a:spcPct val="95000"/>
              </a:lnSpc>
              <a:spcBef>
                <a:spcPts val="800"/>
              </a:spcBef>
              <a:buNone/>
              <a:defRPr lang="en-US" sz="2000" kern="1200" dirty="0">
                <a:solidFill>
                  <a:schemeClr val="tx2">
                    <a:lumMod val="75000"/>
                  </a:schemeClr>
                </a:solidFill>
                <a:latin typeface="+mn-lt"/>
                <a:ea typeface="+mn-ea"/>
                <a:cs typeface="+mn-cs"/>
              </a:defRPr>
            </a:lvl1pPr>
          </a:lstStyle>
          <a:p>
            <a:pPr lvl="0"/>
            <a:r>
              <a:rPr lang="en-US"/>
              <a:t>Edit Master text styles</a:t>
            </a:r>
          </a:p>
        </p:txBody>
      </p:sp>
      <p:sp>
        <p:nvSpPr>
          <p:cNvPr id="8" name="Rectangle 7">
            <a:extLst>
              <a:ext uri="{FF2B5EF4-FFF2-40B4-BE49-F238E27FC236}">
                <a16:creationId xmlns:a16="http://schemas.microsoft.com/office/drawing/2014/main" id="{523D1C27-A47E-49F4-8FF1-3954D853A2CE}"/>
              </a:ext>
            </a:extLst>
          </p:cNvPr>
          <p:cNvSpPr/>
          <p:nvPr/>
        </p:nvSpPr>
        <p:spPr>
          <a:xfrm>
            <a:off x="1505602" y="2630464"/>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3808840"/>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8B61E-D700-41AB-A285-33515E6C0A52}"/>
              </a:ext>
            </a:extLst>
          </p:cNvPr>
          <p:cNvSpPr>
            <a:spLocks noGrp="1"/>
          </p:cNvSpPr>
          <p:nvPr>
            <p:ph type="title" hasCustomPrompt="1"/>
          </p:nvPr>
        </p:nvSpPr>
        <p:spPr>
          <a:xfrm>
            <a:off x="1505602" y="626357"/>
            <a:ext cx="5263688" cy="1828193"/>
          </a:xfrm>
        </p:spPr>
        <p:txBody>
          <a:bodyPr wrap="square" anchor="b" anchorCtr="0">
            <a:spAutoFit/>
          </a:bodyPr>
          <a:lstStyle>
            <a:lvl1pPr algn="l">
              <a:defRPr/>
            </a:lvl1pPr>
          </a:lstStyle>
          <a:p>
            <a:r>
              <a:rPr lang="en-US"/>
              <a:t>CLICK TO EDIT MASTER TITLE STYLE</a:t>
            </a:r>
          </a:p>
        </p:txBody>
      </p:sp>
      <p:sp>
        <p:nvSpPr>
          <p:cNvPr id="7" name="Text Placeholder 6">
            <a:extLst>
              <a:ext uri="{FF2B5EF4-FFF2-40B4-BE49-F238E27FC236}">
                <a16:creationId xmlns:a16="http://schemas.microsoft.com/office/drawing/2014/main" id="{8A0B0C01-FE56-4642-9E7B-E63BFB56B8F8}"/>
              </a:ext>
            </a:extLst>
          </p:cNvPr>
          <p:cNvSpPr>
            <a:spLocks noGrp="1"/>
          </p:cNvSpPr>
          <p:nvPr>
            <p:ph type="body" sz="quarter" idx="13"/>
          </p:nvPr>
        </p:nvSpPr>
        <p:spPr>
          <a:xfrm>
            <a:off x="7014575" y="688932"/>
            <a:ext cx="4904898" cy="846386"/>
          </a:xfrm>
          <a:solidFill>
            <a:schemeClr val="bg1">
              <a:lumMod val="95000"/>
            </a:schemeClr>
          </a:solidFill>
        </p:spPr>
        <p:txBody>
          <a:bodyPr wrap="square" lIns="274320" tIns="274320" rIns="274320" bIns="274320" anchor="t" anchorCtr="0">
            <a:spAutoFit/>
          </a:bodyPr>
          <a:lstStyle>
            <a:lvl1pPr marL="0" indent="0" algn="l">
              <a:lnSpc>
                <a:spcPct val="95000"/>
              </a:lnSpc>
              <a:spcBef>
                <a:spcPts val="800"/>
              </a:spcBef>
              <a:buNone/>
              <a:defRPr lang="en-US" sz="2000" kern="1200" dirty="0">
                <a:solidFill>
                  <a:schemeClr val="tx2">
                    <a:lumMod val="75000"/>
                  </a:schemeClr>
                </a:solidFill>
                <a:latin typeface="+mn-lt"/>
                <a:ea typeface="+mn-ea"/>
                <a:cs typeface="+mn-cs"/>
              </a:defRPr>
            </a:lvl1pPr>
          </a:lstStyle>
          <a:p>
            <a:pPr lvl="0"/>
            <a:r>
              <a:rPr lang="en-US"/>
              <a:t>Edit Master text styles</a:t>
            </a:r>
          </a:p>
        </p:txBody>
      </p:sp>
      <p:sp>
        <p:nvSpPr>
          <p:cNvPr id="8" name="Rectangle 7">
            <a:extLst>
              <a:ext uri="{FF2B5EF4-FFF2-40B4-BE49-F238E27FC236}">
                <a16:creationId xmlns:a16="http://schemas.microsoft.com/office/drawing/2014/main" id="{523D1C27-A47E-49F4-8FF1-3954D853A2CE}"/>
              </a:ext>
            </a:extLst>
          </p:cNvPr>
          <p:cNvSpPr/>
          <p:nvPr/>
        </p:nvSpPr>
        <p:spPr>
          <a:xfrm>
            <a:off x="1505602" y="2630464"/>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A49FF349-499D-4773-A3B2-1547301DCB9D}"/>
              </a:ext>
            </a:extLst>
          </p:cNvPr>
          <p:cNvSpPr>
            <a:spLocks noGrp="1"/>
          </p:cNvSpPr>
          <p:nvPr>
            <p:ph type="pic" sz="quarter" idx="14"/>
          </p:nvPr>
        </p:nvSpPr>
        <p:spPr>
          <a:xfrm>
            <a:off x="1504950" y="3124200"/>
            <a:ext cx="5264150" cy="3403600"/>
          </a:xfrm>
        </p:spPr>
        <p:txBody>
          <a:bodyPr/>
          <a:lstStyle/>
          <a:p>
            <a:r>
              <a:rPr lang="en-US"/>
              <a:t>Click icon to add picture</a:t>
            </a:r>
          </a:p>
        </p:txBody>
      </p:sp>
    </p:spTree>
    <p:extLst>
      <p:ext uri="{BB962C8B-B14F-4D97-AF65-F5344CB8AC3E}">
        <p14:creationId xmlns:p14="http://schemas.microsoft.com/office/powerpoint/2010/main" val="135994859"/>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070A7B3-6521-4DCA-87E5-044747A908C1}" type="datetimeFigureOut">
              <a:rPr lang="en-US" dirty="0"/>
              <a:t>12/17/2025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a:p>
        </p:txBody>
      </p:sp>
    </p:spTree>
    <p:extLst>
      <p:ext uri="{BB962C8B-B14F-4D97-AF65-F5344CB8AC3E}">
        <p14:creationId xmlns:p14="http://schemas.microsoft.com/office/powerpoint/2010/main" val="1038969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 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t" anchorCtr="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55D0655B-5834-474B-BC1F-9C661A5AD1A4}"/>
              </a:ext>
            </a:extLst>
          </p:cNvPr>
          <p:cNvSpPr>
            <a:spLocks noGrp="1"/>
          </p:cNvSpPr>
          <p:nvPr>
            <p:ph type="title" hasCustomPrompt="1"/>
          </p:nvPr>
        </p:nvSpPr>
        <p:spPr>
          <a:xfrm>
            <a:off x="1781174" y="355078"/>
            <a:ext cx="9348789" cy="1272756"/>
          </a:xfrm>
        </p:spPr>
        <p:txBody>
          <a:bodyPr/>
          <a:lstStyle>
            <a:lvl1pPr>
              <a:defRPr lang="en-US" sz="4400" kern="1200" spc="-150" dirty="0">
                <a:solidFill>
                  <a:schemeClr val="tx2"/>
                </a:solidFill>
                <a:latin typeface="Arial Black" panose="020B0A04020102020204" pitchFamily="34" charset="0"/>
                <a:ea typeface="+mj-ea"/>
                <a:cs typeface="+mj-cs"/>
              </a:defRPr>
            </a:lvl1pPr>
          </a:lstStyle>
          <a:p>
            <a:r>
              <a:rPr lang="en-US"/>
              <a:t>CLICK TO EDIT MASTER TITLE STYLE</a:t>
            </a:r>
          </a:p>
        </p:txBody>
      </p:sp>
      <p:sp>
        <p:nvSpPr>
          <p:cNvPr id="7" name="Rectangle 6">
            <a:extLst>
              <a:ext uri="{FF2B5EF4-FFF2-40B4-BE49-F238E27FC236}">
                <a16:creationId xmlns:a16="http://schemas.microsoft.com/office/drawing/2014/main" id="{E608DCDB-66C8-44DE-8ED7-83CE364096B0}"/>
              </a:ext>
            </a:extLst>
          </p:cNvPr>
          <p:cNvSpPr/>
          <p:nvPr/>
        </p:nvSpPr>
        <p:spPr>
          <a:xfrm>
            <a:off x="5998368" y="1853852"/>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4855737"/>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a:p>
        </p:txBody>
      </p:sp>
    </p:spTree>
    <p:extLst>
      <p:ext uri="{BB962C8B-B14F-4D97-AF65-F5344CB8AC3E}">
        <p14:creationId xmlns:p14="http://schemas.microsoft.com/office/powerpoint/2010/main" val="1808741568"/>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1BE4249-C0D0-4B06-8692-E8BB871AF643}" type="datetimeFigureOut">
              <a:rPr lang="en-US" smtClean="0"/>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7578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3. 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174" y="3429000"/>
            <a:ext cx="9348788" cy="1543050"/>
          </a:xfrm>
        </p:spPr>
        <p:txBody>
          <a:bodyPr lIns="0" tIns="0" rIns="0" bIns="0"/>
          <a:lstStyle>
            <a:lvl1pPr marL="0" indent="0" algn="ctr">
              <a:buNone/>
              <a:defRPr sz="32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Title 6">
            <a:extLst>
              <a:ext uri="{FF2B5EF4-FFF2-40B4-BE49-F238E27FC236}">
                <a16:creationId xmlns:a16="http://schemas.microsoft.com/office/drawing/2014/main" id="{719FB596-AD7C-4AED-B155-2E23580F8DEC}"/>
              </a:ext>
            </a:extLst>
          </p:cNvPr>
          <p:cNvSpPr>
            <a:spLocks noGrp="1"/>
          </p:cNvSpPr>
          <p:nvPr>
            <p:ph type="title" hasCustomPrompt="1"/>
          </p:nvPr>
        </p:nvSpPr>
        <p:spPr>
          <a:xfrm>
            <a:off x="1781174" y="1104900"/>
            <a:ext cx="9348789" cy="1697120"/>
          </a:xfrm>
        </p:spPr>
        <p:txBody>
          <a:bodyPr/>
          <a:lstStyle/>
          <a:p>
            <a:r>
              <a:rPr lang="en-US"/>
              <a:t>CLICK TO EDIT MASTER TITLE STYLE</a:t>
            </a:r>
          </a:p>
        </p:txBody>
      </p:sp>
      <p:sp>
        <p:nvSpPr>
          <p:cNvPr id="8" name="Rectangle 7">
            <a:extLst>
              <a:ext uri="{FF2B5EF4-FFF2-40B4-BE49-F238E27FC236}">
                <a16:creationId xmlns:a16="http://schemas.microsoft.com/office/drawing/2014/main" id="{DA064562-184D-4ABA-BCF1-23E6D7615DCD}"/>
              </a:ext>
            </a:extLst>
          </p:cNvPr>
          <p:cNvSpPr/>
          <p:nvPr/>
        </p:nvSpPr>
        <p:spPr>
          <a:xfrm>
            <a:off x="5998368" y="3057604"/>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497501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 2 column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781175" y="2161522"/>
            <a:ext cx="4589480" cy="4276855"/>
          </a:xfrm>
        </p:spPr>
        <p:txBody>
          <a:bodyPr anchor="t" anchorCtr="0"/>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15136" y="2161522"/>
            <a:ext cx="4931387" cy="4276855"/>
          </a:xfrm>
        </p:spPr>
        <p:txBody>
          <a:bodyPr anchor="t" anchorCtr="0"/>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a:extLst>
              <a:ext uri="{FF2B5EF4-FFF2-40B4-BE49-F238E27FC236}">
                <a16:creationId xmlns:a16="http://schemas.microsoft.com/office/drawing/2014/main" id="{BCDCAAAE-3117-43B1-8365-13245D2510A9}"/>
              </a:ext>
            </a:extLst>
          </p:cNvPr>
          <p:cNvSpPr>
            <a:spLocks noGrp="1"/>
          </p:cNvSpPr>
          <p:nvPr>
            <p:ph type="title" hasCustomPrompt="1"/>
          </p:nvPr>
        </p:nvSpPr>
        <p:spPr>
          <a:xfrm>
            <a:off x="1781174" y="355078"/>
            <a:ext cx="9348789" cy="1185623"/>
          </a:xfrm>
        </p:spPr>
        <p:txBody>
          <a:bodyPr/>
          <a:lstStyle/>
          <a:p>
            <a:r>
              <a:rPr lang="en-US"/>
              <a:t>CLICK TO EDIT MASTER TITLE STYLE</a:t>
            </a:r>
          </a:p>
        </p:txBody>
      </p:sp>
      <p:sp>
        <p:nvSpPr>
          <p:cNvPr id="8" name="Rectangle 7">
            <a:extLst>
              <a:ext uri="{FF2B5EF4-FFF2-40B4-BE49-F238E27FC236}">
                <a16:creationId xmlns:a16="http://schemas.microsoft.com/office/drawing/2014/main" id="{18004B13-2F49-410C-8FFA-FF8EE826DAF8}"/>
              </a:ext>
            </a:extLst>
          </p:cNvPr>
          <p:cNvSpPr/>
          <p:nvPr/>
        </p:nvSpPr>
        <p:spPr>
          <a:xfrm>
            <a:off x="5998368" y="1717318"/>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661990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5. 2 columns/headers">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1781175" y="1923911"/>
            <a:ext cx="4537075" cy="806904"/>
          </a:xfrm>
        </p:spPr>
        <p:txBody>
          <a:bodyPr vert="horz" lIns="0" tIns="0" rIns="0" bIns="0" rtlCol="0" anchor="b" anchorCtr="0">
            <a:noAutofit/>
          </a:bodyPr>
          <a:lstStyle>
            <a:lvl1pPr marL="0" indent="0">
              <a:buNone/>
              <a:defRPr lang="en-US" sz="2000" b="1" dirty="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4" name="Content Placeholder 3"/>
          <p:cNvSpPr>
            <a:spLocks noGrp="1"/>
          </p:cNvSpPr>
          <p:nvPr>
            <p:ph sz="half" idx="2"/>
          </p:nvPr>
        </p:nvSpPr>
        <p:spPr>
          <a:xfrm>
            <a:off x="1781175" y="2944164"/>
            <a:ext cx="4537075" cy="3649357"/>
          </a:xfrm>
        </p:spPr>
        <p:txBody>
          <a:bodyPr anchor="t" anchorCtr="0"/>
          <a:lstStyle>
            <a:lvl1pPr>
              <a:defRPr sz="2400"/>
            </a:lvl1pPr>
            <a:lvl2pPr>
              <a:defRPr sz="2000"/>
            </a:lvl2pPr>
            <a:lvl3pPr>
              <a:defRPr sz="18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hasCustomPrompt="1"/>
          </p:nvPr>
        </p:nvSpPr>
        <p:spPr>
          <a:xfrm>
            <a:off x="6815138" y="1913026"/>
            <a:ext cx="4561114" cy="817789"/>
          </a:xfrm>
        </p:spPr>
        <p:txBody>
          <a:bodyPr vert="horz" lIns="0" tIns="0" rIns="0" bIns="0" rtlCol="0" anchor="b" anchorCtr="0">
            <a:noAutofit/>
          </a:bodyPr>
          <a:lstStyle>
            <a:lvl1pPr marL="0" indent="0">
              <a:buNone/>
              <a:defRPr lang="en-US" sz="2000" b="1" dirty="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6" name="Content Placeholder 5"/>
          <p:cNvSpPr>
            <a:spLocks noGrp="1"/>
          </p:cNvSpPr>
          <p:nvPr>
            <p:ph sz="quarter" idx="4"/>
          </p:nvPr>
        </p:nvSpPr>
        <p:spPr>
          <a:xfrm>
            <a:off x="6815138" y="2945001"/>
            <a:ext cx="4535424" cy="3681539"/>
          </a:xfrm>
        </p:spPr>
        <p:txBody>
          <a:bodyPr anchor="t" anchorCtr="0"/>
          <a:lstStyle>
            <a:lvl1pPr>
              <a:defRPr sz="2400"/>
            </a:lvl1pPr>
            <a:lvl2pPr>
              <a:defRPr sz="2000"/>
            </a:lvl2pPr>
            <a:lvl3pPr>
              <a:defRPr sz="18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9">
            <a:extLst>
              <a:ext uri="{FF2B5EF4-FFF2-40B4-BE49-F238E27FC236}">
                <a16:creationId xmlns:a16="http://schemas.microsoft.com/office/drawing/2014/main" id="{5BCD8D19-683F-4EEA-A357-6C4EB3371CEC}"/>
              </a:ext>
            </a:extLst>
          </p:cNvPr>
          <p:cNvSpPr>
            <a:spLocks noGrp="1"/>
          </p:cNvSpPr>
          <p:nvPr>
            <p:ph type="title" hasCustomPrompt="1"/>
          </p:nvPr>
        </p:nvSpPr>
        <p:spPr>
          <a:xfrm>
            <a:off x="1781174" y="355078"/>
            <a:ext cx="9348789" cy="1198149"/>
          </a:xfrm>
        </p:spPr>
        <p:txBody>
          <a:bodyPr/>
          <a:lstStyle/>
          <a:p>
            <a:r>
              <a:rPr lang="en-US"/>
              <a:t>CLICK TO EDIT MASTER TITLE STYLE</a:t>
            </a:r>
          </a:p>
        </p:txBody>
      </p:sp>
      <p:sp>
        <p:nvSpPr>
          <p:cNvPr id="14" name="Rectangle 13">
            <a:extLst>
              <a:ext uri="{FF2B5EF4-FFF2-40B4-BE49-F238E27FC236}">
                <a16:creationId xmlns:a16="http://schemas.microsoft.com/office/drawing/2014/main" id="{9BD85F82-FB5E-45F8-AF46-963FBEC3C89E}"/>
              </a:ext>
            </a:extLst>
          </p:cNvPr>
          <p:cNvSpPr/>
          <p:nvPr/>
        </p:nvSpPr>
        <p:spPr>
          <a:xfrm>
            <a:off x="5998368" y="1717318"/>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577216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6.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81174" y="355078"/>
            <a:ext cx="9348789" cy="1173471"/>
          </a:xfrm>
        </p:spPr>
        <p:txBody>
          <a:bodyPr/>
          <a:lstStyle/>
          <a:p>
            <a:r>
              <a:rPr lang="en-US"/>
              <a:t>CLICK TO EDIT MASTER TITLE STYLE</a:t>
            </a:r>
          </a:p>
        </p:txBody>
      </p:sp>
      <p:sp>
        <p:nvSpPr>
          <p:cNvPr id="9" name="Rectangle 8">
            <a:extLst>
              <a:ext uri="{FF2B5EF4-FFF2-40B4-BE49-F238E27FC236}">
                <a16:creationId xmlns:a16="http://schemas.microsoft.com/office/drawing/2014/main" id="{26F6C6E0-1904-4EA4-8832-3D5199045240}"/>
              </a:ext>
            </a:extLst>
          </p:cNvPr>
          <p:cNvSpPr/>
          <p:nvPr/>
        </p:nvSpPr>
        <p:spPr>
          <a:xfrm>
            <a:off x="5998368" y="1717318"/>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34825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7.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374410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8. full photo">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877E9CF-9D63-466A-9A30-3EAA2C01ED9A}"/>
              </a:ext>
            </a:extLst>
          </p:cNvPr>
          <p:cNvSpPr>
            <a:spLocks noGrp="1"/>
          </p:cNvSpPr>
          <p:nvPr>
            <p:ph type="pic" sz="quarter" idx="10"/>
          </p:nvPr>
        </p:nvSpPr>
        <p:spPr>
          <a:xfrm>
            <a:off x="1028700" y="0"/>
            <a:ext cx="11163300" cy="6858000"/>
          </a:xfrm>
        </p:spPr>
        <p:txBody>
          <a:bodyPr/>
          <a:lstStyle/>
          <a:p>
            <a:r>
              <a:rPr lang="en-US"/>
              <a:t>Click icon to add picture</a:t>
            </a:r>
          </a:p>
        </p:txBody>
      </p:sp>
    </p:spTree>
    <p:extLst>
      <p:ext uri="{BB962C8B-B14F-4D97-AF65-F5344CB8AC3E}">
        <p14:creationId xmlns:p14="http://schemas.microsoft.com/office/powerpoint/2010/main" val="411358222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9.">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6C9A9F1-4A70-4EE4-881D-E394F5F9FC68}"/>
              </a:ext>
            </a:extLst>
          </p:cNvPr>
          <p:cNvSpPr>
            <a:spLocks noGrp="1"/>
          </p:cNvSpPr>
          <p:nvPr>
            <p:ph type="pic" sz="quarter" idx="14"/>
          </p:nvPr>
        </p:nvSpPr>
        <p:spPr>
          <a:xfrm>
            <a:off x="1779487" y="2281238"/>
            <a:ext cx="3991391" cy="3857625"/>
          </a:xfrm>
          <a:solidFill>
            <a:schemeClr val="tx2">
              <a:lumMod val="20000"/>
              <a:lumOff val="80000"/>
            </a:schemeClr>
          </a:solidFill>
        </p:spPr>
        <p:txBody>
          <a:bodyPr/>
          <a:lstStyle/>
          <a:p>
            <a:r>
              <a:rPr lang="en-US"/>
              <a:t>Click icon to add picture</a:t>
            </a:r>
          </a:p>
        </p:txBody>
      </p:sp>
      <p:sp>
        <p:nvSpPr>
          <p:cNvPr id="2" name="Title 1">
            <a:extLst>
              <a:ext uri="{FF2B5EF4-FFF2-40B4-BE49-F238E27FC236}">
                <a16:creationId xmlns:a16="http://schemas.microsoft.com/office/drawing/2014/main" id="{25F002B8-C24E-459A-BF60-3329F2C395D9}"/>
              </a:ext>
            </a:extLst>
          </p:cNvPr>
          <p:cNvSpPr>
            <a:spLocks noGrp="1"/>
          </p:cNvSpPr>
          <p:nvPr>
            <p:ph type="title" hasCustomPrompt="1"/>
          </p:nvPr>
        </p:nvSpPr>
        <p:spPr>
          <a:xfrm>
            <a:off x="1781174" y="355078"/>
            <a:ext cx="9348789" cy="1187119"/>
          </a:xfrm>
        </p:spPr>
        <p:txBody>
          <a:bodyPr/>
          <a:lstStyle>
            <a:lvl1pPr algn="ctr">
              <a:defRPr/>
            </a:lvl1pPr>
          </a:lstStyle>
          <a:p>
            <a:r>
              <a:rPr lang="en-US"/>
              <a:t>CLICK TO EDIT MASTER TITLE STYLE</a:t>
            </a:r>
          </a:p>
        </p:txBody>
      </p:sp>
      <p:sp>
        <p:nvSpPr>
          <p:cNvPr id="9" name="Content Placeholder 8">
            <a:extLst>
              <a:ext uri="{FF2B5EF4-FFF2-40B4-BE49-F238E27FC236}">
                <a16:creationId xmlns:a16="http://schemas.microsoft.com/office/drawing/2014/main" id="{C3FFDF8C-1F0B-4961-8F1A-EA5E868A599A}"/>
              </a:ext>
            </a:extLst>
          </p:cNvPr>
          <p:cNvSpPr>
            <a:spLocks noGrp="1"/>
          </p:cNvSpPr>
          <p:nvPr>
            <p:ph sz="quarter" idx="13"/>
          </p:nvPr>
        </p:nvSpPr>
        <p:spPr>
          <a:xfrm>
            <a:off x="6096000" y="2281735"/>
            <a:ext cx="5033963" cy="3857625"/>
          </a:xfrm>
        </p:spPr>
        <p:txBody>
          <a:bodyPr anchor="t" anchorCtr="0"/>
          <a:lstStyle>
            <a:lvl1pPr>
              <a:defRPr sz="2400"/>
            </a:lvl1pPr>
            <a:lvl2pPr>
              <a:defRPr sz="2000"/>
            </a:lvl2pPr>
            <a:lvl3pPr>
              <a:defRPr sz="18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a:extLst>
              <a:ext uri="{FF2B5EF4-FFF2-40B4-BE49-F238E27FC236}">
                <a16:creationId xmlns:a16="http://schemas.microsoft.com/office/drawing/2014/main" id="{ABC606DA-AEE2-4075-92FE-8A3E75FE8F85}"/>
              </a:ext>
            </a:extLst>
          </p:cNvPr>
          <p:cNvSpPr/>
          <p:nvPr/>
        </p:nvSpPr>
        <p:spPr>
          <a:xfrm>
            <a:off x="5998368" y="1717318"/>
            <a:ext cx="914400"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440958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3.sv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3" descr="Background pattern&#10;&#10;Description automatically generated">
            <a:extLst>
              <a:ext uri="{FF2B5EF4-FFF2-40B4-BE49-F238E27FC236}">
                <a16:creationId xmlns:a16="http://schemas.microsoft.com/office/drawing/2014/main" id="{E30C7818-3D84-4FE4-A829-AB1B144CF0B0}"/>
              </a:ext>
            </a:extLst>
          </p:cNvPr>
          <p:cNvPicPr>
            <a:picLocks noChangeAspect="1"/>
          </p:cNvPicPr>
          <p:nvPr/>
        </p:nvPicPr>
        <p:blipFill rotWithShape="1">
          <a:blip r:embed="rId23" cstate="screen">
            <a:extLst>
              <a:ext uri="{28A0092B-C50C-407E-A947-70E740481C1C}">
                <a14:useLocalDpi xmlns:a14="http://schemas.microsoft.com/office/drawing/2010/main"/>
              </a:ext>
            </a:extLst>
          </a:blip>
          <a:srcRect r="91410"/>
          <a:stretch/>
        </p:blipFill>
        <p:spPr>
          <a:xfrm>
            <a:off x="0" y="0"/>
            <a:ext cx="1046273" cy="6858000"/>
          </a:xfrm>
          <a:prstGeom prst="rect">
            <a:avLst/>
          </a:prstGeom>
          <a:effectLst>
            <a:outerShdw blurRad="88900" dist="38100" algn="l" rotWithShape="0">
              <a:prstClr val="black">
                <a:alpha val="15000"/>
              </a:prstClr>
            </a:outerShdw>
          </a:effectLst>
        </p:spPr>
      </p:pic>
      <p:sp>
        <p:nvSpPr>
          <p:cNvPr id="2" name="Title Placeholder 1"/>
          <p:cNvSpPr>
            <a:spLocks noGrp="1"/>
          </p:cNvSpPr>
          <p:nvPr>
            <p:ph type="title"/>
          </p:nvPr>
        </p:nvSpPr>
        <p:spPr>
          <a:xfrm>
            <a:off x="1781174" y="355078"/>
            <a:ext cx="9348789" cy="1272756"/>
          </a:xfrm>
          <a:prstGeom prst="rect">
            <a:avLst/>
          </a:prstGeom>
        </p:spPr>
        <p:txBody>
          <a:bodyPr vert="horz" lIns="0" tIns="0" rIns="0" bIns="0" rtlCol="0" anchor="b" anchorCtr="1">
            <a:noAutofit/>
          </a:bodyPr>
          <a:lstStyle/>
          <a:p>
            <a:r>
              <a:rPr lang="en-US"/>
              <a:t>Click to edit Master title style</a:t>
            </a:r>
          </a:p>
        </p:txBody>
      </p:sp>
      <p:sp>
        <p:nvSpPr>
          <p:cNvPr id="3" name="Text Placeholder 2"/>
          <p:cNvSpPr>
            <a:spLocks noGrp="1"/>
          </p:cNvSpPr>
          <p:nvPr>
            <p:ph type="body" idx="1"/>
          </p:nvPr>
        </p:nvSpPr>
        <p:spPr>
          <a:xfrm>
            <a:off x="1781174" y="2229633"/>
            <a:ext cx="9348789" cy="1756378"/>
          </a:xfrm>
          <a:prstGeom prst="rect">
            <a:avLst/>
          </a:prstGeom>
        </p:spPr>
        <p:txBody>
          <a:bodyPr vert="horz" lIns="0" tIns="0" rIns="0" bIns="0" rtlCol="0" anchor="t" anchorCtr="1">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Graphic 8">
            <a:extLst>
              <a:ext uri="{FF2B5EF4-FFF2-40B4-BE49-F238E27FC236}">
                <a16:creationId xmlns:a16="http://schemas.microsoft.com/office/drawing/2014/main" id="{743B4A29-4092-435B-BDA1-D96A6FE70950}"/>
              </a:ext>
            </a:extLst>
          </p:cNvPr>
          <p:cNvPicPr>
            <a:picLocks noChangeAspect="1"/>
          </p:cNvPicPr>
          <p:nvPr/>
        </p:nvPicPr>
        <p:blipFill>
          <a:blip r:embed="rId24" cstate="screen">
            <a:extLst>
              <a:ext uri="{28A0092B-C50C-407E-A947-70E740481C1C}">
                <a14:useLocalDpi xmlns:a14="http://schemas.microsoft.com/office/drawing/2010/main"/>
              </a:ext>
              <a:ext uri="{96DAC541-7B7A-43D3-8B79-37D633B846F1}">
                <asvg:svgBlip xmlns:asvg="http://schemas.microsoft.com/office/drawing/2016/SVG/main" r:embed="rId25"/>
              </a:ext>
            </a:extLst>
          </a:blip>
          <a:stretch>
            <a:fillRect/>
          </a:stretch>
        </p:blipFill>
        <p:spPr>
          <a:xfrm>
            <a:off x="243351" y="5930900"/>
            <a:ext cx="575336" cy="571500"/>
          </a:xfrm>
          <a:prstGeom prst="rect">
            <a:avLst/>
          </a:prstGeom>
        </p:spPr>
      </p:pic>
      <p:sp>
        <p:nvSpPr>
          <p:cNvPr id="10" name="TextBox 9">
            <a:extLst>
              <a:ext uri="{FF2B5EF4-FFF2-40B4-BE49-F238E27FC236}">
                <a16:creationId xmlns:a16="http://schemas.microsoft.com/office/drawing/2014/main" id="{6579E68E-02D9-4963-8B66-3C7E618C0623}"/>
              </a:ext>
            </a:extLst>
          </p:cNvPr>
          <p:cNvSpPr txBox="1"/>
          <p:nvPr/>
        </p:nvSpPr>
        <p:spPr>
          <a:xfrm rot="16200000">
            <a:off x="-2303620" y="2665361"/>
            <a:ext cx="5669278" cy="338554"/>
          </a:xfrm>
          <a:prstGeom prst="rect">
            <a:avLst/>
          </a:prstGeom>
          <a:noFill/>
          <a:effectLst/>
        </p:spPr>
        <p:txBody>
          <a:bodyPr wrap="square" rtlCol="0">
            <a:spAutoFit/>
          </a:bodyPr>
          <a:lstStyle/>
          <a:p>
            <a:r>
              <a:rPr lang="en-US" sz="1600" b="0" kern="1500" spc="600" baseline="0">
                <a:solidFill>
                  <a:schemeClr val="tx2">
                    <a:lumMod val="60000"/>
                    <a:lumOff val="40000"/>
                  </a:schemeClr>
                </a:solidFill>
              </a:rPr>
              <a:t>WASHINGTON STATE UNIVERSITY</a:t>
            </a:r>
          </a:p>
        </p:txBody>
      </p:sp>
    </p:spTree>
    <p:extLst>
      <p:ext uri="{BB962C8B-B14F-4D97-AF65-F5344CB8AC3E}">
        <p14:creationId xmlns:p14="http://schemas.microsoft.com/office/powerpoint/2010/main" val="114641131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 id="2147483727" r:id="rId19"/>
    <p:sldLayoutId id="2147483728" r:id="rId20"/>
    <p:sldLayoutId id="2147483731" r:id="rId21"/>
  </p:sldLayoutIdLst>
  <p:hf sldNum="0" hdr="0" ftr="0" dt="0"/>
  <p:txStyles>
    <p:titleStyle>
      <a:lvl1pPr algn="ctr" defTabSz="914400" rtl="0" eaLnBrk="1" latinLnBrk="0" hangingPunct="1">
        <a:lnSpc>
          <a:spcPct val="90000"/>
        </a:lnSpc>
        <a:spcBef>
          <a:spcPct val="0"/>
        </a:spcBef>
        <a:buNone/>
        <a:defRPr lang="en-US" sz="4400" kern="1200" spc="-150" dirty="0">
          <a:solidFill>
            <a:schemeClr val="tx2"/>
          </a:solidFill>
          <a:latin typeface="Arial Black" panose="020B0A04020102020204" pitchFamily="34" charset="0"/>
          <a:ea typeface="+mj-ea"/>
          <a:cs typeface="+mj-cs"/>
        </a:defRPr>
      </a:lvl1pPr>
    </p:titleStyle>
    <p:bodyStyle>
      <a:lvl1pPr marL="182880" indent="-182880" algn="l" defTabSz="914400" rtl="0" eaLnBrk="1" latinLnBrk="0" hangingPunct="1">
        <a:lnSpc>
          <a:spcPct val="90000"/>
        </a:lnSpc>
        <a:spcBef>
          <a:spcPts val="800"/>
        </a:spcBef>
        <a:buFont typeface="Arial" panose="020B0604020202020204" pitchFamily="34" charset="0"/>
        <a:buChar char="•"/>
        <a:defRPr sz="2800" kern="1200">
          <a:solidFill>
            <a:schemeClr val="tx2">
              <a:lumMod val="75000"/>
            </a:schemeClr>
          </a:solidFill>
          <a:latin typeface="+mn-lt"/>
          <a:ea typeface="+mn-ea"/>
          <a:cs typeface="+mn-cs"/>
        </a:defRPr>
      </a:lvl1pPr>
      <a:lvl2pPr marL="457200" indent="-182880" algn="l" defTabSz="914400" rtl="0" eaLnBrk="1" latinLnBrk="0" hangingPunct="1">
        <a:lnSpc>
          <a:spcPct val="90000"/>
        </a:lnSpc>
        <a:spcBef>
          <a:spcPts val="400"/>
        </a:spcBef>
        <a:buFont typeface="Arial" panose="020B0604020202020204" pitchFamily="34" charset="0"/>
        <a:buChar char="•"/>
        <a:defRPr sz="2400" kern="1200">
          <a:solidFill>
            <a:schemeClr val="tx2">
              <a:lumMod val="75000"/>
            </a:schemeClr>
          </a:solidFill>
          <a:latin typeface="+mn-lt"/>
          <a:ea typeface="+mn-ea"/>
          <a:cs typeface="+mn-cs"/>
        </a:defRPr>
      </a:lvl2pPr>
      <a:lvl3pPr marL="685800" indent="-182880" algn="l" defTabSz="914400" rtl="0" eaLnBrk="1" latinLnBrk="0" hangingPunct="1">
        <a:lnSpc>
          <a:spcPct val="90000"/>
        </a:lnSpc>
        <a:spcBef>
          <a:spcPts val="400"/>
        </a:spcBef>
        <a:buFont typeface="Arial" panose="020B0604020202020204" pitchFamily="34" charset="0"/>
        <a:buChar char="•"/>
        <a:defRPr sz="2000" kern="1200">
          <a:solidFill>
            <a:schemeClr val="tx2">
              <a:lumMod val="75000"/>
            </a:schemeClr>
          </a:solidFill>
          <a:latin typeface="+mn-lt"/>
          <a:ea typeface="+mn-ea"/>
          <a:cs typeface="+mn-cs"/>
        </a:defRPr>
      </a:lvl3pPr>
      <a:lvl4pPr marL="914400" indent="-182880" algn="l" defTabSz="914400" rtl="0" eaLnBrk="1" latinLnBrk="0" hangingPunct="1">
        <a:lnSpc>
          <a:spcPct val="90000"/>
        </a:lnSpc>
        <a:spcBef>
          <a:spcPts val="400"/>
        </a:spcBef>
        <a:buFont typeface="Arial" panose="020B0604020202020204" pitchFamily="34" charset="0"/>
        <a:buChar char="•"/>
        <a:defRPr sz="2000" kern="1200">
          <a:solidFill>
            <a:schemeClr val="tx2">
              <a:lumMod val="75000"/>
            </a:schemeClr>
          </a:solidFill>
          <a:latin typeface="+mn-lt"/>
          <a:ea typeface="+mn-ea"/>
          <a:cs typeface="+mn-cs"/>
        </a:defRPr>
      </a:lvl4pPr>
      <a:lvl5pPr marL="1143000" indent="-182880" algn="l" defTabSz="914400" rtl="0" eaLnBrk="1" latinLnBrk="0" hangingPunct="1">
        <a:lnSpc>
          <a:spcPct val="90000"/>
        </a:lnSpc>
        <a:spcBef>
          <a:spcPts val="400"/>
        </a:spcBef>
        <a:buFont typeface="Arial" panose="020B0604020202020204" pitchFamily="34"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15:clr>
            <a:srgbClr val="F26B43"/>
          </p15:clr>
        </p15:guide>
        <p15:guide id="2" pos="7680">
          <p15:clr>
            <a:srgbClr val="F26B43"/>
          </p15:clr>
        </p15:guide>
        <p15:guide id="3" pos="216">
          <p15:clr>
            <a:srgbClr val="F26B43"/>
          </p15:clr>
        </p15:guide>
        <p15:guide id="4" pos="669">
          <p15:clr>
            <a:srgbClr val="F26B43"/>
          </p15:clr>
        </p15:guide>
        <p15:guide id="5" pos="1122">
          <p15:clr>
            <a:srgbClr val="F26B43"/>
          </p15:clr>
        </p15:guide>
        <p15:guide id="6" pos="1575">
          <p15:clr>
            <a:srgbClr val="F26B43"/>
          </p15:clr>
        </p15:guide>
        <p15:guide id="7" pos="2028">
          <p15:clr>
            <a:srgbClr val="F26B43"/>
          </p15:clr>
        </p15:guide>
        <p15:guide id="8" pos="2481">
          <p15:clr>
            <a:srgbClr val="F26B43"/>
          </p15:clr>
        </p15:guide>
        <p15:guide id="9" pos="2934">
          <p15:clr>
            <a:srgbClr val="F26B43"/>
          </p15:clr>
        </p15:guide>
        <p15:guide id="10" pos="3387">
          <p15:clr>
            <a:srgbClr val="F26B43"/>
          </p15:clr>
        </p15:guide>
        <p15:guide id="11" pos="3840">
          <p15:clr>
            <a:srgbClr val="F26B43"/>
          </p15:clr>
        </p15:guide>
        <p15:guide id="12" pos="4293">
          <p15:clr>
            <a:srgbClr val="F26B43"/>
          </p15:clr>
        </p15:guide>
        <p15:guide id="13" pos="4746">
          <p15:clr>
            <a:srgbClr val="F26B43"/>
          </p15:clr>
        </p15:guide>
        <p15:guide id="14" pos="5199">
          <p15:clr>
            <a:srgbClr val="F26B43"/>
          </p15:clr>
        </p15:guide>
        <p15:guide id="15" pos="5652">
          <p15:clr>
            <a:srgbClr val="F26B43"/>
          </p15:clr>
        </p15:guide>
        <p15:guide id="16" pos="6105">
          <p15:clr>
            <a:srgbClr val="F26B43"/>
          </p15:clr>
        </p15:guide>
        <p15:guide id="17" pos="6558">
          <p15:clr>
            <a:srgbClr val="F26B43"/>
          </p15:clr>
        </p15:guide>
        <p15:guide id="18" pos="7011">
          <p15:clr>
            <a:srgbClr val="F26B43"/>
          </p15:clr>
        </p15:guide>
        <p15:guide id="19" pos="7464">
          <p15:clr>
            <a:srgbClr val="F26B43"/>
          </p15:clr>
        </p15:guide>
        <p15:guide id="20" orient="horz">
          <p15:clr>
            <a:srgbClr val="F26B43"/>
          </p15:clr>
        </p15:guide>
        <p15:guide id="21" orient="horz" pos="4320">
          <p15:clr>
            <a:srgbClr val="F26B43"/>
          </p15:clr>
        </p15:guide>
        <p15:guide id="22" orient="horz" pos="216">
          <p15:clr>
            <a:srgbClr val="F26B43"/>
          </p15:clr>
        </p15:guide>
        <p15:guide id="23" orient="horz" pos="696">
          <p15:clr>
            <a:srgbClr val="F26B43"/>
          </p15:clr>
        </p15:guide>
        <p15:guide id="24" orient="horz" pos="1188">
          <p15:clr>
            <a:srgbClr val="F26B43"/>
          </p15:clr>
        </p15:guide>
        <p15:guide id="25" orient="horz" pos="1674">
          <p15:clr>
            <a:srgbClr val="F26B43"/>
          </p15:clr>
        </p15:guide>
        <p15:guide id="26" orient="horz" pos="2160">
          <p15:clr>
            <a:srgbClr val="F26B43"/>
          </p15:clr>
        </p15:guide>
        <p15:guide id="27" orient="horz" pos="2646">
          <p15:clr>
            <a:srgbClr val="F26B43"/>
          </p15:clr>
        </p15:guide>
        <p15:guide id="28" orient="horz" pos="3132">
          <p15:clr>
            <a:srgbClr val="F26B43"/>
          </p15:clr>
        </p15:guide>
        <p15:guide id="29" orient="horz" pos="3618">
          <p15:clr>
            <a:srgbClr val="F26B43"/>
          </p15:clr>
        </p15:guide>
        <p15:guide id="30" orient="horz" pos="410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3" Type="http://schemas.openxmlformats.org/officeDocument/2006/relationships/hyperlink" Target="https://freespeech.wsu.edu/" TargetMode="External"/><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3" Type="http://schemas.openxmlformats.org/officeDocument/2006/relationships/hyperlink" Target="https://crci.wsu.edu/resources/" TargetMode="External"/><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3" Type="http://schemas.openxmlformats.org/officeDocument/2006/relationships/hyperlink" Target="https://ccr.wsu.edu/file-a-complaint/" TargetMode="External"/><Relationship Id="rId2" Type="http://schemas.openxmlformats.org/officeDocument/2006/relationships/notesSlide" Target="../notesSlides/notesSlide26.xml"/><Relationship Id="rId1" Type="http://schemas.openxmlformats.org/officeDocument/2006/relationships/slideLayout" Target="../slideLayouts/slideLayout19.xml"/><Relationship Id="rId4" Type="http://schemas.openxmlformats.org/officeDocument/2006/relationships/hyperlink" Target="mailto:ccr@wsu.edu"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3" Type="http://schemas.openxmlformats.org/officeDocument/2006/relationships/hyperlink" Target="https://ccr.wsu.edu/ccr-procedural-guidelines/" TargetMode="External"/><Relationship Id="rId2" Type="http://schemas.openxmlformats.org/officeDocument/2006/relationships/notesSlide" Target="../notesSlides/notesSlide29.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3" Type="http://schemas.openxmlformats.org/officeDocument/2006/relationships/hyperlink" Target="https://crci.wsu.edu/resources/" TargetMode="External"/><Relationship Id="rId2" Type="http://schemas.openxmlformats.org/officeDocument/2006/relationships/notesSlide" Target="../notesSlides/notesSlide32.xml"/><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3" Type="http://schemas.openxmlformats.org/officeDocument/2006/relationships/hyperlink" Target="https://ccr.wsu.edu/" TargetMode="External"/><Relationship Id="rId2" Type="http://schemas.openxmlformats.org/officeDocument/2006/relationships/notesSlide" Target="../notesSlides/notesSlide33.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711AD-96A6-473C-A0E3-D7E41BD516F6}"/>
              </a:ext>
            </a:extLst>
          </p:cNvPr>
          <p:cNvSpPr>
            <a:spLocks noGrp="1"/>
          </p:cNvSpPr>
          <p:nvPr>
            <p:ph type="ctrTitle"/>
          </p:nvPr>
        </p:nvSpPr>
        <p:spPr>
          <a:xfrm>
            <a:off x="342900" y="1873030"/>
            <a:ext cx="11506200" cy="2146854"/>
          </a:xfrm>
        </p:spPr>
        <p:txBody>
          <a:bodyPr/>
          <a:lstStyle/>
          <a:p>
            <a:r>
              <a:rPr lang="en-US" sz="4000" dirty="0"/>
              <a:t>University Policies and Procedures Manual 10.60 - The WSU Policy Prohibiting Discrimination and Harassment</a:t>
            </a:r>
            <a:br>
              <a:rPr lang="en-US" sz="4000" dirty="0"/>
            </a:br>
            <a:endParaRPr lang="en-US" sz="4000" dirty="0"/>
          </a:p>
        </p:txBody>
      </p:sp>
    </p:spTree>
    <p:extLst>
      <p:ext uri="{BB962C8B-B14F-4D97-AF65-F5344CB8AC3E}">
        <p14:creationId xmlns:p14="http://schemas.microsoft.com/office/powerpoint/2010/main" val="3697409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604EB-465B-4694-884B-6D5D2E3AFF24}"/>
              </a:ext>
            </a:extLst>
          </p:cNvPr>
          <p:cNvSpPr>
            <a:spLocks noGrp="1"/>
          </p:cNvSpPr>
          <p:nvPr>
            <p:ph type="title"/>
          </p:nvPr>
        </p:nvSpPr>
        <p:spPr/>
        <p:txBody>
          <a:bodyPr/>
          <a:lstStyle/>
          <a:p>
            <a:r>
              <a:rPr lang="en-US"/>
              <a:t>Prohibited Conduct</a:t>
            </a:r>
          </a:p>
        </p:txBody>
      </p:sp>
      <p:sp>
        <p:nvSpPr>
          <p:cNvPr id="2" name="Content Placeholder 1">
            <a:extLst>
              <a:ext uri="{FF2B5EF4-FFF2-40B4-BE49-F238E27FC236}">
                <a16:creationId xmlns:a16="http://schemas.microsoft.com/office/drawing/2014/main" id="{62282337-5DA6-441D-9CDB-55FB3C028959}"/>
              </a:ext>
            </a:extLst>
          </p:cNvPr>
          <p:cNvSpPr>
            <a:spLocks noGrp="1"/>
          </p:cNvSpPr>
          <p:nvPr>
            <p:ph sz="half" idx="1"/>
          </p:nvPr>
        </p:nvSpPr>
        <p:spPr>
          <a:xfrm>
            <a:off x="1781174" y="2373958"/>
            <a:ext cx="4589480" cy="4276855"/>
          </a:xfrm>
        </p:spPr>
        <p:txBody>
          <a:bodyPr/>
          <a:lstStyle/>
          <a:p>
            <a:r>
              <a:rPr lang="en-US" sz="2400" dirty="0"/>
              <a:t>Title IX Sexual Harassment</a:t>
            </a:r>
          </a:p>
          <a:p>
            <a:r>
              <a:rPr lang="en-US" sz="2400" dirty="0"/>
              <a:t>Quid Pro Quo Harassment</a:t>
            </a:r>
          </a:p>
          <a:p>
            <a:r>
              <a:rPr lang="en-US" sz="2400" dirty="0"/>
              <a:t>Stalking</a:t>
            </a:r>
          </a:p>
          <a:p>
            <a:r>
              <a:rPr lang="en-US" sz="2400" dirty="0"/>
              <a:t>Dating Violence</a:t>
            </a:r>
          </a:p>
          <a:p>
            <a:r>
              <a:rPr lang="en-US" sz="2400" dirty="0"/>
              <a:t>Domestic Violence</a:t>
            </a:r>
          </a:p>
          <a:p>
            <a:r>
              <a:rPr lang="en-US" sz="2400" dirty="0"/>
              <a:t>Sexual Assault</a:t>
            </a:r>
          </a:p>
          <a:p>
            <a:r>
              <a:rPr lang="en-US" sz="2400" dirty="0"/>
              <a:t>Retaliation</a:t>
            </a:r>
          </a:p>
          <a:p>
            <a:r>
              <a:rPr lang="en-US" sz="2400" dirty="0"/>
              <a:t>Interference</a:t>
            </a:r>
          </a:p>
        </p:txBody>
      </p:sp>
      <p:sp>
        <p:nvSpPr>
          <p:cNvPr id="3" name="Content Placeholder 2">
            <a:extLst>
              <a:ext uri="{FF2B5EF4-FFF2-40B4-BE49-F238E27FC236}">
                <a16:creationId xmlns:a16="http://schemas.microsoft.com/office/drawing/2014/main" id="{6C0E0236-3AD5-4CF6-9F74-517FF080ABDE}"/>
              </a:ext>
            </a:extLst>
          </p:cNvPr>
          <p:cNvSpPr>
            <a:spLocks noGrp="1"/>
          </p:cNvSpPr>
          <p:nvPr>
            <p:ph sz="half" idx="2"/>
          </p:nvPr>
        </p:nvSpPr>
        <p:spPr>
          <a:xfrm>
            <a:off x="6861318" y="2373958"/>
            <a:ext cx="4931387" cy="4276855"/>
          </a:xfrm>
        </p:spPr>
        <p:txBody>
          <a:bodyPr/>
          <a:lstStyle/>
          <a:p>
            <a:r>
              <a:rPr lang="en-US" sz="2400" dirty="0"/>
              <a:t>Disparate Treatment</a:t>
            </a:r>
          </a:p>
          <a:p>
            <a:r>
              <a:rPr lang="en-US" sz="2400" dirty="0"/>
              <a:t>Disparate Impact</a:t>
            </a:r>
          </a:p>
          <a:p>
            <a:r>
              <a:rPr lang="en-US" sz="2400" dirty="0"/>
              <a:t>Discriminatory Harassment</a:t>
            </a:r>
          </a:p>
          <a:p>
            <a:r>
              <a:rPr lang="en-US" sz="2400" dirty="0"/>
              <a:t>Violation of Discrimination Law</a:t>
            </a:r>
          </a:p>
          <a:p>
            <a:r>
              <a:rPr lang="en-US" sz="2400" dirty="0"/>
              <a:t>False Statements</a:t>
            </a:r>
          </a:p>
          <a:p>
            <a:endParaRPr lang="en-US" dirty="0"/>
          </a:p>
        </p:txBody>
      </p:sp>
    </p:spTree>
    <p:extLst>
      <p:ext uri="{BB962C8B-B14F-4D97-AF65-F5344CB8AC3E}">
        <p14:creationId xmlns:p14="http://schemas.microsoft.com/office/powerpoint/2010/main" val="1444824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92A4C-65D8-40F0-A724-A5608D22A7CB}"/>
              </a:ext>
            </a:extLst>
          </p:cNvPr>
          <p:cNvSpPr>
            <a:spLocks noGrp="1"/>
          </p:cNvSpPr>
          <p:nvPr>
            <p:ph type="title"/>
          </p:nvPr>
        </p:nvSpPr>
        <p:spPr/>
        <p:txBody>
          <a:bodyPr/>
          <a:lstStyle/>
          <a:p>
            <a:r>
              <a:rPr lang="en-US"/>
              <a:t>Disparate Treatment </a:t>
            </a:r>
          </a:p>
        </p:txBody>
      </p:sp>
      <p:sp>
        <p:nvSpPr>
          <p:cNvPr id="3" name="Content Placeholder 2">
            <a:extLst>
              <a:ext uri="{FF2B5EF4-FFF2-40B4-BE49-F238E27FC236}">
                <a16:creationId xmlns:a16="http://schemas.microsoft.com/office/drawing/2014/main" id="{6735EDA4-9C07-4A22-ADE0-82758FB97059}"/>
              </a:ext>
            </a:extLst>
          </p:cNvPr>
          <p:cNvSpPr>
            <a:spLocks noGrp="1"/>
          </p:cNvSpPr>
          <p:nvPr>
            <p:ph idx="1"/>
          </p:nvPr>
        </p:nvSpPr>
        <p:spPr>
          <a:xfrm>
            <a:off x="1066800" y="2613331"/>
            <a:ext cx="10058400" cy="3101983"/>
          </a:xfrm>
        </p:spPr>
        <p:txBody>
          <a:bodyPr vert="horz" lIns="91440" tIns="45720" rIns="91440" bIns="45720" rtlCol="0" anchor="t">
            <a:normAutofit lnSpcReduction="10000"/>
          </a:bodyPr>
          <a:lstStyle/>
          <a:p>
            <a:pPr marL="0" indent="0" algn="ctr">
              <a:buNone/>
            </a:pPr>
            <a:r>
              <a:rPr lang="en-US" sz="2200" dirty="0"/>
              <a:t>Intentionally or knowingly treatment someone differently* </a:t>
            </a:r>
          </a:p>
          <a:p>
            <a:pPr marL="0" indent="0">
              <a:buNone/>
            </a:pPr>
            <a:r>
              <a:rPr lang="en-US" sz="2200" b="1" dirty="0"/>
              <a:t>Examples:</a:t>
            </a:r>
            <a:endParaRPr lang="en-US" dirty="0"/>
          </a:p>
          <a:p>
            <a:pPr marL="0" indent="0">
              <a:buNone/>
            </a:pPr>
            <a:r>
              <a:rPr lang="en-US" sz="2200" dirty="0"/>
              <a:t>1.   A supervisor gives the worst maintenance tasks to Dao, </a:t>
            </a:r>
            <a:r>
              <a:rPr lang="en-US" sz="2200" b="1" i="1" dirty="0"/>
              <a:t>because</a:t>
            </a:r>
            <a:r>
              <a:rPr lang="en-US" sz="2200" i="1" dirty="0"/>
              <a:t> </a:t>
            </a:r>
            <a:r>
              <a:rPr lang="en-US" sz="2200" dirty="0"/>
              <a:t>Dao is from Vietnam. </a:t>
            </a:r>
          </a:p>
          <a:p>
            <a:pPr marL="0" indent="0">
              <a:buNone/>
            </a:pPr>
            <a:r>
              <a:rPr lang="en-US" sz="2200" dirty="0"/>
              <a:t>2.  A lab manager refuses to hire Katie, the most qualified applicant, </a:t>
            </a:r>
            <a:r>
              <a:rPr lang="en-US" sz="2200" b="1" i="1" dirty="0"/>
              <a:t>because</a:t>
            </a:r>
            <a:r>
              <a:rPr lang="en-US" sz="2200" i="1" dirty="0"/>
              <a:t> </a:t>
            </a:r>
            <a:r>
              <a:rPr lang="en-US" sz="2200" dirty="0"/>
              <a:t>Katie identifies as a trans woman. </a:t>
            </a:r>
          </a:p>
          <a:p>
            <a:pPr marL="0" indent="0">
              <a:buNone/>
            </a:pPr>
            <a:endParaRPr lang="en-US" sz="2200" dirty="0">
              <a:cs typeface="Arial"/>
            </a:endParaRPr>
          </a:p>
          <a:p>
            <a:pPr marL="0" indent="0">
              <a:buNone/>
            </a:pPr>
            <a:r>
              <a:rPr lang="en-US" sz="2000" i="1" dirty="0">
                <a:cs typeface="Arial"/>
              </a:rPr>
              <a:t>*This is a shortened version of the policy definition. The complete policy violation language is available in UPPM 10.60.</a:t>
            </a:r>
          </a:p>
        </p:txBody>
      </p:sp>
    </p:spTree>
    <p:extLst>
      <p:ext uri="{BB962C8B-B14F-4D97-AF65-F5344CB8AC3E}">
        <p14:creationId xmlns:p14="http://schemas.microsoft.com/office/powerpoint/2010/main" val="2104350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324A5-BE34-4A6D-8130-90E1C69C10DF}"/>
              </a:ext>
            </a:extLst>
          </p:cNvPr>
          <p:cNvSpPr>
            <a:spLocks noGrp="1"/>
          </p:cNvSpPr>
          <p:nvPr>
            <p:ph type="title"/>
          </p:nvPr>
        </p:nvSpPr>
        <p:spPr/>
        <p:txBody>
          <a:bodyPr/>
          <a:lstStyle/>
          <a:p>
            <a:r>
              <a:rPr lang="en-US"/>
              <a:t>Disparate Impact</a:t>
            </a:r>
          </a:p>
        </p:txBody>
      </p:sp>
      <p:sp>
        <p:nvSpPr>
          <p:cNvPr id="3" name="Content Placeholder 2">
            <a:extLst>
              <a:ext uri="{FF2B5EF4-FFF2-40B4-BE49-F238E27FC236}">
                <a16:creationId xmlns:a16="http://schemas.microsoft.com/office/drawing/2014/main" id="{1C88B199-A447-4FDD-994F-3F08AE9D9F9D}"/>
              </a:ext>
            </a:extLst>
          </p:cNvPr>
          <p:cNvSpPr>
            <a:spLocks noGrp="1"/>
          </p:cNvSpPr>
          <p:nvPr>
            <p:ph idx="1"/>
          </p:nvPr>
        </p:nvSpPr>
        <p:spPr>
          <a:xfrm>
            <a:off x="1066800" y="2502120"/>
            <a:ext cx="10058400" cy="3101983"/>
          </a:xfrm>
        </p:spPr>
        <p:txBody>
          <a:bodyPr vert="horz" lIns="91440" tIns="45720" rIns="91440" bIns="45720" rtlCol="0" anchor="t">
            <a:normAutofit fontScale="85000" lnSpcReduction="20000"/>
          </a:bodyPr>
          <a:lstStyle/>
          <a:p>
            <a:pPr marL="0" indent="0" algn="ctr">
              <a:buNone/>
            </a:pPr>
            <a:r>
              <a:rPr lang="en-US" sz="2200" dirty="0"/>
              <a:t>Unintentional discrimination resulting from a policy or practice*</a:t>
            </a:r>
            <a:endParaRPr lang="en-US" dirty="0"/>
          </a:p>
          <a:p>
            <a:pPr marL="0" indent="0">
              <a:buNone/>
            </a:pPr>
            <a:r>
              <a:rPr lang="en-US" sz="2200" b="1" dirty="0"/>
              <a:t>Examples:</a:t>
            </a:r>
          </a:p>
          <a:p>
            <a:pPr marL="0" indent="0">
              <a:buNone/>
            </a:pPr>
            <a:r>
              <a:rPr lang="en-US" sz="2200" dirty="0"/>
              <a:t>1. A student organization requires members to attend all meetings to remain in good standing. However, a medical disability prevents Claude from attending all the meetings.  Although the policy was not intentionally discriminatory, it would have resulted in a discriminatory outcome.</a:t>
            </a:r>
          </a:p>
          <a:p>
            <a:pPr marL="0" indent="0">
              <a:buNone/>
            </a:pPr>
            <a:r>
              <a:rPr lang="en-US" sz="2200" dirty="0"/>
              <a:t>2. An employee group that provides leadership development to members requires new members to be sponsored by an existing member.  The members tend to sponsor members who are similar to them, resulting in disproportionate representation in the group. </a:t>
            </a:r>
          </a:p>
          <a:p>
            <a:pPr marL="0" indent="0">
              <a:buNone/>
            </a:pPr>
            <a:endParaRPr lang="en-US" sz="2200" dirty="0">
              <a:cs typeface="Arial"/>
            </a:endParaRPr>
          </a:p>
          <a:p>
            <a:pPr marL="0" indent="0">
              <a:buNone/>
            </a:pPr>
            <a:r>
              <a:rPr lang="en-US" sz="2200" i="1" dirty="0">
                <a:cs typeface="Arial"/>
              </a:rPr>
              <a:t>*This is a shortened version of the policy definition. The complete policy violation language is available in UPPM 10.60.</a:t>
            </a:r>
            <a:endParaRPr lang="en-US" dirty="0"/>
          </a:p>
        </p:txBody>
      </p:sp>
    </p:spTree>
    <p:extLst>
      <p:ext uri="{BB962C8B-B14F-4D97-AF65-F5344CB8AC3E}">
        <p14:creationId xmlns:p14="http://schemas.microsoft.com/office/powerpoint/2010/main" val="2514631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9313F-63A5-4502-8628-DD19EAAC27D0}"/>
              </a:ext>
            </a:extLst>
          </p:cNvPr>
          <p:cNvSpPr>
            <a:spLocks noGrp="1"/>
          </p:cNvSpPr>
          <p:nvPr>
            <p:ph type="title"/>
          </p:nvPr>
        </p:nvSpPr>
        <p:spPr/>
        <p:txBody>
          <a:bodyPr/>
          <a:lstStyle/>
          <a:p>
            <a:r>
              <a:rPr lang="en-US"/>
              <a:t>Discriminatory Harassment </a:t>
            </a:r>
          </a:p>
        </p:txBody>
      </p:sp>
      <p:sp>
        <p:nvSpPr>
          <p:cNvPr id="3" name="Content Placeholder 2">
            <a:extLst>
              <a:ext uri="{FF2B5EF4-FFF2-40B4-BE49-F238E27FC236}">
                <a16:creationId xmlns:a16="http://schemas.microsoft.com/office/drawing/2014/main" id="{092CD9BD-6487-46D5-9A31-274DA50F2078}"/>
              </a:ext>
            </a:extLst>
          </p:cNvPr>
          <p:cNvSpPr>
            <a:spLocks noGrp="1"/>
          </p:cNvSpPr>
          <p:nvPr>
            <p:ph idx="1"/>
          </p:nvPr>
        </p:nvSpPr>
        <p:spPr>
          <a:xfrm>
            <a:off x="1066800" y="2440336"/>
            <a:ext cx="10058400" cy="4145815"/>
          </a:xfrm>
        </p:spPr>
        <p:txBody>
          <a:bodyPr vert="horz" lIns="91440" tIns="45720" rIns="91440" bIns="45720" rtlCol="0" anchor="t">
            <a:normAutofit fontScale="92500" lnSpcReduction="20000"/>
          </a:bodyPr>
          <a:lstStyle/>
          <a:p>
            <a:pPr marL="342900" indent="-342900"/>
            <a:r>
              <a:rPr lang="en-US" sz="2400" dirty="0"/>
              <a:t>A form of speech (written, verbal, expressive conduct)</a:t>
            </a:r>
            <a:endParaRPr lang="en-US" dirty="0"/>
          </a:p>
          <a:p>
            <a:pPr marL="342900" indent="-342900"/>
            <a:r>
              <a:rPr lang="en-US" sz="2400" dirty="0"/>
              <a:t>Balances your right to be protected from  harassment with your right to protected speech</a:t>
            </a:r>
          </a:p>
          <a:p>
            <a:pPr marL="342900" indent="-342900"/>
            <a:r>
              <a:rPr lang="en-US" sz="2400" dirty="0"/>
              <a:t>Severe or pervasive, and objectively offensive, speech is not protected*</a:t>
            </a:r>
            <a:endParaRPr lang="en-US" sz="2400" dirty="0">
              <a:cs typeface="Arial"/>
            </a:endParaRPr>
          </a:p>
          <a:p>
            <a:pPr marL="342900" indent="-342900"/>
            <a:r>
              <a:rPr lang="en-US" sz="2400" dirty="0"/>
              <a:t>Where it does not rise to that level, there may be other ways to respond</a:t>
            </a:r>
          </a:p>
          <a:p>
            <a:pPr marL="0" indent="0">
              <a:buNone/>
            </a:pPr>
            <a:r>
              <a:rPr lang="en-US" sz="2400" b="1" dirty="0"/>
              <a:t>Examples:</a:t>
            </a:r>
            <a:endParaRPr lang="en-US" b="1" dirty="0"/>
          </a:p>
          <a:p>
            <a:pPr marL="0" indent="0">
              <a:buNone/>
            </a:pPr>
            <a:r>
              <a:rPr lang="en-US" sz="2400" dirty="0"/>
              <a:t>1. A student regularly makes negative statements about veterans in the classroom which causes harm to another student, interfering with their ability to feel safe in the classroom.</a:t>
            </a:r>
            <a:endParaRPr lang="en-US" dirty="0"/>
          </a:p>
          <a:p>
            <a:pPr marL="0" indent="0">
              <a:buNone/>
            </a:pPr>
            <a:r>
              <a:rPr lang="en-US" sz="2400" dirty="0"/>
              <a:t>2. A research coordinator frequently sends xenophobic jokes to research assistants from Mexico.   </a:t>
            </a:r>
            <a:endParaRPr lang="en-US" dirty="0"/>
          </a:p>
          <a:p>
            <a:pPr marL="0" indent="0">
              <a:buNone/>
            </a:pPr>
            <a:r>
              <a:rPr lang="en-US" sz="2200" i="1" dirty="0">
                <a:cs typeface="Arial"/>
              </a:rPr>
              <a:t>*This is a shortened version of the policy definition. The complete policy violation language is available in UPPM 10.60.</a:t>
            </a:r>
            <a:endParaRPr lang="en-US" dirty="0"/>
          </a:p>
          <a:p>
            <a:pPr marL="0" indent="0">
              <a:buNone/>
            </a:pPr>
            <a:endParaRPr lang="en-US" sz="2400" dirty="0"/>
          </a:p>
          <a:p>
            <a:pPr marL="0" indent="0">
              <a:buNone/>
            </a:pPr>
            <a:endParaRPr lang="en-US" sz="2400" dirty="0">
              <a:cs typeface="Arial"/>
            </a:endParaRPr>
          </a:p>
        </p:txBody>
      </p:sp>
    </p:spTree>
    <p:extLst>
      <p:ext uri="{BB962C8B-B14F-4D97-AF65-F5344CB8AC3E}">
        <p14:creationId xmlns:p14="http://schemas.microsoft.com/office/powerpoint/2010/main" val="1474348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AFB3-2D1E-4A0D-B3D1-E35A580A4569}"/>
              </a:ext>
            </a:extLst>
          </p:cNvPr>
          <p:cNvSpPr>
            <a:spLocks noGrp="1"/>
          </p:cNvSpPr>
          <p:nvPr>
            <p:ph type="title"/>
          </p:nvPr>
        </p:nvSpPr>
        <p:spPr>
          <a:xfrm>
            <a:off x="2231136" y="396282"/>
            <a:ext cx="7729728" cy="1188720"/>
          </a:xfrm>
        </p:spPr>
        <p:txBody>
          <a:bodyPr/>
          <a:lstStyle/>
          <a:p>
            <a:r>
              <a:rPr lang="en-US"/>
              <a:t>Protected Speech</a:t>
            </a:r>
          </a:p>
        </p:txBody>
      </p:sp>
      <p:sp>
        <p:nvSpPr>
          <p:cNvPr id="3" name="Content Placeholder 2">
            <a:extLst>
              <a:ext uri="{FF2B5EF4-FFF2-40B4-BE49-F238E27FC236}">
                <a16:creationId xmlns:a16="http://schemas.microsoft.com/office/drawing/2014/main" id="{16BC3B52-395B-40C6-8529-252B23E14514}"/>
              </a:ext>
            </a:extLst>
          </p:cNvPr>
          <p:cNvSpPr>
            <a:spLocks noGrp="1"/>
          </p:cNvSpPr>
          <p:nvPr>
            <p:ph idx="1"/>
          </p:nvPr>
        </p:nvSpPr>
        <p:spPr>
          <a:xfrm>
            <a:off x="1868556" y="2102446"/>
            <a:ext cx="9256643" cy="4977438"/>
          </a:xfrm>
        </p:spPr>
        <p:txBody>
          <a:bodyPr vert="horz" lIns="91440" tIns="45720" rIns="91440" bIns="45720" rtlCol="0" anchor="t">
            <a:normAutofit/>
          </a:bodyPr>
          <a:lstStyle/>
          <a:p>
            <a:pPr>
              <a:lnSpc>
                <a:spcPct val="110000"/>
              </a:lnSpc>
            </a:pPr>
            <a:r>
              <a:rPr lang="en-US" sz="2000"/>
              <a:t>The First Amendment protects most forms of speech</a:t>
            </a:r>
            <a:endParaRPr lang="en-US"/>
          </a:p>
          <a:p>
            <a:pPr>
              <a:lnSpc>
                <a:spcPct val="110000"/>
              </a:lnSpc>
            </a:pPr>
            <a:r>
              <a:rPr lang="en-US" sz="2000"/>
              <a:t>There are some forms of speech that are prohibited, including discriminatory harassment.</a:t>
            </a:r>
          </a:p>
          <a:p>
            <a:pPr>
              <a:lnSpc>
                <a:spcPct val="110000"/>
              </a:lnSpc>
            </a:pPr>
            <a:r>
              <a:rPr lang="en-US" sz="2000"/>
              <a:t>However, there is speech which may be offensive to individuals but is protected under the 1st amendment. </a:t>
            </a:r>
          </a:p>
          <a:p>
            <a:pPr>
              <a:lnSpc>
                <a:spcPct val="110000"/>
              </a:lnSpc>
            </a:pPr>
            <a:r>
              <a:rPr lang="en-US" sz="2000"/>
              <a:t>WSU cannot impose restrictions favoring one viewpoint or another.  </a:t>
            </a:r>
          </a:p>
          <a:p>
            <a:pPr>
              <a:lnSpc>
                <a:spcPct val="110000"/>
              </a:lnSpc>
            </a:pPr>
            <a:r>
              <a:rPr lang="en-US" sz="2000"/>
              <a:t>WSU can engage in education, impose time/place/manner restrictions, and inform community members about speech related events that may impact our community. </a:t>
            </a:r>
          </a:p>
          <a:p>
            <a:pPr>
              <a:lnSpc>
                <a:spcPct val="110000"/>
              </a:lnSpc>
            </a:pPr>
            <a:r>
              <a:rPr lang="en-US" sz="2000"/>
              <a:t>Speech resource: </a:t>
            </a:r>
            <a:r>
              <a:rPr lang="en-US" sz="2000">
                <a:hlinkClick r:id="rId3"/>
              </a:rPr>
              <a:t>https://freespeech.wsu.edu</a:t>
            </a:r>
            <a:r>
              <a:rPr lang="en-US" sz="2000"/>
              <a:t> </a:t>
            </a:r>
          </a:p>
          <a:p>
            <a:pPr>
              <a:lnSpc>
                <a:spcPct val="110000"/>
              </a:lnSpc>
            </a:pPr>
            <a:endParaRPr lang="en-US" sz="2000"/>
          </a:p>
        </p:txBody>
      </p:sp>
    </p:spTree>
    <p:extLst>
      <p:ext uri="{BB962C8B-B14F-4D97-AF65-F5344CB8AC3E}">
        <p14:creationId xmlns:p14="http://schemas.microsoft.com/office/powerpoint/2010/main" val="4281533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4DA5F-4D47-411C-B6DB-8005290B8A78}"/>
              </a:ext>
            </a:extLst>
          </p:cNvPr>
          <p:cNvSpPr>
            <a:spLocks noGrp="1"/>
          </p:cNvSpPr>
          <p:nvPr>
            <p:ph type="title"/>
          </p:nvPr>
        </p:nvSpPr>
        <p:spPr/>
        <p:txBody>
          <a:bodyPr/>
          <a:lstStyle/>
          <a:p>
            <a:r>
              <a:rPr lang="en-US"/>
              <a:t>False Statements </a:t>
            </a:r>
          </a:p>
        </p:txBody>
      </p:sp>
      <p:sp>
        <p:nvSpPr>
          <p:cNvPr id="3" name="Content Placeholder 2">
            <a:extLst>
              <a:ext uri="{FF2B5EF4-FFF2-40B4-BE49-F238E27FC236}">
                <a16:creationId xmlns:a16="http://schemas.microsoft.com/office/drawing/2014/main" id="{4AEB9AB1-D360-4E50-9C89-9FD70F0802EB}"/>
              </a:ext>
            </a:extLst>
          </p:cNvPr>
          <p:cNvSpPr>
            <a:spLocks noGrp="1"/>
          </p:cNvSpPr>
          <p:nvPr>
            <p:ph idx="1"/>
          </p:nvPr>
        </p:nvSpPr>
        <p:spPr>
          <a:xfrm>
            <a:off x="1066800" y="2650401"/>
            <a:ext cx="10058400" cy="3292483"/>
          </a:xfrm>
        </p:spPr>
        <p:txBody>
          <a:bodyPr vert="horz" lIns="91440" tIns="45720" rIns="91440" bIns="45720" rtlCol="0" anchor="t">
            <a:normAutofit/>
          </a:bodyPr>
          <a:lstStyle/>
          <a:p>
            <a:pPr marL="0" indent="0" algn="ctr">
              <a:buNone/>
            </a:pPr>
            <a:r>
              <a:rPr lang="en-US" sz="2200" dirty="0"/>
              <a:t>Making a materially false statement in bad faith during any </a:t>
            </a:r>
            <a:endParaRPr lang="en-US" dirty="0"/>
          </a:p>
          <a:p>
            <a:pPr marL="0" indent="0" algn="ctr">
              <a:buNone/>
            </a:pPr>
            <a:r>
              <a:rPr lang="en-US" sz="2200" dirty="0"/>
              <a:t>proceeding or process under this policy. </a:t>
            </a:r>
            <a:endParaRPr lang="en-US" dirty="0"/>
          </a:p>
          <a:p>
            <a:pPr marL="0" indent="0">
              <a:buNone/>
            </a:pPr>
            <a:endParaRPr lang="en-US" sz="2200" dirty="0"/>
          </a:p>
          <a:p>
            <a:pPr marL="0" indent="0">
              <a:buNone/>
            </a:pPr>
            <a:r>
              <a:rPr lang="en-US" sz="2200" b="1" dirty="0"/>
              <a:t>Example:</a:t>
            </a:r>
          </a:p>
          <a:p>
            <a:pPr marL="0" indent="0">
              <a:buNone/>
            </a:pPr>
            <a:r>
              <a:rPr lang="en-US" sz="2200" dirty="0">
                <a:cs typeface="Arial"/>
              </a:rPr>
              <a:t>Abdul reported another student, Kara, to CCR for making racist statements. Kara is angry, and in her response to CCR, falsely accuses Abdul of being the one who made the racist statements.</a:t>
            </a:r>
          </a:p>
          <a:p>
            <a:pPr marL="0" indent="0">
              <a:buNone/>
            </a:pPr>
            <a:endParaRPr lang="en-US" sz="2200" dirty="0"/>
          </a:p>
        </p:txBody>
      </p:sp>
    </p:spTree>
    <p:extLst>
      <p:ext uri="{BB962C8B-B14F-4D97-AF65-F5344CB8AC3E}">
        <p14:creationId xmlns:p14="http://schemas.microsoft.com/office/powerpoint/2010/main" val="2366555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BA185-4380-4661-B9C9-C70289AA5B0A}"/>
              </a:ext>
            </a:extLst>
          </p:cNvPr>
          <p:cNvSpPr>
            <a:spLocks noGrp="1"/>
          </p:cNvSpPr>
          <p:nvPr>
            <p:ph type="title"/>
          </p:nvPr>
        </p:nvSpPr>
        <p:spPr/>
        <p:txBody>
          <a:bodyPr/>
          <a:lstStyle/>
          <a:p>
            <a:r>
              <a:rPr lang="en-US"/>
              <a:t>Retaliation </a:t>
            </a:r>
          </a:p>
        </p:txBody>
      </p:sp>
      <p:sp>
        <p:nvSpPr>
          <p:cNvPr id="3" name="Content Placeholder 2">
            <a:extLst>
              <a:ext uri="{FF2B5EF4-FFF2-40B4-BE49-F238E27FC236}">
                <a16:creationId xmlns:a16="http://schemas.microsoft.com/office/drawing/2014/main" id="{4048CC82-B823-43B6-B738-357788FD562D}"/>
              </a:ext>
            </a:extLst>
          </p:cNvPr>
          <p:cNvSpPr>
            <a:spLocks noGrp="1"/>
          </p:cNvSpPr>
          <p:nvPr>
            <p:ph idx="1"/>
          </p:nvPr>
        </p:nvSpPr>
        <p:spPr>
          <a:xfrm>
            <a:off x="1066800" y="2625687"/>
            <a:ext cx="10058400" cy="3101983"/>
          </a:xfrm>
        </p:spPr>
        <p:txBody>
          <a:bodyPr vert="horz" lIns="91440" tIns="45720" rIns="91440" bIns="45720" rtlCol="0" anchor="t">
            <a:normAutofit fontScale="92500" lnSpcReduction="20000"/>
          </a:bodyPr>
          <a:lstStyle/>
          <a:p>
            <a:pPr marL="0" indent="0" algn="ctr" defTabSz="966612">
              <a:buNone/>
              <a:defRPr/>
            </a:pPr>
            <a:r>
              <a:rPr lang="en-US" sz="2400"/>
              <a:t>Intimidation, threats, coercion, or discrimination against any individual for the purpose of interfering with any right or privilege secured by this policy, or because the individual has made a report or complaint, testified, assisted, or participated or refused to participate in any manner in an investigation, proceeding, or hearing under this policy. </a:t>
            </a:r>
            <a:endParaRPr lang="en-US"/>
          </a:p>
          <a:p>
            <a:pPr marL="0" indent="0" defTabSz="966612">
              <a:buNone/>
              <a:defRPr/>
            </a:pPr>
            <a:r>
              <a:rPr lang="en-US" sz="2400" b="1"/>
              <a:t>Examples:</a:t>
            </a:r>
            <a:endParaRPr lang="en-US" sz="2400"/>
          </a:p>
          <a:p>
            <a:pPr marL="0" indent="0" defTabSz="966612">
              <a:buNone/>
              <a:defRPr/>
            </a:pPr>
            <a:r>
              <a:rPr lang="en-US" sz="2400"/>
              <a:t>1. A supervisor threatens to fire Lowanna because Lowanna reported discrimination.</a:t>
            </a:r>
          </a:p>
          <a:p>
            <a:pPr marL="0" indent="0" defTabSz="966612">
              <a:buNone/>
              <a:defRPr/>
            </a:pPr>
            <a:r>
              <a:rPr lang="en-US" sz="2400"/>
              <a:t>2. A student threatens to slash Bridget's tires and report her for cheating on a test after finding out that Bridget testified against the student's best friend in a conduct board hearing.  </a:t>
            </a:r>
          </a:p>
        </p:txBody>
      </p:sp>
    </p:spTree>
    <p:extLst>
      <p:ext uri="{BB962C8B-B14F-4D97-AF65-F5344CB8AC3E}">
        <p14:creationId xmlns:p14="http://schemas.microsoft.com/office/powerpoint/2010/main" val="2180193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67362-A2DE-4611-AE63-7626C2E2CB30}"/>
              </a:ext>
            </a:extLst>
          </p:cNvPr>
          <p:cNvSpPr>
            <a:spLocks noGrp="1"/>
          </p:cNvSpPr>
          <p:nvPr>
            <p:ph type="title"/>
          </p:nvPr>
        </p:nvSpPr>
        <p:spPr/>
        <p:txBody>
          <a:bodyPr/>
          <a:lstStyle/>
          <a:p>
            <a:r>
              <a:rPr lang="en-US"/>
              <a:t>Interference </a:t>
            </a:r>
          </a:p>
        </p:txBody>
      </p:sp>
      <p:sp>
        <p:nvSpPr>
          <p:cNvPr id="3" name="Content Placeholder 2">
            <a:extLst>
              <a:ext uri="{FF2B5EF4-FFF2-40B4-BE49-F238E27FC236}">
                <a16:creationId xmlns:a16="http://schemas.microsoft.com/office/drawing/2014/main" id="{BAA81201-79EF-478C-B639-FE3C1B93C2D3}"/>
              </a:ext>
            </a:extLst>
          </p:cNvPr>
          <p:cNvSpPr>
            <a:spLocks noGrp="1"/>
          </p:cNvSpPr>
          <p:nvPr>
            <p:ph idx="1"/>
          </p:nvPr>
        </p:nvSpPr>
        <p:spPr>
          <a:xfrm>
            <a:off x="1202635" y="2551546"/>
            <a:ext cx="10602503" cy="3101983"/>
          </a:xfrm>
        </p:spPr>
        <p:txBody>
          <a:bodyPr vert="horz" lIns="91440" tIns="45720" rIns="91440" bIns="45720" rtlCol="0" anchor="t">
            <a:noAutofit/>
          </a:bodyPr>
          <a:lstStyle/>
          <a:p>
            <a:pPr marL="0" indent="0" algn="ctr">
              <a:buNone/>
            </a:pPr>
            <a:r>
              <a:rPr lang="en-US" sz="2200" dirty="0"/>
              <a:t>Intentionally interfering with any university process related to UPPM 10.60</a:t>
            </a:r>
          </a:p>
          <a:p>
            <a:pPr marL="0" indent="0">
              <a:buNone/>
            </a:pPr>
            <a:r>
              <a:rPr lang="en-US" sz="2200" b="1" dirty="0"/>
              <a:t>Examples: </a:t>
            </a:r>
          </a:p>
          <a:p>
            <a:pPr marL="0" indent="0">
              <a:buNone/>
            </a:pPr>
            <a:r>
              <a:rPr lang="en-US" sz="2200" dirty="0"/>
              <a:t>1. A witness photoshops screenshots of text messages to hide statements said by another employee.</a:t>
            </a:r>
            <a:endParaRPr lang="en-US" sz="2200" b="1" dirty="0"/>
          </a:p>
          <a:p>
            <a:pPr marL="0" indent="0">
              <a:buNone/>
            </a:pPr>
            <a:r>
              <a:rPr lang="en-US" sz="2200" dirty="0"/>
              <a:t>2. While the university is investigating Dina, a student, for allegedly harassing another student because he was gay, Dina offers to pay Shantelle, a witness, to lie about what she observed. </a:t>
            </a:r>
          </a:p>
        </p:txBody>
      </p:sp>
    </p:spTree>
    <p:extLst>
      <p:ext uri="{BB962C8B-B14F-4D97-AF65-F5344CB8AC3E}">
        <p14:creationId xmlns:p14="http://schemas.microsoft.com/office/powerpoint/2010/main" val="1256595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5A753-6288-4AB9-93F2-B324D17C4816}"/>
              </a:ext>
            </a:extLst>
          </p:cNvPr>
          <p:cNvSpPr>
            <a:spLocks noGrp="1"/>
          </p:cNvSpPr>
          <p:nvPr>
            <p:ph type="title"/>
          </p:nvPr>
        </p:nvSpPr>
        <p:spPr>
          <a:xfrm>
            <a:off x="2231136" y="581635"/>
            <a:ext cx="7729728" cy="1188720"/>
          </a:xfrm>
        </p:spPr>
        <p:txBody>
          <a:bodyPr/>
          <a:lstStyle/>
          <a:p>
            <a:r>
              <a:rPr lang="en-US"/>
              <a:t>Title IX Sexual Harassment</a:t>
            </a:r>
          </a:p>
        </p:txBody>
      </p:sp>
      <p:sp>
        <p:nvSpPr>
          <p:cNvPr id="3" name="Content Placeholder 2">
            <a:extLst>
              <a:ext uri="{FF2B5EF4-FFF2-40B4-BE49-F238E27FC236}">
                <a16:creationId xmlns:a16="http://schemas.microsoft.com/office/drawing/2014/main" id="{D47BCE28-AFEA-4603-B301-91A588FB6E92}"/>
              </a:ext>
            </a:extLst>
          </p:cNvPr>
          <p:cNvSpPr>
            <a:spLocks noGrp="1"/>
          </p:cNvSpPr>
          <p:nvPr>
            <p:ph idx="1"/>
          </p:nvPr>
        </p:nvSpPr>
        <p:spPr>
          <a:xfrm>
            <a:off x="1066800" y="2069636"/>
            <a:ext cx="10058400" cy="4158172"/>
          </a:xfrm>
        </p:spPr>
        <p:txBody>
          <a:bodyPr vert="horz" lIns="91440" tIns="45720" rIns="91440" bIns="45720" rtlCol="0" anchor="t">
            <a:noAutofit/>
          </a:bodyPr>
          <a:lstStyle/>
          <a:p>
            <a:r>
              <a:rPr lang="en-US" sz="2200" dirty="0">
                <a:solidFill>
                  <a:srgbClr val="000000"/>
                </a:solidFill>
                <a:ea typeface="Times New Roman"/>
              </a:rPr>
              <a:t>Unwelcome sex-based conduct</a:t>
            </a:r>
          </a:p>
          <a:p>
            <a:r>
              <a:rPr lang="en-US" sz="2200" dirty="0">
                <a:solidFill>
                  <a:srgbClr val="000000"/>
                </a:solidFill>
                <a:ea typeface="Times New Roman"/>
              </a:rPr>
              <a:t>Severe, pervasive, and objectively offensive</a:t>
            </a:r>
          </a:p>
          <a:p>
            <a:r>
              <a:rPr lang="en-US" sz="2200" dirty="0">
                <a:solidFill>
                  <a:srgbClr val="000000"/>
                </a:solidFill>
                <a:ea typeface="Times New Roman"/>
              </a:rPr>
              <a:t>Effectively denies a person equal access to WSU’s programs or activities* </a:t>
            </a:r>
            <a:endParaRPr lang="en-US" sz="2200" dirty="0">
              <a:solidFill>
                <a:srgbClr val="000000"/>
              </a:solidFill>
              <a:ea typeface="Times New Roman"/>
              <a:cs typeface="Arial"/>
            </a:endParaRPr>
          </a:p>
          <a:p>
            <a:endParaRPr lang="en-US" sz="2200" dirty="0">
              <a:solidFill>
                <a:srgbClr val="000000"/>
              </a:solidFill>
              <a:ea typeface="Times New Roman"/>
            </a:endParaRPr>
          </a:p>
          <a:p>
            <a:pPr marL="0" indent="0">
              <a:buNone/>
            </a:pPr>
            <a:r>
              <a:rPr lang="en-US" sz="2200" b="1" dirty="0">
                <a:solidFill>
                  <a:srgbClr val="000000"/>
                </a:solidFill>
                <a:ea typeface="Times New Roman"/>
              </a:rPr>
              <a:t>Example: </a:t>
            </a:r>
          </a:p>
          <a:p>
            <a:pPr marL="0" indent="0">
              <a:buNone/>
            </a:pPr>
            <a:r>
              <a:rPr lang="en-US" sz="2200" dirty="0">
                <a:solidFill>
                  <a:srgbClr val="000000"/>
                </a:solidFill>
                <a:ea typeface="Times New Roman"/>
              </a:rPr>
              <a:t>After Asa participates in a protest demonstration, another student, who has differing political views, continually leaves sexually demeaning comments on Asa's residence hall door and posts threats to sexually assault her on social media.  Asa is afraid to be in her residence hall room or to walk around campus. </a:t>
            </a:r>
          </a:p>
          <a:p>
            <a:pPr marL="0" indent="0">
              <a:buNone/>
            </a:pPr>
            <a:r>
              <a:rPr lang="en-US" sz="2000" i="1" dirty="0">
                <a:solidFill>
                  <a:srgbClr val="3A3A3A"/>
                </a:solidFill>
                <a:cs typeface="Arial"/>
              </a:rPr>
              <a:t>*This is a shortened version of the policy definition. The complete policy violation language is available in UPPM 10.60.</a:t>
            </a:r>
            <a:endParaRPr lang="en-US" dirty="0"/>
          </a:p>
        </p:txBody>
      </p:sp>
    </p:spTree>
    <p:extLst>
      <p:ext uri="{BB962C8B-B14F-4D97-AF65-F5344CB8AC3E}">
        <p14:creationId xmlns:p14="http://schemas.microsoft.com/office/powerpoint/2010/main" val="32595636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7E979-D738-4787-9A7E-6C464F7D98D7}"/>
              </a:ext>
            </a:extLst>
          </p:cNvPr>
          <p:cNvSpPr>
            <a:spLocks noGrp="1"/>
          </p:cNvSpPr>
          <p:nvPr>
            <p:ph type="title"/>
          </p:nvPr>
        </p:nvSpPr>
        <p:spPr/>
        <p:txBody>
          <a:bodyPr/>
          <a:lstStyle/>
          <a:p>
            <a:r>
              <a:rPr lang="en-US"/>
              <a:t>Quid Pro Quo Harassment</a:t>
            </a:r>
          </a:p>
        </p:txBody>
      </p:sp>
      <p:sp>
        <p:nvSpPr>
          <p:cNvPr id="3" name="Content Placeholder 2">
            <a:extLst>
              <a:ext uri="{FF2B5EF4-FFF2-40B4-BE49-F238E27FC236}">
                <a16:creationId xmlns:a16="http://schemas.microsoft.com/office/drawing/2014/main" id="{F5109849-F6B2-4D32-A3E4-3976CB22CF66}"/>
              </a:ext>
            </a:extLst>
          </p:cNvPr>
          <p:cNvSpPr>
            <a:spLocks noGrp="1"/>
          </p:cNvSpPr>
          <p:nvPr>
            <p:ph idx="1"/>
          </p:nvPr>
        </p:nvSpPr>
        <p:spPr>
          <a:xfrm>
            <a:off x="1066800" y="2489763"/>
            <a:ext cx="10058400" cy="4034605"/>
          </a:xfrm>
        </p:spPr>
        <p:txBody>
          <a:bodyPr vert="horz" lIns="91440" tIns="45720" rIns="91440" bIns="45720" rtlCol="0" anchor="t">
            <a:normAutofit/>
          </a:bodyPr>
          <a:lstStyle/>
          <a:p>
            <a:r>
              <a:rPr lang="en-US" sz="2000" dirty="0">
                <a:solidFill>
                  <a:srgbClr val="000000"/>
                </a:solidFill>
                <a:ea typeface="Times New Roman"/>
              </a:rPr>
              <a:t>An employee or other person whom WSU has disciplinary authority over</a:t>
            </a:r>
          </a:p>
          <a:p>
            <a:r>
              <a:rPr lang="en-US" sz="2000" dirty="0">
                <a:solidFill>
                  <a:srgbClr val="000000"/>
                </a:solidFill>
                <a:ea typeface="Times New Roman"/>
              </a:rPr>
              <a:t>Explicitly or impliedly conditioning an aid, benefit, or service</a:t>
            </a:r>
          </a:p>
          <a:p>
            <a:r>
              <a:rPr lang="en-US" sz="2000" dirty="0">
                <a:solidFill>
                  <a:srgbClr val="000000"/>
                </a:solidFill>
                <a:ea typeface="Times New Roman"/>
              </a:rPr>
              <a:t>On a person’s participation in unwelcome sexual conduct</a:t>
            </a:r>
          </a:p>
          <a:p>
            <a:endParaRPr lang="en-US" sz="2000" dirty="0">
              <a:solidFill>
                <a:srgbClr val="000000"/>
              </a:solidFill>
            </a:endParaRPr>
          </a:p>
          <a:p>
            <a:pPr marL="0" indent="0">
              <a:buNone/>
            </a:pPr>
            <a:r>
              <a:rPr lang="en-US" sz="2000" b="1" dirty="0">
                <a:solidFill>
                  <a:srgbClr val="000000"/>
                </a:solidFill>
              </a:rPr>
              <a:t>Example:</a:t>
            </a:r>
            <a:endParaRPr lang="en-US" sz="2000" dirty="0">
              <a:solidFill>
                <a:srgbClr val="000000"/>
              </a:solidFill>
            </a:endParaRPr>
          </a:p>
          <a:p>
            <a:pPr marL="0" indent="0">
              <a:buNone/>
            </a:pPr>
            <a:r>
              <a:rPr lang="en-US" sz="2000" dirty="0">
                <a:solidFill>
                  <a:srgbClr val="000000"/>
                </a:solidFill>
              </a:rPr>
              <a:t>An instructor tells a student that the student will receive an "A" grade, if the student engages in sexual activity with the instructor.</a:t>
            </a:r>
            <a:endParaRPr lang="en-US" sz="2000" b="1" dirty="0">
              <a:solidFill>
                <a:srgbClr val="000000"/>
              </a:solidFill>
            </a:endParaRPr>
          </a:p>
          <a:p>
            <a:pPr marL="0" indent="0">
              <a:buNone/>
            </a:pPr>
            <a:endParaRPr lang="en-US" sz="2000" i="1" dirty="0"/>
          </a:p>
        </p:txBody>
      </p:sp>
    </p:spTree>
    <p:extLst>
      <p:ext uri="{BB962C8B-B14F-4D97-AF65-F5344CB8AC3E}">
        <p14:creationId xmlns:p14="http://schemas.microsoft.com/office/powerpoint/2010/main" val="1398355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ECC3E-9712-4E73-B60C-ADAAD13E88C3}"/>
              </a:ext>
            </a:extLst>
          </p:cNvPr>
          <p:cNvSpPr>
            <a:spLocks noGrp="1"/>
          </p:cNvSpPr>
          <p:nvPr>
            <p:ph type="title"/>
          </p:nvPr>
        </p:nvSpPr>
        <p:spPr>
          <a:noFill/>
          <a:ln>
            <a:noFill/>
          </a:ln>
        </p:spPr>
        <p:txBody>
          <a:bodyPr/>
          <a:lstStyle/>
          <a:p>
            <a:r>
              <a:rPr lang="en-US">
                <a:solidFill>
                  <a:schemeClr val="tx1"/>
                </a:solidFill>
              </a:rPr>
              <a:t>Compliance and Civil Rights</a:t>
            </a:r>
          </a:p>
        </p:txBody>
      </p:sp>
    </p:spTree>
    <p:extLst>
      <p:ext uri="{BB962C8B-B14F-4D97-AF65-F5344CB8AC3E}">
        <p14:creationId xmlns:p14="http://schemas.microsoft.com/office/powerpoint/2010/main" val="21085208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a:t>Sexual Assault, Dating Violence, Domestic Violence, &amp; Stalking</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395410" y="2539191"/>
            <a:ext cx="10093470" cy="3700972"/>
          </a:xfrm>
        </p:spPr>
        <p:txBody>
          <a:bodyPr vert="horz" lIns="91440" tIns="45720" rIns="91440" bIns="45720" rtlCol="0" anchor="t">
            <a:normAutofit lnSpcReduction="10000"/>
          </a:bodyPr>
          <a:lstStyle/>
          <a:p>
            <a:r>
              <a:rPr lang="en-US" sz="2200" b="1" dirty="0"/>
              <a:t>Sexual Assault: </a:t>
            </a:r>
            <a:r>
              <a:rPr lang="en-US" sz="2200" dirty="0"/>
              <a:t>forcible and nonforcible sex offenses</a:t>
            </a:r>
            <a:endParaRPr lang="en-US" dirty="0"/>
          </a:p>
          <a:p>
            <a:r>
              <a:rPr lang="en-US" sz="2200" b="1" dirty="0"/>
              <a:t>Dating Violence</a:t>
            </a:r>
            <a:r>
              <a:rPr lang="en-US" sz="2200" dirty="0"/>
              <a:t>:  Violence committed by a person who is or has been in a social relationship of a romantic or intimate nature with the victim. </a:t>
            </a:r>
            <a:endParaRPr lang="en-US" dirty="0"/>
          </a:p>
          <a:p>
            <a:r>
              <a:rPr lang="en-US" sz="2200" b="1" dirty="0"/>
              <a:t>Domestic Violence:</a:t>
            </a:r>
            <a:r>
              <a:rPr lang="en-US" sz="2200" dirty="0"/>
              <a:t> A felony or misdemeanor crime of violence committed by a spouse, co-parent, intimate partner who is or was cohabitating with the victim, or by any other person categorized as such by the Washington domestic and family violence laws</a:t>
            </a:r>
          </a:p>
          <a:p>
            <a:r>
              <a:rPr lang="en-US" sz="2200" b="1" dirty="0"/>
              <a:t>Stalking: </a:t>
            </a:r>
            <a:r>
              <a:rPr lang="en-US" sz="2200" dirty="0"/>
              <a:t>Engaging in a course of conduct directed at a specific person that would cause a reasonable person to:</a:t>
            </a:r>
          </a:p>
          <a:p>
            <a:pPr lvl="1"/>
            <a:r>
              <a:rPr lang="en-US" sz="2000" dirty="0"/>
              <a:t>Fear for the person’s safety or the safety of others; or</a:t>
            </a:r>
          </a:p>
          <a:p>
            <a:pPr lvl="1"/>
            <a:r>
              <a:rPr lang="en-US" sz="2000" dirty="0"/>
              <a:t>Suffer substantial emotional distress.</a:t>
            </a:r>
          </a:p>
          <a:p>
            <a:endParaRPr lang="en-US" sz="2200" dirty="0"/>
          </a:p>
          <a:p>
            <a:pPr marL="0" indent="0">
              <a:buNone/>
            </a:pPr>
            <a:endParaRPr lang="en-US" sz="2200" dirty="0"/>
          </a:p>
          <a:p>
            <a:endParaRPr lang="en-US" sz="2000" dirty="0"/>
          </a:p>
          <a:p>
            <a:pPr lvl="1"/>
            <a:endParaRPr lang="en-US" sz="2000" dirty="0"/>
          </a:p>
          <a:p>
            <a:pPr marL="228600" lvl="1" indent="0">
              <a:buNone/>
            </a:pPr>
            <a:endParaRPr lang="en-US" sz="2000" dirty="0"/>
          </a:p>
          <a:p>
            <a:pPr marL="0" indent="0">
              <a:buNone/>
            </a:pPr>
            <a:endParaRPr lang="en-US" sz="2200" i="1" dirty="0"/>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1295798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a:t>Consent to Sexual Activity</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386751" y="2539190"/>
            <a:ext cx="10084811" cy="3993133"/>
          </a:xfrm>
        </p:spPr>
        <p:txBody>
          <a:bodyPr>
            <a:normAutofit/>
          </a:bodyPr>
          <a:lstStyle/>
          <a:p>
            <a:pPr marL="0" indent="0">
              <a:buNone/>
            </a:pPr>
            <a:r>
              <a:rPr lang="en-US" sz="2200"/>
              <a:t>Consent:</a:t>
            </a:r>
          </a:p>
          <a:p>
            <a:r>
              <a:rPr lang="en-US" sz="2200"/>
              <a:t>Must be clear, knowing, and voluntary</a:t>
            </a:r>
          </a:p>
          <a:p>
            <a:r>
              <a:rPr lang="en-US" sz="2200"/>
              <a:t>Requires all parties to:</a:t>
            </a:r>
          </a:p>
          <a:p>
            <a:pPr lvl="1"/>
            <a:r>
              <a:rPr lang="en-US" sz="2200"/>
              <a:t>Actively express words or conduct</a:t>
            </a:r>
          </a:p>
          <a:p>
            <a:pPr lvl="1"/>
            <a:r>
              <a:rPr lang="en-US" sz="2200"/>
              <a:t>That a reasonable person would conclude demonstrates clear permission</a:t>
            </a:r>
          </a:p>
          <a:p>
            <a:pPr lvl="1"/>
            <a:endParaRPr lang="en-US" sz="2000"/>
          </a:p>
          <a:p>
            <a:pPr marL="228600" lvl="1" indent="0">
              <a:buNone/>
            </a:pPr>
            <a:endParaRPr lang="en-US" sz="2000"/>
          </a:p>
          <a:p>
            <a:pPr marL="0" indent="0">
              <a:buNone/>
            </a:pPr>
            <a:endParaRPr lang="en-US" sz="2200" i="1"/>
          </a:p>
          <a:p>
            <a:pPr marL="0" indent="0">
              <a:buNone/>
            </a:pPr>
            <a:endParaRPr lang="en-US" sz="2200"/>
          </a:p>
          <a:p>
            <a:pPr marL="0" indent="0">
              <a:buNone/>
            </a:pPr>
            <a:endParaRPr lang="en-US" sz="2200"/>
          </a:p>
        </p:txBody>
      </p:sp>
    </p:spTree>
    <p:extLst>
      <p:ext uri="{BB962C8B-B14F-4D97-AF65-F5344CB8AC3E}">
        <p14:creationId xmlns:p14="http://schemas.microsoft.com/office/powerpoint/2010/main" val="2874415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a:t>Consent (cont.)</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539191"/>
            <a:ext cx="10058400" cy="3700972"/>
          </a:xfrm>
        </p:spPr>
        <p:txBody>
          <a:bodyPr vert="horz" lIns="91440" tIns="45720" rIns="91440" bIns="45720" rtlCol="0" anchor="t">
            <a:normAutofit/>
          </a:bodyPr>
          <a:lstStyle/>
          <a:p>
            <a:pPr marL="0" indent="0">
              <a:buNone/>
            </a:pPr>
            <a:r>
              <a:rPr lang="en-US" sz="2200"/>
              <a:t>Sexual activity is also nonconsensual where:</a:t>
            </a:r>
          </a:p>
          <a:p>
            <a:r>
              <a:rPr lang="en-US" sz="2200"/>
              <a:t>Force or coercion used</a:t>
            </a:r>
          </a:p>
          <a:p>
            <a:pPr lvl="1"/>
            <a:r>
              <a:rPr lang="en-US" sz="2200"/>
              <a:t>Physical violence, force, threat, or intimidation</a:t>
            </a:r>
          </a:p>
          <a:p>
            <a:pPr lvl="1"/>
            <a:r>
              <a:rPr lang="en-US" sz="2200"/>
              <a:t>Unreasonable pressure for sexual activity</a:t>
            </a:r>
          </a:p>
          <a:p>
            <a:pPr lvl="2"/>
            <a:r>
              <a:rPr lang="en-US" sz="2200"/>
              <a:t>e.g. Continued pressure, blackmail, or extortion</a:t>
            </a:r>
          </a:p>
          <a:p>
            <a:r>
              <a:rPr lang="en-US" sz="2200"/>
              <a:t>Person is asleep, unconscious, or physically unable to communicate their unwillingness to engage in sexual activity.</a:t>
            </a:r>
          </a:p>
          <a:p>
            <a:r>
              <a:rPr lang="en-US" sz="2200"/>
              <a:t>Person lacks the mental capacity to consent, through illness, defect, the influence of alcohol or some other substance, or some other cause.</a:t>
            </a:r>
          </a:p>
          <a:p>
            <a:endParaRPr lang="en-US" sz="2000"/>
          </a:p>
          <a:p>
            <a:pPr lvl="1"/>
            <a:endParaRPr lang="en-US" sz="2000"/>
          </a:p>
          <a:p>
            <a:pPr marL="228600" lvl="1" indent="0">
              <a:buNone/>
            </a:pPr>
            <a:endParaRPr lang="en-US" sz="2000"/>
          </a:p>
          <a:p>
            <a:pPr marL="0" indent="0">
              <a:buNone/>
            </a:pPr>
            <a:endParaRPr lang="en-US" sz="2200" i="1"/>
          </a:p>
          <a:p>
            <a:pPr marL="0" indent="0">
              <a:buNone/>
            </a:pPr>
            <a:endParaRPr lang="en-US" sz="2200"/>
          </a:p>
          <a:p>
            <a:pPr marL="0" indent="0">
              <a:buNone/>
            </a:pPr>
            <a:endParaRPr lang="en-US" sz="2200"/>
          </a:p>
        </p:txBody>
      </p:sp>
    </p:spTree>
    <p:extLst>
      <p:ext uri="{BB962C8B-B14F-4D97-AF65-F5344CB8AC3E}">
        <p14:creationId xmlns:p14="http://schemas.microsoft.com/office/powerpoint/2010/main" val="29228061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a:xfrm>
            <a:off x="1858617" y="2396684"/>
            <a:ext cx="8991600" cy="1645920"/>
          </a:xfrm>
          <a:noFill/>
          <a:ln>
            <a:noFill/>
          </a:ln>
        </p:spPr>
        <p:txBody>
          <a:bodyPr/>
          <a:lstStyle/>
          <a:p>
            <a:r>
              <a:rPr lang="en-US">
                <a:solidFill>
                  <a:schemeClr val="tx1"/>
                </a:solidFill>
                <a:latin typeface="Arial Black"/>
              </a:rPr>
              <a:t>Reporting and Resources</a:t>
            </a:r>
            <a:endParaRPr lang="en-US">
              <a:solidFill>
                <a:schemeClr val="tx1"/>
              </a:solidFill>
            </a:endParaRPr>
          </a:p>
        </p:txBody>
      </p:sp>
    </p:spTree>
    <p:extLst>
      <p:ext uri="{BB962C8B-B14F-4D97-AF65-F5344CB8AC3E}">
        <p14:creationId xmlns:p14="http://schemas.microsoft.com/office/powerpoint/2010/main" val="3342930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37FFBE-BCA9-4251-8F67-2806E288CF5C}"/>
              </a:ext>
            </a:extLst>
          </p:cNvPr>
          <p:cNvSpPr>
            <a:spLocks noGrp="1"/>
          </p:cNvSpPr>
          <p:nvPr>
            <p:ph type="title"/>
          </p:nvPr>
        </p:nvSpPr>
        <p:spPr>
          <a:xfrm>
            <a:off x="1781175" y="818540"/>
            <a:ext cx="4314826" cy="1272756"/>
          </a:xfrm>
        </p:spPr>
        <p:txBody>
          <a:bodyPr/>
          <a:lstStyle/>
          <a:p>
            <a:r>
              <a:rPr lang="en-US" b="1">
                <a:solidFill>
                  <a:schemeClr val="tx1">
                    <a:lumMod val="75000"/>
                    <a:lumOff val="25000"/>
                  </a:schemeClr>
                </a:solidFill>
                <a:latin typeface="Corbel" panose="020B0503020204020204" pitchFamily="34" charset="0"/>
                <a:cs typeface="Calibri" panose="020F0502020204030204" pitchFamily="34" charset="0"/>
              </a:rPr>
              <a:t>Resource and Reporting Options</a:t>
            </a:r>
            <a:endParaRPr lang="en-US"/>
          </a:p>
        </p:txBody>
      </p:sp>
      <p:sp>
        <p:nvSpPr>
          <p:cNvPr id="6" name="TextBox 5">
            <a:extLst>
              <a:ext uri="{FF2B5EF4-FFF2-40B4-BE49-F238E27FC236}">
                <a16:creationId xmlns:a16="http://schemas.microsoft.com/office/drawing/2014/main" id="{D4DD0C57-748B-4B5F-A7D6-29FD434F3613}"/>
              </a:ext>
            </a:extLst>
          </p:cNvPr>
          <p:cNvSpPr txBox="1"/>
          <p:nvPr/>
        </p:nvSpPr>
        <p:spPr>
          <a:xfrm>
            <a:off x="1660124" y="2501567"/>
            <a:ext cx="2663301" cy="369332"/>
          </a:xfrm>
          <a:prstGeom prst="rect">
            <a:avLst/>
          </a:prstGeom>
          <a:noFill/>
        </p:spPr>
        <p:txBody>
          <a:bodyPr wrap="square" rtlCol="0">
            <a:spAutoFit/>
          </a:bodyPr>
          <a:lstStyle/>
          <a:p>
            <a:r>
              <a:rPr lang="en-US">
                <a:latin typeface="Gill Sans MT" panose="020B0502020104020203"/>
                <a:hlinkClick r:id="rId3">
                  <a:extLst>
                    <a:ext uri="{A12FA001-AC4F-418D-AE19-62706E023703}">
                      <ahyp:hlinkClr xmlns:ahyp="http://schemas.microsoft.com/office/drawing/2018/hyperlinkcolor" val="tx"/>
                    </a:ext>
                  </a:extLst>
                </a:hlinkClick>
              </a:rPr>
              <a:t>ccr.wsu.edu/resources/</a:t>
            </a:r>
            <a:endParaRPr lang="en-US">
              <a:latin typeface="Gill Sans MT" panose="020B0502020104020203"/>
            </a:endParaRPr>
          </a:p>
        </p:txBody>
      </p:sp>
      <p:sp>
        <p:nvSpPr>
          <p:cNvPr id="5" name="Text Placeholder 4">
            <a:extLst>
              <a:ext uri="{FF2B5EF4-FFF2-40B4-BE49-F238E27FC236}">
                <a16:creationId xmlns:a16="http://schemas.microsoft.com/office/drawing/2014/main" id="{AED001F3-9C56-4B67-8985-EA99FF92788F}"/>
              </a:ext>
            </a:extLst>
          </p:cNvPr>
          <p:cNvSpPr>
            <a:spLocks noGrp="1"/>
          </p:cNvSpPr>
          <p:nvPr>
            <p:ph type="body" sz="quarter" idx="13"/>
          </p:nvPr>
        </p:nvSpPr>
        <p:spPr>
          <a:xfrm>
            <a:off x="5850194" y="532088"/>
            <a:ext cx="5992617" cy="6250451"/>
          </a:xfrm>
        </p:spPr>
        <p:txBody>
          <a:bodyPr/>
          <a:lstStyle/>
          <a:p>
            <a:r>
              <a:rPr lang="en-US" sz="2400" dirty="0"/>
              <a:t>Confidential Resources</a:t>
            </a:r>
          </a:p>
          <a:p>
            <a:pPr marL="742950" lvl="1" indent="-285750"/>
            <a:r>
              <a:rPr lang="en-US" dirty="0"/>
              <a:t>Victim Advocacy Agency</a:t>
            </a:r>
          </a:p>
          <a:p>
            <a:pPr marL="742950" lvl="1" indent="-285750"/>
            <a:r>
              <a:rPr lang="en-US" dirty="0"/>
              <a:t>Counselor/Medical Provider</a:t>
            </a:r>
          </a:p>
          <a:p>
            <a:pPr marL="742950" lvl="1" indent="-285750"/>
            <a:r>
              <a:rPr lang="en-US" dirty="0"/>
              <a:t>Office of the University Ombuds</a:t>
            </a:r>
          </a:p>
          <a:p>
            <a:pPr marL="742950" lvl="1" indent="-285750"/>
            <a:r>
              <a:rPr lang="en-US" dirty="0"/>
              <a:t>Peer Health Educators</a:t>
            </a:r>
          </a:p>
          <a:p>
            <a:pPr marL="742950" lvl="1" indent="-285750"/>
            <a:r>
              <a:rPr lang="en-US" dirty="0"/>
              <a:t>Employee Assistance Program</a:t>
            </a:r>
          </a:p>
          <a:p>
            <a:pPr lvl="1"/>
            <a:endParaRPr lang="en-US" dirty="0"/>
          </a:p>
          <a:p>
            <a:r>
              <a:rPr lang="en-US" sz="2400" dirty="0"/>
              <a:t>University Reporting and Resources</a:t>
            </a:r>
          </a:p>
          <a:p>
            <a:pPr marL="742950" lvl="1" indent="-285750"/>
            <a:r>
              <a:rPr lang="en-US" b="1" dirty="0"/>
              <a:t>Compliance &amp; Civil Rights</a:t>
            </a:r>
            <a:endParaRPr lang="en-US" b="1" dirty="0">
              <a:cs typeface="Arial"/>
            </a:endParaRPr>
          </a:p>
          <a:p>
            <a:pPr marL="742950" lvl="1" indent="-285750"/>
            <a:r>
              <a:rPr lang="en-US" dirty="0"/>
              <a:t>Human Resource Services</a:t>
            </a:r>
          </a:p>
          <a:p>
            <a:pPr marL="742950" lvl="1" indent="-285750"/>
            <a:r>
              <a:rPr lang="en-US" dirty="0"/>
              <a:t>Center for Community Standards</a:t>
            </a:r>
          </a:p>
          <a:p>
            <a:pPr marL="742950" lvl="1" indent="-285750"/>
            <a:r>
              <a:rPr lang="en-US" dirty="0">
                <a:cs typeface="Arial"/>
              </a:rPr>
              <a:t>Student Affairs</a:t>
            </a:r>
          </a:p>
          <a:p>
            <a:pPr marL="742950" lvl="1" indent="-285750"/>
            <a:endParaRPr lang="en-US" dirty="0"/>
          </a:p>
          <a:p>
            <a:r>
              <a:rPr lang="en-US" sz="2400" dirty="0"/>
              <a:t>Law Enforcement Reporting</a:t>
            </a:r>
          </a:p>
          <a:p>
            <a:r>
              <a:rPr lang="en-US" sz="2400" dirty="0"/>
              <a:t>External Agencies Reporting – OCR, WHRC, EEOC </a:t>
            </a:r>
          </a:p>
          <a:p>
            <a:endParaRPr lang="en-US" dirty="0"/>
          </a:p>
        </p:txBody>
      </p:sp>
    </p:spTree>
    <p:extLst>
      <p:ext uri="{BB962C8B-B14F-4D97-AF65-F5344CB8AC3E}">
        <p14:creationId xmlns:p14="http://schemas.microsoft.com/office/powerpoint/2010/main" val="24235420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a:t>WSU Reporting Options</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781174" y="2189567"/>
            <a:ext cx="9559926" cy="4018472"/>
          </a:xfrm>
        </p:spPr>
        <p:txBody>
          <a:bodyPr vert="horz" lIns="91440" tIns="45720" rIns="91440" bIns="45720" rtlCol="0" anchor="t">
            <a:normAutofit lnSpcReduction="10000"/>
          </a:bodyPr>
          <a:lstStyle/>
          <a:p>
            <a:pPr marL="0" indent="0">
              <a:buNone/>
            </a:pPr>
            <a:r>
              <a:rPr lang="en-US" sz="2000" dirty="0"/>
              <a:t>Individuals can share information with the Title IX Coordinator/CCR for two different purposes:</a:t>
            </a:r>
          </a:p>
          <a:p>
            <a:r>
              <a:rPr lang="en-US" sz="2000" b="1" dirty="0"/>
              <a:t>Reporting</a:t>
            </a:r>
          </a:p>
          <a:p>
            <a:pPr lvl="1"/>
            <a:r>
              <a:rPr lang="en-US" sz="1900" dirty="0"/>
              <a:t>Anyone can report discrimination or harassment to CCR.</a:t>
            </a:r>
          </a:p>
          <a:p>
            <a:pPr lvl="1"/>
            <a:r>
              <a:rPr lang="en-US" sz="1900" dirty="0"/>
              <a:t>Allows:</a:t>
            </a:r>
            <a:endParaRPr lang="en-US" dirty="0"/>
          </a:p>
          <a:p>
            <a:pPr lvl="2"/>
            <a:r>
              <a:rPr lang="en-US" sz="1900" dirty="0"/>
              <a:t>Outreach from CCR to the complainant with information on supportive measures and how to file a formal complaint</a:t>
            </a:r>
            <a:endParaRPr lang="en-US" dirty="0"/>
          </a:p>
          <a:p>
            <a:pPr lvl="2"/>
            <a:r>
              <a:rPr lang="en-US" sz="1900" dirty="0"/>
              <a:t>Opportunity for a consultations</a:t>
            </a:r>
            <a:endParaRPr lang="en-US" sz="1900" dirty="0">
              <a:cs typeface="Arial"/>
            </a:endParaRPr>
          </a:p>
          <a:p>
            <a:r>
              <a:rPr lang="en-US" sz="2000" b="1" dirty="0"/>
              <a:t>Complaint </a:t>
            </a:r>
            <a:r>
              <a:rPr lang="en-US" sz="2000" dirty="0"/>
              <a:t>– requests a formal grievance process</a:t>
            </a:r>
          </a:p>
          <a:p>
            <a:pPr lvl="1"/>
            <a:r>
              <a:rPr lang="en-US" sz="1900" dirty="0"/>
              <a:t>Complaint is reviewed under UPPM 10.60</a:t>
            </a:r>
          </a:p>
          <a:p>
            <a:pPr lvl="1"/>
            <a:r>
              <a:rPr lang="en-US" sz="1900" dirty="0"/>
              <a:t>Can lead to a resolution or investigation</a:t>
            </a:r>
          </a:p>
          <a:p>
            <a:pPr marL="228600" lvl="1" indent="0">
              <a:buNone/>
            </a:pPr>
            <a:endParaRPr lang="en-US" sz="1900" dirty="0"/>
          </a:p>
          <a:p>
            <a:pPr marL="228600" lvl="1" indent="0">
              <a:buNone/>
            </a:pPr>
            <a:r>
              <a:rPr lang="en-US" sz="1900" dirty="0"/>
              <a:t>Individuals can also report crimes to campus security or campus police, or civil rights violations to the Department of Education’s Office of Civil Rights.</a:t>
            </a:r>
            <a:endParaRPr lang="en-US" dirty="0"/>
          </a:p>
          <a:p>
            <a:pPr marL="0" indent="0">
              <a:buNone/>
            </a:pPr>
            <a:endParaRPr lang="en-US" sz="2200" dirty="0"/>
          </a:p>
        </p:txBody>
      </p:sp>
    </p:spTree>
    <p:extLst>
      <p:ext uri="{BB962C8B-B14F-4D97-AF65-F5344CB8AC3E}">
        <p14:creationId xmlns:p14="http://schemas.microsoft.com/office/powerpoint/2010/main" val="3793302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AF5D8-81F3-4F14-8165-AB3D6E64D4CA}"/>
              </a:ext>
            </a:extLst>
          </p:cNvPr>
          <p:cNvSpPr>
            <a:spLocks noGrp="1"/>
          </p:cNvSpPr>
          <p:nvPr>
            <p:ph type="title"/>
          </p:nvPr>
        </p:nvSpPr>
        <p:spPr>
          <a:xfrm>
            <a:off x="1776411" y="623435"/>
            <a:ext cx="9348789" cy="1272756"/>
          </a:xfrm>
        </p:spPr>
        <p:txBody>
          <a:bodyPr/>
          <a:lstStyle/>
          <a:p>
            <a:r>
              <a:rPr lang="en-US">
                <a:latin typeface="Arial Black"/>
              </a:rPr>
              <a:t>Reports and Complaints</a:t>
            </a:r>
            <a:endParaRPr lang="en-US"/>
          </a:p>
        </p:txBody>
      </p:sp>
      <p:sp>
        <p:nvSpPr>
          <p:cNvPr id="3" name="Content Placeholder 2">
            <a:extLst>
              <a:ext uri="{FF2B5EF4-FFF2-40B4-BE49-F238E27FC236}">
                <a16:creationId xmlns:a16="http://schemas.microsoft.com/office/drawing/2014/main" id="{421CB242-B857-46FC-A6EC-E13E359E2BD7}"/>
              </a:ext>
            </a:extLst>
          </p:cNvPr>
          <p:cNvSpPr>
            <a:spLocks noGrp="1"/>
          </p:cNvSpPr>
          <p:nvPr>
            <p:ph idx="1"/>
          </p:nvPr>
        </p:nvSpPr>
        <p:spPr>
          <a:xfrm>
            <a:off x="1776410" y="2588617"/>
            <a:ext cx="9348790" cy="3101983"/>
          </a:xfrm>
        </p:spPr>
        <p:txBody>
          <a:bodyPr>
            <a:normAutofit/>
          </a:bodyPr>
          <a:lstStyle/>
          <a:p>
            <a:pPr marL="0" indent="0">
              <a:buNone/>
            </a:pPr>
            <a:r>
              <a:rPr lang="en-US" sz="2200" dirty="0"/>
              <a:t>Reports and complaints can be made to the Title IX Coordinator or to CCR at:</a:t>
            </a:r>
          </a:p>
          <a:p>
            <a:r>
              <a:rPr lang="en-US" sz="2200" dirty="0"/>
              <a:t>Online: </a:t>
            </a:r>
            <a:r>
              <a:rPr lang="en-US" sz="2200" dirty="0">
                <a:hlinkClick r:id="rId3"/>
              </a:rPr>
              <a:t>ccr.wsu.edu/file-a-complaint/</a:t>
            </a:r>
            <a:endParaRPr lang="en-US" sz="2200" dirty="0"/>
          </a:p>
          <a:p>
            <a:r>
              <a:rPr lang="en-US" sz="2200" dirty="0"/>
              <a:t>In-person: French Administration, Room 220</a:t>
            </a:r>
            <a:endParaRPr lang="en-US" sz="2200" dirty="0">
              <a:cs typeface="Arial"/>
            </a:endParaRPr>
          </a:p>
          <a:p>
            <a:r>
              <a:rPr lang="en-US" sz="2200" dirty="0"/>
              <a:t>Email: </a:t>
            </a:r>
            <a:r>
              <a:rPr lang="en-US" sz="2200" dirty="0">
                <a:hlinkClick r:id="rId4"/>
              </a:rPr>
              <a:t>ccr@wsu.edu</a:t>
            </a:r>
            <a:endParaRPr lang="en-US" sz="2200" dirty="0"/>
          </a:p>
          <a:p>
            <a:r>
              <a:rPr lang="en-US" sz="2200" dirty="0"/>
              <a:t>Phone: 509-335-8288</a:t>
            </a:r>
          </a:p>
          <a:p>
            <a:r>
              <a:rPr lang="en-US" sz="2200" dirty="0"/>
              <a:t>Postal Mail: PO Box 641022, Pullman, WA 99164-1022</a:t>
            </a:r>
          </a:p>
        </p:txBody>
      </p:sp>
    </p:spTree>
    <p:extLst>
      <p:ext uri="{BB962C8B-B14F-4D97-AF65-F5344CB8AC3E}">
        <p14:creationId xmlns:p14="http://schemas.microsoft.com/office/powerpoint/2010/main" val="36269861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8CBED-AE65-42AC-99A0-A53B892B9F61}"/>
              </a:ext>
            </a:extLst>
          </p:cNvPr>
          <p:cNvSpPr>
            <a:spLocks noGrp="1"/>
          </p:cNvSpPr>
          <p:nvPr>
            <p:ph type="title"/>
          </p:nvPr>
        </p:nvSpPr>
        <p:spPr/>
        <p:txBody>
          <a:bodyPr/>
          <a:lstStyle/>
          <a:p>
            <a:r>
              <a:rPr lang="en-US">
                <a:latin typeface="Arial Black"/>
              </a:rPr>
              <a:t>Intake Consultation</a:t>
            </a:r>
            <a:endParaRPr lang="en-US"/>
          </a:p>
        </p:txBody>
      </p:sp>
      <p:sp>
        <p:nvSpPr>
          <p:cNvPr id="3" name="Content Placeholder 2">
            <a:extLst>
              <a:ext uri="{FF2B5EF4-FFF2-40B4-BE49-F238E27FC236}">
                <a16:creationId xmlns:a16="http://schemas.microsoft.com/office/drawing/2014/main" id="{CD15DD6C-1905-4032-BDAD-4C0F70A7527E}"/>
              </a:ext>
            </a:extLst>
          </p:cNvPr>
          <p:cNvSpPr>
            <a:spLocks noGrp="1"/>
          </p:cNvSpPr>
          <p:nvPr>
            <p:ph idx="1"/>
          </p:nvPr>
        </p:nvSpPr>
        <p:spPr>
          <a:xfrm>
            <a:off x="1212574" y="2229632"/>
            <a:ext cx="10306878" cy="4171167"/>
          </a:xfrm>
        </p:spPr>
        <p:txBody>
          <a:bodyPr/>
          <a:lstStyle/>
          <a:p>
            <a:pPr fontAlgn="base"/>
            <a:r>
              <a:rPr lang="en-US" sz="1800" dirty="0">
                <a:cs typeface="Arial"/>
              </a:rPr>
              <a:t>If you report to CCR, CCR will offer to meet with you for an intake consultation</a:t>
            </a:r>
            <a:endParaRPr lang="en-US" dirty="0"/>
          </a:p>
          <a:p>
            <a:r>
              <a:rPr lang="en-US" sz="1800" dirty="0">
                <a:cs typeface="Arial"/>
              </a:rPr>
              <a:t>We know it is hard to report, and we are here to help you understand your options</a:t>
            </a:r>
          </a:p>
          <a:p>
            <a:r>
              <a:rPr lang="en-US" sz="1800" dirty="0">
                <a:cs typeface="Arial"/>
              </a:rPr>
              <a:t>CCR can talk to you about:</a:t>
            </a:r>
          </a:p>
          <a:p>
            <a:pPr lvl="1">
              <a:buFont typeface="Courier New" panose="020B0604020202020204" pitchFamily="34" charset="0"/>
              <a:buChar char="o"/>
            </a:pPr>
            <a:r>
              <a:rPr lang="en-US" sz="1400" dirty="0">
                <a:cs typeface="Arial"/>
              </a:rPr>
              <a:t>Multiple reporting options (law enforcement, CCR's grievance process, Seek then Speak, Dept of Education's Office of Civil Rights, anonymous reporting options)</a:t>
            </a:r>
          </a:p>
          <a:p>
            <a:pPr lvl="1">
              <a:buFont typeface="Courier New" panose="020B0604020202020204" pitchFamily="34" charset="0"/>
              <a:buChar char="o"/>
            </a:pPr>
            <a:r>
              <a:rPr lang="en-US" sz="1400" dirty="0">
                <a:cs typeface="Arial"/>
              </a:rPr>
              <a:t>Supportive measures and alternative resolutions</a:t>
            </a:r>
          </a:p>
          <a:p>
            <a:pPr lvl="1">
              <a:buFont typeface="Courier New" panose="020B0604020202020204" pitchFamily="34" charset="0"/>
              <a:buChar char="o"/>
            </a:pPr>
            <a:r>
              <a:rPr lang="en-US" sz="1400" dirty="0">
                <a:cs typeface="Arial"/>
              </a:rPr>
              <a:t>Identify referrals and other resources which may be helpful</a:t>
            </a:r>
          </a:p>
          <a:p>
            <a:pPr lvl="1">
              <a:buFont typeface="Courier New" panose="020B0604020202020204" pitchFamily="34" charset="0"/>
              <a:buChar char="o"/>
            </a:pPr>
            <a:r>
              <a:rPr lang="en-US" sz="1400" dirty="0">
                <a:cs typeface="Arial"/>
              </a:rPr>
              <a:t>What it looks like to participate in a formal grievance process and how to initiate that process</a:t>
            </a:r>
          </a:p>
          <a:p>
            <a:r>
              <a:rPr lang="en-US" sz="1800" dirty="0">
                <a:cs typeface="Arial"/>
              </a:rPr>
              <a:t>During an intake consultation:</a:t>
            </a:r>
          </a:p>
          <a:p>
            <a:pPr lvl="1">
              <a:buFont typeface="Courier New" panose="020B0604020202020204" pitchFamily="34" charset="0"/>
              <a:buChar char="o"/>
            </a:pPr>
            <a:r>
              <a:rPr lang="en-US" sz="1400" dirty="0">
                <a:cs typeface="Arial"/>
              </a:rPr>
              <a:t>You can share as much or as little information as you like</a:t>
            </a:r>
          </a:p>
          <a:p>
            <a:pPr lvl="1">
              <a:buFont typeface="Courier New" panose="020B0604020202020204" pitchFamily="34" charset="0"/>
              <a:buChar char="o"/>
            </a:pPr>
            <a:r>
              <a:rPr lang="en-US" sz="1400" dirty="0">
                <a:cs typeface="Arial"/>
              </a:rPr>
              <a:t>You can ask questions</a:t>
            </a:r>
          </a:p>
          <a:p>
            <a:pPr lvl="1">
              <a:buFont typeface="Courier New" panose="020B0604020202020204" pitchFamily="34" charset="0"/>
              <a:buChar char="o"/>
            </a:pPr>
            <a:r>
              <a:rPr lang="en-US" sz="1400" dirty="0">
                <a:cs typeface="Arial"/>
              </a:rPr>
              <a:t>You can have an advisor with you, which can be a support person or attorney</a:t>
            </a:r>
          </a:p>
          <a:p>
            <a:r>
              <a:rPr lang="en-US" sz="1800" dirty="0">
                <a:cs typeface="Arial"/>
              </a:rPr>
              <a:t>For the most part, CCR takes steps in line with your preferences. There are some situations where the information received presents ongoing risk of harm to our community, and in those situations, CCR may need to move forward with formal process. </a:t>
            </a:r>
          </a:p>
          <a:p>
            <a:pPr lvl="1">
              <a:buFont typeface="Courier New" panose="020B0604020202020204" pitchFamily="34" charset="0"/>
              <a:buChar char="o"/>
            </a:pPr>
            <a:endParaRPr lang="en-US" sz="1400" dirty="0">
              <a:cs typeface="Arial"/>
            </a:endParaRPr>
          </a:p>
          <a:p>
            <a:pPr marL="0" indent="0">
              <a:buNone/>
            </a:pPr>
            <a:endParaRPr lang="en-US" sz="1800" dirty="0">
              <a:cs typeface="Arial"/>
            </a:endParaRPr>
          </a:p>
        </p:txBody>
      </p:sp>
    </p:spTree>
    <p:extLst>
      <p:ext uri="{BB962C8B-B14F-4D97-AF65-F5344CB8AC3E}">
        <p14:creationId xmlns:p14="http://schemas.microsoft.com/office/powerpoint/2010/main" val="18641425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8CBED-AE65-42AC-99A0-A53B892B9F61}"/>
              </a:ext>
            </a:extLst>
          </p:cNvPr>
          <p:cNvSpPr>
            <a:spLocks noGrp="1"/>
          </p:cNvSpPr>
          <p:nvPr>
            <p:ph type="title"/>
          </p:nvPr>
        </p:nvSpPr>
        <p:spPr/>
        <p:txBody>
          <a:bodyPr/>
          <a:lstStyle/>
          <a:p>
            <a:r>
              <a:rPr lang="en-US"/>
              <a:t>Supportive Measures</a:t>
            </a:r>
          </a:p>
        </p:txBody>
      </p:sp>
      <p:sp>
        <p:nvSpPr>
          <p:cNvPr id="3" name="Content Placeholder 2">
            <a:extLst>
              <a:ext uri="{FF2B5EF4-FFF2-40B4-BE49-F238E27FC236}">
                <a16:creationId xmlns:a16="http://schemas.microsoft.com/office/drawing/2014/main" id="{CD15DD6C-1905-4032-BDAD-4C0F70A7527E}"/>
              </a:ext>
            </a:extLst>
          </p:cNvPr>
          <p:cNvSpPr>
            <a:spLocks noGrp="1"/>
          </p:cNvSpPr>
          <p:nvPr>
            <p:ph idx="1"/>
          </p:nvPr>
        </p:nvSpPr>
        <p:spPr>
          <a:xfrm>
            <a:off x="1212574" y="2229632"/>
            <a:ext cx="10306878" cy="4171167"/>
          </a:xfrm>
        </p:spPr>
        <p:txBody>
          <a:bodyPr/>
          <a:lstStyle/>
          <a:p>
            <a:pPr marL="0" indent="0" fontAlgn="base">
              <a:buNone/>
            </a:pPr>
            <a:r>
              <a:rPr lang="en-US" sz="1800" dirty="0"/>
              <a:t>Individualized measures designed to restore or preserve a student’s access to a WSU program or activity or to provide support during a grievance process. Can include:​</a:t>
            </a:r>
          </a:p>
          <a:p>
            <a:pPr fontAlgn="base"/>
            <a:r>
              <a:rPr lang="en-US" sz="1800" dirty="0"/>
              <a:t>Academic support​</a:t>
            </a:r>
          </a:p>
          <a:p>
            <a:pPr fontAlgn="base"/>
            <a:r>
              <a:rPr lang="en-US" sz="1800" dirty="0"/>
              <a:t>Medical or counseling resources or referrals​</a:t>
            </a:r>
          </a:p>
          <a:p>
            <a:pPr fontAlgn="base"/>
            <a:r>
              <a:rPr lang="en-US" sz="1800" dirty="0"/>
              <a:t>Referrals to external resources (e.g. victim advocacy agency)​</a:t>
            </a:r>
          </a:p>
          <a:p>
            <a:pPr fontAlgn="base"/>
            <a:r>
              <a:rPr lang="en-US" sz="1800" dirty="0"/>
              <a:t>Safety planning/ workplace management plans​</a:t>
            </a:r>
          </a:p>
          <a:p>
            <a:pPr fontAlgn="base"/>
            <a:r>
              <a:rPr lang="en-US" sz="1800" dirty="0"/>
              <a:t>Adjustments to academic or work schedules​</a:t>
            </a:r>
          </a:p>
          <a:p>
            <a:pPr fontAlgn="base"/>
            <a:r>
              <a:rPr lang="en-US" sz="1800" dirty="0"/>
              <a:t>No contact directives​</a:t>
            </a:r>
          </a:p>
          <a:p>
            <a:pPr fontAlgn="base"/>
            <a:r>
              <a:rPr lang="en-US" sz="1800" dirty="0"/>
              <a:t>Lower-level resolutions​</a:t>
            </a:r>
          </a:p>
          <a:p>
            <a:pPr marL="0" indent="0" fontAlgn="base">
              <a:buNone/>
            </a:pPr>
            <a:r>
              <a:rPr lang="en-US" sz="1800" dirty="0"/>
              <a:t>​</a:t>
            </a:r>
          </a:p>
          <a:p>
            <a:pPr marL="0" indent="0" fontAlgn="base">
              <a:buNone/>
            </a:pPr>
            <a:r>
              <a:rPr lang="en-US" sz="1800" dirty="0"/>
              <a:t>More options are listed in UPPM 10.60. Supportive Measures are available with or without a formal complaint.​</a:t>
            </a:r>
          </a:p>
          <a:p>
            <a:endParaRPr lang="en-US" dirty="0"/>
          </a:p>
        </p:txBody>
      </p:sp>
    </p:spTree>
    <p:extLst>
      <p:ext uri="{BB962C8B-B14F-4D97-AF65-F5344CB8AC3E}">
        <p14:creationId xmlns:p14="http://schemas.microsoft.com/office/powerpoint/2010/main" val="14829657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a:t>Complaint Options</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214718" y="2310590"/>
            <a:ext cx="10058400" cy="4547409"/>
          </a:xfrm>
        </p:spPr>
        <p:txBody>
          <a:bodyPr vert="horz" lIns="91440" tIns="45720" rIns="91440" bIns="45720" rtlCol="0" anchor="t">
            <a:normAutofit fontScale="85000" lnSpcReduction="20000"/>
          </a:bodyPr>
          <a:lstStyle/>
          <a:p>
            <a:pPr marL="0" indent="0">
              <a:buNone/>
            </a:pPr>
            <a:r>
              <a:rPr lang="en-US" sz="2100" b="1" dirty="0"/>
              <a:t>Complaints initiate formal grievance procedures:</a:t>
            </a:r>
            <a:endParaRPr lang="en-US" sz="2100" b="1" dirty="0">
              <a:cs typeface="Arial"/>
            </a:endParaRPr>
          </a:p>
          <a:p>
            <a:r>
              <a:rPr lang="en-US" sz="2100" dirty="0"/>
              <a:t>CCR investigator review to determine if CCR can accept or must dismiss the complaint</a:t>
            </a:r>
          </a:p>
          <a:p>
            <a:r>
              <a:rPr lang="en-US" sz="2100" dirty="0">
                <a:cs typeface="Arial"/>
              </a:rPr>
              <a:t>Options for informal resolution or investigation</a:t>
            </a:r>
          </a:p>
          <a:p>
            <a:r>
              <a:rPr lang="en-US" sz="2100" dirty="0"/>
              <a:t>Neutral, unbiased investigation conducted by CCR</a:t>
            </a:r>
            <a:endParaRPr lang="en-US" sz="2100" dirty="0">
              <a:cs typeface="Arial"/>
            </a:endParaRPr>
          </a:p>
          <a:p>
            <a:r>
              <a:rPr lang="en-US" sz="2100" dirty="0"/>
              <a:t>For matters involving student respondents, the evidence collected by CCR is provided to the Center for Community Standards, who will facilitate a conduct process to make a determination of responsibility.</a:t>
            </a:r>
          </a:p>
          <a:p>
            <a:r>
              <a:rPr lang="en-US" sz="2100" dirty="0"/>
              <a:t>For matters involving employee respondents, the evidence is provided to a decision maker which can include the appointing authority, hearing committee, or Provost.</a:t>
            </a:r>
            <a:endParaRPr lang="en-US" sz="2100" dirty="0">
              <a:cs typeface="Arial"/>
            </a:endParaRPr>
          </a:p>
          <a:p>
            <a:r>
              <a:rPr lang="en-US" sz="2100" dirty="0">
                <a:cs typeface="Arial"/>
              </a:rPr>
              <a:t>Determination of responsibility based on a preponderance of the evidence standard</a:t>
            </a:r>
          </a:p>
          <a:p>
            <a:pPr lvl="1">
              <a:buFont typeface="Courier New" panose="020B0604020202020204" pitchFamily="34" charset="0"/>
              <a:buChar char="o"/>
            </a:pPr>
            <a:r>
              <a:rPr lang="en-US" sz="1900" dirty="0">
                <a:cs typeface="Arial"/>
              </a:rPr>
              <a:t>Can result in disciplinary sanctions up to and including suspension and expulsion</a:t>
            </a:r>
          </a:p>
          <a:p>
            <a:r>
              <a:rPr lang="en-US" sz="2100" dirty="0"/>
              <a:t>Appeals are also available. </a:t>
            </a:r>
            <a:endParaRPr lang="en-US" sz="2100" dirty="0">
              <a:cs typeface="Arial"/>
            </a:endParaRPr>
          </a:p>
          <a:p>
            <a:r>
              <a:rPr lang="en-US" sz="2100" dirty="0"/>
              <a:t>Participants can have an advisor (a support person or legal representative) help them through the process</a:t>
            </a:r>
            <a:endParaRPr lang="en-US" sz="2100" dirty="0">
              <a:cs typeface="Arial"/>
            </a:endParaRPr>
          </a:p>
          <a:p>
            <a:pPr marL="0" indent="0">
              <a:buNone/>
            </a:pPr>
            <a:endParaRPr lang="en-US" sz="2000" dirty="0"/>
          </a:p>
          <a:p>
            <a:pPr marL="0" indent="0">
              <a:buNone/>
            </a:pPr>
            <a:r>
              <a:rPr lang="en-US" sz="2000" b="1" dirty="0"/>
              <a:t>For more information, review the </a:t>
            </a:r>
            <a:r>
              <a:rPr lang="en-US" sz="2000" b="1" dirty="0">
                <a:hlinkClick r:id="rId3"/>
              </a:rPr>
              <a:t>CCR Procedural Guidelines.</a:t>
            </a:r>
            <a:endParaRPr lang="en-US" sz="1900" b="1" dirty="0"/>
          </a:p>
          <a:p>
            <a:pPr marL="0" indent="0">
              <a:buNone/>
            </a:pPr>
            <a:endParaRPr lang="en-US" sz="2200" dirty="0"/>
          </a:p>
        </p:txBody>
      </p:sp>
    </p:spTree>
    <p:extLst>
      <p:ext uri="{BB962C8B-B14F-4D97-AF65-F5344CB8AC3E}">
        <p14:creationId xmlns:p14="http://schemas.microsoft.com/office/powerpoint/2010/main" val="3318426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7E50BFC-D038-4E16-AB54-9595CC25CBD0}"/>
              </a:ext>
            </a:extLst>
          </p:cNvPr>
          <p:cNvSpPr>
            <a:spLocks noGrp="1"/>
          </p:cNvSpPr>
          <p:nvPr>
            <p:ph type="title"/>
          </p:nvPr>
        </p:nvSpPr>
        <p:spPr>
          <a:xfrm>
            <a:off x="1781174" y="466865"/>
            <a:ext cx="9348789" cy="1272756"/>
          </a:xfrm>
        </p:spPr>
        <p:txBody>
          <a:bodyPr/>
          <a:lstStyle/>
          <a:p>
            <a:r>
              <a:rPr lang="en-US" dirty="0"/>
              <a:t>Compliance and Civil Rights (CCR)</a:t>
            </a:r>
          </a:p>
        </p:txBody>
      </p:sp>
      <p:sp>
        <p:nvSpPr>
          <p:cNvPr id="5" name="Content Placeholder 4">
            <a:extLst>
              <a:ext uri="{FF2B5EF4-FFF2-40B4-BE49-F238E27FC236}">
                <a16:creationId xmlns:a16="http://schemas.microsoft.com/office/drawing/2014/main" id="{4C7B4E96-9AF1-438F-B056-DEF846C601B6}"/>
              </a:ext>
            </a:extLst>
          </p:cNvPr>
          <p:cNvSpPr>
            <a:spLocks noGrp="1"/>
          </p:cNvSpPr>
          <p:nvPr>
            <p:ph idx="1"/>
          </p:nvPr>
        </p:nvSpPr>
        <p:spPr>
          <a:xfrm>
            <a:off x="1781174" y="2229633"/>
            <a:ext cx="9348789" cy="3525124"/>
          </a:xfrm>
        </p:spPr>
        <p:txBody>
          <a:bodyPr/>
          <a:lstStyle/>
          <a:p>
            <a:pPr marL="285750" lvl="0" indent="-285750"/>
            <a:r>
              <a:rPr lang="en-US" altLang="en-US" dirty="0"/>
              <a:t>Your resource for concerns of discrimination and harassment.</a:t>
            </a:r>
          </a:p>
          <a:p>
            <a:pPr marL="285750" lvl="0" indent="-285750"/>
            <a:r>
              <a:rPr lang="en-US" altLang="en-US" dirty="0"/>
              <a:t>We can:</a:t>
            </a:r>
          </a:p>
          <a:p>
            <a:pPr marL="560070" lvl="1" indent="-285750"/>
            <a:r>
              <a:rPr lang="en-US" altLang="en-US" dirty="0"/>
              <a:t>Facilitate support and resolutions to concerns</a:t>
            </a:r>
          </a:p>
          <a:p>
            <a:pPr marL="560070" lvl="1" indent="-285750"/>
            <a:r>
              <a:rPr lang="en-US" altLang="en-US" dirty="0"/>
              <a:t>Investigate misconduct for review under disciplinary procedures</a:t>
            </a:r>
          </a:p>
          <a:p>
            <a:pPr marL="560070" lvl="1" indent="-285750"/>
            <a:r>
              <a:rPr lang="en-US" altLang="en-US" dirty="0"/>
              <a:t>Provide training on student rights and responsibilities under university policy</a:t>
            </a:r>
          </a:p>
          <a:p>
            <a:pPr marL="560070" lvl="1" indent="-285750"/>
            <a:r>
              <a:rPr lang="en-US" altLang="en-US" dirty="0"/>
              <a:t>Provides technical guidance on civil rights compliance, requirements, and obligations</a:t>
            </a:r>
          </a:p>
          <a:p>
            <a:endParaRPr lang="en-US" dirty="0"/>
          </a:p>
        </p:txBody>
      </p:sp>
    </p:spTree>
    <p:extLst>
      <p:ext uri="{BB962C8B-B14F-4D97-AF65-F5344CB8AC3E}">
        <p14:creationId xmlns:p14="http://schemas.microsoft.com/office/powerpoint/2010/main" val="4814789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8CBED-AE65-42AC-99A0-A53B892B9F61}"/>
              </a:ext>
            </a:extLst>
          </p:cNvPr>
          <p:cNvSpPr>
            <a:spLocks noGrp="1"/>
          </p:cNvSpPr>
          <p:nvPr>
            <p:ph type="title"/>
          </p:nvPr>
        </p:nvSpPr>
        <p:spPr/>
        <p:txBody>
          <a:bodyPr/>
          <a:lstStyle/>
          <a:p>
            <a:r>
              <a:rPr lang="en-US"/>
              <a:t>Informal Resolution</a:t>
            </a:r>
          </a:p>
        </p:txBody>
      </p:sp>
      <p:sp>
        <p:nvSpPr>
          <p:cNvPr id="3" name="Content Placeholder 2">
            <a:extLst>
              <a:ext uri="{FF2B5EF4-FFF2-40B4-BE49-F238E27FC236}">
                <a16:creationId xmlns:a16="http://schemas.microsoft.com/office/drawing/2014/main" id="{CD15DD6C-1905-4032-BDAD-4C0F70A7527E}"/>
              </a:ext>
            </a:extLst>
          </p:cNvPr>
          <p:cNvSpPr>
            <a:spLocks noGrp="1"/>
          </p:cNvSpPr>
          <p:nvPr>
            <p:ph idx="1"/>
          </p:nvPr>
        </p:nvSpPr>
        <p:spPr>
          <a:xfrm>
            <a:off x="1212574" y="2229632"/>
            <a:ext cx="10306878" cy="4171167"/>
          </a:xfrm>
        </p:spPr>
        <p:txBody>
          <a:bodyPr/>
          <a:lstStyle/>
          <a:p>
            <a:pPr fontAlgn="base"/>
            <a:r>
              <a:rPr lang="en-US" sz="1800" dirty="0"/>
              <a:t>Voluntary process parties may engage in if they would like to resolve their complaint at a lower-level through identifying mutually agreed upon terms or actions</a:t>
            </a:r>
          </a:p>
          <a:p>
            <a:pPr fontAlgn="base"/>
            <a:r>
              <a:rPr lang="en-US" sz="1800" dirty="0"/>
              <a:t>Can be requested by a complainant or respondent at any point prior to a determination of responsibility</a:t>
            </a:r>
          </a:p>
          <a:p>
            <a:pPr fontAlgn="base"/>
            <a:r>
              <a:rPr lang="en-US" sz="1800" dirty="0"/>
              <a:t>CCR must assess requests for resolutions to determine whether or not the alleged conduct is appropriate for a resolution through this process. Some conduct may be more appropriately addressed through the investigation and disciplinary process.</a:t>
            </a:r>
          </a:p>
          <a:p>
            <a:endParaRPr lang="en-US" dirty="0"/>
          </a:p>
        </p:txBody>
      </p:sp>
    </p:spTree>
    <p:extLst>
      <p:ext uri="{BB962C8B-B14F-4D97-AF65-F5344CB8AC3E}">
        <p14:creationId xmlns:p14="http://schemas.microsoft.com/office/powerpoint/2010/main" val="34731272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B6B2-57D7-463B-977B-B715A777321D}"/>
              </a:ext>
            </a:extLst>
          </p:cNvPr>
          <p:cNvSpPr>
            <a:spLocks noGrp="1"/>
          </p:cNvSpPr>
          <p:nvPr>
            <p:ph type="title"/>
          </p:nvPr>
        </p:nvSpPr>
        <p:spPr>
          <a:xfrm>
            <a:off x="1309019" y="874644"/>
            <a:ext cx="9833548" cy="880034"/>
          </a:xfrm>
        </p:spPr>
        <p:txBody>
          <a:bodyPr>
            <a:normAutofit/>
          </a:bodyPr>
          <a:lstStyle/>
          <a:p>
            <a:pPr algn="ctr"/>
            <a:r>
              <a:rPr lang="en-US" sz="4000"/>
              <a:t>Confidentiality</a:t>
            </a:r>
          </a:p>
        </p:txBody>
      </p:sp>
      <p:sp>
        <p:nvSpPr>
          <p:cNvPr id="3" name="Content Placeholder 2">
            <a:extLst>
              <a:ext uri="{FF2B5EF4-FFF2-40B4-BE49-F238E27FC236}">
                <a16:creationId xmlns:a16="http://schemas.microsoft.com/office/drawing/2014/main" id="{8DEFC0BB-F94B-4465-80DD-572C1C2C0E20}"/>
              </a:ext>
            </a:extLst>
          </p:cNvPr>
          <p:cNvSpPr>
            <a:spLocks noGrp="1"/>
          </p:cNvSpPr>
          <p:nvPr>
            <p:ph idx="1"/>
          </p:nvPr>
        </p:nvSpPr>
        <p:spPr>
          <a:xfrm>
            <a:off x="1918252" y="2350986"/>
            <a:ext cx="9224315" cy="3632370"/>
          </a:xfrm>
        </p:spPr>
        <p:txBody>
          <a:bodyPr/>
          <a:lstStyle/>
          <a:p>
            <a:r>
              <a:rPr lang="en-US" sz="2000" dirty="0"/>
              <a:t>Most WSU employees cannot guarantee confidentiality and are required to report UPPM 10.60 concerns to CCR</a:t>
            </a:r>
          </a:p>
          <a:p>
            <a:pPr lvl="1"/>
            <a:r>
              <a:rPr lang="en-US" sz="2000" dirty="0"/>
              <a:t>Exceptions (confidential resources):</a:t>
            </a:r>
            <a:endParaRPr lang="en-US" sz="2000" dirty="0">
              <a:cs typeface="Arial"/>
            </a:endParaRPr>
          </a:p>
          <a:p>
            <a:pPr lvl="2"/>
            <a:r>
              <a:rPr lang="en-US" dirty="0"/>
              <a:t>Medical and counseling providers</a:t>
            </a:r>
          </a:p>
          <a:p>
            <a:pPr lvl="2"/>
            <a:r>
              <a:rPr lang="en-US" dirty="0"/>
              <a:t>Office of the University Ombuds</a:t>
            </a:r>
          </a:p>
          <a:p>
            <a:pPr lvl="2"/>
            <a:r>
              <a:rPr lang="en-US" dirty="0"/>
              <a:t>Peer health educators</a:t>
            </a:r>
          </a:p>
          <a:p>
            <a:pPr lvl="2"/>
            <a:r>
              <a:rPr lang="en-US" dirty="0"/>
              <a:t>Violence prevention program facilitators</a:t>
            </a:r>
          </a:p>
          <a:p>
            <a:r>
              <a:rPr lang="en-US" sz="2000" dirty="0"/>
              <a:t>Information will only be shared on a need-to-know basis</a:t>
            </a:r>
            <a:endParaRPr lang="en-US" sz="2000" dirty="0">
              <a:cs typeface="Arial"/>
            </a:endParaRPr>
          </a:p>
          <a:p>
            <a:r>
              <a:rPr lang="en-US" sz="2000" dirty="0"/>
              <a:t>CCR case files may be subject to requests for public records and WSU will redact identifying or other information when legally permissible</a:t>
            </a:r>
            <a:endParaRPr lang="en-US" sz="2000" dirty="0">
              <a:cs typeface="Arial"/>
            </a:endParaRPr>
          </a:p>
          <a:p>
            <a:endParaRPr lang="en-US" dirty="0"/>
          </a:p>
          <a:p>
            <a:endParaRPr lang="en-US" dirty="0"/>
          </a:p>
        </p:txBody>
      </p:sp>
    </p:spTree>
    <p:extLst>
      <p:ext uri="{BB962C8B-B14F-4D97-AF65-F5344CB8AC3E}">
        <p14:creationId xmlns:p14="http://schemas.microsoft.com/office/powerpoint/2010/main" val="12238625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B3CFB-6B42-4B92-866C-CE445470032D}"/>
              </a:ext>
            </a:extLst>
          </p:cNvPr>
          <p:cNvSpPr>
            <a:spLocks noGrp="1"/>
          </p:cNvSpPr>
          <p:nvPr>
            <p:ph type="title"/>
          </p:nvPr>
        </p:nvSpPr>
        <p:spPr>
          <a:xfrm>
            <a:off x="2231136" y="606346"/>
            <a:ext cx="7729728" cy="1188720"/>
          </a:xfrm>
        </p:spPr>
        <p:txBody>
          <a:bodyPr/>
          <a:lstStyle/>
          <a:p>
            <a:r>
              <a:rPr lang="en-US">
                <a:latin typeface="Arial Black"/>
              </a:rPr>
              <a:t>Other Resources </a:t>
            </a:r>
            <a:endParaRPr lang="en-US"/>
          </a:p>
        </p:txBody>
      </p:sp>
      <p:sp>
        <p:nvSpPr>
          <p:cNvPr id="3" name="Content Placeholder 2">
            <a:extLst>
              <a:ext uri="{FF2B5EF4-FFF2-40B4-BE49-F238E27FC236}">
                <a16:creationId xmlns:a16="http://schemas.microsoft.com/office/drawing/2014/main" id="{412FB0A4-C591-49D7-8635-CFF87C072EB7}"/>
              </a:ext>
            </a:extLst>
          </p:cNvPr>
          <p:cNvSpPr>
            <a:spLocks noGrp="1"/>
          </p:cNvSpPr>
          <p:nvPr>
            <p:ph idx="1"/>
          </p:nvPr>
        </p:nvSpPr>
        <p:spPr>
          <a:xfrm>
            <a:off x="1066800" y="1979794"/>
            <a:ext cx="9550400" cy="3854998"/>
          </a:xfrm>
        </p:spPr>
        <p:txBody>
          <a:bodyPr vert="horz" lIns="91440" tIns="45720" rIns="91440" bIns="45720" rtlCol="0" anchor="t">
            <a:normAutofit fontScale="77500" lnSpcReduction="20000"/>
          </a:bodyPr>
          <a:lstStyle/>
          <a:p>
            <a:pPr marL="0" indent="0">
              <a:lnSpc>
                <a:spcPct val="120000"/>
              </a:lnSpc>
              <a:spcBef>
                <a:spcPts val="0"/>
              </a:spcBef>
              <a:buNone/>
            </a:pPr>
            <a:r>
              <a:rPr lang="en-US" sz="2600" dirty="0"/>
              <a:t>For Students </a:t>
            </a:r>
          </a:p>
          <a:p>
            <a:pPr lvl="1">
              <a:lnSpc>
                <a:spcPct val="120000"/>
              </a:lnSpc>
              <a:spcBef>
                <a:spcPts val="0"/>
              </a:spcBef>
            </a:pPr>
            <a:r>
              <a:rPr lang="en-US" sz="2600" dirty="0"/>
              <a:t>Dean of Students / Student Affairs</a:t>
            </a:r>
            <a:endParaRPr lang="en-US" sz="2600" dirty="0">
              <a:cs typeface="Arial"/>
            </a:endParaRPr>
          </a:p>
          <a:p>
            <a:pPr lvl="1">
              <a:lnSpc>
                <a:spcPct val="120000"/>
              </a:lnSpc>
              <a:spcBef>
                <a:spcPts val="0"/>
              </a:spcBef>
              <a:spcAft>
                <a:spcPts val="600"/>
              </a:spcAft>
            </a:pPr>
            <a:r>
              <a:rPr lang="en-US" sz="2600" dirty="0"/>
              <a:t>Center for Community Standards </a:t>
            </a:r>
          </a:p>
          <a:p>
            <a:pPr lvl="1">
              <a:lnSpc>
                <a:spcPct val="120000"/>
              </a:lnSpc>
              <a:spcBef>
                <a:spcPts val="0"/>
              </a:spcBef>
              <a:spcAft>
                <a:spcPts val="600"/>
              </a:spcAft>
            </a:pPr>
            <a:r>
              <a:rPr lang="en-US" sz="2600" dirty="0"/>
              <a:t>Campus counseling or medical providers (confidential)</a:t>
            </a:r>
            <a:endParaRPr lang="en-US" sz="2600" dirty="0">
              <a:cs typeface="Arial"/>
            </a:endParaRPr>
          </a:p>
          <a:p>
            <a:pPr marL="0" indent="0">
              <a:lnSpc>
                <a:spcPct val="120000"/>
              </a:lnSpc>
              <a:spcBef>
                <a:spcPts val="0"/>
              </a:spcBef>
              <a:buNone/>
            </a:pPr>
            <a:r>
              <a:rPr lang="en-US" sz="2600" dirty="0"/>
              <a:t>For Employees </a:t>
            </a:r>
            <a:endParaRPr lang="en-US" sz="2600" dirty="0">
              <a:cs typeface="Arial"/>
            </a:endParaRPr>
          </a:p>
          <a:p>
            <a:pPr lvl="1">
              <a:lnSpc>
                <a:spcPct val="120000"/>
              </a:lnSpc>
              <a:spcBef>
                <a:spcPts val="0"/>
              </a:spcBef>
              <a:spcAft>
                <a:spcPts val="600"/>
              </a:spcAft>
            </a:pPr>
            <a:r>
              <a:rPr lang="en-US" sz="2600" dirty="0"/>
              <a:t>Human Resource Services </a:t>
            </a:r>
            <a:endParaRPr lang="en-US" sz="2600" dirty="0">
              <a:cs typeface="Arial"/>
            </a:endParaRPr>
          </a:p>
          <a:p>
            <a:pPr lvl="1">
              <a:lnSpc>
                <a:spcPct val="120000"/>
              </a:lnSpc>
              <a:spcBef>
                <a:spcPts val="0"/>
              </a:spcBef>
              <a:spcAft>
                <a:spcPts val="600"/>
              </a:spcAft>
            </a:pPr>
            <a:r>
              <a:rPr lang="en-US" sz="2600" dirty="0">
                <a:cs typeface="Arial"/>
              </a:rPr>
              <a:t>Employee Assistance Program (confidential)</a:t>
            </a:r>
            <a:endParaRPr lang="en-US" sz="2600" dirty="0"/>
          </a:p>
          <a:p>
            <a:pPr marL="0" indent="0">
              <a:lnSpc>
                <a:spcPct val="120000"/>
              </a:lnSpc>
              <a:spcBef>
                <a:spcPts val="0"/>
              </a:spcBef>
              <a:buNone/>
            </a:pPr>
            <a:r>
              <a:rPr lang="en-US" sz="2600" dirty="0"/>
              <a:t>For Everyone </a:t>
            </a:r>
            <a:endParaRPr lang="en-US" sz="2600" dirty="0">
              <a:cs typeface="Arial"/>
            </a:endParaRPr>
          </a:p>
          <a:p>
            <a:pPr lvl="1">
              <a:lnSpc>
                <a:spcPct val="120000"/>
              </a:lnSpc>
              <a:spcBef>
                <a:spcPts val="0"/>
              </a:spcBef>
            </a:pPr>
            <a:r>
              <a:rPr lang="en-US" sz="2600" dirty="0"/>
              <a:t>Office of the University Ombuds (confidential)</a:t>
            </a:r>
            <a:endParaRPr lang="en-US" sz="2600" dirty="0">
              <a:cs typeface="Arial"/>
            </a:endParaRPr>
          </a:p>
          <a:p>
            <a:pPr lvl="1">
              <a:lnSpc>
                <a:spcPct val="120000"/>
              </a:lnSpc>
              <a:spcBef>
                <a:spcPts val="0"/>
              </a:spcBef>
            </a:pPr>
            <a:r>
              <a:rPr lang="en-US" sz="2600" dirty="0"/>
              <a:t>Campus police, local law enforcement, or security</a:t>
            </a:r>
            <a:endParaRPr lang="en-US" sz="2600" dirty="0">
              <a:cs typeface="Arial"/>
            </a:endParaRPr>
          </a:p>
          <a:p>
            <a:pPr lvl="1">
              <a:lnSpc>
                <a:spcPct val="120000"/>
              </a:lnSpc>
              <a:spcBef>
                <a:spcPts val="0"/>
              </a:spcBef>
            </a:pPr>
            <a:r>
              <a:rPr lang="en-US" sz="2600" dirty="0">
                <a:cs typeface="Arial"/>
              </a:rPr>
              <a:t>Victim advocacy agency (confidential)</a:t>
            </a:r>
          </a:p>
          <a:p>
            <a:endParaRPr lang="en-US">
              <a:cs typeface="Arial"/>
            </a:endParaRPr>
          </a:p>
          <a:p>
            <a:pPr marL="0" indent="0" algn="ctr">
              <a:lnSpc>
                <a:spcPct val="120000"/>
              </a:lnSpc>
              <a:spcBef>
                <a:spcPts val="0"/>
              </a:spcBef>
              <a:buNone/>
            </a:pPr>
            <a:endParaRPr lang="en-US" sz="2100" i="1">
              <a:cs typeface="Arial"/>
            </a:endParaRPr>
          </a:p>
          <a:p>
            <a:pPr marL="0" indent="0">
              <a:lnSpc>
                <a:spcPct val="120000"/>
              </a:lnSpc>
              <a:spcBef>
                <a:spcPts val="0"/>
              </a:spcBef>
              <a:buNone/>
            </a:pPr>
            <a:endParaRPr lang="en-US">
              <a:cs typeface="Arial"/>
            </a:endParaRPr>
          </a:p>
          <a:p>
            <a:endParaRPr lang="en-US">
              <a:cs typeface="Arial"/>
            </a:endParaRPr>
          </a:p>
        </p:txBody>
      </p:sp>
      <p:sp>
        <p:nvSpPr>
          <p:cNvPr id="5" name="TextBox 4">
            <a:extLst>
              <a:ext uri="{FF2B5EF4-FFF2-40B4-BE49-F238E27FC236}">
                <a16:creationId xmlns:a16="http://schemas.microsoft.com/office/drawing/2014/main" id="{6B622C69-50A2-47CF-8023-264996E1BE07}"/>
              </a:ext>
            </a:extLst>
          </p:cNvPr>
          <p:cNvSpPr txBox="1"/>
          <p:nvPr/>
        </p:nvSpPr>
        <p:spPr>
          <a:xfrm>
            <a:off x="1629427" y="6013711"/>
            <a:ext cx="8761957" cy="369332"/>
          </a:xfrm>
          <a:prstGeom prst="rect">
            <a:avLst/>
          </a:prstGeom>
          <a:noFill/>
        </p:spPr>
        <p:txBody>
          <a:bodyPr wrap="square" rtlCol="0">
            <a:spAutoFit/>
          </a:bodyPr>
          <a:lstStyle/>
          <a:p>
            <a:pPr algn="ctr"/>
            <a:r>
              <a:rPr lang="en-US"/>
              <a:t>Visit: </a:t>
            </a:r>
            <a:r>
              <a:rPr lang="en-US">
                <a:hlinkClick r:id="rId3"/>
              </a:rPr>
              <a:t>ccr.wsu.edu/resources/</a:t>
            </a:r>
            <a:r>
              <a:rPr lang="en-US"/>
              <a:t> </a:t>
            </a:r>
          </a:p>
        </p:txBody>
      </p:sp>
    </p:spTree>
    <p:extLst>
      <p:ext uri="{BB962C8B-B14F-4D97-AF65-F5344CB8AC3E}">
        <p14:creationId xmlns:p14="http://schemas.microsoft.com/office/powerpoint/2010/main" val="11318354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DF3C2-FDDE-4A7C-9B6D-5A59DF866505}"/>
              </a:ext>
            </a:extLst>
          </p:cNvPr>
          <p:cNvSpPr>
            <a:spLocks noGrp="1"/>
          </p:cNvSpPr>
          <p:nvPr>
            <p:ph type="title"/>
          </p:nvPr>
        </p:nvSpPr>
        <p:spPr>
          <a:xfrm>
            <a:off x="1838739" y="2376805"/>
            <a:ext cx="8991600" cy="1645920"/>
          </a:xfrm>
          <a:noFill/>
          <a:ln>
            <a:noFill/>
          </a:ln>
        </p:spPr>
        <p:txBody>
          <a:bodyPr/>
          <a:lstStyle/>
          <a:p>
            <a:r>
              <a:rPr lang="en-US">
                <a:solidFill>
                  <a:schemeClr val="tx1"/>
                </a:solidFill>
              </a:rPr>
              <a:t>Questions?</a:t>
            </a:r>
          </a:p>
        </p:txBody>
      </p:sp>
      <p:sp>
        <p:nvSpPr>
          <p:cNvPr id="3" name="Text Placeholder 2">
            <a:extLst>
              <a:ext uri="{FF2B5EF4-FFF2-40B4-BE49-F238E27FC236}">
                <a16:creationId xmlns:a16="http://schemas.microsoft.com/office/drawing/2014/main" id="{B095AECC-28EF-41EC-B85A-02F9B0F3EB16}"/>
              </a:ext>
            </a:extLst>
          </p:cNvPr>
          <p:cNvSpPr>
            <a:spLocks noGrp="1"/>
          </p:cNvSpPr>
          <p:nvPr>
            <p:ph type="body" idx="1"/>
          </p:nvPr>
        </p:nvSpPr>
        <p:spPr>
          <a:xfrm>
            <a:off x="1989101" y="4352465"/>
            <a:ext cx="8991600" cy="1265082"/>
          </a:xfrm>
          <a:noFill/>
        </p:spPr>
        <p:txBody>
          <a:bodyPr/>
          <a:lstStyle/>
          <a:p>
            <a:endParaRPr lang="en-US" b="1">
              <a:solidFill>
                <a:schemeClr val="bg1"/>
              </a:solidFill>
            </a:endParaRPr>
          </a:p>
          <a:p>
            <a:r>
              <a:rPr lang="en-US" b="1"/>
              <a:t>For more information, visit </a:t>
            </a:r>
            <a:r>
              <a:rPr lang="en-US" b="1">
                <a:hlinkClick r:id="rId3">
                  <a:extLst>
                    <a:ext uri="{A12FA001-AC4F-418D-AE19-62706E023703}">
                      <ahyp:hlinkClr xmlns:ahyp="http://schemas.microsoft.com/office/drawing/2018/hyperlinkcolor" val="tx"/>
                    </a:ext>
                  </a:extLst>
                </a:hlinkClick>
              </a:rPr>
              <a:t>https://ccr.wsu.edu</a:t>
            </a:r>
            <a:r>
              <a:rPr lang="en-US" b="1"/>
              <a:t>  </a:t>
            </a:r>
          </a:p>
          <a:p>
            <a:endParaRPr lang="en-US"/>
          </a:p>
        </p:txBody>
      </p:sp>
    </p:spTree>
    <p:extLst>
      <p:ext uri="{BB962C8B-B14F-4D97-AF65-F5344CB8AC3E}">
        <p14:creationId xmlns:p14="http://schemas.microsoft.com/office/powerpoint/2010/main" val="1234880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5A753-6288-4AB9-93F2-B324D17C4816}"/>
              </a:ext>
            </a:extLst>
          </p:cNvPr>
          <p:cNvSpPr>
            <a:spLocks noGrp="1"/>
          </p:cNvSpPr>
          <p:nvPr>
            <p:ph type="title"/>
          </p:nvPr>
        </p:nvSpPr>
        <p:spPr>
          <a:xfrm>
            <a:off x="2231136" y="581635"/>
            <a:ext cx="7729728" cy="1188720"/>
          </a:xfrm>
        </p:spPr>
        <p:txBody>
          <a:bodyPr/>
          <a:lstStyle/>
          <a:p>
            <a:r>
              <a:rPr lang="en-US"/>
              <a:t>Background</a:t>
            </a:r>
          </a:p>
        </p:txBody>
      </p:sp>
      <p:sp>
        <p:nvSpPr>
          <p:cNvPr id="3" name="Content Placeholder 2">
            <a:extLst>
              <a:ext uri="{FF2B5EF4-FFF2-40B4-BE49-F238E27FC236}">
                <a16:creationId xmlns:a16="http://schemas.microsoft.com/office/drawing/2014/main" id="{D47BCE28-AFEA-4603-B301-91A588FB6E92}"/>
              </a:ext>
            </a:extLst>
          </p:cNvPr>
          <p:cNvSpPr>
            <a:spLocks noGrp="1"/>
          </p:cNvSpPr>
          <p:nvPr>
            <p:ph idx="1"/>
          </p:nvPr>
        </p:nvSpPr>
        <p:spPr>
          <a:xfrm>
            <a:off x="1958008" y="2069636"/>
            <a:ext cx="9167191" cy="4158172"/>
          </a:xfrm>
        </p:spPr>
        <p:txBody>
          <a:bodyPr vert="horz" lIns="91440" tIns="45720" rIns="91440" bIns="45720" rtlCol="0" anchor="t">
            <a:noAutofit/>
          </a:bodyPr>
          <a:lstStyle/>
          <a:p>
            <a:pPr marL="0" indent="0">
              <a:buNone/>
            </a:pPr>
            <a:r>
              <a:rPr lang="en-US" sz="2200">
                <a:solidFill>
                  <a:srgbClr val="000000"/>
                </a:solidFill>
                <a:ea typeface="Times New Roman"/>
              </a:rPr>
              <a:t>WSU has policies and procedures relating to discrimination and harassment, including conduct such as hate crimes, sexual assault, dating violence, domestic violence, and stalking:</a:t>
            </a:r>
          </a:p>
          <a:p>
            <a:r>
              <a:rPr lang="en-US" sz="2200">
                <a:solidFill>
                  <a:srgbClr val="000000"/>
                </a:solidFill>
                <a:ea typeface="+mn-lt"/>
              </a:rPr>
              <a:t>WSU’s values and commitment</a:t>
            </a:r>
            <a:r>
              <a:rPr lang="en-US" sz="2200">
                <a:solidFill>
                  <a:srgbClr val="000000"/>
                </a:solidFill>
                <a:ea typeface="+mn-lt"/>
                <a:cs typeface="+mn-lt"/>
              </a:rPr>
              <a:t> to creating a maintaining a non-discriminatory community</a:t>
            </a:r>
            <a:endParaRPr lang="en-US" sz="2200">
              <a:solidFill>
                <a:srgbClr val="000000"/>
              </a:solidFill>
              <a:ea typeface="+mn-lt"/>
            </a:endParaRPr>
          </a:p>
          <a:p>
            <a:r>
              <a:rPr lang="en-US" sz="2200">
                <a:solidFill>
                  <a:srgbClr val="000000"/>
                </a:solidFill>
                <a:ea typeface="Times New Roman"/>
              </a:rPr>
              <a:t>Required by state and federal laws and regulations to protect students and employees</a:t>
            </a:r>
            <a:endParaRPr lang="en-US"/>
          </a:p>
          <a:p>
            <a:endParaRPr lang="en-US" sz="2200">
              <a:solidFill>
                <a:srgbClr val="000000"/>
              </a:solidFill>
            </a:endParaRPr>
          </a:p>
          <a:p>
            <a:pPr marL="0" indent="0">
              <a:buNone/>
            </a:pPr>
            <a:endParaRPr lang="en-US" sz="2200">
              <a:solidFill>
                <a:srgbClr val="000000"/>
              </a:solidFill>
              <a:ea typeface="Times New Roman"/>
            </a:endParaRPr>
          </a:p>
        </p:txBody>
      </p:sp>
    </p:spTree>
    <p:extLst>
      <p:ext uri="{BB962C8B-B14F-4D97-AF65-F5344CB8AC3E}">
        <p14:creationId xmlns:p14="http://schemas.microsoft.com/office/powerpoint/2010/main" val="3883435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a:xfrm>
            <a:off x="2037944" y="2386744"/>
            <a:ext cx="8991600" cy="1645920"/>
          </a:xfrm>
          <a:noFill/>
          <a:ln>
            <a:noFill/>
          </a:ln>
        </p:spPr>
        <p:txBody>
          <a:bodyPr/>
          <a:lstStyle/>
          <a:p>
            <a:r>
              <a:rPr lang="en-US" dirty="0">
                <a:solidFill>
                  <a:schemeClr val="tx1"/>
                </a:solidFill>
              </a:rPr>
              <a:t>University Policies and Procedures Manual 10.60 (UPPM 10.60)</a:t>
            </a:r>
          </a:p>
        </p:txBody>
      </p:sp>
      <p:sp>
        <p:nvSpPr>
          <p:cNvPr id="5" name="Text Placeholder 4">
            <a:extLst>
              <a:ext uri="{FF2B5EF4-FFF2-40B4-BE49-F238E27FC236}">
                <a16:creationId xmlns:a16="http://schemas.microsoft.com/office/drawing/2014/main" id="{4A874768-2D4E-4172-AEDC-334A235A92A0}"/>
              </a:ext>
            </a:extLst>
          </p:cNvPr>
          <p:cNvSpPr>
            <a:spLocks noGrp="1"/>
          </p:cNvSpPr>
          <p:nvPr>
            <p:ph type="body" idx="1"/>
          </p:nvPr>
        </p:nvSpPr>
        <p:spPr>
          <a:xfrm>
            <a:off x="2389549" y="4032664"/>
            <a:ext cx="8288390" cy="1762655"/>
          </a:xfrm>
        </p:spPr>
        <p:txBody>
          <a:bodyPr>
            <a:normAutofit lnSpcReduction="10000"/>
          </a:bodyPr>
          <a:lstStyle/>
          <a:p>
            <a:pPr algn="ctr"/>
            <a:r>
              <a:rPr lang="en-US" sz="2400" cap="all"/>
              <a:t>WSU Policy Prohibiting Discrimination and Harassment</a:t>
            </a:r>
          </a:p>
          <a:p>
            <a:pPr algn="ctr"/>
            <a:endParaRPr lang="en-US" sz="2400" cap="all"/>
          </a:p>
          <a:p>
            <a:pPr algn="ctr"/>
            <a:r>
              <a:rPr lang="en-US" sz="2400">
                <a:ea typeface="+mn-lt"/>
                <a:cs typeface="+mn-lt"/>
              </a:rPr>
              <a:t>This policy applies to all students, faculty, staff, or others having an association with the university. </a:t>
            </a:r>
            <a:endParaRPr lang="en-US"/>
          </a:p>
        </p:txBody>
      </p:sp>
    </p:spTree>
    <p:extLst>
      <p:ext uri="{BB962C8B-B14F-4D97-AF65-F5344CB8AC3E}">
        <p14:creationId xmlns:p14="http://schemas.microsoft.com/office/powerpoint/2010/main" val="3413916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4052BA-A628-462D-8821-94C613897F02}"/>
              </a:ext>
            </a:extLst>
          </p:cNvPr>
          <p:cNvSpPr>
            <a:spLocks noGrp="1"/>
          </p:cNvSpPr>
          <p:nvPr>
            <p:ph type="title"/>
          </p:nvPr>
        </p:nvSpPr>
        <p:spPr/>
        <p:txBody>
          <a:bodyPr/>
          <a:lstStyle/>
          <a:p>
            <a:r>
              <a:rPr lang="en-US"/>
              <a:t>Protected Class Categories</a:t>
            </a:r>
          </a:p>
        </p:txBody>
      </p:sp>
      <p:sp>
        <p:nvSpPr>
          <p:cNvPr id="5" name="Content Placeholder 4">
            <a:extLst>
              <a:ext uri="{FF2B5EF4-FFF2-40B4-BE49-F238E27FC236}">
                <a16:creationId xmlns:a16="http://schemas.microsoft.com/office/drawing/2014/main" id="{58AAEC53-91E8-4414-A04C-238E5FDF96E3}"/>
              </a:ext>
            </a:extLst>
          </p:cNvPr>
          <p:cNvSpPr>
            <a:spLocks noGrp="1"/>
          </p:cNvSpPr>
          <p:nvPr>
            <p:ph sz="half" idx="1"/>
          </p:nvPr>
        </p:nvSpPr>
        <p:spPr>
          <a:xfrm>
            <a:off x="1641475" y="1920222"/>
            <a:ext cx="4589480" cy="4276855"/>
          </a:xfrm>
        </p:spPr>
        <p:txBody>
          <a:bodyPr/>
          <a:lstStyle/>
          <a:p>
            <a:r>
              <a:rPr lang="en-US" sz="2400" dirty="0"/>
              <a:t>Sex</a:t>
            </a:r>
          </a:p>
          <a:p>
            <a:r>
              <a:rPr lang="en-US" sz="2400" dirty="0"/>
              <a:t>Sexual orientation</a:t>
            </a:r>
          </a:p>
          <a:p>
            <a:r>
              <a:rPr lang="en-US" sz="2400" dirty="0"/>
              <a:t>Gender identity/expression</a:t>
            </a:r>
          </a:p>
          <a:p>
            <a:r>
              <a:rPr lang="en-US" sz="2400" dirty="0"/>
              <a:t>Race</a:t>
            </a:r>
          </a:p>
          <a:p>
            <a:r>
              <a:rPr lang="en-US" sz="2400" dirty="0"/>
              <a:t>Color</a:t>
            </a:r>
          </a:p>
          <a:p>
            <a:r>
              <a:rPr lang="en-US" sz="2400" dirty="0"/>
              <a:t>Age</a:t>
            </a:r>
          </a:p>
          <a:p>
            <a:r>
              <a:rPr lang="en-US" sz="2400" dirty="0"/>
              <a:t>Genetic Information</a:t>
            </a:r>
          </a:p>
          <a:p>
            <a:r>
              <a:rPr lang="en-US" sz="2400" dirty="0"/>
              <a:t>Physical, Mental, or Sensory Disability, including use of a trained service animal </a:t>
            </a:r>
          </a:p>
          <a:p>
            <a:endParaRPr lang="en-US" dirty="0"/>
          </a:p>
        </p:txBody>
      </p:sp>
      <p:sp>
        <p:nvSpPr>
          <p:cNvPr id="6" name="Content Placeholder 5">
            <a:extLst>
              <a:ext uri="{FF2B5EF4-FFF2-40B4-BE49-F238E27FC236}">
                <a16:creationId xmlns:a16="http://schemas.microsoft.com/office/drawing/2014/main" id="{DF99AEDA-54D8-486D-AD4C-D1F8A6CD63CC}"/>
              </a:ext>
            </a:extLst>
          </p:cNvPr>
          <p:cNvSpPr>
            <a:spLocks noGrp="1"/>
          </p:cNvSpPr>
          <p:nvPr>
            <p:ph sz="half" idx="2"/>
          </p:nvPr>
        </p:nvSpPr>
        <p:spPr>
          <a:xfrm>
            <a:off x="6815135" y="2161522"/>
            <a:ext cx="4931387" cy="4276855"/>
          </a:xfrm>
        </p:spPr>
        <p:txBody>
          <a:bodyPr/>
          <a:lstStyle/>
          <a:p>
            <a:r>
              <a:rPr lang="en-US" sz="2400" dirty="0"/>
              <a:t>Creed</a:t>
            </a:r>
          </a:p>
          <a:p>
            <a:r>
              <a:rPr lang="en-US" sz="2400" dirty="0"/>
              <a:t>Veteran or Military Status</a:t>
            </a:r>
          </a:p>
          <a:p>
            <a:r>
              <a:rPr lang="en-US" sz="2400" dirty="0"/>
              <a:t>National or Ethnic Origin</a:t>
            </a:r>
          </a:p>
          <a:p>
            <a:r>
              <a:rPr lang="en-US" sz="2400" dirty="0"/>
              <a:t>Religion </a:t>
            </a:r>
          </a:p>
          <a:p>
            <a:r>
              <a:rPr lang="en-US" sz="2400" dirty="0"/>
              <a:t>Marital Status</a:t>
            </a:r>
          </a:p>
          <a:p>
            <a:r>
              <a:rPr lang="en-US" sz="2400" dirty="0"/>
              <a:t>Immigration or citizenship status, except where distinctions or differential treatment are authorized by federal or state law, regulation, or government contract</a:t>
            </a:r>
          </a:p>
          <a:p>
            <a:endParaRPr lang="en-US" dirty="0"/>
          </a:p>
        </p:txBody>
      </p:sp>
    </p:spTree>
    <p:extLst>
      <p:ext uri="{BB962C8B-B14F-4D97-AF65-F5344CB8AC3E}">
        <p14:creationId xmlns:p14="http://schemas.microsoft.com/office/powerpoint/2010/main" val="496176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C90C4F9-79C4-4137-B0F1-B2F8AF060FC9}"/>
              </a:ext>
            </a:extLst>
          </p:cNvPr>
          <p:cNvSpPr>
            <a:spLocks noGrp="1"/>
          </p:cNvSpPr>
          <p:nvPr>
            <p:ph type="title"/>
          </p:nvPr>
        </p:nvSpPr>
        <p:spPr/>
        <p:txBody>
          <a:bodyPr/>
          <a:lstStyle/>
          <a:p>
            <a:r>
              <a:rPr lang="en-US"/>
              <a:t>Discrimination</a:t>
            </a:r>
          </a:p>
        </p:txBody>
      </p:sp>
      <p:sp>
        <p:nvSpPr>
          <p:cNvPr id="6" name="Content Placeholder 5">
            <a:extLst>
              <a:ext uri="{FF2B5EF4-FFF2-40B4-BE49-F238E27FC236}">
                <a16:creationId xmlns:a16="http://schemas.microsoft.com/office/drawing/2014/main" id="{4625ED88-50BB-4847-8F55-04F25C945EEA}"/>
              </a:ext>
            </a:extLst>
          </p:cNvPr>
          <p:cNvSpPr>
            <a:spLocks noGrp="1"/>
          </p:cNvSpPr>
          <p:nvPr>
            <p:ph idx="1"/>
          </p:nvPr>
        </p:nvSpPr>
        <p:spPr>
          <a:xfrm>
            <a:off x="1781174" y="2388659"/>
            <a:ext cx="9769142" cy="4032019"/>
          </a:xfrm>
        </p:spPr>
        <p:txBody>
          <a:bodyPr/>
          <a:lstStyle/>
          <a:p>
            <a:pPr marL="0" indent="0">
              <a:buNone/>
            </a:pPr>
            <a:r>
              <a:rPr lang="en-US" dirty="0"/>
              <a:t>Unfair different treatment of, or behavior towards, another based on the individual’s or individuals’ membership in a protected class, or their perceived membership in a protected class. </a:t>
            </a:r>
          </a:p>
          <a:p>
            <a:pPr marL="0" indent="0">
              <a:buNone/>
            </a:pPr>
            <a:endParaRPr lang="en-US" dirty="0"/>
          </a:p>
          <a:p>
            <a:pPr marL="0" indent="0">
              <a:buNone/>
            </a:pPr>
            <a:r>
              <a:rPr lang="en-US" dirty="0"/>
              <a:t>Generally, discrimination can include a wide range of behaviors, from a single comment up to a hate crime or sexual assault. Not all types of discrimination are a violation of UPPM 10.60.</a:t>
            </a:r>
          </a:p>
        </p:txBody>
      </p:sp>
    </p:spTree>
    <p:extLst>
      <p:ext uri="{BB962C8B-B14F-4D97-AF65-F5344CB8AC3E}">
        <p14:creationId xmlns:p14="http://schemas.microsoft.com/office/powerpoint/2010/main" val="3384445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EC2C512-56B9-4250-8779-6FC562788ED0}"/>
              </a:ext>
            </a:extLst>
          </p:cNvPr>
          <p:cNvSpPr>
            <a:spLocks noGrp="1"/>
          </p:cNvSpPr>
          <p:nvPr>
            <p:ph type="title"/>
          </p:nvPr>
        </p:nvSpPr>
        <p:spPr/>
        <p:txBody>
          <a:bodyPr/>
          <a:lstStyle/>
          <a:p>
            <a:r>
              <a:rPr lang="en-US"/>
              <a:t>WSU’s Response to Discrimination</a:t>
            </a:r>
          </a:p>
        </p:txBody>
      </p:sp>
      <p:sp>
        <p:nvSpPr>
          <p:cNvPr id="2" name="Content Placeholder 1">
            <a:extLst>
              <a:ext uri="{FF2B5EF4-FFF2-40B4-BE49-F238E27FC236}">
                <a16:creationId xmlns:a16="http://schemas.microsoft.com/office/drawing/2014/main" id="{D01E30EA-23D1-4667-B283-2E289BCE3AC5}"/>
              </a:ext>
            </a:extLst>
          </p:cNvPr>
          <p:cNvSpPr>
            <a:spLocks noGrp="1"/>
          </p:cNvSpPr>
          <p:nvPr>
            <p:ph idx="1"/>
          </p:nvPr>
        </p:nvSpPr>
        <p:spPr>
          <a:xfrm>
            <a:off x="1781174" y="2669743"/>
            <a:ext cx="9348789" cy="3425732"/>
          </a:xfrm>
        </p:spPr>
        <p:txBody>
          <a:bodyPr/>
          <a:lstStyle/>
          <a:p>
            <a:r>
              <a:rPr lang="en-US" sz="2400" b="1" dirty="0"/>
              <a:t>Where conduct may be a violation of UPPM 10.60</a:t>
            </a:r>
          </a:p>
          <a:p>
            <a:pPr lvl="2"/>
            <a:r>
              <a:rPr lang="en-US" dirty="0"/>
              <a:t>Supportive Measures</a:t>
            </a:r>
          </a:p>
          <a:p>
            <a:pPr lvl="2"/>
            <a:r>
              <a:rPr lang="en-US" dirty="0"/>
              <a:t>Formal grievance process, which may include:</a:t>
            </a:r>
          </a:p>
          <a:p>
            <a:pPr lvl="3"/>
            <a:r>
              <a:rPr lang="en-US" dirty="0"/>
              <a:t>Informal Resolutions</a:t>
            </a:r>
          </a:p>
          <a:p>
            <a:pPr lvl="3"/>
            <a:r>
              <a:rPr lang="en-US" dirty="0"/>
              <a:t>Investigations and Disciplinary procedures </a:t>
            </a:r>
            <a:endParaRPr lang="en-US" dirty="0">
              <a:solidFill>
                <a:srgbClr val="3A3A3A"/>
              </a:solidFill>
            </a:endParaRPr>
          </a:p>
          <a:p>
            <a:r>
              <a:rPr lang="en-US" sz="2400" b="1" dirty="0"/>
              <a:t>Where conduct may not rise to the level of a violation </a:t>
            </a:r>
          </a:p>
          <a:p>
            <a:pPr lvl="2"/>
            <a:r>
              <a:rPr lang="en-US" dirty="0"/>
              <a:t>Supportive Measures</a:t>
            </a:r>
          </a:p>
          <a:p>
            <a:pPr lvl="2"/>
            <a:r>
              <a:rPr lang="en-US" dirty="0"/>
              <a:t>Education</a:t>
            </a:r>
          </a:p>
          <a:p>
            <a:pPr lvl="2"/>
            <a:r>
              <a:rPr lang="en-US" dirty="0"/>
              <a:t>Resources and referrals</a:t>
            </a:r>
          </a:p>
          <a:p>
            <a:pPr lvl="2"/>
            <a:r>
              <a:rPr lang="en-US" dirty="0"/>
              <a:t>Alternative resolution processes </a:t>
            </a:r>
          </a:p>
          <a:p>
            <a:endParaRPr lang="en-US" dirty="0"/>
          </a:p>
        </p:txBody>
      </p:sp>
    </p:spTree>
    <p:extLst>
      <p:ext uri="{BB962C8B-B14F-4D97-AF65-F5344CB8AC3E}">
        <p14:creationId xmlns:p14="http://schemas.microsoft.com/office/powerpoint/2010/main" val="1582558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F65A1D3-95FF-0D37-D388-E1FDCD388420}"/>
              </a:ext>
            </a:extLst>
          </p:cNvPr>
          <p:cNvSpPr>
            <a:spLocks noGrp="1"/>
          </p:cNvSpPr>
          <p:nvPr>
            <p:ph type="title"/>
          </p:nvPr>
        </p:nvSpPr>
        <p:spPr/>
        <p:txBody>
          <a:bodyPr/>
          <a:lstStyle/>
          <a:p>
            <a:r>
              <a:rPr lang="en-US"/>
              <a:t>Application</a:t>
            </a:r>
          </a:p>
        </p:txBody>
      </p:sp>
      <p:sp>
        <p:nvSpPr>
          <p:cNvPr id="2" name="Content Placeholder 1">
            <a:extLst>
              <a:ext uri="{FF2B5EF4-FFF2-40B4-BE49-F238E27FC236}">
                <a16:creationId xmlns:a16="http://schemas.microsoft.com/office/drawing/2014/main" id="{2F1391CD-BB93-4387-F3F3-E1703485CD59}"/>
              </a:ext>
            </a:extLst>
          </p:cNvPr>
          <p:cNvSpPr>
            <a:spLocks noGrp="1"/>
          </p:cNvSpPr>
          <p:nvPr>
            <p:ph idx="1"/>
          </p:nvPr>
        </p:nvSpPr>
        <p:spPr>
          <a:xfrm>
            <a:off x="1460666" y="2229633"/>
            <a:ext cx="10343408" cy="3701936"/>
          </a:xfrm>
        </p:spPr>
        <p:txBody>
          <a:bodyPr/>
          <a:lstStyle/>
          <a:p>
            <a:pPr marL="285750" indent="-285750">
              <a:buFont typeface="Arial"/>
              <a:buChar char="•"/>
            </a:pPr>
            <a:r>
              <a:rPr lang="en-US" sz="2400" dirty="0">
                <a:solidFill>
                  <a:schemeClr val="tx1"/>
                </a:solidFill>
              </a:rPr>
              <a:t>WSU can address many forms of on-campus and off-campus behavior.</a:t>
            </a:r>
          </a:p>
          <a:p>
            <a:pPr marL="285750" indent="-285750">
              <a:buFont typeface="Arial"/>
              <a:buChar char="•"/>
            </a:pPr>
            <a:r>
              <a:rPr lang="en-US" sz="2400" dirty="0">
                <a:solidFill>
                  <a:schemeClr val="tx1"/>
                </a:solidFill>
              </a:rPr>
              <a:t>Specific application of the policy is outlined in UPPM 10.60.</a:t>
            </a:r>
          </a:p>
          <a:p>
            <a:pPr marL="285750" indent="-285750">
              <a:buFont typeface="Arial"/>
              <a:buChar char="•"/>
            </a:pPr>
            <a:r>
              <a:rPr lang="en-US" sz="2400" dirty="0">
                <a:solidFill>
                  <a:schemeClr val="tx1"/>
                </a:solidFill>
              </a:rPr>
              <a:t>If you have any questions about whether or not conduct can be addressed by WSU, contact CCR.</a:t>
            </a:r>
            <a:endParaRPr lang="en-US" sz="2400" dirty="0">
              <a:solidFill>
                <a:srgbClr val="262626"/>
              </a:solidFill>
              <a:ea typeface="Calibri"/>
              <a:cs typeface="Calibri"/>
            </a:endParaRPr>
          </a:p>
        </p:txBody>
      </p:sp>
    </p:spTree>
    <p:extLst>
      <p:ext uri="{BB962C8B-B14F-4D97-AF65-F5344CB8AC3E}">
        <p14:creationId xmlns:p14="http://schemas.microsoft.com/office/powerpoint/2010/main" val="1034961022"/>
      </p:ext>
    </p:extLst>
  </p:cSld>
  <p:clrMapOvr>
    <a:masterClrMapping/>
  </p:clrMapOvr>
</p:sld>
</file>

<file path=ppt/theme/theme1.xml><?xml version="1.0" encoding="utf-8"?>
<a:theme xmlns:a="http://schemas.openxmlformats.org/drawingml/2006/main" name="Theme4">
  <a:themeElements>
    <a:clrScheme name="2021-Brand-8-19-21">
      <a:dk1>
        <a:srgbClr val="000000"/>
      </a:dk1>
      <a:lt1>
        <a:srgbClr val="FFFFFF"/>
      </a:lt1>
      <a:dk2>
        <a:srgbClr val="4D4D4D"/>
      </a:dk2>
      <a:lt2>
        <a:srgbClr val="A60F2D"/>
      </a:lt2>
      <a:accent1>
        <a:srgbClr val="CA1237"/>
      </a:accent1>
      <a:accent2>
        <a:srgbClr val="002D61"/>
      </a:accent2>
      <a:accent3>
        <a:srgbClr val="F3E700"/>
      </a:accent3>
      <a:accent4>
        <a:srgbClr val="FF6727"/>
      </a:accent4>
      <a:accent5>
        <a:srgbClr val="AADC24"/>
      </a:accent5>
      <a:accent6>
        <a:srgbClr val="5BC3F5"/>
      </a:accent6>
      <a:hlink>
        <a:srgbClr val="CA1237"/>
      </a:hlink>
      <a:folHlink>
        <a:srgbClr val="FF0000"/>
      </a:folHlink>
    </a:clrScheme>
    <a:fontScheme name="Arial both">
      <a:majorFont>
        <a:latin typeface="Arial"/>
        <a:ea typeface=""/>
        <a:cs typeface=""/>
      </a:majorFont>
      <a:minorFont>
        <a:latin typeface="Arial"/>
        <a:ea typeface=""/>
        <a:cs typeface=""/>
      </a:minorFont>
    </a:fontScheme>
    <a:fmtScheme name="Riblet">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7145" cap="flat" cmpd="sng" algn="ctr">
          <a:solidFill>
            <a:schemeClr val="phClr"/>
          </a:solidFill>
          <a:prstDash val="solid"/>
        </a:ln>
        <a:ln w="58420" cap="flat" cmpd="thickThin" algn="ctr">
          <a:solidFill>
            <a:schemeClr val="phClr">
              <a:shade val="95000"/>
              <a:alpha val="50000"/>
              <a:satMod val="150000"/>
            </a:schemeClr>
          </a:solidFill>
          <a:prstDash val="solid"/>
        </a:ln>
      </a:lnStyleLst>
      <a:effectStyleLst>
        <a:effectStyle>
          <a:effectLst/>
        </a:effectStyle>
        <a:effectStyle>
          <a:effectLst>
            <a:outerShdw blurRad="50800" dist="38100" dir="2700000" rotWithShape="0">
              <a:srgbClr val="000000">
                <a:alpha val="60000"/>
              </a:srgbClr>
            </a:outerShdw>
          </a:effectLst>
          <a:scene3d>
            <a:camera prst="orthographicFront">
              <a:rot lat="0" lon="0" rev="0"/>
            </a:camera>
            <a:lightRig rig="flat" dir="tl"/>
          </a:scene3d>
          <a:sp3d prstMaterial="flat">
            <a:bevelT w="31750" h="63500" prst="riblet"/>
          </a:sp3d>
        </a:effectStyle>
        <a:effectStyle>
          <a:effectLst>
            <a:outerShdw blurRad="50800" dist="38100" dir="2700000" algn="ctr" rotWithShape="0">
              <a:srgbClr val="000000">
                <a:alpha val="60000"/>
              </a:srgbClr>
            </a:outerShdw>
          </a:effectLst>
          <a:scene3d>
            <a:camera prst="orthographicFront">
              <a:rot lat="0" lon="0" rev="0"/>
            </a:camera>
            <a:lightRig rig="flat" dir="tl"/>
          </a:scene3d>
          <a:sp3d prstMaterial="flat">
            <a:bevelT w="57150" h="114300" prst="ribl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4" id="{9C6D21BA-C212-4F4B-9A97-C1E87B16B711}" vid="{99B239C3-D612-4535-8C45-0A18A0C3195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7F64CEDD032D4F9DB53E076D4979BD" ma:contentTypeVersion="16" ma:contentTypeDescription="Create a new document." ma:contentTypeScope="" ma:versionID="27b171cf5c930daaaffb499818c5dfba">
  <xsd:schema xmlns:xsd="http://www.w3.org/2001/XMLSchema" xmlns:xs="http://www.w3.org/2001/XMLSchema" xmlns:p="http://schemas.microsoft.com/office/2006/metadata/properties" xmlns:ns2="e55e6f5f-2b3a-4917-b93b-49d7095c8d8e" xmlns:ns3="a98a3a4b-0742-48ab-869a-a97beb75fbeb" targetNamespace="http://schemas.microsoft.com/office/2006/metadata/properties" ma:root="true" ma:fieldsID="7b887863192383ad49a996117eba5d58" ns2:_="" ns3:_="">
    <xsd:import namespace="e55e6f5f-2b3a-4917-b93b-49d7095c8d8e"/>
    <xsd:import namespace="a98a3a4b-0742-48ab-869a-a97beb75fbe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5e6f5f-2b3a-4917-b93b-49d7095c8d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1da502c-7e40-4002-9fa7-8e5645d13f89"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98a3a4b-0742-48ab-869a-a97beb75fbe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370f8748-f7dc-4765-9c74-3df235c97157}" ma:internalName="TaxCatchAll" ma:showField="CatchAllData" ma:web="a98a3a4b-0742-48ab-869a-a97beb75fbe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98a3a4b-0742-48ab-869a-a97beb75fbeb" xsi:nil="true"/>
    <lcf76f155ced4ddcb4097134ff3c332f xmlns="e55e6f5f-2b3a-4917-b93b-49d7095c8d8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F4BFE5-3186-4749-B9B5-01C82A3D3484}">
  <ds:schemaRefs>
    <ds:schemaRef ds:uri="a98a3a4b-0742-48ab-869a-a97beb75fbeb"/>
    <ds:schemaRef ds:uri="e55e6f5f-2b3a-4917-b93b-49d7095c8d8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0BBC9A9-C4AC-4134-B99A-68B24A34C5F4}">
  <ds:schemaRefs>
    <ds:schemaRef ds:uri="a98a3a4b-0742-48ab-869a-a97beb75fbeb"/>
    <ds:schemaRef ds:uri="http://purl.org/dc/elements/1.1/"/>
    <ds:schemaRef ds:uri="http://www.w3.org/XML/1998/namespace"/>
    <ds:schemaRef ds:uri="http://schemas.microsoft.com/office/2006/metadata/properties"/>
    <ds:schemaRef ds:uri="http://purl.org/dc/dcmitype/"/>
    <ds:schemaRef ds:uri="http://schemas.openxmlformats.org/package/2006/metadata/core-properties"/>
    <ds:schemaRef ds:uri="http://schemas.microsoft.com/office/2006/documentManagement/types"/>
    <ds:schemaRef ds:uri="e55e6f5f-2b3a-4917-b93b-49d7095c8d8e"/>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D82A4F24-35D9-4CA1-BFB9-B7A3DF0EAD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Theme4</Template>
  <TotalTime>105</TotalTime>
  <Words>5640</Words>
  <Application>Microsoft Office PowerPoint</Application>
  <PresentationFormat>Widescreen</PresentationFormat>
  <Paragraphs>479</Paragraphs>
  <Slides>33</Slides>
  <Notes>33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Arial Black</vt:lpstr>
      <vt:lpstr>Calibri</vt:lpstr>
      <vt:lpstr>Corbel</vt:lpstr>
      <vt:lpstr>Courier New</vt:lpstr>
      <vt:lpstr>Gill Sans MT</vt:lpstr>
      <vt:lpstr>Times New Roman</vt:lpstr>
      <vt:lpstr>Theme4</vt:lpstr>
      <vt:lpstr>University Policies and Procedures Manual 10.60 - The WSU Policy Prohibiting Discrimination and Harassment </vt:lpstr>
      <vt:lpstr>Compliance and Civil Rights</vt:lpstr>
      <vt:lpstr>Compliance and Civil Rights (CCR)</vt:lpstr>
      <vt:lpstr>Background</vt:lpstr>
      <vt:lpstr>University Policies and Procedures Manual 10.60 (UPPM 10.60)</vt:lpstr>
      <vt:lpstr>Protected Class Categories</vt:lpstr>
      <vt:lpstr>Discrimination</vt:lpstr>
      <vt:lpstr>WSU’s Response to Discrimination</vt:lpstr>
      <vt:lpstr>Application</vt:lpstr>
      <vt:lpstr>Prohibited Conduct</vt:lpstr>
      <vt:lpstr>Disparate Treatment </vt:lpstr>
      <vt:lpstr>Disparate Impact</vt:lpstr>
      <vt:lpstr>Discriminatory Harassment </vt:lpstr>
      <vt:lpstr>Protected Speech</vt:lpstr>
      <vt:lpstr>False Statements </vt:lpstr>
      <vt:lpstr>Retaliation </vt:lpstr>
      <vt:lpstr>Interference </vt:lpstr>
      <vt:lpstr>Title IX Sexual Harassment</vt:lpstr>
      <vt:lpstr>Quid Pro Quo Harassment</vt:lpstr>
      <vt:lpstr>Sexual Assault, Dating Violence, Domestic Violence, &amp; Stalking</vt:lpstr>
      <vt:lpstr>Consent to Sexual Activity</vt:lpstr>
      <vt:lpstr>Consent (cont.)</vt:lpstr>
      <vt:lpstr>Reporting and Resources</vt:lpstr>
      <vt:lpstr>Resource and Reporting Options</vt:lpstr>
      <vt:lpstr>WSU Reporting Options</vt:lpstr>
      <vt:lpstr>Reports and Complaints</vt:lpstr>
      <vt:lpstr>Intake Consultation</vt:lpstr>
      <vt:lpstr>Supportive Measures</vt:lpstr>
      <vt:lpstr>Complaint Options</vt:lpstr>
      <vt:lpstr>Informal Resolution</vt:lpstr>
      <vt:lpstr>Confidentiality</vt:lpstr>
      <vt:lpstr>Other Resources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Employee Rights and Responsibilities under Executive Policy #15  The WSU Policy Prohibiting Discrimination and Harassment</dc:title>
  <dc:creator>Ashkannejhad, Holly C</dc:creator>
  <cp:lastModifiedBy>Ellsworth, Taylor Rae</cp:lastModifiedBy>
  <cp:revision>15</cp:revision>
  <dcterms:created xsi:type="dcterms:W3CDTF">2020-08-01T20:52:08Z</dcterms:created>
  <dcterms:modified xsi:type="dcterms:W3CDTF">2025-12-17T17:17:00Z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0x0101008C7F64CEDD032D4F9DB53E076D4979BD</vt:lpwstr>
  </property>
  <property fmtid="{D5CDD505-2E9C-101B-9397-08002B2CF9AE}" pid="3" name="MediaServiceImageTags">
    <vt:lpwstr/>
  </property>
</Properties>
</file>