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6"/>
  </p:notesMasterIdLst>
  <p:sldIdLst>
    <p:sldId id="256" r:id="rId2"/>
    <p:sldId id="257" r:id="rId3"/>
    <p:sldId id="281" r:id="rId4"/>
    <p:sldId id="258" r:id="rId5"/>
    <p:sldId id="262" r:id="rId6"/>
    <p:sldId id="271" r:id="rId7"/>
    <p:sldId id="259" r:id="rId8"/>
    <p:sldId id="260" r:id="rId9"/>
    <p:sldId id="261" r:id="rId10"/>
    <p:sldId id="276" r:id="rId11"/>
    <p:sldId id="277" r:id="rId12"/>
    <p:sldId id="264" r:id="rId13"/>
    <p:sldId id="265" r:id="rId14"/>
    <p:sldId id="267" r:id="rId15"/>
    <p:sldId id="269" r:id="rId16"/>
    <p:sldId id="270" r:id="rId17"/>
    <p:sldId id="278" r:id="rId18"/>
    <p:sldId id="280" r:id="rId19"/>
    <p:sldId id="266" r:id="rId20"/>
    <p:sldId id="272" r:id="rId21"/>
    <p:sldId id="279" r:id="rId22"/>
    <p:sldId id="273" r:id="rId23"/>
    <p:sldId id="274" r:id="rId24"/>
    <p:sldId id="275" r:id="rId2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100" d="100"/>
          <a:sy n="100" d="100"/>
        </p:scale>
        <p:origin x="5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C15245B-23FA-800D-41FD-1A93B88DFA38}"/>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7411" name="Rectangle 3">
            <a:extLst>
              <a:ext uri="{FF2B5EF4-FFF2-40B4-BE49-F238E27FC236}">
                <a16:creationId xmlns:a16="http://schemas.microsoft.com/office/drawing/2014/main" id="{59431588-EB82-EBD2-1BFA-CC70CB52FC15}"/>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7412" name="Rectangle 4">
            <a:extLst>
              <a:ext uri="{FF2B5EF4-FFF2-40B4-BE49-F238E27FC236}">
                <a16:creationId xmlns:a16="http://schemas.microsoft.com/office/drawing/2014/main" id="{01EE8752-5B92-EF98-41EB-760F52C5AB7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a:extLst>
              <a:ext uri="{FF2B5EF4-FFF2-40B4-BE49-F238E27FC236}">
                <a16:creationId xmlns:a16="http://schemas.microsoft.com/office/drawing/2014/main" id="{B53AB61D-9A6D-A40F-B270-0807E21508E2}"/>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414" name="Rectangle 6">
            <a:extLst>
              <a:ext uri="{FF2B5EF4-FFF2-40B4-BE49-F238E27FC236}">
                <a16:creationId xmlns:a16="http://schemas.microsoft.com/office/drawing/2014/main" id="{0C9C6822-52ED-7B31-267C-1CD1F02819F2}"/>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7415" name="Rectangle 7">
            <a:extLst>
              <a:ext uri="{FF2B5EF4-FFF2-40B4-BE49-F238E27FC236}">
                <a16:creationId xmlns:a16="http://schemas.microsoft.com/office/drawing/2014/main" id="{15AF0FF2-889F-92F5-3762-76E230B68AF0}"/>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1952406-9B19-489D-9B78-91A4A9DC8CE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4FF011B-8646-CD56-ADE7-16C1D355BE05}"/>
              </a:ext>
            </a:extLst>
          </p:cNvPr>
          <p:cNvSpPr>
            <a:spLocks noGrp="1" noChangeArrowheads="1"/>
          </p:cNvSpPr>
          <p:nvPr>
            <p:ph type="sldNum" sz="quarter" idx="5"/>
          </p:nvPr>
        </p:nvSpPr>
        <p:spPr>
          <a:ln/>
        </p:spPr>
        <p:txBody>
          <a:bodyPr/>
          <a:lstStyle/>
          <a:p>
            <a:fld id="{DD7B1A74-8E06-4EEC-87E8-2F22B9773719}" type="slidenum">
              <a:rPr lang="en-US" altLang="en-US"/>
              <a:pPr/>
              <a:t>5</a:t>
            </a:fld>
            <a:endParaRPr lang="en-US" altLang="en-US"/>
          </a:p>
        </p:txBody>
      </p:sp>
      <p:sp>
        <p:nvSpPr>
          <p:cNvPr id="18434" name="Rectangle 2">
            <a:extLst>
              <a:ext uri="{FF2B5EF4-FFF2-40B4-BE49-F238E27FC236}">
                <a16:creationId xmlns:a16="http://schemas.microsoft.com/office/drawing/2014/main" id="{B32915A7-C2C1-2BCE-8036-CB00F886043D}"/>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83D00367-AC3F-478B-5FEE-A0CA2503512A}"/>
              </a:ext>
            </a:extLst>
          </p:cNvPr>
          <p:cNvSpPr>
            <a:spLocks noGrp="1" noChangeArrowheads="1"/>
          </p:cNvSpPr>
          <p:nvPr>
            <p:ph type="body" idx="1"/>
          </p:nvPr>
        </p:nvSpPr>
        <p:spPr/>
        <p:txBody>
          <a:bodyPr/>
          <a:lstStyle/>
          <a:p>
            <a:r>
              <a:rPr lang="en-US" altLang="en-US"/>
              <a:t>Point out: Coordinates, Datum, Pan, Zoom in Zoom Out.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4FC42D3-0BB0-9465-7F0C-CF76D41AC2AE}"/>
              </a:ext>
            </a:extLst>
          </p:cNvPr>
          <p:cNvSpPr>
            <a:spLocks noGrp="1" noChangeArrowheads="1"/>
          </p:cNvSpPr>
          <p:nvPr>
            <p:ph type="sldNum" sz="quarter" idx="5"/>
          </p:nvPr>
        </p:nvSpPr>
        <p:spPr>
          <a:ln/>
        </p:spPr>
        <p:txBody>
          <a:bodyPr/>
          <a:lstStyle/>
          <a:p>
            <a:fld id="{EF246910-EF8D-4473-BAA5-293C7504F0CA}" type="slidenum">
              <a:rPr lang="en-US" altLang="en-US"/>
              <a:pPr/>
              <a:t>7</a:t>
            </a:fld>
            <a:endParaRPr lang="en-US" altLang="en-US"/>
          </a:p>
        </p:txBody>
      </p:sp>
      <p:sp>
        <p:nvSpPr>
          <p:cNvPr id="36866" name="Rectangle 2">
            <a:extLst>
              <a:ext uri="{FF2B5EF4-FFF2-40B4-BE49-F238E27FC236}">
                <a16:creationId xmlns:a16="http://schemas.microsoft.com/office/drawing/2014/main" id="{944B38F8-9B69-236B-9A73-5F2266ED1D21}"/>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4CACB82E-4B37-C32D-2C53-CBACCE7133B0}"/>
              </a:ext>
            </a:extLst>
          </p:cNvPr>
          <p:cNvSpPr>
            <a:spLocks noGrp="1" noChangeArrowheads="1"/>
          </p:cNvSpPr>
          <p:nvPr>
            <p:ph type="body" idx="1"/>
          </p:nvPr>
        </p:nvSpPr>
        <p:spPr/>
        <p:txBody>
          <a:bodyPr/>
          <a:lstStyle/>
          <a:p>
            <a:r>
              <a:rPr lang="en-US" altLang="en-US"/>
              <a:t>Coordinates and GPS a must.</a:t>
            </a:r>
          </a:p>
          <a:p>
            <a:r>
              <a:rPr lang="en-US" altLang="en-US"/>
              <a:t>Custom Grid is nice to have.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94AA3F8-A4E3-390B-2009-9FB5A46489C1}"/>
              </a:ext>
            </a:extLst>
          </p:cNvPr>
          <p:cNvSpPr>
            <a:spLocks noGrp="1" noChangeArrowheads="1"/>
          </p:cNvSpPr>
          <p:nvPr>
            <p:ph type="sldNum" sz="quarter" idx="5"/>
          </p:nvPr>
        </p:nvSpPr>
        <p:spPr>
          <a:ln/>
        </p:spPr>
        <p:txBody>
          <a:bodyPr/>
          <a:lstStyle/>
          <a:p>
            <a:fld id="{BCFBF773-BA8F-4E7A-8389-14C3078331FD}" type="slidenum">
              <a:rPr lang="en-US" altLang="en-US"/>
              <a:pPr/>
              <a:t>12</a:t>
            </a:fld>
            <a:endParaRPr lang="en-US" altLang="en-US"/>
          </a:p>
        </p:txBody>
      </p:sp>
      <p:sp>
        <p:nvSpPr>
          <p:cNvPr id="21506" name="Rectangle 2">
            <a:extLst>
              <a:ext uri="{FF2B5EF4-FFF2-40B4-BE49-F238E27FC236}">
                <a16:creationId xmlns:a16="http://schemas.microsoft.com/office/drawing/2014/main" id="{56E01CF5-C0E3-2E68-CFEE-0B03376CC991}"/>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8F13997-D959-0726-A572-EE203D8E599B}"/>
              </a:ext>
            </a:extLst>
          </p:cNvPr>
          <p:cNvSpPr>
            <a:spLocks noGrp="1" noChangeArrowheads="1"/>
          </p:cNvSpPr>
          <p:nvPr>
            <p:ph type="body" idx="1"/>
          </p:nvPr>
        </p:nvSpPr>
        <p:spPr/>
        <p:txBody>
          <a:bodyPr/>
          <a:lstStyle/>
          <a:p>
            <a:r>
              <a:rPr lang="en-US" altLang="en-US"/>
              <a:t>First zoom in to desired scale, then can use various sliders or the pan hand to change elevation and view angle.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194" name="Group 2">
            <a:extLst>
              <a:ext uri="{FF2B5EF4-FFF2-40B4-BE49-F238E27FC236}">
                <a16:creationId xmlns:a16="http://schemas.microsoft.com/office/drawing/2014/main" id="{E496C4FC-9140-9F74-1905-28913F05F667}"/>
              </a:ext>
            </a:extLst>
          </p:cNvPr>
          <p:cNvGrpSpPr>
            <a:grpSpLocks/>
          </p:cNvGrpSpPr>
          <p:nvPr/>
        </p:nvGrpSpPr>
        <p:grpSpPr bwMode="auto">
          <a:xfrm>
            <a:off x="0" y="2438400"/>
            <a:ext cx="9009063" cy="1052513"/>
            <a:chOff x="0" y="1536"/>
            <a:chExt cx="5675" cy="663"/>
          </a:xfrm>
        </p:grpSpPr>
        <p:grpSp>
          <p:nvGrpSpPr>
            <p:cNvPr id="8195" name="Group 3">
              <a:extLst>
                <a:ext uri="{FF2B5EF4-FFF2-40B4-BE49-F238E27FC236}">
                  <a16:creationId xmlns:a16="http://schemas.microsoft.com/office/drawing/2014/main" id="{B29F5A97-F7F8-6234-3495-4B1B898295FF}"/>
                </a:ext>
              </a:extLst>
            </p:cNvPr>
            <p:cNvGrpSpPr>
              <a:grpSpLocks/>
            </p:cNvGrpSpPr>
            <p:nvPr/>
          </p:nvGrpSpPr>
          <p:grpSpPr bwMode="auto">
            <a:xfrm>
              <a:off x="183" y="1604"/>
              <a:ext cx="448" cy="299"/>
              <a:chOff x="720" y="336"/>
              <a:chExt cx="624" cy="432"/>
            </a:xfrm>
          </p:grpSpPr>
          <p:sp>
            <p:nvSpPr>
              <p:cNvPr id="8196" name="Rectangle 4">
                <a:extLst>
                  <a:ext uri="{FF2B5EF4-FFF2-40B4-BE49-F238E27FC236}">
                    <a16:creationId xmlns:a16="http://schemas.microsoft.com/office/drawing/2014/main" id="{7E6D5723-5AE3-7805-1247-50421C6201E2}"/>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7" name="Rectangle 5">
                <a:extLst>
                  <a:ext uri="{FF2B5EF4-FFF2-40B4-BE49-F238E27FC236}">
                    <a16:creationId xmlns:a16="http://schemas.microsoft.com/office/drawing/2014/main" id="{494BAEB4-6823-5224-AF03-8F354DE19611}"/>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198" name="Group 6">
              <a:extLst>
                <a:ext uri="{FF2B5EF4-FFF2-40B4-BE49-F238E27FC236}">
                  <a16:creationId xmlns:a16="http://schemas.microsoft.com/office/drawing/2014/main" id="{35C3F62E-E6BE-1F5A-AD33-DF0A698DB3E0}"/>
                </a:ext>
              </a:extLst>
            </p:cNvPr>
            <p:cNvGrpSpPr>
              <a:grpSpLocks/>
            </p:cNvGrpSpPr>
            <p:nvPr/>
          </p:nvGrpSpPr>
          <p:grpSpPr bwMode="auto">
            <a:xfrm>
              <a:off x="261" y="1870"/>
              <a:ext cx="465" cy="299"/>
              <a:chOff x="912" y="2640"/>
              <a:chExt cx="672" cy="432"/>
            </a:xfrm>
          </p:grpSpPr>
          <p:sp>
            <p:nvSpPr>
              <p:cNvPr id="8199" name="Rectangle 7">
                <a:extLst>
                  <a:ext uri="{FF2B5EF4-FFF2-40B4-BE49-F238E27FC236}">
                    <a16:creationId xmlns:a16="http://schemas.microsoft.com/office/drawing/2014/main" id="{C817F8CB-1D2B-E9DF-3E3A-E7ACFC41E773}"/>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0" name="Rectangle 8">
                <a:extLst>
                  <a:ext uri="{FF2B5EF4-FFF2-40B4-BE49-F238E27FC236}">
                    <a16:creationId xmlns:a16="http://schemas.microsoft.com/office/drawing/2014/main" id="{790EC98C-F073-09B5-7348-0DC6F23187A7}"/>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01" name="Rectangle 9">
              <a:extLst>
                <a:ext uri="{FF2B5EF4-FFF2-40B4-BE49-F238E27FC236}">
                  <a16:creationId xmlns:a16="http://schemas.microsoft.com/office/drawing/2014/main" id="{CAC2DC3D-A963-478E-B4D7-535DB9C72ECA}"/>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 name="Rectangle 10">
              <a:extLst>
                <a:ext uri="{FF2B5EF4-FFF2-40B4-BE49-F238E27FC236}">
                  <a16:creationId xmlns:a16="http://schemas.microsoft.com/office/drawing/2014/main" id="{B1D15F6D-5CBF-3C01-B027-4370DC448C08}"/>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3" name="Rectangle 11">
              <a:extLst>
                <a:ext uri="{FF2B5EF4-FFF2-40B4-BE49-F238E27FC236}">
                  <a16:creationId xmlns:a16="http://schemas.microsoft.com/office/drawing/2014/main" id="{4E60177F-90B0-88E7-2C58-2989CD4081E2}"/>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04" name="Rectangle 12">
            <a:extLst>
              <a:ext uri="{FF2B5EF4-FFF2-40B4-BE49-F238E27FC236}">
                <a16:creationId xmlns:a16="http://schemas.microsoft.com/office/drawing/2014/main" id="{76F8054C-6944-A2A8-C8E3-082C9052AE58}"/>
              </a:ext>
            </a:extLst>
          </p:cNvPr>
          <p:cNvSpPr>
            <a:spLocks noGrp="1" noChangeArrowheads="1"/>
          </p:cNvSpPr>
          <p:nvPr>
            <p:ph type="ctrTitle"/>
          </p:nvPr>
        </p:nvSpPr>
        <p:spPr>
          <a:xfrm>
            <a:off x="990600" y="1828800"/>
            <a:ext cx="7772400" cy="1143000"/>
          </a:xfrm>
        </p:spPr>
        <p:txBody>
          <a:bodyPr/>
          <a:lstStyle>
            <a:lvl1pPr>
              <a:defRPr/>
            </a:lvl1pPr>
          </a:lstStyle>
          <a:p>
            <a:pPr lvl="0"/>
            <a:r>
              <a:rPr lang="en-US" altLang="en-US" noProof="0"/>
              <a:t>Click to edit Master title style</a:t>
            </a:r>
          </a:p>
        </p:txBody>
      </p:sp>
      <p:sp>
        <p:nvSpPr>
          <p:cNvPr id="8205" name="Rectangle 13">
            <a:extLst>
              <a:ext uri="{FF2B5EF4-FFF2-40B4-BE49-F238E27FC236}">
                <a16:creationId xmlns:a16="http://schemas.microsoft.com/office/drawing/2014/main" id="{28B50A79-4C99-8909-E264-A8C65BBDAD42}"/>
              </a:ext>
            </a:extLst>
          </p:cNvPr>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8206" name="Rectangle 14">
            <a:extLst>
              <a:ext uri="{FF2B5EF4-FFF2-40B4-BE49-F238E27FC236}">
                <a16:creationId xmlns:a16="http://schemas.microsoft.com/office/drawing/2014/main" id="{93734833-5355-1058-7548-6E3DA6D13D60}"/>
              </a:ext>
            </a:extLst>
          </p:cNvPr>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ltLang="en-US"/>
          </a:p>
        </p:txBody>
      </p:sp>
      <p:sp>
        <p:nvSpPr>
          <p:cNvPr id="8207" name="Rectangle 15">
            <a:extLst>
              <a:ext uri="{FF2B5EF4-FFF2-40B4-BE49-F238E27FC236}">
                <a16:creationId xmlns:a16="http://schemas.microsoft.com/office/drawing/2014/main" id="{0E21D773-C834-7147-C4DD-CBAF62F2C987}"/>
              </a:ext>
            </a:extLst>
          </p:cNvPr>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ltLang="en-US"/>
          </a:p>
        </p:txBody>
      </p:sp>
      <p:sp>
        <p:nvSpPr>
          <p:cNvPr id="8208" name="Rectangle 16">
            <a:extLst>
              <a:ext uri="{FF2B5EF4-FFF2-40B4-BE49-F238E27FC236}">
                <a16:creationId xmlns:a16="http://schemas.microsoft.com/office/drawing/2014/main" id="{D4E1B601-4F8A-BB62-38D3-52CD08327A58}"/>
              </a:ext>
            </a:extLst>
          </p:cNvPr>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B5E1F53E-F0A7-412C-BEBA-584132ADED91}"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5D59-8C1A-0CEC-ABB6-5315D2645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A5E0F4-2A5D-25AB-D0A5-CE3F6886C2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58BCE-C204-2B28-8D49-EB119C1406D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C81992D-C641-C0AD-F326-BE89F94114F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03AE180-BB88-C826-D229-823EBD423D64}"/>
              </a:ext>
            </a:extLst>
          </p:cNvPr>
          <p:cNvSpPr>
            <a:spLocks noGrp="1"/>
          </p:cNvSpPr>
          <p:nvPr>
            <p:ph type="sldNum" sz="quarter" idx="12"/>
          </p:nvPr>
        </p:nvSpPr>
        <p:spPr/>
        <p:txBody>
          <a:bodyPr/>
          <a:lstStyle>
            <a:lvl1pPr>
              <a:defRPr/>
            </a:lvl1pPr>
          </a:lstStyle>
          <a:p>
            <a:fld id="{41A87677-25C8-4778-9A51-6F0A021A0C15}" type="slidenum">
              <a:rPr lang="en-US" altLang="en-US"/>
              <a:pPr/>
              <a:t>‹#›</a:t>
            </a:fld>
            <a:endParaRPr lang="en-US" altLang="en-US"/>
          </a:p>
        </p:txBody>
      </p:sp>
    </p:spTree>
    <p:extLst>
      <p:ext uri="{BB962C8B-B14F-4D97-AF65-F5344CB8AC3E}">
        <p14:creationId xmlns:p14="http://schemas.microsoft.com/office/powerpoint/2010/main" val="499448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B7AA7F-82B0-CC70-6F39-E42808B795A2}"/>
              </a:ext>
            </a:extLst>
          </p:cNvPr>
          <p:cNvSpPr>
            <a:spLocks noGrp="1"/>
          </p:cNvSpPr>
          <p:nvPr>
            <p:ph type="title" orient="vert"/>
          </p:nvPr>
        </p:nvSpPr>
        <p:spPr>
          <a:xfrm>
            <a:off x="7004050" y="617538"/>
            <a:ext cx="1951038" cy="55149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296601-72AC-CB39-28FF-667E3913D390}"/>
              </a:ext>
            </a:extLst>
          </p:cNvPr>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B318D3-6BC4-9C0E-62C5-1B80D57B2DA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898A3E2-48BB-5757-865A-9D581ECEFA0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97E7201-E207-591B-169B-EA14F2E98462}"/>
              </a:ext>
            </a:extLst>
          </p:cNvPr>
          <p:cNvSpPr>
            <a:spLocks noGrp="1"/>
          </p:cNvSpPr>
          <p:nvPr>
            <p:ph type="sldNum" sz="quarter" idx="12"/>
          </p:nvPr>
        </p:nvSpPr>
        <p:spPr/>
        <p:txBody>
          <a:bodyPr/>
          <a:lstStyle>
            <a:lvl1pPr>
              <a:defRPr/>
            </a:lvl1pPr>
          </a:lstStyle>
          <a:p>
            <a:fld id="{1C160A29-74CD-4D08-B606-5C7D30910DAA}" type="slidenum">
              <a:rPr lang="en-US" altLang="en-US"/>
              <a:pPr/>
              <a:t>‹#›</a:t>
            </a:fld>
            <a:endParaRPr lang="en-US" altLang="en-US"/>
          </a:p>
        </p:txBody>
      </p:sp>
    </p:spTree>
    <p:extLst>
      <p:ext uri="{BB962C8B-B14F-4D97-AF65-F5344CB8AC3E}">
        <p14:creationId xmlns:p14="http://schemas.microsoft.com/office/powerpoint/2010/main" val="1545628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F1C3B-9801-F524-CEE4-BD25289A3C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64D684-7125-1F35-30DD-5F4C6946D9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41D96B-34F4-D349-30F7-7D053D8ACCB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BA9FC7A-B8CE-3B99-EB82-8F34D81EB79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5CCFA62-B8D4-726C-8D98-CE1E4EA432AB}"/>
              </a:ext>
            </a:extLst>
          </p:cNvPr>
          <p:cNvSpPr>
            <a:spLocks noGrp="1"/>
          </p:cNvSpPr>
          <p:nvPr>
            <p:ph type="sldNum" sz="quarter" idx="12"/>
          </p:nvPr>
        </p:nvSpPr>
        <p:spPr/>
        <p:txBody>
          <a:bodyPr/>
          <a:lstStyle>
            <a:lvl1pPr>
              <a:defRPr/>
            </a:lvl1pPr>
          </a:lstStyle>
          <a:p>
            <a:fld id="{34C5E109-26CD-4416-9912-014FD1872798}" type="slidenum">
              <a:rPr lang="en-US" altLang="en-US"/>
              <a:pPr/>
              <a:t>‹#›</a:t>
            </a:fld>
            <a:endParaRPr lang="en-US" altLang="en-US"/>
          </a:p>
        </p:txBody>
      </p:sp>
    </p:spTree>
    <p:extLst>
      <p:ext uri="{BB962C8B-B14F-4D97-AF65-F5344CB8AC3E}">
        <p14:creationId xmlns:p14="http://schemas.microsoft.com/office/powerpoint/2010/main" val="2393717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8F206-BD07-CBB1-1734-F8652340F68F}"/>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E8D7DD-3FF9-DD20-58EE-2038ED6FA4F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F7597DB6-0C9F-440A-3730-6D94B0A10B5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0619874-0254-3E15-57C8-9AC039007AF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42A39AA-0A59-3D61-FE00-D58BEB18F5DA}"/>
              </a:ext>
            </a:extLst>
          </p:cNvPr>
          <p:cNvSpPr>
            <a:spLocks noGrp="1"/>
          </p:cNvSpPr>
          <p:nvPr>
            <p:ph type="sldNum" sz="quarter" idx="12"/>
          </p:nvPr>
        </p:nvSpPr>
        <p:spPr/>
        <p:txBody>
          <a:bodyPr/>
          <a:lstStyle>
            <a:lvl1pPr>
              <a:defRPr/>
            </a:lvl1pPr>
          </a:lstStyle>
          <a:p>
            <a:fld id="{2ACC4EBD-3657-493D-A28F-8DAE6CB577BF}" type="slidenum">
              <a:rPr lang="en-US" altLang="en-US"/>
              <a:pPr/>
              <a:t>‹#›</a:t>
            </a:fld>
            <a:endParaRPr lang="en-US" altLang="en-US"/>
          </a:p>
        </p:txBody>
      </p:sp>
    </p:spTree>
    <p:extLst>
      <p:ext uri="{BB962C8B-B14F-4D97-AF65-F5344CB8AC3E}">
        <p14:creationId xmlns:p14="http://schemas.microsoft.com/office/powerpoint/2010/main" val="3903221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1CD7B-0C8E-6BA1-99B2-DA0A5F3D0D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60CA91-EBC0-A4DB-FDD4-C8AF0BACE834}"/>
              </a:ext>
            </a:extLst>
          </p:cNvPr>
          <p:cNvSpPr>
            <a:spLocks noGrp="1"/>
          </p:cNvSpPr>
          <p:nvPr>
            <p:ph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67180B-E146-DF62-19F1-8F0D6EE7020E}"/>
              </a:ext>
            </a:extLst>
          </p:cNvPr>
          <p:cNvSpPr>
            <a:spLocks noGrp="1"/>
          </p:cNvSpPr>
          <p:nvPr>
            <p:ph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7E1179-565B-10F9-3EC9-3B2C41B6777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031CE63-65D4-65DF-FB24-0B34921F689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44A614D-0681-A95E-F546-93C86FE1269B}"/>
              </a:ext>
            </a:extLst>
          </p:cNvPr>
          <p:cNvSpPr>
            <a:spLocks noGrp="1"/>
          </p:cNvSpPr>
          <p:nvPr>
            <p:ph type="sldNum" sz="quarter" idx="12"/>
          </p:nvPr>
        </p:nvSpPr>
        <p:spPr/>
        <p:txBody>
          <a:bodyPr/>
          <a:lstStyle>
            <a:lvl1pPr>
              <a:defRPr/>
            </a:lvl1pPr>
          </a:lstStyle>
          <a:p>
            <a:fld id="{8ABDCC69-20CB-4827-934C-02921E2A5FFF}" type="slidenum">
              <a:rPr lang="en-US" altLang="en-US"/>
              <a:pPr/>
              <a:t>‹#›</a:t>
            </a:fld>
            <a:endParaRPr lang="en-US" altLang="en-US"/>
          </a:p>
        </p:txBody>
      </p:sp>
    </p:spTree>
    <p:extLst>
      <p:ext uri="{BB962C8B-B14F-4D97-AF65-F5344CB8AC3E}">
        <p14:creationId xmlns:p14="http://schemas.microsoft.com/office/powerpoint/2010/main" val="2222858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2986B-77D7-7910-60CD-4B4BEF191914}"/>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459AA1-A24A-EAAF-AC08-064105C09F2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693245-6FD8-CDBA-C87F-6B6D1CDAF27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940736-0245-1772-B3C7-7E79E73B105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476C07-457C-A22D-D9C7-0F450C0DD34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9EFECD-714C-F66E-5AD1-E7A426C3B461}"/>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2BE17453-3B98-0F87-8A64-B2268034BFD2}"/>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0D452E03-A983-8DD7-20D5-3FEC0323D3AB}"/>
              </a:ext>
            </a:extLst>
          </p:cNvPr>
          <p:cNvSpPr>
            <a:spLocks noGrp="1"/>
          </p:cNvSpPr>
          <p:nvPr>
            <p:ph type="sldNum" sz="quarter" idx="12"/>
          </p:nvPr>
        </p:nvSpPr>
        <p:spPr/>
        <p:txBody>
          <a:bodyPr/>
          <a:lstStyle>
            <a:lvl1pPr>
              <a:defRPr/>
            </a:lvl1pPr>
          </a:lstStyle>
          <a:p>
            <a:fld id="{75BEC72F-1458-4440-BC9F-3B4E57F8CD88}" type="slidenum">
              <a:rPr lang="en-US" altLang="en-US"/>
              <a:pPr/>
              <a:t>‹#›</a:t>
            </a:fld>
            <a:endParaRPr lang="en-US" altLang="en-US"/>
          </a:p>
        </p:txBody>
      </p:sp>
    </p:spTree>
    <p:extLst>
      <p:ext uri="{BB962C8B-B14F-4D97-AF65-F5344CB8AC3E}">
        <p14:creationId xmlns:p14="http://schemas.microsoft.com/office/powerpoint/2010/main" val="54115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01010-346E-E4A2-5ED0-2F80B6A48A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3B05CC-E301-2EBD-4556-D67B9D3A0A7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758B920-D6B3-08D3-074B-55A277E6E25B}"/>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BCCC76B7-1409-3164-2124-23F56581C71F}"/>
              </a:ext>
            </a:extLst>
          </p:cNvPr>
          <p:cNvSpPr>
            <a:spLocks noGrp="1"/>
          </p:cNvSpPr>
          <p:nvPr>
            <p:ph type="sldNum" sz="quarter" idx="12"/>
          </p:nvPr>
        </p:nvSpPr>
        <p:spPr/>
        <p:txBody>
          <a:bodyPr/>
          <a:lstStyle>
            <a:lvl1pPr>
              <a:defRPr/>
            </a:lvl1pPr>
          </a:lstStyle>
          <a:p>
            <a:fld id="{38DCE64D-D01F-46CB-AABC-C8783F98D61C}" type="slidenum">
              <a:rPr lang="en-US" altLang="en-US"/>
              <a:pPr/>
              <a:t>‹#›</a:t>
            </a:fld>
            <a:endParaRPr lang="en-US" altLang="en-US"/>
          </a:p>
        </p:txBody>
      </p:sp>
    </p:spTree>
    <p:extLst>
      <p:ext uri="{BB962C8B-B14F-4D97-AF65-F5344CB8AC3E}">
        <p14:creationId xmlns:p14="http://schemas.microsoft.com/office/powerpoint/2010/main" val="1279506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0F77F-D738-ADBA-5F64-7E934D7B225D}"/>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D2B5DE4F-21EB-2FB2-A9B0-78AB146E6FC7}"/>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59695D9E-AAA8-741A-C5D7-87FE18A7467A}"/>
              </a:ext>
            </a:extLst>
          </p:cNvPr>
          <p:cNvSpPr>
            <a:spLocks noGrp="1"/>
          </p:cNvSpPr>
          <p:nvPr>
            <p:ph type="sldNum" sz="quarter" idx="12"/>
          </p:nvPr>
        </p:nvSpPr>
        <p:spPr/>
        <p:txBody>
          <a:bodyPr/>
          <a:lstStyle>
            <a:lvl1pPr>
              <a:defRPr/>
            </a:lvl1pPr>
          </a:lstStyle>
          <a:p>
            <a:fld id="{07F9B10C-D512-4D3F-AE0C-479A6044DC0E}" type="slidenum">
              <a:rPr lang="en-US" altLang="en-US"/>
              <a:pPr/>
              <a:t>‹#›</a:t>
            </a:fld>
            <a:endParaRPr lang="en-US" altLang="en-US"/>
          </a:p>
        </p:txBody>
      </p:sp>
    </p:spTree>
    <p:extLst>
      <p:ext uri="{BB962C8B-B14F-4D97-AF65-F5344CB8AC3E}">
        <p14:creationId xmlns:p14="http://schemas.microsoft.com/office/powerpoint/2010/main" val="1350791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214D7-A0BD-1C70-3000-C54AFDAFB413}"/>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240813-C252-497D-7A0E-4C79F8AA211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8B4128-E478-366F-6B26-9168CD9B4A7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5B704A-D9BC-6597-CFA1-B1602EF978D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A64E997-8C65-A543-D78B-E3A9BD60486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B31F98A-E80F-3F67-F516-03F3D6914F03}"/>
              </a:ext>
            </a:extLst>
          </p:cNvPr>
          <p:cNvSpPr>
            <a:spLocks noGrp="1"/>
          </p:cNvSpPr>
          <p:nvPr>
            <p:ph type="sldNum" sz="quarter" idx="12"/>
          </p:nvPr>
        </p:nvSpPr>
        <p:spPr/>
        <p:txBody>
          <a:bodyPr/>
          <a:lstStyle>
            <a:lvl1pPr>
              <a:defRPr/>
            </a:lvl1pPr>
          </a:lstStyle>
          <a:p>
            <a:fld id="{9BA2E23B-86A3-4645-8D79-9F484A9186E4}" type="slidenum">
              <a:rPr lang="en-US" altLang="en-US"/>
              <a:pPr/>
              <a:t>‹#›</a:t>
            </a:fld>
            <a:endParaRPr lang="en-US" altLang="en-US"/>
          </a:p>
        </p:txBody>
      </p:sp>
    </p:spTree>
    <p:extLst>
      <p:ext uri="{BB962C8B-B14F-4D97-AF65-F5344CB8AC3E}">
        <p14:creationId xmlns:p14="http://schemas.microsoft.com/office/powerpoint/2010/main" val="337851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6FEBB-213D-604E-BE79-59E328D05267}"/>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8357C0-2C45-FE12-FD5B-5B1F28AB52B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CD13A1-946D-9448-2591-49B4063F774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D7F8B4-DB68-1739-669D-7FB4377D27F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E84B50C-A661-08A4-A66C-454A48844EF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453D937-5E70-7A57-C5DD-A0A2777F1DE4}"/>
              </a:ext>
            </a:extLst>
          </p:cNvPr>
          <p:cNvSpPr>
            <a:spLocks noGrp="1"/>
          </p:cNvSpPr>
          <p:nvPr>
            <p:ph type="sldNum" sz="quarter" idx="12"/>
          </p:nvPr>
        </p:nvSpPr>
        <p:spPr/>
        <p:txBody>
          <a:bodyPr/>
          <a:lstStyle>
            <a:lvl1pPr>
              <a:defRPr/>
            </a:lvl1pPr>
          </a:lstStyle>
          <a:p>
            <a:fld id="{F94B0AF9-F0A9-46D4-8827-16B221571C81}" type="slidenum">
              <a:rPr lang="en-US" altLang="en-US"/>
              <a:pPr/>
              <a:t>‹#›</a:t>
            </a:fld>
            <a:endParaRPr lang="en-US" altLang="en-US"/>
          </a:p>
        </p:txBody>
      </p:sp>
    </p:spTree>
    <p:extLst>
      <p:ext uri="{BB962C8B-B14F-4D97-AF65-F5344CB8AC3E}">
        <p14:creationId xmlns:p14="http://schemas.microsoft.com/office/powerpoint/2010/main" val="339650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3B3504A-E6FA-7E0C-5181-09BE3E01AEDB}"/>
              </a:ext>
            </a:extLst>
          </p:cNvPr>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1027" name="Rectangle 3">
            <a:extLst>
              <a:ext uri="{FF2B5EF4-FFF2-40B4-BE49-F238E27FC236}">
                <a16:creationId xmlns:a16="http://schemas.microsoft.com/office/drawing/2014/main" id="{8C12C416-DC2F-7F7A-6B50-924C4FE9D32F}"/>
              </a:ext>
            </a:extLst>
          </p:cNvPr>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1028" name="Rectangle 4">
            <a:extLst>
              <a:ext uri="{FF2B5EF4-FFF2-40B4-BE49-F238E27FC236}">
                <a16:creationId xmlns:a16="http://schemas.microsoft.com/office/drawing/2014/main" id="{85085B7A-BE8A-1C78-D35C-86EC06037F5F}"/>
              </a:ext>
            </a:extLst>
          </p:cNvPr>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1029" name="Rectangle 5">
            <a:extLst>
              <a:ext uri="{FF2B5EF4-FFF2-40B4-BE49-F238E27FC236}">
                <a16:creationId xmlns:a16="http://schemas.microsoft.com/office/drawing/2014/main" id="{481EB384-8098-E46C-7367-76EE6462CD30}"/>
              </a:ext>
            </a:extLst>
          </p:cNvPr>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1030" name="Rectangle 6">
            <a:extLst>
              <a:ext uri="{FF2B5EF4-FFF2-40B4-BE49-F238E27FC236}">
                <a16:creationId xmlns:a16="http://schemas.microsoft.com/office/drawing/2014/main" id="{D73091F5-9097-2F55-F43C-561DA2E02806}"/>
              </a:ext>
            </a:extLst>
          </p:cNvPr>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1031" name="Rectangle 7">
            <a:extLst>
              <a:ext uri="{FF2B5EF4-FFF2-40B4-BE49-F238E27FC236}">
                <a16:creationId xmlns:a16="http://schemas.microsoft.com/office/drawing/2014/main" id="{8AF30120-130C-0939-903E-D21B4BF06A54}"/>
              </a:ext>
            </a:extLst>
          </p:cNvPr>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1032" name="Rectangle 8">
            <a:extLst>
              <a:ext uri="{FF2B5EF4-FFF2-40B4-BE49-F238E27FC236}">
                <a16:creationId xmlns:a16="http://schemas.microsoft.com/office/drawing/2014/main" id="{D9CF15EC-FE94-0155-7AA1-153CC7A4F008}"/>
              </a:ext>
            </a:extLst>
          </p:cNvPr>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1033" name="Rectangle 9">
            <a:extLst>
              <a:ext uri="{FF2B5EF4-FFF2-40B4-BE49-F238E27FC236}">
                <a16:creationId xmlns:a16="http://schemas.microsoft.com/office/drawing/2014/main" id="{56E2C06D-2FC2-1EEA-D141-1C32C7746544}"/>
              </a:ext>
            </a:extLst>
          </p:cNvPr>
          <p:cNvSpPr>
            <a:spLocks noGrp="1" noChangeArrowheads="1"/>
          </p:cNvSpPr>
          <p:nvPr>
            <p:ph type="title"/>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4" name="Rectangle 10">
            <a:extLst>
              <a:ext uri="{FF2B5EF4-FFF2-40B4-BE49-F238E27FC236}">
                <a16:creationId xmlns:a16="http://schemas.microsoft.com/office/drawing/2014/main" id="{018EB063-2D25-014C-0E20-02D255E63346}"/>
              </a:ext>
            </a:extLst>
          </p:cNvPr>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5" name="Rectangle 11">
            <a:extLst>
              <a:ext uri="{FF2B5EF4-FFF2-40B4-BE49-F238E27FC236}">
                <a16:creationId xmlns:a16="http://schemas.microsoft.com/office/drawing/2014/main" id="{F56C3B78-DCE2-05A6-0AE2-3C171E520E46}"/>
              </a:ext>
            </a:extLst>
          </p:cNvPr>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endParaRPr lang="en-US" altLang="en-US"/>
          </a:p>
        </p:txBody>
      </p:sp>
      <p:sp>
        <p:nvSpPr>
          <p:cNvPr id="1036" name="Rectangle 12">
            <a:extLst>
              <a:ext uri="{FF2B5EF4-FFF2-40B4-BE49-F238E27FC236}">
                <a16:creationId xmlns:a16="http://schemas.microsoft.com/office/drawing/2014/main" id="{2F552A9E-79DA-49FF-1447-AEDA3F91789E}"/>
              </a:ext>
            </a:extLst>
          </p:cNvPr>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en-US" altLang="en-US"/>
          </a:p>
        </p:txBody>
      </p:sp>
      <p:sp>
        <p:nvSpPr>
          <p:cNvPr id="1037" name="Rectangle 13">
            <a:extLst>
              <a:ext uri="{FF2B5EF4-FFF2-40B4-BE49-F238E27FC236}">
                <a16:creationId xmlns:a16="http://schemas.microsoft.com/office/drawing/2014/main" id="{E073C5F1-8B47-A02E-6C98-EEB4F670F76D}"/>
              </a:ext>
            </a:extLst>
          </p:cNvPr>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A3B8A654-2664-4D86-983B-9F3E1FB052E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fontAlgn="base">
        <a:spcBef>
          <a:spcPct val="0"/>
        </a:spcBef>
        <a:spcAft>
          <a:spcPct val="0"/>
        </a:spcAft>
        <a:defRPr sz="3600" kern="1200">
          <a:solidFill>
            <a:schemeClr val="tx2"/>
          </a:solidFill>
          <a:latin typeface="+mj-lt"/>
          <a:ea typeface="+mj-ea"/>
          <a:cs typeface="+mj-cs"/>
        </a:defRPr>
      </a:lvl1pPr>
      <a:lvl2pPr algn="l" rtl="0" fontAlgn="base">
        <a:spcBef>
          <a:spcPct val="0"/>
        </a:spcBef>
        <a:spcAft>
          <a:spcPct val="0"/>
        </a:spcAft>
        <a:defRPr sz="3600">
          <a:solidFill>
            <a:schemeClr val="tx2"/>
          </a:solidFill>
          <a:latin typeface="Tahoma" panose="020B0604030504040204" pitchFamily="34" charset="0"/>
        </a:defRPr>
      </a:lvl2pPr>
      <a:lvl3pPr algn="l" rtl="0" fontAlgn="base">
        <a:spcBef>
          <a:spcPct val="0"/>
        </a:spcBef>
        <a:spcAft>
          <a:spcPct val="0"/>
        </a:spcAft>
        <a:defRPr sz="3600">
          <a:solidFill>
            <a:schemeClr val="tx2"/>
          </a:solidFill>
          <a:latin typeface="Tahoma" panose="020B0604030504040204" pitchFamily="34" charset="0"/>
        </a:defRPr>
      </a:lvl3pPr>
      <a:lvl4pPr algn="l" rtl="0" fontAlgn="base">
        <a:spcBef>
          <a:spcPct val="0"/>
        </a:spcBef>
        <a:spcAft>
          <a:spcPct val="0"/>
        </a:spcAft>
        <a:defRPr sz="3600">
          <a:solidFill>
            <a:schemeClr val="tx2"/>
          </a:solidFill>
          <a:latin typeface="Tahoma" panose="020B0604030504040204" pitchFamily="34" charset="0"/>
        </a:defRPr>
      </a:lvl4pPr>
      <a:lvl5pPr algn="l" rtl="0" fontAlgn="base">
        <a:spcBef>
          <a:spcPct val="0"/>
        </a:spcBef>
        <a:spcAft>
          <a:spcPct val="0"/>
        </a:spcAft>
        <a:defRPr sz="3600">
          <a:solidFill>
            <a:schemeClr val="tx2"/>
          </a:solidFill>
          <a:latin typeface="Tahoma" panose="020B0604030504040204" pitchFamily="34" charset="0"/>
        </a:defRPr>
      </a:lvl5pPr>
      <a:lvl6pPr marL="457200" algn="l" rtl="0" fontAlgn="base">
        <a:spcBef>
          <a:spcPct val="0"/>
        </a:spcBef>
        <a:spcAft>
          <a:spcPct val="0"/>
        </a:spcAft>
        <a:defRPr sz="3600">
          <a:solidFill>
            <a:schemeClr val="tx2"/>
          </a:solidFill>
          <a:latin typeface="Tahoma" panose="020B0604030504040204" pitchFamily="34" charset="0"/>
        </a:defRPr>
      </a:lvl6pPr>
      <a:lvl7pPr marL="914400" algn="l" rtl="0" fontAlgn="base">
        <a:spcBef>
          <a:spcPct val="0"/>
        </a:spcBef>
        <a:spcAft>
          <a:spcPct val="0"/>
        </a:spcAft>
        <a:defRPr sz="3600">
          <a:solidFill>
            <a:schemeClr val="tx2"/>
          </a:solidFill>
          <a:latin typeface="Tahoma" panose="020B0604030504040204" pitchFamily="34" charset="0"/>
        </a:defRPr>
      </a:lvl7pPr>
      <a:lvl8pPr marL="1371600" algn="l" rtl="0" fontAlgn="base">
        <a:spcBef>
          <a:spcPct val="0"/>
        </a:spcBef>
        <a:spcAft>
          <a:spcPct val="0"/>
        </a:spcAft>
        <a:defRPr sz="3600">
          <a:solidFill>
            <a:schemeClr val="tx2"/>
          </a:solidFill>
          <a:latin typeface="Tahoma" panose="020B0604030504040204" pitchFamily="34" charset="0"/>
        </a:defRPr>
      </a:lvl8pPr>
      <a:lvl9pPr marL="1828800" algn="l" rtl="0" fontAlgn="base">
        <a:spcBef>
          <a:spcPct val="0"/>
        </a:spcBef>
        <a:spcAft>
          <a:spcPct val="0"/>
        </a:spcAft>
        <a:defRPr sz="3600">
          <a:solidFill>
            <a:schemeClr val="tx2"/>
          </a:solidFill>
          <a:latin typeface="Tahoma" panose="020B0604030504040204" pitchFamily="34" charset="0"/>
        </a:defRPr>
      </a:lvl9pPr>
    </p:titleStyle>
    <p:bodyStyle>
      <a:lvl1pPr marL="342900" indent="-342900" algn="l" rtl="0" fontAlgn="base">
        <a:spcBef>
          <a:spcPct val="20000"/>
        </a:spcBef>
        <a:spcAft>
          <a:spcPct val="0"/>
        </a:spcAft>
        <a:buClr>
          <a:schemeClr val="folHlink"/>
        </a:buClr>
        <a:buSzPct val="60000"/>
        <a:buFont typeface="Wingdings" panose="05000000000000000000" pitchFamily="2" charset="2"/>
        <a:buChar char="n"/>
        <a:defRPr sz="2400" kern="1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fontAlgn="base">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37B62A5-3827-B0E7-BE29-FF7AFE52F966}"/>
              </a:ext>
            </a:extLst>
          </p:cNvPr>
          <p:cNvSpPr>
            <a:spLocks noGrp="1" noChangeArrowheads="1"/>
          </p:cNvSpPr>
          <p:nvPr>
            <p:ph type="ctrTitle"/>
          </p:nvPr>
        </p:nvSpPr>
        <p:spPr>
          <a:xfrm>
            <a:off x="3581400" y="1905000"/>
            <a:ext cx="4191000" cy="1143000"/>
          </a:xfrm>
        </p:spPr>
        <p:txBody>
          <a:bodyPr/>
          <a:lstStyle/>
          <a:p>
            <a:r>
              <a:rPr lang="en-US" altLang="en-US" sz="4000"/>
              <a:t>Using Terrain Navigator Pro</a:t>
            </a:r>
          </a:p>
        </p:txBody>
      </p:sp>
      <p:sp>
        <p:nvSpPr>
          <p:cNvPr id="2051" name="Rectangle 3">
            <a:extLst>
              <a:ext uri="{FF2B5EF4-FFF2-40B4-BE49-F238E27FC236}">
                <a16:creationId xmlns:a16="http://schemas.microsoft.com/office/drawing/2014/main" id="{7C3676E0-7C26-3623-6E21-9C371BC45AC3}"/>
              </a:ext>
            </a:extLst>
          </p:cNvPr>
          <p:cNvSpPr>
            <a:spLocks noGrp="1" noChangeArrowheads="1"/>
          </p:cNvSpPr>
          <p:nvPr>
            <p:ph type="subTitle" idx="1"/>
          </p:nvPr>
        </p:nvSpPr>
        <p:spPr>
          <a:xfrm>
            <a:off x="381000" y="4191000"/>
            <a:ext cx="8153400" cy="1447800"/>
          </a:xfrm>
        </p:spPr>
        <p:txBody>
          <a:bodyPr/>
          <a:lstStyle/>
          <a:p>
            <a:pPr algn="l"/>
            <a:r>
              <a:rPr lang="en-US" altLang="en-US" sz="1800" b="1" i="1" dirty="0"/>
              <a:t>Recommendation</a:t>
            </a:r>
          </a:p>
          <a:p>
            <a:pPr algn="l"/>
            <a:r>
              <a:rPr lang="en-US" altLang="en-US" sz="1800" b="1" i="1" dirty="0"/>
              <a:t>Download the demo version of TN Pro and use it to practice the basic skills presented in this lesson.</a:t>
            </a:r>
          </a:p>
          <a:p>
            <a:pPr algn="l"/>
            <a:r>
              <a:rPr lang="en-US" altLang="en-US" sz="1800" b="1" i="1" dirty="0"/>
              <a:t>    http://www.maptech.com/support/downloads.cfm</a:t>
            </a:r>
          </a:p>
        </p:txBody>
      </p:sp>
      <p:pic>
        <p:nvPicPr>
          <p:cNvPr id="2053" name="Picture 5">
            <a:extLst>
              <a:ext uri="{FF2B5EF4-FFF2-40B4-BE49-F238E27FC236}">
                <a16:creationId xmlns:a16="http://schemas.microsoft.com/office/drawing/2014/main" id="{4C48C72F-AE79-2C9E-68A1-57D5F6B1856C}"/>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239871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4" name="Text Box 6">
            <a:extLst>
              <a:ext uri="{FF2B5EF4-FFF2-40B4-BE49-F238E27FC236}">
                <a16:creationId xmlns:a16="http://schemas.microsoft.com/office/drawing/2014/main" id="{53B4E5F7-4252-578B-9287-FB31D503BE1F}"/>
              </a:ext>
            </a:extLst>
          </p:cNvPr>
          <p:cNvSpPr txBox="1">
            <a:spLocks noChangeArrowheads="1"/>
          </p:cNvSpPr>
          <p:nvPr/>
        </p:nvSpPr>
        <p:spPr bwMode="auto">
          <a:xfrm>
            <a:off x="6019800" y="6096000"/>
            <a:ext cx="27432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folHlink"/>
              </a:buClr>
              <a:buSzPct val="60000"/>
              <a:buFont typeface="Wingdings" panose="05000000000000000000" pitchFamily="2" charset="2"/>
              <a:buNone/>
            </a:pPr>
            <a:r>
              <a:rPr lang="en-US" altLang="en-US" sz="1000"/>
              <a:t>Monica Spicker</a:t>
            </a:r>
          </a:p>
          <a:p>
            <a:pPr algn="ctr">
              <a:spcBef>
                <a:spcPct val="20000"/>
              </a:spcBef>
              <a:buClr>
                <a:schemeClr val="folHlink"/>
              </a:buClr>
              <a:buSzPct val="60000"/>
              <a:buFont typeface="Wingdings" panose="05000000000000000000" pitchFamily="2" charset="2"/>
              <a:buNone/>
            </a:pPr>
            <a:r>
              <a:rPr lang="en-US" altLang="en-US" sz="1000"/>
              <a:t>2008</a:t>
            </a:r>
            <a:endParaRPr lang="en-US" alt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1026">
            <a:extLst>
              <a:ext uri="{FF2B5EF4-FFF2-40B4-BE49-F238E27FC236}">
                <a16:creationId xmlns:a16="http://schemas.microsoft.com/office/drawing/2014/main" id="{253C7C13-C423-BD11-DAE4-E011DBDA7017}"/>
              </a:ext>
            </a:extLst>
          </p:cNvPr>
          <p:cNvSpPr>
            <a:spLocks noGrp="1" noChangeArrowheads="1"/>
          </p:cNvSpPr>
          <p:nvPr>
            <p:ph type="title"/>
          </p:nvPr>
        </p:nvSpPr>
        <p:spPr>
          <a:xfrm>
            <a:off x="76200" y="152400"/>
            <a:ext cx="1905000" cy="762000"/>
          </a:xfrm>
        </p:spPr>
        <p:txBody>
          <a:bodyPr/>
          <a:lstStyle/>
          <a:p>
            <a:r>
              <a:rPr lang="en-US" altLang="en-US" sz="2800" dirty="0"/>
              <a:t>Set up (4)</a:t>
            </a:r>
          </a:p>
        </p:txBody>
      </p:sp>
      <p:sp>
        <p:nvSpPr>
          <p:cNvPr id="37891" name="Rectangle 1027">
            <a:extLst>
              <a:ext uri="{FF2B5EF4-FFF2-40B4-BE49-F238E27FC236}">
                <a16:creationId xmlns:a16="http://schemas.microsoft.com/office/drawing/2014/main" id="{3A7E6190-3BDB-03F9-59D6-B7B4282D81EF}"/>
              </a:ext>
            </a:extLst>
          </p:cNvPr>
          <p:cNvSpPr>
            <a:spLocks noGrp="1" noChangeArrowheads="1"/>
          </p:cNvSpPr>
          <p:nvPr>
            <p:ph type="body" idx="1"/>
          </p:nvPr>
        </p:nvSpPr>
        <p:spPr>
          <a:xfrm>
            <a:off x="1905000" y="355600"/>
            <a:ext cx="7467600" cy="1295400"/>
          </a:xfrm>
        </p:spPr>
        <p:txBody>
          <a:bodyPr/>
          <a:lstStyle/>
          <a:p>
            <a:pPr>
              <a:buFont typeface="Wingdings" panose="05000000000000000000" pitchFamily="2" charset="2"/>
              <a:buNone/>
            </a:pPr>
            <a:r>
              <a:rPr lang="en-US" altLang="en-US" dirty="0"/>
              <a:t>Custom Grid</a:t>
            </a:r>
          </a:p>
          <a:p>
            <a:pPr lvl="1"/>
            <a:r>
              <a:rPr lang="en-US" altLang="en-US" sz="2400" dirty="0"/>
              <a:t>Will be printed, if with gridlines is selected!</a:t>
            </a:r>
          </a:p>
        </p:txBody>
      </p:sp>
      <p:pic>
        <p:nvPicPr>
          <p:cNvPr id="37892" name="Picture 1028" descr="Screenshot of a mapping software interface displaying a grid overlay on a detailed map section of Newburyport, Massachusetts, with coordinates and scale settings visible. A preferences window shows custom grid options with coordinate spacing set to 100 meters for both X and Y axes, highlighting map customization features.">
            <a:extLst>
              <a:ext uri="{FF2B5EF4-FFF2-40B4-BE49-F238E27FC236}">
                <a16:creationId xmlns:a16="http://schemas.microsoft.com/office/drawing/2014/main" id="{AE5C5983-919E-2984-A525-3423472370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7086600" cy="474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BF77E50-BDA7-0683-38D8-D0CAEB29750D}"/>
              </a:ext>
            </a:extLst>
          </p:cNvPr>
          <p:cNvSpPr>
            <a:spLocks noGrp="1" noChangeArrowheads="1"/>
          </p:cNvSpPr>
          <p:nvPr>
            <p:ph type="title"/>
          </p:nvPr>
        </p:nvSpPr>
        <p:spPr>
          <a:xfrm>
            <a:off x="228600" y="228600"/>
            <a:ext cx="2209800" cy="1303338"/>
          </a:xfrm>
        </p:spPr>
        <p:txBody>
          <a:bodyPr/>
          <a:lstStyle/>
          <a:p>
            <a:r>
              <a:rPr lang="en-US" altLang="en-US"/>
              <a:t>Layer Visibility</a:t>
            </a:r>
          </a:p>
        </p:txBody>
      </p:sp>
      <p:sp>
        <p:nvSpPr>
          <p:cNvPr id="39939" name="Rectangle 3">
            <a:extLst>
              <a:ext uri="{FF2B5EF4-FFF2-40B4-BE49-F238E27FC236}">
                <a16:creationId xmlns:a16="http://schemas.microsoft.com/office/drawing/2014/main" id="{E0DAAC3D-7425-28AE-31F2-852A284F0176}"/>
              </a:ext>
            </a:extLst>
          </p:cNvPr>
          <p:cNvSpPr>
            <a:spLocks noGrp="1" noChangeArrowheads="1"/>
          </p:cNvSpPr>
          <p:nvPr>
            <p:ph type="body" idx="1"/>
          </p:nvPr>
        </p:nvSpPr>
        <p:spPr>
          <a:xfrm>
            <a:off x="2438400" y="228600"/>
            <a:ext cx="6477000" cy="1716088"/>
          </a:xfrm>
        </p:spPr>
        <p:txBody>
          <a:bodyPr/>
          <a:lstStyle/>
          <a:p>
            <a:r>
              <a:rPr lang="en-US" altLang="en-US"/>
              <a:t>All markers, tracks, custom grids are termed as layers.  </a:t>
            </a:r>
          </a:p>
          <a:p>
            <a:r>
              <a:rPr lang="en-US" altLang="en-US"/>
              <a:t>Can be turned on and off.</a:t>
            </a:r>
          </a:p>
          <a:p>
            <a:r>
              <a:rPr lang="en-US" altLang="en-US"/>
              <a:t>Will print only if visibility is on!</a:t>
            </a:r>
          </a:p>
        </p:txBody>
      </p:sp>
      <p:sp>
        <p:nvSpPr>
          <p:cNvPr id="39943" name="Text Box 7">
            <a:extLst>
              <a:ext uri="{FF2B5EF4-FFF2-40B4-BE49-F238E27FC236}">
                <a16:creationId xmlns:a16="http://schemas.microsoft.com/office/drawing/2014/main" id="{12EFBD24-F0AD-D7D7-E57E-3498C6AAEF3E}"/>
              </a:ext>
            </a:extLst>
          </p:cNvPr>
          <p:cNvSpPr txBox="1">
            <a:spLocks noChangeArrowheads="1"/>
          </p:cNvSpPr>
          <p:nvPr/>
        </p:nvSpPr>
        <p:spPr bwMode="auto">
          <a:xfrm>
            <a:off x="228600" y="3657600"/>
            <a:ext cx="1219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Turns all layers on and off</a:t>
            </a:r>
          </a:p>
        </p:txBody>
      </p:sp>
      <p:pic>
        <p:nvPicPr>
          <p:cNvPr id="39940" name="Picture 4" descr="Screenshot of Terrain Navigator Pro software displaying a detailed map of Massachusetts with roads, landmarks, and elevation contours. A Layer Visibility window overlays the map, showing options for toggling Base Map, Benchmark, Custom Grid, Distance Line, and Find Circle layers, with Custom Grid currently selected.">
            <a:extLst>
              <a:ext uri="{FF2B5EF4-FFF2-40B4-BE49-F238E27FC236}">
                <a16:creationId xmlns:a16="http://schemas.microsoft.com/office/drawing/2014/main" id="{81E2433F-FC2C-0774-9723-41810CD92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946275"/>
            <a:ext cx="6934200" cy="478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1" name="Oval 5">
            <a:extLst>
              <a:ext uri="{FF2B5EF4-FFF2-40B4-BE49-F238E27FC236}">
                <a16:creationId xmlns:a16="http://schemas.microsoft.com/office/drawing/2014/main" id="{CCFE5F02-9414-64DF-EE4C-FE5916C0E958}"/>
              </a:ext>
              <a:ext uri="{C183D7F6-B498-43B3-948B-1728B52AA6E4}">
                <adec:decorative xmlns:adec="http://schemas.microsoft.com/office/drawing/2017/decorative" val="1"/>
              </a:ext>
            </a:extLst>
          </p:cNvPr>
          <p:cNvSpPr>
            <a:spLocks noChangeArrowheads="1"/>
          </p:cNvSpPr>
          <p:nvPr/>
        </p:nvSpPr>
        <p:spPr bwMode="auto">
          <a:xfrm>
            <a:off x="4800600" y="2362200"/>
            <a:ext cx="381000" cy="304800"/>
          </a:xfrm>
          <a:prstGeom prst="ellipse">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2" name="Line 6">
            <a:extLst>
              <a:ext uri="{FF2B5EF4-FFF2-40B4-BE49-F238E27FC236}">
                <a16:creationId xmlns:a16="http://schemas.microsoft.com/office/drawing/2014/main" id="{92AF870B-185A-3F82-65AC-858B985879FD}"/>
              </a:ext>
              <a:ext uri="{C183D7F6-B498-43B3-948B-1728B52AA6E4}">
                <adec:decorative xmlns:adec="http://schemas.microsoft.com/office/drawing/2017/decorative" val="1"/>
              </a:ext>
            </a:extLst>
          </p:cNvPr>
          <p:cNvSpPr>
            <a:spLocks noChangeShapeType="1"/>
          </p:cNvSpPr>
          <p:nvPr/>
        </p:nvSpPr>
        <p:spPr bwMode="auto">
          <a:xfrm flipH="1">
            <a:off x="1676400" y="2895600"/>
            <a:ext cx="3200400" cy="1143000"/>
          </a:xfrm>
          <a:prstGeom prst="line">
            <a:avLst/>
          </a:prstGeom>
          <a:noFill/>
          <a:ln w="28575">
            <a:solidFill>
              <a:schemeClr val="hlink"/>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FD5A85F-0A8F-C208-2249-50C40C8645AD}"/>
              </a:ext>
            </a:extLst>
          </p:cNvPr>
          <p:cNvSpPr>
            <a:spLocks noGrp="1" noChangeArrowheads="1"/>
          </p:cNvSpPr>
          <p:nvPr>
            <p:ph type="title"/>
          </p:nvPr>
        </p:nvSpPr>
        <p:spPr>
          <a:xfrm>
            <a:off x="228600" y="228600"/>
            <a:ext cx="1516063" cy="525463"/>
          </a:xfrm>
        </p:spPr>
        <p:txBody>
          <a:bodyPr/>
          <a:lstStyle/>
          <a:p>
            <a:r>
              <a:rPr lang="en-US" altLang="en-US" sz="2800"/>
              <a:t>3D View</a:t>
            </a:r>
          </a:p>
        </p:txBody>
      </p:sp>
      <p:pic>
        <p:nvPicPr>
          <p:cNvPr id="20484" name="Picture 4" descr="3D topographic map screenshot showing terrain, water bodies, and urban areas with contour lines, grid coordinates, and red triangular markers indicating specific points of interest. Map includes river labeled &quot;River,&quot; various elevation changes, and a green background surrounding the map area within navigation software interface.&#10;">
            <a:extLst>
              <a:ext uri="{FF2B5EF4-FFF2-40B4-BE49-F238E27FC236}">
                <a16:creationId xmlns:a16="http://schemas.microsoft.com/office/drawing/2014/main" id="{9027CA00-81E6-CFBE-41E8-E7A591693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00100"/>
            <a:ext cx="8077200" cy="60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6" name="Oval 6">
            <a:extLst>
              <a:ext uri="{FF2B5EF4-FFF2-40B4-BE49-F238E27FC236}">
                <a16:creationId xmlns:a16="http://schemas.microsoft.com/office/drawing/2014/main" id="{8CDD83F1-DA7F-C9C4-A9CA-781470338051}"/>
              </a:ext>
              <a:ext uri="{C183D7F6-B498-43B3-948B-1728B52AA6E4}">
                <adec:decorative xmlns:adec="http://schemas.microsoft.com/office/drawing/2017/decorative" val="1"/>
              </a:ext>
            </a:extLst>
          </p:cNvPr>
          <p:cNvSpPr>
            <a:spLocks noChangeArrowheads="1"/>
          </p:cNvSpPr>
          <p:nvPr/>
        </p:nvSpPr>
        <p:spPr bwMode="auto">
          <a:xfrm>
            <a:off x="2895600" y="1066800"/>
            <a:ext cx="304800" cy="228600"/>
          </a:xfrm>
          <a:prstGeom prst="ellipse">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2E5B99C-1E23-9D8F-25AA-5652B950A137}"/>
              </a:ext>
            </a:extLst>
          </p:cNvPr>
          <p:cNvSpPr>
            <a:spLocks noGrp="1" noChangeArrowheads="1"/>
          </p:cNvSpPr>
          <p:nvPr>
            <p:ph type="title"/>
          </p:nvPr>
        </p:nvSpPr>
        <p:spPr>
          <a:xfrm>
            <a:off x="381000" y="0"/>
            <a:ext cx="2971800" cy="762000"/>
          </a:xfrm>
        </p:spPr>
        <p:txBody>
          <a:bodyPr/>
          <a:lstStyle/>
          <a:p>
            <a:r>
              <a:rPr lang="en-US" altLang="en-US" sz="2800"/>
              <a:t>Find Coordinates</a:t>
            </a:r>
          </a:p>
        </p:txBody>
      </p:sp>
      <p:pic>
        <p:nvPicPr>
          <p:cNvPr id="22533" name="Picture 5" descr="Screenshot of Terrain Navigator Pro software interface showing a dropdown menu under the &quot;Find&quot; tab with options like Street Address, City/Town, Zip Code, and Coordinates highlighted. The interface includes navigation controls, a compass rose, and map preview windows, indicating tools for geographic location search and map navigation.">
            <a:extLst>
              <a:ext uri="{FF2B5EF4-FFF2-40B4-BE49-F238E27FC236}">
                <a16:creationId xmlns:a16="http://schemas.microsoft.com/office/drawing/2014/main" id="{2187CD21-2C0D-CC7F-33D0-E7253159DF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23545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6" descr="Screenshot of a coordinate input dialog box for selecting map type, coordinates, and datum. It features dropdown menus for map type and datum, text fields for Easting and Northing coordinates, and buttons labeled Replace Active, Open Another, Cancel, and Help.">
            <a:extLst>
              <a:ext uri="{FF2B5EF4-FFF2-40B4-BE49-F238E27FC236}">
                <a16:creationId xmlns:a16="http://schemas.microsoft.com/office/drawing/2014/main" id="{744157A1-1179-712C-DB0F-AA72C11C62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
          <a:stretch>
            <a:fillRect/>
          </a:stretch>
        </p:blipFill>
        <p:spPr bwMode="auto">
          <a:xfrm>
            <a:off x="4876800" y="2057400"/>
            <a:ext cx="3886200" cy="345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11F0163-DE90-128C-8C6A-4B2A022FDE0A}"/>
              </a:ext>
            </a:extLst>
          </p:cNvPr>
          <p:cNvSpPr>
            <a:spLocks noGrp="1" noChangeArrowheads="1"/>
          </p:cNvSpPr>
          <p:nvPr>
            <p:ph type="title"/>
          </p:nvPr>
        </p:nvSpPr>
        <p:spPr>
          <a:xfrm>
            <a:off x="4114800" y="0"/>
            <a:ext cx="5029200" cy="533400"/>
          </a:xfrm>
        </p:spPr>
        <p:txBody>
          <a:bodyPr/>
          <a:lstStyle/>
          <a:p>
            <a:r>
              <a:rPr lang="en-US" altLang="en-US" sz="2800"/>
              <a:t>Setting and Editing Markers</a:t>
            </a:r>
          </a:p>
        </p:txBody>
      </p:sp>
      <p:grpSp>
        <p:nvGrpSpPr>
          <p:cNvPr id="24586" name="Group 10" descr="Screenshot of Terrain Navigator Pro software displaying a map of Massachusetts with contour lines and elevation marker labeled &quot;113.&quot; A context menu with options like Edit, Information, Hide, Delete, Lock, and Send to GPS is open, and a compass rose is visible on the left side.">
            <a:extLst>
              <a:ext uri="{FF2B5EF4-FFF2-40B4-BE49-F238E27FC236}">
                <a16:creationId xmlns:a16="http://schemas.microsoft.com/office/drawing/2014/main" id="{55FCD88E-8637-A148-408D-27C4BE6CED6A}"/>
              </a:ext>
              <a:ext uri="{C183D7F6-B498-43B3-948B-1728B52AA6E4}">
                <adec:decorative xmlns:adec="http://schemas.microsoft.com/office/drawing/2017/decorative" val="0"/>
              </a:ext>
            </a:extLst>
          </p:cNvPr>
          <p:cNvGrpSpPr>
            <a:grpSpLocks/>
          </p:cNvGrpSpPr>
          <p:nvPr/>
        </p:nvGrpSpPr>
        <p:grpSpPr bwMode="auto">
          <a:xfrm>
            <a:off x="304800" y="228600"/>
            <a:ext cx="8382000" cy="2989263"/>
            <a:chOff x="192" y="144"/>
            <a:chExt cx="5280" cy="1883"/>
          </a:xfrm>
        </p:grpSpPr>
        <p:pic>
          <p:nvPicPr>
            <p:cNvPr id="24580" name="Picture 4" descr="Screenshot of Terrain Navigator Pro software displaying a map of Massachusetts with contour lines and elevation marker labeled &quot;113.&quot; A context menu with options like Edit, Information, Hide, Delete, Lock, and Send to GPS is open, and a compass rose is visible on the left side.">
              <a:extLst>
                <a:ext uri="{FF2B5EF4-FFF2-40B4-BE49-F238E27FC236}">
                  <a16:creationId xmlns:a16="http://schemas.microsoft.com/office/drawing/2014/main" id="{47142382-490F-A7F6-C1B4-1936157E3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144"/>
              <a:ext cx="2160" cy="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585" name="Group 9">
              <a:extLst>
                <a:ext uri="{FF2B5EF4-FFF2-40B4-BE49-F238E27FC236}">
                  <a16:creationId xmlns:a16="http://schemas.microsoft.com/office/drawing/2014/main" id="{5350A0C4-C70E-42B8-A8E0-91F836C2BD94}"/>
                </a:ext>
              </a:extLst>
            </p:cNvPr>
            <p:cNvGrpSpPr>
              <a:grpSpLocks/>
            </p:cNvGrpSpPr>
            <p:nvPr/>
          </p:nvGrpSpPr>
          <p:grpSpPr bwMode="auto">
            <a:xfrm>
              <a:off x="1344" y="432"/>
              <a:ext cx="4128" cy="837"/>
              <a:chOff x="1344" y="432"/>
              <a:chExt cx="4128" cy="837"/>
            </a:xfrm>
          </p:grpSpPr>
          <p:sp>
            <p:nvSpPr>
              <p:cNvPr id="24582" name="Line 6">
                <a:extLst>
                  <a:ext uri="{FF2B5EF4-FFF2-40B4-BE49-F238E27FC236}">
                    <a16:creationId xmlns:a16="http://schemas.microsoft.com/office/drawing/2014/main" id="{C2D08AD8-B024-CEC4-204F-53F23F935104}"/>
                  </a:ext>
                  <a:ext uri="{C183D7F6-B498-43B3-948B-1728B52AA6E4}">
                    <adec:decorative xmlns:adec="http://schemas.microsoft.com/office/drawing/2017/decorative" val="1"/>
                  </a:ext>
                </a:extLst>
              </p:cNvPr>
              <p:cNvSpPr>
                <a:spLocks noChangeShapeType="1"/>
              </p:cNvSpPr>
              <p:nvPr/>
            </p:nvSpPr>
            <p:spPr bwMode="auto">
              <a:xfrm>
                <a:off x="1344" y="480"/>
                <a:ext cx="1344" cy="96"/>
              </a:xfrm>
              <a:prstGeom prst="line">
                <a:avLst/>
              </a:prstGeom>
              <a:noFill/>
              <a:ln w="12700">
                <a:solidFill>
                  <a:schemeClr val="hlink"/>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583" name="Text Box 7">
                <a:extLst>
                  <a:ext uri="{FF2B5EF4-FFF2-40B4-BE49-F238E27FC236}">
                    <a16:creationId xmlns:a16="http://schemas.microsoft.com/office/drawing/2014/main" id="{AA83198A-2701-0623-87F1-765F5A139CBB}"/>
                  </a:ext>
                </a:extLst>
              </p:cNvPr>
              <p:cNvSpPr txBox="1">
                <a:spLocks noChangeArrowheads="1"/>
              </p:cNvSpPr>
              <p:nvPr/>
            </p:nvSpPr>
            <p:spPr bwMode="auto">
              <a:xfrm>
                <a:off x="2736" y="432"/>
                <a:ext cx="2736" cy="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t>Select marker tool, then click on spot to mark.</a:t>
                </a:r>
              </a:p>
              <a:p>
                <a:pPr>
                  <a:spcBef>
                    <a:spcPct val="50000"/>
                  </a:spcBef>
                </a:pPr>
                <a:r>
                  <a:rPr lang="en-US" altLang="en-US" sz="1800" b="1"/>
                  <a:t>Put pan hand over marker and right click to generate options menu.</a:t>
                </a:r>
              </a:p>
            </p:txBody>
          </p:sp>
        </p:grpSp>
      </p:grpSp>
      <p:grpSp>
        <p:nvGrpSpPr>
          <p:cNvPr id="24587" name="Group 11">
            <a:extLst>
              <a:ext uri="{FF2B5EF4-FFF2-40B4-BE49-F238E27FC236}">
                <a16:creationId xmlns:a16="http://schemas.microsoft.com/office/drawing/2014/main" id="{0624BD79-7366-EB2F-FE0E-04B782D07978}"/>
              </a:ext>
              <a:ext uri="{C183D7F6-B498-43B3-948B-1728B52AA6E4}">
                <adec:decorative xmlns:adec="http://schemas.microsoft.com/office/drawing/2017/decorative" val="1"/>
              </a:ext>
            </a:extLst>
          </p:cNvPr>
          <p:cNvGrpSpPr>
            <a:grpSpLocks/>
          </p:cNvGrpSpPr>
          <p:nvPr/>
        </p:nvGrpSpPr>
        <p:grpSpPr bwMode="auto">
          <a:xfrm>
            <a:off x="1143000" y="2514600"/>
            <a:ext cx="7696200" cy="4114800"/>
            <a:chOff x="720" y="1584"/>
            <a:chExt cx="4848" cy="2592"/>
          </a:xfrm>
        </p:grpSpPr>
        <p:pic>
          <p:nvPicPr>
            <p:cNvPr id="24581" name="Picture 5" descr="Screenshot of a software dialog box titled &quot;Edit Markers&quot; used for setting marker details on a map or GPS interface. It shows marker name &quot;Last Seen,&quot; red symbol color, blue font color, a comment with date and time &quot;9 pm 3/15/08,&quot; and specific GPS coordinates with east and north values.">
              <a:extLst>
                <a:ext uri="{FF2B5EF4-FFF2-40B4-BE49-F238E27FC236}">
                  <a16:creationId xmlns:a16="http://schemas.microsoft.com/office/drawing/2014/main" id="{B1F673BC-404B-1776-17FF-05A54973BE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 y="1584"/>
              <a:ext cx="2880" cy="2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4" name="Text Box 8">
              <a:extLst>
                <a:ext uri="{FF2B5EF4-FFF2-40B4-BE49-F238E27FC236}">
                  <a16:creationId xmlns:a16="http://schemas.microsoft.com/office/drawing/2014/main" id="{A88DB949-77B1-149F-B9FF-59A03ED20EA9}"/>
                </a:ext>
              </a:extLst>
            </p:cNvPr>
            <p:cNvSpPr txBox="1">
              <a:spLocks noChangeArrowheads="1"/>
            </p:cNvSpPr>
            <p:nvPr/>
          </p:nvSpPr>
          <p:spPr bwMode="auto">
            <a:xfrm>
              <a:off x="720" y="2880"/>
              <a:ext cx="1872"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Edit name, symbol, color, etc. as needed.</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45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4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3DBAD96-67E5-8F30-1407-BF08F9982002}"/>
              </a:ext>
            </a:extLst>
          </p:cNvPr>
          <p:cNvSpPr>
            <a:spLocks noGrp="1" noChangeArrowheads="1"/>
          </p:cNvSpPr>
          <p:nvPr>
            <p:ph type="title" idx="4294967295"/>
          </p:nvPr>
        </p:nvSpPr>
        <p:spPr>
          <a:xfrm>
            <a:off x="5334000" y="228600"/>
            <a:ext cx="3581400" cy="541338"/>
          </a:xfrm>
        </p:spPr>
        <p:txBody>
          <a:bodyPr/>
          <a:lstStyle/>
          <a:p>
            <a:r>
              <a:rPr lang="en-US" altLang="en-US"/>
              <a:t>Drawing Tracks</a:t>
            </a:r>
          </a:p>
        </p:txBody>
      </p:sp>
      <p:pic>
        <p:nvPicPr>
          <p:cNvPr id="26632" name="Picture 8" descr="Screenshot of a digital topographic map focused on a specific area outlined in red, showing contour lines and elevation details with a label indicating 3967 feet. The map includes street names like High and Belleville, with various map tool icons and scale information displayed at the top.">
            <a:extLst>
              <a:ext uri="{FF2B5EF4-FFF2-40B4-BE49-F238E27FC236}">
                <a16:creationId xmlns:a16="http://schemas.microsoft.com/office/drawing/2014/main" id="{567A1954-7D2E-C0B1-D28F-682C1B964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3876675"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0" name="Text Box 6">
            <a:extLst>
              <a:ext uri="{FF2B5EF4-FFF2-40B4-BE49-F238E27FC236}">
                <a16:creationId xmlns:a16="http://schemas.microsoft.com/office/drawing/2014/main" id="{EF6D770E-414E-EB9B-B1D3-64631BB47F7E}"/>
              </a:ext>
            </a:extLst>
          </p:cNvPr>
          <p:cNvSpPr txBox="1">
            <a:spLocks noChangeArrowheads="1"/>
          </p:cNvSpPr>
          <p:nvPr/>
        </p:nvSpPr>
        <p:spPr bwMode="auto">
          <a:xfrm>
            <a:off x="4800600" y="762000"/>
            <a:ext cx="4114800" cy="595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50000"/>
              </a:spcBef>
              <a:buFontTx/>
              <a:buAutoNum type="arabicPeriod"/>
            </a:pPr>
            <a:r>
              <a:rPr lang="en-US" altLang="en-US" sz="2200">
                <a:latin typeface="Tahoma" panose="020B0604030504040204" pitchFamily="34" charset="0"/>
              </a:rPr>
              <a:t>Select track tool.</a:t>
            </a:r>
          </a:p>
          <a:p>
            <a:pPr>
              <a:spcBef>
                <a:spcPct val="50000"/>
              </a:spcBef>
              <a:buFontTx/>
              <a:buAutoNum type="arabicPeriod"/>
            </a:pPr>
            <a:r>
              <a:rPr lang="en-US" altLang="en-US" sz="2200">
                <a:latin typeface="Tahoma" panose="020B0604030504040204" pitchFamily="34" charset="0"/>
              </a:rPr>
              <a:t>Click on starting point, click at each turning point (do not trace).</a:t>
            </a:r>
          </a:p>
          <a:p>
            <a:pPr>
              <a:spcBef>
                <a:spcPct val="50000"/>
              </a:spcBef>
              <a:buFontTx/>
              <a:buAutoNum type="arabicPeriod"/>
            </a:pPr>
            <a:r>
              <a:rPr lang="en-US" altLang="en-US" sz="2200">
                <a:latin typeface="Tahoma" panose="020B0604030504040204" pitchFamily="34" charset="0"/>
              </a:rPr>
              <a:t>If the track is to be a closed area, stop just short of the beginning.</a:t>
            </a:r>
          </a:p>
          <a:p>
            <a:pPr>
              <a:spcBef>
                <a:spcPct val="50000"/>
              </a:spcBef>
              <a:buFontTx/>
              <a:buAutoNum type="arabicPeriod"/>
            </a:pPr>
            <a:r>
              <a:rPr lang="en-US" altLang="en-US" sz="2200">
                <a:latin typeface="Tahoma" panose="020B0604030504040204" pitchFamily="34" charset="0"/>
              </a:rPr>
              <a:t>Right click, select finish track.</a:t>
            </a:r>
          </a:p>
          <a:p>
            <a:pPr>
              <a:spcBef>
                <a:spcPct val="50000"/>
              </a:spcBef>
              <a:buFontTx/>
              <a:buAutoNum type="arabicPeriod"/>
            </a:pPr>
            <a:r>
              <a:rPr lang="en-US" altLang="en-US" sz="2200">
                <a:latin typeface="Tahoma" panose="020B0604030504040204" pitchFamily="34" charset="0"/>
              </a:rPr>
              <a:t>If the track is a closed area, point to it, right click and toggle loop to automatically close it.</a:t>
            </a:r>
          </a:p>
          <a:p>
            <a:pPr>
              <a:spcBef>
                <a:spcPct val="50000"/>
              </a:spcBef>
              <a:buFontTx/>
              <a:buAutoNum type="arabicPeriod"/>
            </a:pPr>
            <a:r>
              <a:rPr lang="en-US" altLang="en-US" sz="2200">
                <a:latin typeface="Tahoma" panose="020B0604030504040204" pitchFamily="34" charset="0"/>
              </a:rPr>
              <a:t>Track length is always displayed.</a:t>
            </a:r>
          </a:p>
        </p:txBody>
      </p:sp>
      <p:sp>
        <p:nvSpPr>
          <p:cNvPr id="26633" name="Line 9">
            <a:extLst>
              <a:ext uri="{FF2B5EF4-FFF2-40B4-BE49-F238E27FC236}">
                <a16:creationId xmlns:a16="http://schemas.microsoft.com/office/drawing/2014/main" id="{A736D8E2-EB8E-AA4E-25FB-2F2674537D64}"/>
              </a:ext>
              <a:ext uri="{C183D7F6-B498-43B3-948B-1728B52AA6E4}">
                <adec:decorative xmlns:adec="http://schemas.microsoft.com/office/drawing/2017/decorative" val="1"/>
              </a:ext>
            </a:extLst>
          </p:cNvPr>
          <p:cNvSpPr>
            <a:spLocks noChangeShapeType="1"/>
          </p:cNvSpPr>
          <p:nvPr/>
        </p:nvSpPr>
        <p:spPr bwMode="auto">
          <a:xfrm flipH="1" flipV="1">
            <a:off x="1143000" y="914400"/>
            <a:ext cx="3657600" cy="152400"/>
          </a:xfrm>
          <a:prstGeom prst="line">
            <a:avLst/>
          </a:prstGeom>
          <a:noFill/>
          <a:ln w="2857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26635" name="Picture 11">
            <a:extLst>
              <a:ext uri="{FF2B5EF4-FFF2-40B4-BE49-F238E27FC236}">
                <a16:creationId xmlns:a16="http://schemas.microsoft.com/office/drawing/2014/main" id="{8D379639-9F90-9496-147F-F8F24D7C64F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590800"/>
            <a:ext cx="10668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4" name="Line 10">
            <a:extLst>
              <a:ext uri="{FF2B5EF4-FFF2-40B4-BE49-F238E27FC236}">
                <a16:creationId xmlns:a16="http://schemas.microsoft.com/office/drawing/2014/main" id="{3138C993-23E3-2CE1-5AD1-3AACAA1E0A70}"/>
              </a:ext>
              <a:ext uri="{C183D7F6-B498-43B3-948B-1728B52AA6E4}">
                <adec:decorative xmlns:adec="http://schemas.microsoft.com/office/drawing/2017/decorative" val="1"/>
              </a:ext>
            </a:extLst>
          </p:cNvPr>
          <p:cNvSpPr>
            <a:spLocks noChangeShapeType="1"/>
          </p:cNvSpPr>
          <p:nvPr/>
        </p:nvSpPr>
        <p:spPr bwMode="auto">
          <a:xfrm flipH="1">
            <a:off x="4419600" y="4267200"/>
            <a:ext cx="762000" cy="457200"/>
          </a:xfrm>
          <a:prstGeom prst="line">
            <a:avLst/>
          </a:prstGeom>
          <a:noFill/>
          <a:ln w="2857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26636" name="Picture 12">
            <a:extLst>
              <a:ext uri="{FF2B5EF4-FFF2-40B4-BE49-F238E27FC236}">
                <a16:creationId xmlns:a16="http://schemas.microsoft.com/office/drawing/2014/main" id="{E255D1C5-3C3C-3A66-88B1-A0643212EA4A}"/>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
          <a:stretch>
            <a:fillRect/>
          </a:stretch>
        </p:blipFill>
        <p:spPr bwMode="auto">
          <a:xfrm>
            <a:off x="3429000" y="5029200"/>
            <a:ext cx="1143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7" name="Line 13">
            <a:extLst>
              <a:ext uri="{FF2B5EF4-FFF2-40B4-BE49-F238E27FC236}">
                <a16:creationId xmlns:a16="http://schemas.microsoft.com/office/drawing/2014/main" id="{FFBCAAB3-A261-2CE5-7F40-4469E8FD7482}"/>
              </a:ext>
              <a:ext uri="{C183D7F6-B498-43B3-948B-1728B52AA6E4}">
                <adec:decorative xmlns:adec="http://schemas.microsoft.com/office/drawing/2017/decorative" val="1"/>
              </a:ext>
            </a:extLst>
          </p:cNvPr>
          <p:cNvSpPr>
            <a:spLocks noChangeShapeType="1"/>
          </p:cNvSpPr>
          <p:nvPr/>
        </p:nvSpPr>
        <p:spPr bwMode="auto">
          <a:xfrm flipV="1">
            <a:off x="2819400" y="1600200"/>
            <a:ext cx="1828800" cy="1219200"/>
          </a:xfrm>
          <a:prstGeom prst="line">
            <a:avLst/>
          </a:prstGeom>
          <a:noFill/>
          <a:ln w="28575">
            <a:solidFill>
              <a:schemeClr val="hlink"/>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6E55419-EFEF-8BAF-C1CB-BE15F81972EA}"/>
              </a:ext>
            </a:extLst>
          </p:cNvPr>
          <p:cNvSpPr>
            <a:spLocks noGrp="1" noChangeArrowheads="1"/>
          </p:cNvSpPr>
          <p:nvPr>
            <p:ph type="title"/>
          </p:nvPr>
        </p:nvSpPr>
        <p:spPr>
          <a:xfrm>
            <a:off x="2971800" y="228600"/>
            <a:ext cx="6172200" cy="617538"/>
          </a:xfrm>
        </p:spPr>
        <p:txBody>
          <a:bodyPr/>
          <a:lstStyle/>
          <a:p>
            <a:r>
              <a:rPr lang="en-US" altLang="en-US"/>
              <a:t>Track Editing &amp; Information</a:t>
            </a:r>
          </a:p>
        </p:txBody>
      </p:sp>
      <p:pic>
        <p:nvPicPr>
          <p:cNvPr id="27651" name="Picture 3">
            <a:extLst>
              <a:ext uri="{FF2B5EF4-FFF2-40B4-BE49-F238E27FC236}">
                <a16:creationId xmlns:a16="http://schemas.microsoft.com/office/drawing/2014/main" id="{C3E1E04A-B54A-1E83-1985-20A7F1783503}"/>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
          <a:stretch>
            <a:fillRect/>
          </a:stretch>
        </p:blipFill>
        <p:spPr bwMode="auto">
          <a:xfrm>
            <a:off x="457200" y="1295400"/>
            <a:ext cx="2514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2" name="Rectangle 4">
            <a:extLst>
              <a:ext uri="{FF2B5EF4-FFF2-40B4-BE49-F238E27FC236}">
                <a16:creationId xmlns:a16="http://schemas.microsoft.com/office/drawing/2014/main" id="{A2C82386-6FC9-9C16-0366-997BB471A554}"/>
              </a:ext>
            </a:extLst>
          </p:cNvPr>
          <p:cNvSpPr>
            <a:spLocks noGrp="1" noChangeArrowheads="1"/>
          </p:cNvSpPr>
          <p:nvPr>
            <p:ph type="body" idx="4294967295"/>
          </p:nvPr>
        </p:nvSpPr>
        <p:spPr>
          <a:xfrm>
            <a:off x="3124200" y="1143000"/>
            <a:ext cx="5486400" cy="5105400"/>
          </a:xfrm>
        </p:spPr>
        <p:txBody>
          <a:bodyPr/>
          <a:lstStyle/>
          <a:p>
            <a:r>
              <a:rPr lang="en-US" altLang="en-US" sz="2000"/>
              <a:t>Edit: name, color, font, label, etc. </a:t>
            </a:r>
          </a:p>
          <a:p>
            <a:r>
              <a:rPr lang="en-US" altLang="en-US" sz="2000"/>
              <a:t>Information: will give you area</a:t>
            </a:r>
          </a:p>
          <a:p>
            <a:r>
              <a:rPr lang="en-US" altLang="en-US" sz="2000"/>
              <a:t>Delete</a:t>
            </a:r>
          </a:p>
          <a:p>
            <a:r>
              <a:rPr lang="en-US" altLang="en-US" sz="2000"/>
              <a:t>Profile: side view to see amount of elevation gain and loss.</a:t>
            </a:r>
          </a:p>
          <a:p>
            <a:r>
              <a:rPr lang="en-US" altLang="en-US" sz="2000"/>
              <a:t>Line of Sight: shows obstructions between the endpoints of a track.</a:t>
            </a:r>
          </a:p>
          <a:p>
            <a:pPr lvl="1"/>
            <a:r>
              <a:rPr lang="en-US" altLang="en-US" sz="2000"/>
              <a:t>Draw a line between team locations or to command and finish track.  If the distance is greater than 2 to 3 miles, FRS may not not reach.</a:t>
            </a:r>
          </a:p>
          <a:p>
            <a:pPr lvl="1"/>
            <a:r>
              <a:rPr lang="en-US" altLang="en-US" sz="2000"/>
              <a:t>If a hill is on the line of sight, FRS radio use will be hampered. </a:t>
            </a:r>
          </a:p>
          <a:p>
            <a:r>
              <a:rPr lang="en-US" altLang="en-US" sz="2000"/>
              <a:t>Send to GPS: GPS must be connected and turned on before using this feature.</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6548BDA-161C-9168-157C-641F6B3353BE}"/>
              </a:ext>
            </a:extLst>
          </p:cNvPr>
          <p:cNvSpPr>
            <a:spLocks noGrp="1" noChangeArrowheads="1"/>
          </p:cNvSpPr>
          <p:nvPr>
            <p:ph type="title"/>
          </p:nvPr>
        </p:nvSpPr>
        <p:spPr>
          <a:xfrm>
            <a:off x="381000" y="0"/>
            <a:ext cx="5791200" cy="762000"/>
          </a:xfrm>
        </p:spPr>
        <p:txBody>
          <a:bodyPr/>
          <a:lstStyle/>
          <a:p>
            <a:r>
              <a:rPr lang="en-US" altLang="en-US" sz="2800"/>
              <a:t>Find Tracks and Markers</a:t>
            </a:r>
          </a:p>
        </p:txBody>
      </p:sp>
      <p:pic>
        <p:nvPicPr>
          <p:cNvPr id="40965" name="Picture 5" descr="Screenshot of Terrain Navigator Pro software interface showing a dropdown menu under the &quot;Find&quot; tab with options for locating places, markers, and GPS coordinates. The interface includes navigation tools, a compass rose, a small map preview, and details of a selected marker labeled &quot;Mrk8&quot; with track &quot;Trk4&quot; and location &quot;NEWBURYPORT.&quot;&#10;">
            <a:extLst>
              <a:ext uri="{FF2B5EF4-FFF2-40B4-BE49-F238E27FC236}">
                <a16:creationId xmlns:a16="http://schemas.microsoft.com/office/drawing/2014/main" id="{04B96A3A-83DA-BB97-130B-B0EB158A7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3124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6" name="Picture 6" descr="Screenshot of a mapping software interface showing a detailed topographic map of Newburyport, Massachusetts, with a pop-up window listing markers labeled Mrk7, Mrk8, and Mrk9. The map includes water bodies, land features, labeled areas like Carl Island, and a red circle highlighting marker Mrk8 near Currier School, with scale and coordinate information visible at the top.">
            <a:extLst>
              <a:ext uri="{FF2B5EF4-FFF2-40B4-BE49-F238E27FC236}">
                <a16:creationId xmlns:a16="http://schemas.microsoft.com/office/drawing/2014/main" id="{C5BC5B97-6F8F-BF87-331A-4E3358A16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295400"/>
            <a:ext cx="45720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855B8A0B-8F38-3F3B-53A6-7E2D13A728F1}"/>
              </a:ext>
            </a:extLst>
          </p:cNvPr>
          <p:cNvSpPr>
            <a:spLocks noGrp="1" noChangeArrowheads="1"/>
          </p:cNvSpPr>
          <p:nvPr>
            <p:ph type="title"/>
          </p:nvPr>
        </p:nvSpPr>
        <p:spPr>
          <a:xfrm>
            <a:off x="228600" y="228600"/>
            <a:ext cx="2049463" cy="541338"/>
          </a:xfrm>
        </p:spPr>
        <p:txBody>
          <a:bodyPr/>
          <a:lstStyle/>
          <a:p>
            <a:r>
              <a:rPr lang="en-US" altLang="en-US" sz="2800"/>
              <a:t>Bookmarks</a:t>
            </a:r>
          </a:p>
        </p:txBody>
      </p:sp>
      <p:sp>
        <p:nvSpPr>
          <p:cNvPr id="43011" name="Rectangle 3">
            <a:extLst>
              <a:ext uri="{FF2B5EF4-FFF2-40B4-BE49-F238E27FC236}">
                <a16:creationId xmlns:a16="http://schemas.microsoft.com/office/drawing/2014/main" id="{EB93E943-0B01-5446-0185-93AE5BD8154F}"/>
              </a:ext>
            </a:extLst>
          </p:cNvPr>
          <p:cNvSpPr>
            <a:spLocks noGrp="1" noChangeArrowheads="1"/>
          </p:cNvSpPr>
          <p:nvPr>
            <p:ph type="body" idx="1"/>
          </p:nvPr>
        </p:nvSpPr>
        <p:spPr>
          <a:xfrm>
            <a:off x="2438400" y="0"/>
            <a:ext cx="6248400" cy="1905000"/>
          </a:xfrm>
        </p:spPr>
        <p:txBody>
          <a:bodyPr/>
          <a:lstStyle/>
          <a:p>
            <a:r>
              <a:rPr lang="en-US" altLang="en-US" sz="2000"/>
              <a:t>A specific map view, including scale, can be saved as a bookmark.  Go to View, </a:t>
            </a:r>
          </a:p>
          <a:p>
            <a:pPr lvl="1"/>
            <a:r>
              <a:rPr lang="en-US" altLang="en-US" sz="2000"/>
              <a:t>Can edit the name, etc.</a:t>
            </a:r>
          </a:p>
          <a:p>
            <a:r>
              <a:rPr lang="en-US" altLang="en-US" sz="2000"/>
              <a:t>Find will then relocate that view as needed.</a:t>
            </a:r>
          </a:p>
          <a:p>
            <a:pPr lvl="1"/>
            <a:r>
              <a:rPr lang="en-US" altLang="en-US" sz="2000"/>
              <a:t>Good for large area &amp; multiple teams</a:t>
            </a:r>
          </a:p>
        </p:txBody>
      </p:sp>
      <p:pic>
        <p:nvPicPr>
          <p:cNvPr id="43013" name="Picture 5" descr="Screenshot of Terrain Navigator Pro software interface showing a dropdown menu with map view options including Seamless View, Single-Map View, 3-D, and 2-D, with 2-D selected. Menu also displays additional map controls such as Show Layers, Zoom In/Out, Map Scale, and an option to Bookmark this View highlighted in blue.">
            <a:extLst>
              <a:ext uri="{FF2B5EF4-FFF2-40B4-BE49-F238E27FC236}">
                <a16:creationId xmlns:a16="http://schemas.microsoft.com/office/drawing/2014/main" id="{459289D3-07E7-9F25-1F00-B7DB06F1D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4"/>
          <a:stretch>
            <a:fillRect/>
          </a:stretch>
        </p:blipFill>
        <p:spPr bwMode="auto">
          <a:xfrm>
            <a:off x="152400" y="1752600"/>
            <a:ext cx="3068638"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2" name="Picture 4" descr="Screenshot of a New Bookmark dialog box for entering location details, including name, coordinates, and notes. The bookmark is named &quot;School&quot; with specific coordinate values and a note stating &quot;Track given to Team 3.&quot;">
            <a:extLst>
              <a:ext uri="{FF2B5EF4-FFF2-40B4-BE49-F238E27FC236}">
                <a16:creationId xmlns:a16="http://schemas.microsoft.com/office/drawing/2014/main" id="{59A760E9-12DE-4AC3-3A2A-9283AD0A73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8" b="-49"/>
          <a:stretch>
            <a:fillRect/>
          </a:stretch>
        </p:blipFill>
        <p:spPr bwMode="auto">
          <a:xfrm>
            <a:off x="4267200" y="2133600"/>
            <a:ext cx="4419600" cy="410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BD7968C-1E52-DCEC-3706-31F7A917307E}"/>
              </a:ext>
            </a:extLst>
          </p:cNvPr>
          <p:cNvSpPr>
            <a:spLocks noGrp="1" noChangeArrowheads="1"/>
          </p:cNvSpPr>
          <p:nvPr>
            <p:ph type="title"/>
          </p:nvPr>
        </p:nvSpPr>
        <p:spPr>
          <a:xfrm>
            <a:off x="228600" y="0"/>
            <a:ext cx="1592263" cy="601663"/>
          </a:xfrm>
        </p:spPr>
        <p:txBody>
          <a:bodyPr/>
          <a:lstStyle/>
          <a:p>
            <a:r>
              <a:rPr lang="en-US" altLang="en-US" sz="2800"/>
              <a:t>Printing</a:t>
            </a:r>
          </a:p>
        </p:txBody>
      </p:sp>
      <p:pic>
        <p:nvPicPr>
          <p:cNvPr id="23564" name="Picture 12" descr="Screenshot of a map interface from a navigation software showing a detailed topographic map of a coastal region with land, water bodies, and urban areas. The map includes a blue square highlighting a specific area, with print settings on the right panel featuring options for printer selection, scale, quality, and layers.&#10;">
            <a:extLst>
              <a:ext uri="{FF2B5EF4-FFF2-40B4-BE49-F238E27FC236}">
                <a16:creationId xmlns:a16="http://schemas.microsoft.com/office/drawing/2014/main" id="{20BC8923-4487-4149-2296-57C4369216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686800" cy="515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7" name="Oval 5">
            <a:extLst>
              <a:ext uri="{FF2B5EF4-FFF2-40B4-BE49-F238E27FC236}">
                <a16:creationId xmlns:a16="http://schemas.microsoft.com/office/drawing/2014/main" id="{A9F09C18-0C54-F82A-FA09-D8D7E5F9A3B6}"/>
              </a:ext>
              <a:ext uri="{C183D7F6-B498-43B3-948B-1728B52AA6E4}">
                <adec:decorative xmlns:adec="http://schemas.microsoft.com/office/drawing/2017/decorative" val="1"/>
              </a:ext>
            </a:extLst>
          </p:cNvPr>
          <p:cNvSpPr>
            <a:spLocks noChangeArrowheads="1"/>
          </p:cNvSpPr>
          <p:nvPr/>
        </p:nvSpPr>
        <p:spPr bwMode="auto">
          <a:xfrm>
            <a:off x="7239000" y="3886200"/>
            <a:ext cx="1600200" cy="228600"/>
          </a:xfrm>
          <a:prstGeom prst="ellipse">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8" name="Oval 6">
            <a:extLst>
              <a:ext uri="{FF2B5EF4-FFF2-40B4-BE49-F238E27FC236}">
                <a16:creationId xmlns:a16="http://schemas.microsoft.com/office/drawing/2014/main" id="{D95C95EF-FCE2-27FE-BCC9-081B3CE7CA00}"/>
              </a:ext>
              <a:ext uri="{C183D7F6-B498-43B3-948B-1728B52AA6E4}">
                <adec:decorative xmlns:adec="http://schemas.microsoft.com/office/drawing/2017/decorative" val="1"/>
              </a:ext>
            </a:extLst>
          </p:cNvPr>
          <p:cNvSpPr>
            <a:spLocks noChangeArrowheads="1"/>
          </p:cNvSpPr>
          <p:nvPr/>
        </p:nvSpPr>
        <p:spPr bwMode="auto">
          <a:xfrm>
            <a:off x="7924800" y="4267200"/>
            <a:ext cx="762000" cy="228600"/>
          </a:xfrm>
          <a:prstGeom prst="ellipse">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9" name="Oval 7">
            <a:extLst>
              <a:ext uri="{FF2B5EF4-FFF2-40B4-BE49-F238E27FC236}">
                <a16:creationId xmlns:a16="http://schemas.microsoft.com/office/drawing/2014/main" id="{4A0A64EA-8BBD-E80F-1668-70E563255D6F}"/>
              </a:ext>
              <a:ext uri="{C183D7F6-B498-43B3-948B-1728B52AA6E4}">
                <adec:decorative xmlns:adec="http://schemas.microsoft.com/office/drawing/2017/decorative" val="1"/>
              </a:ext>
            </a:extLst>
          </p:cNvPr>
          <p:cNvSpPr>
            <a:spLocks noChangeArrowheads="1"/>
          </p:cNvSpPr>
          <p:nvPr/>
        </p:nvSpPr>
        <p:spPr bwMode="auto">
          <a:xfrm>
            <a:off x="7315200" y="1828800"/>
            <a:ext cx="1600200" cy="228600"/>
          </a:xfrm>
          <a:prstGeom prst="ellipse">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1" name="Oval 9">
            <a:extLst>
              <a:ext uri="{FF2B5EF4-FFF2-40B4-BE49-F238E27FC236}">
                <a16:creationId xmlns:a16="http://schemas.microsoft.com/office/drawing/2014/main" id="{95D5989A-C7FD-9132-63EE-D4F918D4757F}"/>
              </a:ext>
              <a:ext uri="{C183D7F6-B498-43B3-948B-1728B52AA6E4}">
                <adec:decorative xmlns:adec="http://schemas.microsoft.com/office/drawing/2017/decorative" val="1"/>
              </a:ext>
            </a:extLst>
          </p:cNvPr>
          <p:cNvSpPr>
            <a:spLocks noChangeArrowheads="1"/>
          </p:cNvSpPr>
          <p:nvPr/>
        </p:nvSpPr>
        <p:spPr bwMode="auto">
          <a:xfrm>
            <a:off x="7315200" y="3581400"/>
            <a:ext cx="1600200" cy="228600"/>
          </a:xfrm>
          <a:prstGeom prst="ellipse">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3" name="Text Box 11">
            <a:extLst>
              <a:ext uri="{FF2B5EF4-FFF2-40B4-BE49-F238E27FC236}">
                <a16:creationId xmlns:a16="http://schemas.microsoft.com/office/drawing/2014/main" id="{AA8B9CCA-0BC3-EC1F-1094-C3068FE35614}"/>
              </a:ext>
            </a:extLst>
          </p:cNvPr>
          <p:cNvSpPr txBox="1">
            <a:spLocks noChangeArrowheads="1"/>
          </p:cNvSpPr>
          <p:nvPr/>
        </p:nvSpPr>
        <p:spPr bwMode="auto">
          <a:xfrm>
            <a:off x="228600" y="5105400"/>
            <a:ext cx="8077200" cy="115887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Set Scale (not %), Print Quality, turn on Layers, Rulers, With gridlines, and  Scale Bar.  Only visible layers will be printed.</a:t>
            </a:r>
          </a:p>
          <a:p>
            <a:pPr>
              <a:spcBef>
                <a:spcPct val="50000"/>
              </a:spcBef>
            </a:pPr>
            <a:r>
              <a:rPr lang="en-US" altLang="en-US" sz="2000"/>
              <a:t>Make sure the blue box is centered over what you want to print!</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3058BC8-DED9-9B7D-99CB-219CDF0D3333}"/>
              </a:ext>
            </a:extLst>
          </p:cNvPr>
          <p:cNvSpPr>
            <a:spLocks noGrp="1" noChangeArrowheads="1"/>
          </p:cNvSpPr>
          <p:nvPr>
            <p:ph type="title"/>
          </p:nvPr>
        </p:nvSpPr>
        <p:spPr>
          <a:xfrm>
            <a:off x="381000" y="304800"/>
            <a:ext cx="7793038" cy="449263"/>
          </a:xfrm>
        </p:spPr>
        <p:txBody>
          <a:bodyPr/>
          <a:lstStyle/>
          <a:p>
            <a:r>
              <a:rPr lang="en-US" altLang="en-US" sz="3200"/>
              <a:t>Start Up – First Choice</a:t>
            </a:r>
          </a:p>
        </p:txBody>
      </p:sp>
      <p:pic>
        <p:nvPicPr>
          <p:cNvPr id="4100" name="Picture 4" descr="Screenshot of a digital map interface displaying a color-coded county map of Massachusetts with county names and major cities labeled.">
            <a:extLst>
              <a:ext uri="{FF2B5EF4-FFF2-40B4-BE49-F238E27FC236}">
                <a16:creationId xmlns:a16="http://schemas.microsoft.com/office/drawing/2014/main" id="{B5C17CC7-62FB-1113-325D-4C0C91DF9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0600"/>
            <a:ext cx="7391400"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9F10CE9-2637-4C09-1483-545169134D13}"/>
              </a:ext>
            </a:extLst>
          </p:cNvPr>
          <p:cNvSpPr>
            <a:spLocks noGrp="1" noChangeArrowheads="1"/>
          </p:cNvSpPr>
          <p:nvPr>
            <p:ph type="title"/>
          </p:nvPr>
        </p:nvSpPr>
        <p:spPr>
          <a:xfrm>
            <a:off x="381000" y="152400"/>
            <a:ext cx="1524000" cy="617538"/>
          </a:xfrm>
        </p:spPr>
        <p:txBody>
          <a:bodyPr/>
          <a:lstStyle/>
          <a:p>
            <a:r>
              <a:rPr lang="en-US" altLang="en-US" sz="2800"/>
              <a:t>Export</a:t>
            </a:r>
          </a:p>
        </p:txBody>
      </p:sp>
      <p:sp>
        <p:nvSpPr>
          <p:cNvPr id="30723" name="Rectangle 3">
            <a:extLst>
              <a:ext uri="{FF2B5EF4-FFF2-40B4-BE49-F238E27FC236}">
                <a16:creationId xmlns:a16="http://schemas.microsoft.com/office/drawing/2014/main" id="{D2FE10DD-EEDF-FF3C-23C5-F1995684B6A5}"/>
              </a:ext>
            </a:extLst>
          </p:cNvPr>
          <p:cNvSpPr>
            <a:spLocks noGrp="1" noChangeArrowheads="1"/>
          </p:cNvSpPr>
          <p:nvPr>
            <p:ph type="body" idx="1"/>
          </p:nvPr>
        </p:nvSpPr>
        <p:spPr>
          <a:xfrm>
            <a:off x="2057400" y="228600"/>
            <a:ext cx="6553200" cy="1143000"/>
          </a:xfrm>
        </p:spPr>
        <p:txBody>
          <a:bodyPr/>
          <a:lstStyle/>
          <a:p>
            <a:r>
              <a:rPr lang="en-US" altLang="en-US" sz="2000"/>
              <a:t>Save (archive) current set of layers - .tpa</a:t>
            </a:r>
          </a:p>
          <a:p>
            <a:r>
              <a:rPr lang="en-US" altLang="en-US" sz="2000"/>
              <a:t>Multiple markers, tracks and routes as separate files.</a:t>
            </a:r>
          </a:p>
          <a:p>
            <a:r>
              <a:rPr lang="en-US" altLang="en-US" sz="2000"/>
              <a:t>Pay attention where you are storing them!!!</a:t>
            </a:r>
          </a:p>
        </p:txBody>
      </p:sp>
      <p:pic>
        <p:nvPicPr>
          <p:cNvPr id="30724" name="Picture 4" descr="Screenshot of a software interface showing an export tracks dialog box over a map. The dialog box displays file saving options with a dropdown menu listing various track export file types, including .TXF, .TRK, .GPX, and .GEN, and a folder directory for selecting save location.">
            <a:extLst>
              <a:ext uri="{FF2B5EF4-FFF2-40B4-BE49-F238E27FC236}">
                <a16:creationId xmlns:a16="http://schemas.microsoft.com/office/drawing/2014/main" id="{7CB34192-DA9B-C9C0-FFBD-CC89A4471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7"/>
          <a:stretch>
            <a:fillRect/>
          </a:stretch>
        </p:blipFill>
        <p:spPr bwMode="auto">
          <a:xfrm>
            <a:off x="381000" y="1600200"/>
            <a:ext cx="7467600"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0D655848-0C9A-4BA9-E95B-BC3343EC0485}"/>
              </a:ext>
            </a:extLst>
          </p:cNvPr>
          <p:cNvSpPr>
            <a:spLocks noGrp="1" noChangeArrowheads="1"/>
          </p:cNvSpPr>
          <p:nvPr>
            <p:ph type="title"/>
          </p:nvPr>
        </p:nvSpPr>
        <p:spPr/>
        <p:txBody>
          <a:bodyPr/>
          <a:lstStyle/>
          <a:p>
            <a:r>
              <a:rPr lang="en-US" altLang="en-US"/>
              <a:t>Export Tips</a:t>
            </a:r>
          </a:p>
        </p:txBody>
      </p:sp>
      <p:sp>
        <p:nvSpPr>
          <p:cNvPr id="41987" name="Rectangle 3">
            <a:extLst>
              <a:ext uri="{FF2B5EF4-FFF2-40B4-BE49-F238E27FC236}">
                <a16:creationId xmlns:a16="http://schemas.microsoft.com/office/drawing/2014/main" id="{E5B6F3D4-D8BE-3CC2-62F7-BD3F3BB4BBA1}"/>
              </a:ext>
            </a:extLst>
          </p:cNvPr>
          <p:cNvSpPr>
            <a:spLocks noGrp="1" noChangeArrowheads="1"/>
          </p:cNvSpPr>
          <p:nvPr>
            <p:ph type="body" idx="1"/>
          </p:nvPr>
        </p:nvSpPr>
        <p:spPr/>
        <p:txBody>
          <a:bodyPr/>
          <a:lstStyle/>
          <a:p>
            <a:pPr>
              <a:lnSpc>
                <a:spcPct val="90000"/>
              </a:lnSpc>
            </a:pPr>
            <a:r>
              <a:rPr lang="en-US" altLang="en-US"/>
              <a:t>If you are creating tracks and routes on one computer but may have to switch to another, it is a good idea to save your work as separate layers (safest) or as a project archive.</a:t>
            </a:r>
          </a:p>
          <a:p>
            <a:pPr>
              <a:lnSpc>
                <a:spcPct val="90000"/>
              </a:lnSpc>
            </a:pPr>
            <a:r>
              <a:rPr lang="en-US" altLang="en-US"/>
              <a:t>The saved files can then be imported to another computer that has TN Pro.</a:t>
            </a:r>
          </a:p>
          <a:p>
            <a:pPr>
              <a:lnSpc>
                <a:spcPct val="90000"/>
              </a:lnSpc>
            </a:pPr>
            <a:r>
              <a:rPr lang="en-US" altLang="en-US"/>
              <a:t>The other types of export formats are for importing into other software packages.</a:t>
            </a:r>
          </a:p>
          <a:p>
            <a:pPr>
              <a:lnSpc>
                <a:spcPct val="90000"/>
              </a:lnSpc>
            </a:pPr>
            <a:r>
              <a:rPr lang="en-US" altLang="en-US"/>
              <a:t>Pay attention where you are storing them!!!</a:t>
            </a:r>
          </a:p>
          <a:p>
            <a:pPr lvl="1">
              <a:lnSpc>
                <a:spcPct val="90000"/>
              </a:lnSpc>
            </a:pPr>
            <a:r>
              <a:rPr lang="en-US" altLang="en-US" sz="2400"/>
              <a:t>Keep everything related to a project in one folder.</a:t>
            </a:r>
          </a:p>
          <a:p>
            <a:pPr lvl="1">
              <a:lnSpc>
                <a:spcPct val="90000"/>
              </a:lnSpc>
            </a:pPr>
            <a:r>
              <a:rPr lang="en-US" altLang="en-US" sz="2400"/>
              <a:t>Easy to transfer to a flashdrive or disk.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DDE9CB24-B6E4-5CB6-A007-49DA0F49EA52}"/>
              </a:ext>
            </a:extLst>
          </p:cNvPr>
          <p:cNvSpPr>
            <a:spLocks noGrp="1" noChangeArrowheads="1"/>
          </p:cNvSpPr>
          <p:nvPr>
            <p:ph type="title"/>
          </p:nvPr>
        </p:nvSpPr>
        <p:spPr>
          <a:xfrm>
            <a:off x="1150938" y="990600"/>
            <a:ext cx="7793037" cy="769938"/>
          </a:xfrm>
        </p:spPr>
        <p:txBody>
          <a:bodyPr/>
          <a:lstStyle/>
          <a:p>
            <a:r>
              <a:rPr lang="en-US" altLang="en-US"/>
              <a:t>Import </a:t>
            </a:r>
          </a:p>
        </p:txBody>
      </p:sp>
      <p:sp>
        <p:nvSpPr>
          <p:cNvPr id="31747" name="Rectangle 3">
            <a:extLst>
              <a:ext uri="{FF2B5EF4-FFF2-40B4-BE49-F238E27FC236}">
                <a16:creationId xmlns:a16="http://schemas.microsoft.com/office/drawing/2014/main" id="{61B75F3B-FB3E-CFFD-423A-C8C5A323CB42}"/>
              </a:ext>
            </a:extLst>
          </p:cNvPr>
          <p:cNvSpPr>
            <a:spLocks noGrp="1" noChangeArrowheads="1"/>
          </p:cNvSpPr>
          <p:nvPr>
            <p:ph type="body" idx="1"/>
          </p:nvPr>
        </p:nvSpPr>
        <p:spPr>
          <a:xfrm>
            <a:off x="685800" y="2362200"/>
            <a:ext cx="7848600" cy="3429000"/>
          </a:xfrm>
        </p:spPr>
        <p:txBody>
          <a:bodyPr/>
          <a:lstStyle/>
          <a:p>
            <a:r>
              <a:rPr lang="en-US" altLang="en-US" sz="2000"/>
              <a:t>Open previously saved (exported or archived) projects, tracks, routes, markers, etc.</a:t>
            </a:r>
          </a:p>
          <a:p>
            <a:pPr lvl="1"/>
            <a:r>
              <a:rPr lang="en-US" altLang="en-US" sz="2000"/>
              <a:t>Base map must first be loaded.</a:t>
            </a:r>
          </a:p>
          <a:p>
            <a:r>
              <a:rPr lang="en-US" altLang="en-US" sz="2000"/>
              <a:t>Will only import .txf (Track Export File) and .mxf (Marker Export File) and .tpa (Terrain Project Archive) formats.</a:t>
            </a:r>
          </a:p>
          <a:p>
            <a:r>
              <a:rPr lang="en-US" altLang="en-US" sz="2000"/>
              <a:t>Exported track and marker files can be read by older versions of Terrain Navigator.</a:t>
            </a:r>
          </a:p>
          <a:p>
            <a:r>
              <a:rPr lang="en-US" altLang="en-US" sz="2000"/>
              <a:t>When importing a project, you will have to give it a new name.</a:t>
            </a:r>
          </a:p>
          <a:p>
            <a:r>
              <a:rPr lang="en-US" altLang="en-US" sz="2000"/>
              <a:t>Need to know where they have been stored!</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0DB141C-23FD-20D9-BEB6-6C2B41C8F2EE}"/>
              </a:ext>
            </a:extLst>
          </p:cNvPr>
          <p:cNvSpPr>
            <a:spLocks noGrp="1" noChangeArrowheads="1"/>
          </p:cNvSpPr>
          <p:nvPr>
            <p:ph type="title"/>
          </p:nvPr>
        </p:nvSpPr>
        <p:spPr>
          <a:xfrm>
            <a:off x="609600" y="304800"/>
            <a:ext cx="1439863" cy="1143000"/>
          </a:xfrm>
        </p:spPr>
        <p:txBody>
          <a:bodyPr/>
          <a:lstStyle/>
          <a:p>
            <a:r>
              <a:rPr lang="en-US" altLang="en-US" sz="4800"/>
              <a:t>GPS</a:t>
            </a:r>
          </a:p>
        </p:txBody>
      </p:sp>
      <p:pic>
        <p:nvPicPr>
          <p:cNvPr id="32772" name="Picture 4" descr="Screenshot of Terrain Navigator Pro software displaying a map of Newburyport, Massachusetts with a GPS menu open. The interface includes navigation icons, a compass rose, a small overview map, and options for sending, receiving, and tracking GPS data, highlighting GPS setup and connection features.">
            <a:extLst>
              <a:ext uri="{FF2B5EF4-FFF2-40B4-BE49-F238E27FC236}">
                <a16:creationId xmlns:a16="http://schemas.microsoft.com/office/drawing/2014/main" id="{44E114DD-29D3-385E-E61E-8C8F1CA375B1}"/>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8600"/>
            <a:ext cx="6553200"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6" name="Text Box 8">
            <a:extLst>
              <a:ext uri="{FF2B5EF4-FFF2-40B4-BE49-F238E27FC236}">
                <a16:creationId xmlns:a16="http://schemas.microsoft.com/office/drawing/2014/main" id="{15346140-22BE-4693-2CC0-646580518D40}"/>
              </a:ext>
            </a:extLst>
          </p:cNvPr>
          <p:cNvSpPr txBox="1">
            <a:spLocks noChangeArrowheads="1"/>
          </p:cNvSpPr>
          <p:nvPr/>
        </p:nvSpPr>
        <p:spPr bwMode="auto">
          <a:xfrm>
            <a:off x="533400" y="3962400"/>
            <a:ext cx="83820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t>Some of these features are for using TN Pro real time with a receiver.</a:t>
            </a:r>
          </a:p>
          <a:p>
            <a:pPr>
              <a:spcBef>
                <a:spcPct val="50000"/>
              </a:spcBef>
            </a:pPr>
            <a:r>
              <a:rPr lang="en-US" altLang="en-US" sz="2000" b="1"/>
              <a:t>Most often will use Send, Receive and Setup</a:t>
            </a:r>
          </a:p>
          <a:p>
            <a:r>
              <a:rPr lang="en-US" altLang="en-US" sz="2000" b="1"/>
              <a:t>	1. Connect GPS receiver to port via its cable</a:t>
            </a:r>
          </a:p>
          <a:p>
            <a:r>
              <a:rPr lang="en-US" altLang="en-US" sz="2000" b="1"/>
              <a:t>	2. Turn on Receiver</a:t>
            </a:r>
          </a:p>
          <a:p>
            <a:r>
              <a:rPr lang="en-US" altLang="en-US" sz="2000" b="1"/>
              <a:t>	3. Select Receive or Send and with what you are working </a:t>
            </a:r>
          </a:p>
          <a:p>
            <a:r>
              <a:rPr lang="en-US" altLang="en-US" sz="2000" b="1"/>
              <a:t>	    (waypoints [markers], tracks or routes.)</a:t>
            </a:r>
          </a:p>
          <a:p>
            <a:pPr>
              <a:spcBef>
                <a:spcPct val="50000"/>
              </a:spcBef>
            </a:pPr>
            <a:endParaRPr lang="en-US" altLang="en-US" sz="2000" b="1"/>
          </a:p>
        </p:txBody>
      </p:sp>
      <p:sp>
        <p:nvSpPr>
          <p:cNvPr id="32777" name="Oval 9">
            <a:extLst>
              <a:ext uri="{FF2B5EF4-FFF2-40B4-BE49-F238E27FC236}">
                <a16:creationId xmlns:a16="http://schemas.microsoft.com/office/drawing/2014/main" id="{3C3286CF-0221-6124-7D7D-3DB51EB99810}"/>
              </a:ext>
              <a:ext uri="{C183D7F6-B498-43B3-948B-1728B52AA6E4}">
                <adec:decorative xmlns:adec="http://schemas.microsoft.com/office/drawing/2017/decorative" val="1"/>
              </a:ext>
            </a:extLst>
          </p:cNvPr>
          <p:cNvSpPr>
            <a:spLocks noChangeArrowheads="1"/>
          </p:cNvSpPr>
          <p:nvPr/>
        </p:nvSpPr>
        <p:spPr bwMode="auto">
          <a:xfrm>
            <a:off x="5410200" y="762000"/>
            <a:ext cx="1905000" cy="685800"/>
          </a:xfrm>
          <a:prstGeom prst="ellipse">
            <a:avLst/>
          </a:prstGeom>
          <a:noFill/>
          <a:ln w="158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8" name="Oval 10">
            <a:extLst>
              <a:ext uri="{FF2B5EF4-FFF2-40B4-BE49-F238E27FC236}">
                <a16:creationId xmlns:a16="http://schemas.microsoft.com/office/drawing/2014/main" id="{792ED00B-ADA8-2EBA-EF76-F34F3C76B854}"/>
              </a:ext>
              <a:ext uri="{C183D7F6-B498-43B3-948B-1728B52AA6E4}">
                <adec:decorative xmlns:adec="http://schemas.microsoft.com/office/drawing/2017/decorative" val="1"/>
              </a:ext>
            </a:extLst>
          </p:cNvPr>
          <p:cNvSpPr>
            <a:spLocks noChangeArrowheads="1"/>
          </p:cNvSpPr>
          <p:nvPr/>
        </p:nvSpPr>
        <p:spPr bwMode="auto">
          <a:xfrm>
            <a:off x="5181600" y="2895600"/>
            <a:ext cx="2362200" cy="685800"/>
          </a:xfrm>
          <a:prstGeom prst="ellipse">
            <a:avLst/>
          </a:prstGeom>
          <a:noFill/>
          <a:ln w="158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A8952B6-F398-2B64-1E45-774D692E570B}"/>
              </a:ext>
            </a:extLst>
          </p:cNvPr>
          <p:cNvSpPr>
            <a:spLocks noGrp="1" noChangeArrowheads="1"/>
          </p:cNvSpPr>
          <p:nvPr>
            <p:ph type="title"/>
          </p:nvPr>
        </p:nvSpPr>
        <p:spPr>
          <a:xfrm>
            <a:off x="3048000" y="228600"/>
            <a:ext cx="2811463" cy="1143000"/>
          </a:xfrm>
        </p:spPr>
        <p:txBody>
          <a:bodyPr/>
          <a:lstStyle/>
          <a:p>
            <a:r>
              <a:rPr lang="en-US" altLang="en-US" sz="4800"/>
              <a:t>GPS files</a:t>
            </a:r>
          </a:p>
        </p:txBody>
      </p:sp>
      <p:sp>
        <p:nvSpPr>
          <p:cNvPr id="33795" name="Rectangle 3">
            <a:extLst>
              <a:ext uri="{FF2B5EF4-FFF2-40B4-BE49-F238E27FC236}">
                <a16:creationId xmlns:a16="http://schemas.microsoft.com/office/drawing/2014/main" id="{169092A2-E283-9CCB-D0F4-A9B291F79370}"/>
              </a:ext>
            </a:extLst>
          </p:cNvPr>
          <p:cNvSpPr>
            <a:spLocks noGrp="1" noChangeArrowheads="1"/>
          </p:cNvSpPr>
          <p:nvPr>
            <p:ph type="body" idx="1"/>
          </p:nvPr>
        </p:nvSpPr>
        <p:spPr>
          <a:xfrm>
            <a:off x="533400" y="2362200"/>
            <a:ext cx="7772400" cy="4078288"/>
          </a:xfrm>
        </p:spPr>
        <p:txBody>
          <a:bodyPr/>
          <a:lstStyle/>
          <a:p>
            <a:r>
              <a:rPr lang="en-US" altLang="en-US" sz="2800"/>
              <a:t>Downloaded files are treated by TN Pro like drawn markers or tracks.</a:t>
            </a:r>
          </a:p>
          <a:p>
            <a:r>
              <a:rPr lang="en-US" altLang="en-US" sz="2800"/>
              <a:t>Can be exported (saved)</a:t>
            </a:r>
          </a:p>
          <a:p>
            <a:r>
              <a:rPr lang="en-US" altLang="en-US" sz="2800"/>
              <a:t>Can be uploaded to other GPS units.</a:t>
            </a:r>
          </a:p>
          <a:p>
            <a:r>
              <a:rPr lang="en-US" altLang="en-US" sz="2800"/>
              <a:t>Drawn markers and tracks can be uploaded</a:t>
            </a:r>
          </a:p>
          <a:p>
            <a:r>
              <a:rPr lang="en-US" altLang="en-US" sz="2800"/>
              <a:t> Change set up if using a variety of receivers.</a:t>
            </a:r>
          </a:p>
          <a:p>
            <a:r>
              <a:rPr lang="en-US" altLang="en-US" sz="2800"/>
              <a:t>May want to work with all of one type of receiver before switching to another.</a:t>
            </a:r>
          </a:p>
        </p:txBody>
      </p:sp>
      <p:pic>
        <p:nvPicPr>
          <p:cNvPr id="33796" name="Picture 4">
            <a:extLst>
              <a:ext uri="{FF2B5EF4-FFF2-40B4-BE49-F238E27FC236}">
                <a16:creationId xmlns:a16="http://schemas.microsoft.com/office/drawing/2014/main" id="{C6D07B49-63E2-E258-1E8D-1D0E71345E65}"/>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400"/>
            <a:ext cx="1016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B048A4E-C6F5-46B6-DBE9-496C3F2F1BF8}"/>
              </a:ext>
            </a:extLst>
          </p:cNvPr>
          <p:cNvSpPr>
            <a:spLocks noGrp="1" noChangeArrowheads="1"/>
          </p:cNvSpPr>
          <p:nvPr>
            <p:ph type="title"/>
          </p:nvPr>
        </p:nvSpPr>
        <p:spPr>
          <a:xfrm>
            <a:off x="228600" y="228600"/>
            <a:ext cx="7793038" cy="617538"/>
          </a:xfrm>
        </p:spPr>
        <p:txBody>
          <a:bodyPr/>
          <a:lstStyle/>
          <a:p>
            <a:r>
              <a:rPr lang="en-US" altLang="en-US" sz="3200"/>
              <a:t>Start Up – Second Choice</a:t>
            </a:r>
          </a:p>
        </p:txBody>
      </p:sp>
      <p:sp>
        <p:nvSpPr>
          <p:cNvPr id="44035" name="Rectangle 3">
            <a:extLst>
              <a:ext uri="{FF2B5EF4-FFF2-40B4-BE49-F238E27FC236}">
                <a16:creationId xmlns:a16="http://schemas.microsoft.com/office/drawing/2014/main" id="{654191E5-DCD3-EB7F-3D2C-2A4581B3D005}"/>
              </a:ext>
            </a:extLst>
          </p:cNvPr>
          <p:cNvSpPr>
            <a:spLocks noGrp="1" noChangeArrowheads="1"/>
          </p:cNvSpPr>
          <p:nvPr>
            <p:ph type="body" idx="1"/>
          </p:nvPr>
        </p:nvSpPr>
        <p:spPr>
          <a:xfrm>
            <a:off x="228600" y="1447800"/>
            <a:ext cx="2971800" cy="1447800"/>
          </a:xfrm>
        </p:spPr>
        <p:txBody>
          <a:bodyPr/>
          <a:lstStyle/>
          <a:p>
            <a:r>
              <a:rPr lang="en-US" altLang="en-US"/>
              <a:t>Find a place name within a category.</a:t>
            </a:r>
          </a:p>
        </p:txBody>
      </p:sp>
      <p:pic>
        <p:nvPicPr>
          <p:cNvPr id="44036" name="Picture 4" descr="Screenshot of Terrain Navigator Pro software interface showing a dropdown menu under &quot;Find&quot; with options for searching placenames and browsing categories like Airport, Bar, Bay, Beach, Park, Reservoir, Ridge, School, and Tower. The menu highlights &quot;Browse Category&quot; and &quot;Park,&quot; indicating user navigation for geographic feature selection within Massachusetts demo map data.">
            <a:extLst>
              <a:ext uri="{FF2B5EF4-FFF2-40B4-BE49-F238E27FC236}">
                <a16:creationId xmlns:a16="http://schemas.microsoft.com/office/drawing/2014/main" id="{50186E3D-3F14-00C0-0431-9E89CDDDE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206500"/>
            <a:ext cx="6096000" cy="537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7FC7A76-1354-2ECD-C237-461BBCDBD31F}"/>
              </a:ext>
            </a:extLst>
          </p:cNvPr>
          <p:cNvSpPr>
            <a:spLocks noGrp="1" noChangeArrowheads="1"/>
          </p:cNvSpPr>
          <p:nvPr>
            <p:ph type="title"/>
          </p:nvPr>
        </p:nvSpPr>
        <p:spPr>
          <a:xfrm>
            <a:off x="228600" y="0"/>
            <a:ext cx="7620000" cy="762000"/>
          </a:xfrm>
        </p:spPr>
        <p:txBody>
          <a:bodyPr/>
          <a:lstStyle/>
          <a:p>
            <a:r>
              <a:rPr lang="en-US" altLang="en-US" sz="3200"/>
              <a:t>Start Up – Third Choice</a:t>
            </a:r>
          </a:p>
        </p:txBody>
      </p:sp>
      <p:sp>
        <p:nvSpPr>
          <p:cNvPr id="7173" name="Rectangle 5">
            <a:extLst>
              <a:ext uri="{FF2B5EF4-FFF2-40B4-BE49-F238E27FC236}">
                <a16:creationId xmlns:a16="http://schemas.microsoft.com/office/drawing/2014/main" id="{BE87C674-476B-203D-3BC1-8B28E66122F1}"/>
              </a:ext>
            </a:extLst>
          </p:cNvPr>
          <p:cNvSpPr>
            <a:spLocks noGrp="1" noChangeArrowheads="1"/>
          </p:cNvSpPr>
          <p:nvPr>
            <p:ph type="body" idx="1"/>
          </p:nvPr>
        </p:nvSpPr>
        <p:spPr>
          <a:xfrm>
            <a:off x="381000" y="1524000"/>
            <a:ext cx="3962400" cy="1981200"/>
          </a:xfrm>
        </p:spPr>
        <p:txBody>
          <a:bodyPr/>
          <a:lstStyle/>
          <a:p>
            <a:pPr>
              <a:buFont typeface="Wingdings" panose="05000000000000000000" pitchFamily="2" charset="2"/>
              <a:buNone/>
            </a:pPr>
            <a:r>
              <a:rPr lang="en-US" altLang="en-US" sz="2800"/>
              <a:t>    New Map CD</a:t>
            </a:r>
          </a:p>
          <a:p>
            <a:pPr lvl="1"/>
            <a:r>
              <a:rPr lang="en-US" altLang="en-US"/>
              <a:t>MUST have registration number!</a:t>
            </a:r>
          </a:p>
        </p:txBody>
      </p:sp>
      <p:pic>
        <p:nvPicPr>
          <p:cNvPr id="7172" name="Picture 4" descr="Screenshot of Terrain Navigator Pro software menu showing options under File tab, including Open Map, Change CD, Map Information, Print, Send Map, Import, Export, Preferences, Close Active Map, and Exit.">
            <a:extLst>
              <a:ext uri="{FF2B5EF4-FFF2-40B4-BE49-F238E27FC236}">
                <a16:creationId xmlns:a16="http://schemas.microsoft.com/office/drawing/2014/main" id="{82618B04-3A06-6D1F-15DB-B0FDFCA07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143000"/>
            <a:ext cx="4056063"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4" name="Line 6">
            <a:extLst>
              <a:ext uri="{FF2B5EF4-FFF2-40B4-BE49-F238E27FC236}">
                <a16:creationId xmlns:a16="http://schemas.microsoft.com/office/drawing/2014/main" id="{46CA447D-7FF3-B58B-4A5B-513C393AB603}"/>
              </a:ext>
              <a:ext uri="{C183D7F6-B498-43B3-948B-1728B52AA6E4}">
                <adec:decorative xmlns:adec="http://schemas.microsoft.com/office/drawing/2017/decorative" val="1"/>
              </a:ext>
            </a:extLst>
          </p:cNvPr>
          <p:cNvSpPr>
            <a:spLocks noChangeShapeType="1"/>
          </p:cNvSpPr>
          <p:nvPr/>
        </p:nvSpPr>
        <p:spPr bwMode="auto">
          <a:xfrm>
            <a:off x="2819400" y="3124200"/>
            <a:ext cx="2057400" cy="2362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E26ADA8-B296-97E1-859C-8CF5D246DD3D}"/>
              </a:ext>
            </a:extLst>
          </p:cNvPr>
          <p:cNvSpPr>
            <a:spLocks noGrp="1" noChangeArrowheads="1"/>
          </p:cNvSpPr>
          <p:nvPr>
            <p:ph type="title"/>
          </p:nvPr>
        </p:nvSpPr>
        <p:spPr>
          <a:xfrm>
            <a:off x="3276600" y="0"/>
            <a:ext cx="2133600" cy="533400"/>
          </a:xfrm>
        </p:spPr>
        <p:txBody>
          <a:bodyPr/>
          <a:lstStyle/>
          <a:p>
            <a:r>
              <a:rPr lang="en-US" altLang="en-US" sz="2800"/>
              <a:t>Main Screen</a:t>
            </a:r>
          </a:p>
        </p:txBody>
      </p:sp>
      <p:pic>
        <p:nvPicPr>
          <p:cNvPr id="16388" name="Picture 4" descr="Topographic map screenshot showing Newburyport, Massachusetts, including surrounding water bodies like Merrimack River and Rings Island. Map features include roads, landmarks such as USCG Station, radio tower, boat ramps, and elevation contours, with color-coded areas for land, water, and urban zones.">
            <a:extLst>
              <a:ext uri="{FF2B5EF4-FFF2-40B4-BE49-F238E27FC236}">
                <a16:creationId xmlns:a16="http://schemas.microsoft.com/office/drawing/2014/main" id="{8B05C029-0474-34BD-6EF5-245E92B3CE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0"/>
          <a:stretch>
            <a:fillRect/>
          </a:stretch>
        </p:blipFill>
        <p:spPr bwMode="auto">
          <a:xfrm>
            <a:off x="381000" y="609600"/>
            <a:ext cx="80772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050">
            <a:extLst>
              <a:ext uri="{FF2B5EF4-FFF2-40B4-BE49-F238E27FC236}">
                <a16:creationId xmlns:a16="http://schemas.microsoft.com/office/drawing/2014/main" id="{8169EACB-739D-8216-DB5E-3FD4F633DE1E}"/>
              </a:ext>
            </a:extLst>
          </p:cNvPr>
          <p:cNvSpPr>
            <a:spLocks noGrp="1" noChangeArrowheads="1"/>
          </p:cNvSpPr>
          <p:nvPr>
            <p:ph type="title"/>
          </p:nvPr>
        </p:nvSpPr>
        <p:spPr>
          <a:xfrm>
            <a:off x="7543800" y="228600"/>
            <a:ext cx="1363663" cy="617538"/>
          </a:xfrm>
        </p:spPr>
        <p:txBody>
          <a:bodyPr/>
          <a:lstStyle/>
          <a:p>
            <a:r>
              <a:rPr lang="en-US" altLang="en-US"/>
              <a:t>Help</a:t>
            </a:r>
          </a:p>
        </p:txBody>
      </p:sp>
      <p:pic>
        <p:nvPicPr>
          <p:cNvPr id="29699" name="Picture 2051" descr="Screenshot of a digital topographic map from Terrain Navigator Pro software showing a section of Massachusetts with labeled locations including Belleville Sch and Currier Sch. Map features contour lines, roads, and triangular markers, with a menu dropdown open under Help displaying options like Contents and System Info.">
            <a:extLst>
              <a:ext uri="{FF2B5EF4-FFF2-40B4-BE49-F238E27FC236}">
                <a16:creationId xmlns:a16="http://schemas.microsoft.com/office/drawing/2014/main" id="{DC1FB328-228B-66D3-86C0-5711895B2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1682" b="45096"/>
          <a:stretch>
            <a:fillRect/>
          </a:stretch>
        </p:blipFill>
        <p:spPr bwMode="auto">
          <a:xfrm>
            <a:off x="381000" y="914400"/>
            <a:ext cx="7772400"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0" name="Text Box 2052">
            <a:extLst>
              <a:ext uri="{FF2B5EF4-FFF2-40B4-BE49-F238E27FC236}">
                <a16:creationId xmlns:a16="http://schemas.microsoft.com/office/drawing/2014/main" id="{C2B80C3D-1D1D-5C7A-D903-B4E082DF98E4}"/>
              </a:ext>
            </a:extLst>
          </p:cNvPr>
          <p:cNvSpPr txBox="1">
            <a:spLocks noChangeArrowheads="1"/>
          </p:cNvSpPr>
          <p:nvPr/>
        </p:nvSpPr>
        <p:spPr bwMode="auto">
          <a:xfrm>
            <a:off x="1524000" y="4419600"/>
            <a:ext cx="67818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F1 key will bring up index to Help at any time.</a:t>
            </a:r>
          </a:p>
          <a:p>
            <a:pPr>
              <a:spcBef>
                <a:spcPct val="50000"/>
              </a:spcBef>
            </a:pPr>
            <a:r>
              <a:rPr lang="en-US" altLang="en-US"/>
              <a:t>Type in key word if you get stuck.</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37A2FEA-3352-0F8D-C355-6646C2562FB8}"/>
              </a:ext>
            </a:extLst>
          </p:cNvPr>
          <p:cNvSpPr>
            <a:spLocks noGrp="1" noChangeArrowheads="1"/>
          </p:cNvSpPr>
          <p:nvPr>
            <p:ph type="title"/>
          </p:nvPr>
        </p:nvSpPr>
        <p:spPr>
          <a:xfrm>
            <a:off x="533400" y="-228600"/>
            <a:ext cx="7793038" cy="1143000"/>
          </a:xfrm>
        </p:spPr>
        <p:txBody>
          <a:bodyPr/>
          <a:lstStyle/>
          <a:p>
            <a:r>
              <a:rPr lang="en-US" altLang="en-US" sz="3200"/>
              <a:t>Set up</a:t>
            </a:r>
          </a:p>
        </p:txBody>
      </p:sp>
      <p:sp>
        <p:nvSpPr>
          <p:cNvPr id="10249" name="Rectangle 9">
            <a:extLst>
              <a:ext uri="{FF2B5EF4-FFF2-40B4-BE49-F238E27FC236}">
                <a16:creationId xmlns:a16="http://schemas.microsoft.com/office/drawing/2014/main" id="{223B45D9-DDCD-58FB-D2CF-9ED8761A7838}"/>
              </a:ext>
            </a:extLst>
          </p:cNvPr>
          <p:cNvSpPr>
            <a:spLocks noGrp="1" noChangeArrowheads="1"/>
          </p:cNvSpPr>
          <p:nvPr>
            <p:ph type="body" idx="1"/>
          </p:nvPr>
        </p:nvSpPr>
        <p:spPr>
          <a:xfrm>
            <a:off x="304800" y="1143000"/>
            <a:ext cx="2667000" cy="3657600"/>
          </a:xfrm>
        </p:spPr>
        <p:txBody>
          <a:bodyPr/>
          <a:lstStyle/>
          <a:p>
            <a:r>
              <a:rPr lang="en-US" altLang="en-US" sz="2800"/>
              <a:t>Check each time!</a:t>
            </a:r>
          </a:p>
          <a:p>
            <a:r>
              <a:rPr lang="en-US" altLang="en-US" sz="2800"/>
              <a:t>Unless changed, setup will automatically saved.</a:t>
            </a:r>
          </a:p>
        </p:txBody>
      </p:sp>
      <p:pic>
        <p:nvPicPr>
          <p:cNvPr id="10250" name="Picture 10" descr="Screenshot of Terrain Navigator Pro software displaying a topographic map of Newburyport, Massachusetts with contour lines, roads, and labeled landmarks like Hospital and Middle School. A dropdown menu from File &gt; Preferences is open, showing various settings options such as 3-D, Coordinates, Custom Grids, and GPS Setup for map customization.">
            <a:extLst>
              <a:ext uri="{FF2B5EF4-FFF2-40B4-BE49-F238E27FC236}">
                <a16:creationId xmlns:a16="http://schemas.microsoft.com/office/drawing/2014/main" id="{260C54DB-70E9-D9D1-6B2C-F90422B85604}"/>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8600"/>
            <a:ext cx="5024438"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8" name="Line 8" descr="Screenshot of Terrain Navigator Pro software displaying a topographic map of Newburyport, Massachusetts with contour lines, roads, and labeled landmarks like Hospital and Middle School. A dropdown menu from File &gt; Preferences is open, showing various settings options such as 3-D, Coordinates, Custom Grids, and GPS Setup for map customization.">
            <a:extLst>
              <a:ext uri="{FF2B5EF4-FFF2-40B4-BE49-F238E27FC236}">
                <a16:creationId xmlns:a16="http://schemas.microsoft.com/office/drawing/2014/main" id="{E21E1D6E-2F32-8BB9-1BA3-0E1A378CB29E}"/>
              </a:ext>
            </a:extLst>
          </p:cNvPr>
          <p:cNvSpPr>
            <a:spLocks noChangeShapeType="1"/>
          </p:cNvSpPr>
          <p:nvPr/>
        </p:nvSpPr>
        <p:spPr bwMode="auto">
          <a:xfrm flipV="1">
            <a:off x="2895600" y="3810000"/>
            <a:ext cx="457200" cy="76200"/>
          </a:xfrm>
          <a:prstGeom prst="line">
            <a:avLst/>
          </a:prstGeom>
          <a:noFill/>
          <a:ln w="2857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251" name="Oval 11">
            <a:extLst>
              <a:ext uri="{FF2B5EF4-FFF2-40B4-BE49-F238E27FC236}">
                <a16:creationId xmlns:a16="http://schemas.microsoft.com/office/drawing/2014/main" id="{29C0BD34-62C1-AE22-BACB-E5ADE38A7E32}"/>
              </a:ext>
              <a:ext uri="{C183D7F6-B498-43B3-948B-1728B52AA6E4}">
                <adec:decorative xmlns:adec="http://schemas.microsoft.com/office/drawing/2017/decorative" val="1"/>
              </a:ext>
            </a:extLst>
          </p:cNvPr>
          <p:cNvSpPr>
            <a:spLocks noChangeArrowheads="1"/>
          </p:cNvSpPr>
          <p:nvPr/>
        </p:nvSpPr>
        <p:spPr bwMode="auto">
          <a:xfrm>
            <a:off x="6400800" y="3886200"/>
            <a:ext cx="762000" cy="228600"/>
          </a:xfrm>
          <a:prstGeom prst="ellipse">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2" name="Oval 12">
            <a:extLst>
              <a:ext uri="{FF2B5EF4-FFF2-40B4-BE49-F238E27FC236}">
                <a16:creationId xmlns:a16="http://schemas.microsoft.com/office/drawing/2014/main" id="{D4DC56FD-1BCE-409A-37EC-0F5EE783B685}"/>
              </a:ext>
              <a:ext uri="{C183D7F6-B498-43B3-948B-1728B52AA6E4}">
                <adec:decorative xmlns:adec="http://schemas.microsoft.com/office/drawing/2017/decorative" val="1"/>
              </a:ext>
            </a:extLst>
          </p:cNvPr>
          <p:cNvSpPr>
            <a:spLocks noChangeArrowheads="1"/>
          </p:cNvSpPr>
          <p:nvPr/>
        </p:nvSpPr>
        <p:spPr bwMode="auto">
          <a:xfrm>
            <a:off x="6324600" y="4800600"/>
            <a:ext cx="762000" cy="228600"/>
          </a:xfrm>
          <a:prstGeom prst="ellipse">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3" name="Oval 13">
            <a:extLst>
              <a:ext uri="{FF2B5EF4-FFF2-40B4-BE49-F238E27FC236}">
                <a16:creationId xmlns:a16="http://schemas.microsoft.com/office/drawing/2014/main" id="{0838FA61-2CA7-6038-AED3-A4303AE26CDB}"/>
              </a:ext>
              <a:ext uri="{C183D7F6-B498-43B3-948B-1728B52AA6E4}">
                <adec:decorative xmlns:adec="http://schemas.microsoft.com/office/drawing/2017/decorative" val="1"/>
              </a:ext>
            </a:extLst>
          </p:cNvPr>
          <p:cNvSpPr>
            <a:spLocks noChangeArrowheads="1"/>
          </p:cNvSpPr>
          <p:nvPr/>
        </p:nvSpPr>
        <p:spPr bwMode="auto">
          <a:xfrm>
            <a:off x="6324600" y="4114800"/>
            <a:ext cx="1143000" cy="228600"/>
          </a:xfrm>
          <a:prstGeom prst="ellipse">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6AA48C1-CE1F-FE2B-2813-4C632F1A096B}"/>
              </a:ext>
            </a:extLst>
          </p:cNvPr>
          <p:cNvSpPr>
            <a:spLocks noGrp="1" noChangeArrowheads="1"/>
          </p:cNvSpPr>
          <p:nvPr>
            <p:ph type="title"/>
          </p:nvPr>
        </p:nvSpPr>
        <p:spPr>
          <a:xfrm>
            <a:off x="914400" y="304800"/>
            <a:ext cx="2125663" cy="1143000"/>
          </a:xfrm>
        </p:spPr>
        <p:txBody>
          <a:bodyPr/>
          <a:lstStyle/>
          <a:p>
            <a:r>
              <a:rPr lang="en-US" altLang="en-US" sz="3200" dirty="0"/>
              <a:t>Set up (2)</a:t>
            </a:r>
          </a:p>
        </p:txBody>
      </p:sp>
      <p:sp>
        <p:nvSpPr>
          <p:cNvPr id="12291" name="Rectangle 3">
            <a:extLst>
              <a:ext uri="{FF2B5EF4-FFF2-40B4-BE49-F238E27FC236}">
                <a16:creationId xmlns:a16="http://schemas.microsoft.com/office/drawing/2014/main" id="{77535CF5-05CD-1231-1D32-E25C2BB88E9E}"/>
              </a:ext>
            </a:extLst>
          </p:cNvPr>
          <p:cNvSpPr>
            <a:spLocks noGrp="1" noChangeArrowheads="1"/>
          </p:cNvSpPr>
          <p:nvPr>
            <p:ph type="body" idx="1"/>
          </p:nvPr>
        </p:nvSpPr>
        <p:spPr>
          <a:xfrm>
            <a:off x="533400" y="1981200"/>
            <a:ext cx="2932113" cy="4114800"/>
          </a:xfrm>
        </p:spPr>
        <p:txBody>
          <a:bodyPr/>
          <a:lstStyle/>
          <a:p>
            <a:pPr lvl="1"/>
            <a:r>
              <a:rPr lang="en-US" altLang="en-US" sz="2400"/>
              <a:t>UTM</a:t>
            </a:r>
          </a:p>
          <a:p>
            <a:pPr lvl="1"/>
            <a:r>
              <a:rPr lang="en-US" altLang="en-US" sz="2400"/>
              <a:t>NAD83 or WGS84</a:t>
            </a:r>
          </a:p>
        </p:txBody>
      </p:sp>
      <p:pic>
        <p:nvPicPr>
          <p:cNvPr id="12292" name="Picture 4" descr="Screenshot of a software preferences window for Terrain Navigator Pro showing coordinate and display settings. Options include primary and alternate coordinate systems (UTM and MGRS), datum selection (NAD 83), bearing display variance, time display (local or UTC), and elevation units set to local.">
            <a:extLst>
              <a:ext uri="{FF2B5EF4-FFF2-40B4-BE49-F238E27FC236}">
                <a16:creationId xmlns:a16="http://schemas.microsoft.com/office/drawing/2014/main" id="{0945AF0C-6AF4-5E18-682B-D1BD07C38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04" b="82"/>
          <a:stretch>
            <a:fillRect/>
          </a:stretch>
        </p:blipFill>
        <p:spPr bwMode="auto">
          <a:xfrm>
            <a:off x="3606800" y="457200"/>
            <a:ext cx="5319713"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Line 5">
            <a:extLst>
              <a:ext uri="{FF2B5EF4-FFF2-40B4-BE49-F238E27FC236}">
                <a16:creationId xmlns:a16="http://schemas.microsoft.com/office/drawing/2014/main" id="{DB58CAD3-E158-088B-77F3-AAC02041189B}"/>
              </a:ext>
              <a:ext uri="{C183D7F6-B498-43B3-948B-1728B52AA6E4}">
                <adec:decorative xmlns:adec="http://schemas.microsoft.com/office/drawing/2017/decorative" val="1"/>
              </a:ext>
            </a:extLst>
          </p:cNvPr>
          <p:cNvSpPr>
            <a:spLocks noChangeShapeType="1"/>
          </p:cNvSpPr>
          <p:nvPr/>
        </p:nvSpPr>
        <p:spPr bwMode="auto">
          <a:xfrm flipV="1">
            <a:off x="2514600" y="2667000"/>
            <a:ext cx="2590800" cy="381000"/>
          </a:xfrm>
          <a:prstGeom prst="line">
            <a:avLst/>
          </a:prstGeom>
          <a:noFill/>
          <a:ln w="2857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294" name="Line 6">
            <a:extLst>
              <a:ext uri="{FF2B5EF4-FFF2-40B4-BE49-F238E27FC236}">
                <a16:creationId xmlns:a16="http://schemas.microsoft.com/office/drawing/2014/main" id="{C9441FCA-F8A6-CFFA-4269-20EF445FF72D}"/>
              </a:ext>
              <a:ext uri="{C183D7F6-B498-43B3-948B-1728B52AA6E4}">
                <adec:decorative xmlns:adec="http://schemas.microsoft.com/office/drawing/2017/decorative" val="1"/>
              </a:ext>
            </a:extLst>
          </p:cNvPr>
          <p:cNvSpPr>
            <a:spLocks noChangeShapeType="1"/>
          </p:cNvSpPr>
          <p:nvPr/>
        </p:nvSpPr>
        <p:spPr bwMode="auto">
          <a:xfrm>
            <a:off x="2133600" y="2209800"/>
            <a:ext cx="2971800" cy="152400"/>
          </a:xfrm>
          <a:prstGeom prst="line">
            <a:avLst/>
          </a:prstGeom>
          <a:noFill/>
          <a:ln w="2857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8DD89D1-5055-C494-8C47-59690312128A}"/>
              </a:ext>
            </a:extLst>
          </p:cNvPr>
          <p:cNvSpPr>
            <a:spLocks noGrp="1" noChangeArrowheads="1"/>
          </p:cNvSpPr>
          <p:nvPr>
            <p:ph type="title"/>
          </p:nvPr>
        </p:nvSpPr>
        <p:spPr>
          <a:xfrm>
            <a:off x="533400" y="-228600"/>
            <a:ext cx="2286000" cy="1143000"/>
          </a:xfrm>
        </p:spPr>
        <p:txBody>
          <a:bodyPr/>
          <a:lstStyle/>
          <a:p>
            <a:r>
              <a:rPr lang="en-US" altLang="en-US" sz="3200" dirty="0"/>
              <a:t>Set Up (3)</a:t>
            </a:r>
          </a:p>
        </p:txBody>
      </p:sp>
      <p:sp>
        <p:nvSpPr>
          <p:cNvPr id="14339" name="Rectangle 3">
            <a:extLst>
              <a:ext uri="{FF2B5EF4-FFF2-40B4-BE49-F238E27FC236}">
                <a16:creationId xmlns:a16="http://schemas.microsoft.com/office/drawing/2014/main" id="{7EE7068A-163E-CD8B-E8C2-4D7D46DEC7AC}"/>
              </a:ext>
            </a:extLst>
          </p:cNvPr>
          <p:cNvSpPr>
            <a:spLocks noGrp="1" noChangeArrowheads="1"/>
          </p:cNvSpPr>
          <p:nvPr>
            <p:ph type="body" idx="1"/>
          </p:nvPr>
        </p:nvSpPr>
        <p:spPr>
          <a:xfrm>
            <a:off x="457200" y="1066800"/>
            <a:ext cx="2819400" cy="4114800"/>
          </a:xfrm>
        </p:spPr>
        <p:txBody>
          <a:bodyPr/>
          <a:lstStyle/>
          <a:p>
            <a:r>
              <a:rPr lang="en-US" altLang="en-US" sz="2800"/>
              <a:t>GPS</a:t>
            </a:r>
          </a:p>
          <a:p>
            <a:pPr lvl="1"/>
            <a:r>
              <a:rPr lang="en-US" altLang="en-US" sz="2000"/>
              <a:t>Select manufacturer</a:t>
            </a:r>
          </a:p>
          <a:p>
            <a:pPr lvl="1"/>
            <a:r>
              <a:rPr lang="en-US" altLang="en-US" sz="2000"/>
              <a:t>Select model</a:t>
            </a:r>
          </a:p>
          <a:p>
            <a:pPr lvl="1"/>
            <a:r>
              <a:rPr lang="en-US" altLang="en-US" sz="2000"/>
              <a:t>Select port</a:t>
            </a:r>
          </a:p>
          <a:p>
            <a:pPr lvl="1"/>
            <a:r>
              <a:rPr lang="en-US" altLang="en-US" sz="2000"/>
              <a:t>Test connection!</a:t>
            </a:r>
          </a:p>
          <a:p>
            <a:pPr lvl="1"/>
            <a:r>
              <a:rPr lang="en-US" altLang="en-US" sz="2000"/>
              <a:t>Some GPS need drivers installed beforehand!  Check each person’s GPS</a:t>
            </a:r>
          </a:p>
        </p:txBody>
      </p:sp>
      <p:pic>
        <p:nvPicPr>
          <p:cNvPr id="14340" name="Picture 4" descr="Screenshot of a software preferences window showing GPS Setup configuration options, including dropdown menus for selecting Garmin as manufacturer and Edge 305 USB as unit. The window contains a driver notes section with installation instructions for Garmin GPS software drivers and buttons for closing or accessing help.">
            <a:extLst>
              <a:ext uri="{FF2B5EF4-FFF2-40B4-BE49-F238E27FC236}">
                <a16:creationId xmlns:a16="http://schemas.microsoft.com/office/drawing/2014/main" id="{ADA8B67D-58D1-31C3-965A-EBF16C9F4A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1863" y="381000"/>
            <a:ext cx="52578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2" name="Line 6">
            <a:extLst>
              <a:ext uri="{FF2B5EF4-FFF2-40B4-BE49-F238E27FC236}">
                <a16:creationId xmlns:a16="http://schemas.microsoft.com/office/drawing/2014/main" id="{21D3FA17-87A8-21B2-3713-9609EE78DEE2}"/>
              </a:ext>
              <a:ext uri="{C183D7F6-B498-43B3-948B-1728B52AA6E4}">
                <adec:decorative xmlns:adec="http://schemas.microsoft.com/office/drawing/2017/decorative" val="1"/>
              </a:ext>
            </a:extLst>
          </p:cNvPr>
          <p:cNvSpPr>
            <a:spLocks noChangeShapeType="1"/>
          </p:cNvSpPr>
          <p:nvPr/>
        </p:nvSpPr>
        <p:spPr bwMode="auto">
          <a:xfrm>
            <a:off x="2667000" y="2743200"/>
            <a:ext cx="1371600" cy="304800"/>
          </a:xfrm>
          <a:prstGeom prst="line">
            <a:avLst/>
          </a:prstGeom>
          <a:noFill/>
          <a:ln w="381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43" name="Line 7">
            <a:extLst>
              <a:ext uri="{FF2B5EF4-FFF2-40B4-BE49-F238E27FC236}">
                <a16:creationId xmlns:a16="http://schemas.microsoft.com/office/drawing/2014/main" id="{F3D5753D-5386-7C4A-1837-D0F4BA98602F}"/>
              </a:ext>
              <a:ext uri="{C183D7F6-B498-43B3-948B-1728B52AA6E4}">
                <adec:decorative xmlns:adec="http://schemas.microsoft.com/office/drawing/2017/decorative" val="1"/>
              </a:ext>
            </a:extLst>
          </p:cNvPr>
          <p:cNvSpPr>
            <a:spLocks noChangeShapeType="1"/>
          </p:cNvSpPr>
          <p:nvPr/>
        </p:nvSpPr>
        <p:spPr bwMode="auto">
          <a:xfrm flipV="1">
            <a:off x="2667000" y="1905000"/>
            <a:ext cx="1143000" cy="152400"/>
          </a:xfrm>
          <a:prstGeom prst="line">
            <a:avLst/>
          </a:prstGeom>
          <a:noFill/>
          <a:ln w="381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44" name="Line 8">
            <a:extLst>
              <a:ext uri="{FF2B5EF4-FFF2-40B4-BE49-F238E27FC236}">
                <a16:creationId xmlns:a16="http://schemas.microsoft.com/office/drawing/2014/main" id="{52829E94-8D8B-DB1E-5E6A-2EA7D2EF9AB3}"/>
              </a:ext>
              <a:ext uri="{C183D7F6-B498-43B3-948B-1728B52AA6E4}">
                <adec:decorative xmlns:adec="http://schemas.microsoft.com/office/drawing/2017/decorative" val="1"/>
              </a:ext>
            </a:extLst>
          </p:cNvPr>
          <p:cNvSpPr>
            <a:spLocks noChangeShapeType="1"/>
          </p:cNvSpPr>
          <p:nvPr/>
        </p:nvSpPr>
        <p:spPr bwMode="auto">
          <a:xfrm flipV="1">
            <a:off x="2819400" y="2209800"/>
            <a:ext cx="3200400" cy="228600"/>
          </a:xfrm>
          <a:prstGeom prst="line">
            <a:avLst/>
          </a:prstGeom>
          <a:noFill/>
          <a:ln w="381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45" name="Line 9">
            <a:extLst>
              <a:ext uri="{FF2B5EF4-FFF2-40B4-BE49-F238E27FC236}">
                <a16:creationId xmlns:a16="http://schemas.microsoft.com/office/drawing/2014/main" id="{96242CE8-713E-CB68-21DE-6912697E0676}"/>
              </a:ext>
              <a:ext uri="{C183D7F6-B498-43B3-948B-1728B52AA6E4}">
                <adec:decorative xmlns:adec="http://schemas.microsoft.com/office/drawing/2017/decorative" val="1"/>
              </a:ext>
            </a:extLst>
          </p:cNvPr>
          <p:cNvSpPr>
            <a:spLocks noChangeShapeType="1"/>
          </p:cNvSpPr>
          <p:nvPr/>
        </p:nvSpPr>
        <p:spPr bwMode="auto">
          <a:xfrm>
            <a:off x="3276600" y="3886200"/>
            <a:ext cx="533400" cy="152400"/>
          </a:xfrm>
          <a:prstGeom prst="line">
            <a:avLst/>
          </a:prstGeom>
          <a:noFill/>
          <a:ln w="381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288</TotalTime>
  <Words>920</Words>
  <Application>Microsoft Office PowerPoint</Application>
  <PresentationFormat>On-screen Show (4:3)</PresentationFormat>
  <Paragraphs>107</Paragraphs>
  <Slides>24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Tahoma</vt:lpstr>
      <vt:lpstr>Times New Roman</vt:lpstr>
      <vt:lpstr>Wingdings</vt:lpstr>
      <vt:lpstr>Blends</vt:lpstr>
      <vt:lpstr>Using Terrain Navigator Pro</vt:lpstr>
      <vt:lpstr>Start Up – First Choice</vt:lpstr>
      <vt:lpstr>Start Up – Second Choice</vt:lpstr>
      <vt:lpstr>Start Up – Third Choice</vt:lpstr>
      <vt:lpstr>Main Screen</vt:lpstr>
      <vt:lpstr>Help</vt:lpstr>
      <vt:lpstr>Set up</vt:lpstr>
      <vt:lpstr>Set up (2)</vt:lpstr>
      <vt:lpstr>Set Up (3)</vt:lpstr>
      <vt:lpstr>Set up (4)</vt:lpstr>
      <vt:lpstr>Layer Visibility</vt:lpstr>
      <vt:lpstr>3D View</vt:lpstr>
      <vt:lpstr>Find Coordinates</vt:lpstr>
      <vt:lpstr>Setting and Editing Markers</vt:lpstr>
      <vt:lpstr>Drawing Tracks</vt:lpstr>
      <vt:lpstr>Track Editing &amp; Information</vt:lpstr>
      <vt:lpstr>Find Tracks and Markers</vt:lpstr>
      <vt:lpstr>Bookmarks</vt:lpstr>
      <vt:lpstr>Printing</vt:lpstr>
      <vt:lpstr>Export</vt:lpstr>
      <vt:lpstr>Export Tips</vt:lpstr>
      <vt:lpstr>Import </vt:lpstr>
      <vt:lpstr>GPS</vt:lpstr>
      <vt:lpstr>GPS files</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Terrain Navigator Pro</dc:title>
  <dc:creator>Monica Spicker</dc:creator>
  <cp:lastModifiedBy>Greer, Edward</cp:lastModifiedBy>
  <cp:revision>65</cp:revision>
  <dcterms:created xsi:type="dcterms:W3CDTF">2008-03-29T17:48:32Z</dcterms:created>
  <dcterms:modified xsi:type="dcterms:W3CDTF">2026-04-09T22:42:58Z</dcterms:modified>
</cp:coreProperties>
</file>