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20"/>
  </p:notesMasterIdLst>
  <p:sldIdLst>
    <p:sldId id="256" r:id="rId2"/>
    <p:sldId id="259" r:id="rId3"/>
    <p:sldId id="260" r:id="rId4"/>
    <p:sldId id="261" r:id="rId5"/>
    <p:sldId id="266" r:id="rId6"/>
    <p:sldId id="267" r:id="rId7"/>
    <p:sldId id="262" r:id="rId8"/>
    <p:sldId id="263" r:id="rId9"/>
    <p:sldId id="264" r:id="rId10"/>
    <p:sldId id="265"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FFCC99"/>
    <a:srgbClr val="FF00FF"/>
    <a:srgbClr val="0099FF"/>
    <a:srgbClr val="00FFFF"/>
    <a:srgbClr val="009900"/>
    <a:srgbClr val="808000"/>
    <a:srgbClr val="7C60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64" autoAdjust="0"/>
    <p:restoredTop sz="86486" autoAdjust="0"/>
  </p:normalViewPr>
  <p:slideViewPr>
    <p:cSldViewPr>
      <p:cViewPr varScale="1">
        <p:scale>
          <a:sx n="95" d="100"/>
          <a:sy n="95"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416FA-3F2B-4884-B873-FDF27864827C}" type="datetimeFigureOut">
              <a:rPr lang="en-US" smtClean="0"/>
              <a:t>4/6/2026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12D25-73C5-4260-8737-16FE0795781B}" type="slidenum">
              <a:rPr lang="en-US" smtClean="0"/>
              <a:t>‹#›</a:t>
            </a:fld>
            <a:endParaRPr lang="en-US"/>
          </a:p>
        </p:txBody>
      </p:sp>
    </p:spTree>
    <p:extLst>
      <p:ext uri="{BB962C8B-B14F-4D97-AF65-F5344CB8AC3E}">
        <p14:creationId xmlns:p14="http://schemas.microsoft.com/office/powerpoint/2010/main" val="4051887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EA12D25-73C5-4260-8737-16FE0795781B}" type="slidenum">
              <a:rPr lang="en-US" smtClean="0"/>
              <a:t>14</a:t>
            </a:fld>
            <a:endParaRPr lang="en-US"/>
          </a:p>
        </p:txBody>
      </p:sp>
    </p:spTree>
    <p:extLst>
      <p:ext uri="{BB962C8B-B14F-4D97-AF65-F5344CB8AC3E}">
        <p14:creationId xmlns:p14="http://schemas.microsoft.com/office/powerpoint/2010/main" val="4175004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028">
            <a:extLst>
              <a:ext uri="{FF2B5EF4-FFF2-40B4-BE49-F238E27FC236}">
                <a16:creationId xmlns:a16="http://schemas.microsoft.com/office/drawing/2014/main" id="{E223DEB1-AE94-4F70-B7B9-3D0E674AAC18}"/>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4153329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8">
            <a:extLst>
              <a:ext uri="{FF2B5EF4-FFF2-40B4-BE49-F238E27FC236}">
                <a16:creationId xmlns:a16="http://schemas.microsoft.com/office/drawing/2014/main" id="{AFD04FB1-188E-5636-CC9D-0DB4D340A2EE}"/>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912773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152400"/>
            <a:ext cx="20574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52400"/>
            <a:ext cx="60198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8">
            <a:extLst>
              <a:ext uri="{FF2B5EF4-FFF2-40B4-BE49-F238E27FC236}">
                <a16:creationId xmlns:a16="http://schemas.microsoft.com/office/drawing/2014/main" id="{C7E0E8FD-CAB4-3854-A659-820991D4DAE0}"/>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3577447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8">
            <a:extLst>
              <a:ext uri="{FF2B5EF4-FFF2-40B4-BE49-F238E27FC236}">
                <a16:creationId xmlns:a16="http://schemas.microsoft.com/office/drawing/2014/main" id="{636D4BCF-383A-1937-B682-61A0ACFCFB43}"/>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136394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28">
            <a:extLst>
              <a:ext uri="{FF2B5EF4-FFF2-40B4-BE49-F238E27FC236}">
                <a16:creationId xmlns:a16="http://schemas.microsoft.com/office/drawing/2014/main" id="{1724DFDF-40A0-9B91-0375-15871884E34C}"/>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2514070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5240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5240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28">
            <a:extLst>
              <a:ext uri="{FF2B5EF4-FFF2-40B4-BE49-F238E27FC236}">
                <a16:creationId xmlns:a16="http://schemas.microsoft.com/office/drawing/2014/main" id="{D980B97F-269F-14E2-A9C1-CFDF397BBEA6}"/>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996354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28">
            <a:extLst>
              <a:ext uri="{FF2B5EF4-FFF2-40B4-BE49-F238E27FC236}">
                <a16:creationId xmlns:a16="http://schemas.microsoft.com/office/drawing/2014/main" id="{B5E7D205-042A-7DEE-A4E9-697AEB4565CD}"/>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1762941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28">
            <a:extLst>
              <a:ext uri="{FF2B5EF4-FFF2-40B4-BE49-F238E27FC236}">
                <a16:creationId xmlns:a16="http://schemas.microsoft.com/office/drawing/2014/main" id="{E79215DF-54D5-91AA-0C91-02912A069E51}"/>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3785403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a:extLst>
              <a:ext uri="{FF2B5EF4-FFF2-40B4-BE49-F238E27FC236}">
                <a16:creationId xmlns:a16="http://schemas.microsoft.com/office/drawing/2014/main" id="{7D49C76D-C879-18A4-6816-456E1035AC00}"/>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183885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a:extLst>
              <a:ext uri="{FF2B5EF4-FFF2-40B4-BE49-F238E27FC236}">
                <a16:creationId xmlns:a16="http://schemas.microsoft.com/office/drawing/2014/main" id="{30FA6308-CECE-D09A-3480-3FA99F3B2DB4}"/>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325663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a:extLst>
              <a:ext uri="{FF2B5EF4-FFF2-40B4-BE49-F238E27FC236}">
                <a16:creationId xmlns:a16="http://schemas.microsoft.com/office/drawing/2014/main" id="{0E2E3815-98E5-2C87-C436-7CD37037E260}"/>
              </a:ext>
            </a:extLst>
          </p:cNvPr>
          <p:cNvSpPr>
            <a:spLocks noGrp="1" noChangeArrowheads="1"/>
          </p:cNvSpPr>
          <p:nvPr>
            <p:ph type="ftr" sz="quarter" idx="10"/>
          </p:nvPr>
        </p:nvSpPr>
        <p:spPr>
          <a:ln/>
        </p:spPr>
        <p:txBody>
          <a:bodyPr/>
          <a:lstStyle>
            <a:lvl1pPr>
              <a:defRPr/>
            </a:lvl1pPr>
          </a:lstStyle>
          <a:p>
            <a:pPr>
              <a:defRPr/>
            </a:pPr>
            <a:r>
              <a:rPr lang="en-US"/>
              <a:t>B M O C</a:t>
            </a:r>
          </a:p>
        </p:txBody>
      </p:sp>
    </p:spTree>
    <p:extLst>
      <p:ext uri="{BB962C8B-B14F-4D97-AF65-F5344CB8AC3E}">
        <p14:creationId xmlns:p14="http://schemas.microsoft.com/office/powerpoint/2010/main" val="1563571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9D7BD"/>
            </a:gs>
            <a:gs pos="100000">
              <a:srgbClr val="98B282"/>
            </a:gs>
          </a:gsLst>
          <a:lin ang="2700000" scaled="1"/>
        </a:gra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id="{AAB35EED-5612-3D09-22F9-C976E5452014}"/>
              </a:ext>
            </a:extLst>
          </p:cNvPr>
          <p:cNvSpPr>
            <a:spLocks noGrp="1" noChangeArrowheads="1"/>
          </p:cNvSpPr>
          <p:nvPr>
            <p:ph type="title"/>
          </p:nvPr>
        </p:nvSpPr>
        <p:spPr bwMode="auto">
          <a:xfrm>
            <a:off x="304800" y="152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1027">
            <a:extLst>
              <a:ext uri="{FF2B5EF4-FFF2-40B4-BE49-F238E27FC236}">
                <a16:creationId xmlns:a16="http://schemas.microsoft.com/office/drawing/2014/main" id="{230D4268-D696-7CEF-6283-8E2E60FA050E}"/>
              </a:ext>
            </a:extLst>
          </p:cNvPr>
          <p:cNvSpPr>
            <a:spLocks noGrp="1" noChangeArrowheads="1"/>
          </p:cNvSpPr>
          <p:nvPr>
            <p:ph type="body" idx="1"/>
          </p:nvPr>
        </p:nvSpPr>
        <p:spPr bwMode="auto">
          <a:xfrm>
            <a:off x="762000" y="15240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04" name="Rectangle 1028">
            <a:extLst>
              <a:ext uri="{FF2B5EF4-FFF2-40B4-BE49-F238E27FC236}">
                <a16:creationId xmlns:a16="http://schemas.microsoft.com/office/drawing/2014/main" id="{95FE8616-21E1-D836-FF85-DAE1456E3069}"/>
              </a:ext>
            </a:extLst>
          </p:cNvPr>
          <p:cNvSpPr>
            <a:spLocks noGrp="1" noChangeArrowheads="1"/>
          </p:cNvSpPr>
          <p:nvPr>
            <p:ph type="ftr" sz="quarter" idx="3"/>
          </p:nvPr>
        </p:nvSpPr>
        <p:spPr bwMode="auto">
          <a:xfrm>
            <a:off x="8229600" y="6553200"/>
            <a:ext cx="914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1">
                <a:latin typeface="Verdana" pitchFamily="34" charset="0"/>
              </a:defRPr>
            </a:lvl1pPr>
          </a:lstStyle>
          <a:p>
            <a:pPr>
              <a:defRPr/>
            </a:pPr>
            <a:r>
              <a:rPr lang="en-US"/>
              <a:t>B M O C</a:t>
            </a:r>
          </a:p>
        </p:txBody>
      </p:sp>
      <p:pic>
        <p:nvPicPr>
          <p:cNvPr id="1029" name="Picture 1029" descr="C:\Documents and Settings\Monica\LEMOS\LEMOSWEB\pics\lemos-logo.jpg">
            <a:extLst>
              <a:ext uri="{FF2B5EF4-FFF2-40B4-BE49-F238E27FC236}">
                <a16:creationId xmlns:a16="http://schemas.microsoft.com/office/drawing/2014/main" id="{03E7C8B3-3D5D-825E-0D9D-9784792AD25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153400" y="228600"/>
            <a:ext cx="990600"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30" descr="C:\My Documents\bits\Expbanna.png">
            <a:extLst>
              <a:ext uri="{FF2B5EF4-FFF2-40B4-BE49-F238E27FC236}">
                <a16:creationId xmlns:a16="http://schemas.microsoft.com/office/drawing/2014/main" id="{BD4B0D4B-1FF4-DF7E-6E50-455459B7116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sldNum="0" hdr="0" dt="0"/>
  <p:txStyles>
    <p:titleStyle>
      <a:lvl1pPr algn="ctr" rtl="0" eaLnBrk="0" fontAlgn="base" hangingPunct="0">
        <a:spcBef>
          <a:spcPct val="0"/>
        </a:spcBef>
        <a:spcAft>
          <a:spcPct val="0"/>
        </a:spcAft>
        <a:defRPr sz="3600" b="1">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Century Gothic" pitchFamily="34" charset="0"/>
        </a:defRPr>
      </a:lvl2pPr>
      <a:lvl3pPr algn="ctr" rtl="0" eaLnBrk="0" fontAlgn="base" hangingPunct="0">
        <a:spcBef>
          <a:spcPct val="0"/>
        </a:spcBef>
        <a:spcAft>
          <a:spcPct val="0"/>
        </a:spcAft>
        <a:defRPr sz="3600" b="1">
          <a:solidFill>
            <a:schemeClr val="tx1"/>
          </a:solidFill>
          <a:latin typeface="Century Gothic" pitchFamily="34" charset="0"/>
        </a:defRPr>
      </a:lvl3pPr>
      <a:lvl4pPr algn="ctr" rtl="0" eaLnBrk="0" fontAlgn="base" hangingPunct="0">
        <a:spcBef>
          <a:spcPct val="0"/>
        </a:spcBef>
        <a:spcAft>
          <a:spcPct val="0"/>
        </a:spcAft>
        <a:defRPr sz="3600" b="1">
          <a:solidFill>
            <a:schemeClr val="tx1"/>
          </a:solidFill>
          <a:latin typeface="Century Gothic" pitchFamily="34" charset="0"/>
        </a:defRPr>
      </a:lvl4pPr>
      <a:lvl5pPr algn="ctr" rtl="0" eaLnBrk="0" fontAlgn="base" hangingPunct="0">
        <a:spcBef>
          <a:spcPct val="0"/>
        </a:spcBef>
        <a:spcAft>
          <a:spcPct val="0"/>
        </a:spcAft>
        <a:defRPr sz="3600" b="1">
          <a:solidFill>
            <a:schemeClr val="tx1"/>
          </a:solidFill>
          <a:latin typeface="Century Gothic" pitchFamily="34" charset="0"/>
        </a:defRPr>
      </a:lvl5pPr>
      <a:lvl6pPr marL="457200" algn="ctr" rtl="0" fontAlgn="base">
        <a:spcBef>
          <a:spcPct val="0"/>
        </a:spcBef>
        <a:spcAft>
          <a:spcPct val="0"/>
        </a:spcAft>
        <a:defRPr sz="3600" b="1">
          <a:solidFill>
            <a:schemeClr val="tx1"/>
          </a:solidFill>
          <a:latin typeface="Century Gothic" pitchFamily="34" charset="0"/>
        </a:defRPr>
      </a:lvl6pPr>
      <a:lvl7pPr marL="914400" algn="ctr" rtl="0" fontAlgn="base">
        <a:spcBef>
          <a:spcPct val="0"/>
        </a:spcBef>
        <a:spcAft>
          <a:spcPct val="0"/>
        </a:spcAft>
        <a:defRPr sz="3600" b="1">
          <a:solidFill>
            <a:schemeClr val="tx1"/>
          </a:solidFill>
          <a:latin typeface="Century Gothic" pitchFamily="34" charset="0"/>
        </a:defRPr>
      </a:lvl7pPr>
      <a:lvl8pPr marL="1371600" algn="ctr" rtl="0" fontAlgn="base">
        <a:spcBef>
          <a:spcPct val="0"/>
        </a:spcBef>
        <a:spcAft>
          <a:spcPct val="0"/>
        </a:spcAft>
        <a:defRPr sz="3600" b="1">
          <a:solidFill>
            <a:schemeClr val="tx1"/>
          </a:solidFill>
          <a:latin typeface="Century Gothic" pitchFamily="34" charset="0"/>
        </a:defRPr>
      </a:lvl8pPr>
      <a:lvl9pPr marL="1828800" algn="ctr" rtl="0" fontAlgn="base">
        <a:spcBef>
          <a:spcPct val="0"/>
        </a:spcBef>
        <a:spcAft>
          <a:spcPct val="0"/>
        </a:spcAft>
        <a:defRPr sz="3600" b="1">
          <a:solidFill>
            <a:schemeClr val="tx1"/>
          </a:solidFill>
          <a:latin typeface="Century Gothic" pitchFamily="34" charset="0"/>
        </a:defRPr>
      </a:lvl9pPr>
    </p:titleStyle>
    <p:bodyStyle>
      <a:lvl1pPr marL="342900" indent="-342900" algn="l" rtl="0" eaLnBrk="0" fontAlgn="base" hangingPunct="0">
        <a:spcBef>
          <a:spcPct val="20000"/>
        </a:spcBef>
        <a:spcAft>
          <a:spcPct val="0"/>
        </a:spcAft>
        <a:buFont typeface="Wingdings 3" panose="05040102010807070707" pitchFamily="18" charset="2"/>
        <a:buChar char=""/>
        <a:defRPr sz="3200" b="1">
          <a:solidFill>
            <a:srgbClr val="663300"/>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Ø"/>
        <a:defRPr sz="2800" b="1">
          <a:solidFill>
            <a:srgbClr val="663300"/>
          </a:solidFill>
          <a:latin typeface="+mn-lt"/>
        </a:defRPr>
      </a:lvl2pPr>
      <a:lvl3pPr marL="1143000" indent="-228600" algn="l" rtl="0" eaLnBrk="0" fontAlgn="base" hangingPunct="0">
        <a:spcBef>
          <a:spcPct val="20000"/>
        </a:spcBef>
        <a:spcAft>
          <a:spcPct val="0"/>
        </a:spcAft>
        <a:buSzPct val="50000"/>
        <a:buFont typeface="Wingdings" panose="05000000000000000000" pitchFamily="2" charset="2"/>
        <a:buChar char="q"/>
        <a:defRPr sz="2400" b="1">
          <a:solidFill>
            <a:srgbClr val="663300"/>
          </a:solidFill>
          <a:latin typeface="+mn-lt"/>
        </a:defRPr>
      </a:lvl3pPr>
      <a:lvl4pPr marL="1600200" indent="-228600" algn="l" rtl="0" eaLnBrk="0" fontAlgn="base" hangingPunct="0">
        <a:spcBef>
          <a:spcPct val="20000"/>
        </a:spcBef>
        <a:spcAft>
          <a:spcPct val="0"/>
        </a:spcAft>
        <a:buFont typeface="Wingdings" panose="05000000000000000000" pitchFamily="2" charset="2"/>
        <a:buChar char="§"/>
        <a:defRPr sz="2000" b="1">
          <a:solidFill>
            <a:srgbClr val="663300"/>
          </a:solidFill>
          <a:latin typeface="+mn-lt"/>
        </a:defRPr>
      </a:lvl4pPr>
      <a:lvl5pPr marL="2057400" indent="-228600" algn="l" rtl="0" eaLnBrk="0" fontAlgn="base" hangingPunct="0">
        <a:spcBef>
          <a:spcPct val="20000"/>
        </a:spcBef>
        <a:spcAft>
          <a:spcPct val="0"/>
        </a:spcAft>
        <a:buChar char="»"/>
        <a:defRPr sz="2000" b="1">
          <a:solidFill>
            <a:srgbClr val="663300"/>
          </a:solidFill>
          <a:latin typeface="+mn-lt"/>
        </a:defRPr>
      </a:lvl5pPr>
      <a:lvl6pPr marL="2514600" indent="-228600" algn="l" rtl="0" fontAlgn="base">
        <a:spcBef>
          <a:spcPct val="20000"/>
        </a:spcBef>
        <a:spcAft>
          <a:spcPct val="0"/>
        </a:spcAft>
        <a:buChar char="»"/>
        <a:defRPr sz="2000" b="1">
          <a:solidFill>
            <a:srgbClr val="663300"/>
          </a:solidFill>
          <a:latin typeface="+mn-lt"/>
        </a:defRPr>
      </a:lvl6pPr>
      <a:lvl7pPr marL="2971800" indent="-228600" algn="l" rtl="0" fontAlgn="base">
        <a:spcBef>
          <a:spcPct val="20000"/>
        </a:spcBef>
        <a:spcAft>
          <a:spcPct val="0"/>
        </a:spcAft>
        <a:buChar char="»"/>
        <a:defRPr sz="2000" b="1">
          <a:solidFill>
            <a:srgbClr val="663300"/>
          </a:solidFill>
          <a:latin typeface="+mn-lt"/>
        </a:defRPr>
      </a:lvl7pPr>
      <a:lvl8pPr marL="3429000" indent="-228600" algn="l" rtl="0" fontAlgn="base">
        <a:spcBef>
          <a:spcPct val="20000"/>
        </a:spcBef>
        <a:spcAft>
          <a:spcPct val="0"/>
        </a:spcAft>
        <a:buChar char="»"/>
        <a:defRPr sz="2000" b="1">
          <a:solidFill>
            <a:srgbClr val="663300"/>
          </a:solidFill>
          <a:latin typeface="+mn-lt"/>
        </a:defRPr>
      </a:lvl8pPr>
      <a:lvl9pPr marL="3886200" indent="-228600" algn="l" rtl="0" fontAlgn="base">
        <a:spcBef>
          <a:spcPct val="20000"/>
        </a:spcBef>
        <a:spcAft>
          <a:spcPct val="0"/>
        </a:spcAft>
        <a:buChar char="»"/>
        <a:defRPr sz="2000" b="1">
          <a:solidFill>
            <a:srgbClr val="66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3">
            <a:extLst>
              <a:ext uri="{FF2B5EF4-FFF2-40B4-BE49-F238E27FC236}">
                <a16:creationId xmlns:a16="http://schemas.microsoft.com/office/drawing/2014/main" id="{B8F03721-2550-A5DA-8295-2587FB6E0F2D}"/>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2051" name="Rectangle 2">
            <a:extLst>
              <a:ext uri="{FF2B5EF4-FFF2-40B4-BE49-F238E27FC236}">
                <a16:creationId xmlns:a16="http://schemas.microsoft.com/office/drawing/2014/main" id="{9218C534-0AE5-A151-6637-B49CA000C566}"/>
              </a:ext>
            </a:extLst>
          </p:cNvPr>
          <p:cNvSpPr>
            <a:spLocks noGrp="1" noChangeArrowheads="1"/>
          </p:cNvSpPr>
          <p:nvPr>
            <p:ph type="ctrTitle"/>
          </p:nvPr>
        </p:nvSpPr>
        <p:spPr>
          <a:xfrm>
            <a:off x="685800" y="2286000"/>
            <a:ext cx="7772400" cy="1143000"/>
          </a:xfrm>
        </p:spPr>
        <p:txBody>
          <a:bodyPr/>
          <a:lstStyle/>
          <a:p>
            <a:pPr eaLnBrk="1" hangingPunct="1"/>
            <a:r>
              <a:rPr lang="en-US" altLang="en-US" sz="4400" dirty="0">
                <a:latin typeface="Verdana" panose="020B0604030504040204" pitchFamily="34" charset="0"/>
              </a:rPr>
              <a:t>Navigation Overview</a:t>
            </a:r>
          </a:p>
        </p:txBody>
      </p:sp>
      <p:sp>
        <p:nvSpPr>
          <p:cNvPr id="2052" name="Rectangle 3">
            <a:extLst>
              <a:ext uri="{FF2B5EF4-FFF2-40B4-BE49-F238E27FC236}">
                <a16:creationId xmlns:a16="http://schemas.microsoft.com/office/drawing/2014/main" id="{33E19F5D-8945-5242-3223-DC1CDB909AE8}"/>
              </a:ext>
            </a:extLst>
          </p:cNvPr>
          <p:cNvSpPr>
            <a:spLocks noGrp="1" noChangeArrowheads="1"/>
          </p:cNvSpPr>
          <p:nvPr>
            <p:ph type="subTitle" idx="1"/>
          </p:nvPr>
        </p:nvSpPr>
        <p:spPr>
          <a:xfrm>
            <a:off x="2514600" y="4876800"/>
            <a:ext cx="4038600" cy="762000"/>
          </a:xfrm>
        </p:spPr>
        <p:txBody>
          <a:bodyPr/>
          <a:lstStyle/>
          <a:p>
            <a:pPr eaLnBrk="1" hangingPunct="1"/>
            <a:r>
              <a:rPr lang="en-US" altLang="en-US" sz="2100"/>
              <a:t>By Monica Spicker</a:t>
            </a:r>
          </a:p>
          <a:p>
            <a:pPr eaLnBrk="1" hangingPunct="1"/>
            <a:r>
              <a:rPr lang="en-US" altLang="en-US" sz="2100"/>
              <a:t>2010</a:t>
            </a:r>
          </a:p>
        </p:txBody>
      </p:sp>
    </p:spTree>
  </p:cSld>
  <p:clrMapOvr>
    <a:masterClrMapping/>
  </p:clrMapOvr>
  <p:transition>
    <p:cut thruBlk="1"/>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Footer Placeholder 3">
            <a:extLst>
              <a:ext uri="{FF2B5EF4-FFF2-40B4-BE49-F238E27FC236}">
                <a16:creationId xmlns:a16="http://schemas.microsoft.com/office/drawing/2014/main" id="{E8E2667E-D496-BC5D-2573-A7C6F97E7513}"/>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11267" name="Rectangle 2">
            <a:extLst>
              <a:ext uri="{FF2B5EF4-FFF2-40B4-BE49-F238E27FC236}">
                <a16:creationId xmlns:a16="http://schemas.microsoft.com/office/drawing/2014/main" id="{A28E7171-D636-37D0-88DE-F295556E1CFB}"/>
              </a:ext>
            </a:extLst>
          </p:cNvPr>
          <p:cNvSpPr>
            <a:spLocks noGrp="1" noChangeArrowheads="1"/>
          </p:cNvSpPr>
          <p:nvPr>
            <p:ph type="title"/>
          </p:nvPr>
        </p:nvSpPr>
        <p:spPr>
          <a:xfrm>
            <a:off x="381000" y="304800"/>
            <a:ext cx="8229600" cy="914400"/>
          </a:xfrm>
        </p:spPr>
        <p:txBody>
          <a:bodyPr/>
          <a:lstStyle/>
          <a:p>
            <a:pPr eaLnBrk="1" hangingPunct="1"/>
            <a:r>
              <a:rPr lang="en-US" altLang="en-US" sz="3200">
                <a:latin typeface="Verdana" panose="020B0604030504040204" pitchFamily="34" charset="0"/>
              </a:rPr>
              <a:t>Other Considerations</a:t>
            </a:r>
          </a:p>
        </p:txBody>
      </p:sp>
      <p:sp>
        <p:nvSpPr>
          <p:cNvPr id="38915" name="Rectangle 3">
            <a:extLst>
              <a:ext uri="{FF2B5EF4-FFF2-40B4-BE49-F238E27FC236}">
                <a16:creationId xmlns:a16="http://schemas.microsoft.com/office/drawing/2014/main" id="{961F8045-7C31-8C7C-4866-58C713210181}"/>
              </a:ext>
            </a:extLst>
          </p:cNvPr>
          <p:cNvSpPr>
            <a:spLocks noGrp="1" noChangeArrowheads="1"/>
          </p:cNvSpPr>
          <p:nvPr>
            <p:ph type="body" idx="1"/>
          </p:nvPr>
        </p:nvSpPr>
        <p:spPr>
          <a:xfrm>
            <a:off x="914400" y="1371600"/>
            <a:ext cx="8229600" cy="4953000"/>
          </a:xfrm>
        </p:spPr>
        <p:txBody>
          <a:bodyPr/>
          <a:lstStyle/>
          <a:p>
            <a:pPr eaLnBrk="1" hangingPunct="1">
              <a:lnSpc>
                <a:spcPct val="80000"/>
              </a:lnSpc>
            </a:pPr>
            <a:r>
              <a:rPr lang="en-US" altLang="en-US" sz="2200"/>
              <a:t>Planning:</a:t>
            </a:r>
          </a:p>
          <a:p>
            <a:pPr lvl="1" eaLnBrk="1" hangingPunct="1">
              <a:lnSpc>
                <a:spcPct val="80000"/>
              </a:lnSpc>
              <a:buClr>
                <a:schemeClr val="tx1"/>
              </a:buClr>
            </a:pPr>
            <a:r>
              <a:rPr lang="en-US" altLang="en-US" sz="2000"/>
              <a:t>Check and decision points</a:t>
            </a:r>
          </a:p>
          <a:p>
            <a:pPr lvl="2" eaLnBrk="1" hangingPunct="1">
              <a:lnSpc>
                <a:spcPct val="80000"/>
              </a:lnSpc>
            </a:pPr>
            <a:r>
              <a:rPr lang="en-US" altLang="en-US" sz="1800"/>
              <a:t>Pre-identified and marked on a map.</a:t>
            </a:r>
          </a:p>
          <a:p>
            <a:pPr lvl="2" eaLnBrk="1" hangingPunct="1">
              <a:lnSpc>
                <a:spcPct val="80000"/>
              </a:lnSpc>
            </a:pPr>
            <a:r>
              <a:rPr lang="en-US" altLang="en-US" sz="1800"/>
              <a:t>Set up a table with the coordinates of the points as well as the distance and bearing between the points</a:t>
            </a:r>
          </a:p>
          <a:p>
            <a:pPr lvl="2" eaLnBrk="1" hangingPunct="1">
              <a:lnSpc>
                <a:spcPct val="80000"/>
              </a:lnSpc>
            </a:pPr>
            <a:r>
              <a:rPr lang="en-US" altLang="en-US" sz="1800"/>
              <a:t>Be prepared to adjust this in the field!</a:t>
            </a:r>
          </a:p>
          <a:p>
            <a:pPr eaLnBrk="1" hangingPunct="1">
              <a:lnSpc>
                <a:spcPct val="80000"/>
              </a:lnSpc>
            </a:pPr>
            <a:r>
              <a:rPr lang="en-US" altLang="en-US" sz="2200"/>
              <a:t>Rally point: </a:t>
            </a:r>
            <a:r>
              <a:rPr lang="en-US" altLang="en-US" sz="2000"/>
              <a:t>Place to gather if separated.</a:t>
            </a:r>
          </a:p>
          <a:p>
            <a:pPr lvl="1" eaLnBrk="1" hangingPunct="1">
              <a:lnSpc>
                <a:spcPct val="80000"/>
              </a:lnSpc>
              <a:buClr>
                <a:schemeClr val="tx1"/>
              </a:buClr>
            </a:pPr>
            <a:r>
              <a:rPr lang="en-US" altLang="en-US" sz="1800"/>
              <a:t>Identified during planning and in field.</a:t>
            </a:r>
          </a:p>
          <a:p>
            <a:pPr lvl="1" eaLnBrk="1" hangingPunct="1">
              <a:lnSpc>
                <a:spcPct val="80000"/>
              </a:lnSpc>
              <a:buClr>
                <a:schemeClr val="tx1"/>
              </a:buClr>
            </a:pPr>
            <a:r>
              <a:rPr lang="en-US" altLang="en-US" sz="1800"/>
              <a:t>Regularly designated during mission.</a:t>
            </a:r>
          </a:p>
          <a:p>
            <a:pPr lvl="1" eaLnBrk="1" hangingPunct="1">
              <a:lnSpc>
                <a:spcPct val="80000"/>
              </a:lnSpc>
              <a:buClr>
                <a:schemeClr val="tx1"/>
              </a:buClr>
            </a:pPr>
            <a:r>
              <a:rPr lang="en-US" altLang="en-US" sz="1800"/>
              <a:t>Can be a checkpoint</a:t>
            </a:r>
          </a:p>
          <a:p>
            <a:pPr eaLnBrk="1" hangingPunct="1">
              <a:lnSpc>
                <a:spcPct val="80000"/>
              </a:lnSpc>
            </a:pPr>
            <a:r>
              <a:rPr lang="en-US" altLang="en-US" sz="2200"/>
              <a:t>Safety direction (“Panic azimuth”)</a:t>
            </a:r>
          </a:p>
          <a:p>
            <a:pPr lvl="1" eaLnBrk="1" hangingPunct="1">
              <a:lnSpc>
                <a:spcPct val="80000"/>
              </a:lnSpc>
              <a:buClr>
                <a:schemeClr val="tx1"/>
              </a:buClr>
            </a:pPr>
            <a:r>
              <a:rPr lang="en-US" altLang="en-US" sz="1800"/>
              <a:t>Direction that gets everyone to a known feature from anywhere.</a:t>
            </a:r>
          </a:p>
          <a:p>
            <a:pPr eaLnBrk="1" hangingPunct="1">
              <a:lnSpc>
                <a:spcPct val="80000"/>
              </a:lnSpc>
            </a:pPr>
            <a:r>
              <a:rPr lang="en-US" altLang="en-US" sz="2200"/>
              <a:t>Everyone knows their position at all times!</a:t>
            </a:r>
          </a:p>
          <a:p>
            <a:pPr lvl="1" eaLnBrk="1" hangingPunct="1">
              <a:lnSpc>
                <a:spcPct val="80000"/>
              </a:lnSpc>
              <a:buClr>
                <a:schemeClr val="tx1"/>
              </a:buClr>
            </a:pPr>
            <a:r>
              <a:rPr lang="en-US" altLang="en-US" sz="1800"/>
              <a:t>Get separated from group</a:t>
            </a:r>
          </a:p>
          <a:p>
            <a:pPr lvl="1" eaLnBrk="1" hangingPunct="1">
              <a:lnSpc>
                <a:spcPct val="80000"/>
              </a:lnSpc>
              <a:buClr>
                <a:schemeClr val="tx1"/>
              </a:buClr>
            </a:pPr>
            <a:r>
              <a:rPr lang="en-US" altLang="en-US" sz="1800"/>
              <a:t>Navigator out of commission</a:t>
            </a:r>
          </a:p>
          <a:p>
            <a:pPr eaLnBrk="1" hangingPunct="1">
              <a:lnSpc>
                <a:spcPct val="80000"/>
              </a:lnSpc>
            </a:pPr>
            <a:r>
              <a:rPr lang="en-US" altLang="en-US" sz="2200"/>
              <a:t>Do not rely on only one instrument or technique.</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89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89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89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891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891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891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3891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8915">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8915">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38915">
                                            <p:txEl>
                                              <p:pRg st="10" end="1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8915">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38915">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499"/>
                                          </p:stCondLst>
                                        </p:cTn>
                                        <p:tgtEl>
                                          <p:spTgt spid="38915">
                                            <p:txEl>
                                              <p:pRg st="13" end="13"/>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891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5" name="Rectangle 12">
            <a:extLst>
              <a:ext uri="{FF2B5EF4-FFF2-40B4-BE49-F238E27FC236}">
                <a16:creationId xmlns:a16="http://schemas.microsoft.com/office/drawing/2014/main" id="{A01A62C9-8F84-4752-868B-1120F1A2EE53}"/>
              </a:ext>
            </a:extLst>
          </p:cNvPr>
          <p:cNvSpPr>
            <a:spLocks noGrp="1" noChangeArrowheads="1"/>
          </p:cNvSpPr>
          <p:nvPr>
            <p:ph type="title" idx="4294967295"/>
          </p:nvPr>
        </p:nvSpPr>
        <p:spPr bwMode="auto">
          <a:xfrm>
            <a:off x="990600" y="152400"/>
            <a:ext cx="5943600" cy="12192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chemeClr val="tx2"/>
                </a:solidFill>
                <a:effectLst/>
                <a:uLnTx/>
                <a:uFillTx/>
                <a:latin typeface="+mj-lt"/>
                <a:ea typeface="+mn-ea"/>
                <a:cs typeface="+mn-cs"/>
              </a:rPr>
              <a:t>DETERMINING  DISTANCE</a:t>
            </a:r>
            <a:br>
              <a:rPr kumimoji="0" lang="en-US" sz="2800" b="0" i="0" u="none" strike="noStrike" kern="1200" cap="none" spc="0" normalizeH="0" baseline="0" noProof="0" dirty="0">
                <a:ln>
                  <a:noFill/>
                </a:ln>
                <a:solidFill>
                  <a:schemeClr val="tx2"/>
                </a:solidFill>
                <a:effectLst/>
                <a:uLnTx/>
                <a:uFillTx/>
                <a:latin typeface="+mj-lt"/>
                <a:ea typeface="+mn-ea"/>
                <a:cs typeface="+mn-cs"/>
              </a:rPr>
            </a:br>
            <a:r>
              <a:rPr kumimoji="0" lang="en-US" sz="2800" b="0" i="0" u="none" strike="noStrike" kern="1200" cap="none" spc="0" normalizeH="0" baseline="0" noProof="0" dirty="0">
                <a:ln>
                  <a:noFill/>
                </a:ln>
                <a:solidFill>
                  <a:srgbClr val="339933"/>
                </a:solidFill>
                <a:effectLst/>
                <a:uLnTx/>
                <a:uFillTx/>
                <a:latin typeface="+mj-lt"/>
                <a:ea typeface="+mn-ea"/>
                <a:cs typeface="+mn-cs"/>
              </a:rPr>
              <a:t>Rule-of-Thumb Method</a:t>
            </a:r>
          </a:p>
        </p:txBody>
      </p:sp>
      <p:sp>
        <p:nvSpPr>
          <p:cNvPr id="289802" name="Text Box 10">
            <a:extLst>
              <a:ext uri="{FF2B5EF4-FFF2-40B4-BE49-F238E27FC236}">
                <a16:creationId xmlns:a16="http://schemas.microsoft.com/office/drawing/2014/main" id="{F28A24E3-D026-EFF8-1F8C-69CE8DD715D0}"/>
              </a:ext>
            </a:extLst>
          </p:cNvPr>
          <p:cNvSpPr txBox="1">
            <a:spLocks noChangeArrowheads="1"/>
          </p:cNvSpPr>
          <p:nvPr/>
        </p:nvSpPr>
        <p:spPr bwMode="auto">
          <a:xfrm>
            <a:off x="762000" y="1447800"/>
            <a:ext cx="6705600" cy="1077913"/>
          </a:xfrm>
          <a:prstGeom prst="rect">
            <a:avLst/>
          </a:prstGeom>
          <a:noFill/>
          <a:ln w="9525" algn="ctr">
            <a:noFill/>
            <a:miter lim="800000"/>
            <a:headEnd/>
            <a:tailEnd/>
          </a:ln>
          <a:effectLst/>
        </p:spPr>
        <p:txBody>
          <a:bodyPr>
            <a:spAutoFit/>
          </a:bodyPr>
          <a:lstStyle/>
          <a:p>
            <a:pPr>
              <a:defRPr/>
            </a:pPr>
            <a:r>
              <a:rPr lang="en-US" sz="1400" dirty="0">
                <a:latin typeface="+mj-lt"/>
              </a:rPr>
              <a:t>YOUR ARM IS ten times longer than the distance between your eyes.  </a:t>
            </a:r>
          </a:p>
          <a:p>
            <a:pPr>
              <a:defRPr/>
            </a:pPr>
            <a:endParaRPr lang="en-US" sz="800" dirty="0">
              <a:latin typeface="+mj-lt"/>
            </a:endParaRPr>
          </a:p>
          <a:p>
            <a:pPr>
              <a:defRPr/>
            </a:pPr>
            <a:r>
              <a:rPr lang="en-US" sz="1400" dirty="0">
                <a:latin typeface="+mj-lt"/>
              </a:rPr>
              <a:t>Example, you're standing on the side of a hill, trying to decide how far it is to the top of a low hill on the other side of the valley.  Just below the hilltop is a barn, about 100 feet wide on the side facing you. </a:t>
            </a:r>
          </a:p>
        </p:txBody>
      </p:sp>
      <p:sp>
        <p:nvSpPr>
          <p:cNvPr id="289801" name="Rectangle 9">
            <a:extLst>
              <a:ext uri="{FF2B5EF4-FFF2-40B4-BE49-F238E27FC236}">
                <a16:creationId xmlns:a16="http://schemas.microsoft.com/office/drawing/2014/main" id="{3C65DCA8-C0B9-9A8B-D35E-522ECF593A63}"/>
              </a:ext>
            </a:extLst>
          </p:cNvPr>
          <p:cNvSpPr>
            <a:spLocks noChangeArrowheads="1"/>
          </p:cNvSpPr>
          <p:nvPr/>
        </p:nvSpPr>
        <p:spPr bwMode="auto">
          <a:xfrm>
            <a:off x="762000" y="2514600"/>
            <a:ext cx="6705600" cy="4032250"/>
          </a:xfrm>
          <a:prstGeom prst="rect">
            <a:avLst/>
          </a:prstGeom>
          <a:noFill/>
          <a:ln w="9525" algn="ctr">
            <a:noFill/>
            <a:miter lim="800000"/>
            <a:headEnd/>
            <a:tailEnd/>
          </a:ln>
        </p:spPr>
        <p:txBody>
          <a:bodyPr anchor="ctr">
            <a:spAutoFit/>
          </a:bodyPr>
          <a:lstStyle/>
          <a:p>
            <a:pPr marL="342900" indent="-342900">
              <a:buFontTx/>
              <a:buAutoNum type="arabicPeriod"/>
              <a:defRPr/>
            </a:pPr>
            <a:r>
              <a:rPr lang="en-US" sz="1400" dirty="0">
                <a:latin typeface="+mj-lt"/>
                <a:cs typeface="Times New Roman" pitchFamily="18" charset="0"/>
              </a:rPr>
              <a:t>Hold one arm straight out in front of you, elbow straight, thumb pointing up. </a:t>
            </a:r>
          </a:p>
          <a:p>
            <a:pPr marL="342900" indent="-342900" eaLnBrk="0" hangingPunct="0">
              <a:buFontTx/>
              <a:buAutoNum type="arabicPeriod"/>
              <a:defRPr/>
            </a:pPr>
            <a:endParaRPr lang="en-US" sz="800" dirty="0">
              <a:latin typeface="+mj-lt"/>
              <a:cs typeface="Times New Roman" pitchFamily="18" charset="0"/>
            </a:endParaRPr>
          </a:p>
          <a:p>
            <a:pPr marL="342900" indent="-342900" eaLnBrk="0" hangingPunct="0">
              <a:buFontTx/>
              <a:buAutoNum type="arabicPeriod" startAt="2"/>
              <a:defRPr/>
            </a:pPr>
            <a:r>
              <a:rPr lang="en-US" sz="1400" dirty="0">
                <a:latin typeface="+mj-lt"/>
                <a:cs typeface="Times New Roman" pitchFamily="18" charset="0"/>
              </a:rPr>
              <a:t>Close one eye, and align one edge of your thumb with one edge of the barn. </a:t>
            </a:r>
          </a:p>
          <a:p>
            <a:pPr marL="342900" indent="-342900" eaLnBrk="0" hangingPunct="0">
              <a:buFontTx/>
              <a:buAutoNum type="arabicPeriod" startAt="2"/>
              <a:defRPr/>
            </a:pPr>
            <a:endParaRPr lang="en-US" sz="800" dirty="0">
              <a:latin typeface="+mj-lt"/>
              <a:cs typeface="Times New Roman" pitchFamily="18" charset="0"/>
            </a:endParaRPr>
          </a:p>
          <a:p>
            <a:pPr marL="342900" indent="-342900" eaLnBrk="0" hangingPunct="0">
              <a:buFontTx/>
              <a:buAutoNum type="arabicPeriod" startAt="3"/>
              <a:defRPr/>
            </a:pPr>
            <a:r>
              <a:rPr lang="en-US" sz="1400" dirty="0">
                <a:latin typeface="+mj-lt"/>
                <a:cs typeface="Times New Roman" pitchFamily="18" charset="0"/>
              </a:rPr>
              <a:t>Without moving your head or arm, switch eyes, now sighting with the eye that was closed and closing the other. </a:t>
            </a:r>
          </a:p>
          <a:p>
            <a:pPr marL="342900" indent="-342900" eaLnBrk="0" hangingPunct="0">
              <a:buFontTx/>
              <a:buAutoNum type="arabicPeriod" startAt="3"/>
              <a:defRPr/>
            </a:pPr>
            <a:endParaRPr lang="en-US" sz="800" dirty="0">
              <a:latin typeface="+mj-lt"/>
              <a:cs typeface="Times New Roman" pitchFamily="18" charset="0"/>
            </a:endParaRPr>
          </a:p>
          <a:p>
            <a:pPr marL="342900" indent="-342900" eaLnBrk="0" hangingPunct="0">
              <a:buFontTx/>
              <a:buAutoNum type="arabicPeriod" startAt="4"/>
              <a:defRPr/>
            </a:pPr>
            <a:r>
              <a:rPr lang="en-US" sz="1400" dirty="0">
                <a:latin typeface="+mj-lt"/>
                <a:cs typeface="Times New Roman" pitchFamily="18" charset="0"/>
              </a:rPr>
              <a:t>Your thumb will appear to jump sideways as a result of the change in perspective.</a:t>
            </a:r>
          </a:p>
          <a:p>
            <a:pPr marL="342900" indent="-342900" eaLnBrk="0" hangingPunct="0">
              <a:buFontTx/>
              <a:buAutoNum type="arabicPeriod" startAt="4"/>
              <a:defRPr/>
            </a:pPr>
            <a:endParaRPr lang="en-US" sz="800" dirty="0">
              <a:latin typeface="+mj-lt"/>
              <a:cs typeface="Times New Roman" pitchFamily="18" charset="0"/>
            </a:endParaRPr>
          </a:p>
          <a:p>
            <a:pPr marL="342900" indent="-342900" eaLnBrk="0" hangingPunct="0">
              <a:buFontTx/>
              <a:buAutoNum type="arabicPeriod" startAt="4"/>
              <a:defRPr/>
            </a:pPr>
            <a:r>
              <a:rPr lang="en-US" sz="1400" dirty="0">
                <a:latin typeface="+mj-lt"/>
                <a:cs typeface="Times New Roman" pitchFamily="18" charset="0"/>
              </a:rPr>
              <a:t>How far did it move? (Sight the same edge of your thumb when you switch eyes).  </a:t>
            </a:r>
          </a:p>
          <a:p>
            <a:pPr marL="800100" lvl="1" indent="-342900" eaLnBrk="0" hangingPunct="0">
              <a:buFontTx/>
              <a:buChar char="•"/>
              <a:defRPr/>
            </a:pPr>
            <a:r>
              <a:rPr lang="en-US" sz="1400" dirty="0">
                <a:latin typeface="+mj-lt"/>
                <a:cs typeface="Times New Roman" pitchFamily="18" charset="0"/>
              </a:rPr>
              <a:t>Let's say it jumped about five times the width of the barn, or about 500 feet. </a:t>
            </a:r>
          </a:p>
          <a:p>
            <a:pPr marL="800100" lvl="1" indent="-342900" eaLnBrk="0" hangingPunct="0">
              <a:buFontTx/>
              <a:buChar char="•"/>
              <a:defRPr/>
            </a:pPr>
            <a:r>
              <a:rPr lang="en-US" sz="1400" dirty="0">
                <a:latin typeface="+mj-lt"/>
                <a:cs typeface="Times New Roman" pitchFamily="18" charset="0"/>
              </a:rPr>
              <a:t>Now </a:t>
            </a:r>
            <a:r>
              <a:rPr lang="en-US" sz="1400" dirty="0">
                <a:solidFill>
                  <a:srgbClr val="FF0000"/>
                </a:solidFill>
                <a:latin typeface="+mj-lt"/>
                <a:cs typeface="Times New Roman" pitchFamily="18" charset="0"/>
              </a:rPr>
              <a:t>multiply</a:t>
            </a:r>
            <a:r>
              <a:rPr lang="en-US" sz="1400" dirty="0">
                <a:latin typeface="+mj-lt"/>
                <a:cs typeface="Times New Roman" pitchFamily="18" charset="0"/>
              </a:rPr>
              <a:t> that figure by the handy </a:t>
            </a:r>
            <a:r>
              <a:rPr lang="en-US" sz="1400" dirty="0">
                <a:solidFill>
                  <a:srgbClr val="FF0000"/>
                </a:solidFill>
                <a:latin typeface="+mj-lt"/>
                <a:cs typeface="Times New Roman" pitchFamily="18" charset="0"/>
              </a:rPr>
              <a:t>constant 10</a:t>
            </a:r>
            <a:r>
              <a:rPr lang="en-US" sz="1400" dirty="0">
                <a:latin typeface="+mj-lt"/>
                <a:cs typeface="Times New Roman" pitchFamily="18" charset="0"/>
              </a:rPr>
              <a:t> (the ratio of the length of your arm to the distance between your eyes), and you get the distance between you and the barn -- 5,000 feet, or about one mile. </a:t>
            </a:r>
            <a:endParaRPr lang="en-US" sz="1400" dirty="0">
              <a:latin typeface="+mj-lt"/>
            </a:endParaRPr>
          </a:p>
        </p:txBody>
      </p:sp>
      <p:pic>
        <p:nvPicPr>
          <p:cNvPr id="12291" name="Picture 8" descr="Distance Estimate art">
            <a:extLst>
              <a:ext uri="{FF2B5EF4-FFF2-40B4-BE49-F238E27FC236}">
                <a16:creationId xmlns:a16="http://schemas.microsoft.com/office/drawing/2014/main" id="{3281D36A-8B1F-195D-A46B-A1F151650F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911" t="-1564" b="-1564"/>
          <a:stretch>
            <a:fillRect/>
          </a:stretch>
        </p:blipFill>
        <p:spPr bwMode="auto">
          <a:xfrm>
            <a:off x="7561263" y="1374775"/>
            <a:ext cx="1409700" cy="5330825"/>
          </a:xfrm>
          <a:prstGeom prst="rect">
            <a:avLst/>
          </a:prstGeom>
          <a:noFill/>
          <a:ln w="38100">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2290" name="Picture 7">
            <a:extLst>
              <a:ext uri="{FF2B5EF4-FFF2-40B4-BE49-F238E27FC236}">
                <a16:creationId xmlns:a16="http://schemas.microsoft.com/office/drawing/2014/main" id="{F7384C27-09F7-4259-FEEE-40CF14596DAC}"/>
              </a:ext>
              <a:ext uri="{C183D7F6-B498-43B3-948B-1728B52AA6E4}">
                <adec:decorative xmlns:adec="http://schemas.microsoft.com/office/drawing/2017/decorative" val="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0" y="152400"/>
            <a:ext cx="1106488"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89802">
                                            <p:txEl>
                                              <p:pRg st="2" end="2"/>
                                            </p:txEl>
                                          </p:spTgt>
                                        </p:tgtEl>
                                        <p:attrNameLst>
                                          <p:attrName>style.visibility</p:attrName>
                                        </p:attrNameLst>
                                      </p:cBhvr>
                                      <p:to>
                                        <p:strVal val="visible"/>
                                      </p:to>
                                    </p:set>
                                    <p:animEffect transition="in" filter="fade">
                                      <p:cBhvr>
                                        <p:cTn id="7" dur="1000"/>
                                        <p:tgtEl>
                                          <p:spTgt spid="289802">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289801">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289801">
                                            <p:txEl>
                                              <p:pRg st="2" end="2"/>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289801">
                                            <p:txEl>
                                              <p:pRg st="4" end="4"/>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289801">
                                            <p:txEl>
                                              <p:pRg st="6" end="6"/>
                                            </p:txEl>
                                          </p:spTgt>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289801">
                                            <p:txEl>
                                              <p:pRg st="8" end="8"/>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89801">
                                            <p:txEl>
                                              <p:pRg st="9" end="9"/>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8980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F07F8-D28C-49F0-3227-A7D4C347FA25}"/>
              </a:ext>
            </a:extLst>
          </p:cNvPr>
          <p:cNvSpPr>
            <a:spLocks noGrp="1"/>
          </p:cNvSpPr>
          <p:nvPr>
            <p:ph type="title" idx="4294967295"/>
          </p:nvPr>
        </p:nvSpPr>
        <p:spPr>
          <a:xfrm>
            <a:off x="304800" y="-1143000"/>
            <a:ext cx="7772400" cy="1143000"/>
          </a:xfrm>
        </p:spPr>
        <p:txBody>
          <a:bodyPr vert="horz" wrap="square" lIns="91440" tIns="45720" rIns="91440" bIns="45720" numCol="1" anchor="b" anchorCtr="0" compatLnSpc="1">
            <a:prstTxWarp prst="textNoShape">
              <a:avLst/>
            </a:prstTxWarp>
          </a:bodyPr>
          <a:lstStyle/>
          <a:p>
            <a:r>
              <a:rPr lang="en-US" b="0" kern="1200" dirty="0">
                <a:solidFill>
                  <a:srgbClr val="339933"/>
                </a:solidFill>
              </a:rPr>
              <a:t>Rule-of-Thumb Method (example)</a:t>
            </a:r>
            <a:endParaRPr lang="en-US" dirty="0"/>
          </a:p>
        </p:txBody>
      </p:sp>
      <p:grpSp>
        <p:nvGrpSpPr>
          <p:cNvPr id="13314" name="Group 97">
            <a:extLst>
              <a:ext uri="{FF2B5EF4-FFF2-40B4-BE49-F238E27FC236}">
                <a16:creationId xmlns:a16="http://schemas.microsoft.com/office/drawing/2014/main" id="{3843E5AC-68AE-0F1A-A6D1-3C5374320A9D}"/>
              </a:ext>
              <a:ext uri="{C183D7F6-B498-43B3-948B-1728B52AA6E4}">
                <adec:decorative xmlns:adec="http://schemas.microsoft.com/office/drawing/2017/decorative" val="1"/>
              </a:ext>
            </a:extLst>
          </p:cNvPr>
          <p:cNvGrpSpPr>
            <a:grpSpLocks/>
          </p:cNvGrpSpPr>
          <p:nvPr/>
        </p:nvGrpSpPr>
        <p:grpSpPr bwMode="auto">
          <a:xfrm>
            <a:off x="1447800" y="2286000"/>
            <a:ext cx="3240088" cy="4375150"/>
            <a:chOff x="1442" y="1446"/>
            <a:chExt cx="2041" cy="2756"/>
          </a:xfrm>
        </p:grpSpPr>
        <p:pic>
          <p:nvPicPr>
            <p:cNvPr id="13329" name="Picture 76">
              <a:extLst>
                <a:ext uri="{FF2B5EF4-FFF2-40B4-BE49-F238E27FC236}">
                  <a16:creationId xmlns:a16="http://schemas.microsoft.com/office/drawing/2014/main" id="{6C0857E4-DF1F-B4B4-8099-45B25E5B4C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1156" t="23007" r="32074" b="2655"/>
            <a:stretch>
              <a:fillRect/>
            </a:stretch>
          </p:blipFill>
          <p:spPr bwMode="auto">
            <a:xfrm>
              <a:off x="1442" y="1446"/>
              <a:ext cx="2041" cy="2756"/>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3330" name="Picture 77" descr="Mail_Pouch_Barn_Silo">
              <a:extLst>
                <a:ext uri="{FF2B5EF4-FFF2-40B4-BE49-F238E27FC236}">
                  <a16:creationId xmlns:a16="http://schemas.microsoft.com/office/drawing/2014/main" id="{658DAB1C-1C67-7E6A-5879-4CFE6442DDA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843" r="73611"/>
            <a:stretch>
              <a:fillRect/>
            </a:stretch>
          </p:blipFill>
          <p:spPr bwMode="auto">
            <a:xfrm>
              <a:off x="2002" y="1571"/>
              <a:ext cx="62"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Picture 79">
              <a:extLst>
                <a:ext uri="{FF2B5EF4-FFF2-40B4-BE49-F238E27FC236}">
                  <a16:creationId xmlns:a16="http://schemas.microsoft.com/office/drawing/2014/main" id="{BF917E8B-142C-D71E-F68D-6F8F52F14ED0}"/>
                </a:ext>
              </a:extLst>
            </p:cNvPr>
            <p:cNvPicPr>
              <a:picLocks noChangeAspect="1" noChangeArrowheads="1"/>
            </p:cNvPicPr>
            <p:nvPr/>
          </p:nvPicPr>
          <p:blipFill>
            <a:blip r:embed="rId4">
              <a:clrChange>
                <a:clrFrom>
                  <a:srgbClr val="FFFFFF"/>
                </a:clrFrom>
                <a:clrTo>
                  <a:srgbClr val="FFFFFF">
                    <a:alpha val="0"/>
                  </a:srgbClr>
                </a:clrTo>
              </a:clrChange>
              <a:lum contrast="-50000"/>
              <a:extLst>
                <a:ext uri="{28A0092B-C50C-407E-A947-70E740481C1C}">
                  <a14:useLocalDpi xmlns:a14="http://schemas.microsoft.com/office/drawing/2010/main" val="0"/>
                </a:ext>
              </a:extLst>
            </a:blip>
            <a:srcRect/>
            <a:stretch>
              <a:fillRect/>
            </a:stretch>
          </p:blipFill>
          <p:spPr bwMode="auto">
            <a:xfrm>
              <a:off x="1950" y="1922"/>
              <a:ext cx="222"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2" name="Picture 80">
              <a:extLst>
                <a:ext uri="{FF2B5EF4-FFF2-40B4-BE49-F238E27FC236}">
                  <a16:creationId xmlns:a16="http://schemas.microsoft.com/office/drawing/2014/main" id="{B1A8F336-17B2-FD4D-BA6E-7F47D5A0D638}"/>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874"/>
            <a:stretch>
              <a:fillRect/>
            </a:stretch>
          </p:blipFill>
          <p:spPr bwMode="auto">
            <a:xfrm>
              <a:off x="1789" y="1715"/>
              <a:ext cx="1217" cy="2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3" name="Line 82">
              <a:extLst>
                <a:ext uri="{FF2B5EF4-FFF2-40B4-BE49-F238E27FC236}">
                  <a16:creationId xmlns:a16="http://schemas.microsoft.com/office/drawing/2014/main" id="{A3DFF257-FFB5-192F-6AF7-F17F6D8A7B75}"/>
                </a:ext>
              </a:extLst>
            </p:cNvPr>
            <p:cNvSpPr>
              <a:spLocks noChangeShapeType="1"/>
            </p:cNvSpPr>
            <p:nvPr/>
          </p:nvSpPr>
          <p:spPr bwMode="auto">
            <a:xfrm flipH="1" flipV="1">
              <a:off x="1933" y="1856"/>
              <a:ext cx="277" cy="2330"/>
            </a:xfrm>
            <a:prstGeom prst="line">
              <a:avLst/>
            </a:prstGeom>
            <a:noFill/>
            <a:ln w="38100" cap="rnd">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557" name="Rectangle 92">
            <a:extLst>
              <a:ext uri="{FF2B5EF4-FFF2-40B4-BE49-F238E27FC236}">
                <a16:creationId xmlns:a16="http://schemas.microsoft.com/office/drawing/2014/main" id="{0D54CFB9-C311-4510-FFC2-F83C5B3D1C4E}"/>
              </a:ext>
            </a:extLst>
          </p:cNvPr>
          <p:cNvSpPr>
            <a:spLocks noChangeArrowheads="1"/>
          </p:cNvSpPr>
          <p:nvPr/>
        </p:nvSpPr>
        <p:spPr bwMode="auto">
          <a:xfrm>
            <a:off x="762000" y="304800"/>
            <a:ext cx="6172200" cy="646113"/>
          </a:xfrm>
          <a:prstGeom prst="rect">
            <a:avLst/>
          </a:prstGeom>
          <a:noFill/>
          <a:ln w="9525" algn="ctr">
            <a:noFill/>
            <a:miter lim="800000"/>
            <a:headEnd/>
            <a:tailEnd/>
          </a:ln>
        </p:spPr>
        <p:txBody>
          <a:bodyPr>
            <a:spAutoFit/>
          </a:bodyPr>
          <a:lstStyle/>
          <a:p>
            <a:pPr marL="342900" indent="-342900">
              <a:buFontTx/>
              <a:buAutoNum type="arabicPeriod"/>
              <a:defRPr/>
            </a:pPr>
            <a:r>
              <a:rPr lang="en-US" sz="1400" dirty="0">
                <a:latin typeface="+mj-lt"/>
              </a:rPr>
              <a:t>You estimate that the small barn is 60 feet wide.</a:t>
            </a:r>
          </a:p>
          <a:p>
            <a:pPr marL="342900" indent="-342900">
              <a:buFontTx/>
              <a:buAutoNum type="arabicPeriod"/>
              <a:defRPr/>
            </a:pPr>
            <a:endParaRPr lang="en-US" sz="800" dirty="0">
              <a:latin typeface="+mj-lt"/>
            </a:endParaRPr>
          </a:p>
          <a:p>
            <a:pPr marL="342900" indent="-342900">
              <a:buFontTx/>
              <a:buAutoNum type="arabicPeriod"/>
              <a:defRPr/>
            </a:pPr>
            <a:r>
              <a:rPr lang="en-US" sz="1400" dirty="0">
                <a:latin typeface="+mj-lt"/>
              </a:rPr>
              <a:t>You stretch your arm out, put your thumb up and close one eye.</a:t>
            </a:r>
          </a:p>
        </p:txBody>
      </p:sp>
      <p:sp>
        <p:nvSpPr>
          <p:cNvPr id="23558" name="Rectangle 93">
            <a:extLst>
              <a:ext uri="{FF2B5EF4-FFF2-40B4-BE49-F238E27FC236}">
                <a16:creationId xmlns:a16="http://schemas.microsoft.com/office/drawing/2014/main" id="{793190BD-781E-AE75-7F86-E8794C8C59AF}"/>
              </a:ext>
            </a:extLst>
          </p:cNvPr>
          <p:cNvSpPr>
            <a:spLocks noChangeArrowheads="1"/>
          </p:cNvSpPr>
          <p:nvPr/>
        </p:nvSpPr>
        <p:spPr bwMode="auto">
          <a:xfrm>
            <a:off x="762000" y="990600"/>
            <a:ext cx="6553200" cy="1077913"/>
          </a:xfrm>
          <a:prstGeom prst="rect">
            <a:avLst/>
          </a:prstGeom>
          <a:noFill/>
          <a:ln w="9525" algn="ctr">
            <a:noFill/>
            <a:miter lim="800000"/>
            <a:headEnd/>
            <a:tailEnd/>
          </a:ln>
        </p:spPr>
        <p:txBody>
          <a:bodyPr>
            <a:spAutoFit/>
          </a:bodyPr>
          <a:lstStyle/>
          <a:p>
            <a:pPr marL="342900" indent="-342900">
              <a:buFontTx/>
              <a:buAutoNum type="arabicPeriod" startAt="3"/>
              <a:defRPr/>
            </a:pPr>
            <a:r>
              <a:rPr lang="en-US" sz="1400" dirty="0">
                <a:latin typeface="+mj-lt"/>
              </a:rPr>
              <a:t>You switch closed eye with open eye.</a:t>
            </a:r>
          </a:p>
          <a:p>
            <a:pPr marL="342900" indent="-342900">
              <a:buFontTx/>
              <a:buAutoNum type="arabicPeriod" startAt="3"/>
              <a:defRPr/>
            </a:pPr>
            <a:endParaRPr lang="en-US" sz="800" dirty="0">
              <a:latin typeface="+mj-lt"/>
            </a:endParaRPr>
          </a:p>
          <a:p>
            <a:pPr marL="342900" indent="-342900">
              <a:buFontTx/>
              <a:buAutoNum type="arabicPeriod" startAt="3"/>
              <a:defRPr/>
            </a:pPr>
            <a:r>
              <a:rPr lang="en-US" sz="1400" dirty="0">
                <a:latin typeface="+mj-lt"/>
              </a:rPr>
              <a:t>And find that your thumb moved the distance of two barn widths.</a:t>
            </a:r>
          </a:p>
          <a:p>
            <a:pPr marL="342900" indent="-342900">
              <a:buFontTx/>
              <a:buAutoNum type="arabicPeriod" startAt="3"/>
              <a:defRPr/>
            </a:pPr>
            <a:endParaRPr lang="en-US" sz="1400" dirty="0">
              <a:latin typeface="+mj-lt"/>
            </a:endParaRPr>
          </a:p>
          <a:p>
            <a:pPr marL="342900" indent="-342900">
              <a:buFontTx/>
              <a:buAutoNum type="arabicPeriod" startAt="3"/>
              <a:defRPr/>
            </a:pPr>
            <a:r>
              <a:rPr lang="en-US" sz="1400" dirty="0">
                <a:latin typeface="+mj-lt"/>
              </a:rPr>
              <a:t>60 x 2 x 10 = 1200 ft</a:t>
            </a:r>
          </a:p>
        </p:txBody>
      </p:sp>
      <p:grpSp>
        <p:nvGrpSpPr>
          <p:cNvPr id="13317" name="Group 95">
            <a:extLst>
              <a:ext uri="{FF2B5EF4-FFF2-40B4-BE49-F238E27FC236}">
                <a16:creationId xmlns:a16="http://schemas.microsoft.com/office/drawing/2014/main" id="{440ACB1F-B8A8-35F8-3CC1-816BE25EF951}"/>
              </a:ext>
              <a:ext uri="{C183D7F6-B498-43B3-948B-1728B52AA6E4}">
                <adec:decorative xmlns:adec="http://schemas.microsoft.com/office/drawing/2017/decorative" val="1"/>
              </a:ext>
            </a:extLst>
          </p:cNvPr>
          <p:cNvGrpSpPr>
            <a:grpSpLocks/>
          </p:cNvGrpSpPr>
          <p:nvPr/>
        </p:nvGrpSpPr>
        <p:grpSpPr bwMode="auto">
          <a:xfrm>
            <a:off x="5257800" y="2286000"/>
            <a:ext cx="3233738" cy="4373563"/>
            <a:chOff x="3493" y="1462"/>
            <a:chExt cx="2037" cy="2755"/>
          </a:xfrm>
        </p:grpSpPr>
        <p:pic>
          <p:nvPicPr>
            <p:cNvPr id="13318" name="Picture 36">
              <a:extLst>
                <a:ext uri="{FF2B5EF4-FFF2-40B4-BE49-F238E27FC236}">
                  <a16:creationId xmlns:a16="http://schemas.microsoft.com/office/drawing/2014/main" id="{D3CC783C-2F81-5E36-A071-406B9059B7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1287" t="23009" r="32172" b="2655"/>
            <a:stretch>
              <a:fillRect/>
            </a:stretch>
          </p:blipFill>
          <p:spPr bwMode="auto">
            <a:xfrm>
              <a:off x="3513" y="1462"/>
              <a:ext cx="2017" cy="275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3319" name="Picture 37" descr="Mail_Pouch_Barn_Silo">
              <a:extLst>
                <a:ext uri="{FF2B5EF4-FFF2-40B4-BE49-F238E27FC236}">
                  <a16:creationId xmlns:a16="http://schemas.microsoft.com/office/drawing/2014/main" id="{1B492EA8-3661-BBDE-DD09-B3EEC2F5CEF5}"/>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t="-1843" r="73611"/>
            <a:stretch>
              <a:fillRect/>
            </a:stretch>
          </p:blipFill>
          <p:spPr bwMode="auto">
            <a:xfrm>
              <a:off x="4061" y="1586"/>
              <a:ext cx="61"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Text Box 38">
              <a:extLst>
                <a:ext uri="{FF2B5EF4-FFF2-40B4-BE49-F238E27FC236}">
                  <a16:creationId xmlns:a16="http://schemas.microsoft.com/office/drawing/2014/main" id="{D3A42CE0-AD4D-6A3E-9BAB-794D33A59F4A}"/>
                </a:ext>
              </a:extLst>
            </p:cNvPr>
            <p:cNvSpPr txBox="1">
              <a:spLocks noChangeArrowheads="1"/>
            </p:cNvSpPr>
            <p:nvPr/>
          </p:nvSpPr>
          <p:spPr bwMode="auto">
            <a:xfrm>
              <a:off x="3493" y="1847"/>
              <a:ext cx="528"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9900"/>
                  </a:solidFill>
                </a:rPr>
                <a:t>1200 ft</a:t>
              </a:r>
            </a:p>
          </p:txBody>
        </p:sp>
        <p:pic>
          <p:nvPicPr>
            <p:cNvPr id="13321" name="Picture 52">
              <a:extLst>
                <a:ext uri="{FF2B5EF4-FFF2-40B4-BE49-F238E27FC236}">
                  <a16:creationId xmlns:a16="http://schemas.microsoft.com/office/drawing/2014/main" id="{5BAF1FBF-E23E-0148-3A5D-372AA5F47AF8}"/>
                </a:ext>
              </a:extLst>
            </p:cNvPr>
            <p:cNvPicPr>
              <a:picLocks noChangeAspect="1" noChangeArrowheads="1"/>
            </p:cNvPicPr>
            <p:nvPr/>
          </p:nvPicPr>
          <p:blipFill>
            <a:blip r:embed="rId4">
              <a:clrChange>
                <a:clrFrom>
                  <a:srgbClr val="FFFFFF"/>
                </a:clrFrom>
                <a:clrTo>
                  <a:srgbClr val="FFFFFF">
                    <a:alpha val="0"/>
                  </a:srgbClr>
                </a:clrTo>
              </a:clrChange>
              <a:lum contrast="-50000"/>
              <a:extLst>
                <a:ext uri="{28A0092B-C50C-407E-A947-70E740481C1C}">
                  <a14:useLocalDpi xmlns:a14="http://schemas.microsoft.com/office/drawing/2010/main" val="0"/>
                </a:ext>
              </a:extLst>
            </a:blip>
            <a:srcRect/>
            <a:stretch>
              <a:fillRect/>
            </a:stretch>
          </p:blipFill>
          <p:spPr bwMode="auto">
            <a:xfrm>
              <a:off x="4216" y="1940"/>
              <a:ext cx="221"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66">
              <a:extLst>
                <a:ext uri="{FF2B5EF4-FFF2-40B4-BE49-F238E27FC236}">
                  <a16:creationId xmlns:a16="http://schemas.microsoft.com/office/drawing/2014/main" id="{E99941D2-80BB-68BA-507F-6EECE2DEEDF1}"/>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874"/>
            <a:stretch>
              <a:fillRect/>
            </a:stretch>
          </p:blipFill>
          <p:spPr bwMode="auto">
            <a:xfrm>
              <a:off x="4255" y="1733"/>
              <a:ext cx="1213" cy="2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3" name="Line 69">
              <a:extLst>
                <a:ext uri="{FF2B5EF4-FFF2-40B4-BE49-F238E27FC236}">
                  <a16:creationId xmlns:a16="http://schemas.microsoft.com/office/drawing/2014/main" id="{F5DB8584-58E4-7DB9-F0E8-58270F7993A8}"/>
                </a:ext>
              </a:extLst>
            </p:cNvPr>
            <p:cNvSpPr>
              <a:spLocks noChangeShapeType="1"/>
            </p:cNvSpPr>
            <p:nvPr/>
          </p:nvSpPr>
          <p:spPr bwMode="auto">
            <a:xfrm flipV="1">
              <a:off x="4157" y="1865"/>
              <a:ext cx="282" cy="2340"/>
            </a:xfrm>
            <a:prstGeom prst="line">
              <a:avLst/>
            </a:prstGeom>
            <a:noFill/>
            <a:ln w="38100" cap="rnd">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3324" name="Line 88">
              <a:extLst>
                <a:ext uri="{FF2B5EF4-FFF2-40B4-BE49-F238E27FC236}">
                  <a16:creationId xmlns:a16="http://schemas.microsoft.com/office/drawing/2014/main" id="{868369AF-6F0B-100A-BD7E-4FBC510812FE}"/>
                </a:ext>
              </a:extLst>
            </p:cNvPr>
            <p:cNvSpPr>
              <a:spLocks noChangeShapeType="1"/>
            </p:cNvSpPr>
            <p:nvPr/>
          </p:nvSpPr>
          <p:spPr bwMode="auto">
            <a:xfrm flipV="1">
              <a:off x="4043" y="1830"/>
              <a:ext cx="0" cy="174"/>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Text Box 89">
              <a:extLst>
                <a:ext uri="{FF2B5EF4-FFF2-40B4-BE49-F238E27FC236}">
                  <a16:creationId xmlns:a16="http://schemas.microsoft.com/office/drawing/2014/main" id="{B3A68986-DFF9-7D05-92EF-F39C4B7E14AD}"/>
                </a:ext>
              </a:extLst>
            </p:cNvPr>
            <p:cNvSpPr txBox="1">
              <a:spLocks noChangeArrowheads="1"/>
            </p:cNvSpPr>
            <p:nvPr/>
          </p:nvSpPr>
          <p:spPr bwMode="auto">
            <a:xfrm>
              <a:off x="3991" y="1728"/>
              <a:ext cx="462"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9900"/>
                  </a:solidFill>
                </a:rPr>
                <a:t>60 ft</a:t>
              </a:r>
            </a:p>
          </p:txBody>
        </p:sp>
        <p:sp>
          <p:nvSpPr>
            <p:cNvPr id="13326" name="Line 90">
              <a:extLst>
                <a:ext uri="{FF2B5EF4-FFF2-40B4-BE49-F238E27FC236}">
                  <a16:creationId xmlns:a16="http://schemas.microsoft.com/office/drawing/2014/main" id="{05842EC0-875C-FCE9-7236-C4E1BB83E136}"/>
                </a:ext>
              </a:extLst>
            </p:cNvPr>
            <p:cNvSpPr>
              <a:spLocks noChangeShapeType="1"/>
            </p:cNvSpPr>
            <p:nvPr/>
          </p:nvSpPr>
          <p:spPr bwMode="auto">
            <a:xfrm flipV="1">
              <a:off x="4236" y="1827"/>
              <a:ext cx="0" cy="172"/>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3327" name="Picture 94">
              <a:extLst>
                <a:ext uri="{FF2B5EF4-FFF2-40B4-BE49-F238E27FC236}">
                  <a16:creationId xmlns:a16="http://schemas.microsoft.com/office/drawing/2014/main" id="{5E98322B-4770-4AD5-CF14-545A23373902}"/>
                </a:ext>
              </a:extLst>
            </p:cNvPr>
            <p:cNvPicPr>
              <a:picLocks noChangeAspect="1" noChangeArrowheads="1"/>
            </p:cNvPicPr>
            <p:nvPr/>
          </p:nvPicPr>
          <p:blipFill>
            <a:blip r:embed="rId4">
              <a:clrChange>
                <a:clrFrom>
                  <a:srgbClr val="FFFFFF"/>
                </a:clrFrom>
                <a:clrTo>
                  <a:srgbClr val="FFFFFF">
                    <a:alpha val="0"/>
                  </a:srgbClr>
                </a:clrTo>
              </a:clrChange>
              <a:lum contrast="-50000"/>
              <a:extLst>
                <a:ext uri="{28A0092B-C50C-407E-A947-70E740481C1C}">
                  <a14:useLocalDpi xmlns:a14="http://schemas.microsoft.com/office/drawing/2010/main" val="0"/>
                </a:ext>
              </a:extLst>
            </a:blip>
            <a:srcRect/>
            <a:stretch>
              <a:fillRect/>
            </a:stretch>
          </p:blipFill>
          <p:spPr bwMode="auto">
            <a:xfrm>
              <a:off x="4019" y="1937"/>
              <a:ext cx="221"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8" name="Line 73">
              <a:extLst>
                <a:ext uri="{FF2B5EF4-FFF2-40B4-BE49-F238E27FC236}">
                  <a16:creationId xmlns:a16="http://schemas.microsoft.com/office/drawing/2014/main" id="{B96479E1-7597-6B01-83D0-B05E0E3643FA}"/>
                </a:ext>
              </a:extLst>
            </p:cNvPr>
            <p:cNvSpPr>
              <a:spLocks noChangeShapeType="1"/>
            </p:cNvSpPr>
            <p:nvPr/>
          </p:nvSpPr>
          <p:spPr bwMode="auto">
            <a:xfrm flipH="1" flipV="1">
              <a:off x="4012" y="1872"/>
              <a:ext cx="276" cy="2329"/>
            </a:xfrm>
            <a:prstGeom prst="line">
              <a:avLst/>
            </a:prstGeom>
            <a:noFill/>
            <a:ln w="38100" cap="rnd">
              <a:solidFill>
                <a:srgbClr val="FFFF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a:extLst>
              <a:ext uri="{FF2B5EF4-FFF2-40B4-BE49-F238E27FC236}">
                <a16:creationId xmlns:a16="http://schemas.microsoft.com/office/drawing/2014/main" id="{23FDABDB-7116-4ECA-68CF-7635EE2ABFCD}"/>
              </a:ext>
            </a:extLst>
          </p:cNvPr>
          <p:cNvSpPr>
            <a:spLocks noGrp="1"/>
          </p:cNvSpPr>
          <p:nvPr>
            <p:ph type="title"/>
          </p:nvPr>
        </p:nvSpPr>
        <p:spPr/>
        <p:txBody>
          <a:bodyPr/>
          <a:lstStyle/>
          <a:p>
            <a:pPr eaLnBrk="1" hangingPunct="1"/>
            <a:r>
              <a:rPr lang="en-US" altLang="en-US" sz="2800" dirty="0"/>
              <a:t>Determining Direction w/o a Compass</a:t>
            </a:r>
          </a:p>
        </p:txBody>
      </p:sp>
      <p:sp>
        <p:nvSpPr>
          <p:cNvPr id="14339" name="Footer Placeholder 1">
            <a:extLst>
              <a:ext uri="{FF2B5EF4-FFF2-40B4-BE49-F238E27FC236}">
                <a16:creationId xmlns:a16="http://schemas.microsoft.com/office/drawing/2014/main" id="{B7004963-6A41-9E9E-1939-9AB741BB6B69}"/>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14340" name="Text Placeholder 3">
            <a:extLst>
              <a:ext uri="{FF2B5EF4-FFF2-40B4-BE49-F238E27FC236}">
                <a16:creationId xmlns:a16="http://schemas.microsoft.com/office/drawing/2014/main" id="{D4E0EA94-CDD4-3999-5A2C-3F57287B3DCD}"/>
              </a:ext>
            </a:extLst>
          </p:cNvPr>
          <p:cNvSpPr>
            <a:spLocks noGrp="1"/>
          </p:cNvSpPr>
          <p:nvPr>
            <p:ph type="body" idx="4294967295"/>
          </p:nvPr>
        </p:nvSpPr>
        <p:spPr>
          <a:xfrm>
            <a:off x="2057400" y="990600"/>
            <a:ext cx="4648200" cy="762000"/>
          </a:xfrm>
        </p:spPr>
        <p:txBody>
          <a:bodyPr/>
          <a:lstStyle/>
          <a:p>
            <a:pPr eaLnBrk="1" hangingPunct="1"/>
            <a:r>
              <a:rPr lang="en-US" altLang="en-US" sz="2800"/>
              <a:t>Shadow-stick method</a:t>
            </a:r>
          </a:p>
        </p:txBody>
      </p:sp>
      <p:pic>
        <p:nvPicPr>
          <p:cNvPr id="14342" name="Picture 7" descr="A black and white line drawing diagram illustrating the first shadow-tip mark method for determining direction using a stick, sun, and shadow. It shows a stick casting a shadow on the ground with a labeled mark, a sun with rays, and a tree in the background, emphasizing the initial shadow-tip point for navigation.">
            <a:extLst>
              <a:ext uri="{FF2B5EF4-FFF2-40B4-BE49-F238E27FC236}">
                <a16:creationId xmlns:a16="http://schemas.microsoft.com/office/drawing/2014/main" id="{6E085A61-1A96-1AF8-0AD8-20CD27A8263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600200"/>
            <a:ext cx="2743200"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9" descr="Diagram illustrating how to determine east-west direction using shadow-tip method. It shows a stick casting shadows at two different times, with labeled points for first and second shadow-tip marks connected by an east-west line, under a sun and tree background.">
            <a:extLst>
              <a:ext uri="{FF2B5EF4-FFF2-40B4-BE49-F238E27FC236}">
                <a16:creationId xmlns:a16="http://schemas.microsoft.com/office/drawing/2014/main" id="{9FB131A6-7A87-E5B1-EA7E-BBAC44C48EE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582738"/>
            <a:ext cx="2600325" cy="321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descr="Diagram illustrating a method to determine cardinal directions using shadow-tip marks cast by a stick in sunlight. It shows a stick with two shadow-tip marks labeled &quot;first&quot; and &quot;second,&quot; connected by an east-west line, with north-south line perpendicular, and includes a sun and trees in the background.">
            <a:extLst>
              <a:ext uri="{FF2B5EF4-FFF2-40B4-BE49-F238E27FC236}">
                <a16:creationId xmlns:a16="http://schemas.microsoft.com/office/drawing/2014/main" id="{6E3F2371-CA3F-DBBF-4541-1BE5C25B2E9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1600200"/>
            <a:ext cx="26130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EEF1CB0-B017-8380-567F-6084D716D7EF}"/>
              </a:ext>
            </a:extLst>
          </p:cNvPr>
          <p:cNvSpPr txBox="1"/>
          <p:nvPr/>
        </p:nvSpPr>
        <p:spPr>
          <a:xfrm>
            <a:off x="2590800" y="4953000"/>
            <a:ext cx="5257800" cy="830263"/>
          </a:xfrm>
          <a:prstGeom prst="rect">
            <a:avLst/>
          </a:prstGeom>
          <a:noFill/>
        </p:spPr>
        <p:txBody>
          <a:bodyPr>
            <a:spAutoFit/>
          </a:bodyPr>
          <a:lstStyle/>
          <a:p>
            <a:pPr>
              <a:defRPr/>
            </a:pPr>
            <a:r>
              <a:rPr lang="en-US" dirty="0">
                <a:latin typeface="+mj-lt"/>
              </a:rPr>
              <a:t>Wait 10 to 15 minutes between first and second marks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E7E8FC1-471F-5BE9-32AE-A63D02FA608D}"/>
              </a:ext>
            </a:extLst>
          </p:cNvPr>
          <p:cNvSpPr>
            <a:spLocks noGrp="1"/>
          </p:cNvSpPr>
          <p:nvPr>
            <p:ph type="title"/>
          </p:nvPr>
        </p:nvSpPr>
        <p:spPr/>
        <p:txBody>
          <a:bodyPr/>
          <a:lstStyle/>
          <a:p>
            <a:pPr eaLnBrk="1" hangingPunct="1"/>
            <a:r>
              <a:rPr lang="en-US" altLang="en-US" sz="2800" dirty="0"/>
              <a:t>Determining Direction w/o a Compass (Watch method)</a:t>
            </a:r>
          </a:p>
        </p:txBody>
      </p:sp>
      <p:sp>
        <p:nvSpPr>
          <p:cNvPr id="15363" name="Footer Placeholder 2">
            <a:extLst>
              <a:ext uri="{FF2B5EF4-FFF2-40B4-BE49-F238E27FC236}">
                <a16:creationId xmlns:a16="http://schemas.microsoft.com/office/drawing/2014/main" id="{52C3E714-1816-BD39-70F9-82CDD77D47C7}"/>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pic>
        <p:nvPicPr>
          <p:cNvPr id="15365" name="Picture 4">
            <a:extLst>
              <a:ext uri="{FF2B5EF4-FFF2-40B4-BE49-F238E27FC236}">
                <a16:creationId xmlns:a16="http://schemas.microsoft.com/office/drawing/2014/main" id="{741964FF-4880-4BB3-DFDA-86AFF4B7085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828800"/>
            <a:ext cx="3962400" cy="43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D74C7479-0A3D-CE85-A42C-BB6FB9198E5C}"/>
              </a:ext>
            </a:extLst>
          </p:cNvPr>
          <p:cNvSpPr txBox="1"/>
          <p:nvPr/>
        </p:nvSpPr>
        <p:spPr>
          <a:xfrm>
            <a:off x="5638800" y="2057400"/>
            <a:ext cx="2819400" cy="3416300"/>
          </a:xfrm>
          <a:prstGeom prst="rect">
            <a:avLst/>
          </a:prstGeom>
          <a:noFill/>
        </p:spPr>
        <p:txBody>
          <a:bodyPr>
            <a:spAutoFit/>
          </a:bodyPr>
          <a:lstStyle/>
          <a:p>
            <a:pPr>
              <a:defRPr/>
            </a:pPr>
            <a:r>
              <a:rPr lang="en-US" b="1" dirty="0">
                <a:latin typeface="+mj-lt"/>
              </a:rPr>
              <a:t>The split is NOONWARDS if before 6am or after 6pm.</a:t>
            </a:r>
          </a:p>
          <a:p>
            <a:pPr>
              <a:defRPr/>
            </a:pPr>
            <a:endParaRPr lang="en-US" b="1" dirty="0">
              <a:latin typeface="+mj-lt"/>
            </a:endParaRPr>
          </a:p>
          <a:p>
            <a:pPr>
              <a:defRPr/>
            </a:pPr>
            <a:r>
              <a:rPr lang="en-US" b="1" dirty="0">
                <a:latin typeface="+mj-lt"/>
              </a:rPr>
              <a:t>During daylight savings time, use the 1 instead of the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88C84B5-0B5A-DD57-90EA-E5D0AAF997FD}"/>
              </a:ext>
            </a:extLst>
          </p:cNvPr>
          <p:cNvSpPr>
            <a:spLocks noGrp="1"/>
          </p:cNvSpPr>
          <p:nvPr>
            <p:ph type="title"/>
          </p:nvPr>
        </p:nvSpPr>
        <p:spPr/>
        <p:txBody>
          <a:bodyPr/>
          <a:lstStyle/>
          <a:p>
            <a:pPr eaLnBrk="1" hangingPunct="1"/>
            <a:r>
              <a:rPr lang="en-US" altLang="en-US" sz="2800" dirty="0"/>
              <a:t>Determining Direction w/o a Compass (at night)</a:t>
            </a:r>
            <a:endParaRPr lang="en-US" altLang="en-US" dirty="0"/>
          </a:p>
        </p:txBody>
      </p:sp>
      <p:sp>
        <p:nvSpPr>
          <p:cNvPr id="16387" name="Footer Placeholder 2">
            <a:extLst>
              <a:ext uri="{FF2B5EF4-FFF2-40B4-BE49-F238E27FC236}">
                <a16:creationId xmlns:a16="http://schemas.microsoft.com/office/drawing/2014/main" id="{B0CD3875-3DCC-7FBE-26B3-64D806119081}"/>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pic>
        <p:nvPicPr>
          <p:cNvPr id="16389" name="Picture 7">
            <a:extLst>
              <a:ext uri="{FF2B5EF4-FFF2-40B4-BE49-F238E27FC236}">
                <a16:creationId xmlns:a16="http://schemas.microsoft.com/office/drawing/2014/main" id="{7E6BF847-B3FB-AD21-5A7C-3943787D509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524000"/>
            <a:ext cx="5116513" cy="509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18AE2FC-6062-4211-5785-28E507E57F4A}"/>
              </a:ext>
            </a:extLst>
          </p:cNvPr>
          <p:cNvSpPr>
            <a:spLocks noGrp="1"/>
          </p:cNvSpPr>
          <p:nvPr>
            <p:ph type="title"/>
          </p:nvPr>
        </p:nvSpPr>
        <p:spPr>
          <a:xfrm>
            <a:off x="533400" y="0"/>
            <a:ext cx="7772400" cy="838200"/>
          </a:xfrm>
        </p:spPr>
        <p:txBody>
          <a:bodyPr/>
          <a:lstStyle/>
          <a:p>
            <a:pPr eaLnBrk="1" hangingPunct="1"/>
            <a:r>
              <a:rPr lang="en-US" altLang="en-US" dirty="0"/>
              <a:t>Where is Polaris?</a:t>
            </a:r>
          </a:p>
        </p:txBody>
      </p:sp>
      <p:sp>
        <p:nvSpPr>
          <p:cNvPr id="17411" name="Footer Placeholder 2">
            <a:extLst>
              <a:ext uri="{FF2B5EF4-FFF2-40B4-BE49-F238E27FC236}">
                <a16:creationId xmlns:a16="http://schemas.microsoft.com/office/drawing/2014/main" id="{B6B1552B-A31F-CFE6-50AE-EC7B8EFC59A5}"/>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pic>
        <p:nvPicPr>
          <p:cNvPr id="17412" name="Picture 4">
            <a:extLst>
              <a:ext uri="{FF2B5EF4-FFF2-40B4-BE49-F238E27FC236}">
                <a16:creationId xmlns:a16="http://schemas.microsoft.com/office/drawing/2014/main" id="{405BC229-6F5B-3BAB-83C7-BE7DD9E3F24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10103"/>
          <a:stretch>
            <a:fillRect/>
          </a:stretch>
        </p:blipFill>
        <p:spPr bwMode="auto">
          <a:xfrm>
            <a:off x="1752600" y="762000"/>
            <a:ext cx="6610350" cy="588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FDDE2C8-CF77-8B16-A985-7EB839458298}"/>
              </a:ext>
            </a:extLst>
          </p:cNvPr>
          <p:cNvSpPr>
            <a:spLocks noGrp="1"/>
          </p:cNvSpPr>
          <p:nvPr>
            <p:ph type="title"/>
          </p:nvPr>
        </p:nvSpPr>
        <p:spPr>
          <a:xfrm>
            <a:off x="533400" y="0"/>
            <a:ext cx="7772400" cy="838200"/>
          </a:xfrm>
        </p:spPr>
        <p:txBody>
          <a:bodyPr/>
          <a:lstStyle/>
          <a:p>
            <a:pPr eaLnBrk="1" hangingPunct="1"/>
            <a:r>
              <a:rPr lang="en-US" altLang="en-US" dirty="0"/>
              <a:t>Where is Polaris? (solution)</a:t>
            </a:r>
          </a:p>
        </p:txBody>
      </p:sp>
      <p:sp>
        <p:nvSpPr>
          <p:cNvPr id="18435" name="Footer Placeholder 2">
            <a:extLst>
              <a:ext uri="{FF2B5EF4-FFF2-40B4-BE49-F238E27FC236}">
                <a16:creationId xmlns:a16="http://schemas.microsoft.com/office/drawing/2014/main" id="{E3613901-F8BF-CE89-D352-CF116EF1D3D7}"/>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pic>
        <p:nvPicPr>
          <p:cNvPr id="18436" name="Picture 4">
            <a:extLst>
              <a:ext uri="{FF2B5EF4-FFF2-40B4-BE49-F238E27FC236}">
                <a16:creationId xmlns:a16="http://schemas.microsoft.com/office/drawing/2014/main" id="{ED6CEA1A-4CEC-381A-F511-A1330390D5A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10103"/>
          <a:stretch>
            <a:fillRect/>
          </a:stretch>
        </p:blipFill>
        <p:spPr bwMode="auto">
          <a:xfrm>
            <a:off x="1752600" y="762000"/>
            <a:ext cx="6610350" cy="588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E34885D0-94A7-49ED-95BF-08B56DCB7541}"/>
              </a:ext>
              <a:ext uri="{C183D7F6-B498-43B3-948B-1728B52AA6E4}">
                <adec:decorative xmlns:adec="http://schemas.microsoft.com/office/drawing/2017/decorative" val="1"/>
              </a:ext>
            </a:extLst>
          </p:cNvPr>
          <p:cNvCxnSpPr/>
          <p:nvPr/>
        </p:nvCxnSpPr>
        <p:spPr bwMode="auto">
          <a:xfrm rot="16200000" flipV="1">
            <a:off x="3238500" y="4000500"/>
            <a:ext cx="2133600" cy="838200"/>
          </a:xfrm>
          <a:prstGeom prst="straightConnector1">
            <a:avLst/>
          </a:prstGeom>
          <a:ln w="28575">
            <a:solidFill>
              <a:schemeClr val="bg1">
                <a:lumMod val="75000"/>
              </a:schemeClr>
            </a:solidFill>
            <a:headEnd type="none" w="med" len="me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2506121-8051-E9BD-8881-21761D7B45A1}"/>
              </a:ext>
            </a:extLst>
          </p:cNvPr>
          <p:cNvSpPr>
            <a:spLocks noGrp="1"/>
          </p:cNvSpPr>
          <p:nvPr>
            <p:ph type="title"/>
          </p:nvPr>
        </p:nvSpPr>
        <p:spPr>
          <a:xfrm>
            <a:off x="914400" y="2362200"/>
            <a:ext cx="7772400" cy="1143000"/>
          </a:xfrm>
        </p:spPr>
        <p:txBody>
          <a:bodyPr/>
          <a:lstStyle/>
          <a:p>
            <a:pPr eaLnBrk="1" hangingPunct="1"/>
            <a:r>
              <a:rPr lang="en-US" altLang="en-US" sz="2800"/>
              <a:t>Using the Mission Planning Worksheet</a:t>
            </a:r>
          </a:p>
        </p:txBody>
      </p:sp>
      <p:sp>
        <p:nvSpPr>
          <p:cNvPr id="19459" name="Footer Placeholder 2">
            <a:extLst>
              <a:ext uri="{FF2B5EF4-FFF2-40B4-BE49-F238E27FC236}">
                <a16:creationId xmlns:a16="http://schemas.microsoft.com/office/drawing/2014/main" id="{F2B2238D-CEBD-390E-5CDE-9D29CE410117}"/>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a:extLst>
              <a:ext uri="{FF2B5EF4-FFF2-40B4-BE49-F238E27FC236}">
                <a16:creationId xmlns:a16="http://schemas.microsoft.com/office/drawing/2014/main" id="{13792E76-081C-539C-1F8D-E73E1FBACF26}"/>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3075" name="Rectangle 2">
            <a:extLst>
              <a:ext uri="{FF2B5EF4-FFF2-40B4-BE49-F238E27FC236}">
                <a16:creationId xmlns:a16="http://schemas.microsoft.com/office/drawing/2014/main" id="{E1732E86-9790-D122-68E1-619E355FA3F0}"/>
              </a:ext>
            </a:extLst>
          </p:cNvPr>
          <p:cNvSpPr>
            <a:spLocks noGrp="1" noChangeArrowheads="1"/>
          </p:cNvSpPr>
          <p:nvPr>
            <p:ph type="title"/>
          </p:nvPr>
        </p:nvSpPr>
        <p:spPr>
          <a:xfrm>
            <a:off x="609600" y="228600"/>
            <a:ext cx="7772400" cy="1143000"/>
          </a:xfrm>
        </p:spPr>
        <p:txBody>
          <a:bodyPr/>
          <a:lstStyle/>
          <a:p>
            <a:pPr eaLnBrk="1" hangingPunct="1"/>
            <a:r>
              <a:rPr lang="en-US" altLang="en-US" sz="2800" dirty="0">
                <a:latin typeface="Verdana" panose="020B0604030504040204" pitchFamily="34" charset="0"/>
              </a:rPr>
              <a:t>Movement and Route Selection (1)</a:t>
            </a:r>
          </a:p>
        </p:txBody>
      </p:sp>
      <p:sp>
        <p:nvSpPr>
          <p:cNvPr id="7171" name="Rectangle 3">
            <a:extLst>
              <a:ext uri="{FF2B5EF4-FFF2-40B4-BE49-F238E27FC236}">
                <a16:creationId xmlns:a16="http://schemas.microsoft.com/office/drawing/2014/main" id="{EE9FA074-D99C-6404-4C32-3498FE35EDB3}"/>
              </a:ext>
            </a:extLst>
          </p:cNvPr>
          <p:cNvSpPr>
            <a:spLocks noGrp="1" noChangeArrowheads="1"/>
          </p:cNvSpPr>
          <p:nvPr>
            <p:ph type="body" idx="1"/>
          </p:nvPr>
        </p:nvSpPr>
        <p:spPr>
          <a:xfrm>
            <a:off x="914400" y="1371600"/>
            <a:ext cx="8229600" cy="4876800"/>
          </a:xfrm>
        </p:spPr>
        <p:txBody>
          <a:bodyPr/>
          <a:lstStyle/>
          <a:p>
            <a:pPr marL="609600" indent="-609600" eaLnBrk="1" hangingPunct="1">
              <a:lnSpc>
                <a:spcPct val="80000"/>
              </a:lnSpc>
              <a:buFontTx/>
              <a:buAutoNum type="arabicPeriod"/>
              <a:defRPr/>
            </a:pPr>
            <a:r>
              <a:rPr lang="en-US" sz="2800" dirty="0"/>
              <a:t>Plan the route</a:t>
            </a:r>
          </a:p>
          <a:p>
            <a:pPr marL="990600" lvl="1" indent="-533400" eaLnBrk="1" hangingPunct="1">
              <a:lnSpc>
                <a:spcPct val="80000"/>
              </a:lnSpc>
              <a:defRPr/>
            </a:pPr>
            <a:r>
              <a:rPr lang="en-US" sz="2400" dirty="0"/>
              <a:t>Mission</a:t>
            </a:r>
          </a:p>
          <a:p>
            <a:pPr marL="990600" lvl="1" indent="-533400" eaLnBrk="1" hangingPunct="1">
              <a:lnSpc>
                <a:spcPct val="80000"/>
              </a:lnSpc>
              <a:defRPr/>
            </a:pPr>
            <a:r>
              <a:rPr lang="en-US" sz="2400" dirty="0"/>
              <a:t>Distance, </a:t>
            </a:r>
            <a:r>
              <a:rPr lang="en-US" sz="2400" dirty="0" err="1"/>
              <a:t>Terain</a:t>
            </a:r>
            <a:r>
              <a:rPr lang="en-US" sz="2400" dirty="0"/>
              <a:t>, Conditions</a:t>
            </a:r>
          </a:p>
          <a:p>
            <a:pPr marL="990600" lvl="1" indent="-533400" eaLnBrk="1" hangingPunct="1">
              <a:lnSpc>
                <a:spcPct val="80000"/>
              </a:lnSpc>
              <a:defRPr/>
            </a:pPr>
            <a:r>
              <a:rPr lang="en-US" sz="2400" dirty="0"/>
              <a:t>Fitness and experience of personnel</a:t>
            </a:r>
          </a:p>
          <a:p>
            <a:pPr marL="990600" lvl="1" indent="-533400" eaLnBrk="1" hangingPunct="1">
              <a:lnSpc>
                <a:spcPct val="80000"/>
              </a:lnSpc>
              <a:defRPr/>
            </a:pPr>
            <a:r>
              <a:rPr lang="en-US" sz="2400" dirty="0"/>
              <a:t>Careful evaluation of maps and photos</a:t>
            </a:r>
          </a:p>
          <a:p>
            <a:pPr marL="990600" lvl="1" indent="-533400" eaLnBrk="1" hangingPunct="1">
              <a:lnSpc>
                <a:spcPct val="80000"/>
              </a:lnSpc>
              <a:defRPr/>
            </a:pPr>
            <a:r>
              <a:rPr lang="en-US" sz="2400" dirty="0"/>
              <a:t>Check points </a:t>
            </a:r>
          </a:p>
          <a:p>
            <a:pPr marL="1371600" lvl="2" indent="-457200" eaLnBrk="1" hangingPunct="1">
              <a:lnSpc>
                <a:spcPct val="80000"/>
              </a:lnSpc>
              <a:defRPr/>
            </a:pPr>
            <a:r>
              <a:rPr lang="en-US" dirty="0"/>
              <a:t>Linear features that cross route are best.</a:t>
            </a:r>
          </a:p>
          <a:p>
            <a:pPr marL="990600" lvl="1" indent="-533400" eaLnBrk="1" hangingPunct="1">
              <a:lnSpc>
                <a:spcPct val="80000"/>
              </a:lnSpc>
              <a:defRPr/>
            </a:pPr>
            <a:r>
              <a:rPr lang="en-US" sz="2400" dirty="0"/>
              <a:t>Decision Points</a:t>
            </a:r>
          </a:p>
          <a:p>
            <a:pPr marL="1371600" lvl="2" indent="-457200" eaLnBrk="1" hangingPunct="1">
              <a:lnSpc>
                <a:spcPct val="80000"/>
              </a:lnSpc>
              <a:defRPr/>
            </a:pPr>
            <a:r>
              <a:rPr lang="en-US" dirty="0"/>
              <a:t>Places where there is a change in direction</a:t>
            </a:r>
          </a:p>
          <a:p>
            <a:pPr marL="971550" lvl="1" indent="-457200" eaLnBrk="1" hangingPunct="1">
              <a:lnSpc>
                <a:spcPct val="80000"/>
              </a:lnSpc>
              <a:defRPr/>
            </a:pPr>
            <a:r>
              <a:rPr lang="en-US" sz="2400" dirty="0"/>
              <a:t>Catching features</a:t>
            </a:r>
          </a:p>
          <a:p>
            <a:pPr marL="1371600" lvl="2" indent="-457200" eaLnBrk="1" hangingPunct="1">
              <a:lnSpc>
                <a:spcPct val="80000"/>
              </a:lnSpc>
              <a:defRPr/>
            </a:pPr>
            <a:r>
              <a:rPr lang="en-US" dirty="0"/>
              <a:t>Know when you have gone too far</a:t>
            </a:r>
          </a:p>
          <a:p>
            <a:pPr marL="971550" lvl="1" indent="-457200" eaLnBrk="1" hangingPunct="1">
              <a:lnSpc>
                <a:spcPct val="80000"/>
              </a:lnSpc>
              <a:defRPr/>
            </a:pPr>
            <a:r>
              <a:rPr lang="en-US" sz="2400" dirty="0"/>
              <a:t>Multiple or alternate routes </a:t>
            </a:r>
          </a:p>
          <a:p>
            <a:pPr marL="971550" lvl="1" indent="-457200" eaLnBrk="1" hangingPunct="1">
              <a:lnSpc>
                <a:spcPct val="80000"/>
              </a:lnSpc>
              <a:defRPr/>
            </a:pPr>
            <a:r>
              <a:rPr lang="en-US" sz="2400" dirty="0"/>
              <a:t>Time</a:t>
            </a:r>
          </a:p>
          <a:p>
            <a:pPr marL="1371600" lvl="2" indent="-457200" eaLnBrk="1" hangingPunct="1">
              <a:lnSpc>
                <a:spcPct val="80000"/>
              </a:lnSpc>
              <a:defRPr/>
            </a:pPr>
            <a:endParaRPr lang="en-US" dirty="0"/>
          </a:p>
        </p:txBody>
      </p:sp>
    </p:spTree>
  </p:cSld>
  <p:clrMapOvr>
    <a:masterClrMapping/>
  </p:clrMapOvr>
  <p:transition>
    <p:cut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a:extLst>
              <a:ext uri="{FF2B5EF4-FFF2-40B4-BE49-F238E27FC236}">
                <a16:creationId xmlns:a16="http://schemas.microsoft.com/office/drawing/2014/main" id="{9988AB61-006E-C11F-5B2B-E63425D3E919}"/>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4099" name="Rectangle 2">
            <a:extLst>
              <a:ext uri="{FF2B5EF4-FFF2-40B4-BE49-F238E27FC236}">
                <a16:creationId xmlns:a16="http://schemas.microsoft.com/office/drawing/2014/main" id="{D7BAB564-CC58-4195-CF8F-26000BACB001}"/>
              </a:ext>
            </a:extLst>
          </p:cNvPr>
          <p:cNvSpPr>
            <a:spLocks noGrp="1" noChangeArrowheads="1"/>
          </p:cNvSpPr>
          <p:nvPr>
            <p:ph type="title"/>
          </p:nvPr>
        </p:nvSpPr>
        <p:spPr>
          <a:xfrm>
            <a:off x="381000" y="304800"/>
            <a:ext cx="7772400" cy="1143000"/>
          </a:xfrm>
        </p:spPr>
        <p:txBody>
          <a:bodyPr/>
          <a:lstStyle/>
          <a:p>
            <a:pPr eaLnBrk="1" hangingPunct="1"/>
            <a:r>
              <a:rPr lang="en-US" altLang="en-US" sz="2800" dirty="0">
                <a:latin typeface="Verdana" panose="020B0604030504040204" pitchFamily="34" charset="0"/>
              </a:rPr>
              <a:t>Movement and Route Selection (2)</a:t>
            </a:r>
          </a:p>
        </p:txBody>
      </p:sp>
      <p:sp>
        <p:nvSpPr>
          <p:cNvPr id="4100" name="Rectangle 3">
            <a:extLst>
              <a:ext uri="{FF2B5EF4-FFF2-40B4-BE49-F238E27FC236}">
                <a16:creationId xmlns:a16="http://schemas.microsoft.com/office/drawing/2014/main" id="{FF257DAE-F7A6-3285-681C-E5173CF85720}"/>
              </a:ext>
            </a:extLst>
          </p:cNvPr>
          <p:cNvSpPr>
            <a:spLocks noGrp="1" noChangeArrowheads="1"/>
          </p:cNvSpPr>
          <p:nvPr>
            <p:ph type="body" idx="1"/>
          </p:nvPr>
        </p:nvSpPr>
        <p:spPr/>
        <p:txBody>
          <a:bodyPr/>
          <a:lstStyle/>
          <a:p>
            <a:pPr eaLnBrk="1" hangingPunct="1">
              <a:buFont typeface="Wingdings 3" panose="05040102010807070707" pitchFamily="18" charset="2"/>
              <a:buNone/>
            </a:pPr>
            <a:r>
              <a:rPr lang="en-US" altLang="en-US"/>
              <a:t>2. Always Know Your Location</a:t>
            </a:r>
          </a:p>
          <a:p>
            <a:pPr lvl="1" eaLnBrk="1" hangingPunct="1"/>
            <a:r>
              <a:rPr lang="en-US" altLang="en-US"/>
              <a:t>Directional orientation</a:t>
            </a:r>
          </a:p>
          <a:p>
            <a:pPr lvl="1" eaLnBrk="1" hangingPunct="1"/>
            <a:r>
              <a:rPr lang="en-US" altLang="en-US"/>
              <a:t>Distance and direction to objective</a:t>
            </a:r>
          </a:p>
          <a:p>
            <a:pPr lvl="1" eaLnBrk="1" hangingPunct="1"/>
            <a:r>
              <a:rPr lang="en-US" altLang="en-US"/>
              <a:t>Other landmarks or features</a:t>
            </a:r>
          </a:p>
          <a:p>
            <a:pPr lvl="1" eaLnBrk="1" hangingPunct="1"/>
            <a:r>
              <a:rPr lang="en-US" altLang="en-US"/>
              <a:t>Hazards</a:t>
            </a:r>
          </a:p>
          <a:p>
            <a:pPr lvl="1" eaLnBrk="1" hangingPunct="1"/>
            <a:r>
              <a:rPr lang="en-US" altLang="en-US"/>
              <a:t>Need good map reading skills!</a:t>
            </a:r>
          </a:p>
          <a:p>
            <a:pPr lvl="1" eaLnBrk="1" hangingPunct="1"/>
            <a:r>
              <a:rPr lang="en-US" altLang="en-US"/>
              <a:t>Check with GPS: need to know how to determine and how to plot coordinates</a:t>
            </a:r>
          </a:p>
        </p:txBody>
      </p:sp>
    </p:spTree>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a:extLst>
              <a:ext uri="{FF2B5EF4-FFF2-40B4-BE49-F238E27FC236}">
                <a16:creationId xmlns:a16="http://schemas.microsoft.com/office/drawing/2014/main" id="{4D2DE016-02DE-6EA8-A35F-679A87ABECE6}"/>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5123" name="Rectangle 2">
            <a:extLst>
              <a:ext uri="{FF2B5EF4-FFF2-40B4-BE49-F238E27FC236}">
                <a16:creationId xmlns:a16="http://schemas.microsoft.com/office/drawing/2014/main" id="{B229D995-1640-7CFA-A4DA-643E4CD85F22}"/>
              </a:ext>
            </a:extLst>
          </p:cNvPr>
          <p:cNvSpPr>
            <a:spLocks noGrp="1" noChangeArrowheads="1"/>
          </p:cNvSpPr>
          <p:nvPr>
            <p:ph type="title"/>
          </p:nvPr>
        </p:nvSpPr>
        <p:spPr>
          <a:xfrm>
            <a:off x="533400" y="228600"/>
            <a:ext cx="7772400" cy="1143000"/>
          </a:xfrm>
        </p:spPr>
        <p:txBody>
          <a:bodyPr/>
          <a:lstStyle/>
          <a:p>
            <a:pPr eaLnBrk="1" hangingPunct="1"/>
            <a:r>
              <a:rPr lang="en-US" altLang="en-US" sz="2800" dirty="0">
                <a:latin typeface="Verdana" panose="020B0604030504040204" pitchFamily="34" charset="0"/>
              </a:rPr>
              <a:t>Movement and Route Selection (3)</a:t>
            </a:r>
          </a:p>
        </p:txBody>
      </p:sp>
      <p:sp>
        <p:nvSpPr>
          <p:cNvPr id="5124" name="Rectangle 3">
            <a:extLst>
              <a:ext uri="{FF2B5EF4-FFF2-40B4-BE49-F238E27FC236}">
                <a16:creationId xmlns:a16="http://schemas.microsoft.com/office/drawing/2014/main" id="{6F9D0481-641F-22B4-80FB-46E7B0217FA5}"/>
              </a:ext>
            </a:extLst>
          </p:cNvPr>
          <p:cNvSpPr>
            <a:spLocks noGrp="1" noChangeArrowheads="1"/>
          </p:cNvSpPr>
          <p:nvPr>
            <p:ph type="body" idx="1"/>
          </p:nvPr>
        </p:nvSpPr>
        <p:spPr/>
        <p:txBody>
          <a:bodyPr/>
          <a:lstStyle/>
          <a:p>
            <a:pPr eaLnBrk="1" hangingPunct="1">
              <a:lnSpc>
                <a:spcPct val="90000"/>
              </a:lnSpc>
              <a:buFont typeface="Wingdings 3" panose="05040102010807070707" pitchFamily="18" charset="2"/>
              <a:buNone/>
            </a:pPr>
            <a:r>
              <a:rPr lang="en-US" altLang="en-US" sz="2800"/>
              <a:t>3. Stay on route</a:t>
            </a:r>
          </a:p>
          <a:p>
            <a:pPr lvl="1" eaLnBrk="1" hangingPunct="1">
              <a:lnSpc>
                <a:spcPct val="90000"/>
              </a:lnSpc>
              <a:buClr>
                <a:schemeClr val="tx1"/>
              </a:buClr>
            </a:pPr>
            <a:r>
              <a:rPr lang="en-US" altLang="en-US" sz="2400"/>
              <a:t>Offsets may  be necessary to get around obstacles.	</a:t>
            </a:r>
          </a:p>
          <a:p>
            <a:pPr lvl="1" eaLnBrk="1" hangingPunct="1">
              <a:lnSpc>
                <a:spcPct val="90000"/>
              </a:lnSpc>
              <a:buClr>
                <a:schemeClr val="tx1"/>
              </a:buClr>
            </a:pPr>
            <a:r>
              <a:rPr lang="en-US" altLang="en-US" sz="2400"/>
              <a:t>People tend to drift to one side or the other as well as downhill.		</a:t>
            </a:r>
          </a:p>
          <a:p>
            <a:pPr eaLnBrk="1" hangingPunct="1">
              <a:lnSpc>
                <a:spcPct val="90000"/>
              </a:lnSpc>
              <a:buFont typeface="Wingdings 3" panose="05040102010807070707" pitchFamily="18" charset="2"/>
              <a:buNone/>
            </a:pPr>
            <a:r>
              <a:rPr lang="en-US" altLang="en-US" sz="2800"/>
              <a:t>4. Recognize Objective</a:t>
            </a:r>
          </a:p>
          <a:p>
            <a:pPr lvl="1" eaLnBrk="1" hangingPunct="1">
              <a:lnSpc>
                <a:spcPct val="90000"/>
              </a:lnSpc>
            </a:pPr>
            <a:r>
              <a:rPr lang="en-US" altLang="en-US" sz="2400"/>
              <a:t>Select easily recognized checkpoint close to target.</a:t>
            </a:r>
          </a:p>
          <a:p>
            <a:pPr lvl="1" eaLnBrk="1" hangingPunct="1">
              <a:lnSpc>
                <a:spcPct val="90000"/>
              </a:lnSpc>
            </a:pPr>
            <a:r>
              <a:rPr lang="en-US" altLang="en-US" sz="2400"/>
              <a:t>Determine distance and direction to target from the checkpoint.</a:t>
            </a:r>
          </a:p>
          <a:p>
            <a:pPr lvl="1" eaLnBrk="1" hangingPunct="1">
              <a:lnSpc>
                <a:spcPct val="90000"/>
              </a:lnSpc>
            </a:pPr>
            <a:r>
              <a:rPr lang="en-US" altLang="en-US" sz="2400"/>
              <a:t>Determine features that indicate target was missed.</a:t>
            </a:r>
          </a:p>
        </p:txBody>
      </p:sp>
    </p:spTree>
  </p:cSld>
  <p:clrMapOvr>
    <a:masterClrMapping/>
  </p:clrMapOvr>
  <p:transition>
    <p:cut thruBlk="1"/>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Footer Placeholder 3">
            <a:extLst>
              <a:ext uri="{FF2B5EF4-FFF2-40B4-BE49-F238E27FC236}">
                <a16:creationId xmlns:a16="http://schemas.microsoft.com/office/drawing/2014/main" id="{0E801D07-9638-BDDB-BB7D-F09E3180D654}"/>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6147" name="Rectangle 2">
            <a:extLst>
              <a:ext uri="{FF2B5EF4-FFF2-40B4-BE49-F238E27FC236}">
                <a16:creationId xmlns:a16="http://schemas.microsoft.com/office/drawing/2014/main" id="{E4A107CA-7AF7-B120-03F5-DE265173879F}"/>
              </a:ext>
            </a:extLst>
          </p:cNvPr>
          <p:cNvSpPr>
            <a:spLocks noGrp="1" noChangeArrowheads="1"/>
          </p:cNvSpPr>
          <p:nvPr>
            <p:ph type="title"/>
          </p:nvPr>
        </p:nvSpPr>
        <p:spPr>
          <a:xfrm>
            <a:off x="1143000" y="381000"/>
            <a:ext cx="6248400" cy="1139825"/>
          </a:xfrm>
        </p:spPr>
        <p:txBody>
          <a:bodyPr/>
          <a:lstStyle/>
          <a:p>
            <a:pPr eaLnBrk="1" hangingPunct="1"/>
            <a:r>
              <a:rPr lang="en-US" altLang="en-US"/>
              <a:t>Example</a:t>
            </a:r>
          </a:p>
        </p:txBody>
      </p:sp>
      <p:pic>
        <p:nvPicPr>
          <p:cNvPr id="44036" name="Picture 4" descr="Topographic map showing Roosevelt area with contour lines indicating elevation changes, water bodies like Lost Lake and Ranch Run Creek, and labeled features such as Hell Way and Qaq. Map uses green for land, blue for water, and black for labels and contour lines, highlighting terrain details and elevation points around 10,000 feet.">
            <a:extLst>
              <a:ext uri="{FF2B5EF4-FFF2-40B4-BE49-F238E27FC236}">
                <a16:creationId xmlns:a16="http://schemas.microsoft.com/office/drawing/2014/main" id="{B5BFE1F7-54E6-7A84-61D6-3DBAF4A820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143" t="22964" r="34000" b="35254"/>
          <a:stretch>
            <a:fillRect/>
          </a:stretch>
        </p:blipFill>
        <p:spPr bwMode="auto">
          <a:xfrm>
            <a:off x="1066800" y="2057400"/>
            <a:ext cx="4038600" cy="33528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44037" name="Line 5">
            <a:extLst>
              <a:ext uri="{FF2B5EF4-FFF2-40B4-BE49-F238E27FC236}">
                <a16:creationId xmlns:a16="http://schemas.microsoft.com/office/drawing/2014/main" id="{0E25E60B-A80B-5301-C1B8-B299ECEFC435}"/>
              </a:ext>
              <a:ext uri="{C183D7F6-B498-43B3-948B-1728B52AA6E4}">
                <adec:decorative xmlns:adec="http://schemas.microsoft.com/office/drawing/2017/decorative" val="1"/>
              </a:ext>
            </a:extLst>
          </p:cNvPr>
          <p:cNvSpPr>
            <a:spLocks noChangeShapeType="1"/>
          </p:cNvSpPr>
          <p:nvPr/>
        </p:nvSpPr>
        <p:spPr bwMode="auto">
          <a:xfrm flipH="1" flipV="1">
            <a:off x="3544888" y="4138613"/>
            <a:ext cx="806450" cy="315912"/>
          </a:xfrm>
          <a:prstGeom prst="line">
            <a:avLst/>
          </a:prstGeom>
          <a:noFill/>
          <a:ln w="38100">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4038" name="Line 6">
            <a:extLst>
              <a:ext uri="{FF2B5EF4-FFF2-40B4-BE49-F238E27FC236}">
                <a16:creationId xmlns:a16="http://schemas.microsoft.com/office/drawing/2014/main" id="{6186ECC4-CC00-E753-A327-2F50440449FA}"/>
              </a:ext>
              <a:ext uri="{C183D7F6-B498-43B3-948B-1728B52AA6E4}">
                <adec:decorative xmlns:adec="http://schemas.microsoft.com/office/drawing/2017/decorative" val="1"/>
              </a:ext>
            </a:extLst>
          </p:cNvPr>
          <p:cNvSpPr>
            <a:spLocks noChangeShapeType="1"/>
          </p:cNvSpPr>
          <p:nvPr/>
        </p:nvSpPr>
        <p:spPr bwMode="auto">
          <a:xfrm flipH="1" flipV="1">
            <a:off x="3113088" y="3382963"/>
            <a:ext cx="431800" cy="755650"/>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9" name="Line 7">
            <a:extLst>
              <a:ext uri="{FF2B5EF4-FFF2-40B4-BE49-F238E27FC236}">
                <a16:creationId xmlns:a16="http://schemas.microsoft.com/office/drawing/2014/main" id="{4D08A765-AF6A-E4D2-83E6-1E6715CD3547}"/>
              </a:ext>
              <a:ext uri="{C183D7F6-B498-43B3-948B-1728B52AA6E4}">
                <adec:decorative xmlns:adec="http://schemas.microsoft.com/office/drawing/2017/decorative" val="1"/>
              </a:ext>
            </a:extLst>
          </p:cNvPr>
          <p:cNvSpPr>
            <a:spLocks noChangeShapeType="1"/>
          </p:cNvSpPr>
          <p:nvPr/>
        </p:nvSpPr>
        <p:spPr bwMode="auto">
          <a:xfrm flipH="1">
            <a:off x="2089150" y="3382963"/>
            <a:ext cx="1023938" cy="6350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1" name="Rectangle 9">
            <a:extLst>
              <a:ext uri="{FF2B5EF4-FFF2-40B4-BE49-F238E27FC236}">
                <a16:creationId xmlns:a16="http://schemas.microsoft.com/office/drawing/2014/main" id="{3391E754-0789-CCA0-CEB0-B7A2AC9FE106}"/>
              </a:ext>
            </a:extLst>
          </p:cNvPr>
          <p:cNvSpPr>
            <a:spLocks noGrp="1" noChangeArrowheads="1"/>
          </p:cNvSpPr>
          <p:nvPr>
            <p:ph type="body" idx="1"/>
          </p:nvPr>
        </p:nvSpPr>
        <p:spPr>
          <a:xfrm>
            <a:off x="5105400" y="1981200"/>
            <a:ext cx="3733800" cy="3429000"/>
          </a:xfrm>
        </p:spPr>
        <p:txBody>
          <a:bodyPr/>
          <a:lstStyle/>
          <a:p>
            <a:pPr eaLnBrk="1" hangingPunct="1">
              <a:lnSpc>
                <a:spcPct val="90000"/>
              </a:lnSpc>
            </a:pPr>
            <a:r>
              <a:rPr lang="en-US" altLang="en-US" sz="1800" b="0"/>
              <a:t>Route goes from Lost Lake to the trail.</a:t>
            </a:r>
          </a:p>
          <a:p>
            <a:pPr eaLnBrk="1" hangingPunct="1">
              <a:lnSpc>
                <a:spcPct val="90000"/>
              </a:lnSpc>
            </a:pPr>
            <a:r>
              <a:rPr lang="en-US" altLang="en-US" sz="1800" b="0"/>
              <a:t>Use hilltop as intermediate goal</a:t>
            </a:r>
          </a:p>
          <a:p>
            <a:pPr eaLnBrk="1" hangingPunct="1">
              <a:lnSpc>
                <a:spcPct val="90000"/>
              </a:lnSpc>
            </a:pPr>
            <a:r>
              <a:rPr lang="en-US" altLang="en-US" sz="1800" b="0"/>
              <a:t>Use ridge line for safer travel and as a handrail to the trail.</a:t>
            </a:r>
          </a:p>
          <a:p>
            <a:pPr eaLnBrk="1" hangingPunct="1">
              <a:lnSpc>
                <a:spcPct val="90000"/>
              </a:lnSpc>
            </a:pPr>
            <a:r>
              <a:rPr lang="en-US" altLang="en-US" sz="1800" b="0"/>
              <a:t>Creek beyond the trail would indicate you missed.</a:t>
            </a:r>
          </a:p>
          <a:p>
            <a:pPr eaLnBrk="1" hangingPunct="1">
              <a:lnSpc>
                <a:spcPct val="90000"/>
              </a:lnSpc>
            </a:pPr>
            <a:r>
              <a:rPr lang="en-US" altLang="en-US" sz="1800" b="0"/>
              <a:t>Half Way pond would indicate you veered too far SE.  The steep hillside would be another clue.</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403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6" fill="hold" nodeType="clickEffect">
                                  <p:stCondLst>
                                    <p:cond delay="0"/>
                                  </p:stCondLst>
                                  <p:childTnLst>
                                    <p:set>
                                      <p:cBhvr>
                                        <p:cTn id="10" dur="1" fill="hold">
                                          <p:stCondLst>
                                            <p:cond delay="0"/>
                                          </p:stCondLst>
                                        </p:cTn>
                                        <p:tgtEl>
                                          <p:spTgt spid="44039"/>
                                        </p:tgtEl>
                                        <p:attrNameLst>
                                          <p:attrName>style.visibility</p:attrName>
                                        </p:attrNameLst>
                                      </p:cBhvr>
                                      <p:to>
                                        <p:strVal val="visible"/>
                                      </p:to>
                                    </p:set>
                                    <p:animEffect transition="in" filter="barn(inHorizontal)">
                                      <p:cBhvr>
                                        <p:cTn id="11" dur="500"/>
                                        <p:tgtEl>
                                          <p:spTgt spid="44039"/>
                                        </p:tgtEl>
                                      </p:cBhvr>
                                    </p:animEffect>
                                  </p:childTnLst>
                                </p:cTn>
                              </p:par>
                            </p:childTnLst>
                          </p:cTn>
                        </p:par>
                        <p:par>
                          <p:cTn id="12" fill="hold" nodeType="afterGroup">
                            <p:stCondLst>
                              <p:cond delay="500"/>
                            </p:stCondLst>
                            <p:childTnLst>
                              <p:par>
                                <p:cTn id="13" presetID="16" presetClass="entr" presetSubtype="26" fill="hold" nodeType="afterEffect">
                                  <p:stCondLst>
                                    <p:cond delay="0"/>
                                  </p:stCondLst>
                                  <p:childTnLst>
                                    <p:set>
                                      <p:cBhvr>
                                        <p:cTn id="14" dur="1" fill="hold">
                                          <p:stCondLst>
                                            <p:cond delay="0"/>
                                          </p:stCondLst>
                                        </p:cTn>
                                        <p:tgtEl>
                                          <p:spTgt spid="44038"/>
                                        </p:tgtEl>
                                        <p:attrNameLst>
                                          <p:attrName>style.visibility</p:attrName>
                                        </p:attrNameLst>
                                      </p:cBhvr>
                                      <p:to>
                                        <p:strVal val="visible"/>
                                      </p:to>
                                    </p:set>
                                    <p:animEffect transition="in" filter="barn(inHorizontal)">
                                      <p:cBhvr>
                                        <p:cTn id="15" dur="500"/>
                                        <p:tgtEl>
                                          <p:spTgt spid="44038"/>
                                        </p:tgtEl>
                                      </p:cBhvr>
                                    </p:animEffect>
                                  </p:childTnLst>
                                </p:cTn>
                              </p:par>
                            </p:childTnLst>
                          </p:cTn>
                        </p:par>
                        <p:par>
                          <p:cTn id="16" fill="hold" nodeType="afterGroup">
                            <p:stCondLst>
                              <p:cond delay="1000"/>
                            </p:stCondLst>
                            <p:childTnLst>
                              <p:par>
                                <p:cTn id="17" presetID="16" presetClass="entr" presetSubtype="26" fill="hold" nodeType="afterEffect">
                                  <p:stCondLst>
                                    <p:cond delay="0"/>
                                  </p:stCondLst>
                                  <p:childTnLst>
                                    <p:set>
                                      <p:cBhvr>
                                        <p:cTn id="18" dur="1" fill="hold">
                                          <p:stCondLst>
                                            <p:cond delay="0"/>
                                          </p:stCondLst>
                                        </p:cTn>
                                        <p:tgtEl>
                                          <p:spTgt spid="44037"/>
                                        </p:tgtEl>
                                        <p:attrNameLst>
                                          <p:attrName>style.visibility</p:attrName>
                                        </p:attrNameLst>
                                      </p:cBhvr>
                                      <p:to>
                                        <p:strVal val="visible"/>
                                      </p:to>
                                    </p:set>
                                    <p:animEffect transition="in" filter="barn(inHorizontal)">
                                      <p:cBhvr>
                                        <p:cTn id="19" dur="500"/>
                                        <p:tgtEl>
                                          <p:spTgt spid="4403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Footer Placeholder 3">
            <a:extLst>
              <a:ext uri="{FF2B5EF4-FFF2-40B4-BE49-F238E27FC236}">
                <a16:creationId xmlns:a16="http://schemas.microsoft.com/office/drawing/2014/main" id="{501E0CAA-84A6-91BD-BE75-9198011FE5BD}"/>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7171" name="Rectangle 2">
            <a:extLst>
              <a:ext uri="{FF2B5EF4-FFF2-40B4-BE49-F238E27FC236}">
                <a16:creationId xmlns:a16="http://schemas.microsoft.com/office/drawing/2014/main" id="{3D26F21B-675C-6E40-282E-090095150A29}"/>
              </a:ext>
            </a:extLst>
          </p:cNvPr>
          <p:cNvSpPr>
            <a:spLocks noGrp="1" noChangeArrowheads="1"/>
          </p:cNvSpPr>
          <p:nvPr>
            <p:ph type="title"/>
          </p:nvPr>
        </p:nvSpPr>
        <p:spPr>
          <a:xfrm>
            <a:off x="2362200" y="304800"/>
            <a:ext cx="2895600" cy="1139825"/>
          </a:xfrm>
        </p:spPr>
        <p:txBody>
          <a:bodyPr/>
          <a:lstStyle/>
          <a:p>
            <a:pPr eaLnBrk="1" hangingPunct="1"/>
            <a:r>
              <a:rPr lang="en-US" altLang="en-US" sz="3200" b="0"/>
              <a:t>Offsets</a:t>
            </a:r>
          </a:p>
        </p:txBody>
      </p:sp>
      <p:sp>
        <p:nvSpPr>
          <p:cNvPr id="46083" name="Rectangle 3">
            <a:extLst>
              <a:ext uri="{FF2B5EF4-FFF2-40B4-BE49-F238E27FC236}">
                <a16:creationId xmlns:a16="http://schemas.microsoft.com/office/drawing/2014/main" id="{2E6C853E-AB15-CD2F-CCA9-A5AC5397D71B}"/>
              </a:ext>
            </a:extLst>
          </p:cNvPr>
          <p:cNvSpPr>
            <a:spLocks noGrp="1" noChangeArrowheads="1"/>
          </p:cNvSpPr>
          <p:nvPr>
            <p:ph type="body" idx="1"/>
          </p:nvPr>
        </p:nvSpPr>
        <p:spPr>
          <a:xfrm>
            <a:off x="1143000" y="1676400"/>
            <a:ext cx="6705600" cy="1752600"/>
          </a:xfrm>
        </p:spPr>
        <p:txBody>
          <a:bodyPr/>
          <a:lstStyle/>
          <a:p>
            <a:pPr eaLnBrk="1" hangingPunct="1">
              <a:lnSpc>
                <a:spcPct val="90000"/>
              </a:lnSpc>
            </a:pPr>
            <a:r>
              <a:rPr lang="en-US" altLang="en-US" sz="2000" b="0" dirty="0"/>
              <a:t>Used to get around obstacles.</a:t>
            </a:r>
          </a:p>
          <a:p>
            <a:pPr lvl="1" eaLnBrk="1" hangingPunct="1">
              <a:lnSpc>
                <a:spcPct val="90000"/>
              </a:lnSpc>
            </a:pPr>
            <a:r>
              <a:rPr lang="en-US" altLang="en-US" sz="2000" b="0" dirty="0"/>
              <a:t>Easiest by turning 90 degree angles</a:t>
            </a:r>
          </a:p>
          <a:p>
            <a:pPr lvl="1" eaLnBrk="1" hangingPunct="1">
              <a:lnSpc>
                <a:spcPct val="90000"/>
              </a:lnSpc>
            </a:pPr>
            <a:r>
              <a:rPr lang="en-US" altLang="en-US" sz="2000" b="0" dirty="0"/>
              <a:t>Turning 60 degree angles and going equal distances on both legs also works.</a:t>
            </a:r>
          </a:p>
          <a:p>
            <a:pPr eaLnBrk="1" hangingPunct="1">
              <a:lnSpc>
                <a:spcPct val="90000"/>
              </a:lnSpc>
            </a:pPr>
            <a:r>
              <a:rPr lang="en-US" altLang="en-US" sz="2000" b="0" dirty="0"/>
              <a:t>Accurate compass work and pace needed.</a:t>
            </a:r>
          </a:p>
        </p:txBody>
      </p:sp>
      <p:grpSp>
        <p:nvGrpSpPr>
          <p:cNvPr id="2" name="Group 15">
            <a:extLst>
              <a:ext uri="{FF2B5EF4-FFF2-40B4-BE49-F238E27FC236}">
                <a16:creationId xmlns:a16="http://schemas.microsoft.com/office/drawing/2014/main" id="{737A3E0D-2A9A-CE60-D407-5A102CB61AB0}"/>
              </a:ext>
              <a:ext uri="{C183D7F6-B498-43B3-948B-1728B52AA6E4}">
                <adec:decorative xmlns:adec="http://schemas.microsoft.com/office/drawing/2017/decorative" val="1"/>
              </a:ext>
            </a:extLst>
          </p:cNvPr>
          <p:cNvGrpSpPr>
            <a:grpSpLocks/>
          </p:cNvGrpSpPr>
          <p:nvPr/>
        </p:nvGrpSpPr>
        <p:grpSpPr bwMode="auto">
          <a:xfrm>
            <a:off x="3886200" y="4267200"/>
            <a:ext cx="3048000" cy="1752600"/>
            <a:chOff x="1776" y="2544"/>
            <a:chExt cx="1920" cy="1104"/>
          </a:xfrm>
        </p:grpSpPr>
        <p:sp>
          <p:nvSpPr>
            <p:cNvPr id="7182" name="Line 7">
              <a:extLst>
                <a:ext uri="{FF2B5EF4-FFF2-40B4-BE49-F238E27FC236}">
                  <a16:creationId xmlns:a16="http://schemas.microsoft.com/office/drawing/2014/main" id="{7F4D1973-4E90-E6F0-AFDE-F3C0A15A0DC7}"/>
                </a:ext>
              </a:extLst>
            </p:cNvPr>
            <p:cNvSpPr>
              <a:spLocks noChangeShapeType="1"/>
            </p:cNvSpPr>
            <p:nvPr/>
          </p:nvSpPr>
          <p:spPr bwMode="auto">
            <a:xfrm>
              <a:off x="1776" y="3120"/>
              <a:ext cx="720" cy="52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3" name="Line 8">
              <a:extLst>
                <a:ext uri="{FF2B5EF4-FFF2-40B4-BE49-F238E27FC236}">
                  <a16:creationId xmlns:a16="http://schemas.microsoft.com/office/drawing/2014/main" id="{E020CE12-7144-3DE1-D25F-08891B11811D}"/>
                </a:ext>
              </a:extLst>
            </p:cNvPr>
            <p:cNvSpPr>
              <a:spLocks noChangeShapeType="1"/>
            </p:cNvSpPr>
            <p:nvPr/>
          </p:nvSpPr>
          <p:spPr bwMode="auto">
            <a:xfrm flipV="1">
              <a:off x="2544" y="2976"/>
              <a:ext cx="1152" cy="672"/>
            </a:xfrm>
            <a:prstGeom prst="line">
              <a:avLst/>
            </a:prstGeom>
            <a:noFill/>
            <a:ln w="28575">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4" name="Line 9">
              <a:extLst>
                <a:ext uri="{FF2B5EF4-FFF2-40B4-BE49-F238E27FC236}">
                  <a16:creationId xmlns:a16="http://schemas.microsoft.com/office/drawing/2014/main" id="{8F4124E2-590A-31F0-F8D2-1B335DEBA0A5}"/>
                </a:ext>
              </a:extLst>
            </p:cNvPr>
            <p:cNvSpPr>
              <a:spLocks noChangeShapeType="1"/>
            </p:cNvSpPr>
            <p:nvPr/>
          </p:nvSpPr>
          <p:spPr bwMode="auto">
            <a:xfrm flipH="1" flipV="1">
              <a:off x="2976" y="2544"/>
              <a:ext cx="720" cy="432"/>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6">
            <a:extLst>
              <a:ext uri="{FF2B5EF4-FFF2-40B4-BE49-F238E27FC236}">
                <a16:creationId xmlns:a16="http://schemas.microsoft.com/office/drawing/2014/main" id="{723113C5-8FE6-694D-0A10-79CAA19E1674}"/>
              </a:ext>
              <a:ext uri="{C183D7F6-B498-43B3-948B-1728B52AA6E4}">
                <adec:decorative xmlns:adec="http://schemas.microsoft.com/office/drawing/2017/decorative" val="1"/>
              </a:ext>
            </a:extLst>
          </p:cNvPr>
          <p:cNvGrpSpPr>
            <a:grpSpLocks/>
          </p:cNvGrpSpPr>
          <p:nvPr/>
        </p:nvGrpSpPr>
        <p:grpSpPr bwMode="auto">
          <a:xfrm>
            <a:off x="3886200" y="4267200"/>
            <a:ext cx="1905000" cy="1371600"/>
            <a:chOff x="1776" y="2544"/>
            <a:chExt cx="1200" cy="864"/>
          </a:xfrm>
        </p:grpSpPr>
        <p:sp>
          <p:nvSpPr>
            <p:cNvPr id="7180" name="Line 11">
              <a:extLst>
                <a:ext uri="{FF2B5EF4-FFF2-40B4-BE49-F238E27FC236}">
                  <a16:creationId xmlns:a16="http://schemas.microsoft.com/office/drawing/2014/main" id="{D278FFEE-A69C-F8C8-48B4-A4CA6E09BB2A}"/>
                </a:ext>
              </a:extLst>
            </p:cNvPr>
            <p:cNvSpPr>
              <a:spLocks noChangeShapeType="1"/>
            </p:cNvSpPr>
            <p:nvPr/>
          </p:nvSpPr>
          <p:spPr bwMode="auto">
            <a:xfrm>
              <a:off x="1776" y="3120"/>
              <a:ext cx="1200" cy="28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1" name="Line 12">
              <a:extLst>
                <a:ext uri="{FF2B5EF4-FFF2-40B4-BE49-F238E27FC236}">
                  <a16:creationId xmlns:a16="http://schemas.microsoft.com/office/drawing/2014/main" id="{A778A8BD-7425-4B69-2ED7-C9278AC660A0}"/>
                </a:ext>
              </a:extLst>
            </p:cNvPr>
            <p:cNvSpPr>
              <a:spLocks noChangeShapeType="1"/>
            </p:cNvSpPr>
            <p:nvPr/>
          </p:nvSpPr>
          <p:spPr bwMode="auto">
            <a:xfrm flipV="1">
              <a:off x="2928" y="2544"/>
              <a:ext cx="48" cy="864"/>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6084" name="AutoShape 4">
            <a:extLst>
              <a:ext uri="{FF2B5EF4-FFF2-40B4-BE49-F238E27FC236}">
                <a16:creationId xmlns:a16="http://schemas.microsoft.com/office/drawing/2014/main" id="{BEE1D3EB-44A3-B56C-DD95-255458B48E8A}"/>
              </a:ext>
              <a:ext uri="{C183D7F6-B498-43B3-948B-1728B52AA6E4}">
                <adec:decorative xmlns:adec="http://schemas.microsoft.com/office/drawing/2017/decorative" val="1"/>
              </a:ext>
            </a:extLst>
          </p:cNvPr>
          <p:cNvSpPr>
            <a:spLocks noChangeArrowheads="1"/>
          </p:cNvSpPr>
          <p:nvPr/>
        </p:nvSpPr>
        <p:spPr bwMode="auto">
          <a:xfrm>
            <a:off x="4267200" y="3352800"/>
            <a:ext cx="1143000" cy="1828800"/>
          </a:xfrm>
          <a:prstGeom prst="can">
            <a:avLst>
              <a:gd name="adj" fmla="val 40000"/>
            </a:avLst>
          </a:prstGeom>
          <a:solidFill>
            <a:srgbClr val="FA7F04"/>
          </a:solidFill>
          <a:ln w="9525">
            <a:solidFill>
              <a:srgbClr val="800000"/>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grpSp>
        <p:nvGrpSpPr>
          <p:cNvPr id="4" name="Group 14">
            <a:extLst>
              <a:ext uri="{FF2B5EF4-FFF2-40B4-BE49-F238E27FC236}">
                <a16:creationId xmlns:a16="http://schemas.microsoft.com/office/drawing/2014/main" id="{35639BA2-FE66-547C-170D-1E579FDBCA61}"/>
              </a:ext>
              <a:ext uri="{C183D7F6-B498-43B3-948B-1728B52AA6E4}">
                <adec:decorative xmlns:adec="http://schemas.microsoft.com/office/drawing/2017/decorative" val="1"/>
              </a:ext>
            </a:extLst>
          </p:cNvPr>
          <p:cNvGrpSpPr>
            <a:grpSpLocks/>
          </p:cNvGrpSpPr>
          <p:nvPr/>
        </p:nvGrpSpPr>
        <p:grpSpPr bwMode="auto">
          <a:xfrm>
            <a:off x="1905000" y="3505200"/>
            <a:ext cx="5334000" cy="2514600"/>
            <a:chOff x="336" y="2064"/>
            <a:chExt cx="3552" cy="1680"/>
          </a:xfrm>
        </p:grpSpPr>
        <p:sp>
          <p:nvSpPr>
            <p:cNvPr id="7177" name="Line 6">
              <a:extLst>
                <a:ext uri="{FF2B5EF4-FFF2-40B4-BE49-F238E27FC236}">
                  <a16:creationId xmlns:a16="http://schemas.microsoft.com/office/drawing/2014/main" id="{EFFC8818-BB0B-2CB2-E309-74A3502D6A49}"/>
                </a:ext>
              </a:extLst>
            </p:cNvPr>
            <p:cNvSpPr>
              <a:spLocks noChangeShapeType="1"/>
            </p:cNvSpPr>
            <p:nvPr/>
          </p:nvSpPr>
          <p:spPr bwMode="auto">
            <a:xfrm flipV="1">
              <a:off x="336" y="3120"/>
              <a:ext cx="1440" cy="624"/>
            </a:xfrm>
            <a:prstGeom prst="line">
              <a:avLst/>
            </a:prstGeom>
            <a:noFill/>
            <a:ln w="28575">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8" name="Line 10">
              <a:extLst>
                <a:ext uri="{FF2B5EF4-FFF2-40B4-BE49-F238E27FC236}">
                  <a16:creationId xmlns:a16="http://schemas.microsoft.com/office/drawing/2014/main" id="{311CD906-D581-3DFD-01DF-E795C0EA69D2}"/>
                </a:ext>
              </a:extLst>
            </p:cNvPr>
            <p:cNvSpPr>
              <a:spLocks noChangeShapeType="1"/>
            </p:cNvSpPr>
            <p:nvPr/>
          </p:nvSpPr>
          <p:spPr bwMode="auto">
            <a:xfrm flipV="1">
              <a:off x="2976" y="2064"/>
              <a:ext cx="912" cy="480"/>
            </a:xfrm>
            <a:prstGeom prst="line">
              <a:avLst/>
            </a:prstGeom>
            <a:noFill/>
            <a:ln w="28575">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9" name="Line 13">
              <a:extLst>
                <a:ext uri="{FF2B5EF4-FFF2-40B4-BE49-F238E27FC236}">
                  <a16:creationId xmlns:a16="http://schemas.microsoft.com/office/drawing/2014/main" id="{A49CF0C7-F9F5-D789-CA63-2919B3DAA8AE}"/>
                </a:ext>
              </a:extLst>
            </p:cNvPr>
            <p:cNvSpPr>
              <a:spLocks noChangeShapeType="1"/>
            </p:cNvSpPr>
            <p:nvPr/>
          </p:nvSpPr>
          <p:spPr bwMode="auto">
            <a:xfrm flipV="1">
              <a:off x="1776" y="2544"/>
              <a:ext cx="1200" cy="576"/>
            </a:xfrm>
            <a:prstGeom prst="line">
              <a:avLst/>
            </a:prstGeom>
            <a:noFill/>
            <a:ln w="38100">
              <a:solidFill>
                <a:srgbClr val="FFCC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608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6083">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6083">
                                            <p:txEl>
                                              <p:pRg st="1" end="1"/>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6083">
                                            <p:txEl>
                                              <p:pRg st="2" end="2"/>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6083">
                                            <p:txEl>
                                              <p:pRg st="3" end="3"/>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42"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arn(outHorizontal)">
                                      <p:cBhvr>
                                        <p:cTn id="31" dur="500"/>
                                        <p:tgtEl>
                                          <p:spTgt spid="2"/>
                                        </p:tgtEl>
                                      </p:cBhvr>
                                    </p:animEffec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6"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barn(inHorizontal)">
                                      <p:cBhvr>
                                        <p:cTn id="3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bldLvl="3" autoUpdateAnimBg="0"/>
      <p:bldP spid="4608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a:extLst>
              <a:ext uri="{FF2B5EF4-FFF2-40B4-BE49-F238E27FC236}">
                <a16:creationId xmlns:a16="http://schemas.microsoft.com/office/drawing/2014/main" id="{5423FFD3-18A7-A35A-328F-B47EE0270F78}"/>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8195" name="Rectangle 2">
            <a:extLst>
              <a:ext uri="{FF2B5EF4-FFF2-40B4-BE49-F238E27FC236}">
                <a16:creationId xmlns:a16="http://schemas.microsoft.com/office/drawing/2014/main" id="{50C8FD58-6ACD-C1D4-A09F-4A02EDEA7A60}"/>
              </a:ext>
            </a:extLst>
          </p:cNvPr>
          <p:cNvSpPr>
            <a:spLocks noGrp="1" noChangeArrowheads="1"/>
          </p:cNvSpPr>
          <p:nvPr>
            <p:ph type="title"/>
          </p:nvPr>
        </p:nvSpPr>
        <p:spPr>
          <a:xfrm>
            <a:off x="0" y="152400"/>
            <a:ext cx="8686800" cy="1139825"/>
          </a:xfrm>
        </p:spPr>
        <p:txBody>
          <a:bodyPr/>
          <a:lstStyle/>
          <a:p>
            <a:pPr eaLnBrk="1" hangingPunct="1"/>
            <a:r>
              <a:rPr lang="en-US" altLang="en-US" sz="2400">
                <a:latin typeface="Verdana" panose="020B0604030504040204" pitchFamily="34" charset="0"/>
              </a:rPr>
              <a:t>Navigation Techniques: Dead Reckoning</a:t>
            </a:r>
          </a:p>
        </p:txBody>
      </p:sp>
      <p:sp>
        <p:nvSpPr>
          <p:cNvPr id="8196" name="Rectangle 3">
            <a:extLst>
              <a:ext uri="{FF2B5EF4-FFF2-40B4-BE49-F238E27FC236}">
                <a16:creationId xmlns:a16="http://schemas.microsoft.com/office/drawing/2014/main" id="{AD190B9C-C2D5-4718-46FE-12E6EFA47D09}"/>
              </a:ext>
            </a:extLst>
          </p:cNvPr>
          <p:cNvSpPr>
            <a:spLocks noGrp="1" noChangeArrowheads="1"/>
          </p:cNvSpPr>
          <p:nvPr>
            <p:ph type="body" idx="1"/>
          </p:nvPr>
        </p:nvSpPr>
        <p:spPr>
          <a:xfrm>
            <a:off x="914400" y="1143000"/>
            <a:ext cx="8229600" cy="4648200"/>
          </a:xfrm>
        </p:spPr>
        <p:txBody>
          <a:bodyPr/>
          <a:lstStyle/>
          <a:p>
            <a:pPr eaLnBrk="1" hangingPunct="1">
              <a:lnSpc>
                <a:spcPct val="80000"/>
              </a:lnSpc>
            </a:pPr>
            <a:r>
              <a:rPr lang="en-US" altLang="en-US" sz="2000"/>
              <a:t>Distance and direction to checkpoints determined from map and followed in the field.</a:t>
            </a:r>
          </a:p>
          <a:p>
            <a:pPr lvl="1" eaLnBrk="1" hangingPunct="1">
              <a:lnSpc>
                <a:spcPct val="80000"/>
              </a:lnSpc>
            </a:pPr>
            <a:r>
              <a:rPr lang="en-US" altLang="en-US" sz="1800"/>
              <a:t> Map reading, scale, pacing and compass skills!</a:t>
            </a:r>
          </a:p>
          <a:p>
            <a:pPr lvl="1" eaLnBrk="1" hangingPunct="1">
              <a:lnSpc>
                <a:spcPct val="80000"/>
              </a:lnSpc>
            </a:pPr>
            <a:r>
              <a:rPr lang="en-US" altLang="en-US" sz="1800"/>
              <a:t>Some can be determined before going out.</a:t>
            </a:r>
          </a:p>
          <a:p>
            <a:pPr lvl="1" eaLnBrk="1" hangingPunct="1">
              <a:lnSpc>
                <a:spcPct val="80000"/>
              </a:lnSpc>
            </a:pPr>
            <a:r>
              <a:rPr lang="en-US" altLang="en-US" sz="1800"/>
              <a:t>Rest are done in the field.</a:t>
            </a:r>
          </a:p>
          <a:p>
            <a:pPr lvl="1" eaLnBrk="1" hangingPunct="1">
              <a:lnSpc>
                <a:spcPct val="80000"/>
              </a:lnSpc>
              <a:buFont typeface="Wingdings" panose="05000000000000000000" pitchFamily="2" charset="2"/>
              <a:buNone/>
            </a:pPr>
            <a:endParaRPr lang="en-US" altLang="en-US" sz="1800"/>
          </a:p>
          <a:p>
            <a:pPr eaLnBrk="1" hangingPunct="1">
              <a:lnSpc>
                <a:spcPct val="80000"/>
              </a:lnSpc>
            </a:pPr>
            <a:r>
              <a:rPr lang="en-US" altLang="en-US" sz="2000"/>
              <a:t>A series of steering marks followed in field.</a:t>
            </a:r>
          </a:p>
          <a:p>
            <a:pPr lvl="1" eaLnBrk="1" hangingPunct="1">
              <a:lnSpc>
                <a:spcPct val="80000"/>
              </a:lnSpc>
            </a:pPr>
            <a:r>
              <a:rPr lang="en-US" altLang="en-US" sz="1800"/>
              <a:t>At night or poor visibility, this can be someone in front who is directed into the line of travel.</a:t>
            </a:r>
          </a:p>
          <a:p>
            <a:pPr lvl="1" eaLnBrk="1" hangingPunct="1">
              <a:lnSpc>
                <a:spcPct val="80000"/>
              </a:lnSpc>
              <a:buFont typeface="Wingdings" panose="05000000000000000000" pitchFamily="2" charset="2"/>
              <a:buNone/>
            </a:pPr>
            <a:endParaRPr lang="en-US" altLang="en-US" sz="1800"/>
          </a:p>
          <a:p>
            <a:pPr eaLnBrk="1" hangingPunct="1">
              <a:lnSpc>
                <a:spcPct val="80000"/>
              </a:lnSpc>
            </a:pPr>
            <a:r>
              <a:rPr lang="en-US" altLang="en-US" sz="2000"/>
              <a:t>A series of lines from checkpoint to checkpoint (route legs).</a:t>
            </a:r>
          </a:p>
          <a:p>
            <a:pPr lvl="1" eaLnBrk="1" hangingPunct="1">
              <a:lnSpc>
                <a:spcPct val="80000"/>
              </a:lnSpc>
            </a:pPr>
            <a:r>
              <a:rPr lang="en-US" altLang="en-US" sz="1800"/>
              <a:t>Can readjust at each checkpoint to correct for pace and compass errors.</a:t>
            </a:r>
          </a:p>
          <a:p>
            <a:pPr lvl="1" eaLnBrk="1" hangingPunct="1">
              <a:lnSpc>
                <a:spcPct val="80000"/>
              </a:lnSpc>
            </a:pPr>
            <a:r>
              <a:rPr lang="en-US" altLang="en-US" sz="1800"/>
              <a:t>Checkpoints can be stored as waypoints, so one can fine tune or find in poor visibility with GPS.</a:t>
            </a:r>
          </a:p>
          <a:p>
            <a:pPr lvl="1" eaLnBrk="1" hangingPunct="1">
              <a:lnSpc>
                <a:spcPct val="80000"/>
              </a:lnSpc>
            </a:pPr>
            <a:r>
              <a:rPr lang="en-US" altLang="en-US" sz="1800"/>
              <a:t>Do not rely only on GPS!</a:t>
            </a:r>
          </a:p>
        </p:txBody>
      </p:sp>
    </p:spTree>
  </p:cSld>
  <p:clrMapOvr>
    <a:masterClrMapping/>
  </p:clrMapOvr>
  <p:transition>
    <p:cut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a:extLst>
              <a:ext uri="{FF2B5EF4-FFF2-40B4-BE49-F238E27FC236}">
                <a16:creationId xmlns:a16="http://schemas.microsoft.com/office/drawing/2014/main" id="{762ADC74-12A4-1650-4ABE-FA568C71EDFE}"/>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sp>
        <p:nvSpPr>
          <p:cNvPr id="9219" name="Rectangle 2">
            <a:extLst>
              <a:ext uri="{FF2B5EF4-FFF2-40B4-BE49-F238E27FC236}">
                <a16:creationId xmlns:a16="http://schemas.microsoft.com/office/drawing/2014/main" id="{47D11DE9-43B9-FB83-6EC0-CFD53701CB09}"/>
              </a:ext>
            </a:extLst>
          </p:cNvPr>
          <p:cNvSpPr>
            <a:spLocks noGrp="1" noChangeArrowheads="1"/>
          </p:cNvSpPr>
          <p:nvPr>
            <p:ph type="title"/>
          </p:nvPr>
        </p:nvSpPr>
        <p:spPr>
          <a:xfrm>
            <a:off x="0" y="0"/>
            <a:ext cx="8686800" cy="1139825"/>
          </a:xfrm>
        </p:spPr>
        <p:txBody>
          <a:bodyPr/>
          <a:lstStyle/>
          <a:p>
            <a:pPr eaLnBrk="1" hangingPunct="1"/>
            <a:r>
              <a:rPr lang="en-US" altLang="en-US" sz="2400"/>
              <a:t>Navigation Techniques: Terrain Association</a:t>
            </a:r>
          </a:p>
        </p:txBody>
      </p:sp>
      <p:sp>
        <p:nvSpPr>
          <p:cNvPr id="9220" name="Rectangle 3">
            <a:extLst>
              <a:ext uri="{FF2B5EF4-FFF2-40B4-BE49-F238E27FC236}">
                <a16:creationId xmlns:a16="http://schemas.microsoft.com/office/drawing/2014/main" id="{28A20194-F1AB-2E77-A95A-5467AD77C840}"/>
              </a:ext>
            </a:extLst>
          </p:cNvPr>
          <p:cNvSpPr>
            <a:spLocks noGrp="1" noChangeArrowheads="1"/>
          </p:cNvSpPr>
          <p:nvPr>
            <p:ph type="body" idx="1"/>
          </p:nvPr>
        </p:nvSpPr>
        <p:spPr>
          <a:xfrm>
            <a:off x="990600" y="1295400"/>
            <a:ext cx="7848600" cy="5105400"/>
          </a:xfrm>
        </p:spPr>
        <p:txBody>
          <a:bodyPr/>
          <a:lstStyle/>
          <a:p>
            <a:pPr eaLnBrk="1" hangingPunct="1">
              <a:lnSpc>
                <a:spcPct val="80000"/>
              </a:lnSpc>
            </a:pPr>
            <a:r>
              <a:rPr lang="en-US" altLang="en-US" sz="2000"/>
              <a:t>Identify and locate selected features on map and on the ground.</a:t>
            </a:r>
          </a:p>
          <a:p>
            <a:pPr lvl="1" eaLnBrk="1" hangingPunct="1">
              <a:lnSpc>
                <a:spcPct val="80000"/>
              </a:lnSpc>
            </a:pPr>
            <a:r>
              <a:rPr lang="en-US" altLang="en-US" sz="1800"/>
              <a:t>Orient map to terrain</a:t>
            </a:r>
          </a:p>
          <a:p>
            <a:pPr lvl="1" eaLnBrk="1" hangingPunct="1">
              <a:lnSpc>
                <a:spcPct val="80000"/>
              </a:lnSpc>
            </a:pPr>
            <a:r>
              <a:rPr lang="en-US" altLang="en-US" sz="1800"/>
              <a:t>Slope aspect (which way it faces), shape and steepness.</a:t>
            </a:r>
          </a:p>
          <a:p>
            <a:pPr lvl="1" eaLnBrk="1" hangingPunct="1">
              <a:lnSpc>
                <a:spcPct val="80000"/>
              </a:lnSpc>
            </a:pPr>
            <a:r>
              <a:rPr lang="en-US" altLang="en-US" sz="1800"/>
              <a:t>Elevation.</a:t>
            </a:r>
          </a:p>
          <a:p>
            <a:pPr lvl="1" eaLnBrk="1" hangingPunct="1">
              <a:lnSpc>
                <a:spcPct val="80000"/>
              </a:lnSpc>
            </a:pPr>
            <a:r>
              <a:rPr lang="en-US" altLang="en-US" sz="1800"/>
              <a:t>Relative position of landmarks and features (creeks, roads, outcrops, peaks)</a:t>
            </a:r>
          </a:p>
          <a:p>
            <a:pPr eaLnBrk="1" hangingPunct="1">
              <a:lnSpc>
                <a:spcPct val="80000"/>
              </a:lnSpc>
            </a:pPr>
            <a:r>
              <a:rPr lang="en-US" altLang="en-US" sz="2000"/>
              <a:t>Handrail: Parallel to course</a:t>
            </a:r>
          </a:p>
          <a:p>
            <a:pPr lvl="1" eaLnBrk="1" hangingPunct="1">
              <a:lnSpc>
                <a:spcPct val="80000"/>
              </a:lnSpc>
            </a:pPr>
            <a:r>
              <a:rPr lang="en-US" altLang="en-US" sz="1800"/>
              <a:t>Creeks, ridges, elevation</a:t>
            </a:r>
          </a:p>
          <a:p>
            <a:pPr lvl="1" eaLnBrk="1" hangingPunct="1">
              <a:lnSpc>
                <a:spcPct val="80000"/>
              </a:lnSpc>
            </a:pPr>
            <a:r>
              <a:rPr lang="en-US" altLang="en-US" sz="1800"/>
              <a:t>Identify and use roads as handrails, even if you cannot travel on them!</a:t>
            </a:r>
          </a:p>
          <a:p>
            <a:pPr eaLnBrk="1" hangingPunct="1">
              <a:lnSpc>
                <a:spcPct val="80000"/>
              </a:lnSpc>
            </a:pPr>
            <a:r>
              <a:rPr lang="en-US" altLang="en-US" sz="2000"/>
              <a:t>Catching feature:  perpendicular to course</a:t>
            </a:r>
          </a:p>
          <a:p>
            <a:pPr lvl="1" eaLnBrk="1" hangingPunct="1">
              <a:lnSpc>
                <a:spcPct val="80000"/>
              </a:lnSpc>
            </a:pPr>
            <a:r>
              <a:rPr lang="en-US" altLang="en-US" sz="1800"/>
              <a:t>When to turn</a:t>
            </a:r>
          </a:p>
          <a:p>
            <a:pPr lvl="1" eaLnBrk="1" hangingPunct="1">
              <a:lnSpc>
                <a:spcPct val="80000"/>
              </a:lnSpc>
            </a:pPr>
            <a:r>
              <a:rPr lang="en-US" altLang="en-US" sz="1800"/>
              <a:t>When you have gone too far</a:t>
            </a:r>
          </a:p>
          <a:p>
            <a:pPr lvl="1" eaLnBrk="1" hangingPunct="1">
              <a:lnSpc>
                <a:spcPct val="80000"/>
              </a:lnSpc>
            </a:pPr>
            <a:r>
              <a:rPr lang="en-US" altLang="en-US" sz="1800"/>
              <a:t>When you are close to objective.</a:t>
            </a:r>
          </a:p>
          <a:p>
            <a:pPr lvl="2" eaLnBrk="1" hangingPunct="1">
              <a:lnSpc>
                <a:spcPct val="80000"/>
              </a:lnSpc>
              <a:buFont typeface="Wingdings" panose="05000000000000000000" pitchFamily="2" charset="2"/>
              <a:buNone/>
            </a:pPr>
            <a:endParaRPr lang="en-US" altLang="en-US" sz="1600"/>
          </a:p>
          <a:p>
            <a:pPr eaLnBrk="1" hangingPunct="1">
              <a:lnSpc>
                <a:spcPct val="80000"/>
              </a:lnSpc>
              <a:buFont typeface="Wingdings 3" panose="05040102010807070707" pitchFamily="18" charset="2"/>
              <a:buNone/>
            </a:pPr>
            <a:r>
              <a:rPr lang="en-US" altLang="en-US" sz="2000" i="1"/>
              <a:t>Usually use a combination of dead reckoning and terrain association</a:t>
            </a:r>
          </a:p>
        </p:txBody>
      </p:sp>
    </p:spTree>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Footer Placeholder 3">
            <a:extLst>
              <a:ext uri="{FF2B5EF4-FFF2-40B4-BE49-F238E27FC236}">
                <a16:creationId xmlns:a16="http://schemas.microsoft.com/office/drawing/2014/main" id="{A7C76753-2635-0162-EFAE-736ADA31DEE8}"/>
              </a:ext>
              <a:ext uri="{C183D7F6-B498-43B3-948B-1728B52AA6E4}">
                <adec:decorative xmlns:adec="http://schemas.microsoft.com/office/drawing/2017/decorative" val="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latin typeface="Verdana" panose="020B0604030504040204" pitchFamily="34" charset="0"/>
              </a:rPr>
              <a:t>B M O C</a:t>
            </a:r>
          </a:p>
        </p:txBody>
      </p:sp>
      <p:pic>
        <p:nvPicPr>
          <p:cNvPr id="10243" name="Picture 3" descr="Topographic map displayed in ArcMap software showing terrain features around Deadman Creek and Copper Creek. Map includes contour lines, water bodies, grid lines, and labels for creeks and elevation changes, highlighting geographic layout and elevation variations.">
            <a:extLst>
              <a:ext uri="{FF2B5EF4-FFF2-40B4-BE49-F238E27FC236}">
                <a16:creationId xmlns:a16="http://schemas.microsoft.com/office/drawing/2014/main" id="{1A400076-81B2-E3A9-671D-59F55F3E5450}"/>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l="39613" t="28082" r="29579" b="17986"/>
          <a:stretch>
            <a:fillRect/>
          </a:stretch>
        </p:blipFill>
        <p:spPr>
          <a:xfrm>
            <a:off x="914400" y="1143000"/>
            <a:ext cx="4038600" cy="4495800"/>
          </a:xfrm>
        </p:spPr>
      </p:pic>
      <p:sp>
        <p:nvSpPr>
          <p:cNvPr id="10244" name="Rectangle 2">
            <a:extLst>
              <a:ext uri="{FF2B5EF4-FFF2-40B4-BE49-F238E27FC236}">
                <a16:creationId xmlns:a16="http://schemas.microsoft.com/office/drawing/2014/main" id="{5A6D8B7B-27BB-EEF2-9A5E-107F3FB91190}"/>
              </a:ext>
            </a:extLst>
          </p:cNvPr>
          <p:cNvSpPr>
            <a:spLocks noGrp="1" noChangeArrowheads="1"/>
          </p:cNvSpPr>
          <p:nvPr>
            <p:ph type="title"/>
          </p:nvPr>
        </p:nvSpPr>
        <p:spPr>
          <a:xfrm>
            <a:off x="0" y="304800"/>
            <a:ext cx="8534400" cy="914400"/>
          </a:xfrm>
        </p:spPr>
        <p:txBody>
          <a:bodyPr/>
          <a:lstStyle/>
          <a:p>
            <a:pPr eaLnBrk="1" hangingPunct="1"/>
            <a:r>
              <a:rPr lang="en-US" altLang="en-US" sz="2100">
                <a:latin typeface="Verdana" panose="020B0604030504040204" pitchFamily="34" charset="0"/>
              </a:rPr>
              <a:t>Example of Handrail &amp; Catching Features</a:t>
            </a:r>
          </a:p>
        </p:txBody>
      </p:sp>
      <p:grpSp>
        <p:nvGrpSpPr>
          <p:cNvPr id="2" name="Group 20">
            <a:extLst>
              <a:ext uri="{FF2B5EF4-FFF2-40B4-BE49-F238E27FC236}">
                <a16:creationId xmlns:a16="http://schemas.microsoft.com/office/drawing/2014/main" id="{59E9E65F-DDE7-7F2F-B5A7-CF95E4ED5AB4}"/>
              </a:ext>
              <a:ext uri="{C183D7F6-B498-43B3-948B-1728B52AA6E4}">
                <adec:decorative xmlns:adec="http://schemas.microsoft.com/office/drawing/2017/decorative" val="1"/>
              </a:ext>
            </a:extLst>
          </p:cNvPr>
          <p:cNvGrpSpPr>
            <a:grpSpLocks/>
          </p:cNvGrpSpPr>
          <p:nvPr/>
        </p:nvGrpSpPr>
        <p:grpSpPr bwMode="auto">
          <a:xfrm>
            <a:off x="2286000" y="1828800"/>
            <a:ext cx="1447800" cy="3124200"/>
            <a:chOff x="1488" y="1536"/>
            <a:chExt cx="912" cy="1968"/>
          </a:xfrm>
        </p:grpSpPr>
        <p:sp>
          <p:nvSpPr>
            <p:cNvPr id="10259" name="Line 5">
              <a:extLst>
                <a:ext uri="{FF2B5EF4-FFF2-40B4-BE49-F238E27FC236}">
                  <a16:creationId xmlns:a16="http://schemas.microsoft.com/office/drawing/2014/main" id="{F6FF4AF4-8A64-841A-76E9-E988D0ADA8F5}"/>
                </a:ext>
              </a:extLst>
            </p:cNvPr>
            <p:cNvSpPr>
              <a:spLocks noChangeShapeType="1"/>
            </p:cNvSpPr>
            <p:nvPr/>
          </p:nvSpPr>
          <p:spPr bwMode="auto">
            <a:xfrm flipH="1" flipV="1">
              <a:off x="2352" y="1536"/>
              <a:ext cx="48" cy="1968"/>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60" name="Line 6">
              <a:extLst>
                <a:ext uri="{FF2B5EF4-FFF2-40B4-BE49-F238E27FC236}">
                  <a16:creationId xmlns:a16="http://schemas.microsoft.com/office/drawing/2014/main" id="{D64B15D2-01ED-EE20-C1B7-25E87E8CE241}"/>
                </a:ext>
              </a:extLst>
            </p:cNvPr>
            <p:cNvSpPr>
              <a:spLocks noChangeShapeType="1"/>
            </p:cNvSpPr>
            <p:nvPr/>
          </p:nvSpPr>
          <p:spPr bwMode="auto">
            <a:xfrm flipH="1">
              <a:off x="1488" y="1536"/>
              <a:ext cx="864"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2537" name="Text Box 9">
            <a:extLst>
              <a:ext uri="{FF2B5EF4-FFF2-40B4-BE49-F238E27FC236}">
                <a16:creationId xmlns:a16="http://schemas.microsoft.com/office/drawing/2014/main" id="{7DC3A3D4-34BB-30AB-A411-0C584B8DAE78}"/>
              </a:ext>
            </a:extLst>
          </p:cNvPr>
          <p:cNvSpPr txBox="1">
            <a:spLocks noChangeArrowheads="1"/>
          </p:cNvSpPr>
          <p:nvPr/>
        </p:nvSpPr>
        <p:spPr bwMode="auto">
          <a:xfrm>
            <a:off x="5715000" y="12192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b="1">
                <a:latin typeface="Verdana" panose="020B0604030504040204" pitchFamily="34" charset="0"/>
              </a:rPr>
              <a:t>Objective</a:t>
            </a:r>
          </a:p>
        </p:txBody>
      </p:sp>
      <p:sp>
        <p:nvSpPr>
          <p:cNvPr id="22539" name="Text Box 11">
            <a:extLst>
              <a:ext uri="{FF2B5EF4-FFF2-40B4-BE49-F238E27FC236}">
                <a16:creationId xmlns:a16="http://schemas.microsoft.com/office/drawing/2014/main" id="{B33E7B11-C96D-6E59-E911-8517ADAB0636}"/>
              </a:ext>
            </a:extLst>
          </p:cNvPr>
          <p:cNvSpPr txBox="1">
            <a:spLocks noChangeArrowheads="1"/>
          </p:cNvSpPr>
          <p:nvPr/>
        </p:nvSpPr>
        <p:spPr bwMode="auto">
          <a:xfrm>
            <a:off x="5181600" y="1752600"/>
            <a:ext cx="28194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b="1">
                <a:latin typeface="Verdana" panose="020B0604030504040204" pitchFamily="34" charset="0"/>
              </a:rPr>
              <a:t>2 Handrails: west of creek but east of ridge (can’t be seen)</a:t>
            </a:r>
          </a:p>
        </p:txBody>
      </p:sp>
      <p:sp>
        <p:nvSpPr>
          <p:cNvPr id="22541" name="Text Box 13">
            <a:extLst>
              <a:ext uri="{FF2B5EF4-FFF2-40B4-BE49-F238E27FC236}">
                <a16:creationId xmlns:a16="http://schemas.microsoft.com/office/drawing/2014/main" id="{1B5423B2-356C-51A9-724C-23E62D61098C}"/>
              </a:ext>
            </a:extLst>
          </p:cNvPr>
          <p:cNvSpPr txBox="1">
            <a:spLocks noChangeArrowheads="1"/>
          </p:cNvSpPr>
          <p:nvPr/>
        </p:nvSpPr>
        <p:spPr bwMode="auto">
          <a:xfrm>
            <a:off x="5257800" y="2971800"/>
            <a:ext cx="342900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b="1">
                <a:latin typeface="Verdana" panose="020B0604030504040204" pitchFamily="34" charset="0"/>
              </a:rPr>
              <a:t>5400 ft elevation:   catching feature</a:t>
            </a:r>
          </a:p>
          <a:p>
            <a:pPr>
              <a:spcBef>
                <a:spcPct val="50000"/>
              </a:spcBef>
            </a:pPr>
            <a:r>
              <a:rPr lang="en-US" altLang="en-US" sz="1800" b="1">
                <a:latin typeface="Verdana" panose="020B0604030504040204" pitchFamily="34" charset="0"/>
              </a:rPr>
              <a:t>Turn west.  </a:t>
            </a:r>
          </a:p>
          <a:p>
            <a:pPr>
              <a:spcBef>
                <a:spcPct val="50000"/>
              </a:spcBef>
            </a:pPr>
            <a:r>
              <a:rPr lang="en-US" altLang="en-US" sz="1800" b="1">
                <a:latin typeface="Verdana" panose="020B0604030504040204" pitchFamily="34" charset="0"/>
              </a:rPr>
              <a:t>Use pace and compass &amp;/or GPS waypoint to zero in on target.</a:t>
            </a:r>
          </a:p>
        </p:txBody>
      </p:sp>
      <p:sp>
        <p:nvSpPr>
          <p:cNvPr id="22543" name="Text Box 15">
            <a:extLst>
              <a:ext uri="{FF2B5EF4-FFF2-40B4-BE49-F238E27FC236}">
                <a16:creationId xmlns:a16="http://schemas.microsoft.com/office/drawing/2014/main" id="{BAD787AB-C68E-05A6-FCC6-C4DB135C0E21}"/>
              </a:ext>
            </a:extLst>
          </p:cNvPr>
          <p:cNvSpPr txBox="1">
            <a:spLocks noChangeArrowheads="1"/>
          </p:cNvSpPr>
          <p:nvPr/>
        </p:nvSpPr>
        <p:spPr bwMode="auto">
          <a:xfrm>
            <a:off x="5257800" y="5029200"/>
            <a:ext cx="3505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b="1">
                <a:latin typeface="Verdana" panose="020B0604030504040204" pitchFamily="34" charset="0"/>
              </a:rPr>
              <a:t>Creek = catching feature.</a:t>
            </a:r>
          </a:p>
          <a:p>
            <a:pPr>
              <a:spcBef>
                <a:spcPct val="50000"/>
              </a:spcBef>
            </a:pPr>
            <a:r>
              <a:rPr lang="en-US" altLang="en-US" sz="1800" b="1">
                <a:latin typeface="Verdana" panose="020B0604030504040204" pitchFamily="34" charset="0"/>
              </a:rPr>
              <a:t>(You missed the pt.)</a:t>
            </a:r>
          </a:p>
        </p:txBody>
      </p:sp>
      <p:sp>
        <p:nvSpPr>
          <p:cNvPr id="22544" name="Text Box 16">
            <a:extLst>
              <a:ext uri="{FF2B5EF4-FFF2-40B4-BE49-F238E27FC236}">
                <a16:creationId xmlns:a16="http://schemas.microsoft.com/office/drawing/2014/main" id="{2DC53913-F533-500B-2612-B2D5AC4D8606}"/>
              </a:ext>
            </a:extLst>
          </p:cNvPr>
          <p:cNvSpPr txBox="1">
            <a:spLocks noChangeArrowheads="1"/>
          </p:cNvSpPr>
          <p:nvPr/>
        </p:nvSpPr>
        <p:spPr bwMode="auto">
          <a:xfrm>
            <a:off x="1828800" y="4724400"/>
            <a:ext cx="1905000" cy="64135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b="1">
                <a:solidFill>
                  <a:srgbClr val="663300"/>
                </a:solidFill>
                <a:latin typeface="Verdana" panose="020B0604030504040204" pitchFamily="34" charset="0"/>
              </a:rPr>
              <a:t>planned travel route</a:t>
            </a:r>
          </a:p>
        </p:txBody>
      </p:sp>
      <p:sp>
        <p:nvSpPr>
          <p:cNvPr id="22532" name="Oval 4">
            <a:extLst>
              <a:ext uri="{FF2B5EF4-FFF2-40B4-BE49-F238E27FC236}">
                <a16:creationId xmlns:a16="http://schemas.microsoft.com/office/drawing/2014/main" id="{5C7BE92B-6EF7-6006-5BF6-D7DB984449FD}"/>
              </a:ext>
              <a:ext uri="{C183D7F6-B498-43B3-948B-1728B52AA6E4}">
                <adec:decorative xmlns:adec="http://schemas.microsoft.com/office/drawing/2017/decorative" val="1"/>
              </a:ext>
            </a:extLst>
          </p:cNvPr>
          <p:cNvSpPr>
            <a:spLocks noChangeArrowheads="1"/>
          </p:cNvSpPr>
          <p:nvPr/>
        </p:nvSpPr>
        <p:spPr bwMode="auto">
          <a:xfrm>
            <a:off x="2057400" y="1676400"/>
            <a:ext cx="228600" cy="228600"/>
          </a:xfrm>
          <a:prstGeom prst="ellipse">
            <a:avLst/>
          </a:prstGeom>
          <a:solidFill>
            <a:srgbClr val="FF000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2536" name="Line 8">
            <a:extLst>
              <a:ext uri="{FF2B5EF4-FFF2-40B4-BE49-F238E27FC236}">
                <a16:creationId xmlns:a16="http://schemas.microsoft.com/office/drawing/2014/main" id="{ADD9F736-BC2A-4DA9-CCD0-6D9EAB9C9E04}"/>
              </a:ext>
              <a:ext uri="{C183D7F6-B498-43B3-948B-1728B52AA6E4}">
                <adec:decorative xmlns:adec="http://schemas.microsoft.com/office/drawing/2017/decorative" val="1"/>
              </a:ext>
            </a:extLst>
          </p:cNvPr>
          <p:cNvSpPr>
            <a:spLocks noChangeShapeType="1"/>
          </p:cNvSpPr>
          <p:nvPr/>
        </p:nvSpPr>
        <p:spPr bwMode="auto">
          <a:xfrm flipV="1">
            <a:off x="2133600" y="1295400"/>
            <a:ext cx="3505200" cy="457200"/>
          </a:xfrm>
          <a:prstGeom prst="line">
            <a:avLst/>
          </a:prstGeom>
          <a:noFill/>
          <a:ln w="28575">
            <a:solidFill>
              <a:srgbClr val="660033"/>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2540" name="Line 12">
            <a:extLst>
              <a:ext uri="{FF2B5EF4-FFF2-40B4-BE49-F238E27FC236}">
                <a16:creationId xmlns:a16="http://schemas.microsoft.com/office/drawing/2014/main" id="{4887EA07-BCF8-EC1E-46F6-F40EF07024A7}"/>
              </a:ext>
              <a:ext uri="{C183D7F6-B498-43B3-948B-1728B52AA6E4}">
                <adec:decorative xmlns:adec="http://schemas.microsoft.com/office/drawing/2017/decorative" val="1"/>
              </a:ext>
            </a:extLst>
          </p:cNvPr>
          <p:cNvSpPr>
            <a:spLocks noChangeShapeType="1"/>
          </p:cNvSpPr>
          <p:nvPr/>
        </p:nvSpPr>
        <p:spPr bwMode="auto">
          <a:xfrm>
            <a:off x="3886200" y="1828800"/>
            <a:ext cx="1371600" cy="1524000"/>
          </a:xfrm>
          <a:prstGeom prst="line">
            <a:avLst/>
          </a:prstGeom>
          <a:noFill/>
          <a:ln w="28575">
            <a:solidFill>
              <a:srgbClr val="6600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2" name="Line 14">
            <a:extLst>
              <a:ext uri="{FF2B5EF4-FFF2-40B4-BE49-F238E27FC236}">
                <a16:creationId xmlns:a16="http://schemas.microsoft.com/office/drawing/2014/main" id="{945E73F5-26DB-29D8-44A6-561054F7C39C}"/>
              </a:ext>
              <a:ext uri="{C183D7F6-B498-43B3-948B-1728B52AA6E4}">
                <adec:decorative xmlns:adec="http://schemas.microsoft.com/office/drawing/2017/decorative" val="1"/>
              </a:ext>
            </a:extLst>
          </p:cNvPr>
          <p:cNvSpPr>
            <a:spLocks noChangeShapeType="1"/>
          </p:cNvSpPr>
          <p:nvPr/>
        </p:nvSpPr>
        <p:spPr bwMode="auto">
          <a:xfrm>
            <a:off x="1143000" y="1828800"/>
            <a:ext cx="4038600" cy="3276600"/>
          </a:xfrm>
          <a:prstGeom prst="line">
            <a:avLst/>
          </a:prstGeom>
          <a:noFill/>
          <a:ln w="28575">
            <a:solidFill>
              <a:srgbClr val="6600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 name="Group 18">
            <a:extLst>
              <a:ext uri="{FF2B5EF4-FFF2-40B4-BE49-F238E27FC236}">
                <a16:creationId xmlns:a16="http://schemas.microsoft.com/office/drawing/2014/main" id="{F2E3CF87-6C3F-48A8-86A9-17250062EA94}"/>
              </a:ext>
              <a:ext uri="{C183D7F6-B498-43B3-948B-1728B52AA6E4}">
                <adec:decorative xmlns:adec="http://schemas.microsoft.com/office/drawing/2017/decorative" val="1"/>
              </a:ext>
            </a:extLst>
          </p:cNvPr>
          <p:cNvGrpSpPr>
            <a:grpSpLocks/>
          </p:cNvGrpSpPr>
          <p:nvPr/>
        </p:nvGrpSpPr>
        <p:grpSpPr bwMode="auto">
          <a:xfrm>
            <a:off x="3581400" y="1905000"/>
            <a:ext cx="1524000" cy="533400"/>
            <a:chOff x="2496" y="1536"/>
            <a:chExt cx="1440" cy="288"/>
          </a:xfrm>
        </p:grpSpPr>
        <p:sp>
          <p:nvSpPr>
            <p:cNvPr id="10257" name="Line 10">
              <a:extLst>
                <a:ext uri="{FF2B5EF4-FFF2-40B4-BE49-F238E27FC236}">
                  <a16:creationId xmlns:a16="http://schemas.microsoft.com/office/drawing/2014/main" id="{27EB7A7D-4041-2CF9-A9F0-4532E4E4F237}"/>
                </a:ext>
              </a:extLst>
            </p:cNvPr>
            <p:cNvSpPr>
              <a:spLocks noChangeShapeType="1"/>
            </p:cNvSpPr>
            <p:nvPr/>
          </p:nvSpPr>
          <p:spPr bwMode="auto">
            <a:xfrm flipV="1">
              <a:off x="3120" y="1536"/>
              <a:ext cx="816" cy="0"/>
            </a:xfrm>
            <a:prstGeom prst="line">
              <a:avLst/>
            </a:prstGeom>
            <a:noFill/>
            <a:ln w="28575">
              <a:solidFill>
                <a:srgbClr val="6600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8" name="Line 17">
              <a:extLst>
                <a:ext uri="{FF2B5EF4-FFF2-40B4-BE49-F238E27FC236}">
                  <a16:creationId xmlns:a16="http://schemas.microsoft.com/office/drawing/2014/main" id="{8048C5FD-5158-ADA2-23F2-6964649AC7D9}"/>
                </a:ext>
              </a:extLst>
            </p:cNvPr>
            <p:cNvSpPr>
              <a:spLocks noChangeShapeType="1"/>
            </p:cNvSpPr>
            <p:nvPr/>
          </p:nvSpPr>
          <p:spPr bwMode="auto">
            <a:xfrm flipV="1">
              <a:off x="2496" y="1536"/>
              <a:ext cx="1008" cy="288"/>
            </a:xfrm>
            <a:prstGeom prst="line">
              <a:avLst/>
            </a:prstGeom>
            <a:noFill/>
            <a:ln w="28575">
              <a:solidFill>
                <a:srgbClr val="660033"/>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2549" name="Text Box 21">
            <a:extLst>
              <a:ext uri="{FF2B5EF4-FFF2-40B4-BE49-F238E27FC236}">
                <a16:creationId xmlns:a16="http://schemas.microsoft.com/office/drawing/2014/main" id="{EC692067-5123-6150-E945-D511F3D42056}"/>
              </a:ext>
            </a:extLst>
          </p:cNvPr>
          <p:cNvSpPr txBox="1">
            <a:spLocks noChangeArrowheads="1"/>
          </p:cNvSpPr>
          <p:nvPr/>
        </p:nvSpPr>
        <p:spPr bwMode="auto">
          <a:xfrm>
            <a:off x="1066800" y="5942013"/>
            <a:ext cx="7239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b="1">
                <a:latin typeface="Verdana" panose="020B0604030504040204" pitchFamily="34" charset="0"/>
              </a:rPr>
              <a:t>Deliberate offset: turn at elevation higher than target, so you know you would have to come downhill in all cases.</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6" fill="hold" nodeType="clickEffect">
                                  <p:stCondLst>
                                    <p:cond delay="0"/>
                                  </p:stCondLst>
                                  <p:childTnLst>
                                    <p:set>
                                      <p:cBhvr>
                                        <p:cTn id="10" dur="1" fill="hold">
                                          <p:stCondLst>
                                            <p:cond delay="0"/>
                                          </p:stCondLst>
                                        </p:cTn>
                                        <p:tgtEl>
                                          <p:spTgt spid="22536"/>
                                        </p:tgtEl>
                                        <p:attrNameLst>
                                          <p:attrName>style.visibility</p:attrName>
                                        </p:attrNameLst>
                                      </p:cBhvr>
                                      <p:to>
                                        <p:strVal val="visible"/>
                                      </p:to>
                                    </p:set>
                                    <p:animEffect transition="in" filter="barn(inHorizontal)">
                                      <p:cBhvr>
                                        <p:cTn id="11" dur="500"/>
                                        <p:tgtEl>
                                          <p:spTgt spid="22536"/>
                                        </p:tgtEl>
                                      </p:cBhvr>
                                    </p:animEffect>
                                  </p:childTnLst>
                                </p:cTn>
                              </p:par>
                            </p:childTnLst>
                          </p:cTn>
                        </p:par>
                        <p:par>
                          <p:cTn id="12" fill="hold" nodeType="afterGroup">
                            <p:stCondLst>
                              <p:cond delay="500"/>
                            </p:stCondLst>
                            <p:childTnLst>
                              <p:par>
                                <p:cTn id="13" presetID="3" presetClass="entr" presetSubtype="10" fill="hold" grpId="0" nodeType="afterEffect">
                                  <p:stCondLst>
                                    <p:cond delay="0"/>
                                  </p:stCondLst>
                                  <p:childTnLst>
                                    <p:set>
                                      <p:cBhvr>
                                        <p:cTn id="14" dur="1" fill="hold">
                                          <p:stCondLst>
                                            <p:cond delay="0"/>
                                          </p:stCondLst>
                                        </p:cTn>
                                        <p:tgtEl>
                                          <p:spTgt spid="22537"/>
                                        </p:tgtEl>
                                        <p:attrNameLst>
                                          <p:attrName>style.visibility</p:attrName>
                                        </p:attrNameLst>
                                      </p:cBhvr>
                                      <p:to>
                                        <p:strVal val="visible"/>
                                      </p:to>
                                    </p:set>
                                    <p:animEffect transition="in" filter="blinds(horizontal)">
                                      <p:cBhvr>
                                        <p:cTn id="15" dur="500"/>
                                        <p:tgtEl>
                                          <p:spTgt spid="2253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37"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outVertical)">
                                      <p:cBhvr>
                                        <p:cTn id="20" dur="500"/>
                                        <p:tgtEl>
                                          <p:spTgt spid="2"/>
                                        </p:tgtEl>
                                      </p:cBhvr>
                                    </p:animEffect>
                                  </p:childTnLst>
                                </p:cTn>
                              </p:par>
                            </p:childTnLst>
                          </p:cTn>
                        </p:par>
                        <p:par>
                          <p:cTn id="21" fill="hold" nodeType="afterGroup">
                            <p:stCondLst>
                              <p:cond delay="500"/>
                            </p:stCondLst>
                            <p:childTnLst>
                              <p:par>
                                <p:cTn id="22" presetID="1" presetClass="entr" presetSubtype="0" fill="hold" grpId="0" nodeType="afterEffect">
                                  <p:stCondLst>
                                    <p:cond delay="0"/>
                                  </p:stCondLst>
                                  <p:childTnLst>
                                    <p:set>
                                      <p:cBhvr>
                                        <p:cTn id="23" dur="1" fill="hold">
                                          <p:stCondLst>
                                            <p:cond delay="499"/>
                                          </p:stCondLst>
                                        </p:cTn>
                                        <p:tgtEl>
                                          <p:spTgt spid="22544"/>
                                        </p:tgtEl>
                                        <p:attrNameLst>
                                          <p:attrName>style.visibility</p:attrName>
                                        </p:attrNameLst>
                                      </p:cBhvr>
                                      <p:to>
                                        <p:strVal val="visible"/>
                                      </p:to>
                                    </p:set>
                                  </p:childTnLst>
                                  <p:subTnLst>
                                    <p:set>
                                      <p:cBhvr override="childStyle">
                                        <p:cTn dur="1" fill="hold" display="0" masterRel="nextClick" afterEffect="1"/>
                                        <p:tgtEl>
                                          <p:spTgt spid="22544"/>
                                        </p:tgtEl>
                                        <p:attrNameLst>
                                          <p:attrName>style.visibility</p:attrName>
                                        </p:attrNameLst>
                                      </p:cBhvr>
                                      <p:to>
                                        <p:strVal val="hidden"/>
                                      </p:to>
                                    </p:set>
                                  </p:sub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6"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barn(inHorizontal)">
                                      <p:cBhvr>
                                        <p:cTn id="28" dur="500"/>
                                        <p:tgtEl>
                                          <p:spTgt spid="3"/>
                                        </p:tgtEl>
                                      </p:cBhvr>
                                    </p:animEffect>
                                  </p:childTnLst>
                                </p:cTn>
                              </p:par>
                            </p:childTnLst>
                          </p:cTn>
                        </p:par>
                        <p:par>
                          <p:cTn id="29" fill="hold" nodeType="afterGroup">
                            <p:stCondLst>
                              <p:cond delay="500"/>
                            </p:stCondLst>
                            <p:childTnLst>
                              <p:par>
                                <p:cTn id="30" presetID="3" presetClass="entr" presetSubtype="10" fill="hold" grpId="0" nodeType="afterEffect">
                                  <p:stCondLst>
                                    <p:cond delay="0"/>
                                  </p:stCondLst>
                                  <p:childTnLst>
                                    <p:set>
                                      <p:cBhvr>
                                        <p:cTn id="31" dur="1" fill="hold">
                                          <p:stCondLst>
                                            <p:cond delay="0"/>
                                          </p:stCondLst>
                                        </p:cTn>
                                        <p:tgtEl>
                                          <p:spTgt spid="22539"/>
                                        </p:tgtEl>
                                        <p:attrNameLst>
                                          <p:attrName>style.visibility</p:attrName>
                                        </p:attrNameLst>
                                      </p:cBhvr>
                                      <p:to>
                                        <p:strVal val="visible"/>
                                      </p:to>
                                    </p:set>
                                    <p:animEffect transition="in" filter="blinds(horizontal)">
                                      <p:cBhvr>
                                        <p:cTn id="32" dur="500"/>
                                        <p:tgtEl>
                                          <p:spTgt spid="2253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42" fill="hold" nodeType="clickEffect">
                                  <p:stCondLst>
                                    <p:cond delay="0"/>
                                  </p:stCondLst>
                                  <p:childTnLst>
                                    <p:set>
                                      <p:cBhvr>
                                        <p:cTn id="36" dur="1" fill="hold">
                                          <p:stCondLst>
                                            <p:cond delay="0"/>
                                          </p:stCondLst>
                                        </p:cTn>
                                        <p:tgtEl>
                                          <p:spTgt spid="22540"/>
                                        </p:tgtEl>
                                        <p:attrNameLst>
                                          <p:attrName>style.visibility</p:attrName>
                                        </p:attrNameLst>
                                      </p:cBhvr>
                                      <p:to>
                                        <p:strVal val="visible"/>
                                      </p:to>
                                    </p:set>
                                    <p:animEffect transition="in" filter="barn(outHorizontal)">
                                      <p:cBhvr>
                                        <p:cTn id="37" dur="500"/>
                                        <p:tgtEl>
                                          <p:spTgt spid="22540"/>
                                        </p:tgtEl>
                                      </p:cBhvr>
                                    </p:animEffect>
                                  </p:childTnLst>
                                </p:cTn>
                              </p:par>
                            </p:childTnLst>
                          </p:cTn>
                        </p:par>
                        <p:par>
                          <p:cTn id="38" fill="hold" nodeType="afterGroup">
                            <p:stCondLst>
                              <p:cond delay="500"/>
                            </p:stCondLst>
                            <p:childTnLst>
                              <p:par>
                                <p:cTn id="39" presetID="3" presetClass="entr" presetSubtype="10" fill="hold" grpId="0" nodeType="afterEffect">
                                  <p:stCondLst>
                                    <p:cond delay="0"/>
                                  </p:stCondLst>
                                  <p:childTnLst>
                                    <p:set>
                                      <p:cBhvr>
                                        <p:cTn id="40" dur="1" fill="hold">
                                          <p:stCondLst>
                                            <p:cond delay="0"/>
                                          </p:stCondLst>
                                        </p:cTn>
                                        <p:tgtEl>
                                          <p:spTgt spid="22541"/>
                                        </p:tgtEl>
                                        <p:attrNameLst>
                                          <p:attrName>style.visibility</p:attrName>
                                        </p:attrNameLst>
                                      </p:cBhvr>
                                      <p:to>
                                        <p:strVal val="visible"/>
                                      </p:to>
                                    </p:set>
                                    <p:animEffect transition="in" filter="blinds(horizontal)">
                                      <p:cBhvr>
                                        <p:cTn id="41" dur="500"/>
                                        <p:tgtEl>
                                          <p:spTgt spid="2254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6" presetClass="entr" presetSubtype="26" fill="hold" nodeType="clickEffect">
                                  <p:stCondLst>
                                    <p:cond delay="0"/>
                                  </p:stCondLst>
                                  <p:childTnLst>
                                    <p:set>
                                      <p:cBhvr>
                                        <p:cTn id="45" dur="1" fill="hold">
                                          <p:stCondLst>
                                            <p:cond delay="0"/>
                                          </p:stCondLst>
                                        </p:cTn>
                                        <p:tgtEl>
                                          <p:spTgt spid="22542"/>
                                        </p:tgtEl>
                                        <p:attrNameLst>
                                          <p:attrName>style.visibility</p:attrName>
                                        </p:attrNameLst>
                                      </p:cBhvr>
                                      <p:to>
                                        <p:strVal val="visible"/>
                                      </p:to>
                                    </p:set>
                                    <p:animEffect transition="in" filter="barn(inHorizontal)">
                                      <p:cBhvr>
                                        <p:cTn id="46" dur="500"/>
                                        <p:tgtEl>
                                          <p:spTgt spid="22542"/>
                                        </p:tgtEl>
                                      </p:cBhvr>
                                    </p:animEffect>
                                  </p:childTnLst>
                                </p:cTn>
                              </p:par>
                            </p:childTnLst>
                          </p:cTn>
                        </p:par>
                        <p:par>
                          <p:cTn id="47" fill="hold" nodeType="afterGroup">
                            <p:stCondLst>
                              <p:cond delay="500"/>
                            </p:stCondLst>
                            <p:childTnLst>
                              <p:par>
                                <p:cTn id="48" presetID="3" presetClass="entr" presetSubtype="10" fill="hold" grpId="0" nodeType="afterEffect">
                                  <p:stCondLst>
                                    <p:cond delay="0"/>
                                  </p:stCondLst>
                                  <p:childTnLst>
                                    <p:set>
                                      <p:cBhvr>
                                        <p:cTn id="49" dur="1" fill="hold">
                                          <p:stCondLst>
                                            <p:cond delay="0"/>
                                          </p:stCondLst>
                                        </p:cTn>
                                        <p:tgtEl>
                                          <p:spTgt spid="22543"/>
                                        </p:tgtEl>
                                        <p:attrNameLst>
                                          <p:attrName>style.visibility</p:attrName>
                                        </p:attrNameLst>
                                      </p:cBhvr>
                                      <p:to>
                                        <p:strVal val="visible"/>
                                      </p:to>
                                    </p:set>
                                    <p:animEffect transition="in" filter="blinds(horizontal)">
                                      <p:cBhvr>
                                        <p:cTn id="50" dur="500"/>
                                        <p:tgtEl>
                                          <p:spTgt spid="2254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225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autoUpdateAnimBg="0"/>
      <p:bldP spid="22539" grpId="0" autoUpdateAnimBg="0"/>
      <p:bldP spid="22541" grpId="0" autoUpdateAnimBg="0"/>
      <p:bldP spid="22543" grpId="0" autoUpdateAnimBg="0"/>
      <p:bldP spid="22544" grpId="0" animBg="1" autoUpdateAnimBg="0"/>
      <p:bldP spid="22532" grpId="0" animBg="1"/>
      <p:bldP spid="22549" grpId="0" autoUpdateAnimBg="0"/>
    </p:bldLst>
  </p:timing>
</p:sld>
</file>

<file path=ppt/theme/theme1.xml><?xml version="1.0" encoding="utf-8"?>
<a:theme xmlns:a="http://schemas.openxmlformats.org/drawingml/2006/main" name="Lemos">
  <a:themeElements>
    <a:clrScheme name="Lemo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Lemo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emo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mo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mo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mo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m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m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m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C:\Documents and Settings\Monica\Application Data\Microsoft\Templates\Lemos.pot</Template>
  <TotalTime>468</TotalTime>
  <Words>1135</Words>
  <Application>Microsoft Office PowerPoint</Application>
  <PresentationFormat>On-screen Show (4:3)</PresentationFormat>
  <Paragraphs>152</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Century Gothic</vt:lpstr>
      <vt:lpstr>Times New Roman</vt:lpstr>
      <vt:lpstr>Verdana</vt:lpstr>
      <vt:lpstr>Wingdings</vt:lpstr>
      <vt:lpstr>Wingdings 3</vt:lpstr>
      <vt:lpstr>Lemos</vt:lpstr>
      <vt:lpstr>Navigation Overview</vt:lpstr>
      <vt:lpstr>Movement and Route Selection (1)</vt:lpstr>
      <vt:lpstr>Movement and Route Selection (2)</vt:lpstr>
      <vt:lpstr>Movement and Route Selection (3)</vt:lpstr>
      <vt:lpstr>Example</vt:lpstr>
      <vt:lpstr>Offsets</vt:lpstr>
      <vt:lpstr>Navigation Techniques: Dead Reckoning</vt:lpstr>
      <vt:lpstr>Navigation Techniques: Terrain Association</vt:lpstr>
      <vt:lpstr>Example of Handrail &amp; Catching Features</vt:lpstr>
      <vt:lpstr>Other Considerations</vt:lpstr>
      <vt:lpstr>DETERMINING  DISTANCE Rule-of-Thumb Method</vt:lpstr>
      <vt:lpstr>Rule-of-Thumb Method (example)</vt:lpstr>
      <vt:lpstr>Determining Direction w/o a Compass</vt:lpstr>
      <vt:lpstr>Determining Direction w/o a Compass (Watch method)</vt:lpstr>
      <vt:lpstr>Determining Direction w/o a Compass (at night)</vt:lpstr>
      <vt:lpstr>Where is Polaris?</vt:lpstr>
      <vt:lpstr>Where is Polaris? (solution)</vt:lpstr>
      <vt:lpstr>Using the Mission Planning Worksheet</vt:lpstr>
    </vt:vector>
  </TitlesOfParts>
  <Company>Spokane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Tactics</dc:title>
  <dc:creator>Computer Services</dc:creator>
  <cp:lastModifiedBy>Greer, Edward</cp:lastModifiedBy>
  <cp:revision>85</cp:revision>
  <dcterms:created xsi:type="dcterms:W3CDTF">2006-01-04T18:12:34Z</dcterms:created>
  <dcterms:modified xsi:type="dcterms:W3CDTF">2026-04-06T23:04:06Z</dcterms:modified>
</cp:coreProperties>
</file>