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handoutMasterIdLst>
    <p:handoutMasterId r:id="rId24"/>
  </p:handoutMasterIdLst>
  <p:sldIdLst>
    <p:sldId id="256" r:id="rId2"/>
    <p:sldId id="274" r:id="rId3"/>
    <p:sldId id="257" r:id="rId4"/>
    <p:sldId id="271" r:id="rId5"/>
    <p:sldId id="267" r:id="rId6"/>
    <p:sldId id="258" r:id="rId7"/>
    <p:sldId id="259" r:id="rId8"/>
    <p:sldId id="260" r:id="rId9"/>
    <p:sldId id="261" r:id="rId10"/>
    <p:sldId id="273" r:id="rId11"/>
    <p:sldId id="282" r:id="rId12"/>
    <p:sldId id="263" r:id="rId13"/>
    <p:sldId id="264" r:id="rId14"/>
    <p:sldId id="265" r:id="rId15"/>
    <p:sldId id="281" r:id="rId16"/>
    <p:sldId id="277" r:id="rId17"/>
    <p:sldId id="269" r:id="rId18"/>
    <p:sldId id="270" r:id="rId19"/>
    <p:sldId id="278" r:id="rId20"/>
    <p:sldId id="280" r:id="rId21"/>
    <p:sldId id="268" r:id="rId22"/>
    <p:sldId id="279" r:id="rId23"/>
  </p:sldIdLst>
  <p:sldSz cx="9144000" cy="6858000" type="screen4x3"/>
  <p:notesSz cx="6858000" cy="91805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D86C"/>
    <a:srgbClr val="66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45" autoAdjust="0"/>
    <p:restoredTop sz="90929"/>
  </p:normalViewPr>
  <p:slideViewPr>
    <p:cSldViewPr>
      <p:cViewPr varScale="1">
        <p:scale>
          <a:sx n="100" d="100"/>
          <a:sy n="100" d="100"/>
        </p:scale>
        <p:origin x="5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47C0287-AD6F-8426-8643-730FD2F2E2D5}"/>
              </a:ext>
            </a:extLst>
          </p:cNvPr>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4819" name="Rectangle 3">
            <a:extLst>
              <a:ext uri="{FF2B5EF4-FFF2-40B4-BE49-F238E27FC236}">
                <a16:creationId xmlns:a16="http://schemas.microsoft.com/office/drawing/2014/main" id="{85425825-3B36-4C15-3F4F-62AD260AC77A}"/>
              </a:ext>
            </a:extLst>
          </p:cNvPr>
          <p:cNvSpPr>
            <a:spLocks noGrp="1" noChangeArrowheads="1"/>
          </p:cNvSpPr>
          <p:nvPr>
            <p:ph type="dt" sz="quarter" idx="1"/>
          </p:nvPr>
        </p:nvSpPr>
        <p:spPr bwMode="auto">
          <a:xfrm>
            <a:off x="388620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4820" name="Rectangle 4">
            <a:extLst>
              <a:ext uri="{FF2B5EF4-FFF2-40B4-BE49-F238E27FC236}">
                <a16:creationId xmlns:a16="http://schemas.microsoft.com/office/drawing/2014/main" id="{58F5D253-DA6A-5348-FDA0-E006F1047CF3}"/>
              </a:ext>
            </a:extLst>
          </p:cNvPr>
          <p:cNvSpPr>
            <a:spLocks noGrp="1" noChangeArrowheads="1"/>
          </p:cNvSpPr>
          <p:nvPr>
            <p:ph type="ftr" sz="quarter" idx="2"/>
          </p:nvPr>
        </p:nvSpPr>
        <p:spPr bwMode="auto">
          <a:xfrm>
            <a:off x="0" y="8721725"/>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4821" name="Rectangle 5">
            <a:extLst>
              <a:ext uri="{FF2B5EF4-FFF2-40B4-BE49-F238E27FC236}">
                <a16:creationId xmlns:a16="http://schemas.microsoft.com/office/drawing/2014/main" id="{BFF3BADA-AE64-5B0C-5588-599EED73F866}"/>
              </a:ext>
            </a:extLst>
          </p:cNvPr>
          <p:cNvSpPr>
            <a:spLocks noGrp="1" noChangeArrowheads="1"/>
          </p:cNvSpPr>
          <p:nvPr>
            <p:ph type="sldNum" sz="quarter" idx="3"/>
          </p:nvPr>
        </p:nvSpPr>
        <p:spPr bwMode="auto">
          <a:xfrm>
            <a:off x="3886200" y="8721725"/>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651C7B-B05A-4385-9CF6-C1B68347B69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73D7-3F35-C32D-7A40-267941965EF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13A30-3C78-BE22-6788-EA9212C53CB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DC99F361-E7D0-AC70-7CDE-F5FF14360103}"/>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418467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54CB3-210F-8D38-894D-53065485D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109902-370C-FF32-E9A5-E343FB241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337B529-AE6E-7CDA-2369-22A500E03D5B}"/>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350538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46307-EFD4-0FC7-DF59-9C4B5E01FCCA}"/>
              </a:ext>
            </a:extLst>
          </p:cNvPr>
          <p:cNvSpPr>
            <a:spLocks noGrp="1"/>
          </p:cNvSpPr>
          <p:nvPr>
            <p:ph type="title" orient="vert"/>
          </p:nvPr>
        </p:nvSpPr>
        <p:spPr>
          <a:xfrm>
            <a:off x="6477000" y="152400"/>
            <a:ext cx="2057400" cy="579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BDE973-4251-745D-4C51-099B93D172C8}"/>
              </a:ext>
            </a:extLst>
          </p:cNvPr>
          <p:cNvSpPr>
            <a:spLocks noGrp="1"/>
          </p:cNvSpPr>
          <p:nvPr>
            <p:ph type="body" orient="vert" idx="1"/>
          </p:nvPr>
        </p:nvSpPr>
        <p:spPr>
          <a:xfrm>
            <a:off x="304800" y="1524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085C021-B156-DDD2-157E-4CEA3AF0EE3E}"/>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319851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C307-DCB9-3FA5-57E7-611523CEA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7EBFF-16DE-EBFB-7F7D-83CA18336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364F059-D1A9-35BA-AEC6-B68441064FD5}"/>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552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1512-7D63-2314-09BA-4577114545A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0443CD-459C-C337-DB95-98AB3C51B3D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91754C38-FDAB-A524-6587-01DE664D3AF7}"/>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136165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3F17-B323-0BCC-B3CB-5CACB5895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85B69-673C-D382-1F69-6D79A2B624AC}"/>
              </a:ext>
            </a:extLst>
          </p:cNvPr>
          <p:cNvSpPr>
            <a:spLocks noGrp="1"/>
          </p:cNvSpPr>
          <p:nvPr>
            <p:ph sz="half" idx="1"/>
          </p:nvPr>
        </p:nvSpPr>
        <p:spPr>
          <a:xfrm>
            <a:off x="762000" y="1524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CC7C9-3AFF-4F4E-BB8F-6071BCB7BC8E}"/>
              </a:ext>
            </a:extLst>
          </p:cNvPr>
          <p:cNvSpPr>
            <a:spLocks noGrp="1"/>
          </p:cNvSpPr>
          <p:nvPr>
            <p:ph sz="half" idx="2"/>
          </p:nvPr>
        </p:nvSpPr>
        <p:spPr>
          <a:xfrm>
            <a:off x="4724400" y="1524000"/>
            <a:ext cx="38100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115ED84-2DFF-099C-FAC9-17B787398A97}"/>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208588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0B48-A2B6-1B0D-30A8-021A2FF29A3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9C8FE9-171D-922D-2413-A749041F0B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84158-E927-F822-6458-F473621A2D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6EE2CF-9CAE-A1A0-F058-9CB1F61DCE0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9A8CF-4D68-E509-798B-60E2DC0D05D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D02E3FD7-176D-5925-3623-9BB4F2EBCB79}"/>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2199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08E8-5897-8997-4689-493D8F37FCE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3E7D977-6BED-45B5-DC0E-13283C454289}"/>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343460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1B26D-71CD-C272-4766-8DA36AC3C19D}"/>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53436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5014-F9E6-DA4D-93C8-2FB626B37AE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B86145-8554-EAD2-19FB-876E727DBD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C978E7-5077-DB74-1961-C69C509B36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D86DD230-8F42-78B3-2ECE-C728EBF83FC4}"/>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320667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C7AF-1567-A315-9B15-8F2AA06280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3C5957-7FF9-447F-01C5-0E94C6C2184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C5D733-0D42-B426-0C9B-59D82AF8F9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3324FBEF-2633-69A3-F6AB-FCA054F4055F}"/>
              </a:ext>
            </a:extLst>
          </p:cNvPr>
          <p:cNvSpPr>
            <a:spLocks noGrp="1"/>
          </p:cNvSpPr>
          <p:nvPr>
            <p:ph type="ftr" sz="quarter" idx="10"/>
          </p:nvPr>
        </p:nvSpPr>
        <p:spPr/>
        <p:txBody>
          <a:bodyPr/>
          <a:lstStyle>
            <a:lvl1pPr>
              <a:defRPr/>
            </a:lvl1pPr>
          </a:lstStyle>
          <a:p>
            <a:r>
              <a:rPr lang="en-US" altLang="en-US"/>
              <a:t>B M O C</a:t>
            </a:r>
          </a:p>
        </p:txBody>
      </p:sp>
    </p:spTree>
    <p:extLst>
      <p:ext uri="{BB962C8B-B14F-4D97-AF65-F5344CB8AC3E}">
        <p14:creationId xmlns:p14="http://schemas.microsoft.com/office/powerpoint/2010/main" val="31264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D7BD"/>
            </a:gs>
            <a:gs pos="100000">
              <a:srgbClr val="98B282"/>
            </a:gs>
          </a:gsLst>
          <a:lin ang="2700000" scaled="1"/>
        </a:gra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3895ACA-065B-FC76-9224-BB2C4FF4A197}"/>
              </a:ext>
            </a:extLst>
          </p:cNvPr>
          <p:cNvSpPr>
            <a:spLocks noGrp="1" noChangeArrowheads="1"/>
          </p:cNvSpPr>
          <p:nvPr>
            <p:ph type="title"/>
          </p:nvPr>
        </p:nvSpPr>
        <p:spPr bwMode="auto">
          <a:xfrm>
            <a:off x="304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Rectangle 3">
            <a:extLst>
              <a:ext uri="{FF2B5EF4-FFF2-40B4-BE49-F238E27FC236}">
                <a16:creationId xmlns:a16="http://schemas.microsoft.com/office/drawing/2014/main" id="{15F6589F-95AC-B014-455F-F114F739FC86}"/>
              </a:ext>
            </a:extLst>
          </p:cNvPr>
          <p:cNvSpPr>
            <a:spLocks noGrp="1" noChangeArrowheads="1"/>
          </p:cNvSpPr>
          <p:nvPr>
            <p:ph type="body" idx="1"/>
          </p:nvPr>
        </p:nvSpPr>
        <p:spPr bwMode="auto">
          <a:xfrm>
            <a:off x="762000" y="15240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0" name="Rectangle 4">
            <a:extLst>
              <a:ext uri="{FF2B5EF4-FFF2-40B4-BE49-F238E27FC236}">
                <a16:creationId xmlns:a16="http://schemas.microsoft.com/office/drawing/2014/main" id="{C325F372-685A-0D88-8E48-979C6A5B6684}"/>
              </a:ext>
            </a:extLst>
          </p:cNvPr>
          <p:cNvSpPr>
            <a:spLocks noGrp="1" noChangeArrowheads="1"/>
          </p:cNvSpPr>
          <p:nvPr>
            <p:ph type="ftr" sz="quarter" idx="3"/>
          </p:nvPr>
        </p:nvSpPr>
        <p:spPr bwMode="auto">
          <a:xfrm>
            <a:off x="8229600" y="6553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latin typeface="Verdana" panose="020B0604030504040204" pitchFamily="34" charset="0"/>
              </a:defRPr>
            </a:lvl1pPr>
          </a:lstStyle>
          <a:p>
            <a:r>
              <a:rPr lang="en-US" altLang="en-US"/>
              <a:t>B M O C</a:t>
            </a:r>
          </a:p>
        </p:txBody>
      </p:sp>
      <p:pic>
        <p:nvPicPr>
          <p:cNvPr id="39941" name="Picture 5">
            <a:extLst>
              <a:ext uri="{FF2B5EF4-FFF2-40B4-BE49-F238E27FC236}">
                <a16:creationId xmlns:a16="http://schemas.microsoft.com/office/drawing/2014/main" id="{D5714BB6-FA11-19E3-27A5-EB46603CAE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228600"/>
            <a:ext cx="990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3300"/>
                </a:solidFill>
                <a:miter lim="800000"/>
                <a:headEnd/>
                <a:tailEnd/>
              </a14:hiddenLine>
            </a:ext>
          </a:extLst>
        </p:spPr>
      </p:pic>
      <p:pic>
        <p:nvPicPr>
          <p:cNvPr id="39942" name="Picture 6">
            <a:extLst>
              <a:ext uri="{FF2B5EF4-FFF2-40B4-BE49-F238E27FC236}">
                <a16:creationId xmlns:a16="http://schemas.microsoft.com/office/drawing/2014/main" id="{8A5754B5-2831-D2EE-EF3A-4464E29183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dt="0"/>
  <p:txStyles>
    <p:titleStyle>
      <a:lvl1pPr algn="ctr" rtl="0" fontAlgn="base">
        <a:spcBef>
          <a:spcPct val="0"/>
        </a:spcBef>
        <a:spcAft>
          <a:spcPct val="0"/>
        </a:spcAft>
        <a:defRPr sz="3600" b="1" kern="1200">
          <a:solidFill>
            <a:schemeClr val="tx1"/>
          </a:solidFill>
          <a:latin typeface="+mj-lt"/>
          <a:ea typeface="+mj-ea"/>
          <a:cs typeface="+mj-cs"/>
        </a:defRPr>
      </a:lvl1pPr>
      <a:lvl2pPr algn="ctr" rtl="0" fontAlgn="base">
        <a:spcBef>
          <a:spcPct val="0"/>
        </a:spcBef>
        <a:spcAft>
          <a:spcPct val="0"/>
        </a:spcAft>
        <a:defRPr sz="3600" b="1">
          <a:solidFill>
            <a:schemeClr val="tx1"/>
          </a:solidFill>
          <a:latin typeface="Century Gothic" panose="020B0502020202020204" pitchFamily="34" charset="0"/>
        </a:defRPr>
      </a:lvl2pPr>
      <a:lvl3pPr algn="ctr" rtl="0" fontAlgn="base">
        <a:spcBef>
          <a:spcPct val="0"/>
        </a:spcBef>
        <a:spcAft>
          <a:spcPct val="0"/>
        </a:spcAft>
        <a:defRPr sz="3600" b="1">
          <a:solidFill>
            <a:schemeClr val="tx1"/>
          </a:solidFill>
          <a:latin typeface="Century Gothic" panose="020B0502020202020204" pitchFamily="34" charset="0"/>
        </a:defRPr>
      </a:lvl3pPr>
      <a:lvl4pPr algn="ctr" rtl="0" fontAlgn="base">
        <a:spcBef>
          <a:spcPct val="0"/>
        </a:spcBef>
        <a:spcAft>
          <a:spcPct val="0"/>
        </a:spcAft>
        <a:defRPr sz="3600" b="1">
          <a:solidFill>
            <a:schemeClr val="tx1"/>
          </a:solidFill>
          <a:latin typeface="Century Gothic" panose="020B0502020202020204" pitchFamily="34" charset="0"/>
        </a:defRPr>
      </a:lvl4pPr>
      <a:lvl5pPr algn="ctr" rtl="0" fontAlgn="base">
        <a:spcBef>
          <a:spcPct val="0"/>
        </a:spcBef>
        <a:spcAft>
          <a:spcPct val="0"/>
        </a:spcAft>
        <a:defRPr sz="3600" b="1">
          <a:solidFill>
            <a:schemeClr val="tx1"/>
          </a:solidFill>
          <a:latin typeface="Century Gothic" panose="020B0502020202020204" pitchFamily="34" charset="0"/>
        </a:defRPr>
      </a:lvl5pPr>
      <a:lvl6pPr marL="457200" algn="ctr" rtl="0" fontAlgn="base">
        <a:spcBef>
          <a:spcPct val="0"/>
        </a:spcBef>
        <a:spcAft>
          <a:spcPct val="0"/>
        </a:spcAft>
        <a:defRPr sz="3600" b="1">
          <a:solidFill>
            <a:schemeClr val="tx1"/>
          </a:solidFill>
          <a:latin typeface="Century Gothic" panose="020B0502020202020204" pitchFamily="34" charset="0"/>
        </a:defRPr>
      </a:lvl6pPr>
      <a:lvl7pPr marL="914400" algn="ctr" rtl="0" fontAlgn="base">
        <a:spcBef>
          <a:spcPct val="0"/>
        </a:spcBef>
        <a:spcAft>
          <a:spcPct val="0"/>
        </a:spcAft>
        <a:defRPr sz="3600" b="1">
          <a:solidFill>
            <a:schemeClr val="tx1"/>
          </a:solidFill>
          <a:latin typeface="Century Gothic" panose="020B0502020202020204" pitchFamily="34" charset="0"/>
        </a:defRPr>
      </a:lvl7pPr>
      <a:lvl8pPr marL="1371600" algn="ctr" rtl="0" fontAlgn="base">
        <a:spcBef>
          <a:spcPct val="0"/>
        </a:spcBef>
        <a:spcAft>
          <a:spcPct val="0"/>
        </a:spcAft>
        <a:defRPr sz="3600" b="1">
          <a:solidFill>
            <a:schemeClr val="tx1"/>
          </a:solidFill>
          <a:latin typeface="Century Gothic" panose="020B0502020202020204" pitchFamily="34" charset="0"/>
        </a:defRPr>
      </a:lvl8pPr>
      <a:lvl9pPr marL="1828800" algn="ctr" rtl="0" fontAlgn="base">
        <a:spcBef>
          <a:spcPct val="0"/>
        </a:spcBef>
        <a:spcAft>
          <a:spcPct val="0"/>
        </a:spcAft>
        <a:defRPr sz="3600" b="1">
          <a:solidFill>
            <a:schemeClr val="tx1"/>
          </a:solidFill>
          <a:latin typeface="Century Gothic" panose="020B0502020202020204" pitchFamily="34" charset="0"/>
        </a:defRPr>
      </a:lvl9pPr>
    </p:titleStyle>
    <p:bodyStyle>
      <a:lvl1pPr marL="342900" indent="-342900" algn="l" rtl="0" fontAlgn="base">
        <a:spcBef>
          <a:spcPct val="20000"/>
        </a:spcBef>
        <a:spcAft>
          <a:spcPct val="0"/>
        </a:spcAft>
        <a:buFont typeface="Wingdings 3" panose="05040102010807070707" pitchFamily="18" charset="2"/>
        <a:buChar char=""/>
        <a:defRPr sz="3200" b="1" kern="1200">
          <a:solidFill>
            <a:srgbClr val="663300"/>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Ø"/>
        <a:defRPr sz="2800" b="1" kern="1200">
          <a:solidFill>
            <a:srgbClr val="663300"/>
          </a:solidFill>
          <a:latin typeface="+mn-lt"/>
          <a:ea typeface="+mn-ea"/>
          <a:cs typeface="+mn-cs"/>
        </a:defRPr>
      </a:lvl2pPr>
      <a:lvl3pPr marL="1143000" indent="-228600" algn="l" rtl="0" fontAlgn="base">
        <a:spcBef>
          <a:spcPct val="20000"/>
        </a:spcBef>
        <a:spcAft>
          <a:spcPct val="0"/>
        </a:spcAft>
        <a:buSzPct val="50000"/>
        <a:buFont typeface="Wingdings" panose="05000000000000000000" pitchFamily="2" charset="2"/>
        <a:buChar char="q"/>
        <a:defRPr sz="2400" b="1" kern="1200">
          <a:solidFill>
            <a:srgbClr val="663300"/>
          </a:solidFill>
          <a:latin typeface="+mn-lt"/>
          <a:ea typeface="+mn-ea"/>
          <a:cs typeface="+mn-cs"/>
        </a:defRPr>
      </a:lvl3pPr>
      <a:lvl4pPr marL="1600200" indent="-228600" algn="l" rtl="0" fontAlgn="base">
        <a:spcBef>
          <a:spcPct val="20000"/>
        </a:spcBef>
        <a:spcAft>
          <a:spcPct val="0"/>
        </a:spcAft>
        <a:buFont typeface="Wingdings" panose="05000000000000000000" pitchFamily="2" charset="2"/>
        <a:buChar char="§"/>
        <a:defRPr sz="2000" b="1" kern="1200">
          <a:solidFill>
            <a:srgbClr val="663300"/>
          </a:solidFill>
          <a:latin typeface="+mn-lt"/>
          <a:ea typeface="+mn-ea"/>
          <a:cs typeface="+mn-cs"/>
        </a:defRPr>
      </a:lvl4pPr>
      <a:lvl5pPr marL="2057400" indent="-228600" algn="l" rtl="0" fontAlgn="base">
        <a:spcBef>
          <a:spcPct val="20000"/>
        </a:spcBef>
        <a:spcAft>
          <a:spcPct val="0"/>
        </a:spcAft>
        <a:buChar char="»"/>
        <a:defRPr sz="2000" b="1" kern="1200">
          <a:solidFill>
            <a:srgbClr val="6633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eatheroffice.ec.gc.ca/" TargetMode="External"/><Relationship Id="rId2" Type="http://schemas.openxmlformats.org/officeDocument/2006/relationships/hyperlink" Target="http://www.nws.noaa.gov/" TargetMode="External"/><Relationship Id="rId1" Type="http://schemas.openxmlformats.org/officeDocument/2006/relationships/slideLayout" Target="../slideLayouts/slideLayout2.xml"/><Relationship Id="rId4" Type="http://schemas.openxmlformats.org/officeDocument/2006/relationships/hyperlink" Target="http://www.wundergroun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0BD048-2FC5-6430-39B6-78295DD72C79}"/>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050" name="Rectangle 2">
            <a:extLst>
              <a:ext uri="{FF2B5EF4-FFF2-40B4-BE49-F238E27FC236}">
                <a16:creationId xmlns:a16="http://schemas.microsoft.com/office/drawing/2014/main" id="{18F5F749-4BCE-B6B3-DB4B-9429A6659F66}"/>
              </a:ext>
            </a:extLst>
          </p:cNvPr>
          <p:cNvSpPr>
            <a:spLocks noGrp="1" noChangeArrowheads="1"/>
          </p:cNvSpPr>
          <p:nvPr>
            <p:ph type="title" idx="4294967295"/>
          </p:nvPr>
        </p:nvSpPr>
        <p:spPr>
          <a:xfrm>
            <a:off x="1371600" y="1219200"/>
            <a:ext cx="2895600" cy="1143000"/>
          </a:xfrm>
        </p:spPr>
        <p:txBody>
          <a:bodyPr/>
          <a:lstStyle/>
          <a:p>
            <a:r>
              <a:rPr lang="en-US" altLang="en-US" sz="4000" i="1"/>
              <a:t>MOUNTAIN WEATHER</a:t>
            </a:r>
          </a:p>
        </p:txBody>
      </p:sp>
      <p:sp>
        <p:nvSpPr>
          <p:cNvPr id="2052" name="Rectangle 4">
            <a:extLst>
              <a:ext uri="{FF2B5EF4-FFF2-40B4-BE49-F238E27FC236}">
                <a16:creationId xmlns:a16="http://schemas.microsoft.com/office/drawing/2014/main" id="{A61585BE-A18A-2779-8560-DC71BB1AC4FC}"/>
              </a:ext>
            </a:extLst>
          </p:cNvPr>
          <p:cNvSpPr>
            <a:spLocks noGrp="1" noChangeArrowheads="1"/>
          </p:cNvSpPr>
          <p:nvPr>
            <p:ph type="body" idx="4294967295"/>
          </p:nvPr>
        </p:nvSpPr>
        <p:spPr>
          <a:xfrm>
            <a:off x="838200" y="6248400"/>
            <a:ext cx="4953000" cy="609600"/>
          </a:xfrm>
        </p:spPr>
        <p:txBody>
          <a:bodyPr/>
          <a:lstStyle/>
          <a:p>
            <a:pPr algn="ctr">
              <a:lnSpc>
                <a:spcPct val="90000"/>
              </a:lnSpc>
              <a:buFont typeface="Wingdings 3" panose="05040102010807070707" pitchFamily="18" charset="2"/>
              <a:buNone/>
            </a:pPr>
            <a:r>
              <a:rPr lang="en-US" altLang="en-US" sz="1600" i="1"/>
              <a:t>Monica Spicker</a:t>
            </a:r>
          </a:p>
          <a:p>
            <a:pPr algn="ctr">
              <a:lnSpc>
                <a:spcPct val="90000"/>
              </a:lnSpc>
              <a:buFont typeface="Wingdings 3" panose="05040102010807070707" pitchFamily="18" charset="2"/>
              <a:buNone/>
            </a:pPr>
            <a:r>
              <a:rPr lang="en-US" altLang="en-US" sz="1600" i="1"/>
              <a:t>2008</a:t>
            </a:r>
          </a:p>
        </p:txBody>
      </p:sp>
      <p:pic>
        <p:nvPicPr>
          <p:cNvPr id="2053" name="Picture 5">
            <a:extLst>
              <a:ext uri="{FF2B5EF4-FFF2-40B4-BE49-F238E27FC236}">
                <a16:creationId xmlns:a16="http://schemas.microsoft.com/office/drawing/2014/main" id="{9D1324AE-0CBB-A41B-30DB-CFE879FF0BF5}"/>
              </a:ext>
              <a:ext uri="{C183D7F6-B498-43B3-948B-1728B52AA6E4}">
                <adec:decorative xmlns:adec="http://schemas.microsoft.com/office/drawing/2017/decorative" val="1"/>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4267200" y="381000"/>
            <a:ext cx="36576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01EFEC91-29D4-35A9-827D-D944814458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pic>
        <p:nvPicPr>
          <p:cNvPr id="41992" name="Picture 1032">
            <a:extLst>
              <a:ext uri="{FF2B5EF4-FFF2-40B4-BE49-F238E27FC236}">
                <a16:creationId xmlns:a16="http://schemas.microsoft.com/office/drawing/2014/main" id="{02B0CFB1-173C-A6FB-C362-E679CB89A74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1455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1026">
            <a:extLst>
              <a:ext uri="{FF2B5EF4-FFF2-40B4-BE49-F238E27FC236}">
                <a16:creationId xmlns:a16="http://schemas.microsoft.com/office/drawing/2014/main" id="{0ACEAEA3-1B73-D8E3-7F29-3592B6DE69A0}"/>
              </a:ext>
            </a:extLst>
          </p:cNvPr>
          <p:cNvSpPr>
            <a:spLocks noGrp="1" noChangeArrowheads="1"/>
          </p:cNvSpPr>
          <p:nvPr>
            <p:ph type="title"/>
          </p:nvPr>
        </p:nvSpPr>
        <p:spPr>
          <a:xfrm>
            <a:off x="685800" y="0"/>
            <a:ext cx="7772400" cy="1143000"/>
          </a:xfrm>
        </p:spPr>
        <p:txBody>
          <a:bodyPr/>
          <a:lstStyle/>
          <a:p>
            <a:r>
              <a:rPr lang="en-US" altLang="en-US" sz="4000" i="1"/>
              <a:t>Warm Front Clouds</a:t>
            </a:r>
          </a:p>
        </p:txBody>
      </p:sp>
      <p:sp>
        <p:nvSpPr>
          <p:cNvPr id="41987" name="Rectangle 1027">
            <a:extLst>
              <a:ext uri="{FF2B5EF4-FFF2-40B4-BE49-F238E27FC236}">
                <a16:creationId xmlns:a16="http://schemas.microsoft.com/office/drawing/2014/main" id="{5B9F228B-C25D-45B5-7C73-393AFE86953A}"/>
              </a:ext>
            </a:extLst>
          </p:cNvPr>
          <p:cNvSpPr>
            <a:spLocks noGrp="1" noChangeArrowheads="1"/>
          </p:cNvSpPr>
          <p:nvPr>
            <p:ph type="body" idx="1"/>
          </p:nvPr>
        </p:nvSpPr>
        <p:spPr>
          <a:xfrm>
            <a:off x="838200" y="2438400"/>
            <a:ext cx="3657600" cy="1676400"/>
          </a:xfrm>
        </p:spPr>
        <p:txBody>
          <a:bodyPr/>
          <a:lstStyle/>
          <a:p>
            <a:pPr>
              <a:buFont typeface="Wingdings 3" panose="05040102010807070707" pitchFamily="18" charset="2"/>
              <a:buNone/>
            </a:pPr>
            <a:r>
              <a:rPr lang="en-US" altLang="en-US" sz="3600" i="1"/>
              <a:t>High clouds</a:t>
            </a:r>
          </a:p>
          <a:p>
            <a:pPr lvl="1"/>
            <a:r>
              <a:rPr lang="en-US" altLang="en-US" i="1"/>
              <a:t>24 to 48 hours</a:t>
            </a:r>
          </a:p>
          <a:p>
            <a:pPr lvl="1"/>
            <a:r>
              <a:rPr lang="en-US" altLang="en-US" i="1"/>
              <a:t>Sun Halo</a:t>
            </a:r>
          </a:p>
        </p:txBody>
      </p:sp>
      <p:sp>
        <p:nvSpPr>
          <p:cNvPr id="41993" name="Rectangle 1033">
            <a:extLst>
              <a:ext uri="{FF2B5EF4-FFF2-40B4-BE49-F238E27FC236}">
                <a16:creationId xmlns:a16="http://schemas.microsoft.com/office/drawing/2014/main" id="{4D86DF1B-08C2-1AD4-AA57-B81FC9C1D553}"/>
              </a:ext>
              <a:ext uri="{C183D7F6-B498-43B3-948B-1728B52AA6E4}">
                <adec:decorative xmlns:adec="http://schemas.microsoft.com/office/drawing/2017/decorative" val="1"/>
              </a:ext>
            </a:extLst>
          </p:cNvPr>
          <p:cNvSpPr>
            <a:spLocks noChangeArrowheads="1"/>
          </p:cNvSpPr>
          <p:nvPr/>
        </p:nvSpPr>
        <p:spPr bwMode="auto">
          <a:xfrm>
            <a:off x="685800" y="6400800"/>
            <a:ext cx="4587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Century Gothic" panose="020B0502020202020204" pitchFamily="34" charset="0"/>
              </a:rPr>
              <a:t>http://k43.pbase.com/v3/17/317917/1/51687992.PA290515_sunhalo.jpg</a:t>
            </a:r>
          </a:p>
        </p:txBody>
      </p:sp>
    </p:spTree>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AA88AEF-81FA-E62B-4D05-C6EC31F553D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7346" name="Rectangle 2">
            <a:extLst>
              <a:ext uri="{FF2B5EF4-FFF2-40B4-BE49-F238E27FC236}">
                <a16:creationId xmlns:a16="http://schemas.microsoft.com/office/drawing/2014/main" id="{6FE8B331-5A32-8247-2AAD-8A8388B1D7FC}"/>
              </a:ext>
            </a:extLst>
          </p:cNvPr>
          <p:cNvSpPr>
            <a:spLocks noGrp="1" noChangeArrowheads="1"/>
          </p:cNvSpPr>
          <p:nvPr>
            <p:ph type="title"/>
          </p:nvPr>
        </p:nvSpPr>
        <p:spPr/>
        <p:txBody>
          <a:bodyPr/>
          <a:lstStyle/>
          <a:p>
            <a:r>
              <a:rPr lang="en-US" altLang="en-US" i="1" dirty="0"/>
              <a:t>Warm Front Clouds (2)</a:t>
            </a:r>
          </a:p>
        </p:txBody>
      </p:sp>
      <p:sp>
        <p:nvSpPr>
          <p:cNvPr id="57347" name="Rectangle 3">
            <a:extLst>
              <a:ext uri="{FF2B5EF4-FFF2-40B4-BE49-F238E27FC236}">
                <a16:creationId xmlns:a16="http://schemas.microsoft.com/office/drawing/2014/main" id="{475D0ACD-0F60-8CF6-CD57-7F837945153A}"/>
              </a:ext>
            </a:extLst>
          </p:cNvPr>
          <p:cNvSpPr>
            <a:spLocks noGrp="1" noChangeArrowheads="1"/>
          </p:cNvSpPr>
          <p:nvPr>
            <p:ph type="body" idx="1"/>
          </p:nvPr>
        </p:nvSpPr>
        <p:spPr>
          <a:xfrm>
            <a:off x="609600" y="1143000"/>
            <a:ext cx="3352800" cy="2133600"/>
          </a:xfrm>
        </p:spPr>
        <p:txBody>
          <a:bodyPr/>
          <a:lstStyle/>
          <a:p>
            <a:pPr lvl="1">
              <a:lnSpc>
                <a:spcPct val="90000"/>
              </a:lnSpc>
            </a:pPr>
            <a:r>
              <a:rPr lang="en-US" altLang="en-US" sz="2400" i="1"/>
              <a:t> 24 hours</a:t>
            </a:r>
          </a:p>
          <a:p>
            <a:pPr lvl="2">
              <a:lnSpc>
                <a:spcPct val="90000"/>
              </a:lnSpc>
            </a:pPr>
            <a:r>
              <a:rPr lang="en-US" altLang="en-US" sz="2000" i="1"/>
              <a:t>Cirrus &amp; Mare’s Tails</a:t>
            </a:r>
          </a:p>
          <a:p>
            <a:pPr lvl="2">
              <a:lnSpc>
                <a:spcPct val="90000"/>
              </a:lnSpc>
            </a:pPr>
            <a:r>
              <a:rPr lang="en-US" altLang="en-US" sz="2000" i="1"/>
              <a:t>Cirrostratus</a:t>
            </a:r>
          </a:p>
          <a:p>
            <a:pPr lvl="2">
              <a:lnSpc>
                <a:spcPct val="90000"/>
              </a:lnSpc>
            </a:pPr>
            <a:r>
              <a:rPr lang="en-US" altLang="en-US" sz="2000" i="1"/>
              <a:t>Lenticular clouds </a:t>
            </a:r>
          </a:p>
        </p:txBody>
      </p:sp>
      <p:pic>
        <p:nvPicPr>
          <p:cNvPr id="57348" name="Picture 4">
            <a:extLst>
              <a:ext uri="{FF2B5EF4-FFF2-40B4-BE49-F238E27FC236}">
                <a16:creationId xmlns:a16="http://schemas.microsoft.com/office/drawing/2014/main" id="{DBAAA78A-31FC-E315-E4C5-EC883CF1C506}"/>
              </a:ext>
              <a:ext uri="{C183D7F6-B498-43B3-948B-1728B52AA6E4}">
                <adec:decorative xmlns:adec="http://schemas.microsoft.com/office/drawing/2017/decorative" val="1"/>
              </a:ext>
            </a:extLst>
          </p:cNvPr>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r="27849" b="7199"/>
          <a:stretch>
            <a:fillRect/>
          </a:stretch>
        </p:blipFill>
        <p:spPr bwMode="auto">
          <a:xfrm>
            <a:off x="4495800" y="1066800"/>
            <a:ext cx="26670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a:extLst>
              <a:ext uri="{FF2B5EF4-FFF2-40B4-BE49-F238E27FC236}">
                <a16:creationId xmlns:a16="http://schemas.microsoft.com/office/drawing/2014/main" id="{27DDAAEA-1021-0908-9CD3-53A2B62406E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52"/>
          <a:stretch>
            <a:fillRect/>
          </a:stretch>
        </p:blipFill>
        <p:spPr bwMode="auto">
          <a:xfrm>
            <a:off x="1295400" y="3352800"/>
            <a:ext cx="3048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a:extLst>
              <a:ext uri="{FF2B5EF4-FFF2-40B4-BE49-F238E27FC236}">
                <a16:creationId xmlns:a16="http://schemas.microsoft.com/office/drawing/2014/main" id="{48E82F3A-5586-ADA4-5733-96710157585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733800"/>
            <a:ext cx="32639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Rectangle 7">
            <a:extLst>
              <a:ext uri="{FF2B5EF4-FFF2-40B4-BE49-F238E27FC236}">
                <a16:creationId xmlns:a16="http://schemas.microsoft.com/office/drawing/2014/main" id="{F0C9CA57-80EF-FD80-30AD-B32648293BFE}"/>
              </a:ext>
              <a:ext uri="{C183D7F6-B498-43B3-948B-1728B52AA6E4}">
                <adec:decorative xmlns:adec="http://schemas.microsoft.com/office/drawing/2017/decorative" val="1"/>
              </a:ext>
            </a:extLst>
          </p:cNvPr>
          <p:cNvSpPr>
            <a:spLocks noChangeArrowheads="1"/>
          </p:cNvSpPr>
          <p:nvPr/>
        </p:nvSpPr>
        <p:spPr bwMode="auto">
          <a:xfrm>
            <a:off x="838200" y="6613525"/>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Century Gothic" panose="020B0502020202020204" pitchFamily="34" charset="0"/>
              </a:rPr>
              <a:t>http://www.weatherwizkids.com/cloud.htm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7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1E54DA3-4864-98A9-88C0-1388693293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18434" name="Rectangle 2">
            <a:extLst>
              <a:ext uri="{FF2B5EF4-FFF2-40B4-BE49-F238E27FC236}">
                <a16:creationId xmlns:a16="http://schemas.microsoft.com/office/drawing/2014/main" id="{981E2CB1-1919-7FC9-715B-63F8BBC73A0E}"/>
              </a:ext>
            </a:extLst>
          </p:cNvPr>
          <p:cNvSpPr>
            <a:spLocks noGrp="1" noChangeArrowheads="1"/>
          </p:cNvSpPr>
          <p:nvPr>
            <p:ph type="title"/>
          </p:nvPr>
        </p:nvSpPr>
        <p:spPr>
          <a:xfrm>
            <a:off x="685800" y="0"/>
            <a:ext cx="7772400" cy="1143000"/>
          </a:xfrm>
        </p:spPr>
        <p:txBody>
          <a:bodyPr/>
          <a:lstStyle/>
          <a:p>
            <a:r>
              <a:rPr lang="en-US" altLang="en-US" sz="4000" i="1" dirty="0"/>
              <a:t>Warm Front Clouds (3)</a:t>
            </a:r>
          </a:p>
        </p:txBody>
      </p:sp>
      <p:sp>
        <p:nvSpPr>
          <p:cNvPr id="18435" name="Rectangle 3">
            <a:extLst>
              <a:ext uri="{FF2B5EF4-FFF2-40B4-BE49-F238E27FC236}">
                <a16:creationId xmlns:a16="http://schemas.microsoft.com/office/drawing/2014/main" id="{72D60F3F-4C31-E296-E134-A15CDC7EF890}"/>
              </a:ext>
            </a:extLst>
          </p:cNvPr>
          <p:cNvSpPr>
            <a:spLocks noGrp="1" noChangeArrowheads="1"/>
          </p:cNvSpPr>
          <p:nvPr>
            <p:ph type="body" idx="1"/>
          </p:nvPr>
        </p:nvSpPr>
        <p:spPr>
          <a:xfrm>
            <a:off x="1676400" y="1219200"/>
            <a:ext cx="6705600" cy="1752600"/>
          </a:xfrm>
        </p:spPr>
        <p:txBody>
          <a:bodyPr/>
          <a:lstStyle/>
          <a:p>
            <a:pPr>
              <a:buFont typeface="Wingdings 3" panose="05040102010807070707" pitchFamily="18" charset="2"/>
              <a:buNone/>
            </a:pPr>
            <a:r>
              <a:rPr lang="en-US" altLang="en-US" i="1"/>
              <a:t>Middle clouds</a:t>
            </a:r>
          </a:p>
          <a:p>
            <a:pPr lvl="1"/>
            <a:r>
              <a:rPr lang="en-US" altLang="en-US" i="1"/>
              <a:t>12 to 24 hours away!</a:t>
            </a:r>
          </a:p>
          <a:p>
            <a:pPr lvl="1"/>
            <a:r>
              <a:rPr lang="en-US" altLang="en-US" i="1"/>
              <a:t>Altostratus</a:t>
            </a:r>
          </a:p>
        </p:txBody>
      </p:sp>
      <p:pic>
        <p:nvPicPr>
          <p:cNvPr id="18441" name="Picture 9">
            <a:extLst>
              <a:ext uri="{FF2B5EF4-FFF2-40B4-BE49-F238E27FC236}">
                <a16:creationId xmlns:a16="http://schemas.microsoft.com/office/drawing/2014/main" id="{9A7C273A-81F1-536C-B1CE-621FC21F39C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23" t="10869" r="16667"/>
          <a:stretch>
            <a:fillRect/>
          </a:stretch>
        </p:blipFill>
        <p:spPr bwMode="auto">
          <a:xfrm>
            <a:off x="2819400" y="3124200"/>
            <a:ext cx="4038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2" name="Rectangle 10">
            <a:extLst>
              <a:ext uri="{FF2B5EF4-FFF2-40B4-BE49-F238E27FC236}">
                <a16:creationId xmlns:a16="http://schemas.microsoft.com/office/drawing/2014/main" id="{C0A04FBA-64FE-9830-222A-97BC7C008B42}"/>
              </a:ext>
              <a:ext uri="{C183D7F6-B498-43B3-948B-1728B52AA6E4}">
                <adec:decorative xmlns:adec="http://schemas.microsoft.com/office/drawing/2017/decorative" val="1"/>
              </a:ext>
            </a:extLst>
          </p:cNvPr>
          <p:cNvSpPr>
            <a:spLocks noChangeArrowheads="1"/>
          </p:cNvSpPr>
          <p:nvPr/>
        </p:nvSpPr>
        <p:spPr bwMode="auto">
          <a:xfrm>
            <a:off x="762000" y="64008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Century Gothic" panose="020B0502020202020204" pitchFamily="34" charset="0"/>
              </a:rPr>
              <a:t>http://www.weatherwizkids.com/cloud.htm</a:t>
            </a:r>
          </a:p>
        </p:txBody>
      </p:sp>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DE9A3CB-C0F8-7CE3-5C81-71110182ABB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19458" name="Rectangle 2">
            <a:extLst>
              <a:ext uri="{FF2B5EF4-FFF2-40B4-BE49-F238E27FC236}">
                <a16:creationId xmlns:a16="http://schemas.microsoft.com/office/drawing/2014/main" id="{BA007D99-F8E6-3A9D-C646-BF3455D765BA}"/>
              </a:ext>
            </a:extLst>
          </p:cNvPr>
          <p:cNvSpPr>
            <a:spLocks noGrp="1" noChangeArrowheads="1"/>
          </p:cNvSpPr>
          <p:nvPr>
            <p:ph type="title"/>
          </p:nvPr>
        </p:nvSpPr>
        <p:spPr>
          <a:xfrm>
            <a:off x="762000" y="0"/>
            <a:ext cx="7772400" cy="1143000"/>
          </a:xfrm>
        </p:spPr>
        <p:txBody>
          <a:bodyPr/>
          <a:lstStyle/>
          <a:p>
            <a:r>
              <a:rPr lang="en-US" altLang="en-US" sz="4000" i="1" dirty="0"/>
              <a:t>Warm Front Clouds (4)</a:t>
            </a:r>
          </a:p>
        </p:txBody>
      </p:sp>
      <p:sp>
        <p:nvSpPr>
          <p:cNvPr id="19459" name="Rectangle 3">
            <a:extLst>
              <a:ext uri="{FF2B5EF4-FFF2-40B4-BE49-F238E27FC236}">
                <a16:creationId xmlns:a16="http://schemas.microsoft.com/office/drawing/2014/main" id="{D38ACFBB-C323-1994-2437-776B15DFD7BC}"/>
              </a:ext>
            </a:extLst>
          </p:cNvPr>
          <p:cNvSpPr>
            <a:spLocks noGrp="1" noChangeArrowheads="1"/>
          </p:cNvSpPr>
          <p:nvPr>
            <p:ph type="body" idx="1"/>
          </p:nvPr>
        </p:nvSpPr>
        <p:spPr>
          <a:xfrm>
            <a:off x="762000" y="1447800"/>
            <a:ext cx="3810000" cy="2743200"/>
          </a:xfrm>
        </p:spPr>
        <p:txBody>
          <a:bodyPr/>
          <a:lstStyle/>
          <a:p>
            <a:r>
              <a:rPr lang="en-US" altLang="en-US" sz="2800" i="1"/>
              <a:t>Low clouds</a:t>
            </a:r>
          </a:p>
          <a:p>
            <a:pPr lvl="1"/>
            <a:r>
              <a:rPr lang="en-US" altLang="en-US" sz="2400" i="1"/>
              <a:t>Warm front is here!</a:t>
            </a:r>
          </a:p>
          <a:p>
            <a:pPr lvl="1"/>
            <a:r>
              <a:rPr lang="en-US" altLang="en-US" sz="2400" i="1"/>
              <a:t>Nimbostratus and nimbocumulus</a:t>
            </a:r>
          </a:p>
          <a:p>
            <a:pPr lvl="1"/>
            <a:r>
              <a:rPr lang="en-US" altLang="en-US" sz="2400" i="1"/>
              <a:t>Rain or snow</a:t>
            </a:r>
          </a:p>
        </p:txBody>
      </p:sp>
      <p:pic>
        <p:nvPicPr>
          <p:cNvPr id="19462" name="Picture 6">
            <a:extLst>
              <a:ext uri="{FF2B5EF4-FFF2-40B4-BE49-F238E27FC236}">
                <a16:creationId xmlns:a16="http://schemas.microsoft.com/office/drawing/2014/main" id="{E87A3C70-E20B-314A-5215-4C6B6C8D035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Rectangle 7">
            <a:extLst>
              <a:ext uri="{FF2B5EF4-FFF2-40B4-BE49-F238E27FC236}">
                <a16:creationId xmlns:a16="http://schemas.microsoft.com/office/drawing/2014/main" id="{0B7E451A-5E3D-D8A6-F234-1AD1395D4B0D}"/>
              </a:ext>
              <a:ext uri="{C183D7F6-B498-43B3-948B-1728B52AA6E4}">
                <adec:decorative xmlns:adec="http://schemas.microsoft.com/office/drawing/2017/decorative" val="1"/>
              </a:ext>
            </a:extLst>
          </p:cNvPr>
          <p:cNvSpPr>
            <a:spLocks noChangeArrowheads="1"/>
          </p:cNvSpPr>
          <p:nvPr/>
        </p:nvSpPr>
        <p:spPr bwMode="auto">
          <a:xfrm>
            <a:off x="838200" y="64008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Century Gothic" panose="020B0502020202020204" pitchFamily="34" charset="0"/>
              </a:rPr>
              <a:t>http://www.weatherwizkids.com/cloud.htm</a:t>
            </a:r>
          </a:p>
        </p:txBody>
      </p:sp>
    </p:spTree>
  </p:cSld>
  <p:clrMapOvr>
    <a:masterClrMapping/>
  </p:clrMapOvr>
  <p:transition>
    <p:cut thruBlk="1"/>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065A8C9-A589-7F82-7273-391DB1F49A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0482" name="Rectangle 2">
            <a:extLst>
              <a:ext uri="{FF2B5EF4-FFF2-40B4-BE49-F238E27FC236}">
                <a16:creationId xmlns:a16="http://schemas.microsoft.com/office/drawing/2014/main" id="{8F5960A8-9D6E-B963-09E0-4B3F075F894F}"/>
              </a:ext>
            </a:extLst>
          </p:cNvPr>
          <p:cNvSpPr>
            <a:spLocks noGrp="1" noChangeArrowheads="1"/>
          </p:cNvSpPr>
          <p:nvPr>
            <p:ph type="title"/>
          </p:nvPr>
        </p:nvSpPr>
        <p:spPr>
          <a:xfrm>
            <a:off x="381000" y="0"/>
            <a:ext cx="7772400" cy="1143000"/>
          </a:xfrm>
        </p:spPr>
        <p:txBody>
          <a:bodyPr/>
          <a:lstStyle/>
          <a:p>
            <a:r>
              <a:rPr lang="en-US" altLang="en-US" sz="4000" i="1"/>
              <a:t>Cold Front Clouds</a:t>
            </a:r>
          </a:p>
        </p:txBody>
      </p:sp>
      <p:sp>
        <p:nvSpPr>
          <p:cNvPr id="20483" name="Rectangle 3">
            <a:extLst>
              <a:ext uri="{FF2B5EF4-FFF2-40B4-BE49-F238E27FC236}">
                <a16:creationId xmlns:a16="http://schemas.microsoft.com/office/drawing/2014/main" id="{1E1ADCE9-CF2D-7857-F8B6-0DAE849C76B4}"/>
              </a:ext>
            </a:extLst>
          </p:cNvPr>
          <p:cNvSpPr>
            <a:spLocks noGrp="1" noChangeArrowheads="1"/>
          </p:cNvSpPr>
          <p:nvPr>
            <p:ph type="body" idx="1"/>
          </p:nvPr>
        </p:nvSpPr>
        <p:spPr>
          <a:xfrm>
            <a:off x="914400" y="1295400"/>
            <a:ext cx="4343400" cy="4572000"/>
          </a:xfrm>
        </p:spPr>
        <p:txBody>
          <a:bodyPr/>
          <a:lstStyle/>
          <a:p>
            <a:pPr>
              <a:buFont typeface="Wingdings 3" panose="05040102010807070707" pitchFamily="18" charset="2"/>
              <a:buNone/>
            </a:pPr>
            <a:r>
              <a:rPr lang="en-US" altLang="en-US" sz="2800" i="1"/>
              <a:t>Cumulonimbus</a:t>
            </a:r>
          </a:p>
          <a:p>
            <a:r>
              <a:rPr lang="en-US" altLang="en-US" sz="2400" i="1"/>
              <a:t>Sudden uplift – very unstable</a:t>
            </a:r>
          </a:p>
          <a:p>
            <a:r>
              <a:rPr lang="en-US" altLang="en-US" sz="2400" i="1"/>
              <a:t>Reaches to stratosphere – anvil shape</a:t>
            </a:r>
          </a:p>
          <a:p>
            <a:r>
              <a:rPr lang="en-US" altLang="en-US" sz="2400" i="1"/>
              <a:t>Irregular, direction changing winds</a:t>
            </a:r>
          </a:p>
          <a:p>
            <a:r>
              <a:rPr lang="en-US" altLang="en-US" sz="2400" i="1"/>
              <a:t>Rain, hail, sleet, lightning</a:t>
            </a:r>
          </a:p>
          <a:p>
            <a:r>
              <a:rPr lang="en-US" altLang="en-US" sz="2400" i="1"/>
              <a:t>Mammutus clouds are associated with severe winds and tornadoes.</a:t>
            </a:r>
          </a:p>
        </p:txBody>
      </p:sp>
      <p:pic>
        <p:nvPicPr>
          <p:cNvPr id="20485" name="Picture 5">
            <a:extLst>
              <a:ext uri="{FF2B5EF4-FFF2-40B4-BE49-F238E27FC236}">
                <a16:creationId xmlns:a16="http://schemas.microsoft.com/office/drawing/2014/main" id="{2F4A3ADC-DEB3-61F0-8734-0EFB7EE4FD6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24"/>
          <a:stretch>
            <a:fillRect/>
          </a:stretch>
        </p:blipFill>
        <p:spPr bwMode="auto">
          <a:xfrm>
            <a:off x="5257800" y="851736"/>
            <a:ext cx="2795588" cy="394886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FD2A2A66-1676-A76E-C731-C94BE02DA1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724400"/>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Rectangle 7">
            <a:extLst>
              <a:ext uri="{FF2B5EF4-FFF2-40B4-BE49-F238E27FC236}">
                <a16:creationId xmlns:a16="http://schemas.microsoft.com/office/drawing/2014/main" id="{9EE0C8BE-74C6-15EE-1C3B-45583D05D98A}"/>
              </a:ext>
              <a:ext uri="{C183D7F6-B498-43B3-948B-1728B52AA6E4}">
                <adec:decorative xmlns:adec="http://schemas.microsoft.com/office/drawing/2017/decorative" val="1"/>
              </a:ext>
            </a:extLst>
          </p:cNvPr>
          <p:cNvSpPr>
            <a:spLocks noChangeArrowheads="1"/>
          </p:cNvSpPr>
          <p:nvPr/>
        </p:nvSpPr>
        <p:spPr bwMode="auto">
          <a:xfrm>
            <a:off x="762000" y="647700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Century Gothic" panose="020B0502020202020204" pitchFamily="34" charset="0"/>
              </a:rPr>
              <a:t>http://www.weatherwizkids.com/cloud.htm</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2A7E16D-D8A0-2A7D-DD0A-59C25ECE214E}"/>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5298" name="Rectangle 2050">
            <a:extLst>
              <a:ext uri="{FF2B5EF4-FFF2-40B4-BE49-F238E27FC236}">
                <a16:creationId xmlns:a16="http://schemas.microsoft.com/office/drawing/2014/main" id="{F2C940CB-014C-5E91-75BC-28F3FD18C12E}"/>
              </a:ext>
            </a:extLst>
          </p:cNvPr>
          <p:cNvSpPr>
            <a:spLocks noGrp="1" noChangeArrowheads="1"/>
          </p:cNvSpPr>
          <p:nvPr>
            <p:ph type="title"/>
          </p:nvPr>
        </p:nvSpPr>
        <p:spPr/>
        <p:txBody>
          <a:bodyPr/>
          <a:lstStyle/>
          <a:p>
            <a:r>
              <a:rPr lang="en-US" altLang="en-US" sz="4000" i="1"/>
              <a:t>Clouds Tell the Tale!</a:t>
            </a:r>
          </a:p>
        </p:txBody>
      </p:sp>
      <p:pic>
        <p:nvPicPr>
          <p:cNvPr id="55299" name="Picture 2051">
            <a:extLst>
              <a:ext uri="{FF2B5EF4-FFF2-40B4-BE49-F238E27FC236}">
                <a16:creationId xmlns:a16="http://schemas.microsoft.com/office/drawing/2014/main" id="{AAF07454-0271-403D-1613-BB29584BED7C}"/>
              </a:ext>
              <a:ext uri="{C183D7F6-B498-43B3-948B-1728B52AA6E4}">
                <adec:decorative xmlns:adec="http://schemas.microsoft.com/office/drawing/2017/decorative" val="1"/>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524000" y="1295400"/>
            <a:ext cx="6096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Rectangle 2052">
            <a:extLst>
              <a:ext uri="{FF2B5EF4-FFF2-40B4-BE49-F238E27FC236}">
                <a16:creationId xmlns:a16="http://schemas.microsoft.com/office/drawing/2014/main" id="{0A837C4E-3C41-29F7-FEBA-1D7011906F8D}"/>
              </a:ext>
            </a:extLst>
          </p:cNvPr>
          <p:cNvSpPr>
            <a:spLocks noGrp="1" noChangeArrowheads="1"/>
          </p:cNvSpPr>
          <p:nvPr>
            <p:ph type="body" idx="4294967295"/>
          </p:nvPr>
        </p:nvSpPr>
        <p:spPr>
          <a:xfrm>
            <a:off x="838200" y="5486400"/>
            <a:ext cx="7772400" cy="1143000"/>
          </a:xfrm>
        </p:spPr>
        <p:txBody>
          <a:bodyPr/>
          <a:lstStyle/>
          <a:p>
            <a:pPr algn="ctr">
              <a:lnSpc>
                <a:spcPct val="90000"/>
              </a:lnSpc>
              <a:buFont typeface="Wingdings 3" panose="05040102010807070707" pitchFamily="18" charset="2"/>
              <a:buNone/>
            </a:pPr>
            <a:r>
              <a:rPr lang="en-US" altLang="en-US" sz="3600" i="1"/>
              <a:t>Cumulonimbus buildup from orographic lifting</a:t>
            </a:r>
          </a:p>
        </p:txBody>
      </p:sp>
      <p:sp>
        <p:nvSpPr>
          <p:cNvPr id="55301" name="Text Box 2053">
            <a:extLst>
              <a:ext uri="{FF2B5EF4-FFF2-40B4-BE49-F238E27FC236}">
                <a16:creationId xmlns:a16="http://schemas.microsoft.com/office/drawing/2014/main" id="{608E625B-31FD-5C7C-513D-6F0B9E19CB3F}"/>
              </a:ext>
              <a:ext uri="{C183D7F6-B498-43B3-948B-1728B52AA6E4}">
                <adec:decorative xmlns:adec="http://schemas.microsoft.com/office/drawing/2017/decorative" val="1"/>
              </a:ext>
            </a:extLst>
          </p:cNvPr>
          <p:cNvSpPr txBox="1">
            <a:spLocks noChangeArrowheads="1"/>
          </p:cNvSpPr>
          <p:nvPr/>
        </p:nvSpPr>
        <p:spPr bwMode="auto">
          <a:xfrm>
            <a:off x="1524000" y="5029200"/>
            <a:ext cx="1752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solidFill>
                  <a:srgbClr val="FFFF66"/>
                </a:solidFill>
              </a:rPr>
              <a:t>Photo by Fred Spicker, 1973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1F13CDF-3A09-2893-95EB-3D43A1C08DD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49154" name="Rectangle 1026">
            <a:extLst>
              <a:ext uri="{FF2B5EF4-FFF2-40B4-BE49-F238E27FC236}">
                <a16:creationId xmlns:a16="http://schemas.microsoft.com/office/drawing/2014/main" id="{53D7B4A5-84DC-79EC-4D0A-BE207DEC18D4}"/>
              </a:ext>
            </a:extLst>
          </p:cNvPr>
          <p:cNvSpPr>
            <a:spLocks noGrp="1" noChangeArrowheads="1"/>
          </p:cNvSpPr>
          <p:nvPr>
            <p:ph type="title"/>
          </p:nvPr>
        </p:nvSpPr>
        <p:spPr/>
        <p:txBody>
          <a:bodyPr/>
          <a:lstStyle/>
          <a:p>
            <a:r>
              <a:rPr lang="en-US" altLang="en-US" sz="4000" i="1"/>
              <a:t>Other Clouds</a:t>
            </a:r>
          </a:p>
        </p:txBody>
      </p:sp>
      <p:sp>
        <p:nvSpPr>
          <p:cNvPr id="49156" name="Rectangle 1028">
            <a:extLst>
              <a:ext uri="{FF2B5EF4-FFF2-40B4-BE49-F238E27FC236}">
                <a16:creationId xmlns:a16="http://schemas.microsoft.com/office/drawing/2014/main" id="{BB2F9361-C5FE-432E-F4C2-B623AE1A5D6C}"/>
              </a:ext>
            </a:extLst>
          </p:cNvPr>
          <p:cNvSpPr>
            <a:spLocks noGrp="1" noChangeArrowheads="1"/>
          </p:cNvSpPr>
          <p:nvPr>
            <p:ph type="body" idx="1"/>
          </p:nvPr>
        </p:nvSpPr>
        <p:spPr>
          <a:xfrm>
            <a:off x="1066800" y="1524000"/>
            <a:ext cx="7772400" cy="1219200"/>
          </a:xfrm>
        </p:spPr>
        <p:txBody>
          <a:bodyPr/>
          <a:lstStyle/>
          <a:p>
            <a:pPr>
              <a:lnSpc>
                <a:spcPct val="90000"/>
              </a:lnSpc>
              <a:buFont typeface="Wingdings 3" panose="05040102010807070707" pitchFamily="18" charset="2"/>
              <a:buNone/>
            </a:pPr>
            <a:r>
              <a:rPr lang="en-US" altLang="en-US" i="1"/>
              <a:t>Cumulus = “Fair weather clouds”</a:t>
            </a:r>
          </a:p>
          <a:p>
            <a:pPr lvl="1">
              <a:lnSpc>
                <a:spcPct val="90000"/>
              </a:lnSpc>
            </a:pPr>
            <a:r>
              <a:rPr lang="en-US" altLang="en-US" i="1"/>
              <a:t>Actually indicate high humidity and unstable air</a:t>
            </a:r>
          </a:p>
          <a:p>
            <a:pPr lvl="1">
              <a:lnSpc>
                <a:spcPct val="90000"/>
              </a:lnSpc>
            </a:pPr>
            <a:r>
              <a:rPr lang="en-US" altLang="en-US" i="1"/>
              <a:t>Can develop into local storms.</a:t>
            </a:r>
          </a:p>
        </p:txBody>
      </p:sp>
      <p:pic>
        <p:nvPicPr>
          <p:cNvPr id="49158" name="Picture 1030">
            <a:extLst>
              <a:ext uri="{FF2B5EF4-FFF2-40B4-BE49-F238E27FC236}">
                <a16:creationId xmlns:a16="http://schemas.microsoft.com/office/drawing/2014/main" id="{5BAEF898-A2A4-2AD9-54E6-7D70BFD8038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35052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9" name="Rectangle 1031">
            <a:extLst>
              <a:ext uri="{FF2B5EF4-FFF2-40B4-BE49-F238E27FC236}">
                <a16:creationId xmlns:a16="http://schemas.microsoft.com/office/drawing/2014/main" id="{AEF8483B-337B-FEF3-2EF5-29AA3AA60C4A}"/>
              </a:ext>
              <a:ext uri="{C183D7F6-B498-43B3-948B-1728B52AA6E4}">
                <adec:decorative xmlns:adec="http://schemas.microsoft.com/office/drawing/2017/decorative" val="1"/>
              </a:ext>
            </a:extLst>
          </p:cNvPr>
          <p:cNvSpPr>
            <a:spLocks noChangeArrowheads="1"/>
          </p:cNvSpPr>
          <p:nvPr/>
        </p:nvSpPr>
        <p:spPr bwMode="auto">
          <a:xfrm>
            <a:off x="762000" y="6400800"/>
            <a:ext cx="6140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Century Gothic" panose="020B0502020202020204" pitchFamily="34" charset="0"/>
              </a:rPr>
              <a:t>http://www.erin.utoronto.ca/~w3gibo/How%20to%20do%20field%20studies/weather_data1.0.htm</a:t>
            </a:r>
          </a:p>
        </p:txBody>
      </p:sp>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4B0590D-9E53-FA01-E7FF-0DC270803FF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8674" name="Rectangle 2">
            <a:extLst>
              <a:ext uri="{FF2B5EF4-FFF2-40B4-BE49-F238E27FC236}">
                <a16:creationId xmlns:a16="http://schemas.microsoft.com/office/drawing/2014/main" id="{E994F814-A44D-4E4C-DF87-0597651441F7}"/>
              </a:ext>
            </a:extLst>
          </p:cNvPr>
          <p:cNvSpPr>
            <a:spLocks noGrp="1" noChangeArrowheads="1"/>
          </p:cNvSpPr>
          <p:nvPr>
            <p:ph type="title"/>
          </p:nvPr>
        </p:nvSpPr>
        <p:spPr/>
        <p:txBody>
          <a:bodyPr/>
          <a:lstStyle/>
          <a:p>
            <a:r>
              <a:rPr lang="en-US" altLang="en-US" sz="4000" i="1"/>
              <a:t>Lightning Safety</a:t>
            </a:r>
          </a:p>
        </p:txBody>
      </p:sp>
      <p:sp>
        <p:nvSpPr>
          <p:cNvPr id="28675" name="Rectangle 3">
            <a:extLst>
              <a:ext uri="{FF2B5EF4-FFF2-40B4-BE49-F238E27FC236}">
                <a16:creationId xmlns:a16="http://schemas.microsoft.com/office/drawing/2014/main" id="{6AB325D0-467E-13C5-66D9-053EB5052542}"/>
              </a:ext>
            </a:extLst>
          </p:cNvPr>
          <p:cNvSpPr>
            <a:spLocks noGrp="1" noChangeArrowheads="1"/>
          </p:cNvSpPr>
          <p:nvPr>
            <p:ph type="body" idx="1"/>
          </p:nvPr>
        </p:nvSpPr>
        <p:spPr>
          <a:xfrm>
            <a:off x="990600" y="1905000"/>
            <a:ext cx="7772400" cy="4114800"/>
          </a:xfrm>
        </p:spPr>
        <p:txBody>
          <a:bodyPr/>
          <a:lstStyle/>
          <a:p>
            <a:r>
              <a:rPr lang="en-US" altLang="en-US" sz="2800" i="1"/>
              <a:t>Stay alert for signs of thunderstorm development.</a:t>
            </a:r>
          </a:p>
          <a:p>
            <a:r>
              <a:rPr lang="en-US" altLang="en-US" sz="2800" i="1"/>
              <a:t>Bolt can go up to 10 miles! </a:t>
            </a:r>
          </a:p>
          <a:p>
            <a:r>
              <a:rPr lang="en-US" altLang="en-US" sz="2800" i="1"/>
              <a:t>Don’t stand near tall objects, hilltop or terrace edges.</a:t>
            </a:r>
          </a:p>
          <a:p>
            <a:pPr lvl="1"/>
            <a:r>
              <a:rPr lang="en-US" altLang="en-US" i="1"/>
              <a:t>Go down hillside</a:t>
            </a:r>
          </a:p>
          <a:p>
            <a:r>
              <a:rPr lang="en-US" altLang="en-US" sz="2800" i="1"/>
              <a:t>Stay away from vertical rock walls and caves.</a:t>
            </a:r>
          </a:p>
        </p:txBody>
      </p:sp>
    </p:spTree>
  </p:cSld>
  <p:clrMapOvr>
    <a:masterClrMapping/>
  </p:clrMapOvr>
  <p:transition>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F72CB29-0907-2474-7C20-22002CCA5DB8}"/>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1746" name="Rectangle 2">
            <a:extLst>
              <a:ext uri="{FF2B5EF4-FFF2-40B4-BE49-F238E27FC236}">
                <a16:creationId xmlns:a16="http://schemas.microsoft.com/office/drawing/2014/main" id="{E19023DD-96E1-6192-8453-58BDE3E0B0E8}"/>
              </a:ext>
            </a:extLst>
          </p:cNvPr>
          <p:cNvSpPr>
            <a:spLocks noGrp="1" noChangeArrowheads="1"/>
          </p:cNvSpPr>
          <p:nvPr>
            <p:ph type="title"/>
          </p:nvPr>
        </p:nvSpPr>
        <p:spPr/>
        <p:txBody>
          <a:bodyPr/>
          <a:lstStyle/>
          <a:p>
            <a:r>
              <a:rPr lang="en-US" altLang="en-US" sz="4000" i="1" dirty="0"/>
              <a:t>Lightning Safety (2)</a:t>
            </a:r>
          </a:p>
        </p:txBody>
      </p:sp>
      <p:sp>
        <p:nvSpPr>
          <p:cNvPr id="31747" name="Rectangle 3">
            <a:extLst>
              <a:ext uri="{FF2B5EF4-FFF2-40B4-BE49-F238E27FC236}">
                <a16:creationId xmlns:a16="http://schemas.microsoft.com/office/drawing/2014/main" id="{362676B2-E79E-28C7-C19A-D18DF496AC7C}"/>
              </a:ext>
            </a:extLst>
          </p:cNvPr>
          <p:cNvSpPr>
            <a:spLocks noGrp="1" noChangeArrowheads="1"/>
          </p:cNvSpPr>
          <p:nvPr>
            <p:ph type="body" idx="1"/>
          </p:nvPr>
        </p:nvSpPr>
        <p:spPr>
          <a:xfrm>
            <a:off x="990600" y="1905000"/>
            <a:ext cx="7772400" cy="2895600"/>
          </a:xfrm>
        </p:spPr>
        <p:txBody>
          <a:bodyPr/>
          <a:lstStyle/>
          <a:p>
            <a:pPr>
              <a:lnSpc>
                <a:spcPct val="90000"/>
              </a:lnSpc>
            </a:pPr>
            <a:r>
              <a:rPr lang="en-US" altLang="en-US" i="1"/>
              <a:t>Go to lowest point</a:t>
            </a:r>
          </a:p>
          <a:p>
            <a:pPr>
              <a:lnSpc>
                <a:spcPct val="90000"/>
              </a:lnSpc>
            </a:pPr>
            <a:r>
              <a:rPr lang="en-US" altLang="en-US" i="1"/>
              <a:t>Remove metal objects.</a:t>
            </a:r>
          </a:p>
          <a:p>
            <a:pPr>
              <a:lnSpc>
                <a:spcPct val="90000"/>
              </a:lnSpc>
            </a:pPr>
            <a:r>
              <a:rPr lang="en-US" altLang="en-US" i="1"/>
              <a:t>Stay away from others.</a:t>
            </a:r>
          </a:p>
          <a:p>
            <a:pPr>
              <a:lnSpc>
                <a:spcPct val="90000"/>
              </a:lnSpc>
            </a:pPr>
            <a:r>
              <a:rPr lang="en-US" altLang="en-US" i="1"/>
              <a:t>Minimize ground contact.</a:t>
            </a:r>
          </a:p>
          <a:p>
            <a:pPr>
              <a:lnSpc>
                <a:spcPct val="90000"/>
              </a:lnSpc>
            </a:pPr>
            <a:r>
              <a:rPr lang="en-US" altLang="en-US" i="1"/>
              <a:t>Make yourself small &amp; compact.</a:t>
            </a:r>
          </a:p>
        </p:txBody>
      </p:sp>
    </p:spTree>
  </p:cSld>
  <p:clrMapOvr>
    <a:masterClrMapping/>
  </p:clrMapOvr>
  <p:transition>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A52583D-DFA5-A7B4-4B62-69099D66111C}"/>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1202" name="Rectangle 2">
            <a:extLst>
              <a:ext uri="{FF2B5EF4-FFF2-40B4-BE49-F238E27FC236}">
                <a16:creationId xmlns:a16="http://schemas.microsoft.com/office/drawing/2014/main" id="{CF9DE64F-EBAE-06E2-56A6-B75400163A62}"/>
              </a:ext>
            </a:extLst>
          </p:cNvPr>
          <p:cNvSpPr>
            <a:spLocks noGrp="1" noChangeArrowheads="1"/>
          </p:cNvSpPr>
          <p:nvPr>
            <p:ph type="title"/>
          </p:nvPr>
        </p:nvSpPr>
        <p:spPr>
          <a:xfrm>
            <a:off x="609600" y="0"/>
            <a:ext cx="7772400" cy="1143000"/>
          </a:xfrm>
        </p:spPr>
        <p:txBody>
          <a:bodyPr/>
          <a:lstStyle/>
          <a:p>
            <a:r>
              <a:rPr lang="en-US" altLang="en-US" sz="3200" i="1"/>
              <a:t>Other Signs of Approaching Bad Weather</a:t>
            </a:r>
          </a:p>
        </p:txBody>
      </p:sp>
      <p:sp>
        <p:nvSpPr>
          <p:cNvPr id="51203" name="Rectangle 3">
            <a:extLst>
              <a:ext uri="{FF2B5EF4-FFF2-40B4-BE49-F238E27FC236}">
                <a16:creationId xmlns:a16="http://schemas.microsoft.com/office/drawing/2014/main" id="{CEC73E37-629F-24BC-6F4E-396B94B8AA08}"/>
              </a:ext>
            </a:extLst>
          </p:cNvPr>
          <p:cNvSpPr>
            <a:spLocks noGrp="1" noChangeArrowheads="1"/>
          </p:cNvSpPr>
          <p:nvPr>
            <p:ph type="body" idx="1"/>
          </p:nvPr>
        </p:nvSpPr>
        <p:spPr/>
        <p:txBody>
          <a:bodyPr/>
          <a:lstStyle/>
          <a:p>
            <a:pPr>
              <a:lnSpc>
                <a:spcPct val="90000"/>
              </a:lnSpc>
            </a:pPr>
            <a:r>
              <a:rPr lang="en-US" altLang="en-US"/>
              <a:t>Altimeter reading rises in a given place means low pressure system approaching.</a:t>
            </a:r>
          </a:p>
          <a:p>
            <a:pPr>
              <a:lnSpc>
                <a:spcPct val="90000"/>
              </a:lnSpc>
            </a:pPr>
            <a:r>
              <a:rPr lang="en-US" altLang="en-US"/>
              <a:t>Changing direction and strength of winds.</a:t>
            </a:r>
          </a:p>
          <a:p>
            <a:pPr lvl="1">
              <a:lnSpc>
                <a:spcPct val="90000"/>
              </a:lnSpc>
            </a:pPr>
            <a:r>
              <a:rPr lang="en-US" altLang="en-US"/>
              <a:t>Low = shift from N, NE to SE; increasing speed.</a:t>
            </a:r>
          </a:p>
          <a:p>
            <a:pPr lvl="1">
              <a:lnSpc>
                <a:spcPct val="90000"/>
              </a:lnSpc>
            </a:pPr>
            <a:r>
              <a:rPr lang="en-US" altLang="en-US"/>
              <a:t>Cold front = shift from SE to SW</a:t>
            </a:r>
          </a:p>
          <a:p>
            <a:pPr lvl="1">
              <a:lnSpc>
                <a:spcPct val="90000"/>
              </a:lnSpc>
            </a:pPr>
            <a:r>
              <a:rPr lang="en-US" altLang="en-US"/>
              <a:t>High = shift from SW to N</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47392EF-0C95-FD70-1ADB-763E57E5DAD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44034" name="Rectangle 2">
            <a:extLst>
              <a:ext uri="{FF2B5EF4-FFF2-40B4-BE49-F238E27FC236}">
                <a16:creationId xmlns:a16="http://schemas.microsoft.com/office/drawing/2014/main" id="{081FE4E5-A0CB-E4F6-70CC-7DD6062DD6CB}"/>
              </a:ext>
            </a:extLst>
          </p:cNvPr>
          <p:cNvSpPr>
            <a:spLocks noGrp="1" noChangeArrowheads="1"/>
          </p:cNvSpPr>
          <p:nvPr>
            <p:ph type="title"/>
          </p:nvPr>
        </p:nvSpPr>
        <p:spPr/>
        <p:txBody>
          <a:bodyPr/>
          <a:lstStyle/>
          <a:p>
            <a:r>
              <a:rPr lang="en-US" altLang="en-US"/>
              <a:t>Objectives</a:t>
            </a:r>
          </a:p>
        </p:txBody>
      </p:sp>
      <p:sp>
        <p:nvSpPr>
          <p:cNvPr id="44035" name="Rectangle 3">
            <a:extLst>
              <a:ext uri="{FF2B5EF4-FFF2-40B4-BE49-F238E27FC236}">
                <a16:creationId xmlns:a16="http://schemas.microsoft.com/office/drawing/2014/main" id="{D76E8310-3285-A50B-9510-8F674828DD9C}"/>
              </a:ext>
            </a:extLst>
          </p:cNvPr>
          <p:cNvSpPr>
            <a:spLocks noGrp="1" noChangeArrowheads="1"/>
          </p:cNvSpPr>
          <p:nvPr>
            <p:ph type="body" idx="1"/>
          </p:nvPr>
        </p:nvSpPr>
        <p:spPr>
          <a:xfrm>
            <a:off x="1066800" y="1524000"/>
            <a:ext cx="7772400" cy="4419600"/>
          </a:xfrm>
        </p:spPr>
        <p:txBody>
          <a:bodyPr/>
          <a:lstStyle/>
          <a:p>
            <a:r>
              <a:rPr lang="en-US" altLang="en-US"/>
              <a:t>Explain basic causes of weather.</a:t>
            </a:r>
          </a:p>
          <a:p>
            <a:r>
              <a:rPr lang="en-US" altLang="en-US"/>
              <a:t>Identify incoming bad weather on the basis of clouds and altimeter readings.</a:t>
            </a:r>
          </a:p>
          <a:p>
            <a:r>
              <a:rPr lang="en-US" altLang="en-US"/>
              <a:t>Explain what to do if caught in a lightning storm.</a:t>
            </a:r>
          </a:p>
          <a:p>
            <a:r>
              <a:rPr lang="en-US" altLang="en-US"/>
              <a:t>Appropriately take weather into consideration in mission planning.</a:t>
            </a:r>
          </a:p>
        </p:txBody>
      </p:sp>
    </p:spTree>
  </p:cSld>
  <p:clrMapOvr>
    <a:masterClrMapping/>
  </p:clrMapOvr>
  <p:transition>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FE37A16-6086-19F9-6502-AB5209A770A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4274" name="Rectangle 2">
            <a:extLst>
              <a:ext uri="{FF2B5EF4-FFF2-40B4-BE49-F238E27FC236}">
                <a16:creationId xmlns:a16="http://schemas.microsoft.com/office/drawing/2014/main" id="{CC3A504F-8D5F-DD35-41BD-6A8DE8818083}"/>
              </a:ext>
            </a:extLst>
          </p:cNvPr>
          <p:cNvSpPr>
            <a:spLocks noGrp="1" noChangeArrowheads="1"/>
          </p:cNvSpPr>
          <p:nvPr>
            <p:ph type="title"/>
          </p:nvPr>
        </p:nvSpPr>
        <p:spPr>
          <a:xfrm>
            <a:off x="685800" y="-228600"/>
            <a:ext cx="7772400" cy="1143000"/>
          </a:xfrm>
        </p:spPr>
        <p:txBody>
          <a:bodyPr/>
          <a:lstStyle/>
          <a:p>
            <a:r>
              <a:rPr lang="en-US" altLang="en-US" sz="2800"/>
              <a:t>Estimating Wind Speed</a:t>
            </a:r>
          </a:p>
        </p:txBody>
      </p:sp>
      <p:pic>
        <p:nvPicPr>
          <p:cNvPr id="54276" name="Picture 4" descr="Table displaying estimated wind speeds with visual clues and damage effects, organized by Beaufort number from 0 to 12. Each row includes color-coded Beaufort numbers, descriptions, speed ranges in mph, and detailed observations of wind impact on natural elements and structures, highlighting increasing severity from calm conditions to hurricane force winds.">
            <a:extLst>
              <a:ext uri="{FF2B5EF4-FFF2-40B4-BE49-F238E27FC236}">
                <a16:creationId xmlns:a16="http://schemas.microsoft.com/office/drawing/2014/main" id="{20A5A259-665C-1E26-0E50-071F5F0FE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086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AC11509-AC0D-D3CB-1B03-C9B1D3B05083}"/>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6626" name="Rectangle 2">
            <a:extLst>
              <a:ext uri="{FF2B5EF4-FFF2-40B4-BE49-F238E27FC236}">
                <a16:creationId xmlns:a16="http://schemas.microsoft.com/office/drawing/2014/main" id="{F89FEDB8-E152-19E5-BE0E-19A91D3B2162}"/>
              </a:ext>
            </a:extLst>
          </p:cNvPr>
          <p:cNvSpPr>
            <a:spLocks noGrp="1" noChangeArrowheads="1"/>
          </p:cNvSpPr>
          <p:nvPr>
            <p:ph type="title"/>
          </p:nvPr>
        </p:nvSpPr>
        <p:spPr/>
        <p:txBody>
          <a:bodyPr/>
          <a:lstStyle/>
          <a:p>
            <a:r>
              <a:rPr lang="en-US" altLang="en-US" sz="4000" i="1"/>
              <a:t>Other Considerations</a:t>
            </a:r>
          </a:p>
        </p:txBody>
      </p:sp>
      <p:sp>
        <p:nvSpPr>
          <p:cNvPr id="26627" name="Rectangle 3">
            <a:extLst>
              <a:ext uri="{FF2B5EF4-FFF2-40B4-BE49-F238E27FC236}">
                <a16:creationId xmlns:a16="http://schemas.microsoft.com/office/drawing/2014/main" id="{B62526BD-2452-A983-3442-8B8D1D518B7F}"/>
              </a:ext>
            </a:extLst>
          </p:cNvPr>
          <p:cNvSpPr>
            <a:spLocks noGrp="1" noChangeArrowheads="1"/>
          </p:cNvSpPr>
          <p:nvPr>
            <p:ph type="body" idx="1"/>
          </p:nvPr>
        </p:nvSpPr>
        <p:spPr>
          <a:xfrm>
            <a:off x="914400" y="1219200"/>
            <a:ext cx="4419600" cy="3429000"/>
          </a:xfrm>
        </p:spPr>
        <p:txBody>
          <a:bodyPr/>
          <a:lstStyle/>
          <a:p>
            <a:pPr>
              <a:lnSpc>
                <a:spcPct val="90000"/>
              </a:lnSpc>
            </a:pPr>
            <a:r>
              <a:rPr lang="en-US" altLang="en-US" i="1"/>
              <a:t>Weather patterns prior to trip</a:t>
            </a:r>
          </a:p>
          <a:p>
            <a:pPr>
              <a:lnSpc>
                <a:spcPct val="90000"/>
              </a:lnSpc>
            </a:pPr>
            <a:r>
              <a:rPr lang="en-US" altLang="en-US" i="1"/>
              <a:t>Current forecast</a:t>
            </a:r>
          </a:p>
          <a:p>
            <a:pPr>
              <a:lnSpc>
                <a:spcPct val="90000"/>
              </a:lnSpc>
            </a:pPr>
            <a:r>
              <a:rPr lang="en-US" altLang="en-US" i="1"/>
              <a:t>Use altimeter </a:t>
            </a:r>
          </a:p>
          <a:p>
            <a:pPr>
              <a:lnSpc>
                <a:spcPct val="90000"/>
              </a:lnSpc>
            </a:pPr>
            <a:r>
              <a:rPr lang="en-US" altLang="en-US" i="1"/>
              <a:t>Monitor clouds and temperature changes.</a:t>
            </a:r>
          </a:p>
        </p:txBody>
      </p:sp>
      <p:pic>
        <p:nvPicPr>
          <p:cNvPr id="26628" name="Picture 4">
            <a:extLst>
              <a:ext uri="{FF2B5EF4-FFF2-40B4-BE49-F238E27FC236}">
                <a16:creationId xmlns:a16="http://schemas.microsoft.com/office/drawing/2014/main" id="{378969C8-91F8-697B-7FD8-F8F1CD43A76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27622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C871526-D359-DD0E-378D-645DEAC8F73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2226" name="Rectangle 2">
            <a:extLst>
              <a:ext uri="{FF2B5EF4-FFF2-40B4-BE49-F238E27FC236}">
                <a16:creationId xmlns:a16="http://schemas.microsoft.com/office/drawing/2014/main" id="{D2DB4157-CD0F-AE04-D795-85253338A620}"/>
              </a:ext>
            </a:extLst>
          </p:cNvPr>
          <p:cNvSpPr>
            <a:spLocks noGrp="1" noChangeArrowheads="1"/>
          </p:cNvSpPr>
          <p:nvPr>
            <p:ph type="title"/>
          </p:nvPr>
        </p:nvSpPr>
        <p:spPr/>
        <p:txBody>
          <a:bodyPr/>
          <a:lstStyle/>
          <a:p>
            <a:r>
              <a:rPr lang="en-US" altLang="en-US" sz="4000" i="1"/>
              <a:t>Where to Get Forecasts</a:t>
            </a:r>
          </a:p>
        </p:txBody>
      </p:sp>
      <p:sp>
        <p:nvSpPr>
          <p:cNvPr id="52227" name="Rectangle 3">
            <a:extLst>
              <a:ext uri="{FF2B5EF4-FFF2-40B4-BE49-F238E27FC236}">
                <a16:creationId xmlns:a16="http://schemas.microsoft.com/office/drawing/2014/main" id="{5CB503D8-3627-576D-05FD-CA2357633778}"/>
              </a:ext>
            </a:extLst>
          </p:cNvPr>
          <p:cNvSpPr>
            <a:spLocks noGrp="1" noChangeArrowheads="1"/>
          </p:cNvSpPr>
          <p:nvPr>
            <p:ph type="body" idx="1"/>
          </p:nvPr>
        </p:nvSpPr>
        <p:spPr>
          <a:xfrm>
            <a:off x="914400" y="1219200"/>
            <a:ext cx="7772400" cy="4419600"/>
          </a:xfrm>
        </p:spPr>
        <p:txBody>
          <a:bodyPr/>
          <a:lstStyle/>
          <a:p>
            <a:r>
              <a:rPr lang="en-US" altLang="en-US" sz="2800" i="1"/>
              <a:t>NOAA National Weather Service (</a:t>
            </a:r>
            <a:r>
              <a:rPr lang="en-US" altLang="en-US" sz="2800" i="1">
                <a:hlinkClick r:id="rId2"/>
              </a:rPr>
              <a:t>http://www.nws.noaa.gov/</a:t>
            </a:r>
            <a:r>
              <a:rPr lang="en-US" altLang="en-US" sz="2800" i="1"/>
              <a:t>)</a:t>
            </a:r>
          </a:p>
          <a:p>
            <a:r>
              <a:rPr lang="en-US" altLang="en-US" sz="2800" i="1"/>
              <a:t>Meteorological Service of Canada (</a:t>
            </a:r>
            <a:r>
              <a:rPr lang="en-US" altLang="en-US" sz="2800" i="1">
                <a:hlinkClick r:id="rId3"/>
              </a:rPr>
              <a:t>http://www.weatheroffice.ec.gc.ca/</a:t>
            </a:r>
            <a:r>
              <a:rPr lang="en-US" altLang="en-US" sz="2800" i="1"/>
              <a:t>) </a:t>
            </a:r>
          </a:p>
          <a:p>
            <a:r>
              <a:rPr lang="en-US" altLang="en-US" sz="2800" i="1"/>
              <a:t>State and Province DOT</a:t>
            </a:r>
          </a:p>
          <a:p>
            <a:r>
              <a:rPr lang="en-US" altLang="en-US" sz="2800" i="1"/>
              <a:t>Weather Underground – worldwide (</a:t>
            </a:r>
            <a:r>
              <a:rPr lang="en-US" altLang="en-US" sz="2800" i="1">
                <a:hlinkClick r:id="rId4"/>
              </a:rPr>
              <a:t>http://www.wunderground.com/</a:t>
            </a:r>
            <a:r>
              <a:rPr lang="en-US" altLang="en-US" sz="2800" i="1"/>
              <a:t>) </a:t>
            </a:r>
          </a:p>
          <a:p>
            <a:r>
              <a:rPr lang="en-US" altLang="en-US" sz="2800" i="1"/>
              <a:t>Forest Service Fire Weather</a:t>
            </a:r>
          </a:p>
          <a:p>
            <a:r>
              <a:rPr lang="en-US" altLang="en-US" sz="2800" i="1"/>
              <a:t>Local news or newspaper</a:t>
            </a:r>
          </a:p>
          <a:p>
            <a:endParaRPr lang="en-US" altLang="en-US" sz="2800" i="1"/>
          </a:p>
          <a:p>
            <a:endParaRPr lang="en-US" altLang="en-US" sz="2800" i="1"/>
          </a:p>
        </p:txBody>
      </p:sp>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0509F810-600B-A248-480B-3807FC46CC0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074" name="Rectangle 2">
            <a:extLst>
              <a:ext uri="{FF2B5EF4-FFF2-40B4-BE49-F238E27FC236}">
                <a16:creationId xmlns:a16="http://schemas.microsoft.com/office/drawing/2014/main" id="{E193567F-1690-6F43-604E-02DB6D078D9E}"/>
              </a:ext>
            </a:extLst>
          </p:cNvPr>
          <p:cNvSpPr>
            <a:spLocks noGrp="1" noChangeArrowheads="1"/>
          </p:cNvSpPr>
          <p:nvPr>
            <p:ph type="title"/>
          </p:nvPr>
        </p:nvSpPr>
        <p:spPr/>
        <p:txBody>
          <a:bodyPr/>
          <a:lstStyle/>
          <a:p>
            <a:r>
              <a:rPr lang="en-US" altLang="en-US" sz="4000" i="1"/>
              <a:t>Causes of Weather</a:t>
            </a:r>
          </a:p>
        </p:txBody>
      </p:sp>
      <p:sp>
        <p:nvSpPr>
          <p:cNvPr id="3075" name="Rectangle 3">
            <a:extLst>
              <a:ext uri="{FF2B5EF4-FFF2-40B4-BE49-F238E27FC236}">
                <a16:creationId xmlns:a16="http://schemas.microsoft.com/office/drawing/2014/main" id="{11B58A2E-B89D-2410-692A-0246A82FAFB6}"/>
              </a:ext>
            </a:extLst>
          </p:cNvPr>
          <p:cNvSpPr>
            <a:spLocks noGrp="1" noChangeArrowheads="1"/>
          </p:cNvSpPr>
          <p:nvPr>
            <p:ph type="body" idx="1"/>
          </p:nvPr>
        </p:nvSpPr>
        <p:spPr/>
        <p:txBody>
          <a:bodyPr/>
          <a:lstStyle/>
          <a:p>
            <a:r>
              <a:rPr lang="en-US" altLang="en-US" sz="3600" i="1"/>
              <a:t>Energy flow along gradient</a:t>
            </a:r>
          </a:p>
          <a:p>
            <a:pPr lvl="1"/>
            <a:r>
              <a:rPr lang="en-US" altLang="en-US" sz="3200" i="1"/>
              <a:t>Temperature differences</a:t>
            </a:r>
          </a:p>
          <a:p>
            <a:pPr lvl="1"/>
            <a:r>
              <a:rPr lang="en-US" altLang="en-US" sz="3200" i="1"/>
              <a:t>Pressure differences</a:t>
            </a:r>
          </a:p>
          <a:p>
            <a:pPr lvl="1"/>
            <a:r>
              <a:rPr lang="en-US" altLang="en-US" sz="3200" i="1"/>
              <a:t>Moisture differences</a:t>
            </a:r>
          </a:p>
          <a:p>
            <a:pPr lvl="1"/>
            <a:r>
              <a:rPr lang="en-US" altLang="en-US" sz="3200" i="1"/>
              <a:t>The bigger the difference, the stronger the wind and other weather effects.</a:t>
            </a:r>
          </a:p>
        </p:txBody>
      </p:sp>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505E0EF-FC7E-6583-B102-F57621606D9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32770" name="Rectangle 2">
            <a:extLst>
              <a:ext uri="{FF2B5EF4-FFF2-40B4-BE49-F238E27FC236}">
                <a16:creationId xmlns:a16="http://schemas.microsoft.com/office/drawing/2014/main" id="{59E5A32C-C76C-E35D-97D4-E75DE0422DD5}"/>
              </a:ext>
            </a:extLst>
          </p:cNvPr>
          <p:cNvSpPr>
            <a:spLocks noGrp="1" noChangeArrowheads="1"/>
          </p:cNvSpPr>
          <p:nvPr>
            <p:ph type="title"/>
          </p:nvPr>
        </p:nvSpPr>
        <p:spPr/>
        <p:txBody>
          <a:bodyPr/>
          <a:lstStyle/>
          <a:p>
            <a:r>
              <a:rPr lang="en-US" altLang="en-US" sz="4000" i="1"/>
              <a:t>Large Scale Influences</a:t>
            </a:r>
          </a:p>
        </p:txBody>
      </p:sp>
      <p:sp>
        <p:nvSpPr>
          <p:cNvPr id="32771" name="Rectangle 3">
            <a:extLst>
              <a:ext uri="{FF2B5EF4-FFF2-40B4-BE49-F238E27FC236}">
                <a16:creationId xmlns:a16="http://schemas.microsoft.com/office/drawing/2014/main" id="{6BEB9E00-7246-58D2-7FC5-0645A98A3707}"/>
              </a:ext>
            </a:extLst>
          </p:cNvPr>
          <p:cNvSpPr>
            <a:spLocks noGrp="1" noChangeArrowheads="1"/>
          </p:cNvSpPr>
          <p:nvPr>
            <p:ph type="body" idx="1"/>
          </p:nvPr>
        </p:nvSpPr>
        <p:spPr>
          <a:xfrm>
            <a:off x="838200" y="1219200"/>
            <a:ext cx="5486400" cy="4092575"/>
          </a:xfrm>
        </p:spPr>
        <p:txBody>
          <a:bodyPr/>
          <a:lstStyle/>
          <a:p>
            <a:r>
              <a:rPr lang="en-US" altLang="en-US" sz="3600" i="1"/>
              <a:t>Prevailing Wind: SW.</a:t>
            </a:r>
          </a:p>
          <a:p>
            <a:r>
              <a:rPr lang="en-US" altLang="en-US" sz="3600" i="1"/>
              <a:t>Jet Stream.</a:t>
            </a:r>
          </a:p>
          <a:p>
            <a:r>
              <a:rPr lang="en-US" altLang="en-US" sz="3600" i="1"/>
              <a:t>Mountain Ranges.</a:t>
            </a:r>
          </a:p>
          <a:p>
            <a:r>
              <a:rPr lang="en-US" altLang="en-US" sz="3600" i="1"/>
              <a:t>Ocean and Lakes.</a:t>
            </a:r>
          </a:p>
          <a:p>
            <a:r>
              <a:rPr lang="en-US" altLang="en-US" sz="3600" i="1"/>
              <a:t>Season.</a:t>
            </a:r>
          </a:p>
        </p:txBody>
      </p:sp>
      <p:pic>
        <p:nvPicPr>
          <p:cNvPr id="32772" name="Picture 4" descr="Globe diagram illustrating atmospheric circulation with labeled polar jet stream in blue and subtropical jet stream in red. Arrows indicate flow direction of jet streams around North America, highlighting their positions relative to continents and oceans.">
            <a:extLst>
              <a:ext uri="{FF2B5EF4-FFF2-40B4-BE49-F238E27FC236}">
                <a16:creationId xmlns:a16="http://schemas.microsoft.com/office/drawing/2014/main" id="{6EA9817C-B09A-63A7-2E00-E3112B24B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00" t="2702" r="5325" b="2702"/>
          <a:stretch>
            <a:fillRect/>
          </a:stretch>
        </p:blipFill>
        <p:spPr bwMode="auto">
          <a:xfrm>
            <a:off x="5562600" y="3068638"/>
            <a:ext cx="3200400" cy="302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a:extLst>
              <a:ext uri="{FF2B5EF4-FFF2-40B4-BE49-F238E27FC236}">
                <a16:creationId xmlns:a16="http://schemas.microsoft.com/office/drawing/2014/main" id="{0C7034EA-76A6-E072-C784-A015DF0C6AC9}"/>
              </a:ext>
              <a:ext uri="{C183D7F6-B498-43B3-948B-1728B52AA6E4}">
                <adec:decorative xmlns:adec="http://schemas.microsoft.com/office/drawing/2017/decorative" val="1"/>
              </a:ext>
            </a:extLst>
          </p:cNvPr>
          <p:cNvSpPr>
            <a:spLocks noChangeArrowheads="1"/>
          </p:cNvSpPr>
          <p:nvPr/>
        </p:nvSpPr>
        <p:spPr bwMode="auto">
          <a:xfrm>
            <a:off x="762000" y="6400800"/>
            <a:ext cx="2784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latin typeface="Century Gothic" panose="020B0502020202020204" pitchFamily="34" charset="0"/>
              </a:rPr>
              <a:t>http://www.crystalinks.com/jetstream.html</a:t>
            </a:r>
          </a:p>
        </p:txBody>
      </p:sp>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91D0B42-C13E-EB1B-B691-F3AA7D413F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23554" name="Rectangle 2">
            <a:extLst>
              <a:ext uri="{FF2B5EF4-FFF2-40B4-BE49-F238E27FC236}">
                <a16:creationId xmlns:a16="http://schemas.microsoft.com/office/drawing/2014/main" id="{12FA0D95-8947-A54D-4FFC-D7BB31ECD6F3}"/>
              </a:ext>
            </a:extLst>
          </p:cNvPr>
          <p:cNvSpPr>
            <a:spLocks noGrp="1" noChangeArrowheads="1"/>
          </p:cNvSpPr>
          <p:nvPr>
            <p:ph type="title"/>
          </p:nvPr>
        </p:nvSpPr>
        <p:spPr>
          <a:xfrm>
            <a:off x="381000" y="0"/>
            <a:ext cx="7772400" cy="1143000"/>
          </a:xfrm>
        </p:spPr>
        <p:txBody>
          <a:bodyPr/>
          <a:lstStyle/>
          <a:p>
            <a:r>
              <a:rPr lang="en-US" altLang="en-US" i="1"/>
              <a:t>Small Scale Influences</a:t>
            </a:r>
          </a:p>
        </p:txBody>
      </p:sp>
      <p:sp>
        <p:nvSpPr>
          <p:cNvPr id="23555" name="Rectangle 3">
            <a:extLst>
              <a:ext uri="{FF2B5EF4-FFF2-40B4-BE49-F238E27FC236}">
                <a16:creationId xmlns:a16="http://schemas.microsoft.com/office/drawing/2014/main" id="{E86FA313-31C2-BA25-FA29-B4E4E70D2123}"/>
              </a:ext>
            </a:extLst>
          </p:cNvPr>
          <p:cNvSpPr>
            <a:spLocks noGrp="1" noChangeArrowheads="1"/>
          </p:cNvSpPr>
          <p:nvPr>
            <p:ph type="body" idx="1"/>
          </p:nvPr>
        </p:nvSpPr>
        <p:spPr>
          <a:xfrm>
            <a:off x="762000" y="990600"/>
            <a:ext cx="3962400" cy="5562600"/>
          </a:xfrm>
        </p:spPr>
        <p:txBody>
          <a:bodyPr/>
          <a:lstStyle/>
          <a:p>
            <a:pPr>
              <a:lnSpc>
                <a:spcPct val="90000"/>
              </a:lnSpc>
            </a:pPr>
            <a:r>
              <a:rPr lang="en-US" altLang="en-US" sz="2800" i="1"/>
              <a:t>Local topography</a:t>
            </a:r>
          </a:p>
          <a:p>
            <a:pPr lvl="1">
              <a:lnSpc>
                <a:spcPct val="90000"/>
              </a:lnSpc>
            </a:pPr>
            <a:r>
              <a:rPr lang="en-US" altLang="en-US" sz="2000" i="1"/>
              <a:t>Orographic Lifting </a:t>
            </a:r>
          </a:p>
          <a:p>
            <a:pPr lvl="1">
              <a:lnSpc>
                <a:spcPct val="90000"/>
              </a:lnSpc>
            </a:pPr>
            <a:r>
              <a:rPr lang="en-US" altLang="en-US" sz="2000" i="1"/>
              <a:t>Elevation</a:t>
            </a:r>
          </a:p>
          <a:p>
            <a:pPr lvl="1">
              <a:lnSpc>
                <a:spcPct val="90000"/>
              </a:lnSpc>
            </a:pPr>
            <a:r>
              <a:rPr lang="en-US" altLang="en-US" sz="2000" i="1"/>
              <a:t>“Rain Shadow”</a:t>
            </a:r>
          </a:p>
          <a:p>
            <a:pPr lvl="1">
              <a:lnSpc>
                <a:spcPct val="90000"/>
              </a:lnSpc>
            </a:pPr>
            <a:r>
              <a:rPr lang="en-US" altLang="en-US" sz="2000" i="1"/>
              <a:t>“Chinook”</a:t>
            </a:r>
          </a:p>
          <a:p>
            <a:pPr>
              <a:lnSpc>
                <a:spcPct val="90000"/>
              </a:lnSpc>
            </a:pPr>
            <a:r>
              <a:rPr lang="en-US" altLang="en-US" sz="2800" i="1"/>
              <a:t>Time of day</a:t>
            </a:r>
          </a:p>
          <a:p>
            <a:pPr lvl="1">
              <a:lnSpc>
                <a:spcPct val="90000"/>
              </a:lnSpc>
            </a:pPr>
            <a:r>
              <a:rPr lang="en-US" altLang="en-US" sz="2000" i="1"/>
              <a:t>Up slope winds in morning.</a:t>
            </a:r>
          </a:p>
          <a:p>
            <a:pPr lvl="1">
              <a:lnSpc>
                <a:spcPct val="90000"/>
              </a:lnSpc>
            </a:pPr>
            <a:r>
              <a:rPr lang="en-US" altLang="en-US" sz="2000" i="1"/>
              <a:t>Afternoon thunderstorms build above ridges.</a:t>
            </a:r>
          </a:p>
          <a:p>
            <a:pPr lvl="1">
              <a:lnSpc>
                <a:spcPct val="90000"/>
              </a:lnSpc>
            </a:pPr>
            <a:r>
              <a:rPr lang="en-US" altLang="en-US" sz="2000" i="1"/>
              <a:t>Down slope winds at night.</a:t>
            </a:r>
          </a:p>
          <a:p>
            <a:pPr lvl="1">
              <a:lnSpc>
                <a:spcPct val="90000"/>
              </a:lnSpc>
            </a:pPr>
            <a:r>
              <a:rPr lang="en-US" altLang="en-US" sz="2000" i="1"/>
              <a:t>Quiet times at sunrise and sunset</a:t>
            </a:r>
          </a:p>
          <a:p>
            <a:pPr>
              <a:lnSpc>
                <a:spcPct val="90000"/>
              </a:lnSpc>
            </a:pPr>
            <a:r>
              <a:rPr lang="en-US" altLang="en-US" sz="2800" i="1"/>
              <a:t>Season</a:t>
            </a:r>
          </a:p>
        </p:txBody>
      </p:sp>
      <p:pic>
        <p:nvPicPr>
          <p:cNvPr id="23556" name="Picture 4" descr="Diagram illustrating orographic rainfall process, showing wind flow moving moist air from ocean toward mountain. Key elements include clouds releasing rain on windward side, labeled arrows indicating wind flow and rainfall, and dry conditions on leeward side marked as &quot;Rain Shadow.&quot;">
            <a:extLst>
              <a:ext uri="{FF2B5EF4-FFF2-40B4-BE49-F238E27FC236}">
                <a16:creationId xmlns:a16="http://schemas.microsoft.com/office/drawing/2014/main" id="{7F36A642-8F09-4B9E-1094-36D25C625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257675"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F476EF3-C922-2602-F740-B3FE47AD8EA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5122" name="Rectangle 2">
            <a:extLst>
              <a:ext uri="{FF2B5EF4-FFF2-40B4-BE49-F238E27FC236}">
                <a16:creationId xmlns:a16="http://schemas.microsoft.com/office/drawing/2014/main" id="{553B6FC2-6E91-D259-FA62-E0DDD722C9E3}"/>
              </a:ext>
            </a:extLst>
          </p:cNvPr>
          <p:cNvSpPr>
            <a:spLocks noGrp="1" noChangeArrowheads="1"/>
          </p:cNvSpPr>
          <p:nvPr>
            <p:ph type="title"/>
          </p:nvPr>
        </p:nvSpPr>
        <p:spPr/>
        <p:txBody>
          <a:bodyPr/>
          <a:lstStyle/>
          <a:p>
            <a:r>
              <a:rPr lang="en-US" altLang="en-US" sz="4000" i="1"/>
              <a:t>Good Weather</a:t>
            </a:r>
          </a:p>
        </p:txBody>
      </p:sp>
      <p:sp>
        <p:nvSpPr>
          <p:cNvPr id="5123" name="Rectangle 3">
            <a:extLst>
              <a:ext uri="{FF2B5EF4-FFF2-40B4-BE49-F238E27FC236}">
                <a16:creationId xmlns:a16="http://schemas.microsoft.com/office/drawing/2014/main" id="{C180EB27-3743-905F-FB5C-726316B2DDCA}"/>
              </a:ext>
            </a:extLst>
          </p:cNvPr>
          <p:cNvSpPr>
            <a:spLocks noGrp="1" noChangeArrowheads="1"/>
          </p:cNvSpPr>
          <p:nvPr>
            <p:ph type="body" idx="1"/>
          </p:nvPr>
        </p:nvSpPr>
        <p:spPr>
          <a:xfrm>
            <a:off x="685800" y="1828800"/>
            <a:ext cx="5562600" cy="3733800"/>
          </a:xfrm>
        </p:spPr>
        <p:txBody>
          <a:bodyPr/>
          <a:lstStyle/>
          <a:p>
            <a:r>
              <a:rPr lang="en-US" altLang="en-US" i="1"/>
              <a:t>Sinking, stable air</a:t>
            </a:r>
          </a:p>
          <a:p>
            <a:pPr lvl="1"/>
            <a:r>
              <a:rPr lang="en-US" altLang="en-US" sz="3200" i="1"/>
              <a:t>Cool</a:t>
            </a:r>
          </a:p>
          <a:p>
            <a:pPr lvl="1"/>
            <a:r>
              <a:rPr lang="en-US" altLang="en-US" sz="3200" i="1"/>
              <a:t>Dry</a:t>
            </a:r>
          </a:p>
          <a:p>
            <a:pPr lvl="1"/>
            <a:r>
              <a:rPr lang="en-US" altLang="en-US" sz="3200" i="1"/>
              <a:t>High pressure</a:t>
            </a:r>
          </a:p>
          <a:p>
            <a:pPr lvl="1"/>
            <a:r>
              <a:rPr lang="en-US" altLang="en-US" sz="3200" i="1"/>
              <a:t>Counterclockwise air flow (anticyclone)</a:t>
            </a:r>
          </a:p>
        </p:txBody>
      </p:sp>
      <p:pic>
        <p:nvPicPr>
          <p:cNvPr id="5124" name="Picture 4" descr="Diagram illustrating fluid flow around a cylindrical object labeled &quot;B&quot; with arrows indicating direction and curvature of flow lines. The diagram highlights vortex formation and flow separation patterns around the cylinder.">
            <a:extLst>
              <a:ext uri="{FF2B5EF4-FFF2-40B4-BE49-F238E27FC236}">
                <a16:creationId xmlns:a16="http://schemas.microsoft.com/office/drawing/2014/main" id="{2B98F322-039D-5D4D-01A0-2C3B65059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58" r="17758"/>
          <a:stretch>
            <a:fillRect/>
          </a:stretch>
        </p:blipFill>
        <p:spPr bwMode="auto">
          <a:xfrm>
            <a:off x="5410200" y="1295400"/>
            <a:ext cx="3206750" cy="2828925"/>
          </a:xfrm>
          <a:prstGeom prst="rect">
            <a:avLst/>
          </a:prstGeom>
          <a:solidFill>
            <a:srgbClr val="6FD8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5">
            <a:extLst>
              <a:ext uri="{FF2B5EF4-FFF2-40B4-BE49-F238E27FC236}">
                <a16:creationId xmlns:a16="http://schemas.microsoft.com/office/drawing/2014/main" id="{DC93CC4F-BC16-C00E-C428-7E826ABAEDF6}"/>
              </a:ext>
              <a:ext uri="{C183D7F6-B498-43B3-948B-1728B52AA6E4}">
                <adec:decorative xmlns:adec="http://schemas.microsoft.com/office/drawing/2017/decorative" val="1"/>
              </a:ext>
            </a:extLst>
          </p:cNvPr>
          <p:cNvSpPr>
            <a:spLocks noChangeArrowheads="1"/>
          </p:cNvSpPr>
          <p:nvPr/>
        </p:nvSpPr>
        <p:spPr bwMode="auto">
          <a:xfrm>
            <a:off x="762000" y="6400800"/>
            <a:ext cx="4119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Century Gothic" panose="020B0502020202020204" pitchFamily="34" charset="0"/>
              </a:rPr>
              <a:t>http://library.thinkquest.org/03oct/01054/Cyclone/cyclone.html</a:t>
            </a:r>
          </a:p>
        </p:txBody>
      </p:sp>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0B8558E-7FA3-0A32-4A5A-724D2BE33CDA}"/>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8194" name="Rectangle 2">
            <a:extLst>
              <a:ext uri="{FF2B5EF4-FFF2-40B4-BE49-F238E27FC236}">
                <a16:creationId xmlns:a16="http://schemas.microsoft.com/office/drawing/2014/main" id="{E83C236D-11B3-C773-3152-D47E88F6BC9B}"/>
              </a:ext>
            </a:extLst>
          </p:cNvPr>
          <p:cNvSpPr>
            <a:spLocks noGrp="1" noChangeArrowheads="1"/>
          </p:cNvSpPr>
          <p:nvPr>
            <p:ph type="title"/>
          </p:nvPr>
        </p:nvSpPr>
        <p:spPr/>
        <p:txBody>
          <a:bodyPr/>
          <a:lstStyle/>
          <a:p>
            <a:r>
              <a:rPr lang="en-US" altLang="en-US" sz="4000" i="1"/>
              <a:t>Bad Weather</a:t>
            </a:r>
          </a:p>
        </p:txBody>
      </p:sp>
      <p:sp>
        <p:nvSpPr>
          <p:cNvPr id="8195" name="Rectangle 3">
            <a:extLst>
              <a:ext uri="{FF2B5EF4-FFF2-40B4-BE49-F238E27FC236}">
                <a16:creationId xmlns:a16="http://schemas.microsoft.com/office/drawing/2014/main" id="{38ACD49D-15B2-9520-1DF6-3714AC5E8919}"/>
              </a:ext>
            </a:extLst>
          </p:cNvPr>
          <p:cNvSpPr>
            <a:spLocks noGrp="1" noChangeArrowheads="1"/>
          </p:cNvSpPr>
          <p:nvPr>
            <p:ph type="body" idx="1"/>
          </p:nvPr>
        </p:nvSpPr>
        <p:spPr>
          <a:xfrm>
            <a:off x="1219200" y="1371600"/>
            <a:ext cx="6477000" cy="3429000"/>
          </a:xfrm>
        </p:spPr>
        <p:txBody>
          <a:bodyPr/>
          <a:lstStyle/>
          <a:p>
            <a:r>
              <a:rPr lang="en-US" altLang="en-US" sz="2800" i="1"/>
              <a:t>Rising unstable air</a:t>
            </a:r>
          </a:p>
          <a:p>
            <a:pPr lvl="1"/>
            <a:r>
              <a:rPr lang="en-US" altLang="en-US" i="1"/>
              <a:t>Warm</a:t>
            </a:r>
          </a:p>
          <a:p>
            <a:pPr lvl="1"/>
            <a:r>
              <a:rPr lang="en-US" altLang="en-US" i="1"/>
              <a:t>Wet</a:t>
            </a:r>
          </a:p>
          <a:p>
            <a:pPr lvl="1"/>
            <a:r>
              <a:rPr lang="en-US" altLang="en-US" i="1"/>
              <a:t>Low pressure</a:t>
            </a:r>
          </a:p>
          <a:p>
            <a:pPr lvl="1"/>
            <a:r>
              <a:rPr lang="en-US" altLang="en-US" i="1"/>
              <a:t>Clockwise flow in northern hemisphere (Cyclone)</a:t>
            </a:r>
          </a:p>
        </p:txBody>
      </p:sp>
    </p:spTree>
  </p:cSld>
  <p:clrMapOvr>
    <a:masterClrMapping/>
  </p:clrMapOvr>
  <p:transitio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A4CA483-BE81-7430-FCFE-D9AD55F233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10242" name="Rectangle 2">
            <a:extLst>
              <a:ext uri="{FF2B5EF4-FFF2-40B4-BE49-F238E27FC236}">
                <a16:creationId xmlns:a16="http://schemas.microsoft.com/office/drawing/2014/main" id="{B9106D23-7625-832B-9844-454E7CFE7B54}"/>
              </a:ext>
            </a:extLst>
          </p:cNvPr>
          <p:cNvSpPr>
            <a:spLocks noGrp="1" noChangeArrowheads="1"/>
          </p:cNvSpPr>
          <p:nvPr>
            <p:ph type="title"/>
          </p:nvPr>
        </p:nvSpPr>
        <p:spPr>
          <a:xfrm>
            <a:off x="304800" y="0"/>
            <a:ext cx="7772400" cy="1143000"/>
          </a:xfrm>
        </p:spPr>
        <p:txBody>
          <a:bodyPr/>
          <a:lstStyle/>
          <a:p>
            <a:r>
              <a:rPr lang="en-US" altLang="en-US" sz="4000" i="1"/>
              <a:t>Fronts: Warm Front</a:t>
            </a:r>
          </a:p>
        </p:txBody>
      </p:sp>
      <p:sp>
        <p:nvSpPr>
          <p:cNvPr id="10243" name="Rectangle 3">
            <a:extLst>
              <a:ext uri="{FF2B5EF4-FFF2-40B4-BE49-F238E27FC236}">
                <a16:creationId xmlns:a16="http://schemas.microsoft.com/office/drawing/2014/main" id="{DBE2DF11-D539-FE80-56AC-5B60C7551CB9}"/>
              </a:ext>
            </a:extLst>
          </p:cNvPr>
          <p:cNvSpPr>
            <a:spLocks noGrp="1" noChangeArrowheads="1"/>
          </p:cNvSpPr>
          <p:nvPr>
            <p:ph type="body" idx="1"/>
          </p:nvPr>
        </p:nvSpPr>
        <p:spPr>
          <a:xfrm>
            <a:off x="1219200" y="914400"/>
            <a:ext cx="6553200" cy="1828800"/>
          </a:xfrm>
        </p:spPr>
        <p:txBody>
          <a:bodyPr/>
          <a:lstStyle/>
          <a:p>
            <a:pPr lvl="1"/>
            <a:r>
              <a:rPr lang="en-US" altLang="en-US" sz="2400" i="1"/>
              <a:t>Warm air over cool air</a:t>
            </a:r>
          </a:p>
          <a:p>
            <a:pPr lvl="1"/>
            <a:r>
              <a:rPr lang="en-US" altLang="en-US" sz="2400" i="1"/>
              <a:t>Comes slowly</a:t>
            </a:r>
          </a:p>
          <a:p>
            <a:pPr lvl="1"/>
            <a:r>
              <a:rPr lang="en-US" altLang="en-US" sz="2400" i="1"/>
              <a:t>Brings much precipitation</a:t>
            </a:r>
          </a:p>
          <a:p>
            <a:pPr lvl="1"/>
            <a:r>
              <a:rPr lang="en-US" altLang="en-US" sz="2400" i="1"/>
              <a:t>Warms up after passage</a:t>
            </a:r>
          </a:p>
        </p:txBody>
      </p:sp>
      <p:pic>
        <p:nvPicPr>
          <p:cNvPr id="10245" name="Picture 5" descr="Diagram illustrating warm front dynamics in meteorology, showing advancing warm air behind a red line with semicircles and receding cold air ahead in green. Key elements include arrows indicating frontal movement and lifting of warm moist air, with color-coded labels in red, yellow, and purple highlighting air masses and directional flow.">
            <a:extLst>
              <a:ext uri="{FF2B5EF4-FFF2-40B4-BE49-F238E27FC236}">
                <a16:creationId xmlns:a16="http://schemas.microsoft.com/office/drawing/2014/main" id="{0A92A49A-7777-8D45-E8CA-FA8F6E409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16238"/>
            <a:ext cx="6553200" cy="358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tangle 6">
            <a:extLst>
              <a:ext uri="{FF2B5EF4-FFF2-40B4-BE49-F238E27FC236}">
                <a16:creationId xmlns:a16="http://schemas.microsoft.com/office/drawing/2014/main" id="{6FC092A7-C5A2-BF64-822C-6D9CFFE87269}"/>
              </a:ext>
              <a:ext uri="{C183D7F6-B498-43B3-948B-1728B52AA6E4}">
                <adec:decorative xmlns:adec="http://schemas.microsoft.com/office/drawing/2017/decorative" val="1"/>
              </a:ext>
            </a:extLst>
          </p:cNvPr>
          <p:cNvSpPr>
            <a:spLocks noChangeArrowheads="1"/>
          </p:cNvSpPr>
          <p:nvPr/>
        </p:nvSpPr>
        <p:spPr bwMode="auto">
          <a:xfrm>
            <a:off x="762000" y="6613525"/>
            <a:ext cx="2547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http://rst.gsfc.nasa.gov/Sect14/Sect14_1c.html</a:t>
            </a:r>
          </a:p>
        </p:txBody>
      </p:sp>
    </p:spTree>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893C4DA-023C-6267-B0FC-9229673624FD}"/>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tLang="en-US"/>
              <a:t>B M O C</a:t>
            </a:r>
          </a:p>
        </p:txBody>
      </p:sp>
      <p:sp>
        <p:nvSpPr>
          <p:cNvPr id="12290" name="Rectangle 2">
            <a:extLst>
              <a:ext uri="{FF2B5EF4-FFF2-40B4-BE49-F238E27FC236}">
                <a16:creationId xmlns:a16="http://schemas.microsoft.com/office/drawing/2014/main" id="{EDC78858-18B0-0228-1DE2-A72BD7BB83AB}"/>
              </a:ext>
            </a:extLst>
          </p:cNvPr>
          <p:cNvSpPr>
            <a:spLocks noGrp="1" noChangeArrowheads="1"/>
          </p:cNvSpPr>
          <p:nvPr>
            <p:ph type="title"/>
          </p:nvPr>
        </p:nvSpPr>
        <p:spPr>
          <a:xfrm>
            <a:off x="838200" y="0"/>
            <a:ext cx="7772400" cy="1143000"/>
          </a:xfrm>
        </p:spPr>
        <p:txBody>
          <a:bodyPr/>
          <a:lstStyle/>
          <a:p>
            <a:r>
              <a:rPr lang="en-US" altLang="en-US" sz="4000" i="1"/>
              <a:t>Fronts: Cold Front</a:t>
            </a:r>
          </a:p>
        </p:txBody>
      </p:sp>
      <p:sp>
        <p:nvSpPr>
          <p:cNvPr id="12291" name="Rectangle 3">
            <a:extLst>
              <a:ext uri="{FF2B5EF4-FFF2-40B4-BE49-F238E27FC236}">
                <a16:creationId xmlns:a16="http://schemas.microsoft.com/office/drawing/2014/main" id="{50E2061C-AA07-806D-2F5F-00395043A116}"/>
              </a:ext>
            </a:extLst>
          </p:cNvPr>
          <p:cNvSpPr>
            <a:spLocks noGrp="1" noChangeArrowheads="1"/>
          </p:cNvSpPr>
          <p:nvPr>
            <p:ph type="body" idx="1"/>
          </p:nvPr>
        </p:nvSpPr>
        <p:spPr>
          <a:xfrm>
            <a:off x="914400" y="1143000"/>
            <a:ext cx="7772400" cy="2057400"/>
          </a:xfrm>
        </p:spPr>
        <p:txBody>
          <a:bodyPr/>
          <a:lstStyle/>
          <a:p>
            <a:r>
              <a:rPr lang="en-US" altLang="en-US" sz="2800" i="1"/>
              <a:t>Cold air overtaking and coming up underneath warm air</a:t>
            </a:r>
          </a:p>
          <a:p>
            <a:r>
              <a:rPr lang="en-US" altLang="en-US" sz="2800" i="1"/>
              <a:t>Comes quickly, often violently</a:t>
            </a:r>
          </a:p>
          <a:p>
            <a:r>
              <a:rPr lang="en-US" altLang="en-US" sz="2800" i="1"/>
              <a:t>Thunderstorms</a:t>
            </a:r>
          </a:p>
        </p:txBody>
      </p:sp>
      <p:pic>
        <p:nvPicPr>
          <p:cNvPr id="12292" name="Picture 4" descr="Diagram illustrating cold front dynamics, showing advancing cold air behind cold front in blue and receding warm air ahead in red. Key elements include frontal movement direction indicated by a purple arrow, cold front map symbol along boundary, and cloud development caused by frontal lifting of warm moist air.">
            <a:extLst>
              <a:ext uri="{FF2B5EF4-FFF2-40B4-BE49-F238E27FC236}">
                <a16:creationId xmlns:a16="http://schemas.microsoft.com/office/drawing/2014/main" id="{456BDDBF-A4DF-47D2-40B0-B06C560F1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03563"/>
            <a:ext cx="60198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5">
            <a:extLst>
              <a:ext uri="{FF2B5EF4-FFF2-40B4-BE49-F238E27FC236}">
                <a16:creationId xmlns:a16="http://schemas.microsoft.com/office/drawing/2014/main" id="{DCE619A6-5298-8996-0DDD-5C9789627364}"/>
              </a:ext>
              <a:ext uri="{C183D7F6-B498-43B3-948B-1728B52AA6E4}">
                <adec:decorative xmlns:adec="http://schemas.microsoft.com/office/drawing/2017/decorative" val="1"/>
              </a:ext>
            </a:extLst>
          </p:cNvPr>
          <p:cNvSpPr>
            <a:spLocks noChangeArrowheads="1"/>
          </p:cNvSpPr>
          <p:nvPr/>
        </p:nvSpPr>
        <p:spPr bwMode="auto">
          <a:xfrm>
            <a:off x="762000" y="6613525"/>
            <a:ext cx="2547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http://rst.gsfc.nasa.gov/Sect14/Sect14_1c.html</a:t>
            </a:r>
          </a:p>
        </p:txBody>
      </p:sp>
    </p:spTree>
  </p:cSld>
  <p:clrMapOvr>
    <a:masterClrMapping/>
  </p:clrMapOvr>
  <p:transition>
    <p:cut thruBlk="1"/>
  </p:transition>
</p:sld>
</file>

<file path=ppt/theme/theme1.xml><?xml version="1.0" encoding="utf-8"?>
<a:theme xmlns:a="http://schemas.openxmlformats.org/drawingml/2006/main" name="Lemos">
  <a:themeElements>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Lemo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emo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mo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mo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mo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m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m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m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C:\Documents and Settings\Monica\Application Data\Microsoft\Templates\Lemos.pot</Template>
  <TotalTime>272</TotalTime>
  <Words>777</Words>
  <Application>Microsoft Office PowerPoint</Application>
  <PresentationFormat>On-screen Show (4:3)</PresentationFormat>
  <Paragraphs>148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Century Gothic</vt:lpstr>
      <vt:lpstr>Times New Roman</vt:lpstr>
      <vt:lpstr>Verdana</vt:lpstr>
      <vt:lpstr>Wingdings</vt:lpstr>
      <vt:lpstr>Wingdings 3</vt:lpstr>
      <vt:lpstr>Lemos</vt:lpstr>
      <vt:lpstr>MOUNTAIN WEATHER</vt:lpstr>
      <vt:lpstr>Objectives</vt:lpstr>
      <vt:lpstr>Causes of Weather</vt:lpstr>
      <vt:lpstr>Large Scale Influences</vt:lpstr>
      <vt:lpstr>Small Scale Influences</vt:lpstr>
      <vt:lpstr>Good Weather</vt:lpstr>
      <vt:lpstr>Bad Weather</vt:lpstr>
      <vt:lpstr>Fronts: Warm Front</vt:lpstr>
      <vt:lpstr>Fronts: Cold Front</vt:lpstr>
      <vt:lpstr>Warm Front Clouds</vt:lpstr>
      <vt:lpstr>Warm Front Clouds (2)</vt:lpstr>
      <vt:lpstr>Warm Front Clouds (3)</vt:lpstr>
      <vt:lpstr>Warm Front Clouds (4)</vt:lpstr>
      <vt:lpstr>Cold Front Clouds</vt:lpstr>
      <vt:lpstr>Clouds Tell the Tale!</vt:lpstr>
      <vt:lpstr>Other Clouds</vt:lpstr>
      <vt:lpstr>Lightning Safety</vt:lpstr>
      <vt:lpstr>Lightning Safety (2)</vt:lpstr>
      <vt:lpstr>Other Signs of Approaching Bad Weather</vt:lpstr>
      <vt:lpstr>Estimating Wind Speed</vt:lpstr>
      <vt:lpstr>Other Considerations</vt:lpstr>
      <vt:lpstr>Where to Get Forecasts</vt:lpstr>
    </vt:vector>
  </TitlesOfParts>
  <Company>Spokane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WEATHER</dc:title>
  <dc:creator>Computer Services</dc:creator>
  <cp:lastModifiedBy>Greer, Edward</cp:lastModifiedBy>
  <cp:revision>70</cp:revision>
  <dcterms:created xsi:type="dcterms:W3CDTF">2002-02-13T18:49:54Z</dcterms:created>
  <dcterms:modified xsi:type="dcterms:W3CDTF">2026-04-09T22:31:43Z</dcterms:modified>
</cp:coreProperties>
</file>