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1"/>
  </p:notesMasterIdLst>
  <p:handoutMasterIdLst>
    <p:handoutMasterId r:id="rId42"/>
  </p:handoutMasterIdLst>
  <p:sldIdLst>
    <p:sldId id="256" r:id="rId2"/>
    <p:sldId id="289" r:id="rId3"/>
    <p:sldId id="257" r:id="rId4"/>
    <p:sldId id="258" r:id="rId5"/>
    <p:sldId id="259" r:id="rId6"/>
    <p:sldId id="260" r:id="rId7"/>
    <p:sldId id="308" r:id="rId8"/>
    <p:sldId id="309" r:id="rId9"/>
    <p:sldId id="310" r:id="rId10"/>
    <p:sldId id="311" r:id="rId11"/>
    <p:sldId id="312" r:id="rId12"/>
    <p:sldId id="270" r:id="rId13"/>
    <p:sldId id="271" r:id="rId14"/>
    <p:sldId id="272" r:id="rId15"/>
    <p:sldId id="273" r:id="rId16"/>
    <p:sldId id="275" r:id="rId17"/>
    <p:sldId id="276" r:id="rId18"/>
    <p:sldId id="291" r:id="rId19"/>
    <p:sldId id="277" r:id="rId20"/>
    <p:sldId id="278" r:id="rId21"/>
    <p:sldId id="304" r:id="rId22"/>
    <p:sldId id="305" r:id="rId23"/>
    <p:sldId id="281" r:id="rId24"/>
    <p:sldId id="306" r:id="rId25"/>
    <p:sldId id="297" r:id="rId26"/>
    <p:sldId id="279" r:id="rId27"/>
    <p:sldId id="280" r:id="rId28"/>
    <p:sldId id="307" r:id="rId29"/>
    <p:sldId id="313" r:id="rId30"/>
    <p:sldId id="299" r:id="rId31"/>
    <p:sldId id="295" r:id="rId32"/>
    <p:sldId id="302" r:id="rId33"/>
    <p:sldId id="293" r:id="rId34"/>
    <p:sldId id="294" r:id="rId35"/>
    <p:sldId id="288" r:id="rId36"/>
    <p:sldId id="296" r:id="rId37"/>
    <p:sldId id="298" r:id="rId38"/>
    <p:sldId id="303" r:id="rId39"/>
    <p:sldId id="286" r:id="rId40"/>
  </p:sldIdLst>
  <p:sldSz cx="9144000" cy="6858000" type="screen4x3"/>
  <p:notesSz cx="6858000" cy="9117013"/>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00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12" autoAdjust="0"/>
    <p:restoredTop sz="86320" autoAdjust="0"/>
  </p:normalViewPr>
  <p:slideViewPr>
    <p:cSldViewPr>
      <p:cViewPr varScale="1">
        <p:scale>
          <a:sx n="95" d="100"/>
          <a:sy n="95" d="100"/>
        </p:scale>
        <p:origin x="1662" y="102"/>
      </p:cViewPr>
      <p:guideLst>
        <p:guide orient="horz" pos="2160"/>
        <p:guide pos="2880"/>
      </p:guideLst>
    </p:cSldViewPr>
  </p:slideViewPr>
  <p:outlineViewPr>
    <p:cViewPr>
      <p:scale>
        <a:sx n="33" d="100"/>
        <a:sy n="33" d="100"/>
      </p:scale>
      <p:origin x="0" y="-1152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29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slide" Target="slides/slide33.xml"/><Relationship Id="rId1"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EA2423D-0DD0-1B43-0ED6-20CFEC3DFD27}"/>
              </a:ext>
            </a:extLst>
          </p:cNvPr>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278" tIns="45639" rIns="91278" bIns="45639" numCol="1" anchor="t" anchorCtr="0" compatLnSpc="1">
            <a:prstTxWarp prst="textNoShape">
              <a:avLst/>
            </a:prstTxWarp>
          </a:bodyPr>
          <a:lstStyle>
            <a:lvl1pPr defTabSz="912813">
              <a:defRPr sz="1200">
                <a:latin typeface="Arial" charset="0"/>
              </a:defRPr>
            </a:lvl1pPr>
          </a:lstStyle>
          <a:p>
            <a:pPr>
              <a:defRPr/>
            </a:pPr>
            <a:endParaRPr lang="en-US"/>
          </a:p>
        </p:txBody>
      </p:sp>
      <p:sp>
        <p:nvSpPr>
          <p:cNvPr id="18435" name="Rectangle 3">
            <a:extLst>
              <a:ext uri="{FF2B5EF4-FFF2-40B4-BE49-F238E27FC236}">
                <a16:creationId xmlns:a16="http://schemas.microsoft.com/office/drawing/2014/main" id="{85D3E06D-2532-3B4C-47D2-9043DC3B2DA1}"/>
              </a:ext>
            </a:extLst>
          </p:cNvPr>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91278" tIns="45639" rIns="91278" bIns="45639" numCol="1" anchor="t" anchorCtr="0" compatLnSpc="1">
            <a:prstTxWarp prst="textNoShape">
              <a:avLst/>
            </a:prstTxWarp>
          </a:bodyPr>
          <a:lstStyle>
            <a:lvl1pPr algn="r" defTabSz="912813">
              <a:defRPr sz="1200">
                <a:latin typeface="Arial" charset="0"/>
              </a:defRPr>
            </a:lvl1pPr>
          </a:lstStyle>
          <a:p>
            <a:pPr>
              <a:defRPr/>
            </a:pPr>
            <a:endParaRPr lang="en-US"/>
          </a:p>
        </p:txBody>
      </p:sp>
      <p:sp>
        <p:nvSpPr>
          <p:cNvPr id="18436" name="Rectangle 4">
            <a:extLst>
              <a:ext uri="{FF2B5EF4-FFF2-40B4-BE49-F238E27FC236}">
                <a16:creationId xmlns:a16="http://schemas.microsoft.com/office/drawing/2014/main" id="{7C5BC967-B18E-5F12-267C-191DC876101C}"/>
              </a:ext>
            </a:extLst>
          </p:cNvPr>
          <p:cNvSpPr>
            <a:spLocks noGrp="1" noChangeArrowheads="1"/>
          </p:cNvSpPr>
          <p:nvPr>
            <p:ph type="ftr" sz="quarter" idx="2"/>
          </p:nvPr>
        </p:nvSpPr>
        <p:spPr bwMode="auto">
          <a:xfrm>
            <a:off x="0" y="8659813"/>
            <a:ext cx="2971800" cy="455612"/>
          </a:xfrm>
          <a:prstGeom prst="rect">
            <a:avLst/>
          </a:prstGeom>
          <a:noFill/>
          <a:ln w="9525">
            <a:noFill/>
            <a:miter lim="800000"/>
            <a:headEnd/>
            <a:tailEnd/>
          </a:ln>
          <a:effectLst/>
        </p:spPr>
        <p:txBody>
          <a:bodyPr vert="horz" wrap="square" lIns="91278" tIns="45639" rIns="91278" bIns="45639" numCol="1" anchor="b" anchorCtr="0" compatLnSpc="1">
            <a:prstTxWarp prst="textNoShape">
              <a:avLst/>
            </a:prstTxWarp>
          </a:bodyPr>
          <a:lstStyle>
            <a:lvl1pPr defTabSz="912813">
              <a:defRPr sz="1200">
                <a:latin typeface="Arial" charset="0"/>
              </a:defRPr>
            </a:lvl1pPr>
          </a:lstStyle>
          <a:p>
            <a:pPr>
              <a:defRPr/>
            </a:pPr>
            <a:endParaRPr lang="en-US"/>
          </a:p>
        </p:txBody>
      </p:sp>
      <p:sp>
        <p:nvSpPr>
          <p:cNvPr id="18437" name="Rectangle 5">
            <a:extLst>
              <a:ext uri="{FF2B5EF4-FFF2-40B4-BE49-F238E27FC236}">
                <a16:creationId xmlns:a16="http://schemas.microsoft.com/office/drawing/2014/main" id="{F0061A16-0CD5-5B1F-F33E-86B20A78CCF6}"/>
              </a:ext>
            </a:extLst>
          </p:cNvPr>
          <p:cNvSpPr>
            <a:spLocks noGrp="1" noChangeArrowheads="1"/>
          </p:cNvSpPr>
          <p:nvPr>
            <p:ph type="sldNum" sz="quarter" idx="3"/>
          </p:nvPr>
        </p:nvSpPr>
        <p:spPr bwMode="auto">
          <a:xfrm>
            <a:off x="3884613" y="8659813"/>
            <a:ext cx="2971800" cy="455612"/>
          </a:xfrm>
          <a:prstGeom prst="rect">
            <a:avLst/>
          </a:prstGeom>
          <a:noFill/>
          <a:ln w="9525">
            <a:noFill/>
            <a:miter lim="800000"/>
            <a:headEnd/>
            <a:tailEnd/>
          </a:ln>
          <a:effectLst/>
        </p:spPr>
        <p:txBody>
          <a:bodyPr vert="horz" wrap="square" lIns="91278" tIns="45639" rIns="91278" bIns="45639" numCol="1" anchor="b" anchorCtr="0" compatLnSpc="1">
            <a:prstTxWarp prst="textNoShape">
              <a:avLst/>
            </a:prstTxWarp>
          </a:bodyPr>
          <a:lstStyle>
            <a:lvl1pPr algn="r" defTabSz="912813">
              <a:defRPr sz="1200">
                <a:latin typeface="Arial" panose="020B0604020202020204" pitchFamily="34" charset="0"/>
              </a:defRPr>
            </a:lvl1pPr>
          </a:lstStyle>
          <a:p>
            <a:fld id="{FD5D6EA6-BE4D-4DD2-B2E0-9ED39ECCC22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F8D172-E37E-4AB8-EB09-2C86CF7B26BB}"/>
              </a:ext>
            </a:extLst>
          </p:cNvPr>
          <p:cNvSpPr>
            <a:spLocks noGrp="1"/>
          </p:cNvSpPr>
          <p:nvPr>
            <p:ph type="hdr" sz="quarter"/>
          </p:nvPr>
        </p:nvSpPr>
        <p:spPr>
          <a:xfrm>
            <a:off x="0" y="0"/>
            <a:ext cx="2971800" cy="45561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93C0CE20-6636-DCDC-A28A-4E01F1E18011}"/>
              </a:ext>
            </a:extLst>
          </p:cNvPr>
          <p:cNvSpPr>
            <a:spLocks noGrp="1"/>
          </p:cNvSpPr>
          <p:nvPr>
            <p:ph type="dt" idx="1"/>
          </p:nvPr>
        </p:nvSpPr>
        <p:spPr>
          <a:xfrm>
            <a:off x="3884613" y="0"/>
            <a:ext cx="2971800" cy="455613"/>
          </a:xfrm>
          <a:prstGeom prst="rect">
            <a:avLst/>
          </a:prstGeom>
        </p:spPr>
        <p:txBody>
          <a:bodyPr vert="horz" lIns="91440" tIns="45720" rIns="91440" bIns="45720" rtlCol="0"/>
          <a:lstStyle>
            <a:lvl1pPr algn="r">
              <a:defRPr sz="1200"/>
            </a:lvl1pPr>
          </a:lstStyle>
          <a:p>
            <a:pPr>
              <a:defRPr/>
            </a:pPr>
            <a:fld id="{D32AE149-2C71-41F4-8BB5-496D276510B6}" type="datetimeFigureOut">
              <a:rPr lang="en-US"/>
              <a:pPr>
                <a:defRPr/>
              </a:pPr>
              <a:t>4/6/2026</a:t>
            </a:fld>
            <a:endParaRPr lang="en-US"/>
          </a:p>
        </p:txBody>
      </p:sp>
      <p:sp>
        <p:nvSpPr>
          <p:cNvPr id="4" name="Slide Image Placeholder 3">
            <a:extLst>
              <a:ext uri="{FF2B5EF4-FFF2-40B4-BE49-F238E27FC236}">
                <a16:creationId xmlns:a16="http://schemas.microsoft.com/office/drawing/2014/main" id="{C76E2226-7016-C285-0B27-1F850CCA48C5}"/>
              </a:ext>
            </a:extLst>
          </p:cNvPr>
          <p:cNvSpPr>
            <a:spLocks noGrp="1" noRot="1" noChangeAspect="1"/>
          </p:cNvSpPr>
          <p:nvPr>
            <p:ph type="sldImg" idx="2"/>
          </p:nvPr>
        </p:nvSpPr>
        <p:spPr>
          <a:xfrm>
            <a:off x="1150938" y="684213"/>
            <a:ext cx="4556125" cy="34178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18EC451-25F8-1C92-EEF1-0EE604553593}"/>
              </a:ext>
            </a:extLst>
          </p:cNvPr>
          <p:cNvSpPr>
            <a:spLocks noGrp="1"/>
          </p:cNvSpPr>
          <p:nvPr>
            <p:ph type="body" sz="quarter" idx="3"/>
          </p:nvPr>
        </p:nvSpPr>
        <p:spPr>
          <a:xfrm>
            <a:off x="685800" y="4330700"/>
            <a:ext cx="5486400" cy="4102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43AAE7B-0ECF-A803-4FAC-2EA0F05FAB02}"/>
              </a:ext>
            </a:extLst>
          </p:cNvPr>
          <p:cNvSpPr>
            <a:spLocks noGrp="1"/>
          </p:cNvSpPr>
          <p:nvPr>
            <p:ph type="ftr" sz="quarter" idx="4"/>
          </p:nvPr>
        </p:nvSpPr>
        <p:spPr>
          <a:xfrm>
            <a:off x="0" y="8659813"/>
            <a:ext cx="2971800" cy="45561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C29DB45D-B49C-FE30-A2DA-4EA243B04A6F}"/>
              </a:ext>
            </a:extLst>
          </p:cNvPr>
          <p:cNvSpPr>
            <a:spLocks noGrp="1"/>
          </p:cNvSpPr>
          <p:nvPr>
            <p:ph type="sldNum" sz="quarter" idx="5"/>
          </p:nvPr>
        </p:nvSpPr>
        <p:spPr>
          <a:xfrm>
            <a:off x="3884613" y="8659813"/>
            <a:ext cx="2971800" cy="4556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E92C50C-CAA4-4DD6-9B28-C6683F878B9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44760C75-71FC-85B2-AFDA-2DA4C23469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C201477-D505-98FE-AFEE-8A80BBCC12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View is different from the pictures because when you look at the contours backwards, i.e., from the south, the ridges and gullies invert!</a:t>
            </a:r>
          </a:p>
        </p:txBody>
      </p:sp>
      <p:sp>
        <p:nvSpPr>
          <p:cNvPr id="43012" name="Slide Number Placeholder 3">
            <a:extLst>
              <a:ext uri="{FF2B5EF4-FFF2-40B4-BE49-F238E27FC236}">
                <a16:creationId xmlns:a16="http://schemas.microsoft.com/office/drawing/2014/main" id="{E539E581-8C17-ADD8-B249-DEC4E6FB02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3FD57ED-0A4E-4092-88AB-C94E340DBF7D}" type="slidenum">
              <a:rPr lang="en-US" altLang="en-US" sz="1200"/>
              <a:pPr eaLnBrk="1" hangingPunct="1"/>
              <a:t>27</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2D899ED-39FE-1BF2-B0A0-01031396AAA4}"/>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393849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4A9DB25-5564-5429-9CF2-0888B6360A03}"/>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2443952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52400"/>
            <a:ext cx="20574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0198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D699DB0-1F46-B3A2-BAF8-5A02CA2AA0B8}"/>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162897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452AD64-B411-3D97-39A8-3A67F39FA943}"/>
              </a:ext>
            </a:extLst>
          </p:cNvPr>
          <p:cNvSpPr>
            <a:spLocks noGrp="1" noChangeArrowheads="1"/>
          </p:cNvSpPr>
          <p:nvPr>
            <p:ph type="ftr" sz="quarter" idx="10"/>
          </p:nvPr>
        </p:nvSpPr>
        <p:spPr>
          <a:ln/>
        </p:spPr>
        <p:txBody>
          <a:bodyPr/>
          <a:lstStyle>
            <a:lvl1pPr>
              <a:defRPr/>
            </a:lvl1pPr>
          </a:lstStyle>
          <a:p>
            <a:pPr>
              <a:defRPr/>
            </a:pPr>
            <a:r>
              <a:rPr lang="en-US" dirty="0"/>
              <a:t>B M O C</a:t>
            </a:r>
          </a:p>
        </p:txBody>
      </p:sp>
    </p:spTree>
    <p:extLst>
      <p:ext uri="{BB962C8B-B14F-4D97-AF65-F5344CB8AC3E}">
        <p14:creationId xmlns:p14="http://schemas.microsoft.com/office/powerpoint/2010/main" val="390455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7A56DA3-784F-B66B-ABA8-72234642B837}"/>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65715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524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8230896-E731-9E22-6E42-380C17E09303}"/>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3117688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8FB275B-BEA2-5A72-BF03-EECF0AB482FF}"/>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3521716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7BBDD7D-A0CD-7E4F-D030-D9DECED7981A}"/>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2693006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CF24A1F-3529-1BDE-2931-D6C54CD8FFC2}"/>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1685061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B9EC40-AD61-6F07-6731-C6E248DF9AD3}"/>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226824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C1F960A-80C1-0104-89D1-E0BDADA38AF1}"/>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3746235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9D7BD"/>
            </a:gs>
            <a:gs pos="100000">
              <a:srgbClr val="98B282"/>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1BAE4C-9427-5313-A0C3-525C47C7CCA1}"/>
              </a:ext>
            </a:extLst>
          </p:cNvPr>
          <p:cNvSpPr>
            <a:spLocks noGrp="1" noChangeArrowheads="1"/>
          </p:cNvSpPr>
          <p:nvPr>
            <p:ph type="title"/>
          </p:nvPr>
        </p:nvSpPr>
        <p:spPr bwMode="auto">
          <a:xfrm>
            <a:off x="304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509BB1B-506F-6B49-E0B0-CBF8D6B7656D}"/>
              </a:ext>
            </a:extLst>
          </p:cNvPr>
          <p:cNvSpPr>
            <a:spLocks noGrp="1" noChangeArrowheads="1"/>
          </p:cNvSpPr>
          <p:nvPr>
            <p:ph type="body" idx="1"/>
          </p:nvPr>
        </p:nvSpPr>
        <p:spPr bwMode="auto">
          <a:xfrm>
            <a:off x="762000" y="15240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3492" name="Rectangle 4">
            <a:extLst>
              <a:ext uri="{FF2B5EF4-FFF2-40B4-BE49-F238E27FC236}">
                <a16:creationId xmlns:a16="http://schemas.microsoft.com/office/drawing/2014/main" id="{251E4668-D6E5-2510-186D-27D98A399FD4}"/>
              </a:ext>
            </a:extLst>
          </p:cNvPr>
          <p:cNvSpPr>
            <a:spLocks noGrp="1" noChangeArrowheads="1"/>
          </p:cNvSpPr>
          <p:nvPr>
            <p:ph type="ftr" sz="quarter" idx="3"/>
          </p:nvPr>
        </p:nvSpPr>
        <p:spPr bwMode="auto">
          <a:xfrm>
            <a:off x="82296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latin typeface="Verdana" pitchFamily="34" charset="0"/>
              </a:defRPr>
            </a:lvl1pPr>
          </a:lstStyle>
          <a:p>
            <a:pPr>
              <a:defRPr/>
            </a:pPr>
            <a:r>
              <a:rPr lang="en-US"/>
              <a:t>B M O C</a:t>
            </a:r>
          </a:p>
        </p:txBody>
      </p:sp>
      <p:pic>
        <p:nvPicPr>
          <p:cNvPr id="1029" name="Picture 5" descr="C:\Documents and Settings\Monica\LEMOS\LEMOSWEB\pics\lemos-logo.jpg">
            <a:extLst>
              <a:ext uri="{FF2B5EF4-FFF2-40B4-BE49-F238E27FC236}">
                <a16:creationId xmlns:a16="http://schemas.microsoft.com/office/drawing/2014/main" id="{B5B5351A-4316-E3A8-D38F-66EC8794347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53400" y="228600"/>
            <a:ext cx="9906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C:\My Documents\bits\Expbanna.png">
            <a:extLst>
              <a:ext uri="{FF2B5EF4-FFF2-40B4-BE49-F238E27FC236}">
                <a16:creationId xmlns:a16="http://schemas.microsoft.com/office/drawing/2014/main" id="{78DCF512-6361-D72E-BF14-96C57578A27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dt="0"/>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entury Gothic" pitchFamily="34" charset="0"/>
        </a:defRPr>
      </a:lvl2pPr>
      <a:lvl3pPr algn="ctr" rtl="0" eaLnBrk="0" fontAlgn="base" hangingPunct="0">
        <a:spcBef>
          <a:spcPct val="0"/>
        </a:spcBef>
        <a:spcAft>
          <a:spcPct val="0"/>
        </a:spcAft>
        <a:defRPr sz="3600" b="1">
          <a:solidFill>
            <a:schemeClr val="tx1"/>
          </a:solidFill>
          <a:latin typeface="Century Gothic" pitchFamily="34" charset="0"/>
        </a:defRPr>
      </a:lvl3pPr>
      <a:lvl4pPr algn="ctr" rtl="0" eaLnBrk="0" fontAlgn="base" hangingPunct="0">
        <a:spcBef>
          <a:spcPct val="0"/>
        </a:spcBef>
        <a:spcAft>
          <a:spcPct val="0"/>
        </a:spcAft>
        <a:defRPr sz="3600" b="1">
          <a:solidFill>
            <a:schemeClr val="tx1"/>
          </a:solidFill>
          <a:latin typeface="Century Gothic" pitchFamily="34" charset="0"/>
        </a:defRPr>
      </a:lvl4pPr>
      <a:lvl5pPr algn="ctr" rtl="0" eaLnBrk="0" fontAlgn="base" hangingPunct="0">
        <a:spcBef>
          <a:spcPct val="0"/>
        </a:spcBef>
        <a:spcAft>
          <a:spcPct val="0"/>
        </a:spcAft>
        <a:defRPr sz="3600" b="1">
          <a:solidFill>
            <a:schemeClr val="tx1"/>
          </a:solidFill>
          <a:latin typeface="Century Gothic" pitchFamily="34" charset="0"/>
        </a:defRPr>
      </a:lvl5pPr>
      <a:lvl6pPr marL="457200" algn="ctr" rtl="0" fontAlgn="base">
        <a:spcBef>
          <a:spcPct val="0"/>
        </a:spcBef>
        <a:spcAft>
          <a:spcPct val="0"/>
        </a:spcAft>
        <a:defRPr sz="3600" b="1">
          <a:solidFill>
            <a:schemeClr val="tx1"/>
          </a:solidFill>
          <a:latin typeface="Century Gothic" pitchFamily="34" charset="0"/>
        </a:defRPr>
      </a:lvl6pPr>
      <a:lvl7pPr marL="914400" algn="ctr" rtl="0" fontAlgn="base">
        <a:spcBef>
          <a:spcPct val="0"/>
        </a:spcBef>
        <a:spcAft>
          <a:spcPct val="0"/>
        </a:spcAft>
        <a:defRPr sz="3600" b="1">
          <a:solidFill>
            <a:schemeClr val="tx1"/>
          </a:solidFill>
          <a:latin typeface="Century Gothic" pitchFamily="34" charset="0"/>
        </a:defRPr>
      </a:lvl7pPr>
      <a:lvl8pPr marL="1371600" algn="ctr" rtl="0" fontAlgn="base">
        <a:spcBef>
          <a:spcPct val="0"/>
        </a:spcBef>
        <a:spcAft>
          <a:spcPct val="0"/>
        </a:spcAft>
        <a:defRPr sz="3600" b="1">
          <a:solidFill>
            <a:schemeClr val="tx1"/>
          </a:solidFill>
          <a:latin typeface="Century Gothic" pitchFamily="34" charset="0"/>
        </a:defRPr>
      </a:lvl8pPr>
      <a:lvl9pPr marL="1828800" algn="ctr" rtl="0" fontAlgn="base">
        <a:spcBef>
          <a:spcPct val="0"/>
        </a:spcBef>
        <a:spcAft>
          <a:spcPct val="0"/>
        </a:spcAft>
        <a:defRPr sz="3600" b="1">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Wingdings 3" panose="05040102010807070707" pitchFamily="18" charset="2"/>
        <a:buChar char=""/>
        <a:defRPr sz="3200" b="1">
          <a:solidFill>
            <a:srgbClr val="663300"/>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Ø"/>
        <a:defRPr sz="2800" b="1">
          <a:solidFill>
            <a:srgbClr val="663300"/>
          </a:solidFill>
          <a:latin typeface="+mn-lt"/>
        </a:defRPr>
      </a:lvl2pPr>
      <a:lvl3pPr marL="1143000" indent="-228600" algn="l" rtl="0" eaLnBrk="0" fontAlgn="base" hangingPunct="0">
        <a:spcBef>
          <a:spcPct val="20000"/>
        </a:spcBef>
        <a:spcAft>
          <a:spcPct val="0"/>
        </a:spcAft>
        <a:buSzPct val="50000"/>
        <a:buFont typeface="Wingdings" panose="05000000000000000000" pitchFamily="2" charset="2"/>
        <a:buChar char="q"/>
        <a:defRPr sz="2400" b="1">
          <a:solidFill>
            <a:srgbClr val="663300"/>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b="1">
          <a:solidFill>
            <a:srgbClr val="663300"/>
          </a:solidFill>
          <a:latin typeface="+mn-lt"/>
        </a:defRPr>
      </a:lvl4pPr>
      <a:lvl5pPr marL="2057400" indent="-228600" algn="l" rtl="0" eaLnBrk="0" fontAlgn="base" hangingPunct="0">
        <a:spcBef>
          <a:spcPct val="20000"/>
        </a:spcBef>
        <a:spcAft>
          <a:spcPct val="0"/>
        </a:spcAft>
        <a:buChar char="»"/>
        <a:defRPr sz="2000" b="1">
          <a:solidFill>
            <a:srgbClr val="663300"/>
          </a:solidFill>
          <a:latin typeface="+mn-lt"/>
        </a:defRPr>
      </a:lvl5pPr>
      <a:lvl6pPr marL="2514600" indent="-228600" algn="l" rtl="0" fontAlgn="base">
        <a:spcBef>
          <a:spcPct val="20000"/>
        </a:spcBef>
        <a:spcAft>
          <a:spcPct val="0"/>
        </a:spcAft>
        <a:buChar char="»"/>
        <a:defRPr sz="2000" b="1">
          <a:solidFill>
            <a:srgbClr val="663300"/>
          </a:solidFill>
          <a:latin typeface="+mn-lt"/>
        </a:defRPr>
      </a:lvl6pPr>
      <a:lvl7pPr marL="2971800" indent="-228600" algn="l" rtl="0" fontAlgn="base">
        <a:spcBef>
          <a:spcPct val="20000"/>
        </a:spcBef>
        <a:spcAft>
          <a:spcPct val="0"/>
        </a:spcAft>
        <a:buChar char="»"/>
        <a:defRPr sz="2000" b="1">
          <a:solidFill>
            <a:srgbClr val="663300"/>
          </a:solidFill>
          <a:latin typeface="+mn-lt"/>
        </a:defRPr>
      </a:lvl7pPr>
      <a:lvl8pPr marL="3429000" indent="-228600" algn="l" rtl="0" fontAlgn="base">
        <a:spcBef>
          <a:spcPct val="20000"/>
        </a:spcBef>
        <a:spcAft>
          <a:spcPct val="0"/>
        </a:spcAft>
        <a:buChar char="»"/>
        <a:defRPr sz="2000" b="1">
          <a:solidFill>
            <a:srgbClr val="663300"/>
          </a:solidFill>
          <a:latin typeface="+mn-lt"/>
        </a:defRPr>
      </a:lvl8pPr>
      <a:lvl9pPr marL="3886200" indent="-228600" algn="l" rtl="0" fontAlgn="base">
        <a:spcBef>
          <a:spcPct val="20000"/>
        </a:spcBef>
        <a:spcAft>
          <a:spcPct val="0"/>
        </a:spcAft>
        <a:buChar char="»"/>
        <a:defRPr sz="2000" b="1">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a:extLst>
              <a:ext uri="{FF2B5EF4-FFF2-40B4-BE49-F238E27FC236}">
                <a16:creationId xmlns:a16="http://schemas.microsoft.com/office/drawing/2014/main" id="{6731FD98-86A2-991A-4652-75A201F7CE4F}"/>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2051" name="Rectangle 4">
            <a:extLst>
              <a:ext uri="{FF2B5EF4-FFF2-40B4-BE49-F238E27FC236}">
                <a16:creationId xmlns:a16="http://schemas.microsoft.com/office/drawing/2014/main" id="{22ABEBF3-AF04-6BD8-323F-E266CC8F077E}"/>
              </a:ext>
            </a:extLst>
          </p:cNvPr>
          <p:cNvSpPr>
            <a:spLocks noGrp="1" noChangeArrowheads="1"/>
          </p:cNvSpPr>
          <p:nvPr>
            <p:ph type="ctrTitle"/>
          </p:nvPr>
        </p:nvSpPr>
        <p:spPr>
          <a:xfrm>
            <a:off x="0" y="381000"/>
            <a:ext cx="7772400" cy="1470025"/>
          </a:xfrm>
        </p:spPr>
        <p:txBody>
          <a:bodyPr/>
          <a:lstStyle/>
          <a:p>
            <a:pPr eaLnBrk="1" hangingPunct="1"/>
            <a:r>
              <a:rPr lang="en-US" altLang="en-US" dirty="0">
                <a:latin typeface="Comic Sans MS" panose="030F0702030302020204" pitchFamily="66" charset="0"/>
              </a:rPr>
              <a:t>Maps: An Overview</a:t>
            </a:r>
          </a:p>
        </p:txBody>
      </p:sp>
      <p:sp>
        <p:nvSpPr>
          <p:cNvPr id="2052" name="Rectangle 5">
            <a:extLst>
              <a:ext uri="{FF2B5EF4-FFF2-40B4-BE49-F238E27FC236}">
                <a16:creationId xmlns:a16="http://schemas.microsoft.com/office/drawing/2014/main" id="{986E974A-7CDE-40C0-428A-0BE61601F9A4}"/>
              </a:ext>
            </a:extLst>
          </p:cNvPr>
          <p:cNvSpPr>
            <a:spLocks noGrp="1" noChangeArrowheads="1"/>
          </p:cNvSpPr>
          <p:nvPr>
            <p:ph type="subTitle" idx="1"/>
          </p:nvPr>
        </p:nvSpPr>
        <p:spPr>
          <a:xfrm>
            <a:off x="2743200" y="6019800"/>
            <a:ext cx="6400800" cy="609600"/>
          </a:xfrm>
        </p:spPr>
        <p:txBody>
          <a:bodyPr/>
          <a:lstStyle/>
          <a:p>
            <a:pPr eaLnBrk="1" hangingPunct="1">
              <a:lnSpc>
                <a:spcPct val="90000"/>
              </a:lnSpc>
            </a:pPr>
            <a:r>
              <a:rPr lang="en-US" altLang="en-US" sz="1800">
                <a:latin typeface="Comic Sans MS" panose="030F0702030302020204" pitchFamily="66" charset="0"/>
              </a:rPr>
              <a:t>By Monica Spicker</a:t>
            </a:r>
          </a:p>
          <a:p>
            <a:pPr eaLnBrk="1" hangingPunct="1">
              <a:lnSpc>
                <a:spcPct val="90000"/>
              </a:lnSpc>
            </a:pPr>
            <a:r>
              <a:rPr lang="en-US" altLang="en-US" sz="1800">
                <a:latin typeface="Comic Sans MS" panose="030F0702030302020204" pitchFamily="66" charset="0"/>
              </a:rPr>
              <a:t>2012</a:t>
            </a:r>
          </a:p>
          <a:p>
            <a:pPr eaLnBrk="1" hangingPunct="1">
              <a:lnSpc>
                <a:spcPct val="90000"/>
              </a:lnSpc>
            </a:pPr>
            <a:endParaRPr lang="en-US" altLang="en-US" sz="1800">
              <a:latin typeface="Comic Sans MS" panose="030F0702030302020204" pitchFamily="66" charset="0"/>
            </a:endParaRPr>
          </a:p>
        </p:txBody>
      </p:sp>
      <p:pic>
        <p:nvPicPr>
          <p:cNvPr id="2053" name="Picture 6" descr="MCj02372680000[1]">
            <a:extLst>
              <a:ext uri="{FF2B5EF4-FFF2-40B4-BE49-F238E27FC236}">
                <a16:creationId xmlns:a16="http://schemas.microsoft.com/office/drawing/2014/main" id="{81FD3C97-1D03-30F6-A4DE-0230296FAD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057400"/>
            <a:ext cx="48006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C9B9BD5-060C-F3BF-6E30-40F974B5E570}"/>
              </a:ext>
            </a:extLst>
          </p:cNvPr>
          <p:cNvSpPr>
            <a:spLocks noGrp="1"/>
          </p:cNvSpPr>
          <p:nvPr>
            <p:ph type="title"/>
          </p:nvPr>
        </p:nvSpPr>
        <p:spPr>
          <a:xfrm>
            <a:off x="381000" y="0"/>
            <a:ext cx="7772400" cy="914400"/>
          </a:xfrm>
        </p:spPr>
        <p:txBody>
          <a:bodyPr/>
          <a:lstStyle/>
          <a:p>
            <a:r>
              <a:rPr lang="en-US" altLang="en-US">
                <a:latin typeface="Comic Sans MS" panose="030F0702030302020204" pitchFamily="66" charset="0"/>
              </a:rPr>
              <a:t>Measuring Distance in the Field</a:t>
            </a:r>
          </a:p>
        </p:txBody>
      </p:sp>
      <p:sp>
        <p:nvSpPr>
          <p:cNvPr id="11267" name="Content Placeholder 2">
            <a:extLst>
              <a:ext uri="{FF2B5EF4-FFF2-40B4-BE49-F238E27FC236}">
                <a16:creationId xmlns:a16="http://schemas.microsoft.com/office/drawing/2014/main" id="{7D7CB8C2-D433-17F9-8587-5CB25E9DBA8E}"/>
              </a:ext>
            </a:extLst>
          </p:cNvPr>
          <p:cNvSpPr>
            <a:spLocks noGrp="1"/>
          </p:cNvSpPr>
          <p:nvPr>
            <p:ph idx="1"/>
          </p:nvPr>
        </p:nvSpPr>
        <p:spPr>
          <a:xfrm>
            <a:off x="762000" y="838200"/>
            <a:ext cx="7772400" cy="5715000"/>
          </a:xfrm>
        </p:spPr>
        <p:txBody>
          <a:bodyPr/>
          <a:lstStyle/>
          <a:p>
            <a:r>
              <a:rPr lang="en-US" altLang="en-US" sz="2400">
                <a:latin typeface="Comic Sans MS" panose="030F0702030302020204" pitchFamily="66" charset="0"/>
              </a:rPr>
              <a:t>Time – hard to estimate unless well practiced</a:t>
            </a:r>
          </a:p>
          <a:p>
            <a:r>
              <a:rPr lang="en-US" altLang="en-US" sz="2400">
                <a:latin typeface="Comic Sans MS" panose="030F0702030302020204" pitchFamily="66" charset="0"/>
              </a:rPr>
              <a:t>Pacing – also takes practice.</a:t>
            </a:r>
          </a:p>
          <a:p>
            <a:pPr lvl="1"/>
            <a:r>
              <a:rPr lang="en-US" altLang="en-US" sz="2000">
                <a:latin typeface="Comic Sans MS" panose="030F0702030302020204" pitchFamily="66" charset="0"/>
              </a:rPr>
              <a:t>1 pace = 2 steps</a:t>
            </a:r>
          </a:p>
          <a:p>
            <a:pPr lvl="1"/>
            <a:r>
              <a:rPr lang="en-US" altLang="en-US" sz="2000">
                <a:latin typeface="Comic Sans MS" panose="030F0702030302020204" pitchFamily="66" charset="0"/>
              </a:rPr>
              <a:t>Changes with conditions, terrain and footwear</a:t>
            </a:r>
          </a:p>
          <a:p>
            <a:pPr lvl="1"/>
            <a:r>
              <a:rPr lang="en-US" altLang="en-US" sz="2000">
                <a:latin typeface="Comic Sans MS" panose="030F0702030302020204" pitchFamily="66" charset="0"/>
              </a:rPr>
              <a:t>Know pace in terms of meters or feet</a:t>
            </a:r>
          </a:p>
          <a:p>
            <a:pPr lvl="1"/>
            <a:r>
              <a:rPr lang="en-US" altLang="en-US" sz="2000">
                <a:latin typeface="Comic Sans MS" panose="030F0702030302020204" pitchFamily="66" charset="0"/>
              </a:rPr>
              <a:t>Pace out intervals not entire distance</a:t>
            </a:r>
          </a:p>
          <a:p>
            <a:pPr lvl="1"/>
            <a:r>
              <a:rPr lang="en-US" altLang="en-US" sz="2000">
                <a:latin typeface="Comic Sans MS" panose="030F0702030302020204" pitchFamily="66" charset="0"/>
              </a:rPr>
              <a:t>Use pacing beads to keep track.</a:t>
            </a:r>
          </a:p>
          <a:p>
            <a:pPr lvl="1"/>
            <a:r>
              <a:rPr lang="en-US" altLang="en-US" sz="2000">
                <a:latin typeface="Comic Sans MS" panose="030F0702030302020204" pitchFamily="66" charset="0"/>
              </a:rPr>
              <a:t>On team maneuvers, common to use one person as pacer and another to run compass.</a:t>
            </a:r>
          </a:p>
          <a:p>
            <a:pPr lvl="1"/>
            <a:r>
              <a:rPr lang="en-US" altLang="en-US" sz="2000">
                <a:latin typeface="Comic Sans MS" panose="030F0702030302020204" pitchFamily="66" charset="0"/>
              </a:rPr>
              <a:t>Should be able to do both compass and pace work.</a:t>
            </a:r>
          </a:p>
          <a:p>
            <a:pPr>
              <a:buFont typeface="Wingdings 3" panose="05040102010807070707" pitchFamily="18" charset="2"/>
              <a:buNone/>
            </a:pPr>
            <a:r>
              <a:rPr lang="en-US" altLang="en-US" sz="2400">
                <a:latin typeface="Comic Sans MS" panose="030F0702030302020204" pitchFamily="66" charset="0"/>
              </a:rPr>
              <a:t>Example: Want to go 970 meters.</a:t>
            </a:r>
          </a:p>
          <a:p>
            <a:pPr lvl="1"/>
            <a:r>
              <a:rPr lang="en-US" altLang="en-US" sz="2000">
                <a:latin typeface="Comic Sans MS" panose="030F0702030302020204" pitchFamily="66" charset="0"/>
              </a:rPr>
              <a:t>Pace is 60 paces per 100 meters.</a:t>
            </a:r>
          </a:p>
          <a:p>
            <a:pPr lvl="1"/>
            <a:r>
              <a:rPr lang="en-US" altLang="en-US" sz="2000">
                <a:latin typeface="Comic Sans MS" panose="030F0702030302020204" pitchFamily="66" charset="0"/>
              </a:rPr>
              <a:t>Pace out 100 meters 9 times, keeping track with pacing beads each time complete 100 meters.</a:t>
            </a:r>
          </a:p>
          <a:p>
            <a:pPr lvl="1"/>
            <a:r>
              <a:rPr lang="en-US" altLang="en-US" sz="2000">
                <a:latin typeface="Comic Sans MS" panose="030F0702030302020204" pitchFamily="66" charset="0"/>
              </a:rPr>
              <a:t>Pace final 70 meters to objective.</a:t>
            </a:r>
          </a:p>
          <a:p>
            <a:pPr lvl="1"/>
            <a:endParaRPr lang="en-US" altLang="en-US"/>
          </a:p>
        </p:txBody>
      </p:sp>
      <p:sp>
        <p:nvSpPr>
          <p:cNvPr id="11268" name="Footer Placeholder 3">
            <a:extLst>
              <a:ext uri="{FF2B5EF4-FFF2-40B4-BE49-F238E27FC236}">
                <a16:creationId xmlns:a16="http://schemas.microsoft.com/office/drawing/2014/main" id="{75A283A3-551D-A64E-5E5D-970AD6D6892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a:extLst>
              <a:ext uri="{FF2B5EF4-FFF2-40B4-BE49-F238E27FC236}">
                <a16:creationId xmlns:a16="http://schemas.microsoft.com/office/drawing/2014/main" id="{239F6211-0343-C481-543A-204F71274EA1}"/>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12291" name="Rectangle 2">
            <a:extLst>
              <a:ext uri="{FF2B5EF4-FFF2-40B4-BE49-F238E27FC236}">
                <a16:creationId xmlns:a16="http://schemas.microsoft.com/office/drawing/2014/main" id="{F393CA57-392E-9435-B9B0-70883761386B}"/>
              </a:ext>
            </a:extLst>
          </p:cNvPr>
          <p:cNvSpPr>
            <a:spLocks noGrp="1" noChangeArrowheads="1"/>
          </p:cNvSpPr>
          <p:nvPr>
            <p:ph type="title"/>
          </p:nvPr>
        </p:nvSpPr>
        <p:spPr>
          <a:xfrm>
            <a:off x="533400" y="914400"/>
            <a:ext cx="8229600" cy="1143000"/>
          </a:xfrm>
        </p:spPr>
        <p:txBody>
          <a:bodyPr/>
          <a:lstStyle/>
          <a:p>
            <a:pPr eaLnBrk="1" hangingPunct="1"/>
            <a:r>
              <a:rPr lang="en-US" altLang="en-US">
                <a:latin typeface="Comic Sans MS" panose="030F0702030302020204" pitchFamily="66" charset="0"/>
              </a:rPr>
              <a:t>Some map and scale exercises!</a:t>
            </a:r>
          </a:p>
        </p:txBody>
      </p:sp>
      <p:pic>
        <p:nvPicPr>
          <p:cNvPr id="12292" name="Picture 4">
            <a:extLst>
              <a:ext uri="{FF2B5EF4-FFF2-40B4-BE49-F238E27FC236}">
                <a16:creationId xmlns:a16="http://schemas.microsoft.com/office/drawing/2014/main" id="{F0A7EC07-F555-E8C9-85AA-F61F4CE41C30}"/>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362200"/>
            <a:ext cx="2174875"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Footer Placeholder 3">
            <a:extLst>
              <a:ext uri="{FF2B5EF4-FFF2-40B4-BE49-F238E27FC236}">
                <a16:creationId xmlns:a16="http://schemas.microsoft.com/office/drawing/2014/main" id="{29129D1A-B02F-860F-31C4-B5CB513A14D0}"/>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13315" name="Rectangle 2">
            <a:extLst>
              <a:ext uri="{FF2B5EF4-FFF2-40B4-BE49-F238E27FC236}">
                <a16:creationId xmlns:a16="http://schemas.microsoft.com/office/drawing/2014/main" id="{BB6E6216-3619-8E0C-2EDB-84C139C269CD}"/>
              </a:ext>
            </a:extLst>
          </p:cNvPr>
          <p:cNvSpPr>
            <a:spLocks noGrp="1" noChangeArrowheads="1"/>
          </p:cNvSpPr>
          <p:nvPr>
            <p:ph type="ctrTitle"/>
          </p:nvPr>
        </p:nvSpPr>
        <p:spPr>
          <a:xfrm>
            <a:off x="2057400" y="2209800"/>
            <a:ext cx="4114800" cy="2590800"/>
          </a:xfrm>
        </p:spPr>
        <p:txBody>
          <a:bodyPr/>
          <a:lstStyle/>
          <a:p>
            <a:pPr eaLnBrk="1" hangingPunct="1"/>
            <a:r>
              <a:rPr lang="en-US" altLang="en-US">
                <a:latin typeface="Comic Sans MS" panose="030F0702030302020204" pitchFamily="66" charset="0"/>
              </a:rPr>
              <a:t>Understanding contour maps.</a:t>
            </a:r>
          </a:p>
        </p:txBody>
      </p:sp>
      <p:pic>
        <p:nvPicPr>
          <p:cNvPr id="13316" name="Picture 4">
            <a:extLst>
              <a:ext uri="{FF2B5EF4-FFF2-40B4-BE49-F238E27FC236}">
                <a16:creationId xmlns:a16="http://schemas.microsoft.com/office/drawing/2014/main" id="{7596DC48-80FA-0E72-9841-D3892B54DE2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81200"/>
            <a:ext cx="2024063"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2" name="Rectangle 5">
            <a:extLst>
              <a:ext uri="{FF2B5EF4-FFF2-40B4-BE49-F238E27FC236}">
                <a16:creationId xmlns:a16="http://schemas.microsoft.com/office/drawing/2014/main" id="{72A25B42-08BD-2109-0C12-A66F9A85447F}"/>
              </a:ext>
            </a:extLst>
          </p:cNvPr>
          <p:cNvSpPr>
            <a:spLocks noGrp="1" noChangeArrowheads="1"/>
          </p:cNvSpPr>
          <p:nvPr>
            <p:ph type="title"/>
          </p:nvPr>
        </p:nvSpPr>
        <p:spPr>
          <a:xfrm>
            <a:off x="381000" y="228600"/>
            <a:ext cx="6172200" cy="838200"/>
          </a:xfrm>
        </p:spPr>
        <p:txBody>
          <a:bodyPr/>
          <a:lstStyle/>
          <a:p>
            <a:pPr eaLnBrk="1" hangingPunct="1"/>
            <a:r>
              <a:rPr lang="en-US" altLang="en-US" sz="2400">
                <a:latin typeface="Comic Sans MS" panose="030F0702030302020204" pitchFamily="66" charset="0"/>
              </a:rPr>
              <a:t>A portion of a contour map</a:t>
            </a:r>
          </a:p>
        </p:txBody>
      </p:sp>
      <p:sp>
        <p:nvSpPr>
          <p:cNvPr id="14338" name="Footer Placeholder 3">
            <a:extLst>
              <a:ext uri="{FF2B5EF4-FFF2-40B4-BE49-F238E27FC236}">
                <a16:creationId xmlns:a16="http://schemas.microsoft.com/office/drawing/2014/main" id="{1A0D14E6-A336-2C2F-DF0C-BBB12F7C38AB}"/>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pic>
        <p:nvPicPr>
          <p:cNvPr id="14339" name="Picture 2" descr="Topographic map screenshot of Wenatchee National Forest area showing elevation contours, terrain features, and labeled peaks.">
            <a:extLst>
              <a:ext uri="{FF2B5EF4-FFF2-40B4-BE49-F238E27FC236}">
                <a16:creationId xmlns:a16="http://schemas.microsoft.com/office/drawing/2014/main" id="{A9697258-3E97-6AF8-388C-CB37A0F559FB}"/>
              </a:ext>
              <a:ext uri="{C183D7F6-B498-43B3-948B-1728B52AA6E4}">
                <adec:decorative xmlns:adec="http://schemas.microsoft.com/office/drawing/2017/decorative" val="0"/>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5882" t="3703" r="22549" b="24074"/>
          <a:stretch>
            <a:fillRect/>
          </a:stretch>
        </p:blipFill>
        <p:spPr>
          <a:xfrm>
            <a:off x="1143000" y="1143000"/>
            <a:ext cx="6705600" cy="4225925"/>
          </a:xfrm>
        </p:spPr>
      </p:pic>
      <p:sp>
        <p:nvSpPr>
          <p:cNvPr id="31747" name="Line 3">
            <a:extLst>
              <a:ext uri="{FF2B5EF4-FFF2-40B4-BE49-F238E27FC236}">
                <a16:creationId xmlns:a16="http://schemas.microsoft.com/office/drawing/2014/main" id="{24F437C4-58EE-CCD6-F8F1-E19408CAD67D}"/>
              </a:ext>
              <a:ext uri="{C183D7F6-B498-43B3-948B-1728B52AA6E4}">
                <adec:decorative xmlns:adec="http://schemas.microsoft.com/office/drawing/2017/decorative" val="1"/>
              </a:ext>
            </a:extLst>
          </p:cNvPr>
          <p:cNvSpPr>
            <a:spLocks noChangeShapeType="1"/>
          </p:cNvSpPr>
          <p:nvPr/>
        </p:nvSpPr>
        <p:spPr bwMode="auto">
          <a:xfrm flipH="1">
            <a:off x="7391400" y="3276600"/>
            <a:ext cx="1524000" cy="0"/>
          </a:xfrm>
          <a:prstGeom prst="line">
            <a:avLst/>
          </a:prstGeom>
          <a:noFill/>
          <a:ln w="38100">
            <a:solidFill>
              <a:srgbClr val="E9300B"/>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748" name="Text Box 4">
            <a:extLst>
              <a:ext uri="{FF2B5EF4-FFF2-40B4-BE49-F238E27FC236}">
                <a16:creationId xmlns:a16="http://schemas.microsoft.com/office/drawing/2014/main" id="{20A3FE9D-01AC-8A0E-762C-CA3188FACBEE}"/>
              </a:ext>
              <a:ext uri="{C183D7F6-B498-43B3-948B-1728B52AA6E4}">
                <adec:decorative xmlns:adec="http://schemas.microsoft.com/office/drawing/2017/decorative" val="1"/>
              </a:ext>
            </a:extLst>
          </p:cNvPr>
          <p:cNvSpPr txBox="1">
            <a:spLocks noChangeArrowheads="1"/>
          </p:cNvSpPr>
          <p:nvPr/>
        </p:nvSpPr>
        <p:spPr bwMode="auto">
          <a:xfrm>
            <a:off x="7391400" y="2819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Viewpt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1+#ppt_w/2"/>
                                          </p:val>
                                        </p:tav>
                                        <p:tav tm="100000">
                                          <p:val>
                                            <p:strVal val="#ppt_x"/>
                                          </p:val>
                                        </p:tav>
                                      </p:tavLst>
                                    </p:anim>
                                    <p:anim calcmode="lin" valueType="num">
                                      <p:cBhvr additive="base">
                                        <p:cTn id="8" dur="500" fill="hold"/>
                                        <p:tgtEl>
                                          <p:spTgt spid="3174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1748"/>
                                        </p:tgtEl>
                                        <p:attrNameLst>
                                          <p:attrName>style.visibility</p:attrName>
                                        </p:attrNameLst>
                                      </p:cBhvr>
                                      <p:to>
                                        <p:strVal val="visible"/>
                                      </p:to>
                                    </p:set>
                                    <p:anim calcmode="lin" valueType="num">
                                      <p:cBhvr additive="base">
                                        <p:cTn id="13" dur="500" fill="hold"/>
                                        <p:tgtEl>
                                          <p:spTgt spid="31748"/>
                                        </p:tgtEl>
                                        <p:attrNameLst>
                                          <p:attrName>ppt_x</p:attrName>
                                        </p:attrNameLst>
                                      </p:cBhvr>
                                      <p:tavLst>
                                        <p:tav tm="0">
                                          <p:val>
                                            <p:strVal val="1+#ppt_w/2"/>
                                          </p:val>
                                        </p:tav>
                                        <p:tav tm="100000">
                                          <p:val>
                                            <p:strVal val="#ppt_x"/>
                                          </p:val>
                                        </p:tav>
                                      </p:tavLst>
                                    </p:anim>
                                    <p:anim calcmode="lin" valueType="num">
                                      <p:cBhvr additive="base">
                                        <p:cTn id="14" dur="500" fill="hold"/>
                                        <p:tgtEl>
                                          <p:spTgt spid="317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Footer Placeholder 3">
            <a:extLst>
              <a:ext uri="{FF2B5EF4-FFF2-40B4-BE49-F238E27FC236}">
                <a16:creationId xmlns:a16="http://schemas.microsoft.com/office/drawing/2014/main" id="{09712202-4157-73AF-7A53-9A26A6283326}"/>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15363" name="Rectangle 2">
            <a:extLst>
              <a:ext uri="{FF2B5EF4-FFF2-40B4-BE49-F238E27FC236}">
                <a16:creationId xmlns:a16="http://schemas.microsoft.com/office/drawing/2014/main" id="{3EE9B51A-0A71-E542-B0EF-8B82AFA4FF46}"/>
              </a:ext>
            </a:extLst>
          </p:cNvPr>
          <p:cNvSpPr>
            <a:spLocks noGrp="1" noChangeArrowheads="1"/>
          </p:cNvSpPr>
          <p:nvPr>
            <p:ph type="title"/>
          </p:nvPr>
        </p:nvSpPr>
        <p:spPr>
          <a:xfrm>
            <a:off x="304800" y="304800"/>
            <a:ext cx="8077200" cy="685800"/>
          </a:xfrm>
        </p:spPr>
        <p:txBody>
          <a:bodyPr/>
          <a:lstStyle/>
          <a:p>
            <a:pPr eaLnBrk="1" hangingPunct="1"/>
            <a:r>
              <a:rPr lang="en-US" altLang="en-US" sz="2800">
                <a:latin typeface="Comic Sans MS" panose="030F0702030302020204" pitchFamily="66" charset="0"/>
              </a:rPr>
              <a:t>3-D Version of the same map</a:t>
            </a:r>
            <a:endParaRPr lang="en-US" altLang="en-US">
              <a:latin typeface="Comic Sans MS" panose="030F0702030302020204" pitchFamily="66" charset="0"/>
            </a:endParaRPr>
          </a:p>
        </p:txBody>
      </p:sp>
      <p:pic>
        <p:nvPicPr>
          <p:cNvPr id="15364" name="Picture 3" descr="3D topographic map showing mountainous terrain with contour lines and elevation labels, highlighting peaks and valleys with green and brown shading for vegetation and higher altitudes.">
            <a:extLst>
              <a:ext uri="{FF2B5EF4-FFF2-40B4-BE49-F238E27FC236}">
                <a16:creationId xmlns:a16="http://schemas.microsoft.com/office/drawing/2014/main" id="{58EE8366-3171-2968-80E2-FEE7CBC48DA9}"/>
              </a:ext>
              <a:ext uri="{C183D7F6-B498-43B3-948B-1728B52AA6E4}">
                <adec:decorative xmlns:adec="http://schemas.microsoft.com/office/drawing/2017/decorative" val="0"/>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9804" t="12122" r="15047" b="24243"/>
          <a:stretch>
            <a:fillRect/>
          </a:stretch>
        </p:blipFill>
        <p:spPr>
          <a:xfrm>
            <a:off x="1447800" y="1239838"/>
            <a:ext cx="6553200" cy="4703762"/>
          </a:xfrm>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a:extLst>
              <a:ext uri="{FF2B5EF4-FFF2-40B4-BE49-F238E27FC236}">
                <a16:creationId xmlns:a16="http://schemas.microsoft.com/office/drawing/2014/main" id="{2C9A12CE-1322-1B90-7B16-2B5094A7EA8B}"/>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16387" name="Rectangle 2">
            <a:extLst>
              <a:ext uri="{FF2B5EF4-FFF2-40B4-BE49-F238E27FC236}">
                <a16:creationId xmlns:a16="http://schemas.microsoft.com/office/drawing/2014/main" id="{44D9D770-131E-D490-AE61-51932C58A20F}"/>
              </a:ext>
            </a:extLst>
          </p:cNvPr>
          <p:cNvSpPr>
            <a:spLocks noGrp="1" noChangeArrowheads="1"/>
          </p:cNvSpPr>
          <p:nvPr>
            <p:ph type="title"/>
          </p:nvPr>
        </p:nvSpPr>
        <p:spPr>
          <a:xfrm>
            <a:off x="381000" y="228600"/>
            <a:ext cx="8458200" cy="1143000"/>
          </a:xfrm>
        </p:spPr>
        <p:txBody>
          <a:bodyPr/>
          <a:lstStyle/>
          <a:p>
            <a:pPr eaLnBrk="1" hangingPunct="1"/>
            <a:r>
              <a:rPr lang="en-US" altLang="en-US" sz="2800">
                <a:latin typeface="Comic Sans MS" panose="030F0702030302020204" pitchFamily="66" charset="0"/>
              </a:rPr>
              <a:t>The Real Thing</a:t>
            </a:r>
          </a:p>
        </p:txBody>
      </p:sp>
      <p:pic>
        <p:nvPicPr>
          <p:cNvPr id="16388" name="Picture 3" descr="A photo of the location depicted in the previous topographic map">
            <a:extLst>
              <a:ext uri="{FF2B5EF4-FFF2-40B4-BE49-F238E27FC236}">
                <a16:creationId xmlns:a16="http://schemas.microsoft.com/office/drawing/2014/main" id="{C9706CA1-8C4A-EF74-41F9-494326ACE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14450"/>
            <a:ext cx="8382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Footer Placeholder 3">
            <a:extLst>
              <a:ext uri="{FF2B5EF4-FFF2-40B4-BE49-F238E27FC236}">
                <a16:creationId xmlns:a16="http://schemas.microsoft.com/office/drawing/2014/main" id="{73430829-17FA-ED34-7908-A8A35CFBA07B}"/>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17412" name="Rectangle 3">
            <a:extLst>
              <a:ext uri="{FF2B5EF4-FFF2-40B4-BE49-F238E27FC236}">
                <a16:creationId xmlns:a16="http://schemas.microsoft.com/office/drawing/2014/main" id="{00A24219-F944-F289-1DAE-23BB5E4124EF}"/>
              </a:ext>
            </a:extLst>
          </p:cNvPr>
          <p:cNvSpPr>
            <a:spLocks noGrp="1" noChangeArrowheads="1"/>
          </p:cNvSpPr>
          <p:nvPr>
            <p:ph type="title"/>
          </p:nvPr>
        </p:nvSpPr>
        <p:spPr>
          <a:xfrm>
            <a:off x="304800" y="0"/>
            <a:ext cx="6781800" cy="990600"/>
          </a:xfrm>
        </p:spPr>
        <p:txBody>
          <a:bodyPr/>
          <a:lstStyle/>
          <a:p>
            <a:pPr eaLnBrk="1" hangingPunct="1"/>
            <a:r>
              <a:rPr lang="en-US" altLang="en-US" sz="2400">
                <a:latin typeface="Comic Sans MS" panose="030F0702030302020204" pitchFamily="66" charset="0"/>
              </a:rPr>
              <a:t>What are contour lines?</a:t>
            </a:r>
          </a:p>
        </p:txBody>
      </p:sp>
      <p:sp>
        <p:nvSpPr>
          <p:cNvPr id="17413" name="Rectangle 4">
            <a:extLst>
              <a:ext uri="{FF2B5EF4-FFF2-40B4-BE49-F238E27FC236}">
                <a16:creationId xmlns:a16="http://schemas.microsoft.com/office/drawing/2014/main" id="{F66446EA-4EF8-4C4D-5E5E-D87F2D344085}"/>
              </a:ext>
            </a:extLst>
          </p:cNvPr>
          <p:cNvSpPr>
            <a:spLocks noGrp="1" noChangeArrowheads="1"/>
          </p:cNvSpPr>
          <p:nvPr>
            <p:ph type="body" idx="1"/>
          </p:nvPr>
        </p:nvSpPr>
        <p:spPr>
          <a:xfrm>
            <a:off x="838200" y="1066800"/>
            <a:ext cx="4191000" cy="2057400"/>
          </a:xfrm>
        </p:spPr>
        <p:txBody>
          <a:bodyPr/>
          <a:lstStyle/>
          <a:p>
            <a:pPr eaLnBrk="1" hangingPunct="1">
              <a:lnSpc>
                <a:spcPct val="90000"/>
              </a:lnSpc>
            </a:pPr>
            <a:r>
              <a:rPr lang="en-US" altLang="en-US" sz="2000" b="0">
                <a:latin typeface="Comic Sans MS" panose="030F0702030302020204" pitchFamily="66" charset="0"/>
              </a:rPr>
              <a:t>Lines of equal elevation.</a:t>
            </a:r>
          </a:p>
          <a:p>
            <a:pPr eaLnBrk="1" hangingPunct="1">
              <a:lnSpc>
                <a:spcPct val="90000"/>
              </a:lnSpc>
            </a:pPr>
            <a:r>
              <a:rPr lang="en-US" altLang="en-US" sz="2000" b="0">
                <a:latin typeface="Comic Sans MS" panose="030F0702030302020204" pitchFamily="66" charset="0"/>
              </a:rPr>
              <a:t>Brown on land, blue on glaciers and snow fields.</a:t>
            </a:r>
          </a:p>
          <a:p>
            <a:pPr eaLnBrk="1" hangingPunct="1">
              <a:lnSpc>
                <a:spcPct val="90000"/>
              </a:lnSpc>
            </a:pPr>
            <a:r>
              <a:rPr lang="en-US" altLang="en-US" sz="2000" b="0">
                <a:latin typeface="Comic Sans MS" panose="030F0702030302020204" pitchFamily="66" charset="0"/>
              </a:rPr>
              <a:t>Every fifth line darker, many are labeled.</a:t>
            </a:r>
          </a:p>
          <a:p>
            <a:pPr lvl="1" eaLnBrk="1" hangingPunct="1">
              <a:lnSpc>
                <a:spcPct val="90000"/>
              </a:lnSpc>
            </a:pPr>
            <a:r>
              <a:rPr lang="en-US" altLang="en-US" sz="1800" b="0">
                <a:latin typeface="Comic Sans MS" panose="030F0702030302020204" pitchFamily="66" charset="0"/>
              </a:rPr>
              <a:t> primary contour.</a:t>
            </a:r>
          </a:p>
        </p:txBody>
      </p:sp>
      <p:sp>
        <p:nvSpPr>
          <p:cNvPr id="17416" name="Text Box 7">
            <a:extLst>
              <a:ext uri="{FF2B5EF4-FFF2-40B4-BE49-F238E27FC236}">
                <a16:creationId xmlns:a16="http://schemas.microsoft.com/office/drawing/2014/main" id="{00606297-8E85-FBD8-8525-53F40FB94302}"/>
              </a:ext>
            </a:extLst>
          </p:cNvPr>
          <p:cNvSpPr txBox="1">
            <a:spLocks noChangeArrowheads="1"/>
          </p:cNvSpPr>
          <p:nvPr/>
        </p:nvSpPr>
        <p:spPr bwMode="auto">
          <a:xfrm>
            <a:off x="762000" y="2955925"/>
            <a:ext cx="434340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FontTx/>
              <a:buChar char="•"/>
            </a:pPr>
            <a:r>
              <a:rPr lang="en-US" altLang="en-US" sz="2000">
                <a:latin typeface="Comic Sans MS" panose="030F0702030302020204" pitchFamily="66" charset="0"/>
              </a:rPr>
              <a:t>Four lighter lines between</a:t>
            </a:r>
          </a:p>
          <a:p>
            <a:pPr eaLnBrk="1" hangingPunct="1">
              <a:lnSpc>
                <a:spcPct val="90000"/>
              </a:lnSpc>
              <a:spcBef>
                <a:spcPct val="20000"/>
              </a:spcBef>
              <a:buFontTx/>
              <a:buChar char="•"/>
            </a:pPr>
            <a:r>
              <a:rPr lang="en-US" altLang="en-US" sz="2000">
                <a:latin typeface="Comic Sans MS" panose="030F0702030302020204" pitchFamily="66" charset="0"/>
              </a:rPr>
              <a:t>Change in elevation between any two lines: contour interval (elevation change).</a:t>
            </a:r>
          </a:p>
          <a:p>
            <a:pPr eaLnBrk="1" hangingPunct="1">
              <a:lnSpc>
                <a:spcPct val="90000"/>
              </a:lnSpc>
              <a:spcBef>
                <a:spcPct val="20000"/>
              </a:spcBef>
              <a:buFontTx/>
              <a:buChar char="•"/>
            </a:pPr>
            <a:r>
              <a:rPr lang="en-US" altLang="en-US" sz="2000">
                <a:latin typeface="Comic Sans MS" panose="030F0702030302020204" pitchFamily="66" charset="0"/>
              </a:rPr>
              <a:t>Difference in elevation between 2 primaries divided by 5 = contour interval.</a:t>
            </a:r>
          </a:p>
          <a:p>
            <a:pPr eaLnBrk="1" hangingPunct="1">
              <a:lnSpc>
                <a:spcPct val="90000"/>
              </a:lnSpc>
              <a:spcBef>
                <a:spcPct val="20000"/>
              </a:spcBef>
              <a:buFontTx/>
              <a:buChar char="•"/>
            </a:pPr>
            <a:r>
              <a:rPr lang="en-US" altLang="en-US" sz="2000">
                <a:latin typeface="Comic Sans MS" panose="030F0702030302020204" pitchFamily="66" charset="0"/>
              </a:rPr>
              <a:t>39 foot cliffs can hide between 40 ft intervals!</a:t>
            </a:r>
          </a:p>
          <a:p>
            <a:pPr eaLnBrk="1" hangingPunct="1">
              <a:lnSpc>
                <a:spcPct val="90000"/>
              </a:lnSpc>
              <a:spcBef>
                <a:spcPct val="20000"/>
              </a:spcBef>
              <a:buFontTx/>
              <a:buChar char="•"/>
            </a:pPr>
            <a:r>
              <a:rPr lang="en-US" altLang="en-US" sz="2000">
                <a:latin typeface="Comic Sans MS" panose="030F0702030302020204" pitchFamily="66" charset="0"/>
              </a:rPr>
              <a:t>“Flat” trails can rise and fall.</a:t>
            </a:r>
          </a:p>
          <a:p>
            <a:pPr eaLnBrk="1" hangingPunct="1">
              <a:spcBef>
                <a:spcPct val="50000"/>
              </a:spcBef>
            </a:pPr>
            <a:endParaRPr lang="en-US" altLang="en-US"/>
          </a:p>
        </p:txBody>
      </p:sp>
      <p:sp>
        <p:nvSpPr>
          <p:cNvPr id="17414" name="Line 5">
            <a:extLst>
              <a:ext uri="{FF2B5EF4-FFF2-40B4-BE49-F238E27FC236}">
                <a16:creationId xmlns:a16="http://schemas.microsoft.com/office/drawing/2014/main" id="{30EC36D5-5D63-B6DE-A923-0185EBA3F668}"/>
              </a:ext>
              <a:ext uri="{C183D7F6-B498-43B3-948B-1728B52AA6E4}">
                <adec:decorative xmlns:adec="http://schemas.microsoft.com/office/drawing/2017/decorative" val="1"/>
              </a:ext>
            </a:extLst>
          </p:cNvPr>
          <p:cNvSpPr>
            <a:spLocks noChangeShapeType="1"/>
          </p:cNvSpPr>
          <p:nvPr/>
        </p:nvSpPr>
        <p:spPr bwMode="auto">
          <a:xfrm>
            <a:off x="4724400" y="2438400"/>
            <a:ext cx="3505200" cy="457200"/>
          </a:xfrm>
          <a:prstGeom prst="line">
            <a:avLst/>
          </a:prstGeom>
          <a:noFill/>
          <a:ln w="28575">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 name="Line 6">
            <a:extLst>
              <a:ext uri="{FF2B5EF4-FFF2-40B4-BE49-F238E27FC236}">
                <a16:creationId xmlns:a16="http://schemas.microsoft.com/office/drawing/2014/main" id="{945BC4F8-52B6-B390-B458-CC9116B552A3}"/>
              </a:ext>
              <a:ext uri="{C183D7F6-B498-43B3-948B-1728B52AA6E4}">
                <adec:decorative xmlns:adec="http://schemas.microsoft.com/office/drawing/2017/decorative" val="1"/>
              </a:ext>
            </a:extLst>
          </p:cNvPr>
          <p:cNvSpPr>
            <a:spLocks noChangeShapeType="1"/>
          </p:cNvSpPr>
          <p:nvPr/>
        </p:nvSpPr>
        <p:spPr bwMode="auto">
          <a:xfrm>
            <a:off x="4724400" y="2438400"/>
            <a:ext cx="1066800" cy="533400"/>
          </a:xfrm>
          <a:prstGeom prst="line">
            <a:avLst/>
          </a:prstGeom>
          <a:noFill/>
          <a:ln w="28575">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7411" name="Picture 10" descr="Topographic map with primary contours labeled at 11,400 and 11,600 elevations.">
            <a:extLst>
              <a:ext uri="{FF2B5EF4-FFF2-40B4-BE49-F238E27FC236}">
                <a16:creationId xmlns:a16="http://schemas.microsoft.com/office/drawing/2014/main" id="{C0ADCDCF-1CD3-0950-1DD1-EA0D6F160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76400"/>
            <a:ext cx="3657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 Box 11">
            <a:extLst>
              <a:ext uri="{FF2B5EF4-FFF2-40B4-BE49-F238E27FC236}">
                <a16:creationId xmlns:a16="http://schemas.microsoft.com/office/drawing/2014/main" id="{8DF96799-9384-754C-280E-51E21E6023E0}"/>
              </a:ext>
            </a:extLst>
          </p:cNvPr>
          <p:cNvSpPr txBox="1">
            <a:spLocks noChangeArrowheads="1"/>
          </p:cNvSpPr>
          <p:nvPr/>
        </p:nvSpPr>
        <p:spPr bwMode="auto">
          <a:xfrm>
            <a:off x="5334000" y="4648200"/>
            <a:ext cx="365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200" b="1">
                <a:latin typeface="Comic Sans MS" panose="030F0702030302020204" pitchFamily="66" charset="0"/>
              </a:rPr>
              <a:t>What is the contour interval?</a:t>
            </a: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Footer Placeholder 3">
            <a:extLst>
              <a:ext uri="{FF2B5EF4-FFF2-40B4-BE49-F238E27FC236}">
                <a16:creationId xmlns:a16="http://schemas.microsoft.com/office/drawing/2014/main" id="{CBD82EC2-BAF9-7F0C-0054-3E951B76C076}"/>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18435" name="Rectangle 2">
            <a:extLst>
              <a:ext uri="{FF2B5EF4-FFF2-40B4-BE49-F238E27FC236}">
                <a16:creationId xmlns:a16="http://schemas.microsoft.com/office/drawing/2014/main" id="{1043772C-A3B5-778C-5073-EBDACF08CF13}"/>
              </a:ext>
            </a:extLst>
          </p:cNvPr>
          <p:cNvSpPr>
            <a:spLocks noGrp="1" noChangeArrowheads="1"/>
          </p:cNvSpPr>
          <p:nvPr>
            <p:ph type="title"/>
          </p:nvPr>
        </p:nvSpPr>
        <p:spPr>
          <a:xfrm>
            <a:off x="0" y="0"/>
            <a:ext cx="7772400" cy="1143000"/>
          </a:xfrm>
        </p:spPr>
        <p:txBody>
          <a:bodyPr/>
          <a:lstStyle/>
          <a:p>
            <a:pPr eaLnBrk="1" hangingPunct="1"/>
            <a:r>
              <a:rPr lang="en-US" altLang="en-US" sz="2400" b="0">
                <a:latin typeface="Comic Sans MS" panose="030F0702030302020204" pitchFamily="66" charset="0"/>
              </a:rPr>
              <a:t>Determining elevations</a:t>
            </a:r>
          </a:p>
        </p:txBody>
      </p:sp>
      <p:sp>
        <p:nvSpPr>
          <p:cNvPr id="36867" name="Rectangle 3">
            <a:extLst>
              <a:ext uri="{FF2B5EF4-FFF2-40B4-BE49-F238E27FC236}">
                <a16:creationId xmlns:a16="http://schemas.microsoft.com/office/drawing/2014/main" id="{91EDDAE0-C989-5C6F-DA91-BEED1C00988B}"/>
              </a:ext>
              <a:ext uri="{C183D7F6-B498-43B3-948B-1728B52AA6E4}">
                <adec:decorative xmlns:adec="http://schemas.microsoft.com/office/drawing/2017/decorative" val="0"/>
              </a:ext>
            </a:extLst>
          </p:cNvPr>
          <p:cNvSpPr>
            <a:spLocks noGrp="1" noChangeArrowheads="1"/>
          </p:cNvSpPr>
          <p:nvPr>
            <p:ph type="body" idx="1"/>
          </p:nvPr>
        </p:nvSpPr>
        <p:spPr>
          <a:xfrm>
            <a:off x="833438" y="4500563"/>
            <a:ext cx="7124700" cy="1339850"/>
          </a:xfrm>
        </p:spPr>
        <p:txBody>
          <a:bodyPr/>
          <a:lstStyle/>
          <a:p>
            <a:pPr eaLnBrk="1" hangingPunct="1"/>
            <a:r>
              <a:rPr lang="en-US" altLang="en-US" sz="2400" b="0">
                <a:latin typeface="Comic Sans MS" panose="030F0702030302020204" pitchFamily="66" charset="0"/>
              </a:rPr>
              <a:t>Some points have labeled elevations</a:t>
            </a:r>
          </a:p>
          <a:p>
            <a:pPr eaLnBrk="1" hangingPunct="1"/>
            <a:r>
              <a:rPr lang="en-US" altLang="en-US" sz="2400" b="0">
                <a:latin typeface="Comic Sans MS" panose="030F0702030302020204" pitchFamily="66" charset="0"/>
              </a:rPr>
              <a:t>Points between contour lines are interpolated (usual to estimate at ½ interval)</a:t>
            </a:r>
          </a:p>
        </p:txBody>
      </p:sp>
      <p:graphicFrame>
        <p:nvGraphicFramePr>
          <p:cNvPr id="18437" name="Object 0">
            <a:extLst>
              <a:ext uri="{FF2B5EF4-FFF2-40B4-BE49-F238E27FC236}">
                <a16:creationId xmlns:a16="http://schemas.microsoft.com/office/drawing/2014/main" id="{00E9F561-F8E5-1870-9EEE-12CDDF5E150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02594101"/>
              </p:ext>
            </p:extLst>
          </p:nvPr>
        </p:nvGraphicFramePr>
        <p:xfrm>
          <a:off x="762000" y="990600"/>
          <a:ext cx="6096000" cy="3190875"/>
        </p:xfrm>
        <a:graphic>
          <a:graphicData uri="http://schemas.openxmlformats.org/presentationml/2006/ole">
            <mc:AlternateContent xmlns:mc="http://schemas.openxmlformats.org/markup-compatibility/2006">
              <mc:Choice xmlns:v="urn:schemas-microsoft-com:vml" Requires="v">
                <p:oleObj name="Image" r:id="rId2" imgW="12419048" imgH="6501587" progId="Photoshop.Image.6">
                  <p:embed/>
                </p:oleObj>
              </mc:Choice>
              <mc:Fallback>
                <p:oleObj name="Image" r:id="rId2" imgW="12419048" imgH="6501587" progId="Photoshop.Image.6">
                  <p:embed/>
                  <p:pic>
                    <p:nvPicPr>
                      <p:cNvPr id="0"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90600"/>
                        <a:ext cx="609600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9" name="Line 5">
            <a:extLst>
              <a:ext uri="{FF2B5EF4-FFF2-40B4-BE49-F238E27FC236}">
                <a16:creationId xmlns:a16="http://schemas.microsoft.com/office/drawing/2014/main" id="{31674CF8-E347-7F40-A52E-72D6F089EC82}"/>
              </a:ext>
              <a:ext uri="{C183D7F6-B498-43B3-948B-1728B52AA6E4}">
                <adec:decorative xmlns:adec="http://schemas.microsoft.com/office/drawing/2017/decorative" val="1"/>
              </a:ext>
            </a:extLst>
          </p:cNvPr>
          <p:cNvSpPr>
            <a:spLocks noChangeShapeType="1"/>
          </p:cNvSpPr>
          <p:nvPr/>
        </p:nvSpPr>
        <p:spPr bwMode="auto">
          <a:xfrm flipV="1">
            <a:off x="3048000" y="1447800"/>
            <a:ext cx="3886200" cy="9906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6870" name="Text Box 6">
            <a:extLst>
              <a:ext uri="{FF2B5EF4-FFF2-40B4-BE49-F238E27FC236}">
                <a16:creationId xmlns:a16="http://schemas.microsoft.com/office/drawing/2014/main" id="{1B80D9C5-2B8B-4940-6359-68FBFD720E85}"/>
              </a:ext>
              <a:ext uri="{C183D7F6-B498-43B3-948B-1728B52AA6E4}">
                <adec:decorative xmlns:adec="http://schemas.microsoft.com/office/drawing/2017/decorative" val="1"/>
              </a:ext>
            </a:extLst>
          </p:cNvPr>
          <p:cNvSpPr txBox="1">
            <a:spLocks noChangeArrowheads="1"/>
          </p:cNvSpPr>
          <p:nvPr/>
        </p:nvSpPr>
        <p:spPr bwMode="auto">
          <a:xfrm>
            <a:off x="6934200" y="1219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latin typeface="Comic Sans MS" panose="030F0702030302020204" pitchFamily="66" charset="0"/>
              </a:rPr>
              <a:t>Benchmark</a:t>
            </a:r>
          </a:p>
        </p:txBody>
      </p:sp>
      <p:sp>
        <p:nvSpPr>
          <p:cNvPr id="36871" name="Line 7">
            <a:extLst>
              <a:ext uri="{FF2B5EF4-FFF2-40B4-BE49-F238E27FC236}">
                <a16:creationId xmlns:a16="http://schemas.microsoft.com/office/drawing/2014/main" id="{A5E832EA-1A29-80F5-B829-3F34B1E1BFC4}"/>
              </a:ext>
              <a:ext uri="{C183D7F6-B498-43B3-948B-1728B52AA6E4}">
                <adec:decorative xmlns:adec="http://schemas.microsoft.com/office/drawing/2017/decorative" val="1"/>
              </a:ext>
            </a:extLst>
          </p:cNvPr>
          <p:cNvSpPr>
            <a:spLocks noChangeShapeType="1"/>
          </p:cNvSpPr>
          <p:nvPr/>
        </p:nvSpPr>
        <p:spPr bwMode="auto">
          <a:xfrm>
            <a:off x="5562600" y="2133600"/>
            <a:ext cx="1600200"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6872" name="Text Box 8">
            <a:extLst>
              <a:ext uri="{FF2B5EF4-FFF2-40B4-BE49-F238E27FC236}">
                <a16:creationId xmlns:a16="http://schemas.microsoft.com/office/drawing/2014/main" id="{8518EAF5-AC2F-CD45-647E-BB2C6A28B1BA}"/>
              </a:ext>
              <a:ext uri="{C183D7F6-B498-43B3-948B-1728B52AA6E4}">
                <adec:decorative xmlns:adec="http://schemas.microsoft.com/office/drawing/2017/decorative" val="1"/>
              </a:ext>
            </a:extLst>
          </p:cNvPr>
          <p:cNvSpPr txBox="1">
            <a:spLocks noChangeArrowheads="1"/>
          </p:cNvSpPr>
          <p:nvPr/>
        </p:nvSpPr>
        <p:spPr bwMode="auto">
          <a:xfrm>
            <a:off x="7162800" y="1828800"/>
            <a:ext cx="1447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latin typeface="Comic Sans MS" panose="030F0702030302020204" pitchFamily="66" charset="0"/>
              </a:rPr>
              <a:t>Surveyed point; temporary</a:t>
            </a:r>
          </a:p>
        </p:txBody>
      </p:sp>
      <p:sp>
        <p:nvSpPr>
          <p:cNvPr id="36873" name="Text Box 9">
            <a:extLst>
              <a:ext uri="{FF2B5EF4-FFF2-40B4-BE49-F238E27FC236}">
                <a16:creationId xmlns:a16="http://schemas.microsoft.com/office/drawing/2014/main" id="{7DC67B9F-6FE5-668E-1C51-756410BD41FE}"/>
              </a:ext>
              <a:ext uri="{C183D7F6-B498-43B3-948B-1728B52AA6E4}">
                <adec:decorative xmlns:adec="http://schemas.microsoft.com/office/drawing/2017/decorative" val="1"/>
              </a:ext>
            </a:extLst>
          </p:cNvPr>
          <p:cNvSpPr txBox="1">
            <a:spLocks noChangeArrowheads="1"/>
          </p:cNvSpPr>
          <p:nvPr/>
        </p:nvSpPr>
        <p:spPr bwMode="auto">
          <a:xfrm>
            <a:off x="304800" y="2362200"/>
            <a:ext cx="14478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latin typeface="Comic Sans MS" panose="030F0702030302020204" pitchFamily="66" charset="0"/>
              </a:rPr>
              <a:t>Spot elevation</a:t>
            </a:r>
          </a:p>
        </p:txBody>
      </p:sp>
      <p:sp>
        <p:nvSpPr>
          <p:cNvPr id="36874" name="Line 10">
            <a:extLst>
              <a:ext uri="{FF2B5EF4-FFF2-40B4-BE49-F238E27FC236}">
                <a16:creationId xmlns:a16="http://schemas.microsoft.com/office/drawing/2014/main" id="{267DBA23-09A0-4FE7-41EC-6199F483BCF6}"/>
              </a:ext>
              <a:ext uri="{C183D7F6-B498-43B3-948B-1728B52AA6E4}">
                <adec:decorative xmlns:adec="http://schemas.microsoft.com/office/drawing/2017/decorative" val="1"/>
              </a:ext>
            </a:extLst>
          </p:cNvPr>
          <p:cNvSpPr>
            <a:spLocks noChangeShapeType="1"/>
          </p:cNvSpPr>
          <p:nvPr/>
        </p:nvSpPr>
        <p:spPr bwMode="auto">
          <a:xfrm flipH="1">
            <a:off x="990600" y="1828800"/>
            <a:ext cx="457200" cy="685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nodeType="clickEffect">
                                  <p:stCondLst>
                                    <p:cond delay="0"/>
                                  </p:stCondLst>
                                  <p:childTnLst>
                                    <p:set>
                                      <p:cBhvr>
                                        <p:cTn id="14" dur="1" fill="hold">
                                          <p:stCondLst>
                                            <p:cond delay="0"/>
                                          </p:stCondLst>
                                        </p:cTn>
                                        <p:tgtEl>
                                          <p:spTgt spid="36869"/>
                                        </p:tgtEl>
                                        <p:attrNameLst>
                                          <p:attrName>style.visibility</p:attrName>
                                        </p:attrNameLst>
                                      </p:cBhvr>
                                      <p:to>
                                        <p:strVal val="visible"/>
                                      </p:to>
                                    </p:set>
                                    <p:anim calcmode="lin" valueType="num">
                                      <p:cBhvr>
                                        <p:cTn id="15" dur="500" fill="hold"/>
                                        <p:tgtEl>
                                          <p:spTgt spid="36869"/>
                                        </p:tgtEl>
                                        <p:attrNameLst>
                                          <p:attrName>ppt_w</p:attrName>
                                        </p:attrNameLst>
                                      </p:cBhvr>
                                      <p:tavLst>
                                        <p:tav tm="0">
                                          <p:val>
                                            <p:fltVal val="0"/>
                                          </p:val>
                                        </p:tav>
                                        <p:tav tm="100000">
                                          <p:val>
                                            <p:strVal val="#ppt_w"/>
                                          </p:val>
                                        </p:tav>
                                      </p:tavLst>
                                    </p:anim>
                                    <p:anim calcmode="lin" valueType="num">
                                      <p:cBhvr>
                                        <p:cTn id="16" dur="500" fill="hold"/>
                                        <p:tgtEl>
                                          <p:spTgt spid="36869"/>
                                        </p:tgtEl>
                                        <p:attrNameLst>
                                          <p:attrName>ppt_h</p:attrName>
                                        </p:attrNameLst>
                                      </p:cBhvr>
                                      <p:tavLst>
                                        <p:tav tm="0">
                                          <p:val>
                                            <p:strVal val="#ppt_h"/>
                                          </p:val>
                                        </p:tav>
                                        <p:tav tm="100000">
                                          <p:val>
                                            <p:strVal val="#ppt_h"/>
                                          </p:val>
                                        </p:tav>
                                      </p:tavLst>
                                    </p:anim>
                                  </p:childTnLst>
                                </p:cTn>
                              </p:par>
                            </p:childTnLst>
                          </p:cTn>
                        </p:par>
                        <p:par>
                          <p:cTn id="17" fill="hold" nodeType="afterGroup">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36870"/>
                                        </p:tgtEl>
                                        <p:attrNameLst>
                                          <p:attrName>style.visibility</p:attrName>
                                        </p:attrNameLst>
                                      </p:cBhvr>
                                      <p:to>
                                        <p:strVal val="visible"/>
                                      </p:to>
                                    </p:set>
                                    <p:animEffect transition="in" filter="blinds(horizontal)">
                                      <p:cBhvr>
                                        <p:cTn id="20" dur="500"/>
                                        <p:tgtEl>
                                          <p:spTgt spid="3687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2" fill="hold" nodeType="clickEffect">
                                  <p:stCondLst>
                                    <p:cond delay="0"/>
                                  </p:stCondLst>
                                  <p:childTnLst>
                                    <p:set>
                                      <p:cBhvr>
                                        <p:cTn id="24" dur="1" fill="hold">
                                          <p:stCondLst>
                                            <p:cond delay="0"/>
                                          </p:stCondLst>
                                        </p:cTn>
                                        <p:tgtEl>
                                          <p:spTgt spid="36871"/>
                                        </p:tgtEl>
                                        <p:attrNameLst>
                                          <p:attrName>style.visibility</p:attrName>
                                        </p:attrNameLst>
                                      </p:cBhvr>
                                      <p:to>
                                        <p:strVal val="visible"/>
                                      </p:to>
                                    </p:set>
                                    <p:anim calcmode="lin" valueType="num">
                                      <p:cBhvr>
                                        <p:cTn id="25" dur="500" fill="hold"/>
                                        <p:tgtEl>
                                          <p:spTgt spid="36871"/>
                                        </p:tgtEl>
                                        <p:attrNameLst>
                                          <p:attrName>ppt_x</p:attrName>
                                        </p:attrNameLst>
                                      </p:cBhvr>
                                      <p:tavLst>
                                        <p:tav tm="0">
                                          <p:val>
                                            <p:strVal val="#ppt_x+#ppt_w/2"/>
                                          </p:val>
                                        </p:tav>
                                        <p:tav tm="100000">
                                          <p:val>
                                            <p:strVal val="#ppt_x"/>
                                          </p:val>
                                        </p:tav>
                                      </p:tavLst>
                                    </p:anim>
                                    <p:anim calcmode="lin" valueType="num">
                                      <p:cBhvr>
                                        <p:cTn id="26" dur="500" fill="hold"/>
                                        <p:tgtEl>
                                          <p:spTgt spid="36871"/>
                                        </p:tgtEl>
                                        <p:attrNameLst>
                                          <p:attrName>ppt_y</p:attrName>
                                        </p:attrNameLst>
                                      </p:cBhvr>
                                      <p:tavLst>
                                        <p:tav tm="0">
                                          <p:val>
                                            <p:strVal val="#ppt_y"/>
                                          </p:val>
                                        </p:tav>
                                        <p:tav tm="100000">
                                          <p:val>
                                            <p:strVal val="#ppt_y"/>
                                          </p:val>
                                        </p:tav>
                                      </p:tavLst>
                                    </p:anim>
                                    <p:anim calcmode="lin" valueType="num">
                                      <p:cBhvr>
                                        <p:cTn id="27" dur="500" fill="hold"/>
                                        <p:tgtEl>
                                          <p:spTgt spid="36871"/>
                                        </p:tgtEl>
                                        <p:attrNameLst>
                                          <p:attrName>ppt_w</p:attrName>
                                        </p:attrNameLst>
                                      </p:cBhvr>
                                      <p:tavLst>
                                        <p:tav tm="0">
                                          <p:val>
                                            <p:fltVal val="0"/>
                                          </p:val>
                                        </p:tav>
                                        <p:tav tm="100000">
                                          <p:val>
                                            <p:strVal val="#ppt_w"/>
                                          </p:val>
                                        </p:tav>
                                      </p:tavLst>
                                    </p:anim>
                                    <p:anim calcmode="lin" valueType="num">
                                      <p:cBhvr>
                                        <p:cTn id="28" dur="500" fill="hold"/>
                                        <p:tgtEl>
                                          <p:spTgt spid="36871"/>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36872"/>
                                        </p:tgtEl>
                                        <p:attrNameLst>
                                          <p:attrName>style.visibility</p:attrName>
                                        </p:attrNameLst>
                                      </p:cBhvr>
                                      <p:to>
                                        <p:strVal val="visible"/>
                                      </p:to>
                                    </p:set>
                                    <p:animEffect transition="in" filter="blinds(horizontal)">
                                      <p:cBhvr>
                                        <p:cTn id="32" dur="500"/>
                                        <p:tgtEl>
                                          <p:spTgt spid="368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4" fill="hold" nodeType="clickEffect">
                                  <p:stCondLst>
                                    <p:cond delay="0"/>
                                  </p:stCondLst>
                                  <p:childTnLst>
                                    <p:set>
                                      <p:cBhvr>
                                        <p:cTn id="36" dur="1" fill="hold">
                                          <p:stCondLst>
                                            <p:cond delay="0"/>
                                          </p:stCondLst>
                                        </p:cTn>
                                        <p:tgtEl>
                                          <p:spTgt spid="36874"/>
                                        </p:tgtEl>
                                        <p:attrNameLst>
                                          <p:attrName>style.visibility</p:attrName>
                                        </p:attrNameLst>
                                      </p:cBhvr>
                                      <p:to>
                                        <p:strVal val="visible"/>
                                      </p:to>
                                    </p:set>
                                    <p:anim calcmode="lin" valueType="num">
                                      <p:cBhvr>
                                        <p:cTn id="37" dur="500" fill="hold"/>
                                        <p:tgtEl>
                                          <p:spTgt spid="36874"/>
                                        </p:tgtEl>
                                        <p:attrNameLst>
                                          <p:attrName>ppt_x</p:attrName>
                                        </p:attrNameLst>
                                      </p:cBhvr>
                                      <p:tavLst>
                                        <p:tav tm="0">
                                          <p:val>
                                            <p:strVal val="#ppt_x"/>
                                          </p:val>
                                        </p:tav>
                                        <p:tav tm="100000">
                                          <p:val>
                                            <p:strVal val="#ppt_x"/>
                                          </p:val>
                                        </p:tav>
                                      </p:tavLst>
                                    </p:anim>
                                    <p:anim calcmode="lin" valueType="num">
                                      <p:cBhvr>
                                        <p:cTn id="38" dur="500" fill="hold"/>
                                        <p:tgtEl>
                                          <p:spTgt spid="36874"/>
                                        </p:tgtEl>
                                        <p:attrNameLst>
                                          <p:attrName>ppt_y</p:attrName>
                                        </p:attrNameLst>
                                      </p:cBhvr>
                                      <p:tavLst>
                                        <p:tav tm="0">
                                          <p:val>
                                            <p:strVal val="#ppt_y+#ppt_h/2"/>
                                          </p:val>
                                        </p:tav>
                                        <p:tav tm="100000">
                                          <p:val>
                                            <p:strVal val="#ppt_y"/>
                                          </p:val>
                                        </p:tav>
                                      </p:tavLst>
                                    </p:anim>
                                    <p:anim calcmode="lin" valueType="num">
                                      <p:cBhvr>
                                        <p:cTn id="39" dur="500" fill="hold"/>
                                        <p:tgtEl>
                                          <p:spTgt spid="36874"/>
                                        </p:tgtEl>
                                        <p:attrNameLst>
                                          <p:attrName>ppt_w</p:attrName>
                                        </p:attrNameLst>
                                      </p:cBhvr>
                                      <p:tavLst>
                                        <p:tav tm="0">
                                          <p:val>
                                            <p:strVal val="#ppt_w"/>
                                          </p:val>
                                        </p:tav>
                                        <p:tav tm="100000">
                                          <p:val>
                                            <p:strVal val="#ppt_w"/>
                                          </p:val>
                                        </p:tav>
                                      </p:tavLst>
                                    </p:anim>
                                    <p:anim calcmode="lin" valueType="num">
                                      <p:cBhvr>
                                        <p:cTn id="40" dur="500" fill="hold"/>
                                        <p:tgtEl>
                                          <p:spTgt spid="36874"/>
                                        </p:tgtEl>
                                        <p:attrNameLst>
                                          <p:attrName>ppt_h</p:attrName>
                                        </p:attrNameLst>
                                      </p:cBhvr>
                                      <p:tavLst>
                                        <p:tav tm="0">
                                          <p:val>
                                            <p:fltVal val="0"/>
                                          </p:val>
                                        </p:tav>
                                        <p:tav tm="100000">
                                          <p:val>
                                            <p:strVal val="#ppt_h"/>
                                          </p:val>
                                        </p:tav>
                                      </p:tavLst>
                                    </p:anim>
                                  </p:childTnLst>
                                </p:cTn>
                              </p:par>
                            </p:childTnLst>
                          </p:cTn>
                        </p:par>
                        <p:par>
                          <p:cTn id="41" fill="hold" nodeType="afterGroup">
                            <p:stCondLst>
                              <p:cond delay="500"/>
                            </p:stCondLst>
                            <p:childTnLst>
                              <p:par>
                                <p:cTn id="42" presetID="3" presetClass="entr" presetSubtype="10" fill="hold" grpId="0" nodeType="afterEffect">
                                  <p:stCondLst>
                                    <p:cond delay="0"/>
                                  </p:stCondLst>
                                  <p:childTnLst>
                                    <p:set>
                                      <p:cBhvr>
                                        <p:cTn id="43" dur="1" fill="hold">
                                          <p:stCondLst>
                                            <p:cond delay="0"/>
                                          </p:stCondLst>
                                        </p:cTn>
                                        <p:tgtEl>
                                          <p:spTgt spid="36873"/>
                                        </p:tgtEl>
                                        <p:attrNameLst>
                                          <p:attrName>style.visibility</p:attrName>
                                        </p:attrNameLst>
                                      </p:cBhvr>
                                      <p:to>
                                        <p:strVal val="visible"/>
                                      </p:to>
                                    </p:set>
                                    <p:animEffect transition="in" filter="blinds(horizontal)">
                                      <p:cBhvr>
                                        <p:cTn id="44"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P spid="36870" grpId="0" autoUpdateAnimBg="0"/>
      <p:bldP spid="36872" grpId="0" autoUpdateAnimBg="0"/>
      <p:bldP spid="36873"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Footer Placeholder 3">
            <a:extLst>
              <a:ext uri="{FF2B5EF4-FFF2-40B4-BE49-F238E27FC236}">
                <a16:creationId xmlns:a16="http://schemas.microsoft.com/office/drawing/2014/main" id="{2FF47587-7359-F710-10FC-22DBC7B0C7F5}"/>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19459" name="Rectangle 2">
            <a:extLst>
              <a:ext uri="{FF2B5EF4-FFF2-40B4-BE49-F238E27FC236}">
                <a16:creationId xmlns:a16="http://schemas.microsoft.com/office/drawing/2014/main" id="{8E4CF488-398D-9326-2DD5-186BC464509D}"/>
              </a:ext>
            </a:extLst>
          </p:cNvPr>
          <p:cNvSpPr>
            <a:spLocks noGrp="1" noChangeArrowheads="1"/>
          </p:cNvSpPr>
          <p:nvPr>
            <p:ph type="title"/>
          </p:nvPr>
        </p:nvSpPr>
        <p:spPr>
          <a:xfrm>
            <a:off x="685800" y="0"/>
            <a:ext cx="8229600" cy="1143000"/>
          </a:xfrm>
        </p:spPr>
        <p:txBody>
          <a:bodyPr/>
          <a:lstStyle/>
          <a:p>
            <a:pPr eaLnBrk="1" hangingPunct="1"/>
            <a:r>
              <a:rPr lang="en-US" altLang="en-US" sz="2800" b="0">
                <a:latin typeface="Comic Sans MS" panose="030F0702030302020204" pitchFamily="66" charset="0"/>
              </a:rPr>
              <a:t>Determining elevations in the field</a:t>
            </a:r>
          </a:p>
        </p:txBody>
      </p:sp>
      <p:sp>
        <p:nvSpPr>
          <p:cNvPr id="19460" name="Rectangle 3">
            <a:extLst>
              <a:ext uri="{FF2B5EF4-FFF2-40B4-BE49-F238E27FC236}">
                <a16:creationId xmlns:a16="http://schemas.microsoft.com/office/drawing/2014/main" id="{FB5E6C66-4222-0DF6-AADB-29B3B382A784}"/>
              </a:ext>
            </a:extLst>
          </p:cNvPr>
          <p:cNvSpPr>
            <a:spLocks noGrp="1" noChangeArrowheads="1"/>
          </p:cNvSpPr>
          <p:nvPr>
            <p:ph type="body" idx="1"/>
          </p:nvPr>
        </p:nvSpPr>
        <p:spPr>
          <a:xfrm>
            <a:off x="2743200" y="1219200"/>
            <a:ext cx="4267200" cy="4038600"/>
          </a:xfrm>
        </p:spPr>
        <p:txBody>
          <a:bodyPr/>
          <a:lstStyle/>
          <a:p>
            <a:pPr eaLnBrk="1" hangingPunct="1">
              <a:lnSpc>
                <a:spcPct val="90000"/>
              </a:lnSpc>
            </a:pPr>
            <a:r>
              <a:rPr lang="en-US" altLang="en-US" sz="2400" b="0">
                <a:latin typeface="Comic Sans MS" panose="030F0702030302020204" pitchFamily="66" charset="0"/>
              </a:rPr>
              <a:t>Barometric altimeter</a:t>
            </a:r>
          </a:p>
          <a:p>
            <a:pPr lvl="1" eaLnBrk="1" hangingPunct="1">
              <a:lnSpc>
                <a:spcPct val="90000"/>
              </a:lnSpc>
            </a:pPr>
            <a:r>
              <a:rPr lang="en-US" altLang="en-US" sz="2400" b="0">
                <a:latin typeface="Comic Sans MS" panose="030F0702030302020204" pitchFamily="66" charset="0"/>
              </a:rPr>
              <a:t>Analog</a:t>
            </a:r>
          </a:p>
          <a:p>
            <a:pPr lvl="1" eaLnBrk="1" hangingPunct="1">
              <a:lnSpc>
                <a:spcPct val="90000"/>
              </a:lnSpc>
            </a:pPr>
            <a:r>
              <a:rPr lang="en-US" altLang="en-US" sz="2400" b="0">
                <a:latin typeface="Comic Sans MS" panose="030F0702030302020204" pitchFamily="66" charset="0"/>
              </a:rPr>
              <a:t>Digital</a:t>
            </a:r>
          </a:p>
          <a:p>
            <a:pPr lvl="1" eaLnBrk="1" hangingPunct="1">
              <a:lnSpc>
                <a:spcPct val="90000"/>
              </a:lnSpc>
            </a:pPr>
            <a:r>
              <a:rPr lang="en-US" altLang="en-US" sz="2400" b="0">
                <a:latin typeface="Comic Sans MS" panose="030F0702030302020204" pitchFamily="66" charset="0"/>
              </a:rPr>
              <a:t>Must be reset often</a:t>
            </a:r>
          </a:p>
          <a:p>
            <a:pPr lvl="1" eaLnBrk="1" hangingPunct="1">
              <a:lnSpc>
                <a:spcPct val="90000"/>
              </a:lnSpc>
            </a:pPr>
            <a:r>
              <a:rPr lang="en-US" altLang="en-US" sz="2400" b="0">
                <a:latin typeface="Comic Sans MS" panose="030F0702030302020204" pitchFamily="66" charset="0"/>
              </a:rPr>
              <a:t>Sensitive to weather</a:t>
            </a:r>
          </a:p>
          <a:p>
            <a:pPr eaLnBrk="1" hangingPunct="1">
              <a:lnSpc>
                <a:spcPct val="90000"/>
              </a:lnSpc>
            </a:pPr>
            <a:r>
              <a:rPr lang="en-US" altLang="en-US" sz="2400" b="0">
                <a:latin typeface="Comic Sans MS" panose="030F0702030302020204" pitchFamily="66" charset="0"/>
              </a:rPr>
              <a:t>GPS</a:t>
            </a:r>
          </a:p>
          <a:p>
            <a:pPr lvl="1" eaLnBrk="1" hangingPunct="1">
              <a:lnSpc>
                <a:spcPct val="90000"/>
              </a:lnSpc>
            </a:pPr>
            <a:r>
              <a:rPr lang="en-US" altLang="en-US" sz="2400" b="0">
                <a:latin typeface="Comic Sans MS" panose="030F0702030302020204" pitchFamily="66" charset="0"/>
              </a:rPr>
              <a:t>Computed elevation can be off because of the Earth model used.</a:t>
            </a:r>
          </a:p>
          <a:p>
            <a:pPr lvl="1" eaLnBrk="1" hangingPunct="1">
              <a:lnSpc>
                <a:spcPct val="90000"/>
              </a:lnSpc>
            </a:pPr>
            <a:r>
              <a:rPr lang="en-US" altLang="en-US" sz="2400" b="0">
                <a:latin typeface="Comic Sans MS" panose="030F0702030302020204" pitchFamily="66" charset="0"/>
              </a:rPr>
              <a:t>Some GPS also have barometric altimeters.</a:t>
            </a:r>
          </a:p>
        </p:txBody>
      </p:sp>
      <p:pic>
        <p:nvPicPr>
          <p:cNvPr id="19461" name="Picture 4">
            <a:extLst>
              <a:ext uri="{FF2B5EF4-FFF2-40B4-BE49-F238E27FC236}">
                <a16:creationId xmlns:a16="http://schemas.microsoft.com/office/drawing/2014/main" id="{93CADC68-1597-B7DF-EC86-1700AE6C4C7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18288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5">
            <a:extLst>
              <a:ext uri="{FF2B5EF4-FFF2-40B4-BE49-F238E27FC236}">
                <a16:creationId xmlns:a16="http://schemas.microsoft.com/office/drawing/2014/main" id="{93257A2C-E9D0-5E15-9680-B146048E895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733800"/>
            <a:ext cx="17224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6">
            <a:extLst>
              <a:ext uri="{FF2B5EF4-FFF2-40B4-BE49-F238E27FC236}">
                <a16:creationId xmlns:a16="http://schemas.microsoft.com/office/drawing/2014/main" id="{256465D4-3D1C-FDFC-F745-7B34110F4339}"/>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676400"/>
            <a:ext cx="1714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8" name="Rectangle 11">
            <a:extLst>
              <a:ext uri="{FF2B5EF4-FFF2-40B4-BE49-F238E27FC236}">
                <a16:creationId xmlns:a16="http://schemas.microsoft.com/office/drawing/2014/main" id="{DDC086BB-18C8-D68E-864A-01F5460A613F}"/>
              </a:ext>
            </a:extLst>
          </p:cNvPr>
          <p:cNvSpPr>
            <a:spLocks noGrp="1" noChangeArrowheads="1"/>
          </p:cNvSpPr>
          <p:nvPr>
            <p:ph type="title"/>
          </p:nvPr>
        </p:nvSpPr>
        <p:spPr>
          <a:xfrm>
            <a:off x="533400" y="0"/>
            <a:ext cx="6172200" cy="838200"/>
          </a:xfrm>
        </p:spPr>
        <p:txBody>
          <a:bodyPr/>
          <a:lstStyle/>
          <a:p>
            <a:pPr eaLnBrk="1" hangingPunct="1"/>
            <a:r>
              <a:rPr lang="en-US" altLang="en-US" sz="2400" dirty="0">
                <a:latin typeface="Comic Sans MS" panose="030F0702030302020204" pitchFamily="66" charset="0"/>
              </a:rPr>
              <a:t>Features Shown by Contours – Example 1</a:t>
            </a:r>
          </a:p>
        </p:txBody>
      </p:sp>
      <p:pic>
        <p:nvPicPr>
          <p:cNvPr id="20482" name="Content Placeholder 18" descr="A topographic map that shows steepness with close together lines, flatness with spread out lines, trails with a dashed line, and forested areas in green.">
            <a:extLst>
              <a:ext uri="{FF2B5EF4-FFF2-40B4-BE49-F238E27FC236}">
                <a16:creationId xmlns:a16="http://schemas.microsoft.com/office/drawing/2014/main" id="{7CE548F9-54AE-513F-6A60-4E72884DE22A}"/>
              </a:ext>
              <a:ext uri="{C183D7F6-B498-43B3-948B-1728B52AA6E4}">
                <adec:decorative xmlns:adec="http://schemas.microsoft.com/office/drawing/2017/decorative" val="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62075" y="1882775"/>
            <a:ext cx="6572250" cy="3702050"/>
          </a:xfrm>
        </p:spPr>
      </p:pic>
      <p:sp>
        <p:nvSpPr>
          <p:cNvPr id="20483" name="Footer Placeholder 3">
            <a:extLst>
              <a:ext uri="{FF2B5EF4-FFF2-40B4-BE49-F238E27FC236}">
                <a16:creationId xmlns:a16="http://schemas.microsoft.com/office/drawing/2014/main" id="{CB7194E3-872B-4D9A-9063-7A9FB12B2495}"/>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grpSp>
        <p:nvGrpSpPr>
          <p:cNvPr id="2" name="Group 16">
            <a:extLst>
              <a:ext uri="{FF2B5EF4-FFF2-40B4-BE49-F238E27FC236}">
                <a16:creationId xmlns:a16="http://schemas.microsoft.com/office/drawing/2014/main" id="{FB4E11EA-DFBD-D712-F36E-6B0A3A01B7AD}"/>
              </a:ext>
              <a:ext uri="{C183D7F6-B498-43B3-948B-1728B52AA6E4}">
                <adec:decorative xmlns:adec="http://schemas.microsoft.com/office/drawing/2017/decorative" val="1"/>
              </a:ext>
            </a:extLst>
          </p:cNvPr>
          <p:cNvGrpSpPr>
            <a:grpSpLocks/>
          </p:cNvGrpSpPr>
          <p:nvPr/>
        </p:nvGrpSpPr>
        <p:grpSpPr bwMode="auto">
          <a:xfrm>
            <a:off x="1447800" y="1371600"/>
            <a:ext cx="1295400" cy="1981200"/>
            <a:chOff x="2688" y="672"/>
            <a:chExt cx="816" cy="1248"/>
          </a:xfrm>
        </p:grpSpPr>
        <p:sp>
          <p:nvSpPr>
            <p:cNvPr id="20498" name="Line 5">
              <a:extLst>
                <a:ext uri="{FF2B5EF4-FFF2-40B4-BE49-F238E27FC236}">
                  <a16:creationId xmlns:a16="http://schemas.microsoft.com/office/drawing/2014/main" id="{3861E42C-81FF-205B-73F7-A36C0F059EE8}"/>
                </a:ext>
              </a:extLst>
            </p:cNvPr>
            <p:cNvSpPr>
              <a:spLocks noChangeShapeType="1"/>
            </p:cNvSpPr>
            <p:nvPr/>
          </p:nvSpPr>
          <p:spPr bwMode="auto">
            <a:xfrm flipH="1" flipV="1">
              <a:off x="3072" y="912"/>
              <a:ext cx="432" cy="1008"/>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20499" name="Text Box 6">
              <a:extLst>
                <a:ext uri="{FF2B5EF4-FFF2-40B4-BE49-F238E27FC236}">
                  <a16:creationId xmlns:a16="http://schemas.microsoft.com/office/drawing/2014/main" id="{CCA04459-E385-1143-3EDC-C88519EA86AF}"/>
                </a:ext>
              </a:extLst>
            </p:cNvPr>
            <p:cNvSpPr txBox="1">
              <a:spLocks noChangeArrowheads="1"/>
            </p:cNvSpPr>
            <p:nvPr/>
          </p:nvSpPr>
          <p:spPr bwMode="auto">
            <a:xfrm>
              <a:off x="2688" y="672"/>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Steep</a:t>
              </a:r>
            </a:p>
          </p:txBody>
        </p:sp>
      </p:grpSp>
      <p:grpSp>
        <p:nvGrpSpPr>
          <p:cNvPr id="3" name="Group 17">
            <a:extLst>
              <a:ext uri="{FF2B5EF4-FFF2-40B4-BE49-F238E27FC236}">
                <a16:creationId xmlns:a16="http://schemas.microsoft.com/office/drawing/2014/main" id="{39E7F7B7-F520-56E6-8351-D4F88A9E1FAF}"/>
              </a:ext>
              <a:ext uri="{C183D7F6-B498-43B3-948B-1728B52AA6E4}">
                <adec:decorative xmlns:adec="http://schemas.microsoft.com/office/drawing/2017/decorative" val="1"/>
              </a:ext>
            </a:extLst>
          </p:cNvPr>
          <p:cNvGrpSpPr>
            <a:grpSpLocks/>
          </p:cNvGrpSpPr>
          <p:nvPr/>
        </p:nvGrpSpPr>
        <p:grpSpPr bwMode="auto">
          <a:xfrm>
            <a:off x="4953000" y="2057400"/>
            <a:ext cx="2057400" cy="914400"/>
            <a:chOff x="4368" y="2160"/>
            <a:chExt cx="1104" cy="576"/>
          </a:xfrm>
        </p:grpSpPr>
        <p:sp>
          <p:nvSpPr>
            <p:cNvPr id="20496" name="Line 7">
              <a:extLst>
                <a:ext uri="{FF2B5EF4-FFF2-40B4-BE49-F238E27FC236}">
                  <a16:creationId xmlns:a16="http://schemas.microsoft.com/office/drawing/2014/main" id="{5D836E42-70A5-0785-A09C-D9B8B249964F}"/>
                </a:ext>
              </a:extLst>
            </p:cNvPr>
            <p:cNvSpPr>
              <a:spLocks noChangeShapeType="1"/>
            </p:cNvSpPr>
            <p:nvPr/>
          </p:nvSpPr>
          <p:spPr bwMode="auto">
            <a:xfrm>
              <a:off x="4368" y="2160"/>
              <a:ext cx="624" cy="384"/>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20497" name="Text Box 8">
              <a:extLst>
                <a:ext uri="{FF2B5EF4-FFF2-40B4-BE49-F238E27FC236}">
                  <a16:creationId xmlns:a16="http://schemas.microsoft.com/office/drawing/2014/main" id="{9933B475-FD88-486B-8A51-948EFB265578}"/>
                </a:ext>
              </a:extLst>
            </p:cNvPr>
            <p:cNvSpPr txBox="1">
              <a:spLocks noChangeArrowheads="1"/>
            </p:cNvSpPr>
            <p:nvPr/>
          </p:nvSpPr>
          <p:spPr bwMode="auto">
            <a:xfrm>
              <a:off x="5040" y="244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Flat</a:t>
              </a:r>
            </a:p>
          </p:txBody>
        </p:sp>
      </p:grpSp>
      <p:grpSp>
        <p:nvGrpSpPr>
          <p:cNvPr id="4" name="Group 18">
            <a:extLst>
              <a:ext uri="{FF2B5EF4-FFF2-40B4-BE49-F238E27FC236}">
                <a16:creationId xmlns:a16="http://schemas.microsoft.com/office/drawing/2014/main" id="{3EA7B834-E659-6456-5047-2A141E5F24CA}"/>
              </a:ext>
              <a:ext uri="{C183D7F6-B498-43B3-948B-1728B52AA6E4}">
                <adec:decorative xmlns:adec="http://schemas.microsoft.com/office/drawing/2017/decorative" val="1"/>
              </a:ext>
            </a:extLst>
          </p:cNvPr>
          <p:cNvGrpSpPr>
            <a:grpSpLocks/>
          </p:cNvGrpSpPr>
          <p:nvPr/>
        </p:nvGrpSpPr>
        <p:grpSpPr bwMode="auto">
          <a:xfrm>
            <a:off x="3962400" y="4495800"/>
            <a:ext cx="1905000" cy="1752600"/>
            <a:chOff x="2400" y="3216"/>
            <a:chExt cx="1008" cy="864"/>
          </a:xfrm>
        </p:grpSpPr>
        <p:sp>
          <p:nvSpPr>
            <p:cNvPr id="20494" name="Line 12">
              <a:extLst>
                <a:ext uri="{FF2B5EF4-FFF2-40B4-BE49-F238E27FC236}">
                  <a16:creationId xmlns:a16="http://schemas.microsoft.com/office/drawing/2014/main" id="{95953173-3E02-DED9-E6AF-95FE156C4DDE}"/>
                </a:ext>
              </a:extLst>
            </p:cNvPr>
            <p:cNvSpPr>
              <a:spLocks noChangeShapeType="1"/>
            </p:cNvSpPr>
            <p:nvPr/>
          </p:nvSpPr>
          <p:spPr bwMode="auto">
            <a:xfrm>
              <a:off x="2400" y="3216"/>
              <a:ext cx="432" cy="72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0495" name="Text Box 13">
              <a:extLst>
                <a:ext uri="{FF2B5EF4-FFF2-40B4-BE49-F238E27FC236}">
                  <a16:creationId xmlns:a16="http://schemas.microsoft.com/office/drawing/2014/main" id="{E4F80D1B-0087-ACF8-43A7-3C79CF95562E}"/>
                </a:ext>
              </a:extLst>
            </p:cNvPr>
            <p:cNvSpPr txBox="1">
              <a:spLocks noChangeArrowheads="1"/>
            </p:cNvSpPr>
            <p:nvPr/>
          </p:nvSpPr>
          <p:spPr bwMode="auto">
            <a:xfrm>
              <a:off x="2880" y="3792"/>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Trail</a:t>
              </a:r>
            </a:p>
          </p:txBody>
        </p:sp>
      </p:grpSp>
      <p:sp>
        <p:nvSpPr>
          <p:cNvPr id="37897" name="Line 9">
            <a:extLst>
              <a:ext uri="{FF2B5EF4-FFF2-40B4-BE49-F238E27FC236}">
                <a16:creationId xmlns:a16="http://schemas.microsoft.com/office/drawing/2014/main" id="{6375F971-FF15-1BFF-2876-7C8A11BF00C2}"/>
              </a:ext>
              <a:ext uri="{C183D7F6-B498-43B3-948B-1728B52AA6E4}">
                <adec:decorative xmlns:adec="http://schemas.microsoft.com/office/drawing/2017/decorative" val="1"/>
              </a:ext>
            </a:extLst>
          </p:cNvPr>
          <p:cNvSpPr>
            <a:spLocks noChangeShapeType="1"/>
          </p:cNvSpPr>
          <p:nvPr/>
        </p:nvSpPr>
        <p:spPr bwMode="auto">
          <a:xfrm flipH="1">
            <a:off x="6172200" y="762000"/>
            <a:ext cx="228600" cy="762000"/>
          </a:xfrm>
          <a:prstGeom prst="line">
            <a:avLst/>
          </a:prstGeom>
          <a:noFill/>
          <a:ln w="38100">
            <a:solidFill>
              <a:srgbClr val="E9300B"/>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7898" name="Text Box 10">
            <a:extLst>
              <a:ext uri="{FF2B5EF4-FFF2-40B4-BE49-F238E27FC236}">
                <a16:creationId xmlns:a16="http://schemas.microsoft.com/office/drawing/2014/main" id="{92DA4121-D862-80B6-C0E0-2F9564AB0838}"/>
              </a:ext>
              <a:ext uri="{C183D7F6-B498-43B3-948B-1728B52AA6E4}">
                <adec:decorative xmlns:adec="http://schemas.microsoft.com/office/drawing/2017/decorative" val="1"/>
              </a:ext>
            </a:extLst>
          </p:cNvPr>
          <p:cNvSpPr txBox="1">
            <a:spLocks noChangeArrowheads="1"/>
          </p:cNvSpPr>
          <p:nvPr/>
        </p:nvSpPr>
        <p:spPr bwMode="auto">
          <a:xfrm>
            <a:off x="5181600" y="762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latin typeface="Comic Sans MS" panose="030F0702030302020204" pitchFamily="66" charset="0"/>
              </a:rPr>
              <a:t>Viewpt</a:t>
            </a:r>
          </a:p>
        </p:txBody>
      </p:sp>
      <p:sp>
        <p:nvSpPr>
          <p:cNvPr id="37903" name="Text Box 15">
            <a:extLst>
              <a:ext uri="{FF2B5EF4-FFF2-40B4-BE49-F238E27FC236}">
                <a16:creationId xmlns:a16="http://schemas.microsoft.com/office/drawing/2014/main" id="{247F9F15-B121-78FD-A265-08BE0A406365}"/>
              </a:ext>
              <a:ext uri="{C183D7F6-B498-43B3-948B-1728B52AA6E4}">
                <adec:decorative xmlns:adec="http://schemas.microsoft.com/office/drawing/2017/decorative" val="1"/>
              </a:ext>
            </a:extLst>
          </p:cNvPr>
          <p:cNvSpPr txBox="1">
            <a:spLocks noChangeArrowheads="1"/>
          </p:cNvSpPr>
          <p:nvPr/>
        </p:nvSpPr>
        <p:spPr bwMode="auto">
          <a:xfrm>
            <a:off x="5638800" y="41148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latin typeface="Comic Sans MS" panose="030F0702030302020204" pitchFamily="66" charset="0"/>
              </a:rPr>
              <a:t>Forested</a:t>
            </a:r>
          </a:p>
        </p:txBody>
      </p:sp>
      <p:grpSp>
        <p:nvGrpSpPr>
          <p:cNvPr id="5" name="Group 21">
            <a:extLst>
              <a:ext uri="{FF2B5EF4-FFF2-40B4-BE49-F238E27FC236}">
                <a16:creationId xmlns:a16="http://schemas.microsoft.com/office/drawing/2014/main" id="{F0FEAE5B-98CF-2BE2-97D9-D3243FEE5875}"/>
              </a:ext>
              <a:ext uri="{C183D7F6-B498-43B3-948B-1728B52AA6E4}">
                <adec:decorative xmlns:adec="http://schemas.microsoft.com/office/drawing/2017/decorative" val="1"/>
              </a:ext>
            </a:extLst>
          </p:cNvPr>
          <p:cNvGrpSpPr>
            <a:grpSpLocks/>
          </p:cNvGrpSpPr>
          <p:nvPr/>
        </p:nvGrpSpPr>
        <p:grpSpPr bwMode="auto">
          <a:xfrm>
            <a:off x="7086600" y="1295400"/>
            <a:ext cx="1600200" cy="1524000"/>
            <a:chOff x="7086600" y="1295400"/>
            <a:chExt cx="1600200" cy="1524000"/>
          </a:xfrm>
        </p:grpSpPr>
        <p:sp>
          <p:nvSpPr>
            <p:cNvPr id="20492" name="Text Box 14">
              <a:extLst>
                <a:ext uri="{FF2B5EF4-FFF2-40B4-BE49-F238E27FC236}">
                  <a16:creationId xmlns:a16="http://schemas.microsoft.com/office/drawing/2014/main" id="{4B21BE16-BB4D-71BA-8BF0-63B089DE6FC2}"/>
                </a:ext>
              </a:extLst>
            </p:cNvPr>
            <p:cNvSpPr txBox="1">
              <a:spLocks noChangeArrowheads="1"/>
            </p:cNvSpPr>
            <p:nvPr/>
          </p:nvSpPr>
          <p:spPr bwMode="auto">
            <a:xfrm>
              <a:off x="7086600" y="12954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latin typeface="Comic Sans MS" panose="030F0702030302020204" pitchFamily="66" charset="0"/>
                </a:rPr>
                <a:t>No trees</a:t>
              </a:r>
            </a:p>
          </p:txBody>
        </p:sp>
        <p:cxnSp>
          <p:nvCxnSpPr>
            <p:cNvPr id="21" name="Straight Arrow Connector 20">
              <a:extLst>
                <a:ext uri="{FF2B5EF4-FFF2-40B4-BE49-F238E27FC236}">
                  <a16:creationId xmlns:a16="http://schemas.microsoft.com/office/drawing/2014/main" id="{0FF1FCEF-C9B6-E043-B3B6-06413A0E75CA}"/>
                </a:ext>
              </a:extLst>
            </p:cNvPr>
            <p:cNvCxnSpPr/>
            <p:nvPr/>
          </p:nvCxnSpPr>
          <p:spPr>
            <a:xfrm flipH="1">
              <a:off x="7543800" y="1600200"/>
              <a:ext cx="228600" cy="1219200"/>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9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378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78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 grpId="0" autoUpdateAnimBg="0"/>
      <p:bldP spid="3790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13C92AA9-200F-D625-154D-3E5755F53DE3}"/>
              </a:ext>
              <a:ext uri="{C183D7F6-B498-43B3-948B-1728B52AA6E4}">
                <adec:decorative xmlns:adec="http://schemas.microsoft.com/office/drawing/2017/decorative" val="0"/>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Objectives</a:t>
            </a:r>
          </a:p>
        </p:txBody>
      </p:sp>
      <p:sp>
        <p:nvSpPr>
          <p:cNvPr id="3074" name="Footer Placeholder 3">
            <a:extLst>
              <a:ext uri="{FF2B5EF4-FFF2-40B4-BE49-F238E27FC236}">
                <a16:creationId xmlns:a16="http://schemas.microsoft.com/office/drawing/2014/main" id="{A5763855-4A8E-171A-46BB-84320FA38CDA}"/>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3076" name="Rectangle 3">
            <a:extLst>
              <a:ext uri="{FF2B5EF4-FFF2-40B4-BE49-F238E27FC236}">
                <a16:creationId xmlns:a16="http://schemas.microsoft.com/office/drawing/2014/main" id="{17BBE735-C19D-F0D7-2B6A-0A726FD5AC6C}"/>
              </a:ext>
            </a:extLst>
          </p:cNvPr>
          <p:cNvSpPr>
            <a:spLocks noGrp="1" noChangeArrowheads="1"/>
          </p:cNvSpPr>
          <p:nvPr>
            <p:ph type="body" idx="1"/>
          </p:nvPr>
        </p:nvSpPr>
        <p:spPr/>
        <p:txBody>
          <a:bodyPr/>
          <a:lstStyle/>
          <a:p>
            <a:pPr eaLnBrk="1" hangingPunct="1">
              <a:lnSpc>
                <a:spcPct val="90000"/>
              </a:lnSpc>
            </a:pPr>
            <a:r>
              <a:rPr lang="en-US" altLang="en-US" sz="2800">
                <a:latin typeface="Comic Sans MS" panose="030F0702030302020204" pitchFamily="66" charset="0"/>
              </a:rPr>
              <a:t>Identify different types of maps</a:t>
            </a:r>
          </a:p>
          <a:p>
            <a:pPr eaLnBrk="1" hangingPunct="1">
              <a:lnSpc>
                <a:spcPct val="90000"/>
              </a:lnSpc>
            </a:pPr>
            <a:r>
              <a:rPr lang="en-US" altLang="en-US" sz="2800">
                <a:latin typeface="Comic Sans MS" panose="030F0702030302020204" pitchFamily="66" charset="0"/>
              </a:rPr>
              <a:t>Identify elements of maps</a:t>
            </a:r>
          </a:p>
          <a:p>
            <a:pPr eaLnBrk="1" hangingPunct="1">
              <a:lnSpc>
                <a:spcPct val="90000"/>
              </a:lnSpc>
            </a:pPr>
            <a:r>
              <a:rPr lang="en-US" altLang="en-US" sz="2800">
                <a:latin typeface="Comic Sans MS" panose="030F0702030302020204" pitchFamily="66" charset="0"/>
              </a:rPr>
              <a:t>Use scale ratio and scale bar to determine distance</a:t>
            </a:r>
          </a:p>
          <a:p>
            <a:pPr eaLnBrk="1" hangingPunct="1">
              <a:lnSpc>
                <a:spcPct val="90000"/>
              </a:lnSpc>
            </a:pPr>
            <a:r>
              <a:rPr lang="en-US" altLang="en-US" sz="2800">
                <a:latin typeface="Comic Sans MS" panose="030F0702030302020204" pitchFamily="66" charset="0"/>
              </a:rPr>
              <a:t>Identify terrain features from contours</a:t>
            </a:r>
          </a:p>
          <a:p>
            <a:pPr eaLnBrk="1" hangingPunct="1">
              <a:lnSpc>
                <a:spcPct val="90000"/>
              </a:lnSpc>
            </a:pPr>
            <a:r>
              <a:rPr lang="en-US" altLang="en-US" sz="2800">
                <a:latin typeface="Comic Sans MS" panose="030F0702030302020204" pitchFamily="66" charset="0"/>
              </a:rPr>
              <a:t>Determine elevation</a:t>
            </a:r>
          </a:p>
          <a:p>
            <a:pPr eaLnBrk="1" hangingPunct="1">
              <a:lnSpc>
                <a:spcPct val="90000"/>
              </a:lnSpc>
            </a:pPr>
            <a:r>
              <a:rPr lang="en-US" altLang="en-US" sz="2800">
                <a:latin typeface="Comic Sans MS" panose="030F0702030302020204" pitchFamily="66" charset="0"/>
              </a:rPr>
              <a:t>Match map features to real features in the field.</a:t>
            </a:r>
          </a:p>
          <a:p>
            <a:pPr eaLnBrk="1" hangingPunct="1">
              <a:lnSpc>
                <a:spcPct val="90000"/>
              </a:lnSpc>
            </a:pPr>
            <a:r>
              <a:rPr lang="en-US" altLang="en-US" sz="2800">
                <a:latin typeface="Comic Sans MS" panose="030F0702030302020204" pitchFamily="66" charset="0"/>
              </a:rPr>
              <a:t>Identify hazardous slopes via contours by aspect, shape and steepness.</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a:extLst>
              <a:ext uri="{FF2B5EF4-FFF2-40B4-BE49-F238E27FC236}">
                <a16:creationId xmlns:a16="http://schemas.microsoft.com/office/drawing/2014/main" id="{F4EDF685-D73B-AC04-8995-65EA4B469672}"/>
              </a:ext>
              <a:ext uri="{C183D7F6-B498-43B3-948B-1728B52AA6E4}">
                <adec:decorative xmlns:adec="http://schemas.microsoft.com/office/drawing/2017/decorative" val="0"/>
              </a:ext>
            </a:extLst>
          </p:cNvPr>
          <p:cNvSpPr>
            <a:spLocks noGrp="1" noChangeArrowheads="1"/>
          </p:cNvSpPr>
          <p:nvPr>
            <p:ph type="title"/>
          </p:nvPr>
        </p:nvSpPr>
        <p:spPr>
          <a:xfrm>
            <a:off x="304800" y="304800"/>
            <a:ext cx="8077200" cy="685800"/>
          </a:xfrm>
        </p:spPr>
        <p:txBody>
          <a:bodyPr/>
          <a:lstStyle/>
          <a:p>
            <a:pPr eaLnBrk="1" hangingPunct="1"/>
            <a:r>
              <a:rPr lang="en-US" altLang="en-US" sz="2800" dirty="0">
                <a:latin typeface="Comic Sans MS" panose="030F0702030302020204" pitchFamily="66" charset="0"/>
              </a:rPr>
              <a:t>3-D Version of the same map – Example 1</a:t>
            </a:r>
            <a:endParaRPr lang="en-US" altLang="en-US" dirty="0">
              <a:latin typeface="Comic Sans MS" panose="030F0702030302020204" pitchFamily="66" charset="0"/>
            </a:endParaRPr>
          </a:p>
        </p:txBody>
      </p:sp>
      <p:pic>
        <p:nvPicPr>
          <p:cNvPr id="21506" name="Content Placeholder 13" descr="A 3-d topographic map that shows steepness with close together lines, flatness with spread out lines, trails with a dashed line, and forested areas in green.">
            <a:extLst>
              <a:ext uri="{FF2B5EF4-FFF2-40B4-BE49-F238E27FC236}">
                <a16:creationId xmlns:a16="http://schemas.microsoft.com/office/drawing/2014/main" id="{2762F673-8767-DE9E-0C57-52CAE733DAEA}"/>
              </a:ext>
              <a:ext uri="{C183D7F6-B498-43B3-948B-1728B52AA6E4}">
                <adec:decorative xmlns:adec="http://schemas.microsoft.com/office/drawing/2017/decorative" val="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1676400"/>
            <a:ext cx="5926138" cy="4419600"/>
          </a:xfrm>
        </p:spPr>
      </p:pic>
      <p:sp>
        <p:nvSpPr>
          <p:cNvPr id="21507" name="Footer Placeholder 3">
            <a:extLst>
              <a:ext uri="{FF2B5EF4-FFF2-40B4-BE49-F238E27FC236}">
                <a16:creationId xmlns:a16="http://schemas.microsoft.com/office/drawing/2014/main" id="{C56F131E-7D54-FCF2-5FF3-2B704111E014}"/>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grpSp>
        <p:nvGrpSpPr>
          <p:cNvPr id="21509" name="Group 14">
            <a:extLst>
              <a:ext uri="{FF2B5EF4-FFF2-40B4-BE49-F238E27FC236}">
                <a16:creationId xmlns:a16="http://schemas.microsoft.com/office/drawing/2014/main" id="{D2FC5138-47D8-A9A3-64E9-47FC7E0CC341}"/>
              </a:ext>
              <a:ext uri="{C183D7F6-B498-43B3-948B-1728B52AA6E4}">
                <adec:decorative xmlns:adec="http://schemas.microsoft.com/office/drawing/2017/decorative" val="1"/>
              </a:ext>
            </a:extLst>
          </p:cNvPr>
          <p:cNvGrpSpPr>
            <a:grpSpLocks/>
          </p:cNvGrpSpPr>
          <p:nvPr/>
        </p:nvGrpSpPr>
        <p:grpSpPr bwMode="auto">
          <a:xfrm>
            <a:off x="7162800" y="2743200"/>
            <a:ext cx="1676400" cy="1143000"/>
            <a:chOff x="6781800" y="4038600"/>
            <a:chExt cx="1676400" cy="1143000"/>
          </a:xfrm>
        </p:grpSpPr>
        <p:sp>
          <p:nvSpPr>
            <p:cNvPr id="21516" name="Line 6">
              <a:extLst>
                <a:ext uri="{FF2B5EF4-FFF2-40B4-BE49-F238E27FC236}">
                  <a16:creationId xmlns:a16="http://schemas.microsoft.com/office/drawing/2014/main" id="{53CFCD5B-CB24-8F14-1DC3-6562091B7D81}"/>
                </a:ext>
              </a:extLst>
            </p:cNvPr>
            <p:cNvSpPr>
              <a:spLocks noChangeShapeType="1"/>
            </p:cNvSpPr>
            <p:nvPr/>
          </p:nvSpPr>
          <p:spPr bwMode="auto">
            <a:xfrm>
              <a:off x="6781800" y="4038600"/>
              <a:ext cx="838200" cy="5334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1517" name="Text Box 7">
              <a:extLst>
                <a:ext uri="{FF2B5EF4-FFF2-40B4-BE49-F238E27FC236}">
                  <a16:creationId xmlns:a16="http://schemas.microsoft.com/office/drawing/2014/main" id="{EB5666A5-E546-3860-9B71-A41CA88C1847}"/>
                </a:ext>
              </a:extLst>
            </p:cNvPr>
            <p:cNvSpPr txBox="1">
              <a:spLocks noChangeArrowheads="1"/>
            </p:cNvSpPr>
            <p:nvPr/>
          </p:nvSpPr>
          <p:spPr bwMode="auto">
            <a:xfrm>
              <a:off x="7239000" y="4724400"/>
              <a:ext cx="1219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latin typeface="Comic Sans MS" panose="030F0702030302020204" pitchFamily="66" charset="0"/>
                </a:rPr>
                <a:t>Steep</a:t>
              </a:r>
            </a:p>
          </p:txBody>
        </p:sp>
      </p:grpSp>
      <p:sp>
        <p:nvSpPr>
          <p:cNvPr id="21510" name="Line 8">
            <a:extLst>
              <a:ext uri="{FF2B5EF4-FFF2-40B4-BE49-F238E27FC236}">
                <a16:creationId xmlns:a16="http://schemas.microsoft.com/office/drawing/2014/main" id="{A4DD4FAC-7607-1DF4-CE2E-448C99CBACAA}"/>
              </a:ext>
              <a:ext uri="{C183D7F6-B498-43B3-948B-1728B52AA6E4}">
                <adec:decorative xmlns:adec="http://schemas.microsoft.com/office/drawing/2017/decorative" val="1"/>
              </a:ext>
            </a:extLst>
          </p:cNvPr>
          <p:cNvSpPr>
            <a:spLocks noChangeShapeType="1"/>
          </p:cNvSpPr>
          <p:nvPr/>
        </p:nvSpPr>
        <p:spPr bwMode="auto">
          <a:xfrm flipV="1">
            <a:off x="5943600" y="4191000"/>
            <a:ext cx="990600" cy="990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0" name="Text Box 9">
            <a:extLst>
              <a:ext uri="{FF2B5EF4-FFF2-40B4-BE49-F238E27FC236}">
                <a16:creationId xmlns:a16="http://schemas.microsoft.com/office/drawing/2014/main" id="{A370C110-6197-00B8-CFC8-650BD4C42875}"/>
              </a:ext>
              <a:ext uri="{C183D7F6-B498-43B3-948B-1728B52AA6E4}">
                <adec:decorative xmlns:adec="http://schemas.microsoft.com/office/drawing/2017/decorative" val="1"/>
              </a:ext>
            </a:extLst>
          </p:cNvPr>
          <p:cNvSpPr txBox="1">
            <a:spLocks noChangeArrowheads="1"/>
          </p:cNvSpPr>
          <p:nvPr/>
        </p:nvSpPr>
        <p:spPr bwMode="auto">
          <a:xfrm>
            <a:off x="5105400" y="5029200"/>
            <a:ext cx="762000" cy="457200"/>
          </a:xfrm>
          <a:prstGeom prst="rect">
            <a:avLst/>
          </a:prstGeom>
          <a:solidFill>
            <a:schemeClr val="accent3"/>
          </a:solidFill>
          <a:ln w="9525">
            <a:noFill/>
            <a:miter lim="800000"/>
            <a:headEnd/>
            <a:tailEnd/>
          </a:ln>
        </p:spPr>
        <p:txBody>
          <a:bodyPr>
            <a:spAutoFit/>
          </a:bodyPr>
          <a:lstStyle/>
          <a:p>
            <a:pPr>
              <a:spcBef>
                <a:spcPct val="50000"/>
              </a:spcBef>
              <a:defRPr/>
            </a:pPr>
            <a:r>
              <a:rPr lang="en-US" dirty="0"/>
              <a:t>Flat</a:t>
            </a:r>
          </a:p>
        </p:txBody>
      </p:sp>
      <p:sp>
        <p:nvSpPr>
          <p:cNvPr id="21512" name="Line 10">
            <a:extLst>
              <a:ext uri="{FF2B5EF4-FFF2-40B4-BE49-F238E27FC236}">
                <a16:creationId xmlns:a16="http://schemas.microsoft.com/office/drawing/2014/main" id="{F9841A2F-4F21-AEB4-0F50-560DC95FF2B1}"/>
              </a:ext>
              <a:ext uri="{C183D7F6-B498-43B3-948B-1728B52AA6E4}">
                <adec:decorative xmlns:adec="http://schemas.microsoft.com/office/drawing/2017/decorative" val="1"/>
              </a:ext>
            </a:extLst>
          </p:cNvPr>
          <p:cNvSpPr>
            <a:spLocks noChangeShapeType="1"/>
          </p:cNvSpPr>
          <p:nvPr/>
        </p:nvSpPr>
        <p:spPr bwMode="auto">
          <a:xfrm flipH="1">
            <a:off x="1600200" y="2362200"/>
            <a:ext cx="1447800" cy="11430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1513" name="Text Box 11">
            <a:extLst>
              <a:ext uri="{FF2B5EF4-FFF2-40B4-BE49-F238E27FC236}">
                <a16:creationId xmlns:a16="http://schemas.microsoft.com/office/drawing/2014/main" id="{DF853F34-6A54-BD24-D28A-2AA8B75A2DBB}"/>
              </a:ext>
              <a:ext uri="{C183D7F6-B498-43B3-948B-1728B52AA6E4}">
                <adec:decorative xmlns:adec="http://schemas.microsoft.com/office/drawing/2017/decorative" val="1"/>
              </a:ext>
            </a:extLst>
          </p:cNvPr>
          <p:cNvSpPr txBox="1">
            <a:spLocks noChangeArrowheads="1"/>
          </p:cNvSpPr>
          <p:nvPr/>
        </p:nvSpPr>
        <p:spPr bwMode="auto">
          <a:xfrm>
            <a:off x="838200" y="3276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Trail</a:t>
            </a:r>
          </a:p>
        </p:txBody>
      </p:sp>
      <p:sp>
        <p:nvSpPr>
          <p:cNvPr id="21514" name="Text Box 12">
            <a:extLst>
              <a:ext uri="{FF2B5EF4-FFF2-40B4-BE49-F238E27FC236}">
                <a16:creationId xmlns:a16="http://schemas.microsoft.com/office/drawing/2014/main" id="{423D2248-7A8C-201E-BBB1-09C5633B85D1}"/>
              </a:ext>
              <a:ext uri="{C183D7F6-B498-43B3-948B-1728B52AA6E4}">
                <adec:decorative xmlns:adec="http://schemas.microsoft.com/office/drawing/2017/decorative" val="1"/>
              </a:ext>
            </a:extLst>
          </p:cNvPr>
          <p:cNvSpPr txBox="1">
            <a:spLocks noChangeArrowheads="1"/>
          </p:cNvSpPr>
          <p:nvPr/>
        </p:nvSpPr>
        <p:spPr bwMode="auto">
          <a:xfrm>
            <a:off x="5257800" y="3124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latin typeface="Comic Sans MS" panose="030F0702030302020204" pitchFamily="66" charset="0"/>
              </a:rPr>
              <a:t>Forested</a:t>
            </a:r>
          </a:p>
        </p:txBody>
      </p:sp>
      <p:sp>
        <p:nvSpPr>
          <p:cNvPr id="21515" name="Text Box 13">
            <a:extLst>
              <a:ext uri="{FF2B5EF4-FFF2-40B4-BE49-F238E27FC236}">
                <a16:creationId xmlns:a16="http://schemas.microsoft.com/office/drawing/2014/main" id="{79DC2BD3-C698-D732-84E8-27E20C3D3CBC}"/>
              </a:ext>
              <a:ext uri="{C183D7F6-B498-43B3-948B-1728B52AA6E4}">
                <adec:decorative xmlns:adec="http://schemas.microsoft.com/office/drawing/2017/decorative" val="1"/>
              </a:ext>
            </a:extLst>
          </p:cNvPr>
          <p:cNvSpPr txBox="1">
            <a:spLocks noChangeArrowheads="1"/>
          </p:cNvSpPr>
          <p:nvPr/>
        </p:nvSpPr>
        <p:spPr bwMode="auto">
          <a:xfrm>
            <a:off x="3581400" y="38862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latin typeface="Comic Sans MS" panose="030F0702030302020204" pitchFamily="66" charset="0"/>
              </a:rPr>
              <a:t>No trees</a:t>
            </a: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21E9433-3712-C5FC-1EE2-C57B4A48D85C}"/>
              </a:ext>
            </a:extLst>
          </p:cNvPr>
          <p:cNvSpPr>
            <a:spLocks noGrp="1"/>
          </p:cNvSpPr>
          <p:nvPr>
            <p:ph type="title"/>
          </p:nvPr>
        </p:nvSpPr>
        <p:spPr/>
        <p:txBody>
          <a:bodyPr/>
          <a:lstStyle/>
          <a:p>
            <a:r>
              <a:rPr lang="en-US" altLang="en-US"/>
              <a:t>Google Earth image</a:t>
            </a:r>
          </a:p>
        </p:txBody>
      </p:sp>
      <p:sp>
        <p:nvSpPr>
          <p:cNvPr id="22531" name="Footer Placeholder 3">
            <a:extLst>
              <a:ext uri="{FF2B5EF4-FFF2-40B4-BE49-F238E27FC236}">
                <a16:creationId xmlns:a16="http://schemas.microsoft.com/office/drawing/2014/main" id="{113DC8ED-1646-C6BF-9348-EC61191C9CD0}"/>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pic>
        <p:nvPicPr>
          <p:cNvPr id="22532" name="Picture 4" descr="A satellite image of the previous two topographic maps.">
            <a:extLst>
              <a:ext uri="{FF2B5EF4-FFF2-40B4-BE49-F238E27FC236}">
                <a16:creationId xmlns:a16="http://schemas.microsoft.com/office/drawing/2014/main" id="{5DA87167-DA91-D976-BCD4-F4F676BE8D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762000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Content Placeholder 5">
            <a:extLst>
              <a:ext uri="{FF2B5EF4-FFF2-40B4-BE49-F238E27FC236}">
                <a16:creationId xmlns:a16="http://schemas.microsoft.com/office/drawing/2014/main" id="{6E66F010-BB96-5C8B-C662-6C25A836D1E5}"/>
              </a:ext>
              <a:ext uri="{C183D7F6-B498-43B3-948B-1728B52AA6E4}">
                <adec:decorative xmlns:adec="http://schemas.microsoft.com/office/drawing/2017/decorative" val="0"/>
              </a:ext>
            </a:extLst>
          </p:cNvPr>
          <p:cNvSpPr>
            <a:spLocks noGrp="1"/>
          </p:cNvSpPr>
          <p:nvPr>
            <p:ph idx="1"/>
          </p:nvPr>
        </p:nvSpPr>
        <p:spPr>
          <a:xfrm>
            <a:off x="838200" y="5257800"/>
            <a:ext cx="7772400" cy="1143000"/>
          </a:xfrm>
        </p:spPr>
        <p:txBody>
          <a:bodyPr/>
          <a:lstStyle/>
          <a:p>
            <a:r>
              <a:rPr lang="en-US" altLang="en-US" sz="2000"/>
              <a:t>Are all the places indicated on the map as forested still forested?</a:t>
            </a:r>
          </a:p>
          <a:p>
            <a:r>
              <a:rPr lang="en-US" altLang="en-US" sz="2000"/>
              <a:t>This is why map date is important!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AD36C1F-59E3-1489-88A4-2913C3B64C5D}"/>
              </a:ext>
            </a:extLst>
          </p:cNvPr>
          <p:cNvSpPr>
            <a:spLocks noGrp="1"/>
          </p:cNvSpPr>
          <p:nvPr>
            <p:ph type="title"/>
          </p:nvPr>
        </p:nvSpPr>
        <p:spPr/>
        <p:txBody>
          <a:bodyPr/>
          <a:lstStyle/>
          <a:p>
            <a:r>
              <a:rPr lang="en-US" altLang="en-US"/>
              <a:t>Google Earth 3-D image</a:t>
            </a:r>
          </a:p>
        </p:txBody>
      </p:sp>
      <p:sp>
        <p:nvSpPr>
          <p:cNvPr id="23555" name="Footer Placeholder 3">
            <a:extLst>
              <a:ext uri="{FF2B5EF4-FFF2-40B4-BE49-F238E27FC236}">
                <a16:creationId xmlns:a16="http://schemas.microsoft.com/office/drawing/2014/main" id="{BD85C9F8-A322-756E-E846-7F5060C99AD2}"/>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pic>
        <p:nvPicPr>
          <p:cNvPr id="23556" name="Picture 4" descr="A 3-d model of the previous satellite image">
            <a:extLst>
              <a:ext uri="{FF2B5EF4-FFF2-40B4-BE49-F238E27FC236}">
                <a16:creationId xmlns:a16="http://schemas.microsoft.com/office/drawing/2014/main" id="{F07CC156-F49F-F42C-0534-B0875029A2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73914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a:extLst>
              <a:ext uri="{FF2B5EF4-FFF2-40B4-BE49-F238E27FC236}">
                <a16:creationId xmlns:a16="http://schemas.microsoft.com/office/drawing/2014/main" id="{5BDDC354-1488-486E-4B3D-118EEFACB63C}"/>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24579" name="Title 6">
            <a:extLst>
              <a:ext uri="{FF2B5EF4-FFF2-40B4-BE49-F238E27FC236}">
                <a16:creationId xmlns:a16="http://schemas.microsoft.com/office/drawing/2014/main" id="{C8D77A0B-8EB2-1026-5945-94EF12C5093A}"/>
              </a:ext>
            </a:extLst>
          </p:cNvPr>
          <p:cNvSpPr>
            <a:spLocks noGrp="1"/>
          </p:cNvSpPr>
          <p:nvPr>
            <p:ph type="title"/>
          </p:nvPr>
        </p:nvSpPr>
        <p:spPr/>
        <p:txBody>
          <a:bodyPr/>
          <a:lstStyle/>
          <a:p>
            <a:r>
              <a:rPr lang="en-US" altLang="en-US"/>
              <a:t>Photo taken Dec 2011</a:t>
            </a:r>
          </a:p>
        </p:txBody>
      </p:sp>
      <p:pic>
        <p:nvPicPr>
          <p:cNvPr id="24580" name="Picture 7">
            <a:extLst>
              <a:ext uri="{FF2B5EF4-FFF2-40B4-BE49-F238E27FC236}">
                <a16:creationId xmlns:a16="http://schemas.microsoft.com/office/drawing/2014/main" id="{5B41FCC5-667D-BCA6-95F0-6716C277E21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746760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DF85-FEE7-06AF-829A-74165989E77B}"/>
              </a:ext>
            </a:extLst>
          </p:cNvPr>
          <p:cNvSpPr>
            <a:spLocks noGrp="1"/>
          </p:cNvSpPr>
          <p:nvPr>
            <p:ph type="title"/>
          </p:nvPr>
        </p:nvSpPr>
        <p:spPr>
          <a:xfrm>
            <a:off x="304800" y="-1143000"/>
            <a:ext cx="7772400" cy="1143000"/>
          </a:xfrm>
        </p:spPr>
        <p:txBody>
          <a:bodyPr vert="horz" wrap="square" lIns="91440" tIns="45720" rIns="91440" bIns="45720" numCol="1" anchor="b" anchorCtr="0" compatLnSpc="1">
            <a:prstTxWarp prst="textNoShape">
              <a:avLst/>
            </a:prstTxWarp>
          </a:bodyPr>
          <a:lstStyle/>
          <a:p>
            <a:r>
              <a:rPr lang="en-US" dirty="0"/>
              <a:t>A comparison between a topographic map and a picture of the same location</a:t>
            </a:r>
          </a:p>
        </p:txBody>
      </p:sp>
      <p:pic>
        <p:nvPicPr>
          <p:cNvPr id="25602" name="Content Placeholder 4" descr="A topgraphic 3-d model">
            <a:extLst>
              <a:ext uri="{FF2B5EF4-FFF2-40B4-BE49-F238E27FC236}">
                <a16:creationId xmlns:a16="http://schemas.microsoft.com/office/drawing/2014/main" id="{27FD85D5-E36D-FC83-05F2-2BCC9F423D3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533400"/>
            <a:ext cx="7772400" cy="3390900"/>
          </a:xfrm>
        </p:spPr>
      </p:pic>
      <p:sp>
        <p:nvSpPr>
          <p:cNvPr id="25603" name="Footer Placeholder 3">
            <a:extLst>
              <a:ext uri="{FF2B5EF4-FFF2-40B4-BE49-F238E27FC236}">
                <a16:creationId xmlns:a16="http://schemas.microsoft.com/office/drawing/2014/main" id="{52A03A60-9FAD-554E-F689-AE619484BEE1}"/>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pic>
        <p:nvPicPr>
          <p:cNvPr id="25604" name="Picture 5" descr="A photograph of the same location.">
            <a:extLst>
              <a:ext uri="{FF2B5EF4-FFF2-40B4-BE49-F238E27FC236}">
                <a16:creationId xmlns:a16="http://schemas.microsoft.com/office/drawing/2014/main" id="{C23385D2-18A3-89B3-7BD7-7824FCDACF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276600"/>
            <a:ext cx="7772400"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B1FA1DD5-4DB9-72D4-FC0C-EB352D621B35}"/>
              </a:ext>
            </a:extLst>
          </p:cNvPr>
          <p:cNvSpPr>
            <a:spLocks noGrp="1" noChangeArrowheads="1"/>
          </p:cNvSpPr>
          <p:nvPr>
            <p:ph type="title"/>
          </p:nvPr>
        </p:nvSpPr>
        <p:spPr>
          <a:xfrm>
            <a:off x="914400" y="0"/>
            <a:ext cx="7772400" cy="1143000"/>
          </a:xfrm>
        </p:spPr>
        <p:txBody>
          <a:bodyPr/>
          <a:lstStyle/>
          <a:p>
            <a:pPr eaLnBrk="1" hangingPunct="1"/>
            <a:r>
              <a:rPr lang="en-US" altLang="en-US" sz="2800">
                <a:latin typeface="Comic Sans MS" panose="030F0702030302020204" pitchFamily="66" charset="0"/>
              </a:rPr>
              <a:t>Slope features</a:t>
            </a:r>
          </a:p>
        </p:txBody>
      </p:sp>
      <p:sp>
        <p:nvSpPr>
          <p:cNvPr id="26626" name="Footer Placeholder 2">
            <a:extLst>
              <a:ext uri="{FF2B5EF4-FFF2-40B4-BE49-F238E27FC236}">
                <a16:creationId xmlns:a16="http://schemas.microsoft.com/office/drawing/2014/main" id="{DB66AC24-FDFE-9CA6-2BC0-4784F8BA1297}"/>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grpSp>
        <p:nvGrpSpPr>
          <p:cNvPr id="2" name="Group 18" descr="A topographic map depicting a hill">
            <a:extLst>
              <a:ext uri="{FF2B5EF4-FFF2-40B4-BE49-F238E27FC236}">
                <a16:creationId xmlns:a16="http://schemas.microsoft.com/office/drawing/2014/main" id="{1382FBA3-69D7-DFAB-C5E2-1D93EA605F85}"/>
              </a:ext>
            </a:extLst>
          </p:cNvPr>
          <p:cNvGrpSpPr>
            <a:grpSpLocks/>
          </p:cNvGrpSpPr>
          <p:nvPr/>
        </p:nvGrpSpPr>
        <p:grpSpPr bwMode="auto">
          <a:xfrm>
            <a:off x="990600" y="914400"/>
            <a:ext cx="4648200" cy="1600200"/>
            <a:chOff x="624" y="576"/>
            <a:chExt cx="2928" cy="1008"/>
          </a:xfrm>
        </p:grpSpPr>
        <p:pic>
          <p:nvPicPr>
            <p:cNvPr id="26643" name="Picture 3" descr="C:\Documents and Settings\Monica\My Documents\LEMOS\Pictures\PP-pics\Hill.jpg">
              <a:extLst>
                <a:ext uri="{FF2B5EF4-FFF2-40B4-BE49-F238E27FC236}">
                  <a16:creationId xmlns:a16="http://schemas.microsoft.com/office/drawing/2014/main" id="{70DD4750-91C5-FE31-F02D-1B7E5CA58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 y="576"/>
              <a:ext cx="840"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4" name="Text Box 4">
              <a:extLst>
                <a:ext uri="{FF2B5EF4-FFF2-40B4-BE49-F238E27FC236}">
                  <a16:creationId xmlns:a16="http://schemas.microsoft.com/office/drawing/2014/main" id="{E6D0B5F7-EF28-672C-E907-05E0FDA00794}"/>
                </a:ext>
              </a:extLst>
            </p:cNvPr>
            <p:cNvSpPr txBox="1">
              <a:spLocks noChangeArrowheads="1"/>
            </p:cNvSpPr>
            <p:nvPr/>
          </p:nvSpPr>
          <p:spPr bwMode="auto">
            <a:xfrm>
              <a:off x="1440" y="672"/>
              <a:ext cx="21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dirty="0">
                  <a:latin typeface="Comic Sans MS" panose="030F0702030302020204" pitchFamily="66" charset="0"/>
                </a:rPr>
                <a:t>Hilltop – full circle</a:t>
              </a:r>
            </a:p>
          </p:txBody>
        </p:sp>
      </p:grpSp>
      <p:grpSp>
        <p:nvGrpSpPr>
          <p:cNvPr id="3" name="Group 20" descr="A topographic map depicting draws and creeks">
            <a:extLst>
              <a:ext uri="{FF2B5EF4-FFF2-40B4-BE49-F238E27FC236}">
                <a16:creationId xmlns:a16="http://schemas.microsoft.com/office/drawing/2014/main" id="{EF1932FA-3C1D-A50D-1475-F30D5D152EF7}"/>
              </a:ext>
            </a:extLst>
          </p:cNvPr>
          <p:cNvGrpSpPr>
            <a:grpSpLocks/>
          </p:cNvGrpSpPr>
          <p:nvPr/>
        </p:nvGrpSpPr>
        <p:grpSpPr bwMode="auto">
          <a:xfrm>
            <a:off x="6019800" y="1295400"/>
            <a:ext cx="2438400" cy="4373563"/>
            <a:chOff x="3792" y="816"/>
            <a:chExt cx="1536" cy="2755"/>
          </a:xfrm>
        </p:grpSpPr>
        <p:pic>
          <p:nvPicPr>
            <p:cNvPr id="26639" name="Picture 9" descr="C:\Documents and Settings\Monica\My Documents\LEMOS\Pictures\PP-pics\draws.jpg">
              <a:extLst>
                <a:ext uri="{FF2B5EF4-FFF2-40B4-BE49-F238E27FC236}">
                  <a16:creationId xmlns:a16="http://schemas.microsoft.com/office/drawing/2014/main" id="{0C541229-B57D-A1D1-6ADD-DE6AE3E38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816"/>
              <a:ext cx="1216"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Text Box 10">
              <a:extLst>
                <a:ext uri="{FF2B5EF4-FFF2-40B4-BE49-F238E27FC236}">
                  <a16:creationId xmlns:a16="http://schemas.microsoft.com/office/drawing/2014/main" id="{4BFACA14-F876-C3C0-28C2-C4A272299605}"/>
                </a:ext>
              </a:extLst>
            </p:cNvPr>
            <p:cNvSpPr txBox="1">
              <a:spLocks noChangeArrowheads="1"/>
            </p:cNvSpPr>
            <p:nvPr/>
          </p:nvSpPr>
          <p:spPr bwMode="auto">
            <a:xfrm>
              <a:off x="3792" y="2880"/>
              <a:ext cx="1536"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a:latin typeface="Comic Sans MS" panose="030F0702030302020204" pitchFamily="66" charset="0"/>
                </a:rPr>
                <a:t>Draws &amp; Creeks:</a:t>
              </a:r>
            </a:p>
            <a:p>
              <a:pPr eaLnBrk="1" hangingPunct="1"/>
              <a:r>
                <a:rPr lang="en-US" altLang="en-US" sz="2200">
                  <a:latin typeface="Comic Sans MS" panose="030F0702030302020204" pitchFamily="66" charset="0"/>
                </a:rPr>
                <a:t>Point uphill, </a:t>
              </a:r>
            </a:p>
            <a:p>
              <a:pPr eaLnBrk="1" hangingPunct="1"/>
              <a:r>
                <a:rPr lang="en-US" altLang="en-US" sz="2200">
                  <a:latin typeface="Comic Sans MS" panose="030F0702030302020204" pitchFamily="66" charset="0"/>
                </a:rPr>
                <a:t>usually sharp.</a:t>
              </a:r>
            </a:p>
          </p:txBody>
        </p:sp>
        <p:sp>
          <p:nvSpPr>
            <p:cNvPr id="26641" name="Line 14">
              <a:extLst>
                <a:ext uri="{FF2B5EF4-FFF2-40B4-BE49-F238E27FC236}">
                  <a16:creationId xmlns:a16="http://schemas.microsoft.com/office/drawing/2014/main" id="{90016E76-8E09-3DA3-F70C-AE345F87B138}"/>
                </a:ext>
              </a:extLst>
            </p:cNvPr>
            <p:cNvSpPr>
              <a:spLocks noChangeShapeType="1"/>
            </p:cNvSpPr>
            <p:nvPr/>
          </p:nvSpPr>
          <p:spPr bwMode="auto">
            <a:xfrm flipV="1">
              <a:off x="3984" y="2016"/>
              <a:ext cx="288" cy="8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2" name="Line 15">
              <a:extLst>
                <a:ext uri="{FF2B5EF4-FFF2-40B4-BE49-F238E27FC236}">
                  <a16:creationId xmlns:a16="http://schemas.microsoft.com/office/drawing/2014/main" id="{BA7AB1DC-EA82-EA46-FC14-F50304B6E9AA}"/>
                </a:ext>
              </a:extLst>
            </p:cNvPr>
            <p:cNvSpPr>
              <a:spLocks noChangeShapeType="1"/>
            </p:cNvSpPr>
            <p:nvPr/>
          </p:nvSpPr>
          <p:spPr bwMode="auto">
            <a:xfrm flipV="1">
              <a:off x="3984" y="1824"/>
              <a:ext cx="528" cy="105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19" descr="A topographic map depicting a saddle.">
            <a:extLst>
              <a:ext uri="{FF2B5EF4-FFF2-40B4-BE49-F238E27FC236}">
                <a16:creationId xmlns:a16="http://schemas.microsoft.com/office/drawing/2014/main" id="{642BA0F5-A5A5-2E12-C203-B37277743DA8}"/>
              </a:ext>
            </a:extLst>
          </p:cNvPr>
          <p:cNvGrpSpPr>
            <a:grpSpLocks/>
          </p:cNvGrpSpPr>
          <p:nvPr/>
        </p:nvGrpSpPr>
        <p:grpSpPr bwMode="auto">
          <a:xfrm>
            <a:off x="990600" y="2667000"/>
            <a:ext cx="4876800" cy="1333500"/>
            <a:chOff x="624" y="1680"/>
            <a:chExt cx="3072" cy="840"/>
          </a:xfrm>
        </p:grpSpPr>
        <p:pic>
          <p:nvPicPr>
            <p:cNvPr id="26636" name="Picture 5" descr="C:\Documents and Settings\Monica\My Documents\LEMOS\Pictures\PP-pics\saddle.jpg">
              <a:extLst>
                <a:ext uri="{FF2B5EF4-FFF2-40B4-BE49-F238E27FC236}">
                  <a16:creationId xmlns:a16="http://schemas.microsoft.com/office/drawing/2014/main" id="{DF0B7182-7D4A-4D6F-74AA-80A2360B4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1680"/>
              <a:ext cx="1248"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7" name="Text Box 6">
              <a:extLst>
                <a:ext uri="{FF2B5EF4-FFF2-40B4-BE49-F238E27FC236}">
                  <a16:creationId xmlns:a16="http://schemas.microsoft.com/office/drawing/2014/main" id="{F11B32E7-8368-407F-D6FF-CEA76B388EE6}"/>
                </a:ext>
              </a:extLst>
            </p:cNvPr>
            <p:cNvSpPr txBox="1">
              <a:spLocks noChangeArrowheads="1"/>
            </p:cNvSpPr>
            <p:nvPr/>
          </p:nvSpPr>
          <p:spPr bwMode="auto">
            <a:xfrm>
              <a:off x="1872" y="1728"/>
              <a:ext cx="182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Comic Sans MS" panose="030F0702030302020204" pitchFamily="66" charset="0"/>
                </a:rPr>
                <a:t>Saddle </a:t>
              </a:r>
            </a:p>
            <a:p>
              <a:pPr eaLnBrk="1" hangingPunct="1"/>
              <a:r>
                <a:rPr lang="en-US" altLang="en-US">
                  <a:latin typeface="Comic Sans MS" panose="030F0702030302020204" pitchFamily="66" charset="0"/>
                </a:rPr>
                <a:t>2 contours bend away</a:t>
              </a:r>
            </a:p>
          </p:txBody>
        </p:sp>
        <p:sp>
          <p:nvSpPr>
            <p:cNvPr id="26638" name="Line 16">
              <a:extLst>
                <a:ext uri="{FF2B5EF4-FFF2-40B4-BE49-F238E27FC236}">
                  <a16:creationId xmlns:a16="http://schemas.microsoft.com/office/drawing/2014/main" id="{609840BF-058C-1B41-EE66-AC39E568B5BD}"/>
                </a:ext>
              </a:extLst>
            </p:cNvPr>
            <p:cNvSpPr>
              <a:spLocks noChangeShapeType="1"/>
            </p:cNvSpPr>
            <p:nvPr/>
          </p:nvSpPr>
          <p:spPr bwMode="auto">
            <a:xfrm flipH="1">
              <a:off x="1200" y="1920"/>
              <a:ext cx="720" cy="2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21" descr="A topographic map depicting a ridge.">
            <a:extLst>
              <a:ext uri="{FF2B5EF4-FFF2-40B4-BE49-F238E27FC236}">
                <a16:creationId xmlns:a16="http://schemas.microsoft.com/office/drawing/2014/main" id="{729711FE-EEF5-CBED-77D5-9B3FD2F81900}"/>
              </a:ext>
            </a:extLst>
          </p:cNvPr>
          <p:cNvGrpSpPr>
            <a:grpSpLocks/>
          </p:cNvGrpSpPr>
          <p:nvPr/>
        </p:nvGrpSpPr>
        <p:grpSpPr bwMode="auto">
          <a:xfrm>
            <a:off x="1295400" y="3733800"/>
            <a:ext cx="4876800" cy="2438400"/>
            <a:chOff x="816" y="2352"/>
            <a:chExt cx="3072" cy="1536"/>
          </a:xfrm>
        </p:grpSpPr>
        <p:pic>
          <p:nvPicPr>
            <p:cNvPr id="26632" name="Picture 7" descr="C:\Documents and Settings\Monica\My Documents\LEMOS\Pictures\PP-pics\ridge.jpg">
              <a:extLst>
                <a:ext uri="{FF2B5EF4-FFF2-40B4-BE49-F238E27FC236}">
                  <a16:creationId xmlns:a16="http://schemas.microsoft.com/office/drawing/2014/main" id="{46291E0D-A30D-4297-430F-E00F7C8291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2688"/>
              <a:ext cx="690"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 Box 8">
              <a:extLst>
                <a:ext uri="{FF2B5EF4-FFF2-40B4-BE49-F238E27FC236}">
                  <a16:creationId xmlns:a16="http://schemas.microsoft.com/office/drawing/2014/main" id="{1525CA86-1324-1F64-FC4B-EBEFE44BE062}"/>
                </a:ext>
              </a:extLst>
            </p:cNvPr>
            <p:cNvSpPr txBox="1">
              <a:spLocks noChangeArrowheads="1"/>
            </p:cNvSpPr>
            <p:nvPr/>
          </p:nvSpPr>
          <p:spPr bwMode="auto">
            <a:xfrm>
              <a:off x="1728" y="2928"/>
              <a:ext cx="1440"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a:latin typeface="Comic Sans MS" panose="030F0702030302020204" pitchFamily="66" charset="0"/>
                </a:rPr>
                <a:t>Ridge: </a:t>
              </a:r>
            </a:p>
            <a:p>
              <a:pPr eaLnBrk="1" hangingPunct="1"/>
              <a:r>
                <a:rPr lang="en-US" altLang="en-US" sz="2200">
                  <a:latin typeface="Comic Sans MS" panose="030F0702030302020204" pitchFamily="66" charset="0"/>
                </a:rPr>
                <a:t>“point” downhill, usually rounded.</a:t>
              </a:r>
            </a:p>
          </p:txBody>
        </p:sp>
        <p:sp>
          <p:nvSpPr>
            <p:cNvPr id="26634" name="Line 11">
              <a:extLst>
                <a:ext uri="{FF2B5EF4-FFF2-40B4-BE49-F238E27FC236}">
                  <a16:creationId xmlns:a16="http://schemas.microsoft.com/office/drawing/2014/main" id="{BF36D0E3-A872-F0D1-E86E-D9C62DBF4D0C}"/>
                </a:ext>
              </a:extLst>
            </p:cNvPr>
            <p:cNvSpPr>
              <a:spLocks noChangeShapeType="1"/>
            </p:cNvSpPr>
            <p:nvPr/>
          </p:nvSpPr>
          <p:spPr bwMode="auto">
            <a:xfrm flipH="1">
              <a:off x="1248" y="3072"/>
              <a:ext cx="48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5" name="Line 17">
              <a:extLst>
                <a:ext uri="{FF2B5EF4-FFF2-40B4-BE49-F238E27FC236}">
                  <a16:creationId xmlns:a16="http://schemas.microsoft.com/office/drawing/2014/main" id="{F3C59059-2F4D-83C2-9119-2E4F059487EC}"/>
                </a:ext>
              </a:extLst>
            </p:cNvPr>
            <p:cNvSpPr>
              <a:spLocks noChangeShapeType="1"/>
            </p:cNvSpPr>
            <p:nvPr/>
          </p:nvSpPr>
          <p:spPr bwMode="auto">
            <a:xfrm flipV="1">
              <a:off x="2448" y="2352"/>
              <a:ext cx="1440" cy="67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Footer Placeholder 3">
            <a:extLst>
              <a:ext uri="{FF2B5EF4-FFF2-40B4-BE49-F238E27FC236}">
                <a16:creationId xmlns:a16="http://schemas.microsoft.com/office/drawing/2014/main" id="{AB1ACB3E-1FB5-50BE-058D-9907F80C075F}"/>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27651" name="Rectangle 1033">
            <a:extLst>
              <a:ext uri="{FF2B5EF4-FFF2-40B4-BE49-F238E27FC236}">
                <a16:creationId xmlns:a16="http://schemas.microsoft.com/office/drawing/2014/main" id="{2996A517-56FD-88CE-FA94-6AF6C06626C8}"/>
              </a:ext>
            </a:extLst>
          </p:cNvPr>
          <p:cNvSpPr>
            <a:spLocks noGrp="1" noChangeArrowheads="1"/>
          </p:cNvSpPr>
          <p:nvPr>
            <p:ph type="title"/>
          </p:nvPr>
        </p:nvSpPr>
        <p:spPr>
          <a:xfrm>
            <a:off x="533400" y="0"/>
            <a:ext cx="6172200" cy="838200"/>
          </a:xfrm>
        </p:spPr>
        <p:txBody>
          <a:bodyPr/>
          <a:lstStyle/>
          <a:p>
            <a:pPr eaLnBrk="1" hangingPunct="1"/>
            <a:r>
              <a:rPr lang="en-US" altLang="en-US" sz="2400" dirty="0">
                <a:latin typeface="Comic Sans MS" panose="030F0702030302020204" pitchFamily="66" charset="0"/>
              </a:rPr>
              <a:t>Features Shown by Contours – Example 2</a:t>
            </a:r>
          </a:p>
        </p:txBody>
      </p:sp>
      <p:pic>
        <p:nvPicPr>
          <p:cNvPr id="27652" name="Content Placeholder 19" descr="A topographic map depicting a ridge, draw or gully, saddle, hilltop, and seasonal creek.">
            <a:extLst>
              <a:ext uri="{FF2B5EF4-FFF2-40B4-BE49-F238E27FC236}">
                <a16:creationId xmlns:a16="http://schemas.microsoft.com/office/drawing/2014/main" id="{7832BD6C-D67A-337C-77D4-0D112E20BD5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905000"/>
            <a:ext cx="6572250" cy="3702050"/>
          </a:xfrm>
        </p:spPr>
      </p:pic>
      <p:sp>
        <p:nvSpPr>
          <p:cNvPr id="21514" name="Text Box 1042">
            <a:extLst>
              <a:ext uri="{FF2B5EF4-FFF2-40B4-BE49-F238E27FC236}">
                <a16:creationId xmlns:a16="http://schemas.microsoft.com/office/drawing/2014/main" id="{18D12B80-C384-26F0-0AB4-31E286C21072}"/>
              </a:ext>
              <a:ext uri="{C183D7F6-B498-43B3-948B-1728B52AA6E4}">
                <adec:decorative xmlns:adec="http://schemas.microsoft.com/office/drawing/2017/decorative" val="1"/>
              </a:ext>
            </a:extLst>
          </p:cNvPr>
          <p:cNvSpPr txBox="1">
            <a:spLocks noChangeArrowheads="1"/>
          </p:cNvSpPr>
          <p:nvPr/>
        </p:nvSpPr>
        <p:spPr bwMode="auto">
          <a:xfrm>
            <a:off x="4114800" y="5715000"/>
            <a:ext cx="1219200" cy="461963"/>
          </a:xfrm>
          <a:prstGeom prst="rect">
            <a:avLst/>
          </a:prstGeom>
          <a:solidFill>
            <a:schemeClr val="accent3"/>
          </a:solidFill>
          <a:ln w="9525">
            <a:noFill/>
            <a:miter lim="800000"/>
            <a:headEnd/>
            <a:tailEnd/>
          </a:ln>
        </p:spPr>
        <p:txBody>
          <a:bodyPr>
            <a:spAutoFit/>
          </a:bodyPr>
          <a:lstStyle/>
          <a:p>
            <a:pPr eaLnBrk="0" hangingPunct="0">
              <a:spcBef>
                <a:spcPct val="50000"/>
              </a:spcBef>
              <a:defRPr/>
            </a:pPr>
            <a:r>
              <a:rPr lang="en-US" dirty="0"/>
              <a:t>Hilltop</a:t>
            </a:r>
          </a:p>
        </p:txBody>
      </p:sp>
      <p:sp>
        <p:nvSpPr>
          <p:cNvPr id="21515" name="Text Box 1028">
            <a:extLst>
              <a:ext uri="{FF2B5EF4-FFF2-40B4-BE49-F238E27FC236}">
                <a16:creationId xmlns:a16="http://schemas.microsoft.com/office/drawing/2014/main" id="{3B52A5A9-EA75-8560-11D5-9DAE860BD60D}"/>
              </a:ext>
              <a:ext uri="{C183D7F6-B498-43B3-948B-1728B52AA6E4}">
                <adec:decorative xmlns:adec="http://schemas.microsoft.com/office/drawing/2017/decorative" val="1"/>
              </a:ext>
            </a:extLst>
          </p:cNvPr>
          <p:cNvSpPr txBox="1">
            <a:spLocks noChangeArrowheads="1"/>
          </p:cNvSpPr>
          <p:nvPr/>
        </p:nvSpPr>
        <p:spPr bwMode="auto">
          <a:xfrm>
            <a:off x="5181600" y="1676400"/>
            <a:ext cx="1143000" cy="457200"/>
          </a:xfrm>
          <a:prstGeom prst="rect">
            <a:avLst/>
          </a:prstGeom>
          <a:solidFill>
            <a:schemeClr val="accent3"/>
          </a:solidFill>
          <a:ln w="9525">
            <a:noFill/>
            <a:miter lim="800000"/>
            <a:headEnd/>
            <a:tailEnd/>
          </a:ln>
        </p:spPr>
        <p:txBody>
          <a:bodyPr>
            <a:spAutoFit/>
          </a:bodyPr>
          <a:lstStyle/>
          <a:p>
            <a:pPr eaLnBrk="0" hangingPunct="0">
              <a:spcBef>
                <a:spcPct val="50000"/>
              </a:spcBef>
              <a:defRPr/>
            </a:pPr>
            <a:r>
              <a:rPr lang="en-US" dirty="0"/>
              <a:t>Ridge</a:t>
            </a:r>
          </a:p>
        </p:txBody>
      </p:sp>
      <p:sp>
        <p:nvSpPr>
          <p:cNvPr id="27655" name="Line 1031">
            <a:extLst>
              <a:ext uri="{FF2B5EF4-FFF2-40B4-BE49-F238E27FC236}">
                <a16:creationId xmlns:a16="http://schemas.microsoft.com/office/drawing/2014/main" id="{7B3525A5-C3B5-1417-7572-A06891061D98}"/>
              </a:ext>
              <a:ext uri="{C183D7F6-B498-43B3-948B-1728B52AA6E4}">
                <adec:decorative xmlns:adec="http://schemas.microsoft.com/office/drawing/2017/decorative" val="1"/>
              </a:ext>
            </a:extLst>
          </p:cNvPr>
          <p:cNvSpPr>
            <a:spLocks noChangeShapeType="1"/>
          </p:cNvSpPr>
          <p:nvPr/>
        </p:nvSpPr>
        <p:spPr bwMode="auto">
          <a:xfrm flipV="1">
            <a:off x="4572000" y="2209800"/>
            <a:ext cx="838200" cy="12954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27656" name="Line 1039">
            <a:extLst>
              <a:ext uri="{FF2B5EF4-FFF2-40B4-BE49-F238E27FC236}">
                <a16:creationId xmlns:a16="http://schemas.microsoft.com/office/drawing/2014/main" id="{902FD14F-9932-8768-27A4-EA44ED14404D}"/>
              </a:ext>
              <a:ext uri="{C183D7F6-B498-43B3-948B-1728B52AA6E4}">
                <adec:decorative xmlns:adec="http://schemas.microsoft.com/office/drawing/2017/decorative" val="1"/>
              </a:ext>
            </a:extLst>
          </p:cNvPr>
          <p:cNvSpPr>
            <a:spLocks noChangeShapeType="1"/>
          </p:cNvSpPr>
          <p:nvPr/>
        </p:nvSpPr>
        <p:spPr bwMode="auto">
          <a:xfrm flipH="1">
            <a:off x="5105400" y="2209800"/>
            <a:ext cx="3048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7" name="Line 1029">
            <a:extLst>
              <a:ext uri="{FF2B5EF4-FFF2-40B4-BE49-F238E27FC236}">
                <a16:creationId xmlns:a16="http://schemas.microsoft.com/office/drawing/2014/main" id="{3D77F62F-BA6F-2C1D-36EA-023855BDC966}"/>
              </a:ext>
              <a:ext uri="{C183D7F6-B498-43B3-948B-1728B52AA6E4}">
                <adec:decorative xmlns:adec="http://schemas.microsoft.com/office/drawing/2017/decorative" val="1"/>
              </a:ext>
            </a:extLst>
          </p:cNvPr>
          <p:cNvSpPr>
            <a:spLocks noChangeShapeType="1"/>
          </p:cNvSpPr>
          <p:nvPr/>
        </p:nvSpPr>
        <p:spPr bwMode="auto">
          <a:xfrm flipV="1">
            <a:off x="5486400" y="3810000"/>
            <a:ext cx="990600" cy="12192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21521" name="Text Box 1026">
            <a:extLst>
              <a:ext uri="{FF2B5EF4-FFF2-40B4-BE49-F238E27FC236}">
                <a16:creationId xmlns:a16="http://schemas.microsoft.com/office/drawing/2014/main" id="{F8F5D8B1-6D96-C6FD-A744-7DC39DEAF246}"/>
              </a:ext>
              <a:ext uri="{C183D7F6-B498-43B3-948B-1728B52AA6E4}">
                <adec:decorative xmlns:adec="http://schemas.microsoft.com/office/drawing/2017/decorative" val="1"/>
              </a:ext>
            </a:extLst>
          </p:cNvPr>
          <p:cNvSpPr txBox="1">
            <a:spLocks noChangeArrowheads="1"/>
          </p:cNvSpPr>
          <p:nvPr/>
        </p:nvSpPr>
        <p:spPr bwMode="auto">
          <a:xfrm>
            <a:off x="6477000" y="3657600"/>
            <a:ext cx="1143000" cy="457200"/>
          </a:xfrm>
          <a:prstGeom prst="rect">
            <a:avLst/>
          </a:prstGeom>
          <a:solidFill>
            <a:schemeClr val="accent3"/>
          </a:solidFill>
          <a:ln w="9525">
            <a:noFill/>
            <a:miter lim="800000"/>
            <a:headEnd/>
            <a:tailEnd/>
          </a:ln>
        </p:spPr>
        <p:txBody>
          <a:bodyPr>
            <a:spAutoFit/>
          </a:bodyPr>
          <a:lstStyle/>
          <a:p>
            <a:pPr eaLnBrk="0" hangingPunct="0">
              <a:spcBef>
                <a:spcPct val="50000"/>
              </a:spcBef>
              <a:defRPr/>
            </a:pPr>
            <a:r>
              <a:rPr lang="en-US" dirty="0"/>
              <a:t>Saddle</a:t>
            </a:r>
          </a:p>
        </p:txBody>
      </p:sp>
      <p:sp>
        <p:nvSpPr>
          <p:cNvPr id="27659" name="Line 1031">
            <a:extLst>
              <a:ext uri="{FF2B5EF4-FFF2-40B4-BE49-F238E27FC236}">
                <a16:creationId xmlns:a16="http://schemas.microsoft.com/office/drawing/2014/main" id="{C798806E-F933-00D8-C385-DF0151FFFC5C}"/>
              </a:ext>
              <a:ext uri="{C183D7F6-B498-43B3-948B-1728B52AA6E4}">
                <adec:decorative xmlns:adec="http://schemas.microsoft.com/office/drawing/2017/decorative" val="1"/>
              </a:ext>
            </a:extLst>
          </p:cNvPr>
          <p:cNvSpPr>
            <a:spLocks noChangeShapeType="1"/>
          </p:cNvSpPr>
          <p:nvPr/>
        </p:nvSpPr>
        <p:spPr bwMode="auto">
          <a:xfrm flipV="1">
            <a:off x="3048000" y="1295400"/>
            <a:ext cx="381000" cy="15240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22" name="TextBox 21">
            <a:extLst>
              <a:ext uri="{FF2B5EF4-FFF2-40B4-BE49-F238E27FC236}">
                <a16:creationId xmlns:a16="http://schemas.microsoft.com/office/drawing/2014/main" id="{A3C0F0C8-21F3-3AC8-113F-190403CCCE82}"/>
              </a:ext>
              <a:ext uri="{C183D7F6-B498-43B3-948B-1728B52AA6E4}">
                <adec:decorative xmlns:adec="http://schemas.microsoft.com/office/drawing/2017/decorative" val="1"/>
              </a:ext>
            </a:extLst>
          </p:cNvPr>
          <p:cNvSpPr txBox="1"/>
          <p:nvPr/>
        </p:nvSpPr>
        <p:spPr>
          <a:xfrm>
            <a:off x="3352800" y="990600"/>
            <a:ext cx="2133600" cy="461963"/>
          </a:xfrm>
          <a:prstGeom prst="rect">
            <a:avLst/>
          </a:prstGeom>
          <a:solidFill>
            <a:schemeClr val="accent3"/>
          </a:solidFill>
        </p:spPr>
        <p:txBody>
          <a:bodyPr>
            <a:spAutoFit/>
          </a:bodyPr>
          <a:lstStyle/>
          <a:p>
            <a:pPr>
              <a:defRPr/>
            </a:pPr>
            <a:r>
              <a:rPr lang="en-US" dirty="0"/>
              <a:t>Seasonal Creek</a:t>
            </a:r>
          </a:p>
        </p:txBody>
      </p:sp>
      <p:sp>
        <p:nvSpPr>
          <p:cNvPr id="27661" name="Line 1031">
            <a:extLst>
              <a:ext uri="{FF2B5EF4-FFF2-40B4-BE49-F238E27FC236}">
                <a16:creationId xmlns:a16="http://schemas.microsoft.com/office/drawing/2014/main" id="{9F651709-8512-747C-DA6F-C04621CE9F1E}"/>
              </a:ext>
              <a:ext uri="{C183D7F6-B498-43B3-948B-1728B52AA6E4}">
                <adec:decorative xmlns:adec="http://schemas.microsoft.com/office/drawing/2017/decorative" val="1"/>
              </a:ext>
            </a:extLst>
          </p:cNvPr>
          <p:cNvSpPr>
            <a:spLocks noChangeShapeType="1"/>
          </p:cNvSpPr>
          <p:nvPr/>
        </p:nvSpPr>
        <p:spPr bwMode="auto">
          <a:xfrm flipV="1">
            <a:off x="5638800" y="2057400"/>
            <a:ext cx="1066800" cy="1447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24" name="TextBox 23">
            <a:extLst>
              <a:ext uri="{FF2B5EF4-FFF2-40B4-BE49-F238E27FC236}">
                <a16:creationId xmlns:a16="http://schemas.microsoft.com/office/drawing/2014/main" id="{656FC81D-DBA6-A6F0-4785-487AF55A3438}"/>
              </a:ext>
              <a:ext uri="{C183D7F6-B498-43B3-948B-1728B52AA6E4}">
                <adec:decorative xmlns:adec="http://schemas.microsoft.com/office/drawing/2017/decorative" val="1"/>
              </a:ext>
            </a:extLst>
          </p:cNvPr>
          <p:cNvSpPr txBox="1"/>
          <p:nvPr/>
        </p:nvSpPr>
        <p:spPr>
          <a:xfrm>
            <a:off x="6705600" y="1752600"/>
            <a:ext cx="2057400" cy="461963"/>
          </a:xfrm>
          <a:prstGeom prst="rect">
            <a:avLst/>
          </a:prstGeom>
          <a:solidFill>
            <a:schemeClr val="accent3"/>
          </a:solidFill>
        </p:spPr>
        <p:txBody>
          <a:bodyPr>
            <a:spAutoFit/>
          </a:bodyPr>
          <a:lstStyle/>
          <a:p>
            <a:pPr>
              <a:defRPr/>
            </a:pPr>
            <a:r>
              <a:rPr lang="en-US" dirty="0"/>
              <a:t>Draw or gully</a:t>
            </a:r>
          </a:p>
        </p:txBody>
      </p:sp>
      <p:sp>
        <p:nvSpPr>
          <p:cNvPr id="27663" name="Line 1031">
            <a:extLst>
              <a:ext uri="{FF2B5EF4-FFF2-40B4-BE49-F238E27FC236}">
                <a16:creationId xmlns:a16="http://schemas.microsoft.com/office/drawing/2014/main" id="{67D4CF3F-170B-F02C-04AF-3F38F04136AF}"/>
              </a:ext>
              <a:ext uri="{C183D7F6-B498-43B3-948B-1728B52AA6E4}">
                <adec:decorative xmlns:adec="http://schemas.microsoft.com/office/drawing/2017/decorative" val="1"/>
              </a:ext>
            </a:extLst>
          </p:cNvPr>
          <p:cNvSpPr>
            <a:spLocks noChangeShapeType="1"/>
          </p:cNvSpPr>
          <p:nvPr/>
        </p:nvSpPr>
        <p:spPr bwMode="auto">
          <a:xfrm>
            <a:off x="4876800" y="4876800"/>
            <a:ext cx="304800" cy="1066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27664" name="Line 1030">
            <a:extLst>
              <a:ext uri="{FF2B5EF4-FFF2-40B4-BE49-F238E27FC236}">
                <a16:creationId xmlns:a16="http://schemas.microsoft.com/office/drawing/2014/main" id="{7D4A65BD-C9FB-34A9-EC83-31674311903E}"/>
              </a:ext>
              <a:ext uri="{C183D7F6-B498-43B3-948B-1728B52AA6E4}">
                <adec:decorative xmlns:adec="http://schemas.microsoft.com/office/drawing/2017/decorative" val="1"/>
              </a:ext>
            </a:extLst>
          </p:cNvPr>
          <p:cNvSpPr>
            <a:spLocks noChangeShapeType="1"/>
          </p:cNvSpPr>
          <p:nvPr/>
        </p:nvSpPr>
        <p:spPr bwMode="auto">
          <a:xfrm flipH="1">
            <a:off x="7391400" y="3124200"/>
            <a:ext cx="1143000" cy="76200"/>
          </a:xfrm>
          <a:prstGeom prst="line">
            <a:avLst/>
          </a:prstGeom>
          <a:noFill/>
          <a:ln w="38100">
            <a:solidFill>
              <a:srgbClr val="E9300B"/>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65" name="Text Box 1032">
            <a:extLst>
              <a:ext uri="{FF2B5EF4-FFF2-40B4-BE49-F238E27FC236}">
                <a16:creationId xmlns:a16="http://schemas.microsoft.com/office/drawing/2014/main" id="{44B90E51-61B3-59F1-79AB-B57FBBA55B64}"/>
              </a:ext>
              <a:ext uri="{C183D7F6-B498-43B3-948B-1728B52AA6E4}">
                <adec:decorative xmlns:adec="http://schemas.microsoft.com/office/drawing/2017/decorative" val="1"/>
              </a:ext>
            </a:extLst>
          </p:cNvPr>
          <p:cNvSpPr txBox="1">
            <a:spLocks noChangeArrowheads="1"/>
          </p:cNvSpPr>
          <p:nvPr/>
        </p:nvSpPr>
        <p:spPr bwMode="auto">
          <a:xfrm>
            <a:off x="7620000" y="25146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Viewpt</a:t>
            </a:r>
          </a:p>
        </p:txBody>
      </p:sp>
      <p:sp>
        <p:nvSpPr>
          <p:cNvPr id="27666" name="Line 1041">
            <a:extLst>
              <a:ext uri="{FF2B5EF4-FFF2-40B4-BE49-F238E27FC236}">
                <a16:creationId xmlns:a16="http://schemas.microsoft.com/office/drawing/2014/main" id="{2C4E1B58-F002-DDEB-3414-C8BB02CDA121}"/>
              </a:ext>
              <a:ext uri="{C183D7F6-B498-43B3-948B-1728B52AA6E4}">
                <adec:decorative xmlns:adec="http://schemas.microsoft.com/office/drawing/2017/decorative" val="1"/>
              </a:ext>
            </a:extLst>
          </p:cNvPr>
          <p:cNvSpPr>
            <a:spLocks noChangeShapeType="1"/>
          </p:cNvSpPr>
          <p:nvPr/>
        </p:nvSpPr>
        <p:spPr bwMode="auto">
          <a:xfrm flipH="1">
            <a:off x="5181600" y="5181600"/>
            <a:ext cx="1295400" cy="7620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6" name="Rectangle 2">
            <a:extLst>
              <a:ext uri="{FF2B5EF4-FFF2-40B4-BE49-F238E27FC236}">
                <a16:creationId xmlns:a16="http://schemas.microsoft.com/office/drawing/2014/main" id="{9886B745-D87F-D146-5C0D-81CAF5514A27}"/>
              </a:ext>
            </a:extLst>
          </p:cNvPr>
          <p:cNvSpPr>
            <a:spLocks noGrp="1" noChangeArrowheads="1"/>
          </p:cNvSpPr>
          <p:nvPr>
            <p:ph type="title"/>
          </p:nvPr>
        </p:nvSpPr>
        <p:spPr>
          <a:xfrm>
            <a:off x="304800" y="304800"/>
            <a:ext cx="8077200" cy="685800"/>
          </a:xfrm>
        </p:spPr>
        <p:txBody>
          <a:bodyPr/>
          <a:lstStyle/>
          <a:p>
            <a:pPr eaLnBrk="1" hangingPunct="1"/>
            <a:r>
              <a:rPr lang="en-US" altLang="en-US" sz="2800" dirty="0">
                <a:latin typeface="Comic Sans MS" panose="030F0702030302020204" pitchFamily="66" charset="0"/>
              </a:rPr>
              <a:t>3-D Version of the same map – Example 2</a:t>
            </a:r>
            <a:endParaRPr lang="en-US" altLang="en-US" dirty="0">
              <a:latin typeface="Comic Sans MS" panose="030F0702030302020204" pitchFamily="66" charset="0"/>
            </a:endParaRPr>
          </a:p>
        </p:txBody>
      </p:sp>
      <p:pic>
        <p:nvPicPr>
          <p:cNvPr id="28674" name="Picture 13" descr="A 3-d topographic map depicting a ridge, draw or gully, saddle, hilltop, and seasonal creek.">
            <a:extLst>
              <a:ext uri="{FF2B5EF4-FFF2-40B4-BE49-F238E27FC236}">
                <a16:creationId xmlns:a16="http://schemas.microsoft.com/office/drawing/2014/main" id="{88D806E7-40B5-6C10-4C55-EF5D0C2E2C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71600"/>
            <a:ext cx="53482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Footer Placeholder 3">
            <a:extLst>
              <a:ext uri="{FF2B5EF4-FFF2-40B4-BE49-F238E27FC236}">
                <a16:creationId xmlns:a16="http://schemas.microsoft.com/office/drawing/2014/main" id="{DCCA20BE-054A-0B61-1EDA-EC8E0CFBCB54}"/>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28677" name="Line 4">
            <a:extLst>
              <a:ext uri="{FF2B5EF4-FFF2-40B4-BE49-F238E27FC236}">
                <a16:creationId xmlns:a16="http://schemas.microsoft.com/office/drawing/2014/main" id="{2E508A1A-153C-AE87-4FB7-8AE8452A7A9C}"/>
              </a:ext>
              <a:ext uri="{C183D7F6-B498-43B3-948B-1728B52AA6E4}">
                <adec:decorative xmlns:adec="http://schemas.microsoft.com/office/drawing/2017/decorative" val="1"/>
              </a:ext>
            </a:extLst>
          </p:cNvPr>
          <p:cNvSpPr>
            <a:spLocks noChangeShapeType="1"/>
          </p:cNvSpPr>
          <p:nvPr/>
        </p:nvSpPr>
        <p:spPr bwMode="auto">
          <a:xfrm flipH="1" flipV="1">
            <a:off x="2895600" y="1905000"/>
            <a:ext cx="762000" cy="4572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8678" name="Text Box 5">
            <a:extLst>
              <a:ext uri="{FF2B5EF4-FFF2-40B4-BE49-F238E27FC236}">
                <a16:creationId xmlns:a16="http://schemas.microsoft.com/office/drawing/2014/main" id="{A65E51E4-5604-049F-7FBE-F11402F687E4}"/>
              </a:ext>
              <a:ext uri="{C183D7F6-B498-43B3-948B-1728B52AA6E4}">
                <adec:decorative xmlns:adec="http://schemas.microsoft.com/office/drawing/2017/decorative" val="1"/>
              </a:ext>
            </a:extLst>
          </p:cNvPr>
          <p:cNvSpPr txBox="1">
            <a:spLocks noChangeArrowheads="1"/>
          </p:cNvSpPr>
          <p:nvPr/>
        </p:nvSpPr>
        <p:spPr bwMode="auto">
          <a:xfrm>
            <a:off x="1905000" y="1524000"/>
            <a:ext cx="1219200" cy="46196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Saddle</a:t>
            </a:r>
          </a:p>
        </p:txBody>
      </p:sp>
      <p:sp>
        <p:nvSpPr>
          <p:cNvPr id="28679" name="Line 6">
            <a:extLst>
              <a:ext uri="{FF2B5EF4-FFF2-40B4-BE49-F238E27FC236}">
                <a16:creationId xmlns:a16="http://schemas.microsoft.com/office/drawing/2014/main" id="{4D742658-FDE8-D999-8297-5023C9F9753F}"/>
              </a:ext>
              <a:ext uri="{C183D7F6-B498-43B3-948B-1728B52AA6E4}">
                <adec:decorative xmlns:adec="http://schemas.microsoft.com/office/drawing/2017/decorative" val="1"/>
              </a:ext>
            </a:extLst>
          </p:cNvPr>
          <p:cNvSpPr>
            <a:spLocks noChangeShapeType="1"/>
          </p:cNvSpPr>
          <p:nvPr/>
        </p:nvSpPr>
        <p:spPr bwMode="auto">
          <a:xfrm>
            <a:off x="4191000" y="3352800"/>
            <a:ext cx="838200" cy="762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8680" name="Text Box 7">
            <a:extLst>
              <a:ext uri="{FF2B5EF4-FFF2-40B4-BE49-F238E27FC236}">
                <a16:creationId xmlns:a16="http://schemas.microsoft.com/office/drawing/2014/main" id="{A866E75F-7F16-1E61-0479-3D14513D750B}"/>
              </a:ext>
              <a:ext uri="{C183D7F6-B498-43B3-948B-1728B52AA6E4}">
                <adec:decorative xmlns:adec="http://schemas.microsoft.com/office/drawing/2017/decorative" val="1"/>
              </a:ext>
            </a:extLst>
          </p:cNvPr>
          <p:cNvSpPr txBox="1">
            <a:spLocks noChangeArrowheads="1"/>
          </p:cNvSpPr>
          <p:nvPr/>
        </p:nvSpPr>
        <p:spPr bwMode="auto">
          <a:xfrm>
            <a:off x="5105400" y="3200400"/>
            <a:ext cx="990600" cy="457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dirty="0"/>
              <a:t>Ridge</a:t>
            </a:r>
          </a:p>
        </p:txBody>
      </p:sp>
      <p:sp>
        <p:nvSpPr>
          <p:cNvPr id="28681" name="Line 9">
            <a:extLst>
              <a:ext uri="{FF2B5EF4-FFF2-40B4-BE49-F238E27FC236}">
                <a16:creationId xmlns:a16="http://schemas.microsoft.com/office/drawing/2014/main" id="{575F6D12-984E-7D87-233F-A34B32FCB628}"/>
              </a:ext>
              <a:ext uri="{C183D7F6-B498-43B3-948B-1728B52AA6E4}">
                <adec:decorative xmlns:adec="http://schemas.microsoft.com/office/drawing/2017/decorative" val="1"/>
              </a:ext>
            </a:extLst>
          </p:cNvPr>
          <p:cNvSpPr>
            <a:spLocks noChangeShapeType="1"/>
          </p:cNvSpPr>
          <p:nvPr/>
        </p:nvSpPr>
        <p:spPr bwMode="auto">
          <a:xfrm flipH="1">
            <a:off x="2209800" y="3200400"/>
            <a:ext cx="990600" cy="2286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8682" name="Text Box 10">
            <a:extLst>
              <a:ext uri="{FF2B5EF4-FFF2-40B4-BE49-F238E27FC236}">
                <a16:creationId xmlns:a16="http://schemas.microsoft.com/office/drawing/2014/main" id="{E3D4099B-ED34-AAC4-E1DD-5B9C46F879A8}"/>
              </a:ext>
              <a:ext uri="{C183D7F6-B498-43B3-948B-1728B52AA6E4}">
                <adec:decorative xmlns:adec="http://schemas.microsoft.com/office/drawing/2017/decorative" val="1"/>
              </a:ext>
            </a:extLst>
          </p:cNvPr>
          <p:cNvSpPr txBox="1">
            <a:spLocks noChangeArrowheads="1"/>
          </p:cNvSpPr>
          <p:nvPr/>
        </p:nvSpPr>
        <p:spPr bwMode="auto">
          <a:xfrm>
            <a:off x="1066800" y="3200400"/>
            <a:ext cx="1219200" cy="457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Hilltop</a:t>
            </a:r>
          </a:p>
        </p:txBody>
      </p:sp>
      <p:sp>
        <p:nvSpPr>
          <p:cNvPr id="28683" name="Line 1031">
            <a:extLst>
              <a:ext uri="{FF2B5EF4-FFF2-40B4-BE49-F238E27FC236}">
                <a16:creationId xmlns:a16="http://schemas.microsoft.com/office/drawing/2014/main" id="{09DB9927-66CD-C1BE-7468-E0685B374CE3}"/>
              </a:ext>
              <a:ext uri="{C183D7F6-B498-43B3-948B-1728B52AA6E4}">
                <adec:decorative xmlns:adec="http://schemas.microsoft.com/office/drawing/2017/decorative" val="1"/>
              </a:ext>
            </a:extLst>
          </p:cNvPr>
          <p:cNvSpPr>
            <a:spLocks noChangeShapeType="1"/>
          </p:cNvSpPr>
          <p:nvPr/>
        </p:nvSpPr>
        <p:spPr bwMode="auto">
          <a:xfrm flipV="1">
            <a:off x="5029200" y="1981200"/>
            <a:ext cx="838200" cy="304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28684" name="TextBox 15">
            <a:extLst>
              <a:ext uri="{FF2B5EF4-FFF2-40B4-BE49-F238E27FC236}">
                <a16:creationId xmlns:a16="http://schemas.microsoft.com/office/drawing/2014/main" id="{C0C1E736-8095-8CA4-A075-BB2AB0041D40}"/>
              </a:ext>
              <a:ext uri="{C183D7F6-B498-43B3-948B-1728B52AA6E4}">
                <adec:decorative xmlns:adec="http://schemas.microsoft.com/office/drawing/2017/decorative" val="1"/>
              </a:ext>
            </a:extLst>
          </p:cNvPr>
          <p:cNvSpPr txBox="1">
            <a:spLocks noChangeArrowheads="1"/>
          </p:cNvSpPr>
          <p:nvPr/>
        </p:nvSpPr>
        <p:spPr bwMode="auto">
          <a:xfrm>
            <a:off x="5867400" y="1676400"/>
            <a:ext cx="2133600" cy="46196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Seasonal Creek</a:t>
            </a:r>
          </a:p>
        </p:txBody>
      </p:sp>
      <p:sp>
        <p:nvSpPr>
          <p:cNvPr id="28685" name="Line 1031">
            <a:extLst>
              <a:ext uri="{FF2B5EF4-FFF2-40B4-BE49-F238E27FC236}">
                <a16:creationId xmlns:a16="http://schemas.microsoft.com/office/drawing/2014/main" id="{A8BA03B7-E1BB-26FD-1AC2-8A8DC7B68000}"/>
              </a:ext>
              <a:ext uri="{C183D7F6-B498-43B3-948B-1728B52AA6E4}">
                <adec:decorative xmlns:adec="http://schemas.microsoft.com/office/drawing/2017/decorative" val="1"/>
              </a:ext>
            </a:extLst>
          </p:cNvPr>
          <p:cNvSpPr>
            <a:spLocks noChangeShapeType="1"/>
          </p:cNvSpPr>
          <p:nvPr/>
        </p:nvSpPr>
        <p:spPr bwMode="auto">
          <a:xfrm flipV="1">
            <a:off x="5638800" y="4419600"/>
            <a:ext cx="1219200" cy="2286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28686" name="TextBox 17">
            <a:extLst>
              <a:ext uri="{FF2B5EF4-FFF2-40B4-BE49-F238E27FC236}">
                <a16:creationId xmlns:a16="http://schemas.microsoft.com/office/drawing/2014/main" id="{95E9FBAC-0539-6C28-B246-BA796102674A}"/>
              </a:ext>
              <a:ext uri="{C183D7F6-B498-43B3-948B-1728B52AA6E4}">
                <adec:decorative xmlns:adec="http://schemas.microsoft.com/office/drawing/2017/decorative" val="1"/>
              </a:ext>
            </a:extLst>
          </p:cNvPr>
          <p:cNvSpPr txBox="1">
            <a:spLocks noChangeArrowheads="1"/>
          </p:cNvSpPr>
          <p:nvPr/>
        </p:nvSpPr>
        <p:spPr bwMode="auto">
          <a:xfrm>
            <a:off x="6858000" y="4114800"/>
            <a:ext cx="2057400" cy="46196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Draw or gully</a:t>
            </a:r>
          </a:p>
        </p:txBody>
      </p:sp>
      <p:sp>
        <p:nvSpPr>
          <p:cNvPr id="28687" name="Line 6">
            <a:extLst>
              <a:ext uri="{FF2B5EF4-FFF2-40B4-BE49-F238E27FC236}">
                <a16:creationId xmlns:a16="http://schemas.microsoft.com/office/drawing/2014/main" id="{0E0E1C87-FFAF-EDC2-98E9-4781910A637B}"/>
              </a:ext>
              <a:ext uri="{C183D7F6-B498-43B3-948B-1728B52AA6E4}">
                <adec:decorative xmlns:adec="http://schemas.microsoft.com/office/drawing/2017/decorative" val="1"/>
              </a:ext>
            </a:extLst>
          </p:cNvPr>
          <p:cNvSpPr>
            <a:spLocks noChangeShapeType="1"/>
          </p:cNvSpPr>
          <p:nvPr/>
        </p:nvSpPr>
        <p:spPr bwMode="auto">
          <a:xfrm>
            <a:off x="4267200" y="2286000"/>
            <a:ext cx="762000" cy="11430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a:extLst>
              <a:ext uri="{FF2B5EF4-FFF2-40B4-BE49-F238E27FC236}">
                <a16:creationId xmlns:a16="http://schemas.microsoft.com/office/drawing/2014/main" id="{4A82B63A-F5E3-AB22-296C-CA6B9D712BFC}"/>
              </a:ext>
            </a:extLst>
          </p:cNvPr>
          <p:cNvSpPr>
            <a:spLocks noGrp="1"/>
          </p:cNvSpPr>
          <p:nvPr>
            <p:ph type="title"/>
          </p:nvPr>
        </p:nvSpPr>
        <p:spPr/>
        <p:txBody>
          <a:bodyPr/>
          <a:lstStyle/>
          <a:p>
            <a:r>
              <a:rPr lang="en-US" altLang="en-US" sz="2800"/>
              <a:t>Match the contours to the features!</a:t>
            </a:r>
            <a:br>
              <a:rPr lang="en-US" altLang="en-US" sz="2800"/>
            </a:br>
            <a:r>
              <a:rPr lang="en-US" altLang="en-US" sz="2800"/>
              <a:t>Vegetation can obscure features.</a:t>
            </a:r>
          </a:p>
        </p:txBody>
      </p:sp>
      <p:sp>
        <p:nvSpPr>
          <p:cNvPr id="29700" name="Footer Placeholder 3">
            <a:extLst>
              <a:ext uri="{FF2B5EF4-FFF2-40B4-BE49-F238E27FC236}">
                <a16:creationId xmlns:a16="http://schemas.microsoft.com/office/drawing/2014/main" id="{51551F5C-111E-7CAA-88D1-61CE16B5C7A2}"/>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pic>
        <p:nvPicPr>
          <p:cNvPr id="29701" name="Picture 5" descr="Photograph of a snowy rural landscape featuring a partially snow-covered field with sparse trees and a wooden fence in the foreground, and a dense forest of evergreen trees at the base of snow-capped mountains in the background. Overcast sky creates a muted atmosphere, highlighting the contrast between white snow and dark green trees.">
            <a:extLst>
              <a:ext uri="{FF2B5EF4-FFF2-40B4-BE49-F238E27FC236}">
                <a16:creationId xmlns:a16="http://schemas.microsoft.com/office/drawing/2014/main" id="{A7AC054C-B40F-FAE3-E683-5DBA06364F7B}"/>
              </a:ext>
            </a:extLst>
          </p:cNvPr>
          <p:cNvPicPr>
            <a:picLocks noChangeAspect="1"/>
          </p:cNvPicPr>
          <p:nvPr/>
        </p:nvPicPr>
        <p:blipFill>
          <a:blip r:embed="rId2">
            <a:extLst>
              <a:ext uri="{28A0092B-C50C-407E-A947-70E740481C1C}">
                <a14:useLocalDpi xmlns:a14="http://schemas.microsoft.com/office/drawing/2010/main" val="0"/>
              </a:ext>
            </a:extLst>
          </a:blip>
          <a:srcRect b="20708"/>
          <a:stretch>
            <a:fillRect/>
          </a:stretch>
        </p:blipFill>
        <p:spPr bwMode="auto">
          <a:xfrm>
            <a:off x="1371600" y="1295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4" descr="Topographic map showing Binarch Mountain with detailed contour lines indicating elevation changes ranging from 1200 to 3600 feet. Map includes labeled features such as Pack Trail and Binarch Peak, highlighting terrain steepness and mountain ridge layout.">
            <a:extLst>
              <a:ext uri="{FF2B5EF4-FFF2-40B4-BE49-F238E27FC236}">
                <a16:creationId xmlns:a16="http://schemas.microsoft.com/office/drawing/2014/main" id="{2378CFDB-36AF-CFF1-88AC-948C0DE219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217439">
            <a:off x="1865313" y="3498850"/>
            <a:ext cx="657225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a:extLst>
              <a:ext uri="{FF2B5EF4-FFF2-40B4-BE49-F238E27FC236}">
                <a16:creationId xmlns:a16="http://schemas.microsoft.com/office/drawing/2014/main" id="{80C991DD-4414-1D27-265E-D737E5E1AAB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217439">
            <a:off x="1865313" y="3498850"/>
            <a:ext cx="657225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1">
            <a:extLst>
              <a:ext uri="{FF2B5EF4-FFF2-40B4-BE49-F238E27FC236}">
                <a16:creationId xmlns:a16="http://schemas.microsoft.com/office/drawing/2014/main" id="{01A90415-6CF6-64AF-F6DE-6B475FB03E9F}"/>
              </a:ext>
              <a:ext uri="{C183D7F6-B498-43B3-948B-1728B52AA6E4}">
                <adec:decorative xmlns:adec="http://schemas.microsoft.com/office/drawing/2017/decorative" val="1"/>
              </a:ext>
            </a:extLst>
          </p:cNvPr>
          <p:cNvSpPr>
            <a:spLocks noGrp="1"/>
          </p:cNvSpPr>
          <p:nvPr>
            <p:ph type="title"/>
          </p:nvPr>
        </p:nvSpPr>
        <p:spPr/>
        <p:txBody>
          <a:bodyPr/>
          <a:lstStyle/>
          <a:p>
            <a:r>
              <a:rPr lang="en-US" altLang="en-US" sz="2800" dirty="0"/>
              <a:t>Contours matched to features</a:t>
            </a:r>
          </a:p>
        </p:txBody>
      </p:sp>
      <p:sp>
        <p:nvSpPr>
          <p:cNvPr id="30724" name="Footer Placeholder 3">
            <a:extLst>
              <a:ext uri="{FF2B5EF4-FFF2-40B4-BE49-F238E27FC236}">
                <a16:creationId xmlns:a16="http://schemas.microsoft.com/office/drawing/2014/main" id="{CD8F564B-D1DF-943D-0D9C-C0ADBF8775BE}"/>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pic>
        <p:nvPicPr>
          <p:cNvPr id="30725" name="Picture 5">
            <a:extLst>
              <a:ext uri="{FF2B5EF4-FFF2-40B4-BE49-F238E27FC236}">
                <a16:creationId xmlns:a16="http://schemas.microsoft.com/office/drawing/2014/main" id="{A4A2B3D9-FBB3-8791-01D3-A8B503130F7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b="20708"/>
          <a:stretch>
            <a:fillRect/>
          </a:stretch>
        </p:blipFill>
        <p:spPr bwMode="auto">
          <a:xfrm>
            <a:off x="1371600" y="1295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0B89EA00-7223-BFAC-02D4-272C8D44428B}"/>
              </a:ext>
              <a:ext uri="{C183D7F6-B498-43B3-948B-1728B52AA6E4}">
                <adec:decorative xmlns:adec="http://schemas.microsoft.com/office/drawing/2017/decorative" val="1"/>
              </a:ext>
            </a:extLst>
          </p:cNvPr>
          <p:cNvCxnSpPr/>
          <p:nvPr/>
        </p:nvCxnSpPr>
        <p:spPr>
          <a:xfrm flipH="1" flipV="1">
            <a:off x="2286000" y="1905000"/>
            <a:ext cx="228600" cy="2438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EFF8C0A-9E7C-70A4-BEAB-FC7411E54886}"/>
              </a:ext>
              <a:ext uri="{C183D7F6-B498-43B3-948B-1728B52AA6E4}">
                <adec:decorative xmlns:adec="http://schemas.microsoft.com/office/drawing/2017/decorative" val="1"/>
              </a:ext>
            </a:extLst>
          </p:cNvPr>
          <p:cNvCxnSpPr/>
          <p:nvPr/>
        </p:nvCxnSpPr>
        <p:spPr>
          <a:xfrm flipH="1" flipV="1">
            <a:off x="3581400" y="2209800"/>
            <a:ext cx="76200" cy="2133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C755714-271E-0DA1-1BCC-75EB558DB826}"/>
              </a:ext>
              <a:ext uri="{C183D7F6-B498-43B3-948B-1728B52AA6E4}">
                <adec:decorative xmlns:adec="http://schemas.microsoft.com/office/drawing/2017/decorative" val="1"/>
              </a:ext>
            </a:extLst>
          </p:cNvPr>
          <p:cNvCxnSpPr/>
          <p:nvPr/>
        </p:nvCxnSpPr>
        <p:spPr>
          <a:xfrm flipV="1">
            <a:off x="4191000" y="2133600"/>
            <a:ext cx="76200" cy="2209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A5D2D08-BBC9-524D-6E5B-9BBA473B4D5E}"/>
              </a:ext>
              <a:ext uri="{C183D7F6-B498-43B3-948B-1728B52AA6E4}">
                <adec:decorative xmlns:adec="http://schemas.microsoft.com/office/drawing/2017/decorative" val="1"/>
              </a:ext>
            </a:extLst>
          </p:cNvPr>
          <p:cNvCxnSpPr/>
          <p:nvPr/>
        </p:nvCxnSpPr>
        <p:spPr>
          <a:xfrm flipH="1" flipV="1">
            <a:off x="4876800" y="1981200"/>
            <a:ext cx="76200" cy="2286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6099AA2-DD5B-E7C1-153D-758BB027BC13}"/>
              </a:ext>
              <a:ext uri="{C183D7F6-B498-43B3-948B-1728B52AA6E4}">
                <adec:decorative xmlns:adec="http://schemas.microsoft.com/office/drawing/2017/decorative" val="1"/>
              </a:ext>
            </a:extLst>
          </p:cNvPr>
          <p:cNvCxnSpPr/>
          <p:nvPr/>
        </p:nvCxnSpPr>
        <p:spPr>
          <a:xfrm flipV="1">
            <a:off x="5867400" y="2133600"/>
            <a:ext cx="76200" cy="2209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6A4C668-B1F5-5DE1-0D2A-63FED8FAABA0}"/>
              </a:ext>
              <a:ext uri="{C183D7F6-B498-43B3-948B-1728B52AA6E4}">
                <adec:decorative xmlns:adec="http://schemas.microsoft.com/office/drawing/2017/decorative" val="1"/>
              </a:ext>
            </a:extLst>
          </p:cNvPr>
          <p:cNvCxnSpPr/>
          <p:nvPr/>
        </p:nvCxnSpPr>
        <p:spPr>
          <a:xfrm flipH="1" flipV="1">
            <a:off x="7086600" y="2286000"/>
            <a:ext cx="76200" cy="2438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0.70"/>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strVal val="#ppt_w*0.70"/>
                                          </p:val>
                                        </p:tav>
                                        <p:tav tm="100000">
                                          <p:val>
                                            <p:strVal val="#ppt_w"/>
                                          </p:val>
                                        </p:tav>
                                      </p:tavLst>
                                    </p:anim>
                                    <p:anim calcmode="lin" valueType="num">
                                      <p:cBhvr>
                                        <p:cTn id="36" dur="1000" fill="hold"/>
                                        <p:tgtEl>
                                          <p:spTgt spid="14"/>
                                        </p:tgtEl>
                                        <p:attrNameLst>
                                          <p:attrName>ppt_h</p:attrName>
                                        </p:attrNameLst>
                                      </p:cBhvr>
                                      <p:tavLst>
                                        <p:tav tm="0">
                                          <p:val>
                                            <p:strVal val="#ppt_h"/>
                                          </p:val>
                                        </p:tav>
                                        <p:tav tm="100000">
                                          <p:val>
                                            <p:strVal val="#ppt_h"/>
                                          </p:val>
                                        </p:tav>
                                      </p:tavLst>
                                    </p:anim>
                                    <p:animEffect transition="in" filter="fade">
                                      <p:cBhvr>
                                        <p:cTn id="37" dur="10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strVal val="#ppt_w*0.70"/>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Effect transition="in" filter="fade">
                                      <p:cBhvr>
                                        <p:cTn id="4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Footer Placeholder 3">
            <a:extLst>
              <a:ext uri="{FF2B5EF4-FFF2-40B4-BE49-F238E27FC236}">
                <a16:creationId xmlns:a16="http://schemas.microsoft.com/office/drawing/2014/main" id="{165EBAEB-11D2-D692-4DDC-8FD5D1009EE1}"/>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4099" name="Rectangle 2">
            <a:extLst>
              <a:ext uri="{FF2B5EF4-FFF2-40B4-BE49-F238E27FC236}">
                <a16:creationId xmlns:a16="http://schemas.microsoft.com/office/drawing/2014/main" id="{9B277B0E-38BD-D163-1EEC-2480FDA77833}"/>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Types of Maps</a:t>
            </a:r>
          </a:p>
        </p:txBody>
      </p:sp>
      <p:sp>
        <p:nvSpPr>
          <p:cNvPr id="4100" name="Rectangle 3">
            <a:extLst>
              <a:ext uri="{FF2B5EF4-FFF2-40B4-BE49-F238E27FC236}">
                <a16:creationId xmlns:a16="http://schemas.microsoft.com/office/drawing/2014/main" id="{27E02BE4-D2DE-B954-C81E-084FC06F09BC}"/>
              </a:ext>
            </a:extLst>
          </p:cNvPr>
          <p:cNvSpPr>
            <a:spLocks noGrp="1" noChangeArrowheads="1"/>
          </p:cNvSpPr>
          <p:nvPr>
            <p:ph type="body" idx="1"/>
          </p:nvPr>
        </p:nvSpPr>
        <p:spPr/>
        <p:txBody>
          <a:bodyPr/>
          <a:lstStyle/>
          <a:p>
            <a:pPr eaLnBrk="1" hangingPunct="1"/>
            <a:r>
              <a:rPr lang="en-US" altLang="en-US" sz="2800" b="0">
                <a:latin typeface="Comic Sans MS" panose="030F0702030302020204" pitchFamily="66" charset="0"/>
              </a:rPr>
              <a:t>Planimetric</a:t>
            </a:r>
          </a:p>
          <a:p>
            <a:pPr lvl="1" eaLnBrk="1" hangingPunct="1"/>
            <a:r>
              <a:rPr lang="en-US" altLang="en-US" sz="2400">
                <a:latin typeface="Comic Sans MS" panose="030F0702030302020204" pitchFamily="66" charset="0"/>
              </a:rPr>
              <a:t>Flat surface – no geographic features</a:t>
            </a:r>
          </a:p>
          <a:p>
            <a:pPr lvl="1" eaLnBrk="1" hangingPunct="1"/>
            <a:r>
              <a:rPr lang="en-US" altLang="en-US" sz="2400">
                <a:latin typeface="Comic Sans MS" panose="030F0702030302020204" pitchFamily="66" charset="0"/>
              </a:rPr>
              <a:t>Road maps, ownership maps, tourist maps.</a:t>
            </a:r>
          </a:p>
          <a:p>
            <a:pPr lvl="1" eaLnBrk="1" hangingPunct="1">
              <a:buFont typeface="Wingdings" panose="05000000000000000000" pitchFamily="2" charset="2"/>
              <a:buNone/>
            </a:pPr>
            <a:endParaRPr lang="en-US" altLang="en-US" sz="2400">
              <a:latin typeface="Comic Sans MS" panose="030F0702030302020204" pitchFamily="66" charset="0"/>
            </a:endParaRPr>
          </a:p>
          <a:p>
            <a:pPr eaLnBrk="1" hangingPunct="1"/>
            <a:r>
              <a:rPr lang="en-US" altLang="en-US" sz="2800" b="0">
                <a:latin typeface="Comic Sans MS" panose="030F0702030302020204" pitchFamily="66" charset="0"/>
              </a:rPr>
              <a:t>Topographic</a:t>
            </a:r>
          </a:p>
          <a:p>
            <a:pPr lvl="1" eaLnBrk="1" hangingPunct="1"/>
            <a:r>
              <a:rPr lang="en-US" altLang="en-US" sz="2400">
                <a:latin typeface="Comic Sans MS" panose="030F0702030302020204" pitchFamily="66" charset="0"/>
              </a:rPr>
              <a:t>Terrain represented via contour lines</a:t>
            </a:r>
          </a:p>
          <a:p>
            <a:pPr lvl="1" eaLnBrk="1" hangingPunct="1"/>
            <a:r>
              <a:rPr lang="en-US" altLang="en-US" sz="2400">
                <a:latin typeface="Comic Sans MS" panose="030F0702030302020204" pitchFamily="66" charset="0"/>
              </a:rPr>
              <a:t>Other geographic features such as rivers, seasonal creeks, permanent snowfields, vegetation, etc.</a:t>
            </a: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F3A64594-54D3-CF5C-CEEF-6D9FBE52E635}"/>
              </a:ext>
            </a:extLst>
          </p:cNvPr>
          <p:cNvSpPr>
            <a:spLocks noGrp="1"/>
          </p:cNvSpPr>
          <p:nvPr>
            <p:ph type="title"/>
          </p:nvPr>
        </p:nvSpPr>
        <p:spPr/>
        <p:txBody>
          <a:bodyPr/>
          <a:lstStyle/>
          <a:p>
            <a:pPr eaLnBrk="1" hangingPunct="1"/>
            <a:r>
              <a:rPr lang="en-US" altLang="en-US"/>
              <a:t>Practice with contours</a:t>
            </a:r>
          </a:p>
        </p:txBody>
      </p:sp>
      <p:pic>
        <p:nvPicPr>
          <p:cNvPr id="31747" name="Picture 3">
            <a:extLst>
              <a:ext uri="{FF2B5EF4-FFF2-40B4-BE49-F238E27FC236}">
                <a16:creationId xmlns:a16="http://schemas.microsoft.com/office/drawing/2014/main" id="{17816BEA-4899-C810-63D8-04BD4BA46AE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3638" y="2522538"/>
            <a:ext cx="1736725"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a:extLst>
              <a:ext uri="{FF2B5EF4-FFF2-40B4-BE49-F238E27FC236}">
                <a16:creationId xmlns:a16="http://schemas.microsoft.com/office/drawing/2014/main" id="{41010807-2BF7-9C4C-F247-61F722B1B67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447800"/>
            <a:ext cx="64150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a:extLst>
              <a:ext uri="{FF2B5EF4-FFF2-40B4-BE49-F238E27FC236}">
                <a16:creationId xmlns:a16="http://schemas.microsoft.com/office/drawing/2014/main" id="{A7C52363-D1E4-2121-B612-4BE971E089C9}"/>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32771" name="Rectangle 3">
            <a:extLst>
              <a:ext uri="{FF2B5EF4-FFF2-40B4-BE49-F238E27FC236}">
                <a16:creationId xmlns:a16="http://schemas.microsoft.com/office/drawing/2014/main" id="{B1447CF6-C479-0921-666C-1BF9F3D47FB9}"/>
              </a:ext>
            </a:extLst>
          </p:cNvPr>
          <p:cNvSpPr>
            <a:spLocks noGrp="1" noChangeArrowheads="1"/>
          </p:cNvSpPr>
          <p:nvPr>
            <p:ph type="title"/>
          </p:nvPr>
        </p:nvSpPr>
        <p:spPr>
          <a:xfrm>
            <a:off x="533400" y="0"/>
            <a:ext cx="7772400" cy="1143000"/>
          </a:xfrm>
        </p:spPr>
        <p:txBody>
          <a:bodyPr/>
          <a:lstStyle/>
          <a:p>
            <a:pPr eaLnBrk="1" hangingPunct="1"/>
            <a:r>
              <a:rPr lang="en-US" altLang="en-US" sz="2800">
                <a:latin typeface="Comic Sans MS" panose="030F0702030302020204" pitchFamily="66" charset="0"/>
              </a:rPr>
              <a:t>Slope Aspect: </a:t>
            </a:r>
            <a:br>
              <a:rPr lang="en-US" altLang="en-US" sz="2800">
                <a:latin typeface="Comic Sans MS" panose="030F0702030302020204" pitchFamily="66" charset="0"/>
              </a:rPr>
            </a:br>
            <a:r>
              <a:rPr lang="en-US" altLang="en-US" sz="2800">
                <a:latin typeface="Comic Sans MS" panose="030F0702030302020204" pitchFamily="66" charset="0"/>
              </a:rPr>
              <a:t>which direction a slope faces</a:t>
            </a:r>
          </a:p>
        </p:txBody>
      </p:sp>
      <p:sp>
        <p:nvSpPr>
          <p:cNvPr id="32775" name="Text Box 17">
            <a:extLst>
              <a:ext uri="{FF2B5EF4-FFF2-40B4-BE49-F238E27FC236}">
                <a16:creationId xmlns:a16="http://schemas.microsoft.com/office/drawing/2014/main" id="{22D7E908-73CA-C79C-BF1C-EE5F1EE70B67}"/>
              </a:ext>
            </a:extLst>
          </p:cNvPr>
          <p:cNvSpPr txBox="1">
            <a:spLocks noChangeArrowheads="1"/>
          </p:cNvSpPr>
          <p:nvPr/>
        </p:nvSpPr>
        <p:spPr bwMode="auto">
          <a:xfrm>
            <a:off x="1219200" y="1066800"/>
            <a:ext cx="67818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600">
                <a:latin typeface="Comic Sans MS" panose="030F0702030302020204" pitchFamily="66" charset="0"/>
              </a:rPr>
              <a:t>Draw arrow perpendicular to contours and down hill (Fall Line).  </a:t>
            </a:r>
          </a:p>
          <a:p>
            <a:pPr algn="ctr" eaLnBrk="1" hangingPunct="1">
              <a:spcBef>
                <a:spcPct val="50000"/>
              </a:spcBef>
            </a:pPr>
            <a:r>
              <a:rPr lang="en-US" altLang="en-US" sz="1600">
                <a:latin typeface="Comic Sans MS" panose="030F0702030302020204" pitchFamily="66" charset="0"/>
              </a:rPr>
              <a:t>That direction is the aspect!</a:t>
            </a:r>
          </a:p>
        </p:txBody>
      </p:sp>
      <p:pic>
        <p:nvPicPr>
          <p:cNvPr id="32772" name="Picture 4" descr="Topographic map screenshot of Wenatchee National Forest in Washington Region 4, showing contour lines indicating elevation changes with labeled peaks like Whistler Mountain and Cutthroat Peak. Map interface includes navigation tools, coordinate details, scale bar, and a search panel listing nearby geographic features and counties.">
            <a:extLst>
              <a:ext uri="{FF2B5EF4-FFF2-40B4-BE49-F238E27FC236}">
                <a16:creationId xmlns:a16="http://schemas.microsoft.com/office/drawing/2014/main" id="{1E486DB7-FF0A-3508-37AF-760A07D37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82" t="3703" r="22549" b="24074"/>
          <a:stretch>
            <a:fillRect/>
          </a:stretch>
        </p:blipFill>
        <p:spPr bwMode="auto">
          <a:xfrm>
            <a:off x="1143000" y="1905000"/>
            <a:ext cx="6332538"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5" name="Line 15">
            <a:extLst>
              <a:ext uri="{FF2B5EF4-FFF2-40B4-BE49-F238E27FC236}">
                <a16:creationId xmlns:a16="http://schemas.microsoft.com/office/drawing/2014/main" id="{418B0450-9251-1513-08A4-583B2C912689}"/>
              </a:ext>
              <a:ext uri="{C183D7F6-B498-43B3-948B-1728B52AA6E4}">
                <adec:decorative xmlns:adec="http://schemas.microsoft.com/office/drawing/2017/decorative" val="1"/>
              </a:ext>
            </a:extLst>
          </p:cNvPr>
          <p:cNvSpPr>
            <a:spLocks noChangeShapeType="1"/>
          </p:cNvSpPr>
          <p:nvPr/>
        </p:nvSpPr>
        <p:spPr bwMode="auto">
          <a:xfrm>
            <a:off x="4953000" y="3276600"/>
            <a:ext cx="152400"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76" name="Text Box 16">
            <a:extLst>
              <a:ext uri="{FF2B5EF4-FFF2-40B4-BE49-F238E27FC236}">
                <a16:creationId xmlns:a16="http://schemas.microsoft.com/office/drawing/2014/main" id="{E0B8D9D2-BF94-E8B5-5976-D8AA6D8BE2A6}"/>
              </a:ext>
              <a:ext uri="{C183D7F6-B498-43B3-948B-1728B52AA6E4}">
                <adec:decorative xmlns:adec="http://schemas.microsoft.com/office/drawing/2017/decorative" val="1"/>
              </a:ext>
            </a:extLst>
          </p:cNvPr>
          <p:cNvSpPr txBox="1">
            <a:spLocks noChangeArrowheads="1"/>
          </p:cNvSpPr>
          <p:nvPr/>
        </p:nvSpPr>
        <p:spPr bwMode="auto">
          <a:xfrm>
            <a:off x="4953000" y="3962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rgbClr val="FF0000"/>
                </a:solidFill>
              </a:rPr>
              <a:t>S</a:t>
            </a:r>
          </a:p>
        </p:txBody>
      </p:sp>
      <p:sp>
        <p:nvSpPr>
          <p:cNvPr id="66578" name="Line 18">
            <a:extLst>
              <a:ext uri="{FF2B5EF4-FFF2-40B4-BE49-F238E27FC236}">
                <a16:creationId xmlns:a16="http://schemas.microsoft.com/office/drawing/2014/main" id="{D76E35C0-946C-B136-5D23-F54BBF1097F9}"/>
              </a:ext>
              <a:ext uri="{C183D7F6-B498-43B3-948B-1728B52AA6E4}">
                <adec:decorative xmlns:adec="http://schemas.microsoft.com/office/drawing/2017/decorative" val="1"/>
              </a:ext>
            </a:extLst>
          </p:cNvPr>
          <p:cNvSpPr>
            <a:spLocks noChangeShapeType="1"/>
          </p:cNvSpPr>
          <p:nvPr/>
        </p:nvSpPr>
        <p:spPr bwMode="auto">
          <a:xfrm flipV="1">
            <a:off x="5791200" y="5410200"/>
            <a:ext cx="0" cy="53340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79" name="Text Box 19">
            <a:extLst>
              <a:ext uri="{FF2B5EF4-FFF2-40B4-BE49-F238E27FC236}">
                <a16:creationId xmlns:a16="http://schemas.microsoft.com/office/drawing/2014/main" id="{07E3C297-7299-A21C-7F0B-91296630E753}"/>
              </a:ext>
              <a:ext uri="{C183D7F6-B498-43B3-948B-1728B52AA6E4}">
                <adec:decorative xmlns:adec="http://schemas.microsoft.com/office/drawing/2017/decorative" val="1"/>
              </a:ext>
            </a:extLst>
          </p:cNvPr>
          <p:cNvSpPr txBox="1">
            <a:spLocks noChangeArrowheads="1"/>
          </p:cNvSpPr>
          <p:nvPr/>
        </p:nvSpPr>
        <p:spPr bwMode="auto">
          <a:xfrm>
            <a:off x="5562600" y="5029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hlink"/>
                </a:solidFill>
              </a:rPr>
              <a:t>N</a:t>
            </a:r>
          </a:p>
        </p:txBody>
      </p:sp>
      <p:sp>
        <p:nvSpPr>
          <p:cNvPr id="66580" name="Line 20">
            <a:extLst>
              <a:ext uri="{FF2B5EF4-FFF2-40B4-BE49-F238E27FC236}">
                <a16:creationId xmlns:a16="http://schemas.microsoft.com/office/drawing/2014/main" id="{8748494C-23A0-8A69-0669-D1B1474BE65F}"/>
              </a:ext>
              <a:ext uri="{C183D7F6-B498-43B3-948B-1728B52AA6E4}">
                <adec:decorative xmlns:adec="http://schemas.microsoft.com/office/drawing/2017/decorative" val="1"/>
              </a:ext>
            </a:extLst>
          </p:cNvPr>
          <p:cNvSpPr>
            <a:spLocks noChangeShapeType="1"/>
          </p:cNvSpPr>
          <p:nvPr/>
        </p:nvSpPr>
        <p:spPr bwMode="auto">
          <a:xfrm flipH="1">
            <a:off x="6705600" y="4343400"/>
            <a:ext cx="685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81" name="Text Box 21">
            <a:extLst>
              <a:ext uri="{FF2B5EF4-FFF2-40B4-BE49-F238E27FC236}">
                <a16:creationId xmlns:a16="http://schemas.microsoft.com/office/drawing/2014/main" id="{6E60DDC1-6F71-A689-E58A-0E699EAF3025}"/>
              </a:ext>
              <a:ext uri="{C183D7F6-B498-43B3-948B-1728B52AA6E4}">
                <adec:decorative xmlns:adec="http://schemas.microsoft.com/office/drawing/2017/decorative" val="1"/>
              </a:ext>
            </a:extLst>
          </p:cNvPr>
          <p:cNvSpPr txBox="1">
            <a:spLocks noChangeArrowheads="1"/>
          </p:cNvSpPr>
          <p:nvPr/>
        </p:nvSpPr>
        <p:spPr bwMode="auto">
          <a:xfrm>
            <a:off x="6248400" y="4191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t>W</a:t>
            </a:r>
          </a:p>
        </p:txBody>
      </p:sp>
      <p:sp>
        <p:nvSpPr>
          <p:cNvPr id="66582" name="Line 22">
            <a:extLst>
              <a:ext uri="{FF2B5EF4-FFF2-40B4-BE49-F238E27FC236}">
                <a16:creationId xmlns:a16="http://schemas.microsoft.com/office/drawing/2014/main" id="{189E5E1A-731C-A3CF-F098-9A342222611B}"/>
              </a:ext>
              <a:ext uri="{C183D7F6-B498-43B3-948B-1728B52AA6E4}">
                <adec:decorative xmlns:adec="http://schemas.microsoft.com/office/drawing/2017/decorative" val="1"/>
              </a:ext>
            </a:extLst>
          </p:cNvPr>
          <p:cNvSpPr>
            <a:spLocks noChangeShapeType="1"/>
          </p:cNvSpPr>
          <p:nvPr/>
        </p:nvSpPr>
        <p:spPr bwMode="auto">
          <a:xfrm>
            <a:off x="2971800" y="2362200"/>
            <a:ext cx="609600" cy="152400"/>
          </a:xfrm>
          <a:prstGeom prst="line">
            <a:avLst/>
          </a:prstGeom>
          <a:noFill/>
          <a:ln w="1905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83" name="Text Box 23">
            <a:extLst>
              <a:ext uri="{FF2B5EF4-FFF2-40B4-BE49-F238E27FC236}">
                <a16:creationId xmlns:a16="http://schemas.microsoft.com/office/drawing/2014/main" id="{37621540-BC7C-9465-6297-88A37B6B872C}"/>
              </a:ext>
              <a:ext uri="{C183D7F6-B498-43B3-948B-1728B52AA6E4}">
                <adec:decorative xmlns:adec="http://schemas.microsoft.com/office/drawing/2017/decorative" val="1"/>
              </a:ext>
            </a:extLst>
          </p:cNvPr>
          <p:cNvSpPr txBox="1">
            <a:spLocks noChangeArrowheads="1"/>
          </p:cNvSpPr>
          <p:nvPr/>
        </p:nvSpPr>
        <p:spPr bwMode="auto">
          <a:xfrm>
            <a:off x="3581400" y="2286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rgbClr val="800080"/>
                </a:solidFill>
              </a:rPr>
              <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66578"/>
                                        </p:tgtEl>
                                        <p:attrNameLst>
                                          <p:attrName>style.visibility</p:attrName>
                                        </p:attrNameLst>
                                      </p:cBhvr>
                                      <p:to>
                                        <p:strVal val="visible"/>
                                      </p:to>
                                    </p:set>
                                    <p:anim calcmode="lin" valueType="num">
                                      <p:cBhvr>
                                        <p:cTn id="7" dur="500" fill="hold"/>
                                        <p:tgtEl>
                                          <p:spTgt spid="66578"/>
                                        </p:tgtEl>
                                        <p:attrNameLst>
                                          <p:attrName>ppt_w</p:attrName>
                                        </p:attrNameLst>
                                      </p:cBhvr>
                                      <p:tavLst>
                                        <p:tav tm="0">
                                          <p:val>
                                            <p:fltVal val="0"/>
                                          </p:val>
                                        </p:tav>
                                        <p:tav tm="100000">
                                          <p:val>
                                            <p:strVal val="#ppt_w"/>
                                          </p:val>
                                        </p:tav>
                                      </p:tavLst>
                                    </p:anim>
                                    <p:anim calcmode="lin" valueType="num">
                                      <p:cBhvr>
                                        <p:cTn id="8" dur="500" fill="hold"/>
                                        <p:tgtEl>
                                          <p:spTgt spid="6657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657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66575"/>
                                        </p:tgtEl>
                                        <p:attrNameLst>
                                          <p:attrName>style.visibility</p:attrName>
                                        </p:attrNameLst>
                                      </p:cBhvr>
                                      <p:to>
                                        <p:strVal val="visible"/>
                                      </p:to>
                                    </p:set>
                                    <p:anim calcmode="lin" valueType="num">
                                      <p:cBhvr>
                                        <p:cTn id="17" dur="500" fill="hold"/>
                                        <p:tgtEl>
                                          <p:spTgt spid="66575"/>
                                        </p:tgtEl>
                                        <p:attrNameLst>
                                          <p:attrName>ppt_w</p:attrName>
                                        </p:attrNameLst>
                                      </p:cBhvr>
                                      <p:tavLst>
                                        <p:tav tm="0">
                                          <p:val>
                                            <p:fltVal val="0"/>
                                          </p:val>
                                        </p:tav>
                                        <p:tav tm="100000">
                                          <p:val>
                                            <p:strVal val="#ppt_w"/>
                                          </p:val>
                                        </p:tav>
                                      </p:tavLst>
                                    </p:anim>
                                    <p:anim calcmode="lin" valueType="num">
                                      <p:cBhvr>
                                        <p:cTn id="18" dur="500" fill="hold"/>
                                        <p:tgtEl>
                                          <p:spTgt spid="66575"/>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657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nodeType="clickEffect">
                                  <p:stCondLst>
                                    <p:cond delay="0"/>
                                  </p:stCondLst>
                                  <p:childTnLst>
                                    <p:set>
                                      <p:cBhvr>
                                        <p:cTn id="26" dur="1" fill="hold">
                                          <p:stCondLst>
                                            <p:cond delay="0"/>
                                          </p:stCondLst>
                                        </p:cTn>
                                        <p:tgtEl>
                                          <p:spTgt spid="66580"/>
                                        </p:tgtEl>
                                        <p:attrNameLst>
                                          <p:attrName>style.visibility</p:attrName>
                                        </p:attrNameLst>
                                      </p:cBhvr>
                                      <p:to>
                                        <p:strVal val="visible"/>
                                      </p:to>
                                    </p:set>
                                    <p:anim calcmode="lin" valueType="num">
                                      <p:cBhvr>
                                        <p:cTn id="27" dur="500" fill="hold"/>
                                        <p:tgtEl>
                                          <p:spTgt spid="66580"/>
                                        </p:tgtEl>
                                        <p:attrNameLst>
                                          <p:attrName>ppt_w</p:attrName>
                                        </p:attrNameLst>
                                      </p:cBhvr>
                                      <p:tavLst>
                                        <p:tav tm="0">
                                          <p:val>
                                            <p:fltVal val="0"/>
                                          </p:val>
                                        </p:tav>
                                        <p:tav tm="100000">
                                          <p:val>
                                            <p:strVal val="#ppt_w"/>
                                          </p:val>
                                        </p:tav>
                                      </p:tavLst>
                                    </p:anim>
                                    <p:anim calcmode="lin" valueType="num">
                                      <p:cBhvr>
                                        <p:cTn id="28" dur="500" fill="hold"/>
                                        <p:tgtEl>
                                          <p:spTgt spid="66580"/>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6658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nodeType="clickEffect">
                                  <p:stCondLst>
                                    <p:cond delay="0"/>
                                  </p:stCondLst>
                                  <p:childTnLst>
                                    <p:set>
                                      <p:cBhvr>
                                        <p:cTn id="36" dur="1" fill="hold">
                                          <p:stCondLst>
                                            <p:cond delay="0"/>
                                          </p:stCondLst>
                                        </p:cTn>
                                        <p:tgtEl>
                                          <p:spTgt spid="66582"/>
                                        </p:tgtEl>
                                        <p:attrNameLst>
                                          <p:attrName>style.visibility</p:attrName>
                                        </p:attrNameLst>
                                      </p:cBhvr>
                                      <p:to>
                                        <p:strVal val="visible"/>
                                      </p:to>
                                    </p:set>
                                    <p:anim calcmode="lin" valueType="num">
                                      <p:cBhvr>
                                        <p:cTn id="37" dur="500" fill="hold"/>
                                        <p:tgtEl>
                                          <p:spTgt spid="66582"/>
                                        </p:tgtEl>
                                        <p:attrNameLst>
                                          <p:attrName>ppt_w</p:attrName>
                                        </p:attrNameLst>
                                      </p:cBhvr>
                                      <p:tavLst>
                                        <p:tav tm="0">
                                          <p:val>
                                            <p:fltVal val="0"/>
                                          </p:val>
                                        </p:tav>
                                        <p:tav tm="100000">
                                          <p:val>
                                            <p:strVal val="#ppt_w"/>
                                          </p:val>
                                        </p:tav>
                                      </p:tavLst>
                                    </p:anim>
                                    <p:anim calcmode="lin" valueType="num">
                                      <p:cBhvr>
                                        <p:cTn id="38" dur="500" fill="hold"/>
                                        <p:tgtEl>
                                          <p:spTgt spid="66582"/>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6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6" grpId="0" autoUpdateAnimBg="0"/>
      <p:bldP spid="66579" grpId="0" autoUpdateAnimBg="0"/>
      <p:bldP spid="66581" grpId="0" autoUpdateAnimBg="0"/>
      <p:bldP spid="6658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24A72B9B-EF01-8BAD-0A0A-74E69AD63F20}"/>
              </a:ext>
            </a:extLst>
          </p:cNvPr>
          <p:cNvSpPr>
            <a:spLocks noGrp="1"/>
          </p:cNvSpPr>
          <p:nvPr>
            <p:ph type="title"/>
          </p:nvPr>
        </p:nvSpPr>
        <p:spPr/>
        <p:txBody>
          <a:bodyPr/>
          <a:lstStyle/>
          <a:p>
            <a:r>
              <a:rPr lang="en-US" altLang="en-US"/>
              <a:t>Using compass to measure aspect in the field</a:t>
            </a:r>
          </a:p>
        </p:txBody>
      </p:sp>
      <p:sp>
        <p:nvSpPr>
          <p:cNvPr id="33795" name="Content Placeholder 2">
            <a:extLst>
              <a:ext uri="{FF2B5EF4-FFF2-40B4-BE49-F238E27FC236}">
                <a16:creationId xmlns:a16="http://schemas.microsoft.com/office/drawing/2014/main" id="{98292F3E-B087-596B-C713-09E244B92E34}"/>
              </a:ext>
            </a:extLst>
          </p:cNvPr>
          <p:cNvSpPr>
            <a:spLocks noGrp="1"/>
          </p:cNvSpPr>
          <p:nvPr>
            <p:ph idx="1"/>
          </p:nvPr>
        </p:nvSpPr>
        <p:spPr>
          <a:xfrm>
            <a:off x="914400" y="1371600"/>
            <a:ext cx="7848600" cy="2057400"/>
          </a:xfrm>
        </p:spPr>
        <p:txBody>
          <a:bodyPr/>
          <a:lstStyle/>
          <a:p>
            <a:pPr lvl="1"/>
            <a:r>
              <a:rPr lang="en-US" altLang="en-US" sz="2400"/>
              <a:t>Face away from the hill (back to the hill)</a:t>
            </a:r>
          </a:p>
          <a:p>
            <a:pPr lvl="1"/>
            <a:r>
              <a:rPr lang="en-US" altLang="en-US" sz="2400"/>
              <a:t>Hold compass in front of you and rotate dial until “Red Fred” (the needle) in in the “Shed” (red outline arrow in base plate).</a:t>
            </a:r>
          </a:p>
          <a:p>
            <a:pPr lvl="1"/>
            <a:r>
              <a:rPr lang="en-US" altLang="en-US" sz="2400"/>
              <a:t>Reading at hinge is the aspect</a:t>
            </a:r>
            <a:r>
              <a:rPr lang="en-US" altLang="en-US" sz="1800"/>
              <a:t>. (in this case W, SW)</a:t>
            </a:r>
          </a:p>
        </p:txBody>
      </p:sp>
      <p:sp>
        <p:nvSpPr>
          <p:cNvPr id="33796" name="Footer Placeholder 3">
            <a:extLst>
              <a:ext uri="{FF2B5EF4-FFF2-40B4-BE49-F238E27FC236}">
                <a16:creationId xmlns:a16="http://schemas.microsoft.com/office/drawing/2014/main" id="{ACD2CA79-AD41-F96C-FDE8-8D658C037F21}"/>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pic>
        <p:nvPicPr>
          <p:cNvPr id="33797" name="Picture 4">
            <a:extLst>
              <a:ext uri="{FF2B5EF4-FFF2-40B4-BE49-F238E27FC236}">
                <a16:creationId xmlns:a16="http://schemas.microsoft.com/office/drawing/2014/main" id="{D1A1340C-C633-818B-D77F-3AEF6985BE1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10683" b="17474"/>
          <a:stretch>
            <a:fillRect/>
          </a:stretch>
        </p:blipFill>
        <p:spPr bwMode="auto">
          <a:xfrm>
            <a:off x="1600200" y="3886200"/>
            <a:ext cx="5816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5C36A504-2E94-9F0A-2A9B-C2D60167D51F}"/>
              </a:ext>
              <a:ext uri="{C183D7F6-B498-43B3-948B-1728B52AA6E4}">
                <adec:decorative xmlns:adec="http://schemas.microsoft.com/office/drawing/2017/decorative" val="1"/>
              </a:ext>
            </a:extLst>
          </p:cNvPr>
          <p:cNvCxnSpPr/>
          <p:nvPr/>
        </p:nvCxnSpPr>
        <p:spPr>
          <a:xfrm rot="5400000">
            <a:off x="114300" y="3390900"/>
            <a:ext cx="2514600" cy="3048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BA239832-8887-BC98-1D9B-77FA9EA0D954}"/>
              </a:ext>
              <a:ext uri="{C183D7F6-B498-43B3-948B-1728B52AA6E4}">
                <adec:decorative xmlns:adec="http://schemas.microsoft.com/office/drawing/2017/decorative" val="1"/>
              </a:ext>
            </a:extLst>
          </p:cNvPr>
          <p:cNvCxnSpPr/>
          <p:nvPr/>
        </p:nvCxnSpPr>
        <p:spPr>
          <a:xfrm>
            <a:off x="1219200" y="4800600"/>
            <a:ext cx="3200400" cy="9144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F7C5348-F4D7-397F-E287-5F61E89F5A96}"/>
              </a:ext>
              <a:ext uri="{C183D7F6-B498-43B3-948B-1728B52AA6E4}">
                <adec:decorative xmlns:adec="http://schemas.microsoft.com/office/drawing/2017/decorative" val="1"/>
              </a:ext>
            </a:extLst>
          </p:cNvPr>
          <p:cNvCxnSpPr/>
          <p:nvPr/>
        </p:nvCxnSpPr>
        <p:spPr>
          <a:xfrm rot="16200000" flipH="1">
            <a:off x="5295900" y="4076700"/>
            <a:ext cx="15240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a:extLst>
              <a:ext uri="{FF2B5EF4-FFF2-40B4-BE49-F238E27FC236}">
                <a16:creationId xmlns:a16="http://schemas.microsoft.com/office/drawing/2014/main" id="{43B3584F-7D59-16FB-CB53-1D88114FBDEA}"/>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64527" name="Text Box 15">
            <a:extLst>
              <a:ext uri="{FF2B5EF4-FFF2-40B4-BE49-F238E27FC236}">
                <a16:creationId xmlns:a16="http://schemas.microsoft.com/office/drawing/2014/main" id="{22B9398E-9D67-EEBB-64C6-A68623C5954D}"/>
              </a:ext>
              <a:ext uri="{C183D7F6-B498-43B3-948B-1728B52AA6E4}">
                <adec:decorative xmlns:adec="http://schemas.microsoft.com/office/drawing/2017/decorative" val="1"/>
              </a:ext>
            </a:extLst>
          </p:cNvPr>
          <p:cNvSpPr txBox="1">
            <a:spLocks noChangeArrowheads="1"/>
          </p:cNvSpPr>
          <p:nvPr/>
        </p:nvSpPr>
        <p:spPr bwMode="auto">
          <a:xfrm>
            <a:off x="2286000" y="6172200"/>
            <a:ext cx="54102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a:latin typeface="Century Gothic" panose="020B0502020202020204" pitchFamily="34" charset="0"/>
              </a:rPr>
              <a:t>These patterns are typical of avalanche paths!</a:t>
            </a:r>
          </a:p>
        </p:txBody>
      </p:sp>
      <p:sp>
        <p:nvSpPr>
          <p:cNvPr id="34820" name="Rectangle 2">
            <a:extLst>
              <a:ext uri="{FF2B5EF4-FFF2-40B4-BE49-F238E27FC236}">
                <a16:creationId xmlns:a16="http://schemas.microsoft.com/office/drawing/2014/main" id="{FC5BD0A7-3B2B-6C1D-AC84-8C2C4D997DBB}"/>
              </a:ext>
            </a:extLst>
          </p:cNvPr>
          <p:cNvSpPr>
            <a:spLocks noGrp="1" noChangeArrowheads="1"/>
          </p:cNvSpPr>
          <p:nvPr>
            <p:ph type="title"/>
          </p:nvPr>
        </p:nvSpPr>
        <p:spPr>
          <a:xfrm>
            <a:off x="2514600" y="0"/>
            <a:ext cx="3505200" cy="838200"/>
          </a:xfrm>
        </p:spPr>
        <p:txBody>
          <a:bodyPr/>
          <a:lstStyle/>
          <a:p>
            <a:pPr eaLnBrk="1" hangingPunct="1"/>
            <a:r>
              <a:rPr lang="en-US" altLang="en-US" sz="2800">
                <a:latin typeface="Comic Sans MS" panose="030F0702030302020204" pitchFamily="66" charset="0"/>
              </a:rPr>
              <a:t>Slope Shape</a:t>
            </a:r>
          </a:p>
        </p:txBody>
      </p:sp>
      <p:pic>
        <p:nvPicPr>
          <p:cNvPr id="34821" name="Picture 4" descr="Topographic map screenshot of Wenatchee National Forest in Washington Region 4, showing elevation contours, forested areas in green, and labeled peaks such as Cutthroat Peak. The interface includes map tools, coordinate details, and a search panel listing nearby mountains with their locations and types.">
            <a:extLst>
              <a:ext uri="{FF2B5EF4-FFF2-40B4-BE49-F238E27FC236}">
                <a16:creationId xmlns:a16="http://schemas.microsoft.com/office/drawing/2014/main" id="{C22BF1D2-98E8-061E-3CDA-C8AE0CDD04DA}"/>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82" t="3703" r="22549" b="24074"/>
          <a:stretch>
            <a:fillRect/>
          </a:stretch>
        </p:blipFill>
        <p:spPr bwMode="auto">
          <a:xfrm>
            <a:off x="1143000" y="1905000"/>
            <a:ext cx="6332538"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Text Box 6">
            <a:extLst>
              <a:ext uri="{FF2B5EF4-FFF2-40B4-BE49-F238E27FC236}">
                <a16:creationId xmlns:a16="http://schemas.microsoft.com/office/drawing/2014/main" id="{3DA893C8-790A-A7A8-99E3-549272D5F701}"/>
              </a:ext>
              <a:ext uri="{C183D7F6-B498-43B3-948B-1728B52AA6E4}">
                <adec:decorative xmlns:adec="http://schemas.microsoft.com/office/drawing/2017/decorative" val="1"/>
              </a:ext>
            </a:extLst>
          </p:cNvPr>
          <p:cNvSpPr txBox="1">
            <a:spLocks noChangeArrowheads="1"/>
          </p:cNvSpPr>
          <p:nvPr/>
        </p:nvSpPr>
        <p:spPr bwMode="auto">
          <a:xfrm>
            <a:off x="3048000" y="1295400"/>
            <a:ext cx="40386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a:latin typeface="Century Gothic" panose="020B0502020202020204" pitchFamily="34" charset="0"/>
              </a:rPr>
              <a:t>Convex slope: flat on top, steeper towards the bottom.</a:t>
            </a:r>
          </a:p>
        </p:txBody>
      </p:sp>
      <p:sp>
        <p:nvSpPr>
          <p:cNvPr id="64519" name="Line 7">
            <a:extLst>
              <a:ext uri="{FF2B5EF4-FFF2-40B4-BE49-F238E27FC236}">
                <a16:creationId xmlns:a16="http://schemas.microsoft.com/office/drawing/2014/main" id="{6ADCC2CD-B042-4452-13B0-FBBC3024668C}"/>
              </a:ext>
              <a:ext uri="{C183D7F6-B498-43B3-948B-1728B52AA6E4}">
                <adec:decorative xmlns:adec="http://schemas.microsoft.com/office/drawing/2017/decorative" val="1"/>
              </a:ext>
            </a:extLst>
          </p:cNvPr>
          <p:cNvSpPr>
            <a:spLocks noChangeShapeType="1"/>
          </p:cNvSpPr>
          <p:nvPr/>
        </p:nvSpPr>
        <p:spPr bwMode="auto">
          <a:xfrm>
            <a:off x="4267200" y="4419600"/>
            <a:ext cx="990600" cy="76200"/>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4520" name="Text Box 8">
            <a:extLst>
              <a:ext uri="{FF2B5EF4-FFF2-40B4-BE49-F238E27FC236}">
                <a16:creationId xmlns:a16="http://schemas.microsoft.com/office/drawing/2014/main" id="{56934AD6-D5BB-39CF-B8C9-548DC30A383F}"/>
              </a:ext>
              <a:ext uri="{C183D7F6-B498-43B3-948B-1728B52AA6E4}">
                <adec:decorative xmlns:adec="http://schemas.microsoft.com/office/drawing/2017/decorative" val="1"/>
              </a:ext>
            </a:extLst>
          </p:cNvPr>
          <p:cNvSpPr txBox="1">
            <a:spLocks noChangeArrowheads="1"/>
          </p:cNvSpPr>
          <p:nvPr/>
        </p:nvSpPr>
        <p:spPr bwMode="auto">
          <a:xfrm>
            <a:off x="5334000" y="4419600"/>
            <a:ext cx="3124200" cy="915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a:latin typeface="Century Gothic" panose="020B0502020202020204" pitchFamily="34" charset="0"/>
              </a:rPr>
              <a:t>Concave slope: Steeper at top, flatter towards the bottom.</a:t>
            </a:r>
          </a:p>
        </p:txBody>
      </p:sp>
      <p:grpSp>
        <p:nvGrpSpPr>
          <p:cNvPr id="2" name="Group 11">
            <a:extLst>
              <a:ext uri="{FF2B5EF4-FFF2-40B4-BE49-F238E27FC236}">
                <a16:creationId xmlns:a16="http://schemas.microsoft.com/office/drawing/2014/main" id="{2B0D0DFA-2CCA-C82A-343C-EA857B9A8376}"/>
              </a:ext>
              <a:ext uri="{C183D7F6-B498-43B3-948B-1728B52AA6E4}">
                <adec:decorative xmlns:adec="http://schemas.microsoft.com/office/drawing/2017/decorative" val="1"/>
              </a:ext>
            </a:extLst>
          </p:cNvPr>
          <p:cNvGrpSpPr>
            <a:grpSpLocks/>
          </p:cNvGrpSpPr>
          <p:nvPr/>
        </p:nvGrpSpPr>
        <p:grpSpPr bwMode="auto">
          <a:xfrm>
            <a:off x="4572000" y="1905000"/>
            <a:ext cx="1600200" cy="1676400"/>
            <a:chOff x="2880" y="1056"/>
            <a:chExt cx="1104" cy="1200"/>
          </a:xfrm>
        </p:grpSpPr>
        <p:sp>
          <p:nvSpPr>
            <p:cNvPr id="34831" name="Line 5">
              <a:extLst>
                <a:ext uri="{FF2B5EF4-FFF2-40B4-BE49-F238E27FC236}">
                  <a16:creationId xmlns:a16="http://schemas.microsoft.com/office/drawing/2014/main" id="{7883EC59-8CE3-F1AD-518C-0CD8F1D3CEFB}"/>
                </a:ext>
              </a:extLst>
            </p:cNvPr>
            <p:cNvSpPr>
              <a:spLocks noChangeShapeType="1"/>
            </p:cNvSpPr>
            <p:nvPr/>
          </p:nvSpPr>
          <p:spPr bwMode="auto">
            <a:xfrm flipV="1">
              <a:off x="3120" y="1056"/>
              <a:ext cx="864" cy="624"/>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4832" name="Line 9">
              <a:extLst>
                <a:ext uri="{FF2B5EF4-FFF2-40B4-BE49-F238E27FC236}">
                  <a16:creationId xmlns:a16="http://schemas.microsoft.com/office/drawing/2014/main" id="{3F6CC3A1-2272-4EFC-9294-643D80D4ED55}"/>
                </a:ext>
              </a:extLst>
            </p:cNvPr>
            <p:cNvSpPr>
              <a:spLocks noChangeShapeType="1"/>
            </p:cNvSpPr>
            <p:nvPr/>
          </p:nvSpPr>
          <p:spPr bwMode="auto">
            <a:xfrm flipV="1">
              <a:off x="2880" y="1680"/>
              <a:ext cx="624" cy="576"/>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4833" name="Line 10">
              <a:extLst>
                <a:ext uri="{FF2B5EF4-FFF2-40B4-BE49-F238E27FC236}">
                  <a16:creationId xmlns:a16="http://schemas.microsoft.com/office/drawing/2014/main" id="{757A09F7-B83D-C034-B094-88EA76ADC54A}"/>
                </a:ext>
              </a:extLst>
            </p:cNvPr>
            <p:cNvSpPr>
              <a:spLocks noChangeShapeType="1"/>
            </p:cNvSpPr>
            <p:nvPr/>
          </p:nvSpPr>
          <p:spPr bwMode="auto">
            <a:xfrm flipV="1">
              <a:off x="3504" y="1248"/>
              <a:ext cx="240" cy="43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6">
            <a:extLst>
              <a:ext uri="{FF2B5EF4-FFF2-40B4-BE49-F238E27FC236}">
                <a16:creationId xmlns:a16="http://schemas.microsoft.com/office/drawing/2014/main" id="{AB80660F-ABD0-DB9C-666E-4CF433BD81CD}"/>
              </a:ext>
              <a:ext uri="{C183D7F6-B498-43B3-948B-1728B52AA6E4}">
                <adec:decorative xmlns:adec="http://schemas.microsoft.com/office/drawing/2017/decorative" val="1"/>
              </a:ext>
            </a:extLst>
          </p:cNvPr>
          <p:cNvGrpSpPr>
            <a:grpSpLocks/>
          </p:cNvGrpSpPr>
          <p:nvPr/>
        </p:nvGrpSpPr>
        <p:grpSpPr bwMode="auto">
          <a:xfrm>
            <a:off x="3200400" y="4724400"/>
            <a:ext cx="990600" cy="1371600"/>
            <a:chOff x="2016" y="2976"/>
            <a:chExt cx="624" cy="864"/>
          </a:xfrm>
        </p:grpSpPr>
        <p:sp>
          <p:nvSpPr>
            <p:cNvPr id="34829" name="Line 12">
              <a:extLst>
                <a:ext uri="{FF2B5EF4-FFF2-40B4-BE49-F238E27FC236}">
                  <a16:creationId xmlns:a16="http://schemas.microsoft.com/office/drawing/2014/main" id="{C180F0AB-9627-517A-A898-4D0B1853849F}"/>
                </a:ext>
              </a:extLst>
            </p:cNvPr>
            <p:cNvSpPr>
              <a:spLocks noChangeShapeType="1"/>
            </p:cNvSpPr>
            <p:nvPr/>
          </p:nvSpPr>
          <p:spPr bwMode="auto">
            <a:xfrm>
              <a:off x="2016" y="3648"/>
              <a:ext cx="48" cy="192"/>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4830" name="Line 13">
              <a:extLst>
                <a:ext uri="{FF2B5EF4-FFF2-40B4-BE49-F238E27FC236}">
                  <a16:creationId xmlns:a16="http://schemas.microsoft.com/office/drawing/2014/main" id="{7B3797EC-A54E-8B77-2A24-2515E0E75D51}"/>
                </a:ext>
              </a:extLst>
            </p:cNvPr>
            <p:cNvSpPr>
              <a:spLocks noChangeShapeType="1"/>
            </p:cNvSpPr>
            <p:nvPr/>
          </p:nvSpPr>
          <p:spPr bwMode="auto">
            <a:xfrm flipH="1">
              <a:off x="2086" y="2976"/>
              <a:ext cx="554" cy="864"/>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16" name="Arc 15">
            <a:extLst>
              <a:ext uri="{FF2B5EF4-FFF2-40B4-BE49-F238E27FC236}">
                <a16:creationId xmlns:a16="http://schemas.microsoft.com/office/drawing/2014/main" id="{CD0DC79A-8E7F-B658-543C-374F26C328DF}"/>
              </a:ext>
              <a:ext uri="{C183D7F6-B498-43B3-948B-1728B52AA6E4}">
                <adec:decorative xmlns:adec="http://schemas.microsoft.com/office/drawing/2017/decorative" val="1"/>
              </a:ext>
            </a:extLst>
          </p:cNvPr>
          <p:cNvSpPr/>
          <p:nvPr/>
        </p:nvSpPr>
        <p:spPr>
          <a:xfrm>
            <a:off x="0" y="609600"/>
            <a:ext cx="2819400" cy="2362200"/>
          </a:xfrm>
          <a:prstGeom prst="arc">
            <a:avLst/>
          </a:prstGeom>
          <a:ln w="28575">
            <a:solidFill>
              <a:schemeClr val="accent4">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Arc 16">
            <a:extLst>
              <a:ext uri="{FF2B5EF4-FFF2-40B4-BE49-F238E27FC236}">
                <a16:creationId xmlns:a16="http://schemas.microsoft.com/office/drawing/2014/main" id="{0FCB2839-C6BE-3ED3-7543-651A41A4CBA1}"/>
              </a:ext>
              <a:ext uri="{C183D7F6-B498-43B3-948B-1728B52AA6E4}">
                <adec:decorative xmlns:adec="http://schemas.microsoft.com/office/drawing/2017/decorative" val="1"/>
              </a:ext>
            </a:extLst>
          </p:cNvPr>
          <p:cNvSpPr/>
          <p:nvPr/>
        </p:nvSpPr>
        <p:spPr>
          <a:xfrm rot="10631098">
            <a:off x="7523163" y="1744663"/>
            <a:ext cx="2819400" cy="2362200"/>
          </a:xfrm>
          <a:prstGeom prst="arc">
            <a:avLst/>
          </a:prstGeom>
          <a:ln w="28575">
            <a:solidFill>
              <a:schemeClr val="accent4">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645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nodeType="clickEffect">
                                  <p:stCondLst>
                                    <p:cond delay="0"/>
                                  </p:stCondLst>
                                  <p:childTnLst>
                                    <p:set>
                                      <p:cBhvr>
                                        <p:cTn id="14" dur="1" fill="hold">
                                          <p:stCondLst>
                                            <p:cond delay="0"/>
                                          </p:stCondLst>
                                        </p:cTn>
                                        <p:tgtEl>
                                          <p:spTgt spid="64519"/>
                                        </p:tgtEl>
                                        <p:attrNameLst>
                                          <p:attrName>style.visibility</p:attrName>
                                        </p:attrNameLst>
                                      </p:cBhvr>
                                      <p:to>
                                        <p:strVal val="visible"/>
                                      </p:to>
                                    </p:set>
                                    <p:animEffect transition="in" filter="barn(inHorizontal)">
                                      <p:cBhvr>
                                        <p:cTn id="15" dur="500"/>
                                        <p:tgtEl>
                                          <p:spTgt spid="64519"/>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645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Horizontal)">
                                      <p:cBhvr>
                                        <p:cTn id="23" dur="500"/>
                                        <p:tgtEl>
                                          <p:spTgt spid="3"/>
                                        </p:tgtEl>
                                      </p:cBhvr>
                                    </p:animEffec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64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7" grpId="0" animBg="1" autoUpdateAnimBg="0"/>
      <p:bldP spid="64518" grpId="0" animBg="1" autoUpdateAnimBg="0"/>
      <p:bldP spid="64520"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a:extLst>
              <a:ext uri="{FF2B5EF4-FFF2-40B4-BE49-F238E27FC236}">
                <a16:creationId xmlns:a16="http://schemas.microsoft.com/office/drawing/2014/main" id="{0135DD20-88CB-F658-686D-F09AC3AE2F5A}"/>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35843" name="Rectangle 2">
            <a:extLst>
              <a:ext uri="{FF2B5EF4-FFF2-40B4-BE49-F238E27FC236}">
                <a16:creationId xmlns:a16="http://schemas.microsoft.com/office/drawing/2014/main" id="{6231B2F5-7E67-7E3B-5D25-D87BE88B5484}"/>
              </a:ext>
            </a:extLst>
          </p:cNvPr>
          <p:cNvSpPr>
            <a:spLocks noGrp="1" noChangeArrowheads="1"/>
          </p:cNvSpPr>
          <p:nvPr>
            <p:ph type="title"/>
          </p:nvPr>
        </p:nvSpPr>
        <p:spPr/>
        <p:txBody>
          <a:bodyPr/>
          <a:lstStyle/>
          <a:p>
            <a:pPr eaLnBrk="1" hangingPunct="1"/>
            <a:r>
              <a:rPr lang="en-US" altLang="en-US" sz="2800" dirty="0">
                <a:latin typeface="Comic Sans MS" panose="030F0702030302020204" pitchFamily="66" charset="0"/>
              </a:rPr>
              <a:t>Slope Shape (3-d)</a:t>
            </a:r>
          </a:p>
        </p:txBody>
      </p:sp>
      <p:pic>
        <p:nvPicPr>
          <p:cNvPr id="35844" name="Picture 4" descr="3D topographic map displaying mountainous terrain with contour lines indicating elevation changes, shaded areas representing different altitudes, and green regions denoting lower elevations.&#10;">
            <a:extLst>
              <a:ext uri="{FF2B5EF4-FFF2-40B4-BE49-F238E27FC236}">
                <a16:creationId xmlns:a16="http://schemas.microsoft.com/office/drawing/2014/main" id="{F7164278-391A-27FD-0526-7EC2E8B83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804" t="12122" r="15047" b="24243"/>
          <a:stretch>
            <a:fillRect/>
          </a:stretch>
        </p:blipFill>
        <p:spPr bwMode="auto">
          <a:xfrm>
            <a:off x="1447800" y="1239838"/>
            <a:ext cx="6553200"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Line 5">
            <a:extLst>
              <a:ext uri="{FF2B5EF4-FFF2-40B4-BE49-F238E27FC236}">
                <a16:creationId xmlns:a16="http://schemas.microsoft.com/office/drawing/2014/main" id="{85BEEDFD-BAE4-A5D8-D6DE-C50CAF9D2473}"/>
              </a:ext>
              <a:ext uri="{C183D7F6-B498-43B3-948B-1728B52AA6E4}">
                <adec:decorative xmlns:adec="http://schemas.microsoft.com/office/drawing/2017/decorative" val="1"/>
              </a:ext>
            </a:extLst>
          </p:cNvPr>
          <p:cNvSpPr>
            <a:spLocks noChangeShapeType="1"/>
          </p:cNvSpPr>
          <p:nvPr/>
        </p:nvSpPr>
        <p:spPr bwMode="auto">
          <a:xfrm>
            <a:off x="6019800" y="2514600"/>
            <a:ext cx="533400" cy="381000"/>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846" name="Line 6">
            <a:extLst>
              <a:ext uri="{FF2B5EF4-FFF2-40B4-BE49-F238E27FC236}">
                <a16:creationId xmlns:a16="http://schemas.microsoft.com/office/drawing/2014/main" id="{E2C34AB7-56E5-65A7-6E4F-8B12A9E24C49}"/>
              </a:ext>
              <a:ext uri="{C183D7F6-B498-43B3-948B-1728B52AA6E4}">
                <adec:decorative xmlns:adec="http://schemas.microsoft.com/office/drawing/2017/decorative" val="1"/>
              </a:ext>
            </a:extLst>
          </p:cNvPr>
          <p:cNvSpPr>
            <a:spLocks noChangeShapeType="1"/>
          </p:cNvSpPr>
          <p:nvPr/>
        </p:nvSpPr>
        <p:spPr bwMode="auto">
          <a:xfrm>
            <a:off x="4495800" y="4114800"/>
            <a:ext cx="990600" cy="533400"/>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847" name="Text Box 7">
            <a:extLst>
              <a:ext uri="{FF2B5EF4-FFF2-40B4-BE49-F238E27FC236}">
                <a16:creationId xmlns:a16="http://schemas.microsoft.com/office/drawing/2014/main" id="{9CE5C5E7-5B81-69A5-F5C5-4254912C738B}"/>
              </a:ext>
              <a:ext uri="{C183D7F6-B498-43B3-948B-1728B52AA6E4}">
                <adec:decorative xmlns:adec="http://schemas.microsoft.com/office/drawing/2017/decorative" val="1"/>
              </a:ext>
            </a:extLst>
          </p:cNvPr>
          <p:cNvSpPr txBox="1">
            <a:spLocks noChangeArrowheads="1"/>
          </p:cNvSpPr>
          <p:nvPr/>
        </p:nvSpPr>
        <p:spPr bwMode="auto">
          <a:xfrm>
            <a:off x="6629400" y="2743200"/>
            <a:ext cx="12954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latin typeface="Century Gothic" panose="020B0502020202020204" pitchFamily="34" charset="0"/>
              </a:rPr>
              <a:t>Convex</a:t>
            </a:r>
          </a:p>
        </p:txBody>
      </p:sp>
      <p:sp>
        <p:nvSpPr>
          <p:cNvPr id="35848" name="Text Box 8">
            <a:extLst>
              <a:ext uri="{FF2B5EF4-FFF2-40B4-BE49-F238E27FC236}">
                <a16:creationId xmlns:a16="http://schemas.microsoft.com/office/drawing/2014/main" id="{DA73988E-49F2-03AD-E78E-F94095031011}"/>
              </a:ext>
              <a:ext uri="{C183D7F6-B498-43B3-948B-1728B52AA6E4}">
                <adec:decorative xmlns:adec="http://schemas.microsoft.com/office/drawing/2017/decorative" val="1"/>
              </a:ext>
            </a:extLst>
          </p:cNvPr>
          <p:cNvSpPr txBox="1">
            <a:spLocks noChangeArrowheads="1"/>
          </p:cNvSpPr>
          <p:nvPr/>
        </p:nvSpPr>
        <p:spPr bwMode="auto">
          <a:xfrm>
            <a:off x="5562600" y="4419600"/>
            <a:ext cx="12192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a:latin typeface="Century Gothic" panose="020B0502020202020204" pitchFamily="34" charset="0"/>
              </a:rPr>
              <a:t>Concave</a:t>
            </a:r>
          </a:p>
        </p:txBody>
      </p:sp>
      <p:sp>
        <p:nvSpPr>
          <p:cNvPr id="35849" name="Line 12">
            <a:extLst>
              <a:ext uri="{FF2B5EF4-FFF2-40B4-BE49-F238E27FC236}">
                <a16:creationId xmlns:a16="http://schemas.microsoft.com/office/drawing/2014/main" id="{3677B7BB-4C75-2274-88A4-9B88E72286B9}"/>
              </a:ext>
              <a:ext uri="{C183D7F6-B498-43B3-948B-1728B52AA6E4}">
                <adec:decorative xmlns:adec="http://schemas.microsoft.com/office/drawing/2017/decorative" val="1"/>
              </a:ext>
            </a:extLst>
          </p:cNvPr>
          <p:cNvSpPr>
            <a:spLocks noChangeShapeType="1"/>
          </p:cNvSpPr>
          <p:nvPr/>
        </p:nvSpPr>
        <p:spPr bwMode="auto">
          <a:xfrm flipV="1">
            <a:off x="5029200" y="2895600"/>
            <a:ext cx="1524000" cy="381000"/>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35850" name="Group 16">
            <a:extLst>
              <a:ext uri="{FF2B5EF4-FFF2-40B4-BE49-F238E27FC236}">
                <a16:creationId xmlns:a16="http://schemas.microsoft.com/office/drawing/2014/main" id="{3B5A511C-00F0-0483-65C0-3DA32DCA7C1F}"/>
              </a:ext>
              <a:ext uri="{C183D7F6-B498-43B3-948B-1728B52AA6E4}">
                <adec:decorative xmlns:adec="http://schemas.microsoft.com/office/drawing/2017/decorative" val="1"/>
              </a:ext>
            </a:extLst>
          </p:cNvPr>
          <p:cNvGrpSpPr>
            <a:grpSpLocks/>
          </p:cNvGrpSpPr>
          <p:nvPr/>
        </p:nvGrpSpPr>
        <p:grpSpPr bwMode="auto">
          <a:xfrm>
            <a:off x="1905000" y="4191000"/>
            <a:ext cx="2362200" cy="1905000"/>
            <a:chOff x="1200" y="2640"/>
            <a:chExt cx="1488" cy="1200"/>
          </a:xfrm>
        </p:grpSpPr>
        <p:sp>
          <p:nvSpPr>
            <p:cNvPr id="35852" name="Line 13">
              <a:extLst>
                <a:ext uri="{FF2B5EF4-FFF2-40B4-BE49-F238E27FC236}">
                  <a16:creationId xmlns:a16="http://schemas.microsoft.com/office/drawing/2014/main" id="{C45E9CCC-516F-CCCC-2D95-3C7A784F1443}"/>
                </a:ext>
              </a:extLst>
            </p:cNvPr>
            <p:cNvSpPr>
              <a:spLocks noChangeShapeType="1"/>
            </p:cNvSpPr>
            <p:nvPr/>
          </p:nvSpPr>
          <p:spPr bwMode="auto">
            <a:xfrm>
              <a:off x="1200" y="2640"/>
              <a:ext cx="1200" cy="1200"/>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853" name="Line 14">
              <a:extLst>
                <a:ext uri="{FF2B5EF4-FFF2-40B4-BE49-F238E27FC236}">
                  <a16:creationId xmlns:a16="http://schemas.microsoft.com/office/drawing/2014/main" id="{1B090E92-5518-7E04-1854-428F32521513}"/>
                </a:ext>
              </a:extLst>
            </p:cNvPr>
            <p:cNvSpPr>
              <a:spLocks noChangeShapeType="1"/>
            </p:cNvSpPr>
            <p:nvPr/>
          </p:nvSpPr>
          <p:spPr bwMode="auto">
            <a:xfrm flipH="1">
              <a:off x="2400" y="2832"/>
              <a:ext cx="288" cy="960"/>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35851" name="Text Box 15">
            <a:extLst>
              <a:ext uri="{FF2B5EF4-FFF2-40B4-BE49-F238E27FC236}">
                <a16:creationId xmlns:a16="http://schemas.microsoft.com/office/drawing/2014/main" id="{A20B0933-49DA-FF45-A1EB-A1C5E5D046E3}"/>
              </a:ext>
              <a:ext uri="{C183D7F6-B498-43B3-948B-1728B52AA6E4}">
                <adec:decorative xmlns:adec="http://schemas.microsoft.com/office/drawing/2017/decorative" val="1"/>
              </a:ext>
            </a:extLst>
          </p:cNvPr>
          <p:cNvSpPr txBox="1">
            <a:spLocks noChangeArrowheads="1"/>
          </p:cNvSpPr>
          <p:nvPr/>
        </p:nvSpPr>
        <p:spPr bwMode="auto">
          <a:xfrm>
            <a:off x="3886200" y="6096000"/>
            <a:ext cx="30480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a:latin typeface="Century Gothic" panose="020B0502020202020204" pitchFamily="34" charset="0"/>
              </a:rPr>
              <a:t>Possible avalanche paths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Footer Placeholder 3">
            <a:extLst>
              <a:ext uri="{FF2B5EF4-FFF2-40B4-BE49-F238E27FC236}">
                <a16:creationId xmlns:a16="http://schemas.microsoft.com/office/drawing/2014/main" id="{E74F9EA2-112C-278C-9915-197C68057450}"/>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36867" name="Rectangle 2">
            <a:extLst>
              <a:ext uri="{FF2B5EF4-FFF2-40B4-BE49-F238E27FC236}">
                <a16:creationId xmlns:a16="http://schemas.microsoft.com/office/drawing/2014/main" id="{A6C3DE9D-B3F5-1920-68E4-3CF893604525}"/>
              </a:ext>
            </a:extLst>
          </p:cNvPr>
          <p:cNvSpPr>
            <a:spLocks noGrp="1" noChangeArrowheads="1"/>
          </p:cNvSpPr>
          <p:nvPr>
            <p:ph type="title"/>
          </p:nvPr>
        </p:nvSpPr>
        <p:spPr>
          <a:xfrm>
            <a:off x="457200" y="0"/>
            <a:ext cx="8229600" cy="1143000"/>
          </a:xfrm>
        </p:spPr>
        <p:txBody>
          <a:bodyPr/>
          <a:lstStyle/>
          <a:p>
            <a:pPr eaLnBrk="1" hangingPunct="1"/>
            <a:r>
              <a:rPr lang="en-US" altLang="en-US" sz="2400">
                <a:latin typeface="Comic Sans MS" panose="030F0702030302020204" pitchFamily="66" charset="0"/>
              </a:rPr>
              <a:t>Dangerous Slopes</a:t>
            </a:r>
          </a:p>
        </p:txBody>
      </p:sp>
      <p:sp>
        <p:nvSpPr>
          <p:cNvPr id="36868" name="Rectangle 3">
            <a:extLst>
              <a:ext uri="{FF2B5EF4-FFF2-40B4-BE49-F238E27FC236}">
                <a16:creationId xmlns:a16="http://schemas.microsoft.com/office/drawing/2014/main" id="{94DD0655-B574-EDD5-F131-E28932958739}"/>
              </a:ext>
            </a:extLst>
          </p:cNvPr>
          <p:cNvSpPr>
            <a:spLocks noGrp="1" noChangeArrowheads="1"/>
          </p:cNvSpPr>
          <p:nvPr>
            <p:ph type="body" idx="1"/>
          </p:nvPr>
        </p:nvSpPr>
        <p:spPr>
          <a:xfrm>
            <a:off x="838200" y="1219200"/>
            <a:ext cx="7543800" cy="3048000"/>
          </a:xfrm>
        </p:spPr>
        <p:txBody>
          <a:bodyPr/>
          <a:lstStyle/>
          <a:p>
            <a:pPr eaLnBrk="1" hangingPunct="1"/>
            <a:r>
              <a:rPr lang="en-US" altLang="en-US" sz="2400" b="0">
                <a:latin typeface="Comic Sans MS" panose="030F0702030302020204" pitchFamily="66" charset="0"/>
              </a:rPr>
              <a:t>Most avalanches occur on 25 to 45 degree slopes.  </a:t>
            </a:r>
          </a:p>
          <a:p>
            <a:pPr eaLnBrk="1" hangingPunct="1"/>
            <a:r>
              <a:rPr lang="en-US" altLang="en-US" sz="2400" b="0">
                <a:latin typeface="Comic Sans MS" panose="030F0702030302020204" pitchFamily="66" charset="0"/>
              </a:rPr>
              <a:t>N and NE aspects are more avalanche prone in midwinter; S and SW slopes in spring.</a:t>
            </a:r>
          </a:p>
          <a:p>
            <a:pPr eaLnBrk="1" hangingPunct="1"/>
            <a:r>
              <a:rPr lang="en-US" altLang="en-US" sz="2400" b="0">
                <a:latin typeface="Comic Sans MS" panose="030F0702030302020204" pitchFamily="66" charset="0"/>
              </a:rPr>
              <a:t>Prevailing winds are from the SW: NE slopes are leeward and loading areas.</a:t>
            </a:r>
          </a:p>
          <a:p>
            <a:pPr eaLnBrk="1" hangingPunct="1"/>
            <a:r>
              <a:rPr lang="en-US" altLang="en-US" sz="2400" b="0">
                <a:latin typeface="Comic Sans MS" panose="030F0702030302020204" pitchFamily="66" charset="0"/>
              </a:rPr>
              <a:t>Convex slopes more dangerous than concave.  </a:t>
            </a: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Footer Placeholder 1">
            <a:extLst>
              <a:ext uri="{FF2B5EF4-FFF2-40B4-BE49-F238E27FC236}">
                <a16:creationId xmlns:a16="http://schemas.microsoft.com/office/drawing/2014/main" id="{9B63D2FF-F741-5DFC-D6D6-1316A500573B}"/>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37891" name="Rectangle 2">
            <a:extLst>
              <a:ext uri="{FF2B5EF4-FFF2-40B4-BE49-F238E27FC236}">
                <a16:creationId xmlns:a16="http://schemas.microsoft.com/office/drawing/2014/main" id="{935E2C11-B0DA-AC3E-B880-7F611EBA5A0B}"/>
              </a:ext>
            </a:extLst>
          </p:cNvPr>
          <p:cNvSpPr>
            <a:spLocks noGrp="1" noChangeArrowheads="1"/>
          </p:cNvSpPr>
          <p:nvPr>
            <p:ph type="title" idx="4294967295"/>
          </p:nvPr>
        </p:nvSpPr>
        <p:spPr>
          <a:xfrm>
            <a:off x="304800" y="0"/>
            <a:ext cx="7772400" cy="762000"/>
          </a:xfrm>
        </p:spPr>
        <p:txBody>
          <a:bodyPr/>
          <a:lstStyle/>
          <a:p>
            <a:pPr eaLnBrk="1" hangingPunct="1"/>
            <a:r>
              <a:rPr lang="en-US" altLang="en-US" sz="2800">
                <a:latin typeface="Comic Sans MS" panose="030F0702030302020204" pitchFamily="66" charset="0"/>
              </a:rPr>
              <a:t>Slope angle</a:t>
            </a:r>
          </a:p>
        </p:txBody>
      </p:sp>
      <p:sp>
        <p:nvSpPr>
          <p:cNvPr id="67588" name="Rectangle 4">
            <a:extLst>
              <a:ext uri="{FF2B5EF4-FFF2-40B4-BE49-F238E27FC236}">
                <a16:creationId xmlns:a16="http://schemas.microsoft.com/office/drawing/2014/main" id="{2C109141-CCD2-CC2A-6413-B9E4AA03D6FB}"/>
              </a:ext>
            </a:extLst>
          </p:cNvPr>
          <p:cNvSpPr>
            <a:spLocks noGrp="1" noChangeArrowheads="1"/>
          </p:cNvSpPr>
          <p:nvPr>
            <p:ph type="body" idx="4294967295"/>
          </p:nvPr>
        </p:nvSpPr>
        <p:spPr>
          <a:xfrm>
            <a:off x="990600" y="1295400"/>
            <a:ext cx="7772400" cy="3429000"/>
          </a:xfrm>
        </p:spPr>
        <p:txBody>
          <a:bodyPr/>
          <a:lstStyle/>
          <a:p>
            <a:pPr eaLnBrk="1" hangingPunct="1">
              <a:defRPr/>
            </a:pPr>
            <a:r>
              <a:rPr lang="en-US" sz="2400" dirty="0">
                <a:latin typeface="Comic Sans MS" pitchFamily="66" charset="0"/>
              </a:rPr>
              <a:t>Fall Line: line perpendicular to the contours.</a:t>
            </a:r>
          </a:p>
          <a:p>
            <a:pPr eaLnBrk="1" hangingPunct="1">
              <a:defRPr/>
            </a:pPr>
            <a:r>
              <a:rPr lang="en-US" sz="2400" dirty="0">
                <a:latin typeface="Comic Sans MS" pitchFamily="66" charset="0"/>
              </a:rPr>
              <a:t>Depends on contour interval and map scale:</a:t>
            </a:r>
          </a:p>
          <a:p>
            <a:pPr lvl="1" eaLnBrk="1" hangingPunct="1">
              <a:defRPr/>
            </a:pPr>
            <a:r>
              <a:rPr lang="en-US" sz="2000" dirty="0">
                <a:latin typeface="Comic Sans MS" pitchFamily="66" charset="0"/>
              </a:rPr>
              <a:t>1:24000, 40 foot contour</a:t>
            </a:r>
          </a:p>
          <a:p>
            <a:pPr lvl="2" eaLnBrk="1" hangingPunct="1">
              <a:defRPr/>
            </a:pPr>
            <a:r>
              <a:rPr lang="en-US" dirty="0">
                <a:solidFill>
                  <a:schemeClr val="accent1"/>
                </a:solidFill>
                <a:effectLst>
                  <a:outerShdw blurRad="38100" dist="38100" dir="2700000" algn="tl">
                    <a:srgbClr val="000000"/>
                  </a:outerShdw>
                </a:effectLst>
                <a:latin typeface="Comic Sans MS" pitchFamily="66" charset="0"/>
              </a:rPr>
              <a:t>20º: 19 contours per inch</a:t>
            </a:r>
          </a:p>
          <a:p>
            <a:pPr lvl="2" eaLnBrk="1" hangingPunct="1">
              <a:defRPr/>
            </a:pPr>
            <a:r>
              <a:rPr lang="en-US" dirty="0">
                <a:solidFill>
                  <a:schemeClr val="folHlink"/>
                </a:solidFill>
                <a:effectLst>
                  <a:outerShdw blurRad="38100" dist="38100" dir="2700000" algn="tl">
                    <a:srgbClr val="000000"/>
                  </a:outerShdw>
                </a:effectLst>
                <a:latin typeface="Comic Sans MS" pitchFamily="66" charset="0"/>
              </a:rPr>
              <a:t>30º: 29 contours per inch</a:t>
            </a:r>
          </a:p>
          <a:p>
            <a:pPr lvl="2" eaLnBrk="1" hangingPunct="1">
              <a:defRPr/>
            </a:pPr>
            <a:r>
              <a:rPr lang="en-US" dirty="0">
                <a:solidFill>
                  <a:srgbClr val="FF0000"/>
                </a:solidFill>
                <a:effectLst>
                  <a:outerShdw blurRad="38100" dist="38100" dir="2700000" algn="tl">
                    <a:srgbClr val="000000"/>
                  </a:outerShdw>
                </a:effectLst>
                <a:latin typeface="Comic Sans MS" pitchFamily="66" charset="0"/>
              </a:rPr>
              <a:t>40º: 42 contours per inch</a:t>
            </a:r>
          </a:p>
          <a:p>
            <a:pPr lvl="2" eaLnBrk="1" hangingPunct="1">
              <a:defRPr/>
            </a:pPr>
            <a:r>
              <a:rPr lang="en-US" dirty="0">
                <a:latin typeface="Comic Sans MS" pitchFamily="66" charset="0"/>
              </a:rPr>
              <a:t>Use grid</a:t>
            </a:r>
          </a:p>
        </p:txBody>
      </p:sp>
    </p:spTree>
  </p:cSld>
  <p:clrMapOvr>
    <a:masterClrMapping/>
  </p:clrMapOvr>
  <p:transition>
    <p:cut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1">
            <a:extLst>
              <a:ext uri="{FF2B5EF4-FFF2-40B4-BE49-F238E27FC236}">
                <a16:creationId xmlns:a16="http://schemas.microsoft.com/office/drawing/2014/main" id="{B1B810E1-7FAC-AE33-D25C-A98B9B2A644E}"/>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38915" name="Rectangle 2">
            <a:extLst>
              <a:ext uri="{FF2B5EF4-FFF2-40B4-BE49-F238E27FC236}">
                <a16:creationId xmlns:a16="http://schemas.microsoft.com/office/drawing/2014/main" id="{50A1A624-196C-2563-4B09-CD77AA3E0526}"/>
              </a:ext>
            </a:extLst>
          </p:cNvPr>
          <p:cNvSpPr>
            <a:spLocks noGrp="1" noChangeArrowheads="1"/>
          </p:cNvSpPr>
          <p:nvPr>
            <p:ph type="title" idx="4294967295"/>
          </p:nvPr>
        </p:nvSpPr>
        <p:spPr>
          <a:xfrm>
            <a:off x="685800" y="381000"/>
            <a:ext cx="7772400" cy="762000"/>
          </a:xfrm>
        </p:spPr>
        <p:txBody>
          <a:bodyPr/>
          <a:lstStyle/>
          <a:p>
            <a:pPr eaLnBrk="1" hangingPunct="1"/>
            <a:r>
              <a:rPr lang="en-US" altLang="en-US" sz="2800" dirty="0">
                <a:latin typeface="Comic Sans MS" panose="030F0702030302020204" pitchFamily="66" charset="0"/>
              </a:rPr>
              <a:t>Slope angle: Using the Grid</a:t>
            </a:r>
          </a:p>
        </p:txBody>
      </p:sp>
      <p:pic>
        <p:nvPicPr>
          <p:cNvPr id="38916" name="Picture 4" descr="Topographic map showing terrain and elevation contours of a forested mountainous area including Cutthroat Peak, Whistler Mountain, and Blue Lake. Map features contour lines in brown, shaded relief, labeled peaks, water bodies in blue, and forested areas in green, highlighting elevation changes and natural landmarks.">
            <a:extLst>
              <a:ext uri="{FF2B5EF4-FFF2-40B4-BE49-F238E27FC236}">
                <a16:creationId xmlns:a16="http://schemas.microsoft.com/office/drawing/2014/main" id="{0718DC6A-E4E8-A375-2307-6717BB390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608" t="56483"/>
          <a:stretch>
            <a:fillRect/>
          </a:stretch>
        </p:blipFill>
        <p:spPr bwMode="auto">
          <a:xfrm>
            <a:off x="2971800" y="1600200"/>
            <a:ext cx="4572000"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8917" name="Object 8">
            <a:extLst>
              <a:ext uri="{FF2B5EF4-FFF2-40B4-BE49-F238E27FC236}">
                <a16:creationId xmlns:a16="http://schemas.microsoft.com/office/drawing/2014/main" id="{2FDD8137-D27D-4057-E6DA-0E67FA20A55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35133969"/>
              </p:ext>
            </p:extLst>
          </p:nvPr>
        </p:nvGraphicFramePr>
        <p:xfrm>
          <a:off x="4038600" y="2209800"/>
          <a:ext cx="3886200" cy="2776538"/>
        </p:xfrm>
        <a:graphic>
          <a:graphicData uri="http://schemas.openxmlformats.org/presentationml/2006/ole">
            <mc:AlternateContent xmlns:mc="http://schemas.openxmlformats.org/markup-compatibility/2006">
              <mc:Choice xmlns:v="urn:schemas-microsoft-com:vml" Requires="v">
                <p:oleObj name="AutoCAD Drawing" r:id="rId3" imgW="9067800" imgH="5162550" progId="AutoCAD.Drawing.16">
                  <p:embed/>
                </p:oleObj>
              </mc:Choice>
              <mc:Fallback>
                <p:oleObj name="AutoCAD Drawing" r:id="rId3" imgW="9067800" imgH="5162550" progId="AutoCAD.Drawing.16">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l="15546" t="88376" r="78572" b="4243"/>
                      <a:stretch>
                        <a:fillRect/>
                      </a:stretch>
                    </p:blipFill>
                    <p:spPr bwMode="auto">
                      <a:xfrm>
                        <a:off x="4038600" y="2209800"/>
                        <a:ext cx="3886200" cy="277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ut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E190F0D7-0812-B224-3F2A-8DCD10885883}"/>
              </a:ext>
            </a:extLst>
          </p:cNvPr>
          <p:cNvSpPr>
            <a:spLocks noGrp="1"/>
          </p:cNvSpPr>
          <p:nvPr>
            <p:ph type="title"/>
          </p:nvPr>
        </p:nvSpPr>
        <p:spPr>
          <a:xfrm>
            <a:off x="762000" y="228600"/>
            <a:ext cx="7772400" cy="1143000"/>
          </a:xfrm>
        </p:spPr>
        <p:txBody>
          <a:bodyPr/>
          <a:lstStyle/>
          <a:p>
            <a:r>
              <a:rPr lang="en-US" altLang="en-US" sz="3200"/>
              <a:t>Using compass to measure slope in the field</a:t>
            </a:r>
          </a:p>
        </p:txBody>
      </p:sp>
      <p:sp>
        <p:nvSpPr>
          <p:cNvPr id="39939" name="Content Placeholder 2">
            <a:extLst>
              <a:ext uri="{FF2B5EF4-FFF2-40B4-BE49-F238E27FC236}">
                <a16:creationId xmlns:a16="http://schemas.microsoft.com/office/drawing/2014/main" id="{EF441028-37EE-8494-0A55-F42A3C263AD3}"/>
              </a:ext>
            </a:extLst>
          </p:cNvPr>
          <p:cNvSpPr>
            <a:spLocks noGrp="1"/>
          </p:cNvSpPr>
          <p:nvPr>
            <p:ph idx="1"/>
          </p:nvPr>
        </p:nvSpPr>
        <p:spPr>
          <a:xfrm>
            <a:off x="762000" y="1143000"/>
            <a:ext cx="2819400" cy="5715000"/>
          </a:xfrm>
        </p:spPr>
        <p:txBody>
          <a:bodyPr/>
          <a:lstStyle/>
          <a:p>
            <a:r>
              <a:rPr lang="en-US" altLang="en-US" sz="2200"/>
              <a:t>Dial compass to west at the hinge.</a:t>
            </a:r>
          </a:p>
          <a:p>
            <a:r>
              <a:rPr lang="en-US" altLang="en-US" sz="2200"/>
              <a:t>Hold compass at same angle as the slope, with the declination scale at the bottom.</a:t>
            </a:r>
          </a:p>
          <a:p>
            <a:r>
              <a:rPr lang="en-US" altLang="en-US" sz="2200"/>
              <a:t>Where the black swinging needle points is your slope angle in degrees. </a:t>
            </a:r>
          </a:p>
          <a:p>
            <a:pPr>
              <a:buFont typeface="Wingdings 3" panose="05040102010807070707" pitchFamily="18" charset="2"/>
              <a:buNone/>
            </a:pPr>
            <a:r>
              <a:rPr lang="en-US" altLang="en-US" sz="2200"/>
              <a:t>      </a:t>
            </a:r>
            <a:r>
              <a:rPr lang="en-US" altLang="en-US" sz="2000"/>
              <a:t>(in this case 27º)</a:t>
            </a:r>
          </a:p>
        </p:txBody>
      </p:sp>
      <p:sp>
        <p:nvSpPr>
          <p:cNvPr id="39940" name="Footer Placeholder 3">
            <a:extLst>
              <a:ext uri="{FF2B5EF4-FFF2-40B4-BE49-F238E27FC236}">
                <a16:creationId xmlns:a16="http://schemas.microsoft.com/office/drawing/2014/main" id="{4BCD9B85-B926-EA68-D2FC-76922256FBB2}"/>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pic>
        <p:nvPicPr>
          <p:cNvPr id="39941" name="Picture 5">
            <a:extLst>
              <a:ext uri="{FF2B5EF4-FFF2-40B4-BE49-F238E27FC236}">
                <a16:creationId xmlns:a16="http://schemas.microsoft.com/office/drawing/2014/main" id="{7B27E46A-D9DB-69F1-B882-47F6E0CB991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37500" t="29842" r="12500" b="15283"/>
          <a:stretch>
            <a:fillRect/>
          </a:stretch>
        </p:blipFill>
        <p:spPr bwMode="auto">
          <a:xfrm>
            <a:off x="3579813" y="1752600"/>
            <a:ext cx="541178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59C2E244-77A8-B986-9E0D-AFF5BFEACE06}"/>
              </a:ext>
              <a:ext uri="{C183D7F6-B498-43B3-948B-1728B52AA6E4}">
                <adec:decorative xmlns:adec="http://schemas.microsoft.com/office/drawing/2017/decorative" val="1"/>
              </a:ext>
            </a:extLst>
          </p:cNvPr>
          <p:cNvCxnSpPr/>
          <p:nvPr/>
        </p:nvCxnSpPr>
        <p:spPr>
          <a:xfrm>
            <a:off x="2971800" y="1676400"/>
            <a:ext cx="1828800" cy="167640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F370A21-6070-EB8C-EAEA-2395CD7A2B9C}"/>
              </a:ext>
              <a:ext uri="{C183D7F6-B498-43B3-948B-1728B52AA6E4}">
                <adec:decorative xmlns:adec="http://schemas.microsoft.com/office/drawing/2017/decorative" val="1"/>
              </a:ext>
            </a:extLst>
          </p:cNvPr>
          <p:cNvCxnSpPr/>
          <p:nvPr/>
        </p:nvCxnSpPr>
        <p:spPr>
          <a:xfrm flipV="1">
            <a:off x="3276600" y="5181600"/>
            <a:ext cx="3048000" cy="152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a:extLst>
              <a:ext uri="{FF2B5EF4-FFF2-40B4-BE49-F238E27FC236}">
                <a16:creationId xmlns:a16="http://schemas.microsoft.com/office/drawing/2014/main" id="{099EC091-810B-56A9-CC6B-39F8A48107B9}"/>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40963" name="Rectangle 2">
            <a:extLst>
              <a:ext uri="{FF2B5EF4-FFF2-40B4-BE49-F238E27FC236}">
                <a16:creationId xmlns:a16="http://schemas.microsoft.com/office/drawing/2014/main" id="{484F5E51-7D46-9CD8-7CDD-8724570F60D7}"/>
              </a:ext>
            </a:extLst>
          </p:cNvPr>
          <p:cNvSpPr>
            <a:spLocks noGrp="1" noChangeArrowheads="1"/>
          </p:cNvSpPr>
          <p:nvPr>
            <p:ph type="title"/>
          </p:nvPr>
        </p:nvSpPr>
        <p:spPr>
          <a:xfrm>
            <a:off x="457200" y="609600"/>
            <a:ext cx="8229600" cy="1143000"/>
          </a:xfrm>
        </p:spPr>
        <p:txBody>
          <a:bodyPr/>
          <a:lstStyle/>
          <a:p>
            <a:pPr eaLnBrk="1" hangingPunct="1"/>
            <a:r>
              <a:rPr lang="en-US" altLang="en-US" sz="2400">
                <a:latin typeface="Comic Sans MS" panose="030F0702030302020204" pitchFamily="66" charset="0"/>
              </a:rPr>
              <a:t>More contour and elevation exercises.</a:t>
            </a:r>
          </a:p>
        </p:txBody>
      </p:sp>
      <p:pic>
        <p:nvPicPr>
          <p:cNvPr id="40964" name="Picture 4">
            <a:extLst>
              <a:ext uri="{FF2B5EF4-FFF2-40B4-BE49-F238E27FC236}">
                <a16:creationId xmlns:a16="http://schemas.microsoft.com/office/drawing/2014/main" id="{99CC795D-C6C3-4017-EA81-F6CBDE47F3C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057400"/>
            <a:ext cx="28067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2">
            <a:extLst>
              <a:ext uri="{FF2B5EF4-FFF2-40B4-BE49-F238E27FC236}">
                <a16:creationId xmlns:a16="http://schemas.microsoft.com/office/drawing/2014/main" id="{2CE2D789-7B92-6BD2-5CF2-F996881872C1}"/>
              </a:ext>
            </a:extLst>
          </p:cNvPr>
          <p:cNvSpPr>
            <a:spLocks noGrp="1" noChangeArrowheads="1"/>
          </p:cNvSpPr>
          <p:nvPr>
            <p:ph type="title"/>
          </p:nvPr>
        </p:nvSpPr>
        <p:spPr>
          <a:xfrm>
            <a:off x="457200" y="0"/>
            <a:ext cx="8229600" cy="1143000"/>
          </a:xfrm>
        </p:spPr>
        <p:txBody>
          <a:bodyPr/>
          <a:lstStyle/>
          <a:p>
            <a:pPr eaLnBrk="1" hangingPunct="1"/>
            <a:r>
              <a:rPr lang="en-US" altLang="en-US" dirty="0">
                <a:latin typeface="Comic Sans MS" panose="030F0702030302020204" pitchFamily="66" charset="0"/>
              </a:rPr>
              <a:t>Elements of Maps</a:t>
            </a:r>
          </a:p>
        </p:txBody>
      </p:sp>
      <p:sp>
        <p:nvSpPr>
          <p:cNvPr id="5126" name="Text Box 6">
            <a:extLst>
              <a:ext uri="{FF2B5EF4-FFF2-40B4-BE49-F238E27FC236}">
                <a16:creationId xmlns:a16="http://schemas.microsoft.com/office/drawing/2014/main" id="{1B64F75F-9D80-FEA2-7117-08C23D93CCF0}"/>
              </a:ext>
              <a:ext uri="{C183D7F6-B498-43B3-948B-1728B52AA6E4}">
                <adec:decorative xmlns:adec="http://schemas.microsoft.com/office/drawing/2017/decorative" val="0"/>
              </a:ext>
            </a:extLst>
          </p:cNvPr>
          <p:cNvSpPr txBox="1">
            <a:spLocks noChangeArrowheads="1"/>
          </p:cNvSpPr>
          <p:nvPr/>
        </p:nvSpPr>
        <p:spPr bwMode="auto">
          <a:xfrm>
            <a:off x="1219200" y="1143000"/>
            <a:ext cx="2682875"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Font typeface="Wingdings 3" panose="05040102010807070707" pitchFamily="18" charset="2"/>
              <a:buChar char=""/>
            </a:pPr>
            <a:r>
              <a:rPr lang="en-US" altLang="en-US" sz="2800" dirty="0">
                <a:solidFill>
                  <a:srgbClr val="663300"/>
                </a:solidFill>
                <a:latin typeface="Comic Sans MS" panose="030F0702030302020204" pitchFamily="66" charset="0"/>
              </a:rPr>
              <a:t>North</a:t>
            </a:r>
          </a:p>
          <a:p>
            <a:pPr lvl="1" eaLnBrk="1" hangingPunct="1">
              <a:lnSpc>
                <a:spcPct val="90000"/>
              </a:lnSpc>
              <a:spcBef>
                <a:spcPct val="20000"/>
              </a:spcBef>
              <a:buFont typeface="Wingdings" panose="05000000000000000000" pitchFamily="2" charset="2"/>
              <a:buChar char="Ø"/>
            </a:pPr>
            <a:r>
              <a:rPr lang="en-US" altLang="en-US" b="1" dirty="0">
                <a:solidFill>
                  <a:srgbClr val="663300"/>
                </a:solidFill>
                <a:latin typeface="Comic Sans MS" panose="030F0702030302020204" pitchFamily="66" charset="0"/>
              </a:rPr>
              <a:t>True</a:t>
            </a:r>
          </a:p>
          <a:p>
            <a:pPr lvl="1" eaLnBrk="1" hangingPunct="1">
              <a:lnSpc>
                <a:spcPct val="90000"/>
              </a:lnSpc>
              <a:spcBef>
                <a:spcPct val="20000"/>
              </a:spcBef>
              <a:buFont typeface="Wingdings" panose="05000000000000000000" pitchFamily="2" charset="2"/>
              <a:buChar char="Ø"/>
            </a:pPr>
            <a:r>
              <a:rPr lang="en-US" altLang="en-US" b="1" dirty="0">
                <a:solidFill>
                  <a:srgbClr val="663300"/>
                </a:solidFill>
                <a:latin typeface="Comic Sans MS" panose="030F0702030302020204" pitchFamily="66" charset="0"/>
              </a:rPr>
              <a:t>Magnetic</a:t>
            </a:r>
          </a:p>
          <a:p>
            <a:pPr lvl="1" eaLnBrk="1" hangingPunct="1">
              <a:lnSpc>
                <a:spcPct val="90000"/>
              </a:lnSpc>
              <a:spcBef>
                <a:spcPct val="20000"/>
              </a:spcBef>
              <a:buFont typeface="Wingdings" panose="05000000000000000000" pitchFamily="2" charset="2"/>
              <a:buChar char="Ø"/>
            </a:pPr>
            <a:r>
              <a:rPr lang="en-US" altLang="en-US" b="1" dirty="0">
                <a:solidFill>
                  <a:srgbClr val="663300"/>
                </a:solidFill>
                <a:latin typeface="Comic Sans MS" panose="030F0702030302020204" pitchFamily="66" charset="0"/>
              </a:rPr>
              <a:t>Grid</a:t>
            </a:r>
          </a:p>
          <a:p>
            <a:pPr eaLnBrk="1" hangingPunct="1"/>
            <a:endParaRPr lang="en-US" altLang="en-US" dirty="0"/>
          </a:p>
        </p:txBody>
      </p:sp>
      <p:pic>
        <p:nvPicPr>
          <p:cNvPr id="5125" name="Picture 4" descr="Diagram illustrating relationship between Grid North (GN), True North (star symbol), and Magnetic North (MN) with labeled magnetic declination angle. It visually explains differences in directional references used in navigation and mapping.">
            <a:extLst>
              <a:ext uri="{FF2B5EF4-FFF2-40B4-BE49-F238E27FC236}">
                <a16:creationId xmlns:a16="http://schemas.microsoft.com/office/drawing/2014/main" id="{1EEA9B02-1A37-BD09-63FD-04F807818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066800"/>
            <a:ext cx="25146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a:extLst>
              <a:ext uri="{FF2B5EF4-FFF2-40B4-BE49-F238E27FC236}">
                <a16:creationId xmlns:a16="http://schemas.microsoft.com/office/drawing/2014/main" id="{2001129A-6A86-13C2-0199-19AA69A35D07}"/>
              </a:ext>
            </a:extLst>
          </p:cNvPr>
          <p:cNvSpPr>
            <a:spLocks noGrp="1" noChangeArrowheads="1"/>
          </p:cNvSpPr>
          <p:nvPr>
            <p:ph type="body" idx="1"/>
          </p:nvPr>
        </p:nvSpPr>
        <p:spPr>
          <a:xfrm>
            <a:off x="914400" y="2743200"/>
            <a:ext cx="7772400" cy="3733800"/>
          </a:xfrm>
        </p:spPr>
        <p:txBody>
          <a:bodyPr/>
          <a:lstStyle/>
          <a:p>
            <a:pPr lvl="1" eaLnBrk="1" hangingPunct="1">
              <a:lnSpc>
                <a:spcPct val="90000"/>
              </a:lnSpc>
              <a:buFont typeface="Wingdings" panose="05000000000000000000" pitchFamily="2" charset="2"/>
              <a:buNone/>
            </a:pPr>
            <a:endParaRPr lang="en-US" altLang="en-US" sz="2400">
              <a:latin typeface="Comic Sans MS" panose="030F0702030302020204" pitchFamily="66" charset="0"/>
            </a:endParaRPr>
          </a:p>
          <a:p>
            <a:pPr eaLnBrk="1" hangingPunct="1">
              <a:lnSpc>
                <a:spcPct val="90000"/>
              </a:lnSpc>
            </a:pPr>
            <a:r>
              <a:rPr lang="en-US" altLang="en-US" sz="2800" b="0">
                <a:latin typeface="Comic Sans MS" panose="030F0702030302020204" pitchFamily="66" charset="0"/>
              </a:rPr>
              <a:t>Scale</a:t>
            </a:r>
          </a:p>
          <a:p>
            <a:pPr lvl="1" eaLnBrk="1" hangingPunct="1">
              <a:lnSpc>
                <a:spcPct val="90000"/>
              </a:lnSpc>
            </a:pPr>
            <a:r>
              <a:rPr lang="en-US" altLang="en-US" sz="2400">
                <a:latin typeface="Comic Sans MS" panose="030F0702030302020204" pitchFamily="66" charset="0"/>
              </a:rPr>
              <a:t>Scale bar</a:t>
            </a:r>
          </a:p>
          <a:p>
            <a:pPr lvl="1" eaLnBrk="1" hangingPunct="1">
              <a:lnSpc>
                <a:spcPct val="90000"/>
              </a:lnSpc>
              <a:buFont typeface="Wingdings" panose="05000000000000000000" pitchFamily="2" charset="2"/>
              <a:buNone/>
            </a:pPr>
            <a:endParaRPr lang="en-US" altLang="en-US" sz="2400">
              <a:latin typeface="Comic Sans MS" panose="030F0702030302020204" pitchFamily="66" charset="0"/>
            </a:endParaRPr>
          </a:p>
          <a:p>
            <a:pPr lvl="1" eaLnBrk="1" hangingPunct="1">
              <a:lnSpc>
                <a:spcPct val="90000"/>
              </a:lnSpc>
            </a:pPr>
            <a:r>
              <a:rPr lang="en-US" altLang="en-US" sz="2400">
                <a:latin typeface="Comic Sans MS" panose="030F0702030302020204" pitchFamily="66" charset="0"/>
              </a:rPr>
              <a:t>Scale ratio</a:t>
            </a:r>
          </a:p>
          <a:p>
            <a:pPr lvl="2" eaLnBrk="1" hangingPunct="1">
              <a:lnSpc>
                <a:spcPct val="90000"/>
              </a:lnSpc>
            </a:pPr>
            <a:r>
              <a:rPr lang="en-US" altLang="en-US" sz="2000">
                <a:latin typeface="Comic Sans MS" panose="030F0702030302020204" pitchFamily="66" charset="0"/>
              </a:rPr>
              <a:t>1 ruler unit on map = RF ruler units on the ground</a:t>
            </a:r>
          </a:p>
          <a:p>
            <a:pPr lvl="2" eaLnBrk="1" hangingPunct="1">
              <a:lnSpc>
                <a:spcPct val="90000"/>
              </a:lnSpc>
            </a:pPr>
            <a:r>
              <a:rPr lang="en-US" altLang="en-US" sz="2000">
                <a:latin typeface="Comic Sans MS" panose="030F0702030302020204" pitchFamily="66" charset="0"/>
              </a:rPr>
              <a:t>1: 24000 means 1 map inch = 24000 ground inches</a:t>
            </a:r>
          </a:p>
          <a:p>
            <a:pPr lvl="2" eaLnBrk="1" hangingPunct="1">
              <a:lnSpc>
                <a:spcPct val="90000"/>
              </a:lnSpc>
              <a:buFont typeface="Wingdings" panose="05000000000000000000" pitchFamily="2" charset="2"/>
              <a:buNone/>
            </a:pPr>
            <a:r>
              <a:rPr lang="en-US" altLang="en-US" sz="2000">
                <a:latin typeface="Comic Sans MS" panose="030F0702030302020204" pitchFamily="66" charset="0"/>
              </a:rPr>
              <a:t>or 1 map cm = 24000 ground cm.</a:t>
            </a:r>
          </a:p>
          <a:p>
            <a:pPr lvl="2" eaLnBrk="1" hangingPunct="1">
              <a:lnSpc>
                <a:spcPct val="90000"/>
              </a:lnSpc>
            </a:pPr>
            <a:r>
              <a:rPr lang="en-US" altLang="en-US" sz="2000">
                <a:latin typeface="Comic Sans MS" panose="030F0702030302020204" pitchFamily="66" charset="0"/>
              </a:rPr>
              <a:t>Need to convert ratio ruler units to ground units or ground units to map inches to use correctly!</a:t>
            </a:r>
          </a:p>
        </p:txBody>
      </p:sp>
      <p:pic>
        <p:nvPicPr>
          <p:cNvPr id="5127" name="Picture 8">
            <a:extLst>
              <a:ext uri="{FF2B5EF4-FFF2-40B4-BE49-F238E27FC236}">
                <a16:creationId xmlns:a16="http://schemas.microsoft.com/office/drawing/2014/main" id="{B10602F0-3DA6-B6E1-0691-C1DBF22730E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733800"/>
            <a:ext cx="41910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Footer Placeholder 3">
            <a:extLst>
              <a:ext uri="{FF2B5EF4-FFF2-40B4-BE49-F238E27FC236}">
                <a16:creationId xmlns:a16="http://schemas.microsoft.com/office/drawing/2014/main" id="{C4C99306-ED84-F898-B249-0A3E44936A38}"/>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Footer Placeholder 3">
            <a:extLst>
              <a:ext uri="{FF2B5EF4-FFF2-40B4-BE49-F238E27FC236}">
                <a16:creationId xmlns:a16="http://schemas.microsoft.com/office/drawing/2014/main" id="{3274E927-8D72-4B6F-81EC-1FB7BEB72589}"/>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6147" name="Rectangle 2">
            <a:extLst>
              <a:ext uri="{FF2B5EF4-FFF2-40B4-BE49-F238E27FC236}">
                <a16:creationId xmlns:a16="http://schemas.microsoft.com/office/drawing/2014/main" id="{11A1E864-D23B-D0B6-07B0-B2E9B3E93934}"/>
              </a:ext>
            </a:extLst>
          </p:cNvPr>
          <p:cNvSpPr>
            <a:spLocks noGrp="1" noChangeArrowheads="1"/>
          </p:cNvSpPr>
          <p:nvPr>
            <p:ph type="title"/>
          </p:nvPr>
        </p:nvSpPr>
        <p:spPr/>
        <p:txBody>
          <a:bodyPr/>
          <a:lstStyle/>
          <a:p>
            <a:pPr eaLnBrk="1" hangingPunct="1"/>
            <a:r>
              <a:rPr lang="en-US" altLang="en-US" dirty="0">
                <a:latin typeface="Comic Sans MS" panose="030F0702030302020204" pitchFamily="66" charset="0"/>
              </a:rPr>
              <a:t>Elements of Maps (part 1)</a:t>
            </a:r>
          </a:p>
        </p:txBody>
      </p:sp>
      <p:sp>
        <p:nvSpPr>
          <p:cNvPr id="2" name="Rectangle 3">
            <a:extLst>
              <a:ext uri="{FF2B5EF4-FFF2-40B4-BE49-F238E27FC236}">
                <a16:creationId xmlns:a16="http://schemas.microsoft.com/office/drawing/2014/main" id="{2E59DF89-8B88-8FA8-2398-FC47E8A70EDA}"/>
              </a:ext>
            </a:extLst>
          </p:cNvPr>
          <p:cNvSpPr>
            <a:spLocks noGrp="1" noChangeArrowheads="1"/>
          </p:cNvSpPr>
          <p:nvPr>
            <p:ph type="body" idx="1"/>
          </p:nvPr>
        </p:nvSpPr>
        <p:spPr>
          <a:xfrm>
            <a:off x="914400" y="1295400"/>
            <a:ext cx="8229600" cy="3505200"/>
          </a:xfrm>
        </p:spPr>
        <p:txBody>
          <a:bodyPr/>
          <a:lstStyle/>
          <a:p>
            <a:pPr eaLnBrk="1" hangingPunct="1">
              <a:lnSpc>
                <a:spcPct val="90000"/>
              </a:lnSpc>
            </a:pPr>
            <a:r>
              <a:rPr lang="en-US" altLang="en-US" sz="2800" b="0">
                <a:latin typeface="Comic Sans MS" panose="030F0702030302020204" pitchFamily="66" charset="0"/>
              </a:rPr>
              <a:t>Legend</a:t>
            </a:r>
          </a:p>
          <a:p>
            <a:pPr lvl="1" eaLnBrk="1" hangingPunct="1">
              <a:lnSpc>
                <a:spcPct val="90000"/>
              </a:lnSpc>
            </a:pPr>
            <a:r>
              <a:rPr lang="en-US" altLang="en-US" sz="2400">
                <a:latin typeface="Comic Sans MS" panose="030F0702030302020204" pitchFamily="66" charset="0"/>
              </a:rPr>
              <a:t>Not all symbols mean the same thing</a:t>
            </a:r>
          </a:p>
          <a:p>
            <a:pPr lvl="1" eaLnBrk="1" hangingPunct="1">
              <a:lnSpc>
                <a:spcPct val="90000"/>
              </a:lnSpc>
            </a:pPr>
            <a:r>
              <a:rPr lang="en-US" altLang="en-US" sz="2400">
                <a:latin typeface="Comic Sans MS" panose="030F0702030302020204" pitchFamily="66" charset="0"/>
              </a:rPr>
              <a:t>Certain cultural biases</a:t>
            </a:r>
          </a:p>
          <a:p>
            <a:pPr eaLnBrk="1" hangingPunct="1">
              <a:lnSpc>
                <a:spcPct val="90000"/>
              </a:lnSpc>
            </a:pPr>
            <a:r>
              <a:rPr lang="en-US" altLang="en-US" sz="2800" b="0">
                <a:latin typeface="Comic Sans MS" panose="030F0702030302020204" pitchFamily="66" charset="0"/>
              </a:rPr>
              <a:t>Grid systems</a:t>
            </a:r>
          </a:p>
          <a:p>
            <a:pPr lvl="1" eaLnBrk="1" hangingPunct="1">
              <a:lnSpc>
                <a:spcPct val="90000"/>
              </a:lnSpc>
            </a:pPr>
            <a:r>
              <a:rPr lang="en-US" altLang="en-US" sz="2400">
                <a:latin typeface="Comic Sans MS" panose="030F0702030302020204" pitchFamily="66" charset="0"/>
              </a:rPr>
              <a:t>Alphanumeric</a:t>
            </a:r>
          </a:p>
          <a:p>
            <a:pPr lvl="1" eaLnBrk="1" hangingPunct="1">
              <a:lnSpc>
                <a:spcPct val="90000"/>
              </a:lnSpc>
            </a:pPr>
            <a:r>
              <a:rPr lang="en-US" altLang="en-US" sz="2400">
                <a:latin typeface="Comic Sans MS" panose="030F0702030302020204" pitchFamily="66" charset="0"/>
              </a:rPr>
              <a:t>Public Land Survey System (PLSS or “legals”)</a:t>
            </a:r>
          </a:p>
          <a:p>
            <a:pPr lvl="1" eaLnBrk="1" hangingPunct="1">
              <a:lnSpc>
                <a:spcPct val="90000"/>
              </a:lnSpc>
            </a:pPr>
            <a:r>
              <a:rPr lang="en-US" altLang="en-US" sz="2400">
                <a:latin typeface="Comic Sans MS" panose="030F0702030302020204" pitchFamily="66" charset="0"/>
              </a:rPr>
              <a:t>Geographic (Latitude/Longitude)</a:t>
            </a:r>
          </a:p>
          <a:p>
            <a:pPr lvl="1" eaLnBrk="1" hangingPunct="1">
              <a:lnSpc>
                <a:spcPct val="90000"/>
              </a:lnSpc>
            </a:pPr>
            <a:r>
              <a:rPr lang="en-US" altLang="en-US" sz="2400">
                <a:latin typeface="Comic Sans MS" panose="030F0702030302020204" pitchFamily="66" charset="0"/>
              </a:rPr>
              <a:t>Universal Transverse Mercator (UTM)</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linds(horizontal)">
                                      <p:cBhvr>
                                        <p:cTn id="21" dur="500"/>
                                        <p:tgtEl>
                                          <p:spTgt spid="2">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blinds(horizontal)">
                                      <p:cBhvr>
                                        <p:cTn id="24" dur="500"/>
                                        <p:tgtEl>
                                          <p:spTgt spid="2">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linds(horizontal)">
                                      <p:cBhvr>
                                        <p:cTn id="27" dur="500"/>
                                        <p:tgtEl>
                                          <p:spTgt spid="2">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blinds(horizontal)">
                                      <p:cBhvr>
                                        <p:cTn id="3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Footer Placeholder 3">
            <a:extLst>
              <a:ext uri="{FF2B5EF4-FFF2-40B4-BE49-F238E27FC236}">
                <a16:creationId xmlns:a16="http://schemas.microsoft.com/office/drawing/2014/main" id="{B00B205F-9826-3D23-3E6B-E816000CED85}"/>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dirty="0">
                <a:latin typeface="Verdana" panose="020B0604030504040204" pitchFamily="34" charset="0"/>
              </a:rPr>
              <a:t>B M O C</a:t>
            </a:r>
          </a:p>
        </p:txBody>
      </p:sp>
      <p:sp>
        <p:nvSpPr>
          <p:cNvPr id="7171" name="Rectangle 2">
            <a:extLst>
              <a:ext uri="{FF2B5EF4-FFF2-40B4-BE49-F238E27FC236}">
                <a16:creationId xmlns:a16="http://schemas.microsoft.com/office/drawing/2014/main" id="{8EC35ABB-DFBF-FCB1-9E80-D20AF270F693}"/>
              </a:ext>
            </a:extLst>
          </p:cNvPr>
          <p:cNvSpPr>
            <a:spLocks noGrp="1" noChangeArrowheads="1"/>
          </p:cNvSpPr>
          <p:nvPr>
            <p:ph type="title"/>
          </p:nvPr>
        </p:nvSpPr>
        <p:spPr>
          <a:xfrm>
            <a:off x="457200" y="0"/>
            <a:ext cx="8229600" cy="1143000"/>
          </a:xfrm>
        </p:spPr>
        <p:txBody>
          <a:bodyPr/>
          <a:lstStyle/>
          <a:p>
            <a:pPr eaLnBrk="1" hangingPunct="1"/>
            <a:r>
              <a:rPr lang="en-US" altLang="en-US" dirty="0">
                <a:latin typeface="Comic Sans MS" panose="030F0702030302020204" pitchFamily="66" charset="0"/>
              </a:rPr>
              <a:t>Elements of Maps (part 2)</a:t>
            </a:r>
          </a:p>
        </p:txBody>
      </p:sp>
      <p:sp>
        <p:nvSpPr>
          <p:cNvPr id="7172" name="Rectangle 3">
            <a:extLst>
              <a:ext uri="{FF2B5EF4-FFF2-40B4-BE49-F238E27FC236}">
                <a16:creationId xmlns:a16="http://schemas.microsoft.com/office/drawing/2014/main" id="{5AEDF4B2-7623-41DE-C068-B2DE508E49B9}"/>
              </a:ext>
            </a:extLst>
          </p:cNvPr>
          <p:cNvSpPr>
            <a:spLocks noGrp="1" noChangeArrowheads="1"/>
          </p:cNvSpPr>
          <p:nvPr>
            <p:ph type="body" idx="1"/>
          </p:nvPr>
        </p:nvSpPr>
        <p:spPr>
          <a:xfrm>
            <a:off x="914400" y="1295400"/>
            <a:ext cx="8229600" cy="5257800"/>
          </a:xfrm>
        </p:spPr>
        <p:txBody>
          <a:bodyPr/>
          <a:lstStyle/>
          <a:p>
            <a:pPr eaLnBrk="1" hangingPunct="1">
              <a:lnSpc>
                <a:spcPct val="90000"/>
              </a:lnSpc>
            </a:pPr>
            <a:r>
              <a:rPr lang="en-US" altLang="en-US" b="0">
                <a:latin typeface="Comic Sans MS" panose="030F0702030302020204" pitchFamily="66" charset="0"/>
              </a:rPr>
              <a:t>Date</a:t>
            </a:r>
          </a:p>
          <a:p>
            <a:pPr lvl="1" eaLnBrk="1" hangingPunct="1">
              <a:lnSpc>
                <a:spcPct val="90000"/>
              </a:lnSpc>
            </a:pPr>
            <a:r>
              <a:rPr lang="en-US" altLang="en-US">
                <a:latin typeface="Comic Sans MS" panose="030F0702030302020204" pitchFamily="66" charset="0"/>
              </a:rPr>
              <a:t>A map is a snapshot in time.</a:t>
            </a:r>
          </a:p>
          <a:p>
            <a:pPr eaLnBrk="1" hangingPunct="1">
              <a:lnSpc>
                <a:spcPct val="90000"/>
              </a:lnSpc>
            </a:pPr>
            <a:r>
              <a:rPr lang="en-US" altLang="en-US" b="0">
                <a:latin typeface="Comic Sans MS" panose="030F0702030302020204" pitchFamily="66" charset="0"/>
              </a:rPr>
              <a:t>Datum</a:t>
            </a:r>
          </a:p>
          <a:p>
            <a:pPr lvl="1" eaLnBrk="1" hangingPunct="1">
              <a:lnSpc>
                <a:spcPct val="90000"/>
              </a:lnSpc>
            </a:pPr>
            <a:r>
              <a:rPr lang="en-US" altLang="en-US">
                <a:latin typeface="Comic Sans MS" panose="030F0702030302020204" pitchFamily="66" charset="0"/>
              </a:rPr>
              <a:t>Essential for GPS use – will discuss later</a:t>
            </a:r>
          </a:p>
          <a:p>
            <a:pPr eaLnBrk="1" hangingPunct="1">
              <a:lnSpc>
                <a:spcPct val="90000"/>
              </a:lnSpc>
            </a:pPr>
            <a:r>
              <a:rPr lang="en-US" altLang="en-US" b="0">
                <a:latin typeface="Comic Sans MS" panose="030F0702030302020204" pitchFamily="66" charset="0"/>
              </a:rPr>
              <a:t>Contour Interval</a:t>
            </a:r>
          </a:p>
          <a:p>
            <a:pPr lvl="1" eaLnBrk="1" hangingPunct="1">
              <a:lnSpc>
                <a:spcPct val="90000"/>
              </a:lnSpc>
            </a:pPr>
            <a:r>
              <a:rPr lang="en-US" altLang="en-US">
                <a:latin typeface="Comic Sans MS" panose="030F0702030302020204" pitchFamily="66" charset="0"/>
              </a:rPr>
              <a:t>Needed to determine elevations on a topographic map and to assess steepness.</a:t>
            </a:r>
          </a:p>
          <a:p>
            <a:pPr eaLnBrk="1" hangingPunct="1">
              <a:lnSpc>
                <a:spcPct val="90000"/>
              </a:lnSpc>
            </a:pPr>
            <a:r>
              <a:rPr lang="en-US" altLang="en-US" b="0">
                <a:latin typeface="Comic Sans MS" panose="030F0702030302020204" pitchFamily="66" charset="0"/>
              </a:rPr>
              <a:t>General area of map</a:t>
            </a:r>
          </a:p>
          <a:p>
            <a:pPr lvl="1" eaLnBrk="1" hangingPunct="1">
              <a:lnSpc>
                <a:spcPct val="90000"/>
              </a:lnSpc>
            </a:pPr>
            <a:r>
              <a:rPr lang="en-US" altLang="en-US">
                <a:latin typeface="Comic Sans MS" panose="030F0702030302020204" pitchFamily="66" charset="0"/>
              </a:rPr>
              <a:t>The bigger picture</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FECB4EE7-55DA-0AC5-443F-74B429B7AE95}"/>
              </a:ext>
            </a:extLst>
          </p:cNvPr>
          <p:cNvSpPr>
            <a:spLocks noGrp="1"/>
          </p:cNvSpPr>
          <p:nvPr>
            <p:ph type="title"/>
          </p:nvPr>
        </p:nvSpPr>
        <p:spPr>
          <a:xfrm>
            <a:off x="838200" y="2438400"/>
            <a:ext cx="7772400" cy="1143000"/>
          </a:xfrm>
        </p:spPr>
        <p:txBody>
          <a:bodyPr/>
          <a:lstStyle/>
          <a:p>
            <a:r>
              <a:rPr lang="en-US" altLang="en-US"/>
              <a:t>Finding Distances</a:t>
            </a:r>
          </a:p>
        </p:txBody>
      </p:sp>
      <p:sp>
        <p:nvSpPr>
          <p:cNvPr id="8195" name="Footer Placeholder 3">
            <a:extLst>
              <a:ext uri="{FF2B5EF4-FFF2-40B4-BE49-F238E27FC236}">
                <a16:creationId xmlns:a16="http://schemas.microsoft.com/office/drawing/2014/main" id="{51959110-7B39-425E-B7A0-4E72D9672CF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pic>
        <p:nvPicPr>
          <p:cNvPr id="8196" name="Picture 4">
            <a:extLst>
              <a:ext uri="{FF2B5EF4-FFF2-40B4-BE49-F238E27FC236}">
                <a16:creationId xmlns:a16="http://schemas.microsoft.com/office/drawing/2014/main" id="{71ADEABF-FF03-03A0-3CC0-833F900AF20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124200"/>
            <a:ext cx="671513"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a:extLst>
              <a:ext uri="{FF2B5EF4-FFF2-40B4-BE49-F238E27FC236}">
                <a16:creationId xmlns:a16="http://schemas.microsoft.com/office/drawing/2014/main" id="{C2E16BE2-223A-F36F-D45C-DAB54CC3624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19200"/>
            <a:ext cx="118586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Footer Placeholder 3">
            <a:extLst>
              <a:ext uri="{FF2B5EF4-FFF2-40B4-BE49-F238E27FC236}">
                <a16:creationId xmlns:a16="http://schemas.microsoft.com/office/drawing/2014/main" id="{01811281-9353-C842-D414-DEEEE64A964E}"/>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9219" name="Rectangle 2">
            <a:extLst>
              <a:ext uri="{FF2B5EF4-FFF2-40B4-BE49-F238E27FC236}">
                <a16:creationId xmlns:a16="http://schemas.microsoft.com/office/drawing/2014/main" id="{D946B017-E25D-FDF1-6BF9-719AF625B9FC}"/>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Using the Scale Bar</a:t>
            </a:r>
          </a:p>
        </p:txBody>
      </p:sp>
      <p:sp>
        <p:nvSpPr>
          <p:cNvPr id="9220" name="Rectangle 3">
            <a:extLst>
              <a:ext uri="{FF2B5EF4-FFF2-40B4-BE49-F238E27FC236}">
                <a16:creationId xmlns:a16="http://schemas.microsoft.com/office/drawing/2014/main" id="{6A2262F5-6FBB-2F2A-8DA4-4BB8187C68FE}"/>
              </a:ext>
            </a:extLst>
          </p:cNvPr>
          <p:cNvSpPr>
            <a:spLocks noGrp="1" noChangeArrowheads="1"/>
          </p:cNvSpPr>
          <p:nvPr>
            <p:ph type="body" idx="1"/>
          </p:nvPr>
        </p:nvSpPr>
        <p:spPr/>
        <p:txBody>
          <a:bodyPr/>
          <a:lstStyle/>
          <a:p>
            <a:pPr eaLnBrk="1" hangingPunct="1"/>
            <a:r>
              <a:rPr lang="en-US" altLang="en-US" sz="2800">
                <a:latin typeface="Comic Sans MS" panose="030F0702030302020204" pitchFamily="66" charset="0"/>
              </a:rPr>
              <a:t>Use a string (careful not to stretch), paper edge, chain or special wheel to determine total length of trail, road, feature, etc.</a:t>
            </a:r>
          </a:p>
          <a:p>
            <a:pPr eaLnBrk="1" hangingPunct="1"/>
            <a:r>
              <a:rPr lang="en-US" altLang="en-US" sz="2800">
                <a:latin typeface="Comic Sans MS" panose="030F0702030302020204" pitchFamily="66" charset="0"/>
              </a:rPr>
              <a:t>Lay down against the scale bar to determine total distance.</a:t>
            </a:r>
          </a:p>
          <a:p>
            <a:pPr eaLnBrk="1" hangingPunct="1"/>
            <a:r>
              <a:rPr lang="en-US" altLang="en-US" sz="2800">
                <a:latin typeface="Comic Sans MS" panose="030F0702030302020204" pitchFamily="66" charset="0"/>
              </a:rPr>
              <a:t>Be careful of where 0 is on the scale bar!</a:t>
            </a:r>
          </a:p>
        </p:txBody>
      </p:sp>
      <p:pic>
        <p:nvPicPr>
          <p:cNvPr id="9221" name="Picture 6">
            <a:extLst>
              <a:ext uri="{FF2B5EF4-FFF2-40B4-BE49-F238E27FC236}">
                <a16:creationId xmlns:a16="http://schemas.microsoft.com/office/drawing/2014/main" id="{15F3AB03-B23E-D6FB-DAFB-8268B4A04BE5}"/>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029200"/>
            <a:ext cx="6096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ECB72AB-E05F-D6C6-1D44-7A6E3F6B45BD}"/>
              </a:ext>
              <a:ext uri="{C183D7F6-B498-43B3-948B-1728B52AA6E4}">
                <adec:decorative xmlns:adec="http://schemas.microsoft.com/office/drawing/2017/decorative" val="1"/>
              </a:ext>
            </a:extLst>
          </p:cNvPr>
          <p:cNvCxnSpPr/>
          <p:nvPr/>
        </p:nvCxnSpPr>
        <p:spPr>
          <a:xfrm>
            <a:off x="2971800" y="5791200"/>
            <a:ext cx="2743200" cy="1588"/>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B57FD9C9-CE05-5AB4-1DE3-7E75E9B56D82}"/>
              </a:ext>
            </a:extLst>
          </p:cNvPr>
          <p:cNvSpPr txBox="1"/>
          <p:nvPr/>
        </p:nvSpPr>
        <p:spPr>
          <a:xfrm>
            <a:off x="4038600" y="5943600"/>
            <a:ext cx="2819400" cy="461963"/>
          </a:xfrm>
          <a:prstGeom prst="rect">
            <a:avLst/>
          </a:prstGeom>
          <a:noFill/>
        </p:spPr>
        <p:txBody>
          <a:bodyPr>
            <a:spAutoFit/>
          </a:bodyPr>
          <a:lstStyle/>
          <a:p>
            <a:pPr>
              <a:defRPr/>
            </a:pPr>
            <a:r>
              <a:rPr lang="en-US" b="1" dirty="0">
                <a:latin typeface="+mn-lt"/>
              </a:rPr>
              <a:t>About 750 meters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ppt_x</p:attrName>
                                        </p:attrNameLst>
                                      </p:cBhvr>
                                      <p:tavLst>
                                        <p:tav tm="0">
                                          <p:val>
                                            <p:strVal val="#ppt_x-#ppt_w/2"/>
                                          </p:val>
                                        </p:tav>
                                        <p:tav tm="100000">
                                          <p:val>
                                            <p:strVal val="#ppt_x"/>
                                          </p:val>
                                        </p:tav>
                                      </p:tavLst>
                                    </p:anim>
                                    <p:anim calcmode="lin" valueType="num">
                                      <p:cBhvr>
                                        <p:cTn id="8" dur="2000" fill="hold"/>
                                        <p:tgtEl>
                                          <p:spTgt spid="8"/>
                                        </p:tgtEl>
                                        <p:attrNameLst>
                                          <p:attrName>ppt_y</p:attrName>
                                        </p:attrNameLst>
                                      </p:cBhvr>
                                      <p:tavLst>
                                        <p:tav tm="0">
                                          <p:val>
                                            <p:strVal val="#ppt_y"/>
                                          </p:val>
                                        </p:tav>
                                        <p:tav tm="100000">
                                          <p:val>
                                            <p:strVal val="#ppt_y"/>
                                          </p:val>
                                        </p:tav>
                                      </p:tavLst>
                                    </p:anim>
                                    <p:anim calcmode="lin" valueType="num">
                                      <p:cBhvr>
                                        <p:cTn id="9" dur="2000" fill="hold"/>
                                        <p:tgtEl>
                                          <p:spTgt spid="8"/>
                                        </p:tgtEl>
                                        <p:attrNameLst>
                                          <p:attrName>ppt_w</p:attrName>
                                        </p:attrNameLst>
                                      </p:cBhvr>
                                      <p:tavLst>
                                        <p:tav tm="0">
                                          <p:val>
                                            <p:fltVal val="0"/>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Footer Placeholder 3">
            <a:extLst>
              <a:ext uri="{FF2B5EF4-FFF2-40B4-BE49-F238E27FC236}">
                <a16:creationId xmlns:a16="http://schemas.microsoft.com/office/drawing/2014/main" id="{EFCD6449-DA28-9968-39A7-61B61E0BD5E5}"/>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10243" name="Rectangle 2">
            <a:extLst>
              <a:ext uri="{FF2B5EF4-FFF2-40B4-BE49-F238E27FC236}">
                <a16:creationId xmlns:a16="http://schemas.microsoft.com/office/drawing/2014/main" id="{AB47940C-1FEB-7023-E325-FFF858DE787C}"/>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Using the Scale Ratio</a:t>
            </a:r>
          </a:p>
        </p:txBody>
      </p:sp>
      <p:sp>
        <p:nvSpPr>
          <p:cNvPr id="10244" name="Rectangle 3">
            <a:extLst>
              <a:ext uri="{FF2B5EF4-FFF2-40B4-BE49-F238E27FC236}">
                <a16:creationId xmlns:a16="http://schemas.microsoft.com/office/drawing/2014/main" id="{C81B2FBF-6322-223D-708D-6B320387D81F}"/>
              </a:ext>
            </a:extLst>
          </p:cNvPr>
          <p:cNvSpPr>
            <a:spLocks noGrp="1" noChangeArrowheads="1"/>
          </p:cNvSpPr>
          <p:nvPr>
            <p:ph type="body" idx="1"/>
          </p:nvPr>
        </p:nvSpPr>
        <p:spPr>
          <a:xfrm>
            <a:off x="762000" y="1524000"/>
            <a:ext cx="7772400" cy="4800600"/>
          </a:xfrm>
        </p:spPr>
        <p:txBody>
          <a:bodyPr/>
          <a:lstStyle/>
          <a:p>
            <a:pPr eaLnBrk="1" hangingPunct="1">
              <a:lnSpc>
                <a:spcPct val="80000"/>
              </a:lnSpc>
            </a:pPr>
            <a:r>
              <a:rPr lang="en-US" altLang="en-US" sz="2400">
                <a:latin typeface="Comic Sans MS" panose="030F0702030302020204" pitchFamily="66" charset="0"/>
              </a:rPr>
              <a:t>Decide map units (ruler units) you will be using: inches or cm</a:t>
            </a:r>
          </a:p>
          <a:p>
            <a:pPr eaLnBrk="1" hangingPunct="1">
              <a:lnSpc>
                <a:spcPct val="80000"/>
              </a:lnSpc>
            </a:pPr>
            <a:r>
              <a:rPr lang="en-US" altLang="en-US" sz="2400">
                <a:latin typeface="Comic Sans MS" panose="030F0702030302020204" pitchFamily="66" charset="0"/>
              </a:rPr>
              <a:t>Convert the RF to the desired ground units (usually feet, miles, meters or kilometers) based on the ruler units to be used.</a:t>
            </a:r>
          </a:p>
          <a:p>
            <a:pPr eaLnBrk="1" hangingPunct="1">
              <a:lnSpc>
                <a:spcPct val="80000"/>
              </a:lnSpc>
            </a:pPr>
            <a:r>
              <a:rPr lang="en-US" altLang="en-US" sz="2400">
                <a:latin typeface="Comic Sans MS" panose="030F0702030302020204" pitchFamily="66" charset="0"/>
              </a:rPr>
              <a:t>Measure the distance on the map and multiply by the converted RF for total distance.</a:t>
            </a:r>
          </a:p>
          <a:p>
            <a:pPr eaLnBrk="1" hangingPunct="1">
              <a:lnSpc>
                <a:spcPct val="80000"/>
              </a:lnSpc>
              <a:buFont typeface="Wingdings 3" panose="05040102010807070707" pitchFamily="18" charset="2"/>
              <a:buNone/>
            </a:pPr>
            <a:endParaRPr lang="en-US" altLang="en-US" sz="2400">
              <a:latin typeface="Comic Sans MS" panose="030F0702030302020204" pitchFamily="66" charset="0"/>
            </a:endParaRPr>
          </a:p>
          <a:p>
            <a:pPr eaLnBrk="1" hangingPunct="1">
              <a:lnSpc>
                <a:spcPct val="80000"/>
              </a:lnSpc>
              <a:buFont typeface="Wingdings 3" panose="05040102010807070707" pitchFamily="18" charset="2"/>
              <a:buNone/>
            </a:pPr>
            <a:r>
              <a:rPr lang="en-US" altLang="en-US" sz="2400">
                <a:latin typeface="Comic Sans MS" panose="030F0702030302020204" pitchFamily="66" charset="0"/>
              </a:rPr>
              <a:t>Example: Scale ratio = 1:10000.  Will measure in cm and want the distance in meters.</a:t>
            </a:r>
          </a:p>
          <a:p>
            <a:pPr eaLnBrk="1" hangingPunct="1">
              <a:lnSpc>
                <a:spcPct val="80000"/>
              </a:lnSpc>
              <a:buFont typeface="Wingdings 3" panose="05040102010807070707" pitchFamily="18" charset="2"/>
              <a:buNone/>
            </a:pPr>
            <a:endParaRPr lang="en-US" altLang="en-US" sz="2400">
              <a:latin typeface="Comic Sans MS" panose="030F0702030302020204" pitchFamily="66" charset="0"/>
            </a:endParaRPr>
          </a:p>
          <a:p>
            <a:pPr lvl="1" eaLnBrk="1" hangingPunct="1">
              <a:lnSpc>
                <a:spcPct val="80000"/>
              </a:lnSpc>
            </a:pPr>
            <a:r>
              <a:rPr lang="en-US" altLang="en-US" sz="2400">
                <a:latin typeface="Comic Sans MS" panose="030F0702030302020204" pitchFamily="66" charset="0"/>
              </a:rPr>
              <a:t>10000/100 cm per meter = 100 m.</a:t>
            </a:r>
          </a:p>
          <a:p>
            <a:pPr lvl="1" eaLnBrk="1" hangingPunct="1">
              <a:lnSpc>
                <a:spcPct val="80000"/>
              </a:lnSpc>
            </a:pPr>
            <a:r>
              <a:rPr lang="en-US" altLang="en-US" sz="2400">
                <a:latin typeface="Comic Sans MS" panose="030F0702030302020204" pitchFamily="66" charset="0"/>
              </a:rPr>
              <a:t>Measure a road that is 5.3 cm long.</a:t>
            </a:r>
          </a:p>
          <a:p>
            <a:pPr lvl="1" eaLnBrk="1" hangingPunct="1">
              <a:lnSpc>
                <a:spcPct val="80000"/>
              </a:lnSpc>
            </a:pPr>
            <a:r>
              <a:rPr lang="en-US" altLang="en-US" sz="2400">
                <a:latin typeface="Comic Sans MS" panose="030F0702030302020204" pitchFamily="66" charset="0"/>
              </a:rPr>
              <a:t>5.3 * 100 = 530 m of road.</a:t>
            </a:r>
          </a:p>
        </p:txBody>
      </p:sp>
    </p:spTree>
  </p:cSld>
  <p:clrMapOvr>
    <a:masterClrMapping/>
  </p:clrMapOvr>
  <p:transition>
    <p:fade thruBlk="1"/>
  </p:transition>
</p:sld>
</file>

<file path=ppt/theme/theme1.xml><?xml version="1.0" encoding="utf-8"?>
<a:theme xmlns:a="http://schemas.openxmlformats.org/drawingml/2006/main" name="Lemos">
  <a:themeElements>
    <a:clrScheme name="Lemo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Lemo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mo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mo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mo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mo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m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m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m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Settings\Monica\Application Data\Microsoft\Templates\Lemos.pot</Template>
  <TotalTime>667</TotalTime>
  <Words>1360</Words>
  <Application>Microsoft Office PowerPoint</Application>
  <PresentationFormat>On-screen Show (4:3)</PresentationFormat>
  <Paragraphs>236</Paragraphs>
  <Slides>39</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50" baseType="lpstr">
      <vt:lpstr>Arial</vt:lpstr>
      <vt:lpstr>Calibri</vt:lpstr>
      <vt:lpstr>Century Gothic</vt:lpstr>
      <vt:lpstr>Comic Sans MS</vt:lpstr>
      <vt:lpstr>Times New Roman</vt:lpstr>
      <vt:lpstr>Verdana</vt:lpstr>
      <vt:lpstr>Wingdings</vt:lpstr>
      <vt:lpstr>Wingdings 3</vt:lpstr>
      <vt:lpstr>Lemos</vt:lpstr>
      <vt:lpstr>AutoCAD Drawing</vt:lpstr>
      <vt:lpstr>Image</vt:lpstr>
      <vt:lpstr>Maps: An Overview</vt:lpstr>
      <vt:lpstr>Objectives</vt:lpstr>
      <vt:lpstr>Types of Maps</vt:lpstr>
      <vt:lpstr>Elements of Maps</vt:lpstr>
      <vt:lpstr>Elements of Maps (part 1)</vt:lpstr>
      <vt:lpstr>Elements of Maps (part 2)</vt:lpstr>
      <vt:lpstr>Finding Distances</vt:lpstr>
      <vt:lpstr>Using the Scale Bar</vt:lpstr>
      <vt:lpstr>Using the Scale Ratio</vt:lpstr>
      <vt:lpstr>Measuring Distance in the Field</vt:lpstr>
      <vt:lpstr>Some map and scale exercises!</vt:lpstr>
      <vt:lpstr>Understanding contour maps.</vt:lpstr>
      <vt:lpstr>A portion of a contour map</vt:lpstr>
      <vt:lpstr>3-D Version of the same map</vt:lpstr>
      <vt:lpstr>The Real Thing</vt:lpstr>
      <vt:lpstr>What are contour lines?</vt:lpstr>
      <vt:lpstr>Determining elevations</vt:lpstr>
      <vt:lpstr>Determining elevations in the field</vt:lpstr>
      <vt:lpstr>Features Shown by Contours – Example 1</vt:lpstr>
      <vt:lpstr>3-D Version of the same map – Example 1</vt:lpstr>
      <vt:lpstr>Google Earth image</vt:lpstr>
      <vt:lpstr>Google Earth 3-D image</vt:lpstr>
      <vt:lpstr>Photo taken Dec 2011</vt:lpstr>
      <vt:lpstr>A comparison between a topographic map and a picture of the same location</vt:lpstr>
      <vt:lpstr>Slope features</vt:lpstr>
      <vt:lpstr>Features Shown by Contours – Example 2</vt:lpstr>
      <vt:lpstr>3-D Version of the same map – Example 2</vt:lpstr>
      <vt:lpstr>Match the contours to the features! Vegetation can obscure features.</vt:lpstr>
      <vt:lpstr>Contours matched to features</vt:lpstr>
      <vt:lpstr>Practice with contours</vt:lpstr>
      <vt:lpstr>Slope Aspect:  which direction a slope faces</vt:lpstr>
      <vt:lpstr>Using compass to measure aspect in the field</vt:lpstr>
      <vt:lpstr>Slope Shape</vt:lpstr>
      <vt:lpstr>Slope Shape (3-d)</vt:lpstr>
      <vt:lpstr>Dangerous Slopes</vt:lpstr>
      <vt:lpstr>Slope angle</vt:lpstr>
      <vt:lpstr>Slope angle: Using the Grid</vt:lpstr>
      <vt:lpstr>Using compass to measure slope in the field</vt:lpstr>
      <vt:lpstr>More contour and elevation exercises.</vt:lpstr>
    </vt:vector>
  </TitlesOfParts>
  <Company>Spokane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Maps: An Overview</dc:title>
  <dc:creator>Computer Services</dc:creator>
  <cp:lastModifiedBy>Greer, Edward</cp:lastModifiedBy>
  <cp:revision>131</cp:revision>
  <dcterms:created xsi:type="dcterms:W3CDTF">2005-04-18T19:20:49Z</dcterms:created>
  <dcterms:modified xsi:type="dcterms:W3CDTF">2026-04-06T21:28:57Z</dcterms:modified>
</cp:coreProperties>
</file>