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56" r:id="rId2"/>
    <p:sldId id="281" r:id="rId3"/>
    <p:sldId id="257" r:id="rId4"/>
    <p:sldId id="260" r:id="rId5"/>
    <p:sldId id="272" r:id="rId6"/>
    <p:sldId id="258" r:id="rId7"/>
    <p:sldId id="288" r:id="rId8"/>
    <p:sldId id="269" r:id="rId9"/>
    <p:sldId id="274" r:id="rId10"/>
    <p:sldId id="264" r:id="rId11"/>
    <p:sldId id="262" r:id="rId12"/>
    <p:sldId id="280" r:id="rId13"/>
    <p:sldId id="283" r:id="rId14"/>
    <p:sldId id="284" r:id="rId15"/>
    <p:sldId id="285" r:id="rId16"/>
    <p:sldId id="277" r:id="rId17"/>
    <p:sldId id="278" r:id="rId18"/>
    <p:sldId id="287" r:id="rId19"/>
    <p:sldId id="286" r:id="rId20"/>
    <p:sldId id="266" r:id="rId21"/>
    <p:sldId id="271" r:id="rId22"/>
    <p:sldId id="282" r:id="rId23"/>
    <p:sldId id="276" r:id="rId24"/>
    <p:sldId id="289" r:id="rId25"/>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3300"/>
    <a:srgbClr val="FFFF00"/>
    <a:srgbClr val="0000FF"/>
    <a:srgbClr val="9966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6" autoAdjust="0"/>
    <p:restoredTop sz="86403" autoAdjust="0"/>
  </p:normalViewPr>
  <p:slideViewPr>
    <p:cSldViewPr>
      <p:cViewPr varScale="1">
        <p:scale>
          <a:sx n="95" d="100"/>
          <a:sy n="95" d="100"/>
        </p:scale>
        <p:origin x="7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2A0DE75-1550-FF2D-2374-00B86F4C28A3}"/>
              </a:ext>
            </a:extLst>
          </p:cNvPr>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6323" name="Rectangle 3">
            <a:extLst>
              <a:ext uri="{FF2B5EF4-FFF2-40B4-BE49-F238E27FC236}">
                <a16:creationId xmlns:a16="http://schemas.microsoft.com/office/drawing/2014/main" id="{66D066BE-738F-3E41-4957-749DB1DBC4EB}"/>
              </a:ext>
            </a:extLst>
          </p:cNvPr>
          <p:cNvSpPr>
            <a:spLocks noGrp="1" noChangeArrowheads="1"/>
          </p:cNvSpPr>
          <p:nvPr>
            <p:ph type="dt" sz="quarter"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6324" name="Rectangle 4">
            <a:extLst>
              <a:ext uri="{FF2B5EF4-FFF2-40B4-BE49-F238E27FC236}">
                <a16:creationId xmlns:a16="http://schemas.microsoft.com/office/drawing/2014/main" id="{DC813F0D-89B1-379D-FF8D-59534340A326}"/>
              </a:ext>
            </a:extLst>
          </p:cNvPr>
          <p:cNvSpPr>
            <a:spLocks noGrp="1" noChangeArrowheads="1"/>
          </p:cNvSpPr>
          <p:nvPr>
            <p:ph type="ftr" sz="quarter" idx="2"/>
          </p:nvPr>
        </p:nvSpPr>
        <p:spPr bwMode="auto">
          <a:xfrm>
            <a:off x="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6325" name="Rectangle 5">
            <a:extLst>
              <a:ext uri="{FF2B5EF4-FFF2-40B4-BE49-F238E27FC236}">
                <a16:creationId xmlns:a16="http://schemas.microsoft.com/office/drawing/2014/main" id="{9F5ED857-9CF9-5B39-5516-21B75A79496D}"/>
              </a:ext>
            </a:extLst>
          </p:cNvPr>
          <p:cNvSpPr>
            <a:spLocks noGrp="1" noChangeArrowheads="1"/>
          </p:cNvSpPr>
          <p:nvPr>
            <p:ph type="sldNum" sz="quarter" idx="3"/>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999BC13-51FB-40B9-8164-B5D13242055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9AC46-F92A-4981-B9C0-42B0F816000B}" type="datetimeFigureOut">
              <a:rPr lang="en-US" smtClean="0"/>
              <a:t>4/9/2026</a:t>
            </a:fld>
            <a:endParaRPr lang="en-US"/>
          </a:p>
        </p:txBody>
      </p:sp>
      <p:sp>
        <p:nvSpPr>
          <p:cNvPr id="4" name="Slide Image Placeholder 3"/>
          <p:cNvSpPr>
            <a:spLocks noGrp="1" noRot="1" noChangeAspect="1"/>
          </p:cNvSpPr>
          <p:nvPr>
            <p:ph type="sldImg" idx="2"/>
          </p:nvPr>
        </p:nvSpPr>
        <p:spPr>
          <a:xfrm>
            <a:off x="1377950" y="1139825"/>
            <a:ext cx="4102100" cy="3076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850"/>
            <a:ext cx="5486400" cy="3589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598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59813"/>
            <a:ext cx="2971800" cy="457200"/>
          </a:xfrm>
          <a:prstGeom prst="rect">
            <a:avLst/>
          </a:prstGeom>
        </p:spPr>
        <p:txBody>
          <a:bodyPr vert="horz" lIns="91440" tIns="45720" rIns="91440" bIns="45720" rtlCol="0" anchor="b"/>
          <a:lstStyle>
            <a:lvl1pPr algn="r">
              <a:defRPr sz="1200"/>
            </a:lvl1pPr>
          </a:lstStyle>
          <a:p>
            <a:fld id="{EFC4DEFD-2548-4E80-905B-8F50E4E8D8C3}" type="slidenum">
              <a:rPr lang="en-US" smtClean="0"/>
              <a:t>‹#›</a:t>
            </a:fld>
            <a:endParaRPr lang="en-US"/>
          </a:p>
        </p:txBody>
      </p:sp>
    </p:spTree>
    <p:extLst>
      <p:ext uri="{BB962C8B-B14F-4D97-AF65-F5344CB8AC3E}">
        <p14:creationId xmlns:p14="http://schemas.microsoft.com/office/powerpoint/2010/main" val="15057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C4DEFD-2548-4E80-905B-8F50E4E8D8C3}" type="slidenum">
              <a:rPr lang="en-US" smtClean="0"/>
              <a:t>10</a:t>
            </a:fld>
            <a:endParaRPr lang="en-US"/>
          </a:p>
        </p:txBody>
      </p:sp>
    </p:spTree>
    <p:extLst>
      <p:ext uri="{BB962C8B-B14F-4D97-AF65-F5344CB8AC3E}">
        <p14:creationId xmlns:p14="http://schemas.microsoft.com/office/powerpoint/2010/main" val="139670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4926-033E-490E-A054-91C239C8873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FFC9C-B037-10D2-E86E-0AA7C48BED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7852F468-2814-7792-C97D-03C5273AB09D}"/>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69110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740F-B201-5D6B-F17F-C275448F41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E5853-2498-0535-AD69-A446FB6DE9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2E88D51-9F52-6B34-8A4F-ACF61F63D22F}"/>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243243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86BC72-8AC4-6079-D7E1-F6F79C82286A}"/>
              </a:ext>
            </a:extLst>
          </p:cNvPr>
          <p:cNvSpPr>
            <a:spLocks noGrp="1"/>
          </p:cNvSpPr>
          <p:nvPr>
            <p:ph type="title" orient="vert"/>
          </p:nvPr>
        </p:nvSpPr>
        <p:spPr>
          <a:xfrm>
            <a:off x="6477000" y="152400"/>
            <a:ext cx="2057400" cy="5791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8EA60D-C0A9-B725-EFE3-49E755548CE1}"/>
              </a:ext>
            </a:extLst>
          </p:cNvPr>
          <p:cNvSpPr>
            <a:spLocks noGrp="1"/>
          </p:cNvSpPr>
          <p:nvPr>
            <p:ph type="body" orient="vert" idx="1"/>
          </p:nvPr>
        </p:nvSpPr>
        <p:spPr>
          <a:xfrm>
            <a:off x="304800" y="152400"/>
            <a:ext cx="60198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8AF8ADF-3E8C-45A6-96F5-91087A25AA49}"/>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81033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9289-51EC-5A1A-EA13-40CD17369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B5B94-F40F-AC02-5C41-751F50BD3C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856C229-EFB6-87F8-F2DC-D87E5DBA28BF}"/>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48243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FC6-33CF-5434-A3FF-25B673308AE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5F6E94-A995-9833-6C69-BA6A58BBF82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5238E729-4604-6AD6-5546-D46B1D29733C}"/>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161054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C950-31BF-29B6-D119-673CCFCAD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28EA6-1105-E441-C514-D70A73A3A1F9}"/>
              </a:ext>
            </a:extLst>
          </p:cNvPr>
          <p:cNvSpPr>
            <a:spLocks noGrp="1"/>
          </p:cNvSpPr>
          <p:nvPr>
            <p:ph sz="half" idx="1"/>
          </p:nvPr>
        </p:nvSpPr>
        <p:spPr>
          <a:xfrm>
            <a:off x="762000" y="1524000"/>
            <a:ext cx="38100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CAE3C-0E05-4D98-CBC6-BF59CD3E2854}"/>
              </a:ext>
            </a:extLst>
          </p:cNvPr>
          <p:cNvSpPr>
            <a:spLocks noGrp="1"/>
          </p:cNvSpPr>
          <p:nvPr>
            <p:ph sz="half" idx="2"/>
          </p:nvPr>
        </p:nvSpPr>
        <p:spPr>
          <a:xfrm>
            <a:off x="4724400" y="1524000"/>
            <a:ext cx="38100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DA39F5D-D9C5-5118-E913-3E4C10D443F1}"/>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427851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322C-2DAC-802D-0243-C224935F4B0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BCD83E-C5BF-C182-1AE8-C12CE9580C4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9AA760-7C4C-33CE-69A6-EB67F2D075F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1FA642-13B2-DD71-B4E0-DDE3B426516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95768-7BE6-5A33-F758-7CDB63342D3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E5115CA-0D5C-5156-6CBD-28B72A277297}"/>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336610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814E-E674-2667-F911-C52241B3174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BBF6A2C-0A29-E2E4-A17E-A920F107753F}"/>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211917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EB28EC-2235-D282-2A4D-B2FD3170B07B}"/>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278273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7680-9EAB-D372-4A26-55ED3E8C89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7F6FEA-6569-9CF9-1D61-63DF030E44D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2621A-DD6F-16FA-CA28-11B9E51ACD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30BB50A9-3022-AB83-51DD-47B856E56274}"/>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413942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C991-1732-14CC-1C8F-8F66D5B694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94D67A-20CA-07AE-E23B-28C9A3B296D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5386D4-5FD5-FD96-47E6-0A39ABA6FCC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62D445FD-7EF7-B1DF-5057-B9FDC5D3F16E}"/>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69023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9D7BD"/>
            </a:gs>
            <a:gs pos="100000">
              <a:srgbClr val="98B282"/>
            </a:gs>
          </a:gsLst>
          <a:lin ang="2700000" scaled="1"/>
        </a:gradFill>
        <a:effectLst/>
      </p:bgPr>
    </p:bg>
    <p:spTree>
      <p:nvGrpSpPr>
        <p:cNvPr id="1" name=""/>
        <p:cNvGrpSpPr/>
        <p:nvPr/>
      </p:nvGrpSpPr>
      <p:grpSpPr>
        <a:xfrm>
          <a:off x="0" y="0"/>
          <a:ext cx="0" cy="0"/>
          <a:chOff x="0" y="0"/>
          <a:chExt cx="0" cy="0"/>
        </a:xfrm>
      </p:grpSpPr>
      <p:sp>
        <p:nvSpPr>
          <p:cNvPr id="60418" name="Rectangle 1026">
            <a:extLst>
              <a:ext uri="{FF2B5EF4-FFF2-40B4-BE49-F238E27FC236}">
                <a16:creationId xmlns:a16="http://schemas.microsoft.com/office/drawing/2014/main" id="{BE9A4FDB-5E3E-9D82-733B-7C9CF091B067}"/>
              </a:ext>
            </a:extLst>
          </p:cNvPr>
          <p:cNvSpPr>
            <a:spLocks noGrp="1" noChangeArrowheads="1"/>
          </p:cNvSpPr>
          <p:nvPr>
            <p:ph type="title"/>
          </p:nvPr>
        </p:nvSpPr>
        <p:spPr bwMode="auto">
          <a:xfrm>
            <a:off x="3048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0419" name="Rectangle 1027">
            <a:extLst>
              <a:ext uri="{FF2B5EF4-FFF2-40B4-BE49-F238E27FC236}">
                <a16:creationId xmlns:a16="http://schemas.microsoft.com/office/drawing/2014/main" id="{C96E4EF9-7593-9F1E-71ED-EA82716B7F32}"/>
              </a:ext>
            </a:extLst>
          </p:cNvPr>
          <p:cNvSpPr>
            <a:spLocks noGrp="1" noChangeArrowheads="1"/>
          </p:cNvSpPr>
          <p:nvPr>
            <p:ph type="body" idx="1"/>
          </p:nvPr>
        </p:nvSpPr>
        <p:spPr bwMode="auto">
          <a:xfrm>
            <a:off x="762000" y="15240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0420" name="Rectangle 1028">
            <a:extLst>
              <a:ext uri="{FF2B5EF4-FFF2-40B4-BE49-F238E27FC236}">
                <a16:creationId xmlns:a16="http://schemas.microsoft.com/office/drawing/2014/main" id="{E2A53276-E1B3-25A1-6E4A-9A558644B4D8}"/>
              </a:ext>
            </a:extLst>
          </p:cNvPr>
          <p:cNvSpPr>
            <a:spLocks noGrp="1" noChangeArrowheads="1"/>
          </p:cNvSpPr>
          <p:nvPr>
            <p:ph type="ftr" sz="quarter" idx="3"/>
          </p:nvPr>
        </p:nvSpPr>
        <p:spPr bwMode="auto">
          <a:xfrm>
            <a:off x="8229600" y="65532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latin typeface="Verdana" panose="020B0604030504040204" pitchFamily="34" charset="0"/>
              </a:defRPr>
            </a:lvl1pPr>
          </a:lstStyle>
          <a:p>
            <a:r>
              <a:rPr lang="en-US" altLang="en-US"/>
              <a:t>B M O C</a:t>
            </a:r>
          </a:p>
        </p:txBody>
      </p:sp>
      <p:pic>
        <p:nvPicPr>
          <p:cNvPr id="60421" name="Picture 1029">
            <a:extLst>
              <a:ext uri="{FF2B5EF4-FFF2-40B4-BE49-F238E27FC236}">
                <a16:creationId xmlns:a16="http://schemas.microsoft.com/office/drawing/2014/main" id="{407EE1C7-38BE-AEC1-6275-68E0342EC2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3400" y="228600"/>
            <a:ext cx="990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3300"/>
                </a:solidFill>
                <a:miter lim="800000"/>
                <a:headEnd/>
                <a:tailEnd/>
              </a14:hiddenLine>
            </a:ext>
          </a:extLst>
        </p:spPr>
      </p:pic>
      <p:pic>
        <p:nvPicPr>
          <p:cNvPr id="60422" name="Picture 1030">
            <a:extLst>
              <a:ext uri="{FF2B5EF4-FFF2-40B4-BE49-F238E27FC236}">
                <a16:creationId xmlns:a16="http://schemas.microsoft.com/office/drawing/2014/main" id="{423BA307-6188-3684-43F5-15D0CD68F3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ctr" rtl="0" fontAlgn="base">
        <a:spcBef>
          <a:spcPct val="0"/>
        </a:spcBef>
        <a:spcAft>
          <a:spcPct val="0"/>
        </a:spcAft>
        <a:defRPr sz="3600" b="1" kern="1200">
          <a:solidFill>
            <a:schemeClr val="tx1"/>
          </a:solidFill>
          <a:latin typeface="+mj-lt"/>
          <a:ea typeface="+mj-ea"/>
          <a:cs typeface="+mj-cs"/>
        </a:defRPr>
      </a:lvl1pPr>
      <a:lvl2pPr algn="ctr" rtl="0" fontAlgn="base">
        <a:spcBef>
          <a:spcPct val="0"/>
        </a:spcBef>
        <a:spcAft>
          <a:spcPct val="0"/>
        </a:spcAft>
        <a:defRPr sz="3600" b="1">
          <a:solidFill>
            <a:schemeClr val="tx1"/>
          </a:solidFill>
          <a:latin typeface="Century Gothic" panose="020B0502020202020204" pitchFamily="34" charset="0"/>
        </a:defRPr>
      </a:lvl2pPr>
      <a:lvl3pPr algn="ctr" rtl="0" fontAlgn="base">
        <a:spcBef>
          <a:spcPct val="0"/>
        </a:spcBef>
        <a:spcAft>
          <a:spcPct val="0"/>
        </a:spcAft>
        <a:defRPr sz="3600" b="1">
          <a:solidFill>
            <a:schemeClr val="tx1"/>
          </a:solidFill>
          <a:latin typeface="Century Gothic" panose="020B0502020202020204" pitchFamily="34" charset="0"/>
        </a:defRPr>
      </a:lvl3pPr>
      <a:lvl4pPr algn="ctr" rtl="0" fontAlgn="base">
        <a:spcBef>
          <a:spcPct val="0"/>
        </a:spcBef>
        <a:spcAft>
          <a:spcPct val="0"/>
        </a:spcAft>
        <a:defRPr sz="3600" b="1">
          <a:solidFill>
            <a:schemeClr val="tx1"/>
          </a:solidFill>
          <a:latin typeface="Century Gothic" panose="020B0502020202020204" pitchFamily="34" charset="0"/>
        </a:defRPr>
      </a:lvl4pPr>
      <a:lvl5pPr algn="ctr" rtl="0" fontAlgn="base">
        <a:spcBef>
          <a:spcPct val="0"/>
        </a:spcBef>
        <a:spcAft>
          <a:spcPct val="0"/>
        </a:spcAft>
        <a:defRPr sz="3600" b="1">
          <a:solidFill>
            <a:schemeClr val="tx1"/>
          </a:solidFill>
          <a:latin typeface="Century Gothic" panose="020B0502020202020204" pitchFamily="34" charset="0"/>
        </a:defRPr>
      </a:lvl5pPr>
      <a:lvl6pPr marL="457200" algn="ctr" rtl="0" fontAlgn="base">
        <a:spcBef>
          <a:spcPct val="0"/>
        </a:spcBef>
        <a:spcAft>
          <a:spcPct val="0"/>
        </a:spcAft>
        <a:defRPr sz="3600" b="1">
          <a:solidFill>
            <a:schemeClr val="tx1"/>
          </a:solidFill>
          <a:latin typeface="Century Gothic" panose="020B0502020202020204" pitchFamily="34" charset="0"/>
        </a:defRPr>
      </a:lvl6pPr>
      <a:lvl7pPr marL="914400" algn="ctr" rtl="0" fontAlgn="base">
        <a:spcBef>
          <a:spcPct val="0"/>
        </a:spcBef>
        <a:spcAft>
          <a:spcPct val="0"/>
        </a:spcAft>
        <a:defRPr sz="3600" b="1">
          <a:solidFill>
            <a:schemeClr val="tx1"/>
          </a:solidFill>
          <a:latin typeface="Century Gothic" panose="020B0502020202020204" pitchFamily="34" charset="0"/>
        </a:defRPr>
      </a:lvl7pPr>
      <a:lvl8pPr marL="1371600" algn="ctr" rtl="0" fontAlgn="base">
        <a:spcBef>
          <a:spcPct val="0"/>
        </a:spcBef>
        <a:spcAft>
          <a:spcPct val="0"/>
        </a:spcAft>
        <a:defRPr sz="3600" b="1">
          <a:solidFill>
            <a:schemeClr val="tx1"/>
          </a:solidFill>
          <a:latin typeface="Century Gothic" panose="020B0502020202020204" pitchFamily="34" charset="0"/>
        </a:defRPr>
      </a:lvl8pPr>
      <a:lvl9pPr marL="1828800" algn="ctr" rtl="0" fontAlgn="base">
        <a:spcBef>
          <a:spcPct val="0"/>
        </a:spcBef>
        <a:spcAft>
          <a:spcPct val="0"/>
        </a:spcAft>
        <a:defRPr sz="3600" b="1">
          <a:solidFill>
            <a:schemeClr val="tx1"/>
          </a:solidFill>
          <a:latin typeface="Century Gothic" panose="020B0502020202020204" pitchFamily="34" charset="0"/>
        </a:defRPr>
      </a:lvl9pPr>
    </p:titleStyle>
    <p:bodyStyle>
      <a:lvl1pPr marL="342900" indent="-342900" algn="l" rtl="0" fontAlgn="base">
        <a:spcBef>
          <a:spcPct val="20000"/>
        </a:spcBef>
        <a:spcAft>
          <a:spcPct val="0"/>
        </a:spcAft>
        <a:buFont typeface="Wingdings 3" panose="05040102010807070707" pitchFamily="18" charset="2"/>
        <a:buChar char=""/>
        <a:defRPr sz="3200" b="1" kern="1200">
          <a:solidFill>
            <a:srgbClr val="663300"/>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Ø"/>
        <a:defRPr sz="2800" b="1" kern="1200">
          <a:solidFill>
            <a:srgbClr val="663300"/>
          </a:solidFill>
          <a:latin typeface="+mn-lt"/>
          <a:ea typeface="+mn-ea"/>
          <a:cs typeface="+mn-cs"/>
        </a:defRPr>
      </a:lvl2pPr>
      <a:lvl3pPr marL="1143000" indent="-228600" algn="l" rtl="0" fontAlgn="base">
        <a:spcBef>
          <a:spcPct val="20000"/>
        </a:spcBef>
        <a:spcAft>
          <a:spcPct val="0"/>
        </a:spcAft>
        <a:buSzPct val="50000"/>
        <a:buFont typeface="Wingdings" panose="05000000000000000000" pitchFamily="2" charset="2"/>
        <a:buChar char="q"/>
        <a:defRPr sz="2400" b="1" kern="1200">
          <a:solidFill>
            <a:srgbClr val="663300"/>
          </a:solidFill>
          <a:latin typeface="+mn-lt"/>
          <a:ea typeface="+mn-ea"/>
          <a:cs typeface="+mn-cs"/>
        </a:defRPr>
      </a:lvl3pPr>
      <a:lvl4pPr marL="1600200" indent="-228600" algn="l" rtl="0" fontAlgn="base">
        <a:spcBef>
          <a:spcPct val="20000"/>
        </a:spcBef>
        <a:spcAft>
          <a:spcPct val="0"/>
        </a:spcAft>
        <a:buFont typeface="Wingdings" panose="05000000000000000000" pitchFamily="2" charset="2"/>
        <a:buChar char="§"/>
        <a:defRPr sz="2000" b="1" kern="1200">
          <a:solidFill>
            <a:srgbClr val="663300"/>
          </a:solidFill>
          <a:latin typeface="+mn-lt"/>
          <a:ea typeface="+mn-ea"/>
          <a:cs typeface="+mn-cs"/>
        </a:defRPr>
      </a:lvl4pPr>
      <a:lvl5pPr marL="2057400" indent="-228600" algn="l" rtl="0" fontAlgn="base">
        <a:spcBef>
          <a:spcPct val="20000"/>
        </a:spcBef>
        <a:spcAft>
          <a:spcPct val="0"/>
        </a:spcAft>
        <a:buChar char="»"/>
        <a:defRPr sz="2000" b="1" kern="1200">
          <a:solidFill>
            <a:srgbClr val="6633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F4F97F-77D9-04E1-0B1B-D00B666B60CD}"/>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2050" name="Rectangle 2">
            <a:extLst>
              <a:ext uri="{FF2B5EF4-FFF2-40B4-BE49-F238E27FC236}">
                <a16:creationId xmlns:a16="http://schemas.microsoft.com/office/drawing/2014/main" id="{2472BD5E-5BC3-FF32-15F5-FE5FFFAADA4A}"/>
              </a:ext>
            </a:extLst>
          </p:cNvPr>
          <p:cNvSpPr>
            <a:spLocks noGrp="1" noChangeArrowheads="1"/>
          </p:cNvSpPr>
          <p:nvPr>
            <p:ph type="title" idx="4294967295"/>
          </p:nvPr>
        </p:nvSpPr>
        <p:spPr>
          <a:xfrm>
            <a:off x="914400" y="1066800"/>
            <a:ext cx="7772400" cy="1143000"/>
          </a:xfrm>
        </p:spPr>
        <p:txBody>
          <a:bodyPr/>
          <a:lstStyle/>
          <a:p>
            <a:r>
              <a:rPr lang="en-US" altLang="en-US">
                <a:latin typeface="Comic Sans MS" panose="030F0702030302020204" pitchFamily="66" charset="0"/>
              </a:rPr>
              <a:t>Using an Orienteering Compass</a:t>
            </a:r>
          </a:p>
        </p:txBody>
      </p:sp>
      <p:sp>
        <p:nvSpPr>
          <p:cNvPr id="2051" name="Rectangle 3">
            <a:extLst>
              <a:ext uri="{FF2B5EF4-FFF2-40B4-BE49-F238E27FC236}">
                <a16:creationId xmlns:a16="http://schemas.microsoft.com/office/drawing/2014/main" id="{9451B517-6C9B-8BF0-2964-09149CE4F350}"/>
              </a:ext>
            </a:extLst>
          </p:cNvPr>
          <p:cNvSpPr>
            <a:spLocks noGrp="1" noChangeArrowheads="1"/>
          </p:cNvSpPr>
          <p:nvPr>
            <p:ph type="body" idx="4294967295"/>
          </p:nvPr>
        </p:nvSpPr>
        <p:spPr>
          <a:xfrm>
            <a:off x="1066800" y="5348288"/>
            <a:ext cx="7772400" cy="736600"/>
          </a:xfrm>
        </p:spPr>
        <p:txBody>
          <a:bodyPr/>
          <a:lstStyle/>
          <a:p>
            <a:pPr algn="ctr">
              <a:lnSpc>
                <a:spcPct val="80000"/>
              </a:lnSpc>
              <a:buFont typeface="Wingdings 3" panose="05040102010807070707" pitchFamily="18" charset="2"/>
              <a:buNone/>
            </a:pPr>
            <a:r>
              <a:rPr lang="en-US" altLang="en-US" sz="1400">
                <a:latin typeface="Comic Sans MS" panose="030F0702030302020204" pitchFamily="66" charset="0"/>
              </a:rPr>
              <a:t>By Monica Spicker</a:t>
            </a:r>
          </a:p>
          <a:p>
            <a:pPr algn="ctr">
              <a:lnSpc>
                <a:spcPct val="80000"/>
              </a:lnSpc>
              <a:buFont typeface="Wingdings 3" panose="05040102010807070707" pitchFamily="18" charset="2"/>
              <a:buNone/>
            </a:pPr>
            <a:r>
              <a:rPr lang="en-US" altLang="en-US" sz="1400">
                <a:latin typeface="Comic Sans MS" panose="030F0702030302020204" pitchFamily="66" charset="0"/>
              </a:rPr>
              <a:t>2008</a:t>
            </a:r>
          </a:p>
        </p:txBody>
      </p:sp>
      <p:pic>
        <p:nvPicPr>
          <p:cNvPr id="2052" name="Picture 4">
            <a:extLst>
              <a:ext uri="{FF2B5EF4-FFF2-40B4-BE49-F238E27FC236}">
                <a16:creationId xmlns:a16="http://schemas.microsoft.com/office/drawing/2014/main" id="{2CB949EB-BBA4-4487-953F-0A93643BBB0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86000"/>
            <a:ext cx="3124200" cy="3008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8" name="Rectangle 1042">
            <a:extLst>
              <a:ext uri="{FF2B5EF4-FFF2-40B4-BE49-F238E27FC236}">
                <a16:creationId xmlns:a16="http://schemas.microsoft.com/office/drawing/2014/main" id="{5D46C500-9B98-2824-4766-061F5C875C21}"/>
              </a:ext>
            </a:extLst>
          </p:cNvPr>
          <p:cNvSpPr>
            <a:spLocks noGrp="1" noChangeArrowheads="1"/>
          </p:cNvSpPr>
          <p:nvPr>
            <p:ph type="title"/>
          </p:nvPr>
        </p:nvSpPr>
        <p:spPr>
          <a:xfrm>
            <a:off x="914400" y="0"/>
            <a:ext cx="6705600" cy="914400"/>
          </a:xfrm>
        </p:spPr>
        <p:txBody>
          <a:bodyPr/>
          <a:lstStyle/>
          <a:p>
            <a:r>
              <a:rPr lang="en-US" altLang="en-US" sz="2800">
                <a:latin typeface="Comic Sans MS" panose="030F0702030302020204" pitchFamily="66" charset="0"/>
              </a:rPr>
              <a:t>Determining Direction: Step 1</a:t>
            </a:r>
          </a:p>
        </p:txBody>
      </p:sp>
      <p:sp>
        <p:nvSpPr>
          <p:cNvPr id="2" name="Footer Placeholder 3">
            <a:extLst>
              <a:ext uri="{FF2B5EF4-FFF2-40B4-BE49-F238E27FC236}">
                <a16:creationId xmlns:a16="http://schemas.microsoft.com/office/drawing/2014/main" id="{B55B72B7-A53E-1B20-CB35-4E7C5084CB11}"/>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pic>
        <p:nvPicPr>
          <p:cNvPr id="10250" name="Picture 1034" descr="Photograph of a topographic map with a transparent baseplate compass placed on it.&#10;">
            <a:extLst>
              <a:ext uri="{FF2B5EF4-FFF2-40B4-BE49-F238E27FC236}">
                <a16:creationId xmlns:a16="http://schemas.microsoft.com/office/drawing/2014/main" id="{52CE6F14-CE7C-FA07-D08A-5EBD42FC2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6667500" cy="5248275"/>
          </a:xfrm>
          <a:prstGeom prst="rect">
            <a:avLst/>
          </a:prstGeom>
          <a:noFill/>
          <a:extLst>
            <a:ext uri="{909E8E84-426E-40DD-AFC4-6F175D3DCCD1}">
              <a14:hiddenFill xmlns:a14="http://schemas.microsoft.com/office/drawing/2010/main">
                <a:solidFill>
                  <a:srgbClr val="FFFFFF"/>
                </a:solidFill>
              </a14:hiddenFill>
            </a:ext>
          </a:extLst>
        </p:spPr>
      </p:pic>
      <p:sp>
        <p:nvSpPr>
          <p:cNvPr id="10245" name="Text Box 1029">
            <a:extLst>
              <a:ext uri="{FF2B5EF4-FFF2-40B4-BE49-F238E27FC236}">
                <a16:creationId xmlns:a16="http://schemas.microsoft.com/office/drawing/2014/main" id="{DC9D0761-1DC2-11C2-793E-9D479BB5897D}"/>
              </a:ext>
            </a:extLst>
          </p:cNvPr>
          <p:cNvSpPr txBox="1">
            <a:spLocks noChangeArrowheads="1"/>
          </p:cNvSpPr>
          <p:nvPr/>
        </p:nvSpPr>
        <p:spPr bwMode="auto">
          <a:xfrm>
            <a:off x="6400800" y="3276600"/>
            <a:ext cx="2514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From Lost Lake</a:t>
            </a:r>
          </a:p>
        </p:txBody>
      </p:sp>
      <p:sp>
        <p:nvSpPr>
          <p:cNvPr id="10246" name="Text Box 1030">
            <a:extLst>
              <a:ext uri="{FF2B5EF4-FFF2-40B4-BE49-F238E27FC236}">
                <a16:creationId xmlns:a16="http://schemas.microsoft.com/office/drawing/2014/main" id="{95BF8969-28A7-FA6F-0B13-2A51D60F3EBE}"/>
              </a:ext>
            </a:extLst>
          </p:cNvPr>
          <p:cNvSpPr txBox="1">
            <a:spLocks noChangeArrowheads="1"/>
          </p:cNvSpPr>
          <p:nvPr/>
        </p:nvSpPr>
        <p:spPr bwMode="auto">
          <a:xfrm>
            <a:off x="4724400" y="5334000"/>
            <a:ext cx="20574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To this campground</a:t>
            </a:r>
          </a:p>
        </p:txBody>
      </p:sp>
      <p:sp>
        <p:nvSpPr>
          <p:cNvPr id="10247" name="Line 1031">
            <a:extLst>
              <a:ext uri="{FF2B5EF4-FFF2-40B4-BE49-F238E27FC236}">
                <a16:creationId xmlns:a16="http://schemas.microsoft.com/office/drawing/2014/main" id="{308B0E18-68ED-959D-3233-721F7336C752}"/>
              </a:ext>
              <a:ext uri="{C183D7F6-B498-43B3-948B-1728B52AA6E4}">
                <adec:decorative xmlns:adec="http://schemas.microsoft.com/office/drawing/2017/decorative" val="1"/>
              </a:ext>
            </a:extLst>
          </p:cNvPr>
          <p:cNvSpPr>
            <a:spLocks noChangeShapeType="1"/>
          </p:cNvSpPr>
          <p:nvPr/>
        </p:nvSpPr>
        <p:spPr bwMode="auto">
          <a:xfrm>
            <a:off x="3810000" y="5638800"/>
            <a:ext cx="914400" cy="2286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Line 1032">
            <a:extLst>
              <a:ext uri="{FF2B5EF4-FFF2-40B4-BE49-F238E27FC236}">
                <a16:creationId xmlns:a16="http://schemas.microsoft.com/office/drawing/2014/main" id="{FA61472F-143A-192A-6C7B-020D955DF848}"/>
              </a:ext>
              <a:ext uri="{C183D7F6-B498-43B3-948B-1728B52AA6E4}">
                <adec:decorative xmlns:adec="http://schemas.microsoft.com/office/drawing/2017/decorative" val="1"/>
              </a:ext>
            </a:extLst>
          </p:cNvPr>
          <p:cNvSpPr>
            <a:spLocks noChangeShapeType="1"/>
          </p:cNvSpPr>
          <p:nvPr/>
        </p:nvSpPr>
        <p:spPr bwMode="auto">
          <a:xfrm flipV="1">
            <a:off x="6019800" y="3505200"/>
            <a:ext cx="457200" cy="2286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Text Box 1037">
            <a:extLst>
              <a:ext uri="{FF2B5EF4-FFF2-40B4-BE49-F238E27FC236}">
                <a16:creationId xmlns:a16="http://schemas.microsoft.com/office/drawing/2014/main" id="{0024D2CE-09AE-7B4F-D08D-65D190F6DA83}"/>
              </a:ext>
            </a:extLst>
          </p:cNvPr>
          <p:cNvSpPr txBox="1">
            <a:spLocks noChangeArrowheads="1"/>
          </p:cNvSpPr>
          <p:nvPr/>
        </p:nvSpPr>
        <p:spPr bwMode="auto">
          <a:xfrm>
            <a:off x="5638800" y="1295400"/>
            <a:ext cx="9144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From</a:t>
            </a:r>
          </a:p>
        </p:txBody>
      </p:sp>
      <p:sp>
        <p:nvSpPr>
          <p:cNvPr id="10254" name="Text Box 1038">
            <a:extLst>
              <a:ext uri="{FF2B5EF4-FFF2-40B4-BE49-F238E27FC236}">
                <a16:creationId xmlns:a16="http://schemas.microsoft.com/office/drawing/2014/main" id="{CE06C316-8881-9A86-D2FC-F6B2A9AFDBE6}"/>
              </a:ext>
            </a:extLst>
          </p:cNvPr>
          <p:cNvSpPr txBox="1">
            <a:spLocks noChangeArrowheads="1"/>
          </p:cNvSpPr>
          <p:nvPr/>
        </p:nvSpPr>
        <p:spPr bwMode="auto">
          <a:xfrm>
            <a:off x="914400" y="3810000"/>
            <a:ext cx="6858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To</a:t>
            </a:r>
          </a:p>
        </p:txBody>
      </p:sp>
      <p:sp>
        <p:nvSpPr>
          <p:cNvPr id="10257" name="Text Box 1041">
            <a:extLst>
              <a:ext uri="{FF2B5EF4-FFF2-40B4-BE49-F238E27FC236}">
                <a16:creationId xmlns:a16="http://schemas.microsoft.com/office/drawing/2014/main" id="{E3E48A17-FA77-9D6D-2D52-605FCAEB5F20}"/>
              </a:ext>
            </a:extLst>
          </p:cNvPr>
          <p:cNvSpPr txBox="1">
            <a:spLocks noChangeArrowheads="1"/>
          </p:cNvSpPr>
          <p:nvPr/>
        </p:nvSpPr>
        <p:spPr bwMode="auto">
          <a:xfrm>
            <a:off x="990600" y="1219200"/>
            <a:ext cx="2819400" cy="822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Comic Sans MS" panose="030F0702030302020204" pitchFamily="66" charset="0"/>
              </a:rPr>
              <a:t>Compass edge is used like a ruler</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animEffect transition="in" filter="blinds(horizontal)">
                                      <p:cBhvr>
                                        <p:cTn id="7" dur="500"/>
                                        <p:tgtEl>
                                          <p:spTgt spid="10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54"/>
                                        </p:tgtEl>
                                        <p:attrNameLst>
                                          <p:attrName>style.visibility</p:attrName>
                                        </p:attrNameLst>
                                      </p:cBhvr>
                                      <p:to>
                                        <p:strVal val="visible"/>
                                      </p:to>
                                    </p:set>
                                    <p:animEffect transition="in" filter="blinds(horizontal)">
                                      <p:cBhvr>
                                        <p:cTn id="12" dur="500"/>
                                        <p:tgtEl>
                                          <p:spTgt spid="102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57"/>
                                        </p:tgtEl>
                                        <p:attrNameLst>
                                          <p:attrName>style.visibility</p:attrName>
                                        </p:attrNameLst>
                                      </p:cBhvr>
                                      <p:to>
                                        <p:strVal val="visible"/>
                                      </p:to>
                                    </p:set>
                                    <p:animEffect transition="in" filter="blinds(horizontal)">
                                      <p:cBhvr>
                                        <p:cTn id="17" dur="500"/>
                                        <p:tgtEl>
                                          <p:spTgt spid="102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barn(inHorizontal)">
                                      <p:cBhvr>
                                        <p:cTn id="22" dur="500"/>
                                        <p:tgtEl>
                                          <p:spTgt spid="10248"/>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10245"/>
                                        </p:tgtEl>
                                        <p:attrNameLst>
                                          <p:attrName>style.visibility</p:attrName>
                                        </p:attrNameLst>
                                      </p:cBhvr>
                                      <p:to>
                                        <p:strVal val="visible"/>
                                      </p:to>
                                    </p:set>
                                    <p:animEffect transition="in" filter="blinds(horizontal)">
                                      <p:cBhvr>
                                        <p:cTn id="26" dur="500"/>
                                        <p:tgtEl>
                                          <p:spTgt spid="1024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nodeType="clickEffect">
                                  <p:stCondLst>
                                    <p:cond delay="0"/>
                                  </p:stCondLst>
                                  <p:childTnLst>
                                    <p:set>
                                      <p:cBhvr>
                                        <p:cTn id="30" dur="1" fill="hold">
                                          <p:stCondLst>
                                            <p:cond delay="0"/>
                                          </p:stCondLst>
                                        </p:cTn>
                                        <p:tgtEl>
                                          <p:spTgt spid="10247"/>
                                        </p:tgtEl>
                                        <p:attrNameLst>
                                          <p:attrName>style.visibility</p:attrName>
                                        </p:attrNameLst>
                                      </p:cBhvr>
                                      <p:to>
                                        <p:strVal val="visible"/>
                                      </p:to>
                                    </p:set>
                                    <p:animEffect transition="in" filter="barn(inHorizontal)">
                                      <p:cBhvr>
                                        <p:cTn id="31" dur="500"/>
                                        <p:tgtEl>
                                          <p:spTgt spid="10247"/>
                                        </p:tgtEl>
                                      </p:cBhvr>
                                    </p:animEffect>
                                  </p:childTnLst>
                                </p:cTn>
                              </p:par>
                            </p:childTnLst>
                          </p:cTn>
                        </p:par>
                        <p:par>
                          <p:cTn id="32" fill="hold" nodeType="afterGroup">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10246"/>
                                        </p:tgtEl>
                                        <p:attrNameLst>
                                          <p:attrName>style.visibility</p:attrName>
                                        </p:attrNameLst>
                                      </p:cBhvr>
                                      <p:to>
                                        <p:strVal val="visible"/>
                                      </p:to>
                                    </p:set>
                                    <p:animEffect transition="in" filter="blinds(horizontal)">
                                      <p:cBhvr>
                                        <p:cTn id="35"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autoUpdateAnimBg="0"/>
      <p:bldP spid="10246" grpId="0" animBg="1" autoUpdateAnimBg="0"/>
      <p:bldP spid="10253" grpId="0" animBg="1" autoUpdateAnimBg="0"/>
      <p:bldP spid="10254" grpId="0" animBg="1" autoUpdateAnimBg="0"/>
      <p:bldP spid="1025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3ADA749A-3259-445B-D59C-540404146EBD}"/>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pic>
        <p:nvPicPr>
          <p:cNvPr id="8206" name="Picture 14" descr="Photograph of a topographic map with a transparent baseplate compass placed on it.&#10;">
            <a:extLst>
              <a:ext uri="{FF2B5EF4-FFF2-40B4-BE49-F238E27FC236}">
                <a16:creationId xmlns:a16="http://schemas.microsoft.com/office/drawing/2014/main" id="{DA90A96F-865E-0A76-11DC-66260F919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785813"/>
            <a:ext cx="6667500" cy="5286375"/>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a:extLst>
              <a:ext uri="{FF2B5EF4-FFF2-40B4-BE49-F238E27FC236}">
                <a16:creationId xmlns:a16="http://schemas.microsoft.com/office/drawing/2014/main" id="{B0D06646-89A9-FDC1-1756-ACE01391E877}"/>
              </a:ext>
            </a:extLst>
          </p:cNvPr>
          <p:cNvSpPr>
            <a:spLocks noGrp="1" noChangeArrowheads="1"/>
          </p:cNvSpPr>
          <p:nvPr>
            <p:ph type="title"/>
          </p:nvPr>
        </p:nvSpPr>
        <p:spPr>
          <a:xfrm>
            <a:off x="609600" y="0"/>
            <a:ext cx="2209800" cy="990600"/>
          </a:xfrm>
        </p:spPr>
        <p:txBody>
          <a:bodyPr/>
          <a:lstStyle/>
          <a:p>
            <a:r>
              <a:rPr lang="en-US" altLang="en-US" dirty="0">
                <a:latin typeface="Comic Sans MS" panose="030F0702030302020204" pitchFamily="66" charset="0"/>
              </a:rPr>
              <a:t>Step 2</a:t>
            </a:r>
          </a:p>
        </p:txBody>
      </p:sp>
      <p:sp>
        <p:nvSpPr>
          <p:cNvPr id="8198" name="Text Box 6">
            <a:extLst>
              <a:ext uri="{FF2B5EF4-FFF2-40B4-BE49-F238E27FC236}">
                <a16:creationId xmlns:a16="http://schemas.microsoft.com/office/drawing/2014/main" id="{C9B72E38-9CEF-0DB9-96CF-61C5C30586EA}"/>
              </a:ext>
            </a:extLst>
          </p:cNvPr>
          <p:cNvSpPr txBox="1">
            <a:spLocks noChangeArrowheads="1"/>
          </p:cNvSpPr>
          <p:nvPr/>
        </p:nvSpPr>
        <p:spPr bwMode="auto">
          <a:xfrm>
            <a:off x="2971800" y="0"/>
            <a:ext cx="6172200" cy="1616075"/>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Comic Sans MS" panose="030F0702030302020204" pitchFamily="66" charset="0"/>
              </a:rPr>
              <a:t>Turn dial so BASE lines are parallel to true north. N of dial must point north. </a:t>
            </a:r>
          </a:p>
          <a:p>
            <a:pPr>
              <a:spcBef>
                <a:spcPct val="50000"/>
              </a:spcBef>
            </a:pPr>
            <a:r>
              <a:rPr lang="en-US" altLang="en-US" sz="1600">
                <a:latin typeface="Comic Sans MS" panose="030F0702030302020204" pitchFamily="66" charset="0"/>
              </a:rPr>
              <a:t>(Red orienting arrow is skewed, because declination is set. )</a:t>
            </a:r>
            <a:r>
              <a:rPr lang="en-US" altLang="en-US" sz="2000">
                <a:latin typeface="Comic Sans MS" panose="030F0702030302020204" pitchFamily="66" charset="0"/>
              </a:rPr>
              <a:t>   </a:t>
            </a:r>
          </a:p>
          <a:p>
            <a:pPr>
              <a:spcBef>
                <a:spcPct val="50000"/>
              </a:spcBef>
            </a:pPr>
            <a:r>
              <a:rPr lang="en-US" altLang="en-US" sz="2000">
                <a:latin typeface="Comic Sans MS" panose="030F0702030302020204" pitchFamily="66" charset="0"/>
              </a:rPr>
              <a:t>IGNORE THE NEEDLE!                  </a:t>
            </a:r>
          </a:p>
        </p:txBody>
      </p:sp>
      <p:sp>
        <p:nvSpPr>
          <p:cNvPr id="8199" name="Line 7">
            <a:extLst>
              <a:ext uri="{FF2B5EF4-FFF2-40B4-BE49-F238E27FC236}">
                <a16:creationId xmlns:a16="http://schemas.microsoft.com/office/drawing/2014/main" id="{134BE0C0-C8A3-1287-4DC9-3E2D3212C2F2}"/>
              </a:ext>
              <a:ext uri="{C183D7F6-B498-43B3-948B-1728B52AA6E4}">
                <adec:decorative xmlns:adec="http://schemas.microsoft.com/office/drawing/2017/decorative" val="1"/>
              </a:ext>
            </a:extLst>
          </p:cNvPr>
          <p:cNvSpPr>
            <a:spLocks noChangeShapeType="1"/>
          </p:cNvSpPr>
          <p:nvPr/>
        </p:nvSpPr>
        <p:spPr bwMode="auto">
          <a:xfrm>
            <a:off x="4343400" y="3276600"/>
            <a:ext cx="2286000" cy="26670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5" name="Text Box 13">
            <a:extLst>
              <a:ext uri="{FF2B5EF4-FFF2-40B4-BE49-F238E27FC236}">
                <a16:creationId xmlns:a16="http://schemas.microsoft.com/office/drawing/2014/main" id="{52CBCB18-084C-1F59-D4D6-EE1086E49B2A}"/>
              </a:ext>
            </a:extLst>
          </p:cNvPr>
          <p:cNvSpPr txBox="1">
            <a:spLocks noChangeArrowheads="1"/>
          </p:cNvSpPr>
          <p:nvPr/>
        </p:nvSpPr>
        <p:spPr bwMode="auto">
          <a:xfrm>
            <a:off x="1219200" y="5867400"/>
            <a:ext cx="73152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en-US" sz="2000">
                <a:latin typeface="Comic Sans MS" panose="030F0702030302020204" pitchFamily="66" charset="0"/>
              </a:rPr>
              <a:t>Read direction here.  No further calculations needed! Leave this reading set, if you want to travel this route.</a:t>
            </a:r>
            <a:endParaRPr lang="en-US" altLang="en-US"/>
          </a:p>
        </p:txBody>
      </p:sp>
      <p:grpSp>
        <p:nvGrpSpPr>
          <p:cNvPr id="8211" name="Group 19">
            <a:extLst>
              <a:ext uri="{FF2B5EF4-FFF2-40B4-BE49-F238E27FC236}">
                <a16:creationId xmlns:a16="http://schemas.microsoft.com/office/drawing/2014/main" id="{CC6258A9-CB1D-3443-0C75-51C9BF24EFCA}"/>
              </a:ext>
              <a:ext uri="{C183D7F6-B498-43B3-948B-1728B52AA6E4}">
                <adec:decorative xmlns:adec="http://schemas.microsoft.com/office/drawing/2017/decorative" val="1"/>
              </a:ext>
            </a:extLst>
          </p:cNvPr>
          <p:cNvGrpSpPr>
            <a:grpSpLocks/>
          </p:cNvGrpSpPr>
          <p:nvPr/>
        </p:nvGrpSpPr>
        <p:grpSpPr bwMode="auto">
          <a:xfrm>
            <a:off x="2590800" y="228600"/>
            <a:ext cx="2286000" cy="2286000"/>
            <a:chOff x="1632" y="144"/>
            <a:chExt cx="1440" cy="1440"/>
          </a:xfrm>
        </p:grpSpPr>
        <p:sp>
          <p:nvSpPr>
            <p:cNvPr id="8207" name="Line 15">
              <a:extLst>
                <a:ext uri="{FF2B5EF4-FFF2-40B4-BE49-F238E27FC236}">
                  <a16:creationId xmlns:a16="http://schemas.microsoft.com/office/drawing/2014/main" id="{1D09B150-B072-7E91-08EC-B969B6E0CE85}"/>
                </a:ext>
              </a:extLst>
            </p:cNvPr>
            <p:cNvSpPr>
              <a:spLocks noChangeShapeType="1"/>
            </p:cNvSpPr>
            <p:nvPr/>
          </p:nvSpPr>
          <p:spPr bwMode="auto">
            <a:xfrm flipH="1" flipV="1">
              <a:off x="1632" y="816"/>
              <a:ext cx="1440" cy="76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Line 16">
              <a:extLst>
                <a:ext uri="{FF2B5EF4-FFF2-40B4-BE49-F238E27FC236}">
                  <a16:creationId xmlns:a16="http://schemas.microsoft.com/office/drawing/2014/main" id="{5151E76D-9F5C-9AF9-1B6D-1FE4CED9A2BF}"/>
                </a:ext>
              </a:extLst>
            </p:cNvPr>
            <p:cNvSpPr>
              <a:spLocks noChangeShapeType="1"/>
            </p:cNvSpPr>
            <p:nvPr/>
          </p:nvSpPr>
          <p:spPr bwMode="auto">
            <a:xfrm flipV="1">
              <a:off x="1632" y="144"/>
              <a:ext cx="288" cy="6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nodeType="clickEffect">
                                  <p:stCondLst>
                                    <p:cond delay="0"/>
                                  </p:stCondLst>
                                  <p:childTnLst>
                                    <p:set>
                                      <p:cBhvr>
                                        <p:cTn id="10" dur="1" fill="hold">
                                          <p:stCondLst>
                                            <p:cond delay="0"/>
                                          </p:stCondLst>
                                        </p:cTn>
                                        <p:tgtEl>
                                          <p:spTgt spid="8211"/>
                                        </p:tgtEl>
                                        <p:attrNameLst>
                                          <p:attrName>style.visibility</p:attrName>
                                        </p:attrNameLst>
                                      </p:cBhvr>
                                      <p:to>
                                        <p:strVal val="visible"/>
                                      </p:to>
                                    </p:set>
                                    <p:anim calcmode="lin" valueType="num">
                                      <p:cBhvr>
                                        <p:cTn id="11" dur="500" fill="hold"/>
                                        <p:tgtEl>
                                          <p:spTgt spid="8211"/>
                                        </p:tgtEl>
                                        <p:attrNameLst>
                                          <p:attrName>ppt_w</p:attrName>
                                        </p:attrNameLst>
                                      </p:cBhvr>
                                      <p:tavLst>
                                        <p:tav tm="0">
                                          <p:val>
                                            <p:fltVal val="0"/>
                                          </p:val>
                                        </p:tav>
                                        <p:tav tm="100000">
                                          <p:val>
                                            <p:strVal val="#ppt_w"/>
                                          </p:val>
                                        </p:tav>
                                      </p:tavLst>
                                    </p:anim>
                                    <p:anim calcmode="lin" valueType="num">
                                      <p:cBhvr>
                                        <p:cTn id="12" dur="500" fill="hold"/>
                                        <p:tgtEl>
                                          <p:spTgt spid="8211"/>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nodeType="click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barn(outHorizontal)">
                                      <p:cBhvr>
                                        <p:cTn id="17" dur="500"/>
                                        <p:tgtEl>
                                          <p:spTgt spid="81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8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autoUpdateAnimBg="0"/>
      <p:bldP spid="820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30F2C20-38F8-0642-4A16-9605747657F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35842" name="Rectangle 1026">
            <a:extLst>
              <a:ext uri="{FF2B5EF4-FFF2-40B4-BE49-F238E27FC236}">
                <a16:creationId xmlns:a16="http://schemas.microsoft.com/office/drawing/2014/main" id="{D90D29DE-88DF-F097-9101-47EF57838DB6}"/>
              </a:ext>
            </a:extLst>
          </p:cNvPr>
          <p:cNvSpPr>
            <a:spLocks noGrp="1" noChangeArrowheads="1"/>
          </p:cNvSpPr>
          <p:nvPr>
            <p:ph type="title"/>
          </p:nvPr>
        </p:nvSpPr>
        <p:spPr/>
        <p:txBody>
          <a:bodyPr/>
          <a:lstStyle/>
          <a:p>
            <a:r>
              <a:rPr lang="en-US" altLang="en-US">
                <a:latin typeface="Comic Sans MS" panose="030F0702030302020204" pitchFamily="66" charset="0"/>
              </a:rPr>
              <a:t>Practice</a:t>
            </a:r>
          </a:p>
        </p:txBody>
      </p:sp>
      <p:pic>
        <p:nvPicPr>
          <p:cNvPr id="35844" name="Picture 1028">
            <a:extLst>
              <a:ext uri="{FF2B5EF4-FFF2-40B4-BE49-F238E27FC236}">
                <a16:creationId xmlns:a16="http://schemas.microsoft.com/office/drawing/2014/main" id="{EB63990E-8255-95AA-B177-7E97A7D83D3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650" y="1828800"/>
            <a:ext cx="28067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D7AB3B-CD00-E930-BE46-E83E0F405636}"/>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45058" name="Rectangle 2">
            <a:extLst>
              <a:ext uri="{FF2B5EF4-FFF2-40B4-BE49-F238E27FC236}">
                <a16:creationId xmlns:a16="http://schemas.microsoft.com/office/drawing/2014/main" id="{0DB31F0D-F385-0E77-88B9-6A627688C648}"/>
              </a:ext>
            </a:extLst>
          </p:cNvPr>
          <p:cNvSpPr>
            <a:spLocks noGrp="1" noChangeArrowheads="1"/>
          </p:cNvSpPr>
          <p:nvPr>
            <p:ph type="title" idx="4294967295"/>
          </p:nvPr>
        </p:nvSpPr>
        <p:spPr>
          <a:xfrm>
            <a:off x="533400" y="152400"/>
            <a:ext cx="7772400" cy="762000"/>
          </a:xfrm>
        </p:spPr>
        <p:txBody>
          <a:bodyPr/>
          <a:lstStyle/>
          <a:p>
            <a:r>
              <a:rPr lang="en-US" altLang="en-US" sz="2800">
                <a:latin typeface="Comic Sans MS" panose="030F0702030302020204" pitchFamily="66" charset="0"/>
              </a:rPr>
              <a:t>Following a Set Direction: Step 1</a:t>
            </a:r>
          </a:p>
        </p:txBody>
      </p:sp>
      <p:pic>
        <p:nvPicPr>
          <p:cNvPr id="45059" name="Picture 3" descr="Photograph showing hands holding a transparent compass with a black lid open. Compass features a circular dial with cardinal directions, degree markings, and a red needle pointing north.&#10;&#10;">
            <a:extLst>
              <a:ext uri="{FF2B5EF4-FFF2-40B4-BE49-F238E27FC236}">
                <a16:creationId xmlns:a16="http://schemas.microsoft.com/office/drawing/2014/main" id="{BD904808-53AA-9969-0D7F-1BE12710A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913" y="990600"/>
            <a:ext cx="4243387" cy="5638800"/>
          </a:xfrm>
          <a:prstGeom prst="rect">
            <a:avLst/>
          </a:prstGeom>
          <a:noFill/>
          <a:extLst>
            <a:ext uri="{909E8E84-426E-40DD-AFC4-6F175D3DCCD1}">
              <a14:hiddenFill xmlns:a14="http://schemas.microsoft.com/office/drawing/2010/main">
                <a:solidFill>
                  <a:srgbClr val="FFFFFF"/>
                </a:solidFill>
              </a14:hiddenFill>
            </a:ext>
          </a:extLst>
        </p:spPr>
      </p:pic>
      <p:sp>
        <p:nvSpPr>
          <p:cNvPr id="45062" name="Rectangle 6">
            <a:extLst>
              <a:ext uri="{FF2B5EF4-FFF2-40B4-BE49-F238E27FC236}">
                <a16:creationId xmlns:a16="http://schemas.microsoft.com/office/drawing/2014/main" id="{0ECC829F-CDF1-8B1B-A940-95EDDB4C52A4}"/>
              </a:ext>
            </a:extLst>
          </p:cNvPr>
          <p:cNvSpPr>
            <a:spLocks noGrp="1" noChangeArrowheads="1"/>
          </p:cNvSpPr>
          <p:nvPr>
            <p:ph type="body" idx="4294967295"/>
          </p:nvPr>
        </p:nvSpPr>
        <p:spPr>
          <a:xfrm>
            <a:off x="762000" y="1524000"/>
            <a:ext cx="2743200" cy="1146175"/>
          </a:xfrm>
        </p:spPr>
        <p:txBody>
          <a:bodyPr/>
          <a:lstStyle/>
          <a:p>
            <a:pPr>
              <a:buFont typeface="Wingdings 3" panose="05040102010807070707" pitchFamily="18" charset="2"/>
              <a:buNone/>
            </a:pPr>
            <a:r>
              <a:rPr lang="en-US" altLang="en-US" sz="2400">
                <a:latin typeface="Comic Sans MS" panose="030F0702030302020204" pitchFamily="66" charset="0"/>
              </a:rPr>
              <a:t>Set the desired reading here</a:t>
            </a:r>
          </a:p>
        </p:txBody>
      </p:sp>
      <p:sp>
        <p:nvSpPr>
          <p:cNvPr id="45063" name="Line 7">
            <a:extLst>
              <a:ext uri="{FF2B5EF4-FFF2-40B4-BE49-F238E27FC236}">
                <a16:creationId xmlns:a16="http://schemas.microsoft.com/office/drawing/2014/main" id="{5D95CB40-C4D7-3617-6616-19E49B23A847}"/>
              </a:ext>
              <a:ext uri="{C183D7F6-B498-43B3-948B-1728B52AA6E4}">
                <adec:decorative xmlns:adec="http://schemas.microsoft.com/office/drawing/2017/decorative" val="1"/>
              </a:ext>
            </a:extLst>
          </p:cNvPr>
          <p:cNvSpPr>
            <a:spLocks noChangeShapeType="1"/>
          </p:cNvSpPr>
          <p:nvPr/>
        </p:nvSpPr>
        <p:spPr bwMode="auto">
          <a:xfrm>
            <a:off x="3124200" y="2209800"/>
            <a:ext cx="2286000" cy="10668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2">
                                            <p:txEl>
                                              <p:pRg st="0" end="0"/>
                                            </p:txEl>
                                          </p:spTgt>
                                        </p:tgtEl>
                                        <p:attrNameLst>
                                          <p:attrName>style.visibility</p:attrName>
                                        </p:attrNameLst>
                                      </p:cBhvr>
                                      <p:to>
                                        <p:strVal val="visible"/>
                                      </p:to>
                                    </p:set>
                                    <p:animEffect transition="in" filter="blinds(horizontal)">
                                      <p:cBhvr>
                                        <p:cTn id="7" dur="500"/>
                                        <p:tgtEl>
                                          <p:spTgt spid="450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45063"/>
                                        </p:tgtEl>
                                        <p:attrNameLst>
                                          <p:attrName>style.visibility</p:attrName>
                                        </p:attrNameLst>
                                      </p:cBhvr>
                                      <p:to>
                                        <p:strVal val="visible"/>
                                      </p:to>
                                    </p:set>
                                    <p:animEffect transition="in" filter="barn(inHorizontal)">
                                      <p:cBhvr>
                                        <p:cTn id="12"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93F29627-5B9B-90A8-B53F-0BD0F48D0FF8}"/>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47106" name="Rectangle 1026">
            <a:extLst>
              <a:ext uri="{FF2B5EF4-FFF2-40B4-BE49-F238E27FC236}">
                <a16:creationId xmlns:a16="http://schemas.microsoft.com/office/drawing/2014/main" id="{81CAFA2E-8FA7-1887-B042-F70D2780C890}"/>
              </a:ext>
            </a:extLst>
          </p:cNvPr>
          <p:cNvSpPr>
            <a:spLocks noGrp="1" noChangeArrowheads="1"/>
          </p:cNvSpPr>
          <p:nvPr>
            <p:ph type="title"/>
          </p:nvPr>
        </p:nvSpPr>
        <p:spPr>
          <a:xfrm>
            <a:off x="609600" y="0"/>
            <a:ext cx="7772400" cy="1143000"/>
          </a:xfrm>
        </p:spPr>
        <p:txBody>
          <a:bodyPr/>
          <a:lstStyle/>
          <a:p>
            <a:r>
              <a:rPr lang="en-US" altLang="en-US" sz="2800">
                <a:latin typeface="Comic Sans MS" panose="030F0702030302020204" pitchFamily="66" charset="0"/>
              </a:rPr>
              <a:t>Following a Set Direction: Step 2</a:t>
            </a:r>
          </a:p>
        </p:txBody>
      </p:sp>
      <p:sp>
        <p:nvSpPr>
          <p:cNvPr id="47107" name="Rectangle 1027">
            <a:extLst>
              <a:ext uri="{FF2B5EF4-FFF2-40B4-BE49-F238E27FC236}">
                <a16:creationId xmlns:a16="http://schemas.microsoft.com/office/drawing/2014/main" id="{1D8A69DF-F12E-DD91-45CD-A9A9514CB676}"/>
              </a:ext>
            </a:extLst>
          </p:cNvPr>
          <p:cNvSpPr>
            <a:spLocks noGrp="1" noChangeArrowheads="1"/>
          </p:cNvSpPr>
          <p:nvPr>
            <p:ph type="body" idx="1"/>
          </p:nvPr>
        </p:nvSpPr>
        <p:spPr>
          <a:xfrm>
            <a:off x="685800" y="990600"/>
            <a:ext cx="7772400" cy="1219200"/>
          </a:xfrm>
        </p:spPr>
        <p:txBody>
          <a:bodyPr/>
          <a:lstStyle/>
          <a:p>
            <a:pPr>
              <a:buFont typeface="Wingdings 3" panose="05040102010807070707" pitchFamily="18" charset="2"/>
              <a:buNone/>
            </a:pPr>
            <a:r>
              <a:rPr lang="en-US" altLang="en-US" sz="2400">
                <a:latin typeface="Comic Sans MS" panose="030F0702030302020204" pitchFamily="66" charset="0"/>
              </a:rPr>
              <a:t>Turn yourself until “Red Fred is in the Shed” (The red needle is inside the outline arrow in the base plate.)</a:t>
            </a:r>
          </a:p>
        </p:txBody>
      </p:sp>
      <p:pic>
        <p:nvPicPr>
          <p:cNvPr id="47108" name="Picture 1028" descr="Photograph of a hand holding a transparent compass with a black rotating bezel and a mirror on the lid, used for navigation and orientation. ">
            <a:extLst>
              <a:ext uri="{FF2B5EF4-FFF2-40B4-BE49-F238E27FC236}">
                <a16:creationId xmlns:a16="http://schemas.microsoft.com/office/drawing/2014/main" id="{3A46E032-E809-6754-32C0-6A4F8AF94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
          <a:stretch>
            <a:fillRect/>
          </a:stretch>
        </p:blipFill>
        <p:spPr bwMode="auto">
          <a:xfrm>
            <a:off x="1219200" y="2209800"/>
            <a:ext cx="6934200" cy="4413250"/>
          </a:xfrm>
          <a:prstGeom prst="rect">
            <a:avLst/>
          </a:prstGeom>
          <a:noFill/>
          <a:extLst>
            <a:ext uri="{909E8E84-426E-40DD-AFC4-6F175D3DCCD1}">
              <a14:hiddenFill xmlns:a14="http://schemas.microsoft.com/office/drawing/2010/main">
                <a:solidFill>
                  <a:srgbClr val="FFFFFF"/>
                </a:solidFill>
              </a14:hiddenFill>
            </a:ext>
          </a:extLst>
        </p:spPr>
      </p:pic>
      <p:sp>
        <p:nvSpPr>
          <p:cNvPr id="47109" name="Line 1029">
            <a:extLst>
              <a:ext uri="{FF2B5EF4-FFF2-40B4-BE49-F238E27FC236}">
                <a16:creationId xmlns:a16="http://schemas.microsoft.com/office/drawing/2014/main" id="{D05EE470-C619-F0B1-954B-EC6E8A6D0634}"/>
              </a:ext>
              <a:ext uri="{C183D7F6-B498-43B3-948B-1728B52AA6E4}">
                <adec:decorative xmlns:adec="http://schemas.microsoft.com/office/drawing/2017/decorative" val="1"/>
              </a:ext>
            </a:extLst>
          </p:cNvPr>
          <p:cNvSpPr>
            <a:spLocks noChangeShapeType="1"/>
          </p:cNvSpPr>
          <p:nvPr/>
        </p:nvSpPr>
        <p:spPr bwMode="auto">
          <a:xfrm flipH="1">
            <a:off x="3733800" y="1905000"/>
            <a:ext cx="1143000" cy="2133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barn(inHorizontal)">
                                      <p:cBhvr>
                                        <p:cTn id="12"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0EA3965E-AAC8-C28A-2263-925B695429D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49154" name="Rectangle 2">
            <a:extLst>
              <a:ext uri="{FF2B5EF4-FFF2-40B4-BE49-F238E27FC236}">
                <a16:creationId xmlns:a16="http://schemas.microsoft.com/office/drawing/2014/main" id="{D97C9E3E-FA83-616A-0D07-FEFC41D64964}"/>
              </a:ext>
            </a:extLst>
          </p:cNvPr>
          <p:cNvSpPr>
            <a:spLocks noGrp="1" noChangeArrowheads="1"/>
          </p:cNvSpPr>
          <p:nvPr>
            <p:ph type="title"/>
          </p:nvPr>
        </p:nvSpPr>
        <p:spPr>
          <a:xfrm>
            <a:off x="609600" y="0"/>
            <a:ext cx="7772400" cy="1143000"/>
          </a:xfrm>
        </p:spPr>
        <p:txBody>
          <a:bodyPr/>
          <a:lstStyle/>
          <a:p>
            <a:r>
              <a:rPr lang="en-US" altLang="en-US" sz="2800">
                <a:latin typeface="Comic Sans MS" panose="030F0702030302020204" pitchFamily="66" charset="0"/>
              </a:rPr>
              <a:t>Step 3: Following a Set Direction</a:t>
            </a:r>
          </a:p>
        </p:txBody>
      </p:sp>
      <p:sp>
        <p:nvSpPr>
          <p:cNvPr id="49155" name="Rectangle 3">
            <a:extLst>
              <a:ext uri="{FF2B5EF4-FFF2-40B4-BE49-F238E27FC236}">
                <a16:creationId xmlns:a16="http://schemas.microsoft.com/office/drawing/2014/main" id="{34BBEE9F-AA1B-56A8-052B-D4CE5D735CC4}"/>
              </a:ext>
            </a:extLst>
          </p:cNvPr>
          <p:cNvSpPr>
            <a:spLocks noGrp="1" noChangeArrowheads="1"/>
          </p:cNvSpPr>
          <p:nvPr>
            <p:ph type="body" idx="1"/>
          </p:nvPr>
        </p:nvSpPr>
        <p:spPr>
          <a:xfrm>
            <a:off x="685800" y="838200"/>
            <a:ext cx="3352800" cy="2362200"/>
          </a:xfrm>
        </p:spPr>
        <p:txBody>
          <a:bodyPr/>
          <a:lstStyle/>
          <a:p>
            <a:pPr>
              <a:lnSpc>
                <a:spcPct val="90000"/>
              </a:lnSpc>
            </a:pPr>
            <a:r>
              <a:rPr lang="en-US" altLang="en-US" sz="2000">
                <a:latin typeface="Comic Sans MS" panose="030F0702030302020204" pitchFamily="66" charset="0"/>
              </a:rPr>
              <a:t>Hold the compass LEVEL in front of you.</a:t>
            </a:r>
          </a:p>
          <a:p>
            <a:pPr>
              <a:lnSpc>
                <a:spcPct val="90000"/>
              </a:lnSpc>
            </a:pPr>
            <a:r>
              <a:rPr lang="en-US" altLang="en-US" sz="2000">
                <a:latin typeface="Comic Sans MS" panose="030F0702030302020204" pitchFamily="66" charset="0"/>
              </a:rPr>
              <a:t>Flip the mirror down so you see the dial in it.</a:t>
            </a:r>
          </a:p>
          <a:p>
            <a:pPr>
              <a:lnSpc>
                <a:spcPct val="90000"/>
              </a:lnSpc>
            </a:pPr>
            <a:r>
              <a:rPr lang="en-US" altLang="en-US" sz="2000">
                <a:latin typeface="Comic Sans MS" panose="030F0702030302020204" pitchFamily="66" charset="0"/>
              </a:rPr>
              <a:t>The black line in the mirror should appear to go through the reading.</a:t>
            </a:r>
          </a:p>
        </p:txBody>
      </p:sp>
      <p:pic>
        <p:nvPicPr>
          <p:cNvPr id="49156" name="Picture 4">
            <a:extLst>
              <a:ext uri="{FF2B5EF4-FFF2-40B4-BE49-F238E27FC236}">
                <a16:creationId xmlns:a16="http://schemas.microsoft.com/office/drawing/2014/main" id="{D03E2C1D-C717-4839-0BE2-632D46816BA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990600"/>
            <a:ext cx="3819525" cy="5257800"/>
          </a:xfrm>
          <a:prstGeom prst="rect">
            <a:avLst/>
          </a:prstGeom>
          <a:noFill/>
          <a:extLst>
            <a:ext uri="{909E8E84-426E-40DD-AFC4-6F175D3DCCD1}">
              <a14:hiddenFill xmlns:a14="http://schemas.microsoft.com/office/drawing/2010/main">
                <a:solidFill>
                  <a:srgbClr val="FFFFFF"/>
                </a:solidFill>
              </a14:hiddenFill>
            </a:ext>
          </a:extLst>
        </p:spPr>
      </p:pic>
      <p:sp>
        <p:nvSpPr>
          <p:cNvPr id="49157" name="Line 5">
            <a:extLst>
              <a:ext uri="{FF2B5EF4-FFF2-40B4-BE49-F238E27FC236}">
                <a16:creationId xmlns:a16="http://schemas.microsoft.com/office/drawing/2014/main" id="{2A7862E2-5B5B-9B20-2013-2C95D0B33704}"/>
              </a:ext>
              <a:ext uri="{C183D7F6-B498-43B3-948B-1728B52AA6E4}">
                <adec:decorative xmlns:adec="http://schemas.microsoft.com/office/drawing/2017/decorative" val="1"/>
              </a:ext>
            </a:extLst>
          </p:cNvPr>
          <p:cNvSpPr>
            <a:spLocks noChangeShapeType="1"/>
          </p:cNvSpPr>
          <p:nvPr/>
        </p:nvSpPr>
        <p:spPr bwMode="auto">
          <a:xfrm flipV="1">
            <a:off x="3657600" y="2514600"/>
            <a:ext cx="2743200" cy="4572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8" name="Line 6">
            <a:extLst>
              <a:ext uri="{FF2B5EF4-FFF2-40B4-BE49-F238E27FC236}">
                <a16:creationId xmlns:a16="http://schemas.microsoft.com/office/drawing/2014/main" id="{C7CD60E2-A722-F4A7-1559-0FACF031F36C}"/>
              </a:ext>
              <a:ext uri="{C183D7F6-B498-43B3-948B-1728B52AA6E4}">
                <adec:decorative xmlns:adec="http://schemas.microsoft.com/office/drawing/2017/decorative" val="1"/>
              </a:ext>
            </a:extLst>
          </p:cNvPr>
          <p:cNvSpPr>
            <a:spLocks noChangeShapeType="1"/>
          </p:cNvSpPr>
          <p:nvPr/>
        </p:nvSpPr>
        <p:spPr bwMode="auto">
          <a:xfrm flipV="1">
            <a:off x="3733800" y="2667000"/>
            <a:ext cx="2514600" cy="1295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0" name="Line 8">
            <a:extLst>
              <a:ext uri="{FF2B5EF4-FFF2-40B4-BE49-F238E27FC236}">
                <a16:creationId xmlns:a16="http://schemas.microsoft.com/office/drawing/2014/main" id="{8FFB9147-F807-07A9-74CD-F7E65EE24F84}"/>
              </a:ext>
              <a:ext uri="{C183D7F6-B498-43B3-948B-1728B52AA6E4}">
                <adec:decorative xmlns:adec="http://schemas.microsoft.com/office/drawing/2017/decorative" val="1"/>
              </a:ext>
            </a:extLst>
          </p:cNvPr>
          <p:cNvSpPr>
            <a:spLocks noChangeShapeType="1"/>
          </p:cNvSpPr>
          <p:nvPr/>
        </p:nvSpPr>
        <p:spPr bwMode="auto">
          <a:xfrm flipV="1">
            <a:off x="3886200" y="1600200"/>
            <a:ext cx="3048000" cy="3200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1" name="Text Box 9">
            <a:extLst>
              <a:ext uri="{FF2B5EF4-FFF2-40B4-BE49-F238E27FC236}">
                <a16:creationId xmlns:a16="http://schemas.microsoft.com/office/drawing/2014/main" id="{FADC4F16-45B6-A8FE-8299-8707EE8BF465}"/>
              </a:ext>
            </a:extLst>
          </p:cNvPr>
          <p:cNvSpPr txBox="1">
            <a:spLocks noChangeArrowheads="1"/>
          </p:cNvSpPr>
          <p:nvPr/>
        </p:nvSpPr>
        <p:spPr bwMode="auto">
          <a:xfrm>
            <a:off x="685800" y="4191000"/>
            <a:ext cx="33528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3" panose="05040102010807070707" pitchFamily="18" charset="2"/>
              <a:buChar char=""/>
            </a:pPr>
            <a:r>
              <a:rPr lang="en-US" altLang="en-US" sz="2000" b="1">
                <a:solidFill>
                  <a:srgbClr val="663300"/>
                </a:solidFill>
                <a:latin typeface="Comic Sans MS" panose="030F0702030302020204" pitchFamily="66" charset="0"/>
              </a:rPr>
              <a:t>The sighting notch in the black cover points to your target.  </a:t>
            </a:r>
          </a:p>
          <a:p>
            <a:pPr>
              <a:spcBef>
                <a:spcPct val="50000"/>
              </a:spcBef>
              <a:buFont typeface="Wingdings 3" panose="05040102010807070707" pitchFamily="18" charset="2"/>
              <a:buChar char=""/>
            </a:pPr>
            <a:r>
              <a:rPr lang="en-US" altLang="en-US" sz="2000" b="1">
                <a:solidFill>
                  <a:srgbClr val="663300"/>
                </a:solidFill>
                <a:latin typeface="Comic Sans MS" panose="030F0702030302020204" pitchFamily="66" charset="0"/>
              </a:rPr>
              <a:t>Repeat when you reach your first target until you reach your target. Count paces as needed.</a:t>
            </a:r>
          </a:p>
        </p:txBody>
      </p:sp>
      <p:sp>
        <p:nvSpPr>
          <p:cNvPr id="49162" name="Text Box 10">
            <a:extLst>
              <a:ext uri="{FF2B5EF4-FFF2-40B4-BE49-F238E27FC236}">
                <a16:creationId xmlns:a16="http://schemas.microsoft.com/office/drawing/2014/main" id="{33E47525-B98F-B801-E5E3-69E29F505DB4}"/>
              </a:ext>
            </a:extLst>
          </p:cNvPr>
          <p:cNvSpPr txBox="1">
            <a:spLocks noChangeArrowheads="1"/>
          </p:cNvSpPr>
          <p:nvPr/>
        </p:nvSpPr>
        <p:spPr bwMode="auto">
          <a:xfrm>
            <a:off x="685800" y="3505200"/>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rgbClr val="663300"/>
              </a:buClr>
              <a:buFont typeface="Wingdings 3" panose="05040102010807070707" pitchFamily="18" charset="2"/>
              <a:buChar char=""/>
            </a:pPr>
            <a:r>
              <a:rPr lang="en-US" altLang="en-US" sz="2000">
                <a:latin typeface="Comic Sans MS" panose="030F0702030302020204" pitchFamily="66" charset="0"/>
              </a:rPr>
              <a:t>  </a:t>
            </a:r>
            <a:r>
              <a:rPr lang="en-US" altLang="en-US" sz="2000" b="1">
                <a:solidFill>
                  <a:srgbClr val="663300"/>
                </a:solidFill>
                <a:latin typeface="Comic Sans MS" panose="030F0702030302020204" pitchFamily="66" charset="0"/>
              </a:rPr>
              <a:t>Make sure Red Fred is still in the shed!</a:t>
            </a:r>
            <a:endParaRPr lang="en-US" altLang="en-US" b="1">
              <a:solidFill>
                <a:srgbClr val="663300"/>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5">
                                            <p:txEl>
                                              <p:pRg st="2" end="2"/>
                                            </p:txEl>
                                          </p:spTgt>
                                        </p:tgtEl>
                                        <p:attrNameLst>
                                          <p:attrName>style.visibility</p:attrName>
                                        </p:attrNameLst>
                                      </p:cBhvr>
                                      <p:to>
                                        <p:strVal val="visible"/>
                                      </p:to>
                                    </p:set>
                                  </p:childTnLst>
                                </p:cTn>
                              </p:par>
                            </p:childTnLst>
                          </p:cTn>
                        </p:par>
                        <p:par>
                          <p:cTn id="15" fill="hold" nodeType="afterGroup">
                            <p:stCondLst>
                              <p:cond delay="500"/>
                            </p:stCondLst>
                            <p:childTnLst>
                              <p:par>
                                <p:cTn id="16" presetID="16" presetClass="entr" presetSubtype="42" fill="hold" nodeType="afterEffect">
                                  <p:stCondLst>
                                    <p:cond delay="0"/>
                                  </p:stCondLst>
                                  <p:childTnLst>
                                    <p:set>
                                      <p:cBhvr>
                                        <p:cTn id="17" dur="1" fill="hold">
                                          <p:stCondLst>
                                            <p:cond delay="0"/>
                                          </p:stCondLst>
                                        </p:cTn>
                                        <p:tgtEl>
                                          <p:spTgt spid="49157"/>
                                        </p:tgtEl>
                                        <p:attrNameLst>
                                          <p:attrName>style.visibility</p:attrName>
                                        </p:attrNameLst>
                                      </p:cBhvr>
                                      <p:to>
                                        <p:strVal val="visible"/>
                                      </p:to>
                                    </p:set>
                                    <p:animEffect transition="in" filter="barn(outHorizontal)">
                                      <p:cBhvr>
                                        <p:cTn id="18" dur="500"/>
                                        <p:tgtEl>
                                          <p:spTgt spid="491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162"/>
                                        </p:tgtEl>
                                        <p:attrNameLst>
                                          <p:attrName>style.visibility</p:attrName>
                                        </p:attrNameLst>
                                      </p:cBhvr>
                                      <p:to>
                                        <p:strVal val="visible"/>
                                      </p:to>
                                    </p:set>
                                  </p:childTnLst>
                                </p:cTn>
                              </p:par>
                            </p:childTnLst>
                          </p:cTn>
                        </p:par>
                        <p:par>
                          <p:cTn id="23" fill="hold" nodeType="afterGroup">
                            <p:stCondLst>
                              <p:cond delay="500"/>
                            </p:stCondLst>
                            <p:childTnLst>
                              <p:par>
                                <p:cTn id="24" presetID="16" presetClass="entr" presetSubtype="42" fill="hold" nodeType="afterEffect">
                                  <p:stCondLst>
                                    <p:cond delay="0"/>
                                  </p:stCondLst>
                                  <p:childTnLst>
                                    <p:set>
                                      <p:cBhvr>
                                        <p:cTn id="25" dur="1" fill="hold">
                                          <p:stCondLst>
                                            <p:cond delay="0"/>
                                          </p:stCondLst>
                                        </p:cTn>
                                        <p:tgtEl>
                                          <p:spTgt spid="49158"/>
                                        </p:tgtEl>
                                        <p:attrNameLst>
                                          <p:attrName>style.visibility</p:attrName>
                                        </p:attrNameLst>
                                      </p:cBhvr>
                                      <p:to>
                                        <p:strVal val="visible"/>
                                      </p:to>
                                    </p:set>
                                    <p:animEffect transition="in" filter="barn(outHorizontal)">
                                      <p:cBhvr>
                                        <p:cTn id="26" dur="500"/>
                                        <p:tgtEl>
                                          <p:spTgt spid="491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9161"/>
                                        </p:tgtEl>
                                        <p:attrNameLst>
                                          <p:attrName>style.visibility</p:attrName>
                                        </p:attrNameLst>
                                      </p:cBhvr>
                                      <p:to>
                                        <p:strVal val="visible"/>
                                      </p:to>
                                    </p:set>
                                  </p:childTnLst>
                                </p:cTn>
                              </p:par>
                            </p:childTnLst>
                          </p:cTn>
                        </p:par>
                        <p:par>
                          <p:cTn id="31" fill="hold" nodeType="afterGroup">
                            <p:stCondLst>
                              <p:cond delay="500"/>
                            </p:stCondLst>
                            <p:childTnLst>
                              <p:par>
                                <p:cTn id="32" presetID="16" presetClass="entr" presetSubtype="42" fill="hold" nodeType="afterEffect">
                                  <p:stCondLst>
                                    <p:cond delay="0"/>
                                  </p:stCondLst>
                                  <p:childTnLst>
                                    <p:set>
                                      <p:cBhvr>
                                        <p:cTn id="33" dur="1" fill="hold">
                                          <p:stCondLst>
                                            <p:cond delay="0"/>
                                          </p:stCondLst>
                                        </p:cTn>
                                        <p:tgtEl>
                                          <p:spTgt spid="49160"/>
                                        </p:tgtEl>
                                        <p:attrNameLst>
                                          <p:attrName>style.visibility</p:attrName>
                                        </p:attrNameLst>
                                      </p:cBhvr>
                                      <p:to>
                                        <p:strVal val="visible"/>
                                      </p:to>
                                    </p:set>
                                    <p:animEffect transition="in" filter="barn(outHorizontal)">
                                      <p:cBhvr>
                                        <p:cTn id="34" dur="5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autoUpdateAnimBg="0"/>
      <p:bldP spid="49161" grpId="0" autoUpdateAnimBg="0"/>
      <p:bldP spid="4916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4B94477-6E29-64E1-4102-A4D6DDDD9B2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31746" name="Rectangle 2">
            <a:extLst>
              <a:ext uri="{FF2B5EF4-FFF2-40B4-BE49-F238E27FC236}">
                <a16:creationId xmlns:a16="http://schemas.microsoft.com/office/drawing/2014/main" id="{79FB9153-5FBB-9EA1-680A-23C94EA8F757}"/>
              </a:ext>
            </a:extLst>
          </p:cNvPr>
          <p:cNvSpPr>
            <a:spLocks noGrp="1" noChangeArrowheads="1"/>
          </p:cNvSpPr>
          <p:nvPr>
            <p:ph type="title"/>
          </p:nvPr>
        </p:nvSpPr>
        <p:spPr>
          <a:xfrm>
            <a:off x="685800" y="0"/>
            <a:ext cx="7772400" cy="1143000"/>
          </a:xfrm>
        </p:spPr>
        <p:txBody>
          <a:bodyPr/>
          <a:lstStyle/>
          <a:p>
            <a:r>
              <a:rPr lang="en-US" altLang="en-US">
                <a:latin typeface="Comic Sans MS" panose="030F0702030302020204" pitchFamily="66" charset="0"/>
              </a:rPr>
              <a:t>Resectioning</a:t>
            </a:r>
          </a:p>
        </p:txBody>
      </p:sp>
      <p:sp>
        <p:nvSpPr>
          <p:cNvPr id="31747" name="Rectangle 3">
            <a:extLst>
              <a:ext uri="{FF2B5EF4-FFF2-40B4-BE49-F238E27FC236}">
                <a16:creationId xmlns:a16="http://schemas.microsoft.com/office/drawing/2014/main" id="{3AC70048-AFF2-5ACB-75D9-BC8EB9DEBD78}"/>
              </a:ext>
            </a:extLst>
          </p:cNvPr>
          <p:cNvSpPr>
            <a:spLocks noGrp="1" noChangeArrowheads="1"/>
          </p:cNvSpPr>
          <p:nvPr>
            <p:ph type="body" idx="1"/>
          </p:nvPr>
        </p:nvSpPr>
        <p:spPr>
          <a:xfrm>
            <a:off x="685800" y="1295400"/>
            <a:ext cx="7772400" cy="4114800"/>
          </a:xfrm>
        </p:spPr>
        <p:txBody>
          <a:bodyPr/>
          <a:lstStyle/>
          <a:p>
            <a:r>
              <a:rPr lang="en-US" altLang="en-US">
                <a:latin typeface="Comic Sans MS" panose="030F0702030302020204" pitchFamily="66" charset="0"/>
              </a:rPr>
              <a:t>Intersection of two line features to determine position.</a:t>
            </a:r>
          </a:p>
          <a:p>
            <a:pPr lvl="1"/>
            <a:r>
              <a:rPr lang="en-US" altLang="en-US">
                <a:latin typeface="Comic Sans MS" panose="030F0702030302020204" pitchFamily="66" charset="0"/>
              </a:rPr>
              <a:t>Road and elevation</a:t>
            </a:r>
          </a:p>
          <a:p>
            <a:pPr lvl="1"/>
            <a:r>
              <a:rPr lang="en-US" altLang="en-US">
                <a:latin typeface="Comic Sans MS" panose="030F0702030302020204" pitchFamily="66" charset="0"/>
              </a:rPr>
              <a:t>Creek and road</a:t>
            </a:r>
          </a:p>
          <a:p>
            <a:pPr lvl="1"/>
            <a:r>
              <a:rPr lang="en-US" altLang="en-US">
                <a:latin typeface="Comic Sans MS" panose="030F0702030302020204" pitchFamily="66" charset="0"/>
              </a:rPr>
              <a:t>One or more directions drawn on  map and another line feature.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blinds(horizontal)">
                                      <p:cBhvr>
                                        <p:cTn id="17" dur="5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blinds(horizontal)">
                                      <p:cBhvr>
                                        <p:cTn id="22"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B311F0C-2754-AC68-3917-E1FB6EE9E59A}"/>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pic>
        <p:nvPicPr>
          <p:cNvPr id="33797" name="Picture 5" descr="A topographic map showing trails and streams.">
            <a:extLst>
              <a:ext uri="{FF2B5EF4-FFF2-40B4-BE49-F238E27FC236}">
                <a16:creationId xmlns:a16="http://schemas.microsoft.com/office/drawing/2014/main" id="{3585A461-E183-6ED3-4B49-74FDE16DE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a:extLst>
              <a:ext uri="{FF2B5EF4-FFF2-40B4-BE49-F238E27FC236}">
                <a16:creationId xmlns:a16="http://schemas.microsoft.com/office/drawing/2014/main" id="{5D57B51F-2A74-D4B0-989F-50E79BD596B6}"/>
              </a:ext>
            </a:extLst>
          </p:cNvPr>
          <p:cNvSpPr>
            <a:spLocks noGrp="1" noChangeArrowheads="1"/>
          </p:cNvSpPr>
          <p:nvPr>
            <p:ph type="title"/>
          </p:nvPr>
        </p:nvSpPr>
        <p:spPr>
          <a:xfrm>
            <a:off x="0" y="-152400"/>
            <a:ext cx="5257800" cy="1143000"/>
          </a:xfrm>
        </p:spPr>
        <p:txBody>
          <a:bodyPr/>
          <a:lstStyle/>
          <a:p>
            <a:r>
              <a:rPr lang="en-US" altLang="en-US" sz="2800">
                <a:latin typeface="Comic Sans MS" panose="030F0702030302020204" pitchFamily="66" charset="0"/>
              </a:rPr>
              <a:t>Resectioning Examples</a:t>
            </a:r>
          </a:p>
        </p:txBody>
      </p:sp>
      <p:sp>
        <p:nvSpPr>
          <p:cNvPr id="33798" name="Oval 6">
            <a:extLst>
              <a:ext uri="{FF2B5EF4-FFF2-40B4-BE49-F238E27FC236}">
                <a16:creationId xmlns:a16="http://schemas.microsoft.com/office/drawing/2014/main" id="{9DF25EE0-89F4-E1C1-0F80-77BEA477F9C8}"/>
              </a:ext>
              <a:ext uri="{C183D7F6-B498-43B3-948B-1728B52AA6E4}">
                <adec:decorative xmlns:adec="http://schemas.microsoft.com/office/drawing/2017/decorative" val="1"/>
              </a:ext>
            </a:extLst>
          </p:cNvPr>
          <p:cNvSpPr>
            <a:spLocks noChangeArrowheads="1"/>
          </p:cNvSpPr>
          <p:nvPr/>
        </p:nvSpPr>
        <p:spPr bwMode="auto">
          <a:xfrm>
            <a:off x="3962400" y="3352800"/>
            <a:ext cx="533400" cy="381000"/>
          </a:xfrm>
          <a:prstGeom prst="ellipse">
            <a:avLst/>
          </a:prstGeom>
          <a:noFill/>
          <a:ln w="254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 name="Oval 8">
            <a:extLst>
              <a:ext uri="{FF2B5EF4-FFF2-40B4-BE49-F238E27FC236}">
                <a16:creationId xmlns:a16="http://schemas.microsoft.com/office/drawing/2014/main" id="{D3C1BF3D-94C2-307E-BC90-3AD80DA3E157}"/>
              </a:ext>
              <a:ext uri="{C183D7F6-B498-43B3-948B-1728B52AA6E4}">
                <adec:decorative xmlns:adec="http://schemas.microsoft.com/office/drawing/2017/decorative" val="1"/>
              </a:ext>
            </a:extLst>
          </p:cNvPr>
          <p:cNvSpPr>
            <a:spLocks noChangeArrowheads="1"/>
          </p:cNvSpPr>
          <p:nvPr/>
        </p:nvSpPr>
        <p:spPr bwMode="auto">
          <a:xfrm>
            <a:off x="7543800" y="1752600"/>
            <a:ext cx="533400" cy="381000"/>
          </a:xfrm>
          <a:prstGeom prst="ellipse">
            <a:avLst/>
          </a:prstGeom>
          <a:noFill/>
          <a:ln w="254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1" name="Oval 9">
            <a:extLst>
              <a:ext uri="{FF2B5EF4-FFF2-40B4-BE49-F238E27FC236}">
                <a16:creationId xmlns:a16="http://schemas.microsoft.com/office/drawing/2014/main" id="{5FD207AA-9673-C79A-5E47-EF828D6566BD}"/>
              </a:ext>
              <a:ext uri="{C183D7F6-B498-43B3-948B-1728B52AA6E4}">
                <adec:decorative xmlns:adec="http://schemas.microsoft.com/office/drawing/2017/decorative" val="1"/>
              </a:ext>
            </a:extLst>
          </p:cNvPr>
          <p:cNvSpPr>
            <a:spLocks noChangeArrowheads="1"/>
          </p:cNvSpPr>
          <p:nvPr/>
        </p:nvSpPr>
        <p:spPr bwMode="auto">
          <a:xfrm>
            <a:off x="2286000" y="4114800"/>
            <a:ext cx="533400" cy="381000"/>
          </a:xfrm>
          <a:prstGeom prst="ellipse">
            <a:avLst/>
          </a:prstGeom>
          <a:noFill/>
          <a:ln w="254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2" name="Text Box 10">
            <a:extLst>
              <a:ext uri="{FF2B5EF4-FFF2-40B4-BE49-F238E27FC236}">
                <a16:creationId xmlns:a16="http://schemas.microsoft.com/office/drawing/2014/main" id="{A7716F7E-89E4-2C05-D28B-72D4D52D2312}"/>
              </a:ext>
            </a:extLst>
          </p:cNvPr>
          <p:cNvSpPr txBox="1">
            <a:spLocks noChangeArrowheads="1"/>
          </p:cNvSpPr>
          <p:nvPr/>
        </p:nvSpPr>
        <p:spPr bwMode="auto">
          <a:xfrm>
            <a:off x="4191000" y="3886200"/>
            <a:ext cx="1752600" cy="641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Comic Sans MS" panose="030F0702030302020204" pitchFamily="66" charset="0"/>
              </a:rPr>
              <a:t>Intersection of 2 trails</a:t>
            </a:r>
          </a:p>
        </p:txBody>
      </p:sp>
      <p:sp>
        <p:nvSpPr>
          <p:cNvPr id="33804" name="Text Box 12">
            <a:extLst>
              <a:ext uri="{FF2B5EF4-FFF2-40B4-BE49-F238E27FC236}">
                <a16:creationId xmlns:a16="http://schemas.microsoft.com/office/drawing/2014/main" id="{BE4B8E58-625D-D526-92CE-F2CD86921625}"/>
              </a:ext>
            </a:extLst>
          </p:cNvPr>
          <p:cNvSpPr txBox="1">
            <a:spLocks noChangeArrowheads="1"/>
          </p:cNvSpPr>
          <p:nvPr/>
        </p:nvSpPr>
        <p:spPr bwMode="auto">
          <a:xfrm>
            <a:off x="5486400" y="1524000"/>
            <a:ext cx="1752600" cy="915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Comic Sans MS" panose="030F0702030302020204" pitchFamily="66" charset="0"/>
              </a:rPr>
              <a:t>Intersection of trail and stream</a:t>
            </a:r>
          </a:p>
        </p:txBody>
      </p:sp>
      <p:sp>
        <p:nvSpPr>
          <p:cNvPr id="33805" name="Text Box 13">
            <a:extLst>
              <a:ext uri="{FF2B5EF4-FFF2-40B4-BE49-F238E27FC236}">
                <a16:creationId xmlns:a16="http://schemas.microsoft.com/office/drawing/2014/main" id="{C421BEB1-8DDF-800F-5E12-9A35A0A2C9BB}"/>
              </a:ext>
            </a:extLst>
          </p:cNvPr>
          <p:cNvSpPr txBox="1">
            <a:spLocks noChangeArrowheads="1"/>
          </p:cNvSpPr>
          <p:nvPr/>
        </p:nvSpPr>
        <p:spPr bwMode="auto">
          <a:xfrm>
            <a:off x="914400" y="2971800"/>
            <a:ext cx="2057400" cy="915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Comic Sans MS" panose="030F0702030302020204" pitchFamily="66" charset="0"/>
              </a:rPr>
              <a:t>Intersection of stream and elevation 11400</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barn(inHorizontal)">
                                      <p:cBhvr>
                                        <p:cTn id="7" dur="500"/>
                                        <p:tgtEl>
                                          <p:spTgt spid="33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380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6" fill="hold" nodeType="clickEffect">
                                  <p:stCondLst>
                                    <p:cond delay="0"/>
                                  </p:stCondLst>
                                  <p:childTnLst>
                                    <p:set>
                                      <p:cBhvr>
                                        <p:cTn id="15" dur="1" fill="hold">
                                          <p:stCondLst>
                                            <p:cond delay="0"/>
                                          </p:stCondLst>
                                        </p:cTn>
                                        <p:tgtEl>
                                          <p:spTgt spid="33800"/>
                                        </p:tgtEl>
                                        <p:attrNameLst>
                                          <p:attrName>style.visibility</p:attrName>
                                        </p:attrNameLst>
                                      </p:cBhvr>
                                      <p:to>
                                        <p:strVal val="visible"/>
                                      </p:to>
                                    </p:set>
                                    <p:animEffect transition="in" filter="barn(inHorizontal)">
                                      <p:cBhvr>
                                        <p:cTn id="16" dur="500"/>
                                        <p:tgtEl>
                                          <p:spTgt spid="338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380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nodeType="clickEffect">
                                  <p:stCondLst>
                                    <p:cond delay="0"/>
                                  </p:stCondLst>
                                  <p:childTnLst>
                                    <p:set>
                                      <p:cBhvr>
                                        <p:cTn id="24" dur="1" fill="hold">
                                          <p:stCondLst>
                                            <p:cond delay="0"/>
                                          </p:stCondLst>
                                        </p:cTn>
                                        <p:tgtEl>
                                          <p:spTgt spid="33801"/>
                                        </p:tgtEl>
                                        <p:attrNameLst>
                                          <p:attrName>style.visibility</p:attrName>
                                        </p:attrNameLst>
                                      </p:cBhvr>
                                      <p:to>
                                        <p:strVal val="visible"/>
                                      </p:to>
                                    </p:set>
                                    <p:animEffect transition="in" filter="barn(inHorizontal)">
                                      <p:cBhvr>
                                        <p:cTn id="25" dur="500"/>
                                        <p:tgtEl>
                                          <p:spTgt spid="338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3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autoUpdateAnimBg="0"/>
      <p:bldP spid="33804" grpId="0" animBg="1" autoUpdateAnimBg="0"/>
      <p:bldP spid="3380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4274" name="Group 2">
            <a:extLst>
              <a:ext uri="{FF2B5EF4-FFF2-40B4-BE49-F238E27FC236}">
                <a16:creationId xmlns:a16="http://schemas.microsoft.com/office/drawing/2014/main" id="{F88EA276-A348-A110-386F-39DE4E4818B1}"/>
              </a:ext>
              <a:ext uri="{C183D7F6-B498-43B3-948B-1728B52AA6E4}">
                <adec:decorative xmlns:adec="http://schemas.microsoft.com/office/drawing/2017/decorative" val="1"/>
              </a:ext>
            </a:extLst>
          </p:cNvPr>
          <p:cNvGrpSpPr>
            <a:grpSpLocks/>
          </p:cNvGrpSpPr>
          <p:nvPr/>
        </p:nvGrpSpPr>
        <p:grpSpPr bwMode="auto">
          <a:xfrm>
            <a:off x="0" y="2209800"/>
            <a:ext cx="9144000" cy="4648200"/>
            <a:chOff x="0" y="2118"/>
            <a:chExt cx="4320" cy="3642"/>
          </a:xfrm>
        </p:grpSpPr>
        <p:pic>
          <p:nvPicPr>
            <p:cNvPr id="54275" name="Picture 3" descr="Photograph of a vast landscape featuring a mountain range.">
              <a:extLst>
                <a:ext uri="{FF2B5EF4-FFF2-40B4-BE49-F238E27FC236}">
                  <a16:creationId xmlns:a16="http://schemas.microsoft.com/office/drawing/2014/main" id="{DEE0C8D4-CD1F-B7DF-74EF-5A0BCDDA3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8"/>
              <a:ext cx="4320" cy="3642"/>
            </a:xfrm>
            <a:prstGeom prst="rect">
              <a:avLst/>
            </a:prstGeom>
            <a:noFill/>
            <a:extLst>
              <a:ext uri="{909E8E84-426E-40DD-AFC4-6F175D3DCCD1}">
                <a14:hiddenFill xmlns:a14="http://schemas.microsoft.com/office/drawing/2010/main">
                  <a:solidFill>
                    <a:srgbClr val="FFFFFF"/>
                  </a:solidFill>
                </a14:hiddenFill>
              </a:ext>
            </a:extLst>
          </p:spPr>
        </p:pic>
        <p:sp>
          <p:nvSpPr>
            <p:cNvPr id="54276" name="Text Box 4">
              <a:extLst>
                <a:ext uri="{FF2B5EF4-FFF2-40B4-BE49-F238E27FC236}">
                  <a16:creationId xmlns:a16="http://schemas.microsoft.com/office/drawing/2014/main" id="{DCE9B239-B2E5-3B8D-1BA9-699943D795DD}"/>
                </a:ext>
              </a:extLst>
            </p:cNvPr>
            <p:cNvSpPr txBox="1">
              <a:spLocks noChangeArrowheads="1"/>
            </p:cNvSpPr>
            <p:nvPr/>
          </p:nvSpPr>
          <p:spPr bwMode="auto">
            <a:xfrm>
              <a:off x="267" y="4098"/>
              <a:ext cx="240" cy="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a:solidFill>
                    <a:srgbClr val="FF0000"/>
                  </a:solidFill>
                  <a:latin typeface="Arial" panose="020B0604020202020204" pitchFamily="34" charset="0"/>
                </a:rPr>
                <a:t>A</a:t>
              </a:r>
            </a:p>
          </p:txBody>
        </p:sp>
        <p:sp>
          <p:nvSpPr>
            <p:cNvPr id="54277" name="Text Box 5">
              <a:extLst>
                <a:ext uri="{FF2B5EF4-FFF2-40B4-BE49-F238E27FC236}">
                  <a16:creationId xmlns:a16="http://schemas.microsoft.com/office/drawing/2014/main" id="{7C883CCA-9CA0-EA51-A4B7-9D2CA028A550}"/>
                </a:ext>
              </a:extLst>
            </p:cNvPr>
            <p:cNvSpPr txBox="1">
              <a:spLocks noChangeArrowheads="1"/>
            </p:cNvSpPr>
            <p:nvPr/>
          </p:nvSpPr>
          <p:spPr bwMode="auto">
            <a:xfrm>
              <a:off x="3648" y="3798"/>
              <a:ext cx="288" cy="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dirty="0">
                  <a:solidFill>
                    <a:srgbClr val="FF0000"/>
                  </a:solidFill>
                  <a:latin typeface="Arial" panose="020B0604020202020204" pitchFamily="34" charset="0"/>
                </a:rPr>
                <a:t>B</a:t>
              </a:r>
            </a:p>
          </p:txBody>
        </p:sp>
        <p:sp>
          <p:nvSpPr>
            <p:cNvPr id="54278" name="Text Box 6">
              <a:extLst>
                <a:ext uri="{FF2B5EF4-FFF2-40B4-BE49-F238E27FC236}">
                  <a16:creationId xmlns:a16="http://schemas.microsoft.com/office/drawing/2014/main" id="{7C3C72A4-38EF-D9A6-87BA-12E9808D8595}"/>
                </a:ext>
              </a:extLst>
            </p:cNvPr>
            <p:cNvSpPr txBox="1">
              <a:spLocks noChangeArrowheads="1"/>
            </p:cNvSpPr>
            <p:nvPr/>
          </p:nvSpPr>
          <p:spPr bwMode="auto">
            <a:xfrm>
              <a:off x="240" y="5243"/>
              <a:ext cx="1872" cy="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n-US" b="1">
                  <a:solidFill>
                    <a:srgbClr val="FFFF00"/>
                  </a:solidFill>
                  <a:latin typeface="Arial" panose="020B0604020202020204" pitchFamily="34" charset="0"/>
                </a:rPr>
                <a:t>Your Location in Field</a:t>
              </a:r>
            </a:p>
          </p:txBody>
        </p:sp>
        <p:grpSp>
          <p:nvGrpSpPr>
            <p:cNvPr id="54279" name="Group 7">
              <a:extLst>
                <a:ext uri="{FF2B5EF4-FFF2-40B4-BE49-F238E27FC236}">
                  <a16:creationId xmlns:a16="http://schemas.microsoft.com/office/drawing/2014/main" id="{735DD517-D114-69A0-7D9B-2A8B930BC096}"/>
                </a:ext>
              </a:extLst>
            </p:cNvPr>
            <p:cNvGrpSpPr>
              <a:grpSpLocks/>
            </p:cNvGrpSpPr>
            <p:nvPr/>
          </p:nvGrpSpPr>
          <p:grpSpPr bwMode="auto">
            <a:xfrm>
              <a:off x="2079" y="5326"/>
              <a:ext cx="314" cy="372"/>
              <a:chOff x="1978" y="4942"/>
              <a:chExt cx="314" cy="372"/>
            </a:xfrm>
          </p:grpSpPr>
          <p:sp>
            <p:nvSpPr>
              <p:cNvPr id="54280" name="Oval 8">
                <a:extLst>
                  <a:ext uri="{FF2B5EF4-FFF2-40B4-BE49-F238E27FC236}">
                    <a16:creationId xmlns:a16="http://schemas.microsoft.com/office/drawing/2014/main" id="{327A7E47-6DE6-B314-0F08-DDC60DD7DAF5}"/>
                  </a:ext>
                </a:extLst>
              </p:cNvPr>
              <p:cNvSpPr>
                <a:spLocks noChangeArrowheads="1"/>
              </p:cNvSpPr>
              <p:nvPr/>
            </p:nvSpPr>
            <p:spPr bwMode="auto">
              <a:xfrm>
                <a:off x="1978" y="4942"/>
                <a:ext cx="314" cy="3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281" name="Text Box 9">
                <a:extLst>
                  <a:ext uri="{FF2B5EF4-FFF2-40B4-BE49-F238E27FC236}">
                    <a16:creationId xmlns:a16="http://schemas.microsoft.com/office/drawing/2014/main" id="{5B42FD13-7D73-FCE5-D51F-CAB1A77F962E}"/>
                  </a:ext>
                </a:extLst>
              </p:cNvPr>
              <p:cNvSpPr txBox="1">
                <a:spLocks noChangeArrowheads="1"/>
              </p:cNvSpPr>
              <p:nvPr/>
            </p:nvSpPr>
            <p:spPr bwMode="auto">
              <a:xfrm>
                <a:off x="2008" y="4956"/>
                <a:ext cx="272" cy="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n-US" b="1">
                    <a:cs typeface="Times New Roman" panose="02020603050405020304" pitchFamily="18" charset="0"/>
                  </a:rPr>
                  <a:t>X</a:t>
                </a:r>
              </a:p>
            </p:txBody>
          </p:sp>
        </p:grpSp>
      </p:grpSp>
      <p:sp>
        <p:nvSpPr>
          <p:cNvPr id="54283" name="Text Box 11">
            <a:extLst>
              <a:ext uri="{FF2B5EF4-FFF2-40B4-BE49-F238E27FC236}">
                <a16:creationId xmlns:a16="http://schemas.microsoft.com/office/drawing/2014/main" id="{D9F4AE11-76D7-2684-445A-A183BE990005}"/>
              </a:ext>
            </a:extLst>
          </p:cNvPr>
          <p:cNvSpPr txBox="1">
            <a:spLocks noChangeArrowheads="1"/>
          </p:cNvSpPr>
          <p:nvPr/>
        </p:nvSpPr>
        <p:spPr bwMode="auto">
          <a:xfrm>
            <a:off x="457200" y="1219200"/>
            <a:ext cx="8166100"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a:latin typeface="Comic Sans MS" panose="030F0702030302020204" pitchFamily="66" charset="0"/>
                <a:cs typeface="Times New Roman" panose="02020603050405020304" pitchFamily="18" charset="0"/>
              </a:rPr>
              <a:t>Take compass readings on two prominent landmarks (</a:t>
            </a:r>
            <a:r>
              <a:rPr lang="en-US" altLang="en-US" b="1">
                <a:solidFill>
                  <a:srgbClr val="FF0000"/>
                </a:solidFill>
                <a:latin typeface="Comic Sans MS" panose="030F0702030302020204" pitchFamily="66" charset="0"/>
                <a:cs typeface="Times New Roman" panose="02020603050405020304" pitchFamily="18" charset="0"/>
              </a:rPr>
              <a:t>A</a:t>
            </a:r>
            <a:r>
              <a:rPr lang="en-US" altLang="en-US" b="1">
                <a:latin typeface="Comic Sans MS" panose="030F0702030302020204" pitchFamily="66" charset="0"/>
                <a:cs typeface="Times New Roman" panose="02020603050405020304" pitchFamily="18" charset="0"/>
              </a:rPr>
              <a:t> and </a:t>
            </a:r>
            <a:r>
              <a:rPr lang="en-US" altLang="en-US" b="1">
                <a:solidFill>
                  <a:srgbClr val="FF0000"/>
                </a:solidFill>
                <a:latin typeface="Comic Sans MS" panose="030F0702030302020204" pitchFamily="66" charset="0"/>
                <a:cs typeface="Times New Roman" panose="02020603050405020304" pitchFamily="18" charset="0"/>
              </a:rPr>
              <a:t>B</a:t>
            </a:r>
            <a:r>
              <a:rPr lang="en-US" altLang="en-US" b="1">
                <a:latin typeface="Comic Sans MS" panose="030F0702030302020204" pitchFamily="66" charset="0"/>
                <a:cs typeface="Times New Roman" panose="02020603050405020304" pitchFamily="18" charset="0"/>
              </a:rPr>
              <a:t>) that you can identify on a map.</a:t>
            </a:r>
            <a:r>
              <a:rPr lang="en-US" altLang="en-US">
                <a:latin typeface="Comic Sans MS" panose="030F0702030302020204" pitchFamily="66" charset="0"/>
              </a:rPr>
              <a:t> </a:t>
            </a:r>
          </a:p>
          <a:p>
            <a:pPr>
              <a:spcBef>
                <a:spcPct val="50000"/>
              </a:spcBef>
            </a:pPr>
            <a:r>
              <a:rPr lang="en-US" altLang="en-US">
                <a:latin typeface="Comic Sans MS" panose="030F0702030302020204" pitchFamily="66" charset="0"/>
              </a:rPr>
              <a:t>Plot these on the map.  Intersection is your position.</a:t>
            </a:r>
          </a:p>
        </p:txBody>
      </p:sp>
      <p:grpSp>
        <p:nvGrpSpPr>
          <p:cNvPr id="54284" name="Group 12">
            <a:extLst>
              <a:ext uri="{FF2B5EF4-FFF2-40B4-BE49-F238E27FC236}">
                <a16:creationId xmlns:a16="http://schemas.microsoft.com/office/drawing/2014/main" id="{6DD93DA8-6D0E-9D85-AEB4-B5B8C36F861A}"/>
              </a:ext>
              <a:ext uri="{C183D7F6-B498-43B3-948B-1728B52AA6E4}">
                <adec:decorative xmlns:adec="http://schemas.microsoft.com/office/drawing/2017/decorative" val="1"/>
              </a:ext>
            </a:extLst>
          </p:cNvPr>
          <p:cNvGrpSpPr>
            <a:grpSpLocks/>
          </p:cNvGrpSpPr>
          <p:nvPr/>
        </p:nvGrpSpPr>
        <p:grpSpPr bwMode="auto">
          <a:xfrm>
            <a:off x="812800" y="4832350"/>
            <a:ext cx="7213600" cy="1714500"/>
            <a:chOff x="624" y="3360"/>
            <a:chExt cx="3408" cy="1440"/>
          </a:xfrm>
        </p:grpSpPr>
        <p:sp>
          <p:nvSpPr>
            <p:cNvPr id="54285" name="Line 13">
              <a:extLst>
                <a:ext uri="{FF2B5EF4-FFF2-40B4-BE49-F238E27FC236}">
                  <a16:creationId xmlns:a16="http://schemas.microsoft.com/office/drawing/2014/main" id="{827BFF04-886E-D7C0-BF81-FA803617E14C}"/>
                </a:ext>
              </a:extLst>
            </p:cNvPr>
            <p:cNvSpPr>
              <a:spLocks noChangeShapeType="1"/>
            </p:cNvSpPr>
            <p:nvPr/>
          </p:nvSpPr>
          <p:spPr bwMode="auto">
            <a:xfrm>
              <a:off x="624" y="3696"/>
              <a:ext cx="1872" cy="1104"/>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6" name="Line 14">
              <a:extLst>
                <a:ext uri="{FF2B5EF4-FFF2-40B4-BE49-F238E27FC236}">
                  <a16:creationId xmlns:a16="http://schemas.microsoft.com/office/drawing/2014/main" id="{ED389D99-86B4-A3D4-7F98-F81046E6E368}"/>
                </a:ext>
              </a:extLst>
            </p:cNvPr>
            <p:cNvSpPr>
              <a:spLocks noChangeShapeType="1"/>
            </p:cNvSpPr>
            <p:nvPr/>
          </p:nvSpPr>
          <p:spPr bwMode="auto">
            <a:xfrm flipV="1">
              <a:off x="2496" y="3360"/>
              <a:ext cx="1536" cy="144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4288" name="Rectangle 16">
            <a:extLst>
              <a:ext uri="{FF2B5EF4-FFF2-40B4-BE49-F238E27FC236}">
                <a16:creationId xmlns:a16="http://schemas.microsoft.com/office/drawing/2014/main" id="{C8A0D724-0C5E-7D29-0AE6-E4D23E7DF3AF}"/>
              </a:ext>
            </a:extLst>
          </p:cNvPr>
          <p:cNvSpPr>
            <a:spLocks noGrp="1" noChangeArrowheads="1"/>
          </p:cNvSpPr>
          <p:nvPr>
            <p:ph type="title"/>
          </p:nvPr>
        </p:nvSpPr>
        <p:spPr>
          <a:xfrm>
            <a:off x="685800" y="228600"/>
            <a:ext cx="7772400" cy="1143000"/>
          </a:xfrm>
        </p:spPr>
        <p:txBody>
          <a:bodyPr/>
          <a:lstStyle/>
          <a:p>
            <a:r>
              <a:rPr lang="en-US" altLang="en-US" sz="2400">
                <a:latin typeface="Comic Sans MS" panose="030F0702030302020204" pitchFamily="66" charset="0"/>
              </a:rPr>
              <a:t>Resectioning with compass directions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linds(horizontal)">
                                      <p:cBhvr>
                                        <p:cTn id="7" dur="500"/>
                                        <p:tgtEl>
                                          <p:spTgt spid="54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54284"/>
                                        </p:tgtEl>
                                        <p:attrNameLst>
                                          <p:attrName>style.visibility</p:attrName>
                                        </p:attrNameLst>
                                      </p:cBhvr>
                                      <p:to>
                                        <p:strVal val="visible"/>
                                      </p:to>
                                    </p:set>
                                    <p:anim calcmode="lin" valueType="num">
                                      <p:cBhvr>
                                        <p:cTn id="12" dur="500" fill="hold"/>
                                        <p:tgtEl>
                                          <p:spTgt spid="54284"/>
                                        </p:tgtEl>
                                        <p:attrNameLst>
                                          <p:attrName>ppt_w</p:attrName>
                                        </p:attrNameLst>
                                      </p:cBhvr>
                                      <p:tavLst>
                                        <p:tav tm="0">
                                          <p:val>
                                            <p:fltVal val="0"/>
                                          </p:val>
                                        </p:tav>
                                        <p:tav tm="100000">
                                          <p:val>
                                            <p:strVal val="#ppt_w"/>
                                          </p:val>
                                        </p:tav>
                                      </p:tavLst>
                                    </p:anim>
                                    <p:anim calcmode="lin" valueType="num">
                                      <p:cBhvr>
                                        <p:cTn id="13" dur="500" fill="hold"/>
                                        <p:tgtEl>
                                          <p:spTgt spid="542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C2599C61-C729-3A26-6E56-1B40A368381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52226" name="Rectangle 1026">
            <a:extLst>
              <a:ext uri="{FF2B5EF4-FFF2-40B4-BE49-F238E27FC236}">
                <a16:creationId xmlns:a16="http://schemas.microsoft.com/office/drawing/2014/main" id="{B684A9E2-00B6-9844-7E82-67DA4468CA93}"/>
              </a:ext>
            </a:extLst>
          </p:cNvPr>
          <p:cNvSpPr>
            <a:spLocks noGrp="1" noChangeArrowheads="1"/>
          </p:cNvSpPr>
          <p:nvPr>
            <p:ph type="title"/>
          </p:nvPr>
        </p:nvSpPr>
        <p:spPr>
          <a:xfrm>
            <a:off x="0" y="0"/>
            <a:ext cx="5410200" cy="1143000"/>
          </a:xfrm>
        </p:spPr>
        <p:txBody>
          <a:bodyPr/>
          <a:lstStyle/>
          <a:p>
            <a:r>
              <a:rPr lang="en-US" altLang="en-US">
                <a:latin typeface="Comic Sans MS" panose="030F0702030302020204" pitchFamily="66" charset="0"/>
              </a:rPr>
              <a:t>Taking a Reading</a:t>
            </a:r>
          </a:p>
        </p:txBody>
      </p:sp>
      <p:sp>
        <p:nvSpPr>
          <p:cNvPr id="52227" name="Rectangle 1027">
            <a:extLst>
              <a:ext uri="{FF2B5EF4-FFF2-40B4-BE49-F238E27FC236}">
                <a16:creationId xmlns:a16="http://schemas.microsoft.com/office/drawing/2014/main" id="{2C8F7600-C5CA-ABCC-8EC7-FF4B4996B4E1}"/>
              </a:ext>
            </a:extLst>
          </p:cNvPr>
          <p:cNvSpPr>
            <a:spLocks noGrp="1" noChangeArrowheads="1"/>
          </p:cNvSpPr>
          <p:nvPr>
            <p:ph type="body" idx="1"/>
          </p:nvPr>
        </p:nvSpPr>
        <p:spPr>
          <a:xfrm>
            <a:off x="685800" y="1219200"/>
            <a:ext cx="3810000" cy="4267200"/>
          </a:xfrm>
        </p:spPr>
        <p:txBody>
          <a:bodyPr/>
          <a:lstStyle/>
          <a:p>
            <a:pPr>
              <a:lnSpc>
                <a:spcPct val="90000"/>
              </a:lnSpc>
            </a:pPr>
            <a:r>
              <a:rPr lang="en-US" altLang="en-US" sz="2200" dirty="0">
                <a:latin typeface="Comic Sans MS" panose="030F0702030302020204" pitchFamily="66" charset="0"/>
              </a:rPr>
              <a:t>Hold compass level in front of you</a:t>
            </a:r>
          </a:p>
          <a:p>
            <a:pPr>
              <a:lnSpc>
                <a:spcPct val="90000"/>
              </a:lnSpc>
            </a:pPr>
            <a:r>
              <a:rPr lang="en-US" altLang="en-US" sz="2200" dirty="0">
                <a:latin typeface="Comic Sans MS" panose="030F0702030302020204" pitchFamily="66" charset="0"/>
              </a:rPr>
              <a:t>Flip down the mirror until you can see the dial.</a:t>
            </a:r>
          </a:p>
          <a:p>
            <a:pPr>
              <a:lnSpc>
                <a:spcPct val="90000"/>
              </a:lnSpc>
            </a:pPr>
            <a:r>
              <a:rPr lang="en-US" altLang="en-US" sz="2200" dirty="0">
                <a:latin typeface="Comic Sans MS" panose="030F0702030302020204" pitchFamily="66" charset="0"/>
              </a:rPr>
              <a:t>Aim the sighting notch in the compass at the target</a:t>
            </a:r>
          </a:p>
          <a:p>
            <a:pPr>
              <a:lnSpc>
                <a:spcPct val="90000"/>
              </a:lnSpc>
            </a:pPr>
            <a:r>
              <a:rPr lang="en-US" altLang="en-US" sz="2200" dirty="0">
                <a:latin typeface="Comic Sans MS" panose="030F0702030302020204" pitchFamily="66" charset="0"/>
              </a:rPr>
              <a:t>Turn the dial until Red Fred is in the Shed</a:t>
            </a:r>
          </a:p>
          <a:p>
            <a:pPr>
              <a:lnSpc>
                <a:spcPct val="90000"/>
              </a:lnSpc>
            </a:pPr>
            <a:r>
              <a:rPr lang="en-US" altLang="en-US" sz="2200" dirty="0">
                <a:latin typeface="Comic Sans MS" panose="030F0702030302020204" pitchFamily="66" charset="0"/>
              </a:rPr>
              <a:t>The direction is read at the hinge end of the dial.</a:t>
            </a:r>
          </a:p>
        </p:txBody>
      </p:sp>
      <p:pic>
        <p:nvPicPr>
          <p:cNvPr id="52228" name="Picture 1028">
            <a:extLst>
              <a:ext uri="{FF2B5EF4-FFF2-40B4-BE49-F238E27FC236}">
                <a16:creationId xmlns:a16="http://schemas.microsoft.com/office/drawing/2014/main" id="{3F34D5C4-5922-5296-237D-65D7CD0AD17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04800"/>
            <a:ext cx="4275138" cy="6324600"/>
          </a:xfrm>
          <a:prstGeom prst="rect">
            <a:avLst/>
          </a:prstGeom>
          <a:noFill/>
          <a:extLst>
            <a:ext uri="{909E8E84-426E-40DD-AFC4-6F175D3DCCD1}">
              <a14:hiddenFill xmlns:a14="http://schemas.microsoft.com/office/drawing/2010/main">
                <a:solidFill>
                  <a:srgbClr val="FFFFFF"/>
                </a:solidFill>
              </a14:hiddenFill>
            </a:ext>
          </a:extLst>
        </p:spPr>
      </p:pic>
      <p:sp>
        <p:nvSpPr>
          <p:cNvPr id="52229" name="Line 1029">
            <a:extLst>
              <a:ext uri="{FF2B5EF4-FFF2-40B4-BE49-F238E27FC236}">
                <a16:creationId xmlns:a16="http://schemas.microsoft.com/office/drawing/2014/main" id="{AEF83BA6-EB64-371E-282C-94BCC61D059D}"/>
              </a:ext>
              <a:ext uri="{C183D7F6-B498-43B3-948B-1728B52AA6E4}">
                <adec:decorative xmlns:adec="http://schemas.microsoft.com/office/drawing/2017/decorative" val="1"/>
              </a:ext>
            </a:extLst>
          </p:cNvPr>
          <p:cNvSpPr>
            <a:spLocks noChangeShapeType="1"/>
          </p:cNvSpPr>
          <p:nvPr/>
        </p:nvSpPr>
        <p:spPr bwMode="auto">
          <a:xfrm flipH="1" flipV="1">
            <a:off x="5029200" y="762000"/>
            <a:ext cx="762000" cy="1066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0" name="Line 1030">
            <a:extLst>
              <a:ext uri="{FF2B5EF4-FFF2-40B4-BE49-F238E27FC236}">
                <a16:creationId xmlns:a16="http://schemas.microsoft.com/office/drawing/2014/main" id="{5B5FE64F-8E13-6AD3-2F14-2CF7F4D8BC7F}"/>
              </a:ext>
              <a:ext uri="{C183D7F6-B498-43B3-948B-1728B52AA6E4}">
                <adec:decorative xmlns:adec="http://schemas.microsoft.com/office/drawing/2017/decorative" val="1"/>
              </a:ext>
            </a:extLst>
          </p:cNvPr>
          <p:cNvSpPr>
            <a:spLocks noChangeShapeType="1"/>
          </p:cNvSpPr>
          <p:nvPr/>
        </p:nvSpPr>
        <p:spPr bwMode="auto">
          <a:xfrm flipV="1">
            <a:off x="4267200" y="2819400"/>
            <a:ext cx="1295400" cy="1066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2" name="Text Box 1032">
            <a:extLst>
              <a:ext uri="{FF2B5EF4-FFF2-40B4-BE49-F238E27FC236}">
                <a16:creationId xmlns:a16="http://schemas.microsoft.com/office/drawing/2014/main" id="{47C39FFD-CB91-5D42-C887-365E5A434A4A}"/>
              </a:ext>
            </a:extLst>
          </p:cNvPr>
          <p:cNvSpPr txBox="1">
            <a:spLocks noChangeArrowheads="1"/>
          </p:cNvSpPr>
          <p:nvPr/>
        </p:nvSpPr>
        <p:spPr bwMode="auto">
          <a:xfrm>
            <a:off x="5791200" y="1066800"/>
            <a:ext cx="990600"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Arial" panose="020B0604020202020204" pitchFamily="34" charset="0"/>
              </a:rPr>
              <a:t>Look at target</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32"/>
                                        </p:tgtEl>
                                        <p:attrNameLst>
                                          <p:attrName>style.visibility</p:attrName>
                                        </p:attrNameLst>
                                      </p:cBhvr>
                                      <p:to>
                                        <p:strVal val="visible"/>
                                      </p:to>
                                    </p:set>
                                    <p:animEffect transition="in" filter="blinds(horizontal)">
                                      <p:cBhvr>
                                        <p:cTn id="7" dur="500"/>
                                        <p:tgtEl>
                                          <p:spTgt spid="52232"/>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52229"/>
                                        </p:tgtEl>
                                        <p:attrNameLst>
                                          <p:attrName>style.visibility</p:attrName>
                                        </p:attrNameLst>
                                      </p:cBhvr>
                                      <p:to>
                                        <p:strVal val="visible"/>
                                      </p:to>
                                    </p:set>
                                    <p:animEffect transition="in" filter="barn(inHorizontal)">
                                      <p:cBhvr>
                                        <p:cTn id="11" dur="500"/>
                                        <p:tgtEl>
                                          <p:spTgt spid="522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2227">
                                            <p:txEl>
                                              <p:pRg st="0" end="0"/>
                                            </p:txEl>
                                          </p:spTgt>
                                        </p:tgtEl>
                                        <p:attrNameLst>
                                          <p:attrName>style.visibility</p:attrName>
                                        </p:attrNameLst>
                                      </p:cBhvr>
                                      <p:to>
                                        <p:strVal val="visible"/>
                                      </p:to>
                                    </p:set>
                                    <p:animEffect transition="in" filter="blinds(horizontal)">
                                      <p:cBhvr>
                                        <p:cTn id="16" dur="500"/>
                                        <p:tgtEl>
                                          <p:spTgt spid="5222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2227">
                                            <p:txEl>
                                              <p:pRg st="1" end="1"/>
                                            </p:txEl>
                                          </p:spTgt>
                                        </p:tgtEl>
                                        <p:attrNameLst>
                                          <p:attrName>style.visibility</p:attrName>
                                        </p:attrNameLst>
                                      </p:cBhvr>
                                      <p:to>
                                        <p:strVal val="visible"/>
                                      </p:to>
                                    </p:set>
                                    <p:animEffect transition="in" filter="blinds(horizontal)">
                                      <p:cBhvr>
                                        <p:cTn id="21" dur="500"/>
                                        <p:tgtEl>
                                          <p:spTgt spid="5222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2227">
                                            <p:txEl>
                                              <p:pRg st="2" end="2"/>
                                            </p:txEl>
                                          </p:spTgt>
                                        </p:tgtEl>
                                        <p:attrNameLst>
                                          <p:attrName>style.visibility</p:attrName>
                                        </p:attrNameLst>
                                      </p:cBhvr>
                                      <p:to>
                                        <p:strVal val="visible"/>
                                      </p:to>
                                    </p:set>
                                    <p:animEffect transition="in" filter="blinds(horizontal)">
                                      <p:cBhvr>
                                        <p:cTn id="26" dur="500"/>
                                        <p:tgtEl>
                                          <p:spTgt spid="5222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2227">
                                            <p:txEl>
                                              <p:pRg st="3" end="3"/>
                                            </p:txEl>
                                          </p:spTgt>
                                        </p:tgtEl>
                                        <p:attrNameLst>
                                          <p:attrName>style.visibility</p:attrName>
                                        </p:attrNameLst>
                                      </p:cBhvr>
                                      <p:to>
                                        <p:strVal val="visible"/>
                                      </p:to>
                                    </p:set>
                                    <p:animEffect transition="in" filter="blinds(horizontal)">
                                      <p:cBhvr>
                                        <p:cTn id="31" dur="500"/>
                                        <p:tgtEl>
                                          <p:spTgt spid="52227">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2227">
                                            <p:txEl>
                                              <p:pRg st="4" end="4"/>
                                            </p:txEl>
                                          </p:spTgt>
                                        </p:tgtEl>
                                        <p:attrNameLst>
                                          <p:attrName>style.visibility</p:attrName>
                                        </p:attrNameLst>
                                      </p:cBhvr>
                                      <p:to>
                                        <p:strVal val="visible"/>
                                      </p:to>
                                    </p:set>
                                    <p:animEffect transition="in" filter="blinds(horizontal)">
                                      <p:cBhvr>
                                        <p:cTn id="36" dur="500"/>
                                        <p:tgtEl>
                                          <p:spTgt spid="52227">
                                            <p:txEl>
                                              <p:pRg st="4" end="4"/>
                                            </p:txEl>
                                          </p:spTgt>
                                        </p:tgtEl>
                                      </p:cBhvr>
                                    </p:animEffect>
                                  </p:childTnLst>
                                </p:cTn>
                              </p:par>
                            </p:childTnLst>
                          </p:cTn>
                        </p:par>
                        <p:par>
                          <p:cTn id="37" fill="hold" nodeType="afterGroup">
                            <p:stCondLst>
                              <p:cond delay="500"/>
                            </p:stCondLst>
                            <p:childTnLst>
                              <p:par>
                                <p:cTn id="38" presetID="16" presetClass="entr" presetSubtype="26" fill="hold" nodeType="afterEffect">
                                  <p:stCondLst>
                                    <p:cond delay="0"/>
                                  </p:stCondLst>
                                  <p:childTnLst>
                                    <p:set>
                                      <p:cBhvr>
                                        <p:cTn id="39" dur="1" fill="hold">
                                          <p:stCondLst>
                                            <p:cond delay="0"/>
                                          </p:stCondLst>
                                        </p:cTn>
                                        <p:tgtEl>
                                          <p:spTgt spid="52230"/>
                                        </p:tgtEl>
                                        <p:attrNameLst>
                                          <p:attrName>style.visibility</p:attrName>
                                        </p:attrNameLst>
                                      </p:cBhvr>
                                      <p:to>
                                        <p:strVal val="visible"/>
                                      </p:to>
                                    </p:set>
                                    <p:animEffect transition="in" filter="barn(inHorizontal)">
                                      <p:cBhvr>
                                        <p:cTn id="40"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autoUpdateAnimBg="0"/>
      <p:bldP spid="5223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3C4DEAC1-3DCF-3123-8778-B67CE041B87F}"/>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36866" name="Rectangle 2">
            <a:extLst>
              <a:ext uri="{FF2B5EF4-FFF2-40B4-BE49-F238E27FC236}">
                <a16:creationId xmlns:a16="http://schemas.microsoft.com/office/drawing/2014/main" id="{85E81A84-74E4-BF47-86A4-E644317D11C7}"/>
              </a:ext>
            </a:extLst>
          </p:cNvPr>
          <p:cNvSpPr>
            <a:spLocks noGrp="1" noChangeArrowheads="1"/>
          </p:cNvSpPr>
          <p:nvPr>
            <p:ph type="title"/>
          </p:nvPr>
        </p:nvSpPr>
        <p:spPr/>
        <p:txBody>
          <a:bodyPr/>
          <a:lstStyle/>
          <a:p>
            <a:r>
              <a:rPr lang="en-US" altLang="en-US">
                <a:latin typeface="Comic Sans MS" panose="030F0702030302020204" pitchFamily="66" charset="0"/>
              </a:rPr>
              <a:t>Objectives</a:t>
            </a:r>
          </a:p>
        </p:txBody>
      </p:sp>
      <p:sp>
        <p:nvSpPr>
          <p:cNvPr id="36867" name="Rectangle 3">
            <a:extLst>
              <a:ext uri="{FF2B5EF4-FFF2-40B4-BE49-F238E27FC236}">
                <a16:creationId xmlns:a16="http://schemas.microsoft.com/office/drawing/2014/main" id="{B781AD12-97CB-7EE6-CF39-3D692749F899}"/>
              </a:ext>
            </a:extLst>
          </p:cNvPr>
          <p:cNvSpPr>
            <a:spLocks noGrp="1" noChangeArrowheads="1"/>
          </p:cNvSpPr>
          <p:nvPr>
            <p:ph type="body" idx="1"/>
          </p:nvPr>
        </p:nvSpPr>
        <p:spPr/>
        <p:txBody>
          <a:bodyPr/>
          <a:lstStyle/>
          <a:p>
            <a:pPr>
              <a:lnSpc>
                <a:spcPct val="90000"/>
              </a:lnSpc>
            </a:pPr>
            <a:r>
              <a:rPr lang="en-US" altLang="en-US">
                <a:latin typeface="Comic Sans MS" panose="030F0702030302020204" pitchFamily="66" charset="0"/>
              </a:rPr>
              <a:t>Identify types and parts of a compass</a:t>
            </a:r>
          </a:p>
          <a:p>
            <a:pPr>
              <a:lnSpc>
                <a:spcPct val="90000"/>
              </a:lnSpc>
            </a:pPr>
            <a:r>
              <a:rPr lang="en-US" altLang="en-US">
                <a:latin typeface="Comic Sans MS" panose="030F0702030302020204" pitchFamily="66" charset="0"/>
              </a:rPr>
              <a:t>Determine a direction from a map.</a:t>
            </a:r>
          </a:p>
          <a:p>
            <a:pPr>
              <a:lnSpc>
                <a:spcPct val="90000"/>
              </a:lnSpc>
            </a:pPr>
            <a:r>
              <a:rPr lang="en-US" altLang="en-US">
                <a:latin typeface="Comic Sans MS" panose="030F0702030302020204" pitchFamily="66" charset="0"/>
              </a:rPr>
              <a:t>Transfer a reading onto a map</a:t>
            </a:r>
          </a:p>
          <a:p>
            <a:pPr>
              <a:lnSpc>
                <a:spcPct val="90000"/>
              </a:lnSpc>
            </a:pPr>
            <a:r>
              <a:rPr lang="en-US" altLang="en-US">
                <a:latin typeface="Comic Sans MS" panose="030F0702030302020204" pitchFamily="66" charset="0"/>
              </a:rPr>
              <a:t>Follow a reading in the field</a:t>
            </a:r>
          </a:p>
          <a:p>
            <a:pPr>
              <a:lnSpc>
                <a:spcPct val="90000"/>
              </a:lnSpc>
            </a:pPr>
            <a:r>
              <a:rPr lang="en-US" altLang="en-US">
                <a:latin typeface="Comic Sans MS" panose="030F0702030302020204" pitchFamily="66" charset="0"/>
              </a:rPr>
              <a:t>Take a reading in the field</a:t>
            </a:r>
          </a:p>
          <a:p>
            <a:pPr>
              <a:lnSpc>
                <a:spcPct val="90000"/>
              </a:lnSpc>
            </a:pPr>
            <a:r>
              <a:rPr lang="en-US" altLang="en-US">
                <a:latin typeface="Comic Sans MS" panose="030F0702030302020204" pitchFamily="66" charset="0"/>
              </a:rPr>
              <a:t>Determine position by resectioning in the field.</a:t>
            </a:r>
          </a:p>
        </p:txBody>
      </p:sp>
    </p:spTree>
  </p:cSld>
  <p:clrMapOvr>
    <a:masterClrMapping/>
  </p:clrMapOvr>
  <p:transition>
    <p:cut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D2224D54-6258-E3A4-28E1-9DB8D499C60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pic>
        <p:nvPicPr>
          <p:cNvPr id="12298" name="Picture 10">
            <a:extLst>
              <a:ext uri="{FF2B5EF4-FFF2-40B4-BE49-F238E27FC236}">
                <a16:creationId xmlns:a16="http://schemas.microsoft.com/office/drawing/2014/main" id="{79E962EF-A4AF-2AA8-DBEB-7B68B4ABFF9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7"/>
          <a:stretch>
            <a:fillRect/>
          </a:stretch>
        </p:blipFill>
        <p:spPr bwMode="auto">
          <a:xfrm>
            <a:off x="762000" y="990600"/>
            <a:ext cx="7772400" cy="4624388"/>
          </a:xfrm>
          <a:prstGeom prst="rect">
            <a:avLst/>
          </a:prstGeom>
          <a:noFill/>
          <a:extLst>
            <a:ext uri="{909E8E84-426E-40DD-AFC4-6F175D3DCCD1}">
              <a14:hiddenFill xmlns:a14="http://schemas.microsoft.com/office/drawing/2010/main">
                <a:solidFill>
                  <a:srgbClr val="FFFFFF"/>
                </a:solidFill>
              </a14:hiddenFill>
            </a:ext>
          </a:extLst>
        </p:spPr>
      </p:pic>
      <p:sp>
        <p:nvSpPr>
          <p:cNvPr id="12295" name="Text Box 7">
            <a:extLst>
              <a:ext uri="{FF2B5EF4-FFF2-40B4-BE49-F238E27FC236}">
                <a16:creationId xmlns:a16="http://schemas.microsoft.com/office/drawing/2014/main" id="{81C116E2-EEB7-2190-830E-59275B60D439}"/>
              </a:ext>
            </a:extLst>
          </p:cNvPr>
          <p:cNvSpPr txBox="1">
            <a:spLocks noChangeArrowheads="1"/>
          </p:cNvSpPr>
          <p:nvPr/>
        </p:nvSpPr>
        <p:spPr bwMode="auto">
          <a:xfrm>
            <a:off x="5562600" y="990600"/>
            <a:ext cx="2389188"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Set heading on compass</a:t>
            </a:r>
          </a:p>
        </p:txBody>
      </p:sp>
      <p:sp>
        <p:nvSpPr>
          <p:cNvPr id="12296" name="Line 8">
            <a:extLst>
              <a:ext uri="{FF2B5EF4-FFF2-40B4-BE49-F238E27FC236}">
                <a16:creationId xmlns:a16="http://schemas.microsoft.com/office/drawing/2014/main" id="{77EDF7C2-8AC4-D440-799F-B64BF0D8F63A}"/>
              </a:ext>
              <a:ext uri="{C183D7F6-B498-43B3-948B-1728B52AA6E4}">
                <adec:decorative xmlns:adec="http://schemas.microsoft.com/office/drawing/2017/decorative" val="1"/>
              </a:ext>
            </a:extLst>
          </p:cNvPr>
          <p:cNvSpPr>
            <a:spLocks noChangeShapeType="1"/>
          </p:cNvSpPr>
          <p:nvPr/>
        </p:nvSpPr>
        <p:spPr bwMode="auto">
          <a:xfrm flipV="1">
            <a:off x="4572000" y="1371600"/>
            <a:ext cx="1182688" cy="1371600"/>
          </a:xfrm>
          <a:prstGeom prst="line">
            <a:avLst/>
          </a:prstGeom>
          <a:noFill/>
          <a:ln w="38100">
            <a:solidFill>
              <a:srgbClr val="CCFF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Text Box 12">
            <a:extLst>
              <a:ext uri="{FF2B5EF4-FFF2-40B4-BE49-F238E27FC236}">
                <a16:creationId xmlns:a16="http://schemas.microsoft.com/office/drawing/2014/main" id="{AE15D73E-C07D-262A-328D-A6BC8396E4DA}"/>
              </a:ext>
            </a:extLst>
          </p:cNvPr>
          <p:cNvSpPr txBox="1">
            <a:spLocks noChangeArrowheads="1"/>
          </p:cNvSpPr>
          <p:nvPr/>
        </p:nvSpPr>
        <p:spPr bwMode="auto">
          <a:xfrm>
            <a:off x="3810000" y="4572000"/>
            <a:ext cx="4979988" cy="7016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Comic Sans MS" panose="030F0702030302020204" pitchFamily="66" charset="0"/>
              </a:rPr>
              <a:t>TO: If you shot to a known point, lay this end over that point on the map</a:t>
            </a:r>
          </a:p>
        </p:txBody>
      </p:sp>
      <p:sp>
        <p:nvSpPr>
          <p:cNvPr id="12301" name="Text Box 13">
            <a:extLst>
              <a:ext uri="{FF2B5EF4-FFF2-40B4-BE49-F238E27FC236}">
                <a16:creationId xmlns:a16="http://schemas.microsoft.com/office/drawing/2014/main" id="{092EBB15-9A46-2C70-C26B-8E0E71D28644}"/>
              </a:ext>
            </a:extLst>
          </p:cNvPr>
          <p:cNvSpPr txBox="1">
            <a:spLocks noChangeArrowheads="1"/>
          </p:cNvSpPr>
          <p:nvPr/>
        </p:nvSpPr>
        <p:spPr bwMode="auto">
          <a:xfrm>
            <a:off x="0" y="3276600"/>
            <a:ext cx="2846388" cy="13112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Comic Sans MS" panose="030F0702030302020204" pitchFamily="66" charset="0"/>
              </a:rPr>
              <a:t>FROM: If you shot from a known point, then lay this end over the point on the map </a:t>
            </a:r>
          </a:p>
        </p:txBody>
      </p:sp>
      <p:sp>
        <p:nvSpPr>
          <p:cNvPr id="12303" name="Text Box 15">
            <a:extLst>
              <a:ext uri="{FF2B5EF4-FFF2-40B4-BE49-F238E27FC236}">
                <a16:creationId xmlns:a16="http://schemas.microsoft.com/office/drawing/2014/main" id="{817227BD-5E3B-B31F-AC17-2502D9139925}"/>
              </a:ext>
            </a:extLst>
          </p:cNvPr>
          <p:cNvSpPr txBox="1">
            <a:spLocks noChangeArrowheads="1"/>
          </p:cNvSpPr>
          <p:nvPr/>
        </p:nvSpPr>
        <p:spPr bwMode="auto">
          <a:xfrm>
            <a:off x="1371600" y="4800600"/>
            <a:ext cx="2198688" cy="7016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Comic Sans MS" panose="030F0702030302020204" pitchFamily="66" charset="0"/>
              </a:rPr>
              <a:t>Compass edge acts like a ruler</a:t>
            </a:r>
          </a:p>
        </p:txBody>
      </p:sp>
      <p:sp>
        <p:nvSpPr>
          <p:cNvPr id="12304" name="Rectangle 16">
            <a:extLst>
              <a:ext uri="{FF2B5EF4-FFF2-40B4-BE49-F238E27FC236}">
                <a16:creationId xmlns:a16="http://schemas.microsoft.com/office/drawing/2014/main" id="{2CA83A86-3CB5-AD57-FE14-BAE9256784F4}"/>
              </a:ext>
            </a:extLst>
          </p:cNvPr>
          <p:cNvSpPr>
            <a:spLocks noGrp="1" noChangeArrowheads="1"/>
          </p:cNvSpPr>
          <p:nvPr>
            <p:ph type="title"/>
          </p:nvPr>
        </p:nvSpPr>
        <p:spPr>
          <a:xfrm>
            <a:off x="1752600" y="0"/>
            <a:ext cx="6096000" cy="930275"/>
          </a:xfrm>
        </p:spPr>
        <p:txBody>
          <a:bodyPr/>
          <a:lstStyle/>
          <a:p>
            <a:r>
              <a:rPr lang="en-US" altLang="en-US" sz="2800">
                <a:latin typeface="Comic Sans MS" panose="030F0702030302020204" pitchFamily="66" charset="0"/>
              </a:rPr>
              <a:t>Plotting a Direction: Step 1</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barn(inHorizontal)">
                                      <p:cBhvr>
                                        <p:cTn id="7" dur="500"/>
                                        <p:tgtEl>
                                          <p:spTgt spid="12296"/>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295"/>
                                        </p:tgtEl>
                                        <p:attrNameLst>
                                          <p:attrName>style.visibility</p:attrName>
                                        </p:attrNameLst>
                                      </p:cBhvr>
                                      <p:to>
                                        <p:strVal val="visible"/>
                                      </p:to>
                                    </p:set>
                                    <p:animEffect transition="in" filter="blinds(horizontal)">
                                      <p:cBhvr>
                                        <p:cTn id="11" dur="500"/>
                                        <p:tgtEl>
                                          <p:spTgt spid="122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303"/>
                                        </p:tgtEl>
                                        <p:attrNameLst>
                                          <p:attrName>style.visibility</p:attrName>
                                        </p:attrNameLst>
                                      </p:cBhvr>
                                      <p:to>
                                        <p:strVal val="visible"/>
                                      </p:to>
                                    </p:set>
                                    <p:animEffect transition="in" filter="blinds(horizontal)">
                                      <p:cBhvr>
                                        <p:cTn id="16" dur="500"/>
                                        <p:tgtEl>
                                          <p:spTgt spid="123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300"/>
                                        </p:tgtEl>
                                        <p:attrNameLst>
                                          <p:attrName>style.visibility</p:attrName>
                                        </p:attrNameLst>
                                      </p:cBhvr>
                                      <p:to>
                                        <p:strVal val="visible"/>
                                      </p:to>
                                    </p:set>
                                    <p:animEffect transition="in" filter="blinds(horizontal)">
                                      <p:cBhvr>
                                        <p:cTn id="21" dur="500"/>
                                        <p:tgtEl>
                                          <p:spTgt spid="123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301"/>
                                        </p:tgtEl>
                                        <p:attrNameLst>
                                          <p:attrName>style.visibility</p:attrName>
                                        </p:attrNameLst>
                                      </p:cBhvr>
                                      <p:to>
                                        <p:strVal val="visible"/>
                                      </p:to>
                                    </p:set>
                                    <p:animEffect transition="in" filter="blinds(horizontal)">
                                      <p:cBhvr>
                                        <p:cTn id="26" dur="5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autoUpdateAnimBg="0"/>
      <p:bldP spid="12300" grpId="0" animBg="1" autoUpdateAnimBg="0"/>
      <p:bldP spid="12301" grpId="0" animBg="1" autoUpdateAnimBg="0"/>
      <p:bldP spid="1230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796E0DA0-FD38-F7E0-F4B3-431C89D9ED5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pic>
        <p:nvPicPr>
          <p:cNvPr id="25611" name="Picture 11">
            <a:extLst>
              <a:ext uri="{FF2B5EF4-FFF2-40B4-BE49-F238E27FC236}">
                <a16:creationId xmlns:a16="http://schemas.microsoft.com/office/drawing/2014/main" id="{4FF4C768-0D21-9164-B21E-A2CE8BAC464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0"/>
            <a:ext cx="6297613" cy="66294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a:extLst>
              <a:ext uri="{FF2B5EF4-FFF2-40B4-BE49-F238E27FC236}">
                <a16:creationId xmlns:a16="http://schemas.microsoft.com/office/drawing/2014/main" id="{A53DDAA0-81B1-4B7B-C5D0-B1CCCF9127C6}"/>
              </a:ext>
            </a:extLst>
          </p:cNvPr>
          <p:cNvSpPr>
            <a:spLocks noGrp="1" noChangeArrowheads="1"/>
          </p:cNvSpPr>
          <p:nvPr>
            <p:ph type="title"/>
          </p:nvPr>
        </p:nvSpPr>
        <p:spPr>
          <a:xfrm>
            <a:off x="6781800" y="0"/>
            <a:ext cx="2362200" cy="1143000"/>
          </a:xfrm>
          <a:solidFill>
            <a:srgbClr val="FFFFFF"/>
          </a:solidFill>
        </p:spPr>
        <p:txBody>
          <a:bodyPr/>
          <a:lstStyle/>
          <a:p>
            <a:r>
              <a:rPr lang="en-US" altLang="en-US" sz="2400" dirty="0">
                <a:latin typeface="Comic Sans MS" panose="030F0702030302020204" pitchFamily="66" charset="0"/>
              </a:rPr>
              <a:t>Plotting a Direction: Step 2</a:t>
            </a:r>
          </a:p>
        </p:txBody>
      </p:sp>
      <p:sp>
        <p:nvSpPr>
          <p:cNvPr id="25610" name="Text Box 10">
            <a:extLst>
              <a:ext uri="{FF2B5EF4-FFF2-40B4-BE49-F238E27FC236}">
                <a16:creationId xmlns:a16="http://schemas.microsoft.com/office/drawing/2014/main" id="{46C9B058-C68C-35C3-B130-ACA4F85A908F}"/>
              </a:ext>
            </a:extLst>
          </p:cNvPr>
          <p:cNvSpPr txBox="1">
            <a:spLocks noChangeArrowheads="1"/>
          </p:cNvSpPr>
          <p:nvPr/>
        </p:nvSpPr>
        <p:spPr bwMode="auto">
          <a:xfrm>
            <a:off x="0" y="0"/>
            <a:ext cx="3733800" cy="2514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50000"/>
              </a:spcBef>
            </a:pPr>
            <a:r>
              <a:rPr lang="en-US" altLang="en-US">
                <a:latin typeface="Comic Sans MS" panose="030F0702030302020204" pitchFamily="66" charset="0"/>
              </a:rPr>
              <a:t>1) Turn </a:t>
            </a:r>
            <a:r>
              <a:rPr lang="en-US" altLang="en-US" u="sng">
                <a:latin typeface="Comic Sans MS" panose="030F0702030302020204" pitchFamily="66" charset="0"/>
              </a:rPr>
              <a:t>entire compass</a:t>
            </a:r>
            <a:r>
              <a:rPr lang="en-US" altLang="en-US">
                <a:latin typeface="Comic Sans MS" panose="030F0702030302020204" pitchFamily="66" charset="0"/>
              </a:rPr>
              <a:t> until base lines are parallel with true north on map and the N on the dial is north</a:t>
            </a:r>
          </a:p>
          <a:p>
            <a:pPr>
              <a:lnSpc>
                <a:spcPct val="90000"/>
              </a:lnSpc>
              <a:spcBef>
                <a:spcPct val="50000"/>
              </a:spcBef>
            </a:pPr>
            <a:r>
              <a:rPr lang="en-US" altLang="en-US">
                <a:latin typeface="Comic Sans MS" panose="030F0702030302020204" pitchFamily="66" charset="0"/>
              </a:rPr>
              <a:t>2) Draw line along compass edge</a:t>
            </a:r>
            <a:endParaRPr lang="en-US" altLang="en-US"/>
          </a:p>
        </p:txBody>
      </p:sp>
      <p:sp>
        <p:nvSpPr>
          <p:cNvPr id="25607" name="Line 7">
            <a:extLst>
              <a:ext uri="{FF2B5EF4-FFF2-40B4-BE49-F238E27FC236}">
                <a16:creationId xmlns:a16="http://schemas.microsoft.com/office/drawing/2014/main" id="{A57F04EE-B21F-8A42-E4DA-D0442F0E1156}"/>
              </a:ext>
              <a:ext uri="{C183D7F6-B498-43B3-948B-1728B52AA6E4}">
                <adec:decorative xmlns:adec="http://schemas.microsoft.com/office/drawing/2017/decorative" val="1"/>
              </a:ext>
            </a:extLst>
          </p:cNvPr>
          <p:cNvSpPr>
            <a:spLocks noChangeShapeType="1"/>
          </p:cNvSpPr>
          <p:nvPr/>
        </p:nvSpPr>
        <p:spPr bwMode="auto">
          <a:xfrm flipH="1" flipV="1">
            <a:off x="1905000" y="2514600"/>
            <a:ext cx="1828800" cy="10668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Line 12">
            <a:extLst>
              <a:ext uri="{FF2B5EF4-FFF2-40B4-BE49-F238E27FC236}">
                <a16:creationId xmlns:a16="http://schemas.microsoft.com/office/drawing/2014/main" id="{BC6013EF-7C71-0A81-B1B7-332E678AF551}"/>
              </a:ext>
              <a:ext uri="{C183D7F6-B498-43B3-948B-1728B52AA6E4}">
                <adec:decorative xmlns:adec="http://schemas.microsoft.com/office/drawing/2017/decorative" val="1"/>
              </a:ext>
            </a:extLst>
          </p:cNvPr>
          <p:cNvSpPr>
            <a:spLocks noChangeShapeType="1"/>
          </p:cNvSpPr>
          <p:nvPr/>
        </p:nvSpPr>
        <p:spPr bwMode="auto">
          <a:xfrm flipH="1" flipV="1">
            <a:off x="3352800" y="609600"/>
            <a:ext cx="1676400" cy="19812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13">
            <a:extLst>
              <a:ext uri="{FF2B5EF4-FFF2-40B4-BE49-F238E27FC236}">
                <a16:creationId xmlns:a16="http://schemas.microsoft.com/office/drawing/2014/main" id="{96D6F22D-97F3-3022-91B1-1BE5180815C8}"/>
              </a:ext>
              <a:ext uri="{C183D7F6-B498-43B3-948B-1728B52AA6E4}">
                <adec:decorative xmlns:adec="http://schemas.microsoft.com/office/drawing/2017/decorative" val="1"/>
              </a:ext>
            </a:extLst>
          </p:cNvPr>
          <p:cNvSpPr>
            <a:spLocks noChangeShapeType="1"/>
          </p:cNvSpPr>
          <p:nvPr/>
        </p:nvSpPr>
        <p:spPr bwMode="auto">
          <a:xfrm>
            <a:off x="1752600" y="1600200"/>
            <a:ext cx="26670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blinds(horizontal)">
                                      <p:cBhvr>
                                        <p:cTn id="7" dur="500"/>
                                        <p:tgtEl>
                                          <p:spTgt spid="25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5612"/>
                                        </p:tgtEl>
                                        <p:attrNameLst>
                                          <p:attrName>style.visibility</p:attrName>
                                        </p:attrNameLst>
                                      </p:cBhvr>
                                      <p:to>
                                        <p:strVal val="visible"/>
                                      </p:to>
                                    </p:set>
                                    <p:animEffect transition="in" filter="barn(inHorizontal)">
                                      <p:cBhvr>
                                        <p:cTn id="12" dur="500"/>
                                        <p:tgtEl>
                                          <p:spTgt spid="256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25613"/>
                                        </p:tgtEl>
                                        <p:attrNameLst>
                                          <p:attrName>style.visibility</p:attrName>
                                        </p:attrNameLst>
                                      </p:cBhvr>
                                      <p:to>
                                        <p:strVal val="visible"/>
                                      </p:to>
                                    </p:set>
                                    <p:animEffect transition="in" filter="barn(inHorizontal)">
                                      <p:cBhvr>
                                        <p:cTn id="17" dur="500"/>
                                        <p:tgtEl>
                                          <p:spTgt spid="256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nodeType="clickEffect">
                                  <p:stCondLst>
                                    <p:cond delay="0"/>
                                  </p:stCondLst>
                                  <p:childTnLst>
                                    <p:set>
                                      <p:cBhvr>
                                        <p:cTn id="21" dur="1" fill="hold">
                                          <p:stCondLst>
                                            <p:cond delay="0"/>
                                          </p:stCondLst>
                                        </p:cTn>
                                        <p:tgtEl>
                                          <p:spTgt spid="25607"/>
                                        </p:tgtEl>
                                        <p:attrNameLst>
                                          <p:attrName>style.visibility</p:attrName>
                                        </p:attrNameLst>
                                      </p:cBhvr>
                                      <p:to>
                                        <p:strVal val="visible"/>
                                      </p:to>
                                    </p:set>
                                    <p:anim calcmode="lin" valueType="num">
                                      <p:cBhvr>
                                        <p:cTn id="22" dur="500" fill="hold"/>
                                        <p:tgtEl>
                                          <p:spTgt spid="25607"/>
                                        </p:tgtEl>
                                        <p:attrNameLst>
                                          <p:attrName>ppt_w</p:attrName>
                                        </p:attrNameLst>
                                      </p:cBhvr>
                                      <p:tavLst>
                                        <p:tav tm="0">
                                          <p:val>
                                            <p:fltVal val="0"/>
                                          </p:val>
                                        </p:tav>
                                        <p:tav tm="100000">
                                          <p:val>
                                            <p:strVal val="#ppt_w"/>
                                          </p:val>
                                        </p:tav>
                                      </p:tavLst>
                                    </p:anim>
                                    <p:anim calcmode="lin" valueType="num">
                                      <p:cBhvr>
                                        <p:cTn id="23" dur="500" fill="hold"/>
                                        <p:tgtEl>
                                          <p:spTgt spid="256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CA342EB7-F5ED-A54B-6A00-3AE7FF25ACAB}"/>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pic>
        <p:nvPicPr>
          <p:cNvPr id="43012" name="Picture 4">
            <a:extLst>
              <a:ext uri="{FF2B5EF4-FFF2-40B4-BE49-F238E27FC236}">
                <a16:creationId xmlns:a16="http://schemas.microsoft.com/office/drawing/2014/main" id="{5BF87575-CC6F-4D2A-C56B-64BA20FAFA9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9"/>
          <a:stretch>
            <a:fillRect/>
          </a:stretch>
        </p:blipFill>
        <p:spPr bwMode="auto">
          <a:xfrm>
            <a:off x="838200" y="838200"/>
            <a:ext cx="6667500" cy="4700588"/>
          </a:xfrm>
          <a:prstGeom prst="rect">
            <a:avLst/>
          </a:prstGeom>
          <a:noFill/>
          <a:extLst>
            <a:ext uri="{909E8E84-426E-40DD-AFC4-6F175D3DCCD1}">
              <a14:hiddenFill xmlns:a14="http://schemas.microsoft.com/office/drawing/2010/main">
                <a:solidFill>
                  <a:srgbClr val="FFFFFF"/>
                </a:solidFill>
              </a14:hiddenFill>
            </a:ext>
          </a:extLst>
        </p:spPr>
      </p:pic>
      <p:sp>
        <p:nvSpPr>
          <p:cNvPr id="43010" name="Rectangle 2">
            <a:extLst>
              <a:ext uri="{FF2B5EF4-FFF2-40B4-BE49-F238E27FC236}">
                <a16:creationId xmlns:a16="http://schemas.microsoft.com/office/drawing/2014/main" id="{9087A403-9F0D-6522-6841-9EAC2FAB3A5D}"/>
              </a:ext>
            </a:extLst>
          </p:cNvPr>
          <p:cNvSpPr>
            <a:spLocks noGrp="1" noChangeArrowheads="1"/>
          </p:cNvSpPr>
          <p:nvPr>
            <p:ph type="title"/>
          </p:nvPr>
        </p:nvSpPr>
        <p:spPr>
          <a:xfrm>
            <a:off x="0" y="0"/>
            <a:ext cx="2743200" cy="762000"/>
          </a:xfrm>
          <a:solidFill>
            <a:srgbClr val="FFFFFF"/>
          </a:solidFill>
        </p:spPr>
        <p:txBody>
          <a:bodyPr/>
          <a:lstStyle/>
          <a:p>
            <a:r>
              <a:rPr lang="en-US" altLang="en-US" sz="2800">
                <a:latin typeface="Comic Sans MS" panose="030F0702030302020204" pitchFamily="66" charset="0"/>
              </a:rPr>
              <a:t>Step 3</a:t>
            </a:r>
          </a:p>
        </p:txBody>
      </p:sp>
      <p:sp>
        <p:nvSpPr>
          <p:cNvPr id="43013" name="Line 5">
            <a:extLst>
              <a:ext uri="{FF2B5EF4-FFF2-40B4-BE49-F238E27FC236}">
                <a16:creationId xmlns:a16="http://schemas.microsoft.com/office/drawing/2014/main" id="{DBAA3791-0224-F752-AEE7-1A883D21D624}"/>
              </a:ext>
              <a:ext uri="{C183D7F6-B498-43B3-948B-1728B52AA6E4}">
                <adec:decorative xmlns:adec="http://schemas.microsoft.com/office/drawing/2017/decorative" val="1"/>
              </a:ext>
            </a:extLst>
          </p:cNvPr>
          <p:cNvSpPr>
            <a:spLocks noChangeShapeType="1"/>
          </p:cNvSpPr>
          <p:nvPr/>
        </p:nvSpPr>
        <p:spPr bwMode="auto">
          <a:xfrm flipV="1">
            <a:off x="2514600" y="1676400"/>
            <a:ext cx="3200400" cy="228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4" name="Line 6">
            <a:extLst>
              <a:ext uri="{FF2B5EF4-FFF2-40B4-BE49-F238E27FC236}">
                <a16:creationId xmlns:a16="http://schemas.microsoft.com/office/drawing/2014/main" id="{EC5405C7-940B-C607-C9FC-6ECDFBBB4DB0}"/>
              </a:ext>
              <a:ext uri="{C183D7F6-B498-43B3-948B-1728B52AA6E4}">
                <adec:decorative xmlns:adec="http://schemas.microsoft.com/office/drawing/2017/decorative" val="1"/>
              </a:ext>
            </a:extLst>
          </p:cNvPr>
          <p:cNvSpPr>
            <a:spLocks noChangeShapeType="1"/>
          </p:cNvSpPr>
          <p:nvPr/>
        </p:nvSpPr>
        <p:spPr bwMode="auto">
          <a:xfrm>
            <a:off x="2514600" y="1828800"/>
            <a:ext cx="2286000" cy="297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5" name="Text Box 7">
            <a:extLst>
              <a:ext uri="{FF2B5EF4-FFF2-40B4-BE49-F238E27FC236}">
                <a16:creationId xmlns:a16="http://schemas.microsoft.com/office/drawing/2014/main" id="{4A36F4A6-B78A-DE69-E540-208DBF5F9560}"/>
              </a:ext>
            </a:extLst>
          </p:cNvPr>
          <p:cNvSpPr txBox="1">
            <a:spLocks noChangeArrowheads="1"/>
          </p:cNvSpPr>
          <p:nvPr/>
        </p:nvSpPr>
        <p:spPr bwMode="auto">
          <a:xfrm>
            <a:off x="4724400" y="2133600"/>
            <a:ext cx="4038600" cy="2239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Font typeface="Wingdings 3" panose="05040102010807070707" pitchFamily="18" charset="2"/>
              <a:buChar char=""/>
            </a:pPr>
            <a:r>
              <a:rPr lang="en-US" altLang="en-US" sz="1800" b="1">
                <a:solidFill>
                  <a:srgbClr val="663300"/>
                </a:solidFill>
                <a:latin typeface="Comic Sans MS" panose="030F0702030302020204" pitchFamily="66" charset="0"/>
              </a:rPr>
              <a:t>For resectioning, repeat with a second line feature or second compass reading</a:t>
            </a:r>
          </a:p>
          <a:p>
            <a:pPr>
              <a:lnSpc>
                <a:spcPct val="90000"/>
              </a:lnSpc>
              <a:spcBef>
                <a:spcPct val="20000"/>
              </a:spcBef>
              <a:buFont typeface="Wingdings 3" panose="05040102010807070707" pitchFamily="18" charset="2"/>
              <a:buChar char=""/>
            </a:pPr>
            <a:r>
              <a:rPr lang="en-US" altLang="en-US" sz="1800" b="1">
                <a:solidFill>
                  <a:srgbClr val="663300"/>
                </a:solidFill>
                <a:latin typeface="Comic Sans MS" panose="030F0702030302020204" pitchFamily="66" charset="0"/>
              </a:rPr>
              <a:t>Intersection is your location.</a:t>
            </a:r>
          </a:p>
          <a:p>
            <a:pPr>
              <a:lnSpc>
                <a:spcPct val="90000"/>
              </a:lnSpc>
              <a:spcBef>
                <a:spcPct val="20000"/>
              </a:spcBef>
              <a:buFont typeface="Wingdings 3" panose="05040102010807070707" pitchFamily="18" charset="2"/>
              <a:buChar char=""/>
            </a:pPr>
            <a:r>
              <a:rPr lang="en-US" altLang="en-US" sz="1800" b="1">
                <a:solidFill>
                  <a:srgbClr val="663300"/>
                </a:solidFill>
                <a:latin typeface="Comic Sans MS" panose="030F0702030302020204" pitchFamily="66" charset="0"/>
              </a:rPr>
              <a:t>Lost Lake is now found!</a:t>
            </a:r>
          </a:p>
          <a:p>
            <a:pPr>
              <a:lnSpc>
                <a:spcPct val="90000"/>
              </a:lnSpc>
              <a:spcBef>
                <a:spcPct val="20000"/>
              </a:spcBef>
              <a:buFont typeface="Wingdings 3" panose="05040102010807070707" pitchFamily="18" charset="2"/>
              <a:buChar char=""/>
            </a:pPr>
            <a:r>
              <a:rPr lang="en-US" altLang="en-US" sz="1800" b="1">
                <a:solidFill>
                  <a:srgbClr val="663300"/>
                </a:solidFill>
                <a:latin typeface="Comic Sans MS" panose="030F0702030302020204" pitchFamily="66" charset="0"/>
              </a:rPr>
              <a:t>If plotting a distance from a known point, mark off the distance to see the objective.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blinds(horizontal)">
                                      <p:cBhvr>
                                        <p:cTn id="7" dur="500"/>
                                        <p:tgtEl>
                                          <p:spTgt spid="43015"/>
                                        </p:tgtEl>
                                      </p:cBhvr>
                                    </p:animEffect>
                                  </p:childTnLst>
                                </p:cTn>
                              </p:par>
                            </p:childTnLst>
                          </p:cTn>
                        </p:par>
                        <p:par>
                          <p:cTn id="8" fill="hold" nodeType="afterGroup">
                            <p:stCondLst>
                              <p:cond delay="500"/>
                            </p:stCondLst>
                            <p:childTnLst>
                              <p:par>
                                <p:cTn id="9" presetID="16" presetClass="entr" presetSubtype="42" fill="hold" nodeType="afterEffect">
                                  <p:stCondLst>
                                    <p:cond delay="0"/>
                                  </p:stCondLst>
                                  <p:childTnLst>
                                    <p:set>
                                      <p:cBhvr>
                                        <p:cTn id="10" dur="1" fill="hold">
                                          <p:stCondLst>
                                            <p:cond delay="0"/>
                                          </p:stCondLst>
                                        </p:cTn>
                                        <p:tgtEl>
                                          <p:spTgt spid="43013"/>
                                        </p:tgtEl>
                                        <p:attrNameLst>
                                          <p:attrName>style.visibility</p:attrName>
                                        </p:attrNameLst>
                                      </p:cBhvr>
                                      <p:to>
                                        <p:strVal val="visible"/>
                                      </p:to>
                                    </p:set>
                                    <p:animEffect transition="in" filter="barn(outHorizontal)">
                                      <p:cBhvr>
                                        <p:cTn id="11" dur="500"/>
                                        <p:tgtEl>
                                          <p:spTgt spid="43013"/>
                                        </p:tgtEl>
                                      </p:cBhvr>
                                    </p:animEffect>
                                  </p:childTnLst>
                                </p:cTn>
                              </p:par>
                            </p:childTnLst>
                          </p:cTn>
                        </p:par>
                        <p:par>
                          <p:cTn id="12" fill="hold" nodeType="afterGroup">
                            <p:stCondLst>
                              <p:cond delay="1000"/>
                            </p:stCondLst>
                            <p:childTnLst>
                              <p:par>
                                <p:cTn id="13" presetID="16" presetClass="entr" presetSubtype="42" fill="hold" nodeType="afterEffect">
                                  <p:stCondLst>
                                    <p:cond delay="0"/>
                                  </p:stCondLst>
                                  <p:childTnLst>
                                    <p:set>
                                      <p:cBhvr>
                                        <p:cTn id="14" dur="1" fill="hold">
                                          <p:stCondLst>
                                            <p:cond delay="0"/>
                                          </p:stCondLst>
                                        </p:cTn>
                                        <p:tgtEl>
                                          <p:spTgt spid="43014"/>
                                        </p:tgtEl>
                                        <p:attrNameLst>
                                          <p:attrName>style.visibility</p:attrName>
                                        </p:attrNameLst>
                                      </p:cBhvr>
                                      <p:to>
                                        <p:strVal val="visible"/>
                                      </p:to>
                                    </p:set>
                                    <p:animEffect transition="in" filter="barn(outHorizontal)">
                                      <p:cBhvr>
                                        <p:cTn id="15"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7BE0B570-E2A4-5497-0A1B-A7F4976399ED}"/>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30722" name="Rectangle 2">
            <a:extLst>
              <a:ext uri="{FF2B5EF4-FFF2-40B4-BE49-F238E27FC236}">
                <a16:creationId xmlns:a16="http://schemas.microsoft.com/office/drawing/2014/main" id="{FDFEB5EE-656A-EEEA-14C4-1B53F40DE955}"/>
              </a:ext>
            </a:extLst>
          </p:cNvPr>
          <p:cNvSpPr>
            <a:spLocks noGrp="1" noChangeArrowheads="1"/>
          </p:cNvSpPr>
          <p:nvPr>
            <p:ph type="title"/>
          </p:nvPr>
        </p:nvSpPr>
        <p:spPr>
          <a:xfrm>
            <a:off x="685800" y="228600"/>
            <a:ext cx="7772400" cy="1143000"/>
          </a:xfrm>
        </p:spPr>
        <p:txBody>
          <a:bodyPr/>
          <a:lstStyle/>
          <a:p>
            <a:r>
              <a:rPr lang="en-US" altLang="en-US">
                <a:latin typeface="Comic Sans MS" panose="030F0702030302020204" pitchFamily="66" charset="0"/>
              </a:rPr>
              <a:t>Plotting Practice</a:t>
            </a:r>
          </a:p>
        </p:txBody>
      </p:sp>
      <p:pic>
        <p:nvPicPr>
          <p:cNvPr id="30727" name="Picture 7">
            <a:extLst>
              <a:ext uri="{FF2B5EF4-FFF2-40B4-BE49-F238E27FC236}">
                <a16:creationId xmlns:a16="http://schemas.microsoft.com/office/drawing/2014/main" id="{8BC4EB54-3C4D-1655-5CDF-74AA0511CFE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60960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0897A1FA-5433-5B58-E767-13788D15F99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61442" name="Rectangle 2">
            <a:extLst>
              <a:ext uri="{FF2B5EF4-FFF2-40B4-BE49-F238E27FC236}">
                <a16:creationId xmlns:a16="http://schemas.microsoft.com/office/drawing/2014/main" id="{9C3C462E-48B6-6E85-74D4-F1C808AF1C20}"/>
              </a:ext>
            </a:extLst>
          </p:cNvPr>
          <p:cNvSpPr>
            <a:spLocks noGrp="1" noChangeArrowheads="1"/>
          </p:cNvSpPr>
          <p:nvPr>
            <p:ph type="title"/>
          </p:nvPr>
        </p:nvSpPr>
        <p:spPr/>
        <p:txBody>
          <a:bodyPr/>
          <a:lstStyle/>
          <a:p>
            <a:r>
              <a:rPr lang="en-US" altLang="en-US">
                <a:latin typeface="Comic Sans MS" panose="030F0702030302020204" pitchFamily="66" charset="0"/>
              </a:rPr>
              <a:t>Field Practice</a:t>
            </a:r>
          </a:p>
        </p:txBody>
      </p:sp>
      <p:pic>
        <p:nvPicPr>
          <p:cNvPr id="61443" name="Picture 3">
            <a:extLst>
              <a:ext uri="{FF2B5EF4-FFF2-40B4-BE49-F238E27FC236}">
                <a16:creationId xmlns:a16="http://schemas.microsoft.com/office/drawing/2014/main" id="{36872EB4-C3B0-46AF-A0F5-45D5A657D14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650" y="1828800"/>
            <a:ext cx="28067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2AE0EE51-B8C3-7B5A-707D-FBE29BC4CBC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3074" name="Rectangle 2">
            <a:extLst>
              <a:ext uri="{FF2B5EF4-FFF2-40B4-BE49-F238E27FC236}">
                <a16:creationId xmlns:a16="http://schemas.microsoft.com/office/drawing/2014/main" id="{491DDC75-F46E-5F46-59D2-721FDCD98611}"/>
              </a:ext>
            </a:extLst>
          </p:cNvPr>
          <p:cNvSpPr>
            <a:spLocks noGrp="1" noChangeArrowheads="1"/>
          </p:cNvSpPr>
          <p:nvPr>
            <p:ph type="title"/>
          </p:nvPr>
        </p:nvSpPr>
        <p:spPr/>
        <p:txBody>
          <a:bodyPr/>
          <a:lstStyle/>
          <a:p>
            <a:r>
              <a:rPr lang="en-US" altLang="en-US">
                <a:latin typeface="Comic Sans MS" panose="030F0702030302020204" pitchFamily="66" charset="0"/>
              </a:rPr>
              <a:t>Compass styles</a:t>
            </a:r>
            <a:br>
              <a:rPr lang="en-US" altLang="en-US">
                <a:latin typeface="Comic Sans MS" panose="030F0702030302020204" pitchFamily="66" charset="0"/>
              </a:rPr>
            </a:br>
            <a:br>
              <a:rPr lang="en-US" altLang="en-US">
                <a:latin typeface="Comic Sans MS" panose="030F0702030302020204" pitchFamily="66" charset="0"/>
              </a:rPr>
            </a:br>
            <a:r>
              <a:rPr lang="en-US" altLang="en-US">
                <a:latin typeface="Comic Sans MS" panose="030F0702030302020204" pitchFamily="66" charset="0"/>
              </a:rPr>
              <a:t> Azimuth        Bearing</a:t>
            </a:r>
          </a:p>
        </p:txBody>
      </p:sp>
      <p:pic>
        <p:nvPicPr>
          <p:cNvPr id="3076" name="Picture 4" descr="Photograph of two orienteering compasses placed side by side on a white background with measurement scales. The left compass is white with red and black markings, while the right compass is black with white markings, both showing directional needles and degree indicators for navigation purposes.">
            <a:extLst>
              <a:ext uri="{FF2B5EF4-FFF2-40B4-BE49-F238E27FC236}">
                <a16:creationId xmlns:a16="http://schemas.microsoft.com/office/drawing/2014/main" id="{CC89F15A-B277-64C6-6F7B-70D28A060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667500" cy="425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46B69E48-78EF-EEB1-5A30-45D19D494C7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6146" name="Rectangle 2">
            <a:extLst>
              <a:ext uri="{FF2B5EF4-FFF2-40B4-BE49-F238E27FC236}">
                <a16:creationId xmlns:a16="http://schemas.microsoft.com/office/drawing/2014/main" id="{DC213806-CCD1-2AF5-8483-6DAED904AB27}"/>
              </a:ext>
            </a:extLst>
          </p:cNvPr>
          <p:cNvSpPr>
            <a:spLocks noGrp="1" noChangeArrowheads="1"/>
          </p:cNvSpPr>
          <p:nvPr>
            <p:ph type="title"/>
          </p:nvPr>
        </p:nvSpPr>
        <p:spPr>
          <a:xfrm>
            <a:off x="0" y="0"/>
            <a:ext cx="5562600" cy="1143000"/>
          </a:xfrm>
        </p:spPr>
        <p:txBody>
          <a:bodyPr/>
          <a:lstStyle/>
          <a:p>
            <a:r>
              <a:rPr lang="en-US" altLang="en-US">
                <a:latin typeface="Comic Sans MS" panose="030F0702030302020204" pitchFamily="66" charset="0"/>
              </a:rPr>
              <a:t>Compass parts</a:t>
            </a:r>
          </a:p>
        </p:txBody>
      </p:sp>
      <p:pic>
        <p:nvPicPr>
          <p:cNvPr id="6148" name="Picture 4" descr="Photograph of a transparent baseplate compass with a black rotating bezel and red lanyard, used for navigation and orienteering. Key components include a magnetic needle, degree markings on bezel, ruler along baseplate edges, and a hinged black mirror for sighting.">
            <a:extLst>
              <a:ext uri="{FF2B5EF4-FFF2-40B4-BE49-F238E27FC236}">
                <a16:creationId xmlns:a16="http://schemas.microsoft.com/office/drawing/2014/main" id="{82023B88-2E90-8A19-F1B4-8CC5F4FC3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6667500" cy="3752850"/>
          </a:xfrm>
          <a:prstGeom prst="rect">
            <a:avLst/>
          </a:prstGeom>
          <a:noFill/>
          <a:extLst>
            <a:ext uri="{909E8E84-426E-40DD-AFC4-6F175D3DCCD1}">
              <a14:hiddenFill xmlns:a14="http://schemas.microsoft.com/office/drawing/2010/main">
                <a:solidFill>
                  <a:srgbClr val="FFFFFF"/>
                </a:solidFill>
              </a14:hiddenFill>
            </a:ext>
          </a:extLst>
        </p:spPr>
      </p:pic>
      <p:sp>
        <p:nvSpPr>
          <p:cNvPr id="6149" name="Text Box 5">
            <a:extLst>
              <a:ext uri="{FF2B5EF4-FFF2-40B4-BE49-F238E27FC236}">
                <a16:creationId xmlns:a16="http://schemas.microsoft.com/office/drawing/2014/main" id="{94428944-36AD-0C93-2A2B-BC6858627681}"/>
              </a:ext>
            </a:extLst>
          </p:cNvPr>
          <p:cNvSpPr txBox="1">
            <a:spLocks noChangeArrowheads="1"/>
          </p:cNvSpPr>
          <p:nvPr/>
        </p:nvSpPr>
        <p:spPr bwMode="auto">
          <a:xfrm>
            <a:off x="762000" y="3352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From</a:t>
            </a:r>
          </a:p>
        </p:txBody>
      </p:sp>
      <p:sp>
        <p:nvSpPr>
          <p:cNvPr id="6150" name="Text Box 6">
            <a:extLst>
              <a:ext uri="{FF2B5EF4-FFF2-40B4-BE49-F238E27FC236}">
                <a16:creationId xmlns:a16="http://schemas.microsoft.com/office/drawing/2014/main" id="{3F14AD13-AD62-354A-EA5D-7ED5E655D0E5}"/>
              </a:ext>
            </a:extLst>
          </p:cNvPr>
          <p:cNvSpPr txBox="1">
            <a:spLocks noChangeArrowheads="1"/>
          </p:cNvSpPr>
          <p:nvPr/>
        </p:nvSpPr>
        <p:spPr bwMode="auto">
          <a:xfrm>
            <a:off x="8229600" y="3048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To</a:t>
            </a:r>
          </a:p>
        </p:txBody>
      </p:sp>
      <p:sp>
        <p:nvSpPr>
          <p:cNvPr id="6151" name="Line 7">
            <a:extLst>
              <a:ext uri="{FF2B5EF4-FFF2-40B4-BE49-F238E27FC236}">
                <a16:creationId xmlns:a16="http://schemas.microsoft.com/office/drawing/2014/main" id="{1197E92C-65A8-3138-8893-61CF85D7D18F}"/>
              </a:ext>
              <a:ext uri="{C183D7F6-B498-43B3-948B-1728B52AA6E4}">
                <adec:decorative xmlns:adec="http://schemas.microsoft.com/office/drawing/2017/decorative" val="1"/>
              </a:ext>
            </a:extLst>
          </p:cNvPr>
          <p:cNvSpPr>
            <a:spLocks noChangeShapeType="1"/>
          </p:cNvSpPr>
          <p:nvPr/>
        </p:nvSpPr>
        <p:spPr bwMode="auto">
          <a:xfrm flipV="1">
            <a:off x="2057400" y="3962400"/>
            <a:ext cx="1752600" cy="1447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Text Box 8">
            <a:extLst>
              <a:ext uri="{FF2B5EF4-FFF2-40B4-BE49-F238E27FC236}">
                <a16:creationId xmlns:a16="http://schemas.microsoft.com/office/drawing/2014/main" id="{8C350742-2331-6D14-5ED1-6789810589DB}"/>
              </a:ext>
            </a:extLst>
          </p:cNvPr>
          <p:cNvSpPr txBox="1">
            <a:spLocks noChangeArrowheads="1"/>
          </p:cNvSpPr>
          <p:nvPr/>
        </p:nvSpPr>
        <p:spPr bwMode="auto">
          <a:xfrm>
            <a:off x="838200" y="5334000"/>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Comic Sans MS" panose="030F0702030302020204" pitchFamily="66" charset="0"/>
              </a:rPr>
              <a:t>Needle “Red Fred”</a:t>
            </a:r>
          </a:p>
        </p:txBody>
      </p:sp>
      <p:sp>
        <p:nvSpPr>
          <p:cNvPr id="6153" name="Line 9">
            <a:extLst>
              <a:ext uri="{FF2B5EF4-FFF2-40B4-BE49-F238E27FC236}">
                <a16:creationId xmlns:a16="http://schemas.microsoft.com/office/drawing/2014/main" id="{2E19B7C0-7E6D-94F0-C8B3-6E82AD873752}"/>
              </a:ext>
              <a:ext uri="{C183D7F6-B498-43B3-948B-1728B52AA6E4}">
                <adec:decorative xmlns:adec="http://schemas.microsoft.com/office/drawing/2017/decorative" val="1"/>
              </a:ext>
            </a:extLst>
          </p:cNvPr>
          <p:cNvSpPr>
            <a:spLocks noChangeShapeType="1"/>
          </p:cNvSpPr>
          <p:nvPr/>
        </p:nvSpPr>
        <p:spPr bwMode="auto">
          <a:xfrm>
            <a:off x="3124200" y="1524000"/>
            <a:ext cx="11430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Text Box 10">
            <a:extLst>
              <a:ext uri="{FF2B5EF4-FFF2-40B4-BE49-F238E27FC236}">
                <a16:creationId xmlns:a16="http://schemas.microsoft.com/office/drawing/2014/main" id="{0D55DE26-A904-1AC2-A5FD-A48EC9DFE843}"/>
              </a:ext>
            </a:extLst>
          </p:cNvPr>
          <p:cNvSpPr txBox="1">
            <a:spLocks noChangeArrowheads="1"/>
          </p:cNvSpPr>
          <p:nvPr/>
        </p:nvSpPr>
        <p:spPr bwMode="auto">
          <a:xfrm>
            <a:off x="2286000" y="1066800"/>
            <a:ext cx="106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Base lines</a:t>
            </a:r>
          </a:p>
        </p:txBody>
      </p:sp>
      <p:sp>
        <p:nvSpPr>
          <p:cNvPr id="6155" name="Line 11">
            <a:extLst>
              <a:ext uri="{FF2B5EF4-FFF2-40B4-BE49-F238E27FC236}">
                <a16:creationId xmlns:a16="http://schemas.microsoft.com/office/drawing/2014/main" id="{1097BE1A-D359-8C6B-63C3-D1DFB4F56826}"/>
              </a:ext>
              <a:ext uri="{C183D7F6-B498-43B3-948B-1728B52AA6E4}">
                <adec:decorative xmlns:adec="http://schemas.microsoft.com/office/drawing/2017/decorative" val="1"/>
              </a:ext>
            </a:extLst>
          </p:cNvPr>
          <p:cNvSpPr>
            <a:spLocks noChangeShapeType="1"/>
          </p:cNvSpPr>
          <p:nvPr/>
        </p:nvSpPr>
        <p:spPr bwMode="auto">
          <a:xfrm flipH="1" flipV="1">
            <a:off x="4648200" y="4419600"/>
            <a:ext cx="381000" cy="990600"/>
          </a:xfrm>
          <a:prstGeom prst="line">
            <a:avLst/>
          </a:prstGeom>
          <a:noFill/>
          <a:ln w="2857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Text Box 12">
            <a:extLst>
              <a:ext uri="{FF2B5EF4-FFF2-40B4-BE49-F238E27FC236}">
                <a16:creationId xmlns:a16="http://schemas.microsoft.com/office/drawing/2014/main" id="{CD83FF7F-D7A1-5C59-1031-D82E64361859}"/>
              </a:ext>
            </a:extLst>
          </p:cNvPr>
          <p:cNvSpPr txBox="1">
            <a:spLocks noChangeArrowheads="1"/>
          </p:cNvSpPr>
          <p:nvPr/>
        </p:nvSpPr>
        <p:spPr bwMode="auto">
          <a:xfrm>
            <a:off x="4495800" y="5486400"/>
            <a:ext cx="441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Comic Sans MS" panose="030F0702030302020204" pitchFamily="66" charset="0"/>
              </a:rPr>
              <a:t>Screw to set declination: No further calculations needed!</a:t>
            </a:r>
          </a:p>
        </p:txBody>
      </p:sp>
      <p:sp>
        <p:nvSpPr>
          <p:cNvPr id="6157" name="Line 13">
            <a:extLst>
              <a:ext uri="{FF2B5EF4-FFF2-40B4-BE49-F238E27FC236}">
                <a16:creationId xmlns:a16="http://schemas.microsoft.com/office/drawing/2014/main" id="{F957DA19-1A8D-2679-5C38-34F2874B654A}"/>
              </a:ext>
              <a:ext uri="{C183D7F6-B498-43B3-948B-1728B52AA6E4}">
                <adec:decorative xmlns:adec="http://schemas.microsoft.com/office/drawing/2017/decorative" val="1"/>
              </a:ext>
            </a:extLst>
          </p:cNvPr>
          <p:cNvSpPr>
            <a:spLocks noChangeShapeType="1"/>
          </p:cNvSpPr>
          <p:nvPr/>
        </p:nvSpPr>
        <p:spPr bwMode="auto">
          <a:xfrm flipV="1">
            <a:off x="5334000" y="1447800"/>
            <a:ext cx="762000" cy="2286000"/>
          </a:xfrm>
          <a:prstGeom prst="line">
            <a:avLst/>
          </a:prstGeom>
          <a:noFill/>
          <a:ln w="28575">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Text Box 14">
            <a:extLst>
              <a:ext uri="{FF2B5EF4-FFF2-40B4-BE49-F238E27FC236}">
                <a16:creationId xmlns:a16="http://schemas.microsoft.com/office/drawing/2014/main" id="{68856357-8BFA-FDD8-194F-7D5F24F20FD3}"/>
              </a:ext>
            </a:extLst>
          </p:cNvPr>
          <p:cNvSpPr txBox="1">
            <a:spLocks noChangeArrowheads="1"/>
          </p:cNvSpPr>
          <p:nvPr/>
        </p:nvSpPr>
        <p:spPr bwMode="auto">
          <a:xfrm>
            <a:off x="5257800" y="609600"/>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Reading taken or set here</a:t>
            </a:r>
          </a:p>
        </p:txBody>
      </p:sp>
      <p:sp>
        <p:nvSpPr>
          <p:cNvPr id="6159" name="Line 15">
            <a:extLst>
              <a:ext uri="{FF2B5EF4-FFF2-40B4-BE49-F238E27FC236}">
                <a16:creationId xmlns:a16="http://schemas.microsoft.com/office/drawing/2014/main" id="{0BBEB516-5CED-B0F2-47B7-7BE929F2C18B}"/>
              </a:ext>
              <a:ext uri="{C183D7F6-B498-43B3-948B-1728B52AA6E4}">
                <adec:decorative xmlns:adec="http://schemas.microsoft.com/office/drawing/2017/decorative" val="1"/>
              </a:ext>
            </a:extLst>
          </p:cNvPr>
          <p:cNvSpPr>
            <a:spLocks noChangeShapeType="1"/>
          </p:cNvSpPr>
          <p:nvPr/>
        </p:nvSpPr>
        <p:spPr bwMode="auto">
          <a:xfrm flipH="1">
            <a:off x="1066800" y="3962400"/>
            <a:ext cx="1143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Line 16">
            <a:extLst>
              <a:ext uri="{FF2B5EF4-FFF2-40B4-BE49-F238E27FC236}">
                <a16:creationId xmlns:a16="http://schemas.microsoft.com/office/drawing/2014/main" id="{61DD7678-96CA-52D6-B385-00626514A095}"/>
              </a:ext>
              <a:ext uri="{C183D7F6-B498-43B3-948B-1728B52AA6E4}">
                <adec:decorative xmlns:adec="http://schemas.microsoft.com/office/drawing/2017/decorative" val="1"/>
              </a:ext>
            </a:extLst>
          </p:cNvPr>
          <p:cNvSpPr>
            <a:spLocks noChangeShapeType="1"/>
          </p:cNvSpPr>
          <p:nvPr/>
        </p:nvSpPr>
        <p:spPr bwMode="auto">
          <a:xfrm>
            <a:off x="7696200" y="3581400"/>
            <a:ext cx="1219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Line 17">
            <a:extLst>
              <a:ext uri="{FF2B5EF4-FFF2-40B4-BE49-F238E27FC236}">
                <a16:creationId xmlns:a16="http://schemas.microsoft.com/office/drawing/2014/main" id="{C44600F8-8BC2-33D2-D482-A03AF5D3D5D8}"/>
              </a:ext>
              <a:ext uri="{C183D7F6-B498-43B3-948B-1728B52AA6E4}">
                <adec:decorative xmlns:adec="http://schemas.microsoft.com/office/drawing/2017/decorative" val="1"/>
              </a:ext>
            </a:extLst>
          </p:cNvPr>
          <p:cNvSpPr>
            <a:spLocks noChangeShapeType="1"/>
          </p:cNvSpPr>
          <p:nvPr/>
        </p:nvSpPr>
        <p:spPr bwMode="auto">
          <a:xfrm flipV="1">
            <a:off x="2971800" y="3886200"/>
            <a:ext cx="14478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2" name="Text Box 18">
            <a:extLst>
              <a:ext uri="{FF2B5EF4-FFF2-40B4-BE49-F238E27FC236}">
                <a16:creationId xmlns:a16="http://schemas.microsoft.com/office/drawing/2014/main" id="{F2D025C1-E2AF-D50A-840A-E31DF4DD420C}"/>
              </a:ext>
            </a:extLst>
          </p:cNvPr>
          <p:cNvSpPr txBox="1">
            <a:spLocks noChangeArrowheads="1"/>
          </p:cNvSpPr>
          <p:nvPr/>
        </p:nvSpPr>
        <p:spPr bwMode="auto">
          <a:xfrm>
            <a:off x="1981200" y="5562600"/>
            <a:ext cx="2209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Comic Sans MS" panose="030F0702030302020204" pitchFamily="66" charset="0"/>
              </a:rPr>
              <a:t>Orienting arrow.  The “Shed”</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6160"/>
                                        </p:tgtEl>
                                        <p:attrNameLst>
                                          <p:attrName>style.visibility</p:attrName>
                                        </p:attrNameLst>
                                      </p:cBhvr>
                                      <p:to>
                                        <p:strVal val="visible"/>
                                      </p:to>
                                    </p:set>
                                    <p:anim calcmode="lin" valueType="num">
                                      <p:cBhvr>
                                        <p:cTn id="7" dur="500" fill="hold"/>
                                        <p:tgtEl>
                                          <p:spTgt spid="6160"/>
                                        </p:tgtEl>
                                        <p:attrNameLst>
                                          <p:attrName>ppt_x</p:attrName>
                                        </p:attrNameLst>
                                      </p:cBhvr>
                                      <p:tavLst>
                                        <p:tav tm="0">
                                          <p:val>
                                            <p:strVal val="#ppt_x-#ppt_w/2"/>
                                          </p:val>
                                        </p:tav>
                                        <p:tav tm="100000">
                                          <p:val>
                                            <p:strVal val="#ppt_x"/>
                                          </p:val>
                                        </p:tav>
                                      </p:tavLst>
                                    </p:anim>
                                    <p:anim calcmode="lin" valueType="num">
                                      <p:cBhvr>
                                        <p:cTn id="8" dur="500" fill="hold"/>
                                        <p:tgtEl>
                                          <p:spTgt spid="6160"/>
                                        </p:tgtEl>
                                        <p:attrNameLst>
                                          <p:attrName>ppt_y</p:attrName>
                                        </p:attrNameLst>
                                      </p:cBhvr>
                                      <p:tavLst>
                                        <p:tav tm="0">
                                          <p:val>
                                            <p:strVal val="#ppt_y"/>
                                          </p:val>
                                        </p:tav>
                                        <p:tav tm="100000">
                                          <p:val>
                                            <p:strVal val="#ppt_y"/>
                                          </p:val>
                                        </p:tav>
                                      </p:tavLst>
                                    </p:anim>
                                    <p:anim calcmode="lin" valueType="num">
                                      <p:cBhvr>
                                        <p:cTn id="9" dur="500" fill="hold"/>
                                        <p:tgtEl>
                                          <p:spTgt spid="6160"/>
                                        </p:tgtEl>
                                        <p:attrNameLst>
                                          <p:attrName>ppt_w</p:attrName>
                                        </p:attrNameLst>
                                      </p:cBhvr>
                                      <p:tavLst>
                                        <p:tav tm="0">
                                          <p:val>
                                            <p:fltVal val="0"/>
                                          </p:val>
                                        </p:tav>
                                        <p:tav tm="100000">
                                          <p:val>
                                            <p:strVal val="#ppt_w"/>
                                          </p:val>
                                        </p:tav>
                                      </p:tavLst>
                                    </p:anim>
                                    <p:anim calcmode="lin" valueType="num">
                                      <p:cBhvr>
                                        <p:cTn id="10" dur="500" fill="hold"/>
                                        <p:tgtEl>
                                          <p:spTgt spid="6160"/>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615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2" fill="hold" nodeType="clickEffect">
                                  <p:stCondLst>
                                    <p:cond delay="0"/>
                                  </p:stCondLst>
                                  <p:childTnLst>
                                    <p:set>
                                      <p:cBhvr>
                                        <p:cTn id="17" dur="1" fill="hold">
                                          <p:stCondLst>
                                            <p:cond delay="0"/>
                                          </p:stCondLst>
                                        </p:cTn>
                                        <p:tgtEl>
                                          <p:spTgt spid="6159"/>
                                        </p:tgtEl>
                                        <p:attrNameLst>
                                          <p:attrName>style.visibility</p:attrName>
                                        </p:attrNameLst>
                                      </p:cBhvr>
                                      <p:to>
                                        <p:strVal val="visible"/>
                                      </p:to>
                                    </p:set>
                                    <p:anim calcmode="lin" valueType="num">
                                      <p:cBhvr>
                                        <p:cTn id="18" dur="500" fill="hold"/>
                                        <p:tgtEl>
                                          <p:spTgt spid="6159"/>
                                        </p:tgtEl>
                                        <p:attrNameLst>
                                          <p:attrName>ppt_x</p:attrName>
                                        </p:attrNameLst>
                                      </p:cBhvr>
                                      <p:tavLst>
                                        <p:tav tm="0">
                                          <p:val>
                                            <p:strVal val="#ppt_x+#ppt_w/2"/>
                                          </p:val>
                                        </p:tav>
                                        <p:tav tm="100000">
                                          <p:val>
                                            <p:strVal val="#ppt_x"/>
                                          </p:val>
                                        </p:tav>
                                      </p:tavLst>
                                    </p:anim>
                                    <p:anim calcmode="lin" valueType="num">
                                      <p:cBhvr>
                                        <p:cTn id="19" dur="500" fill="hold"/>
                                        <p:tgtEl>
                                          <p:spTgt spid="6159"/>
                                        </p:tgtEl>
                                        <p:attrNameLst>
                                          <p:attrName>ppt_y</p:attrName>
                                        </p:attrNameLst>
                                      </p:cBhvr>
                                      <p:tavLst>
                                        <p:tav tm="0">
                                          <p:val>
                                            <p:strVal val="#ppt_y"/>
                                          </p:val>
                                        </p:tav>
                                        <p:tav tm="100000">
                                          <p:val>
                                            <p:strVal val="#ppt_y"/>
                                          </p:val>
                                        </p:tav>
                                      </p:tavLst>
                                    </p:anim>
                                    <p:anim calcmode="lin" valueType="num">
                                      <p:cBhvr>
                                        <p:cTn id="20" dur="500" fill="hold"/>
                                        <p:tgtEl>
                                          <p:spTgt spid="6159"/>
                                        </p:tgtEl>
                                        <p:attrNameLst>
                                          <p:attrName>ppt_w</p:attrName>
                                        </p:attrNameLst>
                                      </p:cBhvr>
                                      <p:tavLst>
                                        <p:tav tm="0">
                                          <p:val>
                                            <p:fltVal val="0"/>
                                          </p:val>
                                        </p:tav>
                                        <p:tav tm="100000">
                                          <p:val>
                                            <p:strVal val="#ppt_w"/>
                                          </p:val>
                                        </p:tav>
                                      </p:tavLst>
                                    </p:anim>
                                    <p:anim calcmode="lin" valueType="num">
                                      <p:cBhvr>
                                        <p:cTn id="21" dur="500" fill="hold"/>
                                        <p:tgtEl>
                                          <p:spTgt spid="6159"/>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614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4" fill="hold" nodeType="clickEffect">
                                  <p:stCondLst>
                                    <p:cond delay="0"/>
                                  </p:stCondLst>
                                  <p:childTnLst>
                                    <p:set>
                                      <p:cBhvr>
                                        <p:cTn id="28" dur="1" fill="hold">
                                          <p:stCondLst>
                                            <p:cond delay="0"/>
                                          </p:stCondLst>
                                        </p:cTn>
                                        <p:tgtEl>
                                          <p:spTgt spid="6151"/>
                                        </p:tgtEl>
                                        <p:attrNameLst>
                                          <p:attrName>style.visibility</p:attrName>
                                        </p:attrNameLst>
                                      </p:cBhvr>
                                      <p:to>
                                        <p:strVal val="visible"/>
                                      </p:to>
                                    </p:set>
                                    <p:anim calcmode="lin" valueType="num">
                                      <p:cBhvr>
                                        <p:cTn id="29" dur="500" fill="hold"/>
                                        <p:tgtEl>
                                          <p:spTgt spid="6151"/>
                                        </p:tgtEl>
                                        <p:attrNameLst>
                                          <p:attrName>ppt_x</p:attrName>
                                        </p:attrNameLst>
                                      </p:cBhvr>
                                      <p:tavLst>
                                        <p:tav tm="0">
                                          <p:val>
                                            <p:strVal val="#ppt_x"/>
                                          </p:val>
                                        </p:tav>
                                        <p:tav tm="100000">
                                          <p:val>
                                            <p:strVal val="#ppt_x"/>
                                          </p:val>
                                        </p:tav>
                                      </p:tavLst>
                                    </p:anim>
                                    <p:anim calcmode="lin" valueType="num">
                                      <p:cBhvr>
                                        <p:cTn id="30" dur="500" fill="hold"/>
                                        <p:tgtEl>
                                          <p:spTgt spid="6151"/>
                                        </p:tgtEl>
                                        <p:attrNameLst>
                                          <p:attrName>ppt_y</p:attrName>
                                        </p:attrNameLst>
                                      </p:cBhvr>
                                      <p:tavLst>
                                        <p:tav tm="0">
                                          <p:val>
                                            <p:strVal val="#ppt_y+#ppt_h/2"/>
                                          </p:val>
                                        </p:tav>
                                        <p:tav tm="100000">
                                          <p:val>
                                            <p:strVal val="#ppt_y"/>
                                          </p:val>
                                        </p:tav>
                                      </p:tavLst>
                                    </p:anim>
                                    <p:anim calcmode="lin" valueType="num">
                                      <p:cBhvr>
                                        <p:cTn id="31" dur="500" fill="hold"/>
                                        <p:tgtEl>
                                          <p:spTgt spid="6151"/>
                                        </p:tgtEl>
                                        <p:attrNameLst>
                                          <p:attrName>ppt_w</p:attrName>
                                        </p:attrNameLst>
                                      </p:cBhvr>
                                      <p:tavLst>
                                        <p:tav tm="0">
                                          <p:val>
                                            <p:strVal val="#ppt_w"/>
                                          </p:val>
                                        </p:tav>
                                        <p:tav tm="100000">
                                          <p:val>
                                            <p:strVal val="#ppt_w"/>
                                          </p:val>
                                        </p:tav>
                                      </p:tavLst>
                                    </p:anim>
                                    <p:anim calcmode="lin" valueType="num">
                                      <p:cBhvr>
                                        <p:cTn id="32" dur="500" fill="hold"/>
                                        <p:tgtEl>
                                          <p:spTgt spid="6151"/>
                                        </p:tgtEl>
                                        <p:attrNameLst>
                                          <p:attrName>ppt_h</p:attrName>
                                        </p:attrNameLst>
                                      </p:cBhvr>
                                      <p:tavLst>
                                        <p:tav tm="0">
                                          <p:val>
                                            <p:fltVal val="0"/>
                                          </p:val>
                                        </p:tav>
                                        <p:tav tm="100000">
                                          <p:val>
                                            <p:strVal val="#ppt_h"/>
                                          </p:val>
                                        </p:tav>
                                      </p:tavLst>
                                    </p:anim>
                                  </p:childTnLst>
                                </p:cTn>
                              </p:par>
                            </p:childTnLst>
                          </p:cTn>
                        </p:par>
                        <p:par>
                          <p:cTn id="33" fill="hold" nodeType="afterGroup">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615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10" fill="hold" nodeType="clickEffect">
                                  <p:stCondLst>
                                    <p:cond delay="0"/>
                                  </p:stCondLst>
                                  <p:childTnLst>
                                    <p:set>
                                      <p:cBhvr>
                                        <p:cTn id="39" dur="1" fill="hold">
                                          <p:stCondLst>
                                            <p:cond delay="0"/>
                                          </p:stCondLst>
                                        </p:cTn>
                                        <p:tgtEl>
                                          <p:spTgt spid="6161"/>
                                        </p:tgtEl>
                                        <p:attrNameLst>
                                          <p:attrName>style.visibility</p:attrName>
                                        </p:attrNameLst>
                                      </p:cBhvr>
                                      <p:to>
                                        <p:strVal val="visible"/>
                                      </p:to>
                                    </p:set>
                                    <p:anim calcmode="lin" valueType="num">
                                      <p:cBhvr>
                                        <p:cTn id="40" dur="500" fill="hold"/>
                                        <p:tgtEl>
                                          <p:spTgt spid="6161"/>
                                        </p:tgtEl>
                                        <p:attrNameLst>
                                          <p:attrName>ppt_w</p:attrName>
                                        </p:attrNameLst>
                                      </p:cBhvr>
                                      <p:tavLst>
                                        <p:tav tm="0">
                                          <p:val>
                                            <p:fltVal val="0"/>
                                          </p:val>
                                        </p:tav>
                                        <p:tav tm="100000">
                                          <p:val>
                                            <p:strVal val="#ppt_w"/>
                                          </p:val>
                                        </p:tav>
                                      </p:tavLst>
                                    </p:anim>
                                    <p:anim calcmode="lin" valueType="num">
                                      <p:cBhvr>
                                        <p:cTn id="41" dur="500" fill="hold"/>
                                        <p:tgtEl>
                                          <p:spTgt spid="6161"/>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500"/>
                            </p:stCondLst>
                            <p:childTnLst>
                              <p:par>
                                <p:cTn id="43" presetID="1" presetClass="entr" presetSubtype="0" fill="hold" grpId="0" nodeType="afterEffect">
                                  <p:stCondLst>
                                    <p:cond delay="0"/>
                                  </p:stCondLst>
                                  <p:childTnLst>
                                    <p:set>
                                      <p:cBhvr>
                                        <p:cTn id="44" dur="1" fill="hold">
                                          <p:stCondLst>
                                            <p:cond delay="499"/>
                                          </p:stCondLst>
                                        </p:cTn>
                                        <p:tgtEl>
                                          <p:spTgt spid="616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4" fill="hold" nodeType="clickEffect">
                                  <p:stCondLst>
                                    <p:cond delay="0"/>
                                  </p:stCondLst>
                                  <p:childTnLst>
                                    <p:set>
                                      <p:cBhvr>
                                        <p:cTn id="48" dur="1" fill="hold">
                                          <p:stCondLst>
                                            <p:cond delay="0"/>
                                          </p:stCondLst>
                                        </p:cTn>
                                        <p:tgtEl>
                                          <p:spTgt spid="6153"/>
                                        </p:tgtEl>
                                        <p:attrNameLst>
                                          <p:attrName>style.visibility</p:attrName>
                                        </p:attrNameLst>
                                      </p:cBhvr>
                                      <p:to>
                                        <p:strVal val="visible"/>
                                      </p:to>
                                    </p:set>
                                    <p:anim calcmode="lin" valueType="num">
                                      <p:cBhvr>
                                        <p:cTn id="49" dur="500" fill="hold"/>
                                        <p:tgtEl>
                                          <p:spTgt spid="6153"/>
                                        </p:tgtEl>
                                        <p:attrNameLst>
                                          <p:attrName>ppt_x</p:attrName>
                                        </p:attrNameLst>
                                      </p:cBhvr>
                                      <p:tavLst>
                                        <p:tav tm="0">
                                          <p:val>
                                            <p:strVal val="#ppt_x"/>
                                          </p:val>
                                        </p:tav>
                                        <p:tav tm="100000">
                                          <p:val>
                                            <p:strVal val="#ppt_x"/>
                                          </p:val>
                                        </p:tav>
                                      </p:tavLst>
                                    </p:anim>
                                    <p:anim calcmode="lin" valueType="num">
                                      <p:cBhvr>
                                        <p:cTn id="50" dur="500" fill="hold"/>
                                        <p:tgtEl>
                                          <p:spTgt spid="6153"/>
                                        </p:tgtEl>
                                        <p:attrNameLst>
                                          <p:attrName>ppt_y</p:attrName>
                                        </p:attrNameLst>
                                      </p:cBhvr>
                                      <p:tavLst>
                                        <p:tav tm="0">
                                          <p:val>
                                            <p:strVal val="#ppt_y+#ppt_h/2"/>
                                          </p:val>
                                        </p:tav>
                                        <p:tav tm="100000">
                                          <p:val>
                                            <p:strVal val="#ppt_y"/>
                                          </p:val>
                                        </p:tav>
                                      </p:tavLst>
                                    </p:anim>
                                    <p:anim calcmode="lin" valueType="num">
                                      <p:cBhvr>
                                        <p:cTn id="51" dur="500" fill="hold"/>
                                        <p:tgtEl>
                                          <p:spTgt spid="6153"/>
                                        </p:tgtEl>
                                        <p:attrNameLst>
                                          <p:attrName>ppt_w</p:attrName>
                                        </p:attrNameLst>
                                      </p:cBhvr>
                                      <p:tavLst>
                                        <p:tav tm="0">
                                          <p:val>
                                            <p:strVal val="#ppt_w"/>
                                          </p:val>
                                        </p:tav>
                                        <p:tav tm="100000">
                                          <p:val>
                                            <p:strVal val="#ppt_w"/>
                                          </p:val>
                                        </p:tav>
                                      </p:tavLst>
                                    </p:anim>
                                    <p:anim calcmode="lin" valueType="num">
                                      <p:cBhvr>
                                        <p:cTn id="52" dur="500" fill="hold"/>
                                        <p:tgtEl>
                                          <p:spTgt spid="6153"/>
                                        </p:tgtEl>
                                        <p:attrNameLst>
                                          <p:attrName>ppt_h</p:attrName>
                                        </p:attrNameLst>
                                      </p:cBhvr>
                                      <p:tavLst>
                                        <p:tav tm="0">
                                          <p:val>
                                            <p:fltVal val="0"/>
                                          </p:val>
                                        </p:tav>
                                        <p:tav tm="100000">
                                          <p:val>
                                            <p:strVal val="#ppt_h"/>
                                          </p:val>
                                        </p:tav>
                                      </p:tavLst>
                                    </p:anim>
                                  </p:childTnLst>
                                </p:cTn>
                              </p:par>
                            </p:childTnLst>
                          </p:cTn>
                        </p:par>
                        <p:par>
                          <p:cTn id="53" fill="hold" nodeType="afterGroup">
                            <p:stCondLst>
                              <p:cond delay="500"/>
                            </p:stCondLst>
                            <p:childTnLst>
                              <p:par>
                                <p:cTn id="54" presetID="1" presetClass="entr" presetSubtype="0" fill="hold" grpId="0" nodeType="afterEffect">
                                  <p:stCondLst>
                                    <p:cond delay="0"/>
                                  </p:stCondLst>
                                  <p:childTnLst>
                                    <p:set>
                                      <p:cBhvr>
                                        <p:cTn id="55" dur="1" fill="hold">
                                          <p:stCondLst>
                                            <p:cond delay="499"/>
                                          </p:stCondLst>
                                        </p:cTn>
                                        <p:tgtEl>
                                          <p:spTgt spid="6154"/>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ntr" presetSubtype="4" fill="hold" nodeType="clickEffect">
                                  <p:stCondLst>
                                    <p:cond delay="0"/>
                                  </p:stCondLst>
                                  <p:childTnLst>
                                    <p:set>
                                      <p:cBhvr>
                                        <p:cTn id="59" dur="1" fill="hold">
                                          <p:stCondLst>
                                            <p:cond delay="0"/>
                                          </p:stCondLst>
                                        </p:cTn>
                                        <p:tgtEl>
                                          <p:spTgt spid="6155"/>
                                        </p:tgtEl>
                                        <p:attrNameLst>
                                          <p:attrName>style.visibility</p:attrName>
                                        </p:attrNameLst>
                                      </p:cBhvr>
                                      <p:to>
                                        <p:strVal val="visible"/>
                                      </p:to>
                                    </p:set>
                                    <p:anim calcmode="lin" valueType="num">
                                      <p:cBhvr>
                                        <p:cTn id="60" dur="500" fill="hold"/>
                                        <p:tgtEl>
                                          <p:spTgt spid="6155"/>
                                        </p:tgtEl>
                                        <p:attrNameLst>
                                          <p:attrName>ppt_x</p:attrName>
                                        </p:attrNameLst>
                                      </p:cBhvr>
                                      <p:tavLst>
                                        <p:tav tm="0">
                                          <p:val>
                                            <p:strVal val="#ppt_x"/>
                                          </p:val>
                                        </p:tav>
                                        <p:tav tm="100000">
                                          <p:val>
                                            <p:strVal val="#ppt_x"/>
                                          </p:val>
                                        </p:tav>
                                      </p:tavLst>
                                    </p:anim>
                                    <p:anim calcmode="lin" valueType="num">
                                      <p:cBhvr>
                                        <p:cTn id="61" dur="500" fill="hold"/>
                                        <p:tgtEl>
                                          <p:spTgt spid="6155"/>
                                        </p:tgtEl>
                                        <p:attrNameLst>
                                          <p:attrName>ppt_y</p:attrName>
                                        </p:attrNameLst>
                                      </p:cBhvr>
                                      <p:tavLst>
                                        <p:tav tm="0">
                                          <p:val>
                                            <p:strVal val="#ppt_y+#ppt_h/2"/>
                                          </p:val>
                                        </p:tav>
                                        <p:tav tm="100000">
                                          <p:val>
                                            <p:strVal val="#ppt_y"/>
                                          </p:val>
                                        </p:tav>
                                      </p:tavLst>
                                    </p:anim>
                                    <p:anim calcmode="lin" valueType="num">
                                      <p:cBhvr>
                                        <p:cTn id="62" dur="500" fill="hold"/>
                                        <p:tgtEl>
                                          <p:spTgt spid="6155"/>
                                        </p:tgtEl>
                                        <p:attrNameLst>
                                          <p:attrName>ppt_w</p:attrName>
                                        </p:attrNameLst>
                                      </p:cBhvr>
                                      <p:tavLst>
                                        <p:tav tm="0">
                                          <p:val>
                                            <p:strVal val="#ppt_w"/>
                                          </p:val>
                                        </p:tav>
                                        <p:tav tm="100000">
                                          <p:val>
                                            <p:strVal val="#ppt_w"/>
                                          </p:val>
                                        </p:tav>
                                      </p:tavLst>
                                    </p:anim>
                                    <p:anim calcmode="lin" valueType="num">
                                      <p:cBhvr>
                                        <p:cTn id="63" dur="500" fill="hold"/>
                                        <p:tgtEl>
                                          <p:spTgt spid="6155"/>
                                        </p:tgtEl>
                                        <p:attrNameLst>
                                          <p:attrName>ppt_h</p:attrName>
                                        </p:attrNameLst>
                                      </p:cBhvr>
                                      <p:tavLst>
                                        <p:tav tm="0">
                                          <p:val>
                                            <p:fltVal val="0"/>
                                          </p:val>
                                        </p:tav>
                                        <p:tav tm="100000">
                                          <p:val>
                                            <p:strVal val="#ppt_h"/>
                                          </p:val>
                                        </p:tav>
                                      </p:tavLst>
                                    </p:anim>
                                  </p:childTnLst>
                                </p:cTn>
                              </p:par>
                            </p:childTnLst>
                          </p:cTn>
                        </p:par>
                        <p:par>
                          <p:cTn id="64" fill="hold" nodeType="afterGroup">
                            <p:stCondLst>
                              <p:cond delay="500"/>
                            </p:stCondLst>
                            <p:childTnLst>
                              <p:par>
                                <p:cTn id="65" presetID="1" presetClass="entr" presetSubtype="0" fill="hold" grpId="0" nodeType="afterEffect">
                                  <p:stCondLst>
                                    <p:cond delay="0"/>
                                  </p:stCondLst>
                                  <p:childTnLst>
                                    <p:set>
                                      <p:cBhvr>
                                        <p:cTn id="66" dur="1" fill="hold">
                                          <p:stCondLst>
                                            <p:cond delay="499"/>
                                          </p:stCondLst>
                                        </p:cTn>
                                        <p:tgtEl>
                                          <p:spTgt spid="615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1" fill="hold" nodeType="clickEffect">
                                  <p:stCondLst>
                                    <p:cond delay="0"/>
                                  </p:stCondLst>
                                  <p:childTnLst>
                                    <p:set>
                                      <p:cBhvr>
                                        <p:cTn id="70" dur="1" fill="hold">
                                          <p:stCondLst>
                                            <p:cond delay="0"/>
                                          </p:stCondLst>
                                        </p:cTn>
                                        <p:tgtEl>
                                          <p:spTgt spid="6157"/>
                                        </p:tgtEl>
                                        <p:attrNameLst>
                                          <p:attrName>style.visibility</p:attrName>
                                        </p:attrNameLst>
                                      </p:cBhvr>
                                      <p:to>
                                        <p:strVal val="visible"/>
                                      </p:to>
                                    </p:set>
                                    <p:anim calcmode="lin" valueType="num">
                                      <p:cBhvr>
                                        <p:cTn id="71" dur="500" fill="hold"/>
                                        <p:tgtEl>
                                          <p:spTgt spid="6157"/>
                                        </p:tgtEl>
                                        <p:attrNameLst>
                                          <p:attrName>ppt_x</p:attrName>
                                        </p:attrNameLst>
                                      </p:cBhvr>
                                      <p:tavLst>
                                        <p:tav tm="0">
                                          <p:val>
                                            <p:strVal val="#ppt_x"/>
                                          </p:val>
                                        </p:tav>
                                        <p:tav tm="100000">
                                          <p:val>
                                            <p:strVal val="#ppt_x"/>
                                          </p:val>
                                        </p:tav>
                                      </p:tavLst>
                                    </p:anim>
                                    <p:anim calcmode="lin" valueType="num">
                                      <p:cBhvr>
                                        <p:cTn id="72" dur="500" fill="hold"/>
                                        <p:tgtEl>
                                          <p:spTgt spid="6157"/>
                                        </p:tgtEl>
                                        <p:attrNameLst>
                                          <p:attrName>ppt_y</p:attrName>
                                        </p:attrNameLst>
                                      </p:cBhvr>
                                      <p:tavLst>
                                        <p:tav tm="0">
                                          <p:val>
                                            <p:strVal val="#ppt_y-#ppt_h/2"/>
                                          </p:val>
                                        </p:tav>
                                        <p:tav tm="100000">
                                          <p:val>
                                            <p:strVal val="#ppt_y"/>
                                          </p:val>
                                        </p:tav>
                                      </p:tavLst>
                                    </p:anim>
                                    <p:anim calcmode="lin" valueType="num">
                                      <p:cBhvr>
                                        <p:cTn id="73" dur="500" fill="hold"/>
                                        <p:tgtEl>
                                          <p:spTgt spid="6157"/>
                                        </p:tgtEl>
                                        <p:attrNameLst>
                                          <p:attrName>ppt_w</p:attrName>
                                        </p:attrNameLst>
                                      </p:cBhvr>
                                      <p:tavLst>
                                        <p:tav tm="0">
                                          <p:val>
                                            <p:strVal val="#ppt_w"/>
                                          </p:val>
                                        </p:tav>
                                        <p:tav tm="100000">
                                          <p:val>
                                            <p:strVal val="#ppt_w"/>
                                          </p:val>
                                        </p:tav>
                                      </p:tavLst>
                                    </p:anim>
                                    <p:anim calcmode="lin" valueType="num">
                                      <p:cBhvr>
                                        <p:cTn id="74" dur="500" fill="hold"/>
                                        <p:tgtEl>
                                          <p:spTgt spid="6157"/>
                                        </p:tgtEl>
                                        <p:attrNameLst>
                                          <p:attrName>ppt_h</p:attrName>
                                        </p:attrNameLst>
                                      </p:cBhvr>
                                      <p:tavLst>
                                        <p:tav tm="0">
                                          <p:val>
                                            <p:fltVal val="0"/>
                                          </p:val>
                                        </p:tav>
                                        <p:tav tm="100000">
                                          <p:val>
                                            <p:strVal val="#ppt_h"/>
                                          </p:val>
                                        </p:tav>
                                      </p:tavLst>
                                    </p:anim>
                                  </p:childTnLst>
                                </p:cTn>
                              </p:par>
                            </p:childTnLst>
                          </p:cTn>
                        </p:par>
                        <p:par>
                          <p:cTn id="75" fill="hold" nodeType="afterGroup">
                            <p:stCondLst>
                              <p:cond delay="500"/>
                            </p:stCondLst>
                            <p:childTnLst>
                              <p:par>
                                <p:cTn id="76" presetID="1" presetClass="entr" presetSubtype="0" fill="hold" grpId="0" nodeType="afterEffect">
                                  <p:stCondLst>
                                    <p:cond delay="0"/>
                                  </p:stCondLst>
                                  <p:childTnLst>
                                    <p:set>
                                      <p:cBhvr>
                                        <p:cTn id="77" dur="1" fill="hold">
                                          <p:stCondLst>
                                            <p:cond delay="499"/>
                                          </p:stCondLst>
                                        </p:cTn>
                                        <p:tgtEl>
                                          <p:spTgt spid="6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0" grpId="0" autoUpdateAnimBg="0"/>
      <p:bldP spid="6152" grpId="0" autoUpdateAnimBg="0"/>
      <p:bldP spid="6154" grpId="0" autoUpdateAnimBg="0"/>
      <p:bldP spid="6156" grpId="0" autoUpdateAnimBg="0"/>
      <p:bldP spid="6158" grpId="0" autoUpdateAnimBg="0"/>
      <p:bldP spid="616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2710CE-DEE7-FC16-6E37-6CAFAB948D2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26626" name="Rectangle 2">
            <a:extLst>
              <a:ext uri="{FF2B5EF4-FFF2-40B4-BE49-F238E27FC236}">
                <a16:creationId xmlns:a16="http://schemas.microsoft.com/office/drawing/2014/main" id="{39EB50E9-4195-711A-727B-81AB6CF375CE}"/>
              </a:ext>
            </a:extLst>
          </p:cNvPr>
          <p:cNvSpPr>
            <a:spLocks noGrp="1" noChangeArrowheads="1"/>
          </p:cNvSpPr>
          <p:nvPr>
            <p:ph type="title" idx="4294967295"/>
          </p:nvPr>
        </p:nvSpPr>
        <p:spPr/>
        <p:txBody>
          <a:bodyPr/>
          <a:lstStyle/>
          <a:p>
            <a:r>
              <a:rPr lang="en-US" altLang="en-US">
                <a:latin typeface="Comic Sans MS" panose="030F0702030302020204" pitchFamily="66" charset="0"/>
              </a:rPr>
              <a:t>Magnetic vs True North</a:t>
            </a:r>
          </a:p>
        </p:txBody>
      </p:sp>
      <p:pic>
        <p:nvPicPr>
          <p:cNvPr id="26627" name="Picture 3" descr="Globe diagram showing geographic North Pole and magnetic North Pole locations with labels.">
            <a:extLst>
              <a:ext uri="{FF2B5EF4-FFF2-40B4-BE49-F238E27FC236}">
                <a16:creationId xmlns:a16="http://schemas.microsoft.com/office/drawing/2014/main" id="{B0382E89-FE72-826D-DC3D-E4E39A3BC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3581400" cy="375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thruBlk="1"/>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B716468A-779E-D2FC-7831-8AE69FFC03B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4098" name="Rectangle 2">
            <a:extLst>
              <a:ext uri="{FF2B5EF4-FFF2-40B4-BE49-F238E27FC236}">
                <a16:creationId xmlns:a16="http://schemas.microsoft.com/office/drawing/2014/main" id="{D711B619-F556-2F6B-CD55-DDB9CED64DC2}"/>
              </a:ext>
            </a:extLst>
          </p:cNvPr>
          <p:cNvSpPr>
            <a:spLocks noGrp="1" noChangeArrowheads="1"/>
          </p:cNvSpPr>
          <p:nvPr>
            <p:ph type="title"/>
          </p:nvPr>
        </p:nvSpPr>
        <p:spPr>
          <a:xfrm>
            <a:off x="762000" y="0"/>
            <a:ext cx="7772400" cy="1143000"/>
          </a:xfrm>
        </p:spPr>
        <p:txBody>
          <a:bodyPr/>
          <a:lstStyle/>
          <a:p>
            <a:r>
              <a:rPr lang="en-US" altLang="en-US">
                <a:latin typeface="Comic Sans MS" panose="030F0702030302020204" pitchFamily="66" charset="0"/>
              </a:rPr>
              <a:t>Magnetic Declination</a:t>
            </a:r>
          </a:p>
        </p:txBody>
      </p:sp>
      <p:pic>
        <p:nvPicPr>
          <p:cNvPr id="4100" name="Picture 4">
            <a:extLst>
              <a:ext uri="{FF2B5EF4-FFF2-40B4-BE49-F238E27FC236}">
                <a16:creationId xmlns:a16="http://schemas.microsoft.com/office/drawing/2014/main" id="{908B787F-F9F0-6B74-A6A4-FF50E394E9A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a:stretch>
            <a:fillRect/>
          </a:stretch>
        </p:blipFill>
        <p:spPr bwMode="auto">
          <a:xfrm>
            <a:off x="5257800" y="1295400"/>
            <a:ext cx="3471863" cy="4800600"/>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5">
            <a:extLst>
              <a:ext uri="{FF2B5EF4-FFF2-40B4-BE49-F238E27FC236}">
                <a16:creationId xmlns:a16="http://schemas.microsoft.com/office/drawing/2014/main" id="{84E36267-6C31-9395-AFDB-4FCF21621431}"/>
              </a:ext>
            </a:extLst>
          </p:cNvPr>
          <p:cNvSpPr>
            <a:spLocks noGrp="1" noChangeArrowheads="1"/>
          </p:cNvSpPr>
          <p:nvPr>
            <p:ph type="body" idx="1"/>
          </p:nvPr>
        </p:nvSpPr>
        <p:spPr>
          <a:xfrm>
            <a:off x="838200" y="1143000"/>
            <a:ext cx="4267200" cy="5029200"/>
          </a:xfrm>
        </p:spPr>
        <p:txBody>
          <a:bodyPr/>
          <a:lstStyle/>
          <a:p>
            <a:pPr>
              <a:lnSpc>
                <a:spcPct val="90000"/>
              </a:lnSpc>
            </a:pPr>
            <a:r>
              <a:rPr lang="en-US" altLang="en-US" sz="2400">
                <a:latin typeface="Comic Sans MS" panose="030F0702030302020204" pitchFamily="66" charset="0"/>
              </a:rPr>
              <a:t>Compass needle points to magnetic north</a:t>
            </a:r>
          </a:p>
          <a:p>
            <a:pPr>
              <a:lnSpc>
                <a:spcPct val="90000"/>
              </a:lnSpc>
            </a:pPr>
            <a:r>
              <a:rPr lang="en-US" altLang="en-US" sz="2400">
                <a:latin typeface="Comic Sans MS" panose="030F0702030302020204" pitchFamily="66" charset="0"/>
              </a:rPr>
              <a:t>Maps oriented to true north</a:t>
            </a:r>
          </a:p>
          <a:p>
            <a:pPr>
              <a:lnSpc>
                <a:spcPct val="90000"/>
              </a:lnSpc>
            </a:pPr>
            <a:r>
              <a:rPr lang="en-US" altLang="en-US" sz="2400">
                <a:latin typeface="Comic Sans MS" panose="030F0702030302020204" pitchFamily="66" charset="0"/>
              </a:rPr>
              <a:t>Difference must be calculated or preset on the compass itself.</a:t>
            </a:r>
          </a:p>
          <a:p>
            <a:pPr>
              <a:lnSpc>
                <a:spcPct val="90000"/>
              </a:lnSpc>
            </a:pPr>
            <a:r>
              <a:rPr lang="en-US" altLang="en-US" sz="2400">
                <a:latin typeface="Comic Sans MS" panose="030F0702030302020204" pitchFamily="66" charset="0"/>
              </a:rPr>
              <a:t>True reading (map) = magnetic (needle) + dec</a:t>
            </a:r>
          </a:p>
          <a:p>
            <a:pPr>
              <a:lnSpc>
                <a:spcPct val="90000"/>
              </a:lnSpc>
            </a:pPr>
            <a:r>
              <a:rPr lang="en-US" altLang="en-US" sz="2400">
                <a:latin typeface="Comic Sans MS" panose="030F0702030302020204" pitchFamily="66" charset="0"/>
              </a:rPr>
              <a:t>By convention east is always + and west is –</a:t>
            </a:r>
          </a:p>
          <a:p>
            <a:pPr>
              <a:lnSpc>
                <a:spcPct val="90000"/>
              </a:lnSpc>
            </a:pPr>
            <a:r>
              <a:rPr lang="en-US" altLang="en-US" sz="2400">
                <a:latin typeface="Comic Sans MS" panose="030F0702030302020204" pitchFamily="66" charset="0"/>
              </a:rPr>
              <a:t>MEAT: Magnetic East Add True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500"/>
                                        <p:tgtEl>
                                          <p:spTgt spid="4101"/>
                                        </p:tgtEl>
                                      </p:cBhvr>
                                    </p:animEffect>
                                  </p:childTnLst>
                                  <p:subTnLst>
                                    <p:animClr clrSpc="rgb" dir="cw">
                                      <p:cBhvr override="childStyle">
                                        <p:cTn dur="1" fill="hold" display="0" masterRel="nextClick" afterEffect="1"/>
                                        <p:tgtEl>
                                          <p:spTgt spid="4101"/>
                                        </p:tgtEl>
                                        <p:attrNameLst>
                                          <p:attrName>ppt_c</p:attrName>
                                        </p:attrNameLst>
                                      </p:cBhvr>
                                      <p:to>
                                        <a:srgbClr val="9966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D5181780-72F2-C03A-ED62-E4DC00F70613}"/>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57346" name="Rectangle 2050">
            <a:extLst>
              <a:ext uri="{FF2B5EF4-FFF2-40B4-BE49-F238E27FC236}">
                <a16:creationId xmlns:a16="http://schemas.microsoft.com/office/drawing/2014/main" id="{83AC02CB-A686-FE9E-8A27-F2CC2C0B9300}"/>
              </a:ext>
            </a:extLst>
          </p:cNvPr>
          <p:cNvSpPr>
            <a:spLocks noGrp="1" noChangeArrowheads="1"/>
          </p:cNvSpPr>
          <p:nvPr>
            <p:ph type="title"/>
          </p:nvPr>
        </p:nvSpPr>
        <p:spPr>
          <a:xfrm>
            <a:off x="609600" y="0"/>
            <a:ext cx="8153400" cy="1143000"/>
          </a:xfrm>
        </p:spPr>
        <p:txBody>
          <a:bodyPr/>
          <a:lstStyle/>
          <a:p>
            <a:r>
              <a:rPr lang="en-US" altLang="en-US" sz="2400">
                <a:latin typeface="Comic Sans MS" panose="030F0702030302020204" pitchFamily="66" charset="0"/>
              </a:rPr>
              <a:t>My compass cannot be set for declination!</a:t>
            </a:r>
          </a:p>
        </p:txBody>
      </p:sp>
      <p:sp>
        <p:nvSpPr>
          <p:cNvPr id="57347" name="Rectangle 2051">
            <a:extLst>
              <a:ext uri="{FF2B5EF4-FFF2-40B4-BE49-F238E27FC236}">
                <a16:creationId xmlns:a16="http://schemas.microsoft.com/office/drawing/2014/main" id="{DBC6A3B3-22A8-EE8A-F4C8-0AB7934B1949}"/>
              </a:ext>
            </a:extLst>
          </p:cNvPr>
          <p:cNvSpPr>
            <a:spLocks noGrp="1" noChangeArrowheads="1"/>
          </p:cNvSpPr>
          <p:nvPr>
            <p:ph type="body" idx="4294967295"/>
          </p:nvPr>
        </p:nvSpPr>
        <p:spPr>
          <a:xfrm>
            <a:off x="4267200" y="914400"/>
            <a:ext cx="4876800" cy="5562600"/>
          </a:xfrm>
        </p:spPr>
        <p:txBody>
          <a:bodyPr/>
          <a:lstStyle/>
          <a:p>
            <a:pPr>
              <a:lnSpc>
                <a:spcPct val="90000"/>
              </a:lnSpc>
            </a:pPr>
            <a:r>
              <a:rPr lang="en-US" altLang="en-US" sz="2000">
                <a:latin typeface="Comic Sans MS" panose="030F0702030302020204" pitchFamily="66" charset="0"/>
              </a:rPr>
              <a:t>Make plans to buy one.</a:t>
            </a:r>
          </a:p>
          <a:p>
            <a:pPr>
              <a:lnSpc>
                <a:spcPct val="90000"/>
              </a:lnSpc>
            </a:pPr>
            <a:r>
              <a:rPr lang="en-US" altLang="en-US" sz="2000">
                <a:latin typeface="Comic Sans MS" panose="030F0702030302020204" pitchFamily="66" charset="0"/>
              </a:rPr>
              <a:t>OR Can draw lines of magnetic north onto your map to align your compass, rather than using true north (must change every so often or buy a new map)</a:t>
            </a:r>
          </a:p>
          <a:p>
            <a:pPr>
              <a:lnSpc>
                <a:spcPct val="90000"/>
              </a:lnSpc>
            </a:pPr>
            <a:r>
              <a:rPr lang="en-US" altLang="en-US" sz="2000">
                <a:latin typeface="Comic Sans MS" panose="030F0702030302020204" pitchFamily="66" charset="0"/>
              </a:rPr>
              <a:t>OR Can draw a line at the magnetic north position on your compass.</a:t>
            </a:r>
          </a:p>
          <a:p>
            <a:pPr lvl="1">
              <a:lnSpc>
                <a:spcPct val="90000"/>
              </a:lnSpc>
            </a:pPr>
            <a:r>
              <a:rPr lang="en-US" altLang="en-US" sz="1800">
                <a:latin typeface="Comic Sans MS" panose="030F0702030302020204" pitchFamily="66" charset="0"/>
              </a:rPr>
              <a:t>If true (map reading) is on the dial, rotate that reading to the declination mark, and you have set magnetic to follow in the field.</a:t>
            </a:r>
          </a:p>
          <a:p>
            <a:pPr lvl="1">
              <a:lnSpc>
                <a:spcPct val="90000"/>
              </a:lnSpc>
            </a:pPr>
            <a:r>
              <a:rPr lang="en-US" altLang="en-US" sz="1800">
                <a:latin typeface="Comic Sans MS" panose="030F0702030302020204" pitchFamily="66" charset="0"/>
              </a:rPr>
              <a:t>If magnetic is on the dial (field reading), then the reading at the declination mark is the true reading.  Rotate that reading to the dial to plot lines on your map.</a:t>
            </a:r>
          </a:p>
          <a:p>
            <a:pPr lvl="1">
              <a:lnSpc>
                <a:spcPct val="90000"/>
              </a:lnSpc>
            </a:pPr>
            <a:r>
              <a:rPr lang="en-US" altLang="en-US" sz="1800">
                <a:latin typeface="Comic Sans MS" panose="030F0702030302020204" pitchFamily="66" charset="0"/>
              </a:rPr>
              <a:t>Needs to be changed regularly, but easier than on the map.</a:t>
            </a:r>
          </a:p>
        </p:txBody>
      </p:sp>
      <p:pic>
        <p:nvPicPr>
          <p:cNvPr id="57349" name="Picture 2053">
            <a:extLst>
              <a:ext uri="{FF2B5EF4-FFF2-40B4-BE49-F238E27FC236}">
                <a16:creationId xmlns:a16="http://schemas.microsoft.com/office/drawing/2014/main" id="{4E457A2E-7F70-58DC-81DE-5F3537D0138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470275" cy="5029200"/>
          </a:xfrm>
          <a:prstGeom prst="rect">
            <a:avLst/>
          </a:prstGeom>
          <a:noFill/>
          <a:extLst>
            <a:ext uri="{909E8E84-426E-40DD-AFC4-6F175D3DCCD1}">
              <a14:hiddenFill xmlns:a14="http://schemas.microsoft.com/office/drawing/2010/main">
                <a:solidFill>
                  <a:srgbClr val="FFFFFF"/>
                </a:solidFill>
              </a14:hiddenFill>
            </a:ext>
          </a:extLst>
        </p:spPr>
      </p:pic>
      <p:sp>
        <p:nvSpPr>
          <p:cNvPr id="57350" name="Line 2054">
            <a:extLst>
              <a:ext uri="{FF2B5EF4-FFF2-40B4-BE49-F238E27FC236}">
                <a16:creationId xmlns:a16="http://schemas.microsoft.com/office/drawing/2014/main" id="{A6BC4C9E-F888-04B1-BB4E-E3C2B03AFA92}"/>
              </a:ext>
              <a:ext uri="{C183D7F6-B498-43B3-948B-1728B52AA6E4}">
                <adec:decorative xmlns:adec="http://schemas.microsoft.com/office/drawing/2017/decorative" val="1"/>
              </a:ext>
            </a:extLst>
          </p:cNvPr>
          <p:cNvSpPr>
            <a:spLocks noChangeShapeType="1"/>
          </p:cNvSpPr>
          <p:nvPr/>
        </p:nvSpPr>
        <p:spPr bwMode="auto">
          <a:xfrm flipH="1" flipV="1">
            <a:off x="3124200" y="2667000"/>
            <a:ext cx="129540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E36E7D-A745-90DB-91B3-7EA3038E9F5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19458" name="Rectangle 2">
            <a:extLst>
              <a:ext uri="{FF2B5EF4-FFF2-40B4-BE49-F238E27FC236}">
                <a16:creationId xmlns:a16="http://schemas.microsoft.com/office/drawing/2014/main" id="{5EED7CAC-6C21-493A-EA0C-21C87C909826}"/>
              </a:ext>
            </a:extLst>
          </p:cNvPr>
          <p:cNvSpPr>
            <a:spLocks noGrp="1" noChangeArrowheads="1"/>
          </p:cNvSpPr>
          <p:nvPr>
            <p:ph type="title" idx="4294967295"/>
          </p:nvPr>
        </p:nvSpPr>
        <p:spPr/>
        <p:txBody>
          <a:bodyPr/>
          <a:lstStyle/>
          <a:p>
            <a:r>
              <a:rPr lang="en-US" altLang="en-US">
                <a:latin typeface="Comic Sans MS" panose="030F0702030302020204" pitchFamily="66" charset="0"/>
              </a:rPr>
              <a:t>Grid North</a:t>
            </a:r>
          </a:p>
        </p:txBody>
      </p:sp>
      <p:sp>
        <p:nvSpPr>
          <p:cNvPr id="19460" name="Rectangle 4">
            <a:extLst>
              <a:ext uri="{FF2B5EF4-FFF2-40B4-BE49-F238E27FC236}">
                <a16:creationId xmlns:a16="http://schemas.microsoft.com/office/drawing/2014/main" id="{2CCFB958-51DC-FBB8-9519-1A5448D1149D}"/>
              </a:ext>
            </a:extLst>
          </p:cNvPr>
          <p:cNvSpPr>
            <a:spLocks noGrp="1" noChangeArrowheads="1"/>
          </p:cNvSpPr>
          <p:nvPr>
            <p:ph type="body" idx="4294967295"/>
          </p:nvPr>
        </p:nvSpPr>
        <p:spPr>
          <a:xfrm>
            <a:off x="762000" y="1524000"/>
            <a:ext cx="3429000" cy="4419600"/>
          </a:xfrm>
        </p:spPr>
        <p:txBody>
          <a:bodyPr/>
          <a:lstStyle/>
          <a:p>
            <a:pPr>
              <a:lnSpc>
                <a:spcPct val="90000"/>
              </a:lnSpc>
            </a:pPr>
            <a:r>
              <a:rPr lang="en-US" altLang="en-US">
                <a:latin typeface="Comic Sans MS" panose="030F0702030302020204" pitchFamily="66" charset="0"/>
              </a:rPr>
              <a:t>The angle at which the UTM grid is oriented</a:t>
            </a:r>
            <a:r>
              <a:rPr lang="en-US" altLang="en-US" sz="3600">
                <a:latin typeface="Comic Sans MS" panose="030F0702030302020204" pitchFamily="66" charset="0"/>
              </a:rPr>
              <a:t>.</a:t>
            </a:r>
          </a:p>
          <a:p>
            <a:pPr>
              <a:lnSpc>
                <a:spcPct val="90000"/>
              </a:lnSpc>
            </a:pPr>
            <a:r>
              <a:rPr lang="en-US" altLang="en-US">
                <a:latin typeface="Comic Sans MS" panose="030F0702030302020204" pitchFamily="66" charset="0"/>
              </a:rPr>
              <a:t>UTM grid lines may be too far off for orienting the compass!</a:t>
            </a:r>
          </a:p>
        </p:txBody>
      </p:sp>
      <p:pic>
        <p:nvPicPr>
          <p:cNvPr id="19462" name="Picture 6">
            <a:extLst>
              <a:ext uri="{FF2B5EF4-FFF2-40B4-BE49-F238E27FC236}">
                <a16:creationId xmlns:a16="http://schemas.microsoft.com/office/drawing/2014/main" id="{97BCEF69-85C1-9177-2A56-F406ED187DE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057400"/>
            <a:ext cx="4419600" cy="361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horizontal)">
                                      <p:cBhvr>
                                        <p:cTn id="7" dur="500"/>
                                        <p:tgtEl>
                                          <p:spTgt spid="19460"/>
                                        </p:tgtEl>
                                      </p:cBhvr>
                                    </p:animEffect>
                                  </p:childTnLst>
                                  <p:subTnLst>
                                    <p:animClr clrSpc="rgb" dir="cw">
                                      <p:cBhvr override="childStyle">
                                        <p:cTn dur="1" fill="hold" display="0" masterRel="nextClick" afterEffect="1"/>
                                        <p:tgtEl>
                                          <p:spTgt spid="19460"/>
                                        </p:tgtEl>
                                        <p:attrNameLst>
                                          <p:attrName>ppt_c</p:attrName>
                                        </p:attrNameLst>
                                      </p:cBhvr>
                                      <p:to>
                                        <a:srgbClr val="9966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967E9EE2-BF38-279C-03CB-E38FE30DF0F6}"/>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28674" name="Rectangle 1026">
            <a:extLst>
              <a:ext uri="{FF2B5EF4-FFF2-40B4-BE49-F238E27FC236}">
                <a16:creationId xmlns:a16="http://schemas.microsoft.com/office/drawing/2014/main" id="{02D74B4F-47DE-AD4D-9BB3-408EA1D77976}"/>
              </a:ext>
            </a:extLst>
          </p:cNvPr>
          <p:cNvSpPr>
            <a:spLocks noGrp="1" noChangeArrowheads="1"/>
          </p:cNvSpPr>
          <p:nvPr>
            <p:ph type="title"/>
          </p:nvPr>
        </p:nvSpPr>
        <p:spPr/>
        <p:txBody>
          <a:bodyPr/>
          <a:lstStyle/>
          <a:p>
            <a:r>
              <a:rPr lang="en-US" altLang="en-US">
                <a:latin typeface="Comic Sans MS" panose="030F0702030302020204" pitchFamily="66" charset="0"/>
              </a:rPr>
              <a:t>Determining Direction</a:t>
            </a:r>
          </a:p>
        </p:txBody>
      </p:sp>
      <p:sp>
        <p:nvSpPr>
          <p:cNvPr id="28676" name="Rectangle 1028">
            <a:extLst>
              <a:ext uri="{FF2B5EF4-FFF2-40B4-BE49-F238E27FC236}">
                <a16:creationId xmlns:a16="http://schemas.microsoft.com/office/drawing/2014/main" id="{BE08B616-A0FF-5419-6B77-1834B9852175}"/>
              </a:ext>
            </a:extLst>
          </p:cNvPr>
          <p:cNvSpPr>
            <a:spLocks noGrp="1" noChangeArrowheads="1"/>
          </p:cNvSpPr>
          <p:nvPr>
            <p:ph type="body" idx="1"/>
          </p:nvPr>
        </p:nvSpPr>
        <p:spPr/>
        <p:txBody>
          <a:bodyPr/>
          <a:lstStyle/>
          <a:p>
            <a:r>
              <a:rPr lang="en-US" altLang="en-US">
                <a:latin typeface="Comic Sans MS" panose="030F0702030302020204" pitchFamily="66" charset="0"/>
              </a:rPr>
              <a:t>Need a map</a:t>
            </a:r>
          </a:p>
          <a:p>
            <a:r>
              <a:rPr lang="en-US" altLang="en-US">
                <a:latin typeface="Comic Sans MS" panose="030F0702030302020204" pitchFamily="66" charset="0"/>
              </a:rPr>
              <a:t>Best if there are grid lines that run north-south on it</a:t>
            </a:r>
          </a:p>
          <a:p>
            <a:r>
              <a:rPr lang="en-US" altLang="en-US">
                <a:latin typeface="Comic Sans MS" panose="030F0702030302020204" pitchFamily="66" charset="0"/>
              </a:rPr>
              <a:t>Compass</a:t>
            </a:r>
          </a:p>
          <a:p>
            <a:r>
              <a:rPr lang="en-US" altLang="en-US">
                <a:latin typeface="Comic Sans MS" panose="030F0702030302020204" pitchFamily="66" charset="0"/>
              </a:rPr>
              <a:t>The objective is to determine the setting needed to travel from Point A to Point B in the field.</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 calcmode="lin" valueType="num">
                                      <p:cBhvr additive="base">
                                        <p:cTn id="7" dur="500" fill="hold"/>
                                        <p:tgtEl>
                                          <p:spTgt spid="286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6">
                                            <p:txEl>
                                              <p:pRg st="1" end="1"/>
                                            </p:txEl>
                                          </p:spTgt>
                                        </p:tgtEl>
                                        <p:attrNameLst>
                                          <p:attrName>style.visibility</p:attrName>
                                        </p:attrNameLst>
                                      </p:cBhvr>
                                      <p:to>
                                        <p:strVal val="visible"/>
                                      </p:to>
                                    </p:set>
                                    <p:anim calcmode="lin" valueType="num">
                                      <p:cBhvr additive="base">
                                        <p:cTn id="13" dur="500" fill="hold"/>
                                        <p:tgtEl>
                                          <p:spTgt spid="2867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6">
                                            <p:txEl>
                                              <p:pRg st="2" end="2"/>
                                            </p:txEl>
                                          </p:spTgt>
                                        </p:tgtEl>
                                        <p:attrNameLst>
                                          <p:attrName>style.visibility</p:attrName>
                                        </p:attrNameLst>
                                      </p:cBhvr>
                                      <p:to>
                                        <p:strVal val="visible"/>
                                      </p:to>
                                    </p:set>
                                    <p:anim calcmode="lin" valueType="num">
                                      <p:cBhvr additive="base">
                                        <p:cTn id="19" dur="500" fill="hold"/>
                                        <p:tgtEl>
                                          <p:spTgt spid="2867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76">
                                            <p:txEl>
                                              <p:pRg st="3" end="3"/>
                                            </p:txEl>
                                          </p:spTgt>
                                        </p:tgtEl>
                                        <p:attrNameLst>
                                          <p:attrName>style.visibility</p:attrName>
                                        </p:attrNameLst>
                                      </p:cBhvr>
                                      <p:to>
                                        <p:strVal val="visible"/>
                                      </p:to>
                                    </p:set>
                                    <p:anim calcmode="lin" valueType="num">
                                      <p:cBhvr additive="base">
                                        <p:cTn id="25" dur="500" fill="hold"/>
                                        <p:tgtEl>
                                          <p:spTgt spid="2867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autoUpdateAnimBg="0"/>
    </p:bldLst>
  </p:timing>
</p:sld>
</file>

<file path=ppt/theme/theme1.xml><?xml version="1.0" encoding="utf-8"?>
<a:theme xmlns:a="http://schemas.openxmlformats.org/drawingml/2006/main" name="Lemos">
  <a:themeElements>
    <a:clrScheme name="Lemo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Lemo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emo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mo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mo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mo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m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m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m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C:\Documents and Settings\Monica\Application Data\Microsoft\Templates\Lemos.pot</Template>
  <TotalTime>476</TotalTime>
  <Words>927</Words>
  <Application>Microsoft Office PowerPoint</Application>
  <PresentationFormat>On-screen Show (4:3)</PresentationFormat>
  <Paragraphs>127</Paragraphs>
  <Slides>24</Slides>
  <Notes>1</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Century Gothic</vt:lpstr>
      <vt:lpstr>Comic Sans MS</vt:lpstr>
      <vt:lpstr>Times New Roman</vt:lpstr>
      <vt:lpstr>Verdana</vt:lpstr>
      <vt:lpstr>Wingdings</vt:lpstr>
      <vt:lpstr>Wingdings 3</vt:lpstr>
      <vt:lpstr>Lemos</vt:lpstr>
      <vt:lpstr>Using an Orienteering Compass</vt:lpstr>
      <vt:lpstr>Objectives</vt:lpstr>
      <vt:lpstr>Compass styles   Azimuth        Bearing</vt:lpstr>
      <vt:lpstr>Compass parts</vt:lpstr>
      <vt:lpstr>Magnetic vs True North</vt:lpstr>
      <vt:lpstr>Magnetic Declination</vt:lpstr>
      <vt:lpstr>My compass cannot be set for declination!</vt:lpstr>
      <vt:lpstr>Grid North</vt:lpstr>
      <vt:lpstr>Determining Direction</vt:lpstr>
      <vt:lpstr>Determining Direction: Step 1</vt:lpstr>
      <vt:lpstr>Step 2</vt:lpstr>
      <vt:lpstr>Practice</vt:lpstr>
      <vt:lpstr>Following a Set Direction: Step 1</vt:lpstr>
      <vt:lpstr>Following a Set Direction: Step 2</vt:lpstr>
      <vt:lpstr>Step 3: Following a Set Direction</vt:lpstr>
      <vt:lpstr>Resectioning</vt:lpstr>
      <vt:lpstr>Resectioning Examples</vt:lpstr>
      <vt:lpstr>Resectioning with compass directions</vt:lpstr>
      <vt:lpstr>Taking a Reading</vt:lpstr>
      <vt:lpstr>Plotting a Direction: Step 1</vt:lpstr>
      <vt:lpstr>Plotting a Direction: Step 2</vt:lpstr>
      <vt:lpstr>Step 3</vt:lpstr>
      <vt:lpstr>Plotting Practice</vt:lpstr>
      <vt:lpstr>Field Practice</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an Orienteering Compass</dc:title>
  <dc:creator>Monica and Fred Spicker</dc:creator>
  <cp:lastModifiedBy>Greer, Edward</cp:lastModifiedBy>
  <cp:revision>80</cp:revision>
  <dcterms:created xsi:type="dcterms:W3CDTF">2004-07-16T20:39:20Z</dcterms:created>
  <dcterms:modified xsi:type="dcterms:W3CDTF">2026-04-09T21:54:43Z</dcterms:modified>
</cp:coreProperties>
</file>