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7"/>
  </p:notesMasterIdLst>
  <p:sldIdLst>
    <p:sldId id="256" r:id="rId2"/>
    <p:sldId id="285" r:id="rId3"/>
    <p:sldId id="297" r:id="rId4"/>
    <p:sldId id="342" r:id="rId5"/>
    <p:sldId id="327" r:id="rId6"/>
    <p:sldId id="276" r:id="rId7"/>
    <p:sldId id="284" r:id="rId8"/>
    <p:sldId id="336" r:id="rId9"/>
    <p:sldId id="367" r:id="rId10"/>
    <p:sldId id="368" r:id="rId11"/>
    <p:sldId id="293" r:id="rId12"/>
    <p:sldId id="286" r:id="rId13"/>
    <p:sldId id="298" r:id="rId14"/>
    <p:sldId id="300" r:id="rId15"/>
    <p:sldId id="341" r:id="rId16"/>
    <p:sldId id="333" r:id="rId17"/>
    <p:sldId id="334" r:id="rId18"/>
    <p:sldId id="369" r:id="rId19"/>
    <p:sldId id="325" r:id="rId20"/>
    <p:sldId id="366" r:id="rId21"/>
    <p:sldId id="332" r:id="rId22"/>
    <p:sldId id="349" r:id="rId23"/>
    <p:sldId id="335" r:id="rId24"/>
    <p:sldId id="339" r:id="rId25"/>
    <p:sldId id="345" r:id="rId26"/>
    <p:sldId id="346" r:id="rId27"/>
    <p:sldId id="347" r:id="rId28"/>
    <p:sldId id="348" r:id="rId29"/>
    <p:sldId id="350" r:id="rId30"/>
    <p:sldId id="351" r:id="rId31"/>
    <p:sldId id="352" r:id="rId32"/>
    <p:sldId id="355" r:id="rId33"/>
    <p:sldId id="364" r:id="rId34"/>
    <p:sldId id="362" r:id="rId35"/>
    <p:sldId id="363" r:id="rId3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677" autoAdjust="0"/>
    <p:restoredTop sz="90920" autoAdjust="0"/>
  </p:normalViewPr>
  <p:slideViewPr>
    <p:cSldViewPr>
      <p:cViewPr varScale="1">
        <p:scale>
          <a:sx n="100" d="100"/>
          <a:sy n="100" d="100"/>
        </p:scale>
        <p:origin x="62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4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0809CA55-49DE-55D6-F3AB-81DC04573ACE}"/>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3">
            <a:extLst>
              <a:ext uri="{FF2B5EF4-FFF2-40B4-BE49-F238E27FC236}">
                <a16:creationId xmlns:a16="http://schemas.microsoft.com/office/drawing/2014/main" id="{00CB3DE5-81B2-47E3-3707-EBA08E9E0C53}"/>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37892" name="Rectangle 4">
            <a:extLst>
              <a:ext uri="{FF2B5EF4-FFF2-40B4-BE49-F238E27FC236}">
                <a16:creationId xmlns:a16="http://schemas.microsoft.com/office/drawing/2014/main" id="{3FFBB43F-61E5-A171-23A3-34E57DA9D1BE}"/>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a:extLst>
              <a:ext uri="{FF2B5EF4-FFF2-40B4-BE49-F238E27FC236}">
                <a16:creationId xmlns:a16="http://schemas.microsoft.com/office/drawing/2014/main" id="{851ADF49-C5A8-5519-4641-B11C64F4CF55}"/>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a:extLst>
              <a:ext uri="{FF2B5EF4-FFF2-40B4-BE49-F238E27FC236}">
                <a16:creationId xmlns:a16="http://schemas.microsoft.com/office/drawing/2014/main" id="{507B4D44-3DBD-5C8D-3BC5-9E31169205D2}"/>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71" name="Rectangle 7">
            <a:extLst>
              <a:ext uri="{FF2B5EF4-FFF2-40B4-BE49-F238E27FC236}">
                <a16:creationId xmlns:a16="http://schemas.microsoft.com/office/drawing/2014/main" id="{822492A8-45BB-F5FF-54A7-9F49057E84B6}"/>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F71858A-3279-4612-BA5C-EE62E46EDE82}"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553C8F89-6876-1E28-5D8B-AFBE3B727B8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79130EE-ADC3-4E69-9056-71665020331F}" type="slidenum">
              <a:rPr lang="en-US" altLang="en-US" sz="1200"/>
              <a:pPr eaLnBrk="1" hangingPunct="1"/>
              <a:t>14</a:t>
            </a:fld>
            <a:endParaRPr lang="en-US" altLang="en-US" sz="1200"/>
          </a:p>
        </p:txBody>
      </p:sp>
      <p:sp>
        <p:nvSpPr>
          <p:cNvPr id="38915" name="Rectangle 2">
            <a:extLst>
              <a:ext uri="{FF2B5EF4-FFF2-40B4-BE49-F238E27FC236}">
                <a16:creationId xmlns:a16="http://schemas.microsoft.com/office/drawing/2014/main" id="{BB07708C-225C-B119-1A6C-B3213DA35B43}"/>
              </a:ext>
            </a:extLst>
          </p:cNvPr>
          <p:cNvSpPr>
            <a:spLocks noGrp="1" noRot="1" noChangeAspect="1" noChangeArrowheads="1" noTextEdit="1"/>
          </p:cNvSpPr>
          <p:nvPr>
            <p:ph type="sldImg"/>
          </p:nvPr>
        </p:nvSpPr>
        <p:spPr>
          <a:xfrm>
            <a:off x="1185863" y="696913"/>
            <a:ext cx="4546600" cy="3409950"/>
          </a:xfrm>
          <a:solidFill>
            <a:srgbClr val="FFFFFF"/>
          </a:solidFill>
          <a:ln/>
        </p:spPr>
      </p:sp>
      <p:sp>
        <p:nvSpPr>
          <p:cNvPr id="38916" name="Rectangle 3">
            <a:extLst>
              <a:ext uri="{FF2B5EF4-FFF2-40B4-BE49-F238E27FC236}">
                <a16:creationId xmlns:a16="http://schemas.microsoft.com/office/drawing/2014/main" id="{1AF1116E-695C-9284-07BC-6503162DBA81}"/>
              </a:ext>
            </a:extLst>
          </p:cNvPr>
          <p:cNvSpPr>
            <a:spLocks noGrp="1" noChangeArrowheads="1"/>
          </p:cNvSpPr>
          <p:nvPr>
            <p:ph type="body" idx="1"/>
          </p:nvPr>
        </p:nvSpPr>
        <p:spPr>
          <a:xfrm>
            <a:off x="882650" y="4340225"/>
            <a:ext cx="5076825" cy="4106863"/>
          </a:xfrm>
          <a:solidFill>
            <a:srgbClr val="FFFFFF"/>
          </a:solidFill>
          <a:ln>
            <a:solidFill>
              <a:srgbClr val="000000"/>
            </a:solidFill>
          </a:ln>
        </p:spPr>
        <p:txBody>
          <a:bodyPr/>
          <a:lstStyle/>
          <a:p>
            <a:pPr eaLnBrk="1" hangingPunct="1"/>
            <a:endParaRPr lang="en-US" altLang="en-US"/>
          </a:p>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71858A-3279-4612-BA5C-EE62E46EDE82}" type="slidenum">
              <a:rPr lang="en-US" altLang="en-US" smtClean="0"/>
              <a:pPr/>
              <a:t>20</a:t>
            </a:fld>
            <a:endParaRPr lang="en-US" altLang="en-US"/>
          </a:p>
        </p:txBody>
      </p:sp>
    </p:spTree>
    <p:extLst>
      <p:ext uri="{BB962C8B-B14F-4D97-AF65-F5344CB8AC3E}">
        <p14:creationId xmlns:p14="http://schemas.microsoft.com/office/powerpoint/2010/main" val="1773016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7A703C94-73BA-BA58-9EE5-35C6DEDEFDF7}"/>
              </a:ext>
            </a:extLst>
          </p:cNvPr>
          <p:cNvSpPr>
            <a:spLocks noGrp="1" noChangeArrowheads="1"/>
          </p:cNvSpPr>
          <p:nvPr>
            <p:ph type="ftr" sz="quarter" idx="10"/>
          </p:nvPr>
        </p:nvSpPr>
        <p:spPr>
          <a:ln/>
        </p:spPr>
        <p:txBody>
          <a:bodyPr/>
          <a:lstStyle>
            <a:lvl1pPr>
              <a:defRPr/>
            </a:lvl1pPr>
          </a:lstStyle>
          <a:p>
            <a:pPr>
              <a:defRPr/>
            </a:pPr>
            <a:r>
              <a:rPr lang="en-US"/>
              <a:t>B M O C</a:t>
            </a:r>
          </a:p>
        </p:txBody>
      </p:sp>
    </p:spTree>
    <p:extLst>
      <p:ext uri="{BB962C8B-B14F-4D97-AF65-F5344CB8AC3E}">
        <p14:creationId xmlns:p14="http://schemas.microsoft.com/office/powerpoint/2010/main" val="2707553949"/>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8953670-0950-0B9E-85A6-83C594EC1E85}"/>
              </a:ext>
            </a:extLst>
          </p:cNvPr>
          <p:cNvSpPr>
            <a:spLocks noGrp="1" noChangeArrowheads="1"/>
          </p:cNvSpPr>
          <p:nvPr>
            <p:ph type="ftr" sz="quarter" idx="10"/>
          </p:nvPr>
        </p:nvSpPr>
        <p:spPr>
          <a:ln/>
        </p:spPr>
        <p:txBody>
          <a:bodyPr/>
          <a:lstStyle>
            <a:lvl1pPr>
              <a:defRPr/>
            </a:lvl1pPr>
          </a:lstStyle>
          <a:p>
            <a:pPr>
              <a:defRPr/>
            </a:pPr>
            <a:r>
              <a:rPr lang="en-US"/>
              <a:t>B M O C</a:t>
            </a:r>
          </a:p>
        </p:txBody>
      </p:sp>
    </p:spTree>
    <p:extLst>
      <p:ext uri="{BB962C8B-B14F-4D97-AF65-F5344CB8AC3E}">
        <p14:creationId xmlns:p14="http://schemas.microsoft.com/office/powerpoint/2010/main" val="198057668"/>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152400"/>
            <a:ext cx="20574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52400"/>
            <a:ext cx="60198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2C1273C-FC40-3C32-ADE3-FBFD48CF92FD}"/>
              </a:ext>
            </a:extLst>
          </p:cNvPr>
          <p:cNvSpPr>
            <a:spLocks noGrp="1" noChangeArrowheads="1"/>
          </p:cNvSpPr>
          <p:nvPr>
            <p:ph type="ftr" sz="quarter" idx="10"/>
          </p:nvPr>
        </p:nvSpPr>
        <p:spPr>
          <a:ln/>
        </p:spPr>
        <p:txBody>
          <a:bodyPr/>
          <a:lstStyle>
            <a:lvl1pPr>
              <a:defRPr/>
            </a:lvl1pPr>
          </a:lstStyle>
          <a:p>
            <a:pPr>
              <a:defRPr/>
            </a:pPr>
            <a:r>
              <a:rPr lang="en-US"/>
              <a:t>B M O C</a:t>
            </a:r>
          </a:p>
        </p:txBody>
      </p:sp>
    </p:spTree>
    <p:extLst>
      <p:ext uri="{BB962C8B-B14F-4D97-AF65-F5344CB8AC3E}">
        <p14:creationId xmlns:p14="http://schemas.microsoft.com/office/powerpoint/2010/main" val="1162609606"/>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17B4D78-4AC8-C3B0-F733-0BDA59F4821C}"/>
              </a:ext>
            </a:extLst>
          </p:cNvPr>
          <p:cNvSpPr>
            <a:spLocks noGrp="1" noChangeArrowheads="1"/>
          </p:cNvSpPr>
          <p:nvPr>
            <p:ph type="ftr" sz="quarter" idx="10"/>
          </p:nvPr>
        </p:nvSpPr>
        <p:spPr>
          <a:ln/>
        </p:spPr>
        <p:txBody>
          <a:bodyPr/>
          <a:lstStyle>
            <a:lvl1pPr>
              <a:defRPr/>
            </a:lvl1pPr>
          </a:lstStyle>
          <a:p>
            <a:pPr>
              <a:defRPr/>
            </a:pPr>
            <a:r>
              <a:rPr lang="en-US"/>
              <a:t>B M O C</a:t>
            </a:r>
          </a:p>
        </p:txBody>
      </p:sp>
    </p:spTree>
    <p:extLst>
      <p:ext uri="{BB962C8B-B14F-4D97-AF65-F5344CB8AC3E}">
        <p14:creationId xmlns:p14="http://schemas.microsoft.com/office/powerpoint/2010/main" val="1052697861"/>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40D854A-B800-D31A-5927-793BC3058F91}"/>
              </a:ext>
            </a:extLst>
          </p:cNvPr>
          <p:cNvSpPr>
            <a:spLocks noGrp="1" noChangeArrowheads="1"/>
          </p:cNvSpPr>
          <p:nvPr>
            <p:ph type="ftr" sz="quarter" idx="10"/>
          </p:nvPr>
        </p:nvSpPr>
        <p:spPr>
          <a:ln/>
        </p:spPr>
        <p:txBody>
          <a:bodyPr/>
          <a:lstStyle>
            <a:lvl1pPr>
              <a:defRPr/>
            </a:lvl1pPr>
          </a:lstStyle>
          <a:p>
            <a:pPr>
              <a:defRPr/>
            </a:pPr>
            <a:r>
              <a:rPr lang="en-US"/>
              <a:t>B M O C</a:t>
            </a:r>
          </a:p>
        </p:txBody>
      </p:sp>
    </p:spTree>
    <p:extLst>
      <p:ext uri="{BB962C8B-B14F-4D97-AF65-F5344CB8AC3E}">
        <p14:creationId xmlns:p14="http://schemas.microsoft.com/office/powerpoint/2010/main" val="3561899940"/>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5240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5240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DD8BE38-44F9-1F92-AE2F-37E8806A7F82}"/>
              </a:ext>
            </a:extLst>
          </p:cNvPr>
          <p:cNvSpPr>
            <a:spLocks noGrp="1" noChangeArrowheads="1"/>
          </p:cNvSpPr>
          <p:nvPr>
            <p:ph type="ftr" sz="quarter" idx="10"/>
          </p:nvPr>
        </p:nvSpPr>
        <p:spPr>
          <a:ln/>
        </p:spPr>
        <p:txBody>
          <a:bodyPr/>
          <a:lstStyle>
            <a:lvl1pPr>
              <a:defRPr/>
            </a:lvl1pPr>
          </a:lstStyle>
          <a:p>
            <a:pPr>
              <a:defRPr/>
            </a:pPr>
            <a:r>
              <a:rPr lang="en-US"/>
              <a:t>B M O C</a:t>
            </a:r>
          </a:p>
        </p:txBody>
      </p:sp>
    </p:spTree>
    <p:extLst>
      <p:ext uri="{BB962C8B-B14F-4D97-AF65-F5344CB8AC3E}">
        <p14:creationId xmlns:p14="http://schemas.microsoft.com/office/powerpoint/2010/main" val="328736323"/>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4399CC69-E89E-2121-67D7-A29891FB6C43}"/>
              </a:ext>
            </a:extLst>
          </p:cNvPr>
          <p:cNvSpPr>
            <a:spLocks noGrp="1" noChangeArrowheads="1"/>
          </p:cNvSpPr>
          <p:nvPr>
            <p:ph type="ftr" sz="quarter" idx="10"/>
          </p:nvPr>
        </p:nvSpPr>
        <p:spPr>
          <a:ln/>
        </p:spPr>
        <p:txBody>
          <a:bodyPr/>
          <a:lstStyle>
            <a:lvl1pPr>
              <a:defRPr/>
            </a:lvl1pPr>
          </a:lstStyle>
          <a:p>
            <a:pPr>
              <a:defRPr/>
            </a:pPr>
            <a:r>
              <a:rPr lang="en-US"/>
              <a:t>B M O C</a:t>
            </a:r>
          </a:p>
        </p:txBody>
      </p:sp>
    </p:spTree>
    <p:extLst>
      <p:ext uri="{BB962C8B-B14F-4D97-AF65-F5344CB8AC3E}">
        <p14:creationId xmlns:p14="http://schemas.microsoft.com/office/powerpoint/2010/main" val="1768920525"/>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7201AB6-5017-0CA7-6A30-6B29F982E7E6}"/>
              </a:ext>
            </a:extLst>
          </p:cNvPr>
          <p:cNvSpPr>
            <a:spLocks noGrp="1" noChangeArrowheads="1"/>
          </p:cNvSpPr>
          <p:nvPr>
            <p:ph type="ftr" sz="quarter" idx="10"/>
          </p:nvPr>
        </p:nvSpPr>
        <p:spPr>
          <a:ln/>
        </p:spPr>
        <p:txBody>
          <a:bodyPr/>
          <a:lstStyle>
            <a:lvl1pPr>
              <a:defRPr/>
            </a:lvl1pPr>
          </a:lstStyle>
          <a:p>
            <a:pPr>
              <a:defRPr/>
            </a:pPr>
            <a:r>
              <a:rPr lang="en-US"/>
              <a:t>B M O C</a:t>
            </a:r>
          </a:p>
        </p:txBody>
      </p:sp>
    </p:spTree>
    <p:extLst>
      <p:ext uri="{BB962C8B-B14F-4D97-AF65-F5344CB8AC3E}">
        <p14:creationId xmlns:p14="http://schemas.microsoft.com/office/powerpoint/2010/main" val="1843054445"/>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675BC3D-112A-7320-1D29-A552BDE7F557}"/>
              </a:ext>
            </a:extLst>
          </p:cNvPr>
          <p:cNvSpPr>
            <a:spLocks noGrp="1" noChangeArrowheads="1"/>
          </p:cNvSpPr>
          <p:nvPr>
            <p:ph type="ftr" sz="quarter" idx="10"/>
          </p:nvPr>
        </p:nvSpPr>
        <p:spPr>
          <a:ln/>
        </p:spPr>
        <p:txBody>
          <a:bodyPr/>
          <a:lstStyle>
            <a:lvl1pPr>
              <a:defRPr/>
            </a:lvl1pPr>
          </a:lstStyle>
          <a:p>
            <a:pPr>
              <a:defRPr/>
            </a:pPr>
            <a:r>
              <a:rPr lang="en-US"/>
              <a:t>B M O C</a:t>
            </a:r>
          </a:p>
        </p:txBody>
      </p:sp>
    </p:spTree>
    <p:extLst>
      <p:ext uri="{BB962C8B-B14F-4D97-AF65-F5344CB8AC3E}">
        <p14:creationId xmlns:p14="http://schemas.microsoft.com/office/powerpoint/2010/main" val="3015932692"/>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E7006C7-D09E-6344-1AC4-0FBEB9DFFDB1}"/>
              </a:ext>
            </a:extLst>
          </p:cNvPr>
          <p:cNvSpPr>
            <a:spLocks noGrp="1" noChangeArrowheads="1"/>
          </p:cNvSpPr>
          <p:nvPr>
            <p:ph type="ftr" sz="quarter" idx="10"/>
          </p:nvPr>
        </p:nvSpPr>
        <p:spPr>
          <a:ln/>
        </p:spPr>
        <p:txBody>
          <a:bodyPr/>
          <a:lstStyle>
            <a:lvl1pPr>
              <a:defRPr/>
            </a:lvl1pPr>
          </a:lstStyle>
          <a:p>
            <a:pPr>
              <a:defRPr/>
            </a:pPr>
            <a:r>
              <a:rPr lang="en-US"/>
              <a:t>B M O C</a:t>
            </a:r>
          </a:p>
        </p:txBody>
      </p:sp>
    </p:spTree>
    <p:extLst>
      <p:ext uri="{BB962C8B-B14F-4D97-AF65-F5344CB8AC3E}">
        <p14:creationId xmlns:p14="http://schemas.microsoft.com/office/powerpoint/2010/main" val="81464231"/>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30BB5E9-EF56-22CC-AEBC-1CAFA4856A90}"/>
              </a:ext>
            </a:extLst>
          </p:cNvPr>
          <p:cNvSpPr>
            <a:spLocks noGrp="1" noChangeArrowheads="1"/>
          </p:cNvSpPr>
          <p:nvPr>
            <p:ph type="ftr" sz="quarter" idx="10"/>
          </p:nvPr>
        </p:nvSpPr>
        <p:spPr>
          <a:ln/>
        </p:spPr>
        <p:txBody>
          <a:bodyPr/>
          <a:lstStyle>
            <a:lvl1pPr>
              <a:defRPr/>
            </a:lvl1pPr>
          </a:lstStyle>
          <a:p>
            <a:pPr>
              <a:defRPr/>
            </a:pPr>
            <a:r>
              <a:rPr lang="en-US"/>
              <a:t>B M O C</a:t>
            </a:r>
          </a:p>
        </p:txBody>
      </p:sp>
    </p:spTree>
    <p:extLst>
      <p:ext uri="{BB962C8B-B14F-4D97-AF65-F5344CB8AC3E}">
        <p14:creationId xmlns:p14="http://schemas.microsoft.com/office/powerpoint/2010/main" val="2531357149"/>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9D7BD"/>
            </a:gs>
            <a:gs pos="100000">
              <a:srgbClr val="98B282"/>
            </a:gs>
          </a:gsLst>
          <a:lin ang="27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40926A3-E622-C53A-7D19-0518021C970C}"/>
              </a:ext>
            </a:extLst>
          </p:cNvPr>
          <p:cNvSpPr>
            <a:spLocks noGrp="1" noChangeArrowheads="1"/>
          </p:cNvSpPr>
          <p:nvPr>
            <p:ph type="title"/>
          </p:nvPr>
        </p:nvSpPr>
        <p:spPr bwMode="auto">
          <a:xfrm>
            <a:off x="304800" y="152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A6E7BF4-2094-2397-4602-C73BEFCA5980}"/>
              </a:ext>
            </a:extLst>
          </p:cNvPr>
          <p:cNvSpPr>
            <a:spLocks noGrp="1" noChangeArrowheads="1"/>
          </p:cNvSpPr>
          <p:nvPr>
            <p:ph type="body" idx="1"/>
          </p:nvPr>
        </p:nvSpPr>
        <p:spPr bwMode="auto">
          <a:xfrm>
            <a:off x="762000" y="15240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a:extLst>
              <a:ext uri="{FF2B5EF4-FFF2-40B4-BE49-F238E27FC236}">
                <a16:creationId xmlns:a16="http://schemas.microsoft.com/office/drawing/2014/main" id="{39328F9B-DFA9-7EB6-D666-4D2DDE5A450C}"/>
              </a:ext>
            </a:extLst>
          </p:cNvPr>
          <p:cNvSpPr>
            <a:spLocks noGrp="1" noChangeArrowheads="1"/>
          </p:cNvSpPr>
          <p:nvPr>
            <p:ph type="ftr" sz="quarter" idx="3"/>
          </p:nvPr>
        </p:nvSpPr>
        <p:spPr bwMode="auto">
          <a:xfrm>
            <a:off x="8229600" y="6553200"/>
            <a:ext cx="914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b="1">
                <a:latin typeface="Verdana" pitchFamily="34" charset="0"/>
                <a:cs typeface="+mn-cs"/>
              </a:defRPr>
            </a:lvl1pPr>
          </a:lstStyle>
          <a:p>
            <a:pPr>
              <a:defRPr/>
            </a:pPr>
            <a:r>
              <a:rPr lang="en-US"/>
              <a:t>B M O C</a:t>
            </a:r>
          </a:p>
        </p:txBody>
      </p:sp>
      <p:pic>
        <p:nvPicPr>
          <p:cNvPr id="1029" name="Picture 5" descr="C:\Documents and Settings\Monica\LEMOS\LEMOSWEB\pics\lemos-logo.jpg">
            <a:extLst>
              <a:ext uri="{FF2B5EF4-FFF2-40B4-BE49-F238E27FC236}">
                <a16:creationId xmlns:a16="http://schemas.microsoft.com/office/drawing/2014/main" id="{609DDDB8-8BCD-5257-7170-E83DD1D81AA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53400" y="228600"/>
            <a:ext cx="99060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C:\My Documents\bits\Expbanna.png">
            <a:extLst>
              <a:ext uri="{FF2B5EF4-FFF2-40B4-BE49-F238E27FC236}">
                <a16:creationId xmlns:a16="http://schemas.microsoft.com/office/drawing/2014/main" id="{CA6AFC6B-DE10-9505-EE11-92BBAC31307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invGray">
          <a:xfrm>
            <a:off x="0" y="0"/>
            <a:ext cx="381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fade thruBlk="1"/>
  </p:transition>
  <p:hf sldNum="0" hdr="0" dt="0"/>
  <p:txStyles>
    <p:titleStyle>
      <a:lvl1pPr algn="ctr" rtl="0" eaLnBrk="0" fontAlgn="base" hangingPunct="0">
        <a:spcBef>
          <a:spcPct val="0"/>
        </a:spcBef>
        <a:spcAft>
          <a:spcPct val="0"/>
        </a:spcAft>
        <a:defRPr sz="3600" b="1">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Century Gothic" pitchFamily="34" charset="0"/>
        </a:defRPr>
      </a:lvl2pPr>
      <a:lvl3pPr algn="ctr" rtl="0" eaLnBrk="0" fontAlgn="base" hangingPunct="0">
        <a:spcBef>
          <a:spcPct val="0"/>
        </a:spcBef>
        <a:spcAft>
          <a:spcPct val="0"/>
        </a:spcAft>
        <a:defRPr sz="3600" b="1">
          <a:solidFill>
            <a:schemeClr val="tx1"/>
          </a:solidFill>
          <a:latin typeface="Century Gothic" pitchFamily="34" charset="0"/>
        </a:defRPr>
      </a:lvl3pPr>
      <a:lvl4pPr algn="ctr" rtl="0" eaLnBrk="0" fontAlgn="base" hangingPunct="0">
        <a:spcBef>
          <a:spcPct val="0"/>
        </a:spcBef>
        <a:spcAft>
          <a:spcPct val="0"/>
        </a:spcAft>
        <a:defRPr sz="3600" b="1">
          <a:solidFill>
            <a:schemeClr val="tx1"/>
          </a:solidFill>
          <a:latin typeface="Century Gothic" pitchFamily="34" charset="0"/>
        </a:defRPr>
      </a:lvl4pPr>
      <a:lvl5pPr algn="ctr" rtl="0" eaLnBrk="0" fontAlgn="base" hangingPunct="0">
        <a:spcBef>
          <a:spcPct val="0"/>
        </a:spcBef>
        <a:spcAft>
          <a:spcPct val="0"/>
        </a:spcAft>
        <a:defRPr sz="3600" b="1">
          <a:solidFill>
            <a:schemeClr val="tx1"/>
          </a:solidFill>
          <a:latin typeface="Century Gothic" pitchFamily="34" charset="0"/>
        </a:defRPr>
      </a:lvl5pPr>
      <a:lvl6pPr marL="457200" algn="ctr" rtl="0" fontAlgn="base">
        <a:spcBef>
          <a:spcPct val="0"/>
        </a:spcBef>
        <a:spcAft>
          <a:spcPct val="0"/>
        </a:spcAft>
        <a:defRPr sz="3600" b="1">
          <a:solidFill>
            <a:schemeClr val="tx1"/>
          </a:solidFill>
          <a:latin typeface="Century Gothic" pitchFamily="34" charset="0"/>
        </a:defRPr>
      </a:lvl6pPr>
      <a:lvl7pPr marL="914400" algn="ctr" rtl="0" fontAlgn="base">
        <a:spcBef>
          <a:spcPct val="0"/>
        </a:spcBef>
        <a:spcAft>
          <a:spcPct val="0"/>
        </a:spcAft>
        <a:defRPr sz="3600" b="1">
          <a:solidFill>
            <a:schemeClr val="tx1"/>
          </a:solidFill>
          <a:latin typeface="Century Gothic" pitchFamily="34" charset="0"/>
        </a:defRPr>
      </a:lvl7pPr>
      <a:lvl8pPr marL="1371600" algn="ctr" rtl="0" fontAlgn="base">
        <a:spcBef>
          <a:spcPct val="0"/>
        </a:spcBef>
        <a:spcAft>
          <a:spcPct val="0"/>
        </a:spcAft>
        <a:defRPr sz="3600" b="1">
          <a:solidFill>
            <a:schemeClr val="tx1"/>
          </a:solidFill>
          <a:latin typeface="Century Gothic" pitchFamily="34" charset="0"/>
        </a:defRPr>
      </a:lvl8pPr>
      <a:lvl9pPr marL="1828800" algn="ctr" rtl="0" fontAlgn="base">
        <a:spcBef>
          <a:spcPct val="0"/>
        </a:spcBef>
        <a:spcAft>
          <a:spcPct val="0"/>
        </a:spcAft>
        <a:defRPr sz="3600" b="1">
          <a:solidFill>
            <a:schemeClr val="tx1"/>
          </a:solidFill>
          <a:latin typeface="Century Gothic" pitchFamily="34" charset="0"/>
        </a:defRPr>
      </a:lvl9pPr>
    </p:titleStyle>
    <p:bodyStyle>
      <a:lvl1pPr marL="342900" indent="-342900" algn="l" rtl="0" eaLnBrk="0" fontAlgn="base" hangingPunct="0">
        <a:spcBef>
          <a:spcPct val="20000"/>
        </a:spcBef>
        <a:spcAft>
          <a:spcPct val="0"/>
        </a:spcAft>
        <a:buFont typeface="Wingdings 3" panose="05040102010807070707" pitchFamily="18" charset="2"/>
        <a:buChar char=""/>
        <a:defRPr sz="3200" b="1">
          <a:solidFill>
            <a:srgbClr val="663300"/>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Ø"/>
        <a:defRPr sz="2800" b="1">
          <a:solidFill>
            <a:srgbClr val="663300"/>
          </a:solidFill>
          <a:latin typeface="+mn-lt"/>
        </a:defRPr>
      </a:lvl2pPr>
      <a:lvl3pPr marL="1143000" indent="-228600" algn="l" rtl="0" eaLnBrk="0" fontAlgn="base" hangingPunct="0">
        <a:spcBef>
          <a:spcPct val="20000"/>
        </a:spcBef>
        <a:spcAft>
          <a:spcPct val="0"/>
        </a:spcAft>
        <a:buSzPct val="50000"/>
        <a:buFont typeface="Wingdings" panose="05000000000000000000" pitchFamily="2" charset="2"/>
        <a:buChar char="q"/>
        <a:defRPr sz="2400" b="1">
          <a:solidFill>
            <a:srgbClr val="663300"/>
          </a:solidFill>
          <a:latin typeface="+mn-lt"/>
        </a:defRPr>
      </a:lvl3pPr>
      <a:lvl4pPr marL="1600200" indent="-228600" algn="l" rtl="0" eaLnBrk="0" fontAlgn="base" hangingPunct="0">
        <a:spcBef>
          <a:spcPct val="20000"/>
        </a:spcBef>
        <a:spcAft>
          <a:spcPct val="0"/>
        </a:spcAft>
        <a:buFont typeface="Wingdings" panose="05000000000000000000" pitchFamily="2" charset="2"/>
        <a:buChar char="§"/>
        <a:defRPr sz="2000" b="1">
          <a:solidFill>
            <a:srgbClr val="663300"/>
          </a:solidFill>
          <a:latin typeface="+mn-lt"/>
        </a:defRPr>
      </a:lvl4pPr>
      <a:lvl5pPr marL="2057400" indent="-228600" algn="l" rtl="0" eaLnBrk="0" fontAlgn="base" hangingPunct="0">
        <a:spcBef>
          <a:spcPct val="20000"/>
        </a:spcBef>
        <a:spcAft>
          <a:spcPct val="0"/>
        </a:spcAft>
        <a:buChar char="»"/>
        <a:defRPr sz="2000" b="1">
          <a:solidFill>
            <a:srgbClr val="663300"/>
          </a:solidFill>
          <a:latin typeface="+mn-lt"/>
        </a:defRPr>
      </a:lvl5pPr>
      <a:lvl6pPr marL="2514600" indent="-228600" algn="l" rtl="0" fontAlgn="base">
        <a:spcBef>
          <a:spcPct val="20000"/>
        </a:spcBef>
        <a:spcAft>
          <a:spcPct val="0"/>
        </a:spcAft>
        <a:buChar char="»"/>
        <a:defRPr sz="2000" b="1">
          <a:solidFill>
            <a:srgbClr val="663300"/>
          </a:solidFill>
          <a:latin typeface="+mn-lt"/>
        </a:defRPr>
      </a:lvl6pPr>
      <a:lvl7pPr marL="2971800" indent="-228600" algn="l" rtl="0" fontAlgn="base">
        <a:spcBef>
          <a:spcPct val="20000"/>
        </a:spcBef>
        <a:spcAft>
          <a:spcPct val="0"/>
        </a:spcAft>
        <a:buChar char="»"/>
        <a:defRPr sz="2000" b="1">
          <a:solidFill>
            <a:srgbClr val="663300"/>
          </a:solidFill>
          <a:latin typeface="+mn-lt"/>
        </a:defRPr>
      </a:lvl7pPr>
      <a:lvl8pPr marL="3429000" indent="-228600" algn="l" rtl="0" fontAlgn="base">
        <a:spcBef>
          <a:spcPct val="20000"/>
        </a:spcBef>
        <a:spcAft>
          <a:spcPct val="0"/>
        </a:spcAft>
        <a:buChar char="»"/>
        <a:defRPr sz="2000" b="1">
          <a:solidFill>
            <a:srgbClr val="663300"/>
          </a:solidFill>
          <a:latin typeface="+mn-lt"/>
        </a:defRPr>
      </a:lvl8pPr>
      <a:lvl9pPr marL="3886200" indent="-228600" algn="l" rtl="0" fontAlgn="base">
        <a:spcBef>
          <a:spcPct val="20000"/>
        </a:spcBef>
        <a:spcAft>
          <a:spcPct val="0"/>
        </a:spcAft>
        <a:buChar char="»"/>
        <a:defRPr sz="2000" b="1">
          <a:solidFill>
            <a:srgbClr val="6633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avalanche.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avalanche.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Avalanche%20Safety%20%20How%20to%20Techniques%20for%20a%20Compression%20Test.avi"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access.jibc.bc.ca/avalancheFirstResponse/index.htm" TargetMode="External"/><Relationship Id="rId2" Type="http://schemas.openxmlformats.org/officeDocument/2006/relationships/hyperlink" Target="CaughtInAvi.exe" TargetMode="External"/><Relationship Id="rId1" Type="http://schemas.openxmlformats.org/officeDocument/2006/relationships/slideLayout" Target="../slideLayouts/slideLayout2.xml"/><Relationship Id="rId4" Type="http://schemas.openxmlformats.org/officeDocument/2006/relationships/hyperlink" Target="file:///C:\Documents%20and%20Settings\Monica\Local%20Settings\Temp\KnowBeforeGo.exe"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BeaconRescue.exe"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nwac.us/" TargetMode="External"/><Relationship Id="rId2" Type="http://schemas.openxmlformats.org/officeDocument/2006/relationships/hyperlink" Target="http://www.avalanche.org/"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www.americanavalancheassociation.org/" TargetMode="External"/><Relationship Id="rId4" Type="http://schemas.openxmlformats.org/officeDocument/2006/relationships/hyperlink" Target="http://www.nsp.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Footer Placeholder 3">
            <a:extLst>
              <a:ext uri="{FF2B5EF4-FFF2-40B4-BE49-F238E27FC236}">
                <a16:creationId xmlns:a16="http://schemas.microsoft.com/office/drawing/2014/main" id="{743FE234-1D60-030B-30EA-7746C28EE2A7}"/>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sp>
        <p:nvSpPr>
          <p:cNvPr id="2051" name="Rectangle 2">
            <a:extLst>
              <a:ext uri="{FF2B5EF4-FFF2-40B4-BE49-F238E27FC236}">
                <a16:creationId xmlns:a16="http://schemas.microsoft.com/office/drawing/2014/main" id="{A4623C07-ACFE-C0BF-EF89-C5590DB72824}"/>
              </a:ext>
            </a:extLst>
          </p:cNvPr>
          <p:cNvSpPr>
            <a:spLocks noGrp="1" noChangeArrowheads="1"/>
          </p:cNvSpPr>
          <p:nvPr>
            <p:ph type="ctrTitle"/>
          </p:nvPr>
        </p:nvSpPr>
        <p:spPr>
          <a:xfrm>
            <a:off x="1981200" y="457200"/>
            <a:ext cx="5334000" cy="1143000"/>
          </a:xfrm>
        </p:spPr>
        <p:txBody>
          <a:bodyPr/>
          <a:lstStyle/>
          <a:p>
            <a:pPr eaLnBrk="1" hangingPunct="1"/>
            <a:r>
              <a:rPr lang="en-US" altLang="en-US" dirty="0"/>
              <a:t>Avalanche Awareness</a:t>
            </a:r>
          </a:p>
        </p:txBody>
      </p:sp>
      <p:sp>
        <p:nvSpPr>
          <p:cNvPr id="2052" name="Rectangle 3">
            <a:extLst>
              <a:ext uri="{FF2B5EF4-FFF2-40B4-BE49-F238E27FC236}">
                <a16:creationId xmlns:a16="http://schemas.microsoft.com/office/drawing/2014/main" id="{2117E0B5-CCF8-4D25-BD79-9DA9D7122E15}"/>
              </a:ext>
            </a:extLst>
          </p:cNvPr>
          <p:cNvSpPr>
            <a:spLocks noGrp="1" noChangeArrowheads="1"/>
          </p:cNvSpPr>
          <p:nvPr>
            <p:ph type="subTitle" idx="1"/>
          </p:nvPr>
        </p:nvSpPr>
        <p:spPr>
          <a:xfrm>
            <a:off x="1447800" y="6172200"/>
            <a:ext cx="6400800" cy="533400"/>
          </a:xfrm>
        </p:spPr>
        <p:txBody>
          <a:bodyPr/>
          <a:lstStyle/>
          <a:p>
            <a:pPr eaLnBrk="1" hangingPunct="1"/>
            <a:r>
              <a:rPr lang="en-US" altLang="en-US" sz="1400"/>
              <a:t>Monica Spicker</a:t>
            </a:r>
          </a:p>
          <a:p>
            <a:pPr eaLnBrk="1" hangingPunct="1"/>
            <a:r>
              <a:rPr lang="en-US" altLang="en-US" sz="1400"/>
              <a:t>2012</a:t>
            </a:r>
          </a:p>
        </p:txBody>
      </p:sp>
      <p:sp>
        <p:nvSpPr>
          <p:cNvPr id="2054" name="Rectangle 6">
            <a:extLst>
              <a:ext uri="{FF2B5EF4-FFF2-40B4-BE49-F238E27FC236}">
                <a16:creationId xmlns:a16="http://schemas.microsoft.com/office/drawing/2014/main" id="{59AD6C40-9131-5D31-CA03-B7A43279DA7F}"/>
              </a:ext>
            </a:extLst>
          </p:cNvPr>
          <p:cNvSpPr>
            <a:spLocks noChangeArrowheads="1"/>
          </p:cNvSpPr>
          <p:nvPr/>
        </p:nvSpPr>
        <p:spPr bwMode="auto">
          <a:xfrm>
            <a:off x="914400" y="441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buFont typeface="Wingdings 3" panose="05040102010807070707" pitchFamily="18" charset="2"/>
              <a:buNone/>
            </a:pPr>
            <a:r>
              <a:rPr lang="en-US" altLang="en-US" sz="1600" b="1">
                <a:solidFill>
                  <a:srgbClr val="663300"/>
                </a:solidFill>
                <a:latin typeface="Century Gothic" panose="020B0502020202020204" pitchFamily="34" charset="0"/>
              </a:rPr>
              <a:t>Many slides taken from various PowerPoint files by Mike Laney, posted at the National Ski Patrol website.</a:t>
            </a:r>
          </a:p>
          <a:p>
            <a:pPr eaLnBrk="1" hangingPunct="1">
              <a:spcBef>
                <a:spcPct val="20000"/>
              </a:spcBef>
              <a:buFont typeface="Wingdings 3" panose="05040102010807070707" pitchFamily="18" charset="2"/>
              <a:buNone/>
            </a:pPr>
            <a:r>
              <a:rPr lang="en-US" altLang="en-US" sz="1600" b="1">
                <a:solidFill>
                  <a:srgbClr val="663300"/>
                </a:solidFill>
                <a:latin typeface="Century Gothic" panose="020B0502020202020204" pitchFamily="34" charset="0"/>
              </a:rPr>
              <a:t>Some photographs copied from </a:t>
            </a:r>
            <a:r>
              <a:rPr lang="en-US" altLang="en-US" sz="1600" b="1">
                <a:solidFill>
                  <a:srgbClr val="663300"/>
                </a:solidFill>
                <a:latin typeface="Century Gothic" panose="020B0502020202020204" pitchFamily="34" charset="0"/>
                <a:hlinkClick r:id="rId2"/>
              </a:rPr>
              <a:t>www.avalanche.org</a:t>
            </a:r>
            <a:r>
              <a:rPr lang="en-US" altLang="en-US" sz="1600" b="1">
                <a:solidFill>
                  <a:srgbClr val="663300"/>
                </a:solidFill>
                <a:latin typeface="Century Gothic" panose="020B0502020202020204" pitchFamily="34" charset="0"/>
              </a:rPr>
              <a:t> and from the USFS Snow Avalanches brochure</a:t>
            </a:r>
          </a:p>
        </p:txBody>
      </p:sp>
      <p:pic>
        <p:nvPicPr>
          <p:cNvPr id="2055" name="Picture 7">
            <a:extLst>
              <a:ext uri="{FF2B5EF4-FFF2-40B4-BE49-F238E27FC236}">
                <a16:creationId xmlns:a16="http://schemas.microsoft.com/office/drawing/2014/main" id="{41E8869A-EC15-5939-E60C-1978820668F1}"/>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600200"/>
            <a:ext cx="2819400"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6513DC5E-0422-9921-D446-76B5FC77C354}"/>
              </a:ext>
            </a:extLst>
          </p:cNvPr>
          <p:cNvSpPr>
            <a:spLocks noGrp="1"/>
          </p:cNvSpPr>
          <p:nvPr>
            <p:ph type="title"/>
          </p:nvPr>
        </p:nvSpPr>
        <p:spPr/>
        <p:txBody>
          <a:bodyPr/>
          <a:lstStyle/>
          <a:p>
            <a:r>
              <a:rPr lang="en-US" altLang="en-US"/>
              <a:t>Using compass to measure aspect in the field</a:t>
            </a:r>
          </a:p>
        </p:txBody>
      </p:sp>
      <p:sp>
        <p:nvSpPr>
          <p:cNvPr id="11267" name="Content Placeholder 2">
            <a:extLst>
              <a:ext uri="{FF2B5EF4-FFF2-40B4-BE49-F238E27FC236}">
                <a16:creationId xmlns:a16="http://schemas.microsoft.com/office/drawing/2014/main" id="{20FF53A4-92FD-B4DB-591D-E3678B6A7674}"/>
              </a:ext>
            </a:extLst>
          </p:cNvPr>
          <p:cNvSpPr>
            <a:spLocks noGrp="1"/>
          </p:cNvSpPr>
          <p:nvPr>
            <p:ph idx="1"/>
          </p:nvPr>
        </p:nvSpPr>
        <p:spPr>
          <a:xfrm>
            <a:off x="914400" y="1371600"/>
            <a:ext cx="7848600" cy="2057400"/>
          </a:xfrm>
        </p:spPr>
        <p:txBody>
          <a:bodyPr/>
          <a:lstStyle/>
          <a:p>
            <a:pPr lvl="1"/>
            <a:r>
              <a:rPr lang="en-US" altLang="en-US" sz="2400"/>
              <a:t>Face away from the hill (back to the hill)</a:t>
            </a:r>
          </a:p>
          <a:p>
            <a:pPr lvl="1"/>
            <a:r>
              <a:rPr lang="en-US" altLang="en-US" sz="2400"/>
              <a:t>Hold compass in front of you and rotate dial until “Red Fred” (the needle) in in the “Shed” (red outline arrow in base plate).</a:t>
            </a:r>
          </a:p>
          <a:p>
            <a:pPr lvl="1"/>
            <a:r>
              <a:rPr lang="en-US" altLang="en-US" sz="2400"/>
              <a:t>Reading at hinge is the aspect</a:t>
            </a:r>
            <a:r>
              <a:rPr lang="en-US" altLang="en-US" sz="1800"/>
              <a:t>. (in this case W, SW)</a:t>
            </a:r>
          </a:p>
        </p:txBody>
      </p:sp>
      <p:sp>
        <p:nvSpPr>
          <p:cNvPr id="11268" name="Footer Placeholder 3">
            <a:extLst>
              <a:ext uri="{FF2B5EF4-FFF2-40B4-BE49-F238E27FC236}">
                <a16:creationId xmlns:a16="http://schemas.microsoft.com/office/drawing/2014/main" id="{E642F296-69A4-C3D3-D9C9-4AC9B63EDF46}"/>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pic>
        <p:nvPicPr>
          <p:cNvPr id="11269" name="Picture 4">
            <a:extLst>
              <a:ext uri="{FF2B5EF4-FFF2-40B4-BE49-F238E27FC236}">
                <a16:creationId xmlns:a16="http://schemas.microsoft.com/office/drawing/2014/main" id="{A7D3B0DB-AA99-E499-7BC5-BB1CFA0C597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t="10683" b="17474"/>
          <a:stretch>
            <a:fillRect/>
          </a:stretch>
        </p:blipFill>
        <p:spPr bwMode="auto">
          <a:xfrm>
            <a:off x="1600200" y="3886200"/>
            <a:ext cx="5816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A384E30F-BAD1-4587-0066-9B446E51337F}"/>
              </a:ext>
              <a:ext uri="{C183D7F6-B498-43B3-948B-1728B52AA6E4}">
                <adec:decorative xmlns:adec="http://schemas.microsoft.com/office/drawing/2017/decorative" val="1"/>
              </a:ext>
            </a:extLst>
          </p:cNvPr>
          <p:cNvCxnSpPr/>
          <p:nvPr/>
        </p:nvCxnSpPr>
        <p:spPr>
          <a:xfrm rot="5400000">
            <a:off x="114300" y="3390900"/>
            <a:ext cx="2514600" cy="30480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9" name="Straight Arrow Connector 8">
            <a:extLst>
              <a:ext uri="{FF2B5EF4-FFF2-40B4-BE49-F238E27FC236}">
                <a16:creationId xmlns:a16="http://schemas.microsoft.com/office/drawing/2014/main" id="{2D37F7B2-5207-382D-C081-408887BA84DA}"/>
              </a:ext>
              <a:ext uri="{C183D7F6-B498-43B3-948B-1728B52AA6E4}">
                <adec:decorative xmlns:adec="http://schemas.microsoft.com/office/drawing/2017/decorative" val="1"/>
              </a:ext>
            </a:extLst>
          </p:cNvPr>
          <p:cNvCxnSpPr/>
          <p:nvPr/>
        </p:nvCxnSpPr>
        <p:spPr>
          <a:xfrm>
            <a:off x="1219200" y="4800600"/>
            <a:ext cx="3200400" cy="91440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F2EA29C-2261-0F23-460E-FCB0E4A9C9F6}"/>
              </a:ext>
              <a:ext uri="{C183D7F6-B498-43B3-948B-1728B52AA6E4}">
                <adec:decorative xmlns:adec="http://schemas.microsoft.com/office/drawing/2017/decorative" val="1"/>
              </a:ext>
            </a:extLst>
          </p:cNvPr>
          <p:cNvCxnSpPr/>
          <p:nvPr/>
        </p:nvCxnSpPr>
        <p:spPr>
          <a:xfrm rot="16200000" flipH="1">
            <a:off x="5295900" y="4076700"/>
            <a:ext cx="1524000" cy="228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2">
            <a:extLst>
              <a:ext uri="{FF2B5EF4-FFF2-40B4-BE49-F238E27FC236}">
                <a16:creationId xmlns:a16="http://schemas.microsoft.com/office/drawing/2014/main" id="{059B61AF-65AF-4BCB-5C67-7EB49E72E01B}"/>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sp>
        <p:nvSpPr>
          <p:cNvPr id="12291" name="Rectangle 2">
            <a:extLst>
              <a:ext uri="{FF2B5EF4-FFF2-40B4-BE49-F238E27FC236}">
                <a16:creationId xmlns:a16="http://schemas.microsoft.com/office/drawing/2014/main" id="{ACA9202A-9EDF-0255-4F3C-C258BAAB900D}"/>
              </a:ext>
              <a:ext uri="{C183D7F6-B498-43B3-948B-1728B52AA6E4}">
                <adec:decorative xmlns:adec="http://schemas.microsoft.com/office/drawing/2017/decorative" val="1"/>
              </a:ext>
            </a:extLst>
          </p:cNvPr>
          <p:cNvSpPr>
            <a:spLocks noGrp="1" noChangeArrowheads="1"/>
          </p:cNvSpPr>
          <p:nvPr>
            <p:ph type="title"/>
          </p:nvPr>
        </p:nvSpPr>
        <p:spPr>
          <a:xfrm>
            <a:off x="381000" y="0"/>
            <a:ext cx="7772400" cy="838200"/>
          </a:xfrm>
        </p:spPr>
        <p:txBody>
          <a:bodyPr/>
          <a:lstStyle/>
          <a:p>
            <a:pPr eaLnBrk="1" hangingPunct="1"/>
            <a:r>
              <a:rPr lang="en-US" altLang="en-US" sz="3200"/>
              <a:t>Vegetation Clues</a:t>
            </a:r>
          </a:p>
        </p:txBody>
      </p:sp>
      <p:pic>
        <p:nvPicPr>
          <p:cNvPr id="12292" name="Picture 4">
            <a:extLst>
              <a:ext uri="{FF2B5EF4-FFF2-40B4-BE49-F238E27FC236}">
                <a16:creationId xmlns:a16="http://schemas.microsoft.com/office/drawing/2014/main" id="{63274CA1-B1DC-CE7D-BB2E-DE956AA453B2}"/>
              </a:ext>
              <a:ext uri="{C183D7F6-B498-43B3-948B-1728B52AA6E4}">
                <adec:decorative xmlns:adec="http://schemas.microsoft.com/office/drawing/2017/decorative" val="1"/>
              </a:ext>
            </a:extLst>
          </p:cNvPr>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542925" y="1150938"/>
            <a:ext cx="2400300" cy="363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3">
            <a:extLst>
              <a:ext uri="{FF2B5EF4-FFF2-40B4-BE49-F238E27FC236}">
                <a16:creationId xmlns:a16="http://schemas.microsoft.com/office/drawing/2014/main" id="{A393A2F5-08A0-8D37-3BC6-F7599859CCFA}"/>
              </a:ext>
              <a:ext uri="{C183D7F6-B498-43B3-948B-1728B52AA6E4}">
                <adec:decorative xmlns:adec="http://schemas.microsoft.com/office/drawing/2017/decorative" val="1"/>
              </a:ext>
            </a:extLst>
          </p:cNvPr>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2438400" y="3657600"/>
            <a:ext cx="129063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 Box 5">
            <a:extLst>
              <a:ext uri="{FF2B5EF4-FFF2-40B4-BE49-F238E27FC236}">
                <a16:creationId xmlns:a16="http://schemas.microsoft.com/office/drawing/2014/main" id="{5A74DE3F-683E-FCC4-F36C-BF73A3B12337}"/>
              </a:ext>
              <a:ext uri="{C183D7F6-B498-43B3-948B-1728B52AA6E4}">
                <adec:decorative xmlns:adec="http://schemas.microsoft.com/office/drawing/2017/decorative" val="1"/>
              </a:ext>
            </a:extLst>
          </p:cNvPr>
          <p:cNvSpPr txBox="1">
            <a:spLocks noChangeArrowheads="1"/>
          </p:cNvSpPr>
          <p:nvPr/>
        </p:nvSpPr>
        <p:spPr bwMode="auto">
          <a:xfrm>
            <a:off x="463550" y="4786313"/>
            <a:ext cx="198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a:latin typeface="Century Gothic" panose="020B0502020202020204" pitchFamily="34" charset="0"/>
              </a:rPr>
              <a:t>Flagging</a:t>
            </a:r>
          </a:p>
        </p:txBody>
      </p:sp>
      <p:grpSp>
        <p:nvGrpSpPr>
          <p:cNvPr id="12295" name="Group 13">
            <a:extLst>
              <a:ext uri="{FF2B5EF4-FFF2-40B4-BE49-F238E27FC236}">
                <a16:creationId xmlns:a16="http://schemas.microsoft.com/office/drawing/2014/main" id="{B962E6D2-9B37-3B81-13CA-FB2E079028FD}"/>
              </a:ext>
              <a:ext uri="{C183D7F6-B498-43B3-948B-1728B52AA6E4}">
                <adec:decorative xmlns:adec="http://schemas.microsoft.com/office/drawing/2017/decorative" val="1"/>
              </a:ext>
            </a:extLst>
          </p:cNvPr>
          <p:cNvGrpSpPr>
            <a:grpSpLocks/>
          </p:cNvGrpSpPr>
          <p:nvPr/>
        </p:nvGrpSpPr>
        <p:grpSpPr bwMode="auto">
          <a:xfrm>
            <a:off x="3657600" y="914400"/>
            <a:ext cx="5257800" cy="2438400"/>
            <a:chOff x="2304" y="672"/>
            <a:chExt cx="3312" cy="1536"/>
          </a:xfrm>
        </p:grpSpPr>
        <p:pic>
          <p:nvPicPr>
            <p:cNvPr id="12305" name="Picture 6" descr="vegetation05">
              <a:extLst>
                <a:ext uri="{FF2B5EF4-FFF2-40B4-BE49-F238E27FC236}">
                  <a16:creationId xmlns:a16="http://schemas.microsoft.com/office/drawing/2014/main" id="{EAC2B371-273C-72AC-E440-D371680085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27777" b="19496"/>
            <a:stretch>
              <a:fillRect/>
            </a:stretch>
          </p:blipFill>
          <p:spPr bwMode="auto">
            <a:xfrm>
              <a:off x="2304" y="672"/>
              <a:ext cx="1872"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6" name="Text Box 7">
              <a:extLst>
                <a:ext uri="{FF2B5EF4-FFF2-40B4-BE49-F238E27FC236}">
                  <a16:creationId xmlns:a16="http://schemas.microsoft.com/office/drawing/2014/main" id="{02626096-F3B6-001B-6550-662414229E2C}"/>
                </a:ext>
              </a:extLst>
            </p:cNvPr>
            <p:cNvSpPr txBox="1">
              <a:spLocks noChangeArrowheads="1"/>
            </p:cNvSpPr>
            <p:nvPr/>
          </p:nvSpPr>
          <p:spPr bwMode="auto">
            <a:xfrm>
              <a:off x="4176" y="768"/>
              <a:ext cx="14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b="1">
                  <a:latin typeface="Century Gothic" panose="020B0502020202020204" pitchFamily="34" charset="0"/>
                </a:rPr>
                <a:t>Downed trees</a:t>
              </a:r>
            </a:p>
          </p:txBody>
        </p:sp>
      </p:grpSp>
      <p:grpSp>
        <p:nvGrpSpPr>
          <p:cNvPr id="12296" name="Group 14">
            <a:extLst>
              <a:ext uri="{FF2B5EF4-FFF2-40B4-BE49-F238E27FC236}">
                <a16:creationId xmlns:a16="http://schemas.microsoft.com/office/drawing/2014/main" id="{B51A52E9-71AE-296D-607D-BE53ABFF40EB}"/>
              </a:ext>
              <a:ext uri="{C183D7F6-B498-43B3-948B-1728B52AA6E4}">
                <adec:decorative xmlns:adec="http://schemas.microsoft.com/office/drawing/2017/decorative" val="1"/>
              </a:ext>
            </a:extLst>
          </p:cNvPr>
          <p:cNvGrpSpPr>
            <a:grpSpLocks/>
          </p:cNvGrpSpPr>
          <p:nvPr/>
        </p:nvGrpSpPr>
        <p:grpSpPr bwMode="auto">
          <a:xfrm>
            <a:off x="4495800" y="1905000"/>
            <a:ext cx="4492625" cy="2819400"/>
            <a:chOff x="2736" y="1200"/>
            <a:chExt cx="2830" cy="1776"/>
          </a:xfrm>
        </p:grpSpPr>
        <p:pic>
          <p:nvPicPr>
            <p:cNvPr id="12303" name="Picture 8" descr="vegetation03">
              <a:extLst>
                <a:ext uri="{FF2B5EF4-FFF2-40B4-BE49-F238E27FC236}">
                  <a16:creationId xmlns:a16="http://schemas.microsoft.com/office/drawing/2014/main" id="{05DCFCE4-E4DD-0079-0146-992B2C4A18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9033" t="3174" r="16129" b="30159"/>
            <a:stretch>
              <a:fillRect/>
            </a:stretch>
          </p:blipFill>
          <p:spPr bwMode="auto">
            <a:xfrm>
              <a:off x="4128" y="1200"/>
              <a:ext cx="1438" cy="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4" name="Text Box 9">
              <a:extLst>
                <a:ext uri="{FF2B5EF4-FFF2-40B4-BE49-F238E27FC236}">
                  <a16:creationId xmlns:a16="http://schemas.microsoft.com/office/drawing/2014/main" id="{23D3A3A7-B6F5-CA25-8963-C2791D0CF854}"/>
                </a:ext>
              </a:extLst>
            </p:cNvPr>
            <p:cNvSpPr txBox="1">
              <a:spLocks noChangeArrowheads="1"/>
            </p:cNvSpPr>
            <p:nvPr/>
          </p:nvSpPr>
          <p:spPr bwMode="auto">
            <a:xfrm>
              <a:off x="2736" y="2256"/>
              <a:ext cx="15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b="1">
                  <a:latin typeface="Century Gothic" panose="020B0502020202020204" pitchFamily="34" charset="0"/>
                </a:rPr>
                <a:t>Younger growth</a:t>
              </a:r>
            </a:p>
          </p:txBody>
        </p:sp>
      </p:grpSp>
      <p:grpSp>
        <p:nvGrpSpPr>
          <p:cNvPr id="12297" name="Group 15">
            <a:extLst>
              <a:ext uri="{FF2B5EF4-FFF2-40B4-BE49-F238E27FC236}">
                <a16:creationId xmlns:a16="http://schemas.microsoft.com/office/drawing/2014/main" id="{CBF1B6D4-FDAA-AAA6-B005-2BD30A7B6131}"/>
              </a:ext>
              <a:ext uri="{C183D7F6-B498-43B3-948B-1728B52AA6E4}">
                <adec:decorative xmlns:adec="http://schemas.microsoft.com/office/drawing/2017/decorative" val="1"/>
              </a:ext>
            </a:extLst>
          </p:cNvPr>
          <p:cNvGrpSpPr>
            <a:grpSpLocks/>
          </p:cNvGrpSpPr>
          <p:nvPr/>
        </p:nvGrpSpPr>
        <p:grpSpPr bwMode="auto">
          <a:xfrm>
            <a:off x="3810000" y="3962400"/>
            <a:ext cx="5181600" cy="2667000"/>
            <a:chOff x="2496" y="2544"/>
            <a:chExt cx="3168" cy="1632"/>
          </a:xfrm>
        </p:grpSpPr>
        <p:pic>
          <p:nvPicPr>
            <p:cNvPr id="12301" name="Picture 10" descr="4009">
              <a:extLst>
                <a:ext uri="{FF2B5EF4-FFF2-40B4-BE49-F238E27FC236}">
                  <a16:creationId xmlns:a16="http://schemas.microsoft.com/office/drawing/2014/main" id="{13C5AAD1-60E0-3326-361D-294BA64395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7949" r="30769"/>
            <a:stretch>
              <a:fillRect/>
            </a:stretch>
          </p:blipFill>
          <p:spPr bwMode="auto">
            <a:xfrm>
              <a:off x="2496" y="2544"/>
              <a:ext cx="1446" cy="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2" name="Text Box 11">
              <a:extLst>
                <a:ext uri="{FF2B5EF4-FFF2-40B4-BE49-F238E27FC236}">
                  <a16:creationId xmlns:a16="http://schemas.microsoft.com/office/drawing/2014/main" id="{BDCBA032-6759-8AF5-2677-13DC64DA65EF}"/>
                </a:ext>
              </a:extLst>
            </p:cNvPr>
            <p:cNvSpPr txBox="1">
              <a:spLocks noChangeArrowheads="1"/>
            </p:cNvSpPr>
            <p:nvPr/>
          </p:nvSpPr>
          <p:spPr bwMode="auto">
            <a:xfrm>
              <a:off x="4032" y="3216"/>
              <a:ext cx="1632"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b="1">
                  <a:latin typeface="Century Gothic" panose="020B0502020202020204" pitchFamily="34" charset="0"/>
                </a:rPr>
                <a:t>Sparse or no  vegetation.</a:t>
              </a:r>
            </a:p>
            <a:p>
              <a:pPr eaLnBrk="1" hangingPunct="1">
                <a:spcBef>
                  <a:spcPct val="50000"/>
                </a:spcBef>
              </a:pPr>
              <a:r>
                <a:rPr lang="en-US" altLang="en-US" sz="2000" b="1">
                  <a:latin typeface="Century Gothic" panose="020B0502020202020204" pitchFamily="34" charset="0"/>
                </a:rPr>
                <a:t>Open chutes in vegetation</a:t>
              </a:r>
            </a:p>
          </p:txBody>
        </p:sp>
      </p:grpSp>
      <p:grpSp>
        <p:nvGrpSpPr>
          <p:cNvPr id="12298" name="Group 19">
            <a:extLst>
              <a:ext uri="{FF2B5EF4-FFF2-40B4-BE49-F238E27FC236}">
                <a16:creationId xmlns:a16="http://schemas.microsoft.com/office/drawing/2014/main" id="{30079684-6CAE-FE67-87D5-21F732542277}"/>
              </a:ext>
              <a:ext uri="{C183D7F6-B498-43B3-948B-1728B52AA6E4}">
                <adec:decorative xmlns:adec="http://schemas.microsoft.com/office/drawing/2017/decorative" val="1"/>
              </a:ext>
            </a:extLst>
          </p:cNvPr>
          <p:cNvGrpSpPr>
            <a:grpSpLocks/>
          </p:cNvGrpSpPr>
          <p:nvPr/>
        </p:nvGrpSpPr>
        <p:grpSpPr bwMode="auto">
          <a:xfrm>
            <a:off x="7848600" y="3048000"/>
            <a:ext cx="990600" cy="2819400"/>
            <a:chOff x="4944" y="1920"/>
            <a:chExt cx="624" cy="1776"/>
          </a:xfrm>
        </p:grpSpPr>
        <p:sp>
          <p:nvSpPr>
            <p:cNvPr id="12299" name="Line 17">
              <a:extLst>
                <a:ext uri="{FF2B5EF4-FFF2-40B4-BE49-F238E27FC236}">
                  <a16:creationId xmlns:a16="http://schemas.microsoft.com/office/drawing/2014/main" id="{DFB852CD-F284-BA23-047E-1E0F6A334BD2}"/>
                </a:ext>
              </a:extLst>
            </p:cNvPr>
            <p:cNvSpPr>
              <a:spLocks noChangeShapeType="1"/>
            </p:cNvSpPr>
            <p:nvPr/>
          </p:nvSpPr>
          <p:spPr bwMode="auto">
            <a:xfrm flipH="1" flipV="1">
              <a:off x="5232" y="1920"/>
              <a:ext cx="336" cy="1536"/>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00" name="Line 18">
              <a:extLst>
                <a:ext uri="{FF2B5EF4-FFF2-40B4-BE49-F238E27FC236}">
                  <a16:creationId xmlns:a16="http://schemas.microsoft.com/office/drawing/2014/main" id="{1EE281F2-B17F-BB1B-F304-C7A6B70D9E3C}"/>
                </a:ext>
              </a:extLst>
            </p:cNvPr>
            <p:cNvSpPr>
              <a:spLocks noChangeShapeType="1"/>
            </p:cNvSpPr>
            <p:nvPr/>
          </p:nvSpPr>
          <p:spPr bwMode="auto">
            <a:xfrm flipH="1">
              <a:off x="4944" y="3456"/>
              <a:ext cx="624" cy="24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3">
            <a:extLst>
              <a:ext uri="{FF2B5EF4-FFF2-40B4-BE49-F238E27FC236}">
                <a16:creationId xmlns:a16="http://schemas.microsoft.com/office/drawing/2014/main" id="{102014B7-0A12-6D35-51CA-585F71B46DDC}"/>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sp>
        <p:nvSpPr>
          <p:cNvPr id="13315" name="Rectangle 2">
            <a:extLst>
              <a:ext uri="{FF2B5EF4-FFF2-40B4-BE49-F238E27FC236}">
                <a16:creationId xmlns:a16="http://schemas.microsoft.com/office/drawing/2014/main" id="{0A95F884-41B1-B16B-E70F-211F29B6CE33}"/>
              </a:ext>
            </a:extLst>
          </p:cNvPr>
          <p:cNvSpPr>
            <a:spLocks noGrp="1" noChangeArrowheads="1"/>
          </p:cNvSpPr>
          <p:nvPr>
            <p:ph type="title"/>
          </p:nvPr>
        </p:nvSpPr>
        <p:spPr/>
        <p:txBody>
          <a:bodyPr/>
          <a:lstStyle/>
          <a:p>
            <a:pPr eaLnBrk="1" hangingPunct="1"/>
            <a:r>
              <a:rPr lang="en-US" altLang="en-US"/>
              <a:t>Weather</a:t>
            </a:r>
          </a:p>
        </p:txBody>
      </p:sp>
      <p:sp>
        <p:nvSpPr>
          <p:cNvPr id="13316" name="Rectangle 3">
            <a:extLst>
              <a:ext uri="{FF2B5EF4-FFF2-40B4-BE49-F238E27FC236}">
                <a16:creationId xmlns:a16="http://schemas.microsoft.com/office/drawing/2014/main" id="{1A733C01-939A-15E7-745B-150B6369197D}"/>
              </a:ext>
            </a:extLst>
          </p:cNvPr>
          <p:cNvSpPr>
            <a:spLocks noGrp="1" noChangeArrowheads="1"/>
          </p:cNvSpPr>
          <p:nvPr>
            <p:ph type="body" idx="1"/>
          </p:nvPr>
        </p:nvSpPr>
        <p:spPr>
          <a:xfrm>
            <a:off x="685800" y="1295400"/>
            <a:ext cx="7696200" cy="4648200"/>
          </a:xfrm>
        </p:spPr>
        <p:txBody>
          <a:bodyPr/>
          <a:lstStyle/>
          <a:p>
            <a:pPr eaLnBrk="1" hangingPunct="1">
              <a:lnSpc>
                <a:spcPct val="90000"/>
              </a:lnSpc>
            </a:pPr>
            <a:r>
              <a:rPr lang="en-US" altLang="en-US" sz="2800" i="1"/>
              <a:t>Precipitation</a:t>
            </a:r>
          </a:p>
          <a:p>
            <a:pPr lvl="1" eaLnBrk="1" hangingPunct="1">
              <a:lnSpc>
                <a:spcPct val="90000"/>
              </a:lnSpc>
            </a:pPr>
            <a:r>
              <a:rPr lang="en-US" altLang="en-US" sz="2400"/>
              <a:t> more than 1”/hr, 12”/24hrs</a:t>
            </a:r>
          </a:p>
          <a:p>
            <a:pPr lvl="1" eaLnBrk="1" hangingPunct="1">
              <a:lnSpc>
                <a:spcPct val="90000"/>
              </a:lnSpc>
            </a:pPr>
            <a:r>
              <a:rPr lang="en-US" altLang="en-US" sz="2400"/>
              <a:t>Rain on snow</a:t>
            </a:r>
          </a:p>
          <a:p>
            <a:pPr eaLnBrk="1" hangingPunct="1">
              <a:lnSpc>
                <a:spcPct val="90000"/>
              </a:lnSpc>
            </a:pPr>
            <a:r>
              <a:rPr lang="en-US" altLang="en-US" sz="2800" i="1"/>
              <a:t>Temperature</a:t>
            </a:r>
            <a:r>
              <a:rPr lang="en-US" altLang="en-US" sz="2800"/>
              <a:t> </a:t>
            </a:r>
          </a:p>
          <a:p>
            <a:pPr lvl="1" eaLnBrk="1" hangingPunct="1">
              <a:lnSpc>
                <a:spcPct val="90000"/>
              </a:lnSpc>
            </a:pPr>
            <a:r>
              <a:rPr lang="en-US" altLang="en-US" sz="2400"/>
              <a:t>Cold stays unstable longer</a:t>
            </a:r>
          </a:p>
          <a:p>
            <a:pPr eaLnBrk="1" hangingPunct="1">
              <a:lnSpc>
                <a:spcPct val="90000"/>
              </a:lnSpc>
            </a:pPr>
            <a:r>
              <a:rPr lang="en-US" altLang="en-US" sz="2800" i="1"/>
              <a:t>Wind</a:t>
            </a:r>
            <a:r>
              <a:rPr lang="en-US" altLang="en-US" sz="2800"/>
              <a:t> </a:t>
            </a:r>
          </a:p>
          <a:p>
            <a:pPr lvl="1" eaLnBrk="1" hangingPunct="1">
              <a:lnSpc>
                <a:spcPct val="90000"/>
              </a:lnSpc>
            </a:pPr>
            <a:r>
              <a:rPr lang="en-US" altLang="en-US" sz="2400"/>
              <a:t>Stay away from leeward side</a:t>
            </a:r>
          </a:p>
          <a:p>
            <a:pPr eaLnBrk="1" hangingPunct="1">
              <a:lnSpc>
                <a:spcPct val="90000"/>
              </a:lnSpc>
            </a:pPr>
            <a:r>
              <a:rPr lang="en-US" altLang="en-US" sz="2800"/>
              <a:t>Past – Current – Forecast</a:t>
            </a:r>
          </a:p>
          <a:p>
            <a:pPr lvl="1" eaLnBrk="1" hangingPunct="1">
              <a:lnSpc>
                <a:spcPct val="90000"/>
              </a:lnSpc>
            </a:pPr>
            <a:r>
              <a:rPr lang="en-US" altLang="en-US" sz="2400"/>
              <a:t>Most avalanches within 24 – 48 hrs of storm</a:t>
            </a:r>
          </a:p>
          <a:p>
            <a:pPr lvl="1" eaLnBrk="1" hangingPunct="1">
              <a:lnSpc>
                <a:spcPct val="90000"/>
              </a:lnSpc>
            </a:pPr>
            <a:r>
              <a:rPr lang="en-US" altLang="en-US" sz="2400"/>
              <a:t>Most after midday</a:t>
            </a:r>
          </a:p>
          <a:p>
            <a:pPr eaLnBrk="1" hangingPunct="1">
              <a:lnSpc>
                <a:spcPct val="90000"/>
              </a:lnSpc>
            </a:pPr>
            <a:r>
              <a:rPr lang="en-US" altLang="en-US" sz="2800"/>
              <a:t>Understand &amp; monitor weather patterns</a:t>
            </a:r>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3">
            <a:extLst>
              <a:ext uri="{FF2B5EF4-FFF2-40B4-BE49-F238E27FC236}">
                <a16:creationId xmlns:a16="http://schemas.microsoft.com/office/drawing/2014/main" id="{50E1FEF2-2C00-2FA5-915D-12E88FC99CA0}"/>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sp>
        <p:nvSpPr>
          <p:cNvPr id="14339" name="Rectangle 2">
            <a:extLst>
              <a:ext uri="{FF2B5EF4-FFF2-40B4-BE49-F238E27FC236}">
                <a16:creationId xmlns:a16="http://schemas.microsoft.com/office/drawing/2014/main" id="{A7BFF268-F2C8-3462-27B3-403D7856BBCE}"/>
              </a:ext>
            </a:extLst>
          </p:cNvPr>
          <p:cNvSpPr>
            <a:spLocks noGrp="1" noChangeArrowheads="1"/>
          </p:cNvSpPr>
          <p:nvPr>
            <p:ph type="title"/>
          </p:nvPr>
        </p:nvSpPr>
        <p:spPr/>
        <p:txBody>
          <a:bodyPr/>
          <a:lstStyle/>
          <a:p>
            <a:pPr eaLnBrk="1" hangingPunct="1"/>
            <a:r>
              <a:rPr lang="en-US" altLang="en-US" sz="3200"/>
              <a:t>Snowpack</a:t>
            </a:r>
          </a:p>
        </p:txBody>
      </p:sp>
      <p:sp>
        <p:nvSpPr>
          <p:cNvPr id="14340" name="Rectangle 3">
            <a:extLst>
              <a:ext uri="{FF2B5EF4-FFF2-40B4-BE49-F238E27FC236}">
                <a16:creationId xmlns:a16="http://schemas.microsoft.com/office/drawing/2014/main" id="{33440FDC-17CE-C867-C13D-81D75756876F}"/>
              </a:ext>
            </a:extLst>
          </p:cNvPr>
          <p:cNvSpPr>
            <a:spLocks noGrp="1" noChangeArrowheads="1"/>
          </p:cNvSpPr>
          <p:nvPr>
            <p:ph type="body" idx="1"/>
          </p:nvPr>
        </p:nvSpPr>
        <p:spPr>
          <a:xfrm>
            <a:off x="838200" y="2209800"/>
            <a:ext cx="3886200" cy="2743200"/>
          </a:xfrm>
        </p:spPr>
        <p:txBody>
          <a:bodyPr/>
          <a:lstStyle/>
          <a:p>
            <a:pPr eaLnBrk="1" hangingPunct="1"/>
            <a:r>
              <a:rPr lang="en-US" altLang="en-US" sz="2200"/>
              <a:t>Each event shows in the snow pack as a layer.</a:t>
            </a:r>
          </a:p>
          <a:p>
            <a:pPr eaLnBrk="1" hangingPunct="1"/>
            <a:r>
              <a:rPr lang="en-US" altLang="en-US" sz="2200"/>
              <a:t>Properties change over time (metamorphism)</a:t>
            </a:r>
          </a:p>
          <a:p>
            <a:pPr eaLnBrk="1" hangingPunct="1"/>
            <a:r>
              <a:rPr lang="en-US" altLang="en-US" sz="2200"/>
              <a:t>Snowpits are used to measure and assess the stability of each layer.</a:t>
            </a:r>
            <a:r>
              <a:rPr lang="en-US" altLang="en-US" sz="2000"/>
              <a:t>		</a:t>
            </a:r>
          </a:p>
        </p:txBody>
      </p:sp>
      <p:pic>
        <p:nvPicPr>
          <p:cNvPr id="14341" name="Picture 4" descr="brush">
            <a:extLst>
              <a:ext uri="{FF2B5EF4-FFF2-40B4-BE49-F238E27FC236}">
                <a16:creationId xmlns:a16="http://schemas.microsoft.com/office/drawing/2014/main" id="{8C85EFB9-E65E-8B38-0731-B0158BD2E2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676400"/>
            <a:ext cx="379888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Footer Placeholder 3">
            <a:extLst>
              <a:ext uri="{FF2B5EF4-FFF2-40B4-BE49-F238E27FC236}">
                <a16:creationId xmlns:a16="http://schemas.microsoft.com/office/drawing/2014/main" id="{B9F384ED-92FB-FE86-D1D3-299AE02CDB05}"/>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sp>
        <p:nvSpPr>
          <p:cNvPr id="15363" name="Rectangle 2">
            <a:extLst>
              <a:ext uri="{FF2B5EF4-FFF2-40B4-BE49-F238E27FC236}">
                <a16:creationId xmlns:a16="http://schemas.microsoft.com/office/drawing/2014/main" id="{2A6DA23C-1903-25C7-1CA2-095E6FBB8AF3}"/>
              </a:ext>
            </a:extLst>
          </p:cNvPr>
          <p:cNvSpPr>
            <a:spLocks noGrp="1" noChangeArrowheads="1"/>
          </p:cNvSpPr>
          <p:nvPr>
            <p:ph type="title"/>
          </p:nvPr>
        </p:nvSpPr>
        <p:spPr>
          <a:xfrm>
            <a:off x="304800" y="0"/>
            <a:ext cx="7772400" cy="1143000"/>
          </a:xfrm>
        </p:spPr>
        <p:txBody>
          <a:bodyPr/>
          <a:lstStyle/>
          <a:p>
            <a:pPr eaLnBrk="1" hangingPunct="1"/>
            <a:r>
              <a:rPr lang="en-US" altLang="en-US"/>
              <a:t>Factors in Snowpack Stability</a:t>
            </a:r>
          </a:p>
        </p:txBody>
      </p:sp>
      <p:sp>
        <p:nvSpPr>
          <p:cNvPr id="15364" name="Rectangle 3">
            <a:extLst>
              <a:ext uri="{FF2B5EF4-FFF2-40B4-BE49-F238E27FC236}">
                <a16:creationId xmlns:a16="http://schemas.microsoft.com/office/drawing/2014/main" id="{C41AA82C-C6B3-C26C-231E-1918C2D7F1BA}"/>
              </a:ext>
            </a:extLst>
          </p:cNvPr>
          <p:cNvSpPr>
            <a:spLocks noGrp="1" noChangeArrowheads="1"/>
          </p:cNvSpPr>
          <p:nvPr>
            <p:ph type="body" idx="1"/>
          </p:nvPr>
        </p:nvSpPr>
        <p:spPr>
          <a:xfrm>
            <a:off x="685800" y="1676400"/>
            <a:ext cx="8077200" cy="4114800"/>
          </a:xfrm>
        </p:spPr>
        <p:txBody>
          <a:bodyPr/>
          <a:lstStyle/>
          <a:p>
            <a:pPr eaLnBrk="1" hangingPunct="1"/>
            <a:r>
              <a:rPr lang="en-US" altLang="en-US" sz="2800"/>
              <a:t>Depth and Type of Snow</a:t>
            </a:r>
          </a:p>
          <a:p>
            <a:pPr eaLnBrk="1" hangingPunct="1"/>
            <a:r>
              <a:rPr lang="en-US" altLang="en-US" sz="2800"/>
              <a:t>Density : how compact</a:t>
            </a:r>
          </a:p>
          <a:p>
            <a:pPr eaLnBrk="1" hangingPunct="1"/>
            <a:r>
              <a:rPr lang="en-US" altLang="en-US" sz="2800"/>
              <a:t>Metamorphism</a:t>
            </a:r>
          </a:p>
          <a:p>
            <a:pPr lvl="1" eaLnBrk="1" hangingPunct="1"/>
            <a:r>
              <a:rPr lang="en-US" altLang="en-US"/>
              <a:t>Progressive change in snow crystals</a:t>
            </a:r>
          </a:p>
          <a:p>
            <a:pPr lvl="1" eaLnBrk="1" hangingPunct="1"/>
            <a:r>
              <a:rPr lang="en-US" altLang="en-US"/>
              <a:t>Bonding strength</a:t>
            </a:r>
          </a:p>
          <a:p>
            <a:pPr lvl="1" eaLnBrk="1" hangingPunct="1"/>
            <a:r>
              <a:rPr lang="en-US" altLang="en-US"/>
              <a:t>Stress within snow pack.</a:t>
            </a:r>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3">
            <a:extLst>
              <a:ext uri="{FF2B5EF4-FFF2-40B4-BE49-F238E27FC236}">
                <a16:creationId xmlns:a16="http://schemas.microsoft.com/office/drawing/2014/main" id="{CB6E5EF2-2ACA-5103-D38C-E676F3350C06}"/>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sp>
        <p:nvSpPr>
          <p:cNvPr id="16387" name="Rectangle 2">
            <a:extLst>
              <a:ext uri="{FF2B5EF4-FFF2-40B4-BE49-F238E27FC236}">
                <a16:creationId xmlns:a16="http://schemas.microsoft.com/office/drawing/2014/main" id="{525977F9-BA2E-0481-DDAC-F35D699BD51B}"/>
              </a:ext>
            </a:extLst>
          </p:cNvPr>
          <p:cNvSpPr>
            <a:spLocks noGrp="1" noChangeArrowheads="1"/>
          </p:cNvSpPr>
          <p:nvPr>
            <p:ph type="title"/>
          </p:nvPr>
        </p:nvSpPr>
        <p:spPr>
          <a:xfrm>
            <a:off x="304800" y="0"/>
            <a:ext cx="8001000" cy="1143000"/>
          </a:xfrm>
        </p:spPr>
        <p:txBody>
          <a:bodyPr/>
          <a:lstStyle/>
          <a:p>
            <a:r>
              <a:rPr lang="en-US" altLang="en-US" sz="2800"/>
              <a:t>The Human Factor: </a:t>
            </a:r>
            <a:br>
              <a:rPr lang="en-US" altLang="en-US" sz="2800"/>
            </a:br>
            <a:r>
              <a:rPr lang="en-US" altLang="en-US" sz="2800"/>
              <a:t>Most people trigger their own avalanche</a:t>
            </a:r>
          </a:p>
        </p:txBody>
      </p:sp>
      <p:sp>
        <p:nvSpPr>
          <p:cNvPr id="16388" name="Rectangle 3">
            <a:extLst>
              <a:ext uri="{FF2B5EF4-FFF2-40B4-BE49-F238E27FC236}">
                <a16:creationId xmlns:a16="http://schemas.microsoft.com/office/drawing/2014/main" id="{4C2CD29F-E89D-1567-E1B7-98DEEE964EDF}"/>
              </a:ext>
            </a:extLst>
          </p:cNvPr>
          <p:cNvSpPr>
            <a:spLocks noGrp="1" noChangeArrowheads="1"/>
          </p:cNvSpPr>
          <p:nvPr>
            <p:ph type="body" idx="1"/>
          </p:nvPr>
        </p:nvSpPr>
        <p:spPr>
          <a:xfrm>
            <a:off x="762000" y="1447800"/>
            <a:ext cx="4267200" cy="6172200"/>
          </a:xfrm>
        </p:spPr>
        <p:txBody>
          <a:bodyPr/>
          <a:lstStyle/>
          <a:p>
            <a:r>
              <a:rPr lang="en-US" altLang="en-US" sz="2400"/>
              <a:t>Attitude,Experience, Fitness, Equipment, Training. </a:t>
            </a:r>
          </a:p>
          <a:p>
            <a:r>
              <a:rPr lang="en-US" altLang="en-US" sz="2400"/>
              <a:t>Herding instinct</a:t>
            </a:r>
          </a:p>
          <a:p>
            <a:r>
              <a:rPr lang="en-US" altLang="en-US" sz="2400"/>
              <a:t>Rush for first tracks</a:t>
            </a:r>
          </a:p>
          <a:p>
            <a:r>
              <a:rPr lang="en-US" altLang="en-US" sz="2400"/>
              <a:t>The rush home</a:t>
            </a:r>
          </a:p>
          <a:p>
            <a:r>
              <a:rPr lang="en-US" altLang="en-US" sz="2400"/>
              <a:t>Bad weather breeds conservatism</a:t>
            </a:r>
          </a:p>
          <a:p>
            <a:r>
              <a:rPr lang="en-US" altLang="en-US" sz="2400"/>
              <a:t>Sunny weather gives false confidence</a:t>
            </a:r>
          </a:p>
          <a:p>
            <a:r>
              <a:rPr lang="en-US" altLang="en-US" sz="2400"/>
              <a:t>Get your money’s worth.</a:t>
            </a:r>
          </a:p>
        </p:txBody>
      </p:sp>
      <p:pic>
        <p:nvPicPr>
          <p:cNvPr id="16389" name="Picture 4">
            <a:extLst>
              <a:ext uri="{FF2B5EF4-FFF2-40B4-BE49-F238E27FC236}">
                <a16:creationId xmlns:a16="http://schemas.microsoft.com/office/drawing/2014/main" id="{7E7D5738-6834-EE77-35F2-77D00BA404C7}"/>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133600"/>
            <a:ext cx="4362450" cy="299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ctangle 5">
            <a:extLst>
              <a:ext uri="{FF2B5EF4-FFF2-40B4-BE49-F238E27FC236}">
                <a16:creationId xmlns:a16="http://schemas.microsoft.com/office/drawing/2014/main" id="{E28433A9-7082-4FFF-4BC7-C8194E5E4293}"/>
              </a:ext>
            </a:extLst>
          </p:cNvPr>
          <p:cNvSpPr>
            <a:spLocks noChangeArrowheads="1"/>
          </p:cNvSpPr>
          <p:nvPr/>
        </p:nvSpPr>
        <p:spPr bwMode="auto">
          <a:xfrm>
            <a:off x="6094413" y="6172200"/>
            <a:ext cx="30495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900">
                <a:latin typeface="Tahoma" panose="020B0604030504040204" pitchFamily="34" charset="0"/>
              </a:rPr>
              <a:t>http://www.backcountry.com/images/newsletter/806.jpg</a:t>
            </a:r>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3">
            <a:extLst>
              <a:ext uri="{FF2B5EF4-FFF2-40B4-BE49-F238E27FC236}">
                <a16:creationId xmlns:a16="http://schemas.microsoft.com/office/drawing/2014/main" id="{55F43E19-0CD7-7AA7-3E97-0C6F20274FF1}"/>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sp>
        <p:nvSpPr>
          <p:cNvPr id="17411" name="Rectangle 2">
            <a:extLst>
              <a:ext uri="{FF2B5EF4-FFF2-40B4-BE49-F238E27FC236}">
                <a16:creationId xmlns:a16="http://schemas.microsoft.com/office/drawing/2014/main" id="{4F02AFF4-8C5E-CA4C-7728-AD11620ADD93}"/>
              </a:ext>
            </a:extLst>
          </p:cNvPr>
          <p:cNvSpPr>
            <a:spLocks noGrp="1" noChangeArrowheads="1"/>
          </p:cNvSpPr>
          <p:nvPr>
            <p:ph type="title"/>
          </p:nvPr>
        </p:nvSpPr>
        <p:spPr/>
        <p:txBody>
          <a:bodyPr/>
          <a:lstStyle/>
          <a:p>
            <a:pPr eaLnBrk="1" hangingPunct="1"/>
            <a:r>
              <a:rPr lang="en-US" altLang="en-US"/>
              <a:t>Putting it all together</a:t>
            </a:r>
          </a:p>
        </p:txBody>
      </p:sp>
      <p:sp>
        <p:nvSpPr>
          <p:cNvPr id="17412" name="Rectangle 3">
            <a:extLst>
              <a:ext uri="{FF2B5EF4-FFF2-40B4-BE49-F238E27FC236}">
                <a16:creationId xmlns:a16="http://schemas.microsoft.com/office/drawing/2014/main" id="{7418E6D4-22F2-AE9A-EA8D-E082F7346C65}"/>
              </a:ext>
            </a:extLst>
          </p:cNvPr>
          <p:cNvSpPr>
            <a:spLocks noGrp="1" noChangeArrowheads="1"/>
          </p:cNvSpPr>
          <p:nvPr>
            <p:ph type="body" idx="1"/>
          </p:nvPr>
        </p:nvSpPr>
        <p:spPr/>
        <p:txBody>
          <a:bodyPr/>
          <a:lstStyle/>
          <a:p>
            <a:pPr eaLnBrk="1" hangingPunct="1"/>
            <a:r>
              <a:rPr lang="en-US" altLang="en-US" sz="2800"/>
              <a:t>Plan </a:t>
            </a:r>
          </a:p>
          <a:p>
            <a:pPr lvl="1" eaLnBrk="1" hangingPunct="1"/>
            <a:r>
              <a:rPr lang="en-US" altLang="en-US" sz="2400"/>
              <a:t>Study maps and aerial photos to identify dangerous slopes, aspects and traps.  Plan escape and alternate routes.</a:t>
            </a:r>
          </a:p>
          <a:p>
            <a:pPr lvl="1" eaLnBrk="1" hangingPunct="1"/>
            <a:r>
              <a:rPr lang="en-US" altLang="en-US" sz="2400"/>
              <a:t>Monitor weather.</a:t>
            </a:r>
          </a:p>
          <a:p>
            <a:pPr lvl="1" eaLnBrk="1" hangingPunct="1"/>
            <a:r>
              <a:rPr lang="en-US" altLang="en-US" sz="2400"/>
              <a:t>Get Avalanche Rating</a:t>
            </a:r>
          </a:p>
          <a:p>
            <a:pPr eaLnBrk="1" hangingPunct="1"/>
            <a:r>
              <a:rPr lang="en-US" altLang="en-US" sz="2800"/>
              <a:t>During Trip</a:t>
            </a:r>
          </a:p>
          <a:p>
            <a:pPr lvl="1" eaLnBrk="1" hangingPunct="1"/>
            <a:r>
              <a:rPr lang="en-US" altLang="en-US" sz="2400"/>
              <a:t>Regularly re-assess conditions.</a:t>
            </a:r>
          </a:p>
          <a:p>
            <a:pPr lvl="1" eaLnBrk="1" hangingPunct="1"/>
            <a:r>
              <a:rPr lang="en-US" altLang="en-US" sz="2400"/>
              <a:t>Change route and plan as needed.</a:t>
            </a:r>
          </a:p>
          <a:p>
            <a:pPr lvl="1" eaLnBrk="1" hangingPunct="1"/>
            <a:r>
              <a:rPr lang="en-US" altLang="en-US" sz="2400"/>
              <a:t>Be ready to turn around or hunker down.</a:t>
            </a:r>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3">
            <a:extLst>
              <a:ext uri="{FF2B5EF4-FFF2-40B4-BE49-F238E27FC236}">
                <a16:creationId xmlns:a16="http://schemas.microsoft.com/office/drawing/2014/main" id="{297C2275-8371-3532-CF1C-8DB63345286B}"/>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sp>
        <p:nvSpPr>
          <p:cNvPr id="18435" name="Rectangle 2">
            <a:extLst>
              <a:ext uri="{FF2B5EF4-FFF2-40B4-BE49-F238E27FC236}">
                <a16:creationId xmlns:a16="http://schemas.microsoft.com/office/drawing/2014/main" id="{925568BD-B0C6-6247-6344-2E2D1C2C2BD9}"/>
              </a:ext>
            </a:extLst>
          </p:cNvPr>
          <p:cNvSpPr>
            <a:spLocks noGrp="1" noChangeArrowheads="1"/>
          </p:cNvSpPr>
          <p:nvPr>
            <p:ph type="title"/>
          </p:nvPr>
        </p:nvSpPr>
        <p:spPr/>
        <p:txBody>
          <a:bodyPr/>
          <a:lstStyle/>
          <a:p>
            <a:pPr eaLnBrk="1" hangingPunct="1"/>
            <a:r>
              <a:rPr lang="en-US" altLang="en-US"/>
              <a:t>Avalanche Reports</a:t>
            </a:r>
          </a:p>
        </p:txBody>
      </p:sp>
      <p:sp>
        <p:nvSpPr>
          <p:cNvPr id="18436" name="Rectangle 3">
            <a:extLst>
              <a:ext uri="{FF2B5EF4-FFF2-40B4-BE49-F238E27FC236}">
                <a16:creationId xmlns:a16="http://schemas.microsoft.com/office/drawing/2014/main" id="{4F0F9697-84A0-5E1B-66AD-8F09F8D5BC8F}"/>
              </a:ext>
            </a:extLst>
          </p:cNvPr>
          <p:cNvSpPr>
            <a:spLocks noGrp="1" noChangeArrowheads="1"/>
          </p:cNvSpPr>
          <p:nvPr>
            <p:ph type="body" idx="1"/>
          </p:nvPr>
        </p:nvSpPr>
        <p:spPr>
          <a:xfrm>
            <a:off x="762000" y="1524000"/>
            <a:ext cx="7772400" cy="1295400"/>
          </a:xfrm>
        </p:spPr>
        <p:txBody>
          <a:bodyPr/>
          <a:lstStyle/>
          <a:p>
            <a:pPr eaLnBrk="1" hangingPunct="1"/>
            <a:r>
              <a:rPr lang="en-US" altLang="en-US">
                <a:hlinkClick r:id="rId2"/>
              </a:rPr>
              <a:t>www.avalanche.org</a:t>
            </a:r>
            <a:endParaRPr lang="en-US" altLang="en-US"/>
          </a:p>
          <a:p>
            <a:pPr eaLnBrk="1" hangingPunct="1"/>
            <a:r>
              <a:rPr lang="en-US" altLang="en-US"/>
              <a:t>Local agencies</a:t>
            </a:r>
          </a:p>
        </p:txBody>
      </p:sp>
      <p:pic>
        <p:nvPicPr>
          <p:cNvPr id="18437" name="Picture 4">
            <a:extLst>
              <a:ext uri="{FF2B5EF4-FFF2-40B4-BE49-F238E27FC236}">
                <a16:creationId xmlns:a16="http://schemas.microsoft.com/office/drawing/2014/main" id="{437C3A7E-9FC1-64F9-FC36-CA2218CEF0CF}"/>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0417" r="22449" b="18750"/>
          <a:stretch>
            <a:fillRect/>
          </a:stretch>
        </p:blipFill>
        <p:spPr bwMode="auto">
          <a:xfrm>
            <a:off x="4419600" y="2265363"/>
            <a:ext cx="44958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C9D38-D31E-1229-CDC2-5F65D8DCF4D3}"/>
            </a:ext>
          </a:extLst>
        </p:cNvPr>
        <p:cNvGrpSpPr/>
        <p:nvPr/>
      </p:nvGrpSpPr>
      <p:grpSpPr>
        <a:xfrm>
          <a:off x="0" y="0"/>
          <a:ext cx="0" cy="0"/>
          <a:chOff x="0" y="0"/>
          <a:chExt cx="0" cy="0"/>
        </a:xfrm>
      </p:grpSpPr>
      <p:sp>
        <p:nvSpPr>
          <p:cNvPr id="19458" name="Footer Placeholder 1">
            <a:extLst>
              <a:ext uri="{FF2B5EF4-FFF2-40B4-BE49-F238E27FC236}">
                <a16:creationId xmlns:a16="http://schemas.microsoft.com/office/drawing/2014/main" id="{5A006B7A-C870-1A4F-EA13-DFC2E522E0D1}"/>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sp>
        <p:nvSpPr>
          <p:cNvPr id="3" name="Title 2">
            <a:extLst>
              <a:ext uri="{FF2B5EF4-FFF2-40B4-BE49-F238E27FC236}">
                <a16:creationId xmlns:a16="http://schemas.microsoft.com/office/drawing/2014/main" id="{53CC0790-1641-116A-2DE1-761809D106B9}"/>
              </a:ext>
            </a:extLst>
          </p:cNvPr>
          <p:cNvSpPr>
            <a:spLocks noGrp="1"/>
          </p:cNvSpPr>
          <p:nvPr>
            <p:ph type="title" idx="4294967295"/>
          </p:nvPr>
        </p:nvSpPr>
        <p:spPr>
          <a:xfrm>
            <a:off x="304800" y="-1143000"/>
            <a:ext cx="7772400" cy="1143000"/>
          </a:xfrm>
        </p:spPr>
        <p:txBody>
          <a:bodyPr vert="horz" wrap="square" lIns="91440" tIns="45720" rIns="91440" bIns="45720" numCol="1" anchor="b" anchorCtr="0" compatLnSpc="1">
            <a:prstTxWarp prst="textNoShape">
              <a:avLst/>
            </a:prstTxWarp>
          </a:bodyPr>
          <a:lstStyle/>
          <a:p>
            <a:r>
              <a:rPr lang="en-US" dirty="0"/>
              <a:t>North American Public Avalanche Danger Scale</a:t>
            </a:r>
          </a:p>
        </p:txBody>
      </p:sp>
      <p:graphicFrame>
        <p:nvGraphicFramePr>
          <p:cNvPr id="2" name="Table 1">
            <a:extLst>
              <a:ext uri="{FF2B5EF4-FFF2-40B4-BE49-F238E27FC236}">
                <a16:creationId xmlns:a16="http://schemas.microsoft.com/office/drawing/2014/main" id="{129678AF-84CB-FDCB-1204-D0D4D6A0B195}"/>
              </a:ext>
            </a:extLst>
          </p:cNvPr>
          <p:cNvGraphicFramePr>
            <a:graphicFrameLocks noGrp="1"/>
          </p:cNvGraphicFramePr>
          <p:nvPr>
            <p:extLst>
              <p:ext uri="{D42A27DB-BD31-4B8C-83A1-F6EECF244321}">
                <p14:modId xmlns:p14="http://schemas.microsoft.com/office/powerpoint/2010/main" val="3167624777"/>
              </p:ext>
            </p:extLst>
          </p:nvPr>
        </p:nvGraphicFramePr>
        <p:xfrm>
          <a:off x="9524" y="0"/>
          <a:ext cx="9134476" cy="6857999"/>
        </p:xfrm>
        <a:graphic>
          <a:graphicData uri="http://schemas.openxmlformats.org/drawingml/2006/table">
            <a:tbl>
              <a:tblPr firstRow="1" bandRow="1">
                <a:tableStyleId>{5C22544A-7EE6-4342-B048-85BDC9FD1C3A}</a:tableStyleId>
              </a:tblPr>
              <a:tblGrid>
                <a:gridCol w="2283619">
                  <a:extLst>
                    <a:ext uri="{9D8B030D-6E8A-4147-A177-3AD203B41FA5}">
                      <a16:colId xmlns:a16="http://schemas.microsoft.com/office/drawing/2014/main" val="3495196597"/>
                    </a:ext>
                  </a:extLst>
                </a:gridCol>
                <a:gridCol w="2283619">
                  <a:extLst>
                    <a:ext uri="{9D8B030D-6E8A-4147-A177-3AD203B41FA5}">
                      <a16:colId xmlns:a16="http://schemas.microsoft.com/office/drawing/2014/main" val="680281466"/>
                    </a:ext>
                  </a:extLst>
                </a:gridCol>
                <a:gridCol w="2283619">
                  <a:extLst>
                    <a:ext uri="{9D8B030D-6E8A-4147-A177-3AD203B41FA5}">
                      <a16:colId xmlns:a16="http://schemas.microsoft.com/office/drawing/2014/main" val="3220516921"/>
                    </a:ext>
                  </a:extLst>
                </a:gridCol>
                <a:gridCol w="2283619">
                  <a:extLst>
                    <a:ext uri="{9D8B030D-6E8A-4147-A177-3AD203B41FA5}">
                      <a16:colId xmlns:a16="http://schemas.microsoft.com/office/drawing/2014/main" val="828273589"/>
                    </a:ext>
                  </a:extLst>
                </a:gridCol>
              </a:tblGrid>
              <a:tr h="363502">
                <a:tc>
                  <a:txBody>
                    <a:bodyPr/>
                    <a:lstStyle/>
                    <a:p>
                      <a:r>
                        <a:rPr lang="en-US" sz="1400" dirty="0">
                          <a:latin typeface="Arial" panose="020B0604020202020204" pitchFamily="34" charset="0"/>
                          <a:cs typeface="Arial" panose="020B0604020202020204" pitchFamily="34" charset="0"/>
                        </a:rPr>
                        <a:t>Danger Level</a:t>
                      </a:r>
                    </a:p>
                  </a:txBody>
                  <a:tcPr/>
                </a:tc>
                <a:tc>
                  <a:txBody>
                    <a:bodyPr/>
                    <a:lstStyle/>
                    <a:p>
                      <a:r>
                        <a:rPr lang="en-US" sz="1400" dirty="0">
                          <a:latin typeface="Arial" panose="020B0604020202020204" pitchFamily="34" charset="0"/>
                          <a:cs typeface="Arial" panose="020B0604020202020204" pitchFamily="34" charset="0"/>
                        </a:rPr>
                        <a:t>Travel Advice</a:t>
                      </a:r>
                    </a:p>
                  </a:txBody>
                  <a:tcPr/>
                </a:tc>
                <a:tc>
                  <a:txBody>
                    <a:bodyPr/>
                    <a:lstStyle/>
                    <a:p>
                      <a:r>
                        <a:rPr lang="en-US" sz="1400" dirty="0">
                          <a:latin typeface="Arial" panose="020B0604020202020204" pitchFamily="34" charset="0"/>
                          <a:cs typeface="Arial" panose="020B0604020202020204" pitchFamily="34" charset="0"/>
                        </a:rPr>
                        <a:t>Likelihood</a:t>
                      </a:r>
                    </a:p>
                  </a:txBody>
                  <a:tcPr/>
                </a:tc>
                <a:tc>
                  <a:txBody>
                    <a:bodyPr/>
                    <a:lstStyle/>
                    <a:p>
                      <a:r>
                        <a:rPr lang="en-US" sz="1400" dirty="0">
                          <a:latin typeface="Arial" panose="020B0604020202020204" pitchFamily="34" charset="0"/>
                          <a:cs typeface="Arial" panose="020B0604020202020204" pitchFamily="34" charset="0"/>
                        </a:rPr>
                        <a:t>Size and Distribution</a:t>
                      </a:r>
                    </a:p>
                  </a:txBody>
                  <a:tcPr/>
                </a:tc>
                <a:extLst>
                  <a:ext uri="{0D108BD9-81ED-4DB2-BD59-A6C34878D82A}">
                    <a16:rowId xmlns:a16="http://schemas.microsoft.com/office/drawing/2014/main" val="157875034"/>
                  </a:ext>
                </a:extLst>
              </a:tr>
              <a:tr h="973232">
                <a:tc>
                  <a:txBody>
                    <a:bodyPr/>
                    <a:lstStyle/>
                    <a:p>
                      <a:r>
                        <a:rPr lang="en-US" sz="1400" dirty="0">
                          <a:latin typeface="Arial" panose="020B0604020202020204" pitchFamily="34" charset="0"/>
                          <a:cs typeface="Arial" panose="020B0604020202020204" pitchFamily="34" charset="0"/>
                        </a:rPr>
                        <a:t>5 – Extreme</a:t>
                      </a:r>
                    </a:p>
                  </a:txBody>
                  <a:tcPr/>
                </a:tc>
                <a:tc>
                  <a:txBody>
                    <a:bodyPr/>
                    <a:lstStyle/>
                    <a:p>
                      <a:r>
                        <a:rPr lang="en-US" sz="1400" b="1" dirty="0">
                          <a:latin typeface="Arial" panose="020B0604020202020204" pitchFamily="34" charset="0"/>
                          <a:cs typeface="Arial" panose="020B0604020202020204" pitchFamily="34" charset="0"/>
                        </a:rPr>
                        <a:t>Extraordinarily dangerous avalanche conditions.</a:t>
                      </a:r>
                      <a:r>
                        <a:rPr lang="en-US" sz="1400" dirty="0">
                          <a:latin typeface="Arial" panose="020B0604020202020204" pitchFamily="34" charset="0"/>
                          <a:cs typeface="Arial" panose="020B0604020202020204" pitchFamily="34" charset="0"/>
                        </a:rPr>
                        <a:t> Avoid all avalanche terrain.</a:t>
                      </a:r>
                    </a:p>
                  </a:txBody>
                  <a:tcPr/>
                </a:tc>
                <a:tc>
                  <a:txBody>
                    <a:bodyPr/>
                    <a:lstStyle/>
                    <a:p>
                      <a:r>
                        <a:rPr lang="en-US" sz="1400" dirty="0">
                          <a:latin typeface="Arial" panose="020B0604020202020204" pitchFamily="34" charset="0"/>
                          <a:cs typeface="Arial" panose="020B0604020202020204" pitchFamily="34" charset="0"/>
                        </a:rPr>
                        <a:t>Natural and human-triggered avalanches certain.</a:t>
                      </a:r>
                    </a:p>
                  </a:txBody>
                  <a:tcPr/>
                </a:tc>
                <a:tc>
                  <a:txBody>
                    <a:bodyPr/>
                    <a:lstStyle/>
                    <a:p>
                      <a:r>
                        <a:rPr lang="en-US" sz="1400" dirty="0">
                          <a:latin typeface="Arial" panose="020B0604020202020204" pitchFamily="34" charset="0"/>
                          <a:cs typeface="Arial" panose="020B0604020202020204" pitchFamily="34" charset="0"/>
                        </a:rPr>
                        <a:t>Very large avalanches in many areas.</a:t>
                      </a:r>
                    </a:p>
                  </a:txBody>
                  <a:tcPr/>
                </a:tc>
                <a:extLst>
                  <a:ext uri="{0D108BD9-81ED-4DB2-BD59-A6C34878D82A}">
                    <a16:rowId xmlns:a16="http://schemas.microsoft.com/office/drawing/2014/main" val="1372102526"/>
                  </a:ext>
                </a:extLst>
              </a:tr>
              <a:tr h="1192994">
                <a:tc>
                  <a:txBody>
                    <a:bodyPr/>
                    <a:lstStyle/>
                    <a:p>
                      <a:r>
                        <a:rPr lang="en-US" sz="1400" dirty="0">
                          <a:latin typeface="Arial" panose="020B0604020202020204" pitchFamily="34" charset="0"/>
                          <a:cs typeface="Arial" panose="020B0604020202020204" pitchFamily="34" charset="0"/>
                        </a:rPr>
                        <a:t>4 – High</a:t>
                      </a:r>
                    </a:p>
                  </a:txBody>
                  <a:tcPr/>
                </a:tc>
                <a:tc>
                  <a:txBody>
                    <a:bodyPr/>
                    <a:lstStyle/>
                    <a:p>
                      <a:r>
                        <a:rPr lang="en-US" sz="1400" b="1" dirty="0">
                          <a:latin typeface="Arial" panose="020B0604020202020204" pitchFamily="34" charset="0"/>
                          <a:cs typeface="Arial" panose="020B0604020202020204" pitchFamily="34" charset="0"/>
                        </a:rPr>
                        <a:t>Very dangerous avalanche conditions.</a:t>
                      </a:r>
                      <a:r>
                        <a:rPr lang="en-US" sz="1400" dirty="0">
                          <a:latin typeface="Arial" panose="020B0604020202020204" pitchFamily="34" charset="0"/>
                          <a:cs typeface="Arial" panose="020B0604020202020204" pitchFamily="34" charset="0"/>
                        </a:rPr>
                        <a:t> Travel in avalanche terrain not recommended.</a:t>
                      </a:r>
                    </a:p>
                  </a:txBody>
                  <a:tcPr/>
                </a:tc>
                <a:tc>
                  <a:txBody>
                    <a:bodyPr/>
                    <a:lstStyle/>
                    <a:p>
                      <a:r>
                        <a:rPr lang="en-US" sz="1400" dirty="0">
                          <a:latin typeface="Arial" panose="020B0604020202020204" pitchFamily="34" charset="0"/>
                          <a:cs typeface="Arial" panose="020B0604020202020204" pitchFamily="34" charset="0"/>
                        </a:rPr>
                        <a:t>Natural avalanches likely; human-triggered avalanches very likely.</a:t>
                      </a:r>
                    </a:p>
                  </a:txBody>
                  <a:tcPr/>
                </a:tc>
                <a:tc>
                  <a:txBody>
                    <a:bodyPr/>
                    <a:lstStyle/>
                    <a:p>
                      <a:r>
                        <a:rPr lang="en-US" sz="1400" dirty="0">
                          <a:latin typeface="Arial" panose="020B0604020202020204" pitchFamily="34" charset="0"/>
                          <a:cs typeface="Arial" panose="020B0604020202020204" pitchFamily="34" charset="0"/>
                        </a:rPr>
                        <a:t>Large avalanches in many areas; or very large avalanches in specific areas.</a:t>
                      </a:r>
                    </a:p>
                  </a:txBody>
                  <a:tcPr/>
                </a:tc>
                <a:extLst>
                  <a:ext uri="{0D108BD9-81ED-4DB2-BD59-A6C34878D82A}">
                    <a16:rowId xmlns:a16="http://schemas.microsoft.com/office/drawing/2014/main" val="3543344793"/>
                  </a:ext>
                </a:extLst>
              </a:tr>
              <a:tr h="1632518">
                <a:tc>
                  <a:txBody>
                    <a:bodyPr/>
                    <a:lstStyle/>
                    <a:p>
                      <a:r>
                        <a:rPr lang="en-US" sz="1400" dirty="0">
                          <a:latin typeface="Arial" panose="020B0604020202020204" pitchFamily="34" charset="0"/>
                          <a:cs typeface="Arial" panose="020B0604020202020204" pitchFamily="34" charset="0"/>
                        </a:rPr>
                        <a:t>3 – Considerable</a:t>
                      </a:r>
                    </a:p>
                  </a:txBody>
                  <a:tcPr/>
                </a:tc>
                <a:tc>
                  <a:txBody>
                    <a:bodyPr/>
                    <a:lstStyle/>
                    <a:p>
                      <a:r>
                        <a:rPr lang="en-US" sz="1400" b="1" dirty="0">
                          <a:latin typeface="Arial" panose="020B0604020202020204" pitchFamily="34" charset="0"/>
                          <a:cs typeface="Arial" panose="020B0604020202020204" pitchFamily="34" charset="0"/>
                        </a:rPr>
                        <a:t>Dangerous avalanche conditions.</a:t>
                      </a:r>
                      <a:r>
                        <a:rPr lang="en-US" sz="1400" dirty="0">
                          <a:latin typeface="Arial" panose="020B0604020202020204" pitchFamily="34" charset="0"/>
                          <a:cs typeface="Arial" panose="020B0604020202020204" pitchFamily="34" charset="0"/>
                        </a:rPr>
                        <a:t> Careful snowpack evaluation, cautious route-finding, and conservative decision-making essential.</a:t>
                      </a:r>
                    </a:p>
                  </a:txBody>
                  <a:tcPr/>
                </a:tc>
                <a:tc>
                  <a:txBody>
                    <a:bodyPr/>
                    <a:lstStyle/>
                    <a:p>
                      <a:r>
                        <a:rPr lang="en-US" sz="1400" dirty="0">
                          <a:latin typeface="Arial" panose="020B0604020202020204" pitchFamily="34" charset="0"/>
                          <a:cs typeface="Arial" panose="020B0604020202020204" pitchFamily="34" charset="0"/>
                        </a:rPr>
                        <a:t>Natural avalanches possible; human-triggered avalanches likely.</a:t>
                      </a:r>
                    </a:p>
                  </a:txBody>
                  <a:tcPr/>
                </a:tc>
                <a:tc>
                  <a:txBody>
                    <a:bodyPr/>
                    <a:lstStyle/>
                    <a:p>
                      <a:r>
                        <a:rPr lang="en-US" sz="1400" dirty="0">
                          <a:latin typeface="Arial" panose="020B0604020202020204" pitchFamily="34" charset="0"/>
                          <a:cs typeface="Arial" panose="020B0604020202020204" pitchFamily="34" charset="0"/>
                        </a:rPr>
                        <a:t>Small avalanches in many areas; or large avalanches in specific areas; or very large avalanches in isolated areas.</a:t>
                      </a:r>
                    </a:p>
                  </a:txBody>
                  <a:tcPr/>
                </a:tc>
                <a:extLst>
                  <a:ext uri="{0D108BD9-81ED-4DB2-BD59-A6C34878D82A}">
                    <a16:rowId xmlns:a16="http://schemas.microsoft.com/office/drawing/2014/main" val="2276912606"/>
                  </a:ext>
                </a:extLst>
              </a:tr>
              <a:tr h="1502759">
                <a:tc>
                  <a:txBody>
                    <a:bodyPr/>
                    <a:lstStyle/>
                    <a:p>
                      <a:r>
                        <a:rPr lang="en-US" sz="1400" dirty="0">
                          <a:latin typeface="Arial" panose="020B0604020202020204" pitchFamily="34" charset="0"/>
                          <a:cs typeface="Arial" panose="020B0604020202020204" pitchFamily="34" charset="0"/>
                        </a:rPr>
                        <a:t>2 – Moderate</a:t>
                      </a:r>
                    </a:p>
                  </a:txBody>
                  <a:tcPr/>
                </a:tc>
                <a:tc>
                  <a:txBody>
                    <a:bodyPr/>
                    <a:lstStyle/>
                    <a:p>
                      <a:r>
                        <a:rPr lang="en-US" sz="1400" b="1" dirty="0">
                          <a:latin typeface="Arial" panose="020B0604020202020204" pitchFamily="34" charset="0"/>
                          <a:cs typeface="Arial" panose="020B0604020202020204" pitchFamily="34" charset="0"/>
                        </a:rPr>
                        <a:t>Heightened avalanche conditions on specific terrain features.</a:t>
                      </a:r>
                      <a:r>
                        <a:rPr lang="en-US" sz="1400" dirty="0">
                          <a:latin typeface="Arial" panose="020B0604020202020204" pitchFamily="34" charset="0"/>
                          <a:cs typeface="Arial" panose="020B0604020202020204" pitchFamily="34" charset="0"/>
                        </a:rPr>
                        <a:t> Evaluate snow and terrain carefully; identify features of concern.</a:t>
                      </a:r>
                    </a:p>
                  </a:txBody>
                  <a:tcPr/>
                </a:tc>
                <a:tc>
                  <a:txBody>
                    <a:bodyPr/>
                    <a:lstStyle/>
                    <a:p>
                      <a:r>
                        <a:rPr lang="en-US" sz="1400" dirty="0">
                          <a:latin typeface="Arial" panose="020B0604020202020204" pitchFamily="34" charset="0"/>
                          <a:cs typeface="Arial" panose="020B0604020202020204" pitchFamily="34" charset="0"/>
                        </a:rPr>
                        <a:t>Natural avalanches unlikely; human-triggered avalanches possible.</a:t>
                      </a:r>
                    </a:p>
                  </a:txBody>
                  <a:tcPr/>
                </a:tc>
                <a:tc>
                  <a:txBody>
                    <a:bodyPr/>
                    <a:lstStyle/>
                    <a:p>
                      <a:r>
                        <a:rPr lang="en-US" sz="1400" dirty="0">
                          <a:latin typeface="Arial" panose="020B0604020202020204" pitchFamily="34" charset="0"/>
                          <a:cs typeface="Arial" panose="020B0604020202020204" pitchFamily="34" charset="0"/>
                        </a:rPr>
                        <a:t>Small avalanches in specific areas; or large avalanches in isolated areas.</a:t>
                      </a:r>
                    </a:p>
                  </a:txBody>
                  <a:tcPr/>
                </a:tc>
                <a:extLst>
                  <a:ext uri="{0D108BD9-81ED-4DB2-BD59-A6C34878D82A}">
                    <a16:rowId xmlns:a16="http://schemas.microsoft.com/office/drawing/2014/main" val="4050324062"/>
                  </a:ext>
                </a:extLst>
              </a:tr>
              <a:tr h="1192994">
                <a:tc>
                  <a:txBody>
                    <a:bodyPr/>
                    <a:lstStyle/>
                    <a:p>
                      <a:r>
                        <a:rPr lang="en-US" sz="1400" dirty="0">
                          <a:latin typeface="Arial" panose="020B0604020202020204" pitchFamily="34" charset="0"/>
                          <a:cs typeface="Arial" panose="020B0604020202020204" pitchFamily="34" charset="0"/>
                        </a:rPr>
                        <a:t>1 - Low</a:t>
                      </a:r>
                    </a:p>
                  </a:txBody>
                  <a:tcPr/>
                </a:tc>
                <a:tc>
                  <a:txBody>
                    <a:bodyPr/>
                    <a:lstStyle/>
                    <a:p>
                      <a:r>
                        <a:rPr lang="en-US" sz="1400" b="1" dirty="0">
                          <a:latin typeface="Arial" panose="020B0604020202020204" pitchFamily="34" charset="0"/>
                          <a:cs typeface="Arial" panose="020B0604020202020204" pitchFamily="34" charset="0"/>
                        </a:rPr>
                        <a:t>Generally safe avalanche conditions.</a:t>
                      </a:r>
                      <a:r>
                        <a:rPr lang="en-US" sz="1400" dirty="0">
                          <a:latin typeface="Arial" panose="020B0604020202020204" pitchFamily="34" charset="0"/>
                          <a:cs typeface="Arial" panose="020B0604020202020204" pitchFamily="34" charset="0"/>
                        </a:rPr>
                        <a:t> Watch for unstable snow on isolated terrain features.</a:t>
                      </a:r>
                    </a:p>
                  </a:txBody>
                  <a:tcPr/>
                </a:tc>
                <a:tc>
                  <a:txBody>
                    <a:bodyPr/>
                    <a:lstStyle/>
                    <a:p>
                      <a:r>
                        <a:rPr lang="en-US" sz="1400" dirty="0">
                          <a:latin typeface="Arial" panose="020B0604020202020204" pitchFamily="34" charset="0"/>
                          <a:cs typeface="Arial" panose="020B0604020202020204" pitchFamily="34" charset="0"/>
                        </a:rPr>
                        <a:t>Natural and human-triggered avalanches unlikely.</a:t>
                      </a:r>
                    </a:p>
                  </a:txBody>
                  <a:tcPr/>
                </a:tc>
                <a:tc>
                  <a:txBody>
                    <a:bodyPr/>
                    <a:lstStyle/>
                    <a:p>
                      <a:r>
                        <a:rPr lang="en-US" sz="1400" dirty="0">
                          <a:latin typeface="Arial" panose="020B0604020202020204" pitchFamily="34" charset="0"/>
                          <a:cs typeface="Arial" panose="020B0604020202020204" pitchFamily="34" charset="0"/>
                        </a:rPr>
                        <a:t>Small avalanches in isolated areas or extreme terrain.</a:t>
                      </a:r>
                    </a:p>
                  </a:txBody>
                  <a:tcPr/>
                </a:tc>
                <a:extLst>
                  <a:ext uri="{0D108BD9-81ED-4DB2-BD59-A6C34878D82A}">
                    <a16:rowId xmlns:a16="http://schemas.microsoft.com/office/drawing/2014/main" val="3129685217"/>
                  </a:ext>
                </a:extLst>
              </a:tr>
            </a:tbl>
          </a:graphicData>
        </a:graphic>
      </p:graphicFrame>
    </p:spTree>
    <p:extLst>
      <p:ext uri="{BB962C8B-B14F-4D97-AF65-F5344CB8AC3E}">
        <p14:creationId xmlns:p14="http://schemas.microsoft.com/office/powerpoint/2010/main" val="1577639571"/>
      </p:ext>
    </p:extLst>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3">
            <a:extLst>
              <a:ext uri="{FF2B5EF4-FFF2-40B4-BE49-F238E27FC236}">
                <a16:creationId xmlns:a16="http://schemas.microsoft.com/office/drawing/2014/main" id="{E09C5038-A237-8A88-F34E-FAD9F3F64DE6}"/>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sp>
        <p:nvSpPr>
          <p:cNvPr id="20483" name="Rectangle 2">
            <a:extLst>
              <a:ext uri="{FF2B5EF4-FFF2-40B4-BE49-F238E27FC236}">
                <a16:creationId xmlns:a16="http://schemas.microsoft.com/office/drawing/2014/main" id="{5430004A-1FC8-F6CB-E4A1-C9704B325800}"/>
              </a:ext>
            </a:extLst>
          </p:cNvPr>
          <p:cNvSpPr>
            <a:spLocks noGrp="1" noChangeArrowheads="1"/>
          </p:cNvSpPr>
          <p:nvPr>
            <p:ph type="title"/>
          </p:nvPr>
        </p:nvSpPr>
        <p:spPr>
          <a:xfrm>
            <a:off x="304800" y="-152400"/>
            <a:ext cx="7772400" cy="1143000"/>
          </a:xfrm>
        </p:spPr>
        <p:txBody>
          <a:bodyPr/>
          <a:lstStyle/>
          <a:p>
            <a:pPr eaLnBrk="1" hangingPunct="1"/>
            <a:r>
              <a:rPr lang="en-US" altLang="en-US" sz="3200"/>
              <a:t>Red-Yellow-Green</a:t>
            </a:r>
          </a:p>
        </p:txBody>
      </p:sp>
      <p:sp>
        <p:nvSpPr>
          <p:cNvPr id="20484" name="Rectangle 3">
            <a:extLst>
              <a:ext uri="{FF2B5EF4-FFF2-40B4-BE49-F238E27FC236}">
                <a16:creationId xmlns:a16="http://schemas.microsoft.com/office/drawing/2014/main" id="{D10B5CDB-BBAD-AE4E-F5A7-D12CCC5889D3}"/>
              </a:ext>
            </a:extLst>
          </p:cNvPr>
          <p:cNvSpPr>
            <a:spLocks noGrp="1" noChangeArrowheads="1"/>
          </p:cNvSpPr>
          <p:nvPr>
            <p:ph type="body" idx="1"/>
          </p:nvPr>
        </p:nvSpPr>
        <p:spPr/>
        <p:txBody>
          <a:bodyPr/>
          <a:lstStyle/>
          <a:p>
            <a:pPr eaLnBrk="1" hangingPunct="1"/>
            <a:endParaRPr lang="en-US" altLang="en-US"/>
          </a:p>
        </p:txBody>
      </p:sp>
      <p:pic>
        <p:nvPicPr>
          <p:cNvPr id="20485" name="Picture 4" descr="Avalanche decision checklist table titled “Critical Data / Parameters: Key Information.” Rows are grouped into Terrain, Weather, Snowpack, Human, and Decision/Action factors, with prompts such as slope angle, precipitation, slab configuration, skill level, and equipment. Columns rate each factor by hazard level—green, yellow, or red—and include an action column for “Go” or “No Go.”">
            <a:extLst>
              <a:ext uri="{FF2B5EF4-FFF2-40B4-BE49-F238E27FC236}">
                <a16:creationId xmlns:a16="http://schemas.microsoft.com/office/drawing/2014/main" id="{E1484134-27CE-3AF2-865A-FD6C3BE23F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844" t="21875" r="13281" b="5208"/>
          <a:stretch>
            <a:fillRect/>
          </a:stretch>
        </p:blipFill>
        <p:spPr bwMode="auto">
          <a:xfrm>
            <a:off x="457200" y="838200"/>
            <a:ext cx="7696200" cy="585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oter Placeholder 3">
            <a:extLst>
              <a:ext uri="{FF2B5EF4-FFF2-40B4-BE49-F238E27FC236}">
                <a16:creationId xmlns:a16="http://schemas.microsoft.com/office/drawing/2014/main" id="{DC57606C-D5B7-24A2-1F70-9C8479745461}"/>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sp>
        <p:nvSpPr>
          <p:cNvPr id="3075" name="Rectangle 2">
            <a:extLst>
              <a:ext uri="{FF2B5EF4-FFF2-40B4-BE49-F238E27FC236}">
                <a16:creationId xmlns:a16="http://schemas.microsoft.com/office/drawing/2014/main" id="{2D2FE2FE-FB17-F161-4933-C0FA29D64AD0}"/>
              </a:ext>
            </a:extLst>
          </p:cNvPr>
          <p:cNvSpPr>
            <a:spLocks noGrp="1" noChangeArrowheads="1"/>
          </p:cNvSpPr>
          <p:nvPr>
            <p:ph type="title"/>
          </p:nvPr>
        </p:nvSpPr>
        <p:spPr/>
        <p:txBody>
          <a:bodyPr/>
          <a:lstStyle/>
          <a:p>
            <a:pPr eaLnBrk="1" hangingPunct="1"/>
            <a:r>
              <a:rPr lang="en-US" altLang="en-US" dirty="0"/>
              <a:t>Objectives</a:t>
            </a:r>
          </a:p>
        </p:txBody>
      </p:sp>
      <p:sp>
        <p:nvSpPr>
          <p:cNvPr id="3076" name="Rectangle 3">
            <a:extLst>
              <a:ext uri="{FF2B5EF4-FFF2-40B4-BE49-F238E27FC236}">
                <a16:creationId xmlns:a16="http://schemas.microsoft.com/office/drawing/2014/main" id="{FFA92E7C-E461-1A2C-70E4-E8E0274A959B}"/>
              </a:ext>
            </a:extLst>
          </p:cNvPr>
          <p:cNvSpPr>
            <a:spLocks noGrp="1" noChangeArrowheads="1"/>
          </p:cNvSpPr>
          <p:nvPr>
            <p:ph type="body" idx="1"/>
          </p:nvPr>
        </p:nvSpPr>
        <p:spPr>
          <a:xfrm>
            <a:off x="762000" y="1219200"/>
            <a:ext cx="7772400" cy="5334000"/>
          </a:xfrm>
        </p:spPr>
        <p:txBody>
          <a:bodyPr/>
          <a:lstStyle/>
          <a:p>
            <a:pPr eaLnBrk="1" hangingPunct="1"/>
            <a:r>
              <a:rPr lang="en-US" altLang="en-US" sz="2800"/>
              <a:t>Describe the four factors that create avalanche danger</a:t>
            </a:r>
          </a:p>
          <a:p>
            <a:pPr eaLnBrk="1" hangingPunct="1"/>
            <a:r>
              <a:rPr lang="en-US" altLang="en-US" sz="2800"/>
              <a:t>Describe the basic conditions of each factor that create avalanche danger</a:t>
            </a:r>
          </a:p>
          <a:p>
            <a:pPr eaLnBrk="1" hangingPunct="1"/>
            <a:r>
              <a:rPr lang="en-US" altLang="en-US" sz="2800"/>
              <a:t>Correctly use several field indicators and tests to identify and avoid hazards.</a:t>
            </a:r>
          </a:p>
          <a:p>
            <a:pPr eaLnBrk="1" hangingPunct="1"/>
            <a:r>
              <a:rPr lang="en-US" altLang="en-US" sz="2800"/>
              <a:t>Correctly conduct self searches/rescues.</a:t>
            </a:r>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3">
            <a:extLst>
              <a:ext uri="{FF2B5EF4-FFF2-40B4-BE49-F238E27FC236}">
                <a16:creationId xmlns:a16="http://schemas.microsoft.com/office/drawing/2014/main" id="{97035338-9701-83FC-50A3-C24D0EDC9ABD}"/>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sp>
        <p:nvSpPr>
          <p:cNvPr id="2" name="Title 1">
            <a:extLst>
              <a:ext uri="{FF2B5EF4-FFF2-40B4-BE49-F238E27FC236}">
                <a16:creationId xmlns:a16="http://schemas.microsoft.com/office/drawing/2014/main" id="{074154E7-CBFE-858B-8263-5EC40F41F3E9}"/>
              </a:ext>
            </a:extLst>
          </p:cNvPr>
          <p:cNvSpPr>
            <a:spLocks noGrp="1"/>
          </p:cNvSpPr>
          <p:nvPr>
            <p:ph type="title"/>
          </p:nvPr>
        </p:nvSpPr>
        <p:spPr>
          <a:xfrm>
            <a:off x="304800" y="-1143000"/>
            <a:ext cx="7772400" cy="1143000"/>
          </a:xfrm>
        </p:spPr>
        <p:txBody>
          <a:bodyPr vert="horz" wrap="square" lIns="91440" tIns="45720" rIns="91440" bIns="45720" numCol="1" anchor="b" anchorCtr="0" compatLnSpc="1">
            <a:prstTxWarp prst="textNoShape">
              <a:avLst/>
            </a:prstTxWarp>
          </a:bodyPr>
          <a:lstStyle/>
          <a:p>
            <a:r>
              <a:rPr lang="en-US" dirty="0"/>
              <a:t>Avalanche risk in Unfavorable Aspects</a:t>
            </a:r>
          </a:p>
        </p:txBody>
      </p:sp>
      <p:pic>
        <p:nvPicPr>
          <p:cNvPr id="21507" name="Picture 2" descr="Avalanche risk chart showing how danger increases with both slope steepness and avalanche danger level. The vertical axis ranges from moderately steep to extremely steep, marked around 30°, 35°, and 40°. The horizontal axis shows degree of danger from low to high. Green in the lower-left indicates low risk and relatively safe travel if no warning signs are present. Red in the upper-right indicates high risk and that travel is not recommended. A diagonal yellow-orange band across the middle marks elevated risk, advising extra caution, assessment, and added precautions as steepness and danger increase.">
            <a:extLst>
              <a:ext uri="{FF2B5EF4-FFF2-40B4-BE49-F238E27FC236}">
                <a16:creationId xmlns:a16="http://schemas.microsoft.com/office/drawing/2014/main" id="{B0CB7020-FF62-926E-0F0C-6F1F596253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3">
            <a:extLst>
              <a:ext uri="{FF2B5EF4-FFF2-40B4-BE49-F238E27FC236}">
                <a16:creationId xmlns:a16="http://schemas.microsoft.com/office/drawing/2014/main" id="{30F703C8-57B2-4D3D-D024-FB05E1C97917}"/>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sp>
        <p:nvSpPr>
          <p:cNvPr id="22531" name="Rectangle 1026">
            <a:extLst>
              <a:ext uri="{FF2B5EF4-FFF2-40B4-BE49-F238E27FC236}">
                <a16:creationId xmlns:a16="http://schemas.microsoft.com/office/drawing/2014/main" id="{68510EEB-4761-ACFD-017E-E92744644B9C}"/>
              </a:ext>
            </a:extLst>
          </p:cNvPr>
          <p:cNvSpPr>
            <a:spLocks noGrp="1" noChangeArrowheads="1"/>
          </p:cNvSpPr>
          <p:nvPr>
            <p:ph type="title"/>
          </p:nvPr>
        </p:nvSpPr>
        <p:spPr/>
        <p:txBody>
          <a:bodyPr/>
          <a:lstStyle/>
          <a:p>
            <a:pPr eaLnBrk="1" hangingPunct="1"/>
            <a:r>
              <a:rPr lang="en-US" altLang="en-US" sz="3200"/>
              <a:t> 3 Clues or More = Don’t Go</a:t>
            </a:r>
          </a:p>
        </p:txBody>
      </p:sp>
      <p:sp>
        <p:nvSpPr>
          <p:cNvPr id="22532" name="Rectangle 1027">
            <a:extLst>
              <a:ext uri="{FF2B5EF4-FFF2-40B4-BE49-F238E27FC236}">
                <a16:creationId xmlns:a16="http://schemas.microsoft.com/office/drawing/2014/main" id="{AC5B0D91-BB2B-07F9-0A33-515952E8C069}"/>
              </a:ext>
            </a:extLst>
          </p:cNvPr>
          <p:cNvSpPr>
            <a:spLocks noGrp="1" noChangeArrowheads="1"/>
          </p:cNvSpPr>
          <p:nvPr>
            <p:ph type="body" idx="1"/>
          </p:nvPr>
        </p:nvSpPr>
        <p:spPr>
          <a:xfrm>
            <a:off x="533400" y="1447800"/>
            <a:ext cx="8153400" cy="4953000"/>
          </a:xfrm>
        </p:spPr>
        <p:txBody>
          <a:bodyPr/>
          <a:lstStyle/>
          <a:p>
            <a:pPr marL="533400" indent="-533400" eaLnBrk="1" hangingPunct="1">
              <a:lnSpc>
                <a:spcPct val="90000"/>
              </a:lnSpc>
              <a:buFont typeface="Wingdings 3" panose="05040102010807070707" pitchFamily="18" charset="2"/>
              <a:buAutoNum type="arabicPeriod"/>
            </a:pPr>
            <a:r>
              <a:rPr lang="en-US" altLang="en-US" sz="2800"/>
              <a:t>Rating:  </a:t>
            </a:r>
            <a:r>
              <a:rPr lang="en-US" altLang="en-US" sz="2400"/>
              <a:t>Considerable or higher hazard on the current avalanche bulletin</a:t>
            </a:r>
          </a:p>
          <a:p>
            <a:pPr marL="533400" indent="-533400" eaLnBrk="1" hangingPunct="1">
              <a:lnSpc>
                <a:spcPct val="90000"/>
              </a:lnSpc>
              <a:buFont typeface="Wingdings 3" panose="05040102010807070707" pitchFamily="18" charset="2"/>
              <a:buAutoNum type="arabicPeriod"/>
            </a:pPr>
            <a:r>
              <a:rPr lang="en-US" altLang="en-US" sz="2800"/>
              <a:t>Loading: </a:t>
            </a:r>
            <a:r>
              <a:rPr lang="en-US" altLang="en-US" sz="2400"/>
              <a:t>By snow, wind, or rain in the last 48 hrs.</a:t>
            </a:r>
          </a:p>
          <a:p>
            <a:pPr marL="533400" indent="-533400" eaLnBrk="1" hangingPunct="1">
              <a:lnSpc>
                <a:spcPct val="90000"/>
              </a:lnSpc>
              <a:buFont typeface="Wingdings 3" panose="05040102010807070707" pitchFamily="18" charset="2"/>
              <a:buAutoNum type="arabicPeriod"/>
            </a:pPr>
            <a:r>
              <a:rPr lang="en-US" altLang="en-US" sz="2800"/>
              <a:t>Avalanches: </a:t>
            </a:r>
            <a:r>
              <a:rPr lang="en-US" altLang="en-US" sz="2400"/>
              <a:t>In the area in the past 48 hrs.</a:t>
            </a:r>
            <a:r>
              <a:rPr lang="en-US" altLang="en-US" sz="2800"/>
              <a:t> </a:t>
            </a:r>
          </a:p>
          <a:p>
            <a:pPr marL="533400" indent="-533400" eaLnBrk="1" hangingPunct="1">
              <a:lnSpc>
                <a:spcPct val="90000"/>
              </a:lnSpc>
              <a:buFont typeface="Wingdings 3" panose="05040102010807070707" pitchFamily="18" charset="2"/>
              <a:buAutoNum type="arabicPeriod"/>
            </a:pPr>
            <a:r>
              <a:rPr lang="en-US" altLang="en-US" sz="2800"/>
              <a:t>Thaw instability: </a:t>
            </a:r>
            <a:r>
              <a:rPr lang="en-US" altLang="en-US" sz="2400"/>
              <a:t>Recent warming of the snow surface due to sun, rain, or warm air</a:t>
            </a:r>
            <a:r>
              <a:rPr lang="en-US" altLang="en-US" sz="2800"/>
              <a:t> </a:t>
            </a:r>
          </a:p>
          <a:p>
            <a:pPr marL="533400" indent="-533400" eaLnBrk="1" hangingPunct="1">
              <a:lnSpc>
                <a:spcPct val="90000"/>
              </a:lnSpc>
              <a:buFont typeface="Wingdings 3" panose="05040102010807070707" pitchFamily="18" charset="2"/>
              <a:buAutoNum type="arabicPeriod"/>
            </a:pPr>
            <a:r>
              <a:rPr lang="en-US" altLang="en-US" sz="2800"/>
              <a:t>Unstable snow:</a:t>
            </a:r>
            <a:r>
              <a:rPr lang="en-US" altLang="en-US" sz="2400"/>
              <a:t>  Collapsing, cracking, hollow snow, or other clear evidence on instability.</a:t>
            </a:r>
          </a:p>
          <a:p>
            <a:pPr marL="533400" indent="-533400" eaLnBrk="1" hangingPunct="1">
              <a:lnSpc>
                <a:spcPct val="90000"/>
              </a:lnSpc>
              <a:buFont typeface="Wingdings 3" panose="05040102010807070707" pitchFamily="18" charset="2"/>
              <a:buAutoNum type="arabicPeriod"/>
            </a:pPr>
            <a:r>
              <a:rPr lang="en-US" altLang="en-US" sz="2800"/>
              <a:t>Path: </a:t>
            </a:r>
            <a:r>
              <a:rPr lang="en-US" altLang="en-US" sz="2400"/>
              <a:t>Easily identifiable.</a:t>
            </a:r>
          </a:p>
          <a:p>
            <a:pPr marL="533400" indent="-533400" eaLnBrk="1" hangingPunct="1">
              <a:lnSpc>
                <a:spcPct val="90000"/>
              </a:lnSpc>
              <a:buFont typeface="Wingdings 3" panose="05040102010807070707" pitchFamily="18" charset="2"/>
              <a:buAutoNum type="arabicPeriod"/>
            </a:pPr>
            <a:r>
              <a:rPr lang="en-US" altLang="en-US" sz="2800"/>
              <a:t>Terrain traps:  </a:t>
            </a:r>
            <a:r>
              <a:rPr lang="en-US" altLang="en-US" sz="2400"/>
              <a:t>Gullies, trees, cliffs, or other features.</a:t>
            </a:r>
          </a:p>
        </p:txBody>
      </p:sp>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3">
            <a:extLst>
              <a:ext uri="{FF2B5EF4-FFF2-40B4-BE49-F238E27FC236}">
                <a16:creationId xmlns:a16="http://schemas.microsoft.com/office/drawing/2014/main" id="{AF7A5EA7-A02A-8021-2065-ECA441D21F2C}"/>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sp>
        <p:nvSpPr>
          <p:cNvPr id="23555" name="Rectangle 1026">
            <a:extLst>
              <a:ext uri="{FF2B5EF4-FFF2-40B4-BE49-F238E27FC236}">
                <a16:creationId xmlns:a16="http://schemas.microsoft.com/office/drawing/2014/main" id="{17743852-D6C6-3BE8-587A-73DC1AEB2892}"/>
              </a:ext>
            </a:extLst>
          </p:cNvPr>
          <p:cNvSpPr>
            <a:spLocks noGrp="1" noChangeArrowheads="1"/>
          </p:cNvSpPr>
          <p:nvPr>
            <p:ph type="title"/>
          </p:nvPr>
        </p:nvSpPr>
        <p:spPr/>
        <p:txBody>
          <a:bodyPr/>
          <a:lstStyle/>
          <a:p>
            <a:r>
              <a:rPr lang="en-US" altLang="en-US"/>
              <a:t>“Nature’s Billboards”</a:t>
            </a:r>
          </a:p>
        </p:txBody>
      </p:sp>
      <p:sp>
        <p:nvSpPr>
          <p:cNvPr id="23556" name="Rectangle 1027">
            <a:extLst>
              <a:ext uri="{FF2B5EF4-FFF2-40B4-BE49-F238E27FC236}">
                <a16:creationId xmlns:a16="http://schemas.microsoft.com/office/drawing/2014/main" id="{1D5E0DB5-A137-4CF4-A73F-3EEB814A7D31}"/>
              </a:ext>
            </a:extLst>
          </p:cNvPr>
          <p:cNvSpPr>
            <a:spLocks noGrp="1" noChangeArrowheads="1"/>
          </p:cNvSpPr>
          <p:nvPr>
            <p:ph type="body" idx="1"/>
          </p:nvPr>
        </p:nvSpPr>
        <p:spPr>
          <a:xfrm>
            <a:off x="1143000" y="1524000"/>
            <a:ext cx="7772400" cy="4419600"/>
          </a:xfrm>
        </p:spPr>
        <p:txBody>
          <a:bodyPr/>
          <a:lstStyle/>
          <a:p>
            <a:r>
              <a:rPr lang="en-US" altLang="en-US"/>
              <a:t>Evidence of past avalanches</a:t>
            </a:r>
          </a:p>
          <a:p>
            <a:r>
              <a:rPr lang="en-US" altLang="en-US"/>
              <a:t>Other avalanches</a:t>
            </a:r>
          </a:p>
          <a:p>
            <a:r>
              <a:rPr lang="en-US" altLang="en-US"/>
              <a:t>Fracture lines</a:t>
            </a:r>
          </a:p>
          <a:p>
            <a:r>
              <a:rPr lang="en-US" altLang="en-US"/>
              <a:t>Hollow Sounds or “Whumping”</a:t>
            </a:r>
          </a:p>
          <a:p>
            <a:r>
              <a:rPr lang="en-US" altLang="en-US"/>
              <a:t>Snow settling under feet</a:t>
            </a:r>
          </a:p>
          <a:p>
            <a:r>
              <a:rPr lang="en-US" altLang="en-US"/>
              <a:t>Recent wind loading</a:t>
            </a:r>
          </a:p>
        </p:txBody>
      </p:sp>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3">
            <a:extLst>
              <a:ext uri="{FF2B5EF4-FFF2-40B4-BE49-F238E27FC236}">
                <a16:creationId xmlns:a16="http://schemas.microsoft.com/office/drawing/2014/main" id="{B7F781F6-0F88-D718-4178-EFFC137B1FA5}"/>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sp>
        <p:nvSpPr>
          <p:cNvPr id="24579" name="Rectangle 2">
            <a:extLst>
              <a:ext uri="{FF2B5EF4-FFF2-40B4-BE49-F238E27FC236}">
                <a16:creationId xmlns:a16="http://schemas.microsoft.com/office/drawing/2014/main" id="{891FAA56-6C94-4946-B84A-61A147204B23}"/>
              </a:ext>
            </a:extLst>
          </p:cNvPr>
          <p:cNvSpPr>
            <a:spLocks noGrp="1" noChangeArrowheads="1"/>
          </p:cNvSpPr>
          <p:nvPr>
            <p:ph type="title"/>
          </p:nvPr>
        </p:nvSpPr>
        <p:spPr/>
        <p:txBody>
          <a:bodyPr/>
          <a:lstStyle/>
          <a:p>
            <a:pPr eaLnBrk="1" hangingPunct="1">
              <a:buFont typeface="Wingdings 3" panose="05040102010807070707" pitchFamily="18" charset="2"/>
              <a:buNone/>
            </a:pPr>
            <a:r>
              <a:rPr lang="en-US" altLang="en-US" sz="3200"/>
              <a:t>Assess this terrain and conditions!</a:t>
            </a:r>
          </a:p>
        </p:txBody>
      </p:sp>
      <p:pic>
        <p:nvPicPr>
          <p:cNvPr id="24580" name="Picture 6" descr="Photograph of a snow-covered mountain range under a cloudy sky, showcasing rugged peaks and deep valleys. Light and shadow highlight the texture of snow and scattered dark trees on slopes, emphasizing natural winter landscape features.">
            <a:extLst>
              <a:ext uri="{FF2B5EF4-FFF2-40B4-BE49-F238E27FC236}">
                <a16:creationId xmlns:a16="http://schemas.microsoft.com/office/drawing/2014/main" id="{44A25EFD-AE47-2D98-3A5D-D00789224127}"/>
              </a:ext>
            </a:extLst>
          </p:cNvPr>
          <p:cNvPicPr>
            <a:picLocks noChangeAspect="1" noChangeArrowheads="1"/>
          </p:cNvPicPr>
          <p:nvPr/>
        </p:nvPicPr>
        <p:blipFill>
          <a:blip r:embed="rId2">
            <a:lum bright="-12000" contrast="6000"/>
            <a:extLst>
              <a:ext uri="{28A0092B-C50C-407E-A947-70E740481C1C}">
                <a14:useLocalDpi xmlns:a14="http://schemas.microsoft.com/office/drawing/2010/main" val="0"/>
              </a:ext>
            </a:extLst>
          </a:blip>
          <a:srcRect l="10938" t="14583" r="8594" b="6250"/>
          <a:stretch>
            <a:fillRect/>
          </a:stretch>
        </p:blipFill>
        <p:spPr bwMode="auto">
          <a:xfrm>
            <a:off x="762000" y="1066800"/>
            <a:ext cx="7391400" cy="545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 Box 7">
            <a:extLst>
              <a:ext uri="{FF2B5EF4-FFF2-40B4-BE49-F238E27FC236}">
                <a16:creationId xmlns:a16="http://schemas.microsoft.com/office/drawing/2014/main" id="{D9254C9C-F633-EF20-06F9-65FE23D410C0}"/>
              </a:ext>
            </a:extLst>
          </p:cNvPr>
          <p:cNvSpPr txBox="1">
            <a:spLocks noChangeArrowheads="1"/>
          </p:cNvSpPr>
          <p:nvPr/>
        </p:nvSpPr>
        <p:spPr bwMode="auto">
          <a:xfrm>
            <a:off x="457200" y="6629400"/>
            <a:ext cx="259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000">
                <a:latin typeface="Century Gothic" panose="020B0502020202020204" pitchFamily="34" charset="0"/>
              </a:rPr>
              <a:t>Photo by Scott Patterson</a:t>
            </a:r>
          </a:p>
        </p:txBody>
      </p:sp>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3">
            <a:extLst>
              <a:ext uri="{FF2B5EF4-FFF2-40B4-BE49-F238E27FC236}">
                <a16:creationId xmlns:a16="http://schemas.microsoft.com/office/drawing/2014/main" id="{1E28D903-814F-F5CD-58FC-BFBC4CFDB609}"/>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sp>
        <p:nvSpPr>
          <p:cNvPr id="25604" name="Title 5">
            <a:extLst>
              <a:ext uri="{FF2B5EF4-FFF2-40B4-BE49-F238E27FC236}">
                <a16:creationId xmlns:a16="http://schemas.microsoft.com/office/drawing/2014/main" id="{12B615F9-FE51-75C9-4287-DE1A2F86DED4}"/>
              </a:ext>
            </a:extLst>
          </p:cNvPr>
          <p:cNvSpPr>
            <a:spLocks noGrp="1"/>
          </p:cNvSpPr>
          <p:nvPr>
            <p:ph type="title"/>
          </p:nvPr>
        </p:nvSpPr>
        <p:spPr>
          <a:xfrm>
            <a:off x="457200" y="304800"/>
            <a:ext cx="7772400" cy="1524000"/>
          </a:xfrm>
        </p:spPr>
        <p:txBody>
          <a:bodyPr/>
          <a:lstStyle/>
          <a:p>
            <a:r>
              <a:rPr lang="en-US" altLang="en-US"/>
              <a:t>8 people killed near here 2008 Why?</a:t>
            </a:r>
          </a:p>
        </p:txBody>
      </p:sp>
      <p:pic>
        <p:nvPicPr>
          <p:cNvPr id="25603" name="Picture 4" descr="Photograph of a snow-covered mountain landscape under a gray sky. Sparse trees dot the slopes, highlighting the rugged terrain and deep snow accumulation.">
            <a:extLst>
              <a:ext uri="{FF2B5EF4-FFF2-40B4-BE49-F238E27FC236}">
                <a16:creationId xmlns:a16="http://schemas.microsoft.com/office/drawing/2014/main" id="{8D241144-4508-ADB0-309B-E5B78B716DFA}"/>
              </a:ext>
            </a:extLst>
          </p:cNvPr>
          <p:cNvPicPr>
            <a:picLocks noChangeAspect="1" noChangeArrowheads="1"/>
          </p:cNvPicPr>
          <p:nvPr/>
        </p:nvPicPr>
        <p:blipFill>
          <a:blip r:embed="rId2">
            <a:lum contrast="18000"/>
            <a:extLst>
              <a:ext uri="{28A0092B-C50C-407E-A947-70E740481C1C}">
                <a14:useLocalDpi xmlns:a14="http://schemas.microsoft.com/office/drawing/2010/main" val="0"/>
              </a:ext>
            </a:extLst>
          </a:blip>
          <a:srcRect t="22989"/>
          <a:stretch>
            <a:fillRect/>
          </a:stretch>
        </p:blipFill>
        <p:spPr bwMode="auto">
          <a:xfrm>
            <a:off x="1371600" y="2209800"/>
            <a:ext cx="6629400"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3">
            <a:extLst>
              <a:ext uri="{FF2B5EF4-FFF2-40B4-BE49-F238E27FC236}">
                <a16:creationId xmlns:a16="http://schemas.microsoft.com/office/drawing/2014/main" id="{01078B7F-6CE2-83C0-FE6B-CF86E244D906}"/>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sp>
        <p:nvSpPr>
          <p:cNvPr id="26627" name="Rectangle 2">
            <a:extLst>
              <a:ext uri="{FF2B5EF4-FFF2-40B4-BE49-F238E27FC236}">
                <a16:creationId xmlns:a16="http://schemas.microsoft.com/office/drawing/2014/main" id="{1448962E-6868-7589-CB2D-D8D150ACFA25}"/>
              </a:ext>
            </a:extLst>
          </p:cNvPr>
          <p:cNvSpPr>
            <a:spLocks noGrp="1" noChangeArrowheads="1"/>
          </p:cNvSpPr>
          <p:nvPr>
            <p:ph type="title"/>
          </p:nvPr>
        </p:nvSpPr>
        <p:spPr/>
        <p:txBody>
          <a:bodyPr/>
          <a:lstStyle/>
          <a:p>
            <a:r>
              <a:rPr lang="en-US" altLang="en-US"/>
              <a:t>Grim Statistics</a:t>
            </a:r>
          </a:p>
        </p:txBody>
      </p:sp>
      <p:sp>
        <p:nvSpPr>
          <p:cNvPr id="26628" name="Rectangle 3">
            <a:extLst>
              <a:ext uri="{FF2B5EF4-FFF2-40B4-BE49-F238E27FC236}">
                <a16:creationId xmlns:a16="http://schemas.microsoft.com/office/drawing/2014/main" id="{00C16AA3-795E-444C-F8D7-2D95EEEA0521}"/>
              </a:ext>
            </a:extLst>
          </p:cNvPr>
          <p:cNvSpPr>
            <a:spLocks noGrp="1" noChangeArrowheads="1"/>
          </p:cNvSpPr>
          <p:nvPr>
            <p:ph type="body" idx="1"/>
          </p:nvPr>
        </p:nvSpPr>
        <p:spPr>
          <a:xfrm>
            <a:off x="762000" y="1295400"/>
            <a:ext cx="8077200" cy="5181600"/>
          </a:xfrm>
        </p:spPr>
        <p:txBody>
          <a:bodyPr/>
          <a:lstStyle/>
          <a:p>
            <a:r>
              <a:rPr lang="en-US" altLang="en-US" sz="2800"/>
              <a:t>25% are killed by trauma during the avalanche.</a:t>
            </a:r>
          </a:p>
          <a:p>
            <a:r>
              <a:rPr lang="en-US" altLang="en-US" sz="2800"/>
              <a:t>65% die of suffocation.</a:t>
            </a:r>
          </a:p>
          <a:p>
            <a:r>
              <a:rPr lang="en-US" altLang="en-US" sz="2800"/>
              <a:t>Most are buried &lt; 2 ½ feet; few survive.</a:t>
            </a:r>
          </a:p>
          <a:p>
            <a:r>
              <a:rPr lang="en-US" altLang="en-US" sz="2800"/>
              <a:t>Best survival if found within 15-18 minutes of burial.</a:t>
            </a:r>
          </a:p>
          <a:p>
            <a:r>
              <a:rPr lang="en-US" altLang="en-US" sz="2800"/>
              <a:t>The victim must do what he/she can to be found.</a:t>
            </a:r>
          </a:p>
          <a:p>
            <a:r>
              <a:rPr lang="en-US" altLang="en-US" sz="2800"/>
              <a:t>All should regularly practice rescue techniques.</a:t>
            </a:r>
          </a:p>
        </p:txBody>
      </p:sp>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3">
            <a:extLst>
              <a:ext uri="{FF2B5EF4-FFF2-40B4-BE49-F238E27FC236}">
                <a16:creationId xmlns:a16="http://schemas.microsoft.com/office/drawing/2014/main" id="{535BCAF8-64D2-AD83-1447-7CB4F7CEE5D2}"/>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sp>
        <p:nvSpPr>
          <p:cNvPr id="2" name="Title 1">
            <a:extLst>
              <a:ext uri="{FF2B5EF4-FFF2-40B4-BE49-F238E27FC236}">
                <a16:creationId xmlns:a16="http://schemas.microsoft.com/office/drawing/2014/main" id="{1BF7E284-F403-AAB2-C4EE-04EF0D9B9CF4}"/>
              </a:ext>
            </a:extLst>
          </p:cNvPr>
          <p:cNvSpPr>
            <a:spLocks noGrp="1"/>
          </p:cNvSpPr>
          <p:nvPr>
            <p:ph type="title"/>
          </p:nvPr>
        </p:nvSpPr>
        <p:spPr>
          <a:xfrm>
            <a:off x="304800" y="-1143000"/>
            <a:ext cx="7772400" cy="1143000"/>
          </a:xfrm>
        </p:spPr>
        <p:txBody>
          <a:bodyPr vert="horz" wrap="square" lIns="91440" tIns="45720" rIns="91440" bIns="45720" numCol="1" anchor="b" anchorCtr="0" compatLnSpc="1">
            <a:prstTxWarp prst="textNoShape">
              <a:avLst/>
            </a:prstTxWarp>
          </a:bodyPr>
          <a:lstStyle/>
          <a:p>
            <a:r>
              <a:rPr lang="en-US" dirty="0"/>
              <a:t>Avalanche Survival vs. Burial Time</a:t>
            </a:r>
          </a:p>
        </p:txBody>
      </p:sp>
      <p:pic>
        <p:nvPicPr>
          <p:cNvPr id="27651" name="Picture 4" descr="faq_grph_03">
            <a:extLst>
              <a:ext uri="{FF2B5EF4-FFF2-40B4-BE49-F238E27FC236}">
                <a16:creationId xmlns:a16="http://schemas.microsoft.com/office/drawing/2014/main" id="{B4A63555-6FF1-8CBB-0717-5D4243E036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04800"/>
            <a:ext cx="73152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Line 5" descr="Line graph showing avalanche survival drops quickly with burial time, from nearly 100% at first to about 30% by 35 minutes, around 20% by 2 hours, and about 5% after roughly 130 minutes.">
            <a:extLst>
              <a:ext uri="{FF2B5EF4-FFF2-40B4-BE49-F238E27FC236}">
                <a16:creationId xmlns:a16="http://schemas.microsoft.com/office/drawing/2014/main" id="{CEE52DC2-CC9C-96EE-F81F-952805955FA4}"/>
              </a:ext>
            </a:extLst>
          </p:cNvPr>
          <p:cNvSpPr>
            <a:spLocks noChangeShapeType="1"/>
          </p:cNvSpPr>
          <p:nvPr/>
        </p:nvSpPr>
        <p:spPr bwMode="auto">
          <a:xfrm>
            <a:off x="2590800" y="1981200"/>
            <a:ext cx="0" cy="312420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3" name="Text Box 6">
            <a:extLst>
              <a:ext uri="{FF2B5EF4-FFF2-40B4-BE49-F238E27FC236}">
                <a16:creationId xmlns:a16="http://schemas.microsoft.com/office/drawing/2014/main" id="{34CEB4B2-E46F-B01D-EF3E-945EEC94F6C1}"/>
              </a:ext>
            </a:extLst>
          </p:cNvPr>
          <p:cNvSpPr txBox="1">
            <a:spLocks noChangeArrowheads="1"/>
          </p:cNvSpPr>
          <p:nvPr/>
        </p:nvSpPr>
        <p:spPr bwMode="auto">
          <a:xfrm>
            <a:off x="990600" y="6096000"/>
            <a:ext cx="7315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b="1">
                <a:latin typeface="Century Gothic" panose="020B0502020202020204" pitchFamily="34" charset="0"/>
              </a:rPr>
              <a:t>Best chance of survival if found within 15 – 18 minutes!</a:t>
            </a:r>
          </a:p>
        </p:txBody>
      </p:sp>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3">
            <a:extLst>
              <a:ext uri="{FF2B5EF4-FFF2-40B4-BE49-F238E27FC236}">
                <a16:creationId xmlns:a16="http://schemas.microsoft.com/office/drawing/2014/main" id="{E308262C-4A23-F604-1760-FC450D1D73CC}"/>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sp>
        <p:nvSpPr>
          <p:cNvPr id="28675" name="Rectangle 2">
            <a:extLst>
              <a:ext uri="{FF2B5EF4-FFF2-40B4-BE49-F238E27FC236}">
                <a16:creationId xmlns:a16="http://schemas.microsoft.com/office/drawing/2014/main" id="{6C11044F-587B-8AF0-D9F6-F32BDEA86A2F}"/>
              </a:ext>
            </a:extLst>
          </p:cNvPr>
          <p:cNvSpPr>
            <a:spLocks noGrp="1" noChangeArrowheads="1"/>
          </p:cNvSpPr>
          <p:nvPr>
            <p:ph type="title"/>
          </p:nvPr>
        </p:nvSpPr>
        <p:spPr>
          <a:xfrm>
            <a:off x="-228600" y="0"/>
            <a:ext cx="6400800" cy="1143000"/>
          </a:xfrm>
        </p:spPr>
        <p:txBody>
          <a:bodyPr/>
          <a:lstStyle/>
          <a:p>
            <a:r>
              <a:rPr lang="en-US" altLang="en-US"/>
              <a:t>Personal/Group Safety</a:t>
            </a:r>
          </a:p>
        </p:txBody>
      </p:sp>
      <p:sp>
        <p:nvSpPr>
          <p:cNvPr id="28676" name="Rectangle 3">
            <a:extLst>
              <a:ext uri="{FF2B5EF4-FFF2-40B4-BE49-F238E27FC236}">
                <a16:creationId xmlns:a16="http://schemas.microsoft.com/office/drawing/2014/main" id="{BA9F4EFD-92AB-E7E9-35F7-5EE941C4DEAD}"/>
              </a:ext>
            </a:extLst>
          </p:cNvPr>
          <p:cNvSpPr>
            <a:spLocks noGrp="1" noChangeArrowheads="1"/>
          </p:cNvSpPr>
          <p:nvPr>
            <p:ph type="body" idx="1"/>
          </p:nvPr>
        </p:nvSpPr>
        <p:spPr>
          <a:xfrm>
            <a:off x="685800" y="1295400"/>
            <a:ext cx="7772400" cy="4572000"/>
          </a:xfrm>
        </p:spPr>
        <p:txBody>
          <a:bodyPr/>
          <a:lstStyle/>
          <a:p>
            <a:pPr>
              <a:lnSpc>
                <a:spcPct val="90000"/>
              </a:lnSpc>
            </a:pPr>
            <a:r>
              <a:rPr lang="en-US" altLang="en-US" sz="2800"/>
              <a:t>Prepare for the Worst!!!</a:t>
            </a:r>
          </a:p>
          <a:p>
            <a:pPr>
              <a:lnSpc>
                <a:spcPct val="90000"/>
              </a:lnSpc>
            </a:pPr>
            <a:r>
              <a:rPr lang="en-US" altLang="en-US" sz="2800"/>
              <a:t>Research route</a:t>
            </a:r>
          </a:p>
          <a:p>
            <a:pPr>
              <a:lnSpc>
                <a:spcPct val="90000"/>
              </a:lnSpc>
            </a:pPr>
            <a:r>
              <a:rPr lang="en-US" altLang="en-US" sz="2800"/>
              <a:t>Equipment/Training.</a:t>
            </a:r>
          </a:p>
          <a:p>
            <a:pPr lvl="1">
              <a:lnSpc>
                <a:spcPct val="90000"/>
              </a:lnSpc>
            </a:pPr>
            <a:r>
              <a:rPr lang="en-US" altLang="en-US" sz="2400"/>
              <a:t>Know the capabilities of your group!</a:t>
            </a:r>
          </a:p>
          <a:p>
            <a:pPr lvl="1">
              <a:lnSpc>
                <a:spcPct val="90000"/>
              </a:lnSpc>
            </a:pPr>
            <a:r>
              <a:rPr lang="en-US" altLang="en-US" sz="2400"/>
              <a:t>Practice search techniques EACH TIME before setting out. </a:t>
            </a:r>
          </a:p>
          <a:p>
            <a:pPr lvl="1">
              <a:lnSpc>
                <a:spcPct val="90000"/>
              </a:lnSpc>
            </a:pPr>
            <a:r>
              <a:rPr lang="en-US" altLang="en-US" sz="2400"/>
              <a:t>Wear beacon at all times, carry probe &amp; avalanche approved shovel.</a:t>
            </a:r>
          </a:p>
          <a:p>
            <a:pPr lvl="1">
              <a:lnSpc>
                <a:spcPct val="90000"/>
              </a:lnSpc>
            </a:pPr>
            <a:r>
              <a:rPr lang="en-US" altLang="en-US" sz="2400"/>
              <a:t>Check beacon &amp; batteries before leaving &amp; regularly during trip. </a:t>
            </a:r>
          </a:p>
          <a:p>
            <a:pPr lvl="1">
              <a:lnSpc>
                <a:spcPct val="90000"/>
              </a:lnSpc>
            </a:pPr>
            <a:r>
              <a:rPr lang="en-US" altLang="en-US" sz="2400"/>
              <a:t>Keep radios and other magnetic sources at least 6”away from transceiver!</a:t>
            </a:r>
          </a:p>
          <a:p>
            <a:pPr>
              <a:lnSpc>
                <a:spcPct val="90000"/>
              </a:lnSpc>
            </a:pPr>
            <a:r>
              <a:rPr lang="en-US" altLang="en-US" sz="2800"/>
              <a:t>Be prepared to turn around or to dig in.</a:t>
            </a:r>
          </a:p>
        </p:txBody>
      </p:sp>
      <p:pic>
        <p:nvPicPr>
          <p:cNvPr id="28677" name="Picture 4">
            <a:extLst>
              <a:ext uri="{FF2B5EF4-FFF2-40B4-BE49-F238E27FC236}">
                <a16:creationId xmlns:a16="http://schemas.microsoft.com/office/drawing/2014/main" id="{4E0B443B-3805-115E-E01C-593FDA26C264}"/>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28600"/>
            <a:ext cx="229711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3">
            <a:extLst>
              <a:ext uri="{FF2B5EF4-FFF2-40B4-BE49-F238E27FC236}">
                <a16:creationId xmlns:a16="http://schemas.microsoft.com/office/drawing/2014/main" id="{019CE089-8EC1-D9E1-E9A5-8F3A1F1829AE}"/>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sp>
        <p:nvSpPr>
          <p:cNvPr id="29699" name="Rectangle 2">
            <a:extLst>
              <a:ext uri="{FF2B5EF4-FFF2-40B4-BE49-F238E27FC236}">
                <a16:creationId xmlns:a16="http://schemas.microsoft.com/office/drawing/2014/main" id="{46CD80D5-3CE2-97B9-9F27-70C4C4C298E1}"/>
              </a:ext>
            </a:extLst>
          </p:cNvPr>
          <p:cNvSpPr>
            <a:spLocks noGrp="1" noChangeArrowheads="1"/>
          </p:cNvSpPr>
          <p:nvPr>
            <p:ph type="title"/>
          </p:nvPr>
        </p:nvSpPr>
        <p:spPr/>
        <p:txBody>
          <a:bodyPr/>
          <a:lstStyle/>
          <a:p>
            <a:r>
              <a:rPr lang="en-US" altLang="en-US"/>
              <a:t>Wearing a Transceiver</a:t>
            </a:r>
          </a:p>
        </p:txBody>
      </p:sp>
      <p:sp>
        <p:nvSpPr>
          <p:cNvPr id="29700" name="Rectangle 3">
            <a:extLst>
              <a:ext uri="{FF2B5EF4-FFF2-40B4-BE49-F238E27FC236}">
                <a16:creationId xmlns:a16="http://schemas.microsoft.com/office/drawing/2014/main" id="{8EC431E4-5EF4-441E-4A90-8C7A7135AA20}"/>
              </a:ext>
            </a:extLst>
          </p:cNvPr>
          <p:cNvSpPr>
            <a:spLocks noGrp="1" noChangeArrowheads="1"/>
          </p:cNvSpPr>
          <p:nvPr>
            <p:ph type="body" idx="1"/>
          </p:nvPr>
        </p:nvSpPr>
        <p:spPr>
          <a:xfrm>
            <a:off x="762000" y="1524000"/>
            <a:ext cx="4724400" cy="4876800"/>
          </a:xfrm>
        </p:spPr>
        <p:txBody>
          <a:bodyPr/>
          <a:lstStyle/>
          <a:p>
            <a:r>
              <a:rPr lang="en-US" altLang="en-US" sz="2800"/>
              <a:t>Under outer layer of clothing but accessible.</a:t>
            </a:r>
          </a:p>
          <a:p>
            <a:r>
              <a:rPr lang="en-US" altLang="en-US" sz="2800"/>
              <a:t>Use and adjust harness to fit snugly.</a:t>
            </a:r>
          </a:p>
          <a:p>
            <a:r>
              <a:rPr lang="en-US" altLang="en-US" sz="2800"/>
              <a:t>In the field, wear at ALL times, including while sleeping.</a:t>
            </a:r>
          </a:p>
          <a:p>
            <a:r>
              <a:rPr lang="en-US" altLang="en-US" sz="2800"/>
              <a:t>Set to transmit.</a:t>
            </a:r>
          </a:p>
          <a:p>
            <a:r>
              <a:rPr lang="en-US" altLang="en-US" sz="2800"/>
              <a:t>Rescuers reset to receive during search.</a:t>
            </a:r>
          </a:p>
        </p:txBody>
      </p:sp>
      <p:pic>
        <p:nvPicPr>
          <p:cNvPr id="29701" name="Picture 4">
            <a:extLst>
              <a:ext uri="{FF2B5EF4-FFF2-40B4-BE49-F238E27FC236}">
                <a16:creationId xmlns:a16="http://schemas.microsoft.com/office/drawing/2014/main" id="{60616D6B-11FD-5893-C6F4-44D9B4A23F68}"/>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0850" y="1676400"/>
            <a:ext cx="30988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3">
            <a:extLst>
              <a:ext uri="{FF2B5EF4-FFF2-40B4-BE49-F238E27FC236}">
                <a16:creationId xmlns:a16="http://schemas.microsoft.com/office/drawing/2014/main" id="{D0AA635C-8A24-D929-C3F6-BFA3BDC24298}"/>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sp>
        <p:nvSpPr>
          <p:cNvPr id="30723" name="Rectangle 2">
            <a:extLst>
              <a:ext uri="{FF2B5EF4-FFF2-40B4-BE49-F238E27FC236}">
                <a16:creationId xmlns:a16="http://schemas.microsoft.com/office/drawing/2014/main" id="{F9D711C6-3B03-9C5E-A38E-AF149FEA06B9}"/>
              </a:ext>
            </a:extLst>
          </p:cNvPr>
          <p:cNvSpPr>
            <a:spLocks noGrp="1" noChangeArrowheads="1"/>
          </p:cNvSpPr>
          <p:nvPr>
            <p:ph type="title"/>
          </p:nvPr>
        </p:nvSpPr>
        <p:spPr/>
        <p:txBody>
          <a:bodyPr/>
          <a:lstStyle/>
          <a:p>
            <a:r>
              <a:rPr lang="en-US" altLang="en-US"/>
              <a:t>Route Selection</a:t>
            </a:r>
          </a:p>
        </p:txBody>
      </p:sp>
      <p:sp>
        <p:nvSpPr>
          <p:cNvPr id="30724" name="Rectangle 3">
            <a:extLst>
              <a:ext uri="{FF2B5EF4-FFF2-40B4-BE49-F238E27FC236}">
                <a16:creationId xmlns:a16="http://schemas.microsoft.com/office/drawing/2014/main" id="{0B915C93-A3B4-10AE-99DC-9259EA219D10}"/>
              </a:ext>
            </a:extLst>
          </p:cNvPr>
          <p:cNvSpPr>
            <a:spLocks noGrp="1" noChangeArrowheads="1"/>
          </p:cNvSpPr>
          <p:nvPr>
            <p:ph type="body" idx="1"/>
          </p:nvPr>
        </p:nvSpPr>
        <p:spPr>
          <a:xfrm>
            <a:off x="533400" y="1219200"/>
            <a:ext cx="8382000" cy="5486400"/>
          </a:xfrm>
        </p:spPr>
        <p:txBody>
          <a:bodyPr/>
          <a:lstStyle/>
          <a:p>
            <a:pPr>
              <a:lnSpc>
                <a:spcPct val="90000"/>
              </a:lnSpc>
            </a:pPr>
            <a:r>
              <a:rPr lang="en-US" altLang="en-US" sz="2800"/>
              <a:t>Use R-Y-G, 3 Clues or other assessment tool. </a:t>
            </a:r>
          </a:p>
          <a:p>
            <a:pPr>
              <a:lnSpc>
                <a:spcPct val="90000"/>
              </a:lnSpc>
            </a:pPr>
            <a:r>
              <a:rPr lang="en-US" altLang="en-US" sz="2800"/>
              <a:t>Avoid midday and 24 - 48 hrs after storm.</a:t>
            </a:r>
          </a:p>
          <a:p>
            <a:pPr>
              <a:lnSpc>
                <a:spcPct val="90000"/>
              </a:lnSpc>
            </a:pPr>
            <a:r>
              <a:rPr lang="en-US" altLang="en-US" sz="2800"/>
              <a:t>Seek routes that limit exposure.</a:t>
            </a:r>
          </a:p>
          <a:p>
            <a:pPr>
              <a:lnSpc>
                <a:spcPct val="90000"/>
              </a:lnSpc>
            </a:pPr>
            <a:r>
              <a:rPr lang="en-US" altLang="en-US" sz="2800"/>
              <a:t>Take advantage of ridges but avoid cornices.</a:t>
            </a:r>
          </a:p>
          <a:p>
            <a:pPr>
              <a:lnSpc>
                <a:spcPct val="90000"/>
              </a:lnSpc>
            </a:pPr>
            <a:r>
              <a:rPr lang="en-US" altLang="en-US" sz="2800"/>
              <a:t>Avoid gullies and chutes.</a:t>
            </a:r>
          </a:p>
          <a:p>
            <a:pPr>
              <a:lnSpc>
                <a:spcPct val="90000"/>
              </a:lnSpc>
            </a:pPr>
            <a:r>
              <a:rPr lang="en-US" altLang="en-US" sz="2800"/>
              <a:t>Identify run out zones &amp;avoid</a:t>
            </a:r>
          </a:p>
          <a:p>
            <a:pPr>
              <a:lnSpc>
                <a:spcPct val="90000"/>
              </a:lnSpc>
            </a:pPr>
            <a:r>
              <a:rPr lang="en-US" altLang="en-US" sz="2800"/>
              <a:t>Stay in dense timber.</a:t>
            </a:r>
          </a:p>
          <a:p>
            <a:pPr>
              <a:lnSpc>
                <a:spcPct val="90000"/>
              </a:lnSpc>
            </a:pPr>
            <a:r>
              <a:rPr lang="en-US" altLang="en-US" sz="2800"/>
              <a:t>Be suspicious of convex slopes.</a:t>
            </a:r>
          </a:p>
          <a:p>
            <a:pPr>
              <a:lnSpc>
                <a:spcPct val="90000"/>
              </a:lnSpc>
            </a:pPr>
            <a:r>
              <a:rPr lang="en-US" altLang="en-US" sz="2800"/>
              <a:t>Be cautious of shaded slopes.</a:t>
            </a:r>
          </a:p>
          <a:p>
            <a:pPr>
              <a:lnSpc>
                <a:spcPct val="90000"/>
              </a:lnSpc>
            </a:pPr>
            <a:r>
              <a:rPr lang="en-US" altLang="en-US" sz="2800"/>
              <a:t>Stay on windward side.</a:t>
            </a:r>
          </a:p>
          <a:p>
            <a:pPr>
              <a:lnSpc>
                <a:spcPct val="90000"/>
              </a:lnSpc>
            </a:pPr>
            <a:r>
              <a:rPr lang="en-US" altLang="en-US" sz="2800"/>
              <a:t>Conduct slope </a:t>
            </a:r>
            <a:r>
              <a:rPr lang="en-US" altLang="en-US" sz="2800">
                <a:hlinkClick r:id="rId2" action="ppaction://hlinkfile"/>
              </a:rPr>
              <a:t>stability tests</a:t>
            </a:r>
            <a:endParaRPr lang="en-US" altLang="en-US" sz="2800"/>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3">
            <a:extLst>
              <a:ext uri="{FF2B5EF4-FFF2-40B4-BE49-F238E27FC236}">
                <a16:creationId xmlns:a16="http://schemas.microsoft.com/office/drawing/2014/main" id="{69BD3015-3DA4-4F17-1D87-A5FB116095C0}"/>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sp>
        <p:nvSpPr>
          <p:cNvPr id="4099" name="Rectangle 2">
            <a:extLst>
              <a:ext uri="{FF2B5EF4-FFF2-40B4-BE49-F238E27FC236}">
                <a16:creationId xmlns:a16="http://schemas.microsoft.com/office/drawing/2014/main" id="{08CE596D-5AB6-4153-95F5-114BC55E0D2B}"/>
              </a:ext>
            </a:extLst>
          </p:cNvPr>
          <p:cNvSpPr>
            <a:spLocks noGrp="1" noChangeArrowheads="1"/>
          </p:cNvSpPr>
          <p:nvPr>
            <p:ph type="title"/>
          </p:nvPr>
        </p:nvSpPr>
        <p:spPr/>
        <p:txBody>
          <a:bodyPr/>
          <a:lstStyle/>
          <a:p>
            <a:pPr eaLnBrk="1" hangingPunct="1"/>
            <a:r>
              <a:rPr lang="en-US" altLang="en-US"/>
              <a:t>Caveat</a:t>
            </a:r>
          </a:p>
        </p:txBody>
      </p:sp>
      <p:sp>
        <p:nvSpPr>
          <p:cNvPr id="4100" name="Rectangle 3">
            <a:extLst>
              <a:ext uri="{FF2B5EF4-FFF2-40B4-BE49-F238E27FC236}">
                <a16:creationId xmlns:a16="http://schemas.microsoft.com/office/drawing/2014/main" id="{EC21B85A-2C3C-1BC7-9E34-F92119713CA8}"/>
              </a:ext>
            </a:extLst>
          </p:cNvPr>
          <p:cNvSpPr>
            <a:spLocks noGrp="1" noChangeArrowheads="1"/>
          </p:cNvSpPr>
          <p:nvPr>
            <p:ph type="body" idx="1"/>
          </p:nvPr>
        </p:nvSpPr>
        <p:spPr>
          <a:xfrm>
            <a:off x="685800" y="1219200"/>
            <a:ext cx="7772400" cy="5105400"/>
          </a:xfrm>
        </p:spPr>
        <p:txBody>
          <a:bodyPr/>
          <a:lstStyle/>
          <a:p>
            <a:pPr eaLnBrk="1" hangingPunct="1">
              <a:lnSpc>
                <a:spcPct val="90000"/>
              </a:lnSpc>
            </a:pPr>
            <a:r>
              <a:rPr lang="en-US" altLang="en-US" sz="2800"/>
              <a:t>The more you travel in avalanche terrain, the higher the likelihood you will be caught in one.</a:t>
            </a:r>
          </a:p>
          <a:p>
            <a:pPr eaLnBrk="1" hangingPunct="1">
              <a:lnSpc>
                <a:spcPct val="90000"/>
              </a:lnSpc>
            </a:pPr>
            <a:r>
              <a:rPr lang="en-US" altLang="en-US" sz="2800"/>
              <a:t>Show </a:t>
            </a:r>
            <a:r>
              <a:rPr lang="en-US" altLang="en-US" sz="2800">
                <a:hlinkClick r:id="rId2" action="ppaction://hlinkfile"/>
              </a:rPr>
              <a:t>clips</a:t>
            </a:r>
            <a:endParaRPr lang="en-US" altLang="en-US" sz="2800"/>
          </a:p>
          <a:p>
            <a:pPr eaLnBrk="1" hangingPunct="1">
              <a:lnSpc>
                <a:spcPct val="90000"/>
              </a:lnSpc>
            </a:pPr>
            <a:r>
              <a:rPr lang="en-US" altLang="en-US" sz="2800"/>
              <a:t>Take all the training you can get and stay up to date.</a:t>
            </a:r>
          </a:p>
          <a:p>
            <a:pPr lvl="1" eaLnBrk="1" hangingPunct="1">
              <a:lnSpc>
                <a:spcPct val="90000"/>
              </a:lnSpc>
            </a:pPr>
            <a:r>
              <a:rPr lang="en-US" altLang="en-US" sz="2400"/>
              <a:t>AAA Level 1 or NSP Level 1 or similar is recommended.</a:t>
            </a:r>
          </a:p>
          <a:p>
            <a:pPr lvl="1" eaLnBrk="1" hangingPunct="1">
              <a:lnSpc>
                <a:spcPct val="90000"/>
              </a:lnSpc>
            </a:pPr>
            <a:r>
              <a:rPr lang="en-US" altLang="en-US" sz="2400"/>
              <a:t>On line training: </a:t>
            </a:r>
            <a:r>
              <a:rPr lang="en-US" altLang="en-US" sz="2400">
                <a:hlinkClick r:id="rId3"/>
              </a:rPr>
              <a:t>http://access.jibc.bc.ca/avalancheFirstResponse/index.htm</a:t>
            </a:r>
            <a:endParaRPr lang="en-US" altLang="en-US" sz="2400"/>
          </a:p>
          <a:p>
            <a:pPr eaLnBrk="1" hangingPunct="1">
              <a:lnSpc>
                <a:spcPct val="90000"/>
              </a:lnSpc>
            </a:pPr>
            <a:r>
              <a:rPr lang="en-US" altLang="en-US" sz="2800"/>
              <a:t>At least read </a:t>
            </a:r>
            <a:r>
              <a:rPr lang="en-US" altLang="en-US" sz="2800" u="sng"/>
              <a:t>Snow Sense</a:t>
            </a:r>
            <a:r>
              <a:rPr lang="en-US" altLang="en-US" sz="2800"/>
              <a:t>!</a:t>
            </a:r>
          </a:p>
          <a:p>
            <a:pPr eaLnBrk="1" hangingPunct="1">
              <a:lnSpc>
                <a:spcPct val="90000"/>
              </a:lnSpc>
            </a:pPr>
            <a:r>
              <a:rPr lang="en-US" altLang="en-US" sz="2800">
                <a:hlinkClick r:id="rId4" action="ppaction://hlinkfile"/>
              </a:rPr>
              <a:t>Movie</a:t>
            </a:r>
            <a:r>
              <a:rPr lang="en-US" altLang="en-US" sz="2800"/>
              <a:t>   </a:t>
            </a:r>
            <a:r>
              <a:rPr lang="en-US" altLang="en-US" sz="1800"/>
              <a:t>(Know Before You go – Available on YouTube.com)</a:t>
            </a:r>
          </a:p>
        </p:txBody>
      </p:sp>
    </p:spTree>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3">
            <a:extLst>
              <a:ext uri="{FF2B5EF4-FFF2-40B4-BE49-F238E27FC236}">
                <a16:creationId xmlns:a16="http://schemas.microsoft.com/office/drawing/2014/main" id="{790853B0-DEED-1A01-6992-65EE836DBAB7}"/>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sp>
        <p:nvSpPr>
          <p:cNvPr id="31747" name="Rectangle 2">
            <a:extLst>
              <a:ext uri="{FF2B5EF4-FFF2-40B4-BE49-F238E27FC236}">
                <a16:creationId xmlns:a16="http://schemas.microsoft.com/office/drawing/2014/main" id="{B3418259-6D23-F259-7BC8-39CD37ACEB0D}"/>
              </a:ext>
            </a:extLst>
          </p:cNvPr>
          <p:cNvSpPr>
            <a:spLocks noGrp="1" noChangeArrowheads="1"/>
          </p:cNvSpPr>
          <p:nvPr>
            <p:ph type="title"/>
          </p:nvPr>
        </p:nvSpPr>
        <p:spPr/>
        <p:txBody>
          <a:bodyPr/>
          <a:lstStyle/>
          <a:p>
            <a:r>
              <a:rPr lang="en-US" altLang="en-US"/>
              <a:t>Crossing Questionable Slopes</a:t>
            </a:r>
            <a:br>
              <a:rPr lang="en-US" altLang="en-US"/>
            </a:br>
            <a:r>
              <a:rPr lang="en-US" altLang="en-US"/>
              <a:t> (Minimize Exposure)</a:t>
            </a:r>
          </a:p>
        </p:txBody>
      </p:sp>
      <p:sp>
        <p:nvSpPr>
          <p:cNvPr id="31748" name="Rectangle 3">
            <a:extLst>
              <a:ext uri="{FF2B5EF4-FFF2-40B4-BE49-F238E27FC236}">
                <a16:creationId xmlns:a16="http://schemas.microsoft.com/office/drawing/2014/main" id="{E39DD0D8-BEFC-3C70-43E1-50C064A21D8D}"/>
              </a:ext>
            </a:extLst>
          </p:cNvPr>
          <p:cNvSpPr>
            <a:spLocks noGrp="1" noChangeArrowheads="1"/>
          </p:cNvSpPr>
          <p:nvPr>
            <p:ph type="body" idx="1"/>
          </p:nvPr>
        </p:nvSpPr>
        <p:spPr>
          <a:xfrm>
            <a:off x="381000" y="1371600"/>
            <a:ext cx="4267200" cy="5486400"/>
          </a:xfrm>
        </p:spPr>
        <p:txBody>
          <a:bodyPr/>
          <a:lstStyle/>
          <a:p>
            <a:r>
              <a:rPr lang="en-US" altLang="en-US" sz="2400"/>
              <a:t>Dress up. </a:t>
            </a:r>
          </a:p>
          <a:p>
            <a:r>
              <a:rPr lang="en-US" altLang="en-US" sz="2400"/>
              <a:t>Undo ski pole straps.</a:t>
            </a:r>
          </a:p>
          <a:p>
            <a:r>
              <a:rPr lang="en-US" altLang="en-US" sz="2400"/>
              <a:t>Undo any straps</a:t>
            </a:r>
          </a:p>
          <a:p>
            <a:r>
              <a:rPr lang="en-US" altLang="en-US" sz="2400"/>
              <a:t>Follow the same path, high on the slope.</a:t>
            </a:r>
          </a:p>
          <a:p>
            <a:r>
              <a:rPr lang="en-US" altLang="en-US" sz="2400"/>
              <a:t>One person at a time.</a:t>
            </a:r>
          </a:p>
          <a:p>
            <a:r>
              <a:rPr lang="en-US" altLang="en-US" sz="2400"/>
              <a:t>Never travel above your partner.</a:t>
            </a:r>
          </a:p>
          <a:p>
            <a:r>
              <a:rPr lang="en-US" altLang="en-US" sz="2400"/>
              <a:t>Plan ahead. Always look for escape paths.</a:t>
            </a:r>
          </a:p>
          <a:p>
            <a:r>
              <a:rPr lang="en-US" altLang="en-US" sz="2400"/>
              <a:t>Don’t Fall!</a:t>
            </a:r>
          </a:p>
        </p:txBody>
      </p:sp>
      <p:pic>
        <p:nvPicPr>
          <p:cNvPr id="31749" name="Picture 4">
            <a:extLst>
              <a:ext uri="{FF2B5EF4-FFF2-40B4-BE49-F238E27FC236}">
                <a16:creationId xmlns:a16="http://schemas.microsoft.com/office/drawing/2014/main" id="{1405099C-AB2A-1BF9-C1F3-92E4894F3F0F}"/>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905000"/>
            <a:ext cx="4219575" cy="3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Rectangle 5">
            <a:extLst>
              <a:ext uri="{FF2B5EF4-FFF2-40B4-BE49-F238E27FC236}">
                <a16:creationId xmlns:a16="http://schemas.microsoft.com/office/drawing/2014/main" id="{4090C978-E1E4-F93F-34A0-3B799E94249B}"/>
              </a:ext>
            </a:extLst>
          </p:cNvPr>
          <p:cNvSpPr>
            <a:spLocks noChangeArrowheads="1"/>
          </p:cNvSpPr>
          <p:nvPr/>
        </p:nvSpPr>
        <p:spPr bwMode="auto">
          <a:xfrm>
            <a:off x="4552950" y="6172200"/>
            <a:ext cx="45910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900">
                <a:latin typeface="Tahoma" panose="020B0604030504040204" pitchFamily="34" charset="0"/>
              </a:rPr>
              <a:t>http://www.fs.fed.us/r1/kootenai/recreation/activitiesx/snowmobile/images/crossing.gif</a:t>
            </a:r>
          </a:p>
        </p:txBody>
      </p:sp>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3">
            <a:extLst>
              <a:ext uri="{FF2B5EF4-FFF2-40B4-BE49-F238E27FC236}">
                <a16:creationId xmlns:a16="http://schemas.microsoft.com/office/drawing/2014/main" id="{1727FB64-3207-E1EC-F920-5FDE0128A824}"/>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sp>
        <p:nvSpPr>
          <p:cNvPr id="32771" name="Rectangle 2">
            <a:extLst>
              <a:ext uri="{FF2B5EF4-FFF2-40B4-BE49-F238E27FC236}">
                <a16:creationId xmlns:a16="http://schemas.microsoft.com/office/drawing/2014/main" id="{6DA54991-8454-4AA7-29E1-DC1B898B9731}"/>
              </a:ext>
            </a:extLst>
          </p:cNvPr>
          <p:cNvSpPr>
            <a:spLocks noGrp="1" noChangeArrowheads="1"/>
          </p:cNvSpPr>
          <p:nvPr>
            <p:ph type="title"/>
          </p:nvPr>
        </p:nvSpPr>
        <p:spPr/>
        <p:txBody>
          <a:bodyPr/>
          <a:lstStyle/>
          <a:p>
            <a:r>
              <a:rPr lang="en-US" altLang="en-US"/>
              <a:t>Survival</a:t>
            </a:r>
          </a:p>
        </p:txBody>
      </p:sp>
      <p:sp>
        <p:nvSpPr>
          <p:cNvPr id="32772" name="Rectangle 3">
            <a:extLst>
              <a:ext uri="{FF2B5EF4-FFF2-40B4-BE49-F238E27FC236}">
                <a16:creationId xmlns:a16="http://schemas.microsoft.com/office/drawing/2014/main" id="{C93CB64C-09B1-EA29-24B5-D6C3B8E2E75B}"/>
              </a:ext>
            </a:extLst>
          </p:cNvPr>
          <p:cNvSpPr>
            <a:spLocks noGrp="1" noChangeArrowheads="1"/>
          </p:cNvSpPr>
          <p:nvPr>
            <p:ph type="body" idx="1"/>
          </p:nvPr>
        </p:nvSpPr>
        <p:spPr/>
        <p:txBody>
          <a:bodyPr/>
          <a:lstStyle/>
          <a:p>
            <a:r>
              <a:rPr lang="en-US" altLang="en-US"/>
              <a:t>Discard Equipment</a:t>
            </a:r>
          </a:p>
          <a:p>
            <a:r>
              <a:rPr lang="en-US" altLang="en-US"/>
              <a:t>Yell</a:t>
            </a:r>
          </a:p>
          <a:p>
            <a:r>
              <a:rPr lang="en-US" altLang="en-US"/>
              <a:t>Swim to reach the surface</a:t>
            </a:r>
          </a:p>
          <a:p>
            <a:r>
              <a:rPr lang="en-US" altLang="en-US"/>
              <a:t>Make your self big</a:t>
            </a:r>
          </a:p>
          <a:p>
            <a:r>
              <a:rPr lang="en-US" altLang="en-US"/>
              <a:t>Create breathing space (air pocket)</a:t>
            </a:r>
          </a:p>
          <a:p>
            <a:r>
              <a:rPr lang="en-US" altLang="en-US"/>
              <a:t>Relax </a:t>
            </a:r>
          </a:p>
        </p:txBody>
      </p:sp>
    </p:spTree>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3">
            <a:extLst>
              <a:ext uri="{FF2B5EF4-FFF2-40B4-BE49-F238E27FC236}">
                <a16:creationId xmlns:a16="http://schemas.microsoft.com/office/drawing/2014/main" id="{E210A7C1-58ED-42CA-2B10-6EDC3B26D48F}"/>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sp>
        <p:nvSpPr>
          <p:cNvPr id="33795" name="Rectangle 2">
            <a:extLst>
              <a:ext uri="{FF2B5EF4-FFF2-40B4-BE49-F238E27FC236}">
                <a16:creationId xmlns:a16="http://schemas.microsoft.com/office/drawing/2014/main" id="{3A00CB14-B5CE-0ECC-5916-1C4A6EF4DF17}"/>
              </a:ext>
            </a:extLst>
          </p:cNvPr>
          <p:cNvSpPr>
            <a:spLocks noGrp="1" noChangeArrowheads="1"/>
          </p:cNvSpPr>
          <p:nvPr>
            <p:ph type="title"/>
          </p:nvPr>
        </p:nvSpPr>
        <p:spPr/>
        <p:txBody>
          <a:bodyPr/>
          <a:lstStyle/>
          <a:p>
            <a:r>
              <a:rPr lang="en-US" altLang="en-US"/>
              <a:t>Transceivers</a:t>
            </a:r>
          </a:p>
        </p:txBody>
      </p:sp>
      <p:sp>
        <p:nvSpPr>
          <p:cNvPr id="33796" name="Rectangle 3">
            <a:extLst>
              <a:ext uri="{FF2B5EF4-FFF2-40B4-BE49-F238E27FC236}">
                <a16:creationId xmlns:a16="http://schemas.microsoft.com/office/drawing/2014/main" id="{6E198B4A-4295-7EB9-F418-F57FE7EA952A}"/>
              </a:ext>
            </a:extLst>
          </p:cNvPr>
          <p:cNvSpPr>
            <a:spLocks noGrp="1" noChangeArrowheads="1"/>
          </p:cNvSpPr>
          <p:nvPr>
            <p:ph type="body" idx="1"/>
          </p:nvPr>
        </p:nvSpPr>
        <p:spPr>
          <a:xfrm>
            <a:off x="762000" y="1219200"/>
            <a:ext cx="5867400" cy="4876800"/>
          </a:xfrm>
        </p:spPr>
        <p:txBody>
          <a:bodyPr/>
          <a:lstStyle/>
          <a:p>
            <a:r>
              <a:rPr lang="en-US" altLang="en-US"/>
              <a:t>Transmitter sends electromagnetic pulses</a:t>
            </a:r>
          </a:p>
          <a:p>
            <a:r>
              <a:rPr lang="en-US" altLang="en-US"/>
              <a:t>Receiver detects electromagnetic pulses</a:t>
            </a:r>
          </a:p>
          <a:p>
            <a:r>
              <a:rPr lang="en-US" altLang="en-US"/>
              <a:t>Processor displays received signal as sounds, lights, images, etc.</a:t>
            </a:r>
          </a:p>
          <a:p>
            <a:r>
              <a:rPr lang="en-US" altLang="en-US"/>
              <a:t>Both digital and analog</a:t>
            </a:r>
          </a:p>
          <a:p>
            <a:r>
              <a:rPr lang="en-US" altLang="en-US"/>
              <a:t>All on the same frequency</a:t>
            </a:r>
          </a:p>
        </p:txBody>
      </p:sp>
      <p:pic>
        <p:nvPicPr>
          <p:cNvPr id="33797" name="Picture 4">
            <a:extLst>
              <a:ext uri="{FF2B5EF4-FFF2-40B4-BE49-F238E27FC236}">
                <a16:creationId xmlns:a16="http://schemas.microsoft.com/office/drawing/2014/main" id="{14AEF5D0-15A3-E38F-F9EB-6D8EF206E468}"/>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1143000"/>
            <a:ext cx="1700213"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4">
            <a:extLst>
              <a:ext uri="{FF2B5EF4-FFF2-40B4-BE49-F238E27FC236}">
                <a16:creationId xmlns:a16="http://schemas.microsoft.com/office/drawing/2014/main" id="{FF2675A7-4EDA-B322-E9F2-45DF40A2E9A1}"/>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000" r="12000"/>
          <a:stretch>
            <a:fillRect/>
          </a:stretch>
        </p:blipFill>
        <p:spPr bwMode="auto">
          <a:xfrm>
            <a:off x="7010400" y="3505200"/>
            <a:ext cx="1782763"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09CC8C70-ED7B-4D95-FEFE-BEB8B6119354}"/>
              </a:ext>
              <a:ext uri="{C183D7F6-B498-43B3-948B-1728B52AA6E4}">
                <adec:decorative xmlns:adec="http://schemas.microsoft.com/office/drawing/2017/decorative" val="0"/>
              </a:ext>
            </a:extLst>
          </p:cNvPr>
          <p:cNvSpPr>
            <a:spLocks noGrp="1"/>
          </p:cNvSpPr>
          <p:nvPr>
            <p:ph type="title"/>
          </p:nvPr>
        </p:nvSpPr>
        <p:spPr/>
        <p:txBody>
          <a:bodyPr/>
          <a:lstStyle/>
          <a:p>
            <a:r>
              <a:rPr lang="en-US" altLang="en-US"/>
              <a:t>Basic Rescue steps</a:t>
            </a:r>
          </a:p>
        </p:txBody>
      </p:sp>
      <p:sp>
        <p:nvSpPr>
          <p:cNvPr id="34819" name="Content Placeholder 2">
            <a:extLst>
              <a:ext uri="{FF2B5EF4-FFF2-40B4-BE49-F238E27FC236}">
                <a16:creationId xmlns:a16="http://schemas.microsoft.com/office/drawing/2014/main" id="{4E287D81-53EA-48AC-7DAF-51B265EA759F}"/>
              </a:ext>
            </a:extLst>
          </p:cNvPr>
          <p:cNvSpPr>
            <a:spLocks noGrp="1"/>
          </p:cNvSpPr>
          <p:nvPr>
            <p:ph idx="1"/>
          </p:nvPr>
        </p:nvSpPr>
        <p:spPr>
          <a:xfrm>
            <a:off x="914400" y="1524000"/>
            <a:ext cx="7772400" cy="3429000"/>
          </a:xfrm>
        </p:spPr>
        <p:txBody>
          <a:bodyPr/>
          <a:lstStyle/>
          <a:p>
            <a:r>
              <a:rPr lang="en-US" altLang="en-US"/>
              <a:t>Signal Acquisition</a:t>
            </a:r>
          </a:p>
          <a:p>
            <a:r>
              <a:rPr lang="en-US" altLang="en-US"/>
              <a:t>Coarse search</a:t>
            </a:r>
          </a:p>
          <a:p>
            <a:r>
              <a:rPr lang="en-US" altLang="en-US"/>
              <a:t>Fine Search</a:t>
            </a:r>
          </a:p>
          <a:p>
            <a:r>
              <a:rPr lang="en-US" altLang="en-US"/>
              <a:t>Pinpoint Search (probing)</a:t>
            </a:r>
          </a:p>
          <a:p>
            <a:r>
              <a:rPr lang="en-US" altLang="en-US"/>
              <a:t>Shovel</a:t>
            </a:r>
          </a:p>
          <a:p>
            <a:r>
              <a:rPr lang="en-US" altLang="en-US"/>
              <a:t>Care for victim</a:t>
            </a:r>
          </a:p>
        </p:txBody>
      </p:sp>
      <p:sp>
        <p:nvSpPr>
          <p:cNvPr id="34820" name="Footer Placeholder 3">
            <a:extLst>
              <a:ext uri="{FF2B5EF4-FFF2-40B4-BE49-F238E27FC236}">
                <a16:creationId xmlns:a16="http://schemas.microsoft.com/office/drawing/2014/main" id="{DC1F7875-305B-8C28-32D1-E7638A06D250}"/>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sp>
        <p:nvSpPr>
          <p:cNvPr id="5" name="Rectangle 4">
            <a:extLst>
              <a:ext uri="{FF2B5EF4-FFF2-40B4-BE49-F238E27FC236}">
                <a16:creationId xmlns:a16="http://schemas.microsoft.com/office/drawing/2014/main" id="{A5D4DDD6-09B0-E4CC-75A2-E781F47A9962}"/>
              </a:ext>
            </a:extLst>
          </p:cNvPr>
          <p:cNvSpPr/>
          <p:nvPr/>
        </p:nvSpPr>
        <p:spPr>
          <a:xfrm>
            <a:off x="3048000" y="5715000"/>
            <a:ext cx="3733800" cy="584200"/>
          </a:xfrm>
          <a:prstGeom prst="rect">
            <a:avLst/>
          </a:prstGeom>
        </p:spPr>
        <p:txBody>
          <a:bodyPr>
            <a:spAutoFit/>
          </a:bodyPr>
          <a:lstStyle/>
          <a:p>
            <a:pPr marL="342900" indent="-342900" algn="ctr" eaLnBrk="0" hangingPunct="0">
              <a:spcBef>
                <a:spcPct val="20000"/>
              </a:spcBef>
              <a:defRPr/>
            </a:pPr>
            <a:r>
              <a:rPr lang="en-US" sz="3200" b="1" kern="0" dirty="0">
                <a:solidFill>
                  <a:srgbClr val="663300"/>
                </a:solidFill>
                <a:latin typeface="Century Gothic"/>
                <a:cs typeface="+mn-cs"/>
              </a:rPr>
              <a:t>Show </a:t>
            </a:r>
            <a:r>
              <a:rPr lang="en-US" sz="3200" b="1" kern="0" dirty="0">
                <a:solidFill>
                  <a:srgbClr val="663300"/>
                </a:solidFill>
                <a:latin typeface="Century Gothic"/>
                <a:cs typeface="+mn-cs"/>
                <a:hlinkClick r:id="rId2" action="ppaction://hlinkfile"/>
              </a:rPr>
              <a:t>video</a:t>
            </a:r>
            <a:endParaRPr lang="en-US" sz="3200" b="1" kern="0" dirty="0">
              <a:solidFill>
                <a:srgbClr val="663300"/>
              </a:solidFill>
              <a:latin typeface="Century Gothic"/>
              <a:cs typeface="+mn-cs"/>
            </a:endParaRPr>
          </a:p>
        </p:txBody>
      </p:sp>
    </p:spTree>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3">
            <a:extLst>
              <a:ext uri="{FF2B5EF4-FFF2-40B4-BE49-F238E27FC236}">
                <a16:creationId xmlns:a16="http://schemas.microsoft.com/office/drawing/2014/main" id="{CB43BD9C-3010-29C2-4C31-B36B1F7DE20B}"/>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sp>
        <p:nvSpPr>
          <p:cNvPr id="35843" name="Rectangle 2">
            <a:extLst>
              <a:ext uri="{FF2B5EF4-FFF2-40B4-BE49-F238E27FC236}">
                <a16:creationId xmlns:a16="http://schemas.microsoft.com/office/drawing/2014/main" id="{E0BBA9D1-DBC8-2412-9243-9535B301DC3B}"/>
              </a:ext>
            </a:extLst>
          </p:cNvPr>
          <p:cNvSpPr>
            <a:spLocks noGrp="1" noChangeArrowheads="1"/>
          </p:cNvSpPr>
          <p:nvPr>
            <p:ph type="title"/>
          </p:nvPr>
        </p:nvSpPr>
        <p:spPr/>
        <p:txBody>
          <a:bodyPr/>
          <a:lstStyle/>
          <a:p>
            <a:r>
              <a:rPr lang="en-US" altLang="en-US"/>
              <a:t>Caring for Victim</a:t>
            </a:r>
          </a:p>
        </p:txBody>
      </p:sp>
      <p:sp>
        <p:nvSpPr>
          <p:cNvPr id="35844" name="Rectangle 3">
            <a:extLst>
              <a:ext uri="{FF2B5EF4-FFF2-40B4-BE49-F238E27FC236}">
                <a16:creationId xmlns:a16="http://schemas.microsoft.com/office/drawing/2014/main" id="{07687AD6-882E-D411-5DB0-8B7774BFCDCA}"/>
              </a:ext>
            </a:extLst>
          </p:cNvPr>
          <p:cNvSpPr>
            <a:spLocks noGrp="1" noChangeArrowheads="1"/>
          </p:cNvSpPr>
          <p:nvPr>
            <p:ph type="body" idx="1"/>
          </p:nvPr>
        </p:nvSpPr>
        <p:spPr>
          <a:xfrm>
            <a:off x="762000" y="1524000"/>
            <a:ext cx="8153400" cy="4419600"/>
          </a:xfrm>
        </p:spPr>
        <p:txBody>
          <a:bodyPr/>
          <a:lstStyle/>
          <a:p>
            <a:r>
              <a:rPr lang="en-US" altLang="en-US"/>
              <a:t>Get torso free at once &amp; establish breathing.</a:t>
            </a:r>
          </a:p>
          <a:p>
            <a:r>
              <a:rPr lang="en-US" altLang="en-US"/>
              <a:t>Assess for injuries &amp; treat accordingly.</a:t>
            </a:r>
          </a:p>
          <a:p>
            <a:r>
              <a:rPr lang="en-US" altLang="en-US"/>
              <a:t>Assess for hypothermia &amp; treat accordingly.</a:t>
            </a:r>
          </a:p>
          <a:p>
            <a:r>
              <a:rPr lang="en-US" altLang="en-US"/>
              <a:t>Quickly extricate to safe place &amp; arrange for transport.</a:t>
            </a:r>
          </a:p>
        </p:txBody>
      </p:sp>
    </p:spTree>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3">
            <a:extLst>
              <a:ext uri="{FF2B5EF4-FFF2-40B4-BE49-F238E27FC236}">
                <a16:creationId xmlns:a16="http://schemas.microsoft.com/office/drawing/2014/main" id="{078A4710-5E4C-FC8F-FBC1-AEB21BF2EB69}"/>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sp>
        <p:nvSpPr>
          <p:cNvPr id="36867" name="Rectangle 2">
            <a:extLst>
              <a:ext uri="{FF2B5EF4-FFF2-40B4-BE49-F238E27FC236}">
                <a16:creationId xmlns:a16="http://schemas.microsoft.com/office/drawing/2014/main" id="{E503F744-9C87-A014-28CB-963061EFC8C7}"/>
              </a:ext>
            </a:extLst>
          </p:cNvPr>
          <p:cNvSpPr>
            <a:spLocks noGrp="1" noChangeArrowheads="1"/>
          </p:cNvSpPr>
          <p:nvPr>
            <p:ph type="title"/>
          </p:nvPr>
        </p:nvSpPr>
        <p:spPr/>
        <p:txBody>
          <a:bodyPr/>
          <a:lstStyle/>
          <a:p>
            <a:r>
              <a:rPr lang="en-US" altLang="en-US" dirty="0"/>
              <a:t>Field Practice</a:t>
            </a:r>
          </a:p>
        </p:txBody>
      </p:sp>
      <p:sp>
        <p:nvSpPr>
          <p:cNvPr id="36868" name="Rectangle 3">
            <a:extLst>
              <a:ext uri="{FF2B5EF4-FFF2-40B4-BE49-F238E27FC236}">
                <a16:creationId xmlns:a16="http://schemas.microsoft.com/office/drawing/2014/main" id="{22CFE777-87A0-871C-1954-B2B6D74BF7B5}"/>
              </a:ext>
            </a:extLst>
          </p:cNvPr>
          <p:cNvSpPr>
            <a:spLocks noGrp="1" noChangeArrowheads="1"/>
          </p:cNvSpPr>
          <p:nvPr>
            <p:ph type="body" idx="1"/>
          </p:nvPr>
        </p:nvSpPr>
        <p:spPr>
          <a:xfrm>
            <a:off x="533400" y="1752600"/>
            <a:ext cx="5181600" cy="3581400"/>
          </a:xfrm>
        </p:spPr>
        <p:txBody>
          <a:bodyPr/>
          <a:lstStyle/>
          <a:p>
            <a:r>
              <a:rPr lang="en-US" altLang="en-US"/>
              <a:t>Slope assessment</a:t>
            </a:r>
          </a:p>
          <a:p>
            <a:r>
              <a:rPr lang="en-US" altLang="en-US"/>
              <a:t>Snow pit demo</a:t>
            </a:r>
          </a:p>
          <a:p>
            <a:r>
              <a:rPr lang="en-US" altLang="en-US"/>
              <a:t>Single burial, shallow</a:t>
            </a:r>
          </a:p>
          <a:p>
            <a:r>
              <a:rPr lang="en-US" altLang="en-US"/>
              <a:t>Single burial, at depth</a:t>
            </a:r>
          </a:p>
          <a:p>
            <a:r>
              <a:rPr lang="en-US" altLang="en-US"/>
              <a:t>Multiple burials</a:t>
            </a:r>
          </a:p>
          <a:p>
            <a:r>
              <a:rPr lang="en-US" altLang="en-US"/>
              <a:t>Probing, shoveling</a:t>
            </a:r>
          </a:p>
        </p:txBody>
      </p:sp>
      <p:pic>
        <p:nvPicPr>
          <p:cNvPr id="36869" name="Picture 4">
            <a:extLst>
              <a:ext uri="{FF2B5EF4-FFF2-40B4-BE49-F238E27FC236}">
                <a16:creationId xmlns:a16="http://schemas.microsoft.com/office/drawing/2014/main" id="{30E0DFC5-03E7-B01F-B39F-576E3A2874DB}"/>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905000"/>
            <a:ext cx="302418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3">
            <a:extLst>
              <a:ext uri="{FF2B5EF4-FFF2-40B4-BE49-F238E27FC236}">
                <a16:creationId xmlns:a16="http://schemas.microsoft.com/office/drawing/2014/main" id="{83EF44A9-398F-571B-4520-6A396D3AAC6D}"/>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sp>
        <p:nvSpPr>
          <p:cNvPr id="5123" name="Rectangle 2">
            <a:extLst>
              <a:ext uri="{FF2B5EF4-FFF2-40B4-BE49-F238E27FC236}">
                <a16:creationId xmlns:a16="http://schemas.microsoft.com/office/drawing/2014/main" id="{A159AC0C-B9C0-7CED-D1D1-ACBE621D427D}"/>
              </a:ext>
            </a:extLst>
          </p:cNvPr>
          <p:cNvSpPr>
            <a:spLocks noGrp="1" noChangeArrowheads="1"/>
          </p:cNvSpPr>
          <p:nvPr>
            <p:ph type="title"/>
          </p:nvPr>
        </p:nvSpPr>
        <p:spPr>
          <a:xfrm>
            <a:off x="0" y="381000"/>
            <a:ext cx="5943600" cy="1143000"/>
          </a:xfrm>
        </p:spPr>
        <p:txBody>
          <a:bodyPr/>
          <a:lstStyle/>
          <a:p>
            <a:r>
              <a:rPr lang="en-US" altLang="en-US"/>
              <a:t>Avalanche Resources</a:t>
            </a:r>
          </a:p>
        </p:txBody>
      </p:sp>
      <p:sp>
        <p:nvSpPr>
          <p:cNvPr id="5124" name="Rectangle 3">
            <a:extLst>
              <a:ext uri="{FF2B5EF4-FFF2-40B4-BE49-F238E27FC236}">
                <a16:creationId xmlns:a16="http://schemas.microsoft.com/office/drawing/2014/main" id="{D71038B0-661C-5B96-BE56-E82E687D18EE}"/>
              </a:ext>
            </a:extLst>
          </p:cNvPr>
          <p:cNvSpPr>
            <a:spLocks noGrp="1" noChangeArrowheads="1"/>
          </p:cNvSpPr>
          <p:nvPr>
            <p:ph type="body" idx="1"/>
          </p:nvPr>
        </p:nvSpPr>
        <p:spPr>
          <a:xfrm>
            <a:off x="685800" y="2971800"/>
            <a:ext cx="7772400" cy="2514600"/>
          </a:xfrm>
        </p:spPr>
        <p:txBody>
          <a:bodyPr/>
          <a:lstStyle/>
          <a:p>
            <a:r>
              <a:rPr lang="en-US" altLang="en-US" sz="2800">
                <a:hlinkClick r:id="rId2"/>
              </a:rPr>
              <a:t>www.avalanche.org</a:t>
            </a:r>
            <a:endParaRPr lang="en-US" altLang="en-US" sz="2800"/>
          </a:p>
          <a:p>
            <a:r>
              <a:rPr lang="en-US" altLang="en-US" sz="2800">
                <a:hlinkClick r:id="rId3"/>
              </a:rPr>
              <a:t>www.nwac.us</a:t>
            </a:r>
            <a:endParaRPr lang="en-US" altLang="en-US" sz="2800"/>
          </a:p>
          <a:p>
            <a:r>
              <a:rPr lang="en-US" altLang="en-US" sz="2800">
                <a:hlinkClick r:id="rId4"/>
              </a:rPr>
              <a:t>www.nsp.org</a:t>
            </a:r>
            <a:endParaRPr lang="en-US" altLang="en-US" sz="2800"/>
          </a:p>
          <a:p>
            <a:r>
              <a:rPr lang="en-US" altLang="en-US" sz="2800">
                <a:hlinkClick r:id="rId5"/>
              </a:rPr>
              <a:t>www.americanavalancheassociation.org</a:t>
            </a:r>
            <a:endParaRPr lang="en-US" altLang="en-US" sz="2800"/>
          </a:p>
        </p:txBody>
      </p:sp>
      <p:pic>
        <p:nvPicPr>
          <p:cNvPr id="5125" name="Picture 6" descr="The cover of the book Snow Sense: A guide to Evaluating Snow Avalanche Hazard by Doug Fesler and Jill Fredston">
            <a:extLst>
              <a:ext uri="{FF2B5EF4-FFF2-40B4-BE49-F238E27FC236}">
                <a16:creationId xmlns:a16="http://schemas.microsoft.com/office/drawing/2014/main" id="{206DB6FA-8F86-44A9-5AF8-976EE0354B3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914400"/>
            <a:ext cx="24511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3">
            <a:extLst>
              <a:ext uri="{FF2B5EF4-FFF2-40B4-BE49-F238E27FC236}">
                <a16:creationId xmlns:a16="http://schemas.microsoft.com/office/drawing/2014/main" id="{4D11A2AF-BE04-1EE3-9D59-3A5247C4C818}"/>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sp>
        <p:nvSpPr>
          <p:cNvPr id="6147" name="Rectangle 2">
            <a:extLst>
              <a:ext uri="{FF2B5EF4-FFF2-40B4-BE49-F238E27FC236}">
                <a16:creationId xmlns:a16="http://schemas.microsoft.com/office/drawing/2014/main" id="{D97DB71F-001C-9102-37A5-54FFD7BFA17E}"/>
              </a:ext>
            </a:extLst>
          </p:cNvPr>
          <p:cNvSpPr>
            <a:spLocks noGrp="1" noChangeArrowheads="1"/>
          </p:cNvSpPr>
          <p:nvPr>
            <p:ph type="title"/>
          </p:nvPr>
        </p:nvSpPr>
        <p:spPr/>
        <p:txBody>
          <a:bodyPr/>
          <a:lstStyle/>
          <a:p>
            <a:pPr eaLnBrk="1" hangingPunct="1"/>
            <a:r>
              <a:rPr lang="en-US" altLang="en-US"/>
              <a:t>Types of Avalanches</a:t>
            </a:r>
          </a:p>
        </p:txBody>
      </p:sp>
      <p:sp>
        <p:nvSpPr>
          <p:cNvPr id="6148" name="Rectangle 3">
            <a:extLst>
              <a:ext uri="{FF2B5EF4-FFF2-40B4-BE49-F238E27FC236}">
                <a16:creationId xmlns:a16="http://schemas.microsoft.com/office/drawing/2014/main" id="{1E54E6B9-31CB-E04D-972F-273339261665}"/>
              </a:ext>
            </a:extLst>
          </p:cNvPr>
          <p:cNvSpPr>
            <a:spLocks noGrp="1" noChangeArrowheads="1"/>
          </p:cNvSpPr>
          <p:nvPr>
            <p:ph type="body" idx="1"/>
          </p:nvPr>
        </p:nvSpPr>
        <p:spPr/>
        <p:txBody>
          <a:bodyPr/>
          <a:lstStyle/>
          <a:p>
            <a:pPr eaLnBrk="1" hangingPunct="1"/>
            <a:r>
              <a:rPr lang="en-US" altLang="en-US" sz="2800"/>
              <a:t>Loose Snow Avalanches</a:t>
            </a:r>
          </a:p>
          <a:p>
            <a:pPr lvl="1" eaLnBrk="1" hangingPunct="1"/>
            <a:r>
              <a:rPr lang="en-US" altLang="en-US" sz="2400"/>
              <a:t>Start at one point on the snow cover and grow into the shape of an inverted “V”</a:t>
            </a:r>
          </a:p>
          <a:p>
            <a:pPr eaLnBrk="1" hangingPunct="1"/>
            <a:r>
              <a:rPr lang="en-US" altLang="en-US" sz="2800"/>
              <a:t>Wet Loose Snow Avalanches</a:t>
            </a:r>
          </a:p>
          <a:p>
            <a:pPr lvl="1" eaLnBrk="1" hangingPunct="1"/>
            <a:r>
              <a:rPr lang="en-US" altLang="en-US" sz="2400"/>
              <a:t>Occur in spring and summer, lubricated by meltwater and rain</a:t>
            </a:r>
          </a:p>
          <a:p>
            <a:pPr eaLnBrk="1" hangingPunct="1"/>
            <a:r>
              <a:rPr lang="en-US" altLang="en-US" sz="2800"/>
              <a:t>Slab Avalanches</a:t>
            </a:r>
          </a:p>
          <a:p>
            <a:pPr lvl="1" eaLnBrk="1" hangingPunct="1"/>
            <a:r>
              <a:rPr lang="en-US" altLang="en-US" sz="2400"/>
              <a:t>Lee slopes, heavy storms, high winds</a:t>
            </a:r>
          </a:p>
          <a:p>
            <a:pPr lvl="1" eaLnBrk="1" hangingPunct="1"/>
            <a:r>
              <a:rPr lang="en-US" altLang="en-US" sz="2400"/>
              <a:t>20 to 150+ mph!</a:t>
            </a: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3">
            <a:extLst>
              <a:ext uri="{FF2B5EF4-FFF2-40B4-BE49-F238E27FC236}">
                <a16:creationId xmlns:a16="http://schemas.microsoft.com/office/drawing/2014/main" id="{C93D5F59-18DF-90AB-E584-9183AD832309}"/>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sp>
        <p:nvSpPr>
          <p:cNvPr id="7171" name="Rectangle 2">
            <a:extLst>
              <a:ext uri="{FF2B5EF4-FFF2-40B4-BE49-F238E27FC236}">
                <a16:creationId xmlns:a16="http://schemas.microsoft.com/office/drawing/2014/main" id="{32D23B79-FDC0-462B-0DBB-0D158A19B865}"/>
              </a:ext>
            </a:extLst>
          </p:cNvPr>
          <p:cNvSpPr>
            <a:spLocks noGrp="1" noChangeArrowheads="1"/>
          </p:cNvSpPr>
          <p:nvPr>
            <p:ph type="title"/>
          </p:nvPr>
        </p:nvSpPr>
        <p:spPr>
          <a:xfrm>
            <a:off x="533400" y="0"/>
            <a:ext cx="7772400" cy="1143000"/>
          </a:xfrm>
        </p:spPr>
        <p:txBody>
          <a:bodyPr/>
          <a:lstStyle/>
          <a:p>
            <a:pPr eaLnBrk="1" hangingPunct="1"/>
            <a:r>
              <a:rPr lang="en-US" altLang="en-US" sz="2800"/>
              <a:t>Four Factors Leading to Snow Avalanches</a:t>
            </a:r>
          </a:p>
        </p:txBody>
      </p:sp>
      <p:sp>
        <p:nvSpPr>
          <p:cNvPr id="7177" name="Text Box 9">
            <a:extLst>
              <a:ext uri="{FF2B5EF4-FFF2-40B4-BE49-F238E27FC236}">
                <a16:creationId xmlns:a16="http://schemas.microsoft.com/office/drawing/2014/main" id="{D76DAA51-9D52-066A-E49B-0E61F30FE238}"/>
              </a:ext>
            </a:extLst>
          </p:cNvPr>
          <p:cNvSpPr txBox="1">
            <a:spLocks noChangeArrowheads="1"/>
          </p:cNvSpPr>
          <p:nvPr/>
        </p:nvSpPr>
        <p:spPr bwMode="auto">
          <a:xfrm>
            <a:off x="2667000" y="5410200"/>
            <a:ext cx="3886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800" b="1">
                <a:latin typeface="Century Gothic" panose="020B0502020202020204" pitchFamily="34" charset="0"/>
              </a:rPr>
              <a:t>Avalanche Triangle</a:t>
            </a:r>
          </a:p>
        </p:txBody>
      </p:sp>
      <p:sp>
        <p:nvSpPr>
          <p:cNvPr id="7172" name="AutoShape 4" descr="Terrain, weather, snow pack, and humans">
            <a:extLst>
              <a:ext uri="{FF2B5EF4-FFF2-40B4-BE49-F238E27FC236}">
                <a16:creationId xmlns:a16="http://schemas.microsoft.com/office/drawing/2014/main" id="{E5A7CC32-CD64-6AF4-507C-CA1093E410E3}"/>
              </a:ext>
            </a:extLst>
          </p:cNvPr>
          <p:cNvSpPr>
            <a:spLocks noChangeArrowheads="1"/>
          </p:cNvSpPr>
          <p:nvPr/>
        </p:nvSpPr>
        <p:spPr bwMode="auto">
          <a:xfrm>
            <a:off x="2514600" y="1447800"/>
            <a:ext cx="3962400" cy="2895600"/>
          </a:xfrm>
          <a:prstGeom prst="triangle">
            <a:avLst>
              <a:gd name="adj" fmla="val 50000"/>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173" name="Text Box 5">
            <a:extLst>
              <a:ext uri="{FF2B5EF4-FFF2-40B4-BE49-F238E27FC236}">
                <a16:creationId xmlns:a16="http://schemas.microsoft.com/office/drawing/2014/main" id="{8B79BA80-6E8D-1A61-82B3-C5B03CF51372}"/>
              </a:ext>
              <a:ext uri="{C183D7F6-B498-43B3-948B-1728B52AA6E4}">
                <adec:decorative xmlns:adec="http://schemas.microsoft.com/office/drawing/2017/decorative" val="1"/>
              </a:ext>
            </a:extLst>
          </p:cNvPr>
          <p:cNvSpPr txBox="1">
            <a:spLocks noChangeArrowheads="1"/>
          </p:cNvSpPr>
          <p:nvPr/>
        </p:nvSpPr>
        <p:spPr bwMode="auto">
          <a:xfrm>
            <a:off x="2514600" y="22098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a:solidFill>
                  <a:srgbClr val="663300"/>
                </a:solidFill>
                <a:latin typeface="Century Gothic" panose="020B0502020202020204" pitchFamily="34" charset="0"/>
              </a:rPr>
              <a:t>Terrain</a:t>
            </a:r>
          </a:p>
        </p:txBody>
      </p:sp>
      <p:sp>
        <p:nvSpPr>
          <p:cNvPr id="7174" name="Text Box 6">
            <a:extLst>
              <a:ext uri="{FF2B5EF4-FFF2-40B4-BE49-F238E27FC236}">
                <a16:creationId xmlns:a16="http://schemas.microsoft.com/office/drawing/2014/main" id="{EBB03F4A-3A66-AB7E-CE40-5EB76E55F5D3}"/>
              </a:ext>
              <a:ext uri="{C183D7F6-B498-43B3-948B-1728B52AA6E4}">
                <adec:decorative xmlns:adec="http://schemas.microsoft.com/office/drawing/2017/decorative" val="1"/>
              </a:ext>
            </a:extLst>
          </p:cNvPr>
          <p:cNvSpPr txBox="1">
            <a:spLocks noChangeArrowheads="1"/>
          </p:cNvSpPr>
          <p:nvPr/>
        </p:nvSpPr>
        <p:spPr bwMode="auto">
          <a:xfrm>
            <a:off x="5334000" y="22098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a:solidFill>
                  <a:srgbClr val="663300"/>
                </a:solidFill>
                <a:latin typeface="Century Gothic" panose="020B0502020202020204" pitchFamily="34" charset="0"/>
              </a:rPr>
              <a:t>Weather</a:t>
            </a:r>
          </a:p>
        </p:txBody>
      </p:sp>
      <p:sp>
        <p:nvSpPr>
          <p:cNvPr id="7175" name="Text Box 7">
            <a:extLst>
              <a:ext uri="{FF2B5EF4-FFF2-40B4-BE49-F238E27FC236}">
                <a16:creationId xmlns:a16="http://schemas.microsoft.com/office/drawing/2014/main" id="{5BFCD936-FFA7-87E4-7901-66F133B4E737}"/>
              </a:ext>
              <a:ext uri="{C183D7F6-B498-43B3-948B-1728B52AA6E4}">
                <adec:decorative xmlns:adec="http://schemas.microsoft.com/office/drawing/2017/decorative" val="1"/>
              </a:ext>
            </a:extLst>
          </p:cNvPr>
          <p:cNvSpPr txBox="1">
            <a:spLocks noChangeArrowheads="1"/>
          </p:cNvSpPr>
          <p:nvPr/>
        </p:nvSpPr>
        <p:spPr bwMode="auto">
          <a:xfrm>
            <a:off x="3733800" y="4495800"/>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a:solidFill>
                  <a:srgbClr val="663300"/>
                </a:solidFill>
                <a:latin typeface="Century Gothic" panose="020B0502020202020204" pitchFamily="34" charset="0"/>
              </a:rPr>
              <a:t>Snow pack</a:t>
            </a:r>
          </a:p>
        </p:txBody>
      </p:sp>
      <p:sp>
        <p:nvSpPr>
          <p:cNvPr id="7176" name="Text Box 8">
            <a:extLst>
              <a:ext uri="{FF2B5EF4-FFF2-40B4-BE49-F238E27FC236}">
                <a16:creationId xmlns:a16="http://schemas.microsoft.com/office/drawing/2014/main" id="{61ACD194-B869-97A9-AB03-987403E84C01}"/>
              </a:ext>
              <a:ext uri="{C183D7F6-B498-43B3-948B-1728B52AA6E4}">
                <adec:decorative xmlns:adec="http://schemas.microsoft.com/office/drawing/2017/decorative" val="1"/>
              </a:ext>
            </a:extLst>
          </p:cNvPr>
          <p:cNvSpPr txBox="1">
            <a:spLocks noChangeArrowheads="1"/>
          </p:cNvSpPr>
          <p:nvPr/>
        </p:nvSpPr>
        <p:spPr bwMode="auto">
          <a:xfrm>
            <a:off x="3810000" y="31242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a:latin typeface="Century Gothic" panose="020B0502020202020204" pitchFamily="34" charset="0"/>
              </a:rPr>
              <a:t>Humans</a:t>
            </a: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1">
            <a:extLst>
              <a:ext uri="{FF2B5EF4-FFF2-40B4-BE49-F238E27FC236}">
                <a16:creationId xmlns:a16="http://schemas.microsoft.com/office/drawing/2014/main" id="{0DF77274-DA40-BAA0-CA88-0891061FD4E0}"/>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sp>
        <p:nvSpPr>
          <p:cNvPr id="8195" name="Rectangle 1026">
            <a:extLst>
              <a:ext uri="{FF2B5EF4-FFF2-40B4-BE49-F238E27FC236}">
                <a16:creationId xmlns:a16="http://schemas.microsoft.com/office/drawing/2014/main" id="{4D82348C-FA78-8061-1E2F-CDBDCAD91986}"/>
              </a:ext>
            </a:extLst>
          </p:cNvPr>
          <p:cNvSpPr>
            <a:spLocks noGrp="1" noChangeArrowheads="1"/>
          </p:cNvSpPr>
          <p:nvPr>
            <p:ph type="title" idx="4294967295"/>
          </p:nvPr>
        </p:nvSpPr>
        <p:spPr/>
        <p:txBody>
          <a:bodyPr/>
          <a:lstStyle/>
          <a:p>
            <a:pPr eaLnBrk="1" hangingPunct="1"/>
            <a:r>
              <a:rPr lang="en-US" altLang="en-US"/>
              <a:t>Dangerous Terrain Elements</a:t>
            </a:r>
          </a:p>
        </p:txBody>
      </p:sp>
      <p:sp>
        <p:nvSpPr>
          <p:cNvPr id="8196" name="Rectangle 1027">
            <a:extLst>
              <a:ext uri="{FF2B5EF4-FFF2-40B4-BE49-F238E27FC236}">
                <a16:creationId xmlns:a16="http://schemas.microsoft.com/office/drawing/2014/main" id="{68FC878D-9F0F-F569-3E07-ACE5326A80D4}"/>
              </a:ext>
            </a:extLst>
          </p:cNvPr>
          <p:cNvSpPr>
            <a:spLocks noGrp="1" noChangeArrowheads="1"/>
          </p:cNvSpPr>
          <p:nvPr>
            <p:ph type="body" idx="4294967295"/>
          </p:nvPr>
        </p:nvSpPr>
        <p:spPr>
          <a:xfrm>
            <a:off x="762000" y="1600200"/>
            <a:ext cx="7696200" cy="4343400"/>
          </a:xfrm>
        </p:spPr>
        <p:txBody>
          <a:bodyPr/>
          <a:lstStyle/>
          <a:p>
            <a:pPr eaLnBrk="1" hangingPunct="1">
              <a:lnSpc>
                <a:spcPct val="90000"/>
              </a:lnSpc>
            </a:pPr>
            <a:r>
              <a:rPr lang="en-US" altLang="en-US" sz="2800"/>
              <a:t>Angle: 35 – 45 deg</a:t>
            </a:r>
          </a:p>
          <a:p>
            <a:pPr eaLnBrk="1" hangingPunct="1">
              <a:lnSpc>
                <a:spcPct val="90000"/>
              </a:lnSpc>
            </a:pPr>
            <a:r>
              <a:rPr lang="en-US" altLang="en-US" sz="2800"/>
              <a:t>Profile (Shape): Convex</a:t>
            </a:r>
          </a:p>
          <a:p>
            <a:pPr eaLnBrk="1" hangingPunct="1">
              <a:lnSpc>
                <a:spcPct val="90000"/>
              </a:lnSpc>
            </a:pPr>
            <a:r>
              <a:rPr lang="en-US" altLang="en-US" sz="2800"/>
              <a:t>Aspect: N &amp; E</a:t>
            </a:r>
          </a:p>
          <a:p>
            <a:pPr lvl="1" eaLnBrk="1" hangingPunct="1">
              <a:lnSpc>
                <a:spcPct val="90000"/>
              </a:lnSpc>
            </a:pPr>
            <a:r>
              <a:rPr lang="en-US" altLang="en-US" sz="2400"/>
              <a:t>Leeward of wind</a:t>
            </a:r>
          </a:p>
          <a:p>
            <a:pPr eaLnBrk="1" hangingPunct="1">
              <a:lnSpc>
                <a:spcPct val="90000"/>
              </a:lnSpc>
            </a:pPr>
            <a:r>
              <a:rPr lang="en-US" altLang="en-US" sz="2800"/>
              <a:t>Length: any!</a:t>
            </a:r>
          </a:p>
          <a:p>
            <a:pPr eaLnBrk="1" hangingPunct="1">
              <a:lnSpc>
                <a:spcPct val="90000"/>
              </a:lnSpc>
            </a:pPr>
            <a:r>
              <a:rPr lang="en-US" altLang="en-US" sz="2800"/>
              <a:t>Terrain Traps: gullies, chutes, cornices, runouts, cliff bands.</a:t>
            </a:r>
          </a:p>
          <a:p>
            <a:pPr eaLnBrk="1" hangingPunct="1">
              <a:lnSpc>
                <a:spcPct val="90000"/>
              </a:lnSpc>
            </a:pPr>
            <a:r>
              <a:rPr lang="en-US" altLang="en-US" sz="2800"/>
              <a:t>Texture: smooth (after vegetation is covered)</a:t>
            </a: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3">
            <a:extLst>
              <a:ext uri="{FF2B5EF4-FFF2-40B4-BE49-F238E27FC236}">
                <a16:creationId xmlns:a16="http://schemas.microsoft.com/office/drawing/2014/main" id="{FE9022F7-B013-8417-E686-550EB76A4A88}"/>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sp>
        <p:nvSpPr>
          <p:cNvPr id="9219" name="Rectangle 2">
            <a:extLst>
              <a:ext uri="{FF2B5EF4-FFF2-40B4-BE49-F238E27FC236}">
                <a16:creationId xmlns:a16="http://schemas.microsoft.com/office/drawing/2014/main" id="{C93423AB-8A65-16B3-6FFC-019433460E9A}"/>
              </a:ext>
            </a:extLst>
          </p:cNvPr>
          <p:cNvSpPr>
            <a:spLocks noGrp="1" noChangeArrowheads="1"/>
          </p:cNvSpPr>
          <p:nvPr>
            <p:ph type="title"/>
          </p:nvPr>
        </p:nvSpPr>
        <p:spPr/>
        <p:txBody>
          <a:bodyPr/>
          <a:lstStyle/>
          <a:p>
            <a:pPr eaLnBrk="1" hangingPunct="1"/>
            <a:r>
              <a:rPr lang="en-US" altLang="en-US"/>
              <a:t>Analyzing Terrain</a:t>
            </a:r>
          </a:p>
        </p:txBody>
      </p:sp>
      <p:sp>
        <p:nvSpPr>
          <p:cNvPr id="9220" name="Rectangle 3">
            <a:extLst>
              <a:ext uri="{FF2B5EF4-FFF2-40B4-BE49-F238E27FC236}">
                <a16:creationId xmlns:a16="http://schemas.microsoft.com/office/drawing/2014/main" id="{2B5D10E2-4328-10E1-C7B7-29913B45FFDD}"/>
              </a:ext>
            </a:extLst>
          </p:cNvPr>
          <p:cNvSpPr>
            <a:spLocks noGrp="1" noChangeArrowheads="1"/>
          </p:cNvSpPr>
          <p:nvPr>
            <p:ph type="body" idx="1"/>
          </p:nvPr>
        </p:nvSpPr>
        <p:spPr>
          <a:xfrm>
            <a:off x="762000" y="1524000"/>
            <a:ext cx="7772400" cy="4724400"/>
          </a:xfrm>
        </p:spPr>
        <p:txBody>
          <a:bodyPr/>
          <a:lstStyle/>
          <a:p>
            <a:pPr eaLnBrk="1" hangingPunct="1"/>
            <a:r>
              <a:rPr lang="en-US" altLang="en-US" sz="2800"/>
              <a:t>Plan before you go!</a:t>
            </a:r>
          </a:p>
          <a:p>
            <a:pPr lvl="1" eaLnBrk="1" hangingPunct="1"/>
            <a:r>
              <a:rPr lang="en-US" altLang="en-US" sz="2400"/>
              <a:t>Contour maps show</a:t>
            </a:r>
          </a:p>
          <a:p>
            <a:pPr lvl="2" eaLnBrk="1" hangingPunct="1"/>
            <a:r>
              <a:rPr lang="en-US" altLang="en-US" sz="2000"/>
              <a:t>Angle</a:t>
            </a:r>
          </a:p>
          <a:p>
            <a:pPr lvl="2" eaLnBrk="1" hangingPunct="1"/>
            <a:r>
              <a:rPr lang="en-US" altLang="en-US" sz="2000"/>
              <a:t>Aspect</a:t>
            </a:r>
          </a:p>
          <a:p>
            <a:pPr lvl="2" eaLnBrk="1" hangingPunct="1"/>
            <a:r>
              <a:rPr lang="en-US" altLang="en-US" sz="2000"/>
              <a:t>Shape</a:t>
            </a:r>
          </a:p>
          <a:p>
            <a:pPr lvl="2" eaLnBrk="1" hangingPunct="1"/>
            <a:r>
              <a:rPr lang="en-US" altLang="en-US" sz="2000"/>
              <a:t>Vegetation patterns</a:t>
            </a:r>
          </a:p>
          <a:p>
            <a:pPr eaLnBrk="1" hangingPunct="1"/>
            <a:r>
              <a:rPr lang="en-US" altLang="en-US" sz="2800"/>
              <a:t>In the field</a:t>
            </a:r>
          </a:p>
          <a:p>
            <a:pPr lvl="1" eaLnBrk="1" hangingPunct="1"/>
            <a:r>
              <a:rPr lang="en-US" altLang="en-US" sz="2400"/>
              <a:t>Pay attention to aspect and angle: use your compass to measure! </a:t>
            </a:r>
          </a:p>
          <a:p>
            <a:pPr lvl="1" eaLnBrk="1" hangingPunct="1"/>
            <a:r>
              <a:rPr lang="en-US" altLang="en-US" sz="2400"/>
              <a:t>Look for past activity and other signs.</a:t>
            </a:r>
          </a:p>
          <a:p>
            <a:pPr lvl="1" eaLnBrk="1" hangingPunct="1"/>
            <a:r>
              <a:rPr lang="en-US" altLang="en-US" sz="2400"/>
              <a:t>Learn to dig pits and do stability tests.</a:t>
            </a:r>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7F57F030-DFE0-8352-6A67-3DC342B40FFD}"/>
              </a:ext>
            </a:extLst>
          </p:cNvPr>
          <p:cNvSpPr>
            <a:spLocks noGrp="1"/>
          </p:cNvSpPr>
          <p:nvPr>
            <p:ph type="title"/>
          </p:nvPr>
        </p:nvSpPr>
        <p:spPr>
          <a:xfrm>
            <a:off x="762000" y="228600"/>
            <a:ext cx="7772400" cy="1143000"/>
          </a:xfrm>
        </p:spPr>
        <p:txBody>
          <a:bodyPr/>
          <a:lstStyle/>
          <a:p>
            <a:r>
              <a:rPr lang="en-US" altLang="en-US" sz="3200"/>
              <a:t>Using compass to measure slope in the field</a:t>
            </a:r>
          </a:p>
        </p:txBody>
      </p:sp>
      <p:sp>
        <p:nvSpPr>
          <p:cNvPr id="10243" name="Content Placeholder 2">
            <a:extLst>
              <a:ext uri="{FF2B5EF4-FFF2-40B4-BE49-F238E27FC236}">
                <a16:creationId xmlns:a16="http://schemas.microsoft.com/office/drawing/2014/main" id="{B0E1F6C4-0450-6064-DF05-CDD632389488}"/>
              </a:ext>
            </a:extLst>
          </p:cNvPr>
          <p:cNvSpPr>
            <a:spLocks noGrp="1"/>
          </p:cNvSpPr>
          <p:nvPr>
            <p:ph idx="1"/>
          </p:nvPr>
        </p:nvSpPr>
        <p:spPr>
          <a:xfrm>
            <a:off x="762000" y="1143000"/>
            <a:ext cx="2819400" cy="5715000"/>
          </a:xfrm>
        </p:spPr>
        <p:txBody>
          <a:bodyPr/>
          <a:lstStyle/>
          <a:p>
            <a:r>
              <a:rPr lang="en-US" altLang="en-US" sz="2200"/>
              <a:t>Dial compass to west at the hinge.</a:t>
            </a:r>
          </a:p>
          <a:p>
            <a:r>
              <a:rPr lang="en-US" altLang="en-US" sz="2200"/>
              <a:t>Hold compass at same angle as the slope, with the declination scale at the bottom.</a:t>
            </a:r>
          </a:p>
          <a:p>
            <a:r>
              <a:rPr lang="en-US" altLang="en-US" sz="2200"/>
              <a:t>Where the black swinging needle points is your slope angle in degrees. </a:t>
            </a:r>
          </a:p>
          <a:p>
            <a:pPr>
              <a:buFont typeface="Wingdings 3" panose="05040102010807070707" pitchFamily="18" charset="2"/>
              <a:buNone/>
            </a:pPr>
            <a:r>
              <a:rPr lang="en-US" altLang="en-US" sz="2200"/>
              <a:t>      </a:t>
            </a:r>
            <a:r>
              <a:rPr lang="en-US" altLang="en-US" sz="2000"/>
              <a:t>(in this case 27º)</a:t>
            </a:r>
          </a:p>
        </p:txBody>
      </p:sp>
      <p:sp>
        <p:nvSpPr>
          <p:cNvPr id="10244" name="Footer Placeholder 3">
            <a:extLst>
              <a:ext uri="{FF2B5EF4-FFF2-40B4-BE49-F238E27FC236}">
                <a16:creationId xmlns:a16="http://schemas.microsoft.com/office/drawing/2014/main" id="{86C9F50C-94FB-9567-9AD6-9A3CBEA38CC5}"/>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pic>
        <p:nvPicPr>
          <p:cNvPr id="10245" name="Picture 5">
            <a:extLst>
              <a:ext uri="{FF2B5EF4-FFF2-40B4-BE49-F238E27FC236}">
                <a16:creationId xmlns:a16="http://schemas.microsoft.com/office/drawing/2014/main" id="{35CEF19A-A73D-5484-AE77-DA0A3C71755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l="37500" t="29842" r="12500" b="15283"/>
          <a:stretch>
            <a:fillRect/>
          </a:stretch>
        </p:blipFill>
        <p:spPr bwMode="auto">
          <a:xfrm>
            <a:off x="3579813" y="1752600"/>
            <a:ext cx="5411787"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a:extLst>
              <a:ext uri="{FF2B5EF4-FFF2-40B4-BE49-F238E27FC236}">
                <a16:creationId xmlns:a16="http://schemas.microsoft.com/office/drawing/2014/main" id="{673A859A-D629-5E3B-FF69-B7D337E8410F}"/>
              </a:ext>
              <a:ext uri="{C183D7F6-B498-43B3-948B-1728B52AA6E4}">
                <adec:decorative xmlns:adec="http://schemas.microsoft.com/office/drawing/2017/decorative" val="1"/>
              </a:ext>
            </a:extLst>
          </p:cNvPr>
          <p:cNvCxnSpPr/>
          <p:nvPr/>
        </p:nvCxnSpPr>
        <p:spPr>
          <a:xfrm>
            <a:off x="2971800" y="1676400"/>
            <a:ext cx="1828800" cy="1676400"/>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DF4D55C-62F4-BB65-798C-17E87FF03C55}"/>
              </a:ext>
              <a:ext uri="{C183D7F6-B498-43B3-948B-1728B52AA6E4}">
                <adec:decorative xmlns:adec="http://schemas.microsoft.com/office/drawing/2017/decorative" val="1"/>
              </a:ext>
            </a:extLst>
          </p:cNvPr>
          <p:cNvCxnSpPr/>
          <p:nvPr/>
        </p:nvCxnSpPr>
        <p:spPr>
          <a:xfrm flipV="1">
            <a:off x="3276600" y="5181600"/>
            <a:ext cx="3048000" cy="152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sld>
</file>

<file path=ppt/theme/theme1.xml><?xml version="1.0" encoding="utf-8"?>
<a:theme xmlns:a="http://schemas.openxmlformats.org/drawingml/2006/main" name="Lemos">
  <a:themeElements>
    <a:clrScheme name="Lemo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Lemos">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mo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emo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emo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emo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em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em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em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Settings\Monica\Application Data\Microsoft\Templates\Lemos.pot</Template>
  <TotalTime>565</TotalTime>
  <Words>1687</Words>
  <Application>Microsoft Office PowerPoint</Application>
  <PresentationFormat>On-screen Show (4:3)</PresentationFormat>
  <Paragraphs>277</Paragraphs>
  <Slides>35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Century Gothic</vt:lpstr>
      <vt:lpstr>Tahoma</vt:lpstr>
      <vt:lpstr>Times New Roman</vt:lpstr>
      <vt:lpstr>Verdana</vt:lpstr>
      <vt:lpstr>Wingdings</vt:lpstr>
      <vt:lpstr>Wingdings 3</vt:lpstr>
      <vt:lpstr>Lemos</vt:lpstr>
      <vt:lpstr>Avalanche Awareness</vt:lpstr>
      <vt:lpstr>Objectives</vt:lpstr>
      <vt:lpstr>Caveat</vt:lpstr>
      <vt:lpstr>Avalanche Resources</vt:lpstr>
      <vt:lpstr>Types of Avalanches</vt:lpstr>
      <vt:lpstr>Four Factors Leading to Snow Avalanches</vt:lpstr>
      <vt:lpstr>Dangerous Terrain Elements</vt:lpstr>
      <vt:lpstr>Analyzing Terrain</vt:lpstr>
      <vt:lpstr>Using compass to measure slope in the field</vt:lpstr>
      <vt:lpstr>Using compass to measure aspect in the field</vt:lpstr>
      <vt:lpstr>Vegetation Clues</vt:lpstr>
      <vt:lpstr>Weather</vt:lpstr>
      <vt:lpstr>Snowpack</vt:lpstr>
      <vt:lpstr>Factors in Snowpack Stability</vt:lpstr>
      <vt:lpstr>The Human Factor:  Most people trigger their own avalanche</vt:lpstr>
      <vt:lpstr>Putting it all together</vt:lpstr>
      <vt:lpstr>Avalanche Reports</vt:lpstr>
      <vt:lpstr>North American Public Avalanche Danger Scale</vt:lpstr>
      <vt:lpstr>Red-Yellow-Green</vt:lpstr>
      <vt:lpstr>Avalanche risk in Unfavorable Aspects</vt:lpstr>
      <vt:lpstr> 3 Clues or More = Don’t Go</vt:lpstr>
      <vt:lpstr>“Nature’s Billboards”</vt:lpstr>
      <vt:lpstr>Assess this terrain and conditions!</vt:lpstr>
      <vt:lpstr>8 people killed near here 2008 Why?</vt:lpstr>
      <vt:lpstr>Grim Statistics</vt:lpstr>
      <vt:lpstr>Avalanche Survival vs. Burial Time</vt:lpstr>
      <vt:lpstr>Personal/Group Safety</vt:lpstr>
      <vt:lpstr>Wearing a Transceiver</vt:lpstr>
      <vt:lpstr>Route Selection</vt:lpstr>
      <vt:lpstr>Crossing Questionable Slopes  (Minimize Exposure)</vt:lpstr>
      <vt:lpstr>Survival</vt:lpstr>
      <vt:lpstr>Transceivers</vt:lpstr>
      <vt:lpstr>Basic Rescue steps</vt:lpstr>
      <vt:lpstr>Caring for Victim</vt:lpstr>
      <vt:lpstr>Field Practice</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Avalanche Awareness</dc:title>
  <dc:creator>Monica Spicker</dc:creator>
  <cp:lastModifiedBy>Greer, Edward</cp:lastModifiedBy>
  <cp:revision>141</cp:revision>
  <dcterms:created xsi:type="dcterms:W3CDTF">2007-02-03T14:18:09Z</dcterms:created>
  <dcterms:modified xsi:type="dcterms:W3CDTF">2026-04-09T21:03:34Z</dcterms:modified>
</cp:coreProperties>
</file>