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3" r:id="rId4"/>
    <p:sldId id="281" r:id="rId5"/>
    <p:sldId id="272" r:id="rId6"/>
    <p:sldId id="274" r:id="rId7"/>
    <p:sldId id="282" r:id="rId8"/>
    <p:sldId id="275" r:id="rId9"/>
    <p:sldId id="276" r:id="rId10"/>
    <p:sldId id="277" r:id="rId11"/>
    <p:sldId id="278" r:id="rId12"/>
    <p:sldId id="279" r:id="rId13"/>
    <p:sldId id="283" r:id="rId14"/>
    <p:sldId id="285" r:id="rId15"/>
    <p:sldId id="287" r:id="rId16"/>
    <p:sldId id="288" r:id="rId17"/>
    <p:sldId id="289" r:id="rId18"/>
    <p:sldId id="280" r:id="rId19"/>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7" d="100"/>
          <a:sy n="77" d="100"/>
        </p:scale>
        <p:origin x="14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1/25/2023</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1/25/2023</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1/25/2023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1/25/2023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1/25/2023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1/25/2023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1/25/2023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1/25/2023</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hyperlink" Target="https://slcr.wsu.edu/cas-497/"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vsfs.state.gov/" TargetMode="External"/><Relationship Id="rId2" Type="http://schemas.openxmlformats.org/officeDocument/2006/relationships/hyperlink" Target="https://www.washingtonworkforceportal.org/"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www.usajobs.gov/Help/working-in-government/unique-hiring-paths/students/" TargetMode="External"/><Relationship Id="rId2" Type="http://schemas.openxmlformats.org/officeDocument/2006/relationships/hyperlink" Target="https://www.usajobs.gov/" TargetMode="External"/><Relationship Id="rId1" Type="http://schemas.openxmlformats.org/officeDocument/2006/relationships/slideLayout" Target="../slideLayouts/slideLayout4.xml"/><Relationship Id="rId6" Type="http://schemas.openxmlformats.org/officeDocument/2006/relationships/hyperlink" Target="http://bit.ly/2WfyqAG" TargetMode="External"/><Relationship Id="rId5" Type="http://schemas.openxmlformats.org/officeDocument/2006/relationships/hyperlink" Target="https://www.aifsabroad.com/internships/" TargetMode="External"/><Relationship Id="rId4" Type="http://schemas.openxmlformats.org/officeDocument/2006/relationships/hyperlink" Target="https://www.cisabroad.com/intern-abroad-for-academic-credit-vgi/"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youtu.be/VooLOwAbK1A" TargetMode="External"/><Relationship Id="rId2" Type="http://schemas.openxmlformats.org/officeDocument/2006/relationships/hyperlink" Target="https://www.wsujobs.com/" TargetMode="Externa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hyperlink" Target="mailto:heustis@wsu.edu"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mailto:heustis@wsu.edu"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A184E-288D-4AB3-A884-6C03D2A5C478}"/>
              </a:ext>
            </a:extLst>
          </p:cNvPr>
          <p:cNvSpPr>
            <a:spLocks noGrp="1"/>
          </p:cNvSpPr>
          <p:nvPr>
            <p:ph type="ctrTitle"/>
          </p:nvPr>
        </p:nvSpPr>
        <p:spPr/>
        <p:txBody>
          <a:bodyPr/>
          <a:lstStyle/>
          <a:p>
            <a:r>
              <a:rPr lang="en-US" dirty="0"/>
              <a:t>CAS 497</a:t>
            </a:r>
          </a:p>
        </p:txBody>
      </p:sp>
      <p:sp>
        <p:nvSpPr>
          <p:cNvPr id="3" name="Subtitle 2">
            <a:extLst>
              <a:ext uri="{FF2B5EF4-FFF2-40B4-BE49-F238E27FC236}">
                <a16:creationId xmlns:a16="http://schemas.microsoft.com/office/drawing/2014/main" id="{17745DB3-B826-42C9-8DE0-0456928FCA37}"/>
              </a:ext>
            </a:extLst>
          </p:cNvPr>
          <p:cNvSpPr>
            <a:spLocks noGrp="1"/>
          </p:cNvSpPr>
          <p:nvPr>
            <p:ph type="subTitle" idx="1"/>
          </p:nvPr>
        </p:nvSpPr>
        <p:spPr/>
        <p:txBody>
          <a:bodyPr>
            <a:normAutofit/>
          </a:bodyPr>
          <a:lstStyle/>
          <a:p>
            <a:r>
              <a:rPr lang="en-US" dirty="0"/>
              <a:t>Internship Overview</a:t>
            </a:r>
          </a:p>
          <a:p>
            <a:r>
              <a:rPr lang="en-US" sz="1700" b="1" dirty="0"/>
              <a:t>Laurie Heustis, Internship Coordinator</a:t>
            </a:r>
          </a:p>
          <a:p>
            <a:r>
              <a:rPr lang="en-US" sz="1700" b="1" dirty="0"/>
              <a:t>School of Languages, Cultures &amp; Race</a:t>
            </a:r>
          </a:p>
        </p:txBody>
      </p:sp>
    </p:spTree>
    <p:extLst>
      <p:ext uri="{BB962C8B-B14F-4D97-AF65-F5344CB8AC3E}">
        <p14:creationId xmlns:p14="http://schemas.microsoft.com/office/powerpoint/2010/main" val="3794144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A884C-2EC8-453B-852A-DB4EE1F647A7}"/>
              </a:ext>
            </a:extLst>
          </p:cNvPr>
          <p:cNvSpPr>
            <a:spLocks noGrp="1"/>
          </p:cNvSpPr>
          <p:nvPr>
            <p:ph type="title"/>
          </p:nvPr>
        </p:nvSpPr>
        <p:spPr/>
        <p:txBody>
          <a:bodyPr/>
          <a:lstStyle/>
          <a:p>
            <a:r>
              <a:rPr lang="en-US" dirty="0"/>
              <a:t>How Many Credits Should </a:t>
            </a:r>
            <a:r>
              <a:rPr lang="en-US"/>
              <a:t>I Enroll In?</a:t>
            </a:r>
          </a:p>
        </p:txBody>
      </p:sp>
      <p:sp>
        <p:nvSpPr>
          <p:cNvPr id="3" name="Content Placeholder 2">
            <a:extLst>
              <a:ext uri="{FF2B5EF4-FFF2-40B4-BE49-F238E27FC236}">
                <a16:creationId xmlns:a16="http://schemas.microsoft.com/office/drawing/2014/main" id="{4B32A7C1-9B85-4799-AE58-97928DDCDE6D}"/>
              </a:ext>
            </a:extLst>
          </p:cNvPr>
          <p:cNvSpPr>
            <a:spLocks noGrp="1"/>
          </p:cNvSpPr>
          <p:nvPr>
            <p:ph sz="half" idx="1"/>
          </p:nvPr>
        </p:nvSpPr>
        <p:spPr>
          <a:xfrm>
            <a:off x="1371600" y="2286000"/>
            <a:ext cx="10085294" cy="2823882"/>
          </a:xfrm>
        </p:spPr>
        <p:txBody>
          <a:bodyPr>
            <a:normAutofit/>
          </a:bodyPr>
          <a:lstStyle/>
          <a:p>
            <a:r>
              <a:rPr lang="en-US" dirty="0"/>
              <a:t>To configure hours/credit enrollment: 45 “on the job” hours “per 15 week semester = 1 credit hour.</a:t>
            </a:r>
          </a:p>
          <a:p>
            <a:r>
              <a:rPr lang="en-US" dirty="0"/>
              <a:t>For example: 12 hours per week x 15 weeks = 180/45 = 4 credits; 33 hours/week x 15 weeks = 495/45 = 11 credits; 40 hours/week x 15 weeks = 600/45 = 13 credits.</a:t>
            </a:r>
          </a:p>
          <a:p>
            <a:r>
              <a:rPr lang="en-US" dirty="0"/>
              <a:t>Other examples:  Summer – 20 hours/week x 10 weeks = 200/45 = 4.44/5 credits. </a:t>
            </a:r>
          </a:p>
        </p:txBody>
      </p:sp>
    </p:spTree>
    <p:extLst>
      <p:ext uri="{BB962C8B-B14F-4D97-AF65-F5344CB8AC3E}">
        <p14:creationId xmlns:p14="http://schemas.microsoft.com/office/powerpoint/2010/main" val="2401808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86EA1-ABCF-43C8-9698-BFA9043B8596}"/>
              </a:ext>
            </a:extLst>
          </p:cNvPr>
          <p:cNvSpPr>
            <a:spLocks noGrp="1"/>
          </p:cNvSpPr>
          <p:nvPr>
            <p:ph type="title"/>
          </p:nvPr>
        </p:nvSpPr>
        <p:spPr/>
        <p:txBody>
          <a:bodyPr/>
          <a:lstStyle/>
          <a:p>
            <a:r>
              <a:rPr lang="en-US" dirty="0"/>
              <a:t>Will I have any homework assignments?</a:t>
            </a:r>
          </a:p>
        </p:txBody>
      </p:sp>
      <p:sp>
        <p:nvSpPr>
          <p:cNvPr id="3" name="Content Placeholder 2">
            <a:extLst>
              <a:ext uri="{FF2B5EF4-FFF2-40B4-BE49-F238E27FC236}">
                <a16:creationId xmlns:a16="http://schemas.microsoft.com/office/drawing/2014/main" id="{16B5D9D5-DDA9-4C60-B82D-39CC83D668A7}"/>
              </a:ext>
            </a:extLst>
          </p:cNvPr>
          <p:cNvSpPr>
            <a:spLocks noGrp="1"/>
          </p:cNvSpPr>
          <p:nvPr>
            <p:ph sz="half" idx="1"/>
          </p:nvPr>
        </p:nvSpPr>
        <p:spPr>
          <a:xfrm>
            <a:off x="1371599" y="2286000"/>
            <a:ext cx="9601199" cy="3523130"/>
          </a:xfrm>
        </p:spPr>
        <p:txBody>
          <a:bodyPr/>
          <a:lstStyle/>
          <a:p>
            <a:r>
              <a:rPr lang="en-US" dirty="0"/>
              <a:t>Yes, there are homework assignments associated with the internship.  </a:t>
            </a:r>
          </a:p>
          <a:p>
            <a:r>
              <a:rPr lang="en-US" dirty="0"/>
              <a:t>CAS 497 is a graded course.</a:t>
            </a:r>
          </a:p>
          <a:p>
            <a:r>
              <a:rPr lang="en-US" dirty="0"/>
              <a:t>Homework examples include – but are not limited to:  Journal Entries, Assessment of Skills Paper; Reflection Paper, Student Exit Survey, Employer Supervisor evaluation.</a:t>
            </a:r>
          </a:p>
        </p:txBody>
      </p:sp>
    </p:spTree>
    <p:extLst>
      <p:ext uri="{BB962C8B-B14F-4D97-AF65-F5344CB8AC3E}">
        <p14:creationId xmlns:p14="http://schemas.microsoft.com/office/powerpoint/2010/main" val="4037032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192C1-8FFC-4D74-A257-A4F0A1EE5A88}"/>
              </a:ext>
            </a:extLst>
          </p:cNvPr>
          <p:cNvSpPr>
            <a:spLocks noGrp="1"/>
          </p:cNvSpPr>
          <p:nvPr>
            <p:ph type="title"/>
          </p:nvPr>
        </p:nvSpPr>
        <p:spPr/>
        <p:txBody>
          <a:bodyPr/>
          <a:lstStyle/>
          <a:p>
            <a:r>
              <a:rPr lang="en-US" dirty="0"/>
              <a:t>Visit our website here for additional information:</a:t>
            </a:r>
          </a:p>
        </p:txBody>
      </p:sp>
      <p:sp>
        <p:nvSpPr>
          <p:cNvPr id="3" name="Content Placeholder 2">
            <a:extLst>
              <a:ext uri="{FF2B5EF4-FFF2-40B4-BE49-F238E27FC236}">
                <a16:creationId xmlns:a16="http://schemas.microsoft.com/office/drawing/2014/main" id="{10679673-5AB4-4C01-BD91-706AB57373E6}"/>
              </a:ext>
            </a:extLst>
          </p:cNvPr>
          <p:cNvSpPr>
            <a:spLocks noGrp="1"/>
          </p:cNvSpPr>
          <p:nvPr>
            <p:ph sz="half" idx="1"/>
          </p:nvPr>
        </p:nvSpPr>
        <p:spPr>
          <a:xfrm>
            <a:off x="1371599" y="2285999"/>
            <a:ext cx="9964271" cy="3581401"/>
          </a:xfrm>
        </p:spPr>
        <p:txBody>
          <a:bodyPr>
            <a:normAutofit/>
          </a:bodyPr>
          <a:lstStyle/>
          <a:p>
            <a:r>
              <a:rPr lang="en-US" sz="4000" dirty="0">
                <a:hlinkClick r:id="rId2"/>
              </a:rPr>
              <a:t>https://slcr.wsu.edu/cas-497/</a:t>
            </a:r>
            <a:endParaRPr lang="en-US" sz="4000" dirty="0"/>
          </a:p>
        </p:txBody>
      </p:sp>
    </p:spTree>
    <p:extLst>
      <p:ext uri="{BB962C8B-B14F-4D97-AF65-F5344CB8AC3E}">
        <p14:creationId xmlns:p14="http://schemas.microsoft.com/office/powerpoint/2010/main" val="32316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137B8-81FE-4151-9335-FCD28046ED91}"/>
              </a:ext>
            </a:extLst>
          </p:cNvPr>
          <p:cNvSpPr>
            <a:spLocks noGrp="1"/>
          </p:cNvSpPr>
          <p:nvPr>
            <p:ph type="title"/>
          </p:nvPr>
        </p:nvSpPr>
        <p:spPr/>
        <p:txBody>
          <a:bodyPr/>
          <a:lstStyle/>
          <a:p>
            <a:r>
              <a:rPr lang="en-US" dirty="0"/>
              <a:t>Where can I find jobs?  Some ideas to get you started!</a:t>
            </a:r>
          </a:p>
        </p:txBody>
      </p:sp>
      <p:sp>
        <p:nvSpPr>
          <p:cNvPr id="3" name="Content Placeholder 2">
            <a:extLst>
              <a:ext uri="{FF2B5EF4-FFF2-40B4-BE49-F238E27FC236}">
                <a16:creationId xmlns:a16="http://schemas.microsoft.com/office/drawing/2014/main" id="{5BBE6733-ABEA-49D0-984B-F5161ABFF779}"/>
              </a:ext>
            </a:extLst>
          </p:cNvPr>
          <p:cNvSpPr>
            <a:spLocks noGrp="1"/>
          </p:cNvSpPr>
          <p:nvPr>
            <p:ph sz="half" idx="1"/>
          </p:nvPr>
        </p:nvSpPr>
        <p:spPr>
          <a:xfrm>
            <a:off x="1371599" y="2285999"/>
            <a:ext cx="9991165" cy="3581401"/>
          </a:xfrm>
        </p:spPr>
        <p:txBody>
          <a:bodyPr>
            <a:normAutofit fontScale="92500" lnSpcReduction="20000"/>
          </a:bodyPr>
          <a:lstStyle/>
          <a:p>
            <a:pPr marL="0" marR="0">
              <a:lnSpc>
                <a:spcPct val="107000"/>
              </a:lnSpc>
              <a:spcBef>
                <a:spcPts val="0"/>
              </a:spcBef>
              <a:spcAft>
                <a:spcPts val="800"/>
              </a:spcAft>
            </a:pPr>
            <a:r>
              <a:rPr lang="en-US" sz="1800" b="1" u="sng" dirty="0">
                <a:effectLst/>
                <a:latin typeface="Verdana" panose="020B0604030504040204" pitchFamily="34" charset="0"/>
                <a:ea typeface="Calibri" panose="020F0502020204030204" pitchFamily="34" charset="0"/>
                <a:cs typeface="Times New Roman" panose="02020603050405020304" pitchFamily="18" charset="0"/>
              </a:rPr>
              <a:t>WASHINGTON WORK PORTAL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u="sng" dirty="0">
                <a:solidFill>
                  <a:srgbClr val="0563C1"/>
                </a:solidFill>
                <a:effectLst/>
                <a:latin typeface="Verdana" panose="020B0604030504040204" pitchFamily="34" charset="0"/>
                <a:ea typeface="Calibri" panose="020F0502020204030204" pitchFamily="34" charset="0"/>
                <a:cs typeface="Times New Roman" panose="02020603050405020304" pitchFamily="18" charset="0"/>
                <a:hlinkClick r:id="rId2"/>
              </a:rPr>
              <a:t>https://www.washingtonworkforceportal.org/</a:t>
            </a:r>
            <a:r>
              <a:rPr lang="en-US" sz="1800" dirty="0">
                <a:effectLst/>
                <a:latin typeface="Verdana" panose="020B060403050404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effectLst/>
                <a:latin typeface="Verdana" panose="020B0604030504040204" pitchFamily="34" charset="0"/>
                <a:ea typeface="Calibri" panose="020F0502020204030204" pitchFamily="34" charset="0"/>
                <a:cs typeface="Times New Roman" panose="02020603050405020304" pitchFamily="18" charset="0"/>
              </a:rPr>
              <a:t>Washington Workforce Portal allows you to search for internships in a variety of fields and industries throughout Washington.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effectLst/>
                <a:latin typeface="Verdana" panose="020B0604030504040204" pitchFamily="34" charset="0"/>
                <a:ea typeface="Calibri" panose="020F0502020204030204" pitchFamily="34" charset="0"/>
                <a:cs typeface="Times New Roman" panose="02020603050405020304" pitchFamily="18" charset="0"/>
              </a:rPr>
              <a:t>Search for internships by region and type, post your resume and find your match — it’s that easy. And it’s FREE!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1800" dirty="0">
              <a:effectLst/>
              <a:latin typeface="Verdana" panose="020B060403050404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dirty="0">
                <a:effectLst/>
                <a:latin typeface="Verdana" panose="020B060403050404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u="sng" dirty="0">
                <a:effectLst/>
                <a:latin typeface="Verdana" panose="020B0604030504040204" pitchFamily="34" charset="0"/>
                <a:ea typeface="Calibri" panose="020F0502020204030204" pitchFamily="34" charset="0"/>
                <a:cs typeface="Times New Roman" panose="02020603050405020304" pitchFamily="18" charset="0"/>
              </a:rPr>
              <a:t>VIRTUAL STUDENT FEDERAL SERVICE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u="sng" dirty="0">
                <a:solidFill>
                  <a:srgbClr val="0563C1"/>
                </a:solidFill>
                <a:effectLst/>
                <a:latin typeface="Verdana" panose="020B0604030504040204" pitchFamily="34" charset="0"/>
                <a:ea typeface="Calibri" panose="020F0502020204030204" pitchFamily="34" charset="0"/>
                <a:cs typeface="Times New Roman" panose="02020603050405020304" pitchFamily="18" charset="0"/>
                <a:hlinkClick r:id="rId3"/>
              </a:rPr>
              <a:t>https://vsfs.state.gov/</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effectLst/>
                <a:latin typeface="Verdana" panose="020B0604030504040204" pitchFamily="34" charset="0"/>
                <a:ea typeface="Calibri" panose="020F0502020204030204" pitchFamily="34" charset="0"/>
                <a:cs typeface="Times New Roman" panose="02020603050405020304" pitchFamily="18" charset="0"/>
              </a:rPr>
              <a:t>Through the Virtual Student Federal Service (VSFS) program, students can work on projects (internships) that advance the work of government on multiple fronts. Projects include helping counter violent extremism, strengthening human rights monitoring, developing virtual programs, engaging in digital communications, mapping, economic and political reporting, data analysis, graphic design, and app building.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926586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204F3-9641-44CE-B357-64D08ADBF494}"/>
              </a:ext>
            </a:extLst>
          </p:cNvPr>
          <p:cNvSpPr>
            <a:spLocks noGrp="1"/>
          </p:cNvSpPr>
          <p:nvPr>
            <p:ph type="title"/>
          </p:nvPr>
        </p:nvSpPr>
        <p:spPr>
          <a:xfrm>
            <a:off x="1371600" y="685799"/>
            <a:ext cx="9601200" cy="5419165"/>
          </a:xfrm>
        </p:spPr>
        <p:txBody>
          <a:bodyPr>
            <a:normAutofit fontScale="90000"/>
          </a:bodyPr>
          <a:lstStyle/>
          <a:p>
            <a:pPr marL="0" marR="0">
              <a:lnSpc>
                <a:spcPct val="107000"/>
              </a:lnSpc>
              <a:spcBef>
                <a:spcPts val="0"/>
              </a:spcBef>
              <a:spcAft>
                <a:spcPts val="800"/>
              </a:spcAft>
            </a:pPr>
            <a:r>
              <a:rPr lang="en-US" sz="1600" b="1" u="sng" dirty="0">
                <a:effectLst/>
                <a:latin typeface="Verdana" panose="020B0604030504040204" pitchFamily="34" charset="0"/>
                <a:ea typeface="Calibri" panose="020F0502020204030204" pitchFamily="34" charset="0"/>
                <a:cs typeface="Times New Roman" panose="02020603050405020304" pitchFamily="18" charset="0"/>
              </a:rPr>
              <a:t>USAJOBS</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600" u="sng" dirty="0">
                <a:solidFill>
                  <a:srgbClr val="0563C1"/>
                </a:solidFill>
                <a:effectLst/>
                <a:latin typeface="Verdana" panose="020B0604030504040204" pitchFamily="34" charset="0"/>
                <a:ea typeface="Calibri" panose="020F0502020204030204" pitchFamily="34" charset="0"/>
                <a:cs typeface="Times New Roman" panose="02020603050405020304" pitchFamily="18" charset="0"/>
                <a:hlinkClick r:id="rId2"/>
              </a:rPr>
              <a:t>https://www.usajobs.gov</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600" dirty="0">
                <a:effectLst/>
                <a:latin typeface="Verdana" panose="020B0604030504040204" pitchFamily="34" charset="0"/>
                <a:ea typeface="Calibri" panose="020F0502020204030204" pitchFamily="34" charset="0"/>
                <a:cs typeface="Times New Roman" panose="02020603050405020304" pitchFamily="18" charset="0"/>
              </a:rPr>
              <a:t>USAJOBS connects job seekers with federal employment opportunities across the United States and around the world.  As the Federal Government’s official employment site, USAJOBS helps the right people find the right job.  </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600" b="1" dirty="0">
                <a:effectLst/>
                <a:latin typeface="Verdana" panose="020B0604030504040204" pitchFamily="34" charset="0"/>
                <a:ea typeface="Calibri" panose="020F0502020204030204" pitchFamily="34" charset="0"/>
                <a:cs typeface="Times New Roman" panose="02020603050405020304" pitchFamily="18" charset="0"/>
              </a:rPr>
              <a:t>WHERE CAN I FIND INTERNSHIPS?</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600" dirty="0">
                <a:effectLst/>
                <a:latin typeface="Verdana" panose="020B0604030504040204" pitchFamily="34" charset="0"/>
                <a:ea typeface="Calibri" panose="020F0502020204030204" pitchFamily="34" charset="0"/>
                <a:cs typeface="Times New Roman" panose="02020603050405020304" pitchFamily="18" charset="0"/>
              </a:rPr>
              <a:t>The Federal Government offers internships through the Pathways Program.  There are several ways to search USAJOBS for current internship opportunities:</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600" dirty="0">
                <a:effectLst/>
                <a:latin typeface="Verdana" panose="020B0604030504040204" pitchFamily="34" charset="0"/>
                <a:ea typeface="Calibri" panose="020F0502020204030204" pitchFamily="34" charset="0"/>
                <a:cs typeface="Times New Roman" panose="02020603050405020304" pitchFamily="18" charset="0"/>
              </a:rPr>
              <a:t>Go to the </a:t>
            </a:r>
            <a:r>
              <a:rPr lang="en-US" sz="1600" u="sng" dirty="0">
                <a:solidFill>
                  <a:srgbClr val="0563C1"/>
                </a:solidFill>
                <a:effectLst/>
                <a:latin typeface="Verdana" panose="020B0604030504040204" pitchFamily="34" charset="0"/>
                <a:ea typeface="Calibri" panose="020F0502020204030204" pitchFamily="34" charset="0"/>
                <a:cs typeface="Times New Roman" panose="02020603050405020304" pitchFamily="18" charset="0"/>
                <a:hlinkClick r:id="rId3"/>
              </a:rPr>
              <a:t>Student and Recent Graduates</a:t>
            </a:r>
            <a:r>
              <a:rPr lang="en-US" sz="1600" dirty="0">
                <a:effectLst/>
                <a:latin typeface="Verdana" panose="020B0604030504040204" pitchFamily="34" charset="0"/>
                <a:ea typeface="Calibri" panose="020F0502020204030204" pitchFamily="34" charset="0"/>
                <a:cs typeface="Times New Roman" panose="02020603050405020304" pitchFamily="18" charset="0"/>
              </a:rPr>
              <a:t> page and click Search Internship Jobs.</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600" dirty="0">
                <a:effectLst/>
                <a:latin typeface="Verdana" panose="020B0604030504040204" pitchFamily="34" charset="0"/>
                <a:ea typeface="Calibri" panose="020F0502020204030204" pitchFamily="34" charset="0"/>
                <a:cs typeface="Times New Roman" panose="02020603050405020304" pitchFamily="18" charset="0"/>
              </a:rPr>
              <a:t> </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600" b="1" u="sng" dirty="0">
                <a:effectLst/>
                <a:latin typeface="Verdana" panose="020B0604030504040204" pitchFamily="34" charset="0"/>
                <a:ea typeface="Calibri" panose="020F0502020204030204" pitchFamily="34" charset="0"/>
                <a:cs typeface="Times New Roman" panose="02020603050405020304" pitchFamily="18" charset="0"/>
              </a:rPr>
              <a:t>CIS Study Abroad Virtual Internships</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600" dirty="0">
                <a:effectLst/>
                <a:latin typeface="Verdana" panose="020B0604030504040204" pitchFamily="34" charset="0"/>
                <a:ea typeface="Calibri" panose="020F0502020204030204" pitchFamily="34" charset="0"/>
                <a:cs typeface="Times New Roman" panose="02020603050405020304" pitchFamily="18" charset="0"/>
              </a:rPr>
              <a:t>Credit arranged through Education Abroad-International Programs</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600" u="sng" dirty="0">
                <a:solidFill>
                  <a:srgbClr val="0563C1"/>
                </a:solidFill>
                <a:effectLst/>
                <a:latin typeface="Verdana" panose="020B0604030504040204" pitchFamily="34" charset="0"/>
                <a:ea typeface="Calibri" panose="020F0502020204030204" pitchFamily="34" charset="0"/>
                <a:cs typeface="Times New Roman" panose="02020603050405020304" pitchFamily="18" charset="0"/>
                <a:hlinkClick r:id="rId4"/>
              </a:rPr>
              <a:t>https://www.cisabroad.com/intern-abroad-for-academic-credit-vgi/</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600" dirty="0">
                <a:effectLst/>
                <a:latin typeface="Verdana" panose="020B0604030504040204" pitchFamily="34" charset="0"/>
                <a:ea typeface="Calibri" panose="020F0502020204030204" pitchFamily="34" charset="0"/>
                <a:cs typeface="Times New Roman" panose="02020603050405020304" pitchFamily="18" charset="0"/>
              </a:rPr>
              <a:t> </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600" b="1" u="sng" dirty="0">
                <a:effectLst/>
                <a:latin typeface="Verdana" panose="020B0604030504040204" pitchFamily="34" charset="0"/>
                <a:ea typeface="Calibri" panose="020F0502020204030204" pitchFamily="34" charset="0"/>
                <a:cs typeface="Times New Roman" panose="02020603050405020304" pitchFamily="18" charset="0"/>
              </a:rPr>
              <a:t>AIFS Study Abroad Internships (Including Virtual Internships)</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600" dirty="0">
                <a:effectLst/>
                <a:latin typeface="Verdana" panose="020B0604030504040204" pitchFamily="34" charset="0"/>
                <a:ea typeface="Calibri" panose="020F0502020204030204" pitchFamily="34" charset="0"/>
                <a:cs typeface="Times New Roman" panose="02020603050405020304" pitchFamily="18" charset="0"/>
              </a:rPr>
              <a:t>Credit arranged through Education Abroad-International Programs</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600" u="sng" dirty="0">
                <a:solidFill>
                  <a:srgbClr val="0563C1"/>
                </a:solidFill>
                <a:effectLst/>
                <a:latin typeface="Verdana" panose="020B0604030504040204" pitchFamily="34" charset="0"/>
                <a:ea typeface="Calibri" panose="020F0502020204030204" pitchFamily="34" charset="0"/>
                <a:cs typeface="Times New Roman" panose="02020603050405020304" pitchFamily="18" charset="0"/>
                <a:hlinkClick r:id="rId5"/>
              </a:rPr>
              <a:t>https://www.aifsabroad.com/internships/</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600" dirty="0">
                <a:effectLst/>
                <a:latin typeface="Verdana" panose="020B0604030504040204" pitchFamily="34" charset="0"/>
                <a:ea typeface="Calibri" panose="020F0502020204030204" pitchFamily="34" charset="0"/>
                <a:cs typeface="Times New Roman" panose="02020603050405020304" pitchFamily="18" charset="0"/>
              </a:rPr>
              <a:t>Internship-only opportunities are offered by </a:t>
            </a:r>
            <a:r>
              <a:rPr lang="en-US" sz="1600" u="sng" dirty="0">
                <a:solidFill>
                  <a:srgbClr val="0563C1"/>
                </a:solidFill>
                <a:effectLst/>
                <a:latin typeface="Verdana" panose="020B0604030504040204" pitchFamily="34" charset="0"/>
                <a:ea typeface="Calibri" panose="020F0502020204030204" pitchFamily="34" charset="0"/>
                <a:cs typeface="Times New Roman" panose="02020603050405020304" pitchFamily="18" charset="0"/>
                <a:hlinkClick r:id="rId6"/>
              </a:rPr>
              <a:t>Global Experiences</a:t>
            </a:r>
            <a:r>
              <a:rPr lang="en-US" sz="1600" dirty="0">
                <a:effectLst/>
                <a:latin typeface="Verdana" panose="020B0604030504040204" pitchFamily="34" charset="0"/>
                <a:ea typeface="Calibri" panose="020F0502020204030204" pitchFamily="34" charset="0"/>
                <a:cs typeface="Times New Roman" panose="02020603050405020304" pitchFamily="18" charset="0"/>
              </a:rPr>
              <a:t>, a member of the AIFS family. Global Experiences offers programs in Australia, Europe, Asia, Latin America and the United States during the semester, summer or January break. You can earn up to 12 credits through your home institution or through transfer credit from Global Experience’s School of record, Fairfield University. Students accepted into Global Experiences programs are guaranteed an internship within their career field.</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effectLst/>
                <a:latin typeface="Verdana" panose="020B0604030504040204" pitchFamily="34" charset="0"/>
                <a:ea typeface="Calibri" panose="020F0502020204030204" pitchFamily="34" charset="0"/>
                <a:cs typeface="Times New Roman" panose="02020603050405020304" pitchFamily="18" charset="0"/>
              </a:rPr>
              <a:t>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effectLst/>
                <a:latin typeface="Verdana" panose="020B0604030504040204" pitchFamily="34" charset="0"/>
                <a:ea typeface="Calibri" panose="020F0502020204030204" pitchFamily="34" charset="0"/>
                <a:cs typeface="Times New Roman" panose="02020603050405020304" pitchFamily="18" charset="0"/>
              </a:rPr>
              <a:t>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sz="1200" dirty="0"/>
          </a:p>
        </p:txBody>
      </p:sp>
    </p:spTree>
    <p:extLst>
      <p:ext uri="{BB962C8B-B14F-4D97-AF65-F5344CB8AC3E}">
        <p14:creationId xmlns:p14="http://schemas.microsoft.com/office/powerpoint/2010/main" val="245635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A634A-CE3C-411C-984C-7A80FC3DF647}"/>
              </a:ext>
            </a:extLst>
          </p:cNvPr>
          <p:cNvSpPr>
            <a:spLocks noGrp="1"/>
          </p:cNvSpPr>
          <p:nvPr>
            <p:ph type="title"/>
          </p:nvPr>
        </p:nvSpPr>
        <p:spPr>
          <a:xfrm>
            <a:off x="1371600" y="685800"/>
            <a:ext cx="7543800" cy="1815353"/>
          </a:xfrm>
        </p:spPr>
        <p:txBody>
          <a:bodyPr>
            <a:normAutofit/>
          </a:bodyPr>
          <a:lstStyle/>
          <a:p>
            <a:r>
              <a:rPr lang="en-US" dirty="0"/>
              <a:t>Handshake through WSU</a:t>
            </a:r>
            <a:br>
              <a:rPr lang="en-US" dirty="0"/>
            </a:br>
            <a:r>
              <a:rPr lang="en-US" sz="2700" dirty="0"/>
              <a:t>https://ascc.wsu.edu/career-services/handshake/</a:t>
            </a:r>
          </a:p>
        </p:txBody>
      </p:sp>
      <p:sp>
        <p:nvSpPr>
          <p:cNvPr id="3" name="Content Placeholder 2">
            <a:extLst>
              <a:ext uri="{FF2B5EF4-FFF2-40B4-BE49-F238E27FC236}">
                <a16:creationId xmlns:a16="http://schemas.microsoft.com/office/drawing/2014/main" id="{D908106E-64A8-4DC1-AAE7-D8A61FCC2E24}"/>
              </a:ext>
            </a:extLst>
          </p:cNvPr>
          <p:cNvSpPr>
            <a:spLocks noGrp="1"/>
          </p:cNvSpPr>
          <p:nvPr>
            <p:ph sz="half" idx="1"/>
          </p:nvPr>
        </p:nvSpPr>
        <p:spPr>
          <a:xfrm>
            <a:off x="1371600" y="3012141"/>
            <a:ext cx="4447786" cy="2855259"/>
          </a:xfrm>
        </p:spPr>
        <p:txBody>
          <a:bodyPr>
            <a:normAutofit fontScale="77500" lnSpcReduction="20000"/>
          </a:bodyPr>
          <a:lstStyle/>
          <a:p>
            <a:r>
              <a:rPr lang="en-US" sz="3400" b="1" dirty="0"/>
              <a:t>WSU’s Online Employment Resource Website</a:t>
            </a:r>
          </a:p>
          <a:p>
            <a:r>
              <a:rPr lang="en-US" sz="3400" dirty="0"/>
              <a:t>Handshake is Washington State University’s free online employment resource website for students and alumni. </a:t>
            </a:r>
          </a:p>
          <a:p>
            <a:endParaRPr lang="en-US" dirty="0"/>
          </a:p>
        </p:txBody>
      </p:sp>
      <p:sp>
        <p:nvSpPr>
          <p:cNvPr id="4" name="Content Placeholder 3">
            <a:extLst>
              <a:ext uri="{FF2B5EF4-FFF2-40B4-BE49-F238E27FC236}">
                <a16:creationId xmlns:a16="http://schemas.microsoft.com/office/drawing/2014/main" id="{D09E923F-BA0F-4B1D-9744-EEABC8059914}"/>
              </a:ext>
            </a:extLst>
          </p:cNvPr>
          <p:cNvSpPr>
            <a:spLocks noGrp="1"/>
          </p:cNvSpPr>
          <p:nvPr>
            <p:ph sz="half" idx="2"/>
          </p:nvPr>
        </p:nvSpPr>
        <p:spPr>
          <a:xfrm>
            <a:off x="6525403" y="2501153"/>
            <a:ext cx="4447786" cy="3366247"/>
          </a:xfrm>
        </p:spPr>
        <p:txBody>
          <a:bodyPr>
            <a:normAutofit fontScale="77500" lnSpcReduction="20000"/>
          </a:bodyPr>
          <a:lstStyle/>
          <a:p>
            <a:r>
              <a:rPr lang="en-US" b="1" dirty="0"/>
              <a:t>Students</a:t>
            </a:r>
          </a:p>
          <a:p>
            <a:pPr>
              <a:buFont typeface="Arial" panose="020B0604020202020204" pitchFamily="34" charset="0"/>
              <a:buChar char="•"/>
            </a:pPr>
            <a:r>
              <a:rPr lang="en-US" dirty="0"/>
              <a:t>Find a job on campus</a:t>
            </a:r>
          </a:p>
          <a:p>
            <a:pPr>
              <a:buFont typeface="Arial" panose="020B0604020202020204" pitchFamily="34" charset="0"/>
              <a:buChar char="•"/>
            </a:pPr>
            <a:r>
              <a:rPr lang="en-US" dirty="0"/>
              <a:t>Search for a full-time job or internship</a:t>
            </a:r>
          </a:p>
          <a:p>
            <a:pPr>
              <a:buFont typeface="Arial" panose="020B0604020202020204" pitchFamily="34" charset="0"/>
              <a:buChar char="•"/>
            </a:pPr>
            <a:r>
              <a:rPr lang="en-US" dirty="0"/>
              <a:t>Schedule an appointment with a career coach</a:t>
            </a:r>
          </a:p>
          <a:p>
            <a:pPr>
              <a:buFont typeface="Arial" panose="020B0604020202020204" pitchFamily="34" charset="0"/>
              <a:buChar char="•"/>
            </a:pPr>
            <a:r>
              <a:rPr lang="en-US" dirty="0"/>
              <a:t>Network with other students </a:t>
            </a:r>
          </a:p>
          <a:p>
            <a:pPr>
              <a:buFont typeface="Arial" panose="020B0604020202020204" pitchFamily="34" charset="0"/>
              <a:buChar char="•"/>
            </a:pPr>
            <a:r>
              <a:rPr lang="en-US" dirty="0"/>
              <a:t>Learn interview processes for specific companies</a:t>
            </a:r>
          </a:p>
          <a:p>
            <a:pPr>
              <a:buFont typeface="Arial" panose="020B0604020202020204" pitchFamily="34" charset="0"/>
              <a:buChar char="•"/>
            </a:pPr>
            <a:r>
              <a:rPr lang="en-US" dirty="0"/>
              <a:t>Schedule on-campus interviews</a:t>
            </a:r>
          </a:p>
          <a:p>
            <a:pPr>
              <a:buFont typeface="Arial" panose="020B0604020202020204" pitchFamily="34" charset="0"/>
              <a:buChar char="•"/>
            </a:pPr>
            <a:r>
              <a:rPr lang="en-US" dirty="0"/>
              <a:t>See which companies are attending the Career Expo</a:t>
            </a:r>
          </a:p>
          <a:p>
            <a:endParaRPr lang="en-US" dirty="0"/>
          </a:p>
        </p:txBody>
      </p:sp>
      <p:pic>
        <p:nvPicPr>
          <p:cNvPr id="6" name="Picture 5" descr="Icon&#10;&#10;Description automatically generated">
            <a:extLst>
              <a:ext uri="{FF2B5EF4-FFF2-40B4-BE49-F238E27FC236}">
                <a16:creationId xmlns:a16="http://schemas.microsoft.com/office/drawing/2014/main" id="{8D1A8846-9394-4754-ADEF-CCA009793754}"/>
              </a:ext>
            </a:extLst>
          </p:cNvPr>
          <p:cNvPicPr>
            <a:picLocks noChangeAspect="1"/>
          </p:cNvPicPr>
          <p:nvPr/>
        </p:nvPicPr>
        <p:blipFill>
          <a:blip r:embed="rId2"/>
          <a:stretch>
            <a:fillRect/>
          </a:stretch>
        </p:blipFill>
        <p:spPr>
          <a:xfrm>
            <a:off x="9241530" y="245716"/>
            <a:ext cx="1838846" cy="2015694"/>
          </a:xfrm>
          <a:prstGeom prst="rect">
            <a:avLst/>
          </a:prstGeom>
        </p:spPr>
      </p:pic>
    </p:spTree>
    <p:extLst>
      <p:ext uri="{BB962C8B-B14F-4D97-AF65-F5344CB8AC3E}">
        <p14:creationId xmlns:p14="http://schemas.microsoft.com/office/powerpoint/2010/main" val="1958455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49148-F868-4BB1-A232-2C3374CF9A41}"/>
              </a:ext>
            </a:extLst>
          </p:cNvPr>
          <p:cNvSpPr>
            <a:spLocks noGrp="1"/>
          </p:cNvSpPr>
          <p:nvPr>
            <p:ph type="title"/>
          </p:nvPr>
        </p:nvSpPr>
        <p:spPr/>
        <p:txBody>
          <a:bodyPr/>
          <a:lstStyle/>
          <a:p>
            <a:r>
              <a:rPr lang="en-US" dirty="0"/>
              <a:t>Building your Handshake Profile</a:t>
            </a:r>
          </a:p>
        </p:txBody>
      </p:sp>
      <p:sp>
        <p:nvSpPr>
          <p:cNvPr id="3" name="Content Placeholder 2">
            <a:extLst>
              <a:ext uri="{FF2B5EF4-FFF2-40B4-BE49-F238E27FC236}">
                <a16:creationId xmlns:a16="http://schemas.microsoft.com/office/drawing/2014/main" id="{0CCE88B2-915A-4CBC-BEE5-0B0130915108}"/>
              </a:ext>
            </a:extLst>
          </p:cNvPr>
          <p:cNvSpPr>
            <a:spLocks noGrp="1"/>
          </p:cNvSpPr>
          <p:nvPr>
            <p:ph sz="half" idx="1"/>
          </p:nvPr>
        </p:nvSpPr>
        <p:spPr>
          <a:xfrm>
            <a:off x="1371600" y="2070847"/>
            <a:ext cx="4447786" cy="3796553"/>
          </a:xfrm>
        </p:spPr>
        <p:txBody>
          <a:bodyPr>
            <a:normAutofit fontScale="70000" lnSpcReduction="20000"/>
          </a:bodyPr>
          <a:lstStyle/>
          <a:p>
            <a:r>
              <a:rPr lang="en-US" dirty="0"/>
              <a:t>Students can login to Handshake with their WSU Network ID and password. For more employment opportunities, please visit </a:t>
            </a:r>
            <a:r>
              <a:rPr lang="en-US" dirty="0">
                <a:hlinkClick r:id="rId2"/>
              </a:rPr>
              <a:t>WSUjobs.com</a:t>
            </a:r>
            <a:r>
              <a:rPr lang="en-US" dirty="0"/>
              <a:t>.</a:t>
            </a:r>
          </a:p>
          <a:p>
            <a:pPr>
              <a:buFont typeface="Arial" panose="020B0604020202020204" pitchFamily="34" charset="0"/>
              <a:buChar char="•"/>
            </a:pPr>
            <a:r>
              <a:rPr lang="en-US" dirty="0"/>
              <a:t>Click “Register” on the right hand side</a:t>
            </a:r>
          </a:p>
          <a:p>
            <a:pPr>
              <a:buFont typeface="Arial" panose="020B0604020202020204" pitchFamily="34" charset="0"/>
              <a:buChar char="•"/>
            </a:pPr>
            <a:r>
              <a:rPr lang="en-US" dirty="0"/>
              <a:t>Please fill out your profile as complete as possible</a:t>
            </a:r>
          </a:p>
          <a:p>
            <a:pPr>
              <a:buFont typeface="Arial" panose="020B0604020202020204" pitchFamily="34" charset="0"/>
              <a:buChar char="•"/>
            </a:pPr>
            <a:r>
              <a:rPr lang="en-US" dirty="0"/>
              <a:t>You will receive an email asking you to confirm your email. Once you click the link, it will tell you that your email has been confirmed. Please then close that window.</a:t>
            </a:r>
          </a:p>
          <a:p>
            <a:pPr>
              <a:buFont typeface="Arial" panose="020B0604020202020204" pitchFamily="34" charset="0"/>
              <a:buChar char="•"/>
            </a:pPr>
            <a:r>
              <a:rPr lang="en-US" dirty="0"/>
              <a:t>You will receive another email that asks you to establish a password. Please do this immediately. Once you have entered a new password, you will be logged into your account.</a:t>
            </a:r>
          </a:p>
          <a:p>
            <a:pPr>
              <a:buFont typeface="Arial" panose="020B0604020202020204" pitchFamily="34" charset="0"/>
              <a:buChar char="•"/>
            </a:pPr>
            <a:r>
              <a:rPr lang="en-US" dirty="0"/>
              <a:t>From there, you can use the link above to log on whenever you would like. Your username is the email you registered with and the password is what you established.</a:t>
            </a:r>
          </a:p>
          <a:p>
            <a:endParaRPr lang="en-US" dirty="0"/>
          </a:p>
        </p:txBody>
      </p:sp>
      <p:sp>
        <p:nvSpPr>
          <p:cNvPr id="4" name="Content Placeholder 3">
            <a:extLst>
              <a:ext uri="{FF2B5EF4-FFF2-40B4-BE49-F238E27FC236}">
                <a16:creationId xmlns:a16="http://schemas.microsoft.com/office/drawing/2014/main" id="{30045A02-0B72-46AA-BBB7-8FB0284A971D}"/>
              </a:ext>
            </a:extLst>
          </p:cNvPr>
          <p:cNvSpPr>
            <a:spLocks noGrp="1"/>
          </p:cNvSpPr>
          <p:nvPr>
            <p:ph sz="half" idx="2"/>
          </p:nvPr>
        </p:nvSpPr>
        <p:spPr>
          <a:xfrm>
            <a:off x="6525403" y="2070848"/>
            <a:ext cx="4447786" cy="484094"/>
          </a:xfrm>
        </p:spPr>
        <p:txBody>
          <a:bodyPr>
            <a:normAutofit fontScale="70000" lnSpcReduction="20000"/>
          </a:bodyPr>
          <a:lstStyle/>
          <a:p>
            <a:r>
              <a:rPr lang="en-US" dirty="0">
                <a:hlinkClick r:id="rId3"/>
              </a:rPr>
              <a:t>Building your Handshake Profile</a:t>
            </a:r>
            <a:endParaRPr lang="en-US" dirty="0"/>
          </a:p>
        </p:txBody>
      </p:sp>
      <p:pic>
        <p:nvPicPr>
          <p:cNvPr id="6" name="Picture 5">
            <a:extLst>
              <a:ext uri="{FF2B5EF4-FFF2-40B4-BE49-F238E27FC236}">
                <a16:creationId xmlns:a16="http://schemas.microsoft.com/office/drawing/2014/main" id="{1958D108-2500-426E-AD2D-636CD4DBF35B}"/>
              </a:ext>
            </a:extLst>
          </p:cNvPr>
          <p:cNvPicPr>
            <a:picLocks noChangeAspect="1"/>
          </p:cNvPicPr>
          <p:nvPr/>
        </p:nvPicPr>
        <p:blipFill>
          <a:blip r:embed="rId4"/>
          <a:stretch>
            <a:fillRect/>
          </a:stretch>
        </p:blipFill>
        <p:spPr>
          <a:xfrm>
            <a:off x="6642847" y="2884113"/>
            <a:ext cx="4724679" cy="2676525"/>
          </a:xfrm>
          <a:prstGeom prst="rect">
            <a:avLst/>
          </a:prstGeom>
        </p:spPr>
      </p:pic>
    </p:spTree>
    <p:extLst>
      <p:ext uri="{BB962C8B-B14F-4D97-AF65-F5344CB8AC3E}">
        <p14:creationId xmlns:p14="http://schemas.microsoft.com/office/powerpoint/2010/main" val="35040240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0C764-5DE7-45CC-9354-AB40232FEE98}"/>
              </a:ext>
            </a:extLst>
          </p:cNvPr>
          <p:cNvSpPr>
            <a:spLocks noGrp="1"/>
          </p:cNvSpPr>
          <p:nvPr>
            <p:ph type="title"/>
          </p:nvPr>
        </p:nvSpPr>
        <p:spPr/>
        <p:txBody>
          <a:bodyPr/>
          <a:lstStyle/>
          <a:p>
            <a:pPr algn="ctr"/>
            <a:r>
              <a:rPr lang="en-US" dirty="0"/>
              <a:t>What you will see when you log into Handshake</a:t>
            </a:r>
          </a:p>
        </p:txBody>
      </p:sp>
      <p:pic>
        <p:nvPicPr>
          <p:cNvPr id="4" name="Picture 3">
            <a:extLst>
              <a:ext uri="{FF2B5EF4-FFF2-40B4-BE49-F238E27FC236}">
                <a16:creationId xmlns:a16="http://schemas.microsoft.com/office/drawing/2014/main" id="{0A3FA8F4-899D-40EB-A115-F9B63DE6B705}"/>
              </a:ext>
            </a:extLst>
          </p:cNvPr>
          <p:cNvPicPr>
            <a:picLocks noChangeAspect="1"/>
          </p:cNvPicPr>
          <p:nvPr/>
        </p:nvPicPr>
        <p:blipFill>
          <a:blip r:embed="rId2"/>
          <a:stretch>
            <a:fillRect/>
          </a:stretch>
        </p:blipFill>
        <p:spPr>
          <a:xfrm>
            <a:off x="1371600" y="2452687"/>
            <a:ext cx="10515600" cy="2233613"/>
          </a:xfrm>
          <a:prstGeom prst="rect">
            <a:avLst/>
          </a:prstGeom>
        </p:spPr>
      </p:pic>
    </p:spTree>
    <p:extLst>
      <p:ext uri="{BB962C8B-B14F-4D97-AF65-F5344CB8AC3E}">
        <p14:creationId xmlns:p14="http://schemas.microsoft.com/office/powerpoint/2010/main" val="18099864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4DD95-E6E1-4AB3-8250-B73FA3928D65}"/>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9BCAB1D0-1288-4044-B4A2-3679CFFCA356}"/>
              </a:ext>
            </a:extLst>
          </p:cNvPr>
          <p:cNvSpPr>
            <a:spLocks noGrp="1"/>
          </p:cNvSpPr>
          <p:nvPr>
            <p:ph sz="half" idx="1"/>
          </p:nvPr>
        </p:nvSpPr>
        <p:spPr>
          <a:xfrm>
            <a:off x="1371600" y="2285999"/>
            <a:ext cx="9802906" cy="3581401"/>
          </a:xfrm>
        </p:spPr>
        <p:txBody>
          <a:bodyPr>
            <a:normAutofit/>
          </a:bodyPr>
          <a:lstStyle/>
          <a:p>
            <a:r>
              <a:rPr lang="en-US" sz="3600" dirty="0"/>
              <a:t>Contact the Internship Coordinator:</a:t>
            </a:r>
          </a:p>
          <a:p>
            <a:pPr lvl="1"/>
            <a:r>
              <a:rPr lang="en-US" sz="3600" dirty="0"/>
              <a:t>Laurie Heustis – </a:t>
            </a:r>
            <a:r>
              <a:rPr lang="en-US" sz="3600" dirty="0">
                <a:hlinkClick r:id="rId2"/>
              </a:rPr>
              <a:t>heustis@wsu.edu</a:t>
            </a:r>
            <a:endParaRPr lang="en-US" sz="3600" dirty="0"/>
          </a:p>
          <a:p>
            <a:pPr lvl="1"/>
            <a:r>
              <a:rPr lang="en-US" sz="3600" dirty="0"/>
              <a:t>https://slcr.wsu.edu/staff/laurie-heustis/</a:t>
            </a:r>
          </a:p>
        </p:txBody>
      </p:sp>
    </p:spTree>
    <p:extLst>
      <p:ext uri="{BB962C8B-B14F-4D97-AF65-F5344CB8AC3E}">
        <p14:creationId xmlns:p14="http://schemas.microsoft.com/office/powerpoint/2010/main" val="1954532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20" name="Group 9">
            <a:extLst>
              <a:ext uri="{FF2B5EF4-FFF2-40B4-BE49-F238E27FC236}">
                <a16:creationId xmlns:a16="http://schemas.microsoft.com/office/drawing/2014/main" id="{449BC34D-9C23-4D6D-8213-1F471AF85B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1" name="Freeform 6">
              <a:extLst>
                <a:ext uri="{FF2B5EF4-FFF2-40B4-BE49-F238E27FC236}">
                  <a16:creationId xmlns:a16="http://schemas.microsoft.com/office/drawing/2014/main" id="{FA0F5D6C-5025-4D7E-82DD-C2C6FDA1E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2" name="Freeform 6">
              <a:extLst>
                <a:ext uri="{FF2B5EF4-FFF2-40B4-BE49-F238E27FC236}">
                  <a16:creationId xmlns:a16="http://schemas.microsoft.com/office/drawing/2014/main" id="{E2AF2C17-4AB4-4402-B84B-129EF95D1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21" name="Rectangle 13">
            <a:extLst>
              <a:ext uri="{FF2B5EF4-FFF2-40B4-BE49-F238E27FC236}">
                <a16:creationId xmlns:a16="http://schemas.microsoft.com/office/drawing/2014/main" id="{CB73C468-D875-4A8E-A540-E43BF8232D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0103C1-B0C3-4674-8C61-8C40068ACF04}"/>
              </a:ext>
            </a:extLst>
          </p:cNvPr>
          <p:cNvSpPr>
            <a:spLocks noGrp="1"/>
          </p:cNvSpPr>
          <p:nvPr>
            <p:ph type="title"/>
          </p:nvPr>
        </p:nvSpPr>
        <p:spPr>
          <a:xfrm>
            <a:off x="6606000" y="634028"/>
            <a:ext cx="5282891" cy="4077523"/>
          </a:xfrm>
        </p:spPr>
        <p:txBody>
          <a:bodyPr vert="horz" lIns="91440" tIns="45720" rIns="91440" bIns="45720" rtlCol="0" anchor="b">
            <a:normAutofit/>
          </a:bodyPr>
          <a:lstStyle/>
          <a:p>
            <a:pPr algn="ctr"/>
            <a:r>
              <a:rPr lang="en-US" sz="6600" cap="all" dirty="0"/>
              <a:t>How Can I qualify for an internship?</a:t>
            </a:r>
          </a:p>
        </p:txBody>
      </p:sp>
      <p:sp>
        <p:nvSpPr>
          <p:cNvPr id="3" name="Content Placeholder 2">
            <a:extLst>
              <a:ext uri="{FF2B5EF4-FFF2-40B4-BE49-F238E27FC236}">
                <a16:creationId xmlns:a16="http://schemas.microsoft.com/office/drawing/2014/main" id="{990C6C5A-A366-4CBD-979E-3B389E64C70E}"/>
              </a:ext>
            </a:extLst>
          </p:cNvPr>
          <p:cNvSpPr>
            <a:spLocks noGrp="1"/>
          </p:cNvSpPr>
          <p:nvPr>
            <p:ph sz="half" idx="1"/>
          </p:nvPr>
        </p:nvSpPr>
        <p:spPr>
          <a:xfrm>
            <a:off x="1231705" y="1290918"/>
            <a:ext cx="4133204" cy="4182035"/>
          </a:xfrm>
        </p:spPr>
        <p:txBody>
          <a:bodyPr vert="horz" lIns="91440" tIns="45720" rIns="91440" bIns="45720" rtlCol="0">
            <a:normAutofit/>
          </a:bodyPr>
          <a:lstStyle/>
          <a:p>
            <a:pPr>
              <a:lnSpc>
                <a:spcPct val="112000"/>
              </a:lnSpc>
              <a:spcBef>
                <a:spcPts val="0"/>
              </a:spcBef>
              <a:spcAft>
                <a:spcPts val="600"/>
              </a:spcAft>
            </a:pPr>
            <a:r>
              <a:rPr lang="en-US" sz="2300" dirty="0"/>
              <a:t>Are you working at a job or business or involved in a service learning or research opportunity?</a:t>
            </a:r>
          </a:p>
          <a:p>
            <a:pPr>
              <a:lnSpc>
                <a:spcPct val="112000"/>
              </a:lnSpc>
              <a:spcBef>
                <a:spcPts val="0"/>
              </a:spcBef>
              <a:spcAft>
                <a:spcPts val="600"/>
              </a:spcAft>
            </a:pPr>
            <a:r>
              <a:rPr lang="en-US" sz="2300" dirty="0"/>
              <a:t>Did you know that in most cases, you could earn internship credit?</a:t>
            </a:r>
          </a:p>
          <a:p>
            <a:pPr>
              <a:lnSpc>
                <a:spcPct val="112000"/>
              </a:lnSpc>
              <a:spcBef>
                <a:spcPts val="0"/>
              </a:spcBef>
              <a:spcAft>
                <a:spcPts val="600"/>
              </a:spcAft>
            </a:pPr>
            <a:r>
              <a:rPr lang="en-US" sz="2300" dirty="0"/>
              <a:t>CAS 497 is available to enroll in summer, Fall, or Spring</a:t>
            </a:r>
          </a:p>
        </p:txBody>
      </p:sp>
      <p:sp>
        <p:nvSpPr>
          <p:cNvPr id="22" name="Freeform 6">
            <a:extLst>
              <a:ext uri="{FF2B5EF4-FFF2-40B4-BE49-F238E27FC236}">
                <a16:creationId xmlns:a16="http://schemas.microsoft.com/office/drawing/2014/main" id="{B4734F2F-19FC-4D35-9BDE-5CEAD57D9B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27878" y="2016617"/>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23" name="Freeform 6">
            <a:extLst>
              <a:ext uri="{FF2B5EF4-FFF2-40B4-BE49-F238E27FC236}">
                <a16:creationId xmlns:a16="http://schemas.microsoft.com/office/drawing/2014/main" id="{D97A8A26-FD96-4968-A34A-727382AC7E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649163" y="634028"/>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697741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449BC34D-9C23-4D6D-8213-1F471AF85B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0" name="Freeform 6">
              <a:extLst>
                <a:ext uri="{FF2B5EF4-FFF2-40B4-BE49-F238E27FC236}">
                  <a16:creationId xmlns:a16="http://schemas.microsoft.com/office/drawing/2014/main" id="{FA0F5D6C-5025-4D7E-82DD-C2C6FDA1E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1" name="Freeform 6">
              <a:extLst>
                <a:ext uri="{FF2B5EF4-FFF2-40B4-BE49-F238E27FC236}">
                  <a16:creationId xmlns:a16="http://schemas.microsoft.com/office/drawing/2014/main" id="{E2AF2C17-4AB4-4402-B84B-129EF95D1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13" name="Rectangle 12">
            <a:extLst>
              <a:ext uri="{FF2B5EF4-FFF2-40B4-BE49-F238E27FC236}">
                <a16:creationId xmlns:a16="http://schemas.microsoft.com/office/drawing/2014/main" id="{1F9A0C1C-8ABC-401B-8FE9-AC9327C4C5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4C8822-E94D-4252-B141-E9398E770BDE}"/>
              </a:ext>
            </a:extLst>
          </p:cNvPr>
          <p:cNvSpPr>
            <a:spLocks noGrp="1"/>
          </p:cNvSpPr>
          <p:nvPr>
            <p:ph type="title"/>
          </p:nvPr>
        </p:nvSpPr>
        <p:spPr>
          <a:xfrm>
            <a:off x="8154185" y="634027"/>
            <a:ext cx="3738933" cy="4637219"/>
          </a:xfrm>
        </p:spPr>
        <p:txBody>
          <a:bodyPr vert="horz" lIns="91440" tIns="45720" rIns="91440" bIns="45720" rtlCol="0" anchor="b">
            <a:normAutofit/>
          </a:bodyPr>
          <a:lstStyle/>
          <a:p>
            <a:pPr algn="ctr"/>
            <a:r>
              <a:rPr lang="en-US" cap="all" dirty="0"/>
              <a:t>Internships can add to your experiences and  expertise</a:t>
            </a:r>
          </a:p>
        </p:txBody>
      </p:sp>
      <p:sp>
        <p:nvSpPr>
          <p:cNvPr id="15" name="Freeform 6">
            <a:extLst>
              <a:ext uri="{FF2B5EF4-FFF2-40B4-BE49-F238E27FC236}">
                <a16:creationId xmlns:a16="http://schemas.microsoft.com/office/drawing/2014/main" id="{BA5783C3-2F96-40A7-A24F-30CB07AA3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649163" y="634028"/>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sp>
        <p:nvSpPr>
          <p:cNvPr id="17" name="Freeform 6">
            <a:extLst>
              <a:ext uri="{FF2B5EF4-FFF2-40B4-BE49-F238E27FC236}">
                <a16:creationId xmlns:a16="http://schemas.microsoft.com/office/drawing/2014/main" id="{A9D08DBA-0326-4C4E-ACFB-576F3ABDD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494670" y="2016617"/>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pic>
        <p:nvPicPr>
          <p:cNvPr id="4" name="Picture 3" descr="Text&#10;&#10;Description automatically generated">
            <a:extLst>
              <a:ext uri="{FF2B5EF4-FFF2-40B4-BE49-F238E27FC236}">
                <a16:creationId xmlns:a16="http://schemas.microsoft.com/office/drawing/2014/main" id="{724BB2D1-653D-431F-B71D-1A1633FB89D7}"/>
              </a:ext>
            </a:extLst>
          </p:cNvPr>
          <p:cNvPicPr/>
          <p:nvPr/>
        </p:nvPicPr>
        <p:blipFill>
          <a:blip r:embed="rId2">
            <a:extLst>
              <a:ext uri="{28A0092B-C50C-407E-A947-70E740481C1C}">
                <a14:useLocalDpi xmlns:a14="http://schemas.microsoft.com/office/drawing/2010/main" val="0"/>
              </a:ext>
            </a:extLst>
          </a:blip>
          <a:stretch>
            <a:fillRect/>
          </a:stretch>
        </p:blipFill>
        <p:spPr>
          <a:xfrm>
            <a:off x="1366177" y="1934647"/>
            <a:ext cx="5659222" cy="3163090"/>
          </a:xfrm>
          <a:prstGeom prst="rect">
            <a:avLst/>
          </a:prstGeom>
        </p:spPr>
      </p:pic>
    </p:spTree>
    <p:extLst>
      <p:ext uri="{BB962C8B-B14F-4D97-AF65-F5344CB8AC3E}">
        <p14:creationId xmlns:p14="http://schemas.microsoft.com/office/powerpoint/2010/main" val="19422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0DAFD-690B-4DE5-8C27-117873746E8A}"/>
              </a:ext>
            </a:extLst>
          </p:cNvPr>
          <p:cNvSpPr>
            <a:spLocks noGrp="1"/>
          </p:cNvSpPr>
          <p:nvPr>
            <p:ph type="title"/>
          </p:nvPr>
        </p:nvSpPr>
        <p:spPr/>
        <p:txBody>
          <a:bodyPr/>
          <a:lstStyle/>
          <a:p>
            <a:r>
              <a:rPr lang="en-US" dirty="0"/>
              <a:t>Examples of Previous Internships</a:t>
            </a:r>
          </a:p>
        </p:txBody>
      </p:sp>
      <p:sp>
        <p:nvSpPr>
          <p:cNvPr id="3" name="Content Placeholder 2">
            <a:extLst>
              <a:ext uri="{FF2B5EF4-FFF2-40B4-BE49-F238E27FC236}">
                <a16:creationId xmlns:a16="http://schemas.microsoft.com/office/drawing/2014/main" id="{121A5540-8C63-4E4B-B99F-74A297900FB5}"/>
              </a:ext>
            </a:extLst>
          </p:cNvPr>
          <p:cNvSpPr>
            <a:spLocks noGrp="1"/>
          </p:cNvSpPr>
          <p:nvPr>
            <p:ph idx="1"/>
          </p:nvPr>
        </p:nvSpPr>
        <p:spPr>
          <a:xfrm>
            <a:off x="1371600" y="2286000"/>
            <a:ext cx="3845859" cy="3581400"/>
          </a:xfrm>
        </p:spPr>
        <p:txBody>
          <a:bodyPr>
            <a:normAutofit fontScale="92500" lnSpcReduction="10000"/>
          </a:bodyPr>
          <a:lstStyle/>
          <a:p>
            <a:r>
              <a:rPr lang="en-US" dirty="0"/>
              <a:t>Radio</a:t>
            </a:r>
          </a:p>
          <a:p>
            <a:r>
              <a:rPr lang="en-US" dirty="0"/>
              <a:t>Research Labs</a:t>
            </a:r>
          </a:p>
          <a:p>
            <a:r>
              <a:rPr lang="en-US" dirty="0"/>
              <a:t>Fire Department/EMT</a:t>
            </a:r>
          </a:p>
          <a:p>
            <a:r>
              <a:rPr lang="en-US" dirty="0"/>
              <a:t>Starbucks</a:t>
            </a:r>
          </a:p>
          <a:p>
            <a:r>
              <a:rPr lang="en-US" dirty="0"/>
              <a:t>On-Campus student jobs</a:t>
            </a:r>
          </a:p>
          <a:p>
            <a:pPr lvl="1"/>
            <a:r>
              <a:rPr lang="en-US" dirty="0"/>
              <a:t>Departments</a:t>
            </a:r>
          </a:p>
          <a:p>
            <a:pPr lvl="2"/>
            <a:r>
              <a:rPr lang="en-US" dirty="0"/>
              <a:t>Assistant</a:t>
            </a:r>
          </a:p>
          <a:p>
            <a:pPr lvl="2"/>
            <a:r>
              <a:rPr lang="en-US" dirty="0"/>
              <a:t>Clerical</a:t>
            </a:r>
          </a:p>
          <a:p>
            <a:pPr lvl="2"/>
            <a:r>
              <a:rPr lang="en-US" dirty="0"/>
              <a:t>Other</a:t>
            </a:r>
          </a:p>
          <a:p>
            <a:pPr lvl="1"/>
            <a:r>
              <a:rPr lang="en-US" dirty="0"/>
              <a:t>Food Services</a:t>
            </a:r>
          </a:p>
          <a:p>
            <a:pPr marL="0" indent="0">
              <a:buNone/>
            </a:pPr>
            <a:endParaRPr lang="en-US" dirty="0"/>
          </a:p>
        </p:txBody>
      </p:sp>
      <p:sp>
        <p:nvSpPr>
          <p:cNvPr id="4" name="Content Placeholder 2">
            <a:extLst>
              <a:ext uri="{FF2B5EF4-FFF2-40B4-BE49-F238E27FC236}">
                <a16:creationId xmlns:a16="http://schemas.microsoft.com/office/drawing/2014/main" id="{07E28D90-3F71-4EF1-AF24-FB5FC5469CA5}"/>
              </a:ext>
            </a:extLst>
          </p:cNvPr>
          <p:cNvSpPr txBox="1">
            <a:spLocks/>
          </p:cNvSpPr>
          <p:nvPr/>
        </p:nvSpPr>
        <p:spPr>
          <a:xfrm>
            <a:off x="6320118" y="1768288"/>
            <a:ext cx="4500282" cy="3581400"/>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endParaRPr lang="en-US" dirty="0"/>
          </a:p>
          <a:p>
            <a:r>
              <a:rPr lang="en-US" dirty="0"/>
              <a:t>Baker</a:t>
            </a:r>
          </a:p>
          <a:p>
            <a:r>
              <a:rPr lang="en-US" dirty="0"/>
              <a:t>Retail</a:t>
            </a:r>
          </a:p>
          <a:p>
            <a:r>
              <a:rPr lang="en-US" dirty="0"/>
              <a:t>Restaurants</a:t>
            </a:r>
          </a:p>
          <a:p>
            <a:r>
              <a:rPr lang="en-US" dirty="0"/>
              <a:t>Media/Marketing/Public Relations</a:t>
            </a:r>
          </a:p>
          <a:p>
            <a:r>
              <a:rPr lang="en-US" dirty="0"/>
              <a:t>Schools</a:t>
            </a:r>
          </a:p>
          <a:p>
            <a:endParaRPr lang="en-US" dirty="0"/>
          </a:p>
        </p:txBody>
      </p:sp>
    </p:spTree>
    <p:extLst>
      <p:ext uri="{BB962C8B-B14F-4D97-AF65-F5344CB8AC3E}">
        <p14:creationId xmlns:p14="http://schemas.microsoft.com/office/powerpoint/2010/main" val="2713271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9C8B2-41C3-4BE7-A8A4-5ED0F2CC322B}"/>
              </a:ext>
            </a:extLst>
          </p:cNvPr>
          <p:cNvSpPr>
            <a:spLocks noGrp="1"/>
          </p:cNvSpPr>
          <p:nvPr>
            <p:ph type="title"/>
          </p:nvPr>
        </p:nvSpPr>
        <p:spPr/>
        <p:txBody>
          <a:bodyPr/>
          <a:lstStyle/>
          <a:p>
            <a:pPr algn="ctr"/>
            <a:r>
              <a:rPr lang="en-US" dirty="0"/>
              <a:t>CAS 497 Internship …….</a:t>
            </a:r>
          </a:p>
        </p:txBody>
      </p:sp>
      <p:sp>
        <p:nvSpPr>
          <p:cNvPr id="3" name="Content Placeholder 2">
            <a:extLst>
              <a:ext uri="{FF2B5EF4-FFF2-40B4-BE49-F238E27FC236}">
                <a16:creationId xmlns:a16="http://schemas.microsoft.com/office/drawing/2014/main" id="{C331D566-54C5-416B-BFA3-6361DB458BEC}"/>
              </a:ext>
            </a:extLst>
          </p:cNvPr>
          <p:cNvSpPr>
            <a:spLocks noGrp="1"/>
          </p:cNvSpPr>
          <p:nvPr>
            <p:ph sz="half" idx="1"/>
          </p:nvPr>
        </p:nvSpPr>
        <p:spPr/>
        <p:txBody>
          <a:bodyPr>
            <a:normAutofit lnSpcReduction="10000"/>
          </a:bodyPr>
          <a:lstStyle/>
          <a:p>
            <a:r>
              <a:rPr lang="en-US" dirty="0"/>
              <a:t>Provides students with an opportunity to obtain academic credit for experiential activities as a paid or unpaid intern in business, education, non-profit, industry or government organizations.</a:t>
            </a:r>
          </a:p>
          <a:p>
            <a:pPr marL="0" indent="0">
              <a:buNone/>
            </a:pPr>
            <a:endParaRPr lang="en-US" dirty="0"/>
          </a:p>
        </p:txBody>
      </p:sp>
      <p:sp>
        <p:nvSpPr>
          <p:cNvPr id="4" name="Content Placeholder 3">
            <a:extLst>
              <a:ext uri="{FF2B5EF4-FFF2-40B4-BE49-F238E27FC236}">
                <a16:creationId xmlns:a16="http://schemas.microsoft.com/office/drawing/2014/main" id="{25FAC9BF-1F28-461D-8216-932850B4037B}"/>
              </a:ext>
            </a:extLst>
          </p:cNvPr>
          <p:cNvSpPr>
            <a:spLocks noGrp="1"/>
          </p:cNvSpPr>
          <p:nvPr>
            <p:ph sz="half" idx="2"/>
          </p:nvPr>
        </p:nvSpPr>
        <p:spPr/>
        <p:txBody>
          <a:bodyPr>
            <a:normAutofit lnSpcReduction="10000"/>
          </a:bodyPr>
          <a:lstStyle/>
          <a:p>
            <a:r>
              <a:rPr lang="en-US" dirty="0"/>
              <a:t>Is a variable credit course (2-16 credits) and students must have Junior Standing (60 credits) to enroll.  The course may be repeated for credit up to a maximum of 16 credits.  The course is graded.</a:t>
            </a:r>
          </a:p>
          <a:p>
            <a:r>
              <a:rPr lang="en-US" dirty="0"/>
              <a:t>A maximum of 6 credits may be applied to the Humanities and Social Sciences major degree program.  Check with your Humanities/Social Sciences advisor.</a:t>
            </a:r>
          </a:p>
        </p:txBody>
      </p:sp>
    </p:spTree>
    <p:extLst>
      <p:ext uri="{BB962C8B-B14F-4D97-AF65-F5344CB8AC3E}">
        <p14:creationId xmlns:p14="http://schemas.microsoft.com/office/powerpoint/2010/main" val="4047972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4BEC7-1FAE-418B-A438-974943DAB78E}"/>
              </a:ext>
            </a:extLst>
          </p:cNvPr>
          <p:cNvSpPr>
            <a:spLocks noGrp="1"/>
          </p:cNvSpPr>
          <p:nvPr>
            <p:ph type="title"/>
          </p:nvPr>
        </p:nvSpPr>
        <p:spPr/>
        <p:txBody>
          <a:bodyPr/>
          <a:lstStyle/>
          <a:p>
            <a:r>
              <a:rPr lang="en-US" dirty="0"/>
              <a:t>Course Description</a:t>
            </a:r>
          </a:p>
        </p:txBody>
      </p:sp>
      <p:sp>
        <p:nvSpPr>
          <p:cNvPr id="3" name="Content Placeholder 2">
            <a:extLst>
              <a:ext uri="{FF2B5EF4-FFF2-40B4-BE49-F238E27FC236}">
                <a16:creationId xmlns:a16="http://schemas.microsoft.com/office/drawing/2014/main" id="{10AA389C-BCB9-4D71-AC54-F5B71F536782}"/>
              </a:ext>
            </a:extLst>
          </p:cNvPr>
          <p:cNvSpPr>
            <a:spLocks noGrp="1"/>
          </p:cNvSpPr>
          <p:nvPr>
            <p:ph sz="half" idx="1"/>
          </p:nvPr>
        </p:nvSpPr>
        <p:spPr>
          <a:xfrm>
            <a:off x="1371599" y="1748118"/>
            <a:ext cx="10300447" cy="4760257"/>
          </a:xfrm>
        </p:spPr>
        <p:txBody>
          <a:bodyPr>
            <a:normAutofit/>
          </a:bodyPr>
          <a:lstStyle/>
          <a:p>
            <a:r>
              <a:rPr lang="en-US" dirty="0"/>
              <a:t>The goal of the internship program is to provide opportunities for students to gain hands-on experience in professional work environments related to their work and career interests. </a:t>
            </a:r>
          </a:p>
          <a:p>
            <a:r>
              <a:rPr lang="en-US" dirty="0"/>
              <a:t>Making a solid connection from a student’s theoretical/academic foundation to other aspects of their life, such as employment and careers, is extremely important and gives more meaning to both areas of endeavor. </a:t>
            </a:r>
          </a:p>
          <a:p>
            <a:r>
              <a:rPr lang="en-US" dirty="0"/>
              <a:t> Apart from the hours spent working as an intern</a:t>
            </a:r>
            <a:r>
              <a:rPr lang="en-US" b="1" dirty="0"/>
              <a:t>, </a:t>
            </a:r>
            <a:r>
              <a:rPr lang="en-US" i="1" dirty="0"/>
              <a:t>assignments in this course are designed to allow students to explore and define this relationship by reflecting and analyzing the experience, leading to conclusions that will make their academic and pre-professional training meaningful and productive.</a:t>
            </a:r>
          </a:p>
        </p:txBody>
      </p:sp>
    </p:spTree>
    <p:extLst>
      <p:ext uri="{BB962C8B-B14F-4D97-AF65-F5344CB8AC3E}">
        <p14:creationId xmlns:p14="http://schemas.microsoft.com/office/powerpoint/2010/main" val="2167630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08CAF-EAEE-4BD1-BC8E-7BAE2C76C102}"/>
              </a:ext>
            </a:extLst>
          </p:cNvPr>
          <p:cNvSpPr>
            <a:spLocks noGrp="1"/>
          </p:cNvSpPr>
          <p:nvPr>
            <p:ph type="title"/>
          </p:nvPr>
        </p:nvSpPr>
        <p:spPr/>
        <p:txBody>
          <a:bodyPr/>
          <a:lstStyle/>
          <a:p>
            <a:r>
              <a:rPr lang="en-US" dirty="0"/>
              <a:t>Student Goals</a:t>
            </a:r>
          </a:p>
        </p:txBody>
      </p:sp>
      <p:sp>
        <p:nvSpPr>
          <p:cNvPr id="3" name="Content Placeholder 2">
            <a:extLst>
              <a:ext uri="{FF2B5EF4-FFF2-40B4-BE49-F238E27FC236}">
                <a16:creationId xmlns:a16="http://schemas.microsoft.com/office/drawing/2014/main" id="{A83B4F17-D5A0-4AFD-B6F1-F47E1F87BB48}"/>
              </a:ext>
            </a:extLst>
          </p:cNvPr>
          <p:cNvSpPr>
            <a:spLocks noGrp="1"/>
          </p:cNvSpPr>
          <p:nvPr>
            <p:ph sz="half" idx="1"/>
          </p:nvPr>
        </p:nvSpPr>
        <p:spPr>
          <a:xfrm>
            <a:off x="1371599" y="2285999"/>
            <a:ext cx="9601199" cy="3581401"/>
          </a:xfrm>
        </p:spPr>
        <p:txBody>
          <a:bodyPr/>
          <a:lstStyle/>
          <a:p>
            <a:r>
              <a:rPr lang="en-US" dirty="0"/>
              <a:t>The internship course is open to students in the College of Arts and Sciences (CAS) working toward a cross-disciplinary degree (BA in Humanities, BA in Social Sciences, or Bachelor of Science).</a:t>
            </a:r>
          </a:p>
          <a:p>
            <a:r>
              <a:rPr lang="en-US" dirty="0"/>
              <a:t>Other students pursuing programs in the college that may not have internship courses of their own, or students who want to pursue an internship in another discipline, may submit a request to be admitted into a special section of the course.</a:t>
            </a:r>
          </a:p>
          <a:p>
            <a:r>
              <a:rPr lang="en-US" dirty="0"/>
              <a:t>All students will work with an on-site internship supervisor who must submit an intern evaluation to the course supervisor at the end of the program, as part of the course requirements. </a:t>
            </a:r>
          </a:p>
          <a:p>
            <a:r>
              <a:rPr lang="en-US" dirty="0"/>
              <a:t>In all cases, students must have at least a 2.0 cumulative WSU GPA</a:t>
            </a:r>
          </a:p>
          <a:p>
            <a:endParaRPr lang="en-US" dirty="0"/>
          </a:p>
        </p:txBody>
      </p:sp>
    </p:spTree>
    <p:extLst>
      <p:ext uri="{BB962C8B-B14F-4D97-AF65-F5344CB8AC3E}">
        <p14:creationId xmlns:p14="http://schemas.microsoft.com/office/powerpoint/2010/main" val="581171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05C10-F599-45EE-989A-5B743C462D9F}"/>
              </a:ext>
            </a:extLst>
          </p:cNvPr>
          <p:cNvSpPr>
            <a:spLocks noGrp="1"/>
          </p:cNvSpPr>
          <p:nvPr>
            <p:ph type="title"/>
          </p:nvPr>
        </p:nvSpPr>
        <p:spPr/>
        <p:txBody>
          <a:bodyPr/>
          <a:lstStyle/>
          <a:p>
            <a:pPr algn="ctr"/>
            <a:r>
              <a:rPr lang="en-US" dirty="0"/>
              <a:t>Program Learning Goals</a:t>
            </a:r>
          </a:p>
        </p:txBody>
      </p:sp>
      <p:sp>
        <p:nvSpPr>
          <p:cNvPr id="3" name="Content Placeholder 2">
            <a:extLst>
              <a:ext uri="{FF2B5EF4-FFF2-40B4-BE49-F238E27FC236}">
                <a16:creationId xmlns:a16="http://schemas.microsoft.com/office/drawing/2014/main" id="{4F33433A-B6E1-4E42-A27E-F8870F615CFD}"/>
              </a:ext>
            </a:extLst>
          </p:cNvPr>
          <p:cNvSpPr>
            <a:spLocks noGrp="1"/>
          </p:cNvSpPr>
          <p:nvPr>
            <p:ph sz="half" idx="1"/>
          </p:nvPr>
        </p:nvSpPr>
        <p:spPr>
          <a:xfrm>
            <a:off x="1371599" y="2285999"/>
            <a:ext cx="9816353" cy="3630707"/>
          </a:xfrm>
        </p:spPr>
        <p:txBody>
          <a:bodyPr>
            <a:normAutofit fontScale="92500" lnSpcReduction="10000"/>
          </a:bodyPr>
          <a:lstStyle/>
          <a:p>
            <a:pPr>
              <a:buFont typeface="+mj-lt"/>
              <a:buAutoNum type="arabicPeriod"/>
            </a:pPr>
            <a:r>
              <a:rPr lang="en-US" dirty="0"/>
              <a:t>To expose students to a thorough and integrated study of social sciences, humanities, histories, languages, the arts, life and physical sciences, and other related disciplines as appropriate to the degree pursued, that will allow them to develop a deep, broad, diverse, and transdisciplinary perspective and understanding.</a:t>
            </a:r>
          </a:p>
          <a:p>
            <a:pPr>
              <a:buFont typeface="+mj-lt"/>
              <a:buAutoNum type="arabicPeriod"/>
            </a:pPr>
            <a:r>
              <a:rPr lang="en-US" dirty="0"/>
              <a:t>To expose students to a diversity of ways to Integrate and synthesize knowledge from multiple sources.</a:t>
            </a:r>
          </a:p>
          <a:p>
            <a:pPr>
              <a:buFont typeface="+mj-lt"/>
              <a:buAutoNum type="arabicPeriod"/>
            </a:pPr>
            <a:r>
              <a:rPr lang="en-US" dirty="0"/>
              <a:t>To help students develop means of expressing concepts, propositions, and beliefs in coherent, concise and technically correct forms appropriate to their personal and professional goals.</a:t>
            </a:r>
          </a:p>
          <a:p>
            <a:pPr>
              <a:buFont typeface="+mj-lt"/>
              <a:buAutoNum type="arabicPeriod"/>
            </a:pPr>
            <a:r>
              <a:rPr lang="en-US" dirty="0"/>
              <a:t>To help students think, react, and work in imaginative ways stimulated by a higher degree of disciplinary synergies that will promote transdisciplinary innovation, and divergent thinking.</a:t>
            </a:r>
          </a:p>
          <a:p>
            <a:endParaRPr lang="en-US" dirty="0"/>
          </a:p>
        </p:txBody>
      </p:sp>
    </p:spTree>
    <p:extLst>
      <p:ext uri="{BB962C8B-B14F-4D97-AF65-F5344CB8AC3E}">
        <p14:creationId xmlns:p14="http://schemas.microsoft.com/office/powerpoint/2010/main" val="1455165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089B5-50CC-4E63-82AB-692A57DE459B}"/>
              </a:ext>
            </a:extLst>
          </p:cNvPr>
          <p:cNvSpPr>
            <a:spLocks noGrp="1"/>
          </p:cNvSpPr>
          <p:nvPr>
            <p:ph type="title"/>
          </p:nvPr>
        </p:nvSpPr>
        <p:spPr/>
        <p:txBody>
          <a:bodyPr/>
          <a:lstStyle/>
          <a:p>
            <a:r>
              <a:rPr lang="en-US" dirty="0"/>
              <a:t>Enrollment &amp; Proposal Guidelines</a:t>
            </a:r>
          </a:p>
        </p:txBody>
      </p:sp>
      <p:sp>
        <p:nvSpPr>
          <p:cNvPr id="3" name="Content Placeholder 2">
            <a:extLst>
              <a:ext uri="{FF2B5EF4-FFF2-40B4-BE49-F238E27FC236}">
                <a16:creationId xmlns:a16="http://schemas.microsoft.com/office/drawing/2014/main" id="{CC4526D0-CBCA-467A-AC3D-B11267149CAA}"/>
              </a:ext>
            </a:extLst>
          </p:cNvPr>
          <p:cNvSpPr>
            <a:spLocks noGrp="1"/>
          </p:cNvSpPr>
          <p:nvPr>
            <p:ph sz="half" idx="1"/>
          </p:nvPr>
        </p:nvSpPr>
        <p:spPr>
          <a:xfrm>
            <a:off x="1371599" y="2285999"/>
            <a:ext cx="9601199" cy="3697942"/>
          </a:xfrm>
        </p:spPr>
        <p:txBody>
          <a:bodyPr>
            <a:normAutofit lnSpcReduction="10000"/>
          </a:bodyPr>
          <a:lstStyle/>
          <a:p>
            <a:r>
              <a:rPr lang="en-US" dirty="0"/>
              <a:t>Talk to your Humanities, Social Science, or major department advisor about how CAS 497 fits into your degree plan.</a:t>
            </a:r>
          </a:p>
          <a:p>
            <a:r>
              <a:rPr lang="en-US" dirty="0"/>
              <a:t>Find an Internship*</a:t>
            </a:r>
          </a:p>
          <a:p>
            <a:r>
              <a:rPr lang="en-US" dirty="0"/>
              <a:t>The student must set up the internship with the coordinator, prior to the beginning of the activity and semester.  Internships must be identified and obtained by the student and work with the coordinator for approval.  Student will have two forms to fill out before enrollment can take place:  Internship Proposal, and Internship Description.  After the course enrollment is completed, all course interaction, content delivery, and assignments will be conducted online through the CANVAS course space and the course instructor.</a:t>
            </a:r>
          </a:p>
          <a:p>
            <a:r>
              <a:rPr lang="en-US" dirty="0"/>
              <a:t>The Internship Coordinator, Laurie Heustis (</a:t>
            </a:r>
            <a:r>
              <a:rPr lang="en-US" dirty="0">
                <a:hlinkClick r:id="rId2"/>
              </a:rPr>
              <a:t>heustis@wsu.edu</a:t>
            </a:r>
            <a:r>
              <a:rPr lang="en-US" dirty="0"/>
              <a:t>) will enroll you in your requested credits.</a:t>
            </a:r>
          </a:p>
        </p:txBody>
      </p:sp>
    </p:spTree>
    <p:extLst>
      <p:ext uri="{BB962C8B-B14F-4D97-AF65-F5344CB8AC3E}">
        <p14:creationId xmlns:p14="http://schemas.microsoft.com/office/powerpoint/2010/main" val="2826561340"/>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otalTime>2851</TotalTime>
  <Words>1542</Words>
  <Application>Microsoft Office PowerPoint</Application>
  <PresentationFormat>Widescreen</PresentationFormat>
  <Paragraphs>94</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Franklin Gothic Book</vt:lpstr>
      <vt:lpstr>Verdana</vt:lpstr>
      <vt:lpstr>Crop</vt:lpstr>
      <vt:lpstr>CAS 497</vt:lpstr>
      <vt:lpstr>How Can I qualify for an internship?</vt:lpstr>
      <vt:lpstr>Internships can add to your experiences and  expertise</vt:lpstr>
      <vt:lpstr>Examples of Previous Internships</vt:lpstr>
      <vt:lpstr>CAS 497 Internship …….</vt:lpstr>
      <vt:lpstr>Course Description</vt:lpstr>
      <vt:lpstr>Student Goals</vt:lpstr>
      <vt:lpstr>Program Learning Goals</vt:lpstr>
      <vt:lpstr>Enrollment &amp; Proposal Guidelines</vt:lpstr>
      <vt:lpstr>How Many Credits Should I Enroll In?</vt:lpstr>
      <vt:lpstr>Will I have any homework assignments?</vt:lpstr>
      <vt:lpstr>Visit our website here for additional information:</vt:lpstr>
      <vt:lpstr>Where can I find jobs?  Some ideas to get you started!</vt:lpstr>
      <vt:lpstr>USAJOBS https://www.usajobs.gov USAJOBS connects job seekers with federal employment opportunities across the United States and around the world.  As the Federal Government’s official employment site, USAJOBS helps the right people find the right job.   WHERE CAN I FIND INTERNSHIPS? The Federal Government offers internships through the Pathways Program.  There are several ways to search USAJOBS for current internship opportunities: Go to the Student and Recent Graduates page and click Search Internship Jobs.   CIS Study Abroad Virtual Internships Credit arranged through Education Abroad-International Programs https://www.cisabroad.com/intern-abroad-for-academic-credit-vgi/   AIFS Study Abroad Internships (Including Virtual Internships) Credit arranged through Education Abroad-International Programs https://www.aifsabroad.com/internships/ Internship-only opportunities are offered by Global Experiences, a member of the AIFS family. Global Experiences offers programs in Australia, Europe, Asia, Latin America and the United States during the semester, summer or January break. You can earn up to 12 credits through your home institution or through transfer credit from Global Experience’s School of record, Fairfield University. Students accepted into Global Experiences programs are guaranteed an internship within their career field.      </vt:lpstr>
      <vt:lpstr>Handshake through WSU https://ascc.wsu.edu/career-services/handshake/</vt:lpstr>
      <vt:lpstr>Building your Handshake Profile</vt:lpstr>
      <vt:lpstr>What you will see when you log into Handshake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Advising Tips</dc:title>
  <dc:creator>Heustis, Laurie Kay</dc:creator>
  <cp:lastModifiedBy>Heustis, Laurie Kay</cp:lastModifiedBy>
  <cp:revision>48</cp:revision>
  <cp:lastPrinted>2019-11-12T23:36:25Z</cp:lastPrinted>
  <dcterms:created xsi:type="dcterms:W3CDTF">2019-11-12T22:36:42Z</dcterms:created>
  <dcterms:modified xsi:type="dcterms:W3CDTF">2023-01-25T20:32:52Z</dcterms:modified>
</cp:coreProperties>
</file>