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7"/>
  </p:handoutMasterIdLst>
  <p:sldIdLst>
    <p:sldId id="256" r:id="rId2"/>
    <p:sldId id="257" r:id="rId3"/>
    <p:sldId id="286" r:id="rId4"/>
    <p:sldId id="294" r:id="rId5"/>
    <p:sldId id="290" r:id="rId6"/>
    <p:sldId id="289" r:id="rId7"/>
    <p:sldId id="288" r:id="rId8"/>
    <p:sldId id="293" r:id="rId9"/>
    <p:sldId id="291" r:id="rId10"/>
    <p:sldId id="298" r:id="rId11"/>
    <p:sldId id="268" r:id="rId12"/>
    <p:sldId id="281" r:id="rId13"/>
    <p:sldId id="296" r:id="rId14"/>
    <p:sldId id="270" r:id="rId15"/>
    <p:sldId id="282" r:id="rId16"/>
    <p:sldId id="258" r:id="rId17"/>
    <p:sldId id="284" r:id="rId18"/>
    <p:sldId id="283" r:id="rId19"/>
    <p:sldId id="259" r:id="rId20"/>
    <p:sldId id="297" r:id="rId21"/>
    <p:sldId id="292" r:id="rId22"/>
    <p:sldId id="260" r:id="rId23"/>
    <p:sldId id="261" r:id="rId24"/>
    <p:sldId id="262" r:id="rId25"/>
    <p:sldId id="295" r:id="rId26"/>
  </p:sldIdLst>
  <p:sldSz cx="12192000" cy="6858000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0000"/>
    <a:srgbClr val="8000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9" autoAdjust="0"/>
    <p:restoredTop sz="94660"/>
  </p:normalViewPr>
  <p:slideViewPr>
    <p:cSldViewPr snapToGrid="0">
      <p:cViewPr varScale="1">
        <p:scale>
          <a:sx n="90" d="100"/>
          <a:sy n="90" d="100"/>
        </p:scale>
        <p:origin x="3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FAA231E1-B9C3-4456-AF45-9AD02243FC07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258BA018-C27C-4BE8-9CAA-21FC28066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072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1131-111A-4E2B-BB04-5BE0F4E75D58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0D82-73CA-44FC-ABC6-0576034F41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646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1131-111A-4E2B-BB04-5BE0F4E75D58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0D82-73CA-44FC-ABC6-0576034F41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255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1131-111A-4E2B-BB04-5BE0F4E75D58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0D82-73CA-44FC-ABC6-0576034F41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298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1131-111A-4E2B-BB04-5BE0F4E75D58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0D82-73CA-44FC-ABC6-0576034F41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414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1131-111A-4E2B-BB04-5BE0F4E75D58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0D82-73CA-44FC-ABC6-0576034F41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02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1131-111A-4E2B-BB04-5BE0F4E75D58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0D82-73CA-44FC-ABC6-0576034F41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24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1131-111A-4E2B-BB04-5BE0F4E75D58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0D82-73CA-44FC-ABC6-0576034F41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88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1131-111A-4E2B-BB04-5BE0F4E75D58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0D82-73CA-44FC-ABC6-0576034F41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310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1131-111A-4E2B-BB04-5BE0F4E75D58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0D82-73CA-44FC-ABC6-0576034F41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890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1131-111A-4E2B-BB04-5BE0F4E75D58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0D82-73CA-44FC-ABC6-0576034F41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007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1131-111A-4E2B-BB04-5BE0F4E75D58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0D82-73CA-44FC-ABC6-0576034F41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010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B1131-111A-4E2B-BB04-5BE0F4E75D58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70D82-73CA-44FC-ABC6-0576034F41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9063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5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6503" y="180548"/>
            <a:ext cx="11519499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Welcome </a:t>
            </a:r>
          </a:p>
          <a:p>
            <a:pPr algn="ctr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to the</a:t>
            </a:r>
          </a:p>
          <a:p>
            <a:pPr algn="ctr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Social Sciences and Humanities Program</a:t>
            </a:r>
          </a:p>
          <a:p>
            <a:pPr algn="ctr"/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952" y="2936570"/>
            <a:ext cx="3276600" cy="3248025"/>
          </a:xfrm>
          <a:prstGeom prst="rect">
            <a:avLst/>
          </a:prstGeom>
          <a:ln>
            <a:noFill/>
          </a:ln>
        </p:spPr>
      </p:pic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77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49"/>
    </mc:Choice>
    <mc:Fallback xmlns="">
      <p:transition spd="slow" advTm="66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5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1382" y="2334784"/>
            <a:ext cx="651954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Bachelor of Arts in Social Sciences</a:t>
            </a: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Bachelor of Arts in Humanities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4437" y="540271"/>
            <a:ext cx="98035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This program is housed under the 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School of Languages, Cultures, and Race.</a:t>
            </a:r>
          </a:p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It offers two degree options: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49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13"/>
    </mc:Choice>
    <mc:Fallback xmlns="">
      <p:transition spd="slow" advTm="102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5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950" y="319234"/>
            <a:ext cx="5653250" cy="44720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4928" y="319234"/>
            <a:ext cx="5736098" cy="44951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93923" y="5486401"/>
            <a:ext cx="97724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Bachelor of Arts in Humanities or Social Sciences is the title printed on your diploma. </a:t>
            </a:r>
          </a:p>
        </p:txBody>
      </p:sp>
      <p:pic>
        <p:nvPicPr>
          <p:cNvPr id="17" name="Audio 1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29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97"/>
    </mc:Choice>
    <mc:Fallback xmlns="">
      <p:transition spd="slow" advTm="55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5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16746" y="356082"/>
            <a:ext cx="651954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Bachelor of Arts in Social Sciences</a:t>
            </a: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Bachelor of Arts in Humanities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00049" y="3043004"/>
            <a:ext cx="894873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These two interdisciplinary degrees allow students the flexibility </a:t>
            </a:r>
          </a:p>
          <a:p>
            <a:r>
              <a:rPr lang="en-US" sz="2400" dirty="0"/>
              <a:t>to create a degree plan that: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has more than one interest area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can potentially make use of credits completed in other departments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can potentially make use of transfer credits</a:t>
            </a:r>
          </a:p>
          <a:p>
            <a:r>
              <a:rPr lang="en-US" sz="2400" dirty="0"/>
              <a:t> </a:t>
            </a:r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54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16"/>
    </mc:Choice>
    <mc:Fallback xmlns="">
      <p:transition spd="slow" advTm="164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5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9896" y="1305341"/>
            <a:ext cx="401736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 can select from this list of concentration areas to create a plan that incorporates your interests and any applicable credits you have already completed.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 can combine concentrations from both Social Sciences and Humanities.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category from which the majority of the credits for the major come from determines the degree.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668" y="0"/>
            <a:ext cx="7159451" cy="6858000"/>
          </a:xfrm>
          <a:prstGeom prst="rect">
            <a:avLst/>
          </a:prstGeom>
        </p:spPr>
      </p:pic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674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11"/>
    </mc:Choice>
    <mc:Fallback xmlns="">
      <p:transition spd="slow" advTm="250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5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666" y="0"/>
            <a:ext cx="11185694" cy="6858000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25"/>
    </mc:Choice>
    <mc:Fallback xmlns="">
      <p:transition spd="slow" advTm="71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5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87" y="1139253"/>
            <a:ext cx="12172013" cy="4197246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2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87"/>
    </mc:Choice>
    <mc:Fallback xmlns="">
      <p:transition spd="slow" advTm="101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5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668" y="0"/>
            <a:ext cx="715945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70039" y="2828835"/>
            <a:ext cx="44820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Your Social Sciences and Humanities advisor can work with you to determine which combination of areas will work best for your plans.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1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18"/>
    </mc:Choice>
    <mc:Fallback xmlns="">
      <p:transition spd="slow" advTm="138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5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330" y="5666282"/>
            <a:ext cx="120073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Special note: Administrative Studies (business) </a:t>
            </a:r>
            <a:r>
              <a:rPr lang="en-US" sz="2000" i="1" u="sng" dirty="0">
                <a:latin typeface="Arial" panose="020B0604020202020204" pitchFamily="34" charset="0"/>
                <a:cs typeface="Arial" panose="020B0604020202020204" pitchFamily="34" charset="0"/>
              </a:rPr>
              <a:t>cannot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be used as a primary concentration under plan A.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It can be used as a secondary concentration or as one of the areas in plan B.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87" y="1139253"/>
            <a:ext cx="12172013" cy="419724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469036"/>
            <a:ext cx="12192000" cy="644577"/>
          </a:xfrm>
          <a:prstGeom prst="rect">
            <a:avLst/>
          </a:prstGeom>
          <a:solidFill>
            <a:schemeClr val="tx1">
              <a:lumMod val="75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2443396"/>
            <a:ext cx="12192000" cy="2893103"/>
          </a:xfrm>
          <a:prstGeom prst="rect">
            <a:avLst/>
          </a:prstGeom>
          <a:solidFill>
            <a:schemeClr val="tx1">
              <a:lumMod val="75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03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43"/>
    </mc:Choice>
    <mc:Fallback xmlns="">
      <p:transition spd="slow" advTm="163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668" y="0"/>
            <a:ext cx="715945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89963" y="2210093"/>
            <a:ext cx="43321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Having concentrations areas in any of these subjects does not open up classes that are restricted to certain majors only.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9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36"/>
    </mc:Choice>
    <mc:Fallback xmlns="">
      <p:transition spd="slow" advTm="117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5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480" y="764498"/>
            <a:ext cx="5086260" cy="609350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8235" y="764498"/>
            <a:ext cx="5064405" cy="60935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86141" y="104931"/>
            <a:ext cx="6782515" cy="659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Both the Social Sciences  and Humanities degrees have 2 plans from which you can choose to complete the major requirements.</a:t>
            </a:r>
          </a:p>
        </p:txBody>
      </p:sp>
      <p:sp>
        <p:nvSpPr>
          <p:cNvPr id="6" name="Oval 5"/>
          <p:cNvSpPr/>
          <p:nvPr/>
        </p:nvSpPr>
        <p:spPr>
          <a:xfrm>
            <a:off x="2669318" y="1307891"/>
            <a:ext cx="216823" cy="2323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893694" y="1307891"/>
            <a:ext cx="216823" cy="2323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59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25"/>
    </mc:Choice>
    <mc:Fallback xmlns="">
      <p:transition spd="slow" advTm="133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5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04" y="5036"/>
            <a:ext cx="5021705" cy="60161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5651" y="11478"/>
            <a:ext cx="5021705" cy="60421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73061" y="1039879"/>
            <a:ext cx="2481874" cy="3756973"/>
          </a:xfrm>
          <a:prstGeom prst="rect">
            <a:avLst/>
          </a:prstGeom>
          <a:solidFill>
            <a:srgbClr val="FFFF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625651" y="1067247"/>
            <a:ext cx="2510853" cy="3729605"/>
          </a:xfrm>
          <a:prstGeom prst="rect">
            <a:avLst/>
          </a:prstGeom>
          <a:solidFill>
            <a:srgbClr val="FFFF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-82514" y="6248475"/>
            <a:ext cx="122745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Both of these plans have the same University Common Requirement (UCORE) areas that must be fulfilled.</a:t>
            </a:r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06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86"/>
    </mc:Choice>
    <mc:Fallback xmlns="">
      <p:transition spd="slow" advTm="86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904" y="0"/>
            <a:ext cx="4245549" cy="50863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8851" y="6442"/>
            <a:ext cx="4245549" cy="510825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77403" y="4039177"/>
            <a:ext cx="2098275" cy="1006474"/>
          </a:xfrm>
          <a:prstGeom prst="rect">
            <a:avLst/>
          </a:prstGeom>
          <a:solidFill>
            <a:srgbClr val="FFFF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828850" y="4039177"/>
            <a:ext cx="2122775" cy="1033111"/>
          </a:xfrm>
          <a:prstGeom prst="rect">
            <a:avLst/>
          </a:prstGeom>
          <a:solidFill>
            <a:srgbClr val="FFFF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887013" y="5226784"/>
            <a:ext cx="813421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Specific requirements set by the College of Arts and Sciences include: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8 Science credits that must include 2 labs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Completion of a foreign language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 additional class from the [SSCI], [HUM], or [ARTS] categories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2903" y="3032703"/>
            <a:ext cx="2098275" cy="304055"/>
          </a:xfrm>
          <a:prstGeom prst="rect">
            <a:avLst/>
          </a:prstGeom>
          <a:solidFill>
            <a:srgbClr val="FFFF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828850" y="3032703"/>
            <a:ext cx="2098275" cy="304055"/>
          </a:xfrm>
          <a:prstGeom prst="rect">
            <a:avLst/>
          </a:prstGeom>
          <a:solidFill>
            <a:srgbClr val="FFFF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82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33"/>
    </mc:Choice>
    <mc:Fallback xmlns="">
      <p:transition spd="slow" advTm="168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5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744" y="12866"/>
            <a:ext cx="4977530" cy="59632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9587" y="-12867"/>
            <a:ext cx="4977530" cy="598897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29924" y="1201271"/>
            <a:ext cx="2364312" cy="4506541"/>
          </a:xfrm>
          <a:prstGeom prst="rect">
            <a:avLst/>
          </a:prstGeom>
          <a:solidFill>
            <a:srgbClr val="FFFF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228352" y="1186701"/>
            <a:ext cx="2391919" cy="4506541"/>
          </a:xfrm>
          <a:prstGeom prst="rect">
            <a:avLst/>
          </a:prstGeom>
          <a:solidFill>
            <a:srgbClr val="FFFF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62005" y="6200745"/>
            <a:ext cx="107582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difference between the 2 plans is in the number of concentration areas required for each.</a:t>
            </a: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15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59"/>
    </mc:Choice>
    <mc:Fallback xmlns="">
      <p:transition spd="slow" advTm="91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5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460" y="0"/>
            <a:ext cx="5724388" cy="6858000"/>
          </a:xfrm>
          <a:prstGeom prst="rect">
            <a:avLst/>
          </a:prstGeom>
        </p:spPr>
      </p:pic>
      <p:sp>
        <p:nvSpPr>
          <p:cNvPr id="3" name="Right Brace 2"/>
          <p:cNvSpPr/>
          <p:nvPr/>
        </p:nvSpPr>
        <p:spPr>
          <a:xfrm>
            <a:off x="6596848" y="1973177"/>
            <a:ext cx="898358" cy="3497179"/>
          </a:xfrm>
          <a:prstGeom prst="rightBrac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903254" y="1997839"/>
            <a:ext cx="41283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Plan A consists of two concentration areas: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Primary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Secondary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Both of these areas combined total 39 credits.</a:t>
            </a:r>
          </a:p>
        </p:txBody>
      </p:sp>
      <p:sp>
        <p:nvSpPr>
          <p:cNvPr id="6" name="Oval 5"/>
          <p:cNvSpPr/>
          <p:nvPr/>
        </p:nvSpPr>
        <p:spPr>
          <a:xfrm>
            <a:off x="5880458" y="1604211"/>
            <a:ext cx="408048" cy="401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899213" y="3918287"/>
            <a:ext cx="408048" cy="401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63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76"/>
    </mc:Choice>
    <mc:Fallback xmlns="">
      <p:transition spd="slow" advTm="112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5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460" y="0"/>
            <a:ext cx="5724388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734654" y="1894258"/>
            <a:ext cx="2757463" cy="2164395"/>
          </a:xfrm>
          <a:prstGeom prst="rect">
            <a:avLst/>
          </a:prstGeom>
          <a:solidFill>
            <a:srgbClr val="FFFF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ight Brace 3"/>
          <p:cNvSpPr/>
          <p:nvPr/>
        </p:nvSpPr>
        <p:spPr>
          <a:xfrm>
            <a:off x="6596848" y="1973178"/>
            <a:ext cx="686268" cy="2085476"/>
          </a:xfrm>
          <a:prstGeom prst="rightBrac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65624" y="1894258"/>
            <a:ext cx="46263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primary concentration consists of 24 overall credits from a single subject.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15 of these credits need to be upper division, which is 300-400 level coursework.</a:t>
            </a: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15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07"/>
    </mc:Choice>
    <mc:Fallback xmlns="">
      <p:transition spd="slow" advTm="132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5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292" y="0"/>
            <a:ext cx="5724388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775217" y="4106779"/>
            <a:ext cx="2757463" cy="1347537"/>
          </a:xfrm>
          <a:prstGeom prst="rect">
            <a:avLst/>
          </a:prstGeom>
          <a:solidFill>
            <a:srgbClr val="FFFF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ight Brace 3"/>
          <p:cNvSpPr/>
          <p:nvPr/>
        </p:nvSpPr>
        <p:spPr>
          <a:xfrm>
            <a:off x="6637411" y="4155913"/>
            <a:ext cx="686268" cy="1298403"/>
          </a:xfrm>
          <a:prstGeom prst="rightBrac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713223" y="4106779"/>
            <a:ext cx="41869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secondary concentration under plan A requires 15 overall credits from a single subject.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6 of these credits need to be upper division (300-400 level).</a:t>
            </a: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84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03"/>
    </mc:Choice>
    <mc:Fallback xmlns="">
      <p:transition spd="slow" advTm="128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5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620" y="0"/>
            <a:ext cx="5699791" cy="6858000"/>
          </a:xfrm>
          <a:prstGeom prst="rect">
            <a:avLst/>
          </a:prstGeom>
        </p:spPr>
      </p:pic>
      <p:sp>
        <p:nvSpPr>
          <p:cNvPr id="3" name="Right Brace 2"/>
          <p:cNvSpPr/>
          <p:nvPr/>
        </p:nvSpPr>
        <p:spPr>
          <a:xfrm>
            <a:off x="6593305" y="1523999"/>
            <a:ext cx="705854" cy="3898233"/>
          </a:xfrm>
          <a:prstGeom prst="rightBrac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96935" y="2459504"/>
            <a:ext cx="44861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Plan B consists of 3 or 4 concentration areas totaling 39 credits.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Each area requires a minimum of 9 (or 12) credits from a single subject.</a:t>
            </a:r>
          </a:p>
        </p:txBody>
      </p:sp>
      <p:sp>
        <p:nvSpPr>
          <p:cNvPr id="7" name="Oval 6"/>
          <p:cNvSpPr/>
          <p:nvPr/>
        </p:nvSpPr>
        <p:spPr>
          <a:xfrm>
            <a:off x="5633721" y="1219200"/>
            <a:ext cx="735056" cy="6737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40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17"/>
    </mc:Choice>
    <mc:Fallback xmlns="">
      <p:transition spd="slow" advTm="133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5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062" y="0"/>
            <a:ext cx="569979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635958" y="1424158"/>
            <a:ext cx="2644162" cy="4254747"/>
          </a:xfrm>
          <a:prstGeom prst="rect">
            <a:avLst/>
          </a:prstGeom>
          <a:solidFill>
            <a:srgbClr val="FFFF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68902" y="1658705"/>
            <a:ext cx="493369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Like plan A, this plan also requires the completion of 21 upper division (300-400 level) credits within its concentration areas.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plan, however, is more flexible in that the upper division coursework can be dispersed throughout all areas depending on your choice of classes. 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18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405"/>
    </mc:Choice>
    <mc:Fallback xmlns="">
      <p:transition spd="slow" advTm="184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744" y="10142"/>
            <a:ext cx="4977530" cy="59659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9587" y="-15602"/>
            <a:ext cx="4977530" cy="599170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878509" y="3367607"/>
            <a:ext cx="2364312" cy="269823"/>
          </a:xfrm>
          <a:prstGeom prst="rect">
            <a:avLst/>
          </a:prstGeom>
          <a:solidFill>
            <a:srgbClr val="FFFF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228352" y="4694420"/>
            <a:ext cx="2364312" cy="269823"/>
          </a:xfrm>
          <a:prstGeom prst="rect">
            <a:avLst/>
          </a:prstGeom>
          <a:solidFill>
            <a:srgbClr val="FFFF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878509" y="4671856"/>
            <a:ext cx="2364312" cy="269823"/>
          </a:xfrm>
          <a:prstGeom prst="rect">
            <a:avLst/>
          </a:prstGeom>
          <a:solidFill>
            <a:srgbClr val="FFFF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463316" y="6251205"/>
            <a:ext cx="7759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2.00 GPA is also required for the concentration areas.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0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79"/>
    </mc:Choice>
    <mc:Fallback xmlns="">
      <p:transition spd="slow" advTm="76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5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7004" y="18307"/>
            <a:ext cx="3540987" cy="42422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3523" y="0"/>
            <a:ext cx="3540987" cy="42605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3471" y="4601982"/>
            <a:ext cx="1094132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Certification into a Bachelor of Arts in Humanities or Bachelor of Arts in Social Sciences degree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requires the following: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28950" lvl="6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minimum of 24 completed credits</a:t>
            </a:r>
          </a:p>
          <a:p>
            <a:pPr marL="3028950" lvl="6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minimum of 2.00 cumulative GPA</a:t>
            </a:r>
          </a:p>
          <a:p>
            <a:pPr marL="3028950" lvl="6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Selection of a plan and specific concentration areas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5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51"/>
    </mc:Choice>
    <mc:Fallback xmlns="">
      <p:transition spd="slow" advTm="199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5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5943" y="1431342"/>
            <a:ext cx="1074671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Just as with any other degree offered through WSU, all university graduation requirements must also be completed.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include, but are not limited to: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Completion of at least 120 overall credits (40 of which must be upper division)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Completion of the Writing Portfolio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All University Common Requirement (UCORE) areas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 Writing in the major [M] classes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All additional College of Arts and Sciences requirements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74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99"/>
    </mc:Choice>
    <mc:Fallback xmlns="">
      <p:transition spd="slow" advTm="305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5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619" y="201478"/>
            <a:ext cx="5829893" cy="644729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0" y="1872482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It is your responsibility (regardless of major) to become familiar with your degree audit report and make sure that all requirements are being fulfilled in a timely matter.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Your advisor can help you navigate this report, which you can find in your myWSU student center.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61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38"/>
    </mc:Choice>
    <mc:Fallback xmlns="">
      <p:transition spd="slow" advTm="178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5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9506" y="1148908"/>
            <a:ext cx="966814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Students interested in certifying into Social Sciences or Humanities can begin by setting up an initial appointment with one of our advisors. 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Set up your appointment through our front desk by: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Calling 509-335-8731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Emailing Bonnie Quick at quick@wsu.edu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Visiting Daggy Hall room 201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initial meeting is </a:t>
            </a:r>
            <a:r>
              <a:rPr lang="en-US" sz="2000" u="sng" dirty="0">
                <a:latin typeface="Arial" panose="020B0604020202020204" pitchFamily="34" charset="0"/>
                <a:cs typeface="Arial" panose="020B0604020202020204" pitchFamily="34" charset="0"/>
              </a:rPr>
              <a:t>required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and is expected to last 1 hour. 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Appointments are scheduled first-come-first-serve so be sure to contact us as soon as possible if certifying into our major is particularly urgent!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38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330"/>
    </mc:Choice>
    <mc:Fallback xmlns="">
      <p:transition spd="slow" advTm="373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5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24828" y="1390130"/>
            <a:ext cx="6708889" cy="3908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  <a:p>
            <a:pPr algn="ctr"/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</a:p>
          <a:p>
            <a:pPr algn="ctr"/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8800" dirty="0">
                <a:latin typeface="Arial" panose="020B0604020202020204" pitchFamily="34" charset="0"/>
                <a:cs typeface="Arial" panose="020B0604020202020204" pitchFamily="34" charset="0"/>
              </a:rPr>
              <a:t>GO COUGS!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32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05"/>
    </mc:Choice>
    <mc:Fallback xmlns="">
      <p:transition spd="slow" advTm="61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655</TotalTime>
  <Words>765</Words>
  <Application>Microsoft Office PowerPoint</Application>
  <PresentationFormat>Widescreen</PresentationFormat>
  <Paragraphs>101</Paragraphs>
  <Slides>25</Slides>
  <Notes>0</Notes>
  <HiddenSlides>0</HiddenSlides>
  <MMClips>25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Rocha, Alma Delia</dc:creator>
  <cp:lastModifiedBy>Sean Robertson</cp:lastModifiedBy>
  <cp:revision>70</cp:revision>
  <cp:lastPrinted>2018-07-12T15:59:12Z</cp:lastPrinted>
  <dcterms:created xsi:type="dcterms:W3CDTF">2018-07-11T14:48:04Z</dcterms:created>
  <dcterms:modified xsi:type="dcterms:W3CDTF">2018-09-04T21:43:06Z</dcterms:modified>
  <cp:contentStatus/>
</cp:coreProperties>
</file>