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handoutMasterIdLst>
    <p:handoutMasterId r:id="rId16"/>
  </p:handoutMasterIdLst>
  <p:sldIdLst>
    <p:sldId id="269" r:id="rId2"/>
    <p:sldId id="273" r:id="rId3"/>
    <p:sldId id="259" r:id="rId4"/>
    <p:sldId id="263" r:id="rId5"/>
    <p:sldId id="268" r:id="rId6"/>
    <p:sldId id="271" r:id="rId7"/>
    <p:sldId id="264" r:id="rId8"/>
    <p:sldId id="265" r:id="rId9"/>
    <p:sldId id="267" r:id="rId10"/>
    <p:sldId id="266" r:id="rId11"/>
    <p:sldId id="272" r:id="rId12"/>
    <p:sldId id="274" r:id="rId13"/>
    <p:sldId id="275" r:id="rId14"/>
  </p:sldIdLst>
  <p:sldSz cx="9144000" cy="6858000" type="screen4x3"/>
  <p:notesSz cx="6858000" cy="9144000"/>
  <p:custDataLst>
    <p:tags r:id="rId18"/>
  </p:custDataLst>
  <p:defaultTextStyle>
    <a:defPPr>
      <a:defRPr lang="en-US"/>
    </a:defPPr>
    <a:lvl1pPr algn="r"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r"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r"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r"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r"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E6F8"/>
    <a:srgbClr val="E4F0F8"/>
    <a:srgbClr val="FFFFFF"/>
    <a:srgbClr val="A3BBCD"/>
    <a:srgbClr val="000000"/>
    <a:srgbClr val="E2DBD1"/>
    <a:srgbClr val="E2E4E6"/>
    <a:srgbClr val="EBE1C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120" y="-2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tags" Target="tags/tag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pitchFamily="-108" charset="0"/>
                <a:ea typeface="+mn-ea"/>
                <a:cs typeface="+mn-cs"/>
              </a:defRPr>
            </a:lvl1pPr>
          </a:lstStyle>
          <a:p>
            <a:pPr>
              <a:defRPr/>
            </a:pPr>
            <a:endParaRPr lang="en-US"/>
          </a:p>
        </p:txBody>
      </p:sp>
      <p:sp>
        <p:nvSpPr>
          <p:cNvPr id="327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08" charset="0"/>
                <a:ea typeface="+mn-ea"/>
                <a:cs typeface="+mn-cs"/>
              </a:defRPr>
            </a:lvl1pPr>
          </a:lstStyle>
          <a:p>
            <a:pPr>
              <a:defRPr/>
            </a:pPr>
            <a:endParaRPr lang="en-US"/>
          </a:p>
        </p:txBody>
      </p:sp>
      <p:sp>
        <p:nvSpPr>
          <p:cNvPr id="327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pitchFamily="-108" charset="0"/>
                <a:ea typeface="+mn-ea"/>
                <a:cs typeface="+mn-cs"/>
              </a:defRPr>
            </a:lvl1pPr>
          </a:lstStyle>
          <a:p>
            <a:pPr>
              <a:defRPr/>
            </a:pPr>
            <a:endParaRPr lang="en-US"/>
          </a:p>
        </p:txBody>
      </p:sp>
      <p:sp>
        <p:nvSpPr>
          <p:cNvPr id="327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4A5B180C-7BAE-8248-89D7-585D7A1177B6}" type="slidenum">
              <a:rPr lang="en-US"/>
              <a:pPr/>
              <a:t>‹#›</a:t>
            </a:fld>
            <a:endParaRPr lang="en-US"/>
          </a:p>
        </p:txBody>
      </p:sp>
    </p:spTree>
    <p:extLst>
      <p:ext uri="{BB962C8B-B14F-4D97-AF65-F5344CB8AC3E}">
        <p14:creationId xmlns:p14="http://schemas.microsoft.com/office/powerpoint/2010/main" val="537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pitchFamily="-108" charset="0"/>
                <a:ea typeface="+mn-ea"/>
                <a:cs typeface="+mn-cs"/>
              </a:defRPr>
            </a:lvl1pPr>
          </a:lstStyle>
          <a:p>
            <a:pPr>
              <a:defRPr/>
            </a:pPr>
            <a:endParaRPr lang="en-US"/>
          </a:p>
        </p:txBody>
      </p:sp>
      <p:sp>
        <p:nvSpPr>
          <p:cNvPr id="296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08" charset="0"/>
                <a:ea typeface="+mn-ea"/>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7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pitchFamily="-108" charset="0"/>
                <a:ea typeface="+mn-ea"/>
                <a:cs typeface="+mn-cs"/>
              </a:defRPr>
            </a:lvl1pPr>
          </a:lstStyle>
          <a:p>
            <a:pPr>
              <a:defRPr/>
            </a:pPr>
            <a:endParaRPr lang="en-US"/>
          </a:p>
        </p:txBody>
      </p:sp>
      <p:sp>
        <p:nvSpPr>
          <p:cNvPr id="297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1D601BC6-7B55-EA46-9FB1-BA7EFE8D9B18}" type="slidenum">
              <a:rPr lang="en-US"/>
              <a:pPr/>
              <a:t>‹#›</a:t>
            </a:fld>
            <a:endParaRPr lang="en-US"/>
          </a:p>
        </p:txBody>
      </p:sp>
    </p:spTree>
    <p:extLst>
      <p:ext uri="{BB962C8B-B14F-4D97-AF65-F5344CB8AC3E}">
        <p14:creationId xmlns:p14="http://schemas.microsoft.com/office/powerpoint/2010/main" val="35066275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eaLnBrk="0" fontAlgn="base" hangingPunct="0">
              <a:spcBef>
                <a:spcPct val="0"/>
              </a:spcBef>
              <a:spcAft>
                <a:spcPct val="0"/>
              </a:spcAft>
              <a:defRPr sz="2400">
                <a:solidFill>
                  <a:schemeClr val="tx1"/>
                </a:solidFill>
                <a:latin typeface="Times" charset="0"/>
                <a:ea typeface="ＭＳ Ｐゴシック" charset="0"/>
              </a:defRPr>
            </a:lvl9pPr>
          </a:lstStyle>
          <a:p>
            <a:fld id="{3E5980DF-ED0C-F64B-ACEA-B497032C6F83}" type="slidenum">
              <a:rPr lang="en-US" sz="1200"/>
              <a:pPr/>
              <a:t>2</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eaLnBrk="0" fontAlgn="base" hangingPunct="0">
              <a:spcBef>
                <a:spcPct val="0"/>
              </a:spcBef>
              <a:spcAft>
                <a:spcPct val="0"/>
              </a:spcAft>
              <a:defRPr sz="2400">
                <a:solidFill>
                  <a:schemeClr val="tx1"/>
                </a:solidFill>
                <a:latin typeface="Times" charset="0"/>
                <a:ea typeface="ＭＳ Ｐゴシック" charset="0"/>
              </a:defRPr>
            </a:lvl9pPr>
          </a:lstStyle>
          <a:p>
            <a:fld id="{3E5980DF-ED0C-F64B-ACEA-B497032C6F83}" type="slidenum">
              <a:rPr lang="en-US" sz="1200"/>
              <a:pPr/>
              <a:t>11</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eaLnBrk="0" fontAlgn="base" hangingPunct="0">
              <a:spcBef>
                <a:spcPct val="0"/>
              </a:spcBef>
              <a:spcAft>
                <a:spcPct val="0"/>
              </a:spcAft>
              <a:defRPr sz="2400">
                <a:solidFill>
                  <a:schemeClr val="tx1"/>
                </a:solidFill>
                <a:latin typeface="Times" charset="0"/>
                <a:ea typeface="ＭＳ Ｐゴシック" charset="0"/>
              </a:defRPr>
            </a:lvl9pPr>
          </a:lstStyle>
          <a:p>
            <a:fld id="{3E5980DF-ED0C-F64B-ACEA-B497032C6F83}" type="slidenum">
              <a:rPr lang="en-US" sz="1200"/>
              <a:pPr/>
              <a:t>12</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eaLnBrk="0" fontAlgn="base" hangingPunct="0">
              <a:spcBef>
                <a:spcPct val="0"/>
              </a:spcBef>
              <a:spcAft>
                <a:spcPct val="0"/>
              </a:spcAft>
              <a:defRPr sz="2400">
                <a:solidFill>
                  <a:schemeClr val="tx1"/>
                </a:solidFill>
                <a:latin typeface="Times" charset="0"/>
                <a:ea typeface="ＭＳ Ｐゴシック" charset="0"/>
              </a:defRPr>
            </a:lvl9pPr>
          </a:lstStyle>
          <a:p>
            <a:fld id="{3E5980DF-ED0C-F64B-ACEA-B497032C6F83}" type="slidenum">
              <a:rPr lang="en-US" sz="1200"/>
              <a:pPr/>
              <a:t>13</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eaLnBrk="0" fontAlgn="base" hangingPunct="0">
              <a:spcBef>
                <a:spcPct val="0"/>
              </a:spcBef>
              <a:spcAft>
                <a:spcPct val="0"/>
              </a:spcAft>
              <a:defRPr sz="2400">
                <a:solidFill>
                  <a:schemeClr val="tx1"/>
                </a:solidFill>
                <a:latin typeface="Times" charset="0"/>
                <a:ea typeface="ＭＳ Ｐゴシック" charset="0"/>
              </a:defRPr>
            </a:lvl9pPr>
          </a:lstStyle>
          <a:p>
            <a:fld id="{3E5980DF-ED0C-F64B-ACEA-B497032C6F83}" type="slidenum">
              <a:rPr lang="en-US" sz="1200"/>
              <a:pPr/>
              <a:t>3</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eaLnBrk="0" fontAlgn="base" hangingPunct="0">
              <a:spcBef>
                <a:spcPct val="0"/>
              </a:spcBef>
              <a:spcAft>
                <a:spcPct val="0"/>
              </a:spcAft>
              <a:defRPr sz="2400">
                <a:solidFill>
                  <a:schemeClr val="tx1"/>
                </a:solidFill>
                <a:latin typeface="Times" charset="0"/>
                <a:ea typeface="ＭＳ Ｐゴシック" charset="0"/>
              </a:defRPr>
            </a:lvl9pPr>
          </a:lstStyle>
          <a:p>
            <a:fld id="{3E5980DF-ED0C-F64B-ACEA-B497032C6F83}" type="slidenum">
              <a:rPr lang="en-US" sz="1200"/>
              <a:pPr/>
              <a:t>4</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eaLnBrk="0" fontAlgn="base" hangingPunct="0">
              <a:spcBef>
                <a:spcPct val="0"/>
              </a:spcBef>
              <a:spcAft>
                <a:spcPct val="0"/>
              </a:spcAft>
              <a:defRPr sz="2400">
                <a:solidFill>
                  <a:schemeClr val="tx1"/>
                </a:solidFill>
                <a:latin typeface="Times" charset="0"/>
                <a:ea typeface="ＭＳ Ｐゴシック" charset="0"/>
              </a:defRPr>
            </a:lvl9pPr>
          </a:lstStyle>
          <a:p>
            <a:fld id="{3E5980DF-ED0C-F64B-ACEA-B497032C6F83}" type="slidenum">
              <a:rPr lang="en-US" sz="1200"/>
              <a:pPr/>
              <a:t>5</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eaLnBrk="0" fontAlgn="base" hangingPunct="0">
              <a:spcBef>
                <a:spcPct val="0"/>
              </a:spcBef>
              <a:spcAft>
                <a:spcPct val="0"/>
              </a:spcAft>
              <a:defRPr sz="2400">
                <a:solidFill>
                  <a:schemeClr val="tx1"/>
                </a:solidFill>
                <a:latin typeface="Times" charset="0"/>
                <a:ea typeface="ＭＳ Ｐゴシック" charset="0"/>
              </a:defRPr>
            </a:lvl9pPr>
          </a:lstStyle>
          <a:p>
            <a:fld id="{3E5980DF-ED0C-F64B-ACEA-B497032C6F83}" type="slidenum">
              <a:rPr lang="en-US" sz="1200"/>
              <a:pPr/>
              <a:t>6</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eaLnBrk="0" fontAlgn="base" hangingPunct="0">
              <a:spcBef>
                <a:spcPct val="0"/>
              </a:spcBef>
              <a:spcAft>
                <a:spcPct val="0"/>
              </a:spcAft>
              <a:defRPr sz="2400">
                <a:solidFill>
                  <a:schemeClr val="tx1"/>
                </a:solidFill>
                <a:latin typeface="Times" charset="0"/>
                <a:ea typeface="ＭＳ Ｐゴシック" charset="0"/>
              </a:defRPr>
            </a:lvl9pPr>
          </a:lstStyle>
          <a:p>
            <a:fld id="{3E5980DF-ED0C-F64B-ACEA-B497032C6F83}" type="slidenum">
              <a:rPr lang="en-US" sz="1200"/>
              <a:pPr/>
              <a:t>7</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eaLnBrk="0" fontAlgn="base" hangingPunct="0">
              <a:spcBef>
                <a:spcPct val="0"/>
              </a:spcBef>
              <a:spcAft>
                <a:spcPct val="0"/>
              </a:spcAft>
              <a:defRPr sz="2400">
                <a:solidFill>
                  <a:schemeClr val="tx1"/>
                </a:solidFill>
                <a:latin typeface="Times" charset="0"/>
                <a:ea typeface="ＭＳ Ｐゴシック" charset="0"/>
              </a:defRPr>
            </a:lvl9pPr>
          </a:lstStyle>
          <a:p>
            <a:fld id="{3E5980DF-ED0C-F64B-ACEA-B497032C6F83}" type="slidenum">
              <a:rPr lang="en-US" sz="1200"/>
              <a:pPr/>
              <a:t>8</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eaLnBrk="0" fontAlgn="base" hangingPunct="0">
              <a:spcBef>
                <a:spcPct val="0"/>
              </a:spcBef>
              <a:spcAft>
                <a:spcPct val="0"/>
              </a:spcAft>
              <a:defRPr sz="2400">
                <a:solidFill>
                  <a:schemeClr val="tx1"/>
                </a:solidFill>
                <a:latin typeface="Times" charset="0"/>
                <a:ea typeface="ＭＳ Ｐゴシック" charset="0"/>
              </a:defRPr>
            </a:lvl9pPr>
          </a:lstStyle>
          <a:p>
            <a:fld id="{3E5980DF-ED0C-F64B-ACEA-B497032C6F83}" type="slidenum">
              <a:rPr lang="en-US" sz="1200"/>
              <a:pPr/>
              <a:t>9</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eaLnBrk="0" fontAlgn="base" hangingPunct="0">
              <a:spcBef>
                <a:spcPct val="0"/>
              </a:spcBef>
              <a:spcAft>
                <a:spcPct val="0"/>
              </a:spcAft>
              <a:defRPr sz="2400">
                <a:solidFill>
                  <a:schemeClr val="tx1"/>
                </a:solidFill>
                <a:latin typeface="Times" charset="0"/>
                <a:ea typeface="ＭＳ Ｐゴシック" charset="0"/>
              </a:defRPr>
            </a:lvl9pPr>
          </a:lstStyle>
          <a:p>
            <a:fld id="{3E5980DF-ED0C-F64B-ACEA-B497032C6F83}" type="slidenum">
              <a:rPr lang="en-US" sz="1200"/>
              <a:pPr/>
              <a:t>10</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60"/>
          <p:cNvSpPr>
            <a:spLocks noChangeArrowheads="1"/>
          </p:cNvSpPr>
          <p:nvPr/>
        </p:nvSpPr>
        <p:spPr bwMode="auto">
          <a:xfrm>
            <a:off x="0" y="0"/>
            <a:ext cx="5943600" cy="990600"/>
          </a:xfrm>
          <a:prstGeom prst="rect">
            <a:avLst/>
          </a:prstGeom>
          <a:solidFill>
            <a:schemeClr val="accent2"/>
          </a:solidFill>
          <a:ln w="9525">
            <a:noFill/>
            <a:miter lim="800000"/>
            <a:headEnd/>
            <a:tailEnd/>
          </a:ln>
        </p:spPr>
        <p:txBody>
          <a:bodyPr wrap="none" anchor="ctr"/>
          <a:lstStyle/>
          <a:p>
            <a:pPr>
              <a:defRPr/>
            </a:pPr>
            <a:endParaRPr lang="en-US">
              <a:latin typeface="Times" pitchFamily="-108" charset="0"/>
              <a:ea typeface="ＭＳ Ｐゴシック" pitchFamily="-108" charset="-128"/>
              <a:cs typeface="+mn-cs"/>
            </a:endParaRPr>
          </a:p>
        </p:txBody>
      </p:sp>
      <p:sp>
        <p:nvSpPr>
          <p:cNvPr id="4" name="Text Box 12"/>
          <p:cNvSpPr txBox="1">
            <a:spLocks noChangeArrowheads="1"/>
          </p:cNvSpPr>
          <p:nvPr/>
        </p:nvSpPr>
        <p:spPr bwMode="auto">
          <a:xfrm>
            <a:off x="7620000" y="990600"/>
            <a:ext cx="1306513" cy="228600"/>
          </a:xfrm>
          <a:prstGeom prst="rect">
            <a:avLst/>
          </a:prstGeom>
          <a:noFill/>
          <a:ln w="9525">
            <a:noFill/>
            <a:miter lim="800000"/>
            <a:headEnd/>
            <a:tailEnd/>
          </a:ln>
        </p:spPr>
        <p:txBody>
          <a:bodyPr>
            <a:spAutoFit/>
          </a:bodyPr>
          <a:lstStyle/>
          <a:p>
            <a:pPr algn="ctr">
              <a:lnSpc>
                <a:spcPct val="75000"/>
              </a:lnSpc>
              <a:defRPr/>
            </a:pPr>
            <a:endParaRPr lang="en-US" sz="1200">
              <a:solidFill>
                <a:srgbClr val="DED5CC"/>
              </a:solidFill>
              <a:latin typeface="Stone Sans" pitchFamily="-108" charset="0"/>
              <a:ea typeface="ＭＳ Ｐゴシック" pitchFamily="-108" charset="-128"/>
              <a:cs typeface="+mn-cs"/>
            </a:endParaRPr>
          </a:p>
        </p:txBody>
      </p:sp>
      <p:sp>
        <p:nvSpPr>
          <p:cNvPr id="5" name="Rectangle 36"/>
          <p:cNvSpPr>
            <a:spLocks noChangeArrowheads="1"/>
          </p:cNvSpPr>
          <p:nvPr/>
        </p:nvSpPr>
        <p:spPr bwMode="auto">
          <a:xfrm>
            <a:off x="5943600" y="-7938"/>
            <a:ext cx="3200400" cy="998538"/>
          </a:xfrm>
          <a:prstGeom prst="rect">
            <a:avLst/>
          </a:prstGeom>
          <a:solidFill>
            <a:schemeClr val="hlink"/>
          </a:solidFill>
          <a:ln w="9525">
            <a:noFill/>
            <a:miter lim="800000"/>
            <a:headEnd/>
            <a:tailEnd/>
          </a:ln>
        </p:spPr>
        <p:txBody>
          <a:bodyPr wrap="none" anchor="ctr"/>
          <a:lstStyle/>
          <a:p>
            <a:pPr>
              <a:defRPr/>
            </a:pPr>
            <a:endParaRPr lang="en-US">
              <a:latin typeface="Times" pitchFamily="-108" charset="0"/>
              <a:ea typeface="ＭＳ Ｐゴシック" pitchFamily="-108" charset="-128"/>
              <a:cs typeface="+mn-cs"/>
            </a:endParaRPr>
          </a:p>
        </p:txBody>
      </p:sp>
      <p:sp>
        <p:nvSpPr>
          <p:cNvPr id="6" name="Rectangle 56"/>
          <p:cNvSpPr>
            <a:spLocks noChangeArrowheads="1"/>
          </p:cNvSpPr>
          <p:nvPr/>
        </p:nvSpPr>
        <p:spPr bwMode="auto">
          <a:xfrm>
            <a:off x="5943600" y="1371600"/>
            <a:ext cx="3200400" cy="5486400"/>
          </a:xfrm>
          <a:prstGeom prst="rect">
            <a:avLst/>
          </a:prstGeom>
          <a:solidFill>
            <a:schemeClr val="accent1"/>
          </a:solidFill>
          <a:ln w="9525">
            <a:noFill/>
            <a:miter lim="800000"/>
            <a:headEnd/>
            <a:tailEnd/>
          </a:ln>
        </p:spPr>
        <p:txBody>
          <a:bodyPr wrap="none" anchor="ctr"/>
          <a:lstStyle/>
          <a:p>
            <a:pPr>
              <a:defRPr/>
            </a:pPr>
            <a:endParaRPr lang="en-US">
              <a:latin typeface="Times" pitchFamily="-108" charset="0"/>
              <a:ea typeface="ＭＳ Ｐゴシック" pitchFamily="-108" charset="-128"/>
              <a:cs typeface="+mn-cs"/>
            </a:endParaRPr>
          </a:p>
        </p:txBody>
      </p:sp>
      <p:sp>
        <p:nvSpPr>
          <p:cNvPr id="7" name="Line 57"/>
          <p:cNvSpPr>
            <a:spLocks noChangeShapeType="1"/>
          </p:cNvSpPr>
          <p:nvPr/>
        </p:nvSpPr>
        <p:spPr bwMode="auto">
          <a:xfrm>
            <a:off x="0" y="952500"/>
            <a:ext cx="9144000" cy="0"/>
          </a:xfrm>
          <a:prstGeom prst="line">
            <a:avLst/>
          </a:prstGeom>
          <a:noFill/>
          <a:ln w="38100">
            <a:solidFill>
              <a:srgbClr val="FFFFFF"/>
            </a:solidFill>
            <a:round/>
            <a:headEnd/>
            <a:tailEnd/>
          </a:ln>
        </p:spPr>
        <p:txBody>
          <a:bodyPr wrap="none" anchor="ctr"/>
          <a:lstStyle/>
          <a:p>
            <a:pPr>
              <a:defRPr/>
            </a:pPr>
            <a:endParaRPr lang="en-US">
              <a:latin typeface="Times" pitchFamily="-108" charset="0"/>
              <a:ea typeface="ＭＳ Ｐゴシック" pitchFamily="-108" charset="-128"/>
              <a:cs typeface="+mn-cs"/>
            </a:endParaRPr>
          </a:p>
        </p:txBody>
      </p:sp>
      <p:sp>
        <p:nvSpPr>
          <p:cNvPr id="8" name="Line 61"/>
          <p:cNvSpPr>
            <a:spLocks noChangeShapeType="1"/>
          </p:cNvSpPr>
          <p:nvPr/>
        </p:nvSpPr>
        <p:spPr bwMode="auto">
          <a:xfrm flipV="1">
            <a:off x="5943600" y="0"/>
            <a:ext cx="0" cy="6858000"/>
          </a:xfrm>
          <a:prstGeom prst="line">
            <a:avLst/>
          </a:prstGeom>
          <a:noFill/>
          <a:ln w="38100">
            <a:solidFill>
              <a:srgbClr val="FFFFFF"/>
            </a:solidFill>
            <a:round/>
            <a:headEnd/>
            <a:tailEnd/>
          </a:ln>
        </p:spPr>
        <p:txBody>
          <a:bodyPr wrap="none" anchor="ctr"/>
          <a:lstStyle/>
          <a:p>
            <a:pPr>
              <a:defRPr/>
            </a:pPr>
            <a:endParaRPr lang="en-US">
              <a:latin typeface="Times" pitchFamily="-108" charset="0"/>
              <a:ea typeface="ＭＳ Ｐゴシック" pitchFamily="-108" charset="-128"/>
              <a:cs typeface="+mn-cs"/>
            </a:endParaRPr>
          </a:p>
        </p:txBody>
      </p:sp>
      <p:sp>
        <p:nvSpPr>
          <p:cNvPr id="9" name="Rectangle 11"/>
          <p:cNvSpPr>
            <a:spLocks noChangeArrowheads="1"/>
          </p:cNvSpPr>
          <p:nvPr/>
        </p:nvSpPr>
        <p:spPr bwMode="auto">
          <a:xfrm>
            <a:off x="-11113" y="979488"/>
            <a:ext cx="9155113" cy="381000"/>
          </a:xfrm>
          <a:prstGeom prst="rect">
            <a:avLst/>
          </a:prstGeom>
          <a:solidFill>
            <a:schemeClr val="tx2"/>
          </a:solidFill>
          <a:ln w="9525">
            <a:noFill/>
            <a:miter lim="800000"/>
            <a:headEnd/>
            <a:tailEnd/>
          </a:ln>
        </p:spPr>
        <p:txBody>
          <a:bodyPr wrap="none" anchor="ctr"/>
          <a:lstStyle/>
          <a:p>
            <a:pPr algn="ctr">
              <a:defRPr/>
            </a:pPr>
            <a:endParaRPr lang="en-US">
              <a:solidFill>
                <a:srgbClr val="A8C0D2"/>
              </a:solidFill>
              <a:latin typeface="Times" pitchFamily="-108" charset="0"/>
              <a:ea typeface="ＭＳ Ｐゴシック" pitchFamily="-108" charset="-128"/>
              <a:cs typeface="+mn-cs"/>
            </a:endParaRPr>
          </a:p>
        </p:txBody>
      </p:sp>
      <p:sp>
        <p:nvSpPr>
          <p:cNvPr id="10" name="Rectangle 38"/>
          <p:cNvSpPr>
            <a:spLocks noChangeArrowheads="1"/>
          </p:cNvSpPr>
          <p:nvPr/>
        </p:nvSpPr>
        <p:spPr bwMode="auto">
          <a:xfrm>
            <a:off x="242888" y="982663"/>
            <a:ext cx="8656637" cy="374650"/>
          </a:xfrm>
          <a:prstGeom prst="rect">
            <a:avLst/>
          </a:prstGeom>
          <a:noFill/>
          <a:ln w="9525">
            <a:noFill/>
            <a:miter lim="800000"/>
            <a:headEnd/>
            <a:tailEnd/>
          </a:ln>
        </p:spPr>
        <p:txBody>
          <a:bodyPr/>
          <a:lstStyle/>
          <a:p>
            <a:pPr algn="ctr">
              <a:defRPr/>
            </a:pPr>
            <a:r>
              <a:rPr lang="en-US" sz="1600">
                <a:solidFill>
                  <a:srgbClr val="FFFFFF"/>
                </a:solidFill>
                <a:latin typeface="Arial" charset="0"/>
                <a:ea typeface="ＭＳ Ｐゴシック" pitchFamily="-108" charset="-128"/>
                <a:cs typeface="Arial" charset="0"/>
              </a:rPr>
              <a:t>WASHINGTON STATE UNIVERSITY EXTENSION</a:t>
            </a:r>
            <a:endParaRPr lang="en-US" sz="1600">
              <a:solidFill>
                <a:schemeClr val="bg1"/>
              </a:solidFill>
              <a:latin typeface="Arial" charset="0"/>
              <a:ea typeface="ＭＳ Ｐゴシック" pitchFamily="-108" charset="-128"/>
              <a:cs typeface="Arial" charset="0"/>
            </a:endParaRPr>
          </a:p>
        </p:txBody>
      </p:sp>
      <p:sp>
        <p:nvSpPr>
          <p:cNvPr id="11" name="Line 58"/>
          <p:cNvSpPr>
            <a:spLocks noChangeShapeType="1"/>
          </p:cNvSpPr>
          <p:nvPr/>
        </p:nvSpPr>
        <p:spPr bwMode="auto">
          <a:xfrm>
            <a:off x="0" y="1365250"/>
            <a:ext cx="9144000" cy="0"/>
          </a:xfrm>
          <a:prstGeom prst="line">
            <a:avLst/>
          </a:prstGeom>
          <a:noFill/>
          <a:ln w="38100">
            <a:solidFill>
              <a:srgbClr val="FFFFFF"/>
            </a:solidFill>
            <a:round/>
            <a:headEnd/>
            <a:tailEnd/>
          </a:ln>
        </p:spPr>
        <p:txBody>
          <a:bodyPr wrap="none" anchor="ctr"/>
          <a:lstStyle/>
          <a:p>
            <a:pPr>
              <a:defRPr/>
            </a:pPr>
            <a:endParaRPr lang="en-US">
              <a:latin typeface="Times" pitchFamily="-108" charset="0"/>
              <a:ea typeface="ＭＳ Ｐゴシック" pitchFamily="-108" charset="-128"/>
              <a:cs typeface="+mn-cs"/>
            </a:endParaRPr>
          </a:p>
        </p:txBody>
      </p:sp>
      <p:pic>
        <p:nvPicPr>
          <p:cNvPr id="12" name="Picture 64" descr="extension-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22250"/>
            <a:ext cx="2895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2"/>
          <p:cNvSpPr>
            <a:spLocks noGrp="1" noChangeArrowheads="1"/>
          </p:cNvSpPr>
          <p:nvPr>
            <p:ph type="ctrTitle"/>
          </p:nvPr>
        </p:nvSpPr>
        <p:spPr>
          <a:xfrm>
            <a:off x="533400" y="1524000"/>
            <a:ext cx="4876800" cy="2133600"/>
          </a:xfrm>
        </p:spPr>
        <p:txBody>
          <a:bodyPr/>
          <a:lstStyle>
            <a:lvl1pPr algn="ctr">
              <a:defRPr sz="3200" b="1" i="0">
                <a:solidFill>
                  <a:schemeClr val="tx1"/>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624473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362200" y="2286000"/>
            <a:ext cx="64008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84911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DBD1"/>
        </a:solidFill>
        <a:effectLst/>
      </p:bgPr>
    </p:bg>
    <p:spTree>
      <p:nvGrpSpPr>
        <p:cNvPr id="1" name=""/>
        <p:cNvGrpSpPr/>
        <p:nvPr/>
      </p:nvGrpSpPr>
      <p:grpSpPr>
        <a:xfrm>
          <a:off x="0" y="0"/>
          <a:ext cx="0" cy="0"/>
          <a:chOff x="0" y="0"/>
          <a:chExt cx="0" cy="0"/>
        </a:xfrm>
      </p:grpSpPr>
      <p:sp>
        <p:nvSpPr>
          <p:cNvPr id="1048" name="Text Box 24"/>
          <p:cNvSpPr txBox="1">
            <a:spLocks noChangeArrowheads="1"/>
          </p:cNvSpPr>
          <p:nvPr/>
        </p:nvSpPr>
        <p:spPr bwMode="auto">
          <a:xfrm>
            <a:off x="2133600" y="2003425"/>
            <a:ext cx="6477000" cy="1244600"/>
          </a:xfrm>
          <a:prstGeom prst="rect">
            <a:avLst/>
          </a:prstGeom>
          <a:noFill/>
          <a:ln w="9525">
            <a:noFill/>
            <a:miter lim="800000"/>
            <a:headEnd/>
            <a:tailEnd/>
          </a:ln>
          <a:effectLst/>
        </p:spPr>
        <p:txBody>
          <a:bodyPr>
            <a:spAutoFit/>
          </a:bodyPr>
          <a:lstStyle>
            <a:lvl1pPr marL="341313" indent="-341313">
              <a:defRPr sz="2400">
                <a:solidFill>
                  <a:schemeClr val="tx1"/>
                </a:solidFill>
                <a:latin typeface="Times" pitchFamily="-108" charset="0"/>
                <a:ea typeface="ＭＳ Ｐゴシック" pitchFamily="-108" charset="-128"/>
              </a:defRPr>
            </a:lvl1pPr>
            <a:lvl2pPr>
              <a:defRPr sz="2400">
                <a:solidFill>
                  <a:schemeClr val="tx1"/>
                </a:solidFill>
                <a:latin typeface="Times" pitchFamily="-108" charset="0"/>
                <a:ea typeface="ＭＳ Ｐゴシック" pitchFamily="-108" charset="-128"/>
              </a:defRPr>
            </a:lvl2pPr>
            <a:lvl3pPr>
              <a:defRPr sz="2400">
                <a:solidFill>
                  <a:schemeClr val="tx1"/>
                </a:solidFill>
                <a:latin typeface="Times" pitchFamily="-108" charset="0"/>
                <a:ea typeface="ＭＳ Ｐゴシック" pitchFamily="-108" charset="-128"/>
              </a:defRPr>
            </a:lvl3pPr>
            <a:lvl4pPr>
              <a:defRPr sz="2400">
                <a:solidFill>
                  <a:schemeClr val="tx1"/>
                </a:solidFill>
                <a:latin typeface="Times" pitchFamily="-108" charset="0"/>
                <a:ea typeface="ＭＳ Ｐゴシック" pitchFamily="-108" charset="-128"/>
              </a:defRPr>
            </a:lvl4pPr>
            <a:lvl5pPr>
              <a:defRPr sz="2400">
                <a:solidFill>
                  <a:schemeClr val="tx1"/>
                </a:solidFill>
                <a:latin typeface="Times" pitchFamily="-108" charset="0"/>
                <a:ea typeface="ＭＳ Ｐゴシック" pitchFamily="-108" charset="-128"/>
              </a:defRPr>
            </a:lvl5pPr>
            <a:lvl6pPr marL="457200" eaLnBrk="0" fontAlgn="base" hangingPunct="0">
              <a:spcBef>
                <a:spcPct val="0"/>
              </a:spcBef>
              <a:spcAft>
                <a:spcPct val="0"/>
              </a:spcAft>
              <a:defRPr sz="2400">
                <a:solidFill>
                  <a:schemeClr val="tx1"/>
                </a:solidFill>
                <a:latin typeface="Times" pitchFamily="-108" charset="0"/>
                <a:ea typeface="ＭＳ Ｐゴシック" pitchFamily="-108" charset="-128"/>
              </a:defRPr>
            </a:lvl6pPr>
            <a:lvl7pPr marL="914400" eaLnBrk="0" fontAlgn="base" hangingPunct="0">
              <a:spcBef>
                <a:spcPct val="0"/>
              </a:spcBef>
              <a:spcAft>
                <a:spcPct val="0"/>
              </a:spcAft>
              <a:defRPr sz="2400">
                <a:solidFill>
                  <a:schemeClr val="tx1"/>
                </a:solidFill>
                <a:latin typeface="Times" pitchFamily="-108" charset="0"/>
                <a:ea typeface="ＭＳ Ｐゴシック" pitchFamily="-108" charset="-128"/>
              </a:defRPr>
            </a:lvl7pPr>
            <a:lvl8pPr marL="1371600" eaLnBrk="0" fontAlgn="base" hangingPunct="0">
              <a:spcBef>
                <a:spcPct val="0"/>
              </a:spcBef>
              <a:spcAft>
                <a:spcPct val="0"/>
              </a:spcAft>
              <a:defRPr sz="2400">
                <a:solidFill>
                  <a:schemeClr val="tx1"/>
                </a:solidFill>
                <a:latin typeface="Times" pitchFamily="-108" charset="0"/>
                <a:ea typeface="ＭＳ Ｐゴシック" pitchFamily="-108" charset="-128"/>
              </a:defRPr>
            </a:lvl8pPr>
            <a:lvl9pPr marL="1828800" eaLnBrk="0" fontAlgn="base" hangingPunct="0">
              <a:spcBef>
                <a:spcPct val="0"/>
              </a:spcBef>
              <a:spcAft>
                <a:spcPct val="0"/>
              </a:spcAft>
              <a:defRPr sz="2400">
                <a:solidFill>
                  <a:schemeClr val="tx1"/>
                </a:solidFill>
                <a:latin typeface="Times" pitchFamily="-108" charset="0"/>
                <a:ea typeface="ＭＳ Ｐゴシック" pitchFamily="-108" charset="-128"/>
              </a:defRPr>
            </a:lvl9pPr>
          </a:lstStyle>
          <a:p>
            <a:pPr algn="l">
              <a:spcBef>
                <a:spcPct val="70000"/>
              </a:spcBef>
              <a:buClr>
                <a:srgbClr val="BAB866"/>
              </a:buClr>
              <a:buSzPct val="85000"/>
              <a:buFontTx/>
              <a:buChar char="•"/>
              <a:defRPr/>
            </a:pPr>
            <a:endParaRPr lang="en-US" sz="2800" smtClean="0">
              <a:solidFill>
                <a:srgbClr val="572700"/>
              </a:solidFill>
              <a:latin typeface="Stone Sans Semibold" pitchFamily="-108" charset="0"/>
              <a:cs typeface="+mn-cs"/>
            </a:endParaRPr>
          </a:p>
          <a:p>
            <a:pPr lvl="1" algn="l">
              <a:spcBef>
                <a:spcPct val="70000"/>
              </a:spcBef>
              <a:buClr>
                <a:srgbClr val="BAB866"/>
              </a:buClr>
              <a:buSzPct val="85000"/>
              <a:buFontTx/>
              <a:buChar char="•"/>
              <a:defRPr/>
            </a:pPr>
            <a:endParaRPr lang="en-US" sz="2800" smtClean="0">
              <a:solidFill>
                <a:srgbClr val="572700"/>
              </a:solidFill>
              <a:latin typeface="Stone Sans Semibold" pitchFamily="-108" charset="0"/>
              <a:cs typeface="+mn-cs"/>
            </a:endParaRPr>
          </a:p>
        </p:txBody>
      </p:sp>
      <p:sp>
        <p:nvSpPr>
          <p:cNvPr id="1027" name="Rectangle 27"/>
          <p:cNvSpPr>
            <a:spLocks noGrp="1" noChangeArrowheads="1"/>
          </p:cNvSpPr>
          <p:nvPr>
            <p:ph type="body" idx="1"/>
          </p:nvPr>
        </p:nvSpPr>
        <p:spPr bwMode="auto">
          <a:xfrm>
            <a:off x="2362200" y="2286000"/>
            <a:ext cx="6400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34"/>
          <p:cNvSpPr>
            <a:spLocks noChangeArrowheads="1"/>
          </p:cNvSpPr>
          <p:nvPr/>
        </p:nvSpPr>
        <p:spPr bwMode="auto">
          <a:xfrm>
            <a:off x="1752600" y="-7938"/>
            <a:ext cx="7391400" cy="998538"/>
          </a:xfrm>
          <a:prstGeom prst="rect">
            <a:avLst/>
          </a:prstGeom>
          <a:solidFill>
            <a:schemeClr val="accent2"/>
          </a:solidFill>
          <a:ln w="9525">
            <a:noFill/>
            <a:miter lim="800000"/>
            <a:headEnd/>
            <a:tailEnd/>
          </a:ln>
        </p:spPr>
        <p:txBody>
          <a:bodyPr wrap="none" anchor="ctr"/>
          <a:lstStyle/>
          <a:p>
            <a:pPr>
              <a:defRPr/>
            </a:pPr>
            <a:endParaRPr lang="en-US">
              <a:latin typeface="Times" pitchFamily="-108" charset="0"/>
              <a:ea typeface="ＭＳ Ｐゴシック" pitchFamily="-108" charset="-128"/>
              <a:cs typeface="+mn-cs"/>
            </a:endParaRPr>
          </a:p>
        </p:txBody>
      </p:sp>
      <p:pic>
        <p:nvPicPr>
          <p:cNvPr id="1029" name="Picture 35" descr="extension-wh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28600"/>
            <a:ext cx="2819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39"/>
          <p:cNvSpPr>
            <a:spLocks noChangeArrowheads="1"/>
          </p:cNvSpPr>
          <p:nvPr/>
        </p:nvSpPr>
        <p:spPr bwMode="auto">
          <a:xfrm>
            <a:off x="0" y="1828800"/>
            <a:ext cx="1905000" cy="5029200"/>
          </a:xfrm>
          <a:prstGeom prst="rect">
            <a:avLst/>
          </a:prstGeom>
          <a:solidFill>
            <a:schemeClr val="accent1"/>
          </a:solidFill>
          <a:ln w="9525">
            <a:noFill/>
            <a:miter lim="800000"/>
            <a:headEnd/>
            <a:tailEnd/>
          </a:ln>
        </p:spPr>
        <p:txBody>
          <a:bodyPr wrap="none" anchor="ctr"/>
          <a:lstStyle/>
          <a:p>
            <a:pPr>
              <a:defRPr/>
            </a:pPr>
            <a:endParaRPr lang="en-US">
              <a:latin typeface="Times" pitchFamily="-108" charset="0"/>
              <a:ea typeface="ＭＳ Ｐゴシック" pitchFamily="-108" charset="-128"/>
              <a:cs typeface="+mn-cs"/>
            </a:endParaRPr>
          </a:p>
        </p:txBody>
      </p:sp>
      <p:sp>
        <p:nvSpPr>
          <p:cNvPr id="1031" name="Rectangle 41"/>
          <p:cNvSpPr>
            <a:spLocks noChangeArrowheads="1"/>
          </p:cNvSpPr>
          <p:nvPr/>
        </p:nvSpPr>
        <p:spPr bwMode="auto">
          <a:xfrm>
            <a:off x="0" y="0"/>
            <a:ext cx="1905000" cy="990600"/>
          </a:xfrm>
          <a:prstGeom prst="rect">
            <a:avLst/>
          </a:prstGeom>
          <a:solidFill>
            <a:schemeClr val="hlink"/>
          </a:solidFill>
          <a:ln w="9525">
            <a:noFill/>
            <a:miter lim="800000"/>
            <a:headEnd/>
            <a:tailEnd/>
          </a:ln>
        </p:spPr>
        <p:txBody>
          <a:bodyPr wrap="none" anchor="ctr"/>
          <a:lstStyle/>
          <a:p>
            <a:pPr>
              <a:defRPr/>
            </a:pPr>
            <a:endParaRPr lang="en-US">
              <a:latin typeface="Times" pitchFamily="-108" charset="0"/>
              <a:ea typeface="ＭＳ Ｐゴシック" pitchFamily="-108" charset="-128"/>
              <a:cs typeface="+mn-cs"/>
            </a:endParaRPr>
          </a:p>
        </p:txBody>
      </p:sp>
      <p:sp>
        <p:nvSpPr>
          <p:cNvPr id="1032" name="Line 42"/>
          <p:cNvSpPr>
            <a:spLocks noChangeShapeType="1"/>
          </p:cNvSpPr>
          <p:nvPr/>
        </p:nvSpPr>
        <p:spPr bwMode="auto">
          <a:xfrm flipV="1">
            <a:off x="1905000" y="0"/>
            <a:ext cx="1588" cy="6858000"/>
          </a:xfrm>
          <a:prstGeom prst="line">
            <a:avLst/>
          </a:prstGeom>
          <a:noFill/>
          <a:ln w="38100">
            <a:solidFill>
              <a:srgbClr val="FFFFFF"/>
            </a:solidFill>
            <a:round/>
            <a:headEnd/>
            <a:tailEnd/>
          </a:ln>
        </p:spPr>
        <p:txBody>
          <a:bodyPr wrap="none" anchor="ctr"/>
          <a:lstStyle/>
          <a:p>
            <a:pPr>
              <a:defRPr/>
            </a:pPr>
            <a:endParaRPr lang="en-US">
              <a:latin typeface="Times" pitchFamily="-108" charset="0"/>
              <a:ea typeface="ＭＳ Ｐゴシック" pitchFamily="-108" charset="-128"/>
              <a:cs typeface="+mn-cs"/>
            </a:endParaRPr>
          </a:p>
        </p:txBody>
      </p:sp>
      <p:sp>
        <p:nvSpPr>
          <p:cNvPr id="1033" name="Rectangle 22"/>
          <p:cNvSpPr>
            <a:spLocks noChangeArrowheads="1"/>
          </p:cNvSpPr>
          <p:nvPr/>
        </p:nvSpPr>
        <p:spPr bwMode="auto">
          <a:xfrm>
            <a:off x="0" y="1028700"/>
            <a:ext cx="9144000" cy="952500"/>
          </a:xfrm>
          <a:prstGeom prst="rect">
            <a:avLst/>
          </a:prstGeom>
          <a:solidFill>
            <a:schemeClr val="tx1"/>
          </a:solidFill>
          <a:ln w="9525">
            <a:noFill/>
            <a:miter lim="800000"/>
            <a:headEnd/>
            <a:tailEnd/>
          </a:ln>
        </p:spPr>
        <p:txBody>
          <a:bodyPr wrap="none" anchor="ctr"/>
          <a:lstStyle/>
          <a:p>
            <a:pPr>
              <a:defRPr/>
            </a:pPr>
            <a:endParaRPr lang="en-US">
              <a:latin typeface="Times" pitchFamily="-108" charset="0"/>
              <a:ea typeface="ＭＳ Ｐゴシック" pitchFamily="-108" charset="-128"/>
              <a:cs typeface="+mn-cs"/>
            </a:endParaRPr>
          </a:p>
        </p:txBody>
      </p:sp>
      <p:sp>
        <p:nvSpPr>
          <p:cNvPr id="1034" name="Rectangle 26"/>
          <p:cNvSpPr>
            <a:spLocks noGrp="1" noChangeArrowheads="1"/>
          </p:cNvSpPr>
          <p:nvPr>
            <p:ph type="title"/>
          </p:nvPr>
        </p:nvSpPr>
        <p:spPr bwMode="auto">
          <a:xfrm>
            <a:off x="381000" y="11430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5" name="Line 38"/>
          <p:cNvSpPr>
            <a:spLocks noChangeShapeType="1"/>
          </p:cNvSpPr>
          <p:nvPr/>
        </p:nvSpPr>
        <p:spPr bwMode="auto">
          <a:xfrm>
            <a:off x="0" y="1009650"/>
            <a:ext cx="9144000" cy="0"/>
          </a:xfrm>
          <a:prstGeom prst="line">
            <a:avLst/>
          </a:prstGeom>
          <a:noFill/>
          <a:ln w="38100">
            <a:solidFill>
              <a:srgbClr val="FFFFFF"/>
            </a:solidFill>
            <a:round/>
            <a:headEnd/>
            <a:tailEnd/>
          </a:ln>
        </p:spPr>
        <p:txBody>
          <a:bodyPr wrap="none" anchor="ctr"/>
          <a:lstStyle/>
          <a:p>
            <a:pPr>
              <a:defRPr/>
            </a:pPr>
            <a:endParaRPr lang="en-US">
              <a:latin typeface="Times" pitchFamily="-108" charset="0"/>
              <a:ea typeface="ＭＳ Ｐゴシック" pitchFamily="-108" charset="-128"/>
              <a:cs typeface="+mn-cs"/>
            </a:endParaRPr>
          </a:p>
        </p:txBody>
      </p:sp>
      <p:sp>
        <p:nvSpPr>
          <p:cNvPr id="1036" name="Line 40"/>
          <p:cNvSpPr>
            <a:spLocks noChangeShapeType="1"/>
          </p:cNvSpPr>
          <p:nvPr/>
        </p:nvSpPr>
        <p:spPr bwMode="auto">
          <a:xfrm>
            <a:off x="0" y="1981200"/>
            <a:ext cx="9144000" cy="0"/>
          </a:xfrm>
          <a:prstGeom prst="line">
            <a:avLst/>
          </a:prstGeom>
          <a:noFill/>
          <a:ln w="38100">
            <a:solidFill>
              <a:srgbClr val="FFFFFF"/>
            </a:solidFill>
            <a:round/>
            <a:headEnd/>
            <a:tailEnd/>
          </a:ln>
        </p:spPr>
        <p:txBody>
          <a:bodyPr wrap="none" anchor="ctr"/>
          <a:lstStyle/>
          <a:p>
            <a:pPr>
              <a:defRPr/>
            </a:pPr>
            <a:endParaRPr lang="en-US">
              <a:latin typeface="Times" pitchFamily="-108" charset="0"/>
              <a:ea typeface="ＭＳ Ｐゴシック" pitchFamily="-108" charset="-128"/>
              <a:cs typeface="+mn-cs"/>
            </a:endParaRPr>
          </a:p>
        </p:txBody>
      </p:sp>
    </p:spTree>
  </p:cSld>
  <p:clrMap bg1="lt1" tx1="dk1" bg2="lt2" tx2="dk2" accent1="accent1" accent2="accent2" accent3="accent3" accent4="accent4" accent5="accent5" accent6="accent6" hlink="hlink" folHlink="folHlink"/>
  <p:sldLayoutIdLst>
    <p:sldLayoutId id="2147483665" r:id="rId1"/>
    <p:sldLayoutId id="2147483664" r:id="rId2"/>
  </p:sldLayoutIdLst>
  <p:txStyles>
    <p:titleStyle>
      <a:lvl1pPr algn="l" rtl="0" eaLnBrk="0" fontAlgn="base" hangingPunct="0">
        <a:spcBef>
          <a:spcPct val="0"/>
        </a:spcBef>
        <a:spcAft>
          <a:spcPct val="0"/>
        </a:spcAft>
        <a:defRPr sz="3200">
          <a:solidFill>
            <a:srgbClr val="FFFFFF"/>
          </a:solidFill>
          <a:latin typeface="Arial"/>
          <a:ea typeface="ＭＳ Ｐゴシック" pitchFamily="-108" charset="-128"/>
          <a:cs typeface="Arial"/>
        </a:defRPr>
      </a:lvl1pPr>
      <a:lvl2pPr algn="l" rtl="0" eaLnBrk="0" fontAlgn="base" hangingPunct="0">
        <a:spcBef>
          <a:spcPct val="0"/>
        </a:spcBef>
        <a:spcAft>
          <a:spcPct val="0"/>
        </a:spcAft>
        <a:defRPr sz="3200">
          <a:solidFill>
            <a:srgbClr val="FFFFFF"/>
          </a:solidFill>
          <a:latin typeface="Arial" charset="0"/>
          <a:ea typeface="ＭＳ Ｐゴシック" pitchFamily="-108" charset="-128"/>
          <a:cs typeface="Arial" charset="0"/>
        </a:defRPr>
      </a:lvl2pPr>
      <a:lvl3pPr algn="l" rtl="0" eaLnBrk="0" fontAlgn="base" hangingPunct="0">
        <a:spcBef>
          <a:spcPct val="0"/>
        </a:spcBef>
        <a:spcAft>
          <a:spcPct val="0"/>
        </a:spcAft>
        <a:defRPr sz="3200">
          <a:solidFill>
            <a:srgbClr val="FFFFFF"/>
          </a:solidFill>
          <a:latin typeface="Arial" charset="0"/>
          <a:ea typeface="ＭＳ Ｐゴシック" pitchFamily="-108" charset="-128"/>
          <a:cs typeface="Arial" charset="0"/>
        </a:defRPr>
      </a:lvl3pPr>
      <a:lvl4pPr algn="l" rtl="0" eaLnBrk="0" fontAlgn="base" hangingPunct="0">
        <a:spcBef>
          <a:spcPct val="0"/>
        </a:spcBef>
        <a:spcAft>
          <a:spcPct val="0"/>
        </a:spcAft>
        <a:defRPr sz="3200">
          <a:solidFill>
            <a:srgbClr val="FFFFFF"/>
          </a:solidFill>
          <a:latin typeface="Arial" charset="0"/>
          <a:ea typeface="ＭＳ Ｐゴシック" pitchFamily="-108" charset="-128"/>
          <a:cs typeface="Arial" charset="0"/>
        </a:defRPr>
      </a:lvl4pPr>
      <a:lvl5pPr algn="l" rtl="0" eaLnBrk="0" fontAlgn="base" hangingPunct="0">
        <a:spcBef>
          <a:spcPct val="0"/>
        </a:spcBef>
        <a:spcAft>
          <a:spcPct val="0"/>
        </a:spcAft>
        <a:defRPr sz="3200">
          <a:solidFill>
            <a:srgbClr val="FFFFFF"/>
          </a:solidFill>
          <a:latin typeface="Arial" charset="0"/>
          <a:ea typeface="ＭＳ Ｐゴシック" pitchFamily="-108" charset="-128"/>
          <a:cs typeface="Arial" charset="0"/>
        </a:defRPr>
      </a:lvl5pPr>
      <a:lvl6pPr marL="457200" algn="l" rtl="0" eaLnBrk="0" fontAlgn="base" hangingPunct="0">
        <a:spcBef>
          <a:spcPct val="0"/>
        </a:spcBef>
        <a:spcAft>
          <a:spcPct val="0"/>
        </a:spcAft>
        <a:defRPr sz="2400">
          <a:solidFill>
            <a:srgbClr val="FFFFFF"/>
          </a:solidFill>
          <a:latin typeface="Stone Sans" pitchFamily="-108" charset="0"/>
        </a:defRPr>
      </a:lvl6pPr>
      <a:lvl7pPr marL="914400" algn="l" rtl="0" eaLnBrk="0" fontAlgn="base" hangingPunct="0">
        <a:spcBef>
          <a:spcPct val="0"/>
        </a:spcBef>
        <a:spcAft>
          <a:spcPct val="0"/>
        </a:spcAft>
        <a:defRPr sz="2400">
          <a:solidFill>
            <a:srgbClr val="FFFFFF"/>
          </a:solidFill>
          <a:latin typeface="Stone Sans" pitchFamily="-108" charset="0"/>
        </a:defRPr>
      </a:lvl7pPr>
      <a:lvl8pPr marL="1371600" algn="l" rtl="0" eaLnBrk="0" fontAlgn="base" hangingPunct="0">
        <a:spcBef>
          <a:spcPct val="0"/>
        </a:spcBef>
        <a:spcAft>
          <a:spcPct val="0"/>
        </a:spcAft>
        <a:defRPr sz="2400">
          <a:solidFill>
            <a:srgbClr val="FFFFFF"/>
          </a:solidFill>
          <a:latin typeface="Stone Sans" pitchFamily="-108" charset="0"/>
        </a:defRPr>
      </a:lvl8pPr>
      <a:lvl9pPr marL="1828800" algn="l" rtl="0" eaLnBrk="0" fontAlgn="base" hangingPunct="0">
        <a:spcBef>
          <a:spcPct val="0"/>
        </a:spcBef>
        <a:spcAft>
          <a:spcPct val="0"/>
        </a:spcAft>
        <a:defRPr sz="2400">
          <a:solidFill>
            <a:srgbClr val="FFFFFF"/>
          </a:solidFill>
          <a:latin typeface="Stone Sans" pitchFamily="-108" charset="0"/>
        </a:defRPr>
      </a:lvl9pPr>
    </p:titleStyle>
    <p:bodyStyle>
      <a:lvl1pPr marL="342900" indent="-342900" algn="l" rtl="0" eaLnBrk="0" fontAlgn="base" hangingPunct="0">
        <a:spcBef>
          <a:spcPct val="20000"/>
        </a:spcBef>
        <a:spcAft>
          <a:spcPct val="0"/>
        </a:spcAft>
        <a:buClr>
          <a:schemeClr val="bg2"/>
        </a:buClr>
        <a:buChar char="•"/>
        <a:defRPr sz="2800">
          <a:solidFill>
            <a:schemeClr val="tx1"/>
          </a:solidFill>
          <a:latin typeface="Arial"/>
          <a:ea typeface="ＭＳ Ｐゴシック" pitchFamily="-108" charset="-128"/>
          <a:cs typeface="Arial"/>
        </a:defRPr>
      </a:lvl1pPr>
      <a:lvl2pPr marL="742950" indent="-285750" algn="l" rtl="0" eaLnBrk="0" fontAlgn="base" hangingPunct="0">
        <a:spcBef>
          <a:spcPct val="20000"/>
        </a:spcBef>
        <a:spcAft>
          <a:spcPct val="0"/>
        </a:spcAft>
        <a:buClr>
          <a:schemeClr val="bg2"/>
        </a:buClr>
        <a:buChar char="–"/>
        <a:defRPr sz="2800">
          <a:solidFill>
            <a:schemeClr val="tx1"/>
          </a:solidFill>
          <a:latin typeface="Arial"/>
          <a:ea typeface="ＭＳ Ｐゴシック" pitchFamily="-108" charset="-128"/>
          <a:cs typeface="Arial"/>
        </a:defRPr>
      </a:lvl2pPr>
      <a:lvl3pPr marL="1085850" indent="-228600" algn="l" rtl="0" eaLnBrk="0" fontAlgn="base" hangingPunct="0">
        <a:spcBef>
          <a:spcPct val="20000"/>
        </a:spcBef>
        <a:spcAft>
          <a:spcPct val="0"/>
        </a:spcAft>
        <a:buClr>
          <a:schemeClr val="bg2"/>
        </a:buClr>
        <a:buChar char="•"/>
        <a:defRPr sz="2400">
          <a:solidFill>
            <a:schemeClr val="tx1"/>
          </a:solidFill>
          <a:latin typeface="Arial"/>
          <a:ea typeface="ＭＳ Ｐゴシック" pitchFamily="-108" charset="-128"/>
          <a:cs typeface="Arial"/>
        </a:defRPr>
      </a:lvl3pPr>
      <a:lvl4pPr marL="1428750" indent="-228600" algn="l" rtl="0" eaLnBrk="0" fontAlgn="base" hangingPunct="0">
        <a:spcBef>
          <a:spcPct val="20000"/>
        </a:spcBef>
        <a:spcAft>
          <a:spcPct val="0"/>
        </a:spcAft>
        <a:buClr>
          <a:schemeClr val="bg2"/>
        </a:buClr>
        <a:buChar char="–"/>
        <a:defRPr sz="2000">
          <a:solidFill>
            <a:schemeClr val="tx1"/>
          </a:solidFill>
          <a:latin typeface="Arial"/>
          <a:ea typeface="ＭＳ Ｐゴシック" pitchFamily="-108" charset="-128"/>
          <a:cs typeface="Arial"/>
        </a:defRPr>
      </a:lvl4pPr>
      <a:lvl5pPr marL="1771650" indent="-228600" algn="l" rtl="0" eaLnBrk="0" fontAlgn="base" hangingPunct="0">
        <a:spcBef>
          <a:spcPct val="20000"/>
        </a:spcBef>
        <a:spcAft>
          <a:spcPct val="0"/>
        </a:spcAft>
        <a:buClr>
          <a:schemeClr val="bg2"/>
        </a:buClr>
        <a:buChar char="»"/>
        <a:defRPr sz="2000">
          <a:solidFill>
            <a:schemeClr val="tx1"/>
          </a:solidFill>
          <a:latin typeface="Arial"/>
          <a:ea typeface="ＭＳ Ｐゴシック" pitchFamily="-108" charset="-128"/>
          <a:cs typeface="Arial"/>
        </a:defRPr>
      </a:lvl5pPr>
      <a:lvl6pPr marL="2228850" indent="-228600" algn="l" rtl="0" eaLnBrk="0" fontAlgn="base" hangingPunct="0">
        <a:spcBef>
          <a:spcPct val="20000"/>
        </a:spcBef>
        <a:spcAft>
          <a:spcPct val="0"/>
        </a:spcAft>
        <a:buClr>
          <a:schemeClr val="bg2"/>
        </a:buClr>
        <a:buChar char="»"/>
        <a:defRPr sz="2000">
          <a:solidFill>
            <a:schemeClr val="tx1"/>
          </a:solidFill>
          <a:latin typeface="+mj-lt"/>
          <a:ea typeface="ＭＳ Ｐゴシック" pitchFamily="-108" charset="-128"/>
        </a:defRPr>
      </a:lvl6pPr>
      <a:lvl7pPr marL="2686050" indent="-228600" algn="l" rtl="0" eaLnBrk="0" fontAlgn="base" hangingPunct="0">
        <a:spcBef>
          <a:spcPct val="20000"/>
        </a:spcBef>
        <a:spcAft>
          <a:spcPct val="0"/>
        </a:spcAft>
        <a:buClr>
          <a:schemeClr val="bg2"/>
        </a:buClr>
        <a:buChar char="»"/>
        <a:defRPr sz="2000">
          <a:solidFill>
            <a:schemeClr val="tx1"/>
          </a:solidFill>
          <a:latin typeface="+mj-lt"/>
          <a:ea typeface="ＭＳ Ｐゴシック" pitchFamily="-108" charset="-128"/>
        </a:defRPr>
      </a:lvl7pPr>
      <a:lvl8pPr marL="3143250" indent="-228600" algn="l" rtl="0" eaLnBrk="0" fontAlgn="base" hangingPunct="0">
        <a:spcBef>
          <a:spcPct val="20000"/>
        </a:spcBef>
        <a:spcAft>
          <a:spcPct val="0"/>
        </a:spcAft>
        <a:buClr>
          <a:schemeClr val="bg2"/>
        </a:buClr>
        <a:buChar char="»"/>
        <a:defRPr sz="2000">
          <a:solidFill>
            <a:schemeClr val="tx1"/>
          </a:solidFill>
          <a:latin typeface="+mj-lt"/>
          <a:ea typeface="ＭＳ Ｐゴシック" pitchFamily="-108" charset="-128"/>
        </a:defRPr>
      </a:lvl8pPr>
      <a:lvl9pPr marL="3600450" indent="-228600" algn="l" rtl="0" eaLnBrk="0" fontAlgn="base" hangingPunct="0">
        <a:spcBef>
          <a:spcPct val="20000"/>
        </a:spcBef>
        <a:spcAft>
          <a:spcPct val="0"/>
        </a:spcAft>
        <a:buClr>
          <a:schemeClr val="bg2"/>
        </a:buClr>
        <a:buChar char="»"/>
        <a:defRPr sz="2000">
          <a:solidFill>
            <a:schemeClr val="tx1"/>
          </a:solidFill>
          <a:latin typeface="+mj-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3.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s://www.youtube.com/watch?v=klVWGHtRTuE" TargetMode="External"/><Relationship Id="rId5" Type="http://schemas.openxmlformats.org/officeDocument/2006/relationships/image" Target="../media/image24.JP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s://www.bing.com/videos/search?q=How+to+Upload+a+Video+to+Vimeo&amp;&amp;view=detail&amp;mid=81C9456C9A4E43409BA781C9456C9A4E43409BA7&amp;&amp;FORM=VRDGAR&amp;ru=/videos/search?q=How+to+Upload+a+Video+to+Vimeo&amp;FORM=VDMHRS" TargetMode="External"/><Relationship Id="rId5" Type="http://schemas.openxmlformats.org/officeDocument/2006/relationships/image" Target="../media/image25.jp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8.JP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jpg"/><Relationship Id="rId7"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2.jpg"/><Relationship Id="rId5" Type="http://schemas.openxmlformats.org/officeDocument/2006/relationships/image" Target="../media/image7.png"/><Relationship Id="rId6" Type="http://schemas.openxmlformats.org/officeDocument/2006/relationships/image" Target="../media/image13.jpg"/><Relationship Id="rId7" Type="http://schemas.openxmlformats.org/officeDocument/2006/relationships/image" Target="../media/image14.JP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5.jpg"/><Relationship Id="rId5" Type="http://schemas.openxmlformats.org/officeDocument/2006/relationships/image" Target="../media/image16.jpg"/><Relationship Id="rId6" Type="http://schemas.openxmlformats.org/officeDocument/2006/relationships/image" Target="../media/image7.png"/><Relationship Id="rId7"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18.JPG"/><Relationship Id="rId6" Type="http://schemas.openxmlformats.org/officeDocument/2006/relationships/image" Target="../media/image19.jp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2.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G_1550.JPG"/>
          <p:cNvPicPr>
            <a:picLocks noChangeAspect="1"/>
          </p:cNvPicPr>
          <p:nvPr/>
        </p:nvPicPr>
        <p:blipFill rotWithShape="1">
          <a:blip r:embed="rId2">
            <a:extLst>
              <a:ext uri="{28A0092B-C50C-407E-A947-70E740481C1C}">
                <a14:useLocalDpi xmlns:a14="http://schemas.microsoft.com/office/drawing/2010/main" val="0"/>
              </a:ext>
            </a:extLst>
          </a:blip>
          <a:srcRect l="17703" t="23200" r="23998"/>
          <a:stretch/>
        </p:blipFill>
        <p:spPr>
          <a:xfrm>
            <a:off x="2286000" y="2137252"/>
            <a:ext cx="3621135" cy="3577748"/>
          </a:xfrm>
          <a:prstGeom prst="rect">
            <a:avLst/>
          </a:prstGeom>
        </p:spPr>
      </p:pic>
      <p:sp>
        <p:nvSpPr>
          <p:cNvPr id="2" name="Title 1"/>
          <p:cNvSpPr>
            <a:spLocks noGrp="1"/>
          </p:cNvSpPr>
          <p:nvPr>
            <p:ph type="title"/>
          </p:nvPr>
        </p:nvSpPr>
        <p:spPr>
          <a:xfrm>
            <a:off x="381000" y="1219200"/>
            <a:ext cx="8382000" cy="457200"/>
          </a:xfrm>
        </p:spPr>
        <p:txBody>
          <a:bodyPr/>
          <a:lstStyle/>
          <a:p>
            <a:r>
              <a:rPr lang="en-US" dirty="0" smtClean="0"/>
              <a:t>Virtual Photo and Video Staging Examples and Patterns</a:t>
            </a:r>
            <a:endParaRPr lang="en-US" dirty="0"/>
          </a:p>
        </p:txBody>
      </p:sp>
      <p:pic>
        <p:nvPicPr>
          <p:cNvPr id="6" name="Picture 5" descr="IMG_1580.JPG"/>
          <p:cNvPicPr>
            <a:picLocks noChangeAspect="1"/>
          </p:cNvPicPr>
          <p:nvPr/>
        </p:nvPicPr>
        <p:blipFill rotWithShape="1">
          <a:blip r:embed="rId3">
            <a:extLst>
              <a:ext uri="{28A0092B-C50C-407E-A947-70E740481C1C}">
                <a14:useLocalDpi xmlns:a14="http://schemas.microsoft.com/office/drawing/2010/main" val="0"/>
              </a:ext>
            </a:extLst>
          </a:blip>
          <a:srcRect l="14520" r="16919"/>
          <a:stretch/>
        </p:blipFill>
        <p:spPr>
          <a:xfrm>
            <a:off x="5717983" y="3124200"/>
            <a:ext cx="3221535" cy="3352800"/>
          </a:xfrm>
          <a:prstGeom prst="rect">
            <a:avLst/>
          </a:prstGeom>
        </p:spPr>
      </p:pic>
      <p:sp>
        <p:nvSpPr>
          <p:cNvPr id="3" name="TextBox 2"/>
          <p:cNvSpPr txBox="1"/>
          <p:nvPr/>
        </p:nvSpPr>
        <p:spPr>
          <a:xfrm>
            <a:off x="8016158" y="6611779"/>
            <a:ext cx="1121483" cy="246221"/>
          </a:xfrm>
          <a:prstGeom prst="rect">
            <a:avLst/>
          </a:prstGeom>
          <a:noFill/>
        </p:spPr>
        <p:txBody>
          <a:bodyPr wrap="none" rtlCol="0">
            <a:spAutoFit/>
          </a:bodyPr>
          <a:lstStyle/>
          <a:p>
            <a:r>
              <a:rPr lang="en-US" sz="1000" dirty="0" smtClean="0"/>
              <a:t>Version.5.26.2020</a:t>
            </a:r>
            <a:endParaRPr lang="en-US" sz="1000" dirty="0"/>
          </a:p>
        </p:txBody>
      </p:sp>
      <p:pic>
        <p:nvPicPr>
          <p:cNvPr id="10" name="Picture 9" descr="IMG_1545.JPG"/>
          <p:cNvPicPr>
            <a:picLocks noChangeAspect="1"/>
          </p:cNvPicPr>
          <p:nvPr/>
        </p:nvPicPr>
        <p:blipFill rotWithShape="1">
          <a:blip r:embed="rId4">
            <a:extLst>
              <a:ext uri="{28A0092B-C50C-407E-A947-70E740481C1C}">
                <a14:useLocalDpi xmlns:a14="http://schemas.microsoft.com/office/drawing/2010/main" val="0"/>
              </a:ext>
            </a:extLst>
          </a:blip>
          <a:srcRect l="14403" t="16324" r="33105" b="13169"/>
          <a:stretch/>
        </p:blipFill>
        <p:spPr>
          <a:xfrm>
            <a:off x="152400" y="2514600"/>
            <a:ext cx="2323967" cy="4162088"/>
          </a:xfrm>
          <a:prstGeom prst="rect">
            <a:avLst/>
          </a:prstGeom>
        </p:spPr>
      </p:pic>
    </p:spTree>
    <p:extLst>
      <p:ext uri="{BB962C8B-B14F-4D97-AF65-F5344CB8AC3E}">
        <p14:creationId xmlns:p14="http://schemas.microsoft.com/office/powerpoint/2010/main" val="18826624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Line 9"/>
          <p:cNvSpPr>
            <a:spLocks noChangeShapeType="1"/>
          </p:cNvSpPr>
          <p:nvPr/>
        </p:nvSpPr>
        <p:spPr bwMode="auto">
          <a:xfrm>
            <a:off x="5943600" y="5429250"/>
            <a:ext cx="3200400" cy="0"/>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TextBox 14"/>
          <p:cNvSpPr txBox="1"/>
          <p:nvPr/>
        </p:nvSpPr>
        <p:spPr>
          <a:xfrm>
            <a:off x="6096000" y="5562600"/>
            <a:ext cx="2937122" cy="1077218"/>
          </a:xfrm>
          <a:prstGeom prst="rect">
            <a:avLst/>
          </a:prstGeom>
          <a:noFill/>
        </p:spPr>
        <p:txBody>
          <a:bodyPr wrap="none" rtlCol="0">
            <a:spAutoFit/>
          </a:bodyPr>
          <a:lstStyle/>
          <a:p>
            <a:r>
              <a:rPr lang="en-US" sz="1600" dirty="0" smtClean="0"/>
              <a:t>Adapted from: North Dakota 4-H </a:t>
            </a:r>
          </a:p>
          <a:p>
            <a:r>
              <a:rPr lang="en-US" sz="1600" dirty="0" smtClean="0"/>
              <a:t>2020 Virtual Livestock Show </a:t>
            </a:r>
          </a:p>
          <a:p>
            <a:r>
              <a:rPr lang="en-US" sz="1600" dirty="0" smtClean="0"/>
              <a:t>Video Instruction Guide,</a:t>
            </a:r>
          </a:p>
          <a:p>
            <a:r>
              <a:rPr lang="en-US" sz="1600" dirty="0" smtClean="0"/>
              <a:t>NDSU Extension </a:t>
            </a:r>
            <a:endParaRPr lang="en-US" sz="1600" dirty="0"/>
          </a:p>
        </p:txBody>
      </p:sp>
      <p:sp>
        <p:nvSpPr>
          <p:cNvPr id="10" name="TextBox 9"/>
          <p:cNvSpPr txBox="1"/>
          <p:nvPr/>
        </p:nvSpPr>
        <p:spPr>
          <a:xfrm>
            <a:off x="76200" y="206514"/>
            <a:ext cx="5791200" cy="707886"/>
          </a:xfrm>
          <a:prstGeom prst="rect">
            <a:avLst/>
          </a:prstGeom>
          <a:noFill/>
        </p:spPr>
        <p:txBody>
          <a:bodyPr wrap="square" rtlCol="0">
            <a:spAutoFit/>
          </a:bodyPr>
          <a:lstStyle/>
          <a:p>
            <a:r>
              <a:rPr lang="en-US" sz="2000" i="1" dirty="0" smtClean="0"/>
              <a:t>Figure 7 - </a:t>
            </a:r>
            <a:r>
              <a:rPr lang="en-US" sz="2000" dirty="0" smtClean="0"/>
              <a:t>For: Sheep and Goats</a:t>
            </a:r>
          </a:p>
          <a:p>
            <a:r>
              <a:rPr lang="en-US" sz="2000" dirty="0" smtClean="0"/>
              <a:t>All Breeding and Market Animals</a:t>
            </a:r>
            <a:endParaRPr lang="en-US" sz="2000" dirty="0"/>
          </a:p>
        </p:txBody>
      </p:sp>
      <p:pic>
        <p:nvPicPr>
          <p:cNvPr id="4" name="Picture 3" descr="Screen Shot 2020-05-21 at 11.45.3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76800"/>
            <a:ext cx="3194664" cy="417603"/>
          </a:xfrm>
          <a:prstGeom prst="rect">
            <a:avLst/>
          </a:prstGeom>
        </p:spPr>
      </p:pic>
      <p:pic>
        <p:nvPicPr>
          <p:cNvPr id="3" name="Picture 2" descr="Screen Shot 2020-05-21 at 11.31.02 AM.png"/>
          <p:cNvPicPr>
            <a:picLocks noChangeAspect="1"/>
          </p:cNvPicPr>
          <p:nvPr/>
        </p:nvPicPr>
        <p:blipFill rotWithShape="1">
          <a:blip r:embed="rId4">
            <a:extLst>
              <a:ext uri="{28A0092B-C50C-407E-A947-70E740481C1C}">
                <a14:useLocalDpi xmlns:a14="http://schemas.microsoft.com/office/drawing/2010/main" val="0"/>
              </a:ext>
            </a:extLst>
          </a:blip>
          <a:srcRect b="1013"/>
          <a:stretch/>
        </p:blipFill>
        <p:spPr>
          <a:xfrm>
            <a:off x="0" y="1371600"/>
            <a:ext cx="9144000" cy="358502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8195" r="18195"/>
          <a:stretch/>
        </p:blipFill>
        <p:spPr>
          <a:xfrm>
            <a:off x="76200" y="5970751"/>
            <a:ext cx="915596" cy="811049"/>
          </a:xfrm>
          <a:prstGeom prst="rect">
            <a:avLst/>
          </a:prstGeom>
        </p:spPr>
      </p:pic>
      <p:sp>
        <p:nvSpPr>
          <p:cNvPr id="9" name="TextBox 8"/>
          <p:cNvSpPr txBox="1"/>
          <p:nvPr/>
        </p:nvSpPr>
        <p:spPr>
          <a:xfrm>
            <a:off x="8016158" y="6611779"/>
            <a:ext cx="1121483" cy="246221"/>
          </a:xfrm>
          <a:prstGeom prst="rect">
            <a:avLst/>
          </a:prstGeom>
          <a:noFill/>
        </p:spPr>
        <p:txBody>
          <a:bodyPr wrap="none" rtlCol="0">
            <a:spAutoFit/>
          </a:bodyPr>
          <a:lstStyle/>
          <a:p>
            <a:r>
              <a:rPr lang="en-US" sz="1000" dirty="0" smtClean="0"/>
              <a:t>Version.5.26.2020</a:t>
            </a:r>
            <a:endParaRPr lang="en-US" sz="1000" dirty="0"/>
          </a:p>
        </p:txBody>
      </p:sp>
    </p:spTree>
    <p:extLst>
      <p:ext uri="{BB962C8B-B14F-4D97-AF65-F5344CB8AC3E}">
        <p14:creationId xmlns:p14="http://schemas.microsoft.com/office/powerpoint/2010/main" val="19631165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Line 9"/>
          <p:cNvSpPr>
            <a:spLocks noChangeShapeType="1"/>
          </p:cNvSpPr>
          <p:nvPr/>
        </p:nvSpPr>
        <p:spPr bwMode="auto">
          <a:xfrm>
            <a:off x="5943600" y="5429250"/>
            <a:ext cx="3200400" cy="0"/>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TextBox 9"/>
          <p:cNvSpPr txBox="1"/>
          <p:nvPr/>
        </p:nvSpPr>
        <p:spPr>
          <a:xfrm>
            <a:off x="76200" y="381000"/>
            <a:ext cx="5791200" cy="461665"/>
          </a:xfrm>
          <a:prstGeom prst="rect">
            <a:avLst/>
          </a:prstGeom>
          <a:noFill/>
        </p:spPr>
        <p:txBody>
          <a:bodyPr wrap="square" rtlCol="0">
            <a:spAutoFit/>
          </a:bodyPr>
          <a:lstStyle/>
          <a:p>
            <a:r>
              <a:rPr lang="en-US" dirty="0" smtClean="0"/>
              <a:t>Video Platforms</a:t>
            </a:r>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8195" r="18195"/>
          <a:stretch/>
        </p:blipFill>
        <p:spPr>
          <a:xfrm>
            <a:off x="76200" y="5970751"/>
            <a:ext cx="915596" cy="811049"/>
          </a:xfrm>
          <a:prstGeom prst="rect">
            <a:avLst/>
          </a:prstGeom>
        </p:spPr>
      </p:pic>
      <p:sp>
        <p:nvSpPr>
          <p:cNvPr id="9" name="TextBox 8"/>
          <p:cNvSpPr txBox="1"/>
          <p:nvPr/>
        </p:nvSpPr>
        <p:spPr>
          <a:xfrm>
            <a:off x="152400" y="1571684"/>
            <a:ext cx="5562600" cy="4524316"/>
          </a:xfrm>
          <a:prstGeom prst="rect">
            <a:avLst/>
          </a:prstGeom>
          <a:noFill/>
        </p:spPr>
        <p:txBody>
          <a:bodyPr wrap="square" rtlCol="0">
            <a:spAutoFit/>
          </a:bodyPr>
          <a:lstStyle/>
          <a:p>
            <a:pPr algn="l"/>
            <a:r>
              <a:rPr lang="en-US" sz="1800" b="1" dirty="0" smtClean="0"/>
              <a:t>YouTube</a:t>
            </a:r>
            <a:r>
              <a:rPr lang="en-US" sz="1800" dirty="0"/>
              <a:t> </a:t>
            </a:r>
            <a:r>
              <a:rPr lang="en-US" sz="1800" dirty="0" smtClean="0"/>
              <a:t>-</a:t>
            </a:r>
            <a:r>
              <a:rPr lang="en-US" sz="1800" dirty="0"/>
              <a:t> </a:t>
            </a:r>
            <a:r>
              <a:rPr lang="en-US" sz="1800" dirty="0" smtClean="0"/>
              <a:t>The </a:t>
            </a:r>
            <a:r>
              <a:rPr lang="en-US" sz="1800" dirty="0"/>
              <a:t>following link will direct you to a general YouTube “How to upload your video to YouTube</a:t>
            </a:r>
            <a:r>
              <a:rPr lang="en-US" sz="1800" dirty="0" smtClean="0"/>
              <a:t>”:</a:t>
            </a:r>
            <a:endParaRPr lang="en-US" sz="1800" dirty="0"/>
          </a:p>
          <a:p>
            <a:pPr algn="l"/>
            <a:r>
              <a:rPr lang="en-US" sz="1800" u="sng" dirty="0" smtClean="0">
                <a:hlinkClick r:id="rId4"/>
              </a:rPr>
              <a:t>How </a:t>
            </a:r>
            <a:r>
              <a:rPr lang="en-US" sz="1800" u="sng" dirty="0">
                <a:hlinkClick r:id="rId4"/>
              </a:rPr>
              <a:t>to load a Video on </a:t>
            </a:r>
            <a:r>
              <a:rPr lang="en-US" sz="1800" u="sng" dirty="0" smtClean="0">
                <a:hlinkClick r:id="rId4"/>
              </a:rPr>
              <a:t>YouTube</a:t>
            </a:r>
            <a:endParaRPr lang="en-US" sz="1800" u="sng" dirty="0" smtClean="0"/>
          </a:p>
          <a:p>
            <a:pPr algn="l"/>
            <a:endParaRPr lang="en-US" sz="1800" dirty="0"/>
          </a:p>
          <a:p>
            <a:pPr marL="342900" lvl="0" indent="-342900" algn="l">
              <a:buFont typeface="Wingdings" charset="2"/>
              <a:buChar char="ü"/>
            </a:pPr>
            <a:r>
              <a:rPr lang="en-US" sz="1800" dirty="0" smtClean="0"/>
              <a:t>Record </a:t>
            </a:r>
            <a:r>
              <a:rPr lang="en-US" sz="1800" dirty="0"/>
              <a:t>the video and save,</a:t>
            </a:r>
          </a:p>
          <a:p>
            <a:pPr marL="342900" lvl="0" indent="-342900" algn="l">
              <a:buFont typeface="Wingdings" charset="2"/>
              <a:buChar char="ü"/>
            </a:pPr>
            <a:r>
              <a:rPr lang="en-US" sz="1800" dirty="0"/>
              <a:t>Upload video using the create button,</a:t>
            </a:r>
          </a:p>
          <a:p>
            <a:pPr marL="342900" lvl="0" indent="-342900" algn="l">
              <a:buFont typeface="Wingdings" charset="2"/>
              <a:buChar char="ü"/>
            </a:pPr>
            <a:r>
              <a:rPr lang="en-US" sz="1800" dirty="0"/>
              <a:t>Provide them with a “title” format so you can track videos when you receive with entry, </a:t>
            </a:r>
          </a:p>
          <a:p>
            <a:pPr marL="342900" lvl="0" indent="-342900" algn="l">
              <a:buFont typeface="Wingdings" charset="2"/>
              <a:buChar char="ü"/>
            </a:pPr>
            <a:r>
              <a:rPr lang="en-US" sz="1800" dirty="0"/>
              <a:t>Instruct exhibitors and families to set their visibility setting to unlisted (so only people with the link will see)</a:t>
            </a:r>
          </a:p>
          <a:p>
            <a:pPr marL="342900" lvl="0" indent="-342900" algn="l">
              <a:buFont typeface="Wingdings" charset="2"/>
              <a:buChar char="ü"/>
            </a:pPr>
            <a:r>
              <a:rPr lang="en-US" sz="1800" dirty="0"/>
              <a:t>After uploading, choose to “Copy Video URL.” This is the link that you’ll use to enter.</a:t>
            </a:r>
          </a:p>
          <a:p>
            <a:pPr marL="342900" lvl="0" indent="-342900" algn="l">
              <a:buFont typeface="Wingdings" charset="2"/>
              <a:buChar char="ü"/>
            </a:pPr>
            <a:r>
              <a:rPr lang="en-US" sz="1800" dirty="0"/>
              <a:t>Videos MUST be submitted in the follow YouTube URL format</a:t>
            </a:r>
            <a:r>
              <a:rPr lang="en-US" sz="1800" dirty="0" smtClean="0"/>
              <a:t>: </a:t>
            </a:r>
            <a:r>
              <a:rPr lang="en-US" sz="1800" b="1" dirty="0" smtClean="0"/>
              <a:t>https</a:t>
            </a:r>
            <a:r>
              <a:rPr lang="en-US" sz="1800" b="1" dirty="0"/>
              <a:t>://youtu.be/nJu78GZ_VBk</a:t>
            </a:r>
            <a:endParaRPr lang="en-US" sz="1800" dirty="0"/>
          </a:p>
          <a:p>
            <a:pPr algn="l"/>
            <a:r>
              <a:rPr lang="en-US" sz="1800" b="1" dirty="0"/>
              <a:t> </a:t>
            </a:r>
            <a:endParaRPr lang="en-US" sz="1800" dirty="0"/>
          </a:p>
        </p:txBody>
      </p:sp>
      <p:pic>
        <p:nvPicPr>
          <p:cNvPr id="6" name="Picture 5" descr="IMG_1553.JPG"/>
          <p:cNvPicPr>
            <a:picLocks noChangeAspect="1"/>
          </p:cNvPicPr>
          <p:nvPr/>
        </p:nvPicPr>
        <p:blipFill rotWithShape="1">
          <a:blip r:embed="rId5">
            <a:extLst>
              <a:ext uri="{28A0092B-C50C-407E-A947-70E740481C1C}">
                <a14:useLocalDpi xmlns:a14="http://schemas.microsoft.com/office/drawing/2010/main" val="0"/>
              </a:ext>
            </a:extLst>
          </a:blip>
          <a:srcRect l="15313" t="1090" r="22551" b="19869"/>
          <a:stretch/>
        </p:blipFill>
        <p:spPr>
          <a:xfrm>
            <a:off x="6477000" y="2043181"/>
            <a:ext cx="2209800" cy="3748019"/>
          </a:xfrm>
          <a:prstGeom prst="rect">
            <a:avLst/>
          </a:prstGeom>
        </p:spPr>
      </p:pic>
      <p:sp>
        <p:nvSpPr>
          <p:cNvPr id="7" name="TextBox 6"/>
          <p:cNvSpPr txBox="1"/>
          <p:nvPr/>
        </p:nvSpPr>
        <p:spPr>
          <a:xfrm>
            <a:off x="8016158" y="6611779"/>
            <a:ext cx="1121483" cy="246221"/>
          </a:xfrm>
          <a:prstGeom prst="rect">
            <a:avLst/>
          </a:prstGeom>
          <a:noFill/>
        </p:spPr>
        <p:txBody>
          <a:bodyPr wrap="none" rtlCol="0">
            <a:spAutoFit/>
          </a:bodyPr>
          <a:lstStyle/>
          <a:p>
            <a:r>
              <a:rPr lang="en-US" sz="1000" dirty="0" smtClean="0"/>
              <a:t>Version.5.26.2020</a:t>
            </a:r>
            <a:endParaRPr lang="en-US" sz="1000" dirty="0"/>
          </a:p>
        </p:txBody>
      </p:sp>
    </p:spTree>
    <p:extLst>
      <p:ext uri="{BB962C8B-B14F-4D97-AF65-F5344CB8AC3E}">
        <p14:creationId xmlns:p14="http://schemas.microsoft.com/office/powerpoint/2010/main" val="28707136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Line 9"/>
          <p:cNvSpPr>
            <a:spLocks noChangeShapeType="1"/>
          </p:cNvSpPr>
          <p:nvPr/>
        </p:nvSpPr>
        <p:spPr bwMode="auto">
          <a:xfrm>
            <a:off x="5943600" y="5429250"/>
            <a:ext cx="3200400" cy="0"/>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TextBox 9"/>
          <p:cNvSpPr txBox="1"/>
          <p:nvPr/>
        </p:nvSpPr>
        <p:spPr>
          <a:xfrm>
            <a:off x="76200" y="381000"/>
            <a:ext cx="5791200" cy="461665"/>
          </a:xfrm>
          <a:prstGeom prst="rect">
            <a:avLst/>
          </a:prstGeom>
          <a:noFill/>
        </p:spPr>
        <p:txBody>
          <a:bodyPr wrap="square" rtlCol="0">
            <a:spAutoFit/>
          </a:bodyPr>
          <a:lstStyle/>
          <a:p>
            <a:r>
              <a:rPr lang="en-US" dirty="0" smtClean="0"/>
              <a:t>Video Platforms</a:t>
            </a:r>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8195" r="18195"/>
          <a:stretch/>
        </p:blipFill>
        <p:spPr>
          <a:xfrm>
            <a:off x="76200" y="5970751"/>
            <a:ext cx="915596" cy="811049"/>
          </a:xfrm>
          <a:prstGeom prst="rect">
            <a:avLst/>
          </a:prstGeom>
        </p:spPr>
      </p:pic>
      <p:sp>
        <p:nvSpPr>
          <p:cNvPr id="9" name="TextBox 8"/>
          <p:cNvSpPr txBox="1"/>
          <p:nvPr/>
        </p:nvSpPr>
        <p:spPr>
          <a:xfrm>
            <a:off x="152400" y="1676400"/>
            <a:ext cx="5791200" cy="3970318"/>
          </a:xfrm>
          <a:prstGeom prst="rect">
            <a:avLst/>
          </a:prstGeom>
          <a:noFill/>
        </p:spPr>
        <p:txBody>
          <a:bodyPr wrap="square" rtlCol="0">
            <a:spAutoFit/>
          </a:bodyPr>
          <a:lstStyle/>
          <a:p>
            <a:pPr algn="l"/>
            <a:r>
              <a:rPr lang="en-US" sz="1800" b="1" dirty="0" err="1" smtClean="0"/>
              <a:t>Vimeo</a:t>
            </a:r>
            <a:r>
              <a:rPr lang="en-US" sz="1800" b="1" dirty="0"/>
              <a:t> </a:t>
            </a:r>
            <a:r>
              <a:rPr lang="mr-IN" sz="1800" b="1" dirty="0" smtClean="0"/>
              <a:t>–</a:t>
            </a:r>
            <a:r>
              <a:rPr lang="en-US" sz="1800" b="1" dirty="0" smtClean="0"/>
              <a:t> </a:t>
            </a:r>
            <a:r>
              <a:rPr lang="en-US" sz="1800" dirty="0" smtClean="0"/>
              <a:t>Another </a:t>
            </a:r>
            <a:r>
              <a:rPr lang="en-US" sz="1800" dirty="0"/>
              <a:t>option and for ease of uploading is straightforward. The following link will direct you to an instructional YouTube video on “How to Upload a Video to </a:t>
            </a:r>
            <a:r>
              <a:rPr lang="en-US" sz="1800" dirty="0" err="1"/>
              <a:t>Vimeo</a:t>
            </a:r>
            <a:r>
              <a:rPr lang="en-US" sz="1800" dirty="0" smtClean="0"/>
              <a:t>”:</a:t>
            </a:r>
            <a:r>
              <a:rPr lang="en-US" sz="1800" dirty="0"/>
              <a:t> </a:t>
            </a:r>
            <a:r>
              <a:rPr lang="en-US" sz="1800" u="sng" dirty="0" smtClean="0">
                <a:hlinkClick r:id="rId4"/>
              </a:rPr>
              <a:t>How </a:t>
            </a:r>
            <a:r>
              <a:rPr lang="en-US" sz="1800" u="sng" dirty="0">
                <a:hlinkClick r:id="rId4"/>
              </a:rPr>
              <a:t>to Upload Video on </a:t>
            </a:r>
            <a:r>
              <a:rPr lang="en-US" sz="1800" u="sng" dirty="0" smtClean="0">
                <a:hlinkClick r:id="rId4"/>
              </a:rPr>
              <a:t>Vimeo</a:t>
            </a:r>
            <a:endParaRPr lang="en-US" sz="1800" u="sng" dirty="0" smtClean="0"/>
          </a:p>
          <a:p>
            <a:pPr algn="l"/>
            <a:endParaRPr lang="en-US" sz="1800" dirty="0"/>
          </a:p>
          <a:p>
            <a:pPr marL="342900" indent="-342900" algn="l">
              <a:buFont typeface="Wingdings" charset="2"/>
              <a:buChar char="ü"/>
            </a:pPr>
            <a:r>
              <a:rPr lang="en-US" sz="1800" dirty="0"/>
              <a:t>After uploading:</a:t>
            </a:r>
          </a:p>
          <a:p>
            <a:pPr marL="342900" lvl="0" indent="-342900" algn="l">
              <a:buFont typeface="Wingdings" charset="2"/>
              <a:buChar char="ü"/>
            </a:pPr>
            <a:r>
              <a:rPr lang="en-US" sz="1800" dirty="0"/>
              <a:t>Click share and then copy the link, </a:t>
            </a:r>
          </a:p>
          <a:p>
            <a:pPr marL="342900" lvl="0" indent="-342900" algn="l">
              <a:buFont typeface="Wingdings" charset="2"/>
              <a:buChar char="ü"/>
            </a:pPr>
            <a:r>
              <a:rPr lang="en-US" sz="1800" dirty="0"/>
              <a:t>Advise the exhibitors to paste link into the entry,</a:t>
            </a:r>
          </a:p>
          <a:p>
            <a:pPr marL="342900" lvl="0" indent="-342900" algn="l">
              <a:buFont typeface="Wingdings" charset="2"/>
              <a:buChar char="ü"/>
            </a:pPr>
            <a:r>
              <a:rPr lang="en-US" sz="1800" dirty="0"/>
              <a:t>Videos MUST be submitted in the follow </a:t>
            </a:r>
            <a:r>
              <a:rPr lang="en-US" sz="1800" dirty="0" err="1"/>
              <a:t>Vimeo</a:t>
            </a:r>
            <a:r>
              <a:rPr lang="en-US" sz="1800" dirty="0"/>
              <a:t> URL format </a:t>
            </a:r>
            <a:r>
              <a:rPr lang="en-US" sz="1800" b="1" dirty="0" smtClean="0"/>
              <a:t>https</a:t>
            </a:r>
            <a:r>
              <a:rPr lang="en-US" sz="1800" b="1" dirty="0"/>
              <a:t>://vimeo.com/403839309</a:t>
            </a:r>
            <a:endParaRPr lang="en-US" sz="1800" dirty="0"/>
          </a:p>
          <a:p>
            <a:pPr lvl="0" algn="l"/>
            <a:endParaRPr lang="en-US" sz="1800" dirty="0" smtClean="0"/>
          </a:p>
          <a:p>
            <a:pPr lvl="0" algn="l"/>
            <a:r>
              <a:rPr lang="en-US" sz="1800" dirty="0" smtClean="0"/>
              <a:t>This </a:t>
            </a:r>
            <a:r>
              <a:rPr lang="en-US" sz="1800" dirty="0"/>
              <a:t>program does require that videos be seen by anyone upon saving. So if you prefer that videos are not </a:t>
            </a:r>
            <a:r>
              <a:rPr lang="en-US" sz="1800" dirty="0" smtClean="0"/>
              <a:t>seen </a:t>
            </a:r>
            <a:r>
              <a:rPr lang="en-US" sz="1800" dirty="0"/>
              <a:t>by the public, this may not be the go to video upload.</a:t>
            </a:r>
          </a:p>
        </p:txBody>
      </p:sp>
      <p:pic>
        <p:nvPicPr>
          <p:cNvPr id="5" name="Picture 4" descr="Bing Show Steer 9.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0" y="2353976"/>
            <a:ext cx="2425249" cy="3437224"/>
          </a:xfrm>
          <a:prstGeom prst="rect">
            <a:avLst/>
          </a:prstGeom>
        </p:spPr>
      </p:pic>
      <p:sp>
        <p:nvSpPr>
          <p:cNvPr id="7" name="TextBox 6"/>
          <p:cNvSpPr txBox="1"/>
          <p:nvPr/>
        </p:nvSpPr>
        <p:spPr>
          <a:xfrm>
            <a:off x="8016158" y="6611779"/>
            <a:ext cx="1121483" cy="246221"/>
          </a:xfrm>
          <a:prstGeom prst="rect">
            <a:avLst/>
          </a:prstGeom>
          <a:noFill/>
        </p:spPr>
        <p:txBody>
          <a:bodyPr wrap="none" rtlCol="0">
            <a:spAutoFit/>
          </a:bodyPr>
          <a:lstStyle/>
          <a:p>
            <a:r>
              <a:rPr lang="en-US" sz="1000" dirty="0" smtClean="0"/>
              <a:t>Version.5.26.2020</a:t>
            </a:r>
            <a:endParaRPr lang="en-US" sz="1000" dirty="0"/>
          </a:p>
        </p:txBody>
      </p:sp>
    </p:spTree>
    <p:extLst>
      <p:ext uri="{BB962C8B-B14F-4D97-AF65-F5344CB8AC3E}">
        <p14:creationId xmlns:p14="http://schemas.microsoft.com/office/powerpoint/2010/main" val="13887002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Line 9"/>
          <p:cNvSpPr>
            <a:spLocks noChangeShapeType="1"/>
          </p:cNvSpPr>
          <p:nvPr/>
        </p:nvSpPr>
        <p:spPr bwMode="auto">
          <a:xfrm>
            <a:off x="5943600" y="5429250"/>
            <a:ext cx="3200400" cy="0"/>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TextBox 9"/>
          <p:cNvSpPr txBox="1"/>
          <p:nvPr/>
        </p:nvSpPr>
        <p:spPr>
          <a:xfrm>
            <a:off x="76200" y="381000"/>
            <a:ext cx="5791200" cy="461665"/>
          </a:xfrm>
          <a:prstGeom prst="rect">
            <a:avLst/>
          </a:prstGeom>
          <a:noFill/>
        </p:spPr>
        <p:txBody>
          <a:bodyPr wrap="square" rtlCol="0">
            <a:spAutoFit/>
          </a:bodyPr>
          <a:lstStyle/>
          <a:p>
            <a:r>
              <a:rPr lang="en-US" dirty="0" smtClean="0"/>
              <a:t>Example Entry Form</a:t>
            </a:r>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8195" r="18195"/>
          <a:stretch/>
        </p:blipFill>
        <p:spPr>
          <a:xfrm>
            <a:off x="76200" y="5970751"/>
            <a:ext cx="915596" cy="811049"/>
          </a:xfrm>
          <a:prstGeom prst="rect">
            <a:avLst/>
          </a:prstGeom>
        </p:spPr>
      </p:pic>
      <p:pic>
        <p:nvPicPr>
          <p:cNvPr id="5" name="Picture 4" descr="Screen Shot 2020-05-23 at 3.21.4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1523999"/>
            <a:ext cx="3962400" cy="5124307"/>
          </a:xfrm>
          <a:prstGeom prst="rect">
            <a:avLst/>
          </a:prstGeom>
        </p:spPr>
      </p:pic>
      <p:pic>
        <p:nvPicPr>
          <p:cNvPr id="6" name="Picture 5" descr="Screen Shot 2020-05-23 at 3.31.00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2462767"/>
            <a:ext cx="4495799" cy="3476403"/>
          </a:xfrm>
          <a:prstGeom prst="rect">
            <a:avLst/>
          </a:prstGeom>
        </p:spPr>
      </p:pic>
      <p:sp>
        <p:nvSpPr>
          <p:cNvPr id="7" name="TextBox 6"/>
          <p:cNvSpPr txBox="1"/>
          <p:nvPr/>
        </p:nvSpPr>
        <p:spPr>
          <a:xfrm>
            <a:off x="76200" y="1447800"/>
            <a:ext cx="4800600" cy="1015663"/>
          </a:xfrm>
          <a:prstGeom prst="rect">
            <a:avLst/>
          </a:prstGeom>
          <a:noFill/>
        </p:spPr>
        <p:txBody>
          <a:bodyPr wrap="square" rtlCol="0">
            <a:spAutoFit/>
          </a:bodyPr>
          <a:lstStyle/>
          <a:p>
            <a:r>
              <a:rPr lang="en-US" sz="2000" dirty="0" smtClean="0"/>
              <a:t>This form could be used as a template to upload into a digital format for entry submission. </a:t>
            </a:r>
            <a:endParaRPr lang="en-US" sz="2000" dirty="0"/>
          </a:p>
        </p:txBody>
      </p:sp>
      <p:sp>
        <p:nvSpPr>
          <p:cNvPr id="9" name="TextBox 8"/>
          <p:cNvSpPr txBox="1"/>
          <p:nvPr/>
        </p:nvSpPr>
        <p:spPr>
          <a:xfrm>
            <a:off x="8016158" y="6611779"/>
            <a:ext cx="1121483" cy="246221"/>
          </a:xfrm>
          <a:prstGeom prst="rect">
            <a:avLst/>
          </a:prstGeom>
          <a:noFill/>
        </p:spPr>
        <p:txBody>
          <a:bodyPr wrap="none" rtlCol="0">
            <a:spAutoFit/>
          </a:bodyPr>
          <a:lstStyle/>
          <a:p>
            <a:r>
              <a:rPr lang="en-US" sz="1000" dirty="0" smtClean="0"/>
              <a:t>Version.5.26.2020</a:t>
            </a:r>
            <a:endParaRPr lang="en-US" sz="1000" dirty="0"/>
          </a:p>
        </p:txBody>
      </p:sp>
    </p:spTree>
    <p:extLst>
      <p:ext uri="{BB962C8B-B14F-4D97-AF65-F5344CB8AC3E}">
        <p14:creationId xmlns:p14="http://schemas.microsoft.com/office/powerpoint/2010/main" val="4786243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Line 9"/>
          <p:cNvSpPr>
            <a:spLocks noChangeShapeType="1"/>
          </p:cNvSpPr>
          <p:nvPr/>
        </p:nvSpPr>
        <p:spPr bwMode="auto">
          <a:xfrm>
            <a:off x="5943600" y="5429250"/>
            <a:ext cx="3200400" cy="0"/>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TextBox 9"/>
          <p:cNvSpPr txBox="1"/>
          <p:nvPr/>
        </p:nvSpPr>
        <p:spPr>
          <a:xfrm>
            <a:off x="76200" y="381000"/>
            <a:ext cx="5791200" cy="461665"/>
          </a:xfrm>
          <a:prstGeom prst="rect">
            <a:avLst/>
          </a:prstGeom>
          <a:noFill/>
        </p:spPr>
        <p:txBody>
          <a:bodyPr wrap="square" rtlCol="0">
            <a:spAutoFit/>
          </a:bodyPr>
          <a:lstStyle/>
          <a:p>
            <a:r>
              <a:rPr lang="en-US" dirty="0" smtClean="0"/>
              <a:t>Virtual Show You Say? </a:t>
            </a:r>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8195" r="18195"/>
          <a:stretch/>
        </p:blipFill>
        <p:spPr>
          <a:xfrm>
            <a:off x="76200" y="5970751"/>
            <a:ext cx="915596" cy="811049"/>
          </a:xfrm>
          <a:prstGeom prst="rect">
            <a:avLst/>
          </a:prstGeom>
        </p:spPr>
      </p:pic>
      <p:sp>
        <p:nvSpPr>
          <p:cNvPr id="9" name="TextBox 8"/>
          <p:cNvSpPr txBox="1"/>
          <p:nvPr/>
        </p:nvSpPr>
        <p:spPr>
          <a:xfrm>
            <a:off x="304800" y="1447800"/>
            <a:ext cx="5334001" cy="4801315"/>
          </a:xfrm>
          <a:prstGeom prst="rect">
            <a:avLst/>
          </a:prstGeom>
          <a:noFill/>
        </p:spPr>
        <p:txBody>
          <a:bodyPr wrap="square" rtlCol="0">
            <a:spAutoFit/>
          </a:bodyPr>
          <a:lstStyle/>
          <a:p>
            <a:pPr algn="ctr"/>
            <a:r>
              <a:rPr lang="en-US" sz="1800" dirty="0"/>
              <a:t>When something happens and a fair or exhibition shuts down or has to limit </a:t>
            </a:r>
            <a:r>
              <a:rPr lang="en-US" sz="1800" dirty="0" smtClean="0"/>
              <a:t>its </a:t>
            </a:r>
            <a:r>
              <a:rPr lang="en-US" sz="1800" dirty="0"/>
              <a:t>offerings, where does one </a:t>
            </a:r>
            <a:r>
              <a:rPr lang="en-US" sz="1800" dirty="0" smtClean="0"/>
              <a:t>turn for </a:t>
            </a:r>
            <a:r>
              <a:rPr lang="en-US" sz="1800" dirty="0"/>
              <a:t>options? </a:t>
            </a:r>
            <a:endParaRPr lang="en-US" sz="1800" dirty="0" smtClean="0"/>
          </a:p>
          <a:p>
            <a:pPr algn="ctr"/>
            <a:endParaRPr lang="en-US" sz="1800" dirty="0" smtClean="0"/>
          </a:p>
          <a:p>
            <a:pPr algn="ctr"/>
            <a:r>
              <a:rPr lang="en-US" sz="1800" dirty="0" smtClean="0"/>
              <a:t>Virtual </a:t>
            </a:r>
            <a:r>
              <a:rPr lang="en-US" sz="1800" dirty="0"/>
              <a:t>shows have begun to emerge as a possible option. Small fairs, exhibitions and/or livestock shows may not be able to afford the price of a commercially available virtual </a:t>
            </a:r>
            <a:r>
              <a:rPr lang="en-US" sz="1800" dirty="0" smtClean="0"/>
              <a:t>show.</a:t>
            </a:r>
            <a:r>
              <a:rPr lang="en-US" sz="1800" dirty="0"/>
              <a:t> </a:t>
            </a:r>
            <a:r>
              <a:rPr lang="en-US" sz="1800" dirty="0" smtClean="0"/>
              <a:t> Navigating </a:t>
            </a:r>
            <a:r>
              <a:rPr lang="en-US" sz="1800" dirty="0"/>
              <a:t>“what to do” or “how to prepare for” an impending shutdown will help possibly ease some concerns for educators, volunteers, fairs, expositions, and livestock shows</a:t>
            </a:r>
            <a:r>
              <a:rPr lang="en-US" sz="1800" dirty="0" smtClean="0"/>
              <a:t>.</a:t>
            </a:r>
            <a:r>
              <a:rPr lang="en-US" sz="1800" dirty="0"/>
              <a:t> </a:t>
            </a:r>
            <a:endParaRPr lang="en-US" sz="1800" dirty="0" smtClean="0"/>
          </a:p>
          <a:p>
            <a:pPr algn="ctr"/>
            <a:endParaRPr lang="en-US" sz="1800" dirty="0" smtClean="0"/>
          </a:p>
          <a:p>
            <a:pPr algn="ctr"/>
            <a:r>
              <a:rPr lang="en-US" sz="1800" dirty="0" smtClean="0"/>
              <a:t>The </a:t>
            </a:r>
            <a:r>
              <a:rPr lang="en-US" sz="1800" dirty="0"/>
              <a:t>following are guidelines to offering a livestock show </a:t>
            </a:r>
            <a:r>
              <a:rPr lang="en-US" sz="1800" dirty="0" smtClean="0"/>
              <a:t>virtually</a:t>
            </a:r>
            <a:r>
              <a:rPr lang="en-US" sz="1800" dirty="0"/>
              <a:t>. </a:t>
            </a:r>
            <a:r>
              <a:rPr lang="en-US" sz="1800" dirty="0" smtClean="0"/>
              <a:t> Using these tools will help guide an exhibitor’s success in photography and videography. These slides have been created to share with youth exhibitors, volunteers, leaders, advisors, etc. </a:t>
            </a:r>
            <a:endParaRPr lang="en-US" sz="1800" dirty="0"/>
          </a:p>
        </p:txBody>
      </p:sp>
      <p:sp>
        <p:nvSpPr>
          <p:cNvPr id="7" name="TextBox 6"/>
          <p:cNvSpPr txBox="1"/>
          <p:nvPr/>
        </p:nvSpPr>
        <p:spPr>
          <a:xfrm>
            <a:off x="8016158" y="6611779"/>
            <a:ext cx="1121483" cy="246221"/>
          </a:xfrm>
          <a:prstGeom prst="rect">
            <a:avLst/>
          </a:prstGeom>
          <a:noFill/>
        </p:spPr>
        <p:txBody>
          <a:bodyPr wrap="none" rtlCol="0">
            <a:spAutoFit/>
          </a:bodyPr>
          <a:lstStyle/>
          <a:p>
            <a:r>
              <a:rPr lang="en-US" sz="1000" dirty="0" smtClean="0"/>
              <a:t>Version.5.26.2020</a:t>
            </a:r>
            <a:endParaRPr lang="en-US" sz="1000" dirty="0"/>
          </a:p>
        </p:txBody>
      </p:sp>
      <p:pic>
        <p:nvPicPr>
          <p:cNvPr id="11" name="Picture 10" descr="IMG_1571.JPG"/>
          <p:cNvPicPr>
            <a:picLocks noChangeAspect="1"/>
          </p:cNvPicPr>
          <p:nvPr/>
        </p:nvPicPr>
        <p:blipFill rotWithShape="1">
          <a:blip r:embed="rId4">
            <a:extLst>
              <a:ext uri="{28A0092B-C50C-407E-A947-70E740481C1C}">
                <a14:useLocalDpi xmlns:a14="http://schemas.microsoft.com/office/drawing/2010/main" val="0"/>
              </a:ext>
            </a:extLst>
          </a:blip>
          <a:srcRect l="8305" t="10978" r="21885" b="25856"/>
          <a:stretch/>
        </p:blipFill>
        <p:spPr>
          <a:xfrm>
            <a:off x="5714999" y="2133600"/>
            <a:ext cx="3221237" cy="3886200"/>
          </a:xfrm>
          <a:prstGeom prst="rect">
            <a:avLst/>
          </a:prstGeom>
        </p:spPr>
      </p:pic>
    </p:spTree>
    <p:extLst>
      <p:ext uri="{BB962C8B-B14F-4D97-AF65-F5344CB8AC3E}">
        <p14:creationId xmlns:p14="http://schemas.microsoft.com/office/powerpoint/2010/main" val="37114596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Screen Shot 2020-05-20 at 11.28.48 PM.png"/>
          <p:cNvPicPr>
            <a:picLocks noChangeAspect="1"/>
          </p:cNvPicPr>
          <p:nvPr/>
        </p:nvPicPr>
        <p:blipFill rotWithShape="1">
          <a:blip r:embed="rId3">
            <a:extLst>
              <a:ext uri="{28A0092B-C50C-407E-A947-70E740481C1C}">
                <a14:useLocalDpi xmlns:a14="http://schemas.microsoft.com/office/drawing/2010/main" val="0"/>
              </a:ext>
            </a:extLst>
          </a:blip>
          <a:srcRect l="803" r="-1" b="2479"/>
          <a:stretch/>
        </p:blipFill>
        <p:spPr>
          <a:xfrm>
            <a:off x="2590800" y="4884574"/>
            <a:ext cx="2362200" cy="1775870"/>
          </a:xfrm>
          <a:prstGeom prst="rect">
            <a:avLst/>
          </a:prstGeom>
        </p:spPr>
      </p:pic>
      <p:sp>
        <p:nvSpPr>
          <p:cNvPr id="3076" name="Line 9"/>
          <p:cNvSpPr>
            <a:spLocks noChangeShapeType="1"/>
          </p:cNvSpPr>
          <p:nvPr/>
        </p:nvSpPr>
        <p:spPr bwMode="auto">
          <a:xfrm>
            <a:off x="5943600" y="5429250"/>
            <a:ext cx="3200400" cy="0"/>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TextBox 14"/>
          <p:cNvSpPr txBox="1"/>
          <p:nvPr/>
        </p:nvSpPr>
        <p:spPr>
          <a:xfrm>
            <a:off x="0" y="1633477"/>
            <a:ext cx="5181600" cy="2862323"/>
          </a:xfrm>
          <a:prstGeom prst="rect">
            <a:avLst/>
          </a:prstGeom>
          <a:noFill/>
        </p:spPr>
        <p:txBody>
          <a:bodyPr wrap="square" rtlCol="0">
            <a:spAutoFit/>
          </a:bodyPr>
          <a:lstStyle/>
          <a:p>
            <a:r>
              <a:rPr lang="en-US" sz="1800" dirty="0" smtClean="0"/>
              <a:t>Turn your phone to the horizontal position when shooting a photo or video. Both photo and video should be taken from eye level or below eye level position with animal.  Try not to take photo above the animal in a downward position. </a:t>
            </a:r>
            <a:r>
              <a:rPr lang="en-US" sz="1800" dirty="0"/>
              <a:t> </a:t>
            </a:r>
            <a:r>
              <a:rPr lang="en-US" sz="1800" dirty="0" smtClean="0"/>
              <a:t>The downward angle  offers a skewed perspective in the actual size of the animal.  Assure that lighting is appropriate. Avoid taking photos  in low light, or where shadows or intensely bright light (such as directly into sun) may impact the quality of the photo.  </a:t>
            </a:r>
            <a:endParaRPr lang="en-US" sz="1800" dirty="0"/>
          </a:p>
        </p:txBody>
      </p:sp>
      <p:sp>
        <p:nvSpPr>
          <p:cNvPr id="22" name="TextBox 21"/>
          <p:cNvSpPr txBox="1"/>
          <p:nvPr/>
        </p:nvSpPr>
        <p:spPr>
          <a:xfrm>
            <a:off x="2819400" y="4876800"/>
            <a:ext cx="1883348" cy="338554"/>
          </a:xfrm>
          <a:prstGeom prst="rect">
            <a:avLst/>
          </a:prstGeom>
          <a:noFill/>
        </p:spPr>
        <p:txBody>
          <a:bodyPr wrap="none" rtlCol="0">
            <a:spAutoFit/>
          </a:bodyPr>
          <a:lstStyle/>
          <a:p>
            <a:r>
              <a:rPr lang="en-US" sz="1600" dirty="0" smtClean="0"/>
              <a:t>10 </a:t>
            </a:r>
            <a:r>
              <a:rPr lang="mr-IN" sz="1600" dirty="0" smtClean="0"/>
              <a:t>–</a:t>
            </a:r>
            <a:r>
              <a:rPr lang="en-US" sz="1600" dirty="0" smtClean="0"/>
              <a:t> 14 feet distance</a:t>
            </a:r>
            <a:endParaRPr lang="en-US" sz="1600" dirty="0"/>
          </a:p>
        </p:txBody>
      </p:sp>
      <p:pic>
        <p:nvPicPr>
          <p:cNvPr id="29" name="Picture 28"/>
          <p:cNvPicPr>
            <a:picLocks noChangeAspect="1"/>
          </p:cNvPicPr>
          <p:nvPr/>
        </p:nvPicPr>
        <p:blipFill rotWithShape="1">
          <a:blip r:embed="rId4" cstate="print">
            <a:extLst>
              <a:ext uri="{28A0092B-C50C-407E-A947-70E740481C1C}">
                <a14:useLocalDpi xmlns:a14="http://schemas.microsoft.com/office/drawing/2010/main" val="0"/>
              </a:ext>
            </a:extLst>
          </a:blip>
          <a:srcRect l="18195" r="18195"/>
          <a:stretch/>
        </p:blipFill>
        <p:spPr>
          <a:xfrm>
            <a:off x="76200" y="5970751"/>
            <a:ext cx="915596" cy="811049"/>
          </a:xfrm>
          <a:prstGeom prst="rect">
            <a:avLst/>
          </a:prstGeom>
        </p:spPr>
      </p:pic>
      <p:pic>
        <p:nvPicPr>
          <p:cNvPr id="39" name="Picture 38" descr="IMG_1572.JPG"/>
          <p:cNvPicPr>
            <a:picLocks noChangeAspect="1"/>
          </p:cNvPicPr>
          <p:nvPr/>
        </p:nvPicPr>
        <p:blipFill rotWithShape="1">
          <a:blip r:embed="rId5">
            <a:extLst>
              <a:ext uri="{28A0092B-C50C-407E-A947-70E740481C1C}">
                <a14:useLocalDpi xmlns:a14="http://schemas.microsoft.com/office/drawing/2010/main" val="0"/>
              </a:ext>
            </a:extLst>
          </a:blip>
          <a:srcRect l="15086" r="17354" b="21560"/>
          <a:stretch/>
        </p:blipFill>
        <p:spPr>
          <a:xfrm flipH="1">
            <a:off x="5402004" y="1447800"/>
            <a:ext cx="3513395" cy="5181600"/>
          </a:xfrm>
          <a:prstGeom prst="rect">
            <a:avLst/>
          </a:prstGeom>
        </p:spPr>
      </p:pic>
      <p:cxnSp>
        <p:nvCxnSpPr>
          <p:cNvPr id="8" name="Straight Connector 7"/>
          <p:cNvCxnSpPr/>
          <p:nvPr/>
        </p:nvCxnSpPr>
        <p:spPr bwMode="auto">
          <a:xfrm flipV="1">
            <a:off x="3962400" y="4419600"/>
            <a:ext cx="2438400" cy="9906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12" name="Straight Connector 11"/>
          <p:cNvCxnSpPr/>
          <p:nvPr/>
        </p:nvCxnSpPr>
        <p:spPr bwMode="auto">
          <a:xfrm flipV="1">
            <a:off x="3962400" y="4800600"/>
            <a:ext cx="3810000" cy="6096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pic>
        <p:nvPicPr>
          <p:cNvPr id="48" name="Picture 47" descr="IMG_1572.JPG"/>
          <p:cNvPicPr>
            <a:picLocks noChangeAspect="1"/>
          </p:cNvPicPr>
          <p:nvPr/>
        </p:nvPicPr>
        <p:blipFill rotWithShape="1">
          <a:blip r:embed="rId5">
            <a:extLst>
              <a:ext uri="{28A0092B-C50C-407E-A947-70E740481C1C}">
                <a14:useLocalDpi xmlns:a14="http://schemas.microsoft.com/office/drawing/2010/main" val="0"/>
              </a:ext>
            </a:extLst>
          </a:blip>
          <a:srcRect l="684" r="-3272" b="27748"/>
          <a:stretch/>
        </p:blipFill>
        <p:spPr>
          <a:xfrm flipH="1">
            <a:off x="3200400" y="5410200"/>
            <a:ext cx="1066800" cy="723430"/>
          </a:xfrm>
          <a:prstGeom prst="rect">
            <a:avLst/>
          </a:prstGeom>
        </p:spPr>
      </p:pic>
      <p:sp>
        <p:nvSpPr>
          <p:cNvPr id="11" name="TextBox 10"/>
          <p:cNvSpPr txBox="1"/>
          <p:nvPr/>
        </p:nvSpPr>
        <p:spPr>
          <a:xfrm>
            <a:off x="76200" y="457200"/>
            <a:ext cx="5791200" cy="400110"/>
          </a:xfrm>
          <a:prstGeom prst="rect">
            <a:avLst/>
          </a:prstGeom>
          <a:noFill/>
        </p:spPr>
        <p:txBody>
          <a:bodyPr wrap="square" rtlCol="0">
            <a:spAutoFit/>
          </a:bodyPr>
          <a:lstStyle/>
          <a:p>
            <a:r>
              <a:rPr lang="en-US" sz="2000" i="1" dirty="0" smtClean="0"/>
              <a:t>Figure 1 - </a:t>
            </a:r>
            <a:r>
              <a:rPr lang="en-US" sz="2000" dirty="0" smtClean="0"/>
              <a:t>Still Photo and Video: Angle and  Elevation </a:t>
            </a:r>
            <a:endParaRPr lang="en-US" sz="2000" dirty="0"/>
          </a:p>
        </p:txBody>
      </p:sp>
      <p:sp>
        <p:nvSpPr>
          <p:cNvPr id="13" name="TextBox 12"/>
          <p:cNvSpPr txBox="1"/>
          <p:nvPr/>
        </p:nvSpPr>
        <p:spPr>
          <a:xfrm>
            <a:off x="8016158" y="6611779"/>
            <a:ext cx="1121483" cy="246221"/>
          </a:xfrm>
          <a:prstGeom prst="rect">
            <a:avLst/>
          </a:prstGeom>
          <a:noFill/>
        </p:spPr>
        <p:txBody>
          <a:bodyPr wrap="none" rtlCol="0">
            <a:spAutoFit/>
          </a:bodyPr>
          <a:lstStyle/>
          <a:p>
            <a:r>
              <a:rPr lang="en-US" sz="1000" dirty="0" smtClean="0"/>
              <a:t>Version.5.26.2020</a:t>
            </a:r>
            <a:endParaRPr lang="en-US" sz="10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Line 9"/>
          <p:cNvSpPr>
            <a:spLocks noChangeShapeType="1"/>
          </p:cNvSpPr>
          <p:nvPr/>
        </p:nvSpPr>
        <p:spPr bwMode="auto">
          <a:xfrm>
            <a:off x="5943600" y="5429250"/>
            <a:ext cx="3200400" cy="0"/>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TextBox 14"/>
          <p:cNvSpPr txBox="1"/>
          <p:nvPr/>
        </p:nvSpPr>
        <p:spPr>
          <a:xfrm>
            <a:off x="976489" y="5780782"/>
            <a:ext cx="4967111" cy="1077218"/>
          </a:xfrm>
          <a:prstGeom prst="rect">
            <a:avLst/>
          </a:prstGeom>
          <a:noFill/>
        </p:spPr>
        <p:txBody>
          <a:bodyPr wrap="square" rtlCol="0">
            <a:spAutoFit/>
          </a:bodyPr>
          <a:lstStyle/>
          <a:p>
            <a:r>
              <a:rPr lang="en-US" sz="1600" dirty="0" smtClean="0"/>
              <a:t>These are images with the exhibitor in full view and in control, through contact. Capture a front view, side view and a rear view. </a:t>
            </a:r>
            <a:r>
              <a:rPr lang="en-US" sz="1600" dirty="0"/>
              <a:t>Judges can evaluate three dimensionally with the views provided.</a:t>
            </a:r>
          </a:p>
        </p:txBody>
      </p:sp>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18195" r="18195"/>
          <a:stretch/>
        </p:blipFill>
        <p:spPr>
          <a:xfrm>
            <a:off x="76200" y="5970751"/>
            <a:ext cx="915596" cy="811049"/>
          </a:xfrm>
          <a:prstGeom prst="rect">
            <a:avLst/>
          </a:prstGeom>
        </p:spPr>
      </p:pic>
      <p:pic>
        <p:nvPicPr>
          <p:cNvPr id="28" name="Picture 27" descr="IMG_1443.JPG"/>
          <p:cNvPicPr>
            <a:picLocks noChangeAspect="1"/>
          </p:cNvPicPr>
          <p:nvPr/>
        </p:nvPicPr>
        <p:blipFill rotWithShape="1">
          <a:blip r:embed="rId4">
            <a:extLst>
              <a:ext uri="{28A0092B-C50C-407E-A947-70E740481C1C}">
                <a14:useLocalDpi xmlns:a14="http://schemas.microsoft.com/office/drawing/2010/main" val="0"/>
              </a:ext>
            </a:extLst>
          </a:blip>
          <a:srcRect l="34083" t="40491" r="51824" b="38688"/>
          <a:stretch/>
        </p:blipFill>
        <p:spPr>
          <a:xfrm>
            <a:off x="3048000" y="1371600"/>
            <a:ext cx="3352800" cy="3715167"/>
          </a:xfrm>
          <a:prstGeom prst="rect">
            <a:avLst/>
          </a:prstGeom>
        </p:spPr>
      </p:pic>
      <p:pic>
        <p:nvPicPr>
          <p:cNvPr id="41" name="Picture 40" descr="IMG_1542.JPG"/>
          <p:cNvPicPr>
            <a:picLocks noChangeAspect="1"/>
          </p:cNvPicPr>
          <p:nvPr/>
        </p:nvPicPr>
        <p:blipFill rotWithShape="1">
          <a:blip r:embed="rId5">
            <a:extLst>
              <a:ext uri="{28A0092B-C50C-407E-A947-70E740481C1C}">
                <a14:useLocalDpi xmlns:a14="http://schemas.microsoft.com/office/drawing/2010/main" val="0"/>
              </a:ext>
            </a:extLst>
          </a:blip>
          <a:srcRect l="-224" t="9260" r="27273" b="7239"/>
          <a:stretch/>
        </p:blipFill>
        <p:spPr>
          <a:xfrm>
            <a:off x="609600" y="1905000"/>
            <a:ext cx="2499633" cy="3814824"/>
          </a:xfrm>
          <a:prstGeom prst="rect">
            <a:avLst/>
          </a:prstGeom>
        </p:spPr>
      </p:pic>
      <p:pic>
        <p:nvPicPr>
          <p:cNvPr id="12" name="Picture 11" descr="PL1.jpg"/>
          <p:cNvPicPr>
            <a:picLocks noChangeAspect="1"/>
          </p:cNvPicPr>
          <p:nvPr/>
        </p:nvPicPr>
        <p:blipFill rotWithShape="1">
          <a:blip r:embed="rId6">
            <a:extLst>
              <a:ext uri="{28A0092B-C50C-407E-A947-70E740481C1C}">
                <a14:useLocalDpi xmlns:a14="http://schemas.microsoft.com/office/drawing/2010/main" val="0"/>
              </a:ext>
            </a:extLst>
          </a:blip>
          <a:srcRect l="76263" t="14895" b="26008"/>
          <a:stretch/>
        </p:blipFill>
        <p:spPr>
          <a:xfrm>
            <a:off x="6400800" y="2183858"/>
            <a:ext cx="2286000" cy="3793788"/>
          </a:xfrm>
          <a:prstGeom prst="rect">
            <a:avLst/>
          </a:prstGeom>
        </p:spPr>
      </p:pic>
      <p:pic>
        <p:nvPicPr>
          <p:cNvPr id="16" name="Picture 15" descr="Screen Shot 2020-05-20 at 11.28.48 PM.png"/>
          <p:cNvPicPr>
            <a:picLocks noChangeAspect="1"/>
          </p:cNvPicPr>
          <p:nvPr/>
        </p:nvPicPr>
        <p:blipFill rotWithShape="1">
          <a:blip r:embed="rId7">
            <a:extLst>
              <a:ext uri="{28A0092B-C50C-407E-A947-70E740481C1C}">
                <a14:useLocalDpi xmlns:a14="http://schemas.microsoft.com/office/drawing/2010/main" val="0"/>
              </a:ext>
            </a:extLst>
          </a:blip>
          <a:srcRect l="2306" t="7128" r="1" b="16263"/>
          <a:stretch/>
        </p:blipFill>
        <p:spPr>
          <a:xfrm>
            <a:off x="3617912" y="4939910"/>
            <a:ext cx="1546701" cy="927490"/>
          </a:xfrm>
          <a:prstGeom prst="rect">
            <a:avLst/>
          </a:prstGeom>
        </p:spPr>
      </p:pic>
      <p:cxnSp>
        <p:nvCxnSpPr>
          <p:cNvPr id="21" name="Straight Connector 20"/>
          <p:cNvCxnSpPr/>
          <p:nvPr/>
        </p:nvCxnSpPr>
        <p:spPr bwMode="auto">
          <a:xfrm flipV="1">
            <a:off x="4343400" y="3810000"/>
            <a:ext cx="914400" cy="13716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20" name="Straight Connector 19"/>
          <p:cNvCxnSpPr/>
          <p:nvPr/>
        </p:nvCxnSpPr>
        <p:spPr bwMode="auto">
          <a:xfrm flipH="1" flipV="1">
            <a:off x="3810000" y="3733800"/>
            <a:ext cx="533400" cy="14478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pic>
        <p:nvPicPr>
          <p:cNvPr id="32" name="Picture 31" descr="IMG_1443.JPG"/>
          <p:cNvPicPr>
            <a:picLocks noChangeAspect="1"/>
          </p:cNvPicPr>
          <p:nvPr/>
        </p:nvPicPr>
        <p:blipFill rotWithShape="1">
          <a:blip r:embed="rId4">
            <a:extLst>
              <a:ext uri="{28A0092B-C50C-407E-A947-70E740481C1C}">
                <a14:useLocalDpi xmlns:a14="http://schemas.microsoft.com/office/drawing/2010/main" val="0"/>
              </a:ext>
            </a:extLst>
          </a:blip>
          <a:srcRect l="34083" t="41807" r="51824" b="40463"/>
          <a:stretch/>
        </p:blipFill>
        <p:spPr>
          <a:xfrm>
            <a:off x="4114800" y="5240868"/>
            <a:ext cx="533400" cy="414866"/>
          </a:xfrm>
          <a:prstGeom prst="rect">
            <a:avLst/>
          </a:prstGeom>
        </p:spPr>
      </p:pic>
      <p:sp>
        <p:nvSpPr>
          <p:cNvPr id="17" name="TextBox 16"/>
          <p:cNvSpPr txBox="1"/>
          <p:nvPr/>
        </p:nvSpPr>
        <p:spPr>
          <a:xfrm>
            <a:off x="76200" y="76200"/>
            <a:ext cx="5791200" cy="707886"/>
          </a:xfrm>
          <a:prstGeom prst="rect">
            <a:avLst/>
          </a:prstGeom>
          <a:noFill/>
        </p:spPr>
        <p:txBody>
          <a:bodyPr wrap="square" rtlCol="0">
            <a:spAutoFit/>
          </a:bodyPr>
          <a:lstStyle/>
          <a:p>
            <a:r>
              <a:rPr lang="en-US" sz="2000" i="1" dirty="0" smtClean="0"/>
              <a:t>Figure 2 - </a:t>
            </a:r>
            <a:r>
              <a:rPr lang="en-US" sz="2000" dirty="0" smtClean="0"/>
              <a:t>Still Photo and Video:  Handler in Full View with Front, Side and Rear Positioning</a:t>
            </a:r>
            <a:endParaRPr lang="en-US" sz="2000" dirty="0"/>
          </a:p>
        </p:txBody>
      </p:sp>
      <p:sp>
        <p:nvSpPr>
          <p:cNvPr id="18" name="TextBox 17"/>
          <p:cNvSpPr txBox="1"/>
          <p:nvPr/>
        </p:nvSpPr>
        <p:spPr>
          <a:xfrm>
            <a:off x="3276600" y="4876800"/>
            <a:ext cx="1905000" cy="304800"/>
          </a:xfrm>
          <a:prstGeom prst="rect">
            <a:avLst/>
          </a:prstGeom>
          <a:noFill/>
        </p:spPr>
        <p:txBody>
          <a:bodyPr wrap="square" rtlCol="0">
            <a:spAutoFit/>
          </a:bodyPr>
          <a:lstStyle/>
          <a:p>
            <a:r>
              <a:rPr lang="en-US" sz="1400" dirty="0" smtClean="0"/>
              <a:t>10 </a:t>
            </a:r>
            <a:r>
              <a:rPr lang="mr-IN" sz="1400" dirty="0" smtClean="0"/>
              <a:t>–</a:t>
            </a:r>
            <a:r>
              <a:rPr lang="en-US" sz="1400" dirty="0" smtClean="0"/>
              <a:t> 14 feet distance</a:t>
            </a:r>
            <a:endParaRPr lang="en-US" sz="1400" dirty="0"/>
          </a:p>
        </p:txBody>
      </p:sp>
      <p:sp>
        <p:nvSpPr>
          <p:cNvPr id="14" name="TextBox 13"/>
          <p:cNvSpPr txBox="1"/>
          <p:nvPr/>
        </p:nvSpPr>
        <p:spPr>
          <a:xfrm>
            <a:off x="8016158" y="6611779"/>
            <a:ext cx="1121483" cy="246221"/>
          </a:xfrm>
          <a:prstGeom prst="rect">
            <a:avLst/>
          </a:prstGeom>
          <a:noFill/>
        </p:spPr>
        <p:txBody>
          <a:bodyPr wrap="none" rtlCol="0">
            <a:spAutoFit/>
          </a:bodyPr>
          <a:lstStyle/>
          <a:p>
            <a:r>
              <a:rPr lang="en-US" sz="1000" dirty="0" smtClean="0"/>
              <a:t>Version.5.26.2020</a:t>
            </a:r>
            <a:endParaRPr lang="en-US" sz="1000" dirty="0"/>
          </a:p>
        </p:txBody>
      </p:sp>
    </p:spTree>
    <p:extLst>
      <p:ext uri="{BB962C8B-B14F-4D97-AF65-F5344CB8AC3E}">
        <p14:creationId xmlns:p14="http://schemas.microsoft.com/office/powerpoint/2010/main" val="52938282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Line 9"/>
          <p:cNvSpPr>
            <a:spLocks noChangeShapeType="1"/>
          </p:cNvSpPr>
          <p:nvPr/>
        </p:nvSpPr>
        <p:spPr bwMode="auto">
          <a:xfrm>
            <a:off x="5943600" y="5429250"/>
            <a:ext cx="3200400" cy="0"/>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TextBox 14"/>
          <p:cNvSpPr txBox="1"/>
          <p:nvPr/>
        </p:nvSpPr>
        <p:spPr>
          <a:xfrm>
            <a:off x="685800" y="5780782"/>
            <a:ext cx="5257800" cy="1077218"/>
          </a:xfrm>
          <a:prstGeom prst="rect">
            <a:avLst/>
          </a:prstGeom>
          <a:noFill/>
        </p:spPr>
        <p:txBody>
          <a:bodyPr wrap="square" rtlCol="0">
            <a:spAutoFit/>
          </a:bodyPr>
          <a:lstStyle/>
          <a:p>
            <a:r>
              <a:rPr lang="en-US" sz="1600" dirty="0" smtClean="0"/>
              <a:t>Animals on the loose, captured with a front view, side view </a:t>
            </a:r>
          </a:p>
          <a:p>
            <a:r>
              <a:rPr lang="en-US" sz="1600" dirty="0" smtClean="0"/>
              <a:t>and a rear view.  These may not be as direct (front, side or rear) of a view, as you read animal movement.  Judges can evaluate three dimensionally with the views provided. </a:t>
            </a:r>
            <a:endParaRPr lang="en-US" sz="1600" dirty="0"/>
          </a:p>
        </p:txBody>
      </p:sp>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18195" r="18195"/>
          <a:stretch/>
        </p:blipFill>
        <p:spPr>
          <a:xfrm>
            <a:off x="76200" y="5970751"/>
            <a:ext cx="915596" cy="811049"/>
          </a:xfrm>
          <a:prstGeom prst="rect">
            <a:avLst/>
          </a:prstGeom>
        </p:spPr>
      </p:pic>
      <p:pic>
        <p:nvPicPr>
          <p:cNvPr id="3" name="Picture 2" descr="30139142_4.jpg"/>
          <p:cNvPicPr>
            <a:picLocks noChangeAspect="1"/>
          </p:cNvPicPr>
          <p:nvPr/>
        </p:nvPicPr>
        <p:blipFill rotWithShape="1">
          <a:blip r:embed="rId4">
            <a:extLst>
              <a:ext uri="{28A0092B-C50C-407E-A947-70E740481C1C}">
                <a14:useLocalDpi xmlns:a14="http://schemas.microsoft.com/office/drawing/2010/main" val="0"/>
              </a:ext>
            </a:extLst>
          </a:blip>
          <a:srcRect l="14817" t="27104" r="22498" b="5387"/>
          <a:stretch/>
        </p:blipFill>
        <p:spPr>
          <a:xfrm>
            <a:off x="2790706" y="1524000"/>
            <a:ext cx="3762494" cy="3048000"/>
          </a:xfrm>
          <a:prstGeom prst="rect">
            <a:avLst/>
          </a:prstGeom>
        </p:spPr>
      </p:pic>
      <p:pic>
        <p:nvPicPr>
          <p:cNvPr id="16" name="Picture 15" descr="Screen Shot 2020-05-20 at 11.28.48 PM.png"/>
          <p:cNvPicPr>
            <a:picLocks noChangeAspect="1"/>
          </p:cNvPicPr>
          <p:nvPr/>
        </p:nvPicPr>
        <p:blipFill rotWithShape="1">
          <a:blip r:embed="rId5">
            <a:extLst>
              <a:ext uri="{28A0092B-C50C-407E-A947-70E740481C1C}">
                <a14:useLocalDpi xmlns:a14="http://schemas.microsoft.com/office/drawing/2010/main" val="0"/>
              </a:ext>
            </a:extLst>
          </a:blip>
          <a:srcRect l="2971" t="1844" b="9009"/>
          <a:stretch/>
        </p:blipFill>
        <p:spPr>
          <a:xfrm>
            <a:off x="3857037" y="4518121"/>
            <a:ext cx="1536176" cy="1079285"/>
          </a:xfrm>
          <a:prstGeom prst="rect">
            <a:avLst/>
          </a:prstGeom>
        </p:spPr>
      </p:pic>
      <p:cxnSp>
        <p:nvCxnSpPr>
          <p:cNvPr id="21" name="Straight Connector 20"/>
          <p:cNvCxnSpPr/>
          <p:nvPr/>
        </p:nvCxnSpPr>
        <p:spPr bwMode="auto">
          <a:xfrm flipV="1">
            <a:off x="4572000" y="2971800"/>
            <a:ext cx="1066800" cy="18288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20" name="Straight Connector 19"/>
          <p:cNvCxnSpPr/>
          <p:nvPr/>
        </p:nvCxnSpPr>
        <p:spPr bwMode="auto">
          <a:xfrm flipH="1" flipV="1">
            <a:off x="3886200" y="2895600"/>
            <a:ext cx="685800" cy="19050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pic>
        <p:nvPicPr>
          <p:cNvPr id="17" name="Picture 16" descr="30139142_4.jpg"/>
          <p:cNvPicPr>
            <a:picLocks noChangeAspect="1"/>
          </p:cNvPicPr>
          <p:nvPr/>
        </p:nvPicPr>
        <p:blipFill rotWithShape="1">
          <a:blip r:embed="rId4">
            <a:extLst>
              <a:ext uri="{28A0092B-C50C-407E-A947-70E740481C1C}">
                <a14:useLocalDpi xmlns:a14="http://schemas.microsoft.com/office/drawing/2010/main" val="0"/>
              </a:ext>
            </a:extLst>
          </a:blip>
          <a:srcRect l="14817" t="23770" r="22498" b="5387"/>
          <a:stretch/>
        </p:blipFill>
        <p:spPr>
          <a:xfrm>
            <a:off x="4267200" y="4854223"/>
            <a:ext cx="685800" cy="479778"/>
          </a:xfrm>
          <a:prstGeom prst="rect">
            <a:avLst/>
          </a:prstGeom>
        </p:spPr>
      </p:pic>
      <p:pic>
        <p:nvPicPr>
          <p:cNvPr id="11" name="Picture 10" descr="Bing Show Steer 8.jpg"/>
          <p:cNvPicPr>
            <a:picLocks noChangeAspect="1"/>
          </p:cNvPicPr>
          <p:nvPr/>
        </p:nvPicPr>
        <p:blipFill rotWithShape="1">
          <a:blip r:embed="rId6">
            <a:extLst>
              <a:ext uri="{28A0092B-C50C-407E-A947-70E740481C1C}">
                <a14:useLocalDpi xmlns:a14="http://schemas.microsoft.com/office/drawing/2010/main" val="0"/>
              </a:ext>
            </a:extLst>
          </a:blip>
          <a:srcRect l="30826" t="14232" r="36446"/>
          <a:stretch/>
        </p:blipFill>
        <p:spPr>
          <a:xfrm>
            <a:off x="762000" y="1905000"/>
            <a:ext cx="2057400" cy="3587979"/>
          </a:xfrm>
          <a:prstGeom prst="rect">
            <a:avLst/>
          </a:prstGeom>
        </p:spPr>
      </p:pic>
      <p:sp>
        <p:nvSpPr>
          <p:cNvPr id="12" name="TextBox 11"/>
          <p:cNvSpPr txBox="1"/>
          <p:nvPr/>
        </p:nvSpPr>
        <p:spPr>
          <a:xfrm>
            <a:off x="-76200" y="206514"/>
            <a:ext cx="6019800" cy="707886"/>
          </a:xfrm>
          <a:prstGeom prst="rect">
            <a:avLst/>
          </a:prstGeom>
          <a:noFill/>
        </p:spPr>
        <p:txBody>
          <a:bodyPr wrap="square" rtlCol="0">
            <a:spAutoFit/>
          </a:bodyPr>
          <a:lstStyle/>
          <a:p>
            <a:r>
              <a:rPr lang="en-US" sz="2000" i="1" dirty="0" smtClean="0"/>
              <a:t>Figure 3 - </a:t>
            </a:r>
            <a:r>
              <a:rPr lang="en-US" sz="2000" dirty="0" smtClean="0"/>
              <a:t>Still Photo and Video:  Handler Not  Present/In Control for True Quality and Anonymity </a:t>
            </a:r>
            <a:endParaRPr lang="en-US" sz="2000" dirty="0"/>
          </a:p>
        </p:txBody>
      </p:sp>
      <p:pic>
        <p:nvPicPr>
          <p:cNvPr id="2" name="Picture 1" descr="IMG_1554.JPG"/>
          <p:cNvPicPr>
            <a:picLocks noChangeAspect="1"/>
          </p:cNvPicPr>
          <p:nvPr/>
        </p:nvPicPr>
        <p:blipFill rotWithShape="1">
          <a:blip r:embed="rId7">
            <a:extLst>
              <a:ext uri="{28A0092B-C50C-407E-A947-70E740481C1C}">
                <a14:useLocalDpi xmlns:a14="http://schemas.microsoft.com/office/drawing/2010/main" val="0"/>
              </a:ext>
            </a:extLst>
          </a:blip>
          <a:srcRect l="21354" t="8642" r="15546" b="6310"/>
          <a:stretch/>
        </p:blipFill>
        <p:spPr>
          <a:xfrm>
            <a:off x="6477000" y="2398643"/>
            <a:ext cx="2057400" cy="3697357"/>
          </a:xfrm>
          <a:prstGeom prst="rect">
            <a:avLst/>
          </a:prstGeom>
        </p:spPr>
      </p:pic>
      <p:sp>
        <p:nvSpPr>
          <p:cNvPr id="13" name="TextBox 12"/>
          <p:cNvSpPr txBox="1"/>
          <p:nvPr/>
        </p:nvSpPr>
        <p:spPr>
          <a:xfrm>
            <a:off x="3505200" y="4495800"/>
            <a:ext cx="1905000" cy="304800"/>
          </a:xfrm>
          <a:prstGeom prst="rect">
            <a:avLst/>
          </a:prstGeom>
          <a:noFill/>
        </p:spPr>
        <p:txBody>
          <a:bodyPr wrap="square" rtlCol="0">
            <a:spAutoFit/>
          </a:bodyPr>
          <a:lstStyle/>
          <a:p>
            <a:r>
              <a:rPr lang="en-US" sz="1400" dirty="0" smtClean="0"/>
              <a:t>10 </a:t>
            </a:r>
            <a:r>
              <a:rPr lang="mr-IN" sz="1400" dirty="0" smtClean="0"/>
              <a:t>–</a:t>
            </a:r>
            <a:r>
              <a:rPr lang="en-US" sz="1400" dirty="0" smtClean="0"/>
              <a:t> 14 feet distance</a:t>
            </a:r>
            <a:endParaRPr lang="en-US" sz="1400" dirty="0"/>
          </a:p>
        </p:txBody>
      </p:sp>
      <p:sp>
        <p:nvSpPr>
          <p:cNvPr id="14" name="TextBox 13"/>
          <p:cNvSpPr txBox="1"/>
          <p:nvPr/>
        </p:nvSpPr>
        <p:spPr>
          <a:xfrm>
            <a:off x="8016158" y="6611779"/>
            <a:ext cx="1121483" cy="246221"/>
          </a:xfrm>
          <a:prstGeom prst="rect">
            <a:avLst/>
          </a:prstGeom>
          <a:noFill/>
        </p:spPr>
        <p:txBody>
          <a:bodyPr wrap="none" rtlCol="0">
            <a:spAutoFit/>
          </a:bodyPr>
          <a:lstStyle/>
          <a:p>
            <a:r>
              <a:rPr lang="en-US" sz="1000" dirty="0" smtClean="0"/>
              <a:t>Version.5.26.2020</a:t>
            </a:r>
            <a:endParaRPr lang="en-US" sz="1000" dirty="0"/>
          </a:p>
        </p:txBody>
      </p:sp>
    </p:spTree>
    <p:extLst>
      <p:ext uri="{BB962C8B-B14F-4D97-AF65-F5344CB8AC3E}">
        <p14:creationId xmlns:p14="http://schemas.microsoft.com/office/powerpoint/2010/main" val="12872696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Line 9"/>
          <p:cNvSpPr>
            <a:spLocks noChangeShapeType="1"/>
          </p:cNvSpPr>
          <p:nvPr/>
        </p:nvSpPr>
        <p:spPr bwMode="auto">
          <a:xfrm>
            <a:off x="5943600" y="5429250"/>
            <a:ext cx="3200400" cy="0"/>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TextBox 14"/>
          <p:cNvSpPr txBox="1"/>
          <p:nvPr/>
        </p:nvSpPr>
        <p:spPr>
          <a:xfrm>
            <a:off x="838200" y="5534561"/>
            <a:ext cx="5105400" cy="1323439"/>
          </a:xfrm>
          <a:prstGeom prst="rect">
            <a:avLst/>
          </a:prstGeom>
          <a:noFill/>
        </p:spPr>
        <p:txBody>
          <a:bodyPr wrap="square" rtlCol="0">
            <a:spAutoFit/>
          </a:bodyPr>
          <a:lstStyle/>
          <a:p>
            <a:r>
              <a:rPr lang="en-US" sz="1600" dirty="0" smtClean="0"/>
              <a:t>Animals restrained (trimming stand, blocking chute, neck collar, etc.) with a front view, side view and a rear view.  Animals may be positioned (set-up) but handler is not in control or in photo. Judges can evaluate three dimensionally with the views provided. </a:t>
            </a:r>
            <a:endParaRPr lang="en-US" sz="1600" dirty="0"/>
          </a:p>
        </p:txBody>
      </p:sp>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18195" r="18195"/>
          <a:stretch/>
        </p:blipFill>
        <p:spPr>
          <a:xfrm>
            <a:off x="76200" y="5970751"/>
            <a:ext cx="915596" cy="811049"/>
          </a:xfrm>
          <a:prstGeom prst="rect">
            <a:avLst/>
          </a:prstGeom>
        </p:spPr>
      </p:pic>
      <p:sp>
        <p:nvSpPr>
          <p:cNvPr id="12" name="TextBox 11"/>
          <p:cNvSpPr txBox="1"/>
          <p:nvPr/>
        </p:nvSpPr>
        <p:spPr>
          <a:xfrm>
            <a:off x="152400" y="152400"/>
            <a:ext cx="5715000" cy="707886"/>
          </a:xfrm>
          <a:prstGeom prst="rect">
            <a:avLst/>
          </a:prstGeom>
          <a:noFill/>
        </p:spPr>
        <p:txBody>
          <a:bodyPr wrap="square" rtlCol="0">
            <a:spAutoFit/>
          </a:bodyPr>
          <a:lstStyle/>
          <a:p>
            <a:r>
              <a:rPr lang="en-US" sz="2000" i="1" dirty="0" smtClean="0"/>
              <a:t>Figure 4 - </a:t>
            </a:r>
            <a:r>
              <a:rPr lang="en-US" sz="2000" dirty="0" smtClean="0"/>
              <a:t>Still Photo and Video:  Handler Not Present, Animals Restrained for True Quality </a:t>
            </a:r>
            <a:endParaRPr lang="en-US" sz="2000" dirty="0"/>
          </a:p>
        </p:txBody>
      </p:sp>
      <p:pic>
        <p:nvPicPr>
          <p:cNvPr id="10" name="Picture 9" descr="hqdefault.jpg"/>
          <p:cNvPicPr>
            <a:picLocks noChangeAspect="1"/>
          </p:cNvPicPr>
          <p:nvPr/>
        </p:nvPicPr>
        <p:blipFill rotWithShape="1">
          <a:blip r:embed="rId4">
            <a:extLst>
              <a:ext uri="{28A0092B-C50C-407E-A947-70E740481C1C}">
                <a14:useLocalDpi xmlns:a14="http://schemas.microsoft.com/office/drawing/2010/main" val="0"/>
              </a:ext>
            </a:extLst>
          </a:blip>
          <a:srcRect l="3960" t="10217" r="15920" b="4217"/>
          <a:stretch/>
        </p:blipFill>
        <p:spPr>
          <a:xfrm>
            <a:off x="2971800" y="1371600"/>
            <a:ext cx="4055388" cy="3248333"/>
          </a:xfrm>
          <a:prstGeom prst="rect">
            <a:avLst/>
          </a:prstGeom>
        </p:spPr>
      </p:pic>
      <p:pic>
        <p:nvPicPr>
          <p:cNvPr id="29" name="Picture 28" descr="20170602-132235-2.jpg"/>
          <p:cNvPicPr>
            <a:picLocks noChangeAspect="1"/>
          </p:cNvPicPr>
          <p:nvPr/>
        </p:nvPicPr>
        <p:blipFill rotWithShape="1">
          <a:blip r:embed="rId5">
            <a:extLst>
              <a:ext uri="{28A0092B-C50C-407E-A947-70E740481C1C}">
                <a14:useLocalDpi xmlns:a14="http://schemas.microsoft.com/office/drawing/2010/main" val="0"/>
              </a:ext>
            </a:extLst>
          </a:blip>
          <a:srcRect b="4466"/>
          <a:stretch/>
        </p:blipFill>
        <p:spPr>
          <a:xfrm>
            <a:off x="6172200" y="2819400"/>
            <a:ext cx="1828800" cy="3131726"/>
          </a:xfrm>
          <a:prstGeom prst="rect">
            <a:avLst/>
          </a:prstGeom>
        </p:spPr>
      </p:pic>
      <p:pic>
        <p:nvPicPr>
          <p:cNvPr id="16" name="Picture 15" descr="Screen Shot 2020-05-20 at 11.28.48 PM.png"/>
          <p:cNvPicPr>
            <a:picLocks noChangeAspect="1"/>
          </p:cNvPicPr>
          <p:nvPr/>
        </p:nvPicPr>
        <p:blipFill rotWithShape="1">
          <a:blip r:embed="rId6">
            <a:extLst>
              <a:ext uri="{28A0092B-C50C-407E-A947-70E740481C1C}">
                <a14:useLocalDpi xmlns:a14="http://schemas.microsoft.com/office/drawing/2010/main" val="0"/>
              </a:ext>
            </a:extLst>
          </a:blip>
          <a:srcRect l="1188" t="-33" r="1" b="18592"/>
          <a:stretch/>
        </p:blipFill>
        <p:spPr>
          <a:xfrm>
            <a:off x="3886200" y="4572000"/>
            <a:ext cx="1564398" cy="985983"/>
          </a:xfrm>
          <a:prstGeom prst="rect">
            <a:avLst/>
          </a:prstGeom>
        </p:spPr>
      </p:pic>
      <p:pic>
        <p:nvPicPr>
          <p:cNvPr id="25" name="Picture 24" descr="hqdefault.jpg"/>
          <p:cNvPicPr>
            <a:picLocks noChangeAspect="1"/>
          </p:cNvPicPr>
          <p:nvPr/>
        </p:nvPicPr>
        <p:blipFill rotWithShape="1">
          <a:blip r:embed="rId4">
            <a:extLst>
              <a:ext uri="{28A0092B-C50C-407E-A947-70E740481C1C}">
                <a14:useLocalDpi xmlns:a14="http://schemas.microsoft.com/office/drawing/2010/main" val="0"/>
              </a:ext>
            </a:extLst>
          </a:blip>
          <a:srcRect l="3960" t="10217" r="15920" b="4217"/>
          <a:stretch/>
        </p:blipFill>
        <p:spPr>
          <a:xfrm>
            <a:off x="4343400" y="4953000"/>
            <a:ext cx="609600" cy="406400"/>
          </a:xfrm>
          <a:prstGeom prst="rect">
            <a:avLst/>
          </a:prstGeom>
        </p:spPr>
      </p:pic>
      <p:cxnSp>
        <p:nvCxnSpPr>
          <p:cNvPr id="20" name="Straight Connector 19"/>
          <p:cNvCxnSpPr/>
          <p:nvPr/>
        </p:nvCxnSpPr>
        <p:spPr bwMode="auto">
          <a:xfrm flipH="1" flipV="1">
            <a:off x="3810000" y="2667000"/>
            <a:ext cx="838200" cy="22098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21" name="Straight Connector 20"/>
          <p:cNvCxnSpPr/>
          <p:nvPr/>
        </p:nvCxnSpPr>
        <p:spPr bwMode="auto">
          <a:xfrm flipV="1">
            <a:off x="4648200" y="2438400"/>
            <a:ext cx="1295400" cy="24384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sp>
        <p:nvSpPr>
          <p:cNvPr id="17" name="TextBox 16"/>
          <p:cNvSpPr txBox="1"/>
          <p:nvPr/>
        </p:nvSpPr>
        <p:spPr>
          <a:xfrm>
            <a:off x="3581400" y="4572000"/>
            <a:ext cx="1905000" cy="304800"/>
          </a:xfrm>
          <a:prstGeom prst="rect">
            <a:avLst/>
          </a:prstGeom>
          <a:noFill/>
        </p:spPr>
        <p:txBody>
          <a:bodyPr wrap="square" rtlCol="0">
            <a:spAutoFit/>
          </a:bodyPr>
          <a:lstStyle/>
          <a:p>
            <a:r>
              <a:rPr lang="en-US" sz="1400" dirty="0" smtClean="0"/>
              <a:t>10 </a:t>
            </a:r>
            <a:r>
              <a:rPr lang="mr-IN" sz="1400" dirty="0" smtClean="0"/>
              <a:t>–</a:t>
            </a:r>
            <a:r>
              <a:rPr lang="en-US" sz="1400" dirty="0" smtClean="0"/>
              <a:t> 14 feet distance</a:t>
            </a:r>
            <a:endParaRPr lang="en-US" sz="1400" dirty="0"/>
          </a:p>
        </p:txBody>
      </p:sp>
      <p:pic>
        <p:nvPicPr>
          <p:cNvPr id="6" name="Picture 5" descr="Screen Shot 2020-05-22 at 6.46.32 PM.png"/>
          <p:cNvPicPr>
            <a:picLocks noChangeAspect="1"/>
          </p:cNvPicPr>
          <p:nvPr/>
        </p:nvPicPr>
        <p:blipFill rotWithShape="1">
          <a:blip r:embed="rId7">
            <a:extLst>
              <a:ext uri="{28A0092B-C50C-407E-A947-70E740481C1C}">
                <a14:useLocalDpi xmlns:a14="http://schemas.microsoft.com/office/drawing/2010/main" val="0"/>
              </a:ext>
            </a:extLst>
          </a:blip>
          <a:srcRect l="14380" b="18667"/>
          <a:stretch/>
        </p:blipFill>
        <p:spPr>
          <a:xfrm>
            <a:off x="838200" y="1905000"/>
            <a:ext cx="2198207" cy="3290134"/>
          </a:xfrm>
          <a:prstGeom prst="rect">
            <a:avLst/>
          </a:prstGeom>
        </p:spPr>
      </p:pic>
      <p:sp>
        <p:nvSpPr>
          <p:cNvPr id="14" name="TextBox 13"/>
          <p:cNvSpPr txBox="1"/>
          <p:nvPr/>
        </p:nvSpPr>
        <p:spPr>
          <a:xfrm>
            <a:off x="8016158" y="6611779"/>
            <a:ext cx="1121483" cy="246221"/>
          </a:xfrm>
          <a:prstGeom prst="rect">
            <a:avLst/>
          </a:prstGeom>
          <a:noFill/>
        </p:spPr>
        <p:txBody>
          <a:bodyPr wrap="none" rtlCol="0">
            <a:spAutoFit/>
          </a:bodyPr>
          <a:lstStyle/>
          <a:p>
            <a:r>
              <a:rPr lang="en-US" sz="1000" dirty="0" smtClean="0"/>
              <a:t>Version.5.26.2020</a:t>
            </a:r>
            <a:endParaRPr lang="en-US" sz="1000" dirty="0"/>
          </a:p>
        </p:txBody>
      </p:sp>
    </p:spTree>
    <p:extLst>
      <p:ext uri="{BB962C8B-B14F-4D97-AF65-F5344CB8AC3E}">
        <p14:creationId xmlns:p14="http://schemas.microsoft.com/office/powerpoint/2010/main" val="41931152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Line 9"/>
          <p:cNvSpPr>
            <a:spLocks noChangeShapeType="1"/>
          </p:cNvSpPr>
          <p:nvPr/>
        </p:nvSpPr>
        <p:spPr bwMode="auto">
          <a:xfrm>
            <a:off x="5943600" y="5429250"/>
            <a:ext cx="3200400" cy="0"/>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TextBox 14"/>
          <p:cNvSpPr txBox="1"/>
          <p:nvPr/>
        </p:nvSpPr>
        <p:spPr>
          <a:xfrm>
            <a:off x="152400" y="1676400"/>
            <a:ext cx="3657600" cy="4247317"/>
          </a:xfrm>
          <a:prstGeom prst="rect">
            <a:avLst/>
          </a:prstGeom>
          <a:noFill/>
        </p:spPr>
        <p:txBody>
          <a:bodyPr wrap="square" rtlCol="0">
            <a:spAutoFit/>
          </a:bodyPr>
          <a:lstStyle/>
          <a:p>
            <a:pPr algn="ctr"/>
            <a:r>
              <a:rPr lang="en-US" sz="1800" dirty="0" smtClean="0"/>
              <a:t>Verify Ownership and ID: </a:t>
            </a:r>
          </a:p>
          <a:p>
            <a:pPr algn="ctr"/>
            <a:endParaRPr lang="en-US" sz="1800" dirty="0"/>
          </a:p>
          <a:p>
            <a:pPr algn="ctr"/>
            <a:r>
              <a:rPr lang="en-US" sz="1800" dirty="0" smtClean="0"/>
              <a:t>Capture a clear photo of the animal’s identification. If the animal has more than one form of identification, record both. </a:t>
            </a:r>
          </a:p>
          <a:p>
            <a:pPr algn="ctr"/>
            <a:endParaRPr lang="en-US" sz="1800" dirty="0"/>
          </a:p>
          <a:p>
            <a:pPr algn="ctr"/>
            <a:r>
              <a:rPr lang="en-US" sz="1800" dirty="0" smtClean="0"/>
              <a:t>Pictures of tattoos as identification require a clean ear or web and a close-up shot for reading the numbers.  You may have to request an additional photo with a tattooed animal that shows the animal with the exhibitor for verification of ownership. </a:t>
            </a:r>
            <a:endParaRPr lang="en-US" sz="1800" dirty="0"/>
          </a:p>
        </p:txBody>
      </p:sp>
      <p:pic>
        <p:nvPicPr>
          <p:cNvPr id="16" name="Picture 15" descr="Screen Shot 2020-05-20 at 11.28.48 PM.png"/>
          <p:cNvPicPr>
            <a:picLocks noChangeAspect="1"/>
          </p:cNvPicPr>
          <p:nvPr/>
        </p:nvPicPr>
        <p:blipFill rotWithShape="1">
          <a:blip r:embed="rId3">
            <a:extLst>
              <a:ext uri="{28A0092B-C50C-407E-A947-70E740481C1C}">
                <a14:useLocalDpi xmlns:a14="http://schemas.microsoft.com/office/drawing/2010/main" val="0"/>
              </a:ext>
            </a:extLst>
          </a:blip>
          <a:srcRect l="2971" b="8573"/>
          <a:stretch/>
        </p:blipFill>
        <p:spPr>
          <a:xfrm>
            <a:off x="4619037" y="5562600"/>
            <a:ext cx="1536176" cy="1106900"/>
          </a:xfrm>
          <a:prstGeom prst="rect">
            <a:avLst/>
          </a:prstGeom>
        </p:spPr>
      </p:pic>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18195" r="18195"/>
          <a:stretch/>
        </p:blipFill>
        <p:spPr>
          <a:xfrm>
            <a:off x="76200" y="5970751"/>
            <a:ext cx="915596" cy="811049"/>
          </a:xfrm>
          <a:prstGeom prst="rect">
            <a:avLst/>
          </a:prstGeom>
        </p:spPr>
      </p:pic>
      <p:pic>
        <p:nvPicPr>
          <p:cNvPr id="5" name="Picture 4" descr="IMG_1539.JPG"/>
          <p:cNvPicPr>
            <a:picLocks noChangeAspect="1"/>
          </p:cNvPicPr>
          <p:nvPr/>
        </p:nvPicPr>
        <p:blipFill rotWithShape="1">
          <a:blip r:embed="rId5">
            <a:extLst>
              <a:ext uri="{28A0092B-C50C-407E-A947-70E740481C1C}">
                <a14:useLocalDpi xmlns:a14="http://schemas.microsoft.com/office/drawing/2010/main" val="0"/>
              </a:ext>
            </a:extLst>
          </a:blip>
          <a:srcRect t="4007" b="17913"/>
          <a:stretch/>
        </p:blipFill>
        <p:spPr>
          <a:xfrm>
            <a:off x="3886200" y="2667000"/>
            <a:ext cx="2626202" cy="3075774"/>
          </a:xfrm>
          <a:prstGeom prst="rect">
            <a:avLst/>
          </a:prstGeom>
        </p:spPr>
      </p:pic>
      <p:cxnSp>
        <p:nvCxnSpPr>
          <p:cNvPr id="20" name="Straight Connector 19"/>
          <p:cNvCxnSpPr/>
          <p:nvPr/>
        </p:nvCxnSpPr>
        <p:spPr bwMode="auto">
          <a:xfrm flipH="1" flipV="1">
            <a:off x="4648200" y="4800600"/>
            <a:ext cx="762000" cy="10668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21" name="Straight Connector 20"/>
          <p:cNvCxnSpPr/>
          <p:nvPr/>
        </p:nvCxnSpPr>
        <p:spPr bwMode="auto">
          <a:xfrm flipV="1">
            <a:off x="5410200" y="4419600"/>
            <a:ext cx="990600" cy="14478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pic>
        <p:nvPicPr>
          <p:cNvPr id="22" name="Picture 21" descr="IMG_1539.JPG"/>
          <p:cNvPicPr>
            <a:picLocks noChangeAspect="1"/>
          </p:cNvPicPr>
          <p:nvPr/>
        </p:nvPicPr>
        <p:blipFill rotWithShape="1">
          <a:blip r:embed="rId5">
            <a:extLst>
              <a:ext uri="{28A0092B-C50C-407E-A947-70E740481C1C}">
                <a14:useLocalDpi xmlns:a14="http://schemas.microsoft.com/office/drawing/2010/main" val="0"/>
              </a:ext>
            </a:extLst>
          </a:blip>
          <a:srcRect l="-10122" t="4007" r="-14262" b="15269"/>
          <a:stretch/>
        </p:blipFill>
        <p:spPr>
          <a:xfrm>
            <a:off x="5105400" y="5939466"/>
            <a:ext cx="473905" cy="461334"/>
          </a:xfrm>
          <a:prstGeom prst="rect">
            <a:avLst/>
          </a:prstGeom>
        </p:spPr>
      </p:pic>
      <p:pic>
        <p:nvPicPr>
          <p:cNvPr id="23" name="Picture 22" descr="Screen Shot 2020-05-20 at 11.28.48 PM.png"/>
          <p:cNvPicPr>
            <a:picLocks noChangeAspect="1"/>
          </p:cNvPicPr>
          <p:nvPr/>
        </p:nvPicPr>
        <p:blipFill rotWithShape="1">
          <a:blip r:embed="rId3">
            <a:extLst>
              <a:ext uri="{28A0092B-C50C-407E-A947-70E740481C1C}">
                <a14:useLocalDpi xmlns:a14="http://schemas.microsoft.com/office/drawing/2010/main" val="0"/>
              </a:ext>
            </a:extLst>
          </a:blip>
          <a:srcRect b="8517"/>
          <a:stretch/>
        </p:blipFill>
        <p:spPr>
          <a:xfrm>
            <a:off x="7086600" y="4876800"/>
            <a:ext cx="1583213" cy="1107568"/>
          </a:xfrm>
          <a:prstGeom prst="rect">
            <a:avLst/>
          </a:prstGeom>
        </p:spPr>
      </p:pic>
      <p:pic>
        <p:nvPicPr>
          <p:cNvPr id="3080" name="Picture 3079" descr="Bing Dairy Tags .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0800" y="1524000"/>
            <a:ext cx="2606904" cy="2396869"/>
          </a:xfrm>
          <a:prstGeom prst="rect">
            <a:avLst/>
          </a:prstGeom>
        </p:spPr>
      </p:pic>
      <p:cxnSp>
        <p:nvCxnSpPr>
          <p:cNvPr id="24" name="Straight Connector 23"/>
          <p:cNvCxnSpPr/>
          <p:nvPr/>
        </p:nvCxnSpPr>
        <p:spPr bwMode="auto">
          <a:xfrm flipV="1">
            <a:off x="7848600" y="2362200"/>
            <a:ext cx="457200" cy="28194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42" name="Straight Connector 41"/>
          <p:cNvCxnSpPr/>
          <p:nvPr/>
        </p:nvCxnSpPr>
        <p:spPr bwMode="auto">
          <a:xfrm flipH="1" flipV="1">
            <a:off x="6934200" y="2362200"/>
            <a:ext cx="914400" cy="28194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pic>
        <p:nvPicPr>
          <p:cNvPr id="46" name="Picture 45" descr="Bing Dairy Tags .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00" y="5257800"/>
            <a:ext cx="497264" cy="457200"/>
          </a:xfrm>
          <a:prstGeom prst="rect">
            <a:avLst/>
          </a:prstGeom>
        </p:spPr>
      </p:pic>
      <p:sp>
        <p:nvSpPr>
          <p:cNvPr id="18" name="TextBox 17"/>
          <p:cNvSpPr txBox="1"/>
          <p:nvPr/>
        </p:nvSpPr>
        <p:spPr>
          <a:xfrm>
            <a:off x="76200" y="76200"/>
            <a:ext cx="5791200" cy="707886"/>
          </a:xfrm>
          <a:prstGeom prst="rect">
            <a:avLst/>
          </a:prstGeom>
          <a:noFill/>
        </p:spPr>
        <p:txBody>
          <a:bodyPr wrap="square" rtlCol="0">
            <a:spAutoFit/>
          </a:bodyPr>
          <a:lstStyle/>
          <a:p>
            <a:r>
              <a:rPr lang="en-US" sz="2000" i="1" dirty="0" smtClean="0"/>
              <a:t>Figure 10 - </a:t>
            </a:r>
            <a:r>
              <a:rPr lang="en-US" sz="2000" dirty="0" smtClean="0"/>
              <a:t>Still Photo and Video: Identification of Animal and Exhibitor for Show Management</a:t>
            </a:r>
            <a:endParaRPr lang="en-US" sz="2000" dirty="0"/>
          </a:p>
        </p:txBody>
      </p:sp>
      <p:sp>
        <p:nvSpPr>
          <p:cNvPr id="19" name="TextBox 18"/>
          <p:cNvSpPr txBox="1"/>
          <p:nvPr/>
        </p:nvSpPr>
        <p:spPr>
          <a:xfrm>
            <a:off x="8016158" y="6611779"/>
            <a:ext cx="1121483" cy="246221"/>
          </a:xfrm>
          <a:prstGeom prst="rect">
            <a:avLst/>
          </a:prstGeom>
          <a:noFill/>
        </p:spPr>
        <p:txBody>
          <a:bodyPr wrap="none" rtlCol="0">
            <a:spAutoFit/>
          </a:bodyPr>
          <a:lstStyle/>
          <a:p>
            <a:r>
              <a:rPr lang="en-US" sz="1000" dirty="0" smtClean="0"/>
              <a:t>Version.5.26.2020</a:t>
            </a:r>
            <a:endParaRPr lang="en-US" sz="1000" dirty="0"/>
          </a:p>
        </p:txBody>
      </p:sp>
    </p:spTree>
    <p:extLst>
      <p:ext uri="{BB962C8B-B14F-4D97-AF65-F5344CB8AC3E}">
        <p14:creationId xmlns:p14="http://schemas.microsoft.com/office/powerpoint/2010/main" val="36962513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20-05-21 at 11.45.3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16397"/>
            <a:ext cx="3194664" cy="417603"/>
          </a:xfrm>
          <a:prstGeom prst="rect">
            <a:avLst/>
          </a:prstGeom>
        </p:spPr>
      </p:pic>
      <p:sp>
        <p:nvSpPr>
          <p:cNvPr id="3076" name="Line 9"/>
          <p:cNvSpPr>
            <a:spLocks noChangeShapeType="1"/>
          </p:cNvSpPr>
          <p:nvPr/>
        </p:nvSpPr>
        <p:spPr bwMode="auto">
          <a:xfrm>
            <a:off x="5943600" y="5429250"/>
            <a:ext cx="3200400" cy="0"/>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4" descr="Screen Shot 2020-05-21 at 11.30.2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71600"/>
            <a:ext cx="9144000" cy="3604745"/>
          </a:xfrm>
          <a:prstGeom prst="rect">
            <a:avLst/>
          </a:prstGeom>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18195" r="18195"/>
          <a:stretch/>
        </p:blipFill>
        <p:spPr>
          <a:xfrm>
            <a:off x="11216508" y="109424"/>
            <a:ext cx="794303" cy="703606"/>
          </a:xfrm>
          <a:prstGeom prst="rect">
            <a:avLst/>
          </a:prstGeom>
        </p:spPr>
      </p:pic>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l="18195" r="18195"/>
          <a:stretch/>
        </p:blipFill>
        <p:spPr>
          <a:xfrm>
            <a:off x="11368908" y="261824"/>
            <a:ext cx="794303" cy="703606"/>
          </a:xfrm>
          <a:prstGeom prst="rect">
            <a:avLst/>
          </a:prstGeom>
        </p:spPr>
      </p:pic>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18195" r="18195"/>
          <a:stretch/>
        </p:blipFill>
        <p:spPr>
          <a:xfrm>
            <a:off x="11521308" y="414224"/>
            <a:ext cx="794303" cy="703606"/>
          </a:xfrm>
          <a:prstGeom prst="rect">
            <a:avLst/>
          </a:prstGeom>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18195" r="18195"/>
          <a:stretch/>
        </p:blipFill>
        <p:spPr>
          <a:xfrm>
            <a:off x="11673708" y="566624"/>
            <a:ext cx="794303" cy="703606"/>
          </a:xfrm>
          <a:prstGeom prst="rect">
            <a:avLst/>
          </a:prstGeom>
        </p:spPr>
      </p:pic>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l="18195" r="18195"/>
          <a:stretch/>
        </p:blipFill>
        <p:spPr>
          <a:xfrm>
            <a:off x="11826108" y="719024"/>
            <a:ext cx="794303" cy="703606"/>
          </a:xfrm>
          <a:prstGeom prst="rect">
            <a:avLst/>
          </a:prstGeom>
        </p:spPr>
      </p:pic>
      <p:sp>
        <p:nvSpPr>
          <p:cNvPr id="10" name="TextBox 9"/>
          <p:cNvSpPr txBox="1"/>
          <p:nvPr/>
        </p:nvSpPr>
        <p:spPr>
          <a:xfrm>
            <a:off x="76200" y="152400"/>
            <a:ext cx="5791200" cy="707886"/>
          </a:xfrm>
          <a:prstGeom prst="rect">
            <a:avLst/>
          </a:prstGeom>
          <a:noFill/>
        </p:spPr>
        <p:txBody>
          <a:bodyPr wrap="square" rtlCol="0">
            <a:spAutoFit/>
          </a:bodyPr>
          <a:lstStyle/>
          <a:p>
            <a:r>
              <a:rPr lang="en-US" sz="2000" i="1" dirty="0" smtClean="0"/>
              <a:t>Figure 5 - </a:t>
            </a:r>
            <a:r>
              <a:rPr lang="en-US" sz="2000" dirty="0" smtClean="0"/>
              <a:t>For: Beef Cattle and Dairy Cattle</a:t>
            </a:r>
          </a:p>
          <a:p>
            <a:r>
              <a:rPr lang="en-US" sz="2000" dirty="0" smtClean="0"/>
              <a:t>All Breeding and Market Animals</a:t>
            </a:r>
            <a:endParaRPr lang="en-US" sz="2000" dirty="0"/>
          </a:p>
        </p:txBody>
      </p:sp>
      <p:pic>
        <p:nvPicPr>
          <p:cNvPr id="24" name="Picture 23"/>
          <p:cNvPicPr>
            <a:picLocks noChangeAspect="1"/>
          </p:cNvPicPr>
          <p:nvPr/>
        </p:nvPicPr>
        <p:blipFill rotWithShape="1">
          <a:blip r:embed="rId5" cstate="print">
            <a:extLst>
              <a:ext uri="{28A0092B-C50C-407E-A947-70E740481C1C}">
                <a14:useLocalDpi xmlns:a14="http://schemas.microsoft.com/office/drawing/2010/main" val="0"/>
              </a:ext>
            </a:extLst>
          </a:blip>
          <a:srcRect l="18195" r="18195"/>
          <a:stretch/>
        </p:blipFill>
        <p:spPr>
          <a:xfrm>
            <a:off x="76200" y="5970751"/>
            <a:ext cx="915596" cy="811049"/>
          </a:xfrm>
          <a:prstGeom prst="rect">
            <a:avLst/>
          </a:prstGeom>
        </p:spPr>
      </p:pic>
      <p:sp>
        <p:nvSpPr>
          <p:cNvPr id="13" name="TextBox 12"/>
          <p:cNvSpPr txBox="1"/>
          <p:nvPr/>
        </p:nvSpPr>
        <p:spPr>
          <a:xfrm>
            <a:off x="6096000" y="5562600"/>
            <a:ext cx="2937122" cy="1077218"/>
          </a:xfrm>
          <a:prstGeom prst="rect">
            <a:avLst/>
          </a:prstGeom>
          <a:noFill/>
        </p:spPr>
        <p:txBody>
          <a:bodyPr wrap="none" rtlCol="0">
            <a:spAutoFit/>
          </a:bodyPr>
          <a:lstStyle/>
          <a:p>
            <a:r>
              <a:rPr lang="en-US" sz="1600" dirty="0" smtClean="0"/>
              <a:t>Adapted from: North Dakota 4-H </a:t>
            </a:r>
          </a:p>
          <a:p>
            <a:r>
              <a:rPr lang="en-US" sz="1600" dirty="0" smtClean="0"/>
              <a:t>2020 Virtual Livestock Show </a:t>
            </a:r>
          </a:p>
          <a:p>
            <a:r>
              <a:rPr lang="en-US" sz="1600" dirty="0" smtClean="0"/>
              <a:t>Video Instruction Guide,</a:t>
            </a:r>
          </a:p>
          <a:p>
            <a:r>
              <a:rPr lang="en-US" sz="1600" dirty="0" smtClean="0"/>
              <a:t>NDSU Extension </a:t>
            </a:r>
            <a:endParaRPr lang="en-US" sz="1600" dirty="0"/>
          </a:p>
        </p:txBody>
      </p:sp>
      <p:sp>
        <p:nvSpPr>
          <p:cNvPr id="14" name="TextBox 13"/>
          <p:cNvSpPr txBox="1"/>
          <p:nvPr/>
        </p:nvSpPr>
        <p:spPr>
          <a:xfrm>
            <a:off x="8016158" y="6611779"/>
            <a:ext cx="1121483" cy="246221"/>
          </a:xfrm>
          <a:prstGeom prst="rect">
            <a:avLst/>
          </a:prstGeom>
          <a:noFill/>
        </p:spPr>
        <p:txBody>
          <a:bodyPr wrap="none" rtlCol="0">
            <a:spAutoFit/>
          </a:bodyPr>
          <a:lstStyle/>
          <a:p>
            <a:r>
              <a:rPr lang="en-US" sz="1000" dirty="0" smtClean="0"/>
              <a:t>Version.5.26.2020</a:t>
            </a:r>
            <a:endParaRPr lang="en-US" sz="1000" dirty="0"/>
          </a:p>
        </p:txBody>
      </p:sp>
    </p:spTree>
    <p:extLst>
      <p:ext uri="{BB962C8B-B14F-4D97-AF65-F5344CB8AC3E}">
        <p14:creationId xmlns:p14="http://schemas.microsoft.com/office/powerpoint/2010/main" val="36120244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20-05-21 at 11.45.3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76800"/>
            <a:ext cx="3194664" cy="417603"/>
          </a:xfrm>
          <a:prstGeom prst="rect">
            <a:avLst/>
          </a:prstGeom>
        </p:spPr>
      </p:pic>
      <p:sp>
        <p:nvSpPr>
          <p:cNvPr id="3076" name="Line 9"/>
          <p:cNvSpPr>
            <a:spLocks noChangeShapeType="1"/>
          </p:cNvSpPr>
          <p:nvPr/>
        </p:nvSpPr>
        <p:spPr bwMode="auto">
          <a:xfrm>
            <a:off x="5943600" y="5429250"/>
            <a:ext cx="3200400" cy="0"/>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 name="Picture 1" descr="Screen Shot 2020-05-20 at 10.21.12 PM.png"/>
          <p:cNvPicPr>
            <a:picLocks noChangeAspect="1"/>
          </p:cNvPicPr>
          <p:nvPr/>
        </p:nvPicPr>
        <p:blipFill rotWithShape="1">
          <a:blip r:embed="rId4">
            <a:extLst>
              <a:ext uri="{28A0092B-C50C-407E-A947-70E740481C1C}">
                <a14:useLocalDpi xmlns:a14="http://schemas.microsoft.com/office/drawing/2010/main" val="0"/>
              </a:ext>
            </a:extLst>
          </a:blip>
          <a:srcRect t="20714" b="10349"/>
          <a:stretch/>
        </p:blipFill>
        <p:spPr>
          <a:xfrm>
            <a:off x="0" y="1371600"/>
            <a:ext cx="9144000" cy="3547111"/>
          </a:xfrm>
          <a:prstGeom prst="rect">
            <a:avLst/>
          </a:prstGeom>
        </p:spPr>
      </p:pic>
      <p:sp>
        <p:nvSpPr>
          <p:cNvPr id="10" name="TextBox 9"/>
          <p:cNvSpPr txBox="1"/>
          <p:nvPr/>
        </p:nvSpPr>
        <p:spPr>
          <a:xfrm>
            <a:off x="76200" y="228600"/>
            <a:ext cx="5791200" cy="707886"/>
          </a:xfrm>
          <a:prstGeom prst="rect">
            <a:avLst/>
          </a:prstGeom>
          <a:noFill/>
        </p:spPr>
        <p:txBody>
          <a:bodyPr wrap="square" rtlCol="0">
            <a:spAutoFit/>
          </a:bodyPr>
          <a:lstStyle/>
          <a:p>
            <a:r>
              <a:rPr lang="en-US" sz="2000" i="1" dirty="0" smtClean="0"/>
              <a:t>Figure 6 - </a:t>
            </a:r>
            <a:r>
              <a:rPr lang="en-US" sz="2000" dirty="0" smtClean="0"/>
              <a:t>For: Hogs</a:t>
            </a:r>
          </a:p>
          <a:p>
            <a:r>
              <a:rPr lang="en-US" sz="2000" dirty="0" smtClean="0"/>
              <a:t>All Breeding and Market Animals</a:t>
            </a:r>
            <a:endParaRPr lang="en-US" sz="2000" dirty="0"/>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8195" r="18195"/>
          <a:stretch/>
        </p:blipFill>
        <p:spPr>
          <a:xfrm>
            <a:off x="76200" y="5970751"/>
            <a:ext cx="915596" cy="811049"/>
          </a:xfrm>
          <a:prstGeom prst="rect">
            <a:avLst/>
          </a:prstGeom>
        </p:spPr>
      </p:pic>
      <p:sp>
        <p:nvSpPr>
          <p:cNvPr id="8" name="TextBox 7"/>
          <p:cNvSpPr txBox="1"/>
          <p:nvPr/>
        </p:nvSpPr>
        <p:spPr>
          <a:xfrm>
            <a:off x="6096000" y="5562600"/>
            <a:ext cx="2937122" cy="1077218"/>
          </a:xfrm>
          <a:prstGeom prst="rect">
            <a:avLst/>
          </a:prstGeom>
          <a:noFill/>
        </p:spPr>
        <p:txBody>
          <a:bodyPr wrap="none" rtlCol="0">
            <a:spAutoFit/>
          </a:bodyPr>
          <a:lstStyle/>
          <a:p>
            <a:r>
              <a:rPr lang="en-US" sz="1600" dirty="0" smtClean="0"/>
              <a:t>Adapted from: North Dakota 4-H </a:t>
            </a:r>
          </a:p>
          <a:p>
            <a:r>
              <a:rPr lang="en-US" sz="1600" dirty="0" smtClean="0"/>
              <a:t>2020 Virtual Livestock Show </a:t>
            </a:r>
          </a:p>
          <a:p>
            <a:r>
              <a:rPr lang="en-US" sz="1600" dirty="0" smtClean="0"/>
              <a:t>Video Instruction Guide,</a:t>
            </a:r>
          </a:p>
          <a:p>
            <a:r>
              <a:rPr lang="en-US" sz="1600" dirty="0" smtClean="0"/>
              <a:t>NDSU Extension </a:t>
            </a:r>
            <a:endParaRPr lang="en-US" sz="1600" dirty="0"/>
          </a:p>
        </p:txBody>
      </p:sp>
      <p:sp>
        <p:nvSpPr>
          <p:cNvPr id="9" name="TextBox 8"/>
          <p:cNvSpPr txBox="1"/>
          <p:nvPr/>
        </p:nvSpPr>
        <p:spPr>
          <a:xfrm>
            <a:off x="8016158" y="6611779"/>
            <a:ext cx="1121483" cy="246221"/>
          </a:xfrm>
          <a:prstGeom prst="rect">
            <a:avLst/>
          </a:prstGeom>
          <a:noFill/>
        </p:spPr>
        <p:txBody>
          <a:bodyPr wrap="none" rtlCol="0">
            <a:spAutoFit/>
          </a:bodyPr>
          <a:lstStyle/>
          <a:p>
            <a:r>
              <a:rPr lang="en-US" sz="1000" dirty="0" smtClean="0"/>
              <a:t>Version.5.26.2020</a:t>
            </a:r>
            <a:endParaRPr lang="en-US" sz="1000" dirty="0"/>
          </a:p>
        </p:txBody>
      </p:sp>
    </p:spTree>
    <p:extLst>
      <p:ext uri="{BB962C8B-B14F-4D97-AF65-F5344CB8AC3E}">
        <p14:creationId xmlns:p14="http://schemas.microsoft.com/office/powerpoint/2010/main" val="1224582607"/>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Srdhg fg&amp;quot;&quot;/&gt;&lt;property id=&quot;20307&quot; value=&quot;259&quot;/&gt;&lt;/object&gt;&lt;object type=&quot;3&quot; unique_id=&quot;10005&quot;&gt;&lt;property id=&quot;20148&quot; value=&quot;5&quot;/&gt;&lt;property id=&quot;20300&quot; value=&quot;Slide 2&quot;/&gt;&lt;property id=&quot;20307&quot; value=&quot;262&quot;/&gt;&lt;/object&gt;&lt;/object&gt;&lt;/object&gt;&lt;/database&gt;"/>
  <p:tag name="SECTOMILLISECCONVERTED" val="1"/>
</p:tagLst>
</file>

<file path=ppt/theme/theme1.xml><?xml version="1.0" encoding="utf-8"?>
<a:theme xmlns:a="http://schemas.openxmlformats.org/drawingml/2006/main" name="Blank Presentation">
  <a:themeElements>
    <a:clrScheme name="Blank Presentation 8">
      <a:dk1>
        <a:srgbClr val="3E2116"/>
      </a:dk1>
      <a:lt1>
        <a:srgbClr val="DFECE4"/>
      </a:lt1>
      <a:dk2>
        <a:srgbClr val="3E2116"/>
      </a:dk2>
      <a:lt2>
        <a:srgbClr val="495058"/>
      </a:lt2>
      <a:accent1>
        <a:srgbClr val="677F91"/>
      </a:accent1>
      <a:accent2>
        <a:srgbClr val="5C8A70"/>
      </a:accent2>
      <a:accent3>
        <a:srgbClr val="ECF4EF"/>
      </a:accent3>
      <a:accent4>
        <a:srgbClr val="341B11"/>
      </a:accent4>
      <a:accent5>
        <a:srgbClr val="B8C0C7"/>
      </a:accent5>
      <a:accent6>
        <a:srgbClr val="537D65"/>
      </a:accent6>
      <a:hlink>
        <a:srgbClr val="008138"/>
      </a:hlink>
      <a:folHlink>
        <a:srgbClr val="881525"/>
      </a:folHlink>
    </a:clrScheme>
    <a:fontScheme name="Blank Presentation">
      <a:majorFont>
        <a:latin typeface="Stone Sans"/>
        <a:ea typeface=""/>
        <a:cs typeface=""/>
      </a:majorFont>
      <a:minorFont>
        <a:latin typeface="Stone Sans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3E2116"/>
        </a:dk1>
        <a:lt1>
          <a:srgbClr val="DFECE4"/>
        </a:lt1>
        <a:dk2>
          <a:srgbClr val="3E2116"/>
        </a:dk2>
        <a:lt2>
          <a:srgbClr val="495058"/>
        </a:lt2>
        <a:accent1>
          <a:srgbClr val="677F91"/>
        </a:accent1>
        <a:accent2>
          <a:srgbClr val="5C8A70"/>
        </a:accent2>
        <a:accent3>
          <a:srgbClr val="ECF4EF"/>
        </a:accent3>
        <a:accent4>
          <a:srgbClr val="341B11"/>
        </a:accent4>
        <a:accent5>
          <a:srgbClr val="B8C0C7"/>
        </a:accent5>
        <a:accent6>
          <a:srgbClr val="537D65"/>
        </a:accent6>
        <a:hlink>
          <a:srgbClr val="008138"/>
        </a:hlink>
        <a:folHlink>
          <a:srgbClr val="881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4145</TotalTime>
  <Words>852</Words>
  <Application>Microsoft Macintosh PowerPoint</Application>
  <PresentationFormat>On-screen Show (4:3)</PresentationFormat>
  <Paragraphs>91</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Blank Presentation</vt:lpstr>
      <vt:lpstr>Virtual Photo and Video Staging Examples and Patterns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CAHNRS Information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Gerald R Steffen</dc:creator>
  <cp:lastModifiedBy>Paul Kuber</cp:lastModifiedBy>
  <cp:revision>117</cp:revision>
  <cp:lastPrinted>2007-06-14T14:58:17Z</cp:lastPrinted>
  <dcterms:created xsi:type="dcterms:W3CDTF">2007-05-14T22:15:50Z</dcterms:created>
  <dcterms:modified xsi:type="dcterms:W3CDTF">2020-05-28T00:09:18Z</dcterms:modified>
</cp:coreProperties>
</file>