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jpeg" ContentType="image/jpeg"/>
  <Override PartName="/ppt/notesSlides/notesSlide3.xml" ContentType="application/vnd.openxmlformats-officedocument.presentationml.notesSlide+xml"/>
  <Override PartName="/ppt/media/image2.jpeg" ContentType="image/jpeg"/>
  <Override PartName="/ppt/media/image3.jpeg" ContentType="image/jpeg"/>
  <Override PartName="/ppt/media/image4.jpeg" ContentType="image/jpeg"/>
  <Override PartName="/ppt/media/image5.jpeg" ContentType="image/jpeg"/>
  <Override PartName="/ppt/notesSlides/notesSlide4.xml" ContentType="application/vnd.openxmlformats-officedocument.presentationml.notesSlide+xml"/>
  <Override PartName="/ppt/media/image6.jpeg" ContentType="image/jpeg"/>
  <Override PartName="/ppt/notesSlides/notesSlide5.xml" ContentType="application/vnd.openxmlformats-officedocument.presentationml.notesSlide+xml"/>
  <Override PartName="/ppt/media/image7.jpe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8.jpeg" ContentType="image/jpeg"/>
  <Override PartName="/ppt/notesSlides/notesSlide8.xml" ContentType="application/vnd.openxmlformats-officedocument.presentationml.notesSlide+xml"/>
  <Override PartName="/ppt/media/image9.jpeg" ContentType="image/jpeg"/>
  <Override PartName="/ppt/notesSlides/notesSlide9.xml" ContentType="application/vnd.openxmlformats-officedocument.presentationml.notesSlide+xml"/>
  <Override PartName="/ppt/media/image10.jpeg" ContentType="image/jpeg"/>
  <Override PartName="/ppt/notesSlides/notesSlide10.xml" ContentType="application/vnd.openxmlformats-officedocument.presentationml.notesSlide+xml"/>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notesSlides/notesSlide11.xml" ContentType="application/vnd.openxmlformats-officedocument.presentationml.notesSlide+xml"/>
  <Override PartName="/ppt/media/image17.jpe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18.jpeg" ContentType="image/jpeg"/>
  <Override PartName="/ppt/notesSlides/notesSlide14.xml" ContentType="application/vnd.openxmlformats-officedocument.presentationml.notesSlide+xml"/>
  <Override PartName="/ppt/media/image19.jpeg" ContentType="image/jpeg"/>
  <Override PartName="/ppt/media/image20.jpeg" ContentType="image/jpeg"/>
  <Override PartName="/ppt/notesSlides/notesSlide15.xml" ContentType="application/vnd.openxmlformats-officedocument.presentationml.notesSlide+xml"/>
  <Override PartName="/ppt/media/image21.jpeg" ContentType="image/jpeg"/>
  <Override PartName="/ppt/notesSlides/notesSlide16.xml" ContentType="application/vnd.openxmlformats-officedocument.presentationml.notesSlide+xml"/>
  <Override PartName="/ppt/media/image22.jpeg" ContentType="image/jpeg"/>
  <Override PartName="/ppt/media/image23.jpeg" ContentType="image/jpeg"/>
  <Override PartName="/ppt/media/image24.jpeg" ContentType="image/jpeg"/>
  <Override PartName="/ppt/notesSlides/notesSlide17.xml" ContentType="application/vnd.openxmlformats-officedocument.presentationml.notesSlide+xml"/>
  <Override PartName="/ppt/media/image25.jpeg" ContentType="image/jpeg"/>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26.jpeg" ContentType="image/jpeg"/>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27.jpeg" ContentType="image/jpeg"/>
  <Override PartName="/ppt/notesSlides/notesSlide23.xml" ContentType="application/vnd.openxmlformats-officedocument.presentationml.notesSlide+xml"/>
  <Override PartName="/ppt/media/image28.jpeg" ContentType="image/jpeg"/>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29.jpeg" ContentType="image/jpeg"/>
  <Override PartName="/ppt/notesSlides/notesSlide26.xml" ContentType="application/vnd.openxmlformats-officedocument.presentationml.notesSlide+xml"/>
  <Override PartName="/ppt/media/image30.jpeg" ContentType="image/jpeg"/>
  <Override PartName="/ppt/notesSlides/notesSlide27.xml" ContentType="application/vnd.openxmlformats-officedocument.presentationml.notesSlide+xml"/>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notesSlides/notesSlide28.xml" ContentType="application/vnd.openxmlformats-officedocument.presentationml.notesSlide+xml"/>
  <Override PartName="/ppt/media/image36.jpeg" ContentType="image/jpeg"/>
  <Override PartName="/ppt/media/image37.jpeg" ContentType="image/jpeg"/>
  <Override PartName="/ppt/media/image38.jpeg" ContentType="image/jpeg"/>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39.jpeg" ContentType="image/jpeg"/>
  <Override PartName="/ppt/notesSlides/notesSlide31.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rial"/>
      </a:defRPr>
    </a:lvl1pPr>
    <a:lvl2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rial"/>
      </a:defRPr>
    </a:lvl2pPr>
    <a:lvl3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rial"/>
      </a:defRPr>
    </a:lvl3pPr>
    <a:lvl4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rial"/>
      </a:defRPr>
    </a:lvl4pPr>
    <a:lvl5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rial"/>
      </a:defRPr>
    </a:lvl5pPr>
    <a:lvl6pPr marL="0" marR="0" indent="22860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rial"/>
      </a:defRPr>
    </a:lvl6pPr>
    <a:lvl7pPr marL="0" marR="0" indent="2743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rial"/>
      </a:defRPr>
    </a:lvl7pPr>
    <a:lvl8pPr marL="0" marR="0" indent="3200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rial"/>
      </a:defRPr>
    </a:lvl8pPr>
    <a:lvl9pPr marL="0" marR="0" indent="3657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CACC"/>
          </a:solidFill>
        </a:fill>
      </a:tcStyle>
    </a:wholeTbl>
    <a:band2H>
      <a:tcTxStyle b="def" i="def"/>
      <a:tcStyle>
        <a:tcBdr/>
        <a:fill>
          <a:solidFill>
            <a:srgbClr val="F0E6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D2CB"/>
          </a:solidFill>
        </a:fill>
      </a:tcStyle>
    </a:wholeTbl>
    <a:band2H>
      <a:tcTxStyle b="def" i="def"/>
      <a:tcStyle>
        <a:tcBdr/>
        <a:fill>
          <a:solidFill>
            <a:srgbClr val="F9EA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E9FB"/>
          </a:solidFill>
        </a:fill>
      </a:tcStyle>
    </a:wholeTbl>
    <a:band2H>
      <a:tcTxStyle b="def" i="def"/>
      <a:tcStyle>
        <a:tcBdr/>
        <a:fill>
          <a:solidFill>
            <a:srgbClr val="E9F4FD"/>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77" name="Shape 177"/>
          <p:cNvSpPr/>
          <p:nvPr>
            <p:ph type="sldImg"/>
          </p:nvPr>
        </p:nvSpPr>
        <p:spPr>
          <a:xfrm>
            <a:off x="1143000" y="685800"/>
            <a:ext cx="4572000" cy="3429000"/>
          </a:xfrm>
          <a:prstGeom prst="rect">
            <a:avLst/>
          </a:prstGeom>
        </p:spPr>
        <p:txBody>
          <a:bodyPr/>
          <a:lstStyle/>
          <a:p>
            <a:pPr/>
          </a:p>
        </p:txBody>
      </p:sp>
      <p:sp>
        <p:nvSpPr>
          <p:cNvPr id="178" name="Shape 17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a:effectLst>
          <a:outerShdw sx="100000" sy="100000" kx="0" ky="0" algn="b" rotWithShape="0" blurRad="12700" dist="63500" dir="18900000">
            <a:srgbClr val="000000"/>
          </a:outerShdw>
        </a:effectLst>
        <a:latin typeface="+mn-lt"/>
        <a:ea typeface="+mn-ea"/>
        <a:cs typeface="+mn-cs"/>
        <a:sym typeface="Arial"/>
      </a:defRPr>
    </a:lvl1pPr>
    <a:lvl2pPr indent="228600" latinLnBrk="0">
      <a:defRPr>
        <a:effectLst>
          <a:outerShdw sx="100000" sy="100000" kx="0" ky="0" algn="b" rotWithShape="0" blurRad="12700" dist="63500" dir="18900000">
            <a:srgbClr val="000000"/>
          </a:outerShdw>
        </a:effectLst>
        <a:latin typeface="+mn-lt"/>
        <a:ea typeface="+mn-ea"/>
        <a:cs typeface="+mn-cs"/>
        <a:sym typeface="Arial"/>
      </a:defRPr>
    </a:lvl2pPr>
    <a:lvl3pPr indent="457200" latinLnBrk="0">
      <a:defRPr>
        <a:effectLst>
          <a:outerShdw sx="100000" sy="100000" kx="0" ky="0" algn="b" rotWithShape="0" blurRad="12700" dist="63500" dir="18900000">
            <a:srgbClr val="000000"/>
          </a:outerShdw>
        </a:effectLst>
        <a:latin typeface="+mn-lt"/>
        <a:ea typeface="+mn-ea"/>
        <a:cs typeface="+mn-cs"/>
        <a:sym typeface="Arial"/>
      </a:defRPr>
    </a:lvl3pPr>
    <a:lvl4pPr indent="685800" latinLnBrk="0">
      <a:defRPr>
        <a:effectLst>
          <a:outerShdw sx="100000" sy="100000" kx="0" ky="0" algn="b" rotWithShape="0" blurRad="12700" dist="63500" dir="18900000">
            <a:srgbClr val="000000"/>
          </a:outerShdw>
        </a:effectLst>
        <a:latin typeface="+mn-lt"/>
        <a:ea typeface="+mn-ea"/>
        <a:cs typeface="+mn-cs"/>
        <a:sym typeface="Arial"/>
      </a:defRPr>
    </a:lvl4pPr>
    <a:lvl5pPr indent="914400" latinLnBrk="0">
      <a:defRPr>
        <a:effectLst>
          <a:outerShdw sx="100000" sy="100000" kx="0" ky="0" algn="b" rotWithShape="0" blurRad="12700" dist="63500" dir="18900000">
            <a:srgbClr val="000000"/>
          </a:outerShdw>
        </a:effectLst>
        <a:latin typeface="+mn-lt"/>
        <a:ea typeface="+mn-ea"/>
        <a:cs typeface="+mn-cs"/>
        <a:sym typeface="Arial"/>
      </a:defRPr>
    </a:lvl5pPr>
    <a:lvl6pPr indent="1143000" latinLnBrk="0">
      <a:defRPr>
        <a:effectLst>
          <a:outerShdw sx="100000" sy="100000" kx="0" ky="0" algn="b" rotWithShape="0" blurRad="12700" dist="63500" dir="18900000">
            <a:srgbClr val="000000"/>
          </a:outerShdw>
        </a:effectLst>
        <a:latin typeface="+mn-lt"/>
        <a:ea typeface="+mn-ea"/>
        <a:cs typeface="+mn-cs"/>
        <a:sym typeface="Arial"/>
      </a:defRPr>
    </a:lvl6pPr>
    <a:lvl7pPr indent="1371600" latinLnBrk="0">
      <a:defRPr>
        <a:effectLst>
          <a:outerShdw sx="100000" sy="100000" kx="0" ky="0" algn="b" rotWithShape="0" blurRad="12700" dist="63500" dir="18900000">
            <a:srgbClr val="000000"/>
          </a:outerShdw>
        </a:effectLst>
        <a:latin typeface="+mn-lt"/>
        <a:ea typeface="+mn-ea"/>
        <a:cs typeface="+mn-cs"/>
        <a:sym typeface="Arial"/>
      </a:defRPr>
    </a:lvl7pPr>
    <a:lvl8pPr indent="1600200" latinLnBrk="0">
      <a:defRPr>
        <a:effectLst>
          <a:outerShdw sx="100000" sy="100000" kx="0" ky="0" algn="b" rotWithShape="0" blurRad="12700" dist="63500" dir="18900000">
            <a:srgbClr val="000000"/>
          </a:outerShdw>
        </a:effectLst>
        <a:latin typeface="+mn-lt"/>
        <a:ea typeface="+mn-ea"/>
        <a:cs typeface="+mn-cs"/>
        <a:sym typeface="Arial"/>
      </a:defRPr>
    </a:lvl8pPr>
    <a:lvl9pPr indent="1828800" latinLnBrk="0">
      <a:defRPr>
        <a:effectLst>
          <a:outerShdw sx="100000" sy="100000" kx="0" ky="0" algn="b" rotWithShape="0" blurRad="12700" dist="63500" dir="18900000">
            <a:srgbClr val="000000"/>
          </a:outerShdw>
        </a:effectLst>
        <a:latin typeface="+mn-lt"/>
        <a:ea typeface="+mn-ea"/>
        <a:cs typeface="+mn-cs"/>
        <a:sym typeface="Arial"/>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 Id="rId3" Type="http://schemas.openxmlformats.org/officeDocument/2006/relationships/hyperlink" Target="https://doi.org/10.1111/een.13396" TargetMode="External"/></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 Id="rId3" Type="http://schemas.openxmlformats.org/officeDocument/2006/relationships/hyperlink" Target="http://ChipDrop.com" TargetMode="External"/></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 Id="rId3" Type="http://schemas.openxmlformats.org/officeDocument/2006/relationships/hyperlink" Target="https://gardenprofessors.com/cardboard-does-not-belong-on-your-soil-period/" TargetMode="External"/></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 Id="rId3" Type="http://schemas.openxmlformats.org/officeDocument/2006/relationships/hyperlink" Target="https://bloedelreserve.org/moss-garden/" TargetMode="External"/></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 Id="rId3" Type="http://schemas.openxmlformats.org/officeDocument/2006/relationships/hyperlink" Target="https://resjournals.onlinelibrary.wiley.com/doi/10.1111/een.13396" TargetMode="External"/></Relationships>

</file>

<file path=ppt/notesSlides/_rels/notesSlide31.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 Id="rId3" Type="http://schemas.openxmlformats.org/officeDocument/2006/relationships/hyperlink" Target="https://environmentamerica.org/center/resources/lawn-care-goes-electric/" TargetMode="Externa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Shape 192"/>
          <p:cNvSpPr/>
          <p:nvPr>
            <p:ph type="sldImg"/>
          </p:nvPr>
        </p:nvSpPr>
        <p:spPr>
          <a:prstGeom prst="rect">
            <a:avLst/>
          </a:prstGeom>
        </p:spPr>
        <p:txBody>
          <a:bodyPr/>
          <a:lstStyle/>
          <a:p>
            <a:pPr/>
          </a:p>
        </p:txBody>
      </p:sp>
      <p:sp>
        <p:nvSpPr>
          <p:cNvPr id="193" name="Shape 193"/>
          <p:cNvSpPr/>
          <p:nvPr>
            <p:ph type="body" sz="quarter" idx="1"/>
          </p:nvPr>
        </p:nvSpPr>
        <p:spPr>
          <a:prstGeom prst="rect">
            <a:avLst/>
          </a:prstGeom>
        </p:spPr>
        <p:txBody>
          <a:bodyPr/>
          <a:lstStyle/>
          <a:p>
            <a:pPr>
              <a:lnSpc>
                <a:spcPct val="90000"/>
              </a:lnSpc>
              <a:spcBef>
                <a:spcPts val="1000"/>
              </a:spcBef>
              <a:defRPr sz="1600">
                <a:effectLst/>
              </a:defRPr>
            </a:pPr>
          </a:p>
          <a:p>
            <a:pPr>
              <a:lnSpc>
                <a:spcPct val="90000"/>
              </a:lnSpc>
              <a:spcBef>
                <a:spcPts val="1000"/>
              </a:spcBef>
              <a:defRPr sz="1600">
                <a:effectLst/>
              </a:defRPr>
            </a:pPr>
            <a:r>
              <a:t>This presentation stands on its own, but it is an outgrowth of another presentation titled “</a:t>
            </a:r>
            <a:r>
              <a:rPr i="1"/>
              <a:t>The Resilient Yard</a:t>
            </a:r>
            <a:r>
              <a:t>”. That presentation covered the impact that your yard has on climate change and changes you can make to turn your yard from an emitter of green house gasses to one that captures and stores CO2 into the plants and soil in your yard. In that presentation, we looked at the lawn from a perspective of changing the way we maintain it to be more climate friendly.</a:t>
            </a:r>
          </a:p>
          <a:p>
            <a:pPr>
              <a:lnSpc>
                <a:spcPct val="90000"/>
              </a:lnSpc>
              <a:spcBef>
                <a:spcPts val="1000"/>
              </a:spcBef>
              <a:defRPr sz="1600">
                <a:effectLst/>
              </a:defRPr>
            </a:pPr>
            <a:r>
              <a:t>In this presentation, we’re going a step further: we will take a more critical look at the lawn and its impact on the climate and then survey some of the alternatives to the traditional lawn that are available to you.</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Shape 347"/>
          <p:cNvSpPr/>
          <p:nvPr>
            <p:ph type="sldImg"/>
          </p:nvPr>
        </p:nvSpPr>
        <p:spPr>
          <a:prstGeom prst="rect">
            <a:avLst/>
          </a:prstGeom>
        </p:spPr>
        <p:txBody>
          <a:bodyPr/>
          <a:lstStyle/>
          <a:p>
            <a:pPr/>
          </a:p>
        </p:txBody>
      </p:sp>
      <p:sp>
        <p:nvSpPr>
          <p:cNvPr id="348" name="Shape 348"/>
          <p:cNvSpPr/>
          <p:nvPr>
            <p:ph type="body" sz="quarter" idx="1"/>
          </p:nvPr>
        </p:nvSpPr>
        <p:spPr>
          <a:prstGeom prst="rect">
            <a:avLst/>
          </a:prstGeom>
        </p:spPr>
        <p:txBody>
          <a:bodyPr/>
          <a:lstStyle/>
          <a:p>
            <a:pPr>
              <a:lnSpc>
                <a:spcPct val="90000"/>
              </a:lnSpc>
              <a:spcBef>
                <a:spcPts val="1000"/>
              </a:spcBef>
              <a:defRPr sz="1600">
                <a:effectLst/>
              </a:defRPr>
            </a:pPr>
            <a:r>
              <a:t>The Homegrown National Park website covers the entire USA and pulls together lists of both Flowers&amp;Shrubs as well as trees that are native to your area. Since I focus on a typical suburban yard, I’ve pulled out the list of Flowers&amp;Shrubs for our area. I left off the trees because most of them are huge. But you can look them up on the site.</a:t>
            </a:r>
          </a:p>
          <a:p>
            <a:pPr>
              <a:lnSpc>
                <a:spcPct val="90000"/>
              </a:lnSpc>
              <a:spcBef>
                <a:spcPts val="1000"/>
              </a:spcBef>
              <a:defRPr sz="1600">
                <a:effectLst/>
              </a:defRPr>
            </a:pPr>
            <a:r>
              <a:t>These are called ‘Keystone’ plants because they provide something like 80% of the nutrients that pollinators and other critters native to our area need to survive. So, if you just include these 6 plants in your yard, you will be taking a significant step towards making your yard a healthy zone for native species.</a:t>
            </a:r>
          </a:p>
          <a:p>
            <a:pPr>
              <a:lnSpc>
                <a:spcPct val="90000"/>
              </a:lnSpc>
              <a:spcBef>
                <a:spcPts val="1000"/>
              </a:spcBef>
              <a:defRPr sz="1600">
                <a:effectLst/>
              </a:defRPr>
            </a:pPr>
            <a:r>
              <a:t>If you take a look, these are some beautiful plants. My point being that you don’t have to be making any kind of great sacrifice to adopt a model for your yard that better reflects the era we are living in.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Shape 360"/>
          <p:cNvSpPr/>
          <p:nvPr>
            <p:ph type="sldImg"/>
          </p:nvPr>
        </p:nvSpPr>
        <p:spPr>
          <a:prstGeom prst="rect">
            <a:avLst/>
          </a:prstGeom>
        </p:spPr>
        <p:txBody>
          <a:bodyPr/>
          <a:lstStyle/>
          <a:p>
            <a:pPr/>
          </a:p>
        </p:txBody>
      </p:sp>
      <p:sp>
        <p:nvSpPr>
          <p:cNvPr id="361" name="Shape 361"/>
          <p:cNvSpPr/>
          <p:nvPr>
            <p:ph type="body" sz="quarter" idx="1"/>
          </p:nvPr>
        </p:nvSpPr>
        <p:spPr>
          <a:prstGeom prst="rect">
            <a:avLst/>
          </a:prstGeom>
        </p:spPr>
        <p:txBody>
          <a:bodyPr/>
          <a:lstStyle/>
          <a:p>
            <a:pPr>
              <a:lnSpc>
                <a:spcPct val="90000"/>
              </a:lnSpc>
              <a:spcBef>
                <a:spcPts val="1000"/>
              </a:spcBef>
              <a:defRPr sz="1600">
                <a:effectLst/>
              </a:defRPr>
            </a:pPr>
            <a:r>
              <a:t>And, if you are wondering wether simply adding plants will ‘work’ in your area of if there is some special additional magic that needs to happen…. I’m pleased to report that the old Field of Dreams slogan “if you build it, they will come” does in fact work in this case! When you offer living things food, water &amp; shelter…. They seem to figure out where you are.</a:t>
            </a:r>
          </a:p>
          <a:p>
            <a:pPr>
              <a:lnSpc>
                <a:spcPct val="90000"/>
              </a:lnSpc>
              <a:spcBef>
                <a:spcPts val="1000"/>
              </a:spcBef>
              <a:defRPr sz="1600">
                <a:effectLst/>
              </a:defRPr>
            </a:pPr>
            <a:r>
              <a:t>In my readings, it has been pointed out time and again (anecdotally) the ‘before and after’ difference from a simple planting strategy. But, as Master Gardeners we seek out scientific studies to go beyond anecdotes, and happily, there was a study published in November of 2024 by the Royal Entomological Society where a group in </a:t>
            </a:r>
            <a:r>
              <a:rPr b="1"/>
              <a:t>Poland</a:t>
            </a:r>
            <a:r>
              <a:t> looked at this question. They structured a study to determine if adding small fields of wildflowers to urban areas would attract similar pollinator populations as would large meadows in the countryside.</a:t>
            </a:r>
          </a:p>
          <a:p>
            <a:pPr>
              <a:lnSpc>
                <a:spcPct val="90000"/>
              </a:lnSpc>
              <a:spcBef>
                <a:spcPts val="1000"/>
              </a:spcBef>
              <a:defRPr sz="1600">
                <a:effectLst/>
              </a:defRPr>
            </a:pPr>
            <a:r>
              <a:t>They went about the painstaking task of counting the number and variety of bees, butterflies &amp; hover flies per square yard in the urban fields that had been sown from flower &amp; grasses mix versus naturally grown rural fields. They found by years 2&amp;3, little difference between the urban and rural fields. The only significant difference was that the larger the field the greater quantity of butterflies. But you still got the same variety of butterflies, just fewer per square yard.</a:t>
            </a:r>
          </a:p>
          <a:p>
            <a:pPr>
              <a:lnSpc>
                <a:spcPct val="90000"/>
              </a:lnSpc>
              <a:spcBef>
                <a:spcPts val="1000"/>
              </a:spcBef>
              <a:defRPr sz="1600">
                <a:effectLst/>
              </a:defRPr>
            </a:pPr>
            <a:r>
              <a:t>So… can you make a difference, even in your little yard?! Yes, you can!</a:t>
            </a:r>
          </a:p>
          <a:p>
            <a:pPr>
              <a:lnSpc>
                <a:spcPct val="90000"/>
              </a:lnSpc>
              <a:spcBef>
                <a:spcPts val="1000"/>
              </a:spcBef>
              <a:defRPr sz="1600">
                <a:effectLst/>
              </a:defRPr>
            </a:pPr>
          </a:p>
          <a:p>
            <a:pPr>
              <a:lnSpc>
                <a:spcPct val="90000"/>
              </a:lnSpc>
              <a:spcBef>
                <a:spcPts val="1000"/>
              </a:spcBef>
              <a:defRPr sz="1600">
                <a:effectLst/>
              </a:defRPr>
            </a:pPr>
            <a:r>
              <a:t>Reference: </a:t>
            </a:r>
            <a:r>
              <a:rPr i="1"/>
              <a:t>Sown wildflower meadows: Can they replace natural meadows in urban spaces for bees, butterflies and hover flies?</a:t>
            </a:r>
            <a:endParaRPr i="1"/>
          </a:p>
          <a:p>
            <a:pPr>
              <a:lnSpc>
                <a:spcPct val="90000"/>
              </a:lnSpc>
              <a:spcBef>
                <a:spcPts val="1000"/>
              </a:spcBef>
              <a:defRPr sz="1600">
                <a:effectLst/>
              </a:defRPr>
            </a:pPr>
            <a:r>
              <a:rPr u="sng">
                <a:solidFill>
                  <a:srgbClr val="0563C1"/>
                </a:solidFill>
                <a:uFill>
                  <a:solidFill>
                    <a:srgbClr val="0563C1"/>
                  </a:solidFill>
                </a:uFill>
                <a:hlinkClick r:id="rId3" invalidUrl="" action="" tgtFrame="" tooltip="" history="1" highlightClick="0" endSnd="0"/>
              </a:rPr>
              <a:t>https://doi.org/10.1111/een.13396</a:t>
            </a:r>
            <a:r>
              <a:rPr i="1"/>
              <a: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Shape 372"/>
          <p:cNvSpPr/>
          <p:nvPr>
            <p:ph type="sldImg"/>
          </p:nvPr>
        </p:nvSpPr>
        <p:spPr>
          <a:prstGeom prst="rect">
            <a:avLst/>
          </a:prstGeom>
        </p:spPr>
        <p:txBody>
          <a:bodyPr/>
          <a:lstStyle/>
          <a:p>
            <a:pPr/>
          </a:p>
        </p:txBody>
      </p:sp>
      <p:sp>
        <p:nvSpPr>
          <p:cNvPr id="373" name="Shape 373"/>
          <p:cNvSpPr/>
          <p:nvPr>
            <p:ph type="body" sz="quarter" idx="1"/>
          </p:nvPr>
        </p:nvSpPr>
        <p:spPr>
          <a:prstGeom prst="rect">
            <a:avLst/>
          </a:prstGeom>
        </p:spPr>
        <p:txBody>
          <a:bodyPr/>
          <a:lstStyle/>
          <a:p>
            <a:pPr>
              <a:lnSpc>
                <a:spcPct val="90000"/>
              </a:lnSpc>
              <a:spcBef>
                <a:spcPts val="1000"/>
              </a:spcBef>
              <a:defRPr sz="1600">
                <a:effectLst/>
              </a:defRPr>
            </a:pPr>
            <a:r>
              <a:t>Transition: we’re going to move from the theoretical to the practical. From ideas to actions. You don’t have to embrace ideas like Tallamy’s “Homegrown National Park” to want to change your lawn into something that better suits the way you live today…….</a:t>
            </a:r>
          </a:p>
          <a:p>
            <a:pPr>
              <a:lnSpc>
                <a:spcPct val="90000"/>
              </a:lnSpc>
              <a:spcBef>
                <a:spcPts val="1000"/>
              </a:spcBef>
              <a:defRPr sz="1600">
                <a:effectLst/>
              </a:defRPr>
            </a:pPr>
            <a:r>
              <a:rPr u="sng"/>
              <a:t>Historically</a:t>
            </a:r>
            <a:r>
              <a:t>:</a:t>
            </a:r>
            <a:br/>
            <a:r>
              <a:t>- Lawns were the original ‘moat’… an open space so you could see approaching invaders</a:t>
            </a:r>
            <a:br/>
            <a:r>
              <a:t>- Then, in England &amp; France came the adoption of cultivated gardens with intermixed lawns which demonstrated mans conquest of nature. This was exclusively an upper class phenomenon</a:t>
            </a:r>
            <a:br/>
            <a:r>
              <a:t>- And… it spread as what the upper classes do, then</a:t>
            </a:r>
            <a:br/>
            <a:r>
              <a:t>- It was increasingly ‘democratized’ as working classes emulated the upper crust to show they had ‘made it’</a:t>
            </a:r>
            <a:br/>
            <a:r>
              <a:t>- And finally, with machinery and chemicals we moved to a world where lawns were available to all &amp; linked to the American Dream of home ownership.</a:t>
            </a:r>
          </a:p>
          <a:p>
            <a:pPr>
              <a:lnSpc>
                <a:spcPct val="90000"/>
              </a:lnSpc>
              <a:spcBef>
                <a:spcPts val="1000"/>
              </a:spcBef>
              <a:defRPr sz="1600">
                <a:effectLst/>
              </a:defRPr>
            </a:pPr>
            <a:r>
              <a:rPr u="sng"/>
              <a:t>Today</a:t>
            </a:r>
            <a:r>
              <a:t>:</a:t>
            </a:r>
            <a:br/>
            <a:r>
              <a:t>- Climate Change has put the microscope on the lawn &amp; for all our good, it is time for a change</a:t>
            </a:r>
            <a:br/>
            <a:r>
              <a:t>- The good news: lawns have become more trouble than they are worth, labor wise</a:t>
            </a:r>
            <a:br/>
            <a:r>
              <a:t>- And expensive to pay to have someone else do it for you</a:t>
            </a:r>
            <a:br/>
            <a:r>
              <a:t>- So, there is a better path where you can save both time and money, while also re-purposing that lawn in a way that is better for the environment. A Win-Win proposition.</a:t>
            </a:r>
          </a:p>
          <a:p>
            <a:pPr>
              <a:lnSpc>
                <a:spcPct val="90000"/>
              </a:lnSpc>
              <a:spcBef>
                <a:spcPts val="1000"/>
              </a:spcBef>
              <a:defRPr sz="1600">
                <a:effectLst/>
              </a:defRPr>
            </a:pPr>
            <a:r>
              <a:rPr u="sng"/>
              <a:t>The Next Part of this Presentation</a:t>
            </a:r>
            <a:r>
              <a:t>:</a:t>
            </a:r>
            <a:br/>
            <a:r>
              <a:t>We will survey several alternatives to the ‘putting green lawn’. We won’t tell you which approach you should adopt: that is up to you. The purpose of this section is to expand your knowledge of the various options open to you AND to provide you with the information so you can research further to determine which option is best for you and your current situation in life. </a:t>
            </a:r>
          </a:p>
          <a:p>
            <a:pPr>
              <a:lnSpc>
                <a:spcPct val="90000"/>
              </a:lnSpc>
              <a:spcBef>
                <a:spcPts val="1000"/>
              </a:spcBef>
              <a:defRPr sz="1600">
                <a:effectLst/>
              </a:defRPr>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Shape 387"/>
          <p:cNvSpPr/>
          <p:nvPr>
            <p:ph type="sldImg"/>
          </p:nvPr>
        </p:nvSpPr>
        <p:spPr>
          <a:prstGeom prst="rect">
            <a:avLst/>
          </a:prstGeom>
        </p:spPr>
        <p:txBody>
          <a:bodyPr/>
          <a:lstStyle/>
          <a:p>
            <a:pPr/>
          </a:p>
        </p:txBody>
      </p:sp>
      <p:sp>
        <p:nvSpPr>
          <p:cNvPr id="388" name="Shape 388"/>
          <p:cNvSpPr/>
          <p:nvPr>
            <p:ph type="body" sz="quarter" idx="1"/>
          </p:nvPr>
        </p:nvSpPr>
        <p:spPr>
          <a:prstGeom prst="rect">
            <a:avLst/>
          </a:prstGeom>
        </p:spPr>
        <p:txBody>
          <a:bodyPr/>
          <a:lstStyle/>
          <a:p>
            <a:pPr>
              <a:lnSpc>
                <a:spcPct val="90000"/>
              </a:lnSpc>
              <a:spcBef>
                <a:spcPts val="1000"/>
              </a:spcBef>
              <a:defRPr sz="1600">
                <a:effectLst/>
              </a:defRPr>
            </a:pPr>
            <a:r>
              <a:t>Take this picture as an example of the choices you face in dealing with your lawn. This patch of lawn serves two purposes:</a:t>
            </a:r>
            <a:br/>
            <a:r>
              <a:t>1. It is a high traffic area leading from one area of the yard to another</a:t>
            </a:r>
            <a:br/>
            <a:r>
              <a:t>2. It frames a lower bed down to the sidewalk and also frames the beds that are next to the house</a:t>
            </a:r>
            <a:br/>
            <a:r>
              <a:t>Both ‘high traffic’ path and ‘framing beds’ are legitimate purposes for having a lawn.</a:t>
            </a:r>
          </a:p>
          <a:p>
            <a:pPr>
              <a:lnSpc>
                <a:spcPct val="90000"/>
              </a:lnSpc>
              <a:spcBef>
                <a:spcPts val="1000"/>
              </a:spcBef>
              <a:defRPr sz="1600">
                <a:effectLst/>
              </a:defRPr>
            </a:pPr>
            <a:r>
              <a:t>But you could yank the lawn out entirely and replace with stepping stones, expanded beds and ground covers. That is the ‘rip it all out at once’ approach.</a:t>
            </a:r>
          </a:p>
          <a:p>
            <a:pPr>
              <a:lnSpc>
                <a:spcPct val="90000"/>
              </a:lnSpc>
              <a:spcBef>
                <a:spcPts val="1000"/>
              </a:spcBef>
              <a:defRPr sz="1600">
                <a:effectLst/>
              </a:defRPr>
            </a:pPr>
            <a:r>
              <a:t>Alternatively, please notice the shrubs on the border of the lawn. Closer up, the shrubs are overlapping the grass. Further away, there’s about 6-9” gap between the two.</a:t>
            </a:r>
          </a:p>
          <a:p>
            <a:pPr>
              <a:lnSpc>
                <a:spcPct val="90000"/>
              </a:lnSpc>
              <a:spcBef>
                <a:spcPts val="1000"/>
              </a:spcBef>
              <a:defRPr sz="1600">
                <a:effectLst/>
              </a:defRPr>
            </a:pPr>
            <a:r>
              <a:t>This is my yard and, in thinking about this presentation I realized that for the last 50 years, whenever there was competition at the border between lawn and shrub growth, I always treated the lawn as sacred and clipped back the shrubs. Sometimes into some pretty awful shapes. Recently, I asked myself “why does the lawn always have to win”? So in just the last year, I’ve started the opposite approach: I’ve been cutting back the edge of the grass 4-6” on each side every spring and fall. To date, I’ve shrunken the lawn in this section by about 12-18”. This does two things: allows the shrubs to grow in a more balanced way and opens up spaces between shrubs, gradually, for the addition of more shrubs, flowers or ground covers.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4" name="Shape 404"/>
          <p:cNvSpPr/>
          <p:nvPr>
            <p:ph type="sldImg"/>
          </p:nvPr>
        </p:nvSpPr>
        <p:spPr>
          <a:prstGeom prst="rect">
            <a:avLst/>
          </a:prstGeom>
        </p:spPr>
        <p:txBody>
          <a:bodyPr/>
          <a:lstStyle/>
          <a:p>
            <a:pPr/>
          </a:p>
        </p:txBody>
      </p:sp>
      <p:sp>
        <p:nvSpPr>
          <p:cNvPr id="405" name="Shape 405"/>
          <p:cNvSpPr/>
          <p:nvPr>
            <p:ph type="body" sz="quarter" idx="1"/>
          </p:nvPr>
        </p:nvSpPr>
        <p:spPr>
          <a:prstGeom prst="rect">
            <a:avLst/>
          </a:prstGeom>
        </p:spPr>
        <p:txBody>
          <a:bodyPr/>
          <a:lstStyle/>
          <a:p>
            <a:pPr>
              <a:lnSpc>
                <a:spcPct val="90000"/>
              </a:lnSpc>
              <a:spcBef>
                <a:spcPts val="1000"/>
              </a:spcBef>
              <a:defRPr sz="1600">
                <a:solidFill>
                  <a:schemeClr val="accent1">
                    <a:lumOff val="-7098"/>
                  </a:schemeClr>
                </a:solidFill>
                <a:effectLst/>
              </a:defRPr>
            </a:pPr>
            <a:r>
              <a:t>Presenter: this slide may be too much information. If so, just take it out. </a:t>
            </a:r>
          </a:p>
          <a:p>
            <a:pPr>
              <a:lnSpc>
                <a:spcPct val="90000"/>
              </a:lnSpc>
              <a:spcBef>
                <a:spcPts val="1000"/>
              </a:spcBef>
              <a:defRPr sz="1600">
                <a:effectLst/>
              </a:defRPr>
            </a:pPr>
            <a:r>
              <a:t>What is the most efficient way to do this? I experimented and found that using a bladed edging tool (left picture) to make the new boundary cut, followed by swinging a pick axe, instead of a shovel, gave me the easiest way to remove the sod. I then flipped it over to dry out, shook out as much dirt as I could and then included it in my weekly yard waste bin for disposal (which is OK in Pierce county, is some counties this is prohibited)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Shape 422"/>
          <p:cNvSpPr/>
          <p:nvPr>
            <p:ph type="sldImg"/>
          </p:nvPr>
        </p:nvSpPr>
        <p:spPr>
          <a:prstGeom prst="rect">
            <a:avLst/>
          </a:prstGeom>
        </p:spPr>
        <p:txBody>
          <a:bodyPr/>
          <a:lstStyle/>
          <a:p>
            <a:pPr/>
          </a:p>
        </p:txBody>
      </p:sp>
      <p:sp>
        <p:nvSpPr>
          <p:cNvPr id="423" name="Shape 423"/>
          <p:cNvSpPr/>
          <p:nvPr>
            <p:ph type="body" sz="quarter" idx="1"/>
          </p:nvPr>
        </p:nvSpPr>
        <p:spPr>
          <a:prstGeom prst="rect">
            <a:avLst/>
          </a:prstGeom>
        </p:spPr>
        <p:txBody>
          <a:bodyPr/>
          <a:lstStyle/>
          <a:p>
            <a:pPr>
              <a:lnSpc>
                <a:spcPct val="90000"/>
              </a:lnSpc>
              <a:spcBef>
                <a:spcPts val="1000"/>
              </a:spcBef>
              <a:defRPr sz="1600">
                <a:effectLst/>
              </a:defRPr>
            </a:pPr>
            <a:r>
              <a:t>This is the same stretch of lawn before and after removal of 4-6”… left slide in the fall, right side the following spring. I challenge you to spot the difference.</a:t>
            </a:r>
            <a:br/>
            <a:r>
              <a:t>This is the ‘baby steps’ approach. And note that starting with baby steps doesn’t preclude me from deciding to take out the lawn entirely… I just get there by taking smaller bites.</a:t>
            </a:r>
          </a:p>
          <a:p>
            <a:pPr>
              <a:lnSpc>
                <a:spcPct val="90000"/>
              </a:lnSpc>
              <a:spcBef>
                <a:spcPts val="1000"/>
              </a:spcBef>
              <a:defRPr sz="1600">
                <a:effectLst/>
              </a:defRPr>
            </a:pPr>
            <a:r>
              <a:t>Whichever way you choose to proceed, we should discuss the best ways to remove lawn sod because it is really heavy and so results in a disposal challenge. Using the ‘baby steps’ approach, I take the removed sod, flip it grass side down to let it dry out for a few days. Then I shake out as much soil as I can to lighten the weight. Doing this, I can simply recycle this into my yard waste bin.</a:t>
            </a:r>
          </a:p>
          <a:p>
            <a:pPr>
              <a:lnSpc>
                <a:spcPct val="90000"/>
              </a:lnSpc>
              <a:spcBef>
                <a:spcPts val="1000"/>
              </a:spcBef>
              <a:defRPr sz="1600">
                <a:effectLst/>
              </a:defRPr>
            </a:pPr>
            <a:r>
              <a:t>But, baby steps or ‘rip it all out’, at some point you are probably going to take out more lawn that will fit into your yard waste. So, let’s talk about the best way to do that…..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8" name="Shape 438"/>
          <p:cNvSpPr/>
          <p:nvPr>
            <p:ph type="sldImg"/>
          </p:nvPr>
        </p:nvSpPr>
        <p:spPr>
          <a:prstGeom prst="rect">
            <a:avLst/>
          </a:prstGeom>
        </p:spPr>
        <p:txBody>
          <a:bodyPr/>
          <a:lstStyle/>
          <a:p>
            <a:pPr/>
          </a:p>
        </p:txBody>
      </p:sp>
      <p:sp>
        <p:nvSpPr>
          <p:cNvPr id="439" name="Shape 439"/>
          <p:cNvSpPr/>
          <p:nvPr>
            <p:ph type="body" sz="quarter" idx="1"/>
          </p:nvPr>
        </p:nvSpPr>
        <p:spPr>
          <a:prstGeom prst="rect">
            <a:avLst/>
          </a:prstGeom>
        </p:spPr>
        <p:txBody>
          <a:bodyPr/>
          <a:lstStyle/>
          <a:p>
            <a:pPr>
              <a:lnSpc>
                <a:spcPct val="90000"/>
              </a:lnSpc>
              <a:spcBef>
                <a:spcPts val="1000"/>
              </a:spcBef>
              <a:defRPr sz="1600">
                <a:effectLst/>
              </a:defRPr>
            </a:pPr>
            <a:r>
              <a:t>Good news! The proven best way to remove lawn is also the cheapest and easiest.</a:t>
            </a:r>
          </a:p>
          <a:p>
            <a:pPr>
              <a:lnSpc>
                <a:spcPct val="90000"/>
              </a:lnSpc>
              <a:spcBef>
                <a:spcPts val="1000"/>
              </a:spcBef>
              <a:defRPr sz="1600">
                <a:effectLst/>
              </a:defRPr>
            </a:pPr>
            <a:r>
              <a:t>First, you mow your lawn as close to the ground as you can. Scalp it.</a:t>
            </a:r>
          </a:p>
          <a:p>
            <a:pPr>
              <a:lnSpc>
                <a:spcPct val="90000"/>
              </a:lnSpc>
              <a:spcBef>
                <a:spcPts val="1000"/>
              </a:spcBef>
              <a:defRPr sz="1600">
                <a:effectLst/>
              </a:defRPr>
            </a:pPr>
            <a:r>
              <a:t>Next, you cover it with 8-12” of Arborist Chips… that’s the chopped up mulch that comes from an arborist trimming up someone’s yard. If you’re lucky, you can get those chips for cheap/free on </a:t>
            </a:r>
            <a:r>
              <a:rPr u="sng">
                <a:solidFill>
                  <a:srgbClr val="0563C1"/>
                </a:solidFill>
                <a:uFill>
                  <a:solidFill>
                    <a:srgbClr val="0563C1"/>
                  </a:solidFill>
                </a:uFill>
                <a:hlinkClick r:id="rId3" invalidUrl="" action="" tgtFrame="" tooltip="" history="1" highlightClick="0" endSnd="0"/>
              </a:rPr>
              <a:t>ChipDrop.com</a:t>
            </a:r>
            <a:r>
              <a:t> Do not skimp on the depth: 8-12” is required. Some will ‘cook down’ and you need enough to completely block the sunlight.</a:t>
            </a:r>
          </a:p>
          <a:p>
            <a:pPr>
              <a:lnSpc>
                <a:spcPct val="90000"/>
              </a:lnSpc>
              <a:spcBef>
                <a:spcPts val="1000"/>
              </a:spcBef>
              <a:defRPr sz="1600">
                <a:effectLst/>
              </a:defRPr>
            </a:pPr>
            <a:r>
              <a:t>Wait… 2 to 6 weeks. You can check by pulling back the chips and see if the grass is dead. Once it is, …</a:t>
            </a:r>
          </a:p>
          <a:p>
            <a:pPr>
              <a:lnSpc>
                <a:spcPct val="90000"/>
              </a:lnSpc>
              <a:spcBef>
                <a:spcPts val="1000"/>
              </a:spcBef>
              <a:defRPr sz="1600">
                <a:effectLst/>
              </a:defRPr>
            </a:pPr>
            <a:r>
              <a:t>Plant by pulling back the chips in the place where you want to add the plant, then cover it back up.</a:t>
            </a:r>
          </a:p>
          <a:p>
            <a:pPr>
              <a:lnSpc>
                <a:spcPct val="90000"/>
              </a:lnSpc>
              <a:spcBef>
                <a:spcPts val="1000"/>
              </a:spcBef>
              <a:defRPr sz="1600">
                <a:effectLst/>
              </a:defRPr>
            </a:pPr>
            <a:r>
              <a:t>This approach is the least expensive, it requires the least work and entails no hauling off of the heavy sod. It is also the best for the soil and results in the healthiest new plants. </a:t>
            </a:r>
          </a:p>
          <a:p>
            <a:pPr>
              <a:lnSpc>
                <a:spcPct val="90000"/>
              </a:lnSpc>
              <a:spcBef>
                <a:spcPts val="1000"/>
              </a:spcBef>
              <a:defRPr sz="1600">
                <a:effectLst/>
              </a:defRPr>
            </a:pPr>
          </a:p>
          <a:p>
            <a:pPr>
              <a:lnSpc>
                <a:spcPct val="90000"/>
              </a:lnSpc>
              <a:spcBef>
                <a:spcPts val="1000"/>
              </a:spcBef>
              <a:defRPr sz="1600">
                <a:effectLst/>
              </a:defRPr>
            </a:pPr>
            <a:r>
              <a:t>How do we know this? Scientific studies! (Next slide)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6" name="Shape 456"/>
          <p:cNvSpPr/>
          <p:nvPr>
            <p:ph type="sldImg"/>
          </p:nvPr>
        </p:nvSpPr>
        <p:spPr>
          <a:prstGeom prst="rect">
            <a:avLst/>
          </a:prstGeom>
        </p:spPr>
        <p:txBody>
          <a:bodyPr/>
          <a:lstStyle/>
          <a:p>
            <a:pPr/>
          </a:p>
        </p:txBody>
      </p:sp>
      <p:sp>
        <p:nvSpPr>
          <p:cNvPr id="457" name="Shape 457"/>
          <p:cNvSpPr/>
          <p:nvPr>
            <p:ph type="body" sz="quarter" idx="1"/>
          </p:nvPr>
        </p:nvSpPr>
        <p:spPr>
          <a:prstGeom prst="rect">
            <a:avLst/>
          </a:prstGeom>
        </p:spPr>
        <p:txBody>
          <a:bodyPr/>
          <a:lstStyle/>
          <a:p>
            <a:pPr>
              <a:lnSpc>
                <a:spcPct val="90000"/>
              </a:lnSpc>
              <a:spcBef>
                <a:spcPts val="1000"/>
              </a:spcBef>
              <a:defRPr sz="1600">
                <a:effectLst/>
              </a:defRPr>
            </a:pPr>
            <a:r>
              <a:t>This is a summary of two separate studies:</a:t>
            </a:r>
          </a:p>
          <a:p>
            <a:pPr>
              <a:lnSpc>
                <a:spcPct val="90000"/>
              </a:lnSpc>
              <a:spcBef>
                <a:spcPts val="1000"/>
              </a:spcBef>
              <a:defRPr sz="1600">
                <a:effectLst/>
              </a:defRPr>
            </a:pPr>
            <a:r>
              <a:rPr b="1"/>
              <a:t>Linda Chalker-Scott is a Professor of Horticulture at WSU and is a ‘rock-star’ to Master Gardeners</a:t>
            </a:r>
            <a:r>
              <a:t>. Our Mission is to provide Science-backed information to you. Sometimes finding the appropriate studies is a challenge because most studies are funded for commercial, not home applications. Professor Chalker-Scott, however has always kept the homeowner in mind in her pursuits and is adept at either providing the appropriate studies or in reading commercial studies and sifting out the importance for home owners.</a:t>
            </a:r>
          </a:p>
          <a:p>
            <a:pPr>
              <a:lnSpc>
                <a:spcPct val="90000"/>
              </a:lnSpc>
              <a:spcBef>
                <a:spcPts val="1000"/>
              </a:spcBef>
              <a:defRPr sz="1600">
                <a:effectLst/>
              </a:defRPr>
            </a:pPr>
            <a:r>
              <a:t>In 2005, she was part of a study on the UW grounds, where they were replacing grass with native plants, so they constructed a side-by-side comparison: they killed the lawn in the fall and planted natives in the following spring. In one plot, they used arborist chips and in the adjacent plot they used the chemical glyphosate (formerly the active agent in Roundup, but it has been reformulated). Both killed the lawn in the fall, but in the ensuing spring planting the glyphosate side was rife with weeds(!) Not so for the side with arborist chips. Also, the native plantings had a higher survival rate and grew larger on the Arborist chips side. Clear winner.</a:t>
            </a:r>
          </a:p>
          <a:p>
            <a:pPr>
              <a:lnSpc>
                <a:spcPct val="90000"/>
              </a:lnSpc>
              <a:spcBef>
                <a:spcPts val="1000"/>
              </a:spcBef>
              <a:defRPr sz="1600">
                <a:effectLst/>
              </a:defRPr>
            </a:pPr>
            <a:r>
              <a:t>The second study I want to highlight relates to cardboard. In many of the books I read, they recommend placing cardboard down to ‘smother’ the lawn then cover it with compost or mulch and plant into that. Do not do this! In 2023, there was a study for commercial purposes of using shredded cardboard for chicken bedding. In measuring the results, they learned that the chemicals they treat corrugated cardboard with to make it smooth and waterproof contain ‘Forever Chemicals’ (PFAS and many others). These chemicals entered into the food chain through the eggs, and meat of the chicken. So, if you are using cardboard in your yard (like I have) … stop it!  Further, using full sheets of cardboard to ‘smother’ the grass also ‘smothers’ the soil and likely kills the critters in the soil. Many people, when lifting up the cardboard see a bunch of worms and think they are attracted by the cardboard. Much more likely is that they are ‘coming up for air’.</a:t>
            </a:r>
          </a:p>
          <a:p>
            <a:pPr>
              <a:lnSpc>
                <a:spcPct val="90000"/>
              </a:lnSpc>
              <a:spcBef>
                <a:spcPts val="1000"/>
              </a:spcBef>
              <a:defRPr sz="1600">
                <a:effectLst/>
              </a:defRPr>
            </a:pPr>
            <a:r>
              <a:rPr u="sng">
                <a:solidFill>
                  <a:srgbClr val="0563C1"/>
                </a:solidFill>
                <a:uFill>
                  <a:solidFill>
                    <a:srgbClr val="0563C1"/>
                  </a:solidFill>
                </a:uFill>
                <a:hlinkClick r:id="rId3" invalidUrl="" action="" tgtFrame="" tooltip="" history="1" highlightClick="0" endSnd="0"/>
              </a:rPr>
              <a:t>https://gardenprofessors.com/cardboard-does-not-belong-on-your-soil-period/</a:t>
            </a:r>
            <a:r>
              <a: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6" name="Shape 466"/>
          <p:cNvSpPr/>
          <p:nvPr>
            <p:ph type="sldImg"/>
          </p:nvPr>
        </p:nvSpPr>
        <p:spPr>
          <a:prstGeom prst="rect">
            <a:avLst/>
          </a:prstGeom>
        </p:spPr>
        <p:txBody>
          <a:bodyPr/>
          <a:lstStyle/>
          <a:p>
            <a:pPr/>
          </a:p>
        </p:txBody>
      </p:sp>
      <p:sp>
        <p:nvSpPr>
          <p:cNvPr id="467" name="Shape 467"/>
          <p:cNvSpPr/>
          <p:nvPr>
            <p:ph type="body" sz="quarter" idx="1"/>
          </p:nvPr>
        </p:nvSpPr>
        <p:spPr>
          <a:prstGeom prst="rect">
            <a:avLst/>
          </a:prstGeom>
        </p:spPr>
        <p:txBody>
          <a:bodyPr/>
          <a:lstStyle/>
          <a:p>
            <a:pPr>
              <a:lnSpc>
                <a:spcPct val="90000"/>
              </a:lnSpc>
              <a:spcBef>
                <a:spcPts val="1000"/>
              </a:spcBef>
              <a:defRPr sz="1600">
                <a:effectLst/>
              </a:defRPr>
            </a:pPr>
            <a:r>
              <a:t>So far, we’ve talked about why lawns are ‘bad’, presented an alternate way to view your yard: as a Homegrown National Park &amp; talked about the mechanics for removing the lawn from your yard. That just leaves us with the key question: what do we replace it with?!</a:t>
            </a:r>
          </a:p>
          <a:p>
            <a:pPr>
              <a:lnSpc>
                <a:spcPct val="90000"/>
              </a:lnSpc>
              <a:spcBef>
                <a:spcPts val="1000"/>
              </a:spcBef>
              <a:defRPr sz="1600">
                <a:effectLst/>
              </a:defRPr>
            </a:pPr>
            <a:r>
              <a:t>In the following section, we will survey the various ways you can alter or remove your lawn. The purpose of this section is to make you aware of the various alternatives so that you can choose your own path. We will not do that for you.</a:t>
            </a:r>
          </a:p>
          <a:p>
            <a:pPr>
              <a:lnSpc>
                <a:spcPct val="90000"/>
              </a:lnSpc>
              <a:spcBef>
                <a:spcPts val="1000"/>
              </a:spcBef>
              <a:defRPr sz="1600">
                <a:effectLst/>
              </a:defRPr>
            </a:pPr>
            <a:r>
              <a:t>But, we have tried to provide resources: relevant books and links to websites to make it easier for you to take that deeper dive in order to create an action plan that is your own.</a:t>
            </a:r>
          </a:p>
          <a:p>
            <a:pPr>
              <a:lnSpc>
                <a:spcPct val="90000"/>
              </a:lnSpc>
              <a:spcBef>
                <a:spcPts val="1000"/>
              </a:spcBef>
              <a:defRPr sz="1600">
                <a:effectLst/>
              </a:defRPr>
            </a:pPr>
            <a:r>
              <a:t>Remember: we’ll send you the PDF of this presentation with all the links intact: all you have to do is click to find the book or website to further your research.</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 name="Shape 481"/>
          <p:cNvSpPr/>
          <p:nvPr>
            <p:ph type="sldImg"/>
          </p:nvPr>
        </p:nvSpPr>
        <p:spPr>
          <a:prstGeom prst="rect">
            <a:avLst/>
          </a:prstGeom>
        </p:spPr>
        <p:txBody>
          <a:bodyPr/>
          <a:lstStyle/>
          <a:p>
            <a:pPr/>
          </a:p>
        </p:txBody>
      </p:sp>
      <p:sp>
        <p:nvSpPr>
          <p:cNvPr id="482" name="Shape 482"/>
          <p:cNvSpPr/>
          <p:nvPr>
            <p:ph type="body" sz="quarter" idx="1"/>
          </p:nvPr>
        </p:nvSpPr>
        <p:spPr>
          <a:prstGeom prst="rect">
            <a:avLst/>
          </a:prstGeom>
        </p:spPr>
        <p:txBody>
          <a:bodyPr/>
          <a:lstStyle/>
          <a:p>
            <a:pPr>
              <a:lnSpc>
                <a:spcPct val="90000"/>
              </a:lnSpc>
              <a:spcBef>
                <a:spcPts val="1000"/>
              </a:spcBef>
              <a:defRPr sz="1600">
                <a:effectLst/>
              </a:defRPr>
            </a:pPr>
            <a:r>
              <a:t>If you are already sold on getting your lawn and you just want to know the quickest, cheapest, easiest way to move on then you might be a candidate for what several articles in popular publications call the “No Mow May Movement”. You will see these articles because, I believe, they get clicks on-line. They follow a similar structure: concern about the environment; example of neighbor who stops mowing their lawn to promote pollinators quickly followed by neighbor complaints and HOA intervention.</a:t>
            </a:r>
          </a:p>
          <a:p>
            <a:pPr>
              <a:lnSpc>
                <a:spcPct val="90000"/>
              </a:lnSpc>
              <a:spcBef>
                <a:spcPts val="1000"/>
              </a:spcBef>
              <a:defRPr sz="1600">
                <a:effectLst/>
              </a:defRPr>
            </a:pPr>
            <a:r>
              <a:t>I confess that I was skeptical of the whole ‘movement’ (as you can tell by my description above). If your goal is to promote pollinators, you can be much more ‘intentional’ with your plans than simply no longer mowing the lawn: you can convert one or more of your beds to pollinator gardens and select specific plants to encourage the right kind of pollinators (note the Keystone natives on earlier slide). So, I was going to come down hard on the ‘No Mow May Movement’ until I read a section titled “Mixed Grasslands” in the book </a:t>
            </a:r>
            <a:r>
              <a:rPr i="1"/>
              <a:t>Planting Design for Dry Gardens</a:t>
            </a:r>
            <a:r>
              <a:t>.</a:t>
            </a:r>
          </a:p>
          <a:p>
            <a:pPr>
              <a:lnSpc>
                <a:spcPct val="90000"/>
              </a:lnSpc>
              <a:spcBef>
                <a:spcPts val="1000"/>
              </a:spcBef>
              <a:defRPr sz="1600">
                <a:effectLst/>
              </a:defRPr>
            </a:pPr>
            <a:r>
              <a:t>So, let me try to explain without the ‘hype’:</a:t>
            </a:r>
          </a:p>
          <a:p>
            <a:pPr>
              <a:lnSpc>
                <a:spcPct val="90000"/>
              </a:lnSpc>
              <a:spcBef>
                <a:spcPts val="1000"/>
              </a:spcBef>
              <a:defRPr sz="1600">
                <a:effectLst/>
              </a:defRPr>
            </a:pPr>
            <a:r>
              <a:t>If you have thought it through and you want, in one pass, to move away from the ‘putting green lawn’ to something that requires less water, fertilizer, herbicides, pesticides and labor to maintain then the easiest way to accomplish this might be moving to “Mixed Grasslands”. To do this, the work starts in July (not May) to set things up for the following spring. The first thing you do is stop watering/fertilizing your lawn as you enter the hot months. Your lawn will go brown. While I have called the ‘putting green’ lawn a monoculture, it is actually a mixture of grasses. By stressing out that lawn in the heat of summer, those strains of lawn that need the most water and fertilizer will be the ones to be most weakened.</a:t>
            </a:r>
          </a:p>
          <a:p>
            <a:pPr>
              <a:lnSpc>
                <a:spcPct val="90000"/>
              </a:lnSpc>
              <a:spcBef>
                <a:spcPts val="1000"/>
              </a:spcBef>
              <a:defRPr sz="1600">
                <a:effectLst/>
              </a:defRPr>
            </a:pPr>
            <a:r>
              <a:t>Then, in the fall when the rains return, the grass that ‘comes back’ best will be the stronger strains. You will also have dead patches in your lawn. This opens up ‘space’ for more diversity in your lawn. If you do nothing more then whatever ‘weeds’ come up is what you will have. And, if you have used a lot of herbicides in the past, the most likely viable seeds in your soil are those that have recently ‘blown in’. Often dandelions and daisies. Couple these with the ever present clover patches and that is what your lawn will look like the following spring. To avoid the complaints of neighbors, most people will want to give nature a ‘guiding hand’ in this process so as to not be left with a field of dandelions. To do this, use a rake to ‘scratch’ those areas that are most dead, then buy your favorite wildflower mix and add to the lawn. Now you have a more diverse lawn with some more attractive pollinators (and you can tell your neighbors what you’re doing).</a:t>
            </a:r>
          </a:p>
          <a:p>
            <a:pPr>
              <a:lnSpc>
                <a:spcPct val="90000"/>
              </a:lnSpc>
              <a:spcBef>
                <a:spcPts val="1000"/>
              </a:spcBef>
              <a:defRPr sz="1600">
                <a:effectLst/>
              </a:defRPr>
            </a:pPr>
            <a:r>
              <a:t>The third step in this process is recommended because in casting a wildflower mix, you don’t know what you’re going to get: the germination rate can be low and inconsistent. So, you give nature a further ‘nudge’ by adding a few of your chosen perennial flower starts sprinkled lightly throughout the lawn. You want flowers that reproduce both via seed and via ‘runners’ (stolons) to ensure that you’ve got some diversity of flowering plants the ensuing spring…… THEN you can say you are joining the “No Mow May Movement” if you want. </a:t>
            </a:r>
          </a:p>
          <a:p>
            <a:pPr>
              <a:lnSpc>
                <a:spcPct val="90000"/>
              </a:lnSpc>
              <a:spcBef>
                <a:spcPts val="1000"/>
              </a:spcBef>
              <a:defRPr sz="1600">
                <a:effectLst/>
              </a:defRPr>
            </a:pPr>
            <a:r>
              <a:t>This ‘all at once’ approach is great because you aren’t replacing your lawn, you are converting it. But many people will not want to be this aggressive initially for some of the reasons listed above: neighbor and HOA revolt; risky end result and many lawns aren’t shaped to be suited to an all at once approach. It is more likely that you will do section by section, over time to get to the design you want. So, let’s look at some other alternatives. But first: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Shape 204"/>
          <p:cNvSpPr/>
          <p:nvPr>
            <p:ph type="sldImg"/>
          </p:nvPr>
        </p:nvSpPr>
        <p:spPr>
          <a:prstGeom prst="rect">
            <a:avLst/>
          </a:prstGeom>
        </p:spPr>
        <p:txBody>
          <a:bodyPr/>
          <a:lstStyle/>
          <a:p>
            <a:pPr/>
          </a:p>
        </p:txBody>
      </p:sp>
      <p:sp>
        <p:nvSpPr>
          <p:cNvPr id="205" name="Shape 205"/>
          <p:cNvSpPr/>
          <p:nvPr>
            <p:ph type="body" sz="quarter" idx="1"/>
          </p:nvPr>
        </p:nvSpPr>
        <p:spPr>
          <a:prstGeom prst="rect">
            <a:avLst/>
          </a:prstGeom>
        </p:spPr>
        <p:txBody>
          <a:bodyPr/>
          <a:lstStyle/>
          <a:p>
            <a:pPr>
              <a:defRPr sz="1400">
                <a:effectLst/>
              </a:defRPr>
            </a:pPr>
            <a:r>
              <a:t>WSU </a:t>
            </a:r>
            <a:r>
              <a:rPr>
                <a:solidFill>
                  <a:srgbClr val="464E54"/>
                </a:solidFill>
                <a:latin typeface="Open Sans"/>
                <a:ea typeface="Open Sans"/>
                <a:cs typeface="Open Sans"/>
                <a:sym typeface="Open Sans"/>
              </a:rPr>
              <a:t>Extension programs and policies are consistent with federal and state laws and regulations on nondiscrimination</a:t>
            </a:r>
            <a:r>
              <a:rPr>
                <a:solidFill>
                  <a:srgbClr val="464E54"/>
                </a:solidFill>
              </a:rPr>
              <a:t>. Extension is for everyone, so we are glad you could join us today.</a:t>
            </a:r>
            <a:r>
              <a: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5" name="Shape 495"/>
          <p:cNvSpPr/>
          <p:nvPr>
            <p:ph type="sldImg"/>
          </p:nvPr>
        </p:nvSpPr>
        <p:spPr>
          <a:prstGeom prst="rect">
            <a:avLst/>
          </a:prstGeom>
        </p:spPr>
        <p:txBody>
          <a:bodyPr/>
          <a:lstStyle/>
          <a:p>
            <a:pPr/>
          </a:p>
        </p:txBody>
      </p:sp>
      <p:sp>
        <p:nvSpPr>
          <p:cNvPr id="496" name="Shape 496"/>
          <p:cNvSpPr/>
          <p:nvPr>
            <p:ph type="body" sz="quarter" idx="1"/>
          </p:nvPr>
        </p:nvSpPr>
        <p:spPr>
          <a:prstGeom prst="rect">
            <a:avLst/>
          </a:prstGeom>
        </p:spPr>
        <p:txBody>
          <a:bodyPr/>
          <a:lstStyle/>
          <a:p>
            <a:pPr>
              <a:lnSpc>
                <a:spcPct val="90000"/>
              </a:lnSpc>
              <a:spcBef>
                <a:spcPts val="1000"/>
              </a:spcBef>
              <a:defRPr sz="1600">
                <a:effectLst/>
              </a:defRPr>
            </a:pPr>
            <a:r>
              <a:t>Micro-clover is a Marketing Term applied to White Clover or Dutch white clover which has been bred to have smaller leaves, grow lower to the ground, grow more uniformly (less clumping) and have fewer flowers than the Clovers we have been trained to regard as weeds. But before the 1950s and the introduction of herbicides and the start of the ‘putting green’ marketing; clover was a regular, desired part of what was considered the typical lawn mix.</a:t>
            </a:r>
          </a:p>
          <a:p>
            <a:pPr>
              <a:lnSpc>
                <a:spcPct val="90000"/>
              </a:lnSpc>
              <a:spcBef>
                <a:spcPts val="1000"/>
              </a:spcBef>
              <a:defRPr sz="1600">
                <a:effectLst/>
              </a:defRPr>
            </a:pPr>
            <a:r>
              <a:t>Why? Because clovers are part of the legume family which have the magical property that they can pull nitrogen directly from the atmosphere, convert it from a gas to a solid and place little nitrogen nodules in their root structure. So, they fertilize &amp; make more green all the blades of grass that can access that nitrogen. Adding clover to your lawn reduces the need to fertilize your lawn.</a:t>
            </a:r>
          </a:p>
          <a:p>
            <a:pPr>
              <a:lnSpc>
                <a:spcPct val="90000"/>
              </a:lnSpc>
              <a:spcBef>
                <a:spcPts val="1000"/>
              </a:spcBef>
              <a:defRPr sz="1600">
                <a:effectLst/>
              </a:defRPr>
            </a:pPr>
            <a:r>
              <a:t>Micro-clovers are not intended to replace your turf grass. They are intended to blend with it, reduce the need for fertilizer and provide an increased food source for pollinators. </a:t>
            </a:r>
          </a:p>
          <a:p>
            <a:pPr>
              <a:lnSpc>
                <a:spcPct val="90000"/>
              </a:lnSpc>
              <a:spcBef>
                <a:spcPts val="1000"/>
              </a:spcBef>
              <a:defRPr sz="1600">
                <a:effectLst/>
              </a:defRPr>
            </a:pPr>
            <a:r>
              <a:t>If you want to mix clover into your lawn, you can search on the term Micro-clover and there are a multitude of organizations willing to sell you their seed.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9" name="Shape 509"/>
          <p:cNvSpPr/>
          <p:nvPr>
            <p:ph type="sldImg"/>
          </p:nvPr>
        </p:nvSpPr>
        <p:spPr>
          <a:prstGeom prst="rect">
            <a:avLst/>
          </a:prstGeom>
        </p:spPr>
        <p:txBody>
          <a:bodyPr/>
          <a:lstStyle/>
          <a:p>
            <a:pPr/>
          </a:p>
        </p:txBody>
      </p:sp>
      <p:sp>
        <p:nvSpPr>
          <p:cNvPr id="510" name="Shape 510"/>
          <p:cNvSpPr/>
          <p:nvPr>
            <p:ph type="body" sz="quarter" idx="1"/>
          </p:nvPr>
        </p:nvSpPr>
        <p:spPr>
          <a:prstGeom prst="rect">
            <a:avLst/>
          </a:prstGeom>
        </p:spPr>
        <p:txBody>
          <a:bodyPr/>
          <a:lstStyle/>
          <a:p>
            <a:pPr>
              <a:lnSpc>
                <a:spcPct val="90000"/>
              </a:lnSpc>
              <a:spcBef>
                <a:spcPts val="1000"/>
              </a:spcBef>
              <a:defRPr sz="1600">
                <a:effectLst/>
              </a:defRPr>
            </a:pPr>
            <a:r>
              <a:t>Before I tell you about “Pearl’s Deep Rooted Grass” we need to review the Master Gardener charter: we can only make recommendations to you on things that are backed by science. It is much easier to find scientific studies on commercial / farming scale products than it is for something like the suburban lawn.</a:t>
            </a:r>
            <a:br/>
            <a:r>
              <a:t>	When talking about something without the backing of science, it is a little like in Medicine. Most people realize the difference between ‘Drugs’ that have been backed by FDA testing versus ‘Supplements’ which have not. The supplements might or might not meet up with the manufacturers claims: they are not backed by independent science.</a:t>
            </a:r>
          </a:p>
          <a:p>
            <a:pPr>
              <a:lnSpc>
                <a:spcPct val="90000"/>
              </a:lnSpc>
              <a:spcBef>
                <a:spcPts val="1000"/>
              </a:spcBef>
              <a:defRPr sz="1600">
                <a:effectLst/>
              </a:defRPr>
            </a:pPr>
            <a:r>
              <a:t>So, Pearl’s Deep Rooted Grass is like the vitamin supplement situation: an interesting concept that seems to have merit, but the only scientific backing I can find for it is provided by the manufacturer. I’m drawing your attention to it because, like I said: it is interesting. But if you are interested in following up, you need to verify the manufacturers claims or just be aware of the risk. Another thing: Pearl’s approach is altering the blends of grasses to achieve the desired results of no watering or fertilizer and limited mowing. This is selective blending of various strains of grasses is the same approach the commercial grass industry uses. Only they are optimizing for the putting green without regard for amount of fertilizer or water. So… there is nothing ‘whacky’ about Pearl’s….</a:t>
            </a:r>
          </a:p>
          <a:p>
            <a:pPr>
              <a:lnSpc>
                <a:spcPct val="90000"/>
              </a:lnSpc>
              <a:spcBef>
                <a:spcPts val="1000"/>
              </a:spcBef>
              <a:defRPr sz="1600">
                <a:effectLst/>
              </a:defRPr>
            </a:pPr>
            <a:r>
              <a:t>Interesting story behind Pearl’s: In 1999 a Multimedia Show Designer (like Concerts &amp; Theme Parks) moved to a home next to a golf course and soon after, his outdoor cat died of cancer. The Vet treating the cat thought it was due to the chemicals they poured onto the course. So, this designer with no scientific training has spent the next quarter of a century trying to breed a grass that requires little water and no chemicals. His idea, after extensive library reading and consulting with some turf scientists, was to focus on adjusting the blend of 7 types of fescue and bluegrass ( including red, tall &amp; Kentucky blue) and growing them in containers on his back patio. After 7,000 trials over several years he finally hit on a blend that worked. Then he tuned that blend another 3,000 times until you have the product pictured here. </a:t>
            </a:r>
            <a:br/>
            <a:r>
              <a:t>	The picture is of Jackson Madnick looking up at a section of grass growing in a tube on his deck that is 8 feet long: the roots grow to nearly the bottom of the tube.</a:t>
            </a:r>
          </a:p>
          <a:p>
            <a:pPr>
              <a:lnSpc>
                <a:spcPct val="90000"/>
              </a:lnSpc>
              <a:spcBef>
                <a:spcPts val="1000"/>
              </a:spcBef>
              <a:defRPr sz="1600">
                <a:effectLst/>
              </a:defRPr>
            </a:pPr>
            <a:r>
              <a:t>With roots this deep, he claims that after year one, the lawn needs little to no watering as the roots tap into ground water. The lawn is also slow growing so you do not have to mow it often. If you don’t mow it at all it just ‘flops over’ and becomes a grassland. And it doesn’t need any chemicals. The key lies in the mix: “</a:t>
            </a:r>
            <a:r>
              <a:rPr i="1"/>
              <a:t>When you have more species growing together, you get greater ecosystem function</a:t>
            </a:r>
            <a:r>
              <a:t>”</a:t>
            </a:r>
          </a:p>
          <a:p>
            <a:pPr>
              <a:lnSpc>
                <a:spcPct val="90000"/>
              </a:lnSpc>
              <a:spcBef>
                <a:spcPts val="1000"/>
              </a:spcBef>
              <a:defRPr sz="1600">
                <a:effectLst/>
              </a:defRPr>
            </a:pPr>
            <a:r>
              <a:t>He’s been selling it since at least 2010 and has won several awards on the east coast (where he is from). So, if you want a traditional looking lawn that promises lower maintenance costs in terms of water, fertilizer and mowing effort. This might be worth checking out.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6" name="Shape 526"/>
          <p:cNvSpPr/>
          <p:nvPr>
            <p:ph type="sldImg"/>
          </p:nvPr>
        </p:nvSpPr>
        <p:spPr>
          <a:prstGeom prst="rect">
            <a:avLst/>
          </a:prstGeom>
        </p:spPr>
        <p:txBody>
          <a:bodyPr/>
          <a:lstStyle/>
          <a:p>
            <a:pPr/>
          </a:p>
        </p:txBody>
      </p:sp>
      <p:sp>
        <p:nvSpPr>
          <p:cNvPr id="527" name="Shape 527"/>
          <p:cNvSpPr/>
          <p:nvPr>
            <p:ph type="body" sz="quarter" idx="1"/>
          </p:nvPr>
        </p:nvSpPr>
        <p:spPr>
          <a:prstGeom prst="rect">
            <a:avLst/>
          </a:prstGeom>
        </p:spPr>
        <p:txBody>
          <a:bodyPr/>
          <a:lstStyle/>
          <a:p>
            <a:pPr>
              <a:lnSpc>
                <a:spcPct val="90000"/>
              </a:lnSpc>
              <a:spcBef>
                <a:spcPts val="1000"/>
              </a:spcBef>
              <a:defRPr sz="1600">
                <a:effectLst/>
              </a:defRPr>
            </a:pPr>
            <a:r>
              <a:t>Not to be confused with No Mow May Movement, there are a number of seed blends that are marketed as: “</a:t>
            </a:r>
            <a:r>
              <a:rPr b="1"/>
              <a:t>No Mow Lawns</a:t>
            </a:r>
            <a:r>
              <a:t>”</a:t>
            </a:r>
          </a:p>
          <a:p>
            <a:pPr>
              <a:lnSpc>
                <a:spcPct val="90000"/>
              </a:lnSpc>
              <a:spcBef>
                <a:spcPts val="1000"/>
              </a:spcBef>
              <a:defRPr sz="1600">
                <a:effectLst/>
              </a:defRPr>
            </a:pPr>
            <a:r>
              <a:t>These products, like Pearl’s, are the result of a blend of grasses optimized for low water and ‘No’ mowing. By ‘No’ they actually mean 2 times a year, to a height of greater than 4”: First time is in late spring when the grasses have a lot of seed heads…. String trim them off. Second time is in late fall to ensure “quicker greening” the following spring. Just let the grass clippings fall.</a:t>
            </a:r>
          </a:p>
          <a:p>
            <a:pPr>
              <a:lnSpc>
                <a:spcPct val="90000"/>
              </a:lnSpc>
              <a:spcBef>
                <a:spcPts val="1000"/>
              </a:spcBef>
              <a:defRPr sz="1600">
                <a:effectLst/>
              </a:defRPr>
            </a:pPr>
            <a:r>
              <a:t>I have personal experience with a No Mow Lawn: our HOA planted No Mow over a septic drain field two years ago. It was the cheapest solution for a large area with poor soil conditions. During the first year, the lawn struggled (even with watering) in the hottest part of late summer. By year two, it held up pretty well.</a:t>
            </a:r>
          </a:p>
          <a:p>
            <a:pPr>
              <a:lnSpc>
                <a:spcPct val="90000"/>
              </a:lnSpc>
              <a:spcBef>
                <a:spcPts val="1000"/>
              </a:spcBef>
              <a:defRPr sz="1600">
                <a:effectLst/>
              </a:defRPr>
            </a:pPr>
            <a:r>
              <a:t>The biggest issue we’ve had is not the No Mow itself, it is the Yard Service hired to maintain it. They have no clue what to do with it. They are geared to mow weekly and pour chemicals at the first sight of weeds. Though we’ve told them to back off… we’re at an uneasy ‘truce’ with them. So, it is hard to tell what the lawn could look like with proper maintenance.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1" name="Shape 541"/>
          <p:cNvSpPr/>
          <p:nvPr>
            <p:ph type="sldImg"/>
          </p:nvPr>
        </p:nvSpPr>
        <p:spPr>
          <a:prstGeom prst="rect">
            <a:avLst/>
          </a:prstGeom>
        </p:spPr>
        <p:txBody>
          <a:bodyPr/>
          <a:lstStyle/>
          <a:p>
            <a:pPr/>
          </a:p>
        </p:txBody>
      </p:sp>
      <p:sp>
        <p:nvSpPr>
          <p:cNvPr id="542" name="Shape 542"/>
          <p:cNvSpPr/>
          <p:nvPr>
            <p:ph type="body" sz="quarter" idx="1"/>
          </p:nvPr>
        </p:nvSpPr>
        <p:spPr>
          <a:prstGeom prst="rect">
            <a:avLst/>
          </a:prstGeom>
        </p:spPr>
        <p:txBody>
          <a:bodyPr/>
          <a:lstStyle/>
          <a:p>
            <a:pPr>
              <a:lnSpc>
                <a:spcPct val="90000"/>
              </a:lnSpc>
              <a:spcBef>
                <a:spcPts val="1000"/>
              </a:spcBef>
              <a:defRPr sz="1600">
                <a:effectLst/>
              </a:defRPr>
            </a:pPr>
            <a:r>
              <a:t>Sources:</a:t>
            </a:r>
          </a:p>
          <a:p>
            <a:pPr>
              <a:lnSpc>
                <a:spcPct val="90000"/>
              </a:lnSpc>
              <a:spcBef>
                <a:spcPts val="1000"/>
              </a:spcBef>
              <a:defRPr sz="1600">
                <a:effectLst/>
              </a:defRPr>
            </a:pPr>
            <a:r>
              <a:t>When researching artificial turf, you have a repeat of the ‘Scientific Studies’ issue: when talking ‘Home use’ there is virtually no information other than that provided by those who have a commercial interest in you buying their product. There ARE studies on the health effects of artificial surfaces on Sports Fields. Here is what seems agreed upon by all parties in relation to homeowners, with just a few sports field comments blended in where I thought it was relevant:</a:t>
            </a:r>
          </a:p>
          <a:p>
            <a:pPr>
              <a:lnSpc>
                <a:spcPct val="90000"/>
              </a:lnSpc>
              <a:spcBef>
                <a:spcPts val="1000"/>
              </a:spcBef>
              <a:defRPr sz="1600">
                <a:effectLst/>
              </a:defRPr>
            </a:pPr>
            <a:r>
              <a:rPr u="sng"/>
              <a:t>Pros &amp; Cons</a:t>
            </a:r>
            <a:r>
              <a:t>:</a:t>
            </a:r>
            <a:br/>
            <a:r>
              <a:t>- Saves water &amp; fertilizer costs.</a:t>
            </a:r>
            <a:br/>
            <a:r>
              <a:t>- Financial. High installation cost, but lower ongoing maintenance cost. (Leaves don’t pick themselves up! &amp; There is concern that they may harbor bacteria &amp; pathogens if not properly maintained. Especially if there are pets around.)</a:t>
            </a:r>
            <a:br/>
            <a:r>
              <a:t>- Durability: Lawn life is 8-10 years if sports field 20-25 reported for home use.</a:t>
            </a:r>
            <a:br/>
            <a:r>
              <a:t>- Environmental#1: made of petroleum products and must be disposed of after useful life.</a:t>
            </a:r>
            <a:br/>
            <a:r>
              <a:t>- Environmental#2: may contain PFAS which can leak out of the product.</a:t>
            </a:r>
            <a:br/>
            <a:r>
              <a:t>- Environmental#3: Fewer pests in yard vs. Destroys environmental diversity is the two sides of the same coin: you are replacing nature with something that is trying to be sterile.</a:t>
            </a:r>
            <a:br/>
            <a:r>
              <a:t>- Health Risks: see bacteria &amp; pathogen comments above + ‘gassing off’ of the chemicals can trigger asthma in sensitive individuals</a:t>
            </a:r>
            <a:br/>
            <a:r>
              <a:t>- Artificial surfaces are hotter than grass in the hot summer months.</a:t>
            </a:r>
          </a:p>
          <a:p>
            <a:pPr>
              <a:lnSpc>
                <a:spcPct val="90000"/>
              </a:lnSpc>
              <a:spcBef>
                <a:spcPts val="1000"/>
              </a:spcBef>
              <a:defRPr sz="1600">
                <a:effectLst/>
              </a:defRPr>
            </a:pPr>
          </a:p>
          <a:p>
            <a:pPr>
              <a:lnSpc>
                <a:spcPct val="90000"/>
              </a:lnSpc>
              <a:spcBef>
                <a:spcPts val="1000"/>
              </a:spcBef>
              <a:defRPr sz="1600">
                <a:effectLst/>
              </a:defRPr>
            </a:pPr>
            <a:r>
              <a:t>There is a lot of discussion on the health effects of the crumbled used tires added to sports fields to reduce injuries. Much concern regarding the chemical composition of these old tires and their effect on children. But, again, that is mostly in sports fields.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4" name="Shape 554"/>
          <p:cNvSpPr/>
          <p:nvPr>
            <p:ph type="sldImg"/>
          </p:nvPr>
        </p:nvSpPr>
        <p:spPr>
          <a:prstGeom prst="rect">
            <a:avLst/>
          </a:prstGeom>
        </p:spPr>
        <p:txBody>
          <a:bodyPr/>
          <a:lstStyle/>
          <a:p>
            <a:pPr/>
          </a:p>
        </p:txBody>
      </p:sp>
      <p:sp>
        <p:nvSpPr>
          <p:cNvPr id="555" name="Shape 555"/>
          <p:cNvSpPr/>
          <p:nvPr>
            <p:ph type="body" sz="quarter" idx="1"/>
          </p:nvPr>
        </p:nvSpPr>
        <p:spPr>
          <a:prstGeom prst="rect">
            <a:avLst/>
          </a:prstGeom>
        </p:spPr>
        <p:txBody>
          <a:bodyPr/>
          <a:lstStyle/>
          <a:p>
            <a:pPr>
              <a:lnSpc>
                <a:spcPct val="90000"/>
              </a:lnSpc>
              <a:spcBef>
                <a:spcPts val="1000"/>
              </a:spcBef>
              <a:defRPr sz="1600">
                <a:effectLst/>
              </a:defRPr>
            </a:pPr>
            <a:r>
              <a:t>Ground Cover Revolution by Kathy Jentz was used for a lot of source material for this section. Jentz adopts a broad definition of ground covers:</a:t>
            </a:r>
          </a:p>
          <a:p>
            <a:pPr>
              <a:lnSpc>
                <a:spcPct val="90000"/>
              </a:lnSpc>
              <a:spcBef>
                <a:spcPts val="1000"/>
              </a:spcBef>
              <a:defRPr sz="1600">
                <a:effectLst/>
              </a:defRPr>
            </a:pPr>
            <a:r>
              <a:t>Any plant that covers soil in a fairly dense manner, and focuses on those that are viable substitutes for turf grass lawns. Low maintenance, moderately fast spreaders and don’t require a lot of chemical applications.</a:t>
            </a:r>
          </a:p>
          <a:p>
            <a:pPr>
              <a:lnSpc>
                <a:spcPct val="90000"/>
              </a:lnSpc>
              <a:spcBef>
                <a:spcPts val="1000"/>
              </a:spcBef>
              <a:defRPr sz="1600">
                <a:effectLst/>
              </a:defRPr>
            </a:pPr>
            <a:r>
              <a:t>The advantage of this book is the extensive descriptions of a large number of ground covers, from ‘A-to-Z’ with their key attributes (Deer Resistant, Full Sun to Full Shade, etc.). So, if you are seriously considering replacing your lawn with a series of ground covers, this book may be a good place to start.</a:t>
            </a:r>
          </a:p>
          <a:p>
            <a:pPr>
              <a:lnSpc>
                <a:spcPct val="90000"/>
              </a:lnSpc>
              <a:spcBef>
                <a:spcPts val="1000"/>
              </a:spcBef>
              <a:defRPr sz="1600">
                <a:effectLst/>
              </a:defRPr>
            </a:pPr>
            <a:r>
              <a:t>… and this leads to a key difference to this approach: With ‘No Mow’ or ‘Micro-Clover’ or ‘Artificial Turf’ you are just replacing the lawn in full with something else, or blending in another seed with your current lawn in the case of Micro-clover.  Going to ground covers adds a ‘design’ element, where you need to do additional research to create the right blend of plantings to achieve the look and functionality you want. For some people, this is a lot of fun. For others, it is a lot of work!</a:t>
            </a:r>
          </a:p>
          <a:p>
            <a:pPr>
              <a:lnSpc>
                <a:spcPct val="90000"/>
              </a:lnSpc>
              <a:spcBef>
                <a:spcPts val="1000"/>
              </a:spcBef>
              <a:defRPr sz="1600">
                <a:effectLst/>
              </a:defRPr>
            </a:pPr>
            <a:r>
              <a:t>But here, I want to emphasize that in practice most times you will be taking a more gradual approach and shrinking your lawn rather than outright replacing it. And it is in this approach where ground covers excel. Because you can pick off the part of the lawn that is failing because it is too shady or because it is too wet and select ground covers that are best suited for exactly that sub-area of your struggling lawn.</a:t>
            </a:r>
          </a:p>
          <a:p>
            <a:pPr>
              <a:lnSpc>
                <a:spcPct val="90000"/>
              </a:lnSpc>
              <a:spcBef>
                <a:spcPts val="1000"/>
              </a:spcBef>
              <a:defRPr sz="1600">
                <a:effectLst/>
              </a:defRPr>
            </a:pPr>
            <a:r>
              <a:t>With ground covers, you can optimize for pollinators, weed control, preventing soil erosion, growing in wet areas, etc, etc. You are only limited by your ability to identify the best plant to meet your needs …. And so, finding resources that identify a wide range of plants with their key attributes will be important.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9" name="Shape 569"/>
          <p:cNvSpPr/>
          <p:nvPr>
            <p:ph type="sldImg"/>
          </p:nvPr>
        </p:nvSpPr>
        <p:spPr>
          <a:prstGeom prst="rect">
            <a:avLst/>
          </a:prstGeom>
        </p:spPr>
        <p:txBody>
          <a:bodyPr/>
          <a:lstStyle/>
          <a:p>
            <a:pPr/>
          </a:p>
        </p:txBody>
      </p:sp>
      <p:sp>
        <p:nvSpPr>
          <p:cNvPr id="570" name="Shape 570"/>
          <p:cNvSpPr/>
          <p:nvPr>
            <p:ph type="body" sz="quarter" idx="1"/>
          </p:nvPr>
        </p:nvSpPr>
        <p:spPr>
          <a:prstGeom prst="rect">
            <a:avLst/>
          </a:prstGeom>
        </p:spPr>
        <p:txBody>
          <a:bodyPr/>
          <a:lstStyle/>
          <a:p>
            <a:pPr>
              <a:lnSpc>
                <a:spcPct val="90000"/>
              </a:lnSpc>
              <a:spcBef>
                <a:spcPts val="1000"/>
              </a:spcBef>
              <a:defRPr sz="1600">
                <a:effectLst/>
              </a:defRPr>
            </a:pPr>
            <a:r>
              <a:t>I adopted the term ‘Gravel Gardens’ from the Planting Design for Dry Gardens book by Olivier Filippi. He applied the term to what I would view as pretty high-end gardens that were conceived by landscape designers. That’s beyond the scope of this presentation, which focuses on what you and I can do with our lawns. However, I included the category because the strategy is a way to reduce watering and when properly installed, block weeds. But, as shown in this picture, you still need some design work to plant the areas that you choose to set-off with gravel.</a:t>
            </a:r>
          </a:p>
          <a:p>
            <a:pPr>
              <a:lnSpc>
                <a:spcPct val="90000"/>
              </a:lnSpc>
              <a:spcBef>
                <a:spcPts val="1000"/>
              </a:spcBef>
              <a:defRPr sz="1600">
                <a:effectLst/>
              </a:defRPr>
            </a:pPr>
            <a:r>
              <a:t>So, depending on how you view it, you can choose to use gravel as a lawn substitute in those areas where the grass has been ‘setting off’ or ‘highlighting’ a bed or area of the yard. In areas where your HOA might not be happy with all the grass disappearing…. Achieving the manicured look with gravel might be a win-win.  Something to consider.</a:t>
            </a:r>
          </a:p>
          <a:p>
            <a:pPr>
              <a:lnSpc>
                <a:spcPct val="90000"/>
              </a:lnSpc>
              <a:spcBef>
                <a:spcPts val="1000"/>
              </a:spcBef>
              <a:defRPr sz="1600">
                <a:effectLst/>
              </a:defRPr>
            </a:pPr>
            <a:r>
              <a:t>If you are going this route, you want to level properly before applying the gravel and apply enough gravel to mitigate weed growth. So, it’s installation cost like that of artificial turf is relatively high.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7" name="Shape 587"/>
          <p:cNvSpPr/>
          <p:nvPr>
            <p:ph type="sldImg"/>
          </p:nvPr>
        </p:nvSpPr>
        <p:spPr>
          <a:prstGeom prst="rect">
            <a:avLst/>
          </a:prstGeom>
        </p:spPr>
        <p:txBody>
          <a:bodyPr/>
          <a:lstStyle/>
          <a:p>
            <a:pPr/>
          </a:p>
        </p:txBody>
      </p:sp>
      <p:sp>
        <p:nvSpPr>
          <p:cNvPr id="588" name="Shape 588"/>
          <p:cNvSpPr/>
          <p:nvPr>
            <p:ph type="body" sz="quarter" idx="1"/>
          </p:nvPr>
        </p:nvSpPr>
        <p:spPr>
          <a:prstGeom prst="rect">
            <a:avLst/>
          </a:prstGeom>
        </p:spPr>
        <p:txBody>
          <a:bodyPr/>
          <a:lstStyle/>
          <a:p>
            <a:pPr>
              <a:lnSpc>
                <a:spcPct val="90000"/>
              </a:lnSpc>
              <a:spcBef>
                <a:spcPts val="1000"/>
              </a:spcBef>
              <a:defRPr sz="1600">
                <a:effectLst/>
              </a:defRPr>
            </a:pPr>
            <a:br/>
            <a:r>
              <a:t>Source to read: Bloedel Reserve, </a:t>
            </a:r>
            <a:r>
              <a:rPr u="sng">
                <a:solidFill>
                  <a:srgbClr val="0563C1"/>
                </a:solidFill>
                <a:uFill>
                  <a:solidFill>
                    <a:srgbClr val="0563C1"/>
                  </a:solidFill>
                </a:uFill>
                <a:hlinkClick r:id="rId3" invalidUrl="" action="" tgtFrame="" tooltip="" history="1" highlightClick="0" endSnd="0"/>
              </a:rPr>
              <a:t>The Moss Garden</a:t>
            </a:r>
          </a:p>
          <a:p>
            <a:pPr>
              <a:lnSpc>
                <a:spcPct val="90000"/>
              </a:lnSpc>
              <a:spcBef>
                <a:spcPts val="1000"/>
              </a:spcBef>
              <a:defRPr sz="1600">
                <a:effectLst/>
              </a:defRPr>
            </a:pPr>
          </a:p>
          <a:p>
            <a:pPr>
              <a:lnSpc>
                <a:spcPct val="90000"/>
              </a:lnSpc>
              <a:spcBef>
                <a:spcPts val="1000"/>
              </a:spcBef>
              <a:defRPr sz="1600">
                <a:effectLst/>
              </a:defRPr>
            </a:pPr>
            <a:r>
              <a:t>Best in damp shady environments &amp; soil with low pH (6 or below). If you have difficulty growing grass because your yard is too shady, might want to look at moss. Also does well on steep sloping areas. Moss is low maintenance, doesn’t require much care or fertilizer and remains green year round. Moss can withstand light foot traffic. </a:t>
            </a:r>
          </a:p>
          <a:p>
            <a:pPr>
              <a:lnSpc>
                <a:spcPct val="90000"/>
              </a:lnSpc>
              <a:spcBef>
                <a:spcPts val="1000"/>
              </a:spcBef>
              <a:defRPr sz="1600">
                <a:effectLst/>
              </a:defRPr>
            </a:pPr>
            <a:r>
              <a:t>You can buy flats (plugs) of moss from online retailers…. It will be more expensive than grass seed. </a:t>
            </a:r>
          </a:p>
          <a:p>
            <a:pPr>
              <a:lnSpc>
                <a:spcPct val="90000"/>
              </a:lnSpc>
              <a:spcBef>
                <a:spcPts val="1000"/>
              </a:spcBef>
              <a:defRPr sz="1600">
                <a:effectLst/>
              </a:defRPr>
            </a:pPr>
            <a:r>
              <a:t>Since moss has no roots, you ‘plant’ the plugs by setting on top of the soil, soaking it and using landscaping pins to ensure it maintains contact with the soil. Keep moist for 4-6 weeks then remove the pins.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7" name="Shape 607"/>
          <p:cNvSpPr/>
          <p:nvPr>
            <p:ph type="sldImg"/>
          </p:nvPr>
        </p:nvSpPr>
        <p:spPr>
          <a:prstGeom prst="rect">
            <a:avLst/>
          </a:prstGeom>
        </p:spPr>
        <p:txBody>
          <a:bodyPr/>
          <a:lstStyle/>
          <a:p>
            <a:pPr/>
          </a:p>
        </p:txBody>
      </p:sp>
      <p:sp>
        <p:nvSpPr>
          <p:cNvPr id="608" name="Shape 608"/>
          <p:cNvSpPr/>
          <p:nvPr>
            <p:ph type="body" sz="quarter" idx="1"/>
          </p:nvPr>
        </p:nvSpPr>
        <p:spPr>
          <a:prstGeom prst="rect">
            <a:avLst/>
          </a:prstGeom>
        </p:spPr>
        <p:txBody>
          <a:bodyPr/>
          <a:lstStyle/>
          <a:p>
            <a:pPr>
              <a:lnSpc>
                <a:spcPct val="90000"/>
              </a:lnSpc>
              <a:spcBef>
                <a:spcPts val="1000"/>
              </a:spcBef>
              <a:defRPr sz="1600">
                <a:effectLst/>
              </a:defRPr>
            </a:pPr>
          </a:p>
          <a:p>
            <a:pPr>
              <a:lnSpc>
                <a:spcPct val="90000"/>
              </a:lnSpc>
              <a:spcBef>
                <a:spcPts val="1000"/>
              </a:spcBef>
              <a:defRPr sz="1600">
                <a:effectLst/>
              </a:defRPr>
            </a:pPr>
            <a:r>
              <a:t>… and here are a few pictures of the various types of moss you can use in your yard.</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0" name="Shape 620"/>
          <p:cNvSpPr/>
          <p:nvPr>
            <p:ph type="sldImg"/>
          </p:nvPr>
        </p:nvSpPr>
        <p:spPr>
          <a:prstGeom prst="rect">
            <a:avLst/>
          </a:prstGeom>
        </p:spPr>
        <p:txBody>
          <a:bodyPr/>
          <a:lstStyle/>
          <a:p>
            <a:pPr/>
          </a:p>
        </p:txBody>
      </p:sp>
      <p:sp>
        <p:nvSpPr>
          <p:cNvPr id="621" name="Shape 621"/>
          <p:cNvSpPr/>
          <p:nvPr>
            <p:ph type="body" sz="quarter" idx="1"/>
          </p:nvPr>
        </p:nvSpPr>
        <p:spPr>
          <a:prstGeom prst="rect">
            <a:avLst/>
          </a:prstGeom>
        </p:spPr>
        <p:txBody>
          <a:bodyPr/>
          <a:lstStyle/>
          <a:p>
            <a:pPr>
              <a:lnSpc>
                <a:spcPct val="90000"/>
              </a:lnSpc>
              <a:spcBef>
                <a:spcPts val="1000"/>
              </a:spcBef>
              <a:defRPr sz="1600">
                <a:effectLst/>
              </a:defRPr>
            </a:pPr>
            <a:r>
              <a:t>Source: Wormser, Owen   </a:t>
            </a:r>
            <a:r>
              <a:rPr i="1"/>
              <a:t>Lawns into Meadows  2020 Stone Pier Press ISBN:978 0998862378</a:t>
            </a:r>
            <a:endParaRPr i="1"/>
          </a:p>
          <a:p>
            <a:pPr>
              <a:lnSpc>
                <a:spcPct val="90000"/>
              </a:lnSpc>
              <a:spcBef>
                <a:spcPts val="1000"/>
              </a:spcBef>
              <a:defRPr sz="1600">
                <a:effectLst/>
              </a:defRPr>
            </a:pPr>
            <a:r>
              <a:t>Another Source: Graham Laird Gardner  </a:t>
            </a:r>
            <a:r>
              <a:rPr i="1"/>
              <a:t>Tiny + Wild, Build a small-scale meadow anywhere</a:t>
            </a:r>
            <a:r>
              <a:t>  2023. Cool Springs Press  ISBN:978 0760376232</a:t>
            </a:r>
          </a:p>
          <a:p>
            <a:pPr>
              <a:lnSpc>
                <a:spcPct val="90000"/>
              </a:lnSpc>
              <a:spcBef>
                <a:spcPts val="1000"/>
              </a:spcBef>
              <a:defRPr sz="1600">
                <a:effectLst/>
              </a:defRPr>
            </a:pPr>
            <a:r>
              <a:t>I started this section of the presentation with the assertion that the “No Mow May Movement” was really a poor execution of converting your lawn to a meadow or ‘mixed grassland’ and then outlined an approach of converting your existing lawn to a less chaotic ‘mixed grassland’. I want to circle back and finish off this section highlighting two books that are explicitly about designing your lawn area as a meadow.  These books assume a more structured approach of converting over. They assume that you have removed your lawn (instead of just not watering it during the summer) and they lay out design considerations for meadows.</a:t>
            </a:r>
          </a:p>
          <a:p>
            <a:pPr>
              <a:lnSpc>
                <a:spcPct val="90000"/>
              </a:lnSpc>
              <a:spcBef>
                <a:spcPts val="1000"/>
              </a:spcBef>
              <a:defRPr sz="1600">
                <a:effectLst/>
              </a:defRPr>
            </a:pPr>
            <a:r>
              <a:t>They are a good source of information in that they detail what types of plants you should select for your meadow as well as giving appropriate proportions of grasses (35 to 75%) and how to establish various height layers to optimize the attractiveness of your meadow.</a:t>
            </a:r>
          </a:p>
          <a:p>
            <a:pPr>
              <a:lnSpc>
                <a:spcPct val="90000"/>
              </a:lnSpc>
              <a:spcBef>
                <a:spcPts val="1000"/>
              </a:spcBef>
              <a:defRPr sz="1600">
                <a:effectLst/>
              </a:defRPr>
            </a:pPr>
            <a:r>
              <a:t>In addition, I confess that before researching for this presentation, I only considered a meadow option for large yards. The Tiny + Wild book points out that, depending on plant selection you can have a meadow in any sized yard or in just sections of your yard.</a:t>
            </a:r>
          </a:p>
          <a:p>
            <a:pPr>
              <a:lnSpc>
                <a:spcPct val="90000"/>
              </a:lnSpc>
              <a:spcBef>
                <a:spcPts val="1000"/>
              </a:spcBef>
              <a:defRPr sz="1600">
                <a:effectLst/>
              </a:defRPr>
            </a:pPr>
            <a:r>
              <a:t>So, if you want to go the meadow route, these might be good books to reference. And they are available at your local library!</a:t>
            </a:r>
            <a:endParaRPr i="1"/>
          </a:p>
          <a:p>
            <a:pPr>
              <a:lnSpc>
                <a:spcPct val="90000"/>
              </a:lnSpc>
              <a:spcBef>
                <a:spcPts val="1000"/>
              </a:spcBef>
              <a:defRPr sz="1600">
                <a:effectLst/>
              </a:defRPr>
            </a:pPr>
            <a:endParaRPr i="1"/>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3" name="Shape 633"/>
          <p:cNvSpPr/>
          <p:nvPr>
            <p:ph type="sldImg"/>
          </p:nvPr>
        </p:nvSpPr>
        <p:spPr>
          <a:prstGeom prst="rect">
            <a:avLst/>
          </a:prstGeom>
        </p:spPr>
        <p:txBody>
          <a:bodyPr/>
          <a:lstStyle/>
          <a:p>
            <a:pPr/>
          </a:p>
        </p:txBody>
      </p:sp>
      <p:sp>
        <p:nvSpPr>
          <p:cNvPr id="634" name="Shape 634"/>
          <p:cNvSpPr/>
          <p:nvPr>
            <p:ph type="body" sz="quarter" idx="1"/>
          </p:nvPr>
        </p:nvSpPr>
        <p:spPr>
          <a:prstGeom prst="rect">
            <a:avLst/>
          </a:prstGeom>
        </p:spPr>
        <p:txBody>
          <a:bodyPr/>
          <a:lstStyle/>
          <a:p>
            <a:pPr>
              <a:lnSpc>
                <a:spcPct val="90000"/>
              </a:lnSpc>
              <a:spcBef>
                <a:spcPts val="1000"/>
              </a:spcBef>
              <a:defRPr sz="1600">
                <a:effectLst/>
              </a:defRPr>
            </a:pPr>
            <a:r>
              <a:t>Summary:</a:t>
            </a:r>
          </a:p>
          <a:p>
            <a:pPr>
              <a:lnSpc>
                <a:spcPct val="90000"/>
              </a:lnSpc>
              <a:spcBef>
                <a:spcPts val="1000"/>
              </a:spcBef>
              <a:defRPr sz="1600">
                <a:effectLst/>
              </a:defRPr>
            </a:pPr>
            <a:r>
              <a:t>You have a wide range of options in moving your lawn towards something that can better withstand, and can help to mitigate some of the effects of our warming planet. You just need to figure out what you want to emphasize:</a:t>
            </a:r>
          </a:p>
          <a:p>
            <a:pPr marL="160421" indent="-160421">
              <a:lnSpc>
                <a:spcPct val="90000"/>
              </a:lnSpc>
              <a:spcBef>
                <a:spcPts val="1000"/>
              </a:spcBef>
              <a:buSzPct val="100000"/>
              <a:buChar char="-"/>
              <a:defRPr sz="1600">
                <a:effectLst/>
              </a:defRPr>
            </a:pPr>
            <a:r>
              <a:t>Maintain lawn ‘look but: Minimize maintenance: No-Mow … add in less watering: Pearl’s….minimize fertilizer: add in Micro-clover</a:t>
            </a:r>
          </a:p>
          <a:p>
            <a:pPr marL="160421" indent="-160421">
              <a:lnSpc>
                <a:spcPct val="90000"/>
              </a:lnSpc>
              <a:spcBef>
                <a:spcPts val="1000"/>
              </a:spcBef>
              <a:buSzPct val="100000"/>
              <a:buChar char="-"/>
              <a:defRPr sz="1600">
                <a:effectLst/>
              </a:defRPr>
            </a:pPr>
            <a:r>
              <a:t>Re-design your lawn: ground covers or grassy meadows… will save water, reduce maintenance as well as provide an area where pollinators can thrive.</a:t>
            </a:r>
          </a:p>
          <a:p>
            <a:pPr marL="160421" indent="-160421">
              <a:lnSpc>
                <a:spcPct val="90000"/>
              </a:lnSpc>
              <a:spcBef>
                <a:spcPts val="1000"/>
              </a:spcBef>
              <a:buSzPct val="100000"/>
              <a:buChar char="-"/>
              <a:defRPr sz="1600">
                <a:effectLst/>
              </a:defRPr>
            </a:pPr>
            <a:r>
              <a:t>Or, you can just say ‘to hell with it’ and replace everything with artificial turf!</a:t>
            </a:r>
          </a:p>
          <a:p>
            <a:pPr>
              <a:lnSpc>
                <a:spcPct val="90000"/>
              </a:lnSpc>
              <a:spcBef>
                <a:spcPts val="1000"/>
              </a:spcBef>
              <a:defRPr sz="1600">
                <a:effectLst/>
              </a:defRPr>
            </a:pPr>
            <a:r>
              <a:t>It’s up to you…. But my hope would be that if you are going to the trouble of changing what you have, that you move (at whatever pace you are comfortable with) in a direction where you put some of the 40 million acres of yard to the service of our pollinators…. They need the help and we will all benefit when they thrive.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Shape 232"/>
          <p:cNvSpPr/>
          <p:nvPr>
            <p:ph type="sldImg"/>
          </p:nvPr>
        </p:nvSpPr>
        <p:spPr>
          <a:prstGeom prst="rect">
            <a:avLst/>
          </a:prstGeom>
        </p:spPr>
        <p:txBody>
          <a:bodyPr/>
          <a:lstStyle/>
          <a:p>
            <a:pPr/>
          </a:p>
        </p:txBody>
      </p:sp>
      <p:sp>
        <p:nvSpPr>
          <p:cNvPr id="233" name="Shape 233"/>
          <p:cNvSpPr/>
          <p:nvPr>
            <p:ph type="body" sz="quarter" idx="1"/>
          </p:nvPr>
        </p:nvSpPr>
        <p:spPr>
          <a:prstGeom prst="rect">
            <a:avLst/>
          </a:prstGeom>
        </p:spPr>
        <p:txBody>
          <a:bodyPr/>
          <a:lstStyle/>
          <a:p>
            <a:pPr>
              <a:lnSpc>
                <a:spcPct val="90000"/>
              </a:lnSpc>
              <a:spcBef>
                <a:spcPts val="1000"/>
              </a:spcBef>
              <a:defRPr sz="1600">
                <a:effectLst/>
              </a:defRPr>
            </a:pPr>
            <a:r>
              <a:rPr>
                <a:solidFill>
                  <a:schemeClr val="accent1">
                    <a:lumOff val="-7098"/>
                  </a:schemeClr>
                </a:solidFill>
              </a:rPr>
              <a:t>I ask if attendees are familiar with the Master Gardener Program, if not: time for a quick commercial</a:t>
            </a:r>
            <a:r>
              <a:t>:</a:t>
            </a:r>
          </a:p>
          <a:p>
            <a:pPr>
              <a:lnSpc>
                <a:spcPct val="90000"/>
              </a:lnSpc>
              <a:spcBef>
                <a:spcPts val="1000"/>
              </a:spcBef>
              <a:defRPr sz="1600">
                <a:effectLst/>
              </a:defRPr>
            </a:pPr>
            <a:r>
              <a:t>If you aren’t familiar with the Master Gardener Program…..the program was founded in 1973 by WSU Extension Agents in Pierce &amp; King County and has since spread to all 50 states and some foreign countries. We are a volunteer program dedicated to providing education on Horticulture and Environmental Stewardship, free of charge, to gardeners in every county in the state of Washington.</a:t>
            </a:r>
          </a:p>
          <a:p>
            <a:pPr>
              <a:lnSpc>
                <a:spcPct val="90000"/>
              </a:lnSpc>
              <a:spcBef>
                <a:spcPts val="1000"/>
              </a:spcBef>
              <a:defRPr sz="1600">
                <a:effectLst/>
              </a:defRPr>
            </a:pPr>
            <a:r>
              <a:t>We are trained by Washington State University, but powered by volunteers.</a:t>
            </a:r>
          </a:p>
          <a:p>
            <a:pPr>
              <a:lnSpc>
                <a:spcPct val="90000"/>
              </a:lnSpc>
              <a:spcBef>
                <a:spcPts val="1000"/>
              </a:spcBef>
              <a:defRPr sz="1600">
                <a:effectLst/>
              </a:defRPr>
            </a:pPr>
            <a:r>
              <a:t>We deliver much of our educational outreach via programs like this one, called ‘Speakers Bureau’ as well as offering ‘Ask a Master Gardener’ answer clinics via email and in person in clinics at Nurseries, Farmers Markets, and other locations throughout the county. We also have demonstration gardens where provide hands on gardening education including Youth Gardening Workshops for the next generation of home gardeners.</a:t>
            </a:r>
          </a:p>
          <a:p>
            <a:pPr>
              <a:lnSpc>
                <a:spcPct val="90000"/>
              </a:lnSpc>
              <a:spcBef>
                <a:spcPts val="1000"/>
              </a:spcBef>
              <a:defRPr sz="1600">
                <a:effectLst/>
              </a:defRPr>
            </a:pPr>
            <a:r>
              <a:t>While our charter is to offer this education free of charge, many of these programs require funding which is not provided by WSU and so we have a Foundation dedicated to generating the revenues to cover the costs of delivering education to the public which spans a number of funding events, the most important of which is our Annual Plant Sale - you might have heard of that! - which covers much of the funding of our programs.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6" name="Shape 656"/>
          <p:cNvSpPr/>
          <p:nvPr>
            <p:ph type="sldImg"/>
          </p:nvPr>
        </p:nvSpPr>
        <p:spPr>
          <a:prstGeom prst="rect">
            <a:avLst/>
          </a:prstGeom>
        </p:spPr>
        <p:txBody>
          <a:bodyPr/>
          <a:lstStyle/>
          <a:p>
            <a:pPr/>
          </a:p>
        </p:txBody>
      </p:sp>
      <p:sp>
        <p:nvSpPr>
          <p:cNvPr id="657" name="Shape 657"/>
          <p:cNvSpPr/>
          <p:nvPr>
            <p:ph type="body" sz="quarter" idx="1"/>
          </p:nvPr>
        </p:nvSpPr>
        <p:spPr>
          <a:prstGeom prst="rect">
            <a:avLst/>
          </a:prstGeom>
        </p:spPr>
        <p:txBody>
          <a:bodyPr/>
          <a:lstStyle/>
          <a:p>
            <a:pPr>
              <a:lnSpc>
                <a:spcPct val="90000"/>
              </a:lnSpc>
              <a:spcBef>
                <a:spcPts val="1000"/>
              </a:spcBef>
              <a:defRPr sz="1600">
                <a:effectLst/>
              </a:defRPr>
            </a:pPr>
            <a:r>
              <a:t>For the “If you build it, they will come” slide:</a:t>
            </a:r>
          </a:p>
          <a:p>
            <a:pPr>
              <a:lnSpc>
                <a:spcPct val="90000"/>
              </a:lnSpc>
              <a:spcBef>
                <a:spcPts val="1000"/>
              </a:spcBef>
              <a:defRPr sz="1600">
                <a:effectLst/>
              </a:defRPr>
            </a:pPr>
            <a:r>
              <a:rPr i="1"/>
              <a:t>Sown wildflower meadows: Can they replace natural meadows in urban spaces for bees, butterflies and hoverflies</a:t>
            </a:r>
            <a:r>
              <a:t>?  Barbara Zajdel, Łukasz Dylewski, Agata Jojczyk, Weronika Banaszak-Cibicka, Kornelia Kucharska, Mikołaj Borański, Jakub Gąbka;  First published: 20 November 2024; </a:t>
            </a:r>
            <a:r>
              <a:rPr u="sng">
                <a:solidFill>
                  <a:srgbClr val="0563C1"/>
                </a:solidFill>
                <a:uFill>
                  <a:solidFill>
                    <a:srgbClr val="0563C1"/>
                  </a:solidFill>
                </a:uFill>
                <a:hlinkClick r:id="rId3" invalidUrl="" action="" tgtFrame="" tooltip="" history="1" highlightClick="0" endSnd="0"/>
              </a:rPr>
              <a:t>https://resjournals.onlinelibrary.wiley.com/doi/10.1111/een.13396</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9" name="Shape 669"/>
          <p:cNvSpPr/>
          <p:nvPr>
            <p:ph type="sldImg"/>
          </p:nvPr>
        </p:nvSpPr>
        <p:spPr>
          <a:prstGeom prst="rect">
            <a:avLst/>
          </a:prstGeom>
        </p:spPr>
        <p:txBody>
          <a:bodyPr/>
          <a:lstStyle/>
          <a:p>
            <a:pPr/>
          </a:p>
        </p:txBody>
      </p:sp>
      <p:sp>
        <p:nvSpPr>
          <p:cNvPr id="670" name="Shape 670"/>
          <p:cNvSpPr/>
          <p:nvPr>
            <p:ph type="body" sz="quarter" idx="1"/>
          </p:nvPr>
        </p:nvSpPr>
        <p:spPr>
          <a:prstGeom prst="rect">
            <a:avLst/>
          </a:prstGeom>
        </p:spPr>
        <p:txBody>
          <a:bodyPr/>
          <a:lstStyle/>
          <a:p>
            <a:pPr>
              <a:lnSpc>
                <a:spcPct val="90000"/>
              </a:lnSpc>
              <a:spcBef>
                <a:spcPts val="1000"/>
              </a:spcBef>
              <a:defRPr sz="1600">
                <a:effectLst/>
              </a:defRPr>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Shape 247"/>
          <p:cNvSpPr/>
          <p:nvPr>
            <p:ph type="sldImg"/>
          </p:nvPr>
        </p:nvSpPr>
        <p:spPr>
          <a:prstGeom prst="rect">
            <a:avLst/>
          </a:prstGeom>
        </p:spPr>
        <p:txBody>
          <a:bodyPr/>
          <a:lstStyle/>
          <a:p>
            <a:pPr/>
          </a:p>
        </p:txBody>
      </p:sp>
      <p:sp>
        <p:nvSpPr>
          <p:cNvPr id="248" name="Shape 248"/>
          <p:cNvSpPr/>
          <p:nvPr>
            <p:ph type="body" sz="quarter" idx="1"/>
          </p:nvPr>
        </p:nvSpPr>
        <p:spPr>
          <a:prstGeom prst="rect">
            <a:avLst/>
          </a:prstGeom>
        </p:spPr>
        <p:txBody>
          <a:bodyPr/>
          <a:lstStyle/>
          <a:p>
            <a:pPr>
              <a:lnSpc>
                <a:spcPct val="90000"/>
              </a:lnSpc>
              <a:spcBef>
                <a:spcPts val="1000"/>
              </a:spcBef>
              <a:defRPr sz="1600">
                <a:effectLst/>
              </a:defRPr>
            </a:pPr>
            <a:r>
              <a:t>In the first section of the presentation, we’ll review why lawns are ‘bad’ from the perspective of the environment and climate change. We will look at the history of lawns to see how we got where we are today. </a:t>
            </a:r>
          </a:p>
          <a:p>
            <a:pPr>
              <a:lnSpc>
                <a:spcPct val="90000"/>
              </a:lnSpc>
              <a:spcBef>
                <a:spcPts val="1000"/>
              </a:spcBef>
              <a:defRPr sz="1600">
                <a:effectLst/>
              </a:defRPr>
            </a:pPr>
            <a:r>
              <a:t>Then we will talk about different ways to look at the lawn that is more in line with the way we live today and see if we can turn an environmental liability into an asset, while also saving ourselves time, effort and money.</a:t>
            </a:r>
          </a:p>
          <a:p>
            <a:pPr>
              <a:lnSpc>
                <a:spcPct val="90000"/>
              </a:lnSpc>
              <a:spcBef>
                <a:spcPts val="1000"/>
              </a:spcBef>
              <a:defRPr sz="1600">
                <a:effectLst/>
              </a:defRPr>
            </a:pPr>
            <a:r>
              <a:t>In discussing changing our approach to lawns, we will sort through changes which are progressive modifications to the current set-up on the way towards more extreme measures like taking out your lawn entirely. So: changes at the margin first, moving towards more extreme measures.</a:t>
            </a:r>
          </a:p>
          <a:p>
            <a:pPr>
              <a:lnSpc>
                <a:spcPct val="90000"/>
              </a:lnSpc>
              <a:spcBef>
                <a:spcPts val="1000"/>
              </a:spcBef>
              <a:defRPr sz="1600">
                <a:effectLst/>
              </a:defRPr>
            </a:pPr>
            <a:r>
              <a:t>Because there are so many lawn alternatives and so little time today, the back end of the presentation will be a survey of the various approaches, weighing the pros and cons of each. The goal here is not to recommend any one solution but rather to make you aware of your choices so that you can take the approach best suited to your needs. </a:t>
            </a:r>
          </a:p>
          <a:p>
            <a:pPr>
              <a:lnSpc>
                <a:spcPct val="90000"/>
              </a:lnSpc>
              <a:spcBef>
                <a:spcPts val="1000"/>
              </a:spcBef>
              <a:defRPr sz="1600">
                <a:effectLst/>
              </a:defRPr>
            </a:pPr>
            <a:r>
              <a:t>And the best news: you don’t have to take any notes. We’ve set up the presentation so that we can send you a PDF of the presentation and we’ve linked to many of the sources we used to create it. This way you have a handy short-cut to taking a deeper dive from your home computer: we’ve done the research for you and made it easier for you to dive into greater detail in just the areas that interest you the most.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Shape 263"/>
          <p:cNvSpPr/>
          <p:nvPr>
            <p:ph type="sldImg"/>
          </p:nvPr>
        </p:nvSpPr>
        <p:spPr>
          <a:prstGeom prst="rect">
            <a:avLst/>
          </a:prstGeom>
        </p:spPr>
        <p:txBody>
          <a:bodyPr/>
          <a:lstStyle/>
          <a:p>
            <a:pPr/>
          </a:p>
        </p:txBody>
      </p:sp>
      <p:sp>
        <p:nvSpPr>
          <p:cNvPr id="264" name="Shape 264"/>
          <p:cNvSpPr/>
          <p:nvPr>
            <p:ph type="body" sz="quarter" idx="1"/>
          </p:nvPr>
        </p:nvSpPr>
        <p:spPr>
          <a:prstGeom prst="rect">
            <a:avLst/>
          </a:prstGeom>
        </p:spPr>
        <p:txBody>
          <a:bodyPr/>
          <a:lstStyle/>
          <a:p>
            <a:pPr>
              <a:lnSpc>
                <a:spcPct val="90000"/>
              </a:lnSpc>
              <a:spcBef>
                <a:spcPts val="1000"/>
              </a:spcBef>
              <a:defRPr sz="1600">
                <a:effectLst/>
              </a:defRPr>
            </a:pPr>
            <a:r>
              <a:t>Let’s start with why lawns are bad from the perspective of climate change and the environment:</a:t>
            </a:r>
          </a:p>
          <a:p>
            <a:pPr>
              <a:lnSpc>
                <a:spcPct val="90000"/>
              </a:lnSpc>
              <a:spcBef>
                <a:spcPts val="1000"/>
              </a:spcBef>
              <a:defRPr sz="1600">
                <a:effectLst/>
              </a:defRPr>
            </a:pPr>
            <a:r>
              <a:t>Over just the last 75 years, we’ve been told that the ideal lawn is a mono-culture: a ‘putting green’ of perfectly shaped, short blades of grass that we have to keep green all year long. Before 1950, lawns had a mixture of plants that could be walked upon. The ‘putting green’ lawn is a recent invention.</a:t>
            </a:r>
          </a:p>
          <a:p>
            <a:pPr>
              <a:lnSpc>
                <a:spcPct val="90000"/>
              </a:lnSpc>
              <a:spcBef>
                <a:spcPts val="1000"/>
              </a:spcBef>
              <a:defRPr sz="1600">
                <a:effectLst/>
              </a:defRPr>
            </a:pPr>
            <a:r>
              <a:t>In order to get this, we over-water our lawns; we apply large amounts of fertilizer and herbicides creating a chemical stew in our lawns. Because we put more nitrogen on the lawns than the grass can handle, the excess washes into our waterways causing environmental damage, and also some of the excess nitrogen becomes a gas, Nitrous Oxide, that contributes to global warming. Synthetic fertilizers that advertise ‘quick greening’ of the lawn are most susceptible to emitting Nitrous Oxide</a:t>
            </a:r>
          </a:p>
          <a:p>
            <a:pPr>
              <a:lnSpc>
                <a:spcPct val="90000"/>
              </a:lnSpc>
              <a:spcBef>
                <a:spcPts val="1000"/>
              </a:spcBef>
              <a:defRPr sz="1600">
                <a:effectLst/>
              </a:defRPr>
            </a:pPr>
            <a:r>
              <a:t>But wait, there’s more! The herbicides and pesticides wash into the soil and wreak havoc with the organisms in the soil as well as the pollinators above ground. So, this is what we mean by the word ‘bad’.</a:t>
            </a:r>
          </a:p>
          <a:p>
            <a:pPr>
              <a:lnSpc>
                <a:spcPct val="90000"/>
              </a:lnSpc>
              <a:spcBef>
                <a:spcPts val="1000"/>
              </a:spcBef>
              <a:defRPr sz="1600">
                <a:effectLst/>
              </a:defRPr>
            </a:pPr>
            <a:r>
              <a:t>And… beyond all that: maintaining lawns are a lot of work! And if you choose to hire it done, it is expensive. The lawn has become a losing proposition on almost every front. </a:t>
            </a:r>
          </a:p>
          <a:p>
            <a:pPr>
              <a:lnSpc>
                <a:spcPct val="90000"/>
              </a:lnSpc>
              <a:spcBef>
                <a:spcPts val="1000"/>
              </a:spcBef>
              <a:defRPr sz="1600">
                <a:effectLst/>
              </a:defRPr>
            </a:pPr>
            <a:r>
              <a:t>You want more?…. Let’s take you through a few numbers: (next slide)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Shape 276"/>
          <p:cNvSpPr/>
          <p:nvPr>
            <p:ph type="sldImg"/>
          </p:nvPr>
        </p:nvSpPr>
        <p:spPr>
          <a:prstGeom prst="rect">
            <a:avLst/>
          </a:prstGeom>
        </p:spPr>
        <p:txBody>
          <a:bodyPr/>
          <a:lstStyle/>
          <a:p>
            <a:pPr/>
          </a:p>
        </p:txBody>
      </p:sp>
      <p:sp>
        <p:nvSpPr>
          <p:cNvPr id="277" name="Shape 277"/>
          <p:cNvSpPr/>
          <p:nvPr>
            <p:ph type="body" sz="quarter" idx="1"/>
          </p:nvPr>
        </p:nvSpPr>
        <p:spPr>
          <a:prstGeom prst="rect">
            <a:avLst/>
          </a:prstGeom>
        </p:spPr>
        <p:txBody>
          <a:bodyPr/>
          <a:lstStyle/>
          <a:p>
            <a:pPr>
              <a:lnSpc>
                <a:spcPct val="90000"/>
              </a:lnSpc>
              <a:spcBef>
                <a:spcPts val="1000"/>
              </a:spcBef>
              <a:defRPr sz="1600">
                <a:effectLst/>
              </a:defRPr>
            </a:pPr>
            <a:r>
              <a:t>Not convinced that lawns are such a bad deal? Let’s do it by the numbers….</a:t>
            </a:r>
          </a:p>
          <a:p>
            <a:pPr>
              <a:lnSpc>
                <a:spcPct val="90000"/>
              </a:lnSpc>
              <a:spcBef>
                <a:spcPts val="1000"/>
              </a:spcBef>
              <a:defRPr sz="1600">
                <a:effectLst/>
              </a:defRPr>
            </a:pPr>
            <a:r>
              <a:rPr u="sng"/>
              <a:t>Over-Watering</a:t>
            </a:r>
            <a:r>
              <a:t>: source: US EPA WaterSense program</a:t>
            </a:r>
          </a:p>
          <a:p>
            <a:pPr>
              <a:lnSpc>
                <a:spcPct val="90000"/>
              </a:lnSpc>
              <a:spcBef>
                <a:spcPts val="1000"/>
              </a:spcBef>
              <a:defRPr sz="1600">
                <a:effectLst/>
              </a:defRPr>
            </a:pPr>
            <a:r>
              <a:rPr u="sng"/>
              <a:t>Chemical Stew</a:t>
            </a:r>
            <a:r>
              <a:t>: Fertilizer source: David Wolfe, Plant &amp; Soil Ecology, Cornell University</a:t>
            </a:r>
            <a:br/>
            <a:r>
              <a:t>   - Over fertilizing source: U.S. Fish &amp; Wildlife Service</a:t>
            </a:r>
          </a:p>
          <a:p>
            <a:pPr>
              <a:lnSpc>
                <a:spcPct val="90000"/>
              </a:lnSpc>
              <a:spcBef>
                <a:spcPts val="1000"/>
              </a:spcBef>
              <a:defRPr sz="1600">
                <a:effectLst/>
              </a:defRPr>
            </a:pPr>
            <a:r>
              <a:rPr u="sng"/>
              <a:t>Greenhouse Gasses</a:t>
            </a:r>
            <a:r>
              <a:t>: Source for emissions due to lawn equipment, for top 100 counties: </a:t>
            </a:r>
            <a:r>
              <a:rPr u="sng">
                <a:uFill>
                  <a:solidFill>
                    <a:srgbClr val="0563C1"/>
                  </a:solidFill>
                </a:uFill>
                <a:hlinkClick r:id="rId3" invalidUrl="" action="" tgtFrame="" tooltip="" history="1" highlightClick="0" endSnd="0"/>
              </a:rPr>
              <a:t>Lawn Care Goes Electric</a:t>
            </a:r>
          </a:p>
          <a:p>
            <a:pPr>
              <a:lnSpc>
                <a:spcPct val="90000"/>
              </a:lnSpc>
              <a:spcBef>
                <a:spcPts val="1000"/>
              </a:spcBef>
              <a:defRPr sz="1600">
                <a:effectLst/>
              </a:defRPr>
            </a:pPr>
            <a:r>
              <a:rPr u="sng"/>
              <a:t>Maintenance Costs</a:t>
            </a:r>
            <a:r>
              <a:t>: I tend to ask the audience if they have a lawn service, is $250/mo about right? If so, that totals $3,000 per year.</a:t>
            </a:r>
          </a:p>
          <a:p>
            <a:pPr>
              <a:lnSpc>
                <a:spcPct val="90000"/>
              </a:lnSpc>
              <a:spcBef>
                <a:spcPts val="1000"/>
              </a:spcBef>
              <a:defRPr sz="1600">
                <a:effectLst/>
              </a:defRPr>
            </a:pPr>
          </a:p>
          <a:p>
            <a:pPr>
              <a:lnSpc>
                <a:spcPct val="90000"/>
              </a:lnSpc>
              <a:spcBef>
                <a:spcPts val="1000"/>
              </a:spcBef>
              <a:defRPr sz="1600">
                <a:effectLst/>
              </a:defRPr>
            </a:pPr>
            <a:r>
              <a:t>In today’s presentation, we’re trying to get you to at least consider that maybe there is a better way than the status quo. Whether you are motivated by environmental concerns or you just want to save time &amp; money is less important than taking the time to take a step back and consider what you really want out of the square footage that is currently allotted to your lawn.</a:t>
            </a:r>
          </a:p>
          <a:p>
            <a:pPr>
              <a:lnSpc>
                <a:spcPct val="90000"/>
              </a:lnSpc>
              <a:spcBef>
                <a:spcPts val="1000"/>
              </a:spcBef>
              <a:defRPr sz="1600">
                <a:effectLst/>
              </a:defRPr>
            </a:pPr>
            <a:r>
              <a:t>Quick note on why this is such a big deal: As an individual, there are 3 areas where you can take personal action to impact climate change, the areas are what the analysts term: Transportation; Built Environment &amp; Land Use. Transportation &amp; Built Environment come down to how much greenhouse gasses you generate moving yourself and your stuff around…. Lots of solutions here, the big one being buying an Electric Vehicle. Built Environment looks at the greenhouse gasses emitted from operating your home. Lots of solutions here, too and the big one being adding solar panels. In general, as a society, we’re making significant progress on the Transportation front. A little less on the Built Environment front, but the ‘big solution’ is there awaiting larger adoption.</a:t>
            </a:r>
          </a:p>
          <a:p>
            <a:pPr>
              <a:lnSpc>
                <a:spcPct val="90000"/>
              </a:lnSpc>
              <a:spcBef>
                <a:spcPts val="1000"/>
              </a:spcBef>
              <a:defRPr sz="1600">
                <a:effectLst/>
              </a:defRPr>
            </a:pPr>
            <a:r>
              <a:t>It is the third area, Land Use, that is the focus of this presentation. And while there are not any ready-made big dollar solutions like an EV or Solar Panels, this area is perhaps strategically more significant because our lawn dominated yards comprise more that 40 million acres when added up across the US. And finding a way to ‘move the needle’ on some of these 40 million acres is strategically significant because other sectors, like agriculture, are struggling in their quest to grow more food while generating less greenhouse gasses and, importantly, not cutting down more forests.  Our yards comprise a lot of land where the forest has already been cleared and if we can make these chunks better at absorbing greenhouse gasses we can make an important difference in the battle against climate change.</a:t>
            </a:r>
          </a:p>
          <a:p>
            <a:pPr>
              <a:lnSpc>
                <a:spcPct val="90000"/>
              </a:lnSpc>
              <a:spcBef>
                <a:spcPts val="1000"/>
              </a:spcBef>
              <a:defRPr sz="1600">
                <a:effectLst/>
              </a:defRPr>
            </a:pPr>
            <a:r>
              <a:t>So, let’s start back at the beginning: where did the current model of a house with a lawn come from?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Shape 292"/>
          <p:cNvSpPr/>
          <p:nvPr>
            <p:ph type="sldImg"/>
          </p:nvPr>
        </p:nvSpPr>
        <p:spPr>
          <a:prstGeom prst="rect">
            <a:avLst/>
          </a:prstGeom>
        </p:spPr>
        <p:txBody>
          <a:bodyPr/>
          <a:lstStyle/>
          <a:p>
            <a:pPr/>
          </a:p>
        </p:txBody>
      </p:sp>
      <p:sp>
        <p:nvSpPr>
          <p:cNvPr id="293" name="Shape 293"/>
          <p:cNvSpPr/>
          <p:nvPr>
            <p:ph type="body" sz="quarter" idx="1"/>
          </p:nvPr>
        </p:nvSpPr>
        <p:spPr>
          <a:prstGeom prst="rect">
            <a:avLst/>
          </a:prstGeom>
        </p:spPr>
        <p:txBody>
          <a:bodyPr/>
          <a:lstStyle/>
          <a:p>
            <a:pPr>
              <a:lnSpc>
                <a:spcPct val="90000"/>
              </a:lnSpc>
              <a:spcBef>
                <a:spcPts val="1000"/>
              </a:spcBef>
              <a:defRPr sz="1600">
                <a:effectLst/>
              </a:defRPr>
            </a:pPr>
            <a:r>
              <a:t>First mentions of the ‘lande’ in the 1500’s were for a clearing around the home so you could see approaching invaders. This was probably what we think of as a grassy meadow today and was grazed by livestock.</a:t>
            </a:r>
          </a:p>
          <a:p>
            <a:pPr>
              <a:lnSpc>
                <a:spcPct val="90000"/>
              </a:lnSpc>
              <a:spcBef>
                <a:spcPts val="1000"/>
              </a:spcBef>
              <a:defRPr sz="1600">
                <a:effectLst/>
              </a:defRPr>
            </a:pPr>
            <a:r>
              <a:t>In the 1700’s in England, you had large expanses of grass that linked areas of the garden around the home and gave a view out to lager grassy areas and the surrounding landscape. But, because the blades of grass had to be cut by hand, the lawn near the home was small with a ditch called a ‘ha-ha’ that separated it from the larger grassy meadow that was again maintained by grazing livestock. Because of the high maintenance cost, the lawn was the purview of the English aristocracy and was brought to America by colonists wanting to emulate the English, like George Washington.</a:t>
            </a:r>
          </a:p>
          <a:p>
            <a:pPr>
              <a:lnSpc>
                <a:spcPct val="90000"/>
              </a:lnSpc>
              <a:spcBef>
                <a:spcPts val="1000"/>
              </a:spcBef>
              <a:defRPr sz="1600">
                <a:effectLst/>
              </a:defRPr>
            </a:pPr>
            <a:r>
              <a:t>The invention of the lawn mower, patented in 1868 led to a significant reduction in the maintenance effort and started to ‘democratize’ the ownership of lawns. But it wasn’t until about 1950 and the return of GI’s from WWII that our current suburban lawn model took hold. The formula for the tract home was perfected with the yard featuring the lawn and garden beds and they were built by the millions. The father of the modern was </a:t>
            </a:r>
            <a:r>
              <a:rPr b="1"/>
              <a:t>William Levitt and the location was in Levittown, NY in 1948</a:t>
            </a:r>
            <a:r>
              <a:t>. He pioneered the model of the modern tract home… thousands of homes built to the suburb ‘spec’ of the tract home with matching yards with the perfectly green lawn.</a:t>
            </a:r>
          </a:p>
          <a:p>
            <a:pPr>
              <a:lnSpc>
                <a:spcPct val="90000"/>
              </a:lnSpc>
              <a:spcBef>
                <a:spcPts val="1000"/>
              </a:spcBef>
              <a:defRPr sz="1600">
                <a:effectLst/>
              </a:defRPr>
            </a:pPr>
            <a:r>
              <a:t>Coupled with this in short order was the development of power tools to maintain the lawn: mowers, blowers &amp; edgers. At the start of WWII, 140k mowers were sold per year. That figure jumped to one million in 1950 and four million per year by 1962. A multi-billion dollar industry was born.</a:t>
            </a:r>
          </a:p>
          <a:p>
            <a:pPr>
              <a:lnSpc>
                <a:spcPct val="90000"/>
              </a:lnSpc>
              <a:spcBef>
                <a:spcPts val="1000"/>
              </a:spcBef>
              <a:defRPr sz="1600">
                <a:effectLst/>
              </a:defRPr>
            </a:pPr>
            <a:r>
              <a:t>To this point, a lawn was still a mix of various plants interwoven in the yard. But at the same time, synthetic fertilizers and herbicides were developed and the lawn care industry began to market that the ideal lawn was something that looked like a putting green: a mono culture, that must be weed free and kept green year-round. This marketing was linked to home ownership and the American Dream. This is where things stand for about the last 75 years.</a:t>
            </a:r>
          </a:p>
          <a:p>
            <a:pPr>
              <a:lnSpc>
                <a:spcPct val="90000"/>
              </a:lnSpc>
              <a:spcBef>
                <a:spcPts val="1000"/>
              </a:spcBef>
              <a:defRPr sz="1600">
                <a:effectLst/>
              </a:defRPr>
            </a:pPr>
            <a:r>
              <a:t>(Primary source: “</a:t>
            </a:r>
            <a:r>
              <a:rPr i="1"/>
              <a:t>American Green</a:t>
            </a:r>
            <a:r>
              <a:t>” in the Reference Section)</a:t>
            </a:r>
          </a:p>
          <a:p>
            <a:pPr>
              <a:lnSpc>
                <a:spcPct val="90000"/>
              </a:lnSpc>
              <a:spcBef>
                <a:spcPts val="1000"/>
              </a:spcBef>
              <a:defRPr sz="1600">
                <a:effectLst/>
              </a:defRPr>
            </a:pPr>
          </a:p>
          <a:p>
            <a:pPr>
              <a:lnSpc>
                <a:spcPct val="90000"/>
              </a:lnSpc>
              <a:spcBef>
                <a:spcPts val="1000"/>
              </a:spcBef>
              <a:defRPr sz="1600">
                <a:effectLst/>
              </a:defRPr>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Shape 310"/>
          <p:cNvSpPr/>
          <p:nvPr>
            <p:ph type="sldImg"/>
          </p:nvPr>
        </p:nvSpPr>
        <p:spPr>
          <a:prstGeom prst="rect">
            <a:avLst/>
          </a:prstGeom>
        </p:spPr>
        <p:txBody>
          <a:bodyPr/>
          <a:lstStyle/>
          <a:p>
            <a:pPr/>
          </a:p>
        </p:txBody>
      </p:sp>
      <p:sp>
        <p:nvSpPr>
          <p:cNvPr id="311" name="Shape 311"/>
          <p:cNvSpPr/>
          <p:nvPr>
            <p:ph type="body" sz="quarter" idx="1"/>
          </p:nvPr>
        </p:nvSpPr>
        <p:spPr>
          <a:prstGeom prst="rect">
            <a:avLst/>
          </a:prstGeom>
        </p:spPr>
        <p:txBody>
          <a:bodyPr/>
          <a:lstStyle/>
          <a:p>
            <a:pPr>
              <a:lnSpc>
                <a:spcPct val="90000"/>
              </a:lnSpc>
              <a:spcBef>
                <a:spcPts val="1000"/>
              </a:spcBef>
              <a:defRPr sz="1600">
                <a:effectLst/>
              </a:defRPr>
            </a:pPr>
            <a:r>
              <a:t>This notion of linking the lawn to the home to the American Dream is a powerful idea that is extremely hard to break.</a:t>
            </a:r>
          </a:p>
          <a:p>
            <a:pPr>
              <a:lnSpc>
                <a:spcPct val="90000"/>
              </a:lnSpc>
              <a:spcBef>
                <a:spcPts val="1000"/>
              </a:spcBef>
              <a:defRPr sz="1600">
                <a:effectLst/>
              </a:defRPr>
            </a:pPr>
            <a:r>
              <a:t>But, over the last 75 years, times have changed. If we were to stop and </a:t>
            </a:r>
            <a:r>
              <a:rPr i="1"/>
              <a:t>really think</a:t>
            </a:r>
            <a:r>
              <a:t> about what we want from our lawns we would realize that we’re getting a bad deal and we would like something better suited to the way we live today. A few examples:</a:t>
            </a:r>
          </a:p>
          <a:p>
            <a:pPr>
              <a:lnSpc>
                <a:spcPct val="90000"/>
              </a:lnSpc>
              <a:spcBef>
                <a:spcPts val="1000"/>
              </a:spcBef>
              <a:defRPr sz="1600">
                <a:effectLst/>
              </a:defRPr>
            </a:pPr>
            <a:r>
              <a:rPr u="sng"/>
              <a:t>Maintenance Time &amp; Costs</a:t>
            </a:r>
            <a:r>
              <a:t>: In the 1950’s, we were sold on the idea of maintaining our own lawn but somewhere over the last 30 years we’ve transformed from a society where you maintained your own lawn and hired out your travel planning to just the opposite. Today, we use the internet to plan our own travels and increasingly we hire people to maintain the lawn….. all part of a societal change that increasingly values ‘experiences’… and the chore of lawn maintenance gets in the way.</a:t>
            </a:r>
          </a:p>
          <a:p>
            <a:pPr>
              <a:lnSpc>
                <a:spcPct val="90000"/>
              </a:lnSpc>
              <a:spcBef>
                <a:spcPts val="1000"/>
              </a:spcBef>
              <a:defRPr sz="1600">
                <a:effectLst/>
              </a:defRPr>
            </a:pPr>
            <a:r>
              <a:rPr u="sng"/>
              <a:t>Family Sports</a:t>
            </a:r>
            <a:r>
              <a:t>: The notion of playing ball in the yard has largely disappeared over the last 75 years. As kids get into sports, their parents pack them into the car and drive them to sports fields to play. Really, the only remaining activity for kids where they use the lawn is for smaller children as a play area and even that is disappearing in favor of  heading out to the park. So, really…. </a:t>
            </a:r>
          </a:p>
          <a:p>
            <a:pPr>
              <a:lnSpc>
                <a:spcPct val="90000"/>
              </a:lnSpc>
              <a:spcBef>
                <a:spcPts val="1000"/>
              </a:spcBef>
              <a:defRPr sz="1600">
                <a:effectLst/>
              </a:defRPr>
            </a:pPr>
            <a:r>
              <a:rPr u="sng"/>
              <a:t>Environment</a:t>
            </a:r>
            <a:r>
              <a:t>: “</a:t>
            </a:r>
            <a:r>
              <a:rPr i="1"/>
              <a:t>When enough people get to that ‘ah-ha’ moment where you realize that instead of accelerating climate change, smart &amp; simple changes to the way we maintain the square footage dedicated to the lawn can actually slow climate change while saving us both time and money. That is when we will see a ‘sea-change’ and the link between the lawn and the American Dream will be broken</a:t>
            </a:r>
            <a:r>
              <a:t>.”</a:t>
            </a:r>
          </a:p>
          <a:p>
            <a:pPr>
              <a:lnSpc>
                <a:spcPct val="90000"/>
              </a:lnSpc>
              <a:spcBef>
                <a:spcPts val="1000"/>
              </a:spcBef>
              <a:defRPr sz="1600">
                <a:effectLst/>
              </a:defRPr>
            </a:pPr>
            <a:r>
              <a:t>There are some leading thinkers that are putting up visions for how the lawn needs to evolve. One of the biggest: Douglas Tallamy…. Nature’s Best Hope + Homegrown National Park…</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Shape 328"/>
          <p:cNvSpPr/>
          <p:nvPr>
            <p:ph type="sldImg"/>
          </p:nvPr>
        </p:nvSpPr>
        <p:spPr>
          <a:prstGeom prst="rect">
            <a:avLst/>
          </a:prstGeom>
        </p:spPr>
        <p:txBody>
          <a:bodyPr/>
          <a:lstStyle/>
          <a:p>
            <a:pPr/>
          </a:p>
        </p:txBody>
      </p:sp>
      <p:sp>
        <p:nvSpPr>
          <p:cNvPr id="329" name="Shape 329"/>
          <p:cNvSpPr/>
          <p:nvPr>
            <p:ph type="body" sz="quarter" idx="1"/>
          </p:nvPr>
        </p:nvSpPr>
        <p:spPr>
          <a:prstGeom prst="rect">
            <a:avLst/>
          </a:prstGeom>
        </p:spPr>
        <p:txBody>
          <a:bodyPr/>
          <a:lstStyle/>
          <a:p>
            <a:pPr>
              <a:lnSpc>
                <a:spcPct val="90000"/>
              </a:lnSpc>
              <a:spcBef>
                <a:spcPts val="1000"/>
              </a:spcBef>
              <a:defRPr sz="1600">
                <a:solidFill>
                  <a:schemeClr val="accent2"/>
                </a:solidFill>
                <a:effectLst/>
              </a:defRPr>
            </a:pPr>
            <a:r>
              <a:rPr b="1">
                <a:solidFill>
                  <a:srgbClr val="000000"/>
                </a:solidFill>
              </a:rPr>
              <a:t>Douglas Tallamy is a Professor in the Department of Entomology and Wildlife Ecology at the University of Delaware</a:t>
            </a:r>
            <a:r>
              <a:rPr>
                <a:solidFill>
                  <a:srgbClr val="000000"/>
                </a:solidFill>
              </a:rPr>
              <a:t>.</a:t>
            </a:r>
            <a:endParaRPr>
              <a:solidFill>
                <a:srgbClr val="000000"/>
              </a:solidFill>
            </a:endParaRPr>
          </a:p>
          <a:p>
            <a:pPr>
              <a:lnSpc>
                <a:spcPct val="90000"/>
              </a:lnSpc>
              <a:spcBef>
                <a:spcPts val="1000"/>
              </a:spcBef>
              <a:defRPr sz="1600">
                <a:solidFill>
                  <a:schemeClr val="accent2"/>
                </a:solidFill>
                <a:effectLst/>
              </a:defRPr>
            </a:pPr>
            <a:r>
              <a:rPr>
                <a:solidFill>
                  <a:srgbClr val="000000"/>
                </a:solidFill>
              </a:rPr>
              <a:t>His target is much bigger than our lawns. His group is trying to restore some diversity of wildlife across the U.S. (&amp; World) because as species disappear at an alarming rate, it affects us all in things like food production. In his best selling book “Nature’s Best Hope” he points out all the issues associated with the modern yard against the backdrop of our National Park system because, in his experience, a lot of people think that we are preserving our native species within our national parks. </a:t>
            </a:r>
            <a:endParaRPr>
              <a:solidFill>
                <a:srgbClr val="000000"/>
              </a:solidFill>
            </a:endParaRPr>
          </a:p>
          <a:p>
            <a:pPr>
              <a:lnSpc>
                <a:spcPct val="90000"/>
              </a:lnSpc>
              <a:spcBef>
                <a:spcPts val="1000"/>
              </a:spcBef>
              <a:defRPr sz="1600">
                <a:solidFill>
                  <a:schemeClr val="accent2"/>
                </a:solidFill>
                <a:effectLst/>
              </a:defRPr>
            </a:pPr>
            <a:r>
              <a:rPr>
                <a:solidFill>
                  <a:srgbClr val="000000"/>
                </a:solidFill>
              </a:rPr>
              <a:t>He points out that National Parks cannot do the job because many species must migrate to survive. The only way we can save all those who migrate is to reimagine our yards as the highway system that enables birds, butterflies and other species with the ecological pathways to move in order to survive.</a:t>
            </a:r>
            <a:endParaRPr>
              <a:solidFill>
                <a:srgbClr val="000000"/>
              </a:solidFill>
            </a:endParaRPr>
          </a:p>
          <a:p>
            <a:pPr>
              <a:lnSpc>
                <a:spcPct val="90000"/>
              </a:lnSpc>
              <a:spcBef>
                <a:spcPts val="1000"/>
              </a:spcBef>
              <a:defRPr sz="1600">
                <a:solidFill>
                  <a:schemeClr val="accent2"/>
                </a:solidFill>
                <a:effectLst/>
              </a:defRPr>
            </a:pPr>
            <a:r>
              <a:rPr>
                <a:solidFill>
                  <a:srgbClr val="000000"/>
                </a:solidFill>
              </a:rPr>
              <a:t>This concept powered the organization he founded: Homegrown National Park, which we’ve linked to in this slide. His concept of reimagining your yard as a place for nature to thrive and use as it migrates with the seasons is the kind of grand scale thinking we need to help battle the impacts of climate change.</a:t>
            </a:r>
            <a:endParaRPr>
              <a:solidFill>
                <a:srgbClr val="000000"/>
              </a:solidFill>
            </a:endParaRPr>
          </a:p>
          <a:p>
            <a:pPr>
              <a:lnSpc>
                <a:spcPct val="90000"/>
              </a:lnSpc>
              <a:spcBef>
                <a:spcPts val="1000"/>
              </a:spcBef>
              <a:defRPr sz="1600">
                <a:solidFill>
                  <a:schemeClr val="accent2"/>
                </a:solidFill>
                <a:effectLst/>
              </a:defRPr>
            </a:pPr>
            <a:r>
              <a:rPr>
                <a:solidFill>
                  <a:srgbClr val="000000"/>
                </a:solidFill>
              </a:rPr>
              <a:t>Will this be ‘THE’ new model for the next 75-80 years? I don’t know. Tallamy &amp; crew face a huge battle trying to change the status quo. But it will be something like this which needs to catch on and significantly change the current model of the suburban yard for us to make significant headway in that ‘Land Use’ category in dealing with climate change.</a:t>
            </a:r>
            <a:endParaRPr>
              <a:solidFill>
                <a:srgbClr val="000000"/>
              </a:solidFill>
            </a:endParaRPr>
          </a:p>
          <a:p>
            <a:pPr>
              <a:lnSpc>
                <a:spcPct val="90000"/>
              </a:lnSpc>
              <a:spcBef>
                <a:spcPts val="1000"/>
              </a:spcBef>
              <a:defRPr sz="1600">
                <a:solidFill>
                  <a:schemeClr val="accent2"/>
                </a:solidFill>
                <a:effectLst/>
              </a:defRPr>
            </a:pPr>
            <a:r>
              <a:rPr>
                <a:solidFill>
                  <a:srgbClr val="000000"/>
                </a:solidFill>
              </a:rPr>
              <a:t>What is the Homegrown National Park model? Shrink the lawn (because, well… you now know why); replace invasive plants with Keystone Plants… then add more plants; when doing that, remember to include plants that help pollinators in your area; and never spray or fertilize. Again… you know why.</a:t>
            </a:r>
            <a:endParaRPr>
              <a:solidFill>
                <a:srgbClr val="000000"/>
              </a:solidFill>
            </a:endParaRPr>
          </a:p>
          <a:p>
            <a:pPr>
              <a:lnSpc>
                <a:spcPct val="90000"/>
              </a:lnSpc>
              <a:spcBef>
                <a:spcPts val="1000"/>
              </a:spcBef>
              <a:defRPr sz="1600">
                <a:solidFill>
                  <a:schemeClr val="accent2"/>
                </a:solidFill>
                <a:effectLst/>
              </a:defRPr>
            </a:pPr>
            <a:r>
              <a:rPr>
                <a:solidFill>
                  <a:srgbClr val="000000"/>
                </a:solidFill>
              </a:rPr>
              <a:t>So… what are ‘Keystone Plants’?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93"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94" name="Body Level One…"/>
          <p:cNvSpPr txBox="1"/>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solidFill>
          <a:srgbClr val="FFFFFF"/>
        </a:solidFill>
      </p:bgPr>
    </p:bg>
    <p:spTree>
      <p:nvGrpSpPr>
        <p:cNvPr id="1" name=""/>
        <p:cNvGrpSpPr/>
        <p:nvPr/>
      </p:nvGrpSpPr>
      <p:grpSpPr>
        <a:xfrm>
          <a:off x="0" y="0"/>
          <a:ext cx="0" cy="0"/>
          <a:chOff x="0" y="0"/>
          <a:chExt cx="0" cy="0"/>
        </a:xfrm>
      </p:grpSpPr>
      <p:sp>
        <p:nvSpPr>
          <p:cNvPr id="102" name="beach and sea at sunset"/>
          <p:cNvSpPr/>
          <p:nvPr>
            <p:ph type="pic" idx="21"/>
          </p:nvPr>
        </p:nvSpPr>
        <p:spPr>
          <a:xfrm>
            <a:off x="1916906" y="535781"/>
            <a:ext cx="8358188" cy="5572126"/>
          </a:xfrm>
          <a:prstGeom prst="rect">
            <a:avLst/>
          </a:prstGeom>
        </p:spPr>
        <p:txBody>
          <a:bodyPr lIns="91439" rIns="91439">
            <a:noAutofit/>
          </a:bodyPr>
          <a:lstStyle/>
          <a:p>
            <a:pPr/>
          </a:p>
        </p:txBody>
      </p:sp>
      <p:sp>
        <p:nvSpPr>
          <p:cNvPr id="103" name="Slide Number"/>
          <p:cNvSpPr txBox="1"/>
          <p:nvPr>
            <p:ph type="sldNum" sz="quarter" idx="2"/>
          </p:nvPr>
        </p:nvSpPr>
        <p:spPr>
          <a:xfrm>
            <a:off x="5989828" y="6419742"/>
            <a:ext cx="207582" cy="222696"/>
          </a:xfrm>
          <a:prstGeom prst="rect">
            <a:avLst/>
          </a:prstGeom>
        </p:spPr>
        <p:txBody>
          <a:bodyPr lIns="35718" tIns="35718" rIns="35718" bIns="35718" anchor="b"/>
          <a:lstStyle>
            <a:lvl1pPr algn="ctr" defTabSz="1223367">
              <a:defRPr sz="900">
                <a:solidFill>
                  <a:srgbClr val="5E5E5E"/>
                </a:solidFill>
                <a:latin typeface="Graphik"/>
                <a:ea typeface="Graphik"/>
                <a:cs typeface="Graphik"/>
                <a:sym typeface="Graph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bg>
      <p:bgPr>
        <a:solidFill>
          <a:srgbClr val="FFFFFF"/>
        </a:solidFill>
      </p:bgPr>
    </p:bg>
    <p:spTree>
      <p:nvGrpSpPr>
        <p:cNvPr id="1" name=""/>
        <p:cNvGrpSpPr/>
        <p:nvPr/>
      </p:nvGrpSpPr>
      <p:grpSpPr>
        <a:xfrm>
          <a:off x="0" y="0"/>
          <a:ext cx="0" cy="0"/>
          <a:chOff x="0" y="0"/>
          <a:chExt cx="0" cy="0"/>
        </a:xfrm>
      </p:grpSpPr>
      <p:sp>
        <p:nvSpPr>
          <p:cNvPr id="110" name="Slide Title"/>
          <p:cNvSpPr txBox="1"/>
          <p:nvPr>
            <p:ph type="title" hasCustomPrompt="1"/>
          </p:nvPr>
        </p:nvSpPr>
        <p:spPr>
          <a:xfrm>
            <a:off x="2021632" y="260112"/>
            <a:ext cx="3553644" cy="1427599"/>
          </a:xfrm>
          <a:prstGeom prst="rect">
            <a:avLst/>
          </a:prstGeom>
        </p:spPr>
        <p:txBody>
          <a:bodyPr lIns="35718" tIns="35718" rIns="35718" bIns="35718" anchor="b"/>
          <a:lstStyle>
            <a:lvl1pPr algn="ctr" defTabSz="1223367">
              <a:lnSpc>
                <a:spcPct val="70000"/>
              </a:lnSpc>
              <a:defRPr spc="-39" sz="4000">
                <a:latin typeface="Canela Bold"/>
                <a:ea typeface="Canela Bold"/>
                <a:cs typeface="Canela Bold"/>
                <a:sym typeface="Canela Bold"/>
              </a:defRPr>
            </a:lvl1pPr>
          </a:lstStyle>
          <a:p>
            <a:pPr/>
            <a:r>
              <a:t>Slide Title</a:t>
            </a:r>
          </a:p>
        </p:txBody>
      </p:sp>
      <p:sp>
        <p:nvSpPr>
          <p:cNvPr id="111" name="Body Level One…"/>
          <p:cNvSpPr txBox="1"/>
          <p:nvPr>
            <p:ph type="body" sz="quarter" idx="1" hasCustomPrompt="1"/>
          </p:nvPr>
        </p:nvSpPr>
        <p:spPr>
          <a:xfrm>
            <a:off x="2024062" y="2399109"/>
            <a:ext cx="3554017" cy="3703426"/>
          </a:xfrm>
          <a:prstGeom prst="rect">
            <a:avLst/>
          </a:prstGeom>
        </p:spPr>
        <p:txBody>
          <a:bodyPr lIns="35718" tIns="35718" rIns="35718" bIns="35718"/>
          <a:lstStyle>
            <a:lvl1pPr marL="262466" indent="-262466" defTabSz="1223367">
              <a:spcBef>
                <a:spcPts val="1400"/>
              </a:spcBef>
              <a:buSzPct val="175000"/>
              <a:buFontTx/>
              <a:defRPr sz="2000">
                <a:latin typeface="Canela Text Regular"/>
                <a:ea typeface="Canela Text Regular"/>
                <a:cs typeface="Canela Text Regular"/>
                <a:sym typeface="Canela Text Regular"/>
              </a:defRPr>
            </a:lvl1pPr>
            <a:lvl2pPr marL="656166" indent="-262466" defTabSz="1223367">
              <a:spcBef>
                <a:spcPts val="1400"/>
              </a:spcBef>
              <a:buSzPct val="175000"/>
              <a:buFontTx/>
              <a:defRPr sz="2000">
                <a:latin typeface="Canela Text Regular"/>
                <a:ea typeface="Canela Text Regular"/>
                <a:cs typeface="Canela Text Regular"/>
                <a:sym typeface="Canela Text Regular"/>
              </a:defRPr>
            </a:lvl2pPr>
            <a:lvl3pPr marL="1049866" indent="-262466" defTabSz="1223367">
              <a:spcBef>
                <a:spcPts val="1400"/>
              </a:spcBef>
              <a:buSzPct val="175000"/>
              <a:buFontTx/>
              <a:defRPr sz="2000">
                <a:latin typeface="Canela Text Regular"/>
                <a:ea typeface="Canela Text Regular"/>
                <a:cs typeface="Canela Text Regular"/>
                <a:sym typeface="Canela Text Regular"/>
              </a:defRPr>
            </a:lvl3pPr>
            <a:lvl4pPr marL="1443566" indent="-262466" defTabSz="1223367">
              <a:spcBef>
                <a:spcPts val="1400"/>
              </a:spcBef>
              <a:buSzPct val="175000"/>
              <a:buFontTx/>
              <a:defRPr sz="2000">
                <a:latin typeface="Canela Text Regular"/>
                <a:ea typeface="Canela Text Regular"/>
                <a:cs typeface="Canela Text Regular"/>
                <a:sym typeface="Canela Text Regular"/>
              </a:defRPr>
            </a:lvl4pPr>
            <a:lvl5pPr marL="1837266" indent="-262466" defTabSz="1223367">
              <a:spcBef>
                <a:spcPts val="1400"/>
              </a:spcBef>
              <a:buSzPct val="175000"/>
              <a:buFontTx/>
              <a:defRPr sz="2000">
                <a:latin typeface="Canela Text Regular"/>
                <a:ea typeface="Canela Text Regular"/>
                <a:cs typeface="Canela Text Regular"/>
                <a:sym typeface="Canela Text Regular"/>
              </a:defRPr>
            </a:lvl5pPr>
          </a:lstStyle>
          <a:p>
            <a:pPr/>
            <a:r>
              <a:t>Slide bullet text</a:t>
            </a:r>
          </a:p>
          <a:p>
            <a:pPr lvl="1"/>
            <a:r>
              <a:t/>
            </a:r>
          </a:p>
          <a:p>
            <a:pPr lvl="2"/>
            <a:r>
              <a:t/>
            </a:r>
          </a:p>
          <a:p>
            <a:pPr lvl="3"/>
            <a:r>
              <a:t/>
            </a:r>
          </a:p>
          <a:p>
            <a:pPr lvl="4"/>
            <a:r>
              <a:t/>
            </a:r>
          </a:p>
        </p:txBody>
      </p:sp>
      <p:sp>
        <p:nvSpPr>
          <p:cNvPr id="112" name="Slide Subtitle"/>
          <p:cNvSpPr txBox="1"/>
          <p:nvPr>
            <p:ph type="body" sz="quarter" idx="21" hasCustomPrompt="1"/>
          </p:nvPr>
        </p:nvSpPr>
        <p:spPr>
          <a:xfrm>
            <a:off x="2024062" y="1595378"/>
            <a:ext cx="3554017" cy="443627"/>
          </a:xfrm>
          <a:prstGeom prst="rect">
            <a:avLst/>
          </a:prstGeom>
          <a:ln w="3175"/>
        </p:spPr>
        <p:txBody>
          <a:bodyPr lIns="35718" tIns="35718" rIns="35718" bIns="35718" anchor="ctr"/>
          <a:lstStyle>
            <a:lvl1pPr marL="0" indent="0" algn="ctr" defTabSz="410765">
              <a:lnSpc>
                <a:spcPct val="100000"/>
              </a:lnSpc>
              <a:spcBef>
                <a:spcPts val="0"/>
              </a:spcBef>
              <a:buSzTx/>
              <a:buFontTx/>
              <a:buNone/>
              <a:defRPr spc="-22" sz="2200">
                <a:latin typeface="Graphik Semibold"/>
                <a:ea typeface="Graphik Semibold"/>
                <a:cs typeface="Graphik Semibold"/>
                <a:sym typeface="Graphik Semibold"/>
              </a:defRPr>
            </a:lvl1pPr>
          </a:lstStyle>
          <a:p>
            <a:pPr/>
            <a:r>
              <a:t>Slide Subtitle</a:t>
            </a:r>
          </a:p>
        </p:txBody>
      </p:sp>
      <p:sp>
        <p:nvSpPr>
          <p:cNvPr id="113" name="Sea against sky at sunset"/>
          <p:cNvSpPr/>
          <p:nvPr>
            <p:ph type="pic" sz="half" idx="22"/>
          </p:nvPr>
        </p:nvSpPr>
        <p:spPr>
          <a:xfrm>
            <a:off x="5635909" y="535781"/>
            <a:ext cx="4956400" cy="5572126"/>
          </a:xfrm>
          <a:prstGeom prst="rect">
            <a:avLst/>
          </a:prstGeom>
        </p:spPr>
        <p:txBody>
          <a:bodyPr lIns="91439" rIns="91439">
            <a:noAutofit/>
          </a:bodyPr>
          <a:lstStyle/>
          <a:p>
            <a:pPr/>
          </a:p>
        </p:txBody>
      </p:sp>
      <p:sp>
        <p:nvSpPr>
          <p:cNvPr id="114" name="Slide Number"/>
          <p:cNvSpPr txBox="1"/>
          <p:nvPr>
            <p:ph type="sldNum" sz="quarter" idx="2"/>
          </p:nvPr>
        </p:nvSpPr>
        <p:spPr>
          <a:xfrm>
            <a:off x="5989828" y="6419742"/>
            <a:ext cx="207582" cy="222696"/>
          </a:xfrm>
          <a:prstGeom prst="rect">
            <a:avLst/>
          </a:prstGeom>
        </p:spPr>
        <p:txBody>
          <a:bodyPr lIns="35718" tIns="35718" rIns="35718" bIns="35718" anchor="b"/>
          <a:lstStyle>
            <a:lvl1pPr algn="ctr" defTabSz="1223367">
              <a:defRPr sz="900">
                <a:solidFill>
                  <a:srgbClr val="5E5E5E"/>
                </a:solidFill>
                <a:latin typeface="Graphik"/>
                <a:ea typeface="Graphik"/>
                <a:cs typeface="Graphik"/>
                <a:sym typeface="Graph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1" name="Partial view of a ceiling with wood paneling"/>
          <p:cNvSpPr/>
          <p:nvPr>
            <p:ph type="pic" idx="21"/>
          </p:nvPr>
        </p:nvSpPr>
        <p:spPr>
          <a:xfrm>
            <a:off x="3229570" y="0"/>
            <a:ext cx="10317453" cy="6858000"/>
          </a:xfrm>
          <a:prstGeom prst="rect">
            <a:avLst/>
          </a:prstGeom>
        </p:spPr>
        <p:txBody>
          <a:bodyPr lIns="91439" rIns="91439">
            <a:noAutofit/>
          </a:bodyPr>
          <a:lstStyle/>
          <a:p>
            <a:pPr/>
          </a:p>
        </p:txBody>
      </p:sp>
      <p:sp>
        <p:nvSpPr>
          <p:cNvPr id="122" name="Slide Subtitle"/>
          <p:cNvSpPr txBox="1"/>
          <p:nvPr>
            <p:ph type="body" sz="quarter" idx="22" hasCustomPrompt="1"/>
          </p:nvPr>
        </p:nvSpPr>
        <p:spPr>
          <a:xfrm>
            <a:off x="2015132" y="1017984"/>
            <a:ext cx="3589736" cy="473274"/>
          </a:xfrm>
          <a:prstGeom prst="rect">
            <a:avLst/>
          </a:prstGeom>
          <a:ln w="3175"/>
        </p:spPr>
        <p:txBody>
          <a:bodyPr lIns="35718" tIns="35718" rIns="35718" bIns="35718"/>
          <a:lstStyle>
            <a:lvl1pPr marL="0" indent="0" defTabSz="178593">
              <a:lnSpc>
                <a:spcPct val="100000"/>
              </a:lnSpc>
              <a:spcBef>
                <a:spcPts val="0"/>
              </a:spcBef>
              <a:buSzTx/>
              <a:buFontTx/>
              <a:buNone/>
              <a:defRPr sz="2200">
                <a:solidFill>
                  <a:srgbClr val="53585F"/>
                </a:solidFill>
                <a:latin typeface="Produkt Extralight"/>
                <a:ea typeface="Produkt Extralight"/>
                <a:cs typeface="Produkt Extralight"/>
                <a:sym typeface="Produkt Extralight"/>
              </a:defRPr>
            </a:lvl1pPr>
          </a:lstStyle>
          <a:p>
            <a:pPr/>
            <a:r>
              <a:t>Slide Subtitle</a:t>
            </a:r>
          </a:p>
        </p:txBody>
      </p:sp>
      <p:sp>
        <p:nvSpPr>
          <p:cNvPr id="123" name="Slide Title"/>
          <p:cNvSpPr txBox="1"/>
          <p:nvPr>
            <p:ph type="title" hasCustomPrompt="1"/>
          </p:nvPr>
        </p:nvSpPr>
        <p:spPr>
          <a:xfrm>
            <a:off x="2015132" y="267890"/>
            <a:ext cx="3589736" cy="803673"/>
          </a:xfrm>
          <a:prstGeom prst="rect">
            <a:avLst/>
          </a:prstGeom>
        </p:spPr>
        <p:txBody>
          <a:bodyPr lIns="35718" tIns="35718" rIns="35718" bIns="35718" anchor="t"/>
          <a:lstStyle>
            <a:lvl1pPr defTabSz="178593">
              <a:defRPr spc="-42" sz="4200">
                <a:solidFill>
                  <a:srgbClr val="53585F"/>
                </a:solidFill>
                <a:latin typeface="Produkt Extralight"/>
                <a:ea typeface="Produkt Extralight"/>
                <a:cs typeface="Produkt Extralight"/>
                <a:sym typeface="Produkt Extralight"/>
              </a:defRPr>
            </a:lvl1pPr>
          </a:lstStyle>
          <a:p>
            <a:pPr/>
            <a:r>
              <a:t>Slide Title</a:t>
            </a:r>
          </a:p>
        </p:txBody>
      </p:sp>
      <p:sp>
        <p:nvSpPr>
          <p:cNvPr id="124" name="Body Level One…"/>
          <p:cNvSpPr txBox="1"/>
          <p:nvPr>
            <p:ph type="body" sz="quarter" idx="1" hasCustomPrompt="1"/>
          </p:nvPr>
        </p:nvSpPr>
        <p:spPr>
          <a:xfrm>
            <a:off x="2015132" y="2134195"/>
            <a:ext cx="3589736" cy="4232673"/>
          </a:xfrm>
          <a:prstGeom prst="rect">
            <a:avLst/>
          </a:prstGeom>
        </p:spPr>
        <p:txBody>
          <a:bodyPr lIns="35718" tIns="35718" rIns="35718" bIns="35718"/>
          <a:lstStyle>
            <a:lvl1pPr marL="204107" indent="-204107" defTabSz="177800">
              <a:lnSpc>
                <a:spcPct val="100000"/>
              </a:lnSpc>
              <a:spcBef>
                <a:spcPts val="2300"/>
              </a:spcBef>
              <a:buFontTx/>
              <a:defRPr sz="1800">
                <a:solidFill>
                  <a:srgbClr val="53585F"/>
                </a:solidFill>
                <a:latin typeface="Graphik Light"/>
                <a:ea typeface="Graphik Light"/>
                <a:cs typeface="Graphik Light"/>
                <a:sym typeface="Graphik Light"/>
              </a:defRPr>
            </a:lvl1pPr>
            <a:lvl2pPr marL="523239" indent="-205739" defTabSz="177800">
              <a:lnSpc>
                <a:spcPct val="100000"/>
              </a:lnSpc>
              <a:spcBef>
                <a:spcPts val="2300"/>
              </a:spcBef>
              <a:buFontTx/>
              <a:defRPr sz="1800">
                <a:solidFill>
                  <a:srgbClr val="53585F"/>
                </a:solidFill>
                <a:latin typeface="Graphik Light"/>
                <a:ea typeface="Graphik Light"/>
                <a:cs typeface="Graphik Light"/>
                <a:sym typeface="Graphik Light"/>
              </a:defRPr>
            </a:lvl2pPr>
            <a:lvl3pPr marL="840739" indent="-205739" defTabSz="177800">
              <a:lnSpc>
                <a:spcPct val="100000"/>
              </a:lnSpc>
              <a:spcBef>
                <a:spcPts val="2300"/>
              </a:spcBef>
              <a:buFontTx/>
              <a:defRPr sz="1800">
                <a:solidFill>
                  <a:srgbClr val="53585F"/>
                </a:solidFill>
                <a:latin typeface="Graphik Light"/>
                <a:ea typeface="Graphik Light"/>
                <a:cs typeface="Graphik Light"/>
                <a:sym typeface="Graphik Light"/>
              </a:defRPr>
            </a:lvl3pPr>
            <a:lvl4pPr marL="1158239" indent="-205739" defTabSz="177800">
              <a:lnSpc>
                <a:spcPct val="100000"/>
              </a:lnSpc>
              <a:spcBef>
                <a:spcPts val="2300"/>
              </a:spcBef>
              <a:buFontTx/>
              <a:defRPr sz="1800">
                <a:solidFill>
                  <a:srgbClr val="53585F"/>
                </a:solidFill>
                <a:latin typeface="Graphik Light"/>
                <a:ea typeface="Graphik Light"/>
                <a:cs typeface="Graphik Light"/>
                <a:sym typeface="Graphik Light"/>
              </a:defRPr>
            </a:lvl4pPr>
            <a:lvl5pPr marL="1475739" indent="-205739" defTabSz="177800">
              <a:lnSpc>
                <a:spcPct val="100000"/>
              </a:lnSpc>
              <a:spcBef>
                <a:spcPts val="2300"/>
              </a:spcBef>
              <a:buFontTx/>
              <a:defRPr sz="1800">
                <a:solidFill>
                  <a:srgbClr val="53585F"/>
                </a:solidFill>
                <a:latin typeface="Graphik Light"/>
                <a:ea typeface="Graphik Light"/>
                <a:cs typeface="Graphik Light"/>
                <a:sym typeface="Graphik Light"/>
              </a:defRPr>
            </a:lvl5pPr>
          </a:lstStyle>
          <a:p>
            <a:pPr/>
            <a:r>
              <a:t>Slide bullet text</a:t>
            </a:r>
          </a:p>
          <a:p>
            <a:pPr lvl="1"/>
            <a:r>
              <a:t/>
            </a:r>
          </a:p>
          <a:p>
            <a:pPr lvl="2"/>
            <a:r>
              <a:t/>
            </a:r>
          </a:p>
          <a:p>
            <a:pPr lvl="3"/>
            <a:r>
              <a:t/>
            </a:r>
          </a:p>
          <a:p>
            <a:pPr lvl="4"/>
            <a:r>
              <a:t/>
            </a:r>
          </a:p>
        </p:txBody>
      </p:sp>
      <p:sp>
        <p:nvSpPr>
          <p:cNvPr id="125" name="Slide Number"/>
          <p:cNvSpPr txBox="1"/>
          <p:nvPr>
            <p:ph type="sldNum" sz="quarter" idx="2"/>
          </p:nvPr>
        </p:nvSpPr>
        <p:spPr>
          <a:xfrm>
            <a:off x="10319742" y="6151941"/>
            <a:ext cx="205383" cy="222696"/>
          </a:xfrm>
          <a:prstGeom prst="rect">
            <a:avLst/>
          </a:prstGeom>
        </p:spPr>
        <p:txBody>
          <a:bodyPr wrap="square" lIns="35718" tIns="35718" rIns="35718" bIns="35718" anchor="b"/>
          <a:lstStyle>
            <a:lvl1pPr defTabSz="410765">
              <a:defRPr sz="900">
                <a:solidFill>
                  <a:srgbClr val="53585F"/>
                </a:solidFill>
                <a:latin typeface="Graphik"/>
                <a:ea typeface="Graphik"/>
                <a:cs typeface="Graphik"/>
                <a:sym typeface="Graph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bg>
      <p:bgPr>
        <a:solidFill>
          <a:srgbClr val="FFFFFF"/>
        </a:solidFill>
      </p:bgPr>
    </p:bg>
    <p:spTree>
      <p:nvGrpSpPr>
        <p:cNvPr id="1" name=""/>
        <p:cNvGrpSpPr/>
        <p:nvPr/>
      </p:nvGrpSpPr>
      <p:grpSpPr>
        <a:xfrm>
          <a:off x="0" y="0"/>
          <a:ext cx="0" cy="0"/>
          <a:chOff x="0" y="0"/>
          <a:chExt cx="0" cy="0"/>
        </a:xfrm>
      </p:grpSpPr>
      <p:sp>
        <p:nvSpPr>
          <p:cNvPr id="132" name="Beach and sea at sunset"/>
          <p:cNvSpPr/>
          <p:nvPr>
            <p:ph type="pic" idx="21"/>
          </p:nvPr>
        </p:nvSpPr>
        <p:spPr>
          <a:xfrm>
            <a:off x="595312" y="-419696"/>
            <a:ext cx="10992446" cy="7328298"/>
          </a:xfrm>
          <a:prstGeom prst="rect">
            <a:avLst/>
          </a:prstGeom>
        </p:spPr>
        <p:txBody>
          <a:bodyPr lIns="91439" rIns="91439">
            <a:noAutofit/>
          </a:bodyPr>
          <a:lstStyle/>
          <a:p>
            <a:pPr/>
          </a:p>
        </p:txBody>
      </p:sp>
      <p:sp>
        <p:nvSpPr>
          <p:cNvPr id="133" name="Presentation Title"/>
          <p:cNvSpPr txBox="1"/>
          <p:nvPr>
            <p:ph type="title" hasCustomPrompt="1"/>
          </p:nvPr>
        </p:nvSpPr>
        <p:spPr>
          <a:xfrm>
            <a:off x="2024062" y="1544835"/>
            <a:ext cx="8143876" cy="2321720"/>
          </a:xfrm>
          <a:prstGeom prst="rect">
            <a:avLst/>
          </a:prstGeom>
        </p:spPr>
        <p:txBody>
          <a:bodyPr lIns="35718" tIns="35718" rIns="35718" bIns="35718" anchor="b"/>
          <a:lstStyle>
            <a:lvl1pPr algn="ctr" defTabSz="1223367">
              <a:lnSpc>
                <a:spcPct val="80000"/>
              </a:lnSpc>
              <a:defRPr spc="-56" sz="5600">
                <a:solidFill>
                  <a:srgbClr val="FFFFFF"/>
                </a:solidFill>
                <a:latin typeface="Canela Bold"/>
                <a:ea typeface="Canela Bold"/>
                <a:cs typeface="Canela Bold"/>
                <a:sym typeface="Canela Bold"/>
              </a:defRPr>
            </a:lvl1pPr>
          </a:lstStyle>
          <a:p>
            <a:pPr/>
            <a:r>
              <a:t>Presentation Title</a:t>
            </a:r>
          </a:p>
        </p:txBody>
      </p:sp>
      <p:sp>
        <p:nvSpPr>
          <p:cNvPr id="134" name="Body Level One…"/>
          <p:cNvSpPr txBox="1"/>
          <p:nvPr>
            <p:ph type="body" sz="quarter" idx="1" hasCustomPrompt="1"/>
          </p:nvPr>
        </p:nvSpPr>
        <p:spPr>
          <a:xfrm>
            <a:off x="2024062" y="3750468"/>
            <a:ext cx="8143876" cy="1024561"/>
          </a:xfrm>
          <a:prstGeom prst="rect">
            <a:avLst/>
          </a:prstGeom>
        </p:spPr>
        <p:txBody>
          <a:bodyPr lIns="35718" tIns="35718" rIns="35718" bIns="35718"/>
          <a:lstStyle>
            <a:lvl1pPr marL="0" indent="0" algn="ctr" defTabSz="410765">
              <a:lnSpc>
                <a:spcPct val="100000"/>
              </a:lnSpc>
              <a:spcBef>
                <a:spcPts val="0"/>
              </a:spcBef>
              <a:buSzTx/>
              <a:buFontTx/>
              <a:buNone/>
              <a:defRPr spc="-26" sz="2600">
                <a:solidFill>
                  <a:srgbClr val="FFFFFF"/>
                </a:solidFill>
                <a:latin typeface="Graphik Semibold"/>
                <a:ea typeface="Graphik Semibold"/>
                <a:cs typeface="Graphik Semibold"/>
                <a:sym typeface="Graphik Semibold"/>
              </a:defRPr>
            </a:lvl1pPr>
            <a:lvl2pPr marL="0" indent="457200" algn="ctr" defTabSz="410765">
              <a:lnSpc>
                <a:spcPct val="100000"/>
              </a:lnSpc>
              <a:spcBef>
                <a:spcPts val="0"/>
              </a:spcBef>
              <a:buSzTx/>
              <a:buFontTx/>
              <a:buNone/>
              <a:defRPr spc="-26" sz="2600">
                <a:solidFill>
                  <a:srgbClr val="FFFFFF"/>
                </a:solidFill>
                <a:latin typeface="Graphik Semibold"/>
                <a:ea typeface="Graphik Semibold"/>
                <a:cs typeface="Graphik Semibold"/>
                <a:sym typeface="Graphik Semibold"/>
              </a:defRPr>
            </a:lvl2pPr>
            <a:lvl3pPr marL="0" indent="914400" algn="ctr" defTabSz="410765">
              <a:lnSpc>
                <a:spcPct val="100000"/>
              </a:lnSpc>
              <a:spcBef>
                <a:spcPts val="0"/>
              </a:spcBef>
              <a:buSzTx/>
              <a:buFontTx/>
              <a:buNone/>
              <a:defRPr spc="-26" sz="2600">
                <a:solidFill>
                  <a:srgbClr val="FFFFFF"/>
                </a:solidFill>
                <a:latin typeface="Graphik Semibold"/>
                <a:ea typeface="Graphik Semibold"/>
                <a:cs typeface="Graphik Semibold"/>
                <a:sym typeface="Graphik Semibold"/>
              </a:defRPr>
            </a:lvl3pPr>
            <a:lvl4pPr marL="0" indent="1371600" algn="ctr" defTabSz="410765">
              <a:lnSpc>
                <a:spcPct val="100000"/>
              </a:lnSpc>
              <a:spcBef>
                <a:spcPts val="0"/>
              </a:spcBef>
              <a:buSzTx/>
              <a:buFontTx/>
              <a:buNone/>
              <a:defRPr spc="-26" sz="2600">
                <a:solidFill>
                  <a:srgbClr val="FFFFFF"/>
                </a:solidFill>
                <a:latin typeface="Graphik Semibold"/>
                <a:ea typeface="Graphik Semibold"/>
                <a:cs typeface="Graphik Semibold"/>
                <a:sym typeface="Graphik Semibold"/>
              </a:defRPr>
            </a:lvl4pPr>
            <a:lvl5pPr marL="0" indent="1828800" algn="ctr" defTabSz="410765">
              <a:lnSpc>
                <a:spcPct val="100000"/>
              </a:lnSpc>
              <a:spcBef>
                <a:spcPts val="0"/>
              </a:spcBef>
              <a:buSzTx/>
              <a:buFontTx/>
              <a:buNone/>
              <a:defRPr spc="-26" sz="2600">
                <a:solidFill>
                  <a:srgbClr val="FFFFFF"/>
                </a:solidFill>
                <a:latin typeface="Graphik Semibold"/>
                <a:ea typeface="Graphik Semibold"/>
                <a:cs typeface="Graphik Semibold"/>
                <a:sym typeface="Graphik Semibold"/>
              </a:defRPr>
            </a:lvl5pPr>
          </a:lstStyle>
          <a:p>
            <a:pPr/>
            <a:r>
              <a:t>Presentation Subtitle</a:t>
            </a:r>
          </a:p>
          <a:p>
            <a:pPr lvl="1"/>
            <a:r>
              <a:t/>
            </a:r>
          </a:p>
          <a:p>
            <a:pPr lvl="2"/>
            <a:r>
              <a:t/>
            </a:r>
          </a:p>
          <a:p>
            <a:pPr lvl="3"/>
            <a:r>
              <a:t/>
            </a:r>
          </a:p>
          <a:p>
            <a:pPr lvl="4"/>
            <a:r>
              <a:t/>
            </a:r>
          </a:p>
        </p:txBody>
      </p:sp>
      <p:sp>
        <p:nvSpPr>
          <p:cNvPr id="135" name="Author and Date"/>
          <p:cNvSpPr txBox="1"/>
          <p:nvPr>
            <p:ph type="body" sz="quarter" idx="22" hasCustomPrompt="1"/>
          </p:nvPr>
        </p:nvSpPr>
        <p:spPr>
          <a:xfrm>
            <a:off x="2024062" y="5911453"/>
            <a:ext cx="8143876" cy="301824"/>
          </a:xfrm>
          <a:prstGeom prst="rect">
            <a:avLst/>
          </a:prstGeom>
          <a:ln w="3175"/>
        </p:spPr>
        <p:txBody>
          <a:bodyPr lIns="35718" tIns="35718" rIns="35718" bIns="35718"/>
          <a:lstStyle>
            <a:lvl1pPr marL="0" indent="0" algn="ctr" defTabSz="412750">
              <a:lnSpc>
                <a:spcPct val="100000"/>
              </a:lnSpc>
              <a:spcBef>
                <a:spcPts val="0"/>
              </a:spcBef>
              <a:buSzTx/>
              <a:buFontTx/>
              <a:buNone/>
              <a:defRPr spc="-14" sz="1400">
                <a:solidFill>
                  <a:srgbClr val="FFFFFF"/>
                </a:solidFill>
                <a:latin typeface="Graphik Medium"/>
                <a:ea typeface="Graphik Medium"/>
                <a:cs typeface="Graphik Medium"/>
                <a:sym typeface="Graphik Medium"/>
              </a:defRPr>
            </a:lvl1pPr>
          </a:lstStyle>
          <a:p>
            <a:pPr/>
            <a:r>
              <a:t>Author and Date</a:t>
            </a:r>
          </a:p>
        </p:txBody>
      </p:sp>
      <p:sp>
        <p:nvSpPr>
          <p:cNvPr id="136" name="Slide Number"/>
          <p:cNvSpPr txBox="1"/>
          <p:nvPr>
            <p:ph type="sldNum" sz="quarter" idx="2"/>
          </p:nvPr>
        </p:nvSpPr>
        <p:spPr>
          <a:xfrm>
            <a:off x="5992744" y="6419742"/>
            <a:ext cx="207583" cy="222696"/>
          </a:xfrm>
          <a:prstGeom prst="rect">
            <a:avLst/>
          </a:prstGeom>
        </p:spPr>
        <p:txBody>
          <a:bodyPr lIns="35718" tIns="35718" rIns="35718" bIns="35718" anchor="b"/>
          <a:lstStyle>
            <a:lvl1pPr algn="ctr" defTabSz="410765">
              <a:defRPr sz="900">
                <a:solidFill>
                  <a:srgbClr val="FFFFFF"/>
                </a:solidFill>
                <a:latin typeface="Graphik"/>
                <a:ea typeface="Graphik"/>
                <a:cs typeface="Graphik"/>
                <a:sym typeface="Graph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solidFill>
          <a:srgbClr val="FFFFFF"/>
        </a:solidFill>
      </p:bgPr>
    </p:bg>
    <p:spTree>
      <p:nvGrpSpPr>
        <p:cNvPr id="1" name=""/>
        <p:cNvGrpSpPr/>
        <p:nvPr/>
      </p:nvGrpSpPr>
      <p:grpSpPr>
        <a:xfrm>
          <a:off x="0" y="0"/>
          <a:ext cx="0" cy="0"/>
          <a:chOff x="0" y="0"/>
          <a:chExt cx="0" cy="0"/>
        </a:xfrm>
      </p:grpSpPr>
      <p:sp>
        <p:nvSpPr>
          <p:cNvPr id="143" name="Futuristic, white corridor with shadows"/>
          <p:cNvSpPr/>
          <p:nvPr>
            <p:ph type="pic" idx="21"/>
          </p:nvPr>
        </p:nvSpPr>
        <p:spPr>
          <a:xfrm>
            <a:off x="1506140" y="-285750"/>
            <a:ext cx="12278321" cy="7384852"/>
          </a:xfrm>
          <a:prstGeom prst="rect">
            <a:avLst/>
          </a:prstGeom>
        </p:spPr>
        <p:txBody>
          <a:bodyPr lIns="91439" rIns="91439">
            <a:noAutofit/>
          </a:bodyPr>
          <a:lstStyle/>
          <a:p>
            <a:pPr/>
          </a:p>
        </p:txBody>
      </p:sp>
      <p:sp>
        <p:nvSpPr>
          <p:cNvPr id="144" name="Slide Number"/>
          <p:cNvSpPr txBox="1"/>
          <p:nvPr>
            <p:ph type="sldNum" sz="quarter" idx="2"/>
          </p:nvPr>
        </p:nvSpPr>
        <p:spPr>
          <a:xfrm>
            <a:off x="10317900" y="6151941"/>
            <a:ext cx="207583" cy="222696"/>
          </a:xfrm>
          <a:prstGeom prst="rect">
            <a:avLst/>
          </a:prstGeom>
        </p:spPr>
        <p:txBody>
          <a:bodyPr lIns="35718" tIns="35718" rIns="35718" bIns="35718" anchor="b"/>
          <a:lstStyle>
            <a:lvl1pPr defTabSz="410765">
              <a:defRPr sz="900">
                <a:solidFill>
                  <a:srgbClr val="53585F"/>
                </a:solidFill>
                <a:latin typeface="Graphik"/>
                <a:ea typeface="Graphik"/>
                <a:cs typeface="Graphik"/>
                <a:sym typeface="Graph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151" name="Title Text"/>
          <p:cNvSpPr txBox="1"/>
          <p:nvPr>
            <p:ph type="title"/>
          </p:nvPr>
        </p:nvSpPr>
        <p:spPr>
          <a:xfrm>
            <a:off x="1524000" y="1122362"/>
            <a:ext cx="9144000" cy="2387601"/>
          </a:xfrm>
          <a:prstGeom prst="rect">
            <a:avLst/>
          </a:prstGeom>
        </p:spPr>
        <p:txBody>
          <a:bodyPr lIns="45718" tIns="45718" rIns="45718" bIns="45718" anchor="b"/>
          <a:lstStyle>
            <a:lvl1pPr algn="ctr">
              <a:defRPr sz="6000"/>
            </a:lvl1pPr>
          </a:lstStyle>
          <a:p>
            <a:pPr/>
            <a:r>
              <a:t>Title Text</a:t>
            </a:r>
          </a:p>
        </p:txBody>
      </p:sp>
      <p:sp>
        <p:nvSpPr>
          <p:cNvPr id="152" name="Body Level One…"/>
          <p:cNvSpPr txBox="1"/>
          <p:nvPr>
            <p:ph type="body" sz="quarter" idx="1"/>
          </p:nvPr>
        </p:nvSpPr>
        <p:spPr>
          <a:xfrm>
            <a:off x="1524000" y="3602037"/>
            <a:ext cx="9144000" cy="1655764"/>
          </a:xfrm>
          <a:prstGeom prst="rect">
            <a:avLst/>
          </a:prstGeom>
        </p:spPr>
        <p:txBody>
          <a:bodyPr lIns="45718" tIns="45718" rIns="45718" bIns="45718"/>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53" name="Slide Number"/>
          <p:cNvSpPr txBox="1"/>
          <p:nvPr>
            <p:ph type="sldNum" sz="quarter" idx="2"/>
          </p:nvPr>
        </p:nvSpPr>
        <p:spPr>
          <a:xfrm>
            <a:off x="11080147" y="6404293"/>
            <a:ext cx="273654" cy="269239"/>
          </a:xfrm>
          <a:prstGeom prst="rect">
            <a:avLst/>
          </a:prstGeom>
        </p:spPr>
        <p:txBody>
          <a:bodyPr lIns="45718" tIns="45718" rIns="45718" bIns="45718"/>
          <a:lstStyle>
            <a:lvl1pPr defTabSz="914400">
              <a:defRPr>
                <a:latin typeface="+mj-lt"/>
                <a:ea typeface="+mj-ea"/>
                <a:cs typeface="+mj-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60" name="Title Text"/>
          <p:cNvSpPr txBox="1"/>
          <p:nvPr>
            <p:ph type="title"/>
          </p:nvPr>
        </p:nvSpPr>
        <p:spPr>
          <a:prstGeom prst="rect">
            <a:avLst/>
          </a:prstGeom>
        </p:spPr>
        <p:txBody>
          <a:bodyPr lIns="45718" tIns="45718" rIns="45718" bIns="45718"/>
          <a:lstStyle/>
          <a:p>
            <a:pPr/>
            <a:r>
              <a:t>Title Text</a:t>
            </a:r>
          </a:p>
        </p:txBody>
      </p:sp>
      <p:sp>
        <p:nvSpPr>
          <p:cNvPr id="161" name="Body Level One…"/>
          <p:cNvSpPr txBox="1"/>
          <p:nvPr>
            <p:ph type="body" idx="1"/>
          </p:nvPr>
        </p:nvSpPr>
        <p:spPr>
          <a:prstGeom prst="rect">
            <a:avLst/>
          </a:prstGeom>
        </p:spPr>
        <p:txBody>
          <a:bodyPr lIns="45718" tIns="45718" rIns="45718" bIns="45718"/>
          <a:lstStyle>
            <a:lvl3pPr marL="1234438" indent="-320038"/>
          </a:lstStyle>
          <a:p>
            <a:pPr/>
            <a:r>
              <a:t>Body Level One</a:t>
            </a:r>
          </a:p>
          <a:p>
            <a:pPr lvl="1"/>
            <a:r>
              <a:t>Body Level Two</a:t>
            </a:r>
          </a:p>
          <a:p>
            <a:pPr lvl="2"/>
            <a:r>
              <a:t>Body Level Three</a:t>
            </a:r>
          </a:p>
          <a:p>
            <a:pPr lvl="3"/>
            <a:r>
              <a:t>Body Level Four</a:t>
            </a:r>
          </a:p>
          <a:p>
            <a:pPr lvl="4"/>
            <a:r>
              <a:t>Body Level Five</a:t>
            </a:r>
          </a:p>
        </p:txBody>
      </p:sp>
      <p:sp>
        <p:nvSpPr>
          <p:cNvPr id="162" name="Slide Number"/>
          <p:cNvSpPr txBox="1"/>
          <p:nvPr>
            <p:ph type="sldNum" sz="quarter" idx="2"/>
          </p:nvPr>
        </p:nvSpPr>
        <p:spPr>
          <a:xfrm>
            <a:off x="11080150" y="6406787"/>
            <a:ext cx="273652" cy="264251"/>
          </a:xfrm>
          <a:prstGeom prst="rect">
            <a:avLst/>
          </a:prstGeom>
        </p:spPr>
        <p:txBody>
          <a:bodyPr lIns="45718" tIns="45718" rIns="45718" bIns="45718"/>
          <a:lstStyle>
            <a:lvl1pPr defTabSz="914400"/>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spTree>
      <p:nvGrpSpPr>
        <p:cNvPr id="1" name=""/>
        <p:cNvGrpSpPr/>
        <p:nvPr/>
      </p:nvGrpSpPr>
      <p:grpSpPr>
        <a:xfrm>
          <a:off x="0" y="0"/>
          <a:ext cx="0" cy="0"/>
          <a:chOff x="0" y="0"/>
          <a:chExt cx="0" cy="0"/>
        </a:xfrm>
      </p:grpSpPr>
      <p:sp>
        <p:nvSpPr>
          <p:cNvPr id="169" name="Title Text"/>
          <p:cNvSpPr txBox="1"/>
          <p:nvPr>
            <p:ph type="title"/>
          </p:nvPr>
        </p:nvSpPr>
        <p:spPr>
          <a:xfrm>
            <a:off x="1524000" y="1122362"/>
            <a:ext cx="9144000" cy="2387601"/>
          </a:xfrm>
          <a:prstGeom prst="rect">
            <a:avLst/>
          </a:prstGeom>
        </p:spPr>
        <p:txBody>
          <a:bodyPr lIns="45699" tIns="45699" rIns="45699" bIns="45699" anchor="b"/>
          <a:lstStyle>
            <a:lvl1pPr algn="ctr">
              <a:defRPr sz="6000"/>
            </a:lvl1pPr>
          </a:lstStyle>
          <a:p>
            <a:pPr/>
            <a:r>
              <a:t>Title Text</a:t>
            </a:r>
          </a:p>
        </p:txBody>
      </p:sp>
      <p:sp>
        <p:nvSpPr>
          <p:cNvPr id="170" name="Body Level One…"/>
          <p:cNvSpPr txBox="1"/>
          <p:nvPr>
            <p:ph type="body" sz="quarter" idx="1"/>
          </p:nvPr>
        </p:nvSpPr>
        <p:spPr>
          <a:xfrm>
            <a:off x="1524000" y="3602037"/>
            <a:ext cx="9144000" cy="1655767"/>
          </a:xfrm>
          <a:prstGeom prst="rect">
            <a:avLst/>
          </a:prstGeom>
        </p:spPr>
        <p:txBody>
          <a:bodyPr lIns="45699" tIns="45699" rIns="45699" bIns="45699"/>
          <a:lstStyle>
            <a:lvl1pPr marL="0" indent="228600" algn="ctr">
              <a:buSzTx/>
              <a:buFontTx/>
              <a:buNone/>
              <a:defRPr sz="2400"/>
            </a:lvl1pPr>
            <a:lvl2pPr marL="0" indent="228600" algn="ctr">
              <a:buSzTx/>
              <a:buFontTx/>
              <a:buNone/>
              <a:defRPr sz="2400"/>
            </a:lvl2pPr>
            <a:lvl3pPr marL="0" indent="228600" algn="ctr">
              <a:buSzTx/>
              <a:buFontTx/>
              <a:buNone/>
              <a:defRPr sz="2400"/>
            </a:lvl3pPr>
            <a:lvl4pPr marL="0" indent="228600" algn="ctr">
              <a:buSzTx/>
              <a:buFontTx/>
              <a:buNone/>
              <a:defRPr sz="2400"/>
            </a:lvl4pPr>
            <a:lvl5pPr marL="0" indent="22860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71" name="Slide Number"/>
          <p:cNvSpPr txBox="1"/>
          <p:nvPr>
            <p:ph type="sldNum" sz="quarter" idx="2"/>
          </p:nvPr>
        </p:nvSpPr>
        <p:spPr>
          <a:xfrm>
            <a:off x="11080189" y="6406806"/>
            <a:ext cx="273614" cy="264213"/>
          </a:xfrm>
          <a:prstGeom prst="rect">
            <a:avLst/>
          </a:prstGeom>
        </p:spPr>
        <p:txBody>
          <a:bodyPr lIns="45699" tIns="45699" rIns="45699" bIns="45699"/>
          <a:lstStyle>
            <a:lvl1pPr defTabSz="914400"/>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pic>
        <p:nvPicPr>
          <p:cNvPr id="38" name="Picture 7" descr="Picture 7"/>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39" name="Title Text"/>
          <p:cNvSpPr txBox="1"/>
          <p:nvPr>
            <p:ph type="title"/>
          </p:nvPr>
        </p:nvSpPr>
        <p:spPr>
          <a:prstGeom prst="rect">
            <a:avLst/>
          </a:prstGeom>
        </p:spPr>
        <p:txBody>
          <a:bodyPr/>
          <a:lstStyle/>
          <a:p>
            <a:pPr/>
            <a:r>
              <a:t>Title Text</a:t>
            </a:r>
          </a:p>
        </p:txBody>
      </p:sp>
      <p:sp>
        <p:nvSpPr>
          <p:cNvPr id="40"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8" name="Title Text"/>
          <p:cNvSpPr txBox="1"/>
          <p:nvPr>
            <p:ph type="title"/>
          </p:nvPr>
        </p:nvSpPr>
        <p:spPr>
          <a:xfrm>
            <a:off x="839787" y="365125"/>
            <a:ext cx="10515601" cy="1325563"/>
          </a:xfrm>
          <a:prstGeom prst="rect">
            <a:avLst/>
          </a:prstGeom>
        </p:spPr>
        <p:txBody>
          <a:bodyPr/>
          <a:lstStyle/>
          <a:p>
            <a:pPr/>
            <a:r>
              <a:t>Title Text</a:t>
            </a:r>
          </a:p>
        </p:txBody>
      </p:sp>
      <p:sp>
        <p:nvSpPr>
          <p:cNvPr id="49" name="Body Level One…"/>
          <p:cNvSpPr txBox="1"/>
          <p:nvPr>
            <p:ph type="body" sz="quarter" idx="1"/>
          </p:nvPr>
        </p:nvSpPr>
        <p:spPr>
          <a:xfrm>
            <a:off x="839787"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50" name="Text Placeholder 4"/>
          <p:cNvSpPr/>
          <p:nvPr>
            <p:ph type="body" sz="quarter" idx="21"/>
          </p:nvPr>
        </p:nvSpPr>
        <p:spPr>
          <a:xfrm>
            <a:off x="6172200" y="1681163"/>
            <a:ext cx="5183188" cy="823913"/>
          </a:xfrm>
          <a:prstGeom prst="rect">
            <a:avLst/>
          </a:prstGeom>
        </p:spPr>
        <p:txBody>
          <a:bodyPr anchor="b"/>
          <a:lstStyle/>
          <a:p>
            <a:pPr marL="0" indent="0">
              <a:buSzTx/>
              <a:buFontTx/>
              <a:buNone/>
              <a:defRPr b="1" sz="2400"/>
            </a:pPr>
          </a:p>
        </p:txBody>
      </p:sp>
      <p:sp>
        <p:nvSpPr>
          <p:cNvPr id="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8" name="Title Text"/>
          <p:cNvSpPr txBox="1"/>
          <p:nvPr>
            <p:ph type="title"/>
          </p:nvPr>
        </p:nvSpPr>
        <p:spPr>
          <a:prstGeom prst="rect">
            <a:avLst/>
          </a:prstGeom>
        </p:spPr>
        <p:txBody>
          <a:bodyPr/>
          <a:lstStyle/>
          <a:p>
            <a:pPr/>
            <a:r>
              <a:t>Title Text</a:t>
            </a:r>
          </a:p>
        </p:txBody>
      </p:sp>
      <p:sp>
        <p:nvSpPr>
          <p:cNvPr id="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3"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74" name="Body Level One…"/>
          <p:cNvSpPr txBox="1"/>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5" name="Text Placeholder 3"/>
          <p:cNvSpPr/>
          <p:nvPr>
            <p:ph type="body" sz="quarter" idx="21"/>
          </p:nvPr>
        </p:nvSpPr>
        <p:spPr>
          <a:xfrm>
            <a:off x="839787" y="2057400"/>
            <a:ext cx="3932238" cy="3811588"/>
          </a:xfrm>
          <a:prstGeom prst="rect">
            <a:avLst/>
          </a:prstGeom>
        </p:spPr>
        <p:txBody>
          <a:bodyPr/>
          <a:lstStyle/>
          <a:p>
            <a:pPr marL="0" indent="0">
              <a:buSzTx/>
              <a:buFontTx/>
              <a:buNone/>
              <a:defRPr sz="1600"/>
            </a:pP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3"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84" name="Picture Placeholder 2"/>
          <p:cNvSpPr/>
          <p:nvPr>
            <p:ph type="pic" sz="half" idx="21"/>
          </p:nvPr>
        </p:nvSpPr>
        <p:spPr>
          <a:xfrm>
            <a:off x="5183187" y="987425"/>
            <a:ext cx="6172201" cy="4873625"/>
          </a:xfrm>
          <a:prstGeom prst="rect">
            <a:avLst/>
          </a:prstGeom>
        </p:spPr>
        <p:txBody>
          <a:bodyPr lIns="91439" rIns="91439">
            <a:noAutofit/>
          </a:bodyPr>
          <a:lstStyle/>
          <a:p>
            <a:pPr/>
          </a:p>
        </p:txBody>
      </p:sp>
      <p:sp>
        <p:nvSpPr>
          <p:cNvPr id="85" name="Body Level One…"/>
          <p:cNvSpPr txBox="1"/>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gradFill flip="none" rotWithShape="1">
          <a:gsLst>
            <a:gs pos="0">
              <a:srgbClr val="F6F6F6"/>
            </a:gs>
            <a:gs pos="100000">
              <a:srgbClr val="F2F2F2"/>
            </a:gs>
          </a:gsLst>
          <a:path path="circle">
            <a:fillToRect l="50000" t="50000" r="50000" b="50000"/>
          </a:path>
        </a:gra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80144" y="6406785"/>
            <a:ext cx="273657" cy="264255"/>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Arial"/>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Arial"/>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Arial"/>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Arial"/>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Arial"/>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Arial"/>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Arial"/>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Arial"/>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Arial"/>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rial"/>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rial"/>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rial"/>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rial"/>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rial"/>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rial"/>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rial"/>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rial"/>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rial"/>
        </a:defRPr>
      </a:lvl9pPr>
    </p:bodyStyle>
    <p:otherStyle>
      <a:lvl1pPr marL="0" marR="0" indent="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1pPr>
      <a:lvl2pPr marL="0" marR="0" indent="4572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2pPr>
      <a:lvl3pPr marL="0" marR="0" indent="9144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3pPr>
      <a:lvl4pPr marL="0" marR="0" indent="13716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4pPr>
      <a:lvl5pPr marL="0" marR="0" indent="18288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5pPr>
      <a:lvl6pPr marL="0" marR="0" indent="22860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6pPr>
      <a:lvl7pPr marL="0" marR="0" indent="27432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7pPr>
      <a:lvl8pPr marL="0" marR="0" indent="32004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8pPr>
      <a:lvl9pPr marL="0" marR="0" indent="36576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hyperlink" Target="http://pexels.com" TargetMode="External"/><Relationship Id="rId8" Type="http://schemas.openxmlformats.org/officeDocument/2006/relationships/image" Target="../media/image7.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jpeg"/><Relationship Id="rId8" Type="http://schemas.openxmlformats.org/officeDocument/2006/relationships/image" Target="../media/image15.jpeg"/><Relationship Id="rId9" Type="http://schemas.openxmlformats.org/officeDocument/2006/relationships/image" Target="../media/image16.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17.jpeg"/><Relationship Id="rId5" Type="http://schemas.openxmlformats.org/officeDocument/2006/relationships/image" Target="../media/image16.png"/><Relationship Id="rId6" Type="http://schemas.openxmlformats.org/officeDocument/2006/relationships/image" Target="../media/image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17.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9.jpeg"/><Relationship Id="rId7" Type="http://schemas.openxmlformats.org/officeDocument/2006/relationships/image" Target="../media/image20.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jpeg"/><Relationship Id="rId7" Type="http://schemas.openxmlformats.org/officeDocument/2006/relationships/image" Target="../media/image21.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22.jpeg"/><Relationship Id="rId5" Type="http://schemas.openxmlformats.org/officeDocument/2006/relationships/image" Target="../media/image17.png"/><Relationship Id="rId6" Type="http://schemas.openxmlformats.org/officeDocument/2006/relationships/image" Target="../media/image23.jpeg"/><Relationship Id="rId7" Type="http://schemas.openxmlformats.org/officeDocument/2006/relationships/image" Target="../media/image24.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2.png"/><Relationship Id="rId4" Type="http://schemas.openxmlformats.org/officeDocument/2006/relationships/image" Target="../media/image25.jpeg"/><Relationship Id="rId5" Type="http://schemas.openxmlformats.org/officeDocument/2006/relationships/hyperlink" Target="https://gardenprofessors.com/cardboard-does-not-belong-on-your-soil-period/" TargetMode="External"/><Relationship Id="rId6" Type="http://schemas.openxmlformats.org/officeDocument/2006/relationships/image" Target="../media/image2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17.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26.jpeg"/><Relationship Id="rId5" Type="http://schemas.openxmlformats.org/officeDocument/2006/relationships/image" Target="../media/image17.png"/><Relationship Id="rId6" Type="http://schemas.openxmlformats.org/officeDocument/2006/relationships/hyperlink" Target="https://beecityusa.org/no-mow-may/#:~:text=No Mow May was first,needed to transform our neighborhoods." TargetMode="External"/><Relationship Id="rId7" Type="http://schemas.openxmlformats.org/officeDocument/2006/relationships/image" Target="../media/image2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jpeg"/><Relationship Id="rId6" Type="http://schemas.openxmlformats.org/officeDocument/2006/relationships/image" Target="../media/image1.g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image" Target="../media/image3.png"/><Relationship Id="rId5" Type="http://schemas.openxmlformats.org/officeDocument/2006/relationships/image" Target="../media/image17.png"/><Relationship Id="rId6" Type="http://schemas.openxmlformats.org/officeDocument/2006/relationships/image" Target="../media/image25.png"/><Relationship Id="rId7" Type="http://schemas.openxmlformats.org/officeDocument/2006/relationships/hyperlink" Target="https://extension.illinois.edu/news-releases/microclovers-making-comeback-lawns-grow-biodiversity" TargetMode="External"/><Relationship Id="rId8" Type="http://schemas.openxmlformats.org/officeDocument/2006/relationships/image" Target="../media/image26.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22.png"/><Relationship Id="rId4" Type="http://schemas.openxmlformats.org/officeDocument/2006/relationships/image" Target="../media/image3.png"/><Relationship Id="rId5" Type="http://schemas.openxmlformats.org/officeDocument/2006/relationships/image" Target="../media/image17.png"/><Relationship Id="rId6" Type="http://schemas.openxmlformats.org/officeDocument/2006/relationships/image" Target="../media/image27.png"/><Relationship Id="rId7" Type="http://schemas.openxmlformats.org/officeDocument/2006/relationships/hyperlink" Target="https://www.pearlspremium.com" TargetMode="External"/><Relationship Id="rId8" Type="http://schemas.openxmlformats.org/officeDocument/2006/relationships/image" Target="../media/image28.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16.png"/><Relationship Id="rId4" Type="http://schemas.openxmlformats.org/officeDocument/2006/relationships/image" Target="../media/image3.png"/><Relationship Id="rId5" Type="http://schemas.openxmlformats.org/officeDocument/2006/relationships/image" Target="../media/image17.png"/><Relationship Id="rId6" Type="http://schemas.openxmlformats.org/officeDocument/2006/relationships/image" Target="../media/image27.jpeg"/><Relationship Id="rId7" Type="http://schemas.openxmlformats.org/officeDocument/2006/relationships/hyperlink" Target="https://ptlawnseed.com" TargetMode="External"/><Relationship Id="rId8" Type="http://schemas.openxmlformats.org/officeDocument/2006/relationships/image" Target="../media/image29.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16.png"/><Relationship Id="rId4" Type="http://schemas.openxmlformats.org/officeDocument/2006/relationships/image" Target="../media/image3.png"/><Relationship Id="rId5" Type="http://schemas.openxmlformats.org/officeDocument/2006/relationships/image" Target="../media/image17.png"/><Relationship Id="rId6" Type="http://schemas.openxmlformats.org/officeDocument/2006/relationships/image" Target="../media/image28.jpeg"/><Relationship Id="rId7" Type="http://schemas.openxmlformats.org/officeDocument/2006/relationships/hyperlink" Target="https://pubmed.ncbi.nlm.nih.gov/24467230/" TargetMode="External"/><Relationship Id="rId8" Type="http://schemas.openxmlformats.org/officeDocument/2006/relationships/image" Target="../media/image30.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image" Target="../media/image17.png"/><Relationship Id="rId5" Type="http://schemas.openxmlformats.org/officeDocument/2006/relationships/image" Target="../media/image3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3.png"/><Relationship Id="rId4" Type="http://schemas.openxmlformats.org/officeDocument/2006/relationships/image" Target="../media/image29.jpeg"/><Relationship Id="rId5" Type="http://schemas.openxmlformats.org/officeDocument/2006/relationships/image" Target="../media/image17.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16.png"/><Relationship Id="rId4" Type="http://schemas.openxmlformats.org/officeDocument/2006/relationships/image" Target="../media/image3.png"/><Relationship Id="rId5" Type="http://schemas.openxmlformats.org/officeDocument/2006/relationships/image" Target="../media/image17.png"/><Relationship Id="rId6" Type="http://schemas.openxmlformats.org/officeDocument/2006/relationships/image" Target="../media/image30.jpeg"/><Relationship Id="rId7" Type="http://schemas.openxmlformats.org/officeDocument/2006/relationships/hyperlink" Target="https://conservationdistrict.org/2018/the-benefits-and-ecology-of-a-moss-lawn.html" TargetMode="External"/><Relationship Id="rId8" Type="http://schemas.openxmlformats.org/officeDocument/2006/relationships/image" Target="../media/image32.png"/><Relationship Id="rId9" Type="http://schemas.openxmlformats.org/officeDocument/2006/relationships/hyperlink" Target="https://bloedelreserve.org/moss-garden/" TargetMode="External"/><Relationship Id="rId10" Type="http://schemas.openxmlformats.org/officeDocument/2006/relationships/image" Target="../media/image33.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png"/><Relationship Id="rId4" Type="http://schemas.openxmlformats.org/officeDocument/2006/relationships/image" Target="../media/image34.png"/><Relationship Id="rId5" Type="http://schemas.openxmlformats.org/officeDocument/2006/relationships/image" Target="../media/image31.jpeg"/><Relationship Id="rId6" Type="http://schemas.openxmlformats.org/officeDocument/2006/relationships/image" Target="../media/image32.jpeg"/><Relationship Id="rId7" Type="http://schemas.openxmlformats.org/officeDocument/2006/relationships/image" Target="../media/image33.jpeg"/><Relationship Id="rId8" Type="http://schemas.openxmlformats.org/officeDocument/2006/relationships/image" Target="../media/image34.jpeg"/><Relationship Id="rId9" Type="http://schemas.openxmlformats.org/officeDocument/2006/relationships/image" Target="../media/image35.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35.png"/><Relationship Id="rId4" Type="http://schemas.openxmlformats.org/officeDocument/2006/relationships/image" Target="../media/image3.png"/><Relationship Id="rId5" Type="http://schemas.openxmlformats.org/officeDocument/2006/relationships/image" Target="../media/image36.jpeg"/><Relationship Id="rId6" Type="http://schemas.openxmlformats.org/officeDocument/2006/relationships/image" Target="../media/image37.jpeg"/><Relationship Id="rId7" Type="http://schemas.openxmlformats.org/officeDocument/2006/relationships/hyperlink" Target="https://northwestmeadowscapes.com" TargetMode="External"/><Relationship Id="rId8" Type="http://schemas.openxmlformats.org/officeDocument/2006/relationships/image" Target="../media/image38.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png"/><Relationship Id="rId4" Type="http://schemas.openxmlformats.org/officeDocument/2006/relationships/image" Target="../media/image17.png"/><Relationship Id="rId5" Type="http://schemas.openxmlformats.org/officeDocument/2006/relationships/image" Target="../media/image7.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2.gif"/><Relationship Id="rId6" Type="http://schemas.openxmlformats.org/officeDocument/2006/relationships/hyperlink" Target="https://extension.wsu.edu/pierce/mg-home/educational-outreach/speakers-bureau/" TargetMode="External"/><Relationship Id="rId7" Type="http://schemas.openxmlformats.org/officeDocument/2006/relationships/image" Target="../media/image11.png"/><Relationship Id="rId8" Type="http://schemas.openxmlformats.org/officeDocument/2006/relationships/image" Target="../media/image2.jpeg"/><Relationship Id="rId9" Type="http://schemas.openxmlformats.org/officeDocument/2006/relationships/image" Target="../media/image12.png"/><Relationship Id="rId10" Type="http://schemas.openxmlformats.org/officeDocument/2006/relationships/hyperlink" Target="https://extension.wsu.edu/pierce/mg-home/educational-outreach/ask-a-master-gardener/" TargetMode="External"/><Relationship Id="rId11" Type="http://schemas.openxmlformats.org/officeDocument/2006/relationships/image" Target="../media/image3.jpeg"/><Relationship Id="rId12" Type="http://schemas.openxmlformats.org/officeDocument/2006/relationships/hyperlink" Target="https://extension.wsu.edu/pierce/mg-home/educational-outreach/demonstration-gardens/" TargetMode="External"/><Relationship Id="rId13" Type="http://schemas.openxmlformats.org/officeDocument/2006/relationships/image" Target="../media/image4.jpeg"/><Relationship Id="rId14" Type="http://schemas.openxmlformats.org/officeDocument/2006/relationships/image" Target="../media/image13.png"/><Relationship Id="rId15" Type="http://schemas.openxmlformats.org/officeDocument/2006/relationships/hyperlink" Target="https://extension.wsu.edu/pierce/mg-home/educational-outreach/youth-gardening/" TargetMode="External"/><Relationship Id="rId16" Type="http://schemas.openxmlformats.org/officeDocument/2006/relationships/image" Target="../media/image5.jpeg"/><Relationship Id="rId17" Type="http://schemas.openxmlformats.org/officeDocument/2006/relationships/image" Target="../media/image14.png"/><Relationship Id="rId18" Type="http://schemas.openxmlformats.org/officeDocument/2006/relationships/image" Target="../media/image15.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 Id="rId3" Type="http://schemas.openxmlformats.org/officeDocument/2006/relationships/image" Target="../media/image5.png"/><Relationship Id="rId4" Type="http://schemas.openxmlformats.org/officeDocument/2006/relationships/hyperlink" Target="mailto:robert.Peronto@WSU.edu" TargetMode="External"/><Relationship Id="rId5" Type="http://schemas.openxmlformats.org/officeDocument/2006/relationships/hyperlink" Target="http://inhttp/mastergardener.wsu.edu/" TargetMode="External"/><Relationship Id="rId6" Type="http://schemas.openxmlformats.org/officeDocument/2006/relationships/hyperlink" Target="https://www.facebook.com/WSUMGProgram" TargetMode="External"/><Relationship Id="rId7" Type="http://schemas.openxmlformats.org/officeDocument/2006/relationships/image" Target="../media/image3.gif"/></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hyperlink" Target="https://homegrownnationalpark.org" TargetMode="External"/><Relationship Id="rId4" Type="http://schemas.openxmlformats.org/officeDocument/2006/relationships/hyperlink" Target="https://extension.umd.edu/resource/lawns-and-microclover/" TargetMode="External"/><Relationship Id="rId5" Type="http://schemas.openxmlformats.org/officeDocument/2006/relationships/hyperlink" Target="https://www.washingtonpost.com/home/2024/07/06/chemical-free-low-water-grass-seed-mix/" TargetMode="External"/><Relationship Id="rId6" Type="http://schemas.openxmlformats.org/officeDocument/2006/relationships/hyperlink" Target="https://resjournals.onlinelibrary.wiley.com/doi/10.1111/een.13396" TargetMode="External"/><Relationship Id="rId7" Type="http://schemas.openxmlformats.org/officeDocument/2006/relationships/hyperlink" Target="https://environmentamerica.org/center/resources/lawn-care-goes-electric/" TargetMode="External"/><Relationship Id="rId8" Type="http://schemas.openxmlformats.org/officeDocument/2006/relationships/image" Target="../media/image17.png"/><Relationship Id="rId9" Type="http://schemas.openxmlformats.org/officeDocument/2006/relationships/image" Target="../media/image39.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png"/><Relationship Id="rId4" Type="http://schemas.openxmlformats.org/officeDocument/2006/relationships/image" Target="../media/image37.png"/><Relationship Id="rId5" Type="http://schemas.openxmlformats.org/officeDocument/2006/relationships/image" Target="../media/image38.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3.png"/><Relationship Id="rId5" Type="http://schemas.openxmlformats.org/officeDocument/2006/relationships/image" Target="../media/image6.jpeg"/><Relationship Id="rId6" Type="http://schemas.openxmlformats.org/officeDocument/2006/relationships/image" Target="../media/image17.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7.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1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8.jpeg"/><Relationship Id="rId5" Type="http://schemas.openxmlformats.org/officeDocument/2006/relationships/image" Target="../media/image1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3.png"/><Relationship Id="rId5" Type="http://schemas.openxmlformats.org/officeDocument/2006/relationships/image" Target="../media/image17.png"/><Relationship Id="rId6" Type="http://schemas.openxmlformats.org/officeDocument/2006/relationships/image" Target="../media/image9.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hyperlink" Target="http://homegrownnationalpark.org" TargetMode="External"/><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0" name="image7.png" descr="image7.png"/>
          <p:cNvPicPr>
            <a:picLocks noChangeAspect="1"/>
          </p:cNvPicPr>
          <p:nvPr/>
        </p:nvPicPr>
        <p:blipFill>
          <a:blip r:embed="rId3">
            <a:extLst/>
          </a:blip>
          <a:stretch>
            <a:fillRect/>
          </a:stretch>
        </p:blipFill>
        <p:spPr>
          <a:xfrm>
            <a:off x="0" y="-1"/>
            <a:ext cx="12192001" cy="6858001"/>
          </a:xfrm>
          <a:prstGeom prst="rect">
            <a:avLst/>
          </a:prstGeom>
          <a:ln w="12700">
            <a:miter lim="400000"/>
          </a:ln>
        </p:spPr>
      </p:pic>
      <p:pic>
        <p:nvPicPr>
          <p:cNvPr id="181" name="Collage of a river of flowers, a field of wild flowers and hands rolling a sod lawn" descr="Collage of a river of flowers, a field of wild flowers and hands rolling a sod lawn"/>
          <p:cNvPicPr>
            <a:picLocks noChangeAspect="1"/>
          </p:cNvPicPr>
          <p:nvPr/>
        </p:nvPicPr>
        <p:blipFill>
          <a:blip r:embed="rId4">
            <a:extLst/>
          </a:blip>
          <a:srcRect l="8691" t="0" r="8691" b="0"/>
          <a:stretch>
            <a:fillRect/>
          </a:stretch>
        </p:blipFill>
        <p:spPr>
          <a:xfrm>
            <a:off x="-2975" y="-7647"/>
            <a:ext cx="8704678" cy="6873294"/>
          </a:xfrm>
          <a:prstGeom prst="rect">
            <a:avLst/>
          </a:prstGeom>
          <a:ln w="12700">
            <a:miter lim="400000"/>
          </a:ln>
        </p:spPr>
      </p:pic>
      <p:sp>
        <p:nvSpPr>
          <p:cNvPr id="182" name="Rectangle 14"/>
          <p:cNvSpPr/>
          <p:nvPr/>
        </p:nvSpPr>
        <p:spPr>
          <a:xfrm>
            <a:off x="6052689" y="2930347"/>
            <a:ext cx="4916073" cy="997306"/>
          </a:xfrm>
          <a:prstGeom prst="rect">
            <a:avLst/>
          </a:prstGeom>
          <a:solidFill>
            <a:schemeClr val="accent2">
              <a:lumOff val="-8627"/>
            </a:schemeClr>
          </a:solidFill>
          <a:ln w="12700">
            <a:solidFill>
              <a:srgbClr val="930D28"/>
            </a:solidFill>
            <a:miter/>
          </a:ln>
        </p:spPr>
        <p:txBody>
          <a:bodyPr lIns="45719" rIns="45719" anchor="ctr"/>
          <a:lstStyle/>
          <a:p>
            <a:pPr>
              <a:defRPr>
                <a:solidFill>
                  <a:srgbClr val="FFFFFF"/>
                </a:solidFill>
              </a:defRPr>
            </a:pPr>
          </a:p>
        </p:txBody>
      </p:sp>
      <p:sp>
        <p:nvSpPr>
          <p:cNvPr id="183" name="Reimagining Your Lawn"/>
          <p:cNvSpPr/>
          <p:nvPr/>
        </p:nvSpPr>
        <p:spPr>
          <a:xfrm>
            <a:off x="3175748" y="2588968"/>
            <a:ext cx="7546687" cy="1099744"/>
          </a:xfrm>
          <a:prstGeom prst="rect">
            <a:avLst/>
          </a:prstGeom>
          <a:solidFill>
            <a:srgbClr val="FFFFFF"/>
          </a:solidFill>
          <a:ln w="12700">
            <a:miter lim="400000"/>
          </a:ln>
          <a:effectLst>
            <a:outerShdw sx="100000" sy="100000" kx="0" ky="0" algn="b" rotWithShape="0" blurRad="50800" dist="50800" dir="5400000">
              <a:srgbClr val="000000">
                <a:alpha val="50415"/>
              </a:srgbClr>
            </a:outerShdw>
          </a:effectLst>
          <a:extLst>
            <a:ext uri="{C572A759-6A51-4108-AA02-DFA0A04FC94B}">
              <ma14:wrappingTextBoxFlag xmlns:ma14="http://schemas.microsoft.com/office/mac/drawingml/2011/main" val="1"/>
            </a:ext>
          </a:extLst>
        </p:spPr>
        <p:txBody>
          <a:bodyPr lIns="45719" rIns="45719" anchor="ctr"/>
          <a:lstStyle>
            <a:lvl1pPr indent="63500" algn="ctr">
              <a:defRPr b="1" i="1" sz="4800">
                <a:solidFill>
                  <a:schemeClr val="accent2">
                    <a:lumOff val="-8627"/>
                  </a:schemeClr>
                </a:solidFill>
              </a:defRPr>
            </a:lvl1pPr>
          </a:lstStyle>
          <a:p>
            <a:pPr/>
            <a:r>
              <a:t>Reimagining Your Lawn</a:t>
            </a:r>
          </a:p>
        </p:txBody>
      </p:sp>
      <p:pic>
        <p:nvPicPr>
          <p:cNvPr id="184" name="Master Gardeners ‘Flower’ spirit mark. White with clear background." descr="Master Gardeners ‘Flower’ spirit mark. White with clear background."/>
          <p:cNvPicPr>
            <a:picLocks noChangeAspect="1"/>
          </p:cNvPicPr>
          <p:nvPr/>
        </p:nvPicPr>
        <p:blipFill>
          <a:blip r:embed="rId5">
            <a:extLst/>
          </a:blip>
          <a:stretch>
            <a:fillRect/>
          </a:stretch>
        </p:blipFill>
        <p:spPr>
          <a:xfrm>
            <a:off x="167355" y="78241"/>
            <a:ext cx="1020285" cy="1020286"/>
          </a:xfrm>
          <a:prstGeom prst="rect">
            <a:avLst/>
          </a:prstGeom>
          <a:ln w="12700">
            <a:miter lim="400000"/>
          </a:ln>
        </p:spPr>
      </p:pic>
      <p:pic>
        <p:nvPicPr>
          <p:cNvPr id="185" name="WSU Cougar Head logo for the Extension Program. Vertical orientation." descr="WSU Cougar Head logo for the Extension Program. Vertical orientation."/>
          <p:cNvPicPr>
            <a:picLocks noChangeAspect="1"/>
          </p:cNvPicPr>
          <p:nvPr/>
        </p:nvPicPr>
        <p:blipFill>
          <a:blip r:embed="rId6">
            <a:extLst/>
          </a:blip>
          <a:stretch>
            <a:fillRect/>
          </a:stretch>
        </p:blipFill>
        <p:spPr>
          <a:xfrm>
            <a:off x="9552502" y="104813"/>
            <a:ext cx="1833902" cy="1325564"/>
          </a:xfrm>
          <a:prstGeom prst="rect">
            <a:avLst/>
          </a:prstGeom>
          <a:ln w="12700">
            <a:miter lim="400000"/>
          </a:ln>
        </p:spPr>
      </p:pic>
      <p:sp>
        <p:nvSpPr>
          <p:cNvPr id="186" name="Mike Peronto…"/>
          <p:cNvSpPr txBox="1"/>
          <p:nvPr>
            <p:ph type="body" sz="quarter" idx="1"/>
          </p:nvPr>
        </p:nvSpPr>
        <p:spPr>
          <a:xfrm>
            <a:off x="8927642" y="4173165"/>
            <a:ext cx="2978458" cy="2269230"/>
          </a:xfrm>
          <a:prstGeom prst="rect">
            <a:avLst/>
          </a:prstGeom>
          <a:solidFill>
            <a:srgbClr val="FFFFFF"/>
          </a:solidFill>
          <a:effectLst>
            <a:outerShdw sx="100000" sy="100000" kx="0" ky="0" algn="b" rotWithShape="0" blurRad="63500" dist="25400" dir="5400000">
              <a:srgbClr val="000000">
                <a:alpha val="50000"/>
              </a:srgbClr>
            </a:outerShdw>
          </a:effectLst>
        </p:spPr>
        <p:txBody>
          <a:bodyPr/>
          <a:lstStyle/>
          <a:p>
            <a:pPr indent="63500">
              <a:defRPr sz="2400"/>
            </a:pPr>
            <a:r>
              <a:t>Mike Peronto</a:t>
            </a:r>
          </a:p>
          <a:p>
            <a:pPr indent="127000">
              <a:defRPr sz="1800"/>
            </a:pPr>
            <a:r>
              <a:t>Pierce County </a:t>
            </a:r>
            <a:br/>
            <a:r>
              <a:t>Master Gardener</a:t>
            </a:r>
            <a:br/>
            <a:br/>
          </a:p>
          <a:p>
            <a:pPr indent="127000">
              <a:defRPr sz="1800"/>
            </a:pPr>
          </a:p>
        </p:txBody>
      </p:sp>
      <p:sp>
        <p:nvSpPr>
          <p:cNvPr id="187" name="Line"/>
          <p:cNvSpPr/>
          <p:nvPr/>
        </p:nvSpPr>
        <p:spPr>
          <a:xfrm>
            <a:off x="8938767" y="4180463"/>
            <a:ext cx="1" cy="2269229"/>
          </a:xfrm>
          <a:prstGeom prst="line">
            <a:avLst/>
          </a:prstGeom>
          <a:ln w="38100">
            <a:solidFill>
              <a:schemeClr val="accent1"/>
            </a:solidFill>
            <a:miter/>
          </a:ln>
        </p:spPr>
        <p:txBody>
          <a:bodyPr lIns="45719" rIns="45719"/>
          <a:lstStyle/>
          <a:p>
            <a:pPr/>
          </a:p>
        </p:txBody>
      </p:sp>
      <p:sp>
        <p:nvSpPr>
          <p:cNvPr id="188" name="Line"/>
          <p:cNvSpPr/>
          <p:nvPr/>
        </p:nvSpPr>
        <p:spPr>
          <a:xfrm>
            <a:off x="3557810" y="3429000"/>
            <a:ext cx="634684" cy="0"/>
          </a:xfrm>
          <a:prstGeom prst="line">
            <a:avLst/>
          </a:prstGeom>
          <a:ln w="38100">
            <a:solidFill>
              <a:schemeClr val="accent1"/>
            </a:solidFill>
            <a:miter/>
          </a:ln>
        </p:spPr>
        <p:txBody>
          <a:bodyPr lIns="45719" rIns="45719"/>
          <a:lstStyle/>
          <a:p>
            <a:pPr/>
          </a:p>
        </p:txBody>
      </p:sp>
      <p:sp>
        <p:nvSpPr>
          <p:cNvPr id="189" name="Credit: pexels.com"/>
          <p:cNvSpPr txBox="1"/>
          <p:nvPr/>
        </p:nvSpPr>
        <p:spPr>
          <a:xfrm>
            <a:off x="10982" y="6574345"/>
            <a:ext cx="1366129" cy="26425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200">
                <a:solidFill>
                  <a:srgbClr val="FFFFFF"/>
                </a:solidFill>
              </a:defRPr>
            </a:pPr>
            <a:r>
              <a:t>Credit: </a:t>
            </a:r>
            <a:r>
              <a:rPr u="sng">
                <a:uFill>
                  <a:solidFill>
                    <a:srgbClr val="0563C1"/>
                  </a:solidFill>
                </a:uFill>
                <a:hlinkClick r:id="rId7" invalidUrl="" action="" tgtFrame="" tooltip="" history="1" highlightClick="0" endSnd="0"/>
              </a:rPr>
              <a:t>pexels.com</a:t>
            </a:r>
          </a:p>
        </p:txBody>
      </p:sp>
      <p:pic>
        <p:nvPicPr>
          <p:cNvPr id="190" name="WSU EMG APPROVED logo" descr="WSU EMG APPROVED logo"/>
          <p:cNvPicPr>
            <a:picLocks noChangeAspect="1"/>
          </p:cNvPicPr>
          <p:nvPr/>
        </p:nvPicPr>
        <p:blipFill>
          <a:blip r:embed="rId8">
            <a:extLst/>
          </a:blip>
          <a:stretch>
            <a:fillRect/>
          </a:stretch>
        </p:blipFill>
        <p:spPr>
          <a:xfrm>
            <a:off x="10829837" y="5571644"/>
            <a:ext cx="1255036" cy="1255036"/>
          </a:xfrm>
          <a:prstGeom prst="rect">
            <a:avLst/>
          </a:prstGeom>
          <a:ln w="12700">
            <a:miter lim="400000"/>
          </a:ln>
        </p:spPr>
      </p:pic>
      <p:sp>
        <p:nvSpPr>
          <p:cNvPr id="191" name="CC-006"/>
          <p:cNvSpPr txBox="1"/>
          <p:nvPr/>
        </p:nvSpPr>
        <p:spPr>
          <a:xfrm>
            <a:off x="11098952" y="6625561"/>
            <a:ext cx="629281"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vl1pPr>
          </a:lstStyle>
          <a:p>
            <a:pPr/>
            <a:r>
              <a:t>CC-006</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1" name="image7.png" descr="image7.png"/>
          <p:cNvPicPr>
            <a:picLocks noChangeAspect="1"/>
          </p:cNvPicPr>
          <p:nvPr/>
        </p:nvPicPr>
        <p:blipFill>
          <a:blip r:embed="rId3">
            <a:extLst/>
          </a:blip>
          <a:stretch>
            <a:fillRect/>
          </a:stretch>
        </p:blipFill>
        <p:spPr>
          <a:xfrm>
            <a:off x="0" y="-112111"/>
            <a:ext cx="12192001" cy="6858001"/>
          </a:xfrm>
          <a:prstGeom prst="rect">
            <a:avLst/>
          </a:prstGeom>
          <a:ln w="12700">
            <a:miter lim="400000"/>
          </a:ln>
        </p:spPr>
      </p:pic>
      <p:sp>
        <p:nvSpPr>
          <p:cNvPr id="332" name="Line"/>
          <p:cNvSpPr/>
          <p:nvPr/>
        </p:nvSpPr>
        <p:spPr>
          <a:xfrm flipH="1" flipV="1">
            <a:off x="6691" y="6845746"/>
            <a:ext cx="12178618" cy="1"/>
          </a:xfrm>
          <a:prstGeom prst="line">
            <a:avLst/>
          </a:prstGeom>
          <a:ln w="38100">
            <a:solidFill>
              <a:schemeClr val="accent1"/>
            </a:solidFill>
            <a:miter/>
          </a:ln>
        </p:spPr>
        <p:txBody>
          <a:bodyPr lIns="45719" rIns="45719"/>
          <a:lstStyle/>
          <a:p>
            <a:pPr/>
          </a:p>
        </p:txBody>
      </p:sp>
      <p:sp>
        <p:nvSpPr>
          <p:cNvPr id="333" name="Line"/>
          <p:cNvSpPr/>
          <p:nvPr/>
        </p:nvSpPr>
        <p:spPr>
          <a:xfrm>
            <a:off x="785767" y="874650"/>
            <a:ext cx="634685" cy="1"/>
          </a:xfrm>
          <a:prstGeom prst="line">
            <a:avLst/>
          </a:prstGeom>
          <a:ln w="38100">
            <a:solidFill>
              <a:schemeClr val="accent1"/>
            </a:solidFill>
            <a:miter/>
          </a:ln>
        </p:spPr>
        <p:txBody>
          <a:bodyPr lIns="45719" rIns="45719"/>
          <a:lstStyle/>
          <a:p>
            <a:pPr/>
          </a:p>
        </p:txBody>
      </p:sp>
      <p:pic>
        <p:nvPicPr>
          <p:cNvPr id="334" name="tickseed" descr="tickseed"/>
          <p:cNvPicPr>
            <a:picLocks noChangeAspect="1"/>
          </p:cNvPicPr>
          <p:nvPr/>
        </p:nvPicPr>
        <p:blipFill>
          <a:blip r:embed="rId4">
            <a:extLst/>
          </a:blip>
          <a:stretch>
            <a:fillRect/>
          </a:stretch>
        </p:blipFill>
        <p:spPr>
          <a:xfrm>
            <a:off x="767620" y="1058041"/>
            <a:ext cx="3000801" cy="2002098"/>
          </a:xfrm>
          <a:prstGeom prst="rect">
            <a:avLst/>
          </a:prstGeom>
          <a:ln w="12700">
            <a:miter lim="400000"/>
          </a:ln>
        </p:spPr>
      </p:pic>
      <p:sp>
        <p:nvSpPr>
          <p:cNvPr id="335" name="Tickseed Coreopsis tinctoria…"/>
          <p:cNvSpPr txBox="1"/>
          <p:nvPr/>
        </p:nvSpPr>
        <p:spPr>
          <a:xfrm>
            <a:off x="756702" y="3147106"/>
            <a:ext cx="3000802" cy="54401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rPr sz="1600"/>
              <a:t>Tickseed</a:t>
            </a:r>
            <a:r>
              <a:t> </a:t>
            </a:r>
            <a:r>
              <a:rPr i="1" sz="1400"/>
              <a:t>Coreopsis tinctoria</a:t>
            </a:r>
          </a:p>
          <a:p>
            <a:pPr defTabSz="355600">
              <a:defRPr sz="1300">
                <a:latin typeface="Helvetica Neue"/>
                <a:ea typeface="Helvetica Neue"/>
                <a:cs typeface="Helvetica Neue"/>
                <a:sym typeface="Helvetica Neue"/>
              </a:defRPr>
            </a:pPr>
            <a:r>
              <a:rPr sz="1200"/>
              <a:t>Credit: Pixabay id:7703165</a:t>
            </a:r>
            <a:r>
              <a:t> </a:t>
            </a:r>
          </a:p>
        </p:txBody>
      </p:sp>
      <p:sp>
        <p:nvSpPr>
          <p:cNvPr id="336" name="Keystone natives in our zone:"/>
          <p:cNvSpPr txBox="1"/>
          <p:nvPr>
            <p:ph type="title"/>
          </p:nvPr>
        </p:nvSpPr>
        <p:spPr>
          <a:xfrm>
            <a:off x="676904" y="184671"/>
            <a:ext cx="8932316" cy="1155739"/>
          </a:xfrm>
          <a:prstGeom prst="rect">
            <a:avLst/>
          </a:prstGeom>
        </p:spPr>
        <p:txBody>
          <a:bodyPr anchor="t"/>
          <a:lstStyle>
            <a:lvl1pPr>
              <a:defRPr sz="4800"/>
            </a:lvl1pPr>
          </a:lstStyle>
          <a:p>
            <a:pPr/>
            <a:r>
              <a:t>Keystone natives in our zone:</a:t>
            </a:r>
          </a:p>
        </p:txBody>
      </p:sp>
      <p:pic>
        <p:nvPicPr>
          <p:cNvPr id="337" name="Fleabane Daisy" descr="Fleabane Daisy"/>
          <p:cNvPicPr>
            <a:picLocks noChangeAspect="1"/>
          </p:cNvPicPr>
          <p:nvPr/>
        </p:nvPicPr>
        <p:blipFill>
          <a:blip r:embed="rId5">
            <a:extLst/>
          </a:blip>
          <a:stretch>
            <a:fillRect/>
          </a:stretch>
        </p:blipFill>
        <p:spPr>
          <a:xfrm>
            <a:off x="4595599" y="1058041"/>
            <a:ext cx="3000802" cy="2002098"/>
          </a:xfrm>
          <a:prstGeom prst="rect">
            <a:avLst/>
          </a:prstGeom>
          <a:ln w="12700">
            <a:miter lim="400000"/>
          </a:ln>
        </p:spPr>
      </p:pic>
      <p:sp>
        <p:nvSpPr>
          <p:cNvPr id="338" name="Fleabane Daisy Erigeron speciosus…"/>
          <p:cNvSpPr txBox="1"/>
          <p:nvPr/>
        </p:nvSpPr>
        <p:spPr>
          <a:xfrm>
            <a:off x="4565473" y="3147106"/>
            <a:ext cx="3084560" cy="50591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600"/>
            </a:pPr>
            <a:r>
              <a:t>Fleabane Daisy </a:t>
            </a:r>
            <a:r>
              <a:rPr i="1" sz="1400"/>
              <a:t>Erigeron speciosus</a:t>
            </a:r>
          </a:p>
          <a:p>
            <a:pPr defTabSz="355600">
              <a:defRPr sz="1300">
                <a:latin typeface="Helvetica Neue"/>
                <a:ea typeface="Helvetica Neue"/>
                <a:cs typeface="Helvetica Neue"/>
                <a:sym typeface="Helvetica Neue"/>
              </a:defRPr>
            </a:pPr>
            <a:r>
              <a:rPr sz="1200"/>
              <a:t>Credit: Pixabay id:1005494 </a:t>
            </a:r>
            <a:r>
              <a:t> </a:t>
            </a:r>
          </a:p>
        </p:txBody>
      </p:sp>
      <p:pic>
        <p:nvPicPr>
          <p:cNvPr id="339" name="Silvery Lupine" descr="Silvery Lupine"/>
          <p:cNvPicPr>
            <a:picLocks noChangeAspect="1"/>
          </p:cNvPicPr>
          <p:nvPr/>
        </p:nvPicPr>
        <p:blipFill>
          <a:blip r:embed="rId6">
            <a:extLst/>
          </a:blip>
          <a:stretch>
            <a:fillRect/>
          </a:stretch>
        </p:blipFill>
        <p:spPr>
          <a:xfrm>
            <a:off x="8517004" y="1044013"/>
            <a:ext cx="3042853" cy="2030154"/>
          </a:xfrm>
          <a:prstGeom prst="rect">
            <a:avLst/>
          </a:prstGeom>
          <a:ln w="12700">
            <a:miter lim="400000"/>
          </a:ln>
        </p:spPr>
      </p:pic>
      <p:sp>
        <p:nvSpPr>
          <p:cNvPr id="340" name="Silvery Lupine Lupinus argenteus…"/>
          <p:cNvSpPr txBox="1"/>
          <p:nvPr/>
        </p:nvSpPr>
        <p:spPr>
          <a:xfrm>
            <a:off x="8420141" y="3147106"/>
            <a:ext cx="2907034" cy="54401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rPr sz="1600"/>
              <a:t>Silvery Lupine</a:t>
            </a:r>
            <a:r>
              <a:t> </a:t>
            </a:r>
            <a:r>
              <a:rPr i="1" sz="1400"/>
              <a:t>Lupinus argenteus</a:t>
            </a:r>
          </a:p>
          <a:p>
            <a:pPr defTabSz="355600">
              <a:defRPr sz="1300">
                <a:latin typeface="Helvetica Neue"/>
                <a:ea typeface="Helvetica Neue"/>
                <a:cs typeface="Helvetica Neue"/>
                <a:sym typeface="Helvetica Neue"/>
              </a:defRPr>
            </a:pPr>
            <a:r>
              <a:rPr sz="1200"/>
              <a:t>Credit: Pixabay id:715918</a:t>
            </a:r>
            <a:r>
              <a:t>  </a:t>
            </a:r>
          </a:p>
        </p:txBody>
      </p:sp>
      <p:pic>
        <p:nvPicPr>
          <p:cNvPr id="341" name="Phacelia" descr="Phacelia"/>
          <p:cNvPicPr>
            <a:picLocks noChangeAspect="1"/>
          </p:cNvPicPr>
          <p:nvPr/>
        </p:nvPicPr>
        <p:blipFill>
          <a:blip r:embed="rId7">
            <a:extLst/>
          </a:blip>
          <a:stretch>
            <a:fillRect/>
          </a:stretch>
        </p:blipFill>
        <p:spPr>
          <a:xfrm>
            <a:off x="746594" y="3928340"/>
            <a:ext cx="3042853" cy="2030154"/>
          </a:xfrm>
          <a:prstGeom prst="rect">
            <a:avLst/>
          </a:prstGeom>
          <a:ln w="12700">
            <a:miter lim="400000"/>
          </a:ln>
        </p:spPr>
      </p:pic>
      <p:sp>
        <p:nvSpPr>
          <p:cNvPr id="342" name="Phacelia (Phacelia californica)…"/>
          <p:cNvSpPr txBox="1"/>
          <p:nvPr/>
        </p:nvSpPr>
        <p:spPr>
          <a:xfrm>
            <a:off x="756702" y="6120586"/>
            <a:ext cx="3000802" cy="49357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600"/>
            </a:pPr>
            <a:r>
              <a:t>Phacelia </a:t>
            </a:r>
            <a:r>
              <a:rPr sz="1400"/>
              <a:t>(</a:t>
            </a:r>
            <a:r>
              <a:rPr i="1" sz="1400"/>
              <a:t>Phacelia californica)</a:t>
            </a:r>
          </a:p>
          <a:p>
            <a:pPr defTabSz="355600">
              <a:defRPr sz="1200">
                <a:latin typeface="Helvetica Neue"/>
                <a:ea typeface="Helvetica Neue"/>
                <a:cs typeface="Helvetica Neue"/>
                <a:sym typeface="Helvetica Neue"/>
              </a:defRPr>
            </a:pPr>
            <a:r>
              <a:t>Credit: Pixabay id:153208 </a:t>
            </a:r>
          </a:p>
        </p:txBody>
      </p:sp>
      <p:pic>
        <p:nvPicPr>
          <p:cNvPr id="343" name="Coneflower" descr="Coneflower"/>
          <p:cNvPicPr>
            <a:picLocks noChangeAspect="1"/>
          </p:cNvPicPr>
          <p:nvPr/>
        </p:nvPicPr>
        <p:blipFill>
          <a:blip r:embed="rId8">
            <a:extLst/>
          </a:blip>
          <a:stretch>
            <a:fillRect/>
          </a:stretch>
        </p:blipFill>
        <p:spPr>
          <a:xfrm>
            <a:off x="4652335" y="3968591"/>
            <a:ext cx="2887330" cy="2030153"/>
          </a:xfrm>
          <a:prstGeom prst="rect">
            <a:avLst/>
          </a:prstGeom>
          <a:ln w="12700">
            <a:miter lim="400000"/>
          </a:ln>
        </p:spPr>
      </p:pic>
      <p:sp>
        <p:nvSpPr>
          <p:cNvPr id="344" name="Coneflower Ridbeckia occidentalis Credit: Pixabay id:3930681"/>
          <p:cNvSpPr txBox="1"/>
          <p:nvPr/>
        </p:nvSpPr>
        <p:spPr>
          <a:xfrm>
            <a:off x="4642311" y="6120945"/>
            <a:ext cx="3000802" cy="49285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600"/>
            </a:pPr>
            <a:r>
              <a:t>Coneflower </a:t>
            </a:r>
            <a:r>
              <a:rPr i="1" sz="1400"/>
              <a:t>Ridbeckia occidentalis</a:t>
            </a:r>
            <a:br/>
            <a:r>
              <a:rPr sz="1200"/>
              <a:t>Credit: Pixabay id:3930681 </a:t>
            </a:r>
          </a:p>
        </p:txBody>
      </p:sp>
      <p:pic>
        <p:nvPicPr>
          <p:cNvPr id="345" name="Aster" descr="Aster"/>
          <p:cNvPicPr>
            <a:picLocks noChangeAspect="1"/>
          </p:cNvPicPr>
          <p:nvPr/>
        </p:nvPicPr>
        <p:blipFill>
          <a:blip r:embed="rId9">
            <a:extLst/>
          </a:blip>
          <a:stretch>
            <a:fillRect/>
          </a:stretch>
        </p:blipFill>
        <p:spPr>
          <a:xfrm>
            <a:off x="8517004" y="3955528"/>
            <a:ext cx="3042853" cy="2030153"/>
          </a:xfrm>
          <a:prstGeom prst="rect">
            <a:avLst/>
          </a:prstGeom>
          <a:ln w="12700">
            <a:miter lim="400000"/>
          </a:ln>
        </p:spPr>
      </p:pic>
      <p:sp>
        <p:nvSpPr>
          <p:cNvPr id="346" name="Aster Symphyotrichum chilense Credit: Pixabay id:8968314"/>
          <p:cNvSpPr txBox="1"/>
          <p:nvPr/>
        </p:nvSpPr>
        <p:spPr>
          <a:xfrm>
            <a:off x="8538030" y="6159761"/>
            <a:ext cx="3000801" cy="4928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600"/>
            </a:pPr>
            <a:r>
              <a:t>Aster </a:t>
            </a:r>
            <a:r>
              <a:rPr i="1" sz="1400"/>
              <a:t>Symphyotrichum chilense</a:t>
            </a:r>
            <a:br>
              <a:rPr sz="1400"/>
            </a:br>
            <a:r>
              <a:rPr sz="1200"/>
              <a:t>Credit: Pixabay id:8968314  </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0" name="image7.png" descr="image7.png"/>
          <p:cNvPicPr>
            <a:picLocks noChangeAspect="1"/>
          </p:cNvPicPr>
          <p:nvPr/>
        </p:nvPicPr>
        <p:blipFill>
          <a:blip r:embed="rId3">
            <a:extLst/>
          </a:blip>
          <a:stretch>
            <a:fillRect/>
          </a:stretch>
        </p:blipFill>
        <p:spPr>
          <a:xfrm>
            <a:off x="0" y="-1"/>
            <a:ext cx="12192001" cy="6858001"/>
          </a:xfrm>
          <a:prstGeom prst="rect">
            <a:avLst/>
          </a:prstGeom>
          <a:ln w="12700">
            <a:miter lim="400000"/>
          </a:ln>
        </p:spPr>
      </p:pic>
      <p:pic>
        <p:nvPicPr>
          <p:cNvPr id="351" name="Wildflower meadow" descr="Wildflower meadow"/>
          <p:cNvPicPr>
            <a:picLocks noChangeAspect="1"/>
          </p:cNvPicPr>
          <p:nvPr/>
        </p:nvPicPr>
        <p:blipFill>
          <a:blip r:embed="rId4">
            <a:extLst/>
          </a:blip>
          <a:srcRect l="7811" t="0" r="7811" b="0"/>
          <a:stretch>
            <a:fillRect/>
          </a:stretch>
        </p:blipFill>
        <p:spPr>
          <a:xfrm>
            <a:off x="3491131" y="-7647"/>
            <a:ext cx="8704678" cy="6873294"/>
          </a:xfrm>
          <a:prstGeom prst="rect">
            <a:avLst/>
          </a:prstGeom>
          <a:ln w="12700">
            <a:miter lim="400000"/>
          </a:ln>
        </p:spPr>
      </p:pic>
      <p:sp>
        <p:nvSpPr>
          <p:cNvPr id="352" name="If you build it, they will come!"/>
          <p:cNvSpPr txBox="1"/>
          <p:nvPr>
            <p:ph type="title" idx="4294967295"/>
          </p:nvPr>
        </p:nvSpPr>
        <p:spPr>
          <a:xfrm>
            <a:off x="421053" y="266732"/>
            <a:ext cx="9122561" cy="1491851"/>
          </a:xfrm>
          <a:prstGeom prst="rect">
            <a:avLst/>
          </a:prstGeom>
        </p:spPr>
        <p:txBody>
          <a:bodyPr anchor="t"/>
          <a:lstStyle/>
          <a:p>
            <a:pPr>
              <a:defRPr i="1" sz="4800"/>
            </a:pPr>
            <a:r>
              <a:t>If you build </a:t>
            </a:r>
            <a:r>
              <a:rPr>
                <a:solidFill>
                  <a:srgbClr val="FFFFFF"/>
                </a:solidFill>
              </a:rPr>
              <a:t>it, they will come!</a:t>
            </a:r>
          </a:p>
        </p:txBody>
      </p:sp>
      <p:pic>
        <p:nvPicPr>
          <p:cNvPr id="353" name="Crimson stripes -rectangle.png" descr="Crimson stripes -rectangle.png"/>
          <p:cNvPicPr>
            <a:picLocks noChangeAspect="1"/>
          </p:cNvPicPr>
          <p:nvPr/>
        </p:nvPicPr>
        <p:blipFill>
          <a:blip r:embed="rId5">
            <a:extLst/>
          </a:blip>
          <a:stretch>
            <a:fillRect/>
          </a:stretch>
        </p:blipFill>
        <p:spPr>
          <a:xfrm>
            <a:off x="638485" y="4581806"/>
            <a:ext cx="3045646" cy="1625204"/>
          </a:xfrm>
          <a:prstGeom prst="rect">
            <a:avLst/>
          </a:prstGeom>
          <a:ln w="12700">
            <a:miter lim="400000"/>
          </a:ln>
        </p:spPr>
      </p:pic>
      <p:pic>
        <p:nvPicPr>
          <p:cNvPr id="354" name="Master Gardeners ‘Flower’ spirit mark. White with clear background." descr="Master Gardeners ‘Flower’ spirit mark. White with clear background."/>
          <p:cNvPicPr>
            <a:picLocks noChangeAspect="1"/>
          </p:cNvPicPr>
          <p:nvPr/>
        </p:nvPicPr>
        <p:blipFill>
          <a:blip r:embed="rId6">
            <a:extLst/>
          </a:blip>
          <a:stretch>
            <a:fillRect/>
          </a:stretch>
        </p:blipFill>
        <p:spPr>
          <a:xfrm>
            <a:off x="11063366" y="72048"/>
            <a:ext cx="1020286" cy="1020285"/>
          </a:xfrm>
          <a:prstGeom prst="rect">
            <a:avLst/>
          </a:prstGeom>
          <a:ln w="12700">
            <a:miter lim="400000"/>
          </a:ln>
        </p:spPr>
      </p:pic>
      <p:sp>
        <p:nvSpPr>
          <p:cNvPr id="355" name="Flower Meadows Study: Urban vs. Natural…"/>
          <p:cNvSpPr txBox="1"/>
          <p:nvPr>
            <p:ph type="body" sz="quarter" idx="4294967295"/>
          </p:nvPr>
        </p:nvSpPr>
        <p:spPr>
          <a:xfrm>
            <a:off x="634680" y="1958642"/>
            <a:ext cx="4002928" cy="3811589"/>
          </a:xfrm>
          <a:prstGeom prst="rect">
            <a:avLst/>
          </a:prstGeom>
          <a:solidFill>
            <a:srgbClr val="FFFFFF"/>
          </a:solidFill>
          <a:effectLst>
            <a:outerShdw sx="100000" sy="100000" kx="0" ky="0" algn="b" rotWithShape="0" blurRad="63500" dist="25400" dir="5400000">
              <a:srgbClr val="000000">
                <a:alpha val="50000"/>
              </a:srgbClr>
            </a:outerShdw>
          </a:effectLst>
        </p:spPr>
        <p:txBody>
          <a:bodyPr/>
          <a:lstStyle/>
          <a:p>
            <a:pPr marL="0" indent="0" algn="ctr" defTabSz="813816">
              <a:spcBef>
                <a:spcPts val="800"/>
              </a:spcBef>
              <a:buClr>
                <a:schemeClr val="accent2">
                  <a:lumOff val="-8627"/>
                </a:schemeClr>
              </a:buClr>
              <a:buSzTx/>
              <a:buFontTx/>
              <a:buNone/>
              <a:defRPr sz="2136"/>
            </a:pPr>
            <a:r>
              <a:t>Flower Meadows Study:</a:t>
            </a:r>
            <a:br/>
            <a:r>
              <a:t>Urban vs. Natural</a:t>
            </a:r>
            <a:br>
              <a:rPr u="sng"/>
            </a:br>
          </a:p>
          <a:p>
            <a:pPr marL="327786" indent="-237363" defTabSz="813816">
              <a:spcBef>
                <a:spcPts val="800"/>
              </a:spcBef>
              <a:buClr>
                <a:schemeClr val="accent2">
                  <a:lumOff val="-8627"/>
                </a:schemeClr>
              </a:buClr>
              <a:buFontTx/>
              <a:buChar char="๏"/>
              <a:defRPr sz="2136"/>
            </a:pPr>
            <a:r>
              <a:t># &amp; Species richness of</a:t>
            </a:r>
          </a:p>
          <a:p>
            <a:pPr marL="327786" indent="-237363" defTabSz="813816">
              <a:spcBef>
                <a:spcPts val="800"/>
              </a:spcBef>
              <a:buClr>
                <a:schemeClr val="accent2">
                  <a:lumOff val="-8627"/>
                </a:schemeClr>
              </a:buClr>
              <a:buFontTx/>
              <a:buChar char="๏"/>
              <a:defRPr sz="2136"/>
            </a:pPr>
            <a:r>
              <a:t>Bees, Butterflies </a:t>
            </a:r>
            <a:br/>
            <a:r>
              <a:t>&amp; Hover flies</a:t>
            </a:r>
            <a:br/>
          </a:p>
          <a:p>
            <a:pPr marL="327786" indent="-237363" defTabSz="813816">
              <a:spcBef>
                <a:spcPts val="800"/>
              </a:spcBef>
              <a:buClr>
                <a:schemeClr val="accent2">
                  <a:lumOff val="-8627"/>
                </a:schemeClr>
              </a:buClr>
              <a:buFontTx/>
              <a:buChar char="๏"/>
              <a:defRPr sz="2136"/>
            </a:pPr>
            <a:r>
              <a:rPr u="sng"/>
              <a:t>No</a:t>
            </a:r>
            <a:r>
              <a:t> difference for bees </a:t>
            </a:r>
            <a:br/>
            <a:r>
              <a:t>&amp; hover flies</a:t>
            </a:r>
          </a:p>
          <a:p>
            <a:pPr marL="327786" indent="-237363" defTabSz="813816">
              <a:spcBef>
                <a:spcPts val="800"/>
              </a:spcBef>
              <a:buClr>
                <a:schemeClr val="accent2">
                  <a:lumOff val="-8627"/>
                </a:schemeClr>
              </a:buClr>
              <a:buFontTx/>
              <a:buChar char="๏"/>
              <a:defRPr sz="2136"/>
            </a:pPr>
            <a:r>
              <a:t>Butterflies: quantity increases with size of meadow</a:t>
            </a:r>
          </a:p>
        </p:txBody>
      </p:sp>
      <p:sp>
        <p:nvSpPr>
          <p:cNvPr id="356" name="Line"/>
          <p:cNvSpPr/>
          <p:nvPr/>
        </p:nvSpPr>
        <p:spPr>
          <a:xfrm flipH="1">
            <a:off x="4624760" y="1962085"/>
            <a:ext cx="1" cy="3804703"/>
          </a:xfrm>
          <a:prstGeom prst="line">
            <a:avLst/>
          </a:prstGeom>
          <a:ln w="38100">
            <a:solidFill>
              <a:schemeClr val="accent1"/>
            </a:solidFill>
            <a:miter/>
          </a:ln>
        </p:spPr>
        <p:txBody>
          <a:bodyPr lIns="45719" rIns="45719"/>
          <a:lstStyle/>
          <a:p>
            <a:pPr/>
          </a:p>
        </p:txBody>
      </p:sp>
      <p:sp>
        <p:nvSpPr>
          <p:cNvPr id="357" name="Line"/>
          <p:cNvSpPr/>
          <p:nvPr/>
        </p:nvSpPr>
        <p:spPr>
          <a:xfrm>
            <a:off x="481784" y="1012657"/>
            <a:ext cx="634684" cy="1"/>
          </a:xfrm>
          <a:prstGeom prst="line">
            <a:avLst/>
          </a:prstGeom>
          <a:ln w="38100">
            <a:solidFill>
              <a:schemeClr val="accent1"/>
            </a:solidFill>
            <a:miter/>
          </a:ln>
        </p:spPr>
        <p:txBody>
          <a:bodyPr lIns="45719" rIns="45719"/>
          <a:lstStyle/>
          <a:p>
            <a:pPr/>
          </a:p>
        </p:txBody>
      </p:sp>
      <p:sp>
        <p:nvSpPr>
          <p:cNvPr id="358" name="Line"/>
          <p:cNvSpPr/>
          <p:nvPr/>
        </p:nvSpPr>
        <p:spPr>
          <a:xfrm>
            <a:off x="2318802" y="2710230"/>
            <a:ext cx="634684" cy="1"/>
          </a:xfrm>
          <a:prstGeom prst="line">
            <a:avLst/>
          </a:prstGeom>
          <a:ln w="38100">
            <a:solidFill>
              <a:schemeClr val="accent1"/>
            </a:solidFill>
            <a:miter/>
          </a:ln>
        </p:spPr>
        <p:txBody>
          <a:bodyPr lIns="45719" rIns="45719"/>
          <a:lstStyle/>
          <a:p>
            <a:pPr/>
          </a:p>
        </p:txBody>
      </p:sp>
      <p:sp>
        <p:nvSpPr>
          <p:cNvPr id="359" name="Credit: Pexels-6839-51548"/>
          <p:cNvSpPr txBox="1"/>
          <p:nvPr/>
        </p:nvSpPr>
        <p:spPr>
          <a:xfrm>
            <a:off x="10208038" y="6592092"/>
            <a:ext cx="1917090"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lnSpc>
                <a:spcPct val="90000"/>
              </a:lnSpc>
              <a:spcBef>
                <a:spcPts val="1000"/>
              </a:spcBef>
              <a:defRPr i="1" sz="1200">
                <a:solidFill>
                  <a:srgbClr val="FFFFFF"/>
                </a:solidFill>
              </a:defRPr>
            </a:lvl1pPr>
          </a:lstStyle>
          <a:p>
            <a:pPr>
              <a:defRPr i="0"/>
            </a:pPr>
            <a:r>
              <a:rPr i="1"/>
              <a:t>Credit: Pexels-6839-51548</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3" name="Crimson stripes -rectangle.png" descr="Crimson stripes -rectangle.png"/>
          <p:cNvPicPr>
            <a:picLocks noChangeAspect="1"/>
          </p:cNvPicPr>
          <p:nvPr/>
        </p:nvPicPr>
        <p:blipFill>
          <a:blip r:embed="rId3">
            <a:extLst/>
          </a:blip>
          <a:stretch>
            <a:fillRect/>
          </a:stretch>
        </p:blipFill>
        <p:spPr>
          <a:xfrm rot="16200000">
            <a:off x="8287721" y="2844197"/>
            <a:ext cx="4336819" cy="2314194"/>
          </a:xfrm>
          <a:prstGeom prst="rect">
            <a:avLst/>
          </a:prstGeom>
          <a:ln w="12700">
            <a:miter lim="400000"/>
          </a:ln>
        </p:spPr>
      </p:pic>
      <p:sp>
        <p:nvSpPr>
          <p:cNvPr id="364" name="Summary of first section"/>
          <p:cNvSpPr txBox="1"/>
          <p:nvPr>
            <p:ph type="title"/>
          </p:nvPr>
        </p:nvSpPr>
        <p:spPr>
          <a:prstGeom prst="rect">
            <a:avLst/>
          </a:prstGeom>
        </p:spPr>
        <p:txBody>
          <a:bodyPr/>
          <a:lstStyle>
            <a:lvl1pPr>
              <a:defRPr sz="4800"/>
            </a:lvl1pPr>
          </a:lstStyle>
          <a:p>
            <a:pPr/>
            <a:r>
              <a:t>Summary of first section</a:t>
            </a:r>
          </a:p>
        </p:txBody>
      </p:sp>
      <p:sp>
        <p:nvSpPr>
          <p:cNvPr id="365" name="Historical Reasons for Lawns:…"/>
          <p:cNvSpPr txBox="1"/>
          <p:nvPr>
            <p:ph type="body" sz="half" idx="1"/>
          </p:nvPr>
        </p:nvSpPr>
        <p:spPr>
          <a:prstGeom prst="rect">
            <a:avLst/>
          </a:prstGeom>
          <a:solidFill>
            <a:srgbClr val="FFFFFF"/>
          </a:solidFill>
          <a:effectLst>
            <a:outerShdw sx="100000" sy="100000" kx="0" ky="0" algn="b" rotWithShape="0" blurRad="63500" dist="25400" dir="5400000">
              <a:srgbClr val="000000">
                <a:alpha val="50000"/>
              </a:srgbClr>
            </a:outerShdw>
          </a:effectLst>
        </p:spPr>
        <p:txBody>
          <a:bodyPr/>
          <a:lstStyle/>
          <a:p>
            <a:pPr marL="0" indent="0">
              <a:buSzTx/>
              <a:buFontTx/>
              <a:buNone/>
            </a:pPr>
            <a:r>
              <a:rPr u="sng"/>
              <a:t>Historical Reasons for Lawns</a:t>
            </a:r>
            <a:r>
              <a:t>:</a:t>
            </a:r>
            <a:br/>
          </a:p>
          <a:p>
            <a:pPr>
              <a:lnSpc>
                <a:spcPct val="110000"/>
              </a:lnSpc>
              <a:buClr>
                <a:schemeClr val="accent2">
                  <a:lumOff val="-8627"/>
                </a:schemeClr>
              </a:buClr>
              <a:buChar char="๏"/>
              <a:defRPr sz="2400"/>
            </a:pPr>
            <a:r>
              <a:t> </a:t>
            </a:r>
            <a:r>
              <a:rPr sz="2000"/>
              <a:t>Protection from attack</a:t>
            </a:r>
            <a:endParaRPr sz="2000"/>
          </a:p>
          <a:p>
            <a:pPr marL="190500" indent="-190500">
              <a:lnSpc>
                <a:spcPct val="110000"/>
              </a:lnSpc>
              <a:buClr>
                <a:schemeClr val="accent2">
                  <a:lumOff val="-8627"/>
                </a:schemeClr>
              </a:buClr>
              <a:buChar char="๏"/>
              <a:defRPr sz="2400"/>
            </a:pPr>
            <a:r>
              <a:rPr sz="2000"/>
              <a:t> Mastery of nature</a:t>
            </a:r>
            <a:endParaRPr sz="2000"/>
          </a:p>
          <a:p>
            <a:pPr>
              <a:lnSpc>
                <a:spcPct val="110000"/>
              </a:lnSpc>
              <a:buClr>
                <a:schemeClr val="accent2">
                  <a:lumOff val="-8627"/>
                </a:schemeClr>
              </a:buClr>
              <a:buChar char="๏"/>
              <a:defRPr sz="2000"/>
            </a:pPr>
            <a:r>
              <a:t> Class affirmation</a:t>
            </a:r>
          </a:p>
          <a:p>
            <a:pPr>
              <a:lnSpc>
                <a:spcPct val="110000"/>
              </a:lnSpc>
              <a:buClr>
                <a:schemeClr val="accent2">
                  <a:lumOff val="-8627"/>
                </a:schemeClr>
              </a:buClr>
              <a:buChar char="๏"/>
              <a:defRPr sz="2000"/>
            </a:pPr>
            <a:r>
              <a:t> Class emulation</a:t>
            </a:r>
          </a:p>
          <a:p>
            <a:pPr>
              <a:lnSpc>
                <a:spcPct val="110000"/>
              </a:lnSpc>
              <a:buClr>
                <a:schemeClr val="accent2">
                  <a:lumOff val="-8627"/>
                </a:schemeClr>
              </a:buClr>
              <a:buChar char="๏"/>
              <a:defRPr sz="2000"/>
            </a:pPr>
            <a:r>
              <a:t> American Dream</a:t>
            </a:r>
          </a:p>
          <a:p>
            <a:pPr>
              <a:lnSpc>
                <a:spcPct val="110000"/>
              </a:lnSpc>
              <a:buClr>
                <a:schemeClr val="accent2">
                  <a:lumOff val="-8627"/>
                </a:schemeClr>
              </a:buClr>
              <a:buChar char="๏"/>
              <a:defRPr sz="2000"/>
            </a:pPr>
            <a:r>
              <a:t> …. ?</a:t>
            </a:r>
          </a:p>
        </p:txBody>
      </p:sp>
      <p:sp>
        <p:nvSpPr>
          <p:cNvPr id="366" name="Climate Change:  reimagine…"/>
          <p:cNvSpPr txBox="1"/>
          <p:nvPr/>
        </p:nvSpPr>
        <p:spPr>
          <a:xfrm>
            <a:off x="6166023" y="1825625"/>
            <a:ext cx="5181601" cy="4351338"/>
          </a:xfrm>
          <a:prstGeom prst="rect">
            <a:avLst/>
          </a:prstGeom>
          <a:solidFill>
            <a:srgbClr val="FFFFFF"/>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normAutofit fontScale="100000" lnSpcReduction="0"/>
          </a:bodyPr>
          <a:lstStyle/>
          <a:p>
            <a:pPr defTabSz="914400">
              <a:lnSpc>
                <a:spcPct val="90000"/>
              </a:lnSpc>
              <a:spcBef>
                <a:spcPts val="1000"/>
              </a:spcBef>
              <a:defRPr sz="2800" u="sng"/>
            </a:pPr>
            <a:r>
              <a:t>Climate Change:  reimagine</a:t>
            </a:r>
            <a:br/>
          </a:p>
          <a:p>
            <a:pPr marL="228600" indent="-228600" defTabSz="914400">
              <a:lnSpc>
                <a:spcPct val="110000"/>
              </a:lnSpc>
              <a:spcBef>
                <a:spcPts val="1000"/>
              </a:spcBef>
              <a:buClr>
                <a:schemeClr val="accent2">
                  <a:lumOff val="-8627"/>
                </a:schemeClr>
              </a:buClr>
              <a:buSzPct val="100000"/>
              <a:buFont typeface="Arial"/>
              <a:buChar char="๏"/>
              <a:defRPr sz="2000"/>
            </a:pPr>
            <a:r>
              <a:t> Good news: </a:t>
            </a:r>
            <a:br/>
            <a:r>
              <a:t>- less work, </a:t>
            </a:r>
            <a:br/>
            <a:r>
              <a:t>- save money</a:t>
            </a:r>
            <a:br/>
            <a:r>
              <a:t>- better for the environment!</a:t>
            </a:r>
          </a:p>
          <a:p>
            <a:pPr marL="228600" indent="-228600" defTabSz="914400">
              <a:lnSpc>
                <a:spcPct val="110000"/>
              </a:lnSpc>
              <a:spcBef>
                <a:spcPts val="1000"/>
              </a:spcBef>
              <a:buClr>
                <a:schemeClr val="accent2">
                  <a:lumOff val="-8627"/>
                </a:schemeClr>
              </a:buClr>
              <a:buSzPct val="100000"/>
              <a:buFont typeface="Arial"/>
              <a:buChar char="๏"/>
              <a:defRPr sz="2000"/>
            </a:pPr>
            <a:r>
              <a:t> Win, win,WIN!</a:t>
            </a:r>
          </a:p>
        </p:txBody>
      </p:sp>
      <p:sp>
        <p:nvSpPr>
          <p:cNvPr id="367" name="Line"/>
          <p:cNvSpPr/>
          <p:nvPr/>
        </p:nvSpPr>
        <p:spPr>
          <a:xfrm flipH="1" flipV="1">
            <a:off x="6691" y="6845746"/>
            <a:ext cx="12178618" cy="1"/>
          </a:xfrm>
          <a:prstGeom prst="line">
            <a:avLst/>
          </a:prstGeom>
          <a:ln w="38100">
            <a:solidFill>
              <a:schemeClr val="accent1"/>
            </a:solidFill>
            <a:miter/>
          </a:ln>
        </p:spPr>
        <p:txBody>
          <a:bodyPr lIns="45719" rIns="45719"/>
          <a:lstStyle/>
          <a:p>
            <a:pPr/>
          </a:p>
        </p:txBody>
      </p:sp>
      <p:pic>
        <p:nvPicPr>
          <p:cNvPr id="368" name="Climate Change Program Priority Spirit Mark." descr="Climate Change Program Priority Spirit Mark."/>
          <p:cNvPicPr>
            <a:picLocks noChangeAspect="1"/>
          </p:cNvPicPr>
          <p:nvPr/>
        </p:nvPicPr>
        <p:blipFill>
          <a:blip r:embed="rId4">
            <a:extLst/>
          </a:blip>
          <a:stretch>
            <a:fillRect/>
          </a:stretch>
        </p:blipFill>
        <p:spPr>
          <a:xfrm>
            <a:off x="11158432" y="96489"/>
            <a:ext cx="945281" cy="914401"/>
          </a:xfrm>
          <a:prstGeom prst="rect">
            <a:avLst/>
          </a:prstGeom>
          <a:ln w="12700">
            <a:miter lim="400000"/>
          </a:ln>
        </p:spPr>
      </p:pic>
      <p:sp>
        <p:nvSpPr>
          <p:cNvPr id="369" name="Line"/>
          <p:cNvSpPr/>
          <p:nvPr/>
        </p:nvSpPr>
        <p:spPr>
          <a:xfrm>
            <a:off x="918723" y="1421676"/>
            <a:ext cx="634684" cy="1"/>
          </a:xfrm>
          <a:prstGeom prst="line">
            <a:avLst/>
          </a:prstGeom>
          <a:ln w="38100">
            <a:solidFill>
              <a:schemeClr val="accent1"/>
            </a:solidFill>
            <a:miter/>
          </a:ln>
        </p:spPr>
        <p:txBody>
          <a:bodyPr lIns="45719" rIns="45719"/>
          <a:lstStyle/>
          <a:p>
            <a:pPr/>
          </a:p>
        </p:txBody>
      </p:sp>
      <p:sp>
        <p:nvSpPr>
          <p:cNvPr id="370" name="Line"/>
          <p:cNvSpPr/>
          <p:nvPr/>
        </p:nvSpPr>
        <p:spPr>
          <a:xfrm>
            <a:off x="833413" y="6162085"/>
            <a:ext cx="5191174" cy="1"/>
          </a:xfrm>
          <a:prstGeom prst="line">
            <a:avLst/>
          </a:prstGeom>
          <a:ln w="38100">
            <a:solidFill>
              <a:schemeClr val="accent1"/>
            </a:solidFill>
            <a:miter/>
          </a:ln>
        </p:spPr>
        <p:txBody>
          <a:bodyPr lIns="45719" rIns="45719"/>
          <a:lstStyle/>
          <a:p>
            <a:pPr/>
          </a:p>
        </p:txBody>
      </p:sp>
      <p:sp>
        <p:nvSpPr>
          <p:cNvPr id="371" name="Line"/>
          <p:cNvSpPr/>
          <p:nvPr/>
        </p:nvSpPr>
        <p:spPr>
          <a:xfrm>
            <a:off x="6161236" y="6162085"/>
            <a:ext cx="5191175" cy="1"/>
          </a:xfrm>
          <a:prstGeom prst="line">
            <a:avLst/>
          </a:prstGeom>
          <a:ln w="38100">
            <a:solidFill>
              <a:schemeClr val="accent1"/>
            </a:solidFill>
            <a:miter/>
          </a:ln>
        </p:spPr>
        <p:txBody>
          <a:bodyPr lIns="45719" rIns="45719"/>
          <a:lstStyle/>
          <a:p>
            <a:pP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5" name="Lawn as a path from one area of the yard to another." descr="Lawn as a path from one area of the yard to another."/>
          <p:cNvPicPr>
            <a:picLocks noChangeAspect="1"/>
          </p:cNvPicPr>
          <p:nvPr/>
        </p:nvPicPr>
        <p:blipFill>
          <a:blip r:embed="rId3">
            <a:extLst/>
          </a:blip>
          <a:stretch>
            <a:fillRect/>
          </a:stretch>
        </p:blipFill>
        <p:spPr>
          <a:xfrm>
            <a:off x="0" y="0"/>
            <a:ext cx="12192001" cy="6858000"/>
          </a:xfrm>
          <a:prstGeom prst="rect">
            <a:avLst/>
          </a:prstGeom>
          <a:ln w="12700">
            <a:miter lim="400000"/>
          </a:ln>
        </p:spPr>
      </p:pic>
      <p:pic>
        <p:nvPicPr>
          <p:cNvPr id="376" name="Crimson stripes -rectangle.png" descr="Crimson stripes -rectangle.png"/>
          <p:cNvPicPr>
            <a:picLocks noChangeAspect="1"/>
          </p:cNvPicPr>
          <p:nvPr/>
        </p:nvPicPr>
        <p:blipFill>
          <a:blip r:embed="rId4">
            <a:extLst/>
          </a:blip>
          <a:stretch>
            <a:fillRect/>
          </a:stretch>
        </p:blipFill>
        <p:spPr>
          <a:xfrm>
            <a:off x="7284594" y="4247190"/>
            <a:ext cx="4188843" cy="2235231"/>
          </a:xfrm>
          <a:prstGeom prst="rect">
            <a:avLst/>
          </a:prstGeom>
          <a:ln w="12700">
            <a:miter lim="400000"/>
          </a:ln>
        </p:spPr>
      </p:pic>
      <p:sp>
        <p:nvSpPr>
          <p:cNvPr id="377" name="Rectangle 14"/>
          <p:cNvSpPr/>
          <p:nvPr/>
        </p:nvSpPr>
        <p:spPr>
          <a:xfrm>
            <a:off x="958869" y="1318384"/>
            <a:ext cx="5334001" cy="2845181"/>
          </a:xfrm>
          <a:prstGeom prst="rect">
            <a:avLst/>
          </a:prstGeom>
          <a:solidFill>
            <a:schemeClr val="accent2">
              <a:lumOff val="-8627"/>
            </a:schemeClr>
          </a:solidFill>
          <a:ln w="12700">
            <a:solidFill>
              <a:srgbClr val="930D28"/>
            </a:solidFill>
            <a:miter/>
          </a:ln>
        </p:spPr>
        <p:txBody>
          <a:bodyPr lIns="45719" rIns="45719" anchor="ctr"/>
          <a:lstStyle/>
          <a:p>
            <a:pPr>
              <a:defRPr>
                <a:solidFill>
                  <a:srgbClr val="FFFFFF"/>
                </a:solidFill>
              </a:defRPr>
            </a:pPr>
          </a:p>
        </p:txBody>
      </p:sp>
      <p:sp>
        <p:nvSpPr>
          <p:cNvPr id="378" name="When you take action…"/>
          <p:cNvSpPr txBox="1"/>
          <p:nvPr>
            <p:ph type="title"/>
          </p:nvPr>
        </p:nvSpPr>
        <p:spPr>
          <a:xfrm>
            <a:off x="839787" y="317500"/>
            <a:ext cx="9937551" cy="777231"/>
          </a:xfrm>
          <a:prstGeom prst="rect">
            <a:avLst/>
          </a:prstGeom>
        </p:spPr>
        <p:txBody>
          <a:bodyPr anchor="t"/>
          <a:lstStyle>
            <a:lvl1pPr>
              <a:defRPr sz="4800"/>
            </a:lvl1pPr>
          </a:lstStyle>
          <a:p>
            <a:pPr/>
            <a:r>
              <a:t>When you take action…</a:t>
            </a:r>
          </a:p>
        </p:txBody>
      </p:sp>
      <p:sp>
        <p:nvSpPr>
          <p:cNvPr id="379" name="Line"/>
          <p:cNvSpPr/>
          <p:nvPr/>
        </p:nvSpPr>
        <p:spPr>
          <a:xfrm>
            <a:off x="7010606" y="2151318"/>
            <a:ext cx="1" cy="3789122"/>
          </a:xfrm>
          <a:prstGeom prst="line">
            <a:avLst/>
          </a:prstGeom>
          <a:ln w="38100">
            <a:solidFill>
              <a:schemeClr val="accent1"/>
            </a:solidFill>
            <a:miter/>
          </a:ln>
        </p:spPr>
        <p:txBody>
          <a:bodyPr lIns="45719" rIns="45719"/>
          <a:lstStyle/>
          <a:p>
            <a:pPr/>
          </a:p>
        </p:txBody>
      </p:sp>
      <p:sp>
        <p:nvSpPr>
          <p:cNvPr id="380" name="Line"/>
          <p:cNvSpPr/>
          <p:nvPr/>
        </p:nvSpPr>
        <p:spPr>
          <a:xfrm flipH="1" flipV="1">
            <a:off x="6691" y="6845746"/>
            <a:ext cx="12178618" cy="1"/>
          </a:xfrm>
          <a:prstGeom prst="line">
            <a:avLst/>
          </a:prstGeom>
          <a:ln w="38100">
            <a:solidFill>
              <a:schemeClr val="accent1"/>
            </a:solidFill>
            <a:miter/>
          </a:ln>
        </p:spPr>
        <p:txBody>
          <a:bodyPr lIns="45719" rIns="45719"/>
          <a:lstStyle/>
          <a:p>
            <a:pPr/>
          </a:p>
        </p:txBody>
      </p:sp>
      <p:sp>
        <p:nvSpPr>
          <p:cNvPr id="381" name="Line"/>
          <p:cNvSpPr/>
          <p:nvPr/>
        </p:nvSpPr>
        <p:spPr>
          <a:xfrm>
            <a:off x="908300" y="1004776"/>
            <a:ext cx="634684" cy="1"/>
          </a:xfrm>
          <a:prstGeom prst="line">
            <a:avLst/>
          </a:prstGeom>
          <a:ln w="38100">
            <a:solidFill>
              <a:schemeClr val="accent1"/>
            </a:solidFill>
            <a:miter/>
          </a:ln>
        </p:spPr>
        <p:txBody>
          <a:bodyPr lIns="45719" rIns="45719"/>
          <a:lstStyle/>
          <a:p>
            <a:pPr/>
          </a:p>
        </p:txBody>
      </p:sp>
      <p:pic>
        <p:nvPicPr>
          <p:cNvPr id="382" name="Climate Change Program Priority Spirit Mark." descr="Climate Change Program Priority Spirit Mark."/>
          <p:cNvPicPr>
            <a:picLocks noChangeAspect="1"/>
          </p:cNvPicPr>
          <p:nvPr/>
        </p:nvPicPr>
        <p:blipFill>
          <a:blip r:embed="rId5">
            <a:extLst/>
          </a:blip>
          <a:stretch>
            <a:fillRect/>
          </a:stretch>
        </p:blipFill>
        <p:spPr>
          <a:xfrm>
            <a:off x="11158432" y="96489"/>
            <a:ext cx="945281" cy="914401"/>
          </a:xfrm>
          <a:prstGeom prst="rect">
            <a:avLst/>
          </a:prstGeom>
          <a:ln w="12700">
            <a:miter lim="400000"/>
          </a:ln>
        </p:spPr>
      </p:pic>
      <p:pic>
        <p:nvPicPr>
          <p:cNvPr id="383" name="Lawn as a path from one area of the yard to another" descr="Lawn as a path from one area of the yard to another"/>
          <p:cNvPicPr>
            <a:picLocks noChangeAspect="1"/>
          </p:cNvPicPr>
          <p:nvPr/>
        </p:nvPicPr>
        <p:blipFill>
          <a:blip r:embed="rId6">
            <a:extLst/>
          </a:blip>
          <a:srcRect l="0" t="20389" r="0" b="20389"/>
          <a:stretch>
            <a:fillRect/>
          </a:stretch>
        </p:blipFill>
        <p:spPr>
          <a:xfrm>
            <a:off x="1337288" y="1634466"/>
            <a:ext cx="6172201" cy="4873626"/>
          </a:xfrm>
          <a:prstGeom prst="rect">
            <a:avLst/>
          </a:prstGeom>
          <a:ln w="12700">
            <a:miter lim="400000"/>
          </a:ln>
        </p:spPr>
      </p:pic>
      <p:sp>
        <p:nvSpPr>
          <p:cNvPr id="384" name="Evolution vs. Revolution:…"/>
          <p:cNvSpPr txBox="1"/>
          <p:nvPr>
            <p:ph type="body" sz="half" idx="1"/>
          </p:nvPr>
        </p:nvSpPr>
        <p:spPr>
          <a:xfrm>
            <a:off x="6999481" y="2152785"/>
            <a:ext cx="4473223" cy="3811588"/>
          </a:xfrm>
          <a:prstGeom prst="rect">
            <a:avLst/>
          </a:prstGeom>
          <a:solidFill>
            <a:srgbClr val="FFFFFF"/>
          </a:solidFill>
          <a:effectLst>
            <a:outerShdw sx="100000" sy="100000" kx="0" ky="0" algn="b" rotWithShape="0" blurRad="63500" dist="25400" dir="5400000">
              <a:srgbClr val="000000">
                <a:alpha val="50000"/>
              </a:srgbClr>
            </a:outerShdw>
          </a:effectLst>
        </p:spPr>
        <p:txBody>
          <a:bodyPr/>
          <a:lstStyle/>
          <a:p>
            <a:pPr indent="63500">
              <a:defRPr sz="2400"/>
            </a:pPr>
            <a:r>
              <a:rPr u="sng"/>
              <a:t>Evolution vs. Revolution</a:t>
            </a:r>
            <a:r>
              <a:t>:</a:t>
            </a:r>
          </a:p>
          <a:p>
            <a:pPr marL="287421" indent="-160421">
              <a:buClr>
                <a:schemeClr val="accent2">
                  <a:lumOff val="-8627"/>
                </a:schemeClr>
              </a:buClr>
              <a:buSzPct val="100000"/>
              <a:buChar char="๏"/>
              <a:defRPr sz="2400"/>
            </a:pPr>
            <a:r>
              <a:t> Baby steps…</a:t>
            </a:r>
          </a:p>
          <a:p>
            <a:pPr marL="287421" indent="-160421">
              <a:buClr>
                <a:schemeClr val="accent2">
                  <a:lumOff val="-8627"/>
                </a:schemeClr>
              </a:buClr>
              <a:buSzPct val="100000"/>
              <a:buChar char="๏"/>
              <a:defRPr sz="2400"/>
            </a:pPr>
            <a:r>
              <a:t> Over time…</a:t>
            </a:r>
          </a:p>
          <a:p>
            <a:pPr marL="287421" indent="-160421">
              <a:buClr>
                <a:schemeClr val="accent2">
                  <a:lumOff val="-8627"/>
                </a:schemeClr>
              </a:buClr>
              <a:buSzPct val="100000"/>
              <a:buChar char="๏"/>
              <a:defRPr sz="2400"/>
            </a:pPr>
            <a:r>
              <a:t> Can lead to…</a:t>
            </a:r>
          </a:p>
          <a:p>
            <a:pPr marL="287421" indent="-160421">
              <a:buClr>
                <a:schemeClr val="accent2">
                  <a:lumOff val="-8627"/>
                </a:schemeClr>
              </a:buClr>
              <a:buSzPct val="100000"/>
              <a:buChar char="๏"/>
              <a:defRPr sz="2400"/>
            </a:pPr>
            <a:r>
              <a:t> A fundamentally different lawn</a:t>
            </a:r>
            <a:br/>
          </a:p>
          <a:p>
            <a:pPr marL="287421" indent="-160421">
              <a:buClr>
                <a:schemeClr val="accent2">
                  <a:lumOff val="-8627"/>
                </a:schemeClr>
              </a:buClr>
              <a:buSzPct val="100000"/>
              <a:buChar char="๏"/>
              <a:defRPr sz="2400"/>
            </a:pPr>
            <a:r>
              <a:t> But, feel free…</a:t>
            </a:r>
          </a:p>
          <a:p>
            <a:pPr marL="287421" indent="-160421">
              <a:buClr>
                <a:schemeClr val="accent2">
                  <a:lumOff val="-8627"/>
                </a:schemeClr>
              </a:buClr>
              <a:buSzPct val="100000"/>
              <a:buChar char="๏"/>
              <a:defRPr sz="2400"/>
            </a:pPr>
            <a:r>
              <a:t> To rip it all out at once</a:t>
            </a:r>
          </a:p>
        </p:txBody>
      </p:sp>
      <p:sp>
        <p:nvSpPr>
          <p:cNvPr id="385" name="Line"/>
          <p:cNvSpPr/>
          <p:nvPr/>
        </p:nvSpPr>
        <p:spPr>
          <a:xfrm>
            <a:off x="8723131" y="4917008"/>
            <a:ext cx="634685" cy="1"/>
          </a:xfrm>
          <a:prstGeom prst="line">
            <a:avLst/>
          </a:prstGeom>
          <a:ln w="38100">
            <a:solidFill>
              <a:schemeClr val="accent1"/>
            </a:solidFill>
            <a:miter/>
          </a:ln>
        </p:spPr>
        <p:txBody>
          <a:bodyPr lIns="45719" rIns="45719"/>
          <a:lstStyle/>
          <a:p>
            <a:pPr/>
          </a:p>
        </p:txBody>
      </p:sp>
      <p:sp>
        <p:nvSpPr>
          <p:cNvPr id="386" name="Credit: WSU EMG"/>
          <p:cNvSpPr txBox="1"/>
          <p:nvPr/>
        </p:nvSpPr>
        <p:spPr>
          <a:xfrm>
            <a:off x="1399420" y="6182129"/>
            <a:ext cx="1546422" cy="2888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solidFill>
                  <a:srgbClr val="FFFFFF"/>
                </a:solidFill>
              </a:defRPr>
            </a:lvl1pPr>
          </a:lstStyle>
          <a:p>
            <a:pPr/>
            <a:r>
              <a:t>Credit: WSU EMG</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0" name="Lawn as a path from one area of the yard to another." descr="Lawn as a path from one area of the yard to another."/>
          <p:cNvPicPr>
            <a:picLocks noChangeAspect="1"/>
          </p:cNvPicPr>
          <p:nvPr/>
        </p:nvPicPr>
        <p:blipFill>
          <a:blip r:embed="rId3">
            <a:extLst/>
          </a:blip>
          <a:stretch>
            <a:fillRect/>
          </a:stretch>
        </p:blipFill>
        <p:spPr>
          <a:xfrm>
            <a:off x="0" y="0"/>
            <a:ext cx="12192001" cy="6858000"/>
          </a:xfrm>
          <a:prstGeom prst="rect">
            <a:avLst/>
          </a:prstGeom>
          <a:ln w="12700">
            <a:miter lim="400000"/>
          </a:ln>
        </p:spPr>
      </p:pic>
      <p:pic>
        <p:nvPicPr>
          <p:cNvPr id="391" name="Crimson stripes -rectangle.png" descr="Crimson stripes -rectangle.png"/>
          <p:cNvPicPr>
            <a:picLocks noChangeAspect="1"/>
          </p:cNvPicPr>
          <p:nvPr/>
        </p:nvPicPr>
        <p:blipFill>
          <a:blip r:embed="rId4">
            <a:extLst/>
          </a:blip>
          <a:stretch>
            <a:fillRect/>
          </a:stretch>
        </p:blipFill>
        <p:spPr>
          <a:xfrm>
            <a:off x="7867299" y="4179954"/>
            <a:ext cx="4188844" cy="2235232"/>
          </a:xfrm>
          <a:prstGeom prst="rect">
            <a:avLst/>
          </a:prstGeom>
          <a:ln w="12700">
            <a:miter lim="400000"/>
          </a:ln>
        </p:spPr>
      </p:pic>
      <p:sp>
        <p:nvSpPr>
          <p:cNvPr id="392" name="Rectangle 14"/>
          <p:cNvSpPr/>
          <p:nvPr/>
        </p:nvSpPr>
        <p:spPr>
          <a:xfrm>
            <a:off x="286516" y="1408031"/>
            <a:ext cx="5334001" cy="2845181"/>
          </a:xfrm>
          <a:prstGeom prst="rect">
            <a:avLst/>
          </a:prstGeom>
          <a:solidFill>
            <a:schemeClr val="accent2">
              <a:lumOff val="-8627"/>
            </a:schemeClr>
          </a:solidFill>
          <a:ln w="12700">
            <a:solidFill>
              <a:srgbClr val="930D28"/>
            </a:solidFill>
            <a:miter/>
          </a:ln>
        </p:spPr>
        <p:txBody>
          <a:bodyPr lIns="45719" rIns="45719" anchor="ctr"/>
          <a:lstStyle/>
          <a:p>
            <a:pPr>
              <a:defRPr>
                <a:solidFill>
                  <a:srgbClr val="FFFFFF"/>
                </a:solidFill>
              </a:defRPr>
            </a:pPr>
          </a:p>
        </p:txBody>
      </p:sp>
      <p:sp>
        <p:nvSpPr>
          <p:cNvPr id="393" name="Small changes, over time…"/>
          <p:cNvSpPr txBox="1"/>
          <p:nvPr>
            <p:ph type="title"/>
          </p:nvPr>
        </p:nvSpPr>
        <p:spPr>
          <a:xfrm>
            <a:off x="839787" y="317500"/>
            <a:ext cx="9937551" cy="777231"/>
          </a:xfrm>
          <a:prstGeom prst="rect">
            <a:avLst/>
          </a:prstGeom>
        </p:spPr>
        <p:txBody>
          <a:bodyPr anchor="t"/>
          <a:lstStyle>
            <a:lvl1pPr>
              <a:defRPr sz="4800"/>
            </a:lvl1pPr>
          </a:lstStyle>
          <a:p>
            <a:pPr/>
            <a:r>
              <a:t>Small changes, over time…</a:t>
            </a:r>
          </a:p>
        </p:txBody>
      </p:sp>
      <p:sp>
        <p:nvSpPr>
          <p:cNvPr id="394" name="Line"/>
          <p:cNvSpPr/>
          <p:nvPr/>
        </p:nvSpPr>
        <p:spPr>
          <a:xfrm>
            <a:off x="7010606" y="2151318"/>
            <a:ext cx="1" cy="3789122"/>
          </a:xfrm>
          <a:prstGeom prst="line">
            <a:avLst/>
          </a:prstGeom>
          <a:ln w="38100">
            <a:solidFill>
              <a:schemeClr val="accent1"/>
            </a:solidFill>
            <a:miter/>
          </a:ln>
        </p:spPr>
        <p:txBody>
          <a:bodyPr lIns="45719" rIns="45719"/>
          <a:lstStyle/>
          <a:p>
            <a:pPr/>
          </a:p>
        </p:txBody>
      </p:sp>
      <p:sp>
        <p:nvSpPr>
          <p:cNvPr id="395" name="Line"/>
          <p:cNvSpPr/>
          <p:nvPr/>
        </p:nvSpPr>
        <p:spPr>
          <a:xfrm flipH="1" flipV="1">
            <a:off x="6691" y="6845746"/>
            <a:ext cx="12178618" cy="1"/>
          </a:xfrm>
          <a:prstGeom prst="line">
            <a:avLst/>
          </a:prstGeom>
          <a:ln w="38100">
            <a:solidFill>
              <a:schemeClr val="accent1"/>
            </a:solidFill>
            <a:miter/>
          </a:ln>
        </p:spPr>
        <p:txBody>
          <a:bodyPr lIns="45719" rIns="45719"/>
          <a:lstStyle/>
          <a:p>
            <a:pPr/>
          </a:p>
        </p:txBody>
      </p:sp>
      <p:sp>
        <p:nvSpPr>
          <p:cNvPr id="396" name="Line"/>
          <p:cNvSpPr/>
          <p:nvPr/>
        </p:nvSpPr>
        <p:spPr>
          <a:xfrm>
            <a:off x="908300" y="1004776"/>
            <a:ext cx="634684" cy="1"/>
          </a:xfrm>
          <a:prstGeom prst="line">
            <a:avLst/>
          </a:prstGeom>
          <a:ln w="38100">
            <a:solidFill>
              <a:schemeClr val="accent1"/>
            </a:solidFill>
            <a:miter/>
          </a:ln>
        </p:spPr>
        <p:txBody>
          <a:bodyPr lIns="45719" rIns="45719"/>
          <a:lstStyle/>
          <a:p>
            <a:pPr/>
          </a:p>
        </p:txBody>
      </p:sp>
      <p:pic>
        <p:nvPicPr>
          <p:cNvPr id="397" name="Climate Change Program Priority Spirit Mark." descr="Climate Change Program Priority Spirit Mark."/>
          <p:cNvPicPr>
            <a:picLocks noChangeAspect="1"/>
          </p:cNvPicPr>
          <p:nvPr/>
        </p:nvPicPr>
        <p:blipFill>
          <a:blip r:embed="rId5">
            <a:extLst/>
          </a:blip>
          <a:stretch>
            <a:fillRect/>
          </a:stretch>
        </p:blipFill>
        <p:spPr>
          <a:xfrm>
            <a:off x="11158432" y="96489"/>
            <a:ext cx="945281" cy="914401"/>
          </a:xfrm>
          <a:prstGeom prst="rect">
            <a:avLst/>
          </a:prstGeom>
          <a:ln w="12700">
            <a:miter lim="400000"/>
          </a:ln>
        </p:spPr>
      </p:pic>
      <p:pic>
        <p:nvPicPr>
          <p:cNvPr id="398" name="Lawn being manually edged" descr="Lawn being manually edged"/>
          <p:cNvPicPr>
            <a:picLocks noChangeAspect="1"/>
          </p:cNvPicPr>
          <p:nvPr/>
        </p:nvPicPr>
        <p:blipFill>
          <a:blip r:embed="rId6">
            <a:extLst/>
          </a:blip>
          <a:srcRect l="0" t="20389" r="0" b="20389"/>
          <a:stretch>
            <a:fillRect/>
          </a:stretch>
        </p:blipFill>
        <p:spPr>
          <a:xfrm>
            <a:off x="496847" y="1760110"/>
            <a:ext cx="5483921" cy="4330153"/>
          </a:xfrm>
          <a:prstGeom prst="rect">
            <a:avLst/>
          </a:prstGeom>
          <a:ln w="12700">
            <a:miter lim="400000"/>
          </a:ln>
        </p:spPr>
      </p:pic>
      <p:sp>
        <p:nvSpPr>
          <p:cNvPr id="399" name="Credit: WSU EMG"/>
          <p:cNvSpPr txBox="1"/>
          <p:nvPr/>
        </p:nvSpPr>
        <p:spPr>
          <a:xfrm>
            <a:off x="536567" y="5801590"/>
            <a:ext cx="1546422" cy="2888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solidFill>
                  <a:srgbClr val="FFFFFF"/>
                </a:solidFill>
              </a:defRPr>
            </a:lvl1pPr>
          </a:lstStyle>
          <a:p>
            <a:pPr/>
            <a:r>
              <a:t>Credit: WSU EMG</a:t>
            </a:r>
          </a:p>
        </p:txBody>
      </p:sp>
      <p:pic>
        <p:nvPicPr>
          <p:cNvPr id="400" name="Removing lawn sod with an axe." descr="Removing lawn sod with an axe."/>
          <p:cNvPicPr>
            <a:picLocks noChangeAspect="1"/>
          </p:cNvPicPr>
          <p:nvPr/>
        </p:nvPicPr>
        <p:blipFill>
          <a:blip r:embed="rId7">
            <a:extLst/>
          </a:blip>
          <a:srcRect l="0" t="20389" r="0" b="20389"/>
          <a:stretch>
            <a:fillRect/>
          </a:stretch>
        </p:blipFill>
        <p:spPr>
          <a:xfrm>
            <a:off x="6282817" y="1724788"/>
            <a:ext cx="5573621" cy="4400981"/>
          </a:xfrm>
          <a:prstGeom prst="rect">
            <a:avLst/>
          </a:prstGeom>
          <a:ln w="12700">
            <a:miter lim="400000"/>
          </a:ln>
        </p:spPr>
      </p:pic>
      <p:sp>
        <p:nvSpPr>
          <p:cNvPr id="401" name="‘Half Moon’ Tool"/>
          <p:cNvSpPr txBox="1"/>
          <p:nvPr/>
        </p:nvSpPr>
        <p:spPr>
          <a:xfrm>
            <a:off x="2621952" y="1436134"/>
            <a:ext cx="1852239"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solidFill>
                  <a:srgbClr val="FFFFFF"/>
                </a:solidFill>
              </a:defRPr>
            </a:lvl1pPr>
          </a:lstStyle>
          <a:p>
            <a:pPr/>
            <a:r>
              <a:t>‘Half Moon’ Tool</a:t>
            </a:r>
          </a:p>
        </p:txBody>
      </p:sp>
      <p:sp>
        <p:nvSpPr>
          <p:cNvPr id="402" name="Pick Axe"/>
          <p:cNvSpPr txBox="1"/>
          <p:nvPr/>
        </p:nvSpPr>
        <p:spPr>
          <a:xfrm>
            <a:off x="8401176" y="1436134"/>
            <a:ext cx="1048790"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lvl1pPr>
          </a:lstStyle>
          <a:p>
            <a:pPr/>
            <a:r>
              <a:t>Pick Axe</a:t>
            </a:r>
          </a:p>
        </p:txBody>
      </p:sp>
      <p:sp>
        <p:nvSpPr>
          <p:cNvPr id="403" name="Credit: WSU EMG"/>
          <p:cNvSpPr txBox="1"/>
          <p:nvPr/>
        </p:nvSpPr>
        <p:spPr>
          <a:xfrm>
            <a:off x="6333744" y="5801590"/>
            <a:ext cx="1546421" cy="2888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solidFill>
                  <a:srgbClr val="FFFFFF"/>
                </a:solidFill>
              </a:defRPr>
            </a:lvl1pPr>
          </a:lstStyle>
          <a:p>
            <a:pPr/>
            <a:r>
              <a:t>Credit: WSU EMG</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7" name="Lawn as a path from one area of the yard to another." descr="Lawn as a path from one area of the yard to another."/>
          <p:cNvPicPr>
            <a:picLocks noChangeAspect="1"/>
          </p:cNvPicPr>
          <p:nvPr/>
        </p:nvPicPr>
        <p:blipFill>
          <a:blip r:embed="rId3">
            <a:extLst/>
          </a:blip>
          <a:stretch>
            <a:fillRect/>
          </a:stretch>
        </p:blipFill>
        <p:spPr>
          <a:xfrm>
            <a:off x="0" y="0"/>
            <a:ext cx="12192001" cy="6858000"/>
          </a:xfrm>
          <a:prstGeom prst="rect">
            <a:avLst/>
          </a:prstGeom>
          <a:ln w="12700">
            <a:miter lim="400000"/>
          </a:ln>
        </p:spPr>
      </p:pic>
      <p:pic>
        <p:nvPicPr>
          <p:cNvPr id="408" name="Crimson stripes -rectangle.png" descr="Crimson stripes -rectangle.png"/>
          <p:cNvPicPr>
            <a:picLocks noChangeAspect="1"/>
          </p:cNvPicPr>
          <p:nvPr/>
        </p:nvPicPr>
        <p:blipFill>
          <a:blip r:embed="rId4">
            <a:extLst/>
          </a:blip>
          <a:stretch>
            <a:fillRect/>
          </a:stretch>
        </p:blipFill>
        <p:spPr>
          <a:xfrm>
            <a:off x="7867299" y="4179954"/>
            <a:ext cx="4188844" cy="2235232"/>
          </a:xfrm>
          <a:prstGeom prst="rect">
            <a:avLst/>
          </a:prstGeom>
          <a:ln w="12700">
            <a:miter lim="400000"/>
          </a:ln>
        </p:spPr>
      </p:pic>
      <p:sp>
        <p:nvSpPr>
          <p:cNvPr id="409" name="Rectangle 14"/>
          <p:cNvSpPr/>
          <p:nvPr/>
        </p:nvSpPr>
        <p:spPr>
          <a:xfrm>
            <a:off x="286516" y="1408031"/>
            <a:ext cx="5334001" cy="2845181"/>
          </a:xfrm>
          <a:prstGeom prst="rect">
            <a:avLst/>
          </a:prstGeom>
          <a:solidFill>
            <a:schemeClr val="accent2">
              <a:lumOff val="-8627"/>
            </a:schemeClr>
          </a:solidFill>
          <a:ln w="12700">
            <a:solidFill>
              <a:srgbClr val="930D28"/>
            </a:solidFill>
            <a:miter/>
          </a:ln>
        </p:spPr>
        <p:txBody>
          <a:bodyPr lIns="45719" rIns="45719" anchor="ctr"/>
          <a:lstStyle/>
          <a:p>
            <a:pPr>
              <a:defRPr>
                <a:solidFill>
                  <a:srgbClr val="FFFFFF"/>
                </a:solidFill>
              </a:defRPr>
            </a:pPr>
          </a:p>
        </p:txBody>
      </p:sp>
      <p:sp>
        <p:nvSpPr>
          <p:cNvPr id="410" name="Barely noticeable, but in 3 years…"/>
          <p:cNvSpPr txBox="1"/>
          <p:nvPr>
            <p:ph type="title"/>
          </p:nvPr>
        </p:nvSpPr>
        <p:spPr>
          <a:xfrm>
            <a:off x="839787" y="317500"/>
            <a:ext cx="9937551" cy="777231"/>
          </a:xfrm>
          <a:prstGeom prst="rect">
            <a:avLst/>
          </a:prstGeom>
        </p:spPr>
        <p:txBody>
          <a:bodyPr anchor="t"/>
          <a:lstStyle>
            <a:lvl1pPr>
              <a:defRPr sz="4800"/>
            </a:lvl1pPr>
          </a:lstStyle>
          <a:p>
            <a:pPr/>
            <a:r>
              <a:t>Barely noticeable, but in 3 years…</a:t>
            </a:r>
          </a:p>
        </p:txBody>
      </p:sp>
      <p:sp>
        <p:nvSpPr>
          <p:cNvPr id="411" name="Line"/>
          <p:cNvSpPr/>
          <p:nvPr/>
        </p:nvSpPr>
        <p:spPr>
          <a:xfrm>
            <a:off x="7010606" y="2151318"/>
            <a:ext cx="1" cy="3789122"/>
          </a:xfrm>
          <a:prstGeom prst="line">
            <a:avLst/>
          </a:prstGeom>
          <a:ln w="38100">
            <a:solidFill>
              <a:schemeClr val="accent1"/>
            </a:solidFill>
            <a:miter/>
          </a:ln>
        </p:spPr>
        <p:txBody>
          <a:bodyPr lIns="45719" rIns="45719"/>
          <a:lstStyle/>
          <a:p>
            <a:pPr/>
          </a:p>
        </p:txBody>
      </p:sp>
      <p:sp>
        <p:nvSpPr>
          <p:cNvPr id="412" name="Line"/>
          <p:cNvSpPr/>
          <p:nvPr/>
        </p:nvSpPr>
        <p:spPr>
          <a:xfrm flipH="1" flipV="1">
            <a:off x="6691" y="6845746"/>
            <a:ext cx="12178618" cy="1"/>
          </a:xfrm>
          <a:prstGeom prst="line">
            <a:avLst/>
          </a:prstGeom>
          <a:ln w="38100">
            <a:solidFill>
              <a:schemeClr val="accent1"/>
            </a:solidFill>
            <a:miter/>
          </a:ln>
        </p:spPr>
        <p:txBody>
          <a:bodyPr lIns="45719" rIns="45719"/>
          <a:lstStyle/>
          <a:p>
            <a:pPr/>
          </a:p>
        </p:txBody>
      </p:sp>
      <p:sp>
        <p:nvSpPr>
          <p:cNvPr id="413" name="Line"/>
          <p:cNvSpPr/>
          <p:nvPr/>
        </p:nvSpPr>
        <p:spPr>
          <a:xfrm>
            <a:off x="908300" y="1004776"/>
            <a:ext cx="634684" cy="1"/>
          </a:xfrm>
          <a:prstGeom prst="line">
            <a:avLst/>
          </a:prstGeom>
          <a:ln w="38100">
            <a:solidFill>
              <a:schemeClr val="accent1"/>
            </a:solidFill>
            <a:miter/>
          </a:ln>
        </p:spPr>
        <p:txBody>
          <a:bodyPr lIns="45719" rIns="45719"/>
          <a:lstStyle/>
          <a:p>
            <a:pPr/>
          </a:p>
        </p:txBody>
      </p:sp>
      <p:pic>
        <p:nvPicPr>
          <p:cNvPr id="414" name="Climate Change Program Priority Spirit Mark." descr="Climate Change Program Priority Spirit Mark."/>
          <p:cNvPicPr>
            <a:picLocks noChangeAspect="1"/>
          </p:cNvPicPr>
          <p:nvPr/>
        </p:nvPicPr>
        <p:blipFill>
          <a:blip r:embed="rId5">
            <a:extLst/>
          </a:blip>
          <a:stretch>
            <a:fillRect/>
          </a:stretch>
        </p:blipFill>
        <p:spPr>
          <a:xfrm>
            <a:off x="11158432" y="96489"/>
            <a:ext cx="945281" cy="914401"/>
          </a:xfrm>
          <a:prstGeom prst="rect">
            <a:avLst/>
          </a:prstGeom>
          <a:ln w="12700">
            <a:miter lim="400000"/>
          </a:ln>
        </p:spPr>
      </p:pic>
      <p:pic>
        <p:nvPicPr>
          <p:cNvPr id="415" name="Lawn as a path from one area of the yard to another" descr="Lawn as a path from one area of the yard to another"/>
          <p:cNvPicPr>
            <a:picLocks noChangeAspect="1"/>
          </p:cNvPicPr>
          <p:nvPr/>
        </p:nvPicPr>
        <p:blipFill>
          <a:blip r:embed="rId6">
            <a:extLst/>
          </a:blip>
          <a:srcRect l="0" t="20389" r="0" b="20389"/>
          <a:stretch>
            <a:fillRect/>
          </a:stretch>
        </p:blipFill>
        <p:spPr>
          <a:xfrm>
            <a:off x="485641" y="1760110"/>
            <a:ext cx="5483921" cy="4330153"/>
          </a:xfrm>
          <a:prstGeom prst="rect">
            <a:avLst/>
          </a:prstGeom>
          <a:ln w="12700">
            <a:miter lim="400000"/>
          </a:ln>
        </p:spPr>
      </p:pic>
      <p:sp>
        <p:nvSpPr>
          <p:cNvPr id="416" name="Credit: WSU EMG"/>
          <p:cNvSpPr txBox="1"/>
          <p:nvPr/>
        </p:nvSpPr>
        <p:spPr>
          <a:xfrm>
            <a:off x="1399420" y="6182129"/>
            <a:ext cx="1546422" cy="2888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solidFill>
                  <a:srgbClr val="FFFFFF"/>
                </a:solidFill>
              </a:defRPr>
            </a:lvl1pPr>
          </a:lstStyle>
          <a:p>
            <a:pPr/>
            <a:r>
              <a:t>Credit: WSU EMG</a:t>
            </a:r>
          </a:p>
        </p:txBody>
      </p:sp>
      <p:pic>
        <p:nvPicPr>
          <p:cNvPr id="417" name="After picture of lawn path with 4 to 6 inches removed." descr="After picture of lawn path with 4 to 6 inches removed."/>
          <p:cNvPicPr>
            <a:picLocks noChangeAspect="1"/>
          </p:cNvPicPr>
          <p:nvPr/>
        </p:nvPicPr>
        <p:blipFill>
          <a:blip r:embed="rId7">
            <a:extLst/>
          </a:blip>
          <a:srcRect l="0" t="20389" r="0" b="20389"/>
          <a:stretch>
            <a:fillRect/>
          </a:stretch>
        </p:blipFill>
        <p:spPr>
          <a:xfrm>
            <a:off x="6282817" y="1724788"/>
            <a:ext cx="5573621" cy="4400981"/>
          </a:xfrm>
          <a:prstGeom prst="rect">
            <a:avLst/>
          </a:prstGeom>
          <a:ln w="12700">
            <a:miter lim="400000"/>
          </a:ln>
        </p:spPr>
      </p:pic>
      <p:sp>
        <p:nvSpPr>
          <p:cNvPr id="418" name="Fall 2024"/>
          <p:cNvSpPr txBox="1"/>
          <p:nvPr/>
        </p:nvSpPr>
        <p:spPr>
          <a:xfrm>
            <a:off x="2621952" y="1436134"/>
            <a:ext cx="1069998"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solidFill>
                  <a:srgbClr val="FFFFFF"/>
                </a:solidFill>
              </a:defRPr>
            </a:lvl1pPr>
          </a:lstStyle>
          <a:p>
            <a:pPr/>
            <a:r>
              <a:t>Fall 2024</a:t>
            </a:r>
          </a:p>
        </p:txBody>
      </p:sp>
      <p:sp>
        <p:nvSpPr>
          <p:cNvPr id="419" name="Spring 2025"/>
          <p:cNvSpPr txBox="1"/>
          <p:nvPr/>
        </p:nvSpPr>
        <p:spPr>
          <a:xfrm>
            <a:off x="8401176" y="1436134"/>
            <a:ext cx="1400062"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lvl1pPr>
          </a:lstStyle>
          <a:p>
            <a:pPr/>
            <a:r>
              <a:t>Spring 2025</a:t>
            </a:r>
          </a:p>
        </p:txBody>
      </p:sp>
      <p:sp>
        <p:nvSpPr>
          <p:cNvPr id="420" name="Credit: WSU EMG"/>
          <p:cNvSpPr txBox="1"/>
          <p:nvPr/>
        </p:nvSpPr>
        <p:spPr>
          <a:xfrm>
            <a:off x="536567" y="5801590"/>
            <a:ext cx="1546422" cy="2888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solidFill>
                  <a:srgbClr val="FFFFFF"/>
                </a:solidFill>
              </a:defRPr>
            </a:lvl1pPr>
          </a:lstStyle>
          <a:p>
            <a:pPr/>
            <a:r>
              <a:t>Credit: WSU EMG</a:t>
            </a:r>
          </a:p>
        </p:txBody>
      </p:sp>
      <p:sp>
        <p:nvSpPr>
          <p:cNvPr id="421" name="Credit: WSU EMG"/>
          <p:cNvSpPr txBox="1"/>
          <p:nvPr/>
        </p:nvSpPr>
        <p:spPr>
          <a:xfrm>
            <a:off x="6333744" y="5801590"/>
            <a:ext cx="1546421" cy="2888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solidFill>
                  <a:srgbClr val="FFFFFF"/>
                </a:solidFill>
              </a:defRPr>
            </a:lvl1pPr>
          </a:lstStyle>
          <a:p>
            <a:pPr/>
            <a:r>
              <a:t>Credit: WSU EMG</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5" name="image7.png" descr="image7.png"/>
          <p:cNvPicPr>
            <a:picLocks noChangeAspect="1"/>
          </p:cNvPicPr>
          <p:nvPr/>
        </p:nvPicPr>
        <p:blipFill>
          <a:blip r:embed="rId3">
            <a:extLst/>
          </a:blip>
          <a:stretch>
            <a:fillRect/>
          </a:stretch>
        </p:blipFill>
        <p:spPr>
          <a:xfrm>
            <a:off x="0" y="-1"/>
            <a:ext cx="12192001" cy="6858001"/>
          </a:xfrm>
          <a:prstGeom prst="rect">
            <a:avLst/>
          </a:prstGeom>
          <a:ln w="12700">
            <a:miter lim="400000"/>
          </a:ln>
        </p:spPr>
      </p:pic>
      <p:sp>
        <p:nvSpPr>
          <p:cNvPr id="426" name="Rectangle 14"/>
          <p:cNvSpPr/>
          <p:nvPr/>
        </p:nvSpPr>
        <p:spPr>
          <a:xfrm>
            <a:off x="4773501" y="1098817"/>
            <a:ext cx="4916073" cy="997305"/>
          </a:xfrm>
          <a:prstGeom prst="rect">
            <a:avLst/>
          </a:prstGeom>
          <a:solidFill>
            <a:schemeClr val="accent2">
              <a:lumOff val="-8627"/>
            </a:schemeClr>
          </a:solidFill>
          <a:ln w="12700">
            <a:solidFill>
              <a:srgbClr val="930D28"/>
            </a:solidFill>
            <a:miter/>
          </a:ln>
        </p:spPr>
        <p:txBody>
          <a:bodyPr lIns="45719" rIns="45719" anchor="ctr"/>
          <a:lstStyle/>
          <a:p>
            <a:pPr>
              <a:defRPr>
                <a:solidFill>
                  <a:srgbClr val="FFFFFF"/>
                </a:solidFill>
              </a:defRPr>
            </a:pPr>
          </a:p>
        </p:txBody>
      </p:sp>
      <p:sp>
        <p:nvSpPr>
          <p:cNvPr id="427" name="Rectangle 14"/>
          <p:cNvSpPr/>
          <p:nvPr/>
        </p:nvSpPr>
        <p:spPr>
          <a:xfrm>
            <a:off x="966539" y="2914260"/>
            <a:ext cx="10825315" cy="2845181"/>
          </a:xfrm>
          <a:prstGeom prst="rect">
            <a:avLst/>
          </a:prstGeom>
          <a:solidFill>
            <a:srgbClr val="A7A7A7"/>
          </a:solidFill>
          <a:ln w="12700">
            <a:miter lim="400000"/>
          </a:ln>
        </p:spPr>
        <p:txBody>
          <a:bodyPr lIns="45719" rIns="45719" anchor="ctr"/>
          <a:lstStyle/>
          <a:p>
            <a:pPr algn="ctr">
              <a:defRPr>
                <a:solidFill>
                  <a:srgbClr val="FFFFFF"/>
                </a:solidFill>
              </a:defRPr>
            </a:pPr>
          </a:p>
        </p:txBody>
      </p:sp>
      <p:pic>
        <p:nvPicPr>
          <p:cNvPr id="428" name="Arborist wood chips" descr="Arborist wood chips"/>
          <p:cNvPicPr>
            <a:picLocks noChangeAspect="1"/>
          </p:cNvPicPr>
          <p:nvPr/>
        </p:nvPicPr>
        <p:blipFill>
          <a:blip r:embed="rId4">
            <a:extLst/>
          </a:blip>
          <a:srcRect l="7752" t="0" r="7752" b="0"/>
          <a:stretch>
            <a:fillRect/>
          </a:stretch>
        </p:blipFill>
        <p:spPr>
          <a:xfrm>
            <a:off x="5235300" y="1577104"/>
            <a:ext cx="6172201" cy="4873626"/>
          </a:xfrm>
          <a:prstGeom prst="rect">
            <a:avLst/>
          </a:prstGeom>
          <a:ln w="12700">
            <a:miter lim="400000"/>
          </a:ln>
        </p:spPr>
      </p:pic>
      <p:sp>
        <p:nvSpPr>
          <p:cNvPr id="429" name="The Best Way to Remove Lawn"/>
          <p:cNvSpPr txBox="1"/>
          <p:nvPr>
            <p:ph type="title"/>
          </p:nvPr>
        </p:nvSpPr>
        <p:spPr>
          <a:xfrm>
            <a:off x="735563" y="332130"/>
            <a:ext cx="8932315" cy="1155738"/>
          </a:xfrm>
          <a:prstGeom prst="rect">
            <a:avLst/>
          </a:prstGeom>
        </p:spPr>
        <p:txBody>
          <a:bodyPr anchor="t"/>
          <a:lstStyle>
            <a:lvl1pPr>
              <a:defRPr sz="4800"/>
            </a:lvl1pPr>
          </a:lstStyle>
          <a:p>
            <a:pPr/>
            <a:r>
              <a:t>The Best Way to Remove Lawn</a:t>
            </a:r>
          </a:p>
        </p:txBody>
      </p:sp>
      <p:sp>
        <p:nvSpPr>
          <p:cNvPr id="430" name="Also happens to be easiest!…"/>
          <p:cNvSpPr txBox="1"/>
          <p:nvPr>
            <p:ph type="body" sz="half" idx="1"/>
          </p:nvPr>
        </p:nvSpPr>
        <p:spPr>
          <a:xfrm>
            <a:off x="1214690" y="2108122"/>
            <a:ext cx="6043217" cy="3811589"/>
          </a:xfrm>
          <a:prstGeom prst="rect">
            <a:avLst/>
          </a:prstGeom>
          <a:solidFill>
            <a:srgbClr val="FFFFFF"/>
          </a:solidFill>
          <a:effectLst>
            <a:outerShdw sx="100000" sy="100000" kx="0" ky="0" algn="b" rotWithShape="0" blurRad="63500" dist="25400" dir="5400000">
              <a:srgbClr val="000000">
                <a:alpha val="50000"/>
              </a:srgbClr>
            </a:outerShdw>
          </a:effectLst>
        </p:spPr>
        <p:txBody>
          <a:bodyPr/>
          <a:lstStyle/>
          <a:p>
            <a:pPr>
              <a:buClr>
                <a:schemeClr val="accent2">
                  <a:lumOff val="-8627"/>
                </a:schemeClr>
              </a:buClr>
              <a:defRPr sz="2400"/>
            </a:pPr>
            <a:r>
              <a:t>Also happens to be easiest!</a:t>
            </a:r>
          </a:p>
          <a:p>
            <a:pPr marL="393700" indent="-266700">
              <a:buClr>
                <a:schemeClr val="accent2">
                  <a:lumOff val="-8627"/>
                </a:schemeClr>
              </a:buClr>
              <a:buSzPct val="100000"/>
              <a:buChar char="๏"/>
              <a:defRPr sz="2400"/>
            </a:pPr>
            <a:r>
              <a:t>1. Mow lawn close (scalp it)</a:t>
            </a:r>
            <a:br/>
            <a:r>
              <a:t>     best time is mid-summer</a:t>
            </a:r>
          </a:p>
          <a:p>
            <a:pPr marL="393700" indent="-266700">
              <a:buClr>
                <a:schemeClr val="accent2">
                  <a:lumOff val="-8627"/>
                </a:schemeClr>
              </a:buClr>
              <a:buSzPct val="100000"/>
              <a:buChar char="๏"/>
              <a:defRPr sz="2400"/>
            </a:pPr>
            <a:r>
              <a:t>2. Cover with 8-12” Arborist Wood Chips</a:t>
            </a:r>
            <a:br/>
            <a:r>
              <a:t>     When they chop up the trimmings</a:t>
            </a:r>
          </a:p>
          <a:p>
            <a:pPr marL="393700" indent="-266700">
              <a:buClr>
                <a:schemeClr val="accent2">
                  <a:lumOff val="-8627"/>
                </a:schemeClr>
              </a:buClr>
              <a:buSzPct val="100000"/>
              <a:buChar char="๏"/>
              <a:defRPr sz="2400"/>
            </a:pPr>
            <a:r>
              <a:t>3. Wait 2-6 weeks</a:t>
            </a:r>
            <a:br/>
            <a:r>
              <a:t>     Then pull back and check</a:t>
            </a:r>
          </a:p>
          <a:p>
            <a:pPr marL="393700" indent="-266700">
              <a:buClr>
                <a:schemeClr val="accent2">
                  <a:lumOff val="-8627"/>
                </a:schemeClr>
              </a:buClr>
              <a:buSzPct val="100000"/>
              <a:buChar char="๏"/>
              <a:defRPr sz="2400"/>
            </a:pPr>
            <a:r>
              <a:t>4. Plant</a:t>
            </a:r>
          </a:p>
        </p:txBody>
      </p:sp>
      <p:sp>
        <p:nvSpPr>
          <p:cNvPr id="431" name="Line"/>
          <p:cNvSpPr/>
          <p:nvPr/>
        </p:nvSpPr>
        <p:spPr>
          <a:xfrm>
            <a:off x="1208623" y="5909668"/>
            <a:ext cx="4928772" cy="1"/>
          </a:xfrm>
          <a:prstGeom prst="line">
            <a:avLst/>
          </a:prstGeom>
          <a:ln w="38100">
            <a:solidFill>
              <a:schemeClr val="accent1"/>
            </a:solidFill>
            <a:miter/>
          </a:ln>
        </p:spPr>
        <p:txBody>
          <a:bodyPr lIns="45719" rIns="45719"/>
          <a:lstStyle/>
          <a:p>
            <a:pPr/>
          </a:p>
        </p:txBody>
      </p:sp>
      <p:sp>
        <p:nvSpPr>
          <p:cNvPr id="432" name="Line"/>
          <p:cNvSpPr/>
          <p:nvPr/>
        </p:nvSpPr>
        <p:spPr>
          <a:xfrm flipH="1" flipV="1">
            <a:off x="6691" y="6845746"/>
            <a:ext cx="12178618" cy="1"/>
          </a:xfrm>
          <a:prstGeom prst="line">
            <a:avLst/>
          </a:prstGeom>
          <a:ln w="38100">
            <a:solidFill>
              <a:schemeClr val="accent1"/>
            </a:solidFill>
            <a:miter/>
          </a:ln>
        </p:spPr>
        <p:txBody>
          <a:bodyPr lIns="45719" rIns="45719"/>
          <a:lstStyle/>
          <a:p>
            <a:pPr/>
          </a:p>
        </p:txBody>
      </p:sp>
      <p:sp>
        <p:nvSpPr>
          <p:cNvPr id="433" name="Line"/>
          <p:cNvSpPr/>
          <p:nvPr/>
        </p:nvSpPr>
        <p:spPr>
          <a:xfrm>
            <a:off x="824920" y="1140269"/>
            <a:ext cx="634684" cy="1"/>
          </a:xfrm>
          <a:prstGeom prst="line">
            <a:avLst/>
          </a:prstGeom>
          <a:ln w="38100">
            <a:solidFill>
              <a:schemeClr val="accent1"/>
            </a:solidFill>
            <a:miter/>
          </a:ln>
        </p:spPr>
        <p:txBody>
          <a:bodyPr lIns="45719" rIns="45719"/>
          <a:lstStyle/>
          <a:p>
            <a:pPr/>
          </a:p>
        </p:txBody>
      </p:sp>
      <p:pic>
        <p:nvPicPr>
          <p:cNvPr id="434" name="Climate Change Program Priority Spirit Mark." descr="Climate Change Program Priority Spirit Mark."/>
          <p:cNvPicPr>
            <a:picLocks noChangeAspect="1"/>
          </p:cNvPicPr>
          <p:nvPr/>
        </p:nvPicPr>
        <p:blipFill>
          <a:blip r:embed="rId5">
            <a:extLst/>
          </a:blip>
          <a:stretch>
            <a:fillRect/>
          </a:stretch>
        </p:blipFill>
        <p:spPr>
          <a:xfrm>
            <a:off x="11158432" y="96489"/>
            <a:ext cx="945281" cy="914401"/>
          </a:xfrm>
          <a:prstGeom prst="rect">
            <a:avLst/>
          </a:prstGeom>
          <a:ln w="12700">
            <a:miter lim="400000"/>
          </a:ln>
        </p:spPr>
      </p:pic>
      <p:pic>
        <p:nvPicPr>
          <p:cNvPr id="435" name="Manual sod remover" descr="Manual sod remover"/>
          <p:cNvPicPr>
            <a:picLocks noChangeAspect="1"/>
          </p:cNvPicPr>
          <p:nvPr/>
        </p:nvPicPr>
        <p:blipFill>
          <a:blip r:embed="rId6">
            <a:extLst/>
          </a:blip>
          <a:stretch>
            <a:fillRect/>
          </a:stretch>
        </p:blipFill>
        <p:spPr>
          <a:xfrm>
            <a:off x="10392038" y="1096801"/>
            <a:ext cx="1731548" cy="1731548"/>
          </a:xfrm>
          <a:prstGeom prst="rect">
            <a:avLst/>
          </a:prstGeom>
          <a:ln w="12700">
            <a:miter lim="400000"/>
          </a:ln>
        </p:spPr>
      </p:pic>
      <p:pic>
        <p:nvPicPr>
          <p:cNvPr id="436" name="Power sod cutter" descr="Power sod cutter"/>
          <p:cNvPicPr>
            <a:picLocks noChangeAspect="1"/>
          </p:cNvPicPr>
          <p:nvPr/>
        </p:nvPicPr>
        <p:blipFill>
          <a:blip r:embed="rId7">
            <a:extLst/>
          </a:blip>
          <a:stretch>
            <a:fillRect/>
          </a:stretch>
        </p:blipFill>
        <p:spPr>
          <a:xfrm>
            <a:off x="10392038" y="5043895"/>
            <a:ext cx="1731548" cy="1731548"/>
          </a:xfrm>
          <a:prstGeom prst="rect">
            <a:avLst/>
          </a:prstGeom>
          <a:ln w="12700">
            <a:miter lim="400000"/>
          </a:ln>
        </p:spPr>
      </p:pic>
      <p:sp>
        <p:nvSpPr>
          <p:cNvPr id="437" name="Credit: Pexels 7509234"/>
          <p:cNvSpPr txBox="1"/>
          <p:nvPr/>
        </p:nvSpPr>
        <p:spPr>
          <a:xfrm>
            <a:off x="5407480" y="6059896"/>
            <a:ext cx="2216508" cy="31339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a:solidFill>
                  <a:srgbClr val="FFFFFF"/>
                </a:solidFill>
              </a:defRPr>
            </a:lvl1pPr>
          </a:lstStyle>
          <a:p>
            <a:pPr/>
            <a:r>
              <a:t>Credit: Pexels 7509234</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1" name="Crimson stripes -Square.png" descr="Crimson stripes -Square.png"/>
          <p:cNvPicPr>
            <a:picLocks noChangeAspect="1"/>
          </p:cNvPicPr>
          <p:nvPr/>
        </p:nvPicPr>
        <p:blipFill>
          <a:blip r:embed="rId3">
            <a:extLst/>
          </a:blip>
          <a:stretch>
            <a:fillRect/>
          </a:stretch>
        </p:blipFill>
        <p:spPr>
          <a:xfrm>
            <a:off x="5662048" y="1631699"/>
            <a:ext cx="2460908" cy="2378935"/>
          </a:xfrm>
          <a:prstGeom prst="rect">
            <a:avLst/>
          </a:prstGeom>
          <a:ln w="12700">
            <a:miter lim="400000"/>
          </a:ln>
        </p:spPr>
      </p:pic>
      <p:pic>
        <p:nvPicPr>
          <p:cNvPr id="442" name="Crimson stripes -Square.png" descr="Crimson stripes -Square.png"/>
          <p:cNvPicPr>
            <a:picLocks noChangeAspect="1"/>
          </p:cNvPicPr>
          <p:nvPr/>
        </p:nvPicPr>
        <p:blipFill>
          <a:blip r:embed="rId3">
            <a:extLst/>
          </a:blip>
          <a:stretch>
            <a:fillRect/>
          </a:stretch>
        </p:blipFill>
        <p:spPr>
          <a:xfrm>
            <a:off x="4180756" y="3998882"/>
            <a:ext cx="2460908" cy="2378936"/>
          </a:xfrm>
          <a:prstGeom prst="rect">
            <a:avLst/>
          </a:prstGeom>
          <a:ln w="12700">
            <a:miter lim="400000"/>
          </a:ln>
        </p:spPr>
      </p:pic>
      <p:sp>
        <p:nvSpPr>
          <p:cNvPr id="443" name="Two Studies:"/>
          <p:cNvSpPr txBox="1"/>
          <p:nvPr>
            <p:ph type="title"/>
          </p:nvPr>
        </p:nvSpPr>
        <p:spPr>
          <a:xfrm>
            <a:off x="778674" y="219924"/>
            <a:ext cx="10865876" cy="960141"/>
          </a:xfrm>
          <a:prstGeom prst="rect">
            <a:avLst/>
          </a:prstGeom>
        </p:spPr>
        <p:txBody>
          <a:bodyPr/>
          <a:lstStyle>
            <a:lvl1pPr>
              <a:defRPr sz="4200"/>
            </a:lvl1pPr>
          </a:lstStyle>
          <a:p>
            <a:pPr/>
            <a:r>
              <a:t>Two Studies:</a:t>
            </a:r>
          </a:p>
        </p:txBody>
      </p:sp>
      <p:sp>
        <p:nvSpPr>
          <p:cNvPr id="444" name="Cardboard:…"/>
          <p:cNvSpPr txBox="1"/>
          <p:nvPr>
            <p:ph type="body" sz="quarter" idx="1"/>
          </p:nvPr>
        </p:nvSpPr>
        <p:spPr>
          <a:xfrm>
            <a:off x="8385612" y="1783571"/>
            <a:ext cx="3454000" cy="4351339"/>
          </a:xfrm>
          <a:prstGeom prst="rect">
            <a:avLst/>
          </a:prstGeom>
          <a:solidFill>
            <a:srgbClr val="FFFFFF"/>
          </a:solidFill>
          <a:effectLst>
            <a:outerShdw sx="100000" sy="100000" kx="0" ky="0" algn="b" rotWithShape="0" blurRad="63500" dist="25400" dir="5400000">
              <a:srgbClr val="000000">
                <a:alpha val="50000"/>
              </a:srgbClr>
            </a:outerShdw>
          </a:effectLst>
        </p:spPr>
        <p:txBody>
          <a:bodyPr/>
          <a:lstStyle/>
          <a:p>
            <a:pPr marL="0" indent="0">
              <a:buSzTx/>
              <a:buFontTx/>
              <a:buNone/>
            </a:pPr>
            <a:r>
              <a:rPr u="sng"/>
              <a:t>Cardboard</a:t>
            </a:r>
            <a:r>
              <a:t>:</a:t>
            </a:r>
          </a:p>
          <a:p>
            <a:pPr>
              <a:buClr>
                <a:schemeClr val="accent2">
                  <a:lumOff val="-8627"/>
                </a:schemeClr>
              </a:buClr>
              <a:buChar char="๏"/>
              <a:defRPr sz="2200"/>
            </a:pPr>
            <a:r>
              <a:t>Do NOT use cardboard in your yard!</a:t>
            </a:r>
            <a:br/>
            <a:br/>
            <a:r>
              <a:t>- Contains </a:t>
            </a:r>
            <a:br/>
            <a:r>
              <a:t>‘Forever Chemicals’(!)</a:t>
            </a:r>
            <a:br/>
            <a:br/>
            <a:r>
              <a:t>- Deprives soil of oxygen</a:t>
            </a:r>
          </a:p>
        </p:txBody>
      </p:sp>
      <p:sp>
        <p:nvSpPr>
          <p:cNvPr id="445" name="Line"/>
          <p:cNvSpPr/>
          <p:nvPr/>
        </p:nvSpPr>
        <p:spPr>
          <a:xfrm flipH="1" flipV="1">
            <a:off x="6691" y="6845746"/>
            <a:ext cx="12178618" cy="1"/>
          </a:xfrm>
          <a:prstGeom prst="line">
            <a:avLst/>
          </a:prstGeom>
          <a:ln w="38100">
            <a:solidFill>
              <a:schemeClr val="accent1"/>
            </a:solidFill>
            <a:miter/>
          </a:ln>
        </p:spPr>
        <p:txBody>
          <a:bodyPr lIns="45719" rIns="45719"/>
          <a:lstStyle/>
          <a:p>
            <a:pPr/>
          </a:p>
        </p:txBody>
      </p:sp>
      <p:sp>
        <p:nvSpPr>
          <p:cNvPr id="446" name="Line"/>
          <p:cNvSpPr/>
          <p:nvPr/>
        </p:nvSpPr>
        <p:spPr>
          <a:xfrm>
            <a:off x="918723" y="1072734"/>
            <a:ext cx="634684" cy="1"/>
          </a:xfrm>
          <a:prstGeom prst="line">
            <a:avLst/>
          </a:prstGeom>
          <a:ln w="38100">
            <a:solidFill>
              <a:schemeClr val="accent1"/>
            </a:solidFill>
            <a:miter/>
          </a:ln>
        </p:spPr>
        <p:txBody>
          <a:bodyPr lIns="45719" rIns="45719"/>
          <a:lstStyle/>
          <a:p>
            <a:pPr/>
          </a:p>
        </p:txBody>
      </p:sp>
      <p:sp>
        <p:nvSpPr>
          <p:cNvPr id="447" name="Wood Chips*:…"/>
          <p:cNvSpPr txBox="1"/>
          <p:nvPr/>
        </p:nvSpPr>
        <p:spPr>
          <a:xfrm>
            <a:off x="4369000" y="1825625"/>
            <a:ext cx="3454000" cy="4351339"/>
          </a:xfrm>
          <a:prstGeom prst="rect">
            <a:avLst/>
          </a:prstGeom>
          <a:solidFill>
            <a:srgbClr val="FFFFFF"/>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normAutofit fontScale="100000" lnSpcReduction="0"/>
          </a:bodyPr>
          <a:lstStyle/>
          <a:p>
            <a:pPr defTabSz="914400">
              <a:lnSpc>
                <a:spcPct val="90000"/>
              </a:lnSpc>
              <a:spcBef>
                <a:spcPts val="1000"/>
              </a:spcBef>
              <a:defRPr sz="2800"/>
            </a:pPr>
            <a:r>
              <a:rPr u="sng"/>
              <a:t>Wood Chips*</a:t>
            </a:r>
            <a:r>
              <a:t>:</a:t>
            </a:r>
          </a:p>
          <a:p>
            <a:pPr marL="228600" indent="-228600" defTabSz="914400">
              <a:lnSpc>
                <a:spcPct val="90000"/>
              </a:lnSpc>
              <a:spcBef>
                <a:spcPts val="1000"/>
              </a:spcBef>
              <a:buClr>
                <a:schemeClr val="accent2">
                  <a:lumOff val="-8627"/>
                </a:schemeClr>
              </a:buClr>
              <a:buSzPct val="100000"/>
              <a:buFont typeface="Arial"/>
              <a:buChar char="๏"/>
              <a:defRPr sz="2400"/>
            </a:pPr>
            <a:r>
              <a:t> Kills the lawn</a:t>
            </a:r>
            <a:br/>
            <a:r>
              <a:t> </a:t>
            </a:r>
          </a:p>
          <a:p>
            <a:pPr marL="228600" indent="-228600" defTabSz="914400">
              <a:lnSpc>
                <a:spcPct val="90000"/>
              </a:lnSpc>
              <a:spcBef>
                <a:spcPts val="1000"/>
              </a:spcBef>
              <a:buClr>
                <a:schemeClr val="accent2">
                  <a:lumOff val="-8627"/>
                </a:schemeClr>
              </a:buClr>
              <a:buSzPct val="100000"/>
              <a:buFont typeface="Arial"/>
              <a:buChar char="๏"/>
              <a:defRPr sz="2400"/>
            </a:pPr>
            <a:r>
              <a:t> Supreses weeds</a:t>
            </a:r>
            <a:br/>
          </a:p>
          <a:p>
            <a:pPr marL="228600" indent="-228600" defTabSz="914400">
              <a:lnSpc>
                <a:spcPct val="90000"/>
              </a:lnSpc>
              <a:spcBef>
                <a:spcPts val="1000"/>
              </a:spcBef>
              <a:buClr>
                <a:schemeClr val="accent2">
                  <a:lumOff val="-8627"/>
                </a:schemeClr>
              </a:buClr>
              <a:buSzPct val="100000"/>
              <a:buFont typeface="Arial"/>
              <a:buChar char="๏"/>
              <a:defRPr sz="2400"/>
            </a:pPr>
            <a:r>
              <a:t> Oxygen &amp; water can still reach the soil</a:t>
            </a:r>
          </a:p>
        </p:txBody>
      </p:sp>
      <p:sp>
        <p:nvSpPr>
          <p:cNvPr id="448" name="Glyphosate*:…"/>
          <p:cNvSpPr txBox="1"/>
          <p:nvPr/>
        </p:nvSpPr>
        <p:spPr>
          <a:xfrm>
            <a:off x="352388" y="1783571"/>
            <a:ext cx="3453999" cy="4351339"/>
          </a:xfrm>
          <a:prstGeom prst="rect">
            <a:avLst/>
          </a:prstGeom>
          <a:solidFill>
            <a:srgbClr val="FFFFFF"/>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normAutofit fontScale="100000" lnSpcReduction="0"/>
          </a:bodyPr>
          <a:lstStyle/>
          <a:p>
            <a:pPr defTabSz="914400">
              <a:lnSpc>
                <a:spcPct val="90000"/>
              </a:lnSpc>
              <a:spcBef>
                <a:spcPts val="1000"/>
              </a:spcBef>
              <a:defRPr sz="2800"/>
            </a:pPr>
            <a:r>
              <a:rPr u="sng"/>
              <a:t>Glyphosate*</a:t>
            </a:r>
            <a:r>
              <a:t>:</a:t>
            </a:r>
          </a:p>
          <a:p>
            <a:pPr marL="228600" indent="-228600" defTabSz="914400">
              <a:lnSpc>
                <a:spcPct val="90000"/>
              </a:lnSpc>
              <a:spcBef>
                <a:spcPts val="1000"/>
              </a:spcBef>
              <a:buClr>
                <a:schemeClr val="accent2">
                  <a:lumOff val="-8627"/>
                </a:schemeClr>
              </a:buClr>
              <a:buSzPct val="100000"/>
              <a:buFont typeface="Arial"/>
              <a:buChar char="๏"/>
              <a:defRPr sz="2400"/>
            </a:pPr>
            <a:r>
              <a:t> Study:</a:t>
            </a:r>
            <a:br/>
            <a:r>
              <a:t> - Used to kill weeds</a:t>
            </a:r>
            <a:br/>
            <a:r>
              <a:t> - Turned soil</a:t>
            </a:r>
            <a:br/>
            <a:r>
              <a:t> - Planted Natives </a:t>
            </a:r>
            <a:br/>
            <a:r>
              <a:t>   following spring</a:t>
            </a:r>
          </a:p>
          <a:p>
            <a:pPr marL="228600" indent="-228600" defTabSz="914400">
              <a:lnSpc>
                <a:spcPct val="90000"/>
              </a:lnSpc>
              <a:spcBef>
                <a:spcPts val="1000"/>
              </a:spcBef>
              <a:buClr>
                <a:schemeClr val="accent2">
                  <a:lumOff val="-8627"/>
                </a:schemeClr>
              </a:buClr>
              <a:buSzPct val="100000"/>
              <a:buFont typeface="Arial"/>
              <a:buChar char="๏"/>
              <a:defRPr sz="2400"/>
            </a:pPr>
            <a:r>
              <a:t> Compared to wood chips:</a:t>
            </a:r>
            <a:br/>
            <a:r>
              <a:t> - More weeds!</a:t>
            </a:r>
            <a:br/>
            <a:r>
              <a:t> - Lower plant survival</a:t>
            </a:r>
            <a:br/>
            <a:r>
              <a:t>    rate</a:t>
            </a:r>
          </a:p>
        </p:txBody>
      </p:sp>
      <p:sp>
        <p:nvSpPr>
          <p:cNvPr id="449" name="Line"/>
          <p:cNvSpPr/>
          <p:nvPr/>
        </p:nvSpPr>
        <p:spPr>
          <a:xfrm>
            <a:off x="352388" y="6162085"/>
            <a:ext cx="3453999" cy="1"/>
          </a:xfrm>
          <a:prstGeom prst="line">
            <a:avLst/>
          </a:prstGeom>
          <a:ln w="38100">
            <a:solidFill>
              <a:schemeClr val="accent1"/>
            </a:solidFill>
            <a:miter/>
          </a:ln>
        </p:spPr>
        <p:txBody>
          <a:bodyPr lIns="45719" rIns="45719"/>
          <a:lstStyle/>
          <a:p>
            <a:pPr/>
          </a:p>
        </p:txBody>
      </p:sp>
      <p:sp>
        <p:nvSpPr>
          <p:cNvPr id="450" name="Line"/>
          <p:cNvSpPr/>
          <p:nvPr/>
        </p:nvSpPr>
        <p:spPr>
          <a:xfrm>
            <a:off x="4369000" y="6162085"/>
            <a:ext cx="3454000" cy="1"/>
          </a:xfrm>
          <a:prstGeom prst="line">
            <a:avLst/>
          </a:prstGeom>
          <a:ln w="38100">
            <a:solidFill>
              <a:schemeClr val="accent1"/>
            </a:solidFill>
            <a:miter/>
          </a:ln>
        </p:spPr>
        <p:txBody>
          <a:bodyPr lIns="45719" rIns="45719"/>
          <a:lstStyle/>
          <a:p>
            <a:pPr/>
          </a:p>
        </p:txBody>
      </p:sp>
      <p:sp>
        <p:nvSpPr>
          <p:cNvPr id="451" name="Line"/>
          <p:cNvSpPr/>
          <p:nvPr/>
        </p:nvSpPr>
        <p:spPr>
          <a:xfrm>
            <a:off x="8385612" y="6162085"/>
            <a:ext cx="3454000" cy="1"/>
          </a:xfrm>
          <a:prstGeom prst="line">
            <a:avLst/>
          </a:prstGeom>
          <a:ln w="38100">
            <a:solidFill>
              <a:schemeClr val="accent1"/>
            </a:solidFill>
            <a:miter/>
          </a:ln>
        </p:spPr>
        <p:txBody>
          <a:bodyPr lIns="45719" rIns="45719"/>
          <a:lstStyle/>
          <a:p>
            <a:pPr/>
          </a:p>
        </p:txBody>
      </p:sp>
      <p:sp>
        <p:nvSpPr>
          <p:cNvPr id="452" name="* Wood Chip mulch improves plant survival and establishment at no-maintenance restoration site Ecological Restoration, October 2005 (Linda Chalker-Scott)"/>
          <p:cNvSpPr txBox="1"/>
          <p:nvPr/>
        </p:nvSpPr>
        <p:spPr>
          <a:xfrm>
            <a:off x="686572" y="6457100"/>
            <a:ext cx="10675775" cy="26425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200"/>
            </a:pPr>
            <a:r>
              <a:t>* </a:t>
            </a:r>
            <a:r>
              <a:rPr i="1"/>
              <a:t>Wood Chip mulch improves plant survival and establishment at no-maintenance restoration site</a:t>
            </a:r>
            <a:r>
              <a:t> Ecological Restoration, October 2005 (Linda Chalker-Scott)</a:t>
            </a:r>
          </a:p>
        </p:txBody>
      </p:sp>
      <p:pic>
        <p:nvPicPr>
          <p:cNvPr id="453" name="Professor Linda Chalker-Scott of WSU" descr="Professor Linda Chalker-Scott of WSU"/>
          <p:cNvPicPr>
            <a:picLocks noChangeAspect="1"/>
          </p:cNvPicPr>
          <p:nvPr/>
        </p:nvPicPr>
        <p:blipFill>
          <a:blip r:embed="rId4">
            <a:extLst/>
          </a:blip>
          <a:stretch>
            <a:fillRect/>
          </a:stretch>
        </p:blipFill>
        <p:spPr>
          <a:xfrm>
            <a:off x="9432404" y="37297"/>
            <a:ext cx="1513976" cy="1424083"/>
          </a:xfrm>
          <a:prstGeom prst="rect">
            <a:avLst/>
          </a:prstGeom>
          <a:ln w="12700">
            <a:miter lim="400000"/>
          </a:ln>
          <a:effectLst>
            <a:outerShdw sx="100000" sy="100000" kx="0" ky="0" algn="b" rotWithShape="0" blurRad="63500" dist="25400" dir="5400000">
              <a:srgbClr val="000000">
                <a:alpha val="50000"/>
              </a:srgbClr>
            </a:outerShdw>
          </a:effectLst>
        </p:spPr>
      </p:pic>
      <p:sp>
        <p:nvSpPr>
          <p:cNvPr id="454" name="Linda…"/>
          <p:cNvSpPr txBox="1"/>
          <p:nvPr/>
        </p:nvSpPr>
        <p:spPr>
          <a:xfrm>
            <a:off x="10707836" y="906979"/>
            <a:ext cx="1193886" cy="707924"/>
          </a:xfrm>
          <a:prstGeom prst="rect">
            <a:avLst/>
          </a:prstGeom>
          <a:solidFill>
            <a:srgbClr val="FFFFFF"/>
          </a:solidFill>
          <a:ln w="12700">
            <a:solidFill>
              <a:schemeClr val="accent1"/>
            </a:solidFill>
            <a:miter/>
          </a:ln>
          <a:extLst>
            <a:ext uri="{C572A759-6A51-4108-AA02-DFA0A04FC94B}">
              <ma14:wrappingTextBoxFlag xmlns:ma14="http://schemas.microsoft.com/office/mac/drawingml/2011/main" val="1"/>
            </a:ext>
          </a:extLst>
        </p:spPr>
        <p:txBody>
          <a:bodyPr wrap="none" lIns="45719" rIns="45719">
            <a:spAutoFit/>
          </a:bodyPr>
          <a:lstStyle/>
          <a:p>
            <a:pPr algn="ctr">
              <a:defRPr sz="1400"/>
            </a:pPr>
            <a:r>
              <a:t>Linda </a:t>
            </a:r>
          </a:p>
          <a:p>
            <a:pPr algn="ctr">
              <a:defRPr sz="1400"/>
            </a:pPr>
            <a:r>
              <a:t>Chalker-Scott</a:t>
            </a:r>
          </a:p>
          <a:p>
            <a:pPr algn="ctr">
              <a:defRPr sz="1400"/>
            </a:pPr>
            <a:r>
              <a:t>WSU</a:t>
            </a:r>
          </a:p>
        </p:txBody>
      </p:sp>
      <p:pic>
        <p:nvPicPr>
          <p:cNvPr id="455" name="The Garden Professors logo" descr="The Garden Professors logo">
            <a:hlinkClick r:id="rId5" invalidUrl="" action="" tgtFrame="" tooltip="" history="1" highlightClick="0" endSnd="0"/>
          </p:cNvPr>
          <p:cNvPicPr>
            <a:picLocks noChangeAspect="1"/>
          </p:cNvPicPr>
          <p:nvPr/>
        </p:nvPicPr>
        <p:blipFill>
          <a:blip r:embed="rId6">
            <a:extLst/>
          </a:blip>
          <a:stretch>
            <a:fillRect/>
          </a:stretch>
        </p:blipFill>
        <p:spPr>
          <a:xfrm>
            <a:off x="8873780" y="4936744"/>
            <a:ext cx="2463801" cy="977901"/>
          </a:xfrm>
          <a:prstGeom prst="rect">
            <a:avLst/>
          </a:prstGeom>
          <a:ln w="12700">
            <a:miter lim="400000"/>
          </a:ln>
          <a:effectLst>
            <a:outerShdw sx="100000" sy="100000" kx="0" ky="0" algn="b" rotWithShape="0" blurRad="63500" dist="25400" dir="5400000">
              <a:srgbClr val="000000">
                <a:alpha val="50000"/>
              </a:srgbClr>
            </a:outerShdw>
          </a:effectLst>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9" name="image7.png" descr="image7.png"/>
          <p:cNvPicPr>
            <a:picLocks noChangeAspect="1"/>
          </p:cNvPicPr>
          <p:nvPr/>
        </p:nvPicPr>
        <p:blipFill>
          <a:blip r:embed="rId3">
            <a:extLst/>
          </a:blip>
          <a:stretch>
            <a:fillRect/>
          </a:stretch>
        </p:blipFill>
        <p:spPr>
          <a:xfrm>
            <a:off x="0" y="-1"/>
            <a:ext cx="12192001" cy="6858001"/>
          </a:xfrm>
          <a:prstGeom prst="rect">
            <a:avLst/>
          </a:prstGeom>
          <a:ln w="12700">
            <a:miter lim="400000"/>
          </a:ln>
        </p:spPr>
      </p:pic>
      <p:sp>
        <p:nvSpPr>
          <p:cNvPr id="460" name="Survey of approaches:"/>
          <p:cNvSpPr txBox="1"/>
          <p:nvPr>
            <p:ph type="title"/>
          </p:nvPr>
        </p:nvSpPr>
        <p:spPr>
          <a:xfrm>
            <a:off x="838200" y="1228791"/>
            <a:ext cx="10515600" cy="2852738"/>
          </a:xfrm>
          <a:prstGeom prst="rect">
            <a:avLst/>
          </a:prstGeom>
        </p:spPr>
        <p:txBody>
          <a:bodyPr/>
          <a:lstStyle>
            <a:lvl1pPr>
              <a:defRPr b="1" i="1" sz="4800">
                <a:solidFill>
                  <a:schemeClr val="accent2">
                    <a:lumOff val="-8627"/>
                  </a:schemeClr>
                </a:solidFill>
              </a:defRPr>
            </a:lvl1pPr>
          </a:lstStyle>
          <a:p>
            <a:pPr/>
            <a:r>
              <a:t>Survey of approaches:</a:t>
            </a:r>
          </a:p>
        </p:txBody>
      </p:sp>
      <p:sp>
        <p:nvSpPr>
          <p:cNvPr id="461" name="- No Mow May…"/>
          <p:cNvSpPr txBox="1"/>
          <p:nvPr>
            <p:ph type="body" sz="quarter" idx="1"/>
          </p:nvPr>
        </p:nvSpPr>
        <p:spPr>
          <a:xfrm>
            <a:off x="1355409" y="4419976"/>
            <a:ext cx="4022981" cy="1839160"/>
          </a:xfrm>
          <a:prstGeom prst="rect">
            <a:avLst/>
          </a:prstGeom>
        </p:spPr>
        <p:txBody>
          <a:bodyPr/>
          <a:lstStyle/>
          <a:p>
            <a:pPr>
              <a:defRPr>
                <a:solidFill>
                  <a:srgbClr val="000000"/>
                </a:solidFill>
              </a:defRPr>
            </a:pPr>
            <a:r>
              <a:t>- No Mow May</a:t>
            </a:r>
          </a:p>
          <a:p>
            <a:pPr>
              <a:defRPr>
                <a:solidFill>
                  <a:srgbClr val="000000"/>
                </a:solidFill>
              </a:defRPr>
            </a:pPr>
            <a:r>
              <a:t>- Micro-clover</a:t>
            </a:r>
          </a:p>
          <a:p>
            <a:pPr>
              <a:defRPr>
                <a:solidFill>
                  <a:srgbClr val="000000"/>
                </a:solidFill>
              </a:defRPr>
            </a:pPr>
            <a:r>
              <a:t>- Pearl’s Deep Rooted</a:t>
            </a:r>
          </a:p>
          <a:p>
            <a:pPr>
              <a:defRPr>
                <a:solidFill>
                  <a:srgbClr val="000000"/>
                </a:solidFill>
              </a:defRPr>
            </a:pPr>
            <a:r>
              <a:t>- No Mow Lawn</a:t>
            </a:r>
          </a:p>
        </p:txBody>
      </p:sp>
      <p:sp>
        <p:nvSpPr>
          <p:cNvPr id="462" name="Line"/>
          <p:cNvSpPr/>
          <p:nvPr/>
        </p:nvSpPr>
        <p:spPr>
          <a:xfrm flipH="1" flipV="1">
            <a:off x="6691" y="6845746"/>
            <a:ext cx="12178618" cy="1"/>
          </a:xfrm>
          <a:prstGeom prst="line">
            <a:avLst/>
          </a:prstGeom>
          <a:ln w="38100">
            <a:solidFill>
              <a:schemeClr val="accent1"/>
            </a:solidFill>
            <a:miter/>
          </a:ln>
        </p:spPr>
        <p:txBody>
          <a:bodyPr lIns="45719" rIns="45719"/>
          <a:lstStyle/>
          <a:p>
            <a:pPr/>
          </a:p>
        </p:txBody>
      </p:sp>
      <p:sp>
        <p:nvSpPr>
          <p:cNvPr id="463" name="Line"/>
          <p:cNvSpPr/>
          <p:nvPr/>
        </p:nvSpPr>
        <p:spPr>
          <a:xfrm>
            <a:off x="957996" y="4082703"/>
            <a:ext cx="634684" cy="1"/>
          </a:xfrm>
          <a:prstGeom prst="line">
            <a:avLst/>
          </a:prstGeom>
          <a:ln w="38100">
            <a:solidFill>
              <a:schemeClr val="accent1"/>
            </a:solidFill>
            <a:miter/>
          </a:ln>
        </p:spPr>
        <p:txBody>
          <a:bodyPr lIns="45719" rIns="45719"/>
          <a:lstStyle/>
          <a:p>
            <a:pPr/>
          </a:p>
        </p:txBody>
      </p:sp>
      <p:pic>
        <p:nvPicPr>
          <p:cNvPr id="464" name="Climate Change Program Priority Spirit Mark." descr="Climate Change Program Priority Spirit Mark."/>
          <p:cNvPicPr>
            <a:picLocks noChangeAspect="1"/>
          </p:cNvPicPr>
          <p:nvPr/>
        </p:nvPicPr>
        <p:blipFill>
          <a:blip r:embed="rId4">
            <a:extLst/>
          </a:blip>
          <a:stretch>
            <a:fillRect/>
          </a:stretch>
        </p:blipFill>
        <p:spPr>
          <a:xfrm>
            <a:off x="5093069" y="554272"/>
            <a:ext cx="2005862" cy="1940336"/>
          </a:xfrm>
          <a:prstGeom prst="rect">
            <a:avLst/>
          </a:prstGeom>
          <a:ln w="12700">
            <a:miter lim="400000"/>
          </a:ln>
        </p:spPr>
      </p:pic>
      <p:sp>
        <p:nvSpPr>
          <p:cNvPr id="465" name="Artificial Turf…"/>
          <p:cNvSpPr txBox="1"/>
          <p:nvPr/>
        </p:nvSpPr>
        <p:spPr>
          <a:xfrm>
            <a:off x="6341478" y="4369389"/>
            <a:ext cx="4022982" cy="2169447"/>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35818" indent="-235818" defTabSz="896111">
              <a:lnSpc>
                <a:spcPct val="90000"/>
              </a:lnSpc>
              <a:spcBef>
                <a:spcPts val="900"/>
              </a:spcBef>
              <a:buSzPct val="100000"/>
              <a:buChar char="-"/>
              <a:defRPr sz="2352"/>
            </a:pPr>
            <a:r>
              <a:t>Artificial Turf</a:t>
            </a:r>
          </a:p>
          <a:p>
            <a:pPr marL="235818" indent="-235818" defTabSz="896111">
              <a:lnSpc>
                <a:spcPct val="90000"/>
              </a:lnSpc>
              <a:spcBef>
                <a:spcPts val="900"/>
              </a:spcBef>
              <a:buSzPct val="100000"/>
              <a:buChar char="-"/>
              <a:defRPr sz="2352"/>
            </a:pPr>
            <a:r>
              <a:t>Ground Covers</a:t>
            </a:r>
          </a:p>
          <a:p>
            <a:pPr marL="235818" indent="-235818" defTabSz="896111">
              <a:lnSpc>
                <a:spcPct val="90000"/>
              </a:lnSpc>
              <a:spcBef>
                <a:spcPts val="900"/>
              </a:spcBef>
              <a:buSzPct val="100000"/>
              <a:buChar char="-"/>
              <a:defRPr sz="2352"/>
            </a:pPr>
            <a:r>
              <a:t>Gravel Gardens</a:t>
            </a:r>
          </a:p>
          <a:p>
            <a:pPr marL="235818" indent="-235818" defTabSz="896111">
              <a:lnSpc>
                <a:spcPct val="90000"/>
              </a:lnSpc>
              <a:spcBef>
                <a:spcPts val="900"/>
              </a:spcBef>
              <a:buSzPct val="100000"/>
              <a:buChar char="-"/>
              <a:defRPr sz="2352"/>
            </a:pPr>
            <a:r>
              <a:t>Moss</a:t>
            </a:r>
          </a:p>
          <a:p>
            <a:pPr defTabSz="896111">
              <a:lnSpc>
                <a:spcPct val="90000"/>
              </a:lnSpc>
              <a:spcBef>
                <a:spcPts val="900"/>
              </a:spcBef>
              <a:defRPr sz="2352"/>
            </a:pPr>
            <a:r>
              <a:t>- Grassy Meadows</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9" name="image7.png" descr="image7.png"/>
          <p:cNvPicPr>
            <a:picLocks noChangeAspect="1"/>
          </p:cNvPicPr>
          <p:nvPr/>
        </p:nvPicPr>
        <p:blipFill>
          <a:blip r:embed="rId3">
            <a:extLst/>
          </a:blip>
          <a:stretch>
            <a:fillRect/>
          </a:stretch>
        </p:blipFill>
        <p:spPr>
          <a:xfrm>
            <a:off x="0" y="-1"/>
            <a:ext cx="12192001" cy="6858001"/>
          </a:xfrm>
          <a:prstGeom prst="rect">
            <a:avLst/>
          </a:prstGeom>
          <a:ln w="12700">
            <a:miter lim="400000"/>
          </a:ln>
        </p:spPr>
      </p:pic>
      <p:sp>
        <p:nvSpPr>
          <p:cNvPr id="470" name="Rectangle 14"/>
          <p:cNvSpPr/>
          <p:nvPr/>
        </p:nvSpPr>
        <p:spPr>
          <a:xfrm>
            <a:off x="4773501" y="1098817"/>
            <a:ext cx="4916073" cy="997305"/>
          </a:xfrm>
          <a:prstGeom prst="rect">
            <a:avLst/>
          </a:prstGeom>
          <a:solidFill>
            <a:schemeClr val="accent2">
              <a:lumOff val="-8627"/>
            </a:schemeClr>
          </a:solidFill>
          <a:ln w="12700">
            <a:solidFill>
              <a:srgbClr val="930D28"/>
            </a:solidFill>
            <a:miter/>
          </a:ln>
        </p:spPr>
        <p:txBody>
          <a:bodyPr lIns="45719" rIns="45719" anchor="ctr"/>
          <a:lstStyle/>
          <a:p>
            <a:pPr>
              <a:defRPr>
                <a:solidFill>
                  <a:srgbClr val="FFFFFF"/>
                </a:solidFill>
              </a:defRPr>
            </a:pPr>
          </a:p>
        </p:txBody>
      </p:sp>
      <p:sp>
        <p:nvSpPr>
          <p:cNvPr id="471" name="Rectangle 14"/>
          <p:cNvSpPr/>
          <p:nvPr/>
        </p:nvSpPr>
        <p:spPr>
          <a:xfrm>
            <a:off x="966539" y="2914260"/>
            <a:ext cx="10825315" cy="2845181"/>
          </a:xfrm>
          <a:prstGeom prst="rect">
            <a:avLst/>
          </a:prstGeom>
          <a:solidFill>
            <a:srgbClr val="A7A7A7"/>
          </a:solidFill>
          <a:ln w="12700">
            <a:miter lim="400000"/>
          </a:ln>
        </p:spPr>
        <p:txBody>
          <a:bodyPr lIns="45719" rIns="45719" anchor="ctr"/>
          <a:lstStyle/>
          <a:p>
            <a:pPr algn="ctr">
              <a:defRPr>
                <a:solidFill>
                  <a:srgbClr val="FFFFFF"/>
                </a:solidFill>
              </a:defRPr>
            </a:pPr>
          </a:p>
        </p:txBody>
      </p:sp>
      <p:pic>
        <p:nvPicPr>
          <p:cNvPr id="472" name="Field of dandelions" descr="Field of dandelions"/>
          <p:cNvPicPr>
            <a:picLocks noChangeAspect="1"/>
          </p:cNvPicPr>
          <p:nvPr/>
        </p:nvPicPr>
        <p:blipFill>
          <a:blip r:embed="rId4">
            <a:extLst/>
          </a:blip>
          <a:srcRect l="7811" t="0" r="7811" b="0"/>
          <a:stretch>
            <a:fillRect/>
          </a:stretch>
        </p:blipFill>
        <p:spPr>
          <a:xfrm>
            <a:off x="5235300" y="1577104"/>
            <a:ext cx="6172201" cy="4873626"/>
          </a:xfrm>
          <a:prstGeom prst="rect">
            <a:avLst/>
          </a:prstGeom>
          <a:ln w="12700">
            <a:miter lim="400000"/>
          </a:ln>
        </p:spPr>
      </p:pic>
      <p:sp>
        <p:nvSpPr>
          <p:cNvPr id="473" name="No Mow May vs. Mixed Grasslands"/>
          <p:cNvSpPr txBox="1"/>
          <p:nvPr>
            <p:ph type="title"/>
          </p:nvPr>
        </p:nvSpPr>
        <p:spPr>
          <a:xfrm>
            <a:off x="726220" y="332130"/>
            <a:ext cx="9742474" cy="1155738"/>
          </a:xfrm>
          <a:prstGeom prst="rect">
            <a:avLst/>
          </a:prstGeom>
        </p:spPr>
        <p:txBody>
          <a:bodyPr anchor="t"/>
          <a:lstStyle>
            <a:lvl1pPr>
              <a:defRPr sz="4800"/>
            </a:lvl1pPr>
          </a:lstStyle>
          <a:p>
            <a:pPr/>
            <a:r>
              <a:t>No Mow May vs. Mixed Grasslands</a:t>
            </a:r>
          </a:p>
        </p:txBody>
      </p:sp>
      <p:sp>
        <p:nvSpPr>
          <p:cNvPr id="474" name="No Mow May:…"/>
          <p:cNvSpPr txBox="1"/>
          <p:nvPr>
            <p:ph type="body" sz="half" idx="1"/>
          </p:nvPr>
        </p:nvSpPr>
        <p:spPr>
          <a:xfrm>
            <a:off x="1204575" y="2108122"/>
            <a:ext cx="5414840" cy="3811589"/>
          </a:xfrm>
          <a:prstGeom prst="rect">
            <a:avLst/>
          </a:prstGeom>
          <a:solidFill>
            <a:srgbClr val="FFFFFF"/>
          </a:solidFill>
          <a:effectLst>
            <a:outerShdw sx="100000" sy="100000" kx="0" ky="0" algn="b" rotWithShape="0" blurRad="63500" dist="25400" dir="5400000">
              <a:srgbClr val="000000">
                <a:alpha val="50000"/>
              </a:srgbClr>
            </a:outerShdw>
          </a:effectLst>
        </p:spPr>
        <p:txBody>
          <a:bodyPr/>
          <a:lstStyle/>
          <a:p>
            <a:pPr>
              <a:buClr>
                <a:schemeClr val="accent2">
                  <a:lumOff val="-8627"/>
                </a:schemeClr>
              </a:buClr>
              <a:defRPr sz="2400"/>
            </a:pPr>
            <a:r>
              <a:rPr u="sng"/>
              <a:t>No Mow May</a:t>
            </a:r>
            <a:r>
              <a:t>:</a:t>
            </a:r>
          </a:p>
          <a:p>
            <a:pPr marL="367631" indent="-240631">
              <a:buClr>
                <a:schemeClr val="accent2">
                  <a:lumOff val="-8627"/>
                </a:schemeClr>
              </a:buClr>
              <a:buSzPct val="100000"/>
              <a:buChar char="๏"/>
              <a:defRPr sz="2000"/>
            </a:pPr>
            <a:r>
              <a:t>Lots of articles</a:t>
            </a:r>
            <a:br/>
            <a:r>
              <a:t>- Neighbor &amp; HOA conflicts</a:t>
            </a:r>
          </a:p>
          <a:p>
            <a:pPr>
              <a:defRPr sz="2400"/>
            </a:pPr>
            <a:r>
              <a:t>   </a:t>
            </a:r>
            <a:r>
              <a:rPr u="sng"/>
              <a:t>Mixed Grasslands/Meadows</a:t>
            </a:r>
            <a:r>
              <a:t>:</a:t>
            </a:r>
          </a:p>
          <a:p>
            <a:pPr marL="367631" indent="-240631">
              <a:buClr>
                <a:schemeClr val="accent2">
                  <a:lumOff val="-8627"/>
                </a:schemeClr>
              </a:buClr>
              <a:buSzPct val="100000"/>
              <a:buChar char="๏"/>
              <a:defRPr sz="2000"/>
            </a:pPr>
            <a:r>
              <a:t>Easy as 1 - 2 - 3</a:t>
            </a:r>
          </a:p>
          <a:p>
            <a:pPr marL="367631" indent="-240631">
              <a:buClr>
                <a:schemeClr val="accent2">
                  <a:lumOff val="-8627"/>
                </a:schemeClr>
              </a:buClr>
              <a:buSzPct val="100000"/>
              <a:buChar char="๏"/>
              <a:defRPr sz="2000"/>
            </a:pPr>
            <a:r>
              <a:t>1. Stop watering/fertilizing/mowing in July</a:t>
            </a:r>
          </a:p>
          <a:p>
            <a:pPr marL="367631" indent="-240631">
              <a:buClr>
                <a:schemeClr val="accent2">
                  <a:lumOff val="-8627"/>
                </a:schemeClr>
              </a:buClr>
              <a:buSzPct val="100000"/>
              <a:buChar char="๏"/>
              <a:defRPr sz="2000"/>
            </a:pPr>
            <a:r>
              <a:t>2. Add: mixed flower seeds in fall</a:t>
            </a:r>
          </a:p>
          <a:p>
            <a:pPr marL="367631" indent="-240631">
              <a:buClr>
                <a:schemeClr val="accent2">
                  <a:lumOff val="-8627"/>
                </a:schemeClr>
              </a:buClr>
              <a:buSzPct val="100000"/>
              <a:buChar char="๏"/>
              <a:defRPr sz="2000"/>
            </a:pPr>
            <a:r>
              <a:t>3. Add: perennial starts in fall</a:t>
            </a:r>
          </a:p>
        </p:txBody>
      </p:sp>
      <p:sp>
        <p:nvSpPr>
          <p:cNvPr id="475" name="Line"/>
          <p:cNvSpPr/>
          <p:nvPr/>
        </p:nvSpPr>
        <p:spPr>
          <a:xfrm>
            <a:off x="1208623" y="5909668"/>
            <a:ext cx="5406744" cy="1"/>
          </a:xfrm>
          <a:prstGeom prst="line">
            <a:avLst/>
          </a:prstGeom>
          <a:ln w="38100">
            <a:solidFill>
              <a:schemeClr val="accent1"/>
            </a:solidFill>
            <a:miter/>
          </a:ln>
        </p:spPr>
        <p:txBody>
          <a:bodyPr lIns="45719" rIns="45719"/>
          <a:lstStyle/>
          <a:p>
            <a:pPr/>
          </a:p>
        </p:txBody>
      </p:sp>
      <p:sp>
        <p:nvSpPr>
          <p:cNvPr id="476" name="Line"/>
          <p:cNvSpPr/>
          <p:nvPr/>
        </p:nvSpPr>
        <p:spPr>
          <a:xfrm flipH="1" flipV="1">
            <a:off x="6691" y="6845746"/>
            <a:ext cx="12178618" cy="1"/>
          </a:xfrm>
          <a:prstGeom prst="line">
            <a:avLst/>
          </a:prstGeom>
          <a:ln w="38100">
            <a:solidFill>
              <a:schemeClr val="accent1"/>
            </a:solidFill>
            <a:miter/>
          </a:ln>
        </p:spPr>
        <p:txBody>
          <a:bodyPr lIns="45719" rIns="45719"/>
          <a:lstStyle/>
          <a:p>
            <a:pPr/>
          </a:p>
        </p:txBody>
      </p:sp>
      <p:sp>
        <p:nvSpPr>
          <p:cNvPr id="477" name="Line"/>
          <p:cNvSpPr/>
          <p:nvPr/>
        </p:nvSpPr>
        <p:spPr>
          <a:xfrm>
            <a:off x="824920" y="1140269"/>
            <a:ext cx="634684" cy="1"/>
          </a:xfrm>
          <a:prstGeom prst="line">
            <a:avLst/>
          </a:prstGeom>
          <a:ln w="38100">
            <a:solidFill>
              <a:schemeClr val="accent1"/>
            </a:solidFill>
            <a:miter/>
          </a:ln>
        </p:spPr>
        <p:txBody>
          <a:bodyPr lIns="45719" rIns="45719"/>
          <a:lstStyle/>
          <a:p>
            <a:pPr/>
          </a:p>
        </p:txBody>
      </p:sp>
      <p:pic>
        <p:nvPicPr>
          <p:cNvPr id="478" name="Climate Change Program Priority Spirit Mark." descr="Climate Change Program Priority Spirit Mark."/>
          <p:cNvPicPr>
            <a:picLocks noChangeAspect="1"/>
          </p:cNvPicPr>
          <p:nvPr/>
        </p:nvPicPr>
        <p:blipFill>
          <a:blip r:embed="rId5">
            <a:extLst/>
          </a:blip>
          <a:stretch>
            <a:fillRect/>
          </a:stretch>
        </p:blipFill>
        <p:spPr>
          <a:xfrm>
            <a:off x="11158432" y="96489"/>
            <a:ext cx="945281" cy="914401"/>
          </a:xfrm>
          <a:prstGeom prst="rect">
            <a:avLst/>
          </a:prstGeom>
          <a:ln w="12700">
            <a:miter lim="400000"/>
          </a:ln>
        </p:spPr>
      </p:pic>
      <p:sp>
        <p:nvSpPr>
          <p:cNvPr id="479" name="Credit: Pexels-6205197"/>
          <p:cNvSpPr txBox="1"/>
          <p:nvPr/>
        </p:nvSpPr>
        <p:spPr>
          <a:xfrm>
            <a:off x="5420651" y="6059896"/>
            <a:ext cx="1696825" cy="26425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lnSpc>
                <a:spcPct val="90000"/>
              </a:lnSpc>
              <a:spcBef>
                <a:spcPts val="1000"/>
              </a:spcBef>
              <a:defRPr i="1" sz="1200">
                <a:solidFill>
                  <a:srgbClr val="FFFFFF"/>
                </a:solidFill>
              </a:defRPr>
            </a:lvl1pPr>
          </a:lstStyle>
          <a:p>
            <a:pPr>
              <a:defRPr i="0"/>
            </a:pPr>
            <a:r>
              <a:rPr i="1"/>
              <a:t>Credit: Pexels-6205197</a:t>
            </a:r>
          </a:p>
        </p:txBody>
      </p:sp>
      <p:pic>
        <p:nvPicPr>
          <p:cNvPr id="480" name="Screenshot 2025-02-06 at 4.57.26 PM.png" descr="Screenshot 2025-02-06 at 4.57.26 PM.png">
            <a:hlinkClick r:id="rId6" invalidUrl="" action="" tgtFrame="" tooltip="" history="1" highlightClick="0" endSnd="0"/>
          </p:cNvPr>
          <p:cNvPicPr>
            <a:picLocks noChangeAspect="1"/>
          </p:cNvPicPr>
          <p:nvPr/>
        </p:nvPicPr>
        <p:blipFill>
          <a:blip r:embed="rId7">
            <a:extLst/>
          </a:blip>
          <a:stretch>
            <a:fillRect/>
          </a:stretch>
        </p:blipFill>
        <p:spPr>
          <a:xfrm>
            <a:off x="283275" y="6132217"/>
            <a:ext cx="2631091" cy="481973"/>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Rectangle 11"/>
          <p:cNvSpPr/>
          <p:nvPr/>
        </p:nvSpPr>
        <p:spPr>
          <a:xfrm>
            <a:off x="5914416" y="-1"/>
            <a:ext cx="6277584" cy="6812283"/>
          </a:xfrm>
          <a:prstGeom prst="rect">
            <a:avLst/>
          </a:prstGeom>
          <a:blipFill>
            <a:blip r:embed="rId3"/>
            <a:stretch>
              <a:fillRect/>
            </a:stretch>
          </a:blipFill>
          <a:ln w="12700">
            <a:miter lim="400000"/>
          </a:ln>
        </p:spPr>
        <p:txBody>
          <a:bodyPr lIns="45718" tIns="45718" rIns="45718" bIns="45718" anchor="ctr"/>
          <a:lstStyle/>
          <a:p>
            <a:pPr algn="ctr">
              <a:defRPr>
                <a:solidFill>
                  <a:srgbClr val="FFFFFF"/>
                </a:solidFill>
                <a:latin typeface="+mj-lt"/>
                <a:ea typeface="+mj-ea"/>
                <a:cs typeface="+mj-cs"/>
                <a:sym typeface="Helvetica"/>
              </a:defRPr>
            </a:pPr>
          </a:p>
        </p:txBody>
      </p:sp>
      <p:grpSp>
        <p:nvGrpSpPr>
          <p:cNvPr id="198" name="Rectangle 6"/>
          <p:cNvGrpSpPr/>
          <p:nvPr/>
        </p:nvGrpSpPr>
        <p:grpSpPr>
          <a:xfrm>
            <a:off x="0" y="6626859"/>
            <a:ext cx="12192000" cy="370841"/>
            <a:chOff x="0" y="0"/>
            <a:chExt cx="12192000" cy="370840"/>
          </a:xfrm>
        </p:grpSpPr>
        <p:sp>
          <p:nvSpPr>
            <p:cNvPr id="196" name="Rectangle"/>
            <p:cNvSpPr/>
            <p:nvPr/>
          </p:nvSpPr>
          <p:spPr>
            <a:xfrm>
              <a:off x="0" y="139700"/>
              <a:ext cx="12192000" cy="91441"/>
            </a:xfrm>
            <a:prstGeom prst="rect">
              <a:avLst/>
            </a:prstGeom>
            <a:blipFill rotWithShape="1">
              <a:blip r:embed="rId4"/>
              <a:srcRect l="0" t="0" r="0" b="0"/>
              <a:stretch>
                <a:fillRect/>
              </a:stretch>
            </a:blipFill>
            <a:ln w="12700" cap="flat">
              <a:noFill/>
              <a:miter lim="400000"/>
            </a:ln>
            <a:effectLst/>
          </p:spPr>
          <p:txBody>
            <a:bodyPr wrap="square" lIns="45718" tIns="45718" rIns="45718" bIns="45718" numCol="1" anchor="ctr">
              <a:noAutofit/>
            </a:bodyPr>
            <a:lstStyle/>
            <a:p>
              <a:pPr algn="ctr">
                <a:defRPr sz="1400">
                  <a:solidFill>
                    <a:srgbClr val="FFFFFF"/>
                  </a:solidFill>
                  <a:latin typeface="+mj-lt"/>
                  <a:ea typeface="+mj-ea"/>
                  <a:cs typeface="+mj-cs"/>
                  <a:sym typeface="Helvetica"/>
                </a:defRPr>
              </a:pPr>
            </a:p>
          </p:txBody>
        </p:sp>
        <p:sp>
          <p:nvSpPr>
            <p:cNvPr id="197" name="Text"/>
            <p:cNvSpPr txBox="1"/>
            <p:nvPr/>
          </p:nvSpPr>
          <p:spPr>
            <a:xfrm>
              <a:off x="45719" y="-1"/>
              <a:ext cx="12100561" cy="370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noFill/>
                  <a:latin typeface="+mj-lt"/>
                  <a:ea typeface="+mj-ea"/>
                  <a:cs typeface="+mj-cs"/>
                  <a:sym typeface="Helvetica"/>
                </a:defRPr>
              </a:lvl1pPr>
            </a:lstStyle>
            <a:p>
              <a:pPr/>
              <a:r>
                <a:t>          </a:t>
              </a:r>
            </a:p>
          </p:txBody>
        </p:sp>
      </p:grpSp>
      <p:pic>
        <p:nvPicPr>
          <p:cNvPr id="199" name="Cougar head" descr="Cougar head"/>
          <p:cNvPicPr>
            <a:picLocks noChangeAspect="1"/>
          </p:cNvPicPr>
          <p:nvPr/>
        </p:nvPicPr>
        <p:blipFill>
          <a:blip r:embed="rId5">
            <a:extLst/>
          </a:blip>
          <a:stretch>
            <a:fillRect/>
          </a:stretch>
        </p:blipFill>
        <p:spPr>
          <a:xfrm>
            <a:off x="5258906" y="2703378"/>
            <a:ext cx="1451245" cy="1451244"/>
          </a:xfrm>
          <a:prstGeom prst="rect">
            <a:avLst/>
          </a:prstGeom>
          <a:ln w="12700">
            <a:miter lim="400000"/>
          </a:ln>
        </p:spPr>
      </p:pic>
      <p:pic>
        <p:nvPicPr>
          <p:cNvPr id="200" name="Picture 12" descr="Picture 12"/>
          <p:cNvPicPr>
            <a:picLocks noChangeAspect="1"/>
          </p:cNvPicPr>
          <p:nvPr/>
        </p:nvPicPr>
        <p:blipFill>
          <a:blip r:embed="rId6">
            <a:extLst/>
          </a:blip>
          <a:stretch>
            <a:fillRect/>
          </a:stretch>
        </p:blipFill>
        <p:spPr>
          <a:xfrm>
            <a:off x="11220453" y="229073"/>
            <a:ext cx="729697" cy="729697"/>
          </a:xfrm>
          <a:prstGeom prst="rect">
            <a:avLst/>
          </a:prstGeom>
          <a:ln w="12700">
            <a:miter lim="400000"/>
          </a:ln>
        </p:spPr>
      </p:pic>
      <p:sp>
        <p:nvSpPr>
          <p:cNvPr id="201" name="Title 1"/>
          <p:cNvSpPr txBox="1"/>
          <p:nvPr>
            <p:ph type="title"/>
          </p:nvPr>
        </p:nvSpPr>
        <p:spPr>
          <a:xfrm>
            <a:off x="763623" y="434306"/>
            <a:ext cx="4800601" cy="1451244"/>
          </a:xfrm>
          <a:prstGeom prst="rect">
            <a:avLst/>
          </a:prstGeom>
        </p:spPr>
        <p:txBody>
          <a:bodyPr lIns="0" tIns="0" rIns="0" bIns="0"/>
          <a:lstStyle>
            <a:lvl1pPr algn="l">
              <a:defRPr b="1" i="1" spc="-200" sz="4000">
                <a:solidFill>
                  <a:srgbClr val="808080"/>
                </a:solidFill>
              </a:defRPr>
            </a:lvl1pPr>
          </a:lstStyle>
          <a:p>
            <a:pPr/>
            <a:r>
              <a:t>Extension is for everyone!</a:t>
            </a:r>
          </a:p>
        </p:txBody>
      </p:sp>
      <p:sp>
        <p:nvSpPr>
          <p:cNvPr id="202" name="Title 1"/>
          <p:cNvSpPr txBox="1"/>
          <p:nvPr/>
        </p:nvSpPr>
        <p:spPr>
          <a:xfrm>
            <a:off x="555825" y="1973768"/>
            <a:ext cx="4261987" cy="3111189"/>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lvl1pPr defTabSz="914400">
              <a:lnSpc>
                <a:spcPct val="90000"/>
              </a:lnSpc>
              <a:defRPr>
                <a:solidFill>
                  <a:srgbClr val="808080"/>
                </a:solidFill>
              </a:defRPr>
            </a:lvl1pPr>
          </a:lstStyle>
          <a:p>
            <a:pPr/>
            <a:r>
              <a:t>Washington State University is an affirmative-action, equal-opportunity employer. Washington State University Extension programs and materials are open to all without regard to race, color, national origin, sex, gender, gender identity, religion, age, height, weight, disability, political beliefs, sexual orientation, marital status, family status, or veteran status. </a:t>
            </a:r>
          </a:p>
        </p:txBody>
      </p:sp>
      <p:sp>
        <p:nvSpPr>
          <p:cNvPr id="203" name="Title 1"/>
          <p:cNvSpPr txBox="1"/>
          <p:nvPr/>
        </p:nvSpPr>
        <p:spPr>
          <a:xfrm>
            <a:off x="7369019" y="2559439"/>
            <a:ext cx="4581132" cy="1939847"/>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defTabSz="914400">
              <a:lnSpc>
                <a:spcPct val="90000"/>
              </a:lnSpc>
              <a:defRPr b="1" spc="-150" sz="4800">
                <a:solidFill>
                  <a:srgbClr val="FFFFFF"/>
                </a:solidFill>
              </a:defRPr>
            </a:pPr>
            <a:r>
              <a:t>Welcome! </a:t>
            </a:r>
            <a:endParaRPr spc="-187" sz="6000"/>
          </a:p>
          <a:p>
            <a:pPr defTabSz="914400">
              <a:lnSpc>
                <a:spcPct val="90000"/>
              </a:lnSpc>
              <a:defRPr b="1" spc="-150" sz="4800">
                <a:solidFill>
                  <a:srgbClr val="FFFFFF"/>
                </a:solidFill>
              </a:defRPr>
            </a:pPr>
            <a:r>
              <a:t>We are glad </a:t>
            </a:r>
            <a:endParaRPr spc="-187" sz="6000"/>
          </a:p>
          <a:p>
            <a:pPr defTabSz="914400">
              <a:lnSpc>
                <a:spcPct val="90000"/>
              </a:lnSpc>
              <a:defRPr b="1" spc="-150" sz="4800">
                <a:solidFill>
                  <a:srgbClr val="FFFFFF"/>
                </a:solidFill>
              </a:defRPr>
            </a:pPr>
            <a:r>
              <a:t>you are here.</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4" name="Crimson stripes -rectangle.png" descr="Crimson stripes -rectangle.png"/>
          <p:cNvPicPr>
            <a:picLocks noChangeAspect="1"/>
          </p:cNvPicPr>
          <p:nvPr/>
        </p:nvPicPr>
        <p:blipFill>
          <a:blip r:embed="rId3">
            <a:extLst/>
          </a:blip>
          <a:stretch>
            <a:fillRect/>
          </a:stretch>
        </p:blipFill>
        <p:spPr>
          <a:xfrm>
            <a:off x="6997576" y="4396938"/>
            <a:ext cx="3936048" cy="2100336"/>
          </a:xfrm>
          <a:prstGeom prst="rect">
            <a:avLst/>
          </a:prstGeom>
          <a:ln w="12700">
            <a:miter lim="400000"/>
          </a:ln>
        </p:spPr>
      </p:pic>
      <p:pic>
        <p:nvPicPr>
          <p:cNvPr id="485" name="image7.png" descr="image7.png"/>
          <p:cNvPicPr>
            <a:picLocks noChangeAspect="1"/>
          </p:cNvPicPr>
          <p:nvPr/>
        </p:nvPicPr>
        <p:blipFill>
          <a:blip r:embed="rId4">
            <a:extLst/>
          </a:blip>
          <a:stretch>
            <a:fillRect/>
          </a:stretch>
        </p:blipFill>
        <p:spPr>
          <a:xfrm>
            <a:off x="0" y="-68026"/>
            <a:ext cx="12192001" cy="6858001"/>
          </a:xfrm>
          <a:prstGeom prst="rect">
            <a:avLst/>
          </a:prstGeom>
          <a:ln w="12700">
            <a:miter lim="400000"/>
          </a:ln>
        </p:spPr>
      </p:pic>
      <p:sp>
        <p:nvSpPr>
          <p:cNvPr id="486" name="Rectangle 14"/>
          <p:cNvSpPr/>
          <p:nvPr/>
        </p:nvSpPr>
        <p:spPr>
          <a:xfrm>
            <a:off x="958869" y="1318384"/>
            <a:ext cx="5334001" cy="2845181"/>
          </a:xfrm>
          <a:prstGeom prst="rect">
            <a:avLst/>
          </a:prstGeom>
          <a:solidFill>
            <a:schemeClr val="accent2">
              <a:lumOff val="-8627"/>
            </a:schemeClr>
          </a:solidFill>
          <a:ln w="12700">
            <a:solidFill>
              <a:srgbClr val="930D28"/>
            </a:solidFill>
            <a:miter/>
          </a:ln>
        </p:spPr>
        <p:txBody>
          <a:bodyPr lIns="45719" rIns="45719" anchor="ctr"/>
          <a:lstStyle/>
          <a:p>
            <a:pPr>
              <a:defRPr>
                <a:solidFill>
                  <a:srgbClr val="FFFFFF"/>
                </a:solidFill>
              </a:defRPr>
            </a:pPr>
          </a:p>
        </p:txBody>
      </p:sp>
      <p:sp>
        <p:nvSpPr>
          <p:cNvPr id="487" name="Micro-clover"/>
          <p:cNvSpPr txBox="1"/>
          <p:nvPr>
            <p:ph type="title"/>
          </p:nvPr>
        </p:nvSpPr>
        <p:spPr>
          <a:xfrm>
            <a:off x="839787" y="317500"/>
            <a:ext cx="9131794" cy="777231"/>
          </a:xfrm>
          <a:prstGeom prst="rect">
            <a:avLst/>
          </a:prstGeom>
        </p:spPr>
        <p:txBody>
          <a:bodyPr anchor="t"/>
          <a:lstStyle>
            <a:lvl1pPr>
              <a:defRPr sz="4800"/>
            </a:lvl1pPr>
          </a:lstStyle>
          <a:p>
            <a:pPr/>
            <a:r>
              <a:t>Micro-clover</a:t>
            </a:r>
          </a:p>
        </p:txBody>
      </p:sp>
      <p:sp>
        <p:nvSpPr>
          <p:cNvPr id="488" name="Line"/>
          <p:cNvSpPr/>
          <p:nvPr/>
        </p:nvSpPr>
        <p:spPr>
          <a:xfrm>
            <a:off x="7010606" y="2151318"/>
            <a:ext cx="1" cy="3789122"/>
          </a:xfrm>
          <a:prstGeom prst="line">
            <a:avLst/>
          </a:prstGeom>
          <a:ln w="38100">
            <a:solidFill>
              <a:schemeClr val="accent1"/>
            </a:solidFill>
            <a:miter/>
          </a:ln>
        </p:spPr>
        <p:txBody>
          <a:bodyPr lIns="45719" rIns="45719"/>
          <a:lstStyle/>
          <a:p>
            <a:pPr/>
          </a:p>
        </p:txBody>
      </p:sp>
      <p:sp>
        <p:nvSpPr>
          <p:cNvPr id="489" name="Line"/>
          <p:cNvSpPr/>
          <p:nvPr/>
        </p:nvSpPr>
        <p:spPr>
          <a:xfrm flipH="1" flipV="1">
            <a:off x="6691" y="6845746"/>
            <a:ext cx="12178618" cy="1"/>
          </a:xfrm>
          <a:prstGeom prst="line">
            <a:avLst/>
          </a:prstGeom>
          <a:ln w="38100">
            <a:solidFill>
              <a:schemeClr val="accent1"/>
            </a:solidFill>
            <a:miter/>
          </a:ln>
        </p:spPr>
        <p:txBody>
          <a:bodyPr lIns="45719" rIns="45719"/>
          <a:lstStyle/>
          <a:p>
            <a:pPr/>
          </a:p>
        </p:txBody>
      </p:sp>
      <p:sp>
        <p:nvSpPr>
          <p:cNvPr id="490" name="Line"/>
          <p:cNvSpPr/>
          <p:nvPr/>
        </p:nvSpPr>
        <p:spPr>
          <a:xfrm>
            <a:off x="908300" y="1004776"/>
            <a:ext cx="634684" cy="1"/>
          </a:xfrm>
          <a:prstGeom prst="line">
            <a:avLst/>
          </a:prstGeom>
          <a:ln w="38100">
            <a:solidFill>
              <a:schemeClr val="accent1"/>
            </a:solidFill>
            <a:miter/>
          </a:ln>
        </p:spPr>
        <p:txBody>
          <a:bodyPr lIns="45719" rIns="45719"/>
          <a:lstStyle/>
          <a:p>
            <a:pPr/>
          </a:p>
        </p:txBody>
      </p:sp>
      <p:pic>
        <p:nvPicPr>
          <p:cNvPr id="491" name="Climate Change Program Priority Spirit Mark." descr="Climate Change Program Priority Spirit Mark."/>
          <p:cNvPicPr>
            <a:picLocks noChangeAspect="1"/>
          </p:cNvPicPr>
          <p:nvPr/>
        </p:nvPicPr>
        <p:blipFill>
          <a:blip r:embed="rId5">
            <a:extLst/>
          </a:blip>
          <a:stretch>
            <a:fillRect/>
          </a:stretch>
        </p:blipFill>
        <p:spPr>
          <a:xfrm>
            <a:off x="11158432" y="96489"/>
            <a:ext cx="945281" cy="914401"/>
          </a:xfrm>
          <a:prstGeom prst="rect">
            <a:avLst/>
          </a:prstGeom>
          <a:ln w="12700">
            <a:miter lim="400000"/>
          </a:ln>
        </p:spPr>
      </p:pic>
      <p:pic>
        <p:nvPicPr>
          <p:cNvPr id="492" name="Grass mixed with micro-clover" descr="Grass mixed with micro-clover"/>
          <p:cNvPicPr>
            <a:picLocks noChangeAspect="1"/>
          </p:cNvPicPr>
          <p:nvPr/>
        </p:nvPicPr>
        <p:blipFill>
          <a:blip r:embed="rId6">
            <a:extLst/>
          </a:blip>
          <a:srcRect l="1576" t="2647" r="1576" b="2647"/>
          <a:stretch>
            <a:fillRect/>
          </a:stretch>
        </p:blipFill>
        <p:spPr>
          <a:xfrm>
            <a:off x="1337288" y="1750782"/>
            <a:ext cx="6172201" cy="4615594"/>
          </a:xfrm>
          <a:prstGeom prst="rect">
            <a:avLst/>
          </a:prstGeom>
          <a:ln w="12700">
            <a:miter lim="400000"/>
          </a:ln>
        </p:spPr>
      </p:pic>
      <p:sp>
        <p:nvSpPr>
          <p:cNvPr id="493" name="What is it?…"/>
          <p:cNvSpPr txBox="1"/>
          <p:nvPr>
            <p:ph type="body" sz="quarter" idx="1"/>
          </p:nvPr>
        </p:nvSpPr>
        <p:spPr>
          <a:xfrm>
            <a:off x="6999481" y="2152785"/>
            <a:ext cx="4273131" cy="3811588"/>
          </a:xfrm>
          <a:prstGeom prst="rect">
            <a:avLst/>
          </a:prstGeom>
          <a:solidFill>
            <a:srgbClr val="FFFFFF"/>
          </a:solidFill>
          <a:effectLst>
            <a:outerShdw sx="100000" sy="100000" kx="0" ky="0" algn="b" rotWithShape="0" blurRad="63500" dist="25400" dir="5400000">
              <a:srgbClr val="000000">
                <a:alpha val="50000"/>
              </a:srgbClr>
            </a:outerShdw>
          </a:effectLst>
        </p:spPr>
        <p:txBody>
          <a:bodyPr/>
          <a:lstStyle/>
          <a:p>
            <a:pPr indent="63500">
              <a:defRPr sz="2400"/>
            </a:pPr>
            <a:r>
              <a:rPr u="sng"/>
              <a:t>What is it</a:t>
            </a:r>
            <a:r>
              <a:t>?</a:t>
            </a:r>
          </a:p>
          <a:p>
            <a:pPr marL="240631" indent="-240631">
              <a:buClr>
                <a:schemeClr val="accent2">
                  <a:lumOff val="-8627"/>
                </a:schemeClr>
              </a:buClr>
              <a:buSzPct val="100000"/>
              <a:buChar char="๏"/>
              <a:defRPr sz="2000"/>
            </a:pPr>
            <a:r>
              <a:t>Specially bred clover that grows lower and has fewer flowers.</a:t>
            </a:r>
          </a:p>
          <a:p>
            <a:pPr marL="240631" indent="-240631">
              <a:buClr>
                <a:schemeClr val="accent2">
                  <a:lumOff val="-8627"/>
                </a:schemeClr>
              </a:buClr>
              <a:buSzPct val="100000"/>
              <a:buChar char="๏"/>
              <a:defRPr sz="2000"/>
            </a:pPr>
            <a:r>
              <a:t>Part of the lawn mix before 1950</a:t>
            </a:r>
          </a:p>
          <a:p>
            <a:pPr indent="63500">
              <a:defRPr sz="2400"/>
            </a:pPr>
            <a:r>
              <a:rPr u="sng"/>
              <a:t>Pros &amp; Cons</a:t>
            </a:r>
            <a:r>
              <a:t>:</a:t>
            </a:r>
          </a:p>
          <a:p>
            <a:pPr marL="287421" indent="-160421">
              <a:buClr>
                <a:schemeClr val="accent2">
                  <a:lumOff val="-8627"/>
                </a:schemeClr>
              </a:buClr>
              <a:buSzPct val="100000"/>
              <a:buChar char="๏"/>
              <a:defRPr sz="2000"/>
            </a:pPr>
            <a:r>
              <a:t> Legume family: ‘nitrogen fixers’!</a:t>
            </a:r>
          </a:p>
          <a:p>
            <a:pPr marL="287421" indent="-160421">
              <a:buClr>
                <a:schemeClr val="accent2">
                  <a:lumOff val="-8627"/>
                </a:schemeClr>
              </a:buClr>
              <a:buSzPct val="100000"/>
              <a:buChar char="๏"/>
              <a:defRPr sz="2000"/>
            </a:pPr>
            <a:r>
              <a:t> Winter die-back &amp; poor in shade</a:t>
            </a:r>
          </a:p>
          <a:p>
            <a:pPr marL="287421" indent="-160421">
              <a:buClr>
                <a:schemeClr val="accent2">
                  <a:lumOff val="-8627"/>
                </a:schemeClr>
              </a:buClr>
              <a:buSzPct val="100000"/>
              <a:buChar char="๏"/>
              <a:defRPr sz="2000"/>
            </a:pPr>
            <a:r>
              <a:t> Herbicides will kill it</a:t>
            </a:r>
          </a:p>
        </p:txBody>
      </p:sp>
      <p:pic>
        <p:nvPicPr>
          <p:cNvPr id="494" name="Screenshot 2025-02-06 at 5.06.51 PM.png" descr="Screenshot 2025-02-06 at 5.06.51 PM.png">
            <a:hlinkClick r:id="rId7" invalidUrl="" action="" tgtFrame="" tooltip="" history="1" highlightClick="0" endSnd="0"/>
          </p:cNvPr>
          <p:cNvPicPr>
            <a:picLocks noChangeAspect="1"/>
          </p:cNvPicPr>
          <p:nvPr/>
        </p:nvPicPr>
        <p:blipFill>
          <a:blip r:embed="rId8">
            <a:extLst/>
          </a:blip>
          <a:stretch>
            <a:fillRect/>
          </a:stretch>
        </p:blipFill>
        <p:spPr>
          <a:xfrm>
            <a:off x="9811324" y="1393643"/>
            <a:ext cx="1453237" cy="458762"/>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8" name="Crimson stripes -Square.png" descr="Crimson stripes -Square.png"/>
          <p:cNvPicPr>
            <a:picLocks noChangeAspect="1"/>
          </p:cNvPicPr>
          <p:nvPr/>
        </p:nvPicPr>
        <p:blipFill>
          <a:blip r:embed="rId3">
            <a:extLst/>
          </a:blip>
          <a:stretch>
            <a:fillRect/>
          </a:stretch>
        </p:blipFill>
        <p:spPr>
          <a:xfrm>
            <a:off x="7524487" y="4658732"/>
            <a:ext cx="2169180" cy="2096926"/>
          </a:xfrm>
          <a:prstGeom prst="rect">
            <a:avLst/>
          </a:prstGeom>
          <a:ln w="12700">
            <a:miter lim="400000"/>
          </a:ln>
        </p:spPr>
      </p:pic>
      <p:pic>
        <p:nvPicPr>
          <p:cNvPr id="499" name="image7.png" descr="image7.png"/>
          <p:cNvPicPr>
            <a:picLocks noChangeAspect="1"/>
          </p:cNvPicPr>
          <p:nvPr/>
        </p:nvPicPr>
        <p:blipFill>
          <a:blip r:embed="rId4">
            <a:extLst/>
          </a:blip>
          <a:stretch>
            <a:fillRect/>
          </a:stretch>
        </p:blipFill>
        <p:spPr>
          <a:xfrm>
            <a:off x="0" y="-1"/>
            <a:ext cx="12192001" cy="6858001"/>
          </a:xfrm>
          <a:prstGeom prst="rect">
            <a:avLst/>
          </a:prstGeom>
          <a:ln w="12700">
            <a:miter lim="400000"/>
          </a:ln>
        </p:spPr>
      </p:pic>
      <p:sp>
        <p:nvSpPr>
          <p:cNvPr id="500" name="Rectangle 14"/>
          <p:cNvSpPr/>
          <p:nvPr/>
        </p:nvSpPr>
        <p:spPr>
          <a:xfrm>
            <a:off x="8675923" y="964354"/>
            <a:ext cx="2797036" cy="901701"/>
          </a:xfrm>
          <a:prstGeom prst="rect">
            <a:avLst/>
          </a:prstGeom>
          <a:solidFill>
            <a:schemeClr val="accent2">
              <a:lumOff val="-8627"/>
            </a:schemeClr>
          </a:solidFill>
          <a:ln w="12700">
            <a:solidFill>
              <a:srgbClr val="930D28"/>
            </a:solidFill>
            <a:miter/>
          </a:ln>
        </p:spPr>
        <p:txBody>
          <a:bodyPr lIns="45719" rIns="45719" anchor="ctr"/>
          <a:lstStyle/>
          <a:p>
            <a:pPr>
              <a:defRPr>
                <a:solidFill>
                  <a:srgbClr val="FFFFFF"/>
                </a:solidFill>
              </a:defRPr>
            </a:pPr>
          </a:p>
        </p:txBody>
      </p:sp>
      <p:sp>
        <p:nvSpPr>
          <p:cNvPr id="501" name="Pearl’s Deep Rooted Grass"/>
          <p:cNvSpPr txBox="1"/>
          <p:nvPr>
            <p:ph type="title"/>
          </p:nvPr>
        </p:nvSpPr>
        <p:spPr>
          <a:xfrm>
            <a:off x="726220" y="332130"/>
            <a:ext cx="8956730" cy="1155738"/>
          </a:xfrm>
          <a:prstGeom prst="rect">
            <a:avLst/>
          </a:prstGeom>
        </p:spPr>
        <p:txBody>
          <a:bodyPr anchor="t"/>
          <a:lstStyle>
            <a:lvl1pPr>
              <a:defRPr sz="4800"/>
            </a:lvl1pPr>
          </a:lstStyle>
          <a:p>
            <a:pPr/>
            <a:r>
              <a:t>Pearl’s Deep Rooted Grass</a:t>
            </a:r>
          </a:p>
        </p:txBody>
      </p:sp>
      <p:sp>
        <p:nvSpPr>
          <p:cNvPr id="502" name="What is it?:…"/>
          <p:cNvSpPr txBox="1"/>
          <p:nvPr>
            <p:ph type="body" sz="half" idx="1"/>
          </p:nvPr>
        </p:nvSpPr>
        <p:spPr>
          <a:xfrm>
            <a:off x="1204575" y="2087214"/>
            <a:ext cx="5599351" cy="3811588"/>
          </a:xfrm>
          <a:prstGeom prst="rect">
            <a:avLst/>
          </a:prstGeom>
          <a:solidFill>
            <a:srgbClr val="FFFFFF"/>
          </a:solidFill>
          <a:effectLst>
            <a:outerShdw sx="100000" sy="100000" kx="0" ky="0" algn="b" rotWithShape="0" blurRad="63500" dist="25400" dir="5400000">
              <a:srgbClr val="000000">
                <a:alpha val="50000"/>
              </a:srgbClr>
            </a:outerShdw>
          </a:effectLst>
        </p:spPr>
        <p:txBody>
          <a:bodyPr/>
          <a:lstStyle/>
          <a:p>
            <a:pPr>
              <a:buClr>
                <a:schemeClr val="accent2">
                  <a:lumOff val="-8627"/>
                </a:schemeClr>
              </a:buClr>
              <a:defRPr sz="2400"/>
            </a:pPr>
            <a:r>
              <a:rPr u="sng"/>
              <a:t>What is it?</a:t>
            </a:r>
            <a:r>
              <a:t>:</a:t>
            </a:r>
          </a:p>
          <a:p>
            <a:pPr marL="367631" indent="-240631">
              <a:buClr>
                <a:schemeClr val="accent2">
                  <a:lumOff val="-8627"/>
                </a:schemeClr>
              </a:buClr>
              <a:buSzPct val="100000"/>
              <a:buChar char="๏"/>
              <a:defRPr sz="2000"/>
            </a:pPr>
            <a:r>
              <a:t>Mix of 7 types of Fescue</a:t>
            </a:r>
          </a:p>
          <a:p>
            <a:pPr marL="367631" indent="-240631">
              <a:buClr>
                <a:schemeClr val="accent2">
                  <a:lumOff val="-8627"/>
                </a:schemeClr>
              </a:buClr>
              <a:buSzPct val="100000"/>
              <a:buChar char="๏"/>
              <a:defRPr sz="2000"/>
            </a:pPr>
            <a:r>
              <a:t>Blended to produce </a:t>
            </a:r>
            <a:br/>
            <a:r>
              <a:t>“greater ecosystem function”</a:t>
            </a:r>
          </a:p>
          <a:p>
            <a:pPr>
              <a:defRPr sz="2400"/>
            </a:pPr>
            <a:r>
              <a:t>   </a:t>
            </a:r>
            <a:r>
              <a:rPr i="1" u="sng"/>
              <a:t>Reported Benefits</a:t>
            </a:r>
            <a:r>
              <a:t>:</a:t>
            </a:r>
          </a:p>
          <a:p>
            <a:pPr marL="240631" indent="-240631">
              <a:buClr>
                <a:schemeClr val="accent2">
                  <a:lumOff val="-8627"/>
                </a:schemeClr>
              </a:buClr>
              <a:buSzPct val="100000"/>
              <a:buChar char="๏"/>
              <a:defRPr sz="2000"/>
            </a:pPr>
            <a:r>
              <a:t>Watering: little to none</a:t>
            </a:r>
            <a:br/>
            <a:r>
              <a:rPr sz="1800"/>
              <a:t>(after year one)</a:t>
            </a:r>
          </a:p>
          <a:p>
            <a:pPr marL="240631" indent="-240631">
              <a:buClr>
                <a:schemeClr val="accent2">
                  <a:lumOff val="-8627"/>
                </a:schemeClr>
              </a:buClr>
              <a:buSzPct val="100000"/>
              <a:buChar char="๏"/>
              <a:defRPr sz="2000"/>
            </a:pPr>
            <a:r>
              <a:t>Fertilizing: none</a:t>
            </a:r>
          </a:p>
          <a:p>
            <a:pPr marL="240631" indent="-240631">
              <a:buClr>
                <a:schemeClr val="accent2">
                  <a:lumOff val="-8627"/>
                </a:schemeClr>
              </a:buClr>
              <a:buSzPct val="100000"/>
              <a:buChar char="๏"/>
              <a:defRPr sz="2000"/>
            </a:pPr>
            <a:r>
              <a:t>Mowing: occasional</a:t>
            </a:r>
            <a:br/>
            <a:r>
              <a:t>(</a:t>
            </a:r>
            <a:r>
              <a:rPr sz="1800"/>
              <a:t>or none if you want grassland)</a:t>
            </a:r>
          </a:p>
        </p:txBody>
      </p:sp>
      <p:sp>
        <p:nvSpPr>
          <p:cNvPr id="503" name="Line"/>
          <p:cNvSpPr/>
          <p:nvPr/>
        </p:nvSpPr>
        <p:spPr>
          <a:xfrm>
            <a:off x="1208623" y="5909668"/>
            <a:ext cx="5591256" cy="1"/>
          </a:xfrm>
          <a:prstGeom prst="line">
            <a:avLst/>
          </a:prstGeom>
          <a:ln w="38100">
            <a:solidFill>
              <a:schemeClr val="accent1"/>
            </a:solidFill>
            <a:miter/>
          </a:ln>
        </p:spPr>
        <p:txBody>
          <a:bodyPr lIns="45719" rIns="45719"/>
          <a:lstStyle/>
          <a:p>
            <a:pPr/>
          </a:p>
        </p:txBody>
      </p:sp>
      <p:sp>
        <p:nvSpPr>
          <p:cNvPr id="504" name="Line"/>
          <p:cNvSpPr/>
          <p:nvPr/>
        </p:nvSpPr>
        <p:spPr>
          <a:xfrm flipH="1" flipV="1">
            <a:off x="6691" y="6845746"/>
            <a:ext cx="12178618" cy="1"/>
          </a:xfrm>
          <a:prstGeom prst="line">
            <a:avLst/>
          </a:prstGeom>
          <a:ln w="38100">
            <a:solidFill>
              <a:schemeClr val="accent1"/>
            </a:solidFill>
            <a:miter/>
          </a:ln>
        </p:spPr>
        <p:txBody>
          <a:bodyPr lIns="45719" rIns="45719"/>
          <a:lstStyle/>
          <a:p>
            <a:pPr/>
          </a:p>
        </p:txBody>
      </p:sp>
      <p:sp>
        <p:nvSpPr>
          <p:cNvPr id="505" name="Line"/>
          <p:cNvSpPr/>
          <p:nvPr/>
        </p:nvSpPr>
        <p:spPr>
          <a:xfrm>
            <a:off x="824920" y="1140269"/>
            <a:ext cx="634684" cy="1"/>
          </a:xfrm>
          <a:prstGeom prst="line">
            <a:avLst/>
          </a:prstGeom>
          <a:ln w="38100">
            <a:solidFill>
              <a:schemeClr val="accent1"/>
            </a:solidFill>
            <a:miter/>
          </a:ln>
        </p:spPr>
        <p:txBody>
          <a:bodyPr lIns="45719" rIns="45719"/>
          <a:lstStyle/>
          <a:p>
            <a:pPr/>
          </a:p>
        </p:txBody>
      </p:sp>
      <p:pic>
        <p:nvPicPr>
          <p:cNvPr id="506" name="Climate Change Program Priority Spirit Mark." descr="Climate Change Program Priority Spirit Mark."/>
          <p:cNvPicPr>
            <a:picLocks noChangeAspect="1"/>
          </p:cNvPicPr>
          <p:nvPr/>
        </p:nvPicPr>
        <p:blipFill>
          <a:blip r:embed="rId5">
            <a:extLst/>
          </a:blip>
          <a:stretch>
            <a:fillRect/>
          </a:stretch>
        </p:blipFill>
        <p:spPr>
          <a:xfrm>
            <a:off x="11158432" y="96489"/>
            <a:ext cx="945281" cy="914401"/>
          </a:xfrm>
          <a:prstGeom prst="rect">
            <a:avLst/>
          </a:prstGeom>
          <a:ln w="12700">
            <a:miter lim="400000"/>
          </a:ln>
        </p:spPr>
      </p:pic>
      <p:pic>
        <p:nvPicPr>
          <p:cNvPr id="507" name="Jason Madnick, founder of Pearl’s Premium Lawn Seed looking at a tube of long rooted grass." descr="Jason Madnick, founder of Pearl’s Premium Lawn Seed looking at a tube of long rooted grass."/>
          <p:cNvPicPr>
            <a:picLocks noChangeAspect="1"/>
          </p:cNvPicPr>
          <p:nvPr/>
        </p:nvPicPr>
        <p:blipFill>
          <a:blip r:embed="rId6">
            <a:extLst/>
          </a:blip>
          <a:stretch>
            <a:fillRect/>
          </a:stretch>
        </p:blipFill>
        <p:spPr>
          <a:xfrm>
            <a:off x="7635801" y="1099043"/>
            <a:ext cx="3669770" cy="5504654"/>
          </a:xfrm>
          <a:prstGeom prst="rect">
            <a:avLst/>
          </a:prstGeom>
          <a:ln w="12700">
            <a:miter lim="400000"/>
          </a:ln>
        </p:spPr>
      </p:pic>
      <p:pic>
        <p:nvPicPr>
          <p:cNvPr id="508" name="pearls_logo.png" descr="pearls_logo.png">
            <a:hlinkClick r:id="rId7" invalidUrl="" action="" tgtFrame="" tooltip="" history="1" highlightClick="0" endSnd="0"/>
          </p:cNvPr>
          <p:cNvPicPr>
            <a:picLocks noChangeAspect="1"/>
          </p:cNvPicPr>
          <p:nvPr/>
        </p:nvPicPr>
        <p:blipFill>
          <a:blip r:embed="rId8">
            <a:extLst/>
          </a:blip>
          <a:stretch>
            <a:fillRect/>
          </a:stretch>
        </p:blipFill>
        <p:spPr>
          <a:xfrm>
            <a:off x="124624" y="6007705"/>
            <a:ext cx="1139879" cy="710089"/>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2" name="Crimson stripes -rectangle.png" descr="Crimson stripes -rectangle.png"/>
          <p:cNvPicPr>
            <a:picLocks noChangeAspect="1"/>
          </p:cNvPicPr>
          <p:nvPr/>
        </p:nvPicPr>
        <p:blipFill>
          <a:blip r:embed="rId3">
            <a:extLst/>
          </a:blip>
          <a:stretch>
            <a:fillRect/>
          </a:stretch>
        </p:blipFill>
        <p:spPr>
          <a:xfrm>
            <a:off x="6997576" y="4396938"/>
            <a:ext cx="3936048" cy="2100336"/>
          </a:xfrm>
          <a:prstGeom prst="rect">
            <a:avLst/>
          </a:prstGeom>
          <a:ln w="12700">
            <a:miter lim="400000"/>
          </a:ln>
        </p:spPr>
      </p:pic>
      <p:pic>
        <p:nvPicPr>
          <p:cNvPr id="513" name="image7.png" descr="image7.png"/>
          <p:cNvPicPr>
            <a:picLocks noChangeAspect="1"/>
          </p:cNvPicPr>
          <p:nvPr/>
        </p:nvPicPr>
        <p:blipFill>
          <a:blip r:embed="rId4">
            <a:extLst/>
          </a:blip>
          <a:stretch>
            <a:fillRect/>
          </a:stretch>
        </p:blipFill>
        <p:spPr>
          <a:xfrm>
            <a:off x="0" y="-68026"/>
            <a:ext cx="12192001" cy="6858001"/>
          </a:xfrm>
          <a:prstGeom prst="rect">
            <a:avLst/>
          </a:prstGeom>
          <a:ln w="12700">
            <a:miter lim="400000"/>
          </a:ln>
        </p:spPr>
      </p:pic>
      <p:sp>
        <p:nvSpPr>
          <p:cNvPr id="514" name="Rectangle 14"/>
          <p:cNvSpPr/>
          <p:nvPr/>
        </p:nvSpPr>
        <p:spPr>
          <a:xfrm>
            <a:off x="958869" y="1318384"/>
            <a:ext cx="5334001" cy="2845181"/>
          </a:xfrm>
          <a:prstGeom prst="rect">
            <a:avLst/>
          </a:prstGeom>
          <a:solidFill>
            <a:schemeClr val="accent2">
              <a:lumOff val="-8627"/>
            </a:schemeClr>
          </a:solidFill>
          <a:ln w="12700">
            <a:solidFill>
              <a:srgbClr val="930D28"/>
            </a:solidFill>
            <a:miter/>
          </a:ln>
        </p:spPr>
        <p:txBody>
          <a:bodyPr lIns="45719" rIns="45719" anchor="ctr"/>
          <a:lstStyle/>
          <a:p>
            <a:pPr>
              <a:defRPr>
                <a:solidFill>
                  <a:srgbClr val="FFFFFF"/>
                </a:solidFill>
              </a:defRPr>
            </a:pPr>
          </a:p>
        </p:txBody>
      </p:sp>
      <p:sp>
        <p:nvSpPr>
          <p:cNvPr id="515" name="‘No-Mow’ Lawn"/>
          <p:cNvSpPr txBox="1"/>
          <p:nvPr>
            <p:ph type="title"/>
          </p:nvPr>
        </p:nvSpPr>
        <p:spPr>
          <a:xfrm>
            <a:off x="839787" y="317500"/>
            <a:ext cx="9131794" cy="777231"/>
          </a:xfrm>
          <a:prstGeom prst="rect">
            <a:avLst/>
          </a:prstGeom>
        </p:spPr>
        <p:txBody>
          <a:bodyPr anchor="t"/>
          <a:lstStyle>
            <a:lvl1pPr>
              <a:defRPr sz="4800"/>
            </a:lvl1pPr>
          </a:lstStyle>
          <a:p>
            <a:pPr/>
            <a:r>
              <a:t>‘No-Mow’ Lawn</a:t>
            </a:r>
          </a:p>
        </p:txBody>
      </p:sp>
      <p:sp>
        <p:nvSpPr>
          <p:cNvPr id="516" name="Line"/>
          <p:cNvSpPr/>
          <p:nvPr/>
        </p:nvSpPr>
        <p:spPr>
          <a:xfrm>
            <a:off x="7010606" y="2151318"/>
            <a:ext cx="1" cy="3789122"/>
          </a:xfrm>
          <a:prstGeom prst="line">
            <a:avLst/>
          </a:prstGeom>
          <a:ln w="38100">
            <a:solidFill>
              <a:schemeClr val="accent1"/>
            </a:solidFill>
            <a:miter/>
          </a:ln>
        </p:spPr>
        <p:txBody>
          <a:bodyPr lIns="45719" rIns="45719"/>
          <a:lstStyle/>
          <a:p>
            <a:pPr/>
          </a:p>
        </p:txBody>
      </p:sp>
      <p:sp>
        <p:nvSpPr>
          <p:cNvPr id="517" name="Line"/>
          <p:cNvSpPr/>
          <p:nvPr/>
        </p:nvSpPr>
        <p:spPr>
          <a:xfrm flipH="1" flipV="1">
            <a:off x="6691" y="6845746"/>
            <a:ext cx="12178618" cy="1"/>
          </a:xfrm>
          <a:prstGeom prst="line">
            <a:avLst/>
          </a:prstGeom>
          <a:ln w="38100">
            <a:solidFill>
              <a:schemeClr val="accent1"/>
            </a:solidFill>
            <a:miter/>
          </a:ln>
        </p:spPr>
        <p:txBody>
          <a:bodyPr lIns="45719" rIns="45719"/>
          <a:lstStyle/>
          <a:p>
            <a:pPr/>
          </a:p>
        </p:txBody>
      </p:sp>
      <p:sp>
        <p:nvSpPr>
          <p:cNvPr id="518" name="Line"/>
          <p:cNvSpPr/>
          <p:nvPr/>
        </p:nvSpPr>
        <p:spPr>
          <a:xfrm>
            <a:off x="908300" y="1004776"/>
            <a:ext cx="634684" cy="1"/>
          </a:xfrm>
          <a:prstGeom prst="line">
            <a:avLst/>
          </a:prstGeom>
          <a:ln w="38100">
            <a:solidFill>
              <a:schemeClr val="accent1"/>
            </a:solidFill>
            <a:miter/>
          </a:ln>
        </p:spPr>
        <p:txBody>
          <a:bodyPr lIns="45719" rIns="45719"/>
          <a:lstStyle/>
          <a:p>
            <a:pPr/>
          </a:p>
        </p:txBody>
      </p:sp>
      <p:pic>
        <p:nvPicPr>
          <p:cNvPr id="519" name="Climate Change Program Priority Spirit Mark." descr="Climate Change Program Priority Spirit Mark."/>
          <p:cNvPicPr>
            <a:picLocks noChangeAspect="1"/>
          </p:cNvPicPr>
          <p:nvPr/>
        </p:nvPicPr>
        <p:blipFill>
          <a:blip r:embed="rId5">
            <a:extLst/>
          </a:blip>
          <a:stretch>
            <a:fillRect/>
          </a:stretch>
        </p:blipFill>
        <p:spPr>
          <a:xfrm>
            <a:off x="11158432" y="96489"/>
            <a:ext cx="945281" cy="914401"/>
          </a:xfrm>
          <a:prstGeom prst="rect">
            <a:avLst/>
          </a:prstGeom>
          <a:ln w="12700">
            <a:miter lim="400000"/>
          </a:ln>
        </p:spPr>
      </p:pic>
      <p:pic>
        <p:nvPicPr>
          <p:cNvPr id="520" name="No Mow lawn, April 2025" descr="No Mow lawn, April 2025"/>
          <p:cNvPicPr>
            <a:picLocks noChangeAspect="1"/>
          </p:cNvPicPr>
          <p:nvPr/>
        </p:nvPicPr>
        <p:blipFill>
          <a:blip r:embed="rId6">
            <a:extLst/>
          </a:blip>
          <a:srcRect l="0" t="20389" r="0" b="20389"/>
          <a:stretch>
            <a:fillRect/>
          </a:stretch>
        </p:blipFill>
        <p:spPr>
          <a:xfrm>
            <a:off x="1337288" y="1621766"/>
            <a:ext cx="6172201" cy="4873626"/>
          </a:xfrm>
          <a:prstGeom prst="rect">
            <a:avLst/>
          </a:prstGeom>
          <a:ln w="12700">
            <a:miter lim="400000"/>
          </a:ln>
        </p:spPr>
      </p:pic>
      <p:sp>
        <p:nvSpPr>
          <p:cNvPr id="521" name="What is it?…"/>
          <p:cNvSpPr txBox="1"/>
          <p:nvPr>
            <p:ph type="body" sz="quarter" idx="1"/>
          </p:nvPr>
        </p:nvSpPr>
        <p:spPr>
          <a:xfrm>
            <a:off x="6999481" y="2152785"/>
            <a:ext cx="4273131" cy="3811588"/>
          </a:xfrm>
          <a:prstGeom prst="rect">
            <a:avLst/>
          </a:prstGeom>
          <a:solidFill>
            <a:srgbClr val="FFFFFF"/>
          </a:solidFill>
          <a:effectLst>
            <a:outerShdw sx="100000" sy="100000" kx="0" ky="0" algn="b" rotWithShape="0" blurRad="63500" dist="25400" dir="5400000">
              <a:srgbClr val="000000">
                <a:alpha val="50000"/>
              </a:srgbClr>
            </a:outerShdw>
          </a:effectLst>
        </p:spPr>
        <p:txBody>
          <a:bodyPr/>
          <a:lstStyle/>
          <a:p>
            <a:pPr indent="63500">
              <a:defRPr sz="2400"/>
            </a:pPr>
            <a:r>
              <a:rPr u="sng"/>
              <a:t>What is it?</a:t>
            </a:r>
          </a:p>
          <a:p>
            <a:pPr marL="287421" indent="-160421">
              <a:buClr>
                <a:schemeClr val="accent2">
                  <a:lumOff val="-8627"/>
                </a:schemeClr>
              </a:buClr>
              <a:buSzPct val="100000"/>
              <a:buChar char="๏"/>
              <a:defRPr sz="2000"/>
            </a:pPr>
            <a:r>
              <a:t> Seed ‘blend’ designed for grassy meadow type lawn</a:t>
            </a:r>
          </a:p>
          <a:p>
            <a:pPr marL="287421" indent="-160421">
              <a:buClr>
                <a:schemeClr val="accent2">
                  <a:lumOff val="-8627"/>
                </a:schemeClr>
              </a:buClr>
              <a:buSzPct val="100000"/>
              <a:buChar char="๏"/>
              <a:defRPr sz="2000"/>
            </a:pPr>
            <a:r>
              <a:t> Water only in late summer</a:t>
            </a:r>
            <a:br/>
            <a:r>
              <a:t>   (deeply &amp; infrequently)</a:t>
            </a:r>
          </a:p>
          <a:p>
            <a:pPr marL="287421" indent="-160421">
              <a:buClr>
                <a:schemeClr val="accent2">
                  <a:lumOff val="-8627"/>
                </a:schemeClr>
              </a:buClr>
              <a:buSzPct val="100000"/>
              <a:buChar char="๏"/>
              <a:defRPr sz="2000"/>
            </a:pPr>
            <a:r>
              <a:t> Mow just twice a year</a:t>
            </a:r>
            <a:br/>
            <a:r>
              <a:t>   (spring &amp; fall)</a:t>
            </a:r>
            <a:br/>
          </a:p>
          <a:p>
            <a:pPr>
              <a:defRPr sz="2000"/>
            </a:pPr>
            <a:r>
              <a:rPr sz="2400" u="sng"/>
              <a:t>Issues</a:t>
            </a:r>
            <a:r>
              <a:t>:</a:t>
            </a:r>
          </a:p>
          <a:p>
            <a:pPr marL="200526" indent="-200526">
              <a:buClr>
                <a:schemeClr val="accent2">
                  <a:lumOff val="-8627"/>
                </a:schemeClr>
              </a:buClr>
              <a:buSzPct val="100000"/>
              <a:buChar char="๏"/>
              <a:defRPr sz="2000"/>
            </a:pPr>
            <a:r>
              <a:t> Yard Service Providers!</a:t>
            </a:r>
          </a:p>
        </p:txBody>
      </p:sp>
      <p:sp>
        <p:nvSpPr>
          <p:cNvPr id="522" name="Line"/>
          <p:cNvSpPr/>
          <p:nvPr/>
        </p:nvSpPr>
        <p:spPr>
          <a:xfrm>
            <a:off x="8648258" y="4771443"/>
            <a:ext cx="634684" cy="1"/>
          </a:xfrm>
          <a:prstGeom prst="line">
            <a:avLst/>
          </a:prstGeom>
          <a:ln w="38100">
            <a:solidFill>
              <a:schemeClr val="accent1"/>
            </a:solidFill>
            <a:miter/>
          </a:ln>
        </p:spPr>
        <p:txBody>
          <a:bodyPr lIns="45719" rIns="45719"/>
          <a:lstStyle/>
          <a:p>
            <a:pPr/>
          </a:p>
        </p:txBody>
      </p:sp>
      <p:sp>
        <p:nvSpPr>
          <p:cNvPr id="523" name="April"/>
          <p:cNvSpPr txBox="1"/>
          <p:nvPr/>
        </p:nvSpPr>
        <p:spPr>
          <a:xfrm>
            <a:off x="3305511" y="1301663"/>
            <a:ext cx="624853"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solidFill>
                  <a:srgbClr val="FFFFFF"/>
                </a:solidFill>
              </a:defRPr>
            </a:lvl1pPr>
          </a:lstStyle>
          <a:p>
            <a:pPr/>
            <a:r>
              <a:t>April</a:t>
            </a:r>
          </a:p>
        </p:txBody>
      </p:sp>
      <p:sp>
        <p:nvSpPr>
          <p:cNvPr id="524" name="Credit: WSU EMG"/>
          <p:cNvSpPr txBox="1"/>
          <p:nvPr/>
        </p:nvSpPr>
        <p:spPr>
          <a:xfrm>
            <a:off x="1377008" y="6182590"/>
            <a:ext cx="1546422" cy="2888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solidFill>
                  <a:srgbClr val="FFFFFF"/>
                </a:solidFill>
              </a:defRPr>
            </a:lvl1pPr>
          </a:lstStyle>
          <a:p>
            <a:pPr/>
            <a:r>
              <a:t>Credit: WSU EMG</a:t>
            </a:r>
          </a:p>
        </p:txBody>
      </p:sp>
      <p:pic>
        <p:nvPicPr>
          <p:cNvPr id="525" name="PT_Lawn_Seed_header_401x96.jpg.avif" descr="PT_Lawn_Seed_header_401x96.jpg.avif">
            <a:hlinkClick r:id="rId7" invalidUrl="" action="" tgtFrame="" tooltip="" history="1" highlightClick="0" endSnd="0"/>
          </p:cNvPr>
          <p:cNvPicPr>
            <a:picLocks noChangeAspect="1"/>
          </p:cNvPicPr>
          <p:nvPr/>
        </p:nvPicPr>
        <p:blipFill>
          <a:blip r:embed="rId8">
            <a:extLst/>
          </a:blip>
          <a:stretch>
            <a:fillRect/>
          </a:stretch>
        </p:blipFill>
        <p:spPr>
          <a:xfrm>
            <a:off x="9797982" y="6137646"/>
            <a:ext cx="2149071" cy="515778"/>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9" name="Crimson stripes -rectangle.png" descr="Crimson stripes -rectangle.png"/>
          <p:cNvPicPr>
            <a:picLocks noChangeAspect="1"/>
          </p:cNvPicPr>
          <p:nvPr/>
        </p:nvPicPr>
        <p:blipFill>
          <a:blip r:embed="rId3">
            <a:extLst/>
          </a:blip>
          <a:stretch>
            <a:fillRect/>
          </a:stretch>
        </p:blipFill>
        <p:spPr>
          <a:xfrm>
            <a:off x="6997576" y="4396938"/>
            <a:ext cx="3936048" cy="2100336"/>
          </a:xfrm>
          <a:prstGeom prst="rect">
            <a:avLst/>
          </a:prstGeom>
          <a:ln w="12700">
            <a:miter lim="400000"/>
          </a:ln>
        </p:spPr>
      </p:pic>
      <p:pic>
        <p:nvPicPr>
          <p:cNvPr id="530" name="image7.png" descr="image7.png"/>
          <p:cNvPicPr>
            <a:picLocks noChangeAspect="1"/>
          </p:cNvPicPr>
          <p:nvPr/>
        </p:nvPicPr>
        <p:blipFill>
          <a:blip r:embed="rId4">
            <a:extLst/>
          </a:blip>
          <a:stretch>
            <a:fillRect/>
          </a:stretch>
        </p:blipFill>
        <p:spPr>
          <a:xfrm>
            <a:off x="0" y="-68026"/>
            <a:ext cx="12192001" cy="6858001"/>
          </a:xfrm>
          <a:prstGeom prst="rect">
            <a:avLst/>
          </a:prstGeom>
          <a:ln w="12700">
            <a:miter lim="400000"/>
          </a:ln>
        </p:spPr>
      </p:pic>
      <p:sp>
        <p:nvSpPr>
          <p:cNvPr id="531" name="Rectangle 14"/>
          <p:cNvSpPr/>
          <p:nvPr/>
        </p:nvSpPr>
        <p:spPr>
          <a:xfrm>
            <a:off x="958869" y="1318384"/>
            <a:ext cx="5334001" cy="2845181"/>
          </a:xfrm>
          <a:prstGeom prst="rect">
            <a:avLst/>
          </a:prstGeom>
          <a:solidFill>
            <a:schemeClr val="accent2">
              <a:lumOff val="-8627"/>
            </a:schemeClr>
          </a:solidFill>
          <a:ln w="12700">
            <a:solidFill>
              <a:srgbClr val="930D28"/>
            </a:solidFill>
            <a:miter/>
          </a:ln>
        </p:spPr>
        <p:txBody>
          <a:bodyPr lIns="45719" rIns="45719" anchor="ctr"/>
          <a:lstStyle/>
          <a:p>
            <a:pPr>
              <a:defRPr>
                <a:solidFill>
                  <a:srgbClr val="FFFFFF"/>
                </a:solidFill>
              </a:defRPr>
            </a:pPr>
          </a:p>
        </p:txBody>
      </p:sp>
      <p:sp>
        <p:nvSpPr>
          <p:cNvPr id="532" name="Artificial Turf"/>
          <p:cNvSpPr txBox="1"/>
          <p:nvPr>
            <p:ph type="title"/>
          </p:nvPr>
        </p:nvSpPr>
        <p:spPr>
          <a:xfrm>
            <a:off x="839787" y="317500"/>
            <a:ext cx="9131794" cy="777231"/>
          </a:xfrm>
          <a:prstGeom prst="rect">
            <a:avLst/>
          </a:prstGeom>
        </p:spPr>
        <p:txBody>
          <a:bodyPr anchor="t"/>
          <a:lstStyle>
            <a:lvl1pPr>
              <a:defRPr sz="4800"/>
            </a:lvl1pPr>
          </a:lstStyle>
          <a:p>
            <a:pPr/>
            <a:r>
              <a:t>Artificial Turf</a:t>
            </a:r>
          </a:p>
        </p:txBody>
      </p:sp>
      <p:sp>
        <p:nvSpPr>
          <p:cNvPr id="533" name="Line"/>
          <p:cNvSpPr/>
          <p:nvPr/>
        </p:nvSpPr>
        <p:spPr>
          <a:xfrm>
            <a:off x="7010606" y="2151318"/>
            <a:ext cx="1" cy="3789122"/>
          </a:xfrm>
          <a:prstGeom prst="line">
            <a:avLst/>
          </a:prstGeom>
          <a:ln w="38100">
            <a:solidFill>
              <a:schemeClr val="accent1"/>
            </a:solidFill>
            <a:miter/>
          </a:ln>
        </p:spPr>
        <p:txBody>
          <a:bodyPr lIns="45719" rIns="45719"/>
          <a:lstStyle/>
          <a:p>
            <a:pPr/>
          </a:p>
        </p:txBody>
      </p:sp>
      <p:sp>
        <p:nvSpPr>
          <p:cNvPr id="534" name="Line"/>
          <p:cNvSpPr/>
          <p:nvPr/>
        </p:nvSpPr>
        <p:spPr>
          <a:xfrm flipH="1" flipV="1">
            <a:off x="6691" y="6845746"/>
            <a:ext cx="12178618" cy="1"/>
          </a:xfrm>
          <a:prstGeom prst="line">
            <a:avLst/>
          </a:prstGeom>
          <a:ln w="38100">
            <a:solidFill>
              <a:schemeClr val="accent1"/>
            </a:solidFill>
            <a:miter/>
          </a:ln>
        </p:spPr>
        <p:txBody>
          <a:bodyPr lIns="45719" rIns="45719"/>
          <a:lstStyle/>
          <a:p>
            <a:pPr/>
          </a:p>
        </p:txBody>
      </p:sp>
      <p:sp>
        <p:nvSpPr>
          <p:cNvPr id="535" name="Line"/>
          <p:cNvSpPr/>
          <p:nvPr/>
        </p:nvSpPr>
        <p:spPr>
          <a:xfrm>
            <a:off x="908300" y="1004776"/>
            <a:ext cx="634684" cy="1"/>
          </a:xfrm>
          <a:prstGeom prst="line">
            <a:avLst/>
          </a:prstGeom>
          <a:ln w="38100">
            <a:solidFill>
              <a:schemeClr val="accent1"/>
            </a:solidFill>
            <a:miter/>
          </a:ln>
        </p:spPr>
        <p:txBody>
          <a:bodyPr lIns="45719" rIns="45719"/>
          <a:lstStyle/>
          <a:p>
            <a:pPr/>
          </a:p>
        </p:txBody>
      </p:sp>
      <p:pic>
        <p:nvPicPr>
          <p:cNvPr id="536" name="Climate Change Program Priority Spirit Mark." descr="Climate Change Program Priority Spirit Mark."/>
          <p:cNvPicPr>
            <a:picLocks noChangeAspect="1"/>
          </p:cNvPicPr>
          <p:nvPr/>
        </p:nvPicPr>
        <p:blipFill>
          <a:blip r:embed="rId5">
            <a:extLst/>
          </a:blip>
          <a:stretch>
            <a:fillRect/>
          </a:stretch>
        </p:blipFill>
        <p:spPr>
          <a:xfrm>
            <a:off x="11158432" y="96489"/>
            <a:ext cx="945281" cy="914401"/>
          </a:xfrm>
          <a:prstGeom prst="rect">
            <a:avLst/>
          </a:prstGeom>
          <a:ln w="12700">
            <a:miter lim="400000"/>
          </a:ln>
        </p:spPr>
      </p:pic>
      <p:pic>
        <p:nvPicPr>
          <p:cNvPr id="537" name="Front yard with Artificial Turf" descr="Front yard with Artificial Turf"/>
          <p:cNvPicPr>
            <a:picLocks noChangeAspect="1"/>
          </p:cNvPicPr>
          <p:nvPr/>
        </p:nvPicPr>
        <p:blipFill>
          <a:blip r:embed="rId6">
            <a:extLst/>
          </a:blip>
          <a:srcRect l="0" t="20389" r="0" b="20389"/>
          <a:stretch>
            <a:fillRect/>
          </a:stretch>
        </p:blipFill>
        <p:spPr>
          <a:xfrm>
            <a:off x="1358325" y="1621766"/>
            <a:ext cx="6172201" cy="4873626"/>
          </a:xfrm>
          <a:prstGeom prst="rect">
            <a:avLst/>
          </a:prstGeom>
          <a:ln w="12700">
            <a:miter lim="400000"/>
          </a:ln>
        </p:spPr>
      </p:pic>
      <p:sp>
        <p:nvSpPr>
          <p:cNvPr id="538" name="Pros &amp; Cons:…"/>
          <p:cNvSpPr txBox="1"/>
          <p:nvPr>
            <p:ph type="body" sz="quarter" idx="1"/>
          </p:nvPr>
        </p:nvSpPr>
        <p:spPr>
          <a:xfrm>
            <a:off x="6999481" y="2152785"/>
            <a:ext cx="4273131" cy="3811588"/>
          </a:xfrm>
          <a:prstGeom prst="rect">
            <a:avLst/>
          </a:prstGeom>
          <a:solidFill>
            <a:srgbClr val="FFFFFF"/>
          </a:solidFill>
          <a:effectLst>
            <a:outerShdw sx="100000" sy="100000" kx="0" ky="0" algn="b" rotWithShape="0" blurRad="63500" dist="25400" dir="5400000">
              <a:srgbClr val="000000">
                <a:alpha val="50000"/>
              </a:srgbClr>
            </a:outerShdw>
          </a:effectLst>
        </p:spPr>
        <p:txBody>
          <a:bodyPr/>
          <a:lstStyle/>
          <a:p>
            <a:pPr indent="63500">
              <a:defRPr sz="2400"/>
            </a:pPr>
            <a:r>
              <a:rPr u="sng"/>
              <a:t>Pros &amp; Cons</a:t>
            </a:r>
            <a:r>
              <a:t>:</a:t>
            </a:r>
          </a:p>
          <a:p>
            <a:pPr marL="287421" indent="-160421">
              <a:buClr>
                <a:schemeClr val="accent2">
                  <a:lumOff val="-8627"/>
                </a:schemeClr>
              </a:buClr>
              <a:buSzPct val="100000"/>
              <a:buChar char="๏"/>
              <a:defRPr sz="2000"/>
            </a:pPr>
            <a:r>
              <a:t> Saves water &amp; fertilizer</a:t>
            </a:r>
          </a:p>
          <a:p>
            <a:pPr marL="287421" indent="-160421">
              <a:buClr>
                <a:schemeClr val="accent2">
                  <a:lumOff val="-8627"/>
                </a:schemeClr>
              </a:buClr>
              <a:buSzPct val="100000"/>
              <a:buChar char="๏"/>
              <a:defRPr sz="2000"/>
            </a:pPr>
            <a:r>
              <a:t> Expensive to install, but</a:t>
            </a:r>
            <a:br/>
            <a:r>
              <a:t>  cheaper to maintain</a:t>
            </a:r>
          </a:p>
          <a:p>
            <a:pPr marL="287421" indent="-160421">
              <a:buClr>
                <a:schemeClr val="accent2">
                  <a:lumOff val="-8627"/>
                </a:schemeClr>
              </a:buClr>
              <a:buSzPct val="100000"/>
              <a:buChar char="๏"/>
              <a:defRPr sz="2000"/>
            </a:pPr>
            <a:r>
              <a:t> Lasts 8-25 years - then dispose</a:t>
            </a:r>
          </a:p>
          <a:p>
            <a:pPr marL="287421" indent="-160421">
              <a:buClr>
                <a:schemeClr val="accent2">
                  <a:lumOff val="-8627"/>
                </a:schemeClr>
              </a:buClr>
              <a:buSzPct val="100000"/>
              <a:buChar char="๏"/>
              <a:defRPr sz="2000"/>
            </a:pPr>
            <a:r>
              <a:t> Hot on hot days</a:t>
            </a:r>
          </a:p>
          <a:p>
            <a:pPr marL="287421" indent="-160421">
              <a:buClr>
                <a:schemeClr val="accent2">
                  <a:lumOff val="-8627"/>
                </a:schemeClr>
              </a:buClr>
              <a:buSzPct val="100000"/>
              <a:buChar char="๏"/>
              <a:defRPr sz="2000"/>
            </a:pPr>
            <a:r>
              <a:t> Bacteria &amp; pathogen issues</a:t>
            </a:r>
            <a:br/>
            <a:r>
              <a:t>  with pets… special maintenance</a:t>
            </a:r>
          </a:p>
          <a:p>
            <a:pPr marL="287421" indent="-160421">
              <a:buClr>
                <a:schemeClr val="accent2">
                  <a:lumOff val="-8627"/>
                </a:schemeClr>
              </a:buClr>
              <a:buSzPct val="100000"/>
              <a:buChar char="๏"/>
              <a:defRPr sz="2000"/>
            </a:pPr>
            <a:r>
              <a:t> Reduces pests / biodiversity</a:t>
            </a:r>
          </a:p>
        </p:txBody>
      </p:sp>
      <p:sp>
        <p:nvSpPr>
          <p:cNvPr id="539" name="Credit: WSU EMG"/>
          <p:cNvSpPr txBox="1"/>
          <p:nvPr/>
        </p:nvSpPr>
        <p:spPr>
          <a:xfrm>
            <a:off x="1329918" y="6516632"/>
            <a:ext cx="1546422" cy="2888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lvl1pPr>
          </a:lstStyle>
          <a:p>
            <a:pPr/>
            <a:r>
              <a:t>Credit: WSU EMG</a:t>
            </a:r>
          </a:p>
        </p:txBody>
      </p:sp>
      <p:pic>
        <p:nvPicPr>
          <p:cNvPr id="540" name="Screenshot 2025-02-06 at 5.21.46 PM.png" descr="Screenshot 2025-02-06 at 5.21.46 PM.png">
            <a:hlinkClick r:id="rId7" invalidUrl="" action="" tgtFrame="" tooltip="" history="1" highlightClick="0" endSnd="0"/>
          </p:cNvPr>
          <p:cNvPicPr>
            <a:picLocks noChangeAspect="1"/>
          </p:cNvPicPr>
          <p:nvPr/>
        </p:nvPicPr>
        <p:blipFill>
          <a:blip r:embed="rId8">
            <a:extLst/>
          </a:blip>
          <a:stretch>
            <a:fillRect/>
          </a:stretch>
        </p:blipFill>
        <p:spPr>
          <a:xfrm>
            <a:off x="9725449" y="1456522"/>
            <a:ext cx="1555197" cy="333004"/>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4" name="image7.png" descr="image7.png"/>
          <p:cNvPicPr>
            <a:picLocks noChangeAspect="1"/>
          </p:cNvPicPr>
          <p:nvPr/>
        </p:nvPicPr>
        <p:blipFill>
          <a:blip r:embed="rId3">
            <a:extLst/>
          </a:blip>
          <a:stretch>
            <a:fillRect/>
          </a:stretch>
        </p:blipFill>
        <p:spPr>
          <a:xfrm>
            <a:off x="0" y="-1"/>
            <a:ext cx="12192001" cy="6858001"/>
          </a:xfrm>
          <a:prstGeom prst="rect">
            <a:avLst/>
          </a:prstGeom>
          <a:ln w="12700">
            <a:miter lim="400000"/>
          </a:ln>
        </p:spPr>
      </p:pic>
      <p:sp>
        <p:nvSpPr>
          <p:cNvPr id="545" name="Rectangle 14"/>
          <p:cNvSpPr/>
          <p:nvPr/>
        </p:nvSpPr>
        <p:spPr>
          <a:xfrm>
            <a:off x="6977016" y="1181301"/>
            <a:ext cx="3559957" cy="997306"/>
          </a:xfrm>
          <a:prstGeom prst="rect">
            <a:avLst/>
          </a:prstGeom>
          <a:solidFill>
            <a:schemeClr val="accent2">
              <a:lumOff val="-8627"/>
            </a:schemeClr>
          </a:solidFill>
          <a:ln w="12700">
            <a:solidFill>
              <a:srgbClr val="930D28"/>
            </a:solidFill>
            <a:miter/>
          </a:ln>
        </p:spPr>
        <p:txBody>
          <a:bodyPr lIns="45719" rIns="45719" anchor="ctr"/>
          <a:lstStyle/>
          <a:p>
            <a:pPr>
              <a:defRPr>
                <a:solidFill>
                  <a:srgbClr val="FFFFFF"/>
                </a:solidFill>
              </a:defRPr>
            </a:pPr>
          </a:p>
        </p:txBody>
      </p:sp>
      <p:sp>
        <p:nvSpPr>
          <p:cNvPr id="546" name="Ground Covers"/>
          <p:cNvSpPr txBox="1"/>
          <p:nvPr>
            <p:ph type="title"/>
          </p:nvPr>
        </p:nvSpPr>
        <p:spPr>
          <a:xfrm>
            <a:off x="714437" y="332130"/>
            <a:ext cx="5130128" cy="1155738"/>
          </a:xfrm>
          <a:prstGeom prst="rect">
            <a:avLst/>
          </a:prstGeom>
        </p:spPr>
        <p:txBody>
          <a:bodyPr anchor="t"/>
          <a:lstStyle>
            <a:lvl1pPr>
              <a:defRPr sz="4800"/>
            </a:lvl1pPr>
          </a:lstStyle>
          <a:p>
            <a:pPr/>
            <a:r>
              <a:t>Ground Covers</a:t>
            </a:r>
          </a:p>
        </p:txBody>
      </p:sp>
      <p:sp>
        <p:nvSpPr>
          <p:cNvPr id="547" name="Pros &amp; Cons:…"/>
          <p:cNvSpPr txBox="1"/>
          <p:nvPr>
            <p:ph type="body" sz="half" idx="1"/>
          </p:nvPr>
        </p:nvSpPr>
        <p:spPr>
          <a:xfrm>
            <a:off x="1204575" y="2108122"/>
            <a:ext cx="4936868" cy="3811589"/>
          </a:xfrm>
          <a:prstGeom prst="rect">
            <a:avLst/>
          </a:prstGeom>
          <a:solidFill>
            <a:srgbClr val="FFFFFF"/>
          </a:solidFill>
          <a:effectLst>
            <a:outerShdw sx="100000" sy="100000" kx="0" ky="0" algn="b" rotWithShape="0" blurRad="63500" dist="25400" dir="5400000">
              <a:srgbClr val="000000">
                <a:alpha val="50000"/>
              </a:srgbClr>
            </a:outerShdw>
          </a:effectLst>
        </p:spPr>
        <p:txBody>
          <a:bodyPr/>
          <a:lstStyle/>
          <a:p>
            <a:pPr>
              <a:buClr>
                <a:schemeClr val="accent2">
                  <a:lumOff val="-8627"/>
                </a:schemeClr>
              </a:buClr>
              <a:defRPr sz="2400"/>
            </a:pPr>
            <a:r>
              <a:rPr u="sng"/>
              <a:t>Pros &amp; Cons</a:t>
            </a:r>
            <a:r>
              <a:t>:</a:t>
            </a:r>
          </a:p>
          <a:p>
            <a:pPr marL="367631" indent="-240631">
              <a:buClr>
                <a:schemeClr val="accent2">
                  <a:lumOff val="-8627"/>
                </a:schemeClr>
              </a:buClr>
              <a:buSzPct val="100000"/>
              <a:buChar char="๏"/>
              <a:defRPr sz="2000"/>
            </a:pPr>
            <a:r>
              <a:t>Wide range of choices</a:t>
            </a:r>
          </a:p>
          <a:p>
            <a:pPr marL="367631" indent="-240631">
              <a:buClr>
                <a:schemeClr val="accent2">
                  <a:lumOff val="-8627"/>
                </a:schemeClr>
              </a:buClr>
              <a:buSzPct val="100000"/>
              <a:buChar char="๏"/>
              <a:defRPr sz="2000"/>
            </a:pPr>
            <a:r>
              <a:t>Design the solution you want</a:t>
            </a:r>
          </a:p>
          <a:p>
            <a:pPr marL="367631" indent="-240631">
              <a:buClr>
                <a:schemeClr val="accent2">
                  <a:lumOff val="-8627"/>
                </a:schemeClr>
              </a:buClr>
              <a:buSzPct val="100000"/>
              <a:buChar char="๏"/>
              <a:defRPr sz="2000"/>
            </a:pPr>
            <a:r>
              <a:t>Full lawn replacement -or-</a:t>
            </a:r>
          </a:p>
          <a:p>
            <a:pPr marL="367631" indent="-240631">
              <a:buClr>
                <a:schemeClr val="accent2">
                  <a:lumOff val="-8627"/>
                </a:schemeClr>
              </a:buClr>
              <a:buSzPct val="100000"/>
              <a:buChar char="๏"/>
              <a:defRPr sz="2000"/>
            </a:pPr>
            <a:r>
              <a:t>Shrink-it-down strategy</a:t>
            </a:r>
          </a:p>
          <a:p>
            <a:pPr marL="367631" indent="-240631">
              <a:buClr>
                <a:schemeClr val="accent2">
                  <a:lumOff val="-8627"/>
                </a:schemeClr>
              </a:buClr>
              <a:buSzPct val="100000"/>
              <a:buChar char="๏"/>
              <a:defRPr sz="2000"/>
            </a:pPr>
            <a:r>
              <a:t>Optimize for: </a:t>
            </a:r>
            <a:br/>
            <a:r>
              <a:t>- dry or wet</a:t>
            </a:r>
            <a:br/>
            <a:r>
              <a:t>- sunny or shady</a:t>
            </a:r>
            <a:br/>
            <a:r>
              <a:t>- pollinators</a:t>
            </a:r>
            <a:br/>
            <a:r>
              <a:t>- soil erosion, etc, etc,</a:t>
            </a:r>
          </a:p>
        </p:txBody>
      </p:sp>
      <p:sp>
        <p:nvSpPr>
          <p:cNvPr id="548" name="Line"/>
          <p:cNvSpPr/>
          <p:nvPr/>
        </p:nvSpPr>
        <p:spPr>
          <a:xfrm>
            <a:off x="1208623" y="5909668"/>
            <a:ext cx="4928772" cy="1"/>
          </a:xfrm>
          <a:prstGeom prst="line">
            <a:avLst/>
          </a:prstGeom>
          <a:ln w="38100">
            <a:solidFill>
              <a:schemeClr val="accent1"/>
            </a:solidFill>
            <a:miter/>
          </a:ln>
        </p:spPr>
        <p:txBody>
          <a:bodyPr lIns="45719" rIns="45719"/>
          <a:lstStyle/>
          <a:p>
            <a:pPr/>
          </a:p>
        </p:txBody>
      </p:sp>
      <p:sp>
        <p:nvSpPr>
          <p:cNvPr id="549" name="Line"/>
          <p:cNvSpPr/>
          <p:nvPr/>
        </p:nvSpPr>
        <p:spPr>
          <a:xfrm flipH="1" flipV="1">
            <a:off x="6691" y="6845746"/>
            <a:ext cx="12178618" cy="1"/>
          </a:xfrm>
          <a:prstGeom prst="line">
            <a:avLst/>
          </a:prstGeom>
          <a:ln w="38100">
            <a:solidFill>
              <a:schemeClr val="accent1"/>
            </a:solidFill>
            <a:miter/>
          </a:ln>
        </p:spPr>
        <p:txBody>
          <a:bodyPr lIns="45719" rIns="45719"/>
          <a:lstStyle/>
          <a:p>
            <a:pPr/>
          </a:p>
        </p:txBody>
      </p:sp>
      <p:sp>
        <p:nvSpPr>
          <p:cNvPr id="550" name="Line"/>
          <p:cNvSpPr/>
          <p:nvPr/>
        </p:nvSpPr>
        <p:spPr>
          <a:xfrm>
            <a:off x="824920" y="1140269"/>
            <a:ext cx="634684" cy="1"/>
          </a:xfrm>
          <a:prstGeom prst="line">
            <a:avLst/>
          </a:prstGeom>
          <a:ln w="38100">
            <a:solidFill>
              <a:schemeClr val="accent1"/>
            </a:solidFill>
            <a:miter/>
          </a:ln>
        </p:spPr>
        <p:txBody>
          <a:bodyPr lIns="45719" rIns="45719"/>
          <a:lstStyle/>
          <a:p>
            <a:pPr/>
          </a:p>
        </p:txBody>
      </p:sp>
      <p:pic>
        <p:nvPicPr>
          <p:cNvPr id="551" name="Climate Change Program Priority Spirit Mark." descr="Climate Change Program Priority Spirit Mark."/>
          <p:cNvPicPr>
            <a:picLocks noChangeAspect="1"/>
          </p:cNvPicPr>
          <p:nvPr/>
        </p:nvPicPr>
        <p:blipFill>
          <a:blip r:embed="rId4">
            <a:extLst/>
          </a:blip>
          <a:stretch>
            <a:fillRect/>
          </a:stretch>
        </p:blipFill>
        <p:spPr>
          <a:xfrm>
            <a:off x="11158432" y="96489"/>
            <a:ext cx="945281" cy="914401"/>
          </a:xfrm>
          <a:prstGeom prst="rect">
            <a:avLst/>
          </a:prstGeom>
          <a:ln w="12700">
            <a:miter lim="400000"/>
          </a:ln>
        </p:spPr>
      </p:pic>
      <p:pic>
        <p:nvPicPr>
          <p:cNvPr id="552" name="Book cover of Ground cover Revolution" descr="Book cover of Ground cover Revolution"/>
          <p:cNvPicPr>
            <a:picLocks noChangeAspect="1"/>
          </p:cNvPicPr>
          <p:nvPr/>
        </p:nvPicPr>
        <p:blipFill>
          <a:blip r:embed="rId5">
            <a:extLst/>
          </a:blip>
          <a:stretch>
            <a:fillRect/>
          </a:stretch>
        </p:blipFill>
        <p:spPr>
          <a:xfrm>
            <a:off x="6243052" y="1367823"/>
            <a:ext cx="4120350" cy="4515453"/>
          </a:xfrm>
          <a:prstGeom prst="rect">
            <a:avLst/>
          </a:prstGeom>
          <a:ln w="12700">
            <a:miter lim="400000"/>
          </a:ln>
          <a:effectLst>
            <a:outerShdw sx="100000" sy="100000" kx="0" ky="0" algn="b" rotWithShape="0" blurRad="63500" dist="25400" dir="5400000">
              <a:srgbClr val="000000">
                <a:alpha val="50000"/>
              </a:srgbClr>
            </a:outerShdw>
          </a:effectLst>
        </p:spPr>
      </p:pic>
      <p:sp>
        <p:nvSpPr>
          <p:cNvPr id="553" name="Line"/>
          <p:cNvSpPr/>
          <p:nvPr/>
        </p:nvSpPr>
        <p:spPr>
          <a:xfrm flipH="1">
            <a:off x="6134100" y="2129858"/>
            <a:ext cx="1" cy="3758774"/>
          </a:xfrm>
          <a:prstGeom prst="line">
            <a:avLst/>
          </a:prstGeom>
          <a:ln w="38100">
            <a:solidFill>
              <a:schemeClr val="accent1"/>
            </a:solidFill>
            <a:miter/>
          </a:ln>
        </p:spPr>
        <p:txBody>
          <a:bodyPr lIns="45719" rIns="45719"/>
          <a:lstStyle/>
          <a:p>
            <a:pP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7" name="image7.png" descr="image7.png"/>
          <p:cNvPicPr>
            <a:picLocks noChangeAspect="1"/>
          </p:cNvPicPr>
          <p:nvPr/>
        </p:nvPicPr>
        <p:blipFill>
          <a:blip r:embed="rId3">
            <a:extLst/>
          </a:blip>
          <a:stretch>
            <a:fillRect/>
          </a:stretch>
        </p:blipFill>
        <p:spPr>
          <a:xfrm>
            <a:off x="0" y="-1"/>
            <a:ext cx="12192001" cy="6858001"/>
          </a:xfrm>
          <a:prstGeom prst="rect">
            <a:avLst/>
          </a:prstGeom>
          <a:ln w="12700">
            <a:miter lim="400000"/>
          </a:ln>
        </p:spPr>
      </p:pic>
      <p:sp>
        <p:nvSpPr>
          <p:cNvPr id="558" name="Rectangle 14"/>
          <p:cNvSpPr/>
          <p:nvPr/>
        </p:nvSpPr>
        <p:spPr>
          <a:xfrm>
            <a:off x="4773501" y="1098817"/>
            <a:ext cx="4916073" cy="997305"/>
          </a:xfrm>
          <a:prstGeom prst="rect">
            <a:avLst/>
          </a:prstGeom>
          <a:solidFill>
            <a:schemeClr val="accent2">
              <a:lumOff val="-8627"/>
            </a:schemeClr>
          </a:solidFill>
          <a:ln w="12700">
            <a:solidFill>
              <a:srgbClr val="930D28"/>
            </a:solidFill>
            <a:miter/>
          </a:ln>
        </p:spPr>
        <p:txBody>
          <a:bodyPr lIns="45719" rIns="45719" anchor="ctr"/>
          <a:lstStyle/>
          <a:p>
            <a:pPr>
              <a:defRPr>
                <a:solidFill>
                  <a:srgbClr val="FFFFFF"/>
                </a:solidFill>
              </a:defRPr>
            </a:pPr>
          </a:p>
        </p:txBody>
      </p:sp>
      <p:sp>
        <p:nvSpPr>
          <p:cNvPr id="559" name="Rectangle 14"/>
          <p:cNvSpPr/>
          <p:nvPr/>
        </p:nvSpPr>
        <p:spPr>
          <a:xfrm>
            <a:off x="966539" y="2914260"/>
            <a:ext cx="10825315" cy="2845181"/>
          </a:xfrm>
          <a:prstGeom prst="rect">
            <a:avLst/>
          </a:prstGeom>
          <a:solidFill>
            <a:srgbClr val="A7A7A7"/>
          </a:solidFill>
          <a:ln w="12700">
            <a:miter lim="400000"/>
          </a:ln>
        </p:spPr>
        <p:txBody>
          <a:bodyPr lIns="45719" rIns="45719" anchor="ctr"/>
          <a:lstStyle/>
          <a:p>
            <a:pPr algn="ctr">
              <a:defRPr>
                <a:solidFill>
                  <a:srgbClr val="FFFFFF"/>
                </a:solidFill>
              </a:defRPr>
            </a:pPr>
          </a:p>
        </p:txBody>
      </p:sp>
      <p:pic>
        <p:nvPicPr>
          <p:cNvPr id="560" name="Garden beds surrounded by gravel." descr="Garden beds surrounded by gravel."/>
          <p:cNvPicPr>
            <a:picLocks noChangeAspect="1"/>
          </p:cNvPicPr>
          <p:nvPr/>
        </p:nvPicPr>
        <p:blipFill>
          <a:blip r:embed="rId4">
            <a:extLst/>
          </a:blip>
          <a:srcRect l="7850" t="0" r="7850" b="0"/>
          <a:stretch>
            <a:fillRect/>
          </a:stretch>
        </p:blipFill>
        <p:spPr>
          <a:xfrm>
            <a:off x="5235300" y="1577104"/>
            <a:ext cx="6172201" cy="4873626"/>
          </a:xfrm>
          <a:prstGeom prst="rect">
            <a:avLst/>
          </a:prstGeom>
          <a:ln w="12700">
            <a:miter lim="400000"/>
          </a:ln>
        </p:spPr>
      </p:pic>
      <p:sp>
        <p:nvSpPr>
          <p:cNvPr id="561" name="Gravel Gardens"/>
          <p:cNvSpPr txBox="1"/>
          <p:nvPr>
            <p:ph type="title"/>
          </p:nvPr>
        </p:nvSpPr>
        <p:spPr>
          <a:xfrm>
            <a:off x="726220" y="332130"/>
            <a:ext cx="8956730" cy="1155738"/>
          </a:xfrm>
          <a:prstGeom prst="rect">
            <a:avLst/>
          </a:prstGeom>
        </p:spPr>
        <p:txBody>
          <a:bodyPr anchor="t"/>
          <a:lstStyle>
            <a:lvl1pPr>
              <a:defRPr sz="4800"/>
            </a:lvl1pPr>
          </a:lstStyle>
          <a:p>
            <a:pPr/>
            <a:r>
              <a:t>Gravel Gardens</a:t>
            </a:r>
          </a:p>
        </p:txBody>
      </p:sp>
      <p:sp>
        <p:nvSpPr>
          <p:cNvPr id="562" name="Pros &amp; Cons:…"/>
          <p:cNvSpPr txBox="1"/>
          <p:nvPr>
            <p:ph type="body" sz="half" idx="1"/>
          </p:nvPr>
        </p:nvSpPr>
        <p:spPr>
          <a:xfrm>
            <a:off x="1204575" y="2108122"/>
            <a:ext cx="4936868" cy="3811589"/>
          </a:xfrm>
          <a:prstGeom prst="rect">
            <a:avLst/>
          </a:prstGeom>
          <a:solidFill>
            <a:srgbClr val="FFFFFF"/>
          </a:solidFill>
          <a:effectLst>
            <a:outerShdw sx="100000" sy="100000" kx="0" ky="0" algn="b" rotWithShape="0" blurRad="63500" dist="25400" dir="5400000">
              <a:srgbClr val="000000">
                <a:alpha val="50000"/>
              </a:srgbClr>
            </a:outerShdw>
          </a:effectLst>
        </p:spPr>
        <p:txBody>
          <a:bodyPr/>
          <a:lstStyle/>
          <a:p>
            <a:pPr>
              <a:buClr>
                <a:schemeClr val="accent2">
                  <a:lumOff val="-8627"/>
                </a:schemeClr>
              </a:buClr>
              <a:defRPr sz="2400"/>
            </a:pPr>
            <a:r>
              <a:rPr u="sng"/>
              <a:t>Pros &amp; Cons</a:t>
            </a:r>
            <a:r>
              <a:t>:</a:t>
            </a:r>
            <a:br/>
          </a:p>
          <a:p>
            <a:pPr marL="367631" indent="-240631">
              <a:buClr>
                <a:schemeClr val="accent2">
                  <a:lumOff val="-8627"/>
                </a:schemeClr>
              </a:buClr>
              <a:buSzPct val="100000"/>
              <a:buChar char="๏"/>
              <a:defRPr sz="2000"/>
            </a:pPr>
            <a:r>
              <a:t>No watering / chemicals</a:t>
            </a:r>
          </a:p>
          <a:p>
            <a:pPr marL="367631" indent="-240631">
              <a:buClr>
                <a:schemeClr val="accent2">
                  <a:lumOff val="-8627"/>
                </a:schemeClr>
              </a:buClr>
              <a:buSzPct val="100000"/>
              <a:buChar char="๏"/>
              <a:defRPr sz="2000"/>
            </a:pPr>
            <a:r>
              <a:t>Few weeds (install properly!)</a:t>
            </a:r>
          </a:p>
          <a:p>
            <a:pPr marL="367631" indent="-240631">
              <a:buClr>
                <a:schemeClr val="accent2">
                  <a:lumOff val="-8627"/>
                </a:schemeClr>
              </a:buClr>
              <a:buSzPct val="100000"/>
              <a:buChar char="๏"/>
              <a:defRPr sz="2000"/>
            </a:pPr>
            <a:r>
              <a:t>Substitute for grass’ role in “setting off” areas of the yard</a:t>
            </a:r>
          </a:p>
          <a:p>
            <a:pPr marL="367631" indent="-240631">
              <a:buClr>
                <a:schemeClr val="accent2">
                  <a:lumOff val="-8627"/>
                </a:schemeClr>
              </a:buClr>
              <a:buSzPct val="100000"/>
              <a:buChar char="๏"/>
              <a:defRPr sz="2000"/>
            </a:pPr>
            <a:r>
              <a:t>Expense of installing</a:t>
            </a:r>
          </a:p>
        </p:txBody>
      </p:sp>
      <p:sp>
        <p:nvSpPr>
          <p:cNvPr id="563" name="Line"/>
          <p:cNvSpPr/>
          <p:nvPr/>
        </p:nvSpPr>
        <p:spPr>
          <a:xfrm>
            <a:off x="1208623" y="5909668"/>
            <a:ext cx="4928772" cy="1"/>
          </a:xfrm>
          <a:prstGeom prst="line">
            <a:avLst/>
          </a:prstGeom>
          <a:ln w="38100">
            <a:solidFill>
              <a:schemeClr val="accent1"/>
            </a:solidFill>
            <a:miter/>
          </a:ln>
        </p:spPr>
        <p:txBody>
          <a:bodyPr lIns="45719" rIns="45719"/>
          <a:lstStyle/>
          <a:p>
            <a:pPr/>
          </a:p>
        </p:txBody>
      </p:sp>
      <p:sp>
        <p:nvSpPr>
          <p:cNvPr id="564" name="Line"/>
          <p:cNvSpPr/>
          <p:nvPr/>
        </p:nvSpPr>
        <p:spPr>
          <a:xfrm flipH="1" flipV="1">
            <a:off x="6691" y="6845746"/>
            <a:ext cx="12178618" cy="1"/>
          </a:xfrm>
          <a:prstGeom prst="line">
            <a:avLst/>
          </a:prstGeom>
          <a:ln w="38100">
            <a:solidFill>
              <a:schemeClr val="accent1"/>
            </a:solidFill>
            <a:miter/>
          </a:ln>
        </p:spPr>
        <p:txBody>
          <a:bodyPr lIns="45719" rIns="45719"/>
          <a:lstStyle/>
          <a:p>
            <a:pPr/>
          </a:p>
        </p:txBody>
      </p:sp>
      <p:sp>
        <p:nvSpPr>
          <p:cNvPr id="565" name="Line"/>
          <p:cNvSpPr/>
          <p:nvPr/>
        </p:nvSpPr>
        <p:spPr>
          <a:xfrm>
            <a:off x="824920" y="1140269"/>
            <a:ext cx="634684" cy="1"/>
          </a:xfrm>
          <a:prstGeom prst="line">
            <a:avLst/>
          </a:prstGeom>
          <a:ln w="38100">
            <a:solidFill>
              <a:schemeClr val="accent1"/>
            </a:solidFill>
            <a:miter/>
          </a:ln>
        </p:spPr>
        <p:txBody>
          <a:bodyPr lIns="45719" rIns="45719"/>
          <a:lstStyle/>
          <a:p>
            <a:pPr/>
          </a:p>
        </p:txBody>
      </p:sp>
      <p:pic>
        <p:nvPicPr>
          <p:cNvPr id="566" name="Climate Change Program Priority Spirit Mark." descr="Climate Change Program Priority Spirit Mark."/>
          <p:cNvPicPr>
            <a:picLocks noChangeAspect="1"/>
          </p:cNvPicPr>
          <p:nvPr/>
        </p:nvPicPr>
        <p:blipFill>
          <a:blip r:embed="rId5">
            <a:extLst/>
          </a:blip>
          <a:stretch>
            <a:fillRect/>
          </a:stretch>
        </p:blipFill>
        <p:spPr>
          <a:xfrm>
            <a:off x="11158432" y="96489"/>
            <a:ext cx="945281" cy="914401"/>
          </a:xfrm>
          <a:prstGeom prst="rect">
            <a:avLst/>
          </a:prstGeom>
          <a:ln w="12700">
            <a:miter lim="400000"/>
          </a:ln>
        </p:spPr>
      </p:pic>
      <p:sp>
        <p:nvSpPr>
          <p:cNvPr id="567" name="Credit: Pexels 210146366-11742670"/>
          <p:cNvSpPr txBox="1"/>
          <p:nvPr/>
        </p:nvSpPr>
        <p:spPr>
          <a:xfrm>
            <a:off x="5229680" y="6174196"/>
            <a:ext cx="2987314" cy="28882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lvl1pPr>
          </a:lstStyle>
          <a:p>
            <a:pPr/>
            <a:r>
              <a:t>Credit: Pexels 210146366-11742670</a:t>
            </a:r>
          </a:p>
        </p:txBody>
      </p:sp>
      <p:sp>
        <p:nvSpPr>
          <p:cNvPr id="568" name="Source: Filippi, Olivier  Planting Design for Dry Gardens"/>
          <p:cNvSpPr txBox="1"/>
          <p:nvPr/>
        </p:nvSpPr>
        <p:spPr>
          <a:xfrm>
            <a:off x="183469" y="6539965"/>
            <a:ext cx="4126539" cy="27752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110289" indent="-110289">
              <a:buClr>
                <a:schemeClr val="accent2">
                  <a:lumOff val="-8627"/>
                </a:schemeClr>
              </a:buClr>
              <a:buSzPct val="100000"/>
              <a:buChar char="‣"/>
              <a:defRPr sz="1200">
                <a:latin typeface="Helvetica Neue"/>
                <a:ea typeface="Helvetica Neue"/>
                <a:cs typeface="Helvetica Neue"/>
                <a:sym typeface="Helvetica Neue"/>
              </a:defRPr>
            </a:pPr>
            <a:r>
              <a:t>Source: Filippi, Olivier  </a:t>
            </a:r>
            <a:r>
              <a:rPr b="1" i="1"/>
              <a:t>Planting Design for Dry Gardens</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72" name="Crimson stripes -rectangle.png" descr="Crimson stripes -rectangle.png"/>
          <p:cNvPicPr>
            <a:picLocks noChangeAspect="1"/>
          </p:cNvPicPr>
          <p:nvPr/>
        </p:nvPicPr>
        <p:blipFill>
          <a:blip r:embed="rId3">
            <a:extLst/>
          </a:blip>
          <a:stretch>
            <a:fillRect/>
          </a:stretch>
        </p:blipFill>
        <p:spPr>
          <a:xfrm>
            <a:off x="6997576" y="4396938"/>
            <a:ext cx="3936048" cy="2100336"/>
          </a:xfrm>
          <a:prstGeom prst="rect">
            <a:avLst/>
          </a:prstGeom>
          <a:ln w="12700">
            <a:miter lim="400000"/>
          </a:ln>
        </p:spPr>
      </p:pic>
      <p:pic>
        <p:nvPicPr>
          <p:cNvPr id="573" name="image7.png" descr="image7.png"/>
          <p:cNvPicPr>
            <a:picLocks noChangeAspect="1"/>
          </p:cNvPicPr>
          <p:nvPr/>
        </p:nvPicPr>
        <p:blipFill>
          <a:blip r:embed="rId4">
            <a:extLst/>
          </a:blip>
          <a:stretch>
            <a:fillRect/>
          </a:stretch>
        </p:blipFill>
        <p:spPr>
          <a:xfrm>
            <a:off x="0" y="-68026"/>
            <a:ext cx="12192001" cy="6858001"/>
          </a:xfrm>
          <a:prstGeom prst="rect">
            <a:avLst/>
          </a:prstGeom>
          <a:ln w="12700">
            <a:miter lim="400000"/>
          </a:ln>
        </p:spPr>
      </p:pic>
      <p:sp>
        <p:nvSpPr>
          <p:cNvPr id="574" name="Rectangle 14"/>
          <p:cNvSpPr/>
          <p:nvPr/>
        </p:nvSpPr>
        <p:spPr>
          <a:xfrm>
            <a:off x="958869" y="1318384"/>
            <a:ext cx="5334001" cy="2845181"/>
          </a:xfrm>
          <a:prstGeom prst="rect">
            <a:avLst/>
          </a:prstGeom>
          <a:solidFill>
            <a:schemeClr val="accent2">
              <a:lumOff val="-8627"/>
            </a:schemeClr>
          </a:solidFill>
          <a:ln w="12700">
            <a:solidFill>
              <a:srgbClr val="930D28"/>
            </a:solidFill>
            <a:miter/>
          </a:ln>
        </p:spPr>
        <p:txBody>
          <a:bodyPr lIns="45719" rIns="45719" anchor="ctr"/>
          <a:lstStyle/>
          <a:p>
            <a:pPr>
              <a:defRPr>
                <a:solidFill>
                  <a:srgbClr val="FFFFFF"/>
                </a:solidFill>
              </a:defRPr>
            </a:pPr>
          </a:p>
        </p:txBody>
      </p:sp>
      <p:sp>
        <p:nvSpPr>
          <p:cNvPr id="575" name="Moss"/>
          <p:cNvSpPr txBox="1"/>
          <p:nvPr>
            <p:ph type="title"/>
          </p:nvPr>
        </p:nvSpPr>
        <p:spPr>
          <a:xfrm>
            <a:off x="839787" y="317500"/>
            <a:ext cx="9131794" cy="777231"/>
          </a:xfrm>
          <a:prstGeom prst="rect">
            <a:avLst/>
          </a:prstGeom>
        </p:spPr>
        <p:txBody>
          <a:bodyPr anchor="t"/>
          <a:lstStyle>
            <a:lvl1pPr>
              <a:defRPr sz="4800"/>
            </a:lvl1pPr>
          </a:lstStyle>
          <a:p>
            <a:pPr/>
            <a:r>
              <a:t>Moss</a:t>
            </a:r>
          </a:p>
        </p:txBody>
      </p:sp>
      <p:sp>
        <p:nvSpPr>
          <p:cNvPr id="576" name="Line"/>
          <p:cNvSpPr/>
          <p:nvPr/>
        </p:nvSpPr>
        <p:spPr>
          <a:xfrm>
            <a:off x="7010606" y="2151318"/>
            <a:ext cx="1" cy="3789122"/>
          </a:xfrm>
          <a:prstGeom prst="line">
            <a:avLst/>
          </a:prstGeom>
          <a:ln w="38100">
            <a:solidFill>
              <a:schemeClr val="accent1"/>
            </a:solidFill>
            <a:miter/>
          </a:ln>
        </p:spPr>
        <p:txBody>
          <a:bodyPr lIns="45719" rIns="45719"/>
          <a:lstStyle/>
          <a:p>
            <a:pPr/>
          </a:p>
        </p:txBody>
      </p:sp>
      <p:sp>
        <p:nvSpPr>
          <p:cNvPr id="577" name="Line"/>
          <p:cNvSpPr/>
          <p:nvPr/>
        </p:nvSpPr>
        <p:spPr>
          <a:xfrm flipH="1" flipV="1">
            <a:off x="6691" y="6845746"/>
            <a:ext cx="12178618" cy="1"/>
          </a:xfrm>
          <a:prstGeom prst="line">
            <a:avLst/>
          </a:prstGeom>
          <a:ln w="38100">
            <a:solidFill>
              <a:schemeClr val="accent1"/>
            </a:solidFill>
            <a:miter/>
          </a:ln>
        </p:spPr>
        <p:txBody>
          <a:bodyPr lIns="45719" rIns="45719"/>
          <a:lstStyle/>
          <a:p>
            <a:pPr/>
          </a:p>
        </p:txBody>
      </p:sp>
      <p:sp>
        <p:nvSpPr>
          <p:cNvPr id="578" name="Line"/>
          <p:cNvSpPr/>
          <p:nvPr/>
        </p:nvSpPr>
        <p:spPr>
          <a:xfrm>
            <a:off x="908300" y="1004776"/>
            <a:ext cx="634684" cy="1"/>
          </a:xfrm>
          <a:prstGeom prst="line">
            <a:avLst/>
          </a:prstGeom>
          <a:ln w="38100">
            <a:solidFill>
              <a:schemeClr val="accent1"/>
            </a:solidFill>
            <a:miter/>
          </a:ln>
        </p:spPr>
        <p:txBody>
          <a:bodyPr lIns="45719" rIns="45719"/>
          <a:lstStyle/>
          <a:p>
            <a:pPr/>
          </a:p>
        </p:txBody>
      </p:sp>
      <p:pic>
        <p:nvPicPr>
          <p:cNvPr id="579" name="Climate Change Program Priority Spirit Mark." descr="Climate Change Program Priority Spirit Mark."/>
          <p:cNvPicPr>
            <a:picLocks noChangeAspect="1"/>
          </p:cNvPicPr>
          <p:nvPr/>
        </p:nvPicPr>
        <p:blipFill>
          <a:blip r:embed="rId5">
            <a:extLst/>
          </a:blip>
          <a:stretch>
            <a:fillRect/>
          </a:stretch>
        </p:blipFill>
        <p:spPr>
          <a:xfrm>
            <a:off x="11158432" y="96489"/>
            <a:ext cx="945281" cy="914401"/>
          </a:xfrm>
          <a:prstGeom prst="rect">
            <a:avLst/>
          </a:prstGeom>
          <a:ln w="12700">
            <a:miter lim="400000"/>
          </a:ln>
        </p:spPr>
      </p:pic>
      <p:pic>
        <p:nvPicPr>
          <p:cNvPr id="580" name="Moss covered forest." descr="Moss covered forest."/>
          <p:cNvPicPr>
            <a:picLocks noChangeAspect="1"/>
          </p:cNvPicPr>
          <p:nvPr/>
        </p:nvPicPr>
        <p:blipFill>
          <a:blip r:embed="rId6">
            <a:extLst/>
          </a:blip>
          <a:srcRect l="14381" t="0" r="14381" b="0"/>
          <a:stretch>
            <a:fillRect/>
          </a:stretch>
        </p:blipFill>
        <p:spPr>
          <a:xfrm>
            <a:off x="1337288" y="1634466"/>
            <a:ext cx="6172201" cy="4873626"/>
          </a:xfrm>
          <a:prstGeom prst="rect">
            <a:avLst/>
          </a:prstGeom>
          <a:ln w="12700">
            <a:miter lim="400000"/>
          </a:ln>
        </p:spPr>
      </p:pic>
      <p:sp>
        <p:nvSpPr>
          <p:cNvPr id="581" name="Pros &amp; Cons:…"/>
          <p:cNvSpPr txBox="1"/>
          <p:nvPr>
            <p:ph type="body" sz="quarter" idx="1"/>
          </p:nvPr>
        </p:nvSpPr>
        <p:spPr>
          <a:xfrm>
            <a:off x="6999481" y="2152785"/>
            <a:ext cx="4273131" cy="3811588"/>
          </a:xfrm>
          <a:prstGeom prst="rect">
            <a:avLst/>
          </a:prstGeom>
          <a:solidFill>
            <a:srgbClr val="FFFFFF"/>
          </a:solidFill>
          <a:effectLst>
            <a:outerShdw sx="100000" sy="100000" kx="0" ky="0" algn="b" rotWithShape="0" blurRad="63500" dist="25400" dir="5400000">
              <a:srgbClr val="000000">
                <a:alpha val="50000"/>
              </a:srgbClr>
            </a:outerShdw>
          </a:effectLst>
        </p:spPr>
        <p:txBody>
          <a:bodyPr/>
          <a:lstStyle/>
          <a:p>
            <a:pPr indent="63500">
              <a:defRPr sz="2400"/>
            </a:pPr>
            <a:r>
              <a:rPr u="sng"/>
              <a:t>Pros &amp; Cons</a:t>
            </a:r>
            <a:r>
              <a:t>:</a:t>
            </a:r>
          </a:p>
          <a:p>
            <a:pPr marL="287421" indent="-160421">
              <a:buClr>
                <a:schemeClr val="accent2">
                  <a:lumOff val="-8627"/>
                </a:schemeClr>
              </a:buClr>
              <a:buSzPct val="100000"/>
              <a:buChar char="๏"/>
              <a:defRPr sz="1800"/>
            </a:pPr>
          </a:p>
          <a:p>
            <a:pPr marL="287421" indent="-160421">
              <a:buClr>
                <a:schemeClr val="accent2">
                  <a:lumOff val="-8627"/>
                </a:schemeClr>
              </a:buClr>
              <a:buSzPct val="100000"/>
              <a:buChar char="๏"/>
              <a:defRPr sz="2000"/>
            </a:pPr>
            <a:r>
              <a:t> Damp/shady areas of yard</a:t>
            </a:r>
          </a:p>
          <a:p>
            <a:pPr marL="287421" indent="-160421">
              <a:buClr>
                <a:schemeClr val="accent2">
                  <a:lumOff val="-8627"/>
                </a:schemeClr>
              </a:buClr>
              <a:buSzPct val="100000"/>
              <a:buChar char="๏"/>
              <a:defRPr sz="2000"/>
            </a:pPr>
            <a:r>
              <a:t> Low maintenance, low water</a:t>
            </a:r>
          </a:p>
          <a:p>
            <a:pPr marL="287421" indent="-160421">
              <a:buClr>
                <a:schemeClr val="accent2">
                  <a:lumOff val="-8627"/>
                </a:schemeClr>
              </a:buClr>
              <a:buSzPct val="100000"/>
              <a:buChar char="๏"/>
              <a:defRPr sz="2000"/>
            </a:pPr>
            <a:r>
              <a:t> No fertilizer</a:t>
            </a:r>
          </a:p>
          <a:p>
            <a:pPr marL="287421" indent="-160421">
              <a:buClr>
                <a:schemeClr val="accent2">
                  <a:lumOff val="-8627"/>
                </a:schemeClr>
              </a:buClr>
              <a:buSzPct val="100000"/>
              <a:buChar char="๏"/>
              <a:defRPr sz="2000"/>
            </a:pPr>
            <a:r>
              <a:t> More expensive than lawn seed</a:t>
            </a:r>
          </a:p>
        </p:txBody>
      </p:sp>
      <p:sp>
        <p:nvSpPr>
          <p:cNvPr id="582" name="Line"/>
          <p:cNvSpPr/>
          <p:nvPr/>
        </p:nvSpPr>
        <p:spPr>
          <a:xfrm>
            <a:off x="8648258" y="4746485"/>
            <a:ext cx="634684" cy="1"/>
          </a:xfrm>
          <a:prstGeom prst="line">
            <a:avLst/>
          </a:prstGeom>
          <a:ln w="38100">
            <a:solidFill>
              <a:schemeClr val="accent1"/>
            </a:solidFill>
            <a:miter/>
          </a:ln>
        </p:spPr>
        <p:txBody>
          <a:bodyPr lIns="45719" rIns="45719"/>
          <a:lstStyle/>
          <a:p>
            <a:pPr/>
          </a:p>
        </p:txBody>
      </p:sp>
      <p:sp>
        <p:nvSpPr>
          <p:cNvPr id="583" name="Credit: Pexels-1260324"/>
          <p:cNvSpPr txBox="1"/>
          <p:nvPr/>
        </p:nvSpPr>
        <p:spPr>
          <a:xfrm>
            <a:off x="1341124" y="6197763"/>
            <a:ext cx="1962272" cy="28882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solidFill>
                  <a:srgbClr val="FFFFFF"/>
                </a:solidFill>
              </a:defRPr>
            </a:lvl1pPr>
          </a:lstStyle>
          <a:p>
            <a:pPr/>
            <a:r>
              <a:t>Credit: Pexels-1260324</a:t>
            </a:r>
          </a:p>
        </p:txBody>
      </p:sp>
      <p:pic>
        <p:nvPicPr>
          <p:cNvPr id="584" name="Unknown.png" descr="Unknown.png">
            <a:hlinkClick r:id="rId7" invalidUrl="" action="" tgtFrame="" tooltip="" history="1" highlightClick="0" endSnd="0"/>
          </p:cNvPr>
          <p:cNvPicPr>
            <a:picLocks noChangeAspect="1"/>
          </p:cNvPicPr>
          <p:nvPr/>
        </p:nvPicPr>
        <p:blipFill>
          <a:blip r:embed="rId8">
            <a:extLst/>
          </a:blip>
          <a:stretch>
            <a:fillRect/>
          </a:stretch>
        </p:blipFill>
        <p:spPr>
          <a:xfrm>
            <a:off x="7343119" y="4844482"/>
            <a:ext cx="765149" cy="765149"/>
          </a:xfrm>
          <a:prstGeom prst="rect">
            <a:avLst/>
          </a:prstGeom>
          <a:ln w="12700">
            <a:miter lim="400000"/>
          </a:ln>
        </p:spPr>
      </p:pic>
      <p:sp>
        <p:nvSpPr>
          <p:cNvPr id="585" name="Clackamas, OR…"/>
          <p:cNvSpPr txBox="1"/>
          <p:nvPr/>
        </p:nvSpPr>
        <p:spPr>
          <a:xfrm>
            <a:off x="7086744" y="5523755"/>
            <a:ext cx="1526838" cy="4928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600"/>
            </a:pPr>
            <a:r>
              <a:t>Clackamas, OR</a:t>
            </a:r>
          </a:p>
          <a:p>
            <a:pPr>
              <a:defRPr sz="1200"/>
            </a:pPr>
            <a:r>
              <a:t>Conservation District</a:t>
            </a:r>
          </a:p>
        </p:txBody>
      </p:sp>
      <p:pic>
        <p:nvPicPr>
          <p:cNvPr id="586" name="BLR-logo-RGB_color-1024x923.png" descr="BLR-logo-RGB_color-1024x923.png">
            <a:hlinkClick r:id="rId9" invalidUrl="" action="" tgtFrame="" tooltip="" history="1" highlightClick="0" endSnd="0"/>
          </p:cNvPr>
          <p:cNvPicPr>
            <a:picLocks noChangeAspect="1"/>
          </p:cNvPicPr>
          <p:nvPr/>
        </p:nvPicPr>
        <p:blipFill>
          <a:blip r:embed="rId10">
            <a:extLst/>
          </a:blip>
          <a:stretch>
            <a:fillRect/>
          </a:stretch>
        </p:blipFill>
        <p:spPr>
          <a:xfrm>
            <a:off x="9731264" y="4603383"/>
            <a:ext cx="1433968" cy="1292533"/>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0" name="image7.png" descr="image7.png"/>
          <p:cNvPicPr>
            <a:picLocks noChangeAspect="1"/>
          </p:cNvPicPr>
          <p:nvPr/>
        </p:nvPicPr>
        <p:blipFill>
          <a:blip r:embed="rId3">
            <a:extLst/>
          </a:blip>
          <a:stretch>
            <a:fillRect/>
          </a:stretch>
        </p:blipFill>
        <p:spPr>
          <a:xfrm>
            <a:off x="81169" y="0"/>
            <a:ext cx="12192001" cy="6858001"/>
          </a:xfrm>
          <a:prstGeom prst="rect">
            <a:avLst/>
          </a:prstGeom>
          <a:ln w="12700">
            <a:miter lim="400000"/>
          </a:ln>
        </p:spPr>
      </p:pic>
      <p:sp>
        <p:nvSpPr>
          <p:cNvPr id="591" name="Line"/>
          <p:cNvSpPr/>
          <p:nvPr/>
        </p:nvSpPr>
        <p:spPr>
          <a:xfrm flipH="1" flipV="1">
            <a:off x="6691" y="6845746"/>
            <a:ext cx="12178618" cy="1"/>
          </a:xfrm>
          <a:prstGeom prst="line">
            <a:avLst/>
          </a:prstGeom>
          <a:ln w="38100">
            <a:solidFill>
              <a:schemeClr val="accent1"/>
            </a:solidFill>
            <a:miter/>
          </a:ln>
        </p:spPr>
        <p:txBody>
          <a:bodyPr lIns="45719" rIns="45719"/>
          <a:lstStyle/>
          <a:p>
            <a:pPr/>
          </a:p>
        </p:txBody>
      </p:sp>
      <p:sp>
        <p:nvSpPr>
          <p:cNvPr id="592" name="Line"/>
          <p:cNvSpPr/>
          <p:nvPr/>
        </p:nvSpPr>
        <p:spPr>
          <a:xfrm>
            <a:off x="785767" y="874650"/>
            <a:ext cx="634685" cy="1"/>
          </a:xfrm>
          <a:prstGeom prst="line">
            <a:avLst/>
          </a:prstGeom>
          <a:ln w="38100">
            <a:solidFill>
              <a:schemeClr val="accent1"/>
            </a:solidFill>
            <a:miter/>
          </a:ln>
        </p:spPr>
        <p:txBody>
          <a:bodyPr lIns="45719" rIns="45719"/>
          <a:lstStyle/>
          <a:p>
            <a:pPr/>
          </a:p>
        </p:txBody>
      </p:sp>
      <p:sp>
        <p:nvSpPr>
          <p:cNvPr id="593" name="Feather Thuidium delicatulum"/>
          <p:cNvSpPr txBox="1"/>
          <p:nvPr/>
        </p:nvSpPr>
        <p:spPr>
          <a:xfrm>
            <a:off x="756702" y="3147106"/>
            <a:ext cx="3000802" cy="3506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rPr sz="1600"/>
              <a:t>Feather</a:t>
            </a:r>
            <a:r>
              <a:t> </a:t>
            </a:r>
            <a:r>
              <a:rPr i="1" sz="1400"/>
              <a:t>Thuidium delicatulum</a:t>
            </a:r>
          </a:p>
        </p:txBody>
      </p:sp>
      <p:sp>
        <p:nvSpPr>
          <p:cNvPr id="594" name="Types of moss:"/>
          <p:cNvSpPr txBox="1"/>
          <p:nvPr>
            <p:ph type="title"/>
          </p:nvPr>
        </p:nvSpPr>
        <p:spPr>
          <a:xfrm>
            <a:off x="676904" y="184671"/>
            <a:ext cx="8932316" cy="1155739"/>
          </a:xfrm>
          <a:prstGeom prst="rect">
            <a:avLst/>
          </a:prstGeom>
        </p:spPr>
        <p:txBody>
          <a:bodyPr anchor="t"/>
          <a:lstStyle>
            <a:lvl1pPr>
              <a:defRPr sz="4800"/>
            </a:lvl1pPr>
          </a:lstStyle>
          <a:p>
            <a:pPr/>
            <a:r>
              <a:t>Types of moss:</a:t>
            </a:r>
          </a:p>
        </p:txBody>
      </p:sp>
      <p:sp>
        <p:nvSpPr>
          <p:cNvPr id="595" name="Cushion Leucobryum albidum"/>
          <p:cNvSpPr txBox="1"/>
          <p:nvPr/>
        </p:nvSpPr>
        <p:spPr>
          <a:xfrm>
            <a:off x="4810526" y="3166156"/>
            <a:ext cx="2556593"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600"/>
            </a:pPr>
            <a:r>
              <a:t>Cushion </a:t>
            </a:r>
            <a:r>
              <a:rPr i="1" sz="1400"/>
              <a:t>Leucobryum albidum</a:t>
            </a:r>
          </a:p>
        </p:txBody>
      </p:sp>
      <p:sp>
        <p:nvSpPr>
          <p:cNvPr id="596" name="Mood Dicranum scoparium"/>
          <p:cNvSpPr txBox="1"/>
          <p:nvPr/>
        </p:nvSpPr>
        <p:spPr>
          <a:xfrm>
            <a:off x="8699728" y="3165740"/>
            <a:ext cx="2299220" cy="31339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rPr sz="1600"/>
              <a:t>Mood </a:t>
            </a:r>
            <a:r>
              <a:rPr i="1" sz="1400"/>
              <a:t>Dicranum scoparium</a:t>
            </a:r>
          </a:p>
        </p:txBody>
      </p:sp>
      <p:sp>
        <p:nvSpPr>
          <p:cNvPr id="597" name="Haircap Polytrichum commune"/>
          <p:cNvSpPr txBox="1"/>
          <p:nvPr/>
        </p:nvSpPr>
        <p:spPr>
          <a:xfrm>
            <a:off x="841869" y="5837782"/>
            <a:ext cx="3000802"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600"/>
            </a:pPr>
            <a:r>
              <a:t>Haircap </a:t>
            </a:r>
            <a:r>
              <a:rPr i="1" sz="1400"/>
              <a:t>Polytrichum commune</a:t>
            </a:r>
          </a:p>
        </p:txBody>
      </p:sp>
      <p:sp>
        <p:nvSpPr>
          <p:cNvPr id="598" name="Shiny Seductive  Entodon seductrix"/>
          <p:cNvSpPr txBox="1"/>
          <p:nvPr/>
        </p:nvSpPr>
        <p:spPr>
          <a:xfrm>
            <a:off x="5247994" y="5900524"/>
            <a:ext cx="1587104" cy="5174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600"/>
            </a:pPr>
            <a:r>
              <a:t>Shiny Seductive </a:t>
            </a:r>
            <a:br/>
            <a:r>
              <a:rPr i="1" sz="1400"/>
              <a:t>Entodon seductrix</a:t>
            </a:r>
          </a:p>
        </p:txBody>
      </p:sp>
      <p:sp>
        <p:nvSpPr>
          <p:cNvPr id="599" name="Sidewalk Ceratodon purpureus"/>
          <p:cNvSpPr txBox="1"/>
          <p:nvPr/>
        </p:nvSpPr>
        <p:spPr>
          <a:xfrm>
            <a:off x="8480559" y="5837782"/>
            <a:ext cx="2791667"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600"/>
            </a:pPr>
            <a:r>
              <a:t>Sidewalk </a:t>
            </a:r>
            <a:r>
              <a:rPr i="1" sz="1400"/>
              <a:t>Ceratodon purpureus</a:t>
            </a:r>
          </a:p>
        </p:txBody>
      </p:sp>
      <p:pic>
        <p:nvPicPr>
          <p:cNvPr id="600" name="Feather moss" descr="Feather moss"/>
          <p:cNvPicPr>
            <a:picLocks noChangeAspect="1"/>
          </p:cNvPicPr>
          <p:nvPr/>
        </p:nvPicPr>
        <p:blipFill>
          <a:blip r:embed="rId4">
            <a:extLst/>
          </a:blip>
          <a:stretch>
            <a:fillRect/>
          </a:stretch>
        </p:blipFill>
        <p:spPr>
          <a:xfrm>
            <a:off x="686808" y="1039549"/>
            <a:ext cx="3051688" cy="2039082"/>
          </a:xfrm>
          <a:prstGeom prst="rect">
            <a:avLst/>
          </a:prstGeom>
          <a:ln w="12700">
            <a:miter lim="400000"/>
          </a:ln>
        </p:spPr>
      </p:pic>
      <p:pic>
        <p:nvPicPr>
          <p:cNvPr id="601" name="Cushion moss" descr="Cushion moss"/>
          <p:cNvPicPr>
            <a:picLocks noChangeAspect="1"/>
          </p:cNvPicPr>
          <p:nvPr/>
        </p:nvPicPr>
        <p:blipFill>
          <a:blip r:embed="rId5">
            <a:extLst/>
          </a:blip>
          <a:stretch>
            <a:fillRect/>
          </a:stretch>
        </p:blipFill>
        <p:spPr>
          <a:xfrm>
            <a:off x="4700167" y="1012215"/>
            <a:ext cx="2791666" cy="2093750"/>
          </a:xfrm>
          <a:prstGeom prst="rect">
            <a:avLst/>
          </a:prstGeom>
          <a:ln w="12700">
            <a:miter lim="400000"/>
          </a:ln>
        </p:spPr>
      </p:pic>
      <p:pic>
        <p:nvPicPr>
          <p:cNvPr id="602" name="Mood moss" descr="Mood moss"/>
          <p:cNvPicPr>
            <a:picLocks noChangeAspect="1"/>
          </p:cNvPicPr>
          <p:nvPr/>
        </p:nvPicPr>
        <p:blipFill>
          <a:blip r:embed="rId6">
            <a:extLst/>
          </a:blip>
          <a:stretch>
            <a:fillRect/>
          </a:stretch>
        </p:blipFill>
        <p:spPr>
          <a:xfrm>
            <a:off x="8453504" y="1042311"/>
            <a:ext cx="2791667" cy="2093750"/>
          </a:xfrm>
          <a:prstGeom prst="rect">
            <a:avLst/>
          </a:prstGeom>
          <a:ln w="12700">
            <a:miter lim="400000"/>
          </a:ln>
        </p:spPr>
      </p:pic>
      <p:pic>
        <p:nvPicPr>
          <p:cNvPr id="603" name="Haircap moss" descr="Haircap moss"/>
          <p:cNvPicPr>
            <a:picLocks noChangeAspect="1"/>
          </p:cNvPicPr>
          <p:nvPr/>
        </p:nvPicPr>
        <p:blipFill>
          <a:blip r:embed="rId7">
            <a:extLst/>
          </a:blip>
          <a:stretch>
            <a:fillRect/>
          </a:stretch>
        </p:blipFill>
        <p:spPr>
          <a:xfrm>
            <a:off x="859216" y="3697716"/>
            <a:ext cx="2706871" cy="2030153"/>
          </a:xfrm>
          <a:prstGeom prst="rect">
            <a:avLst/>
          </a:prstGeom>
          <a:ln w="12700">
            <a:miter lim="400000"/>
          </a:ln>
        </p:spPr>
      </p:pic>
      <p:pic>
        <p:nvPicPr>
          <p:cNvPr id="604" name="shiny seductive moss" descr="shiny seductive moss"/>
          <p:cNvPicPr>
            <a:picLocks noChangeAspect="1"/>
          </p:cNvPicPr>
          <p:nvPr/>
        </p:nvPicPr>
        <p:blipFill>
          <a:blip r:embed="rId8">
            <a:extLst/>
          </a:blip>
          <a:stretch>
            <a:fillRect/>
          </a:stretch>
        </p:blipFill>
        <p:spPr>
          <a:xfrm>
            <a:off x="5294419" y="3622372"/>
            <a:ext cx="1494254" cy="2241381"/>
          </a:xfrm>
          <a:prstGeom prst="rect">
            <a:avLst/>
          </a:prstGeom>
          <a:ln w="12700">
            <a:miter lim="400000"/>
          </a:ln>
        </p:spPr>
      </p:pic>
      <p:pic>
        <p:nvPicPr>
          <p:cNvPr id="605" name="sidewalk moss" descr="sidewalk moss"/>
          <p:cNvPicPr>
            <a:picLocks noChangeAspect="1"/>
          </p:cNvPicPr>
          <p:nvPr/>
        </p:nvPicPr>
        <p:blipFill>
          <a:blip r:embed="rId9">
            <a:extLst/>
          </a:blip>
          <a:stretch>
            <a:fillRect/>
          </a:stretch>
        </p:blipFill>
        <p:spPr>
          <a:xfrm>
            <a:off x="8517004" y="3723521"/>
            <a:ext cx="2718777" cy="2039083"/>
          </a:xfrm>
          <a:prstGeom prst="rect">
            <a:avLst/>
          </a:prstGeom>
          <a:ln w="12700">
            <a:miter lim="400000"/>
          </a:ln>
        </p:spPr>
      </p:pic>
      <p:sp>
        <p:nvSpPr>
          <p:cNvPr id="606" name="Credit: Wikipedia"/>
          <p:cNvSpPr txBox="1"/>
          <p:nvPr/>
        </p:nvSpPr>
        <p:spPr>
          <a:xfrm>
            <a:off x="790965" y="6486626"/>
            <a:ext cx="1639948"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a:lvl1pPr>
          </a:lstStyle>
          <a:p>
            <a:pPr/>
            <a:r>
              <a:t>Credit: Wikipedia</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0" name="Gray stripes -rectangle.png" descr="Gray stripes -rectangle.png"/>
          <p:cNvPicPr>
            <a:picLocks noChangeAspect="1"/>
          </p:cNvPicPr>
          <p:nvPr/>
        </p:nvPicPr>
        <p:blipFill>
          <a:blip r:embed="rId3">
            <a:extLst/>
          </a:blip>
          <a:stretch>
            <a:fillRect/>
          </a:stretch>
        </p:blipFill>
        <p:spPr>
          <a:xfrm>
            <a:off x="2153187" y="1385697"/>
            <a:ext cx="4407464" cy="2351890"/>
          </a:xfrm>
          <a:prstGeom prst="rect">
            <a:avLst/>
          </a:prstGeom>
          <a:ln w="12700">
            <a:miter lim="400000"/>
          </a:ln>
        </p:spPr>
      </p:pic>
      <p:pic>
        <p:nvPicPr>
          <p:cNvPr id="611" name="image7.png" descr="image7.png"/>
          <p:cNvPicPr>
            <a:picLocks noChangeAspect="1"/>
          </p:cNvPicPr>
          <p:nvPr/>
        </p:nvPicPr>
        <p:blipFill>
          <a:blip r:embed="rId4">
            <a:extLst/>
          </a:blip>
          <a:stretch>
            <a:fillRect/>
          </a:stretch>
        </p:blipFill>
        <p:spPr>
          <a:xfrm>
            <a:off x="0" y="-1"/>
            <a:ext cx="12192001" cy="6858001"/>
          </a:xfrm>
          <a:prstGeom prst="rect">
            <a:avLst/>
          </a:prstGeom>
          <a:ln w="12700">
            <a:miter lim="400000"/>
          </a:ln>
        </p:spPr>
      </p:pic>
      <p:pic>
        <p:nvPicPr>
          <p:cNvPr id="612" name="book cover of Lawns into Meadows" descr="book cover of Lawns into Meadows"/>
          <p:cNvPicPr>
            <a:picLocks noChangeAspect="1"/>
          </p:cNvPicPr>
          <p:nvPr/>
        </p:nvPicPr>
        <p:blipFill>
          <a:blip r:embed="rId5">
            <a:extLst/>
          </a:blip>
          <a:srcRect l="142" t="0" r="142" b="0"/>
          <a:stretch>
            <a:fillRect/>
          </a:stretch>
        </p:blipFill>
        <p:spPr>
          <a:xfrm>
            <a:off x="7712257" y="420413"/>
            <a:ext cx="4117776" cy="6176665"/>
          </a:xfrm>
          <a:prstGeom prst="rect">
            <a:avLst/>
          </a:prstGeom>
          <a:ln w="12700">
            <a:miter lim="400000"/>
          </a:ln>
        </p:spPr>
      </p:pic>
      <p:sp>
        <p:nvSpPr>
          <p:cNvPr id="613" name="Rectangle 14"/>
          <p:cNvSpPr/>
          <p:nvPr/>
        </p:nvSpPr>
        <p:spPr>
          <a:xfrm>
            <a:off x="1220460" y="3738098"/>
            <a:ext cx="5334001" cy="2845181"/>
          </a:xfrm>
          <a:prstGeom prst="rect">
            <a:avLst/>
          </a:prstGeom>
          <a:solidFill>
            <a:schemeClr val="accent2">
              <a:lumOff val="-8627"/>
            </a:schemeClr>
          </a:solidFill>
          <a:ln w="12700">
            <a:solidFill>
              <a:srgbClr val="930D28"/>
            </a:solidFill>
            <a:miter/>
          </a:ln>
        </p:spPr>
        <p:txBody>
          <a:bodyPr lIns="45719" rIns="45719" anchor="ctr"/>
          <a:lstStyle/>
          <a:p>
            <a:pPr>
              <a:defRPr>
                <a:solidFill>
                  <a:srgbClr val="FFFFFF"/>
                </a:solidFill>
              </a:defRPr>
            </a:pPr>
          </a:p>
        </p:txBody>
      </p:sp>
      <p:sp>
        <p:nvSpPr>
          <p:cNvPr id="614" name="Creating a Meadow"/>
          <p:cNvSpPr txBox="1"/>
          <p:nvPr>
            <p:ph type="title" idx="4294967295"/>
          </p:nvPr>
        </p:nvSpPr>
        <p:spPr>
          <a:xfrm>
            <a:off x="735563" y="322787"/>
            <a:ext cx="5496155" cy="1155739"/>
          </a:xfrm>
          <a:prstGeom prst="rect">
            <a:avLst/>
          </a:prstGeom>
        </p:spPr>
        <p:txBody>
          <a:bodyPr anchor="t"/>
          <a:lstStyle>
            <a:lvl1pPr>
              <a:defRPr sz="4800"/>
            </a:lvl1pPr>
          </a:lstStyle>
          <a:p>
            <a:pPr/>
            <a:r>
              <a:t>Creating a Meadow</a:t>
            </a:r>
          </a:p>
        </p:txBody>
      </p:sp>
      <p:sp>
        <p:nvSpPr>
          <p:cNvPr id="615" name="Two Types…"/>
          <p:cNvSpPr txBox="1"/>
          <p:nvPr>
            <p:ph type="body" sz="half" idx="4294967295"/>
          </p:nvPr>
        </p:nvSpPr>
        <p:spPr>
          <a:xfrm>
            <a:off x="821531" y="1388748"/>
            <a:ext cx="5324219" cy="4825691"/>
          </a:xfrm>
          <a:prstGeom prst="rect">
            <a:avLst/>
          </a:prstGeom>
          <a:solidFill>
            <a:srgbClr val="FFFFFF"/>
          </a:solidFill>
          <a:effectLst>
            <a:outerShdw sx="100000" sy="100000" kx="0" ky="0" algn="b" rotWithShape="0" blurRad="63500" dist="25400" dir="5400000">
              <a:srgbClr val="000000">
                <a:alpha val="50000"/>
              </a:srgbClr>
            </a:outerShdw>
          </a:effectLst>
        </p:spPr>
        <p:txBody>
          <a:bodyPr/>
          <a:lstStyle/>
          <a:p>
            <a:pPr marL="0" indent="0">
              <a:buClr>
                <a:schemeClr val="accent2">
                  <a:lumOff val="-8627"/>
                </a:schemeClr>
              </a:buClr>
              <a:buSzTx/>
              <a:buFontTx/>
              <a:buNone/>
              <a:defRPr sz="2400" u="sng"/>
            </a:pPr>
            <a:r>
              <a:t>Two Types</a:t>
            </a:r>
          </a:p>
          <a:p>
            <a:pPr marL="367631" indent="-240631">
              <a:buClr>
                <a:schemeClr val="accent2">
                  <a:lumOff val="-8627"/>
                </a:schemeClr>
              </a:buClr>
              <a:buFontTx/>
              <a:buChar char="๏"/>
              <a:defRPr sz="2200"/>
            </a:pPr>
            <a:r>
              <a:t>Meadow Garden (small)</a:t>
            </a:r>
          </a:p>
          <a:p>
            <a:pPr marL="367631" indent="-240631">
              <a:buClr>
                <a:schemeClr val="accent2">
                  <a:lumOff val="-8627"/>
                </a:schemeClr>
              </a:buClr>
              <a:buFontTx/>
              <a:buChar char="๏"/>
              <a:defRPr sz="2200"/>
            </a:pPr>
            <a:r>
              <a:t>Traditional Meadow</a:t>
            </a:r>
            <a:br/>
          </a:p>
          <a:p>
            <a:pPr marL="367631" indent="-240631">
              <a:buClr>
                <a:schemeClr val="accent2">
                  <a:lumOff val="-8627"/>
                </a:schemeClr>
              </a:buClr>
              <a:buFontTx/>
              <a:buChar char="๏"/>
              <a:defRPr sz="2200"/>
            </a:pPr>
            <a:r>
              <a:t>Anchored by selected grasses</a:t>
            </a:r>
            <a:br/>
            <a:r>
              <a:rPr sz="1800"/>
              <a:t>(via plugs - 35 to 75%)</a:t>
            </a:r>
          </a:p>
          <a:p>
            <a:pPr marL="367631" indent="-240631">
              <a:buClr>
                <a:schemeClr val="accent2">
                  <a:lumOff val="-8627"/>
                </a:schemeClr>
              </a:buClr>
              <a:buFontTx/>
              <a:buChar char="๏"/>
              <a:defRPr sz="2200"/>
            </a:pPr>
            <a:r>
              <a:t>Supplemented by native flowers</a:t>
            </a:r>
            <a:br/>
            <a:r>
              <a:rPr sz="1800"/>
              <a:t>(via seeds - cost savings)</a:t>
            </a:r>
          </a:p>
          <a:p>
            <a:pPr marL="367631" indent="-240631">
              <a:buClr>
                <a:schemeClr val="accent2">
                  <a:lumOff val="-8627"/>
                </a:schemeClr>
              </a:buClr>
              <a:buFontTx/>
              <a:buChar char="๏"/>
              <a:defRPr sz="2200"/>
            </a:pPr>
            <a:r>
              <a:t>Grasses provide the permanent</a:t>
            </a:r>
            <a:br/>
            <a:r>
              <a:t>framework</a:t>
            </a:r>
          </a:p>
          <a:p>
            <a:pPr marL="367631" indent="-240631">
              <a:buClr>
                <a:schemeClr val="accent2">
                  <a:lumOff val="-8627"/>
                </a:schemeClr>
              </a:buClr>
              <a:buFontTx/>
              <a:buChar char="๏"/>
              <a:defRPr sz="2200"/>
            </a:pPr>
            <a:r>
              <a:t>Natural selection on the flowers</a:t>
            </a:r>
            <a:br/>
            <a:r>
              <a:t>… and can change over time.</a:t>
            </a:r>
          </a:p>
        </p:txBody>
      </p:sp>
      <p:sp>
        <p:nvSpPr>
          <p:cNvPr id="616" name="Line"/>
          <p:cNvSpPr/>
          <p:nvPr/>
        </p:nvSpPr>
        <p:spPr>
          <a:xfrm>
            <a:off x="808772" y="1080322"/>
            <a:ext cx="634685" cy="1"/>
          </a:xfrm>
          <a:prstGeom prst="line">
            <a:avLst/>
          </a:prstGeom>
          <a:ln w="38100">
            <a:solidFill>
              <a:schemeClr val="accent1"/>
            </a:solidFill>
            <a:miter/>
          </a:ln>
        </p:spPr>
        <p:txBody>
          <a:bodyPr lIns="45719" rIns="45719"/>
          <a:lstStyle/>
          <a:p>
            <a:pPr/>
          </a:p>
        </p:txBody>
      </p:sp>
      <p:pic>
        <p:nvPicPr>
          <p:cNvPr id="617" name="Book cover of Tiny + Wild" descr="Book cover of Tiny + Wild"/>
          <p:cNvPicPr>
            <a:picLocks noChangeAspect="1"/>
          </p:cNvPicPr>
          <p:nvPr/>
        </p:nvPicPr>
        <p:blipFill>
          <a:blip r:embed="rId6">
            <a:extLst/>
          </a:blip>
          <a:stretch>
            <a:fillRect/>
          </a:stretch>
        </p:blipFill>
        <p:spPr>
          <a:xfrm>
            <a:off x="5246523" y="2157576"/>
            <a:ext cx="2879615" cy="3549625"/>
          </a:xfrm>
          <a:prstGeom prst="rect">
            <a:avLst/>
          </a:prstGeom>
          <a:ln w="12700">
            <a:miter lim="400000"/>
          </a:ln>
        </p:spPr>
      </p:pic>
      <p:sp>
        <p:nvSpPr>
          <p:cNvPr id="618" name="Line"/>
          <p:cNvSpPr/>
          <p:nvPr/>
        </p:nvSpPr>
        <p:spPr>
          <a:xfrm>
            <a:off x="2208499" y="2795602"/>
            <a:ext cx="634684" cy="1"/>
          </a:xfrm>
          <a:prstGeom prst="line">
            <a:avLst/>
          </a:prstGeom>
          <a:ln w="38100">
            <a:solidFill>
              <a:schemeClr val="accent1"/>
            </a:solidFill>
            <a:miter/>
          </a:ln>
        </p:spPr>
        <p:txBody>
          <a:bodyPr lIns="45719" rIns="45719"/>
          <a:lstStyle/>
          <a:p>
            <a:pPr/>
          </a:p>
        </p:txBody>
      </p:sp>
      <p:pic>
        <p:nvPicPr>
          <p:cNvPr id="619" name="Northwest Meadowscapes logo" descr="Northwest Meadowscapes logo">
            <a:hlinkClick r:id="rId7" invalidUrl="" action="" tgtFrame="" tooltip="" history="1" highlightClick="0" endSnd="0"/>
          </p:cNvPr>
          <p:cNvPicPr>
            <a:picLocks noChangeAspect="1"/>
          </p:cNvPicPr>
          <p:nvPr/>
        </p:nvPicPr>
        <p:blipFill>
          <a:blip r:embed="rId8">
            <a:extLst/>
          </a:blip>
          <a:stretch>
            <a:fillRect/>
          </a:stretch>
        </p:blipFill>
        <p:spPr>
          <a:xfrm>
            <a:off x="267117" y="5938164"/>
            <a:ext cx="2599185" cy="81022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23" name="image7.png" descr="image7.png"/>
          <p:cNvPicPr>
            <a:picLocks noChangeAspect="1"/>
          </p:cNvPicPr>
          <p:nvPr/>
        </p:nvPicPr>
        <p:blipFill>
          <a:blip r:embed="rId3">
            <a:extLst/>
          </a:blip>
          <a:stretch>
            <a:fillRect/>
          </a:stretch>
        </p:blipFill>
        <p:spPr>
          <a:xfrm>
            <a:off x="0" y="-1"/>
            <a:ext cx="12192001" cy="6858001"/>
          </a:xfrm>
          <a:prstGeom prst="rect">
            <a:avLst/>
          </a:prstGeom>
          <a:ln w="12700">
            <a:miter lim="400000"/>
          </a:ln>
        </p:spPr>
      </p:pic>
      <p:sp>
        <p:nvSpPr>
          <p:cNvPr id="624" name="Presentation Summary:"/>
          <p:cNvSpPr txBox="1"/>
          <p:nvPr>
            <p:ph type="title"/>
          </p:nvPr>
        </p:nvSpPr>
        <p:spPr>
          <a:xfrm>
            <a:off x="928039" y="519394"/>
            <a:ext cx="10515601" cy="2852738"/>
          </a:xfrm>
          <a:prstGeom prst="rect">
            <a:avLst/>
          </a:prstGeom>
        </p:spPr>
        <p:txBody>
          <a:bodyPr/>
          <a:lstStyle>
            <a:lvl1pPr>
              <a:defRPr b="1" i="1" sz="4800">
                <a:solidFill>
                  <a:schemeClr val="accent2">
                    <a:lumOff val="-8627"/>
                  </a:schemeClr>
                </a:solidFill>
              </a:defRPr>
            </a:lvl1pPr>
          </a:lstStyle>
          <a:p>
            <a:pPr/>
            <a:r>
              <a:t>Presentation Summary:</a:t>
            </a:r>
          </a:p>
        </p:txBody>
      </p:sp>
      <p:sp>
        <p:nvSpPr>
          <p:cNvPr id="625" name="With changing climate and changing lifestyles….…"/>
          <p:cNvSpPr txBox="1"/>
          <p:nvPr>
            <p:ph type="body" sz="half" idx="1"/>
          </p:nvPr>
        </p:nvSpPr>
        <p:spPr>
          <a:xfrm>
            <a:off x="838200" y="3680689"/>
            <a:ext cx="10515600" cy="2408961"/>
          </a:xfrm>
          <a:prstGeom prst="rect">
            <a:avLst/>
          </a:prstGeom>
        </p:spPr>
        <p:txBody>
          <a:bodyPr/>
          <a:lstStyle/>
          <a:p>
            <a:pPr marL="240631" indent="-240631">
              <a:buSzPct val="100000"/>
              <a:buChar char="•"/>
              <a:defRPr>
                <a:solidFill>
                  <a:srgbClr val="000000"/>
                </a:solidFill>
              </a:defRPr>
            </a:pPr>
            <a:r>
              <a:t>With changing climate and changing lifestyles….</a:t>
            </a:r>
          </a:p>
          <a:p>
            <a:pPr marL="240631" indent="-240631">
              <a:buSzPct val="100000"/>
              <a:buChar char="•"/>
              <a:defRPr>
                <a:solidFill>
                  <a:srgbClr val="000000"/>
                </a:solidFill>
              </a:defRPr>
            </a:pPr>
            <a:r>
              <a:t>The traditional lawn has outlived its usefulness</a:t>
            </a:r>
          </a:p>
          <a:p>
            <a:pPr marL="240631" indent="-240631">
              <a:buSzPct val="100000"/>
              <a:buChar char="•"/>
              <a:defRPr>
                <a:solidFill>
                  <a:srgbClr val="000000"/>
                </a:solidFill>
              </a:defRPr>
            </a:pPr>
            <a:r>
              <a:t>It is time to reimagine the area dedicated to grass</a:t>
            </a:r>
          </a:p>
          <a:p>
            <a:pPr marL="240631" indent="-240631">
              <a:buSzPct val="100000"/>
              <a:buChar char="•"/>
              <a:defRPr>
                <a:solidFill>
                  <a:srgbClr val="000000"/>
                </a:solidFill>
              </a:defRPr>
            </a:pPr>
            <a:r>
              <a:t>And repurpose it into something that is better for the environment</a:t>
            </a:r>
          </a:p>
          <a:p>
            <a:pPr marL="240631" indent="-240631">
              <a:buSzPct val="100000"/>
              <a:buChar char="•"/>
              <a:defRPr>
                <a:solidFill>
                  <a:srgbClr val="000000"/>
                </a:solidFill>
              </a:defRPr>
            </a:pPr>
            <a:r>
              <a:t>… and matches your lifestyle/needs</a:t>
            </a:r>
          </a:p>
        </p:txBody>
      </p:sp>
      <p:sp>
        <p:nvSpPr>
          <p:cNvPr id="626" name="Line"/>
          <p:cNvSpPr/>
          <p:nvPr/>
        </p:nvSpPr>
        <p:spPr>
          <a:xfrm flipH="1" flipV="1">
            <a:off x="6691" y="6845746"/>
            <a:ext cx="12178618" cy="1"/>
          </a:xfrm>
          <a:prstGeom prst="line">
            <a:avLst/>
          </a:prstGeom>
          <a:ln w="38100">
            <a:solidFill>
              <a:schemeClr val="accent1"/>
            </a:solidFill>
            <a:miter/>
          </a:ln>
        </p:spPr>
        <p:txBody>
          <a:bodyPr lIns="45719" rIns="45719"/>
          <a:lstStyle/>
          <a:p>
            <a:pPr/>
          </a:p>
        </p:txBody>
      </p:sp>
      <p:sp>
        <p:nvSpPr>
          <p:cNvPr id="627" name="Line"/>
          <p:cNvSpPr/>
          <p:nvPr/>
        </p:nvSpPr>
        <p:spPr>
          <a:xfrm>
            <a:off x="1018114" y="3429000"/>
            <a:ext cx="634685" cy="0"/>
          </a:xfrm>
          <a:prstGeom prst="line">
            <a:avLst/>
          </a:prstGeom>
          <a:ln w="38100">
            <a:solidFill>
              <a:schemeClr val="accent1"/>
            </a:solidFill>
            <a:miter/>
          </a:ln>
        </p:spPr>
        <p:txBody>
          <a:bodyPr lIns="45719" rIns="45719"/>
          <a:lstStyle/>
          <a:p>
            <a:pPr/>
          </a:p>
        </p:txBody>
      </p:sp>
      <p:pic>
        <p:nvPicPr>
          <p:cNvPr id="628" name="Climate Change Program Priority Spirit Mark." descr="Climate Change Program Priority Spirit Mark."/>
          <p:cNvPicPr>
            <a:picLocks noChangeAspect="1"/>
          </p:cNvPicPr>
          <p:nvPr/>
        </p:nvPicPr>
        <p:blipFill>
          <a:blip r:embed="rId4">
            <a:extLst/>
          </a:blip>
          <a:stretch>
            <a:fillRect/>
          </a:stretch>
        </p:blipFill>
        <p:spPr>
          <a:xfrm>
            <a:off x="5093069" y="554272"/>
            <a:ext cx="2005862" cy="1940336"/>
          </a:xfrm>
          <a:prstGeom prst="rect">
            <a:avLst/>
          </a:prstGeom>
          <a:ln w="12700">
            <a:miter lim="400000"/>
          </a:ln>
        </p:spPr>
      </p:pic>
      <p:sp>
        <p:nvSpPr>
          <p:cNvPr id="629" name="Rectangle"/>
          <p:cNvSpPr/>
          <p:nvPr/>
        </p:nvSpPr>
        <p:spPr>
          <a:xfrm>
            <a:off x="3333396" y="6210426"/>
            <a:ext cx="5704886" cy="495494"/>
          </a:xfrm>
          <a:prstGeom prst="rect">
            <a:avLst/>
          </a:prstGeom>
          <a:solidFill>
            <a:srgbClr val="FFFFFF"/>
          </a:solidFill>
          <a:ln w="12700">
            <a:solidFill>
              <a:schemeClr val="accent1"/>
            </a:solidFill>
            <a:miter/>
          </a:ln>
        </p:spPr>
        <p:txBody>
          <a:bodyPr lIns="45719" rIns="45719" anchor="ctr"/>
          <a:lstStyle/>
          <a:p>
            <a:pPr/>
          </a:p>
        </p:txBody>
      </p:sp>
      <p:sp>
        <p:nvSpPr>
          <p:cNvPr id="630" name="Save time, save money, save the planet"/>
          <p:cNvSpPr txBox="1"/>
          <p:nvPr/>
        </p:nvSpPr>
        <p:spPr>
          <a:xfrm>
            <a:off x="3442733" y="6249801"/>
            <a:ext cx="5486213"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i="1" sz="2400"/>
            </a:lvl1pPr>
          </a:lstStyle>
          <a:p>
            <a:pPr/>
            <a:r>
              <a:t>Save time, save money, save the planet</a:t>
            </a:r>
          </a:p>
        </p:txBody>
      </p:sp>
      <p:pic>
        <p:nvPicPr>
          <p:cNvPr id="631" name="WSU EMG APPROVED logo." descr="WSU EMG APPROVED logo."/>
          <p:cNvPicPr>
            <a:picLocks noChangeAspect="1"/>
          </p:cNvPicPr>
          <p:nvPr/>
        </p:nvPicPr>
        <p:blipFill>
          <a:blip r:embed="rId5">
            <a:extLst/>
          </a:blip>
          <a:stretch>
            <a:fillRect/>
          </a:stretch>
        </p:blipFill>
        <p:spPr>
          <a:xfrm>
            <a:off x="10829837" y="5495444"/>
            <a:ext cx="1255036" cy="1255036"/>
          </a:xfrm>
          <a:prstGeom prst="rect">
            <a:avLst/>
          </a:prstGeom>
          <a:ln w="12700">
            <a:miter lim="400000"/>
          </a:ln>
        </p:spPr>
      </p:pic>
      <p:sp>
        <p:nvSpPr>
          <p:cNvPr id="632" name="CC-006"/>
          <p:cNvSpPr txBox="1"/>
          <p:nvPr/>
        </p:nvSpPr>
        <p:spPr>
          <a:xfrm>
            <a:off x="11098952" y="6549361"/>
            <a:ext cx="629281"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vl1pPr>
          </a:lstStyle>
          <a:p>
            <a:pPr/>
            <a:r>
              <a:t>CC-006</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7" name="image7.png" descr="image7.png"/>
          <p:cNvPicPr>
            <a:picLocks noChangeAspect="1"/>
          </p:cNvPicPr>
          <p:nvPr/>
        </p:nvPicPr>
        <p:blipFill>
          <a:blip r:embed="rId3">
            <a:extLst/>
          </a:blip>
          <a:stretch>
            <a:fillRect/>
          </a:stretch>
        </p:blipFill>
        <p:spPr>
          <a:xfrm>
            <a:off x="0" y="-1"/>
            <a:ext cx="12192001" cy="6858001"/>
          </a:xfrm>
          <a:prstGeom prst="rect">
            <a:avLst/>
          </a:prstGeom>
          <a:ln w="12700">
            <a:miter lim="400000"/>
          </a:ln>
        </p:spPr>
      </p:pic>
      <p:pic>
        <p:nvPicPr>
          <p:cNvPr id="208" name="WSU Extension “Healthy People, Healthy Planed” spirit mark with the nine program priorities of Master Gardeners." descr="WSU Extension “Healthy People, Healthy Planed” spirit mark with the nine program priorities of Master Gardeners."/>
          <p:cNvPicPr>
            <a:picLocks noChangeAspect="1"/>
          </p:cNvPicPr>
          <p:nvPr/>
        </p:nvPicPr>
        <p:blipFill>
          <a:blip r:embed="rId4">
            <a:extLst/>
          </a:blip>
          <a:srcRect l="28" t="0" r="28" b="0"/>
          <a:stretch>
            <a:fillRect/>
          </a:stretch>
        </p:blipFill>
        <p:spPr>
          <a:xfrm>
            <a:off x="9192818" y="359212"/>
            <a:ext cx="2440998" cy="2427135"/>
          </a:xfrm>
          <a:prstGeom prst="rect">
            <a:avLst/>
          </a:prstGeom>
          <a:ln w="12700">
            <a:miter lim="400000"/>
          </a:ln>
        </p:spPr>
      </p:pic>
      <p:pic>
        <p:nvPicPr>
          <p:cNvPr id="209" name="WSU Cougar Head logo for the Extension Program. Horizontal orientation." descr="WSU Cougar Head logo for the Extension Program. Horizontal orientation."/>
          <p:cNvPicPr>
            <a:picLocks noChangeAspect="1"/>
          </p:cNvPicPr>
          <p:nvPr/>
        </p:nvPicPr>
        <p:blipFill>
          <a:blip r:embed="rId5">
            <a:extLst/>
          </a:blip>
          <a:stretch>
            <a:fillRect/>
          </a:stretch>
        </p:blipFill>
        <p:spPr>
          <a:xfrm>
            <a:off x="357508" y="142194"/>
            <a:ext cx="5498868" cy="1355886"/>
          </a:xfrm>
          <a:prstGeom prst="rect">
            <a:avLst/>
          </a:prstGeom>
          <a:ln w="12700">
            <a:miter lim="400000"/>
          </a:ln>
        </p:spPr>
      </p:pic>
      <p:sp>
        <p:nvSpPr>
          <p:cNvPr id="210" name="Straight Connector 14"/>
          <p:cNvSpPr/>
          <p:nvPr/>
        </p:nvSpPr>
        <p:spPr>
          <a:xfrm>
            <a:off x="515850" y="1768527"/>
            <a:ext cx="6867700" cy="1"/>
          </a:xfrm>
          <a:prstGeom prst="line">
            <a:avLst/>
          </a:prstGeom>
          <a:ln w="12700">
            <a:solidFill>
              <a:schemeClr val="accent2">
                <a:lumOff val="-8627"/>
              </a:schemeClr>
            </a:solidFill>
            <a:miter/>
          </a:ln>
        </p:spPr>
        <p:txBody>
          <a:bodyPr lIns="45719" rIns="45719"/>
          <a:lstStyle/>
          <a:p>
            <a:pPr/>
          </a:p>
        </p:txBody>
      </p:sp>
      <p:sp>
        <p:nvSpPr>
          <p:cNvPr id="211" name="Line"/>
          <p:cNvSpPr/>
          <p:nvPr/>
        </p:nvSpPr>
        <p:spPr>
          <a:xfrm flipH="1" flipV="1">
            <a:off x="6691" y="6845746"/>
            <a:ext cx="12178618" cy="1"/>
          </a:xfrm>
          <a:prstGeom prst="line">
            <a:avLst/>
          </a:prstGeom>
          <a:ln w="38100">
            <a:solidFill>
              <a:schemeClr val="accent1"/>
            </a:solidFill>
            <a:miter/>
          </a:ln>
        </p:spPr>
        <p:txBody>
          <a:bodyPr lIns="45719" rIns="45719"/>
          <a:lstStyle/>
          <a:p>
            <a:pPr/>
          </a:p>
        </p:txBody>
      </p:sp>
      <p:sp>
        <p:nvSpPr>
          <p:cNvPr id="212" name="Mission Educational Outreach: Horticulture &amp; Environmental Stewardship"/>
          <p:cNvSpPr txBox="1"/>
          <p:nvPr/>
        </p:nvSpPr>
        <p:spPr>
          <a:xfrm>
            <a:off x="425183" y="2828775"/>
            <a:ext cx="5063888" cy="2260681"/>
          </a:xfrm>
          <a:prstGeom prst="rect">
            <a:avLst/>
          </a:prstGeom>
          <a:solidFill>
            <a:srgbClr val="FFFFFF"/>
          </a:solidFill>
          <a:ln w="12700">
            <a:solidFill>
              <a:schemeClr val="accent1"/>
            </a:solidFill>
            <a:miter/>
          </a:ln>
          <a:extLst>
            <a:ext uri="{C572A759-6A51-4108-AA02-DFA0A04FC94B}">
              <ma14:wrappingTextBoxFlag xmlns:ma14="http://schemas.microsoft.com/office/mac/drawingml/2011/main" val="1"/>
            </a:ext>
          </a:extLst>
        </p:spPr>
        <p:txBody>
          <a:bodyPr wrap="none" lIns="45719" rIns="45719">
            <a:spAutoFit/>
          </a:bodyPr>
          <a:lstStyle/>
          <a:p>
            <a:pPr algn="ctr">
              <a:lnSpc>
                <a:spcPct val="110000"/>
              </a:lnSpc>
              <a:defRPr>
                <a:solidFill>
                  <a:schemeClr val="accent1">
                    <a:lumOff val="-7098"/>
                  </a:schemeClr>
                </a:solidFill>
              </a:defRPr>
            </a:pPr>
            <a:r>
              <a:rPr b="1" sz="4200" u="sng"/>
              <a:t>Mission</a:t>
            </a:r>
            <a:br/>
            <a:r>
              <a:rPr i="1" sz="3200"/>
              <a:t>Educational Outreach:</a:t>
            </a:r>
            <a:br>
              <a:rPr sz="3200"/>
            </a:br>
            <a:r>
              <a:rPr sz="3200"/>
              <a:t>Horticulture &amp;</a:t>
            </a:r>
            <a:br>
              <a:rPr sz="3200"/>
            </a:br>
            <a:r>
              <a:rPr sz="3200"/>
              <a:t>Environmental Stewardship</a:t>
            </a:r>
          </a:p>
        </p:txBody>
      </p:sp>
      <p:pic>
        <p:nvPicPr>
          <p:cNvPr id="213" name="Speakers-Bureau-icon.png" descr="Speakers-Bureau-icon.png">
            <a:hlinkClick r:id="rId6" invalidUrl="" action="" tgtFrame="" tooltip="" history="1" highlightClick="0" endSnd="0"/>
          </p:cNvPr>
          <p:cNvPicPr>
            <a:picLocks noChangeAspect="1"/>
          </p:cNvPicPr>
          <p:nvPr/>
        </p:nvPicPr>
        <p:blipFill>
          <a:blip r:embed="rId7">
            <a:extLst/>
          </a:blip>
          <a:stretch>
            <a:fillRect/>
          </a:stretch>
        </p:blipFill>
        <p:spPr>
          <a:xfrm>
            <a:off x="6242050" y="2836114"/>
            <a:ext cx="1153512" cy="1153511"/>
          </a:xfrm>
          <a:prstGeom prst="rect">
            <a:avLst/>
          </a:prstGeom>
          <a:ln w="12700">
            <a:miter lim="400000"/>
          </a:ln>
        </p:spPr>
      </p:pic>
      <p:grpSp>
        <p:nvGrpSpPr>
          <p:cNvPr id="216" name="Crowds at a plant sale"/>
          <p:cNvGrpSpPr/>
          <p:nvPr/>
        </p:nvGrpSpPr>
        <p:grpSpPr>
          <a:xfrm>
            <a:off x="8150182" y="3796594"/>
            <a:ext cx="4045769" cy="3269278"/>
            <a:chOff x="0" y="0"/>
            <a:chExt cx="4045768" cy="3269276"/>
          </a:xfrm>
        </p:grpSpPr>
        <p:pic>
          <p:nvPicPr>
            <p:cNvPr id="215" name="Crowds at a plant sale" descr="Crowds at a plant sale"/>
            <p:cNvPicPr>
              <a:picLocks noChangeAspect="1"/>
            </p:cNvPicPr>
            <p:nvPr/>
          </p:nvPicPr>
          <p:blipFill>
            <a:blip r:embed="rId8">
              <a:extLst/>
            </a:blip>
            <a:stretch>
              <a:fillRect/>
            </a:stretch>
          </p:blipFill>
          <p:spPr>
            <a:xfrm>
              <a:off x="215900" y="139700"/>
              <a:ext cx="3613969" cy="2710477"/>
            </a:xfrm>
            <a:prstGeom prst="rect">
              <a:avLst/>
            </a:prstGeom>
            <a:ln>
              <a:noFill/>
            </a:ln>
            <a:effectLst/>
          </p:spPr>
        </p:pic>
        <p:pic>
          <p:nvPicPr>
            <p:cNvPr id="214" name="Crowds at a plant sale" descr="Crowds at a plant sale"/>
            <p:cNvPicPr>
              <a:picLocks noChangeAspect="0"/>
            </p:cNvPicPr>
            <p:nvPr/>
          </p:nvPicPr>
          <p:blipFill>
            <a:blip r:embed="rId9">
              <a:extLst/>
            </a:blip>
            <a:stretch>
              <a:fillRect/>
            </a:stretch>
          </p:blipFill>
          <p:spPr>
            <a:xfrm>
              <a:off x="0" y="0"/>
              <a:ext cx="4045769" cy="3269277"/>
            </a:xfrm>
            <a:prstGeom prst="rect">
              <a:avLst/>
            </a:prstGeom>
            <a:effectLst/>
          </p:spPr>
        </p:pic>
      </p:grpSp>
      <p:pic>
        <p:nvPicPr>
          <p:cNvPr id="217" name="Ask a MG.jpg" descr="Ask a MG.jpg">
            <a:hlinkClick r:id="rId10" invalidUrl="" action="" tgtFrame="" tooltip="" history="1" highlightClick="0" endSnd="0"/>
          </p:cNvPr>
          <p:cNvPicPr>
            <a:picLocks noChangeAspect="1"/>
          </p:cNvPicPr>
          <p:nvPr/>
        </p:nvPicPr>
        <p:blipFill>
          <a:blip r:embed="rId11">
            <a:extLst/>
          </a:blip>
          <a:stretch>
            <a:fillRect/>
          </a:stretch>
        </p:blipFill>
        <p:spPr>
          <a:xfrm>
            <a:off x="7928803" y="2860784"/>
            <a:ext cx="1104171" cy="1104171"/>
          </a:xfrm>
          <a:prstGeom prst="rect">
            <a:avLst/>
          </a:prstGeom>
          <a:ln w="12700">
            <a:miter lim="400000"/>
          </a:ln>
        </p:spPr>
      </p:pic>
      <p:grpSp>
        <p:nvGrpSpPr>
          <p:cNvPr id="220" name="Raised bed garden">
            <a:hlinkClick r:id="rId12" invalidUrl="" action="" tgtFrame="" tooltip="" history="1" highlightClick="0" endSnd="0"/>
          </p:cNvPr>
          <p:cNvGrpSpPr/>
          <p:nvPr/>
        </p:nvGrpSpPr>
        <p:grpSpPr>
          <a:xfrm>
            <a:off x="6135383" y="4189860"/>
            <a:ext cx="1366846" cy="1094383"/>
            <a:chOff x="0" y="0"/>
            <a:chExt cx="1366845" cy="1094382"/>
          </a:xfrm>
        </p:grpSpPr>
        <p:pic>
          <p:nvPicPr>
            <p:cNvPr id="219" name="Raised bed garden" descr="Raised bed garden"/>
            <p:cNvPicPr>
              <a:picLocks noChangeAspect="1"/>
            </p:cNvPicPr>
            <p:nvPr/>
          </p:nvPicPr>
          <p:blipFill>
            <a:blip r:embed="rId13">
              <a:extLst/>
            </a:blip>
            <a:stretch>
              <a:fillRect/>
            </a:stretch>
          </p:blipFill>
          <p:spPr>
            <a:xfrm>
              <a:off x="63500" y="38100"/>
              <a:ext cx="1239846" cy="929283"/>
            </a:xfrm>
            <a:prstGeom prst="rect">
              <a:avLst/>
            </a:prstGeom>
            <a:ln>
              <a:noFill/>
            </a:ln>
            <a:effectLst/>
          </p:spPr>
        </p:pic>
        <p:pic>
          <p:nvPicPr>
            <p:cNvPr id="218" name="Raised bed garden" descr="Raised bed garden"/>
            <p:cNvPicPr>
              <a:picLocks noChangeAspect="0"/>
            </p:cNvPicPr>
            <p:nvPr/>
          </p:nvPicPr>
          <p:blipFill>
            <a:blip r:embed="rId14">
              <a:extLst/>
            </a:blip>
            <a:stretch>
              <a:fillRect/>
            </a:stretch>
          </p:blipFill>
          <p:spPr>
            <a:xfrm>
              <a:off x="0" y="0"/>
              <a:ext cx="1366846" cy="1094383"/>
            </a:xfrm>
            <a:prstGeom prst="rect">
              <a:avLst/>
            </a:prstGeom>
            <a:effectLst/>
          </p:spPr>
        </p:pic>
      </p:grpSp>
      <p:grpSp>
        <p:nvGrpSpPr>
          <p:cNvPr id="223" name="Youth in gardening class">
            <a:hlinkClick r:id="rId15" invalidUrl="" action="" tgtFrame="" tooltip="" history="1" highlightClick="0" endSnd="0"/>
          </p:cNvPr>
          <p:cNvGrpSpPr/>
          <p:nvPr/>
        </p:nvGrpSpPr>
        <p:grpSpPr>
          <a:xfrm>
            <a:off x="7756770" y="4195423"/>
            <a:ext cx="1448237" cy="1083257"/>
            <a:chOff x="0" y="0"/>
            <a:chExt cx="1448235" cy="1083255"/>
          </a:xfrm>
        </p:grpSpPr>
        <p:pic>
          <p:nvPicPr>
            <p:cNvPr id="222" name="Youth in gardening class" descr="Youth in gardening class"/>
            <p:cNvPicPr>
              <a:picLocks noChangeAspect="1"/>
            </p:cNvPicPr>
            <p:nvPr/>
          </p:nvPicPr>
          <p:blipFill>
            <a:blip r:embed="rId16">
              <a:extLst/>
            </a:blip>
            <a:stretch>
              <a:fillRect/>
            </a:stretch>
          </p:blipFill>
          <p:spPr>
            <a:xfrm>
              <a:off x="63500" y="38100"/>
              <a:ext cx="1321236" cy="918156"/>
            </a:xfrm>
            <a:prstGeom prst="rect">
              <a:avLst/>
            </a:prstGeom>
            <a:ln>
              <a:noFill/>
            </a:ln>
            <a:effectLst/>
          </p:spPr>
        </p:pic>
        <p:pic>
          <p:nvPicPr>
            <p:cNvPr id="221" name="Youth in gardening class" descr="Youth in gardening class"/>
            <p:cNvPicPr>
              <a:picLocks noChangeAspect="0"/>
            </p:cNvPicPr>
            <p:nvPr/>
          </p:nvPicPr>
          <p:blipFill>
            <a:blip r:embed="rId17">
              <a:extLst/>
            </a:blip>
            <a:stretch>
              <a:fillRect/>
            </a:stretch>
          </p:blipFill>
          <p:spPr>
            <a:xfrm>
              <a:off x="0" y="0"/>
              <a:ext cx="1448236" cy="1083256"/>
            </a:xfrm>
            <a:prstGeom prst="rect">
              <a:avLst/>
            </a:prstGeom>
            <a:effectLst/>
          </p:spPr>
        </p:pic>
      </p:grpSp>
      <p:sp>
        <p:nvSpPr>
          <p:cNvPr id="224" name="Speakers Bureau"/>
          <p:cNvSpPr txBox="1"/>
          <p:nvPr/>
        </p:nvSpPr>
        <p:spPr>
          <a:xfrm>
            <a:off x="6126437" y="2633850"/>
            <a:ext cx="1281743" cy="26425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vl1pPr>
          </a:lstStyle>
          <a:p>
            <a:pPr/>
            <a:r>
              <a:t>Speakers Bureau</a:t>
            </a:r>
          </a:p>
        </p:txBody>
      </p:sp>
      <p:sp>
        <p:nvSpPr>
          <p:cNvPr id="225" name="Ask a MG"/>
          <p:cNvSpPr txBox="1"/>
          <p:nvPr/>
        </p:nvSpPr>
        <p:spPr>
          <a:xfrm>
            <a:off x="8094326" y="2633850"/>
            <a:ext cx="773124" cy="26425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vl1pPr>
          </a:lstStyle>
          <a:p>
            <a:pPr/>
            <a:r>
              <a:t>Ask a MG</a:t>
            </a:r>
          </a:p>
        </p:txBody>
      </p:sp>
      <p:sp>
        <p:nvSpPr>
          <p:cNvPr id="226" name="Demo Gardens"/>
          <p:cNvSpPr txBox="1"/>
          <p:nvPr/>
        </p:nvSpPr>
        <p:spPr>
          <a:xfrm>
            <a:off x="6250042" y="3956694"/>
            <a:ext cx="1137529"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vl1pPr>
          </a:lstStyle>
          <a:p>
            <a:pPr/>
            <a:r>
              <a:t>Demo Gardens</a:t>
            </a:r>
          </a:p>
        </p:txBody>
      </p:sp>
      <p:sp>
        <p:nvSpPr>
          <p:cNvPr id="227" name="Youth Education"/>
          <p:cNvSpPr txBox="1"/>
          <p:nvPr/>
        </p:nvSpPr>
        <p:spPr>
          <a:xfrm>
            <a:off x="7876591" y="3956694"/>
            <a:ext cx="1208594"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vl1pPr>
          </a:lstStyle>
          <a:p>
            <a:pPr/>
            <a:r>
              <a:t>Youth Education</a:t>
            </a:r>
          </a:p>
        </p:txBody>
      </p:sp>
      <p:sp>
        <p:nvSpPr>
          <p:cNvPr id="228" name="Cultivating plants, people, and communities since 1973"/>
          <p:cNvSpPr txBox="1"/>
          <p:nvPr/>
        </p:nvSpPr>
        <p:spPr>
          <a:xfrm>
            <a:off x="643447" y="1750594"/>
            <a:ext cx="6612506" cy="38751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lnSpc>
                <a:spcPct val="90000"/>
              </a:lnSpc>
              <a:spcBef>
                <a:spcPts val="1000"/>
              </a:spcBef>
              <a:defRPr i="1" sz="2100"/>
            </a:lvl1pPr>
          </a:lstStyle>
          <a:p>
            <a:pPr/>
            <a:r>
              <a:t>Cultivating plants, people, and communities since 1973</a:t>
            </a:r>
          </a:p>
        </p:txBody>
      </p:sp>
      <p:sp>
        <p:nvSpPr>
          <p:cNvPr id="229" name="Annual Plant Sale"/>
          <p:cNvSpPr txBox="1"/>
          <p:nvPr/>
        </p:nvSpPr>
        <p:spPr>
          <a:xfrm>
            <a:off x="9553597" y="3513223"/>
            <a:ext cx="1719621" cy="31339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a:lvl1pPr>
          </a:lstStyle>
          <a:p>
            <a:pPr/>
            <a:r>
              <a:t>Annual Plant Sale</a:t>
            </a:r>
          </a:p>
        </p:txBody>
      </p:sp>
      <p:sp>
        <p:nvSpPr>
          <p:cNvPr id="230" name="All images credit: WSU EMG"/>
          <p:cNvSpPr txBox="1"/>
          <p:nvPr/>
        </p:nvSpPr>
        <p:spPr>
          <a:xfrm>
            <a:off x="22187" y="6507110"/>
            <a:ext cx="2051855"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vl1pPr>
          </a:lstStyle>
          <a:p>
            <a:pPr/>
            <a:r>
              <a:t>All images credit: WSU EMG</a:t>
            </a:r>
          </a:p>
        </p:txBody>
      </p:sp>
      <p:pic>
        <p:nvPicPr>
          <p:cNvPr id="231" name="Master Gardeners ‘Flower’ spirit mark. In color." descr="Master Gardeners ‘Flower’ spirit mark. In color."/>
          <p:cNvPicPr>
            <a:picLocks noChangeAspect="1"/>
          </p:cNvPicPr>
          <p:nvPr/>
        </p:nvPicPr>
        <p:blipFill>
          <a:blip r:embed="rId18">
            <a:extLst/>
          </a:blip>
          <a:stretch>
            <a:fillRect/>
          </a:stretch>
        </p:blipFill>
        <p:spPr>
          <a:xfrm>
            <a:off x="6140863" y="142194"/>
            <a:ext cx="1355886" cy="1355886"/>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36" name="Picture 3" descr="Picture 3"/>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637" name="Rectangle 2"/>
          <p:cNvSpPr/>
          <p:nvPr/>
        </p:nvSpPr>
        <p:spPr>
          <a:xfrm>
            <a:off x="7838574" y="-22860"/>
            <a:ext cx="4353427" cy="6858001"/>
          </a:xfrm>
          <a:prstGeom prst="rect">
            <a:avLst/>
          </a:prstGeom>
          <a:solidFill>
            <a:schemeClr val="accent2">
              <a:lumOff val="-8627"/>
            </a:schemeClr>
          </a:solidFill>
          <a:ln w="12700">
            <a:miter lim="400000"/>
          </a:ln>
        </p:spPr>
        <p:txBody>
          <a:bodyPr lIns="45719" rIns="45719" anchor="ctr"/>
          <a:lstStyle/>
          <a:p>
            <a:pPr algn="ctr">
              <a:defRPr>
                <a:solidFill>
                  <a:srgbClr val="FFFFFF"/>
                </a:solidFill>
              </a:defRPr>
            </a:pPr>
          </a:p>
        </p:txBody>
      </p:sp>
      <p:pic>
        <p:nvPicPr>
          <p:cNvPr id="638" name="Master Gardeners ‘Flower’ spirit mark. White with clear background." descr="Master Gardeners ‘Flower’ spirit mark. White with clear background."/>
          <p:cNvPicPr>
            <a:picLocks noChangeAspect="1"/>
          </p:cNvPicPr>
          <p:nvPr/>
        </p:nvPicPr>
        <p:blipFill>
          <a:blip r:embed="rId3">
            <a:extLst/>
          </a:blip>
          <a:stretch>
            <a:fillRect/>
          </a:stretch>
        </p:blipFill>
        <p:spPr>
          <a:xfrm>
            <a:off x="7907256" y="1190527"/>
            <a:ext cx="4216060" cy="4216059"/>
          </a:xfrm>
          <a:prstGeom prst="rect">
            <a:avLst/>
          </a:prstGeom>
          <a:ln w="12700">
            <a:miter lim="400000"/>
          </a:ln>
        </p:spPr>
      </p:pic>
      <p:sp>
        <p:nvSpPr>
          <p:cNvPr id="639" name="Content Placeholder 2"/>
          <p:cNvSpPr txBox="1"/>
          <p:nvPr/>
        </p:nvSpPr>
        <p:spPr>
          <a:xfrm>
            <a:off x="196115" y="2222267"/>
            <a:ext cx="7596739" cy="32424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indent="228600" defTabSz="914400">
              <a:lnSpc>
                <a:spcPct val="90000"/>
              </a:lnSpc>
              <a:spcBef>
                <a:spcPts val="1000"/>
              </a:spcBef>
              <a:defRPr sz="2800"/>
            </a:pPr>
            <a:r>
              <a:t>Mike Peronto</a:t>
            </a:r>
          </a:p>
          <a:p>
            <a:pPr indent="228600" defTabSz="914400">
              <a:lnSpc>
                <a:spcPct val="90000"/>
              </a:lnSpc>
              <a:spcBef>
                <a:spcPts val="1000"/>
              </a:spcBef>
            </a:pPr>
            <a:r>
              <a:t>WSU Extension Master Gardener Volunteer</a:t>
            </a:r>
            <a:endParaRPr sz="2800"/>
          </a:p>
          <a:p>
            <a:pPr indent="228600" defTabSz="914400">
              <a:lnSpc>
                <a:spcPct val="90000"/>
              </a:lnSpc>
              <a:spcBef>
                <a:spcPts val="1000"/>
              </a:spcBef>
              <a:defRPr sz="2800"/>
            </a:pPr>
            <a:r>
              <a:rPr sz="2000" u="sng">
                <a:uFill>
                  <a:solidFill>
                    <a:srgbClr val="0563C1"/>
                  </a:solidFill>
                </a:uFill>
                <a:hlinkClick r:id="rId4" invalidUrl="" action="" tgtFrame="" tooltip="" history="1" highlightClick="0" endSnd="0"/>
              </a:rPr>
              <a:t>robert.Peronto@WSU.edu</a:t>
            </a:r>
            <a:br/>
            <a:br/>
          </a:p>
          <a:p>
            <a:pPr indent="228600" defTabSz="914400">
              <a:lnSpc>
                <a:spcPct val="90000"/>
              </a:lnSpc>
              <a:spcBef>
                <a:spcPts val="1000"/>
              </a:spcBef>
              <a:defRPr sz="1600"/>
            </a:pPr>
            <a:r>
              <a:rPr u="sng">
                <a:uFill>
                  <a:solidFill>
                    <a:srgbClr val="0563C1"/>
                  </a:solidFill>
                </a:uFill>
                <a:hlinkClick r:id="rId5" invalidUrl="" action="" tgtFrame="" tooltip="" history="1" highlightClick="0" endSnd="0"/>
              </a:rPr>
              <a:t>http://mastergardener.wsu.edu/</a:t>
            </a:r>
          </a:p>
          <a:p>
            <a:pPr indent="228600" defTabSz="914400">
              <a:lnSpc>
                <a:spcPct val="90000"/>
              </a:lnSpc>
              <a:spcBef>
                <a:spcPts val="1000"/>
              </a:spcBef>
              <a:defRPr sz="1600"/>
            </a:pPr>
            <a:r>
              <a:rPr u="sng">
                <a:uFill>
                  <a:solidFill>
                    <a:srgbClr val="0563C1"/>
                  </a:solidFill>
                </a:uFill>
                <a:hlinkClick r:id="rId6" invalidUrl="" action="" tgtFrame="" tooltip="" history="1" highlightClick="0" endSnd="0"/>
              </a:rPr>
              <a:t>https://www.facebook.com/WSUMGProgram</a:t>
            </a:r>
            <a:endParaRPr sz="2800"/>
          </a:p>
        </p:txBody>
      </p:sp>
      <p:sp>
        <p:nvSpPr>
          <p:cNvPr id="640" name="Title 4"/>
          <p:cNvSpPr txBox="1"/>
          <p:nvPr>
            <p:ph type="ctrTitle"/>
          </p:nvPr>
        </p:nvSpPr>
        <p:spPr>
          <a:xfrm>
            <a:off x="293017" y="397778"/>
            <a:ext cx="4323347" cy="1220449"/>
          </a:xfrm>
          <a:prstGeom prst="rect">
            <a:avLst/>
          </a:prstGeom>
        </p:spPr>
        <p:txBody>
          <a:bodyPr/>
          <a:lstStyle>
            <a:lvl1pPr algn="l">
              <a:defRPr sz="4800"/>
            </a:lvl1pPr>
          </a:lstStyle>
          <a:p>
            <a:pPr/>
            <a:r>
              <a:t>Questions?</a:t>
            </a:r>
          </a:p>
        </p:txBody>
      </p:sp>
      <p:pic>
        <p:nvPicPr>
          <p:cNvPr id="641" name="WSU Cougar Head logo for the Extension Program. Horizontal orientation." descr="WSU Cougar Head logo for the Extension Program. Horizontal orientation."/>
          <p:cNvPicPr>
            <a:picLocks noChangeAspect="1"/>
          </p:cNvPicPr>
          <p:nvPr/>
        </p:nvPicPr>
        <p:blipFill>
          <a:blip r:embed="rId7">
            <a:extLst/>
          </a:blip>
          <a:stretch>
            <a:fillRect/>
          </a:stretch>
        </p:blipFill>
        <p:spPr>
          <a:xfrm>
            <a:off x="293016" y="5768523"/>
            <a:ext cx="3507206" cy="691700"/>
          </a:xfrm>
          <a:prstGeom prst="rect">
            <a:avLst/>
          </a:prstGeom>
          <a:ln w="12700">
            <a:miter lim="400000"/>
          </a:ln>
        </p:spPr>
      </p:pic>
      <p:sp>
        <p:nvSpPr>
          <p:cNvPr id="642" name="Line"/>
          <p:cNvSpPr/>
          <p:nvPr/>
        </p:nvSpPr>
        <p:spPr>
          <a:xfrm flipH="1" flipV="1">
            <a:off x="6691" y="6845746"/>
            <a:ext cx="12178618" cy="1"/>
          </a:xfrm>
          <a:prstGeom prst="line">
            <a:avLst/>
          </a:prstGeom>
          <a:ln w="38100">
            <a:solidFill>
              <a:schemeClr val="accent1"/>
            </a:solidFill>
            <a:miter/>
          </a:ln>
        </p:spPr>
        <p:txBody>
          <a:bodyPr lIns="45719" rIns="45719"/>
          <a:lstStyle/>
          <a:p>
            <a:pPr/>
          </a:p>
        </p:txBody>
      </p:sp>
      <p:sp>
        <p:nvSpPr>
          <p:cNvPr id="643" name="Line"/>
          <p:cNvSpPr/>
          <p:nvPr/>
        </p:nvSpPr>
        <p:spPr>
          <a:xfrm>
            <a:off x="408021" y="1609281"/>
            <a:ext cx="634684" cy="1"/>
          </a:xfrm>
          <a:prstGeom prst="line">
            <a:avLst/>
          </a:prstGeom>
          <a:ln w="38100">
            <a:solidFill>
              <a:schemeClr val="accent1"/>
            </a:solidFill>
            <a:miter/>
          </a:ln>
        </p:spPr>
        <p:txBody>
          <a:bodyPr lIns="45719" rIns="45719"/>
          <a:lstStyle/>
          <a:p>
            <a:pP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5" name="Resources:"/>
          <p:cNvSpPr txBox="1"/>
          <p:nvPr>
            <p:ph type="title"/>
          </p:nvPr>
        </p:nvSpPr>
        <p:spPr>
          <a:xfrm>
            <a:off x="838200" y="136525"/>
            <a:ext cx="10515600" cy="1325563"/>
          </a:xfrm>
          <a:prstGeom prst="rect">
            <a:avLst/>
          </a:prstGeom>
        </p:spPr>
        <p:txBody>
          <a:bodyPr/>
          <a:lstStyle>
            <a:lvl1pPr>
              <a:defRPr sz="4800"/>
            </a:lvl1pPr>
          </a:lstStyle>
          <a:p>
            <a:pPr/>
            <a:r>
              <a:t>Resources:</a:t>
            </a:r>
          </a:p>
        </p:txBody>
      </p:sp>
      <p:sp>
        <p:nvSpPr>
          <p:cNvPr id="646" name="Print Publications…"/>
          <p:cNvSpPr txBox="1"/>
          <p:nvPr>
            <p:ph type="body" sz="half" idx="1"/>
          </p:nvPr>
        </p:nvSpPr>
        <p:spPr>
          <a:xfrm>
            <a:off x="901700" y="1355725"/>
            <a:ext cx="5181600" cy="4064964"/>
          </a:xfrm>
          <a:prstGeom prst="rect">
            <a:avLst/>
          </a:prstGeom>
          <a:solidFill>
            <a:srgbClr val="FFFFFF"/>
          </a:solidFill>
          <a:ln>
            <a:solidFill>
              <a:schemeClr val="accent1"/>
            </a:solidFill>
            <a:miter lim="800000"/>
          </a:ln>
        </p:spPr>
        <p:txBody>
          <a:bodyPr/>
          <a:lstStyle/>
          <a:p>
            <a:pPr marL="0" indent="0" defTabSz="457200">
              <a:lnSpc>
                <a:spcPct val="100000"/>
              </a:lnSpc>
              <a:spcBef>
                <a:spcPts val="0"/>
              </a:spcBef>
              <a:buSzTx/>
              <a:buFontTx/>
              <a:buNone/>
              <a:defRPr b="1" sz="1800" u="sng"/>
            </a:pPr>
            <a:r>
              <a:t>Print Publications</a:t>
            </a:r>
          </a:p>
          <a:p>
            <a:pPr marL="0" indent="0" defTabSz="457200">
              <a:lnSpc>
                <a:spcPct val="100000"/>
              </a:lnSpc>
              <a:spcBef>
                <a:spcPts val="0"/>
              </a:spcBef>
              <a:buSzTx/>
              <a:buFontTx/>
              <a:buNone/>
              <a:defRPr sz="1000"/>
            </a:pPr>
            <a:r>
              <a:t>Author; </a:t>
            </a:r>
            <a:r>
              <a:rPr i="1"/>
              <a:t>Title;</a:t>
            </a:r>
            <a:r>
              <a:t> Publication Date; Publisher; ISBN</a:t>
            </a:r>
            <a:endParaRPr sz="1400"/>
          </a:p>
          <a:p>
            <a:pPr marL="0" indent="0" defTabSz="457200">
              <a:lnSpc>
                <a:spcPct val="100000"/>
              </a:lnSpc>
              <a:spcBef>
                <a:spcPts val="0"/>
              </a:spcBef>
              <a:buSzTx/>
              <a:buFontTx/>
              <a:buNone/>
              <a:defRPr sz="1000"/>
            </a:pPr>
            <a:endParaRPr sz="1400"/>
          </a:p>
          <a:p>
            <a:pPr marL="120315" indent="-120315">
              <a:buClr>
                <a:schemeClr val="accent2">
                  <a:lumOff val="-8627"/>
                </a:schemeClr>
              </a:buClr>
              <a:buFontTx/>
              <a:buChar char="‣"/>
              <a:defRPr sz="1200"/>
            </a:pPr>
            <a:r>
              <a:t>Wormser, Owen   </a:t>
            </a:r>
            <a:r>
              <a:rPr b="1" i="1"/>
              <a:t>Lawns into Meadows</a:t>
            </a:r>
            <a:r>
              <a:rPr i="1"/>
              <a:t>  </a:t>
            </a:r>
            <a:br>
              <a:rPr i="1"/>
            </a:br>
            <a:r>
              <a:rPr i="1"/>
              <a:t>2020 Stone Pier Press; ISBN:9780998862378</a:t>
            </a:r>
            <a:endParaRPr i="1"/>
          </a:p>
          <a:p>
            <a:pPr marL="0" indent="0" defTabSz="457200">
              <a:lnSpc>
                <a:spcPct val="100000"/>
              </a:lnSpc>
              <a:spcBef>
                <a:spcPts val="0"/>
              </a:spcBef>
              <a:buSzTx/>
              <a:buFontTx/>
              <a:buNone/>
              <a:defRPr sz="1200">
                <a:latin typeface="Helvetica Neue"/>
                <a:ea typeface="Helvetica Neue"/>
                <a:cs typeface="Helvetica Neue"/>
                <a:sym typeface="Helvetica Neue"/>
              </a:defRPr>
            </a:pPr>
          </a:p>
          <a:p>
            <a:pPr marL="110289" indent="-110289" defTabSz="457200">
              <a:lnSpc>
                <a:spcPct val="100000"/>
              </a:lnSpc>
              <a:spcBef>
                <a:spcPts val="0"/>
              </a:spcBef>
              <a:buClr>
                <a:schemeClr val="accent2">
                  <a:lumOff val="-8627"/>
                </a:schemeClr>
              </a:buClr>
              <a:buFontTx/>
              <a:buChar char="‣"/>
              <a:defRPr sz="1200">
                <a:latin typeface="Helvetica Neue"/>
                <a:ea typeface="Helvetica Neue"/>
                <a:cs typeface="Helvetica Neue"/>
                <a:sym typeface="Helvetica Neue"/>
              </a:defRPr>
            </a:pPr>
            <a:r>
              <a:t>Graham Laird Gardner  </a:t>
            </a:r>
            <a:r>
              <a:rPr b="1" i="1"/>
              <a:t>Tiny + Wild</a:t>
            </a:r>
            <a:br>
              <a:rPr b="1" i="1"/>
            </a:br>
            <a:r>
              <a:t>2023 by Cool Springs Press; ISBN: 978 0 7603 7623 2</a:t>
            </a:r>
            <a:br/>
          </a:p>
          <a:p>
            <a:pPr marL="110289" indent="-110289" defTabSz="457200">
              <a:lnSpc>
                <a:spcPct val="100000"/>
              </a:lnSpc>
              <a:spcBef>
                <a:spcPts val="0"/>
              </a:spcBef>
              <a:buClr>
                <a:schemeClr val="accent2">
                  <a:lumOff val="-8627"/>
                </a:schemeClr>
              </a:buClr>
              <a:buFontTx/>
              <a:buChar char="‣"/>
              <a:defRPr sz="1200">
                <a:latin typeface="Helvetica Neue"/>
                <a:ea typeface="Helvetica Neue"/>
                <a:cs typeface="Helvetica Neue"/>
                <a:sym typeface="Helvetica Neue"/>
              </a:defRPr>
            </a:pPr>
            <a:r>
              <a:t>Filippi, Olivier  </a:t>
            </a:r>
            <a:r>
              <a:rPr b="1" i="1"/>
              <a:t>Planting Design for Dry Gardens</a:t>
            </a:r>
            <a:br/>
            <a:r>
              <a:t>2016 by Filbert Press; ISBN: 978 0 99338 920 7</a:t>
            </a:r>
            <a:br/>
          </a:p>
          <a:p>
            <a:pPr marL="110289" indent="-110289" defTabSz="457200">
              <a:lnSpc>
                <a:spcPct val="100000"/>
              </a:lnSpc>
              <a:spcBef>
                <a:spcPts val="0"/>
              </a:spcBef>
              <a:buClr>
                <a:schemeClr val="accent2">
                  <a:lumOff val="-8627"/>
                </a:schemeClr>
              </a:buClr>
              <a:buFontTx/>
              <a:buChar char="‣"/>
              <a:defRPr sz="1200">
                <a:latin typeface="Helvetica Neue"/>
                <a:ea typeface="Helvetica Neue"/>
                <a:cs typeface="Helvetica Neue"/>
                <a:sym typeface="Helvetica Neue"/>
              </a:defRPr>
            </a:pPr>
            <a:r>
              <a:t>Jentz, Kathy   </a:t>
            </a:r>
            <a:r>
              <a:rPr b="1" i="1"/>
              <a:t>Ground Cover Revolution</a:t>
            </a:r>
            <a:br/>
            <a:r>
              <a:t>2023 by Cool Springs Press; ISBN: 978 0 7603 7815 1</a:t>
            </a:r>
            <a:br/>
          </a:p>
          <a:p>
            <a:pPr marL="110289" indent="-110289" defTabSz="457200">
              <a:lnSpc>
                <a:spcPct val="100000"/>
              </a:lnSpc>
              <a:spcBef>
                <a:spcPts val="0"/>
              </a:spcBef>
              <a:buClr>
                <a:schemeClr val="accent2">
                  <a:lumOff val="-8627"/>
                </a:schemeClr>
              </a:buClr>
              <a:buFontTx/>
              <a:buChar char="‣"/>
              <a:defRPr sz="1200">
                <a:latin typeface="Helvetica Neue"/>
                <a:ea typeface="Helvetica Neue"/>
                <a:cs typeface="Helvetica Neue"/>
                <a:sym typeface="Helvetica Neue"/>
              </a:defRPr>
            </a:pPr>
            <a:r>
              <a:t>Tallamy, Douglas W.   </a:t>
            </a:r>
            <a:r>
              <a:rPr b="1" i="1"/>
              <a:t>Nature’s Best Hope</a:t>
            </a:r>
            <a:br/>
            <a:r>
              <a:t>2019 by Timber Press; ISBN: 978 1 60469 900 5</a:t>
            </a:r>
            <a:br/>
          </a:p>
          <a:p>
            <a:pPr marL="110289" indent="-110289" defTabSz="457200">
              <a:lnSpc>
                <a:spcPct val="100000"/>
              </a:lnSpc>
              <a:spcBef>
                <a:spcPts val="0"/>
              </a:spcBef>
              <a:buClr>
                <a:schemeClr val="accent2">
                  <a:lumOff val="-8627"/>
                </a:schemeClr>
              </a:buClr>
              <a:buFontTx/>
              <a:buChar char="‣"/>
              <a:defRPr sz="1200">
                <a:latin typeface="Helvetica Neue"/>
                <a:ea typeface="Helvetica Neue"/>
                <a:cs typeface="Helvetica Neue"/>
                <a:sym typeface="Helvetica Neue"/>
              </a:defRPr>
            </a:pPr>
            <a:r>
              <a:t>Steinberg, Ted.    </a:t>
            </a:r>
            <a:r>
              <a:rPr b="1"/>
              <a:t>American Green</a:t>
            </a:r>
            <a:br/>
            <a:r>
              <a:t>W.W. Norton &amp; Company; ISBN 0-393-06084-5</a:t>
            </a:r>
          </a:p>
        </p:txBody>
      </p:sp>
      <p:sp>
        <p:nvSpPr>
          <p:cNvPr id="647" name="Online Sources…"/>
          <p:cNvSpPr txBox="1"/>
          <p:nvPr/>
        </p:nvSpPr>
        <p:spPr>
          <a:xfrm>
            <a:off x="6198095" y="1355725"/>
            <a:ext cx="5181601" cy="4064964"/>
          </a:xfrm>
          <a:prstGeom prst="rect">
            <a:avLst/>
          </a:prstGeom>
          <a:solidFill>
            <a:srgbClr val="FFFFFF"/>
          </a:solidFill>
          <a:ln w="12700">
            <a:solidFill>
              <a:schemeClr val="accent1"/>
            </a:solidFill>
            <a:miter/>
          </a:ln>
          <a:extLst>
            <a:ext uri="{C572A759-6A51-4108-AA02-DFA0A04FC94B}">
              <ma14:wrappingTextBoxFlag xmlns:ma14="http://schemas.microsoft.com/office/mac/drawingml/2011/main" val="1"/>
            </a:ext>
          </a:extLst>
        </p:spPr>
        <p:txBody>
          <a:bodyPr lIns="45719" rIns="45719">
            <a:normAutofit fontScale="100000" lnSpcReduction="0"/>
          </a:bodyPr>
          <a:lstStyle/>
          <a:p>
            <a:pPr>
              <a:defRPr b="1" u="sng"/>
            </a:pPr>
            <a:r>
              <a:t>Online Sources</a:t>
            </a:r>
          </a:p>
          <a:p>
            <a:pPr/>
            <a:r>
              <a:rPr sz="1000"/>
              <a:t>Publishing Site; </a:t>
            </a:r>
            <a:r>
              <a:rPr i="1" sz="1000"/>
              <a:t>Title</a:t>
            </a:r>
            <a:r>
              <a:rPr sz="1000"/>
              <a:t>; Author; Date Accessed; url</a:t>
            </a:r>
            <a:r>
              <a:t> </a:t>
            </a:r>
            <a:r>
              <a:rPr i="1" sz="1000"/>
              <a:t>(where information is available)</a:t>
            </a:r>
            <a:endParaRPr i="1" sz="1400"/>
          </a:p>
          <a:p>
            <a:pPr/>
            <a:endParaRPr i="1" sz="1400"/>
          </a:p>
          <a:p>
            <a:pPr marL="140368" indent="-140368">
              <a:buClr>
                <a:schemeClr val="accent2">
                  <a:lumOff val="-8627"/>
                </a:schemeClr>
              </a:buClr>
              <a:buSzPct val="100000"/>
              <a:buChar char="‣"/>
            </a:pPr>
            <a:r>
              <a:rPr sz="1400" u="sng">
                <a:uFill>
                  <a:solidFill>
                    <a:srgbClr val="0563C1"/>
                  </a:solidFill>
                </a:uFill>
                <a:hlinkClick r:id="rId3" invalidUrl="" action="" tgtFrame="" tooltip="" history="1" highlightClick="0" endSnd="0"/>
              </a:rPr>
              <a:t>Homegrown National Park</a:t>
            </a:r>
            <a:endParaRPr i="1" sz="1400"/>
          </a:p>
          <a:p>
            <a:pPr marL="140368" indent="-140368">
              <a:buClr>
                <a:schemeClr val="accent2">
                  <a:lumOff val="-8627"/>
                </a:schemeClr>
              </a:buClr>
              <a:buSzPct val="100000"/>
              <a:buChar char="‣"/>
            </a:pPr>
            <a:r>
              <a:rPr sz="1400" u="sng">
                <a:uFill>
                  <a:solidFill>
                    <a:srgbClr val="0563C1"/>
                  </a:solidFill>
                </a:uFill>
                <a:hlinkClick r:id="rId4" invalidUrl="" action="" tgtFrame="" tooltip="" history="1" highlightClick="0" endSnd="0"/>
              </a:rPr>
              <a:t>Lawns &amp; Microclover</a:t>
            </a:r>
            <a:r>
              <a:rPr sz="1400"/>
              <a:t>, </a:t>
            </a:r>
            <a:r>
              <a:rPr sz="1000"/>
              <a:t>University of Maryland Extension</a:t>
            </a:r>
            <a:endParaRPr i="1" sz="1400"/>
          </a:p>
          <a:p>
            <a:pPr marL="140368" indent="-140368">
              <a:buClr>
                <a:schemeClr val="accent2">
                  <a:lumOff val="-8627"/>
                </a:schemeClr>
              </a:buClr>
              <a:buSzPct val="100000"/>
              <a:buChar char="‣"/>
            </a:pPr>
            <a:r>
              <a:rPr sz="1400" u="sng">
                <a:uFill>
                  <a:solidFill>
                    <a:srgbClr val="0563C1"/>
                  </a:solidFill>
                </a:uFill>
                <a:hlinkClick r:id="rId5" invalidUrl="" action="" tgtFrame="" tooltip="" history="1" highlightClick="0" endSnd="0"/>
              </a:rPr>
              <a:t>Did this Citizen Scientist invent the perfect lawn?</a:t>
            </a:r>
            <a:r>
              <a:rPr sz="1400"/>
              <a:t> </a:t>
            </a:r>
            <a:r>
              <a:rPr sz="1000"/>
              <a:t>(WaPo)</a:t>
            </a:r>
            <a:endParaRPr sz="1200"/>
          </a:p>
          <a:p>
            <a:pPr marL="180473" indent="-180473">
              <a:buClr>
                <a:schemeClr val="accent2">
                  <a:lumOff val="-8627"/>
                </a:schemeClr>
              </a:buClr>
              <a:buSzPct val="100000"/>
              <a:buChar char="‣"/>
              <a:defRPr sz="1400"/>
            </a:pPr>
            <a:r>
              <a:rPr u="sng">
                <a:uFill>
                  <a:solidFill>
                    <a:srgbClr val="0563C1"/>
                  </a:solidFill>
                </a:uFill>
                <a:hlinkClick r:id="rId6" invalidUrl="" action="" tgtFrame="" tooltip="" history="1" highlightClick="0" endSnd="0"/>
              </a:rPr>
              <a:t>Sown Wildflower Meadows</a:t>
            </a:r>
            <a:r>
              <a:t>, </a:t>
            </a:r>
            <a:r>
              <a:rPr sz="1000"/>
              <a:t>Royal Entomological Society</a:t>
            </a:r>
          </a:p>
          <a:p>
            <a:pPr marL="180473" indent="-180473">
              <a:buClr>
                <a:schemeClr val="accent2">
                  <a:lumOff val="-8627"/>
                </a:schemeClr>
              </a:buClr>
              <a:buSzPct val="100000"/>
              <a:buChar char="‣"/>
              <a:defRPr sz="1400"/>
            </a:pPr>
            <a:r>
              <a:rPr u="sng">
                <a:uFill>
                  <a:solidFill>
                    <a:srgbClr val="0563C1"/>
                  </a:solidFill>
                </a:uFill>
                <a:hlinkClick r:id="rId7" invalidUrl="" action="" tgtFrame="" tooltip="" history="1" highlightClick="0" endSnd="0"/>
              </a:rPr>
              <a:t>Lawn Care Goes Electric</a:t>
            </a:r>
            <a:r>
              <a:t>, </a:t>
            </a:r>
            <a:r>
              <a:rPr sz="1000"/>
              <a:t>Environment America</a:t>
            </a:r>
          </a:p>
        </p:txBody>
      </p:sp>
      <p:sp>
        <p:nvSpPr>
          <p:cNvPr id="648" name="Line"/>
          <p:cNvSpPr/>
          <p:nvPr/>
        </p:nvSpPr>
        <p:spPr>
          <a:xfrm flipH="1" flipV="1">
            <a:off x="6691" y="6845746"/>
            <a:ext cx="12178618" cy="1"/>
          </a:xfrm>
          <a:prstGeom prst="line">
            <a:avLst/>
          </a:prstGeom>
          <a:ln w="38100">
            <a:solidFill>
              <a:schemeClr val="accent1"/>
            </a:solidFill>
            <a:miter/>
          </a:ln>
        </p:spPr>
        <p:txBody>
          <a:bodyPr lIns="45719" rIns="45719"/>
          <a:lstStyle/>
          <a:p>
            <a:pPr/>
          </a:p>
        </p:txBody>
      </p:sp>
      <p:sp>
        <p:nvSpPr>
          <p:cNvPr id="649" name="Line"/>
          <p:cNvSpPr/>
          <p:nvPr/>
        </p:nvSpPr>
        <p:spPr>
          <a:xfrm>
            <a:off x="918723" y="1193076"/>
            <a:ext cx="634684" cy="1"/>
          </a:xfrm>
          <a:prstGeom prst="line">
            <a:avLst/>
          </a:prstGeom>
          <a:ln w="38100">
            <a:solidFill>
              <a:schemeClr val="accent1"/>
            </a:solidFill>
            <a:miter/>
          </a:ln>
        </p:spPr>
        <p:txBody>
          <a:bodyPr lIns="45719" rIns="45719"/>
          <a:lstStyle/>
          <a:p>
            <a:pPr/>
          </a:p>
        </p:txBody>
      </p:sp>
      <p:sp>
        <p:nvSpPr>
          <p:cNvPr id="650" name="Slide Credits:…"/>
          <p:cNvSpPr txBox="1"/>
          <p:nvPr/>
        </p:nvSpPr>
        <p:spPr>
          <a:xfrm>
            <a:off x="838200" y="5570636"/>
            <a:ext cx="10515600" cy="994034"/>
          </a:xfrm>
          <a:prstGeom prst="rect">
            <a:avLst/>
          </a:prstGeom>
          <a:solidFill>
            <a:srgbClr val="FFFFFF"/>
          </a:solidFill>
          <a:ln w="12700">
            <a:solidFill>
              <a:schemeClr val="accent1"/>
            </a:solidFill>
            <a:miter/>
          </a:ln>
          <a:extLst>
            <a:ext uri="{C572A759-6A51-4108-AA02-DFA0A04FC94B}">
              <ma14:wrappingTextBoxFlag xmlns:ma14="http://schemas.microsoft.com/office/mac/drawingml/2011/main" val="1"/>
            </a:ext>
          </a:extLst>
        </p:spPr>
        <p:txBody>
          <a:bodyPr lIns="45719" rIns="45719">
            <a:normAutofit fontScale="100000" lnSpcReduction="0"/>
          </a:bodyPr>
          <a:lstStyle/>
          <a:p>
            <a:pPr/>
            <a:r>
              <a:rPr b="1" u="sng"/>
              <a:t>Slide Credits</a:t>
            </a:r>
            <a:r>
              <a:t>:</a:t>
            </a:r>
          </a:p>
          <a:p>
            <a:pPr>
              <a:defRPr sz="1200"/>
            </a:pPr>
            <a:r>
              <a:rPr b="1"/>
              <a:t>Credit: WSU &amp; WSU-EMG</a:t>
            </a:r>
            <a:r>
              <a:t>. Permission to use has been granted by WSU and/or the Extension Master Gardener Program.</a:t>
            </a:r>
          </a:p>
        </p:txBody>
      </p:sp>
      <p:pic>
        <p:nvPicPr>
          <p:cNvPr id="651" name="Climate Change Program Priority Spirit Mark." descr="Climate Change Program Priority Spirit Mark."/>
          <p:cNvPicPr>
            <a:picLocks noChangeAspect="1"/>
          </p:cNvPicPr>
          <p:nvPr/>
        </p:nvPicPr>
        <p:blipFill>
          <a:blip r:embed="rId8">
            <a:extLst/>
          </a:blip>
          <a:stretch>
            <a:fillRect/>
          </a:stretch>
        </p:blipFill>
        <p:spPr>
          <a:xfrm>
            <a:off x="11158432" y="96489"/>
            <a:ext cx="945281" cy="914401"/>
          </a:xfrm>
          <a:prstGeom prst="rect">
            <a:avLst/>
          </a:prstGeom>
          <a:ln w="12700">
            <a:miter lim="400000"/>
          </a:ln>
        </p:spPr>
      </p:pic>
      <p:pic>
        <p:nvPicPr>
          <p:cNvPr id="652" name="PCLS-logo.jpeg" descr="PCLS-logo.jpeg"/>
          <p:cNvPicPr>
            <a:picLocks noChangeAspect="1"/>
          </p:cNvPicPr>
          <p:nvPr/>
        </p:nvPicPr>
        <p:blipFill>
          <a:blip r:embed="rId9">
            <a:extLst/>
          </a:blip>
          <a:stretch>
            <a:fillRect/>
          </a:stretch>
        </p:blipFill>
        <p:spPr>
          <a:xfrm>
            <a:off x="5455323" y="2083362"/>
            <a:ext cx="442575" cy="442575"/>
          </a:xfrm>
          <a:prstGeom prst="rect">
            <a:avLst/>
          </a:prstGeom>
          <a:ln w="12700">
            <a:miter lim="400000"/>
          </a:ln>
        </p:spPr>
      </p:pic>
      <p:pic>
        <p:nvPicPr>
          <p:cNvPr id="653" name="PCLS-logo.jpeg" descr="PCLS-logo.jpeg"/>
          <p:cNvPicPr>
            <a:picLocks noChangeAspect="1"/>
          </p:cNvPicPr>
          <p:nvPr/>
        </p:nvPicPr>
        <p:blipFill>
          <a:blip r:embed="rId9">
            <a:extLst/>
          </a:blip>
          <a:stretch>
            <a:fillRect/>
          </a:stretch>
        </p:blipFill>
        <p:spPr>
          <a:xfrm>
            <a:off x="5455323" y="2631191"/>
            <a:ext cx="442575" cy="442574"/>
          </a:xfrm>
          <a:prstGeom prst="rect">
            <a:avLst/>
          </a:prstGeom>
          <a:ln w="12700">
            <a:miter lim="400000"/>
          </a:ln>
        </p:spPr>
      </p:pic>
      <p:pic>
        <p:nvPicPr>
          <p:cNvPr id="654" name="PCLS-logo.jpeg" descr="PCLS-logo.jpeg"/>
          <p:cNvPicPr>
            <a:picLocks noChangeAspect="1"/>
          </p:cNvPicPr>
          <p:nvPr/>
        </p:nvPicPr>
        <p:blipFill>
          <a:blip r:embed="rId9">
            <a:extLst/>
          </a:blip>
          <a:stretch>
            <a:fillRect/>
          </a:stretch>
        </p:blipFill>
        <p:spPr>
          <a:xfrm>
            <a:off x="5455323" y="3166919"/>
            <a:ext cx="442575" cy="442575"/>
          </a:xfrm>
          <a:prstGeom prst="rect">
            <a:avLst/>
          </a:prstGeom>
          <a:ln w="12700">
            <a:miter lim="400000"/>
          </a:ln>
        </p:spPr>
      </p:pic>
      <p:pic>
        <p:nvPicPr>
          <p:cNvPr id="655" name="PCLS-logo.jpeg" descr="PCLS-logo.jpeg"/>
          <p:cNvPicPr>
            <a:picLocks noChangeAspect="1"/>
          </p:cNvPicPr>
          <p:nvPr/>
        </p:nvPicPr>
        <p:blipFill>
          <a:blip r:embed="rId9">
            <a:extLst/>
          </a:blip>
          <a:stretch>
            <a:fillRect/>
          </a:stretch>
        </p:blipFill>
        <p:spPr>
          <a:xfrm>
            <a:off x="5455323" y="4242867"/>
            <a:ext cx="442575" cy="442575"/>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59" name="image7.png" descr="image7.png"/>
          <p:cNvPicPr>
            <a:picLocks noChangeAspect="1"/>
          </p:cNvPicPr>
          <p:nvPr/>
        </p:nvPicPr>
        <p:blipFill>
          <a:blip r:embed="rId3">
            <a:extLst/>
          </a:blip>
          <a:stretch>
            <a:fillRect/>
          </a:stretch>
        </p:blipFill>
        <p:spPr>
          <a:xfrm>
            <a:off x="0" y="0"/>
            <a:ext cx="12192000" cy="6858001"/>
          </a:xfrm>
          <a:prstGeom prst="rect">
            <a:avLst/>
          </a:prstGeom>
          <a:ln w="12700">
            <a:miter lim="400000"/>
          </a:ln>
        </p:spPr>
      </p:pic>
      <p:sp>
        <p:nvSpPr>
          <p:cNvPr id="660" name="Line"/>
          <p:cNvSpPr/>
          <p:nvPr/>
        </p:nvSpPr>
        <p:spPr>
          <a:xfrm flipH="1" flipV="1">
            <a:off x="6691" y="6845746"/>
            <a:ext cx="12178618" cy="1"/>
          </a:xfrm>
          <a:prstGeom prst="line">
            <a:avLst/>
          </a:prstGeom>
          <a:ln w="38100">
            <a:solidFill>
              <a:schemeClr val="accent1"/>
            </a:solidFill>
            <a:miter/>
          </a:ln>
        </p:spPr>
        <p:txBody>
          <a:bodyPr lIns="45719" rIns="45719"/>
          <a:lstStyle/>
          <a:p>
            <a:pPr/>
          </a:p>
        </p:txBody>
      </p:sp>
      <p:sp>
        <p:nvSpPr>
          <p:cNvPr id="661" name="Line"/>
          <p:cNvSpPr/>
          <p:nvPr/>
        </p:nvSpPr>
        <p:spPr>
          <a:xfrm>
            <a:off x="785767" y="874650"/>
            <a:ext cx="634685" cy="1"/>
          </a:xfrm>
          <a:prstGeom prst="line">
            <a:avLst/>
          </a:prstGeom>
          <a:ln w="38100">
            <a:solidFill>
              <a:schemeClr val="accent1"/>
            </a:solidFill>
            <a:miter/>
          </a:ln>
        </p:spPr>
        <p:txBody>
          <a:bodyPr lIns="45719" rIns="45719"/>
          <a:lstStyle/>
          <a:p>
            <a:pPr/>
          </a:p>
        </p:txBody>
      </p:sp>
      <p:sp>
        <p:nvSpPr>
          <p:cNvPr id="662" name="Additional Resources:"/>
          <p:cNvSpPr txBox="1"/>
          <p:nvPr>
            <p:ph type="title"/>
          </p:nvPr>
        </p:nvSpPr>
        <p:spPr>
          <a:xfrm>
            <a:off x="676904" y="184671"/>
            <a:ext cx="8932316" cy="1155739"/>
          </a:xfrm>
          <a:prstGeom prst="rect">
            <a:avLst/>
          </a:prstGeom>
        </p:spPr>
        <p:txBody>
          <a:bodyPr anchor="t"/>
          <a:lstStyle>
            <a:lvl1pPr>
              <a:defRPr sz="4800"/>
            </a:lvl1pPr>
          </a:lstStyle>
          <a:p>
            <a:pPr/>
            <a:r>
              <a:t>Additional Resources:</a:t>
            </a:r>
          </a:p>
        </p:txBody>
      </p:sp>
      <p:pic>
        <p:nvPicPr>
          <p:cNvPr id="663" name="Book Cover: Nature’s Action Guide" descr="Book Cover: Nature’s Action Guide"/>
          <p:cNvPicPr>
            <a:picLocks noChangeAspect="1"/>
          </p:cNvPicPr>
          <p:nvPr/>
        </p:nvPicPr>
        <p:blipFill>
          <a:blip r:embed="rId4">
            <a:extLst/>
          </a:blip>
          <a:stretch>
            <a:fillRect/>
          </a:stretch>
        </p:blipFill>
        <p:spPr>
          <a:xfrm>
            <a:off x="437365" y="1042865"/>
            <a:ext cx="2040270" cy="2614097"/>
          </a:xfrm>
          <a:prstGeom prst="rect">
            <a:avLst/>
          </a:prstGeom>
          <a:ln w="12700">
            <a:miter lim="400000"/>
          </a:ln>
        </p:spPr>
      </p:pic>
      <p:sp>
        <p:nvSpPr>
          <p:cNvPr id="664" name="Rectangle"/>
          <p:cNvSpPr/>
          <p:nvPr/>
        </p:nvSpPr>
        <p:spPr>
          <a:xfrm>
            <a:off x="2620558" y="1062591"/>
            <a:ext cx="3402080" cy="2574644"/>
          </a:xfrm>
          <a:prstGeom prst="rect">
            <a:avLst/>
          </a:prstGeom>
          <a:solidFill>
            <a:srgbClr val="FFFFFF"/>
          </a:solidFill>
          <a:ln w="12700">
            <a:solidFill>
              <a:schemeClr val="accent1"/>
            </a:solidFill>
            <a:miter/>
          </a:ln>
        </p:spPr>
        <p:txBody>
          <a:bodyPr lIns="45719" rIns="45719" anchor="ctr"/>
          <a:lstStyle/>
          <a:p>
            <a:pPr/>
          </a:p>
        </p:txBody>
      </p:sp>
      <p:sp>
        <p:nvSpPr>
          <p:cNvPr id="665" name="Make a lasting impact on the environment and create a healthier, more biodiverse ecosystem with Nature's Action Guide: How to Support Biodiversity and Your Local Ecosystem. This comprehensive guide offers practical, cost-conscious, toward zero-waste solu"/>
          <p:cNvSpPr txBox="1"/>
          <p:nvPr/>
        </p:nvSpPr>
        <p:spPr>
          <a:xfrm>
            <a:off x="2657201" y="1061726"/>
            <a:ext cx="3328795" cy="257637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1400"/>
              </a:spcBef>
              <a:defRPr sz="1200">
                <a:solidFill>
                  <a:srgbClr val="0F1111"/>
                </a:solidFill>
                <a:latin typeface="Helvetica Neue"/>
                <a:ea typeface="Helvetica Neue"/>
                <a:cs typeface="Helvetica Neue"/>
                <a:sym typeface="Helvetica Neue"/>
              </a:defRPr>
            </a:pPr>
            <a:r>
              <a:t>Make a lasting impact on the environment and create a healthier, more biodiverse ecosystem with Nature's Action Guide: How to Support Biodiversity and Your Local Ecosystem. This comprehensive guide offers practical, cost-conscious, toward zero-waste solutions to help protect wildlife and preserve our planet.</a:t>
            </a:r>
          </a:p>
          <a:p>
            <a:pPr>
              <a:spcBef>
                <a:spcPts val="1400"/>
              </a:spcBef>
              <a:defRPr sz="1200">
                <a:solidFill>
                  <a:srgbClr val="0F1111"/>
                </a:solidFill>
                <a:latin typeface="Helvetica Neue"/>
                <a:ea typeface="Helvetica Neue"/>
                <a:cs typeface="Helvetica Neue"/>
                <a:sym typeface="Helvetica Neue"/>
              </a:defRPr>
            </a:pPr>
            <a:r>
              <a:t>Nature's Action Guide features fifteen urgently needed actions to create healthy, functioning ecosystems where you live, work, and play. Each action includes an action checklist, step-by-step instructions, recommended resources, and informative tips.</a:t>
            </a:r>
          </a:p>
        </p:txBody>
      </p:sp>
      <p:pic>
        <p:nvPicPr>
          <p:cNvPr id="666" name="Book Cover: Fearless Gardening" descr="Book Cover: Fearless Gardening"/>
          <p:cNvPicPr>
            <a:picLocks noChangeAspect="1"/>
          </p:cNvPicPr>
          <p:nvPr/>
        </p:nvPicPr>
        <p:blipFill>
          <a:blip r:embed="rId5">
            <a:extLst/>
          </a:blip>
          <a:stretch>
            <a:fillRect/>
          </a:stretch>
        </p:blipFill>
        <p:spPr>
          <a:xfrm>
            <a:off x="475748" y="4111754"/>
            <a:ext cx="1963504" cy="2260149"/>
          </a:xfrm>
          <a:prstGeom prst="rect">
            <a:avLst/>
          </a:prstGeom>
          <a:ln w="12700">
            <a:miter lim="400000"/>
          </a:ln>
        </p:spPr>
      </p:pic>
      <p:sp>
        <p:nvSpPr>
          <p:cNvPr id="667" name="Rectangle"/>
          <p:cNvSpPr/>
          <p:nvPr/>
        </p:nvSpPr>
        <p:spPr>
          <a:xfrm>
            <a:off x="2625168" y="4112076"/>
            <a:ext cx="3402080" cy="2246129"/>
          </a:xfrm>
          <a:prstGeom prst="rect">
            <a:avLst/>
          </a:prstGeom>
          <a:solidFill>
            <a:srgbClr val="FFFFFF"/>
          </a:solidFill>
          <a:ln w="12700">
            <a:solidFill>
              <a:schemeClr val="accent1"/>
            </a:solidFill>
            <a:miter/>
          </a:ln>
        </p:spPr>
        <p:txBody>
          <a:bodyPr lIns="45719" rIns="45719" anchor="ctr"/>
          <a:lstStyle/>
          <a:p>
            <a:pPr/>
          </a:p>
        </p:txBody>
      </p:sp>
      <p:sp>
        <p:nvSpPr>
          <p:cNvPr id="668" name="Fearless Gardening, by Loree Bohl…"/>
          <p:cNvSpPr txBox="1"/>
          <p:nvPr/>
        </p:nvSpPr>
        <p:spPr>
          <a:xfrm>
            <a:off x="2618818" y="4255381"/>
            <a:ext cx="3328794" cy="133177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1400"/>
              </a:spcBef>
              <a:defRPr sz="1200">
                <a:solidFill>
                  <a:srgbClr val="0F1111"/>
                </a:solidFill>
                <a:latin typeface="Helvetica Neue"/>
                <a:ea typeface="Helvetica Neue"/>
                <a:cs typeface="Helvetica Neue"/>
                <a:sym typeface="Helvetica Neue"/>
              </a:defRPr>
            </a:pPr>
            <a:r>
              <a:t>Fearless Gardening, by Loree Bohl</a:t>
            </a:r>
          </a:p>
          <a:p>
            <a:pPr>
              <a:spcBef>
                <a:spcPts val="1400"/>
              </a:spcBef>
              <a:defRPr sz="1200">
                <a:solidFill>
                  <a:srgbClr val="0F1111"/>
                </a:solidFill>
                <a:latin typeface="Helvetica Neue"/>
                <a:ea typeface="Helvetica Neue"/>
                <a:cs typeface="Helvetica Neue"/>
                <a:sym typeface="Helvetica Neue"/>
              </a:defRPr>
            </a:pPr>
            <a:r>
              <a:t>Portland based author. Additional reading with sections which discuss the benefits of gardening with gravel.</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5" name="Crimson stripes -rectangle.png" descr="Crimson stripes -rectangle.png"/>
          <p:cNvPicPr>
            <a:picLocks noChangeAspect="1"/>
          </p:cNvPicPr>
          <p:nvPr/>
        </p:nvPicPr>
        <p:blipFill>
          <a:blip r:embed="rId3">
            <a:extLst/>
          </a:blip>
          <a:stretch>
            <a:fillRect/>
          </a:stretch>
        </p:blipFill>
        <p:spPr>
          <a:xfrm>
            <a:off x="1211736" y="1668190"/>
            <a:ext cx="3549048" cy="1893826"/>
          </a:xfrm>
          <a:prstGeom prst="rect">
            <a:avLst/>
          </a:prstGeom>
          <a:ln w="12700">
            <a:miter lim="400000"/>
          </a:ln>
        </p:spPr>
      </p:pic>
      <p:pic>
        <p:nvPicPr>
          <p:cNvPr id="236" name="image7.png" descr="image7.png"/>
          <p:cNvPicPr>
            <a:picLocks noChangeAspect="1"/>
          </p:cNvPicPr>
          <p:nvPr/>
        </p:nvPicPr>
        <p:blipFill>
          <a:blip r:embed="rId4">
            <a:extLst/>
          </a:blip>
          <a:stretch>
            <a:fillRect/>
          </a:stretch>
        </p:blipFill>
        <p:spPr>
          <a:xfrm>
            <a:off x="0" y="-1"/>
            <a:ext cx="12192001" cy="6858001"/>
          </a:xfrm>
          <a:prstGeom prst="rect">
            <a:avLst/>
          </a:prstGeom>
          <a:ln w="12700">
            <a:miter lim="400000"/>
          </a:ln>
        </p:spPr>
      </p:pic>
      <p:sp>
        <p:nvSpPr>
          <p:cNvPr id="237" name="Rectangle 14"/>
          <p:cNvSpPr/>
          <p:nvPr/>
        </p:nvSpPr>
        <p:spPr>
          <a:xfrm>
            <a:off x="4773501" y="984517"/>
            <a:ext cx="4916073" cy="997305"/>
          </a:xfrm>
          <a:prstGeom prst="rect">
            <a:avLst/>
          </a:prstGeom>
          <a:solidFill>
            <a:schemeClr val="accent2">
              <a:lumOff val="-8627"/>
            </a:schemeClr>
          </a:solidFill>
          <a:ln w="12700">
            <a:solidFill>
              <a:srgbClr val="930D28"/>
            </a:solidFill>
            <a:miter/>
          </a:ln>
        </p:spPr>
        <p:txBody>
          <a:bodyPr lIns="45719" rIns="45719" anchor="ctr"/>
          <a:lstStyle/>
          <a:p>
            <a:pPr>
              <a:defRPr>
                <a:solidFill>
                  <a:srgbClr val="FFFFFF"/>
                </a:solidFill>
              </a:defRPr>
            </a:pPr>
          </a:p>
        </p:txBody>
      </p:sp>
      <p:sp>
        <p:nvSpPr>
          <p:cNvPr id="238" name="Rectangle 14"/>
          <p:cNvSpPr/>
          <p:nvPr/>
        </p:nvSpPr>
        <p:spPr>
          <a:xfrm>
            <a:off x="966539" y="2799960"/>
            <a:ext cx="10825315" cy="2845181"/>
          </a:xfrm>
          <a:prstGeom prst="rect">
            <a:avLst/>
          </a:prstGeom>
          <a:solidFill>
            <a:srgbClr val="A7A7A7"/>
          </a:solidFill>
          <a:ln w="12700">
            <a:miter lim="400000"/>
          </a:ln>
        </p:spPr>
        <p:txBody>
          <a:bodyPr lIns="45719" rIns="45719" anchor="ctr"/>
          <a:lstStyle/>
          <a:p>
            <a:pPr algn="ctr">
              <a:defRPr>
                <a:solidFill>
                  <a:srgbClr val="FFFFFF"/>
                </a:solidFill>
              </a:defRPr>
            </a:pPr>
          </a:p>
        </p:txBody>
      </p:sp>
      <p:pic>
        <p:nvPicPr>
          <p:cNvPr id="239" name="Suburban home yard with flower beds and lawn" descr="Suburban home yard with flower beds and lawn"/>
          <p:cNvPicPr>
            <a:picLocks noChangeAspect="1"/>
          </p:cNvPicPr>
          <p:nvPr/>
        </p:nvPicPr>
        <p:blipFill>
          <a:blip r:embed="rId5">
            <a:extLst/>
          </a:blip>
          <a:srcRect l="0" t="649" r="0" b="649"/>
          <a:stretch>
            <a:fillRect/>
          </a:stretch>
        </p:blipFill>
        <p:spPr>
          <a:xfrm>
            <a:off x="5162343" y="1348504"/>
            <a:ext cx="6172201" cy="4873626"/>
          </a:xfrm>
          <a:prstGeom prst="rect">
            <a:avLst/>
          </a:prstGeom>
          <a:ln w="12700">
            <a:miter lim="400000"/>
          </a:ln>
        </p:spPr>
      </p:pic>
      <p:sp>
        <p:nvSpPr>
          <p:cNvPr id="240" name="Contents:"/>
          <p:cNvSpPr txBox="1"/>
          <p:nvPr>
            <p:ph type="title"/>
          </p:nvPr>
        </p:nvSpPr>
        <p:spPr>
          <a:xfrm>
            <a:off x="735563" y="332130"/>
            <a:ext cx="3932238" cy="1155738"/>
          </a:xfrm>
          <a:prstGeom prst="rect">
            <a:avLst/>
          </a:prstGeom>
        </p:spPr>
        <p:txBody>
          <a:bodyPr anchor="t"/>
          <a:lstStyle>
            <a:lvl1pPr>
              <a:defRPr sz="4800"/>
            </a:lvl1pPr>
          </a:lstStyle>
          <a:p>
            <a:pPr/>
            <a:r>
              <a:t>Contents:</a:t>
            </a:r>
          </a:p>
        </p:txBody>
      </p:sp>
      <p:sp>
        <p:nvSpPr>
          <p:cNvPr id="241" name="Sections:…"/>
          <p:cNvSpPr txBox="1"/>
          <p:nvPr>
            <p:ph type="body" sz="half" idx="1"/>
          </p:nvPr>
        </p:nvSpPr>
        <p:spPr>
          <a:xfrm>
            <a:off x="1204575" y="2002830"/>
            <a:ext cx="4936868" cy="3811589"/>
          </a:xfrm>
          <a:prstGeom prst="rect">
            <a:avLst/>
          </a:prstGeom>
          <a:solidFill>
            <a:srgbClr val="FFFFFF"/>
          </a:solidFill>
          <a:effectLst>
            <a:outerShdw sx="100000" sy="100000" kx="0" ky="0" algn="b" rotWithShape="0" blurRad="63500" dist="25400" dir="5400000">
              <a:srgbClr val="000000">
                <a:alpha val="50000"/>
              </a:srgbClr>
            </a:outerShdw>
          </a:effectLst>
        </p:spPr>
        <p:txBody>
          <a:bodyPr/>
          <a:lstStyle/>
          <a:p>
            <a:pPr>
              <a:buClr>
                <a:schemeClr val="accent2">
                  <a:lumOff val="-8627"/>
                </a:schemeClr>
              </a:buClr>
              <a:defRPr sz="2400"/>
            </a:pPr>
            <a:r>
              <a:rPr u="sng"/>
              <a:t>Sections</a:t>
            </a:r>
            <a:r>
              <a:t>:</a:t>
            </a:r>
            <a:br/>
          </a:p>
          <a:p>
            <a:pPr marL="367631" indent="-240631">
              <a:buClr>
                <a:schemeClr val="accent2">
                  <a:lumOff val="-8627"/>
                </a:schemeClr>
              </a:buClr>
              <a:buSzPct val="100000"/>
              <a:buChar char="๏"/>
              <a:defRPr sz="2400"/>
            </a:pPr>
            <a:r>
              <a:t>Why lawns are ‘bad’</a:t>
            </a:r>
          </a:p>
          <a:p>
            <a:pPr marL="367631" indent="-240631">
              <a:lnSpc>
                <a:spcPct val="110000"/>
              </a:lnSpc>
              <a:buClr>
                <a:schemeClr val="accent2">
                  <a:lumOff val="-8627"/>
                </a:schemeClr>
              </a:buClr>
              <a:buSzPct val="100000"/>
              <a:buChar char="๏"/>
              <a:defRPr sz="2400"/>
            </a:pPr>
            <a:r>
              <a:t>History of lawns</a:t>
            </a:r>
          </a:p>
          <a:p>
            <a:pPr marL="367631" indent="-240631">
              <a:lnSpc>
                <a:spcPct val="110000"/>
              </a:lnSpc>
              <a:buClr>
                <a:schemeClr val="accent2">
                  <a:lumOff val="-8627"/>
                </a:schemeClr>
              </a:buClr>
              <a:buSzPct val="100000"/>
              <a:buChar char="๏"/>
              <a:defRPr sz="2400"/>
            </a:pPr>
            <a:r>
              <a:t>Nature’s Best Hope</a:t>
            </a:r>
          </a:p>
          <a:p>
            <a:pPr marL="367631" indent="-240631">
              <a:lnSpc>
                <a:spcPct val="110000"/>
              </a:lnSpc>
              <a:buClr>
                <a:schemeClr val="accent2">
                  <a:lumOff val="-8627"/>
                </a:schemeClr>
              </a:buClr>
              <a:buSzPct val="100000"/>
              <a:buChar char="๏"/>
              <a:defRPr sz="2400"/>
            </a:pPr>
            <a:r>
              <a:t>Survey of choices you can make</a:t>
            </a:r>
          </a:p>
        </p:txBody>
      </p:sp>
      <p:sp>
        <p:nvSpPr>
          <p:cNvPr id="242" name="Line"/>
          <p:cNvSpPr/>
          <p:nvPr/>
        </p:nvSpPr>
        <p:spPr>
          <a:xfrm>
            <a:off x="1208623" y="5795368"/>
            <a:ext cx="4928772" cy="1"/>
          </a:xfrm>
          <a:prstGeom prst="line">
            <a:avLst/>
          </a:prstGeom>
          <a:ln w="38100">
            <a:solidFill>
              <a:schemeClr val="accent1"/>
            </a:solidFill>
            <a:miter/>
          </a:ln>
        </p:spPr>
        <p:txBody>
          <a:bodyPr lIns="45719" rIns="45719"/>
          <a:lstStyle/>
          <a:p>
            <a:pPr/>
          </a:p>
        </p:txBody>
      </p:sp>
      <p:sp>
        <p:nvSpPr>
          <p:cNvPr id="243" name="Line"/>
          <p:cNvSpPr/>
          <p:nvPr/>
        </p:nvSpPr>
        <p:spPr>
          <a:xfrm flipH="1" flipV="1">
            <a:off x="6691" y="6845746"/>
            <a:ext cx="12178618" cy="1"/>
          </a:xfrm>
          <a:prstGeom prst="line">
            <a:avLst/>
          </a:prstGeom>
          <a:ln w="38100">
            <a:solidFill>
              <a:schemeClr val="accent1"/>
            </a:solidFill>
            <a:miter/>
          </a:ln>
        </p:spPr>
        <p:txBody>
          <a:bodyPr lIns="45719" rIns="45719"/>
          <a:lstStyle/>
          <a:p>
            <a:pPr/>
          </a:p>
        </p:txBody>
      </p:sp>
      <p:pic>
        <p:nvPicPr>
          <p:cNvPr id="244" name="Climate Change Program Priority Spirit Mark." descr="Climate Change Program Priority Spirit Mark."/>
          <p:cNvPicPr>
            <a:picLocks noChangeAspect="1"/>
          </p:cNvPicPr>
          <p:nvPr/>
        </p:nvPicPr>
        <p:blipFill>
          <a:blip r:embed="rId6">
            <a:extLst/>
          </a:blip>
          <a:stretch>
            <a:fillRect/>
          </a:stretch>
        </p:blipFill>
        <p:spPr>
          <a:xfrm>
            <a:off x="11158432" y="96489"/>
            <a:ext cx="945281" cy="914401"/>
          </a:xfrm>
          <a:prstGeom prst="rect">
            <a:avLst/>
          </a:prstGeom>
          <a:ln w="12700">
            <a:miter lim="400000"/>
          </a:ln>
        </p:spPr>
      </p:pic>
      <p:sp>
        <p:nvSpPr>
          <p:cNvPr id="245" name="Line"/>
          <p:cNvSpPr/>
          <p:nvPr/>
        </p:nvSpPr>
        <p:spPr>
          <a:xfrm>
            <a:off x="824920" y="1140269"/>
            <a:ext cx="634684" cy="1"/>
          </a:xfrm>
          <a:prstGeom prst="line">
            <a:avLst/>
          </a:prstGeom>
          <a:ln w="38100">
            <a:solidFill>
              <a:schemeClr val="accent1"/>
            </a:solidFill>
            <a:miter/>
          </a:ln>
        </p:spPr>
        <p:txBody>
          <a:bodyPr lIns="45719" rIns="45719"/>
          <a:lstStyle/>
          <a:p>
            <a:pPr/>
          </a:p>
        </p:txBody>
      </p:sp>
      <p:sp>
        <p:nvSpPr>
          <p:cNvPr id="246" name="Credit: WSU_EMG Casson"/>
          <p:cNvSpPr txBox="1"/>
          <p:nvPr/>
        </p:nvSpPr>
        <p:spPr>
          <a:xfrm>
            <a:off x="5247587" y="5945596"/>
            <a:ext cx="1941871" cy="26425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lnSpc>
                <a:spcPct val="90000"/>
              </a:lnSpc>
              <a:spcBef>
                <a:spcPts val="1000"/>
              </a:spcBef>
              <a:defRPr i="1" sz="1200">
                <a:solidFill>
                  <a:srgbClr val="FFFFFF"/>
                </a:solidFill>
              </a:defRPr>
            </a:lvl1pPr>
          </a:lstStyle>
          <a:p>
            <a:pPr>
              <a:defRPr i="0"/>
            </a:pPr>
            <a:r>
              <a:rPr i="1"/>
              <a:t>Credit: WSU_EMG Casson</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0" name="image7.png" descr="image7.png"/>
          <p:cNvPicPr>
            <a:picLocks noChangeAspect="1"/>
          </p:cNvPicPr>
          <p:nvPr/>
        </p:nvPicPr>
        <p:blipFill>
          <a:blip r:embed="rId3">
            <a:extLst/>
          </a:blip>
          <a:stretch>
            <a:fillRect/>
          </a:stretch>
        </p:blipFill>
        <p:spPr>
          <a:xfrm>
            <a:off x="0" y="0"/>
            <a:ext cx="12192001" cy="6858001"/>
          </a:xfrm>
          <a:prstGeom prst="rect">
            <a:avLst/>
          </a:prstGeom>
          <a:ln w="12700">
            <a:miter lim="400000"/>
          </a:ln>
        </p:spPr>
      </p:pic>
      <p:pic>
        <p:nvPicPr>
          <p:cNvPr id="251" name="Crimson stripes -rectangle.png" descr="Crimson stripes -rectangle.png"/>
          <p:cNvPicPr>
            <a:picLocks noChangeAspect="1"/>
          </p:cNvPicPr>
          <p:nvPr/>
        </p:nvPicPr>
        <p:blipFill>
          <a:blip r:embed="rId4">
            <a:extLst/>
          </a:blip>
          <a:stretch>
            <a:fillRect/>
          </a:stretch>
        </p:blipFill>
        <p:spPr>
          <a:xfrm>
            <a:off x="7334510" y="4095674"/>
            <a:ext cx="4304295" cy="2296838"/>
          </a:xfrm>
          <a:prstGeom prst="rect">
            <a:avLst/>
          </a:prstGeom>
          <a:ln w="12700">
            <a:miter lim="400000"/>
          </a:ln>
        </p:spPr>
      </p:pic>
      <p:sp>
        <p:nvSpPr>
          <p:cNvPr id="252" name="Rectangle 14"/>
          <p:cNvSpPr/>
          <p:nvPr/>
        </p:nvSpPr>
        <p:spPr>
          <a:xfrm>
            <a:off x="958869" y="1318384"/>
            <a:ext cx="5334001" cy="2845181"/>
          </a:xfrm>
          <a:prstGeom prst="rect">
            <a:avLst/>
          </a:prstGeom>
          <a:solidFill>
            <a:schemeClr val="accent2">
              <a:lumOff val="-8627"/>
            </a:schemeClr>
          </a:solidFill>
          <a:ln w="12700">
            <a:solidFill>
              <a:srgbClr val="930D28"/>
            </a:solidFill>
            <a:miter/>
          </a:ln>
        </p:spPr>
        <p:txBody>
          <a:bodyPr lIns="45719" rIns="45719" anchor="ctr"/>
          <a:lstStyle/>
          <a:p>
            <a:pPr>
              <a:defRPr>
                <a:solidFill>
                  <a:srgbClr val="FFFFFF"/>
                </a:solidFill>
              </a:defRPr>
            </a:pPr>
          </a:p>
        </p:txBody>
      </p:sp>
      <p:sp>
        <p:nvSpPr>
          <p:cNvPr id="253" name="Why Lawns are ‘bad’"/>
          <p:cNvSpPr txBox="1"/>
          <p:nvPr>
            <p:ph type="title"/>
          </p:nvPr>
        </p:nvSpPr>
        <p:spPr>
          <a:xfrm>
            <a:off x="839787" y="317500"/>
            <a:ext cx="6625150" cy="777231"/>
          </a:xfrm>
          <a:prstGeom prst="rect">
            <a:avLst/>
          </a:prstGeom>
        </p:spPr>
        <p:txBody>
          <a:bodyPr anchor="t"/>
          <a:lstStyle>
            <a:lvl1pPr>
              <a:defRPr sz="4800"/>
            </a:lvl1pPr>
          </a:lstStyle>
          <a:p>
            <a:pPr/>
            <a:r>
              <a:t>Why Lawns are ‘bad’</a:t>
            </a:r>
          </a:p>
        </p:txBody>
      </p:sp>
      <p:sp>
        <p:nvSpPr>
          <p:cNvPr id="254" name="Line"/>
          <p:cNvSpPr/>
          <p:nvPr/>
        </p:nvSpPr>
        <p:spPr>
          <a:xfrm>
            <a:off x="7010606" y="2151318"/>
            <a:ext cx="1" cy="3789122"/>
          </a:xfrm>
          <a:prstGeom prst="line">
            <a:avLst/>
          </a:prstGeom>
          <a:ln w="38100">
            <a:solidFill>
              <a:schemeClr val="accent1"/>
            </a:solidFill>
            <a:miter/>
          </a:ln>
        </p:spPr>
        <p:txBody>
          <a:bodyPr lIns="45719" rIns="45719"/>
          <a:lstStyle/>
          <a:p>
            <a:pPr/>
          </a:p>
        </p:txBody>
      </p:sp>
      <p:sp>
        <p:nvSpPr>
          <p:cNvPr id="255" name="Line"/>
          <p:cNvSpPr/>
          <p:nvPr/>
        </p:nvSpPr>
        <p:spPr>
          <a:xfrm flipH="1" flipV="1">
            <a:off x="6691" y="6845746"/>
            <a:ext cx="12178618" cy="1"/>
          </a:xfrm>
          <a:prstGeom prst="line">
            <a:avLst/>
          </a:prstGeom>
          <a:ln w="38100">
            <a:solidFill>
              <a:schemeClr val="accent1"/>
            </a:solidFill>
            <a:miter/>
          </a:ln>
        </p:spPr>
        <p:txBody>
          <a:bodyPr lIns="45719" rIns="45719"/>
          <a:lstStyle/>
          <a:p>
            <a:pPr/>
          </a:p>
        </p:txBody>
      </p:sp>
      <p:sp>
        <p:nvSpPr>
          <p:cNvPr id="256" name="Line"/>
          <p:cNvSpPr/>
          <p:nvPr/>
        </p:nvSpPr>
        <p:spPr>
          <a:xfrm>
            <a:off x="908300" y="1004776"/>
            <a:ext cx="634684" cy="1"/>
          </a:xfrm>
          <a:prstGeom prst="line">
            <a:avLst/>
          </a:prstGeom>
          <a:ln w="38100">
            <a:solidFill>
              <a:schemeClr val="accent1"/>
            </a:solidFill>
            <a:miter/>
          </a:ln>
        </p:spPr>
        <p:txBody>
          <a:bodyPr lIns="45719" rIns="45719"/>
          <a:lstStyle/>
          <a:p>
            <a:pPr/>
          </a:p>
        </p:txBody>
      </p:sp>
      <p:pic>
        <p:nvPicPr>
          <p:cNvPr id="257" name="Climate Change Program Priority Spirit Mark." descr="Climate Change Program Priority Spirit Mark."/>
          <p:cNvPicPr>
            <a:picLocks noChangeAspect="1"/>
          </p:cNvPicPr>
          <p:nvPr/>
        </p:nvPicPr>
        <p:blipFill>
          <a:blip r:embed="rId5">
            <a:extLst/>
          </a:blip>
          <a:stretch>
            <a:fillRect/>
          </a:stretch>
        </p:blipFill>
        <p:spPr>
          <a:xfrm>
            <a:off x="11158432" y="96489"/>
            <a:ext cx="945281" cy="914401"/>
          </a:xfrm>
          <a:prstGeom prst="rect">
            <a:avLst/>
          </a:prstGeom>
          <a:ln w="12700">
            <a:miter lim="400000"/>
          </a:ln>
        </p:spPr>
      </p:pic>
      <p:pic>
        <p:nvPicPr>
          <p:cNvPr id="258" name="English mansion with huge front lawn" descr="English mansion with huge front lawn"/>
          <p:cNvPicPr>
            <a:picLocks noChangeAspect="1"/>
          </p:cNvPicPr>
          <p:nvPr/>
        </p:nvPicPr>
        <p:blipFill>
          <a:blip r:embed="rId6">
            <a:extLst/>
          </a:blip>
          <a:srcRect l="0" t="24683" r="0" b="24683"/>
          <a:stretch>
            <a:fillRect/>
          </a:stretch>
        </p:blipFill>
        <p:spPr>
          <a:xfrm>
            <a:off x="1337288" y="1523900"/>
            <a:ext cx="6172201" cy="4873626"/>
          </a:xfrm>
          <a:prstGeom prst="rect">
            <a:avLst/>
          </a:prstGeom>
          <a:ln w="12700">
            <a:miter lim="400000"/>
          </a:ln>
        </p:spPr>
      </p:pic>
      <p:sp>
        <p:nvSpPr>
          <p:cNvPr id="259" name="~ 40 million acres:…"/>
          <p:cNvSpPr txBox="1"/>
          <p:nvPr>
            <p:ph type="body" sz="half" idx="1"/>
          </p:nvPr>
        </p:nvSpPr>
        <p:spPr>
          <a:xfrm>
            <a:off x="6999481" y="2152785"/>
            <a:ext cx="4656460" cy="3811588"/>
          </a:xfrm>
          <a:prstGeom prst="rect">
            <a:avLst/>
          </a:prstGeom>
          <a:solidFill>
            <a:srgbClr val="FFFFFF"/>
          </a:solidFill>
          <a:effectLst>
            <a:outerShdw sx="100000" sy="100000" kx="0" ky="0" algn="b" rotWithShape="0" blurRad="63500" dist="25400" dir="5400000">
              <a:srgbClr val="000000">
                <a:alpha val="50000"/>
              </a:srgbClr>
            </a:outerShdw>
          </a:effectLst>
        </p:spPr>
        <p:txBody>
          <a:bodyPr/>
          <a:lstStyle/>
          <a:p>
            <a:pPr indent="63500">
              <a:defRPr sz="2400"/>
            </a:pPr>
            <a:r>
              <a:rPr u="sng"/>
              <a:t>~ 40 million acres</a:t>
            </a:r>
            <a:r>
              <a:t>:</a:t>
            </a:r>
          </a:p>
          <a:p>
            <a:pPr marL="287421" indent="-160421">
              <a:buClr>
                <a:schemeClr val="accent2">
                  <a:lumOff val="-8627"/>
                </a:schemeClr>
              </a:buClr>
              <a:buSzPct val="100000"/>
              <a:buChar char="๏"/>
              <a:defRPr sz="2400"/>
            </a:pPr>
            <a:r>
              <a:t> Over watered</a:t>
            </a:r>
          </a:p>
          <a:p>
            <a:pPr marL="287421" indent="-160421">
              <a:buClr>
                <a:schemeClr val="accent2">
                  <a:lumOff val="-8627"/>
                </a:schemeClr>
              </a:buClr>
              <a:buSzPct val="100000"/>
              <a:buChar char="๏"/>
              <a:defRPr sz="2400"/>
            </a:pPr>
            <a:r>
              <a:t> Chemical stew</a:t>
            </a:r>
          </a:p>
          <a:p>
            <a:pPr marL="287421" indent="-160421">
              <a:buClr>
                <a:schemeClr val="accent2">
                  <a:lumOff val="-8627"/>
                </a:schemeClr>
              </a:buClr>
              <a:buSzPct val="100000"/>
              <a:buChar char="๏"/>
              <a:defRPr sz="2400"/>
            </a:pPr>
            <a:r>
              <a:t> Emits greenhouse gasses</a:t>
            </a:r>
          </a:p>
          <a:p>
            <a:pPr marL="287421" indent="-160421">
              <a:buClr>
                <a:schemeClr val="accent2">
                  <a:lumOff val="-8627"/>
                </a:schemeClr>
              </a:buClr>
              <a:buSzPct val="100000"/>
              <a:buChar char="๏"/>
              <a:defRPr sz="2400"/>
            </a:pPr>
            <a:r>
              <a:t> Damages soil &amp; </a:t>
            </a:r>
            <a:br/>
            <a:r>
              <a:t>  surrounding ecosystem</a:t>
            </a:r>
            <a:br/>
          </a:p>
          <a:p>
            <a:pPr marL="287421" indent="-160421">
              <a:buClr>
                <a:schemeClr val="accent2">
                  <a:lumOff val="-8627"/>
                </a:schemeClr>
              </a:buClr>
              <a:buSzPct val="100000"/>
              <a:buChar char="๏"/>
              <a:defRPr sz="2400"/>
            </a:pPr>
            <a:r>
              <a:t> High maintenance costs</a:t>
            </a:r>
          </a:p>
          <a:p>
            <a:pPr marL="287421" indent="-160421">
              <a:buClr>
                <a:schemeClr val="accent2">
                  <a:lumOff val="-8627"/>
                </a:schemeClr>
              </a:buClr>
              <a:buSzPct val="100000"/>
              <a:buChar char="๏"/>
              <a:defRPr sz="2400"/>
            </a:pPr>
            <a:r>
              <a:t> Labor intensive</a:t>
            </a:r>
          </a:p>
        </p:txBody>
      </p:sp>
      <p:sp>
        <p:nvSpPr>
          <p:cNvPr id="260" name="“I’m a little fuzzy on that good - bad thing” Peter Venkman, GhostBusters"/>
          <p:cNvSpPr txBox="1"/>
          <p:nvPr/>
        </p:nvSpPr>
        <p:spPr>
          <a:xfrm>
            <a:off x="892599" y="977069"/>
            <a:ext cx="6621126"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600">
                <a:solidFill>
                  <a:srgbClr val="535353"/>
                </a:solidFill>
              </a:defRPr>
            </a:pPr>
            <a:r>
              <a:t>“</a:t>
            </a:r>
            <a:r>
              <a:rPr i="1"/>
              <a:t>I’m a little fuzzy on that good - bad thing</a:t>
            </a:r>
            <a:r>
              <a:t>” Peter Venkman, GhostBusters</a:t>
            </a:r>
          </a:p>
        </p:txBody>
      </p:sp>
      <p:sp>
        <p:nvSpPr>
          <p:cNvPr id="261" name="Line"/>
          <p:cNvSpPr/>
          <p:nvPr/>
        </p:nvSpPr>
        <p:spPr>
          <a:xfrm>
            <a:off x="8635779" y="4859131"/>
            <a:ext cx="634684" cy="1"/>
          </a:xfrm>
          <a:prstGeom prst="line">
            <a:avLst/>
          </a:prstGeom>
          <a:ln w="38100">
            <a:solidFill>
              <a:schemeClr val="accent1"/>
            </a:solidFill>
            <a:miter/>
          </a:ln>
        </p:spPr>
        <p:txBody>
          <a:bodyPr lIns="45719" rIns="45719"/>
          <a:lstStyle/>
          <a:p>
            <a:pPr/>
          </a:p>
        </p:txBody>
      </p:sp>
      <p:sp>
        <p:nvSpPr>
          <p:cNvPr id="262" name="Credit: Pexels-7290259"/>
          <p:cNvSpPr txBox="1"/>
          <p:nvPr/>
        </p:nvSpPr>
        <p:spPr>
          <a:xfrm>
            <a:off x="1435288" y="6131280"/>
            <a:ext cx="1696826"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lnSpc>
                <a:spcPct val="90000"/>
              </a:lnSpc>
              <a:spcBef>
                <a:spcPts val="1000"/>
              </a:spcBef>
              <a:defRPr i="1" sz="1200">
                <a:solidFill>
                  <a:srgbClr val="FFFFFF"/>
                </a:solidFill>
              </a:defRPr>
            </a:lvl1pPr>
          </a:lstStyle>
          <a:p>
            <a:pPr>
              <a:defRPr i="0"/>
            </a:pPr>
            <a:r>
              <a:rPr i="1"/>
              <a:t>Credit: Pexels-7290259</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6" name="Crimson stripes -rectangle.png" descr="Crimson stripes -rectangle.png"/>
          <p:cNvPicPr>
            <a:picLocks noChangeAspect="1"/>
          </p:cNvPicPr>
          <p:nvPr/>
        </p:nvPicPr>
        <p:blipFill>
          <a:blip r:embed="rId3">
            <a:extLst/>
          </a:blip>
          <a:stretch>
            <a:fillRect/>
          </a:stretch>
        </p:blipFill>
        <p:spPr>
          <a:xfrm rot="16200000">
            <a:off x="8287721" y="2704497"/>
            <a:ext cx="4336819" cy="2314194"/>
          </a:xfrm>
          <a:prstGeom prst="rect">
            <a:avLst/>
          </a:prstGeom>
          <a:ln w="12700">
            <a:miter lim="400000"/>
          </a:ln>
        </p:spPr>
      </p:pic>
      <p:sp>
        <p:nvSpPr>
          <p:cNvPr id="267" name="By the numbers: ~40million acres…."/>
          <p:cNvSpPr txBox="1"/>
          <p:nvPr>
            <p:ph type="title"/>
          </p:nvPr>
        </p:nvSpPr>
        <p:spPr>
          <a:prstGeom prst="rect">
            <a:avLst/>
          </a:prstGeom>
        </p:spPr>
        <p:txBody>
          <a:bodyPr/>
          <a:lstStyle>
            <a:lvl1pPr>
              <a:defRPr sz="4800"/>
            </a:lvl1pPr>
          </a:lstStyle>
          <a:p>
            <a:pPr/>
            <a:r>
              <a:t>By the numbers: ~40million acres….</a:t>
            </a:r>
          </a:p>
        </p:txBody>
      </p:sp>
      <p:sp>
        <p:nvSpPr>
          <p:cNvPr id="268" name="Over-watered:…"/>
          <p:cNvSpPr txBox="1"/>
          <p:nvPr>
            <p:ph type="body" sz="half" idx="1"/>
          </p:nvPr>
        </p:nvSpPr>
        <p:spPr>
          <a:xfrm>
            <a:off x="838200" y="1685925"/>
            <a:ext cx="5181600" cy="4351338"/>
          </a:xfrm>
          <a:prstGeom prst="rect">
            <a:avLst/>
          </a:prstGeom>
          <a:solidFill>
            <a:srgbClr val="FFFFFF"/>
          </a:solidFill>
          <a:effectLst>
            <a:outerShdw sx="100000" sy="100000" kx="0" ky="0" algn="b" rotWithShape="0" blurRad="63500" dist="25400" dir="5400000">
              <a:srgbClr val="000000">
                <a:alpha val="50000"/>
              </a:srgbClr>
            </a:outerShdw>
          </a:effectLst>
        </p:spPr>
        <p:txBody>
          <a:bodyPr/>
          <a:lstStyle/>
          <a:p>
            <a:pPr marL="0" indent="0">
              <a:buSzTx/>
              <a:buFontTx/>
              <a:buNone/>
            </a:pPr>
            <a:r>
              <a:rPr u="sng"/>
              <a:t>Over-watered</a:t>
            </a:r>
            <a:r>
              <a:t>:</a:t>
            </a:r>
          </a:p>
          <a:p>
            <a:pPr>
              <a:buClr>
                <a:schemeClr val="accent2">
                  <a:lumOff val="-8627"/>
                </a:schemeClr>
              </a:buClr>
              <a:buChar char="๏"/>
              <a:defRPr sz="2400"/>
            </a:pPr>
            <a:r>
              <a:t> 30-50% of your water bill</a:t>
            </a:r>
            <a:br/>
          </a:p>
          <a:p>
            <a:pPr marL="0" indent="0">
              <a:buSzTx/>
              <a:buFontTx/>
              <a:buNone/>
              <a:defRPr sz="2400"/>
            </a:pPr>
            <a:r>
              <a:rPr u="sng"/>
              <a:t>Chemical stew</a:t>
            </a:r>
            <a:r>
              <a:t>:</a:t>
            </a:r>
          </a:p>
          <a:p>
            <a:pPr marL="240631" indent="-240631">
              <a:buClr>
                <a:schemeClr val="accent2">
                  <a:lumOff val="-8627"/>
                </a:schemeClr>
              </a:buClr>
              <a:buFontTx/>
              <a:buChar char="๏"/>
              <a:defRPr sz="2400"/>
            </a:pPr>
            <a:r>
              <a:t> 1 lb Synthetic Fertilizer =</a:t>
            </a:r>
            <a:br/>
            <a:r>
              <a:t> 4-6 lbs CO2 in manufacture</a:t>
            </a:r>
          </a:p>
          <a:p>
            <a:pPr marL="240631" indent="-240631">
              <a:buClr>
                <a:schemeClr val="accent2">
                  <a:lumOff val="-8627"/>
                </a:schemeClr>
              </a:buClr>
              <a:buFontTx/>
              <a:buChar char="๏"/>
              <a:defRPr sz="2400"/>
            </a:pPr>
            <a:r>
              <a:t> On average, we put 10X the amount of fertilizer as food crops</a:t>
            </a:r>
          </a:p>
          <a:p>
            <a:pPr marL="240631" indent="-240631">
              <a:buClr>
                <a:schemeClr val="accent2">
                  <a:lumOff val="-8627"/>
                </a:schemeClr>
              </a:buClr>
              <a:buFontTx/>
              <a:buChar char="๏"/>
              <a:defRPr sz="2400"/>
            </a:pPr>
            <a:r>
              <a:t> + Herbicides &amp; Pesticides</a:t>
            </a:r>
            <a:br/>
            <a:r>
              <a:t>damages soil underneath</a:t>
            </a:r>
          </a:p>
        </p:txBody>
      </p:sp>
      <p:sp>
        <p:nvSpPr>
          <p:cNvPr id="269" name="Emits greenhouse gasses:…"/>
          <p:cNvSpPr txBox="1"/>
          <p:nvPr/>
        </p:nvSpPr>
        <p:spPr>
          <a:xfrm>
            <a:off x="6166023" y="1690098"/>
            <a:ext cx="5181601" cy="4351338"/>
          </a:xfrm>
          <a:prstGeom prst="rect">
            <a:avLst/>
          </a:prstGeom>
          <a:solidFill>
            <a:srgbClr val="FFFFFF"/>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normAutofit fontScale="100000" lnSpcReduction="0"/>
          </a:bodyPr>
          <a:lstStyle/>
          <a:p>
            <a:pPr defTabSz="914400">
              <a:lnSpc>
                <a:spcPct val="90000"/>
              </a:lnSpc>
              <a:spcBef>
                <a:spcPts val="1000"/>
              </a:spcBef>
              <a:defRPr sz="2800" u="sng"/>
            </a:pPr>
            <a:r>
              <a:t>Emits greenhouse gasses:</a:t>
            </a:r>
          </a:p>
          <a:p>
            <a:pPr marL="228600" indent="-228600" defTabSz="914400">
              <a:lnSpc>
                <a:spcPct val="90000"/>
              </a:lnSpc>
              <a:spcBef>
                <a:spcPts val="1000"/>
              </a:spcBef>
              <a:buClr>
                <a:schemeClr val="accent2">
                  <a:lumOff val="-8627"/>
                </a:schemeClr>
              </a:buClr>
              <a:buSzPct val="100000"/>
              <a:buFont typeface="Arial"/>
              <a:buChar char="๏"/>
              <a:defRPr sz="2800"/>
            </a:pPr>
            <a:r>
              <a:t> </a:t>
            </a:r>
            <a:r>
              <a:rPr sz="2400"/>
              <a:t>Over-fertilization = Nitrous Oxide</a:t>
            </a:r>
            <a:endParaRPr sz="2400"/>
          </a:p>
          <a:p>
            <a:pPr marL="195942" indent="-195942" defTabSz="914400">
              <a:lnSpc>
                <a:spcPct val="90000"/>
              </a:lnSpc>
              <a:spcBef>
                <a:spcPts val="1000"/>
              </a:spcBef>
              <a:buClr>
                <a:schemeClr val="accent2">
                  <a:lumOff val="-8627"/>
                </a:schemeClr>
              </a:buClr>
              <a:buSzPct val="100000"/>
              <a:buFont typeface="Arial"/>
              <a:buChar char="๏"/>
              <a:defRPr sz="2800"/>
            </a:pPr>
            <a:r>
              <a:rPr sz="2400"/>
              <a:t> Gas powered lawn equipment:</a:t>
            </a:r>
            <a:br>
              <a:rPr sz="2400"/>
            </a:br>
            <a:r>
              <a:rPr sz="2400"/>
              <a:t>180,000,000 lbs CO</a:t>
            </a:r>
            <a:r>
              <a:rPr sz="1800"/>
              <a:t>2</a:t>
            </a:r>
            <a:r>
              <a:rPr sz="2400"/>
              <a:t> in Pierce</a:t>
            </a:r>
            <a:br>
              <a:rPr sz="2400"/>
            </a:br>
            <a:endParaRPr sz="2400"/>
          </a:p>
          <a:p>
            <a:pPr defTabSz="914400">
              <a:lnSpc>
                <a:spcPct val="90000"/>
              </a:lnSpc>
              <a:spcBef>
                <a:spcPts val="1000"/>
              </a:spcBef>
              <a:defRPr sz="2800"/>
            </a:pPr>
            <a:r>
              <a:rPr sz="2400" u="sng"/>
              <a:t>Maintenance Costs</a:t>
            </a:r>
            <a:r>
              <a:rPr sz="2400"/>
              <a:t>:</a:t>
            </a:r>
            <a:endParaRPr sz="2400"/>
          </a:p>
          <a:p>
            <a:pPr marL="240631" indent="-240631" defTabSz="914400">
              <a:lnSpc>
                <a:spcPct val="90000"/>
              </a:lnSpc>
              <a:spcBef>
                <a:spcPts val="1000"/>
              </a:spcBef>
              <a:buClr>
                <a:schemeClr val="accent2">
                  <a:lumOff val="-8627"/>
                </a:schemeClr>
              </a:buClr>
              <a:buSzPct val="100000"/>
              <a:buChar char="๏"/>
              <a:defRPr sz="2800"/>
            </a:pPr>
            <a:r>
              <a:rPr sz="2400"/>
              <a:t>DIY: Mowers + Edgers + Blowers</a:t>
            </a:r>
            <a:br>
              <a:rPr sz="2400"/>
            </a:br>
            <a:r>
              <a:rPr sz="2400"/>
              <a:t>Gas + Tune-ups, etc. etc.</a:t>
            </a:r>
            <a:endParaRPr sz="2400"/>
          </a:p>
          <a:p>
            <a:pPr marL="240631" indent="-240631" defTabSz="914400">
              <a:lnSpc>
                <a:spcPct val="90000"/>
              </a:lnSpc>
              <a:spcBef>
                <a:spcPts val="1000"/>
              </a:spcBef>
              <a:buClr>
                <a:schemeClr val="accent2">
                  <a:lumOff val="-8627"/>
                </a:schemeClr>
              </a:buClr>
              <a:buSzPct val="100000"/>
              <a:buChar char="๏"/>
              <a:defRPr sz="2800"/>
            </a:pPr>
            <a:r>
              <a:rPr sz="2400"/>
              <a:t>Lawn Service: $3,000/year(?)</a:t>
            </a:r>
          </a:p>
        </p:txBody>
      </p:sp>
      <p:sp>
        <p:nvSpPr>
          <p:cNvPr id="270" name="Line"/>
          <p:cNvSpPr/>
          <p:nvPr/>
        </p:nvSpPr>
        <p:spPr>
          <a:xfrm flipH="1" flipV="1">
            <a:off x="6691" y="6845746"/>
            <a:ext cx="12178618" cy="1"/>
          </a:xfrm>
          <a:prstGeom prst="line">
            <a:avLst/>
          </a:prstGeom>
          <a:ln w="38100">
            <a:solidFill>
              <a:schemeClr val="accent1"/>
            </a:solidFill>
            <a:miter/>
          </a:ln>
        </p:spPr>
        <p:txBody>
          <a:bodyPr lIns="45719" rIns="45719"/>
          <a:lstStyle/>
          <a:p>
            <a:pPr/>
          </a:p>
        </p:txBody>
      </p:sp>
      <p:pic>
        <p:nvPicPr>
          <p:cNvPr id="271" name="Climate Change Program Priority Spirit Mark." descr="Climate Change Program Priority Spirit Mark."/>
          <p:cNvPicPr>
            <a:picLocks noChangeAspect="1"/>
          </p:cNvPicPr>
          <p:nvPr/>
        </p:nvPicPr>
        <p:blipFill>
          <a:blip r:embed="rId4">
            <a:extLst/>
          </a:blip>
          <a:stretch>
            <a:fillRect/>
          </a:stretch>
        </p:blipFill>
        <p:spPr>
          <a:xfrm>
            <a:off x="11158432" y="96489"/>
            <a:ext cx="945281" cy="914401"/>
          </a:xfrm>
          <a:prstGeom prst="rect">
            <a:avLst/>
          </a:prstGeom>
          <a:ln w="12700">
            <a:miter lim="400000"/>
          </a:ln>
        </p:spPr>
      </p:pic>
      <p:sp>
        <p:nvSpPr>
          <p:cNvPr id="272" name="Line"/>
          <p:cNvSpPr/>
          <p:nvPr/>
        </p:nvSpPr>
        <p:spPr>
          <a:xfrm>
            <a:off x="918723" y="1421676"/>
            <a:ext cx="634684" cy="1"/>
          </a:xfrm>
          <a:prstGeom prst="line">
            <a:avLst/>
          </a:prstGeom>
          <a:ln w="38100">
            <a:solidFill>
              <a:schemeClr val="accent1"/>
            </a:solidFill>
            <a:miter/>
          </a:ln>
        </p:spPr>
        <p:txBody>
          <a:bodyPr lIns="45719" rIns="45719"/>
          <a:lstStyle/>
          <a:p>
            <a:pPr/>
          </a:p>
        </p:txBody>
      </p:sp>
      <p:sp>
        <p:nvSpPr>
          <p:cNvPr id="273" name="Line"/>
          <p:cNvSpPr/>
          <p:nvPr/>
        </p:nvSpPr>
        <p:spPr>
          <a:xfrm>
            <a:off x="833413" y="6022385"/>
            <a:ext cx="5191174" cy="1"/>
          </a:xfrm>
          <a:prstGeom prst="line">
            <a:avLst/>
          </a:prstGeom>
          <a:ln w="38100">
            <a:solidFill>
              <a:schemeClr val="accent1"/>
            </a:solidFill>
            <a:miter/>
          </a:ln>
        </p:spPr>
        <p:txBody>
          <a:bodyPr lIns="45719" rIns="45719"/>
          <a:lstStyle/>
          <a:p>
            <a:pPr/>
          </a:p>
        </p:txBody>
      </p:sp>
      <p:sp>
        <p:nvSpPr>
          <p:cNvPr id="274" name="Line"/>
          <p:cNvSpPr/>
          <p:nvPr/>
        </p:nvSpPr>
        <p:spPr>
          <a:xfrm>
            <a:off x="6161236" y="6022385"/>
            <a:ext cx="5191175" cy="1"/>
          </a:xfrm>
          <a:prstGeom prst="line">
            <a:avLst/>
          </a:prstGeom>
          <a:ln w="38100">
            <a:solidFill>
              <a:schemeClr val="accent1"/>
            </a:solidFill>
            <a:miter/>
          </a:ln>
        </p:spPr>
        <p:txBody>
          <a:bodyPr lIns="45719" rIns="45719"/>
          <a:lstStyle/>
          <a:p>
            <a:pPr/>
          </a:p>
        </p:txBody>
      </p:sp>
      <p:sp>
        <p:nvSpPr>
          <p:cNvPr id="275" name="So…. How did we get here?"/>
          <p:cNvSpPr txBox="1"/>
          <p:nvPr/>
        </p:nvSpPr>
        <p:spPr>
          <a:xfrm>
            <a:off x="3513852" y="6160043"/>
            <a:ext cx="5164297" cy="54804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i="1" sz="3200"/>
            </a:lvl1pPr>
          </a:lstStyle>
          <a:p>
            <a:pPr/>
            <a:r>
              <a:t>So…. How did we get here?</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9" name="image7.png" descr="image7.png"/>
          <p:cNvPicPr>
            <a:picLocks noChangeAspect="1"/>
          </p:cNvPicPr>
          <p:nvPr/>
        </p:nvPicPr>
        <p:blipFill>
          <a:blip r:embed="rId3">
            <a:extLst/>
          </a:blip>
          <a:stretch>
            <a:fillRect/>
          </a:stretch>
        </p:blipFill>
        <p:spPr>
          <a:xfrm>
            <a:off x="0" y="0"/>
            <a:ext cx="12192001" cy="6858000"/>
          </a:xfrm>
          <a:prstGeom prst="rect">
            <a:avLst/>
          </a:prstGeom>
          <a:ln w="12700">
            <a:miter lim="400000"/>
          </a:ln>
        </p:spPr>
      </p:pic>
      <p:sp>
        <p:nvSpPr>
          <p:cNvPr id="280" name="Rectangle 14"/>
          <p:cNvSpPr/>
          <p:nvPr/>
        </p:nvSpPr>
        <p:spPr>
          <a:xfrm>
            <a:off x="4773501" y="1098817"/>
            <a:ext cx="4916073" cy="997305"/>
          </a:xfrm>
          <a:prstGeom prst="rect">
            <a:avLst/>
          </a:prstGeom>
          <a:solidFill>
            <a:schemeClr val="accent2">
              <a:lumOff val="-8627"/>
            </a:schemeClr>
          </a:solidFill>
          <a:ln w="12700">
            <a:solidFill>
              <a:srgbClr val="930D28"/>
            </a:solidFill>
            <a:miter/>
          </a:ln>
        </p:spPr>
        <p:txBody>
          <a:bodyPr lIns="45719" rIns="45719" anchor="ctr"/>
          <a:lstStyle/>
          <a:p>
            <a:pPr>
              <a:defRPr>
                <a:solidFill>
                  <a:srgbClr val="FFFFFF"/>
                </a:solidFill>
              </a:defRPr>
            </a:pPr>
          </a:p>
        </p:txBody>
      </p:sp>
      <p:sp>
        <p:nvSpPr>
          <p:cNvPr id="281" name="Rectangle 14"/>
          <p:cNvSpPr/>
          <p:nvPr/>
        </p:nvSpPr>
        <p:spPr>
          <a:xfrm>
            <a:off x="966539" y="2914260"/>
            <a:ext cx="10866262" cy="3234175"/>
          </a:xfrm>
          <a:prstGeom prst="rect">
            <a:avLst/>
          </a:prstGeom>
          <a:solidFill>
            <a:srgbClr val="A7A7A7"/>
          </a:solidFill>
          <a:ln w="12700">
            <a:miter lim="400000"/>
          </a:ln>
        </p:spPr>
        <p:txBody>
          <a:bodyPr lIns="45719" rIns="45719" anchor="ctr"/>
          <a:lstStyle/>
          <a:p>
            <a:pPr algn="ctr">
              <a:defRPr>
                <a:solidFill>
                  <a:srgbClr val="FFFFFF"/>
                </a:solidFill>
              </a:defRPr>
            </a:pPr>
          </a:p>
        </p:txBody>
      </p:sp>
      <p:pic>
        <p:nvPicPr>
          <p:cNvPr id="282" name="Initial design for Leavittown" descr="Initial design for Leavittown"/>
          <p:cNvPicPr>
            <a:picLocks noChangeAspect="1"/>
          </p:cNvPicPr>
          <p:nvPr/>
        </p:nvPicPr>
        <p:blipFill>
          <a:blip r:embed="rId4">
            <a:extLst/>
          </a:blip>
          <a:srcRect l="12348" t="0" r="12348" b="0"/>
          <a:stretch>
            <a:fillRect/>
          </a:stretch>
        </p:blipFill>
        <p:spPr>
          <a:xfrm>
            <a:off x="5235300" y="1577104"/>
            <a:ext cx="6172201" cy="4873626"/>
          </a:xfrm>
          <a:prstGeom prst="rect">
            <a:avLst/>
          </a:prstGeom>
          <a:ln w="12700">
            <a:miter lim="400000"/>
          </a:ln>
        </p:spPr>
      </p:pic>
      <p:sp>
        <p:nvSpPr>
          <p:cNvPr id="283" name="Lawns - history"/>
          <p:cNvSpPr txBox="1"/>
          <p:nvPr>
            <p:ph type="title"/>
          </p:nvPr>
        </p:nvSpPr>
        <p:spPr>
          <a:xfrm>
            <a:off x="726220" y="332130"/>
            <a:ext cx="8956730" cy="1155738"/>
          </a:xfrm>
          <a:prstGeom prst="rect">
            <a:avLst/>
          </a:prstGeom>
        </p:spPr>
        <p:txBody>
          <a:bodyPr anchor="t"/>
          <a:lstStyle>
            <a:lvl1pPr>
              <a:defRPr sz="4800"/>
            </a:lvl1pPr>
          </a:lstStyle>
          <a:p>
            <a:pPr/>
            <a:r>
              <a:t>Lawns - history</a:t>
            </a:r>
          </a:p>
        </p:txBody>
      </p:sp>
      <p:sp>
        <p:nvSpPr>
          <p:cNvPr id="284" name="1500’s in Europe - protection…"/>
          <p:cNvSpPr txBox="1"/>
          <p:nvPr>
            <p:ph type="body" sz="half" idx="1"/>
          </p:nvPr>
        </p:nvSpPr>
        <p:spPr>
          <a:xfrm>
            <a:off x="1198508" y="1865278"/>
            <a:ext cx="5524371" cy="4297278"/>
          </a:xfrm>
          <a:prstGeom prst="rect">
            <a:avLst/>
          </a:prstGeom>
          <a:solidFill>
            <a:srgbClr val="FFFFFF"/>
          </a:solidFill>
          <a:effectLst>
            <a:outerShdw sx="100000" sy="100000" kx="0" ky="0" algn="b" rotWithShape="0" blurRad="63500" dist="25400" dir="5400000">
              <a:srgbClr val="000000">
                <a:alpha val="50000"/>
              </a:srgbClr>
            </a:outerShdw>
          </a:effectLst>
        </p:spPr>
        <p:txBody>
          <a:bodyPr/>
          <a:lstStyle/>
          <a:p>
            <a:pPr indent="127000">
              <a:buClr>
                <a:schemeClr val="accent2">
                  <a:lumOff val="-8627"/>
                </a:schemeClr>
              </a:buClr>
              <a:defRPr sz="2200"/>
            </a:pPr>
          </a:p>
          <a:p>
            <a:pPr marL="367631" indent="-240631">
              <a:buClr>
                <a:schemeClr val="accent2">
                  <a:lumOff val="-8627"/>
                </a:schemeClr>
              </a:buClr>
              <a:buSzPct val="100000"/>
              <a:buChar char="๏"/>
              <a:defRPr sz="2200"/>
            </a:pPr>
            <a:r>
              <a:t>1500’s in Europe - protection</a:t>
            </a:r>
          </a:p>
          <a:p>
            <a:pPr marL="367631" indent="-240631">
              <a:buClr>
                <a:schemeClr val="accent2">
                  <a:lumOff val="-8627"/>
                </a:schemeClr>
              </a:buClr>
              <a:buSzPct val="100000"/>
              <a:buChar char="๏"/>
              <a:defRPr sz="2200"/>
            </a:pPr>
            <a:r>
              <a:t>1700’s England - grass &amp; ‘ha-ha’</a:t>
            </a:r>
          </a:p>
          <a:p>
            <a:pPr marL="367631" indent="-240631">
              <a:buClr>
                <a:schemeClr val="accent2">
                  <a:lumOff val="-8627"/>
                </a:schemeClr>
              </a:buClr>
              <a:buSzPct val="100000"/>
              <a:buChar char="๏"/>
              <a:defRPr sz="2200"/>
            </a:pPr>
            <a:r>
              <a:t>1868 first patented lawn mower</a:t>
            </a:r>
          </a:p>
          <a:p>
            <a:pPr marL="367631" indent="-240631">
              <a:buClr>
                <a:schemeClr val="accent2">
                  <a:lumOff val="-8627"/>
                </a:schemeClr>
              </a:buClr>
              <a:buSzPct val="100000"/>
              <a:buChar char="๏"/>
              <a:defRPr sz="2200"/>
            </a:pPr>
            <a:r>
              <a:t>1950’s: the ‘modern’ American lawn:</a:t>
            </a:r>
            <a:br/>
            <a:r>
              <a:rPr sz="1800"/>
              <a:t>- GI’s needing affordable housing</a:t>
            </a:r>
            <a:br>
              <a:rPr sz="1800"/>
            </a:br>
            <a:r>
              <a:rPr sz="1800"/>
              <a:t>- The tract home with yard</a:t>
            </a:r>
            <a:br>
              <a:rPr sz="1800"/>
            </a:br>
            <a:r>
              <a:rPr sz="1800"/>
              <a:t>- Power mowers &amp; edgers &amp; blowers</a:t>
            </a:r>
          </a:p>
          <a:p>
            <a:pPr marL="367631" indent="-240631">
              <a:buClr>
                <a:schemeClr val="accent2">
                  <a:lumOff val="-8627"/>
                </a:schemeClr>
              </a:buClr>
              <a:buSzPct val="100000"/>
              <a:buChar char="๏"/>
              <a:defRPr sz="2200"/>
            </a:pPr>
            <a:r>
              <a:t>First push toward ‘mono-culture’ with</a:t>
            </a:r>
            <a:br/>
            <a:r>
              <a:rPr sz="1800"/>
              <a:t>- New seeds</a:t>
            </a:r>
            <a:br>
              <a:rPr sz="1800"/>
            </a:br>
            <a:r>
              <a:rPr sz="1800"/>
              <a:t>- Synthetic Fertilizers &amp; Herbicides</a:t>
            </a:r>
            <a:br>
              <a:rPr sz="1800"/>
            </a:br>
            <a:r>
              <a:rPr sz="1800"/>
              <a:t>- Marketing: American Dream</a:t>
            </a:r>
          </a:p>
        </p:txBody>
      </p:sp>
      <p:sp>
        <p:nvSpPr>
          <p:cNvPr id="285" name="Line"/>
          <p:cNvSpPr/>
          <p:nvPr/>
        </p:nvSpPr>
        <p:spPr>
          <a:xfrm>
            <a:off x="1198507" y="6164905"/>
            <a:ext cx="5524372" cy="1"/>
          </a:xfrm>
          <a:prstGeom prst="line">
            <a:avLst/>
          </a:prstGeom>
          <a:ln w="38100">
            <a:solidFill>
              <a:schemeClr val="accent1"/>
            </a:solidFill>
            <a:miter/>
          </a:ln>
        </p:spPr>
        <p:txBody>
          <a:bodyPr lIns="45719" rIns="45719"/>
          <a:lstStyle/>
          <a:p>
            <a:pPr/>
          </a:p>
        </p:txBody>
      </p:sp>
      <p:sp>
        <p:nvSpPr>
          <p:cNvPr id="286" name="Line"/>
          <p:cNvSpPr/>
          <p:nvPr/>
        </p:nvSpPr>
        <p:spPr>
          <a:xfrm flipH="1" flipV="1">
            <a:off x="6691" y="6845746"/>
            <a:ext cx="12178618" cy="1"/>
          </a:xfrm>
          <a:prstGeom prst="line">
            <a:avLst/>
          </a:prstGeom>
          <a:ln w="38100">
            <a:solidFill>
              <a:schemeClr val="accent1"/>
            </a:solidFill>
            <a:miter/>
          </a:ln>
        </p:spPr>
        <p:txBody>
          <a:bodyPr lIns="45719" rIns="45719"/>
          <a:lstStyle/>
          <a:p>
            <a:pPr/>
          </a:p>
        </p:txBody>
      </p:sp>
      <p:sp>
        <p:nvSpPr>
          <p:cNvPr id="287" name="Line"/>
          <p:cNvSpPr/>
          <p:nvPr/>
        </p:nvSpPr>
        <p:spPr>
          <a:xfrm>
            <a:off x="824920" y="1140269"/>
            <a:ext cx="634684" cy="1"/>
          </a:xfrm>
          <a:prstGeom prst="line">
            <a:avLst/>
          </a:prstGeom>
          <a:ln w="38100">
            <a:solidFill>
              <a:schemeClr val="accent1"/>
            </a:solidFill>
            <a:miter/>
          </a:ln>
        </p:spPr>
        <p:txBody>
          <a:bodyPr lIns="45719" rIns="45719"/>
          <a:lstStyle/>
          <a:p>
            <a:pPr/>
          </a:p>
        </p:txBody>
      </p:sp>
      <p:pic>
        <p:nvPicPr>
          <p:cNvPr id="288" name="Climate Change Program Priority Spirit Mark." descr="Climate Change Program Priority Spirit Mark."/>
          <p:cNvPicPr>
            <a:picLocks noChangeAspect="1"/>
          </p:cNvPicPr>
          <p:nvPr/>
        </p:nvPicPr>
        <p:blipFill>
          <a:blip r:embed="rId5">
            <a:extLst/>
          </a:blip>
          <a:stretch>
            <a:fillRect/>
          </a:stretch>
        </p:blipFill>
        <p:spPr>
          <a:xfrm>
            <a:off x="11158432" y="96489"/>
            <a:ext cx="945281" cy="914401"/>
          </a:xfrm>
          <a:prstGeom prst="rect">
            <a:avLst/>
          </a:prstGeom>
          <a:ln w="12700">
            <a:miter lim="400000"/>
          </a:ln>
        </p:spPr>
      </p:pic>
      <p:sp>
        <p:nvSpPr>
          <p:cNvPr id="289" name="‘Lande’ to Lawn"/>
          <p:cNvSpPr txBox="1"/>
          <p:nvPr/>
        </p:nvSpPr>
        <p:spPr>
          <a:xfrm>
            <a:off x="809762" y="1176069"/>
            <a:ext cx="1692956"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i="1">
                <a:solidFill>
                  <a:srgbClr val="535353"/>
                </a:solidFill>
              </a:defRPr>
            </a:lvl1pPr>
          </a:lstStyle>
          <a:p>
            <a:pPr/>
            <a:r>
              <a:t>‘Lande’ to Lawn</a:t>
            </a:r>
          </a:p>
        </p:txBody>
      </p:sp>
      <p:sp>
        <p:nvSpPr>
          <p:cNvPr id="290" name="Credit: American Green (Resources)"/>
          <p:cNvSpPr txBox="1"/>
          <p:nvPr/>
        </p:nvSpPr>
        <p:spPr>
          <a:xfrm>
            <a:off x="5247587" y="6186475"/>
            <a:ext cx="2571563"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lnSpc>
                <a:spcPct val="90000"/>
              </a:lnSpc>
              <a:spcBef>
                <a:spcPts val="1000"/>
              </a:spcBef>
              <a:defRPr i="1" sz="1200">
                <a:solidFill>
                  <a:srgbClr val="FFFFFF"/>
                </a:solidFill>
              </a:defRPr>
            </a:lvl1pPr>
          </a:lstStyle>
          <a:p>
            <a:pPr>
              <a:defRPr i="0"/>
            </a:pPr>
            <a:r>
              <a:rPr i="1"/>
              <a:t>Credit: American Green (Resources)</a:t>
            </a:r>
          </a:p>
        </p:txBody>
      </p:sp>
      <p:sp>
        <p:nvSpPr>
          <p:cNvPr id="291" name="Levittown, NY circa 1948"/>
          <p:cNvSpPr txBox="1"/>
          <p:nvPr/>
        </p:nvSpPr>
        <p:spPr>
          <a:xfrm>
            <a:off x="6611246" y="1176069"/>
            <a:ext cx="2780815"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solidFill>
                  <a:srgbClr val="FFFFFF"/>
                </a:solidFill>
              </a:defRPr>
            </a:lvl1pPr>
          </a:lstStyle>
          <a:p>
            <a:pPr/>
            <a:r>
              <a:t>Levittown, NY circa 1948</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5" name="Crimson stripes -rectangle.png" descr="Crimson stripes -rectangle.png"/>
          <p:cNvPicPr>
            <a:picLocks noChangeAspect="1"/>
          </p:cNvPicPr>
          <p:nvPr/>
        </p:nvPicPr>
        <p:blipFill>
          <a:blip r:embed="rId3">
            <a:extLst/>
          </a:blip>
          <a:stretch>
            <a:fillRect/>
          </a:stretch>
        </p:blipFill>
        <p:spPr>
          <a:xfrm>
            <a:off x="6997576" y="4600138"/>
            <a:ext cx="3936048" cy="2100336"/>
          </a:xfrm>
          <a:prstGeom prst="rect">
            <a:avLst/>
          </a:prstGeom>
          <a:ln w="12700">
            <a:miter lim="400000"/>
          </a:ln>
        </p:spPr>
      </p:pic>
      <p:pic>
        <p:nvPicPr>
          <p:cNvPr id="296" name="image7.png" descr="image7.png"/>
          <p:cNvPicPr>
            <a:picLocks noChangeAspect="1"/>
          </p:cNvPicPr>
          <p:nvPr/>
        </p:nvPicPr>
        <p:blipFill>
          <a:blip r:embed="rId4">
            <a:extLst/>
          </a:blip>
          <a:stretch>
            <a:fillRect/>
          </a:stretch>
        </p:blipFill>
        <p:spPr>
          <a:xfrm>
            <a:off x="0" y="0"/>
            <a:ext cx="12192001" cy="6858000"/>
          </a:xfrm>
          <a:prstGeom prst="rect">
            <a:avLst/>
          </a:prstGeom>
          <a:ln w="12700">
            <a:miter lim="400000"/>
          </a:ln>
        </p:spPr>
      </p:pic>
      <p:sp>
        <p:nvSpPr>
          <p:cNvPr id="297" name="Rectangle 14"/>
          <p:cNvSpPr/>
          <p:nvPr/>
        </p:nvSpPr>
        <p:spPr>
          <a:xfrm>
            <a:off x="958869" y="1521584"/>
            <a:ext cx="5334001" cy="2845181"/>
          </a:xfrm>
          <a:prstGeom prst="rect">
            <a:avLst/>
          </a:prstGeom>
          <a:solidFill>
            <a:schemeClr val="accent2">
              <a:lumOff val="-8627"/>
            </a:schemeClr>
          </a:solidFill>
          <a:ln w="12700">
            <a:solidFill>
              <a:srgbClr val="930D28"/>
            </a:solidFill>
            <a:miter/>
          </a:ln>
        </p:spPr>
        <p:txBody>
          <a:bodyPr lIns="45719" rIns="45719" anchor="ctr"/>
          <a:lstStyle/>
          <a:p>
            <a:pPr>
              <a:defRPr>
                <a:solidFill>
                  <a:srgbClr val="FFFFFF"/>
                </a:solidFill>
              </a:defRPr>
            </a:pPr>
          </a:p>
        </p:txBody>
      </p:sp>
      <p:sp>
        <p:nvSpPr>
          <p:cNvPr id="298" name="‘American Dream’= Home Ownership"/>
          <p:cNvSpPr txBox="1"/>
          <p:nvPr>
            <p:ph type="title"/>
          </p:nvPr>
        </p:nvSpPr>
        <p:spPr>
          <a:xfrm>
            <a:off x="839787" y="165073"/>
            <a:ext cx="9131794" cy="640876"/>
          </a:xfrm>
          <a:prstGeom prst="rect">
            <a:avLst/>
          </a:prstGeom>
        </p:spPr>
        <p:txBody>
          <a:bodyPr anchor="t"/>
          <a:lstStyle>
            <a:lvl1pPr defTabSz="896111">
              <a:defRPr sz="3920"/>
            </a:lvl1pPr>
          </a:lstStyle>
          <a:p>
            <a:pPr/>
            <a:r>
              <a:t>‘American Dream’= Home Ownership</a:t>
            </a:r>
          </a:p>
        </p:txBody>
      </p:sp>
      <p:sp>
        <p:nvSpPr>
          <p:cNvPr id="299" name="Line"/>
          <p:cNvSpPr/>
          <p:nvPr/>
        </p:nvSpPr>
        <p:spPr>
          <a:xfrm>
            <a:off x="7010606" y="2354518"/>
            <a:ext cx="1" cy="3789122"/>
          </a:xfrm>
          <a:prstGeom prst="line">
            <a:avLst/>
          </a:prstGeom>
          <a:ln w="38100">
            <a:solidFill>
              <a:schemeClr val="accent1"/>
            </a:solidFill>
            <a:miter/>
          </a:ln>
        </p:spPr>
        <p:txBody>
          <a:bodyPr lIns="45719" rIns="45719"/>
          <a:lstStyle/>
          <a:p>
            <a:pPr/>
          </a:p>
        </p:txBody>
      </p:sp>
      <p:sp>
        <p:nvSpPr>
          <p:cNvPr id="300" name="Line"/>
          <p:cNvSpPr/>
          <p:nvPr/>
        </p:nvSpPr>
        <p:spPr>
          <a:xfrm flipH="1" flipV="1">
            <a:off x="6691" y="6845746"/>
            <a:ext cx="12178618" cy="1"/>
          </a:xfrm>
          <a:prstGeom prst="line">
            <a:avLst/>
          </a:prstGeom>
          <a:ln w="38100">
            <a:solidFill>
              <a:schemeClr val="accent1"/>
            </a:solidFill>
            <a:miter/>
          </a:ln>
        </p:spPr>
        <p:txBody>
          <a:bodyPr lIns="45719" rIns="45719"/>
          <a:lstStyle/>
          <a:p>
            <a:pPr/>
          </a:p>
        </p:txBody>
      </p:sp>
      <p:sp>
        <p:nvSpPr>
          <p:cNvPr id="301" name="Line"/>
          <p:cNvSpPr/>
          <p:nvPr/>
        </p:nvSpPr>
        <p:spPr>
          <a:xfrm>
            <a:off x="958875" y="1240887"/>
            <a:ext cx="634685" cy="1"/>
          </a:xfrm>
          <a:prstGeom prst="line">
            <a:avLst/>
          </a:prstGeom>
          <a:ln w="38100">
            <a:solidFill>
              <a:schemeClr val="accent1"/>
            </a:solidFill>
            <a:miter/>
          </a:ln>
        </p:spPr>
        <p:txBody>
          <a:bodyPr lIns="45719" rIns="45719"/>
          <a:lstStyle/>
          <a:p>
            <a:pPr/>
          </a:p>
        </p:txBody>
      </p:sp>
      <p:pic>
        <p:nvPicPr>
          <p:cNvPr id="302" name="Climate Change Program Priority Spirit Mark." descr="Climate Change Program Priority Spirit Mark."/>
          <p:cNvPicPr>
            <a:picLocks noChangeAspect="1"/>
          </p:cNvPicPr>
          <p:nvPr/>
        </p:nvPicPr>
        <p:blipFill>
          <a:blip r:embed="rId5">
            <a:extLst/>
          </a:blip>
          <a:stretch>
            <a:fillRect/>
          </a:stretch>
        </p:blipFill>
        <p:spPr>
          <a:xfrm>
            <a:off x="11158432" y="96489"/>
            <a:ext cx="945281" cy="914401"/>
          </a:xfrm>
          <a:prstGeom prst="rect">
            <a:avLst/>
          </a:prstGeom>
          <a:ln w="12700">
            <a:miter lim="400000"/>
          </a:ln>
        </p:spPr>
      </p:pic>
      <p:pic>
        <p:nvPicPr>
          <p:cNvPr id="303" name="People relaxing on and maintaining their yards, circa 1948" descr="People relaxing on and maintaining their yards, circa 1948"/>
          <p:cNvPicPr>
            <a:picLocks noChangeAspect="1"/>
          </p:cNvPicPr>
          <p:nvPr/>
        </p:nvPicPr>
        <p:blipFill>
          <a:blip r:embed="rId6">
            <a:extLst/>
          </a:blip>
          <a:srcRect l="0" t="20389" r="0" b="20389"/>
          <a:stretch>
            <a:fillRect/>
          </a:stretch>
        </p:blipFill>
        <p:spPr>
          <a:xfrm>
            <a:off x="1254803" y="1824966"/>
            <a:ext cx="6172201" cy="4873626"/>
          </a:xfrm>
          <a:prstGeom prst="rect">
            <a:avLst/>
          </a:prstGeom>
          <a:ln w="12700">
            <a:miter lim="400000"/>
          </a:ln>
        </p:spPr>
      </p:pic>
      <p:sp>
        <p:nvSpPr>
          <p:cNvPr id="304" name="Lawn’s role today:…"/>
          <p:cNvSpPr txBox="1"/>
          <p:nvPr>
            <p:ph type="body" sz="half" idx="1"/>
          </p:nvPr>
        </p:nvSpPr>
        <p:spPr>
          <a:xfrm>
            <a:off x="6322348" y="2355985"/>
            <a:ext cx="4950264" cy="3811588"/>
          </a:xfrm>
          <a:prstGeom prst="rect">
            <a:avLst/>
          </a:prstGeom>
          <a:solidFill>
            <a:srgbClr val="FFFFFF"/>
          </a:solidFill>
          <a:effectLst>
            <a:outerShdw sx="100000" sy="100000" kx="0" ky="0" algn="b" rotWithShape="0" blurRad="63500" dist="25400" dir="5400000">
              <a:srgbClr val="000000">
                <a:alpha val="50000"/>
              </a:srgbClr>
            </a:outerShdw>
          </a:effectLst>
        </p:spPr>
        <p:txBody>
          <a:bodyPr/>
          <a:lstStyle/>
          <a:p>
            <a:pPr indent="63500">
              <a:defRPr sz="2400"/>
            </a:pPr>
            <a:r>
              <a:rPr u="sng"/>
              <a:t>Lawn’s role today</a:t>
            </a:r>
            <a:r>
              <a:t>:</a:t>
            </a:r>
          </a:p>
          <a:p>
            <a:pPr marL="287421" indent="-160421">
              <a:buClr>
                <a:schemeClr val="accent2">
                  <a:lumOff val="-8627"/>
                </a:schemeClr>
              </a:buClr>
              <a:buSzPct val="100000"/>
              <a:buChar char="๏"/>
              <a:defRPr sz="2400"/>
            </a:pPr>
            <a:r>
              <a:t> Weekend Lawn Warriors</a:t>
            </a:r>
            <a:br/>
            <a:r>
              <a:rPr sz="2000"/>
              <a:t>- maintenance </a:t>
            </a:r>
            <a:r>
              <a:rPr sz="2000" u="sng"/>
              <a:t>vs</a:t>
            </a:r>
            <a:r>
              <a:rPr sz="2000"/>
              <a:t>. relaxing</a:t>
            </a:r>
            <a:br>
              <a:rPr sz="2000"/>
            </a:br>
            <a:r>
              <a:rPr sz="2000"/>
              <a:t>- ‘experiences’ vs. ‘stuff’</a:t>
            </a:r>
            <a:br>
              <a:rPr sz="2000"/>
            </a:br>
          </a:p>
          <a:p>
            <a:pPr marL="287421" indent="-160421">
              <a:buClr>
                <a:schemeClr val="accent2">
                  <a:lumOff val="-8627"/>
                </a:schemeClr>
              </a:buClr>
              <a:buSzPct val="100000"/>
              <a:buChar char="๏"/>
              <a:defRPr sz="2400"/>
            </a:pPr>
            <a:r>
              <a:t> Family Sports</a:t>
            </a:r>
            <a:br/>
            <a:r>
              <a:rPr sz="2000"/>
              <a:t>- go to public fields</a:t>
            </a:r>
            <a:br/>
          </a:p>
          <a:p>
            <a:pPr marL="287421" indent="-160421">
              <a:buClr>
                <a:schemeClr val="accent2">
                  <a:lumOff val="-8627"/>
                </a:schemeClr>
              </a:buClr>
              <a:buSzPct val="100000"/>
              <a:buChar char="๏"/>
              <a:defRPr sz="2400"/>
            </a:pPr>
            <a:r>
              <a:t> Environment</a:t>
            </a:r>
            <a:br/>
            <a:r>
              <a:rPr sz="2000"/>
              <a:t>- remember that ‘good/bad’ thing</a:t>
            </a:r>
            <a:br>
              <a:rPr sz="2000"/>
            </a:br>
            <a:r>
              <a:rPr sz="2000"/>
              <a:t>- 40 million acres put to better use</a:t>
            </a:r>
          </a:p>
        </p:txBody>
      </p:sp>
      <p:sp>
        <p:nvSpPr>
          <p:cNvPr id="305" name="Line"/>
          <p:cNvSpPr/>
          <p:nvPr/>
        </p:nvSpPr>
        <p:spPr>
          <a:xfrm>
            <a:off x="8480138" y="5049517"/>
            <a:ext cx="634684" cy="1"/>
          </a:xfrm>
          <a:prstGeom prst="line">
            <a:avLst/>
          </a:prstGeom>
          <a:ln w="38100">
            <a:solidFill>
              <a:schemeClr val="accent1"/>
            </a:solidFill>
            <a:miter/>
          </a:ln>
        </p:spPr>
        <p:txBody>
          <a:bodyPr lIns="45719" rIns="45719"/>
          <a:lstStyle/>
          <a:p>
            <a:pPr/>
          </a:p>
        </p:txBody>
      </p:sp>
      <p:sp>
        <p:nvSpPr>
          <p:cNvPr id="306" name="‘American Dream’= Putting Green Lawn"/>
          <p:cNvSpPr txBox="1"/>
          <p:nvPr/>
        </p:nvSpPr>
        <p:spPr>
          <a:xfrm>
            <a:off x="839787" y="627738"/>
            <a:ext cx="9131794" cy="640875"/>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96111">
              <a:lnSpc>
                <a:spcPct val="90000"/>
              </a:lnSpc>
              <a:defRPr sz="3920">
                <a:solidFill>
                  <a:schemeClr val="accent1">
                    <a:lumOff val="-7098"/>
                  </a:schemeClr>
                </a:solidFill>
              </a:defRPr>
            </a:lvl1pPr>
          </a:lstStyle>
          <a:p>
            <a:pPr/>
            <a:r>
              <a:t>‘American Dream’= Putting Green Lawn</a:t>
            </a:r>
          </a:p>
        </p:txBody>
      </p:sp>
      <p:sp>
        <p:nvSpPr>
          <p:cNvPr id="307" name="Line"/>
          <p:cNvSpPr/>
          <p:nvPr/>
        </p:nvSpPr>
        <p:spPr>
          <a:xfrm flipV="1">
            <a:off x="4808212" y="791660"/>
            <a:ext cx="313031" cy="313031"/>
          </a:xfrm>
          <a:prstGeom prst="line">
            <a:avLst/>
          </a:prstGeom>
          <a:ln w="38100">
            <a:solidFill>
              <a:schemeClr val="accent1"/>
            </a:solidFill>
            <a:miter/>
          </a:ln>
        </p:spPr>
        <p:txBody>
          <a:bodyPr lIns="45719" rIns="45719"/>
          <a:lstStyle/>
          <a:p>
            <a:pPr/>
          </a:p>
        </p:txBody>
      </p:sp>
      <p:sp>
        <p:nvSpPr>
          <p:cNvPr id="308" name="At the 75-80 year mark… … time for a change?"/>
          <p:cNvSpPr txBox="1"/>
          <p:nvPr/>
        </p:nvSpPr>
        <p:spPr>
          <a:xfrm>
            <a:off x="8070259" y="1677591"/>
            <a:ext cx="2657920" cy="6173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i="1"/>
            </a:pPr>
            <a:r>
              <a:t>At the 75-80 year mark…</a:t>
            </a:r>
            <a:br/>
            <a:r>
              <a:t>… time for a change?</a:t>
            </a:r>
          </a:p>
        </p:txBody>
      </p:sp>
      <p:sp>
        <p:nvSpPr>
          <p:cNvPr id="309" name="Credit: American Green (NY Post)"/>
          <p:cNvSpPr txBox="1"/>
          <p:nvPr/>
        </p:nvSpPr>
        <p:spPr>
          <a:xfrm>
            <a:off x="1261074" y="6436969"/>
            <a:ext cx="2399368"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lnSpc>
                <a:spcPct val="90000"/>
              </a:lnSpc>
              <a:spcBef>
                <a:spcPts val="1000"/>
              </a:spcBef>
              <a:defRPr i="1" sz="1200">
                <a:solidFill>
                  <a:srgbClr val="FFFFFF"/>
                </a:solidFill>
              </a:defRPr>
            </a:lvl1pPr>
          </a:lstStyle>
          <a:p>
            <a:pPr>
              <a:defRPr i="0"/>
            </a:pPr>
            <a:r>
              <a:rPr i="1"/>
              <a:t>Credit: American Green (NY Post)</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3" name="Crimson stripes -rectangle.png" descr="Crimson stripes -rectangle.png"/>
          <p:cNvPicPr>
            <a:picLocks noChangeAspect="1"/>
          </p:cNvPicPr>
          <p:nvPr/>
        </p:nvPicPr>
        <p:blipFill>
          <a:blip r:embed="rId3">
            <a:extLst/>
          </a:blip>
          <a:stretch>
            <a:fillRect/>
          </a:stretch>
        </p:blipFill>
        <p:spPr>
          <a:xfrm rot="16200000">
            <a:off x="8418979" y="2795680"/>
            <a:ext cx="4074302" cy="2174111"/>
          </a:xfrm>
          <a:prstGeom prst="rect">
            <a:avLst/>
          </a:prstGeom>
          <a:ln w="12700">
            <a:miter lim="400000"/>
          </a:ln>
        </p:spPr>
      </p:pic>
      <p:sp>
        <p:nvSpPr>
          <p:cNvPr id="314" name="Nature’s Best Hope"/>
          <p:cNvSpPr txBox="1"/>
          <p:nvPr>
            <p:ph type="title"/>
          </p:nvPr>
        </p:nvSpPr>
        <p:spPr>
          <a:xfrm>
            <a:off x="838200" y="238125"/>
            <a:ext cx="8691337" cy="1325563"/>
          </a:xfrm>
          <a:prstGeom prst="rect">
            <a:avLst/>
          </a:prstGeom>
        </p:spPr>
        <p:txBody>
          <a:bodyPr/>
          <a:lstStyle>
            <a:lvl1pPr>
              <a:defRPr sz="4800"/>
            </a:lvl1pPr>
          </a:lstStyle>
          <a:p>
            <a:pPr/>
            <a:r>
              <a:t>Nature’s Best Hope</a:t>
            </a:r>
          </a:p>
        </p:txBody>
      </p:sp>
      <p:sp>
        <p:nvSpPr>
          <p:cNvPr id="315" name="Conservation Problems:…"/>
          <p:cNvSpPr txBox="1"/>
          <p:nvPr>
            <p:ph type="body" sz="half" idx="1"/>
          </p:nvPr>
        </p:nvSpPr>
        <p:spPr>
          <a:xfrm>
            <a:off x="838200" y="1825625"/>
            <a:ext cx="4387095" cy="3932513"/>
          </a:xfrm>
          <a:prstGeom prst="rect">
            <a:avLst/>
          </a:prstGeom>
          <a:solidFill>
            <a:srgbClr val="FFFFFF"/>
          </a:solidFill>
          <a:effectLst>
            <a:outerShdw sx="100000" sy="100000" kx="0" ky="0" algn="b" rotWithShape="0" blurRad="63500" dist="25400" dir="5400000">
              <a:srgbClr val="000000">
                <a:alpha val="50000"/>
              </a:srgbClr>
            </a:outerShdw>
          </a:effectLst>
        </p:spPr>
        <p:txBody>
          <a:bodyPr/>
          <a:lstStyle/>
          <a:p>
            <a:pPr marL="0" indent="0">
              <a:buSzTx/>
              <a:buFontTx/>
              <a:buNone/>
            </a:pPr>
            <a:r>
              <a:rPr u="sng"/>
              <a:t>Conservation Problems</a:t>
            </a:r>
            <a:r>
              <a:t>:</a:t>
            </a:r>
          </a:p>
          <a:p>
            <a:pPr>
              <a:buClr>
                <a:schemeClr val="accent2">
                  <a:lumOff val="-8627"/>
                </a:schemeClr>
              </a:buClr>
              <a:buChar char="๏"/>
              <a:defRPr sz="2200"/>
            </a:pPr>
            <a:r>
              <a:t> #1: Idea that we must live in    competition with nature</a:t>
            </a:r>
          </a:p>
          <a:p>
            <a:pPr>
              <a:buClr>
                <a:schemeClr val="accent2">
                  <a:lumOff val="-8627"/>
                </a:schemeClr>
              </a:buClr>
              <a:buChar char="๏"/>
              <a:defRPr sz="2200"/>
            </a:pPr>
            <a:r>
              <a:t> #2: Leaving the conservation</a:t>
            </a:r>
            <a:br/>
            <a:r>
              <a:t>to the conservationists.</a:t>
            </a:r>
          </a:p>
        </p:txBody>
      </p:sp>
      <p:sp>
        <p:nvSpPr>
          <p:cNvPr id="316" name="What you can do:…"/>
          <p:cNvSpPr txBox="1"/>
          <p:nvPr/>
        </p:nvSpPr>
        <p:spPr>
          <a:xfrm>
            <a:off x="7248254" y="1838325"/>
            <a:ext cx="4099370" cy="3932513"/>
          </a:xfrm>
          <a:prstGeom prst="rect">
            <a:avLst/>
          </a:prstGeom>
          <a:solidFill>
            <a:srgbClr val="FFFFFF"/>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normAutofit fontScale="100000" lnSpcReduction="0"/>
          </a:bodyPr>
          <a:lstStyle/>
          <a:p>
            <a:pPr defTabSz="914400">
              <a:lnSpc>
                <a:spcPct val="90000"/>
              </a:lnSpc>
              <a:spcBef>
                <a:spcPts val="1000"/>
              </a:spcBef>
              <a:defRPr sz="2800"/>
            </a:pPr>
            <a:r>
              <a:t> </a:t>
            </a:r>
            <a:r>
              <a:rPr u="sng"/>
              <a:t>What you can do</a:t>
            </a:r>
            <a:r>
              <a:t>:</a:t>
            </a:r>
          </a:p>
          <a:p>
            <a:pPr marL="280736" indent="-280736" defTabSz="914400">
              <a:lnSpc>
                <a:spcPct val="90000"/>
              </a:lnSpc>
              <a:spcBef>
                <a:spcPts val="1000"/>
              </a:spcBef>
              <a:buClr>
                <a:schemeClr val="accent2">
                  <a:lumOff val="-8627"/>
                </a:schemeClr>
              </a:buClr>
              <a:buSzPct val="100000"/>
              <a:buChar char="๏"/>
              <a:defRPr sz="2400"/>
            </a:pPr>
            <a:r>
              <a:t> </a:t>
            </a:r>
            <a:r>
              <a:rPr sz="2200"/>
              <a:t>Shrink the lawn</a:t>
            </a:r>
            <a:endParaRPr sz="2200"/>
          </a:p>
          <a:p>
            <a:pPr marL="280736" indent="-280736" defTabSz="914400">
              <a:lnSpc>
                <a:spcPct val="90000"/>
              </a:lnSpc>
              <a:spcBef>
                <a:spcPts val="1000"/>
              </a:spcBef>
              <a:buClr>
                <a:schemeClr val="accent2">
                  <a:lumOff val="-8627"/>
                </a:schemeClr>
              </a:buClr>
              <a:buSzPct val="100000"/>
              <a:buChar char="๏"/>
              <a:defRPr sz="2200"/>
            </a:pPr>
            <a:r>
              <a:t> Remove invasives</a:t>
            </a:r>
          </a:p>
          <a:p>
            <a:pPr marL="280736" indent="-280736" defTabSz="914400">
              <a:lnSpc>
                <a:spcPct val="90000"/>
              </a:lnSpc>
              <a:spcBef>
                <a:spcPts val="1000"/>
              </a:spcBef>
              <a:buClr>
                <a:schemeClr val="accent2">
                  <a:lumOff val="-8627"/>
                </a:schemeClr>
              </a:buClr>
              <a:buSzPct val="100000"/>
              <a:buChar char="๏"/>
              <a:defRPr sz="2200"/>
            </a:pPr>
            <a:r>
              <a:t> Plant Keystone Plants</a:t>
            </a:r>
          </a:p>
          <a:p>
            <a:pPr marL="280736" indent="-280736" defTabSz="914400">
              <a:lnSpc>
                <a:spcPct val="90000"/>
              </a:lnSpc>
              <a:spcBef>
                <a:spcPts val="1000"/>
              </a:spcBef>
              <a:buClr>
                <a:schemeClr val="accent2">
                  <a:lumOff val="-8627"/>
                </a:schemeClr>
              </a:buClr>
              <a:buSzPct val="100000"/>
              <a:buChar char="๏"/>
              <a:defRPr sz="2200"/>
            </a:pPr>
            <a:r>
              <a:t> Add more stuff!</a:t>
            </a:r>
          </a:p>
          <a:p>
            <a:pPr marL="280736" indent="-280736" defTabSz="914400">
              <a:lnSpc>
                <a:spcPct val="90000"/>
              </a:lnSpc>
              <a:spcBef>
                <a:spcPts val="1000"/>
              </a:spcBef>
              <a:buClr>
                <a:schemeClr val="accent2">
                  <a:lumOff val="-8627"/>
                </a:schemeClr>
              </a:buClr>
              <a:buSzPct val="100000"/>
              <a:buChar char="๏"/>
              <a:defRPr sz="2200"/>
            </a:pPr>
            <a:r>
              <a:t> Specialist pollinators</a:t>
            </a:r>
          </a:p>
          <a:p>
            <a:pPr marL="280736" indent="-280736" defTabSz="914400">
              <a:lnSpc>
                <a:spcPct val="90000"/>
              </a:lnSpc>
              <a:spcBef>
                <a:spcPts val="1000"/>
              </a:spcBef>
              <a:buClr>
                <a:schemeClr val="accent2">
                  <a:lumOff val="-8627"/>
                </a:schemeClr>
              </a:buClr>
              <a:buSzPct val="100000"/>
              <a:buChar char="๏"/>
              <a:defRPr sz="2200"/>
            </a:pPr>
            <a:r>
              <a:t> Do not spray or fertilize</a:t>
            </a:r>
          </a:p>
        </p:txBody>
      </p:sp>
      <p:sp>
        <p:nvSpPr>
          <p:cNvPr id="317" name="Line"/>
          <p:cNvSpPr/>
          <p:nvPr/>
        </p:nvSpPr>
        <p:spPr>
          <a:xfrm flipH="1" flipV="1">
            <a:off x="6691" y="6845746"/>
            <a:ext cx="12178618" cy="1"/>
          </a:xfrm>
          <a:prstGeom prst="line">
            <a:avLst/>
          </a:prstGeom>
          <a:ln w="38100">
            <a:solidFill>
              <a:schemeClr val="accent1"/>
            </a:solidFill>
            <a:miter/>
          </a:ln>
        </p:spPr>
        <p:txBody>
          <a:bodyPr lIns="45719" rIns="45719"/>
          <a:lstStyle/>
          <a:p>
            <a:pPr/>
          </a:p>
        </p:txBody>
      </p:sp>
      <p:sp>
        <p:nvSpPr>
          <p:cNvPr id="318" name="Line"/>
          <p:cNvSpPr/>
          <p:nvPr/>
        </p:nvSpPr>
        <p:spPr>
          <a:xfrm>
            <a:off x="918723" y="1294676"/>
            <a:ext cx="634684" cy="1"/>
          </a:xfrm>
          <a:prstGeom prst="line">
            <a:avLst/>
          </a:prstGeom>
          <a:ln w="38100">
            <a:solidFill>
              <a:schemeClr val="accent1"/>
            </a:solidFill>
            <a:miter/>
          </a:ln>
        </p:spPr>
        <p:txBody>
          <a:bodyPr lIns="45719" rIns="45719"/>
          <a:lstStyle/>
          <a:p>
            <a:pPr/>
          </a:p>
        </p:txBody>
      </p:sp>
      <p:sp>
        <p:nvSpPr>
          <p:cNvPr id="319" name="Line"/>
          <p:cNvSpPr/>
          <p:nvPr/>
        </p:nvSpPr>
        <p:spPr>
          <a:xfrm>
            <a:off x="833413" y="5757484"/>
            <a:ext cx="4396669" cy="1"/>
          </a:xfrm>
          <a:prstGeom prst="line">
            <a:avLst/>
          </a:prstGeom>
          <a:ln w="38100">
            <a:solidFill>
              <a:schemeClr val="accent1"/>
            </a:solidFill>
            <a:miter/>
          </a:ln>
        </p:spPr>
        <p:txBody>
          <a:bodyPr lIns="45719" rIns="45719"/>
          <a:lstStyle/>
          <a:p>
            <a:pPr/>
          </a:p>
        </p:txBody>
      </p:sp>
      <p:sp>
        <p:nvSpPr>
          <p:cNvPr id="320" name="Line"/>
          <p:cNvSpPr/>
          <p:nvPr/>
        </p:nvSpPr>
        <p:spPr>
          <a:xfrm>
            <a:off x="7243467" y="5757483"/>
            <a:ext cx="4108944" cy="1"/>
          </a:xfrm>
          <a:prstGeom prst="line">
            <a:avLst/>
          </a:prstGeom>
          <a:ln w="38100">
            <a:solidFill>
              <a:schemeClr val="accent1"/>
            </a:solidFill>
            <a:miter/>
          </a:ln>
        </p:spPr>
        <p:txBody>
          <a:bodyPr lIns="45719" rIns="45719"/>
          <a:lstStyle/>
          <a:p>
            <a:pPr/>
          </a:p>
        </p:txBody>
      </p:sp>
      <p:grpSp>
        <p:nvGrpSpPr>
          <p:cNvPr id="323" name="Cover of book: Nature’s Best Hope"/>
          <p:cNvGrpSpPr/>
          <p:nvPr/>
        </p:nvGrpSpPr>
        <p:grpSpPr>
          <a:xfrm>
            <a:off x="4870450" y="1350113"/>
            <a:ext cx="2451100" cy="3454401"/>
            <a:chOff x="0" y="0"/>
            <a:chExt cx="2451100" cy="3454400"/>
          </a:xfrm>
        </p:grpSpPr>
        <p:pic>
          <p:nvPicPr>
            <p:cNvPr id="322" name="Cover of book: Nature’s Best Hope" descr="Cover of book: Nature’s Best Hope"/>
            <p:cNvPicPr>
              <a:picLocks noChangeAspect="1"/>
            </p:cNvPicPr>
            <p:nvPr/>
          </p:nvPicPr>
          <p:blipFill>
            <a:blip r:embed="rId4">
              <a:extLst/>
            </a:blip>
            <a:srcRect l="0" t="0" r="0" b="0"/>
            <a:stretch>
              <a:fillRect/>
            </a:stretch>
          </p:blipFill>
          <p:spPr>
            <a:xfrm>
              <a:off x="215900" y="139700"/>
              <a:ext cx="2019300" cy="2895600"/>
            </a:xfrm>
            <a:prstGeom prst="rect">
              <a:avLst/>
            </a:prstGeom>
            <a:ln>
              <a:noFill/>
            </a:ln>
            <a:effectLst/>
          </p:spPr>
        </p:pic>
        <p:pic>
          <p:nvPicPr>
            <p:cNvPr id="321" name="Cover of book: Nature’s Best Hope" descr="Cover of book: Nature’s Best Hope"/>
            <p:cNvPicPr>
              <a:picLocks noChangeAspect="0"/>
            </p:cNvPicPr>
            <p:nvPr/>
          </p:nvPicPr>
          <p:blipFill>
            <a:blip r:embed="rId5">
              <a:extLst/>
            </a:blip>
            <a:stretch>
              <a:fillRect/>
            </a:stretch>
          </p:blipFill>
          <p:spPr>
            <a:xfrm>
              <a:off x="0" y="0"/>
              <a:ext cx="2451100" cy="3454400"/>
            </a:xfrm>
            <a:prstGeom prst="rect">
              <a:avLst/>
            </a:prstGeom>
            <a:effectLst/>
          </p:spPr>
        </p:pic>
      </p:grpSp>
      <p:pic>
        <p:nvPicPr>
          <p:cNvPr id="324" name="Screenshot 2024-12-09 at 12.47.00 PM.png" descr="Screenshot 2024-12-09 at 12.47.00 PM.png">
            <a:hlinkClick r:id="rId6" invalidUrl="" action="" tgtFrame="" tooltip="" history="1" highlightClick="0" endSnd="0"/>
          </p:cNvPr>
          <p:cNvPicPr>
            <a:picLocks noChangeAspect="1"/>
          </p:cNvPicPr>
          <p:nvPr/>
        </p:nvPicPr>
        <p:blipFill>
          <a:blip r:embed="rId7">
            <a:extLst/>
          </a:blip>
          <a:stretch>
            <a:fillRect/>
          </a:stretch>
        </p:blipFill>
        <p:spPr>
          <a:xfrm>
            <a:off x="4408696" y="4812805"/>
            <a:ext cx="3043990" cy="914401"/>
          </a:xfrm>
          <a:prstGeom prst="rect">
            <a:avLst/>
          </a:prstGeom>
          <a:ln w="12700">
            <a:miter lim="400000"/>
          </a:ln>
        </p:spPr>
      </p:pic>
      <p:pic>
        <p:nvPicPr>
          <p:cNvPr id="325" name="Screenshot 2024-12-09 at 12.47.12 PM.png" descr="Screenshot 2024-12-09 at 12.47.12 PM.png"/>
          <p:cNvPicPr>
            <a:picLocks noChangeAspect="1"/>
          </p:cNvPicPr>
          <p:nvPr/>
        </p:nvPicPr>
        <p:blipFill>
          <a:blip r:embed="rId8">
            <a:extLst/>
          </a:blip>
          <a:stretch>
            <a:fillRect/>
          </a:stretch>
        </p:blipFill>
        <p:spPr>
          <a:xfrm>
            <a:off x="2167719" y="5907915"/>
            <a:ext cx="8469747" cy="914401"/>
          </a:xfrm>
          <a:prstGeom prst="rect">
            <a:avLst/>
          </a:prstGeom>
          <a:ln w="12700">
            <a:miter lim="400000"/>
          </a:ln>
          <a:effectLst>
            <a:outerShdw sx="100000" sy="100000" kx="0" ky="0" algn="b" rotWithShape="0" blurRad="63500" dist="25400" dir="5400000">
              <a:srgbClr val="000000">
                <a:alpha val="50000"/>
              </a:srgbClr>
            </a:outerShdw>
          </a:effectLst>
        </p:spPr>
      </p:pic>
      <p:pic>
        <p:nvPicPr>
          <p:cNvPr id="326" name="Professor Douglas W. Tallamy" descr="Professor Douglas W. Tallamy"/>
          <p:cNvPicPr>
            <a:picLocks noChangeAspect="1"/>
          </p:cNvPicPr>
          <p:nvPr/>
        </p:nvPicPr>
        <p:blipFill>
          <a:blip r:embed="rId9">
            <a:extLst/>
          </a:blip>
          <a:stretch>
            <a:fillRect/>
          </a:stretch>
        </p:blipFill>
        <p:spPr>
          <a:xfrm>
            <a:off x="9793348" y="98989"/>
            <a:ext cx="1325564" cy="1325564"/>
          </a:xfrm>
          <a:prstGeom prst="rect">
            <a:avLst/>
          </a:prstGeom>
          <a:ln w="12700">
            <a:miter lim="400000"/>
          </a:ln>
          <a:effectLst>
            <a:outerShdw sx="100000" sy="100000" kx="0" ky="0" algn="b" rotWithShape="0" blurRad="63500" dist="25400" dir="5400000">
              <a:srgbClr val="000000">
                <a:alpha val="50000"/>
              </a:srgbClr>
            </a:outerShdw>
          </a:effectLst>
        </p:spPr>
      </p:pic>
      <p:sp>
        <p:nvSpPr>
          <p:cNvPr id="327" name="Douglas W. Tallamy"/>
          <p:cNvSpPr txBox="1"/>
          <p:nvPr/>
        </p:nvSpPr>
        <p:spPr>
          <a:xfrm>
            <a:off x="10935005" y="1042315"/>
            <a:ext cx="1022770" cy="504724"/>
          </a:xfrm>
          <a:prstGeom prst="rect">
            <a:avLst/>
          </a:prstGeom>
          <a:solidFill>
            <a:srgbClr val="FFFFFF"/>
          </a:solidFill>
          <a:ln w="12700">
            <a:solidFill>
              <a:schemeClr val="accent1"/>
            </a:solidFill>
            <a:miter/>
          </a:ln>
          <a:extLst>
            <a:ext uri="{C572A759-6A51-4108-AA02-DFA0A04FC94B}">
              <ma14:wrappingTextBoxFlag xmlns:ma14="http://schemas.microsoft.com/office/mac/drawingml/2011/main" val="1"/>
            </a:ext>
          </a:extLst>
        </p:spPr>
        <p:txBody>
          <a:bodyPr wrap="none" lIns="45719" rIns="45719">
            <a:spAutoFit/>
          </a:bodyPr>
          <a:lstStyle/>
          <a:p>
            <a:pPr algn="ctr">
              <a:defRPr sz="1400"/>
            </a:pPr>
            <a:r>
              <a:t>Douglas W.</a:t>
            </a:r>
            <a:br/>
            <a:r>
              <a:t>Tallamy</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A60F2D"/>
      </a:accent1>
      <a:accent2>
        <a:srgbClr val="CA1237"/>
      </a:accent2>
      <a:accent3>
        <a:srgbClr val="E16727"/>
      </a:accent3>
      <a:accent4>
        <a:srgbClr val="F3E700"/>
      </a:accent4>
      <a:accent5>
        <a:srgbClr val="AADC24"/>
      </a:accent5>
      <a:accent6>
        <a:srgbClr val="5BC3F5"/>
      </a:accent6>
      <a:hlink>
        <a:srgbClr val="0000FF"/>
      </a:hlink>
      <a:folHlink>
        <a:srgbClr val="FF00FF"/>
      </a:folHlink>
    </a:clrScheme>
    <a:fontScheme name="Office Theme">
      <a:majorFont>
        <a:latin typeface="Helvetica"/>
        <a:ea typeface="Helvetica"/>
        <a:cs typeface="Helvetica"/>
      </a:majorFont>
      <a:minorFont>
        <a:latin typeface="Arial"/>
        <a:ea typeface="Arial"/>
        <a:cs typeface="Arial"/>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A60F2D"/>
      </a:accent1>
      <a:accent2>
        <a:srgbClr val="CA1237"/>
      </a:accent2>
      <a:accent3>
        <a:srgbClr val="E16727"/>
      </a:accent3>
      <a:accent4>
        <a:srgbClr val="F3E700"/>
      </a:accent4>
      <a:accent5>
        <a:srgbClr val="AADC24"/>
      </a:accent5>
      <a:accent6>
        <a:srgbClr val="5BC3F5"/>
      </a:accent6>
      <a:hlink>
        <a:srgbClr val="0000FF"/>
      </a:hlink>
      <a:folHlink>
        <a:srgbClr val="FF00FF"/>
      </a:folHlink>
    </a:clrScheme>
    <a:fontScheme name="Office Theme">
      <a:majorFont>
        <a:latin typeface="Helvetica"/>
        <a:ea typeface="Helvetica"/>
        <a:cs typeface="Helvetica"/>
      </a:majorFont>
      <a:minorFont>
        <a:latin typeface="Arial"/>
        <a:ea typeface="Arial"/>
        <a:cs typeface="Arial"/>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