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80" r:id="rId5"/>
    <p:sldMasterId id="2147483689" r:id="rId6"/>
  </p:sldMasterIdLst>
  <p:notesMasterIdLst>
    <p:notesMasterId r:id="rId37"/>
  </p:notesMasterIdLst>
  <p:handoutMasterIdLst>
    <p:handoutMasterId r:id="rId38"/>
  </p:handoutMasterIdLst>
  <p:sldIdLst>
    <p:sldId id="274" r:id="rId7"/>
    <p:sldId id="293" r:id="rId8"/>
    <p:sldId id="322" r:id="rId9"/>
    <p:sldId id="321" r:id="rId10"/>
    <p:sldId id="264" r:id="rId11"/>
    <p:sldId id="257"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46" r:id="rId25"/>
    <p:sldId id="335" r:id="rId26"/>
    <p:sldId id="336" r:id="rId27"/>
    <p:sldId id="337" r:id="rId28"/>
    <p:sldId id="338" r:id="rId29"/>
    <p:sldId id="339" r:id="rId30"/>
    <p:sldId id="341" r:id="rId31"/>
    <p:sldId id="344" r:id="rId32"/>
    <p:sldId id="342" r:id="rId33"/>
    <p:sldId id="343" r:id="rId34"/>
    <p:sldId id="340" r:id="rId35"/>
    <p:sldId id="345" r:id="rId36"/>
  </p:sldIdLst>
  <p:sldSz cx="12192000" cy="6858000"/>
  <p:notesSz cx="6858000" cy="9144000"/>
  <p:embeddedFontLst>
    <p:embeddedFont>
      <p:font typeface="Corbel" panose="020B0503020204020204" pitchFamily="34" charset="0"/>
      <p:regular r:id="rId39"/>
      <p:bold r:id="rId40"/>
      <p:italic r:id="rId41"/>
      <p:boldItalic r:id="rId42"/>
    </p:embeddedFont>
    <p:embeddedFont>
      <p:font typeface="Helvetica" panose="020B0604020202020204" pitchFamily="3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8F1E93C0-03D9-1344-9619-B8EE92190B58}">
          <p14:sldIdLst>
            <p14:sldId id="274"/>
            <p14:sldId id="293"/>
            <p14:sldId id="322"/>
            <p14:sldId id="321"/>
            <p14:sldId id="264"/>
            <p14:sldId id="257"/>
            <p14:sldId id="323"/>
            <p14:sldId id="324"/>
            <p14:sldId id="325"/>
            <p14:sldId id="326"/>
            <p14:sldId id="327"/>
            <p14:sldId id="328"/>
            <p14:sldId id="329"/>
            <p14:sldId id="330"/>
            <p14:sldId id="331"/>
            <p14:sldId id="332"/>
            <p14:sldId id="333"/>
            <p14:sldId id="334"/>
            <p14:sldId id="346"/>
            <p14:sldId id="335"/>
            <p14:sldId id="336"/>
            <p14:sldId id="337"/>
            <p14:sldId id="338"/>
            <p14:sldId id="339"/>
            <p14:sldId id="341"/>
            <p14:sldId id="344"/>
            <p14:sldId id="342"/>
            <p14:sldId id="343"/>
            <p14:sldId id="340"/>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83F"/>
    <a:srgbClr val="FF6727"/>
    <a:srgbClr val="AADC24"/>
    <a:srgbClr val="5BC3F5"/>
    <a:srgbClr val="A5300F"/>
    <a:srgbClr val="FFFFFF"/>
    <a:srgbClr val="F4F4F4"/>
    <a:srgbClr val="C1C1C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773B7-46C5-F0A8-DB35-9904F1A92CB7}" v="38" dt="2025-05-12T17:17:12.751"/>
    <p1510:client id="{7C766E34-FBC3-7BAF-B2B5-7737A06FCBC4}" v="38" dt="2025-05-12T17:27:18.649"/>
    <p1510:client id="{BAD49E3D-6C50-CFB4-85BC-303E13C4150C}" v="2" dt="2025-05-12T16:53:59.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6.fntdata"/><Relationship Id="rId52"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5C3C6-93A8-1A45-ACFB-8884C77E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07A194-A1E0-F84A-8E1A-273D814E4E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4A7224-6803-A34E-8929-879467BA3D37}" type="datetimeFigureOut">
              <a:rPr lang="en-US" smtClean="0"/>
              <a:t>5/12/2025</a:t>
            </a:fld>
            <a:endParaRPr lang="en-US"/>
          </a:p>
        </p:txBody>
      </p:sp>
      <p:sp>
        <p:nvSpPr>
          <p:cNvPr id="4" name="Footer Placeholder 3">
            <a:extLst>
              <a:ext uri="{FF2B5EF4-FFF2-40B4-BE49-F238E27FC236}">
                <a16:creationId xmlns:a16="http://schemas.microsoft.com/office/drawing/2014/main" id="{FA1BF9A6-5D64-4345-9A8B-C42E171E25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B50B8E-1D52-554D-9327-9D16641681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2C4529-8557-A94B-8AF1-02A63C020F11}" type="slidenum">
              <a:rPr lang="en-US" smtClean="0"/>
              <a:t>‹#›</a:t>
            </a:fld>
            <a:endParaRPr lang="en-US"/>
          </a:p>
        </p:txBody>
      </p:sp>
    </p:spTree>
    <p:extLst>
      <p:ext uri="{BB962C8B-B14F-4D97-AF65-F5344CB8AC3E}">
        <p14:creationId xmlns:p14="http://schemas.microsoft.com/office/powerpoint/2010/main" val="1800206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37805-86E6-FA49-A07C-AC34F5A09D52}"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D7A80-9B6B-BB4D-8DD4-98EC85D5C5BD}" type="slidenum">
              <a:rPr lang="en-US" smtClean="0"/>
              <a:t>‹#›</a:t>
            </a:fld>
            <a:endParaRPr lang="en-US"/>
          </a:p>
        </p:txBody>
      </p:sp>
    </p:spTree>
    <p:extLst>
      <p:ext uri="{BB962C8B-B14F-4D97-AF65-F5344CB8AC3E}">
        <p14:creationId xmlns:p14="http://schemas.microsoft.com/office/powerpoint/2010/main" val="231137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ED7A80-9B6B-BB4D-8DD4-98EC85D5C5BD}" type="slidenum">
              <a:rPr lang="en-US" smtClean="0"/>
              <a:t>1</a:t>
            </a:fld>
            <a:endParaRPr lang="en-US"/>
          </a:p>
        </p:txBody>
      </p:sp>
    </p:spTree>
    <p:extLst>
      <p:ext uri="{BB962C8B-B14F-4D97-AF65-F5344CB8AC3E}">
        <p14:creationId xmlns:p14="http://schemas.microsoft.com/office/powerpoint/2010/main" val="359485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WSU </a:t>
            </a:r>
            <a:r>
              <a:rPr lang="en-US" b="0" i="0">
                <a:solidFill>
                  <a:srgbClr val="464E54"/>
                </a:solidFill>
                <a:effectLst/>
                <a:latin typeface="Open Sans" panose="020B0606030504020204" pitchFamily="34" charset="0"/>
              </a:rPr>
              <a:t>Extension programs and policies are consistent with federal and state laws and regulations on nondiscrimination</a:t>
            </a:r>
            <a:r>
              <a:rPr lang="en-US" b="0" i="0">
                <a:solidFill>
                  <a:srgbClr val="464E54"/>
                </a:solidFill>
                <a:effectLst/>
                <a:latin typeface="Arial" panose="020B0604020202020204" pitchFamily="34" charset="0"/>
                <a:cs typeface="Arial" panose="020B0604020202020204" pitchFamily="34" charset="0"/>
              </a:rPr>
              <a:t>. Extension is for everyone, so we are glad you could join us today.</a:t>
            </a:r>
            <a:r>
              <a:rPr lang="en-US" i="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C4B6E972-9ECF-4C79-8C74-0DBC8ED2145D}" type="slidenum">
              <a:rPr kumimoji="0" lang="en-US" sz="1800" b="0" i="0" u="none" strike="noStrike" kern="0" cap="none" spc="0" normalizeH="0" baseline="0" noProof="0" smtClean="0">
                <a:ln>
                  <a:noFill/>
                </a:ln>
                <a:solidFill>
                  <a:srgbClr val="000000"/>
                </a:solidFill>
                <a:effectLst/>
                <a:uLnTx/>
                <a:uFillTx/>
                <a:latin typeface="Corbel"/>
                <a:cs typeface="Helvetica"/>
                <a:sym typeface="Corbel"/>
              </a:rPr>
              <a:pPr marL="0" marR="0" lvl="0" indent="0" algn="l" defTabSz="457200" rtl="0" eaLnBrk="1" fontAlgn="auto" latinLnBrk="0" hangingPunct="0">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rgbClr val="000000"/>
              </a:solidFill>
              <a:effectLst/>
              <a:uLnTx/>
              <a:uFillTx/>
              <a:latin typeface="Corbel"/>
              <a:cs typeface="Helvetica"/>
              <a:sym typeface="Corbel"/>
            </a:endParaRPr>
          </a:p>
        </p:txBody>
      </p:sp>
    </p:spTree>
    <p:extLst>
      <p:ext uri="{BB962C8B-B14F-4D97-AF65-F5344CB8AC3E}">
        <p14:creationId xmlns:p14="http://schemas.microsoft.com/office/powerpoint/2010/main" val="74189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To start: a quick overview of where Master Gardeners is situated within the WSU structure.</a:t>
            </a:r>
          </a:p>
        </p:txBody>
      </p:sp>
    </p:spTree>
    <p:extLst>
      <p:ext uri="{BB962C8B-B14F-4D97-AF65-F5344CB8AC3E}">
        <p14:creationId xmlns:p14="http://schemas.microsoft.com/office/powerpoint/2010/main" val="363846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a:latin typeface="Arial" panose="020B0604020202020204" pitchFamily="34" charset="0"/>
                <a:cs typeface="Arial" panose="020B0604020202020204" pitchFamily="34" charset="0"/>
              </a:rPr>
              <a:t>WSU Extension is the front door to the University. It extends non-credit education to people throughout the state.</a:t>
            </a:r>
          </a:p>
          <a:p>
            <a:r>
              <a:rPr lang="en-US" altLang="en-US">
                <a:latin typeface="Arial" panose="020B0604020202020204" pitchFamily="34" charset="0"/>
                <a:cs typeface="Arial" panose="020B0604020202020204" pitchFamily="34" charset="0"/>
              </a:rPr>
              <a:t>WSU Extension empowers people, organizations, businesses, and communities to find solutions for local issues.</a:t>
            </a:r>
            <a:endParaRPr lang="en-US" altLang="en-US" sz="1400">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WSU Extension is recognized for its science-based educational programs and collaboration with community partners to create a culture of life-long learning.</a:t>
            </a:r>
          </a:p>
          <a:p>
            <a:r>
              <a:rPr lang="en-US" altLang="en-US" sz="1400">
                <a:latin typeface="Arial" panose="020B0604020202020204" pitchFamily="34" charset="0"/>
                <a:cs typeface="Arial" panose="020B0604020202020204" pitchFamily="34" charset="0"/>
              </a:rPr>
              <a:t>Such programs include 4H, Agriculture, Community and Economic Development, Youth and Families, Nutrition, Gardening and natural resources.</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55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sz="2400">
                <a:solidFill>
                  <a:srgbClr val="FF2600"/>
                </a:solidFill>
              </a:defRPr>
            </a:pPr>
            <a:r>
              <a:rPr>
                <a:latin typeface="Arial" panose="020B0604020202020204" pitchFamily="34" charset="0"/>
                <a:cs typeface="Arial" panose="020B0604020202020204" pitchFamily="34" charset="0"/>
              </a:rPr>
              <a:t>‘Must Use’ slide:</a:t>
            </a:r>
          </a:p>
          <a:p>
            <a:pPr marL="178244" indent="-178244">
              <a:buSzPct val="100000"/>
              <a:buChar char="-"/>
              <a:defRPr sz="2000">
                <a:solidFill>
                  <a:srgbClr val="FF2600"/>
                </a:solidFill>
              </a:defRPr>
            </a:pPr>
            <a:r>
              <a:rPr>
                <a:latin typeface="Arial" panose="020B0604020202020204" pitchFamily="34" charset="0"/>
                <a:cs typeface="Arial" panose="020B0604020202020204" pitchFamily="34" charset="0"/>
              </a:rPr>
              <a:t>We want to ensure that you properly ‘place’ Master Gardeners as part of the WSU Extension program, touch on our mission and point out that we have 9 guiding Priorities, of which your presentation is one.</a:t>
            </a:r>
          </a:p>
          <a:p>
            <a:pPr marL="178244" indent="-178244">
              <a:buSzPct val="100000"/>
              <a:buChar char="-"/>
              <a:defRPr sz="2000">
                <a:solidFill>
                  <a:srgbClr val="FF2600"/>
                </a:solidFill>
              </a:defRPr>
            </a:pPr>
            <a:r>
              <a:rPr>
                <a:latin typeface="Arial" panose="020B0604020202020204" pitchFamily="34" charset="0"/>
                <a:cs typeface="Arial" panose="020B0604020202020204" pitchFamily="34" charset="0"/>
              </a:rPr>
              <a:t>Suggest you cover this while handing out your questions/evaluation form.</a:t>
            </a:r>
          </a:p>
          <a:p>
            <a:pPr>
              <a:defRPr sz="2000">
                <a:solidFill>
                  <a:srgbClr val="FF2600"/>
                </a:solidFill>
              </a:defRPr>
            </a:pPr>
            <a:endParaRPr>
              <a:latin typeface="Arial" panose="020B0604020202020204" pitchFamily="34" charset="0"/>
              <a:cs typeface="Arial" panose="020B0604020202020204" pitchFamily="34" charset="0"/>
            </a:endParaRPr>
          </a:p>
          <a:p>
            <a:pPr>
              <a:defRPr sz="2000">
                <a:solidFill>
                  <a:srgbClr val="FF2600"/>
                </a:solidFill>
              </a:defRPr>
            </a:pPr>
            <a:endParaRPr>
              <a:latin typeface="Arial" panose="020B0604020202020204" pitchFamily="34" charset="0"/>
              <a:cs typeface="Arial" panose="020B0604020202020204" pitchFamily="34" charset="0"/>
            </a:endParaRPr>
          </a:p>
          <a:p>
            <a:pPr>
              <a:defRPr sz="2000" i="1"/>
            </a:pPr>
            <a:r>
              <a:rPr>
                <a:latin typeface="Arial" panose="020B0604020202020204" pitchFamily="34" charset="0"/>
                <a:cs typeface="Arial" panose="020B0604020202020204" pitchFamily="34" charset="0"/>
              </a:rPr>
              <a:t>Throughout this presentation there are links to documents of various file types.</a:t>
            </a:r>
            <a:br>
              <a:rPr>
                <a:latin typeface="Arial" panose="020B0604020202020204" pitchFamily="34" charset="0"/>
                <a:cs typeface="Arial" panose="020B0604020202020204" pitchFamily="34" charset="0"/>
              </a:rPr>
            </a:br>
            <a:r>
              <a:rPr>
                <a:latin typeface="Arial" panose="020B0604020202020204" pitchFamily="34" charset="0"/>
                <a:cs typeface="Arial" panose="020B0604020202020204" pitchFamily="34" charset="0"/>
              </a:rPr>
              <a:t>Please contact our </a:t>
            </a:r>
            <a:r>
              <a:rPr u="sng">
                <a:solidFill>
                  <a:srgbClr val="0000FF"/>
                </a:solidFill>
                <a:uFill>
                  <a:solidFill>
                    <a:srgbClr val="0000FF"/>
                  </a:solidFill>
                </a:uFill>
                <a:latin typeface="Arial" panose="020B0604020202020204" pitchFamily="34" charset="0"/>
                <a:cs typeface="Arial" panose="020B0604020202020204" pitchFamily="34" charset="0"/>
                <a:hlinkClick r:id="rId3"/>
              </a:rPr>
              <a:t>Statewide Program Leader</a:t>
            </a:r>
            <a:r>
              <a:rPr>
                <a:latin typeface="Arial" panose="020B0604020202020204" pitchFamily="34" charset="0"/>
                <a:cs typeface="Arial" panose="020B0604020202020204" pitchFamily="34" charset="0"/>
              </a:rPr>
              <a:t> if you require this information in a different format.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ED7A80-9B6B-BB4D-8DD4-98EC85D5C5BD}" type="slidenum">
              <a:rPr lang="en-US" smtClean="0"/>
              <a:t>14</a:t>
            </a:fld>
            <a:endParaRPr lang="en-US"/>
          </a:p>
        </p:txBody>
      </p:sp>
    </p:spTree>
    <p:extLst>
      <p:ext uri="{BB962C8B-B14F-4D97-AF65-F5344CB8AC3E}">
        <p14:creationId xmlns:p14="http://schemas.microsoft.com/office/powerpoint/2010/main" val="4081323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Gre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mj-lt"/>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0392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1144514" y="944679"/>
            <a:ext cx="4226830" cy="4232885"/>
          </a:xfrm>
        </p:spPr>
        <p:txBody>
          <a:bodyPr/>
          <a:lstStyle/>
          <a:p>
            <a:endParaRPr lang="en-US"/>
          </a:p>
        </p:txBody>
      </p:sp>
      <p:sp>
        <p:nvSpPr>
          <p:cNvPr id="4" name="Text Placeholder 3">
            <a:extLst>
              <a:ext uri="{FF2B5EF4-FFF2-40B4-BE49-F238E27FC236}">
                <a16:creationId xmlns:a16="http://schemas.microsoft.com/office/drawing/2014/main" id="{76638878-0B70-5D44-92FE-DBDD7867E77F}"/>
              </a:ext>
            </a:extLst>
          </p:cNvPr>
          <p:cNvSpPr>
            <a:spLocks noGrp="1"/>
          </p:cNvSpPr>
          <p:nvPr>
            <p:ph type="body" sz="quarter" idx="11"/>
          </p:nvPr>
        </p:nvSpPr>
        <p:spPr>
          <a:xfrm>
            <a:off x="5897563" y="2428875"/>
            <a:ext cx="2095500" cy="2747963"/>
          </a:xfrm>
        </p:spPr>
        <p:txBody>
          <a:bodyPr/>
          <a:lstStyle/>
          <a:p>
            <a:pPr lvl="0"/>
            <a:r>
              <a:rPr lang="en-US"/>
              <a:t>Click to edit Master text styles</a:t>
            </a:r>
          </a:p>
        </p:txBody>
      </p:sp>
      <p:sp>
        <p:nvSpPr>
          <p:cNvPr id="5" name="Text Placeholder 3">
            <a:extLst>
              <a:ext uri="{FF2B5EF4-FFF2-40B4-BE49-F238E27FC236}">
                <a16:creationId xmlns:a16="http://schemas.microsoft.com/office/drawing/2014/main" id="{2BAFDFCC-C1B4-C84F-BF82-3610B35747E4}"/>
              </a:ext>
            </a:extLst>
          </p:cNvPr>
          <p:cNvSpPr>
            <a:spLocks noGrp="1"/>
          </p:cNvSpPr>
          <p:nvPr>
            <p:ph type="body" sz="quarter" idx="12"/>
          </p:nvPr>
        </p:nvSpPr>
        <p:spPr>
          <a:xfrm>
            <a:off x="8277425" y="2428875"/>
            <a:ext cx="2095500" cy="2747963"/>
          </a:xfrm>
        </p:spPr>
        <p:txBody>
          <a:bodyPr/>
          <a:lstStyle/>
          <a:p>
            <a:pPr lvl="0"/>
            <a:r>
              <a:rPr lang="en-US"/>
              <a:t>Click to edit Master text styles</a:t>
            </a:r>
          </a:p>
        </p:txBody>
      </p:sp>
    </p:spTree>
    <p:extLst>
      <p:ext uri="{BB962C8B-B14F-4D97-AF65-F5344CB8AC3E}">
        <p14:creationId xmlns:p14="http://schemas.microsoft.com/office/powerpoint/2010/main" val="248081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D68AF-E693-7E40-8BFD-AA578DB0DCA4}"/>
              </a:ext>
            </a:extLst>
          </p:cNvPr>
          <p:cNvSpPr>
            <a:spLocks noGrp="1"/>
          </p:cNvSpPr>
          <p:nvPr>
            <p:ph type="pic" sz="quarter" idx="10"/>
          </p:nvPr>
        </p:nvSpPr>
        <p:spPr>
          <a:xfrm>
            <a:off x="442608" y="454172"/>
            <a:ext cx="11317424" cy="5952685"/>
          </a:xfrm>
        </p:spPr>
        <p:txBody>
          <a:bodyPr/>
          <a:lstStyle/>
          <a:p>
            <a:endParaRPr lang="en-US"/>
          </a:p>
        </p:txBody>
      </p:sp>
    </p:spTree>
    <p:extLst>
      <p:ext uri="{BB962C8B-B14F-4D97-AF65-F5344CB8AC3E}">
        <p14:creationId xmlns:p14="http://schemas.microsoft.com/office/powerpoint/2010/main" val="216524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83DC028F-AAA9-6047-A457-6AECFABF9DEA}"/>
              </a:ext>
            </a:extLst>
          </p:cNvPr>
          <p:cNvSpPr>
            <a:spLocks noGrp="1"/>
          </p:cNvSpPr>
          <p:nvPr>
            <p:ph type="chart" sz="quarter" idx="10"/>
          </p:nvPr>
        </p:nvSpPr>
        <p:spPr>
          <a:xfrm>
            <a:off x="5806781" y="952500"/>
            <a:ext cx="5438775" cy="4953000"/>
          </a:xfrm>
        </p:spPr>
        <p:txBody>
          <a:bodyPr/>
          <a:lstStyle/>
          <a:p>
            <a:endParaRPr lang="en-US"/>
          </a:p>
        </p:txBody>
      </p:sp>
      <p:sp>
        <p:nvSpPr>
          <p:cNvPr id="6" name="Picture Placeholder 5">
            <a:extLst>
              <a:ext uri="{FF2B5EF4-FFF2-40B4-BE49-F238E27FC236}">
                <a16:creationId xmlns:a16="http://schemas.microsoft.com/office/drawing/2014/main" id="{4B194767-F43A-454C-8B7C-728A710D8270}"/>
              </a:ext>
            </a:extLst>
          </p:cNvPr>
          <p:cNvSpPr>
            <a:spLocks noGrp="1"/>
          </p:cNvSpPr>
          <p:nvPr>
            <p:ph type="pic" sz="quarter" idx="11"/>
          </p:nvPr>
        </p:nvSpPr>
        <p:spPr>
          <a:xfrm>
            <a:off x="1157288" y="1004888"/>
            <a:ext cx="3984625" cy="5853112"/>
          </a:xfrm>
        </p:spPr>
        <p:txBody>
          <a:bodyPr/>
          <a:lstStyle/>
          <a:p>
            <a:endParaRPr lang="en-US"/>
          </a:p>
        </p:txBody>
      </p:sp>
    </p:spTree>
    <p:extLst>
      <p:ext uri="{BB962C8B-B14F-4D97-AF65-F5344CB8AC3E}">
        <p14:creationId xmlns:p14="http://schemas.microsoft.com/office/powerpoint/2010/main" val="3130082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300900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073784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952403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431341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592231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492074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565619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ver Gre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bg1"/>
                </a:solidFill>
                <a:latin typeface="+mj-lt"/>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9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684789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310037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0FED-6E95-4177-A7EF-CD303B9E611D}" type="datetime4">
              <a:rPr lang="en-US" smtClean="0"/>
              <a:t>May 12,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66593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l">
              <a:defRPr sz="6000">
                <a:latin typeface="Arial" panose="020B0604020202020204" pitchFamily="34" charset="0"/>
                <a:cs typeface="Arial" panose="020B0604020202020204" pitchFamily="34" charset="0"/>
              </a:defRPr>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atin typeface="Arial" panose="020B0604020202020204" pitchFamily="34" charset="0"/>
                <a:cs typeface="Arial" panose="020B0604020202020204" pitchFamily="34" charset="0"/>
              </a:defRPr>
            </a:lvl1pPr>
            <a:lvl2pPr marL="0" indent="0" algn="ctr">
              <a:buSzTx/>
              <a:buFontTx/>
              <a:buNone/>
              <a:defRPr sz="2400">
                <a:latin typeface="Arial" panose="020B0604020202020204" pitchFamily="34" charset="0"/>
                <a:cs typeface="Arial" panose="020B0604020202020204" pitchFamily="34" charset="0"/>
              </a:defRPr>
            </a:lvl2pPr>
            <a:lvl3pPr marL="0" indent="0" algn="ctr">
              <a:buSzTx/>
              <a:buFontTx/>
              <a:buNone/>
              <a:defRPr sz="2400">
                <a:latin typeface="Arial" panose="020B0604020202020204" pitchFamily="34" charset="0"/>
                <a:cs typeface="Arial" panose="020B0604020202020204" pitchFamily="34" charset="0"/>
              </a:defRPr>
            </a:lvl3pPr>
            <a:lvl4pPr marL="0" indent="0" algn="ctr">
              <a:buSzTx/>
              <a:buFontTx/>
              <a:buNone/>
              <a:defRPr sz="2400">
                <a:latin typeface="Arial" panose="020B0604020202020204" pitchFamily="34" charset="0"/>
                <a:cs typeface="Arial" panose="020B0604020202020204" pitchFamily="34" charset="0"/>
              </a:defRPr>
            </a:lvl4pPr>
            <a:lvl5pPr marL="0" indent="0" algn="ctr">
              <a:buSzTx/>
              <a:buFontTx/>
              <a:buNone/>
              <a:defRPr sz="2400">
                <a:latin typeface="Arial" panose="020B0604020202020204" pitchFamily="34" charset="0"/>
                <a:cs typeface="Arial" panose="020B0604020202020204" pitchFamily="34" charset="0"/>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532975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289532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478049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22290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3073388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985839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147416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96868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Dark Gre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69E047-4A63-9E48-8C73-0842A613B283}"/>
              </a:ext>
            </a:extLst>
          </p:cNvPr>
          <p:cNvSpPr>
            <a:spLocks noGrp="1"/>
          </p:cNvSpPr>
          <p:nvPr>
            <p:ph type="pic" sz="quarter" idx="10"/>
          </p:nvPr>
        </p:nvSpPr>
        <p:spPr>
          <a:xfrm>
            <a:off x="1990516" y="1858962"/>
            <a:ext cx="4203700" cy="3140075"/>
          </a:xfrm>
        </p:spPr>
        <p:txBody>
          <a:bodyPr/>
          <a:lstStyle/>
          <a:p>
            <a:endParaRPr lang="en-US"/>
          </a:p>
        </p:txBody>
      </p:sp>
    </p:spTree>
    <p:extLst>
      <p:ext uri="{BB962C8B-B14F-4D97-AF65-F5344CB8AC3E}">
        <p14:creationId xmlns:p14="http://schemas.microsoft.com/office/powerpoint/2010/main" val="1808540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503337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677225E-008F-5D47-A03D-C2707AE1C01B}"/>
              </a:ext>
            </a:extLst>
          </p:cNvPr>
          <p:cNvSpPr>
            <a:spLocks noGrp="1"/>
          </p:cNvSpPr>
          <p:nvPr>
            <p:ph type="body" sz="quarter" idx="11"/>
          </p:nvPr>
        </p:nvSpPr>
        <p:spPr>
          <a:xfrm>
            <a:off x="1363064" y="4065917"/>
            <a:ext cx="1805706" cy="1765300"/>
          </a:xfrm>
        </p:spPr>
        <p:txBody>
          <a:bodyPr>
            <a:normAutofit/>
          </a:bodyPr>
          <a:lstStyle>
            <a:lvl1pPr marL="0" indent="0" algn="ctr">
              <a:buFontTx/>
              <a:buNone/>
              <a:defRPr sz="20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10">
            <a:extLst>
              <a:ext uri="{FF2B5EF4-FFF2-40B4-BE49-F238E27FC236}">
                <a16:creationId xmlns:a16="http://schemas.microsoft.com/office/drawing/2014/main" id="{1920A4AF-D039-3F43-A019-02EC95682F80}"/>
              </a:ext>
            </a:extLst>
          </p:cNvPr>
          <p:cNvSpPr>
            <a:spLocks noGrp="1"/>
          </p:cNvSpPr>
          <p:nvPr>
            <p:ph type="body" sz="quarter" idx="12"/>
          </p:nvPr>
        </p:nvSpPr>
        <p:spPr>
          <a:xfrm>
            <a:off x="6383547" y="4065917"/>
            <a:ext cx="1805706" cy="1765300"/>
          </a:xfrm>
        </p:spPr>
        <p:txBody>
          <a:bodyPr>
            <a:normAutofit/>
          </a:bodyPr>
          <a:lstStyle>
            <a:lvl1pPr marL="0" indent="0" algn="ctr">
              <a:buFontTx/>
              <a:buNone/>
              <a:defRPr sz="20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3" name="Text Placeholder 10">
            <a:extLst>
              <a:ext uri="{FF2B5EF4-FFF2-40B4-BE49-F238E27FC236}">
                <a16:creationId xmlns:a16="http://schemas.microsoft.com/office/drawing/2014/main" id="{FDE25F45-F8A3-6844-84FC-70675A668A63}"/>
              </a:ext>
            </a:extLst>
          </p:cNvPr>
          <p:cNvSpPr>
            <a:spLocks noGrp="1"/>
          </p:cNvSpPr>
          <p:nvPr>
            <p:ph type="body" sz="quarter" idx="13"/>
          </p:nvPr>
        </p:nvSpPr>
        <p:spPr>
          <a:xfrm>
            <a:off x="8948512" y="4043843"/>
            <a:ext cx="1805706" cy="1765300"/>
          </a:xfrm>
        </p:spPr>
        <p:txBody>
          <a:bodyPr>
            <a:normAutofit/>
          </a:bodyPr>
          <a:lstStyle>
            <a:lvl1pPr marL="0" indent="0" algn="ctr">
              <a:buFontTx/>
              <a:buNone/>
              <a:defRPr sz="20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5" name="Text Placeholder 10">
            <a:extLst>
              <a:ext uri="{FF2B5EF4-FFF2-40B4-BE49-F238E27FC236}">
                <a16:creationId xmlns:a16="http://schemas.microsoft.com/office/drawing/2014/main" id="{837E829C-18A8-8641-8915-7ED6C4703CC5}"/>
              </a:ext>
            </a:extLst>
          </p:cNvPr>
          <p:cNvSpPr>
            <a:spLocks noGrp="1"/>
          </p:cNvSpPr>
          <p:nvPr>
            <p:ph type="body" sz="quarter" idx="14"/>
          </p:nvPr>
        </p:nvSpPr>
        <p:spPr>
          <a:xfrm>
            <a:off x="3849343" y="4060166"/>
            <a:ext cx="1805706" cy="1765300"/>
          </a:xfrm>
        </p:spPr>
        <p:txBody>
          <a:bodyPr>
            <a:normAutofit/>
          </a:bodyPr>
          <a:lstStyle>
            <a:lvl1pPr marL="0" indent="0" algn="ctr">
              <a:buFontTx/>
              <a:buNone/>
              <a:defRPr sz="20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2" name="Picture Placeholder 21">
            <a:extLst>
              <a:ext uri="{FF2B5EF4-FFF2-40B4-BE49-F238E27FC236}">
                <a16:creationId xmlns:a16="http://schemas.microsoft.com/office/drawing/2014/main" id="{41A2D967-593C-7346-BF15-B1AA9A81ACBD}"/>
              </a:ext>
            </a:extLst>
          </p:cNvPr>
          <p:cNvSpPr>
            <a:spLocks noGrp="1"/>
          </p:cNvSpPr>
          <p:nvPr>
            <p:ph type="pic" sz="quarter" idx="15"/>
          </p:nvPr>
        </p:nvSpPr>
        <p:spPr>
          <a:xfrm>
            <a:off x="0" y="0"/>
            <a:ext cx="12192000" cy="2674187"/>
          </a:xfrm>
        </p:spPr>
        <p:txBody>
          <a:bodyPr/>
          <a:lstStyle/>
          <a:p>
            <a:endParaRPr lang="en-US"/>
          </a:p>
        </p:txBody>
      </p:sp>
    </p:spTree>
    <p:extLst>
      <p:ext uri="{BB962C8B-B14F-4D97-AF65-F5344CB8AC3E}">
        <p14:creationId xmlns:p14="http://schemas.microsoft.com/office/powerpoint/2010/main" val="258686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hoto">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0" y="0"/>
            <a:ext cx="4170363" cy="6858000"/>
          </a:xfrm>
        </p:spPr>
        <p:txBody>
          <a:bodyPr/>
          <a:lstStyle/>
          <a:p>
            <a:endParaRPr lang="en-US"/>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8021637" y="654290"/>
            <a:ext cx="3233738" cy="4571880"/>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4321370" y="1028101"/>
            <a:ext cx="3657600" cy="2330450"/>
          </a:xfrm>
        </p:spPr>
        <p:txBody>
          <a:bodyPr>
            <a:normAutofit/>
          </a:bodyPr>
          <a:lstStyle>
            <a:lvl1pPr marL="0" indent="0" algn="r">
              <a:buFontTx/>
              <a:buNone/>
              <a:defRPr sz="4800" b="1">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4321370" y="654290"/>
            <a:ext cx="3657600" cy="2330450"/>
          </a:xfrm>
        </p:spPr>
        <p:txBody>
          <a:bodyPr>
            <a:normAutofit/>
          </a:bodyPr>
          <a:lstStyle>
            <a:lvl1pPr marL="0" indent="0" algn="r" defTabSz="914400" rtl="0" eaLnBrk="1" latinLnBrk="0" hangingPunct="1">
              <a:lnSpc>
                <a:spcPct val="90000"/>
              </a:lnSpc>
              <a:spcBef>
                <a:spcPts val="1000"/>
              </a:spcBef>
              <a:buFontTx/>
              <a:buNone/>
              <a:defRPr lang="en-US" sz="1600" b="0" kern="1200" dirty="0">
                <a:solidFill>
                  <a:schemeClr val="tx1"/>
                </a:solidFill>
                <a:latin typeface="+mj-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r" defTabSz="914400" rtl="0" eaLnBrk="1" latinLnBrk="0" hangingPunct="1">
              <a:lnSpc>
                <a:spcPct val="90000"/>
              </a:lnSpc>
              <a:spcBef>
                <a:spcPts val="1000"/>
              </a:spcBef>
              <a:buFontTx/>
              <a:buNone/>
            </a:pPr>
            <a:r>
              <a:rPr lang="en-US"/>
              <a:t>CLICK TO EDIT MASTER TEXT STYLES</a:t>
            </a:r>
          </a:p>
        </p:txBody>
      </p:sp>
    </p:spTree>
    <p:extLst>
      <p:ext uri="{BB962C8B-B14F-4D97-AF65-F5344CB8AC3E}">
        <p14:creationId xmlns:p14="http://schemas.microsoft.com/office/powerpoint/2010/main" val="282560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Photo">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8021637" y="0"/>
            <a:ext cx="4170363" cy="6858000"/>
          </a:xfrm>
        </p:spPr>
        <p:txBody>
          <a:bodyPr/>
          <a:lstStyle/>
          <a:p>
            <a:endParaRPr lang="en-US"/>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4587934" y="711799"/>
            <a:ext cx="3233738" cy="4571880"/>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730370" y="959090"/>
            <a:ext cx="3657600" cy="2330450"/>
          </a:xfrm>
        </p:spPr>
        <p:txBody>
          <a:bodyPr>
            <a:normAutofit/>
          </a:bodyPr>
          <a:lstStyle>
            <a:lvl1pPr marL="0" indent="0" algn="r">
              <a:buFontTx/>
              <a:buNone/>
              <a:defRPr sz="4800" b="1">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730369" y="585279"/>
            <a:ext cx="3657600" cy="2330450"/>
          </a:xfrm>
        </p:spPr>
        <p:txBody>
          <a:bodyPr>
            <a:normAutofit/>
          </a:bodyPr>
          <a:lstStyle>
            <a:lvl1pPr marL="0" indent="0" algn="r">
              <a:buFontTx/>
              <a:buNone/>
              <a:defRPr lang="en-US" sz="1600" b="0" kern="1200" dirty="0">
                <a:solidFill>
                  <a:schemeClr val="tx1"/>
                </a:solidFill>
                <a:latin typeface="+mj-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7996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90104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547B1-7644-6B4E-A8D9-0D369953F390}"/>
              </a:ext>
            </a:extLst>
          </p:cNvPr>
          <p:cNvSpPr/>
          <p:nvPr userDrawn="1"/>
        </p:nvSpPr>
        <p:spPr>
          <a:xfrm>
            <a:off x="0" y="0"/>
            <a:ext cx="12192000" cy="68580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5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01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A46E6-DEEC-2841-973F-2EFA7548D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E0290-5896-F84C-8A4A-7C2C01200E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4273940026"/>
      </p:ext>
    </p:extLst>
  </p:cSld>
  <p:clrMap bg1="lt1" tx1="dk1" bg2="lt2" tx2="dk2" accent1="accent1" accent2="accent2" accent3="accent3" accent4="accent4" accent5="accent5" accent6="accent6" hlink="hlink" folHlink="folHlink"/>
  <p:sldLayoutIdLst>
    <p:sldLayoutId id="2147483650" r:id="rId1"/>
    <p:sldLayoutId id="2147483674" r:id="rId2"/>
    <p:sldLayoutId id="2147483662" r:id="rId3"/>
    <p:sldLayoutId id="2147483670" r:id="rId4"/>
    <p:sldLayoutId id="2147483660" r:id="rId5"/>
    <p:sldLayoutId id="2147483672" r:id="rId6"/>
    <p:sldLayoutId id="2147483671" r:id="rId7"/>
    <p:sldLayoutId id="2147483678" r:id="rId8"/>
    <p:sldLayoutId id="2147483679"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lang="en-US" sz="4400" b="1" i="0" kern="1200" dirty="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7260" y="6404292"/>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6947086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726"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7262" y="6404293"/>
            <a:ext cx="256539"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27765121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gif"/><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gif"/><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greenschool.extension.wsu.edu/home/wgs-schedule/" TargetMode="External"/><Relationship Id="rId2" Type="http://schemas.openxmlformats.org/officeDocument/2006/relationships/image" Target="../media/image10.gif"/><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extension.wsu.edu/about-extension/extension-is-for-everyon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gif"/><Relationship Id="rId1" Type="http://schemas.openxmlformats.org/officeDocument/2006/relationships/slideLayout" Target="../slideLayouts/slideLayout1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hyperlink" Target="https://mastergardener.wsu.edu/get-involved/join-us/agreement-review/" TargetMode="External"/><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greenschool.extension.wsu.edu/home/wgs-schedule/" TargetMode="External"/><Relationship Id="rId2" Type="http://schemas.openxmlformats.org/officeDocument/2006/relationships/image" Target="../media/image10.gif"/><Relationship Id="rId1" Type="http://schemas.openxmlformats.org/officeDocument/2006/relationships/slideLayout" Target="../slideLayouts/slideLayout15.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0.gif"/><Relationship Id="rId7"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hyperlink" Target="https://greenschool.extension.wsu.edu/" TargetMode="External"/><Relationship Id="rId5" Type="http://schemas.openxmlformats.org/officeDocument/2006/relationships/hyperlink" Target="https://extension.wsu.edu/pierce/mg-home/" TargetMode="External"/><Relationship Id="rId4" Type="http://schemas.openxmlformats.org/officeDocument/2006/relationships/hyperlink" Target="mailto:caitlin.may1@wsu.edu" TargetMode="External"/><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2.gif"/><Relationship Id="rId4" Type="http://schemas.openxmlformats.org/officeDocument/2006/relationships/image" Target="../media/image15.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gif"/><Relationship Id="rId1" Type="http://schemas.openxmlformats.org/officeDocument/2006/relationships/slideLayout" Target="../slideLayouts/slideLayout15.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76A14-9694-BB4C-8FDB-CF3FB28D8201}"/>
              </a:ext>
            </a:extLst>
          </p:cNvPr>
          <p:cNvSpPr>
            <a:spLocks noGrp="1"/>
          </p:cNvSpPr>
          <p:nvPr>
            <p:ph type="title" idx="4294967295"/>
          </p:nvPr>
        </p:nvSpPr>
        <p:spPr>
          <a:xfrm>
            <a:off x="1036638" y="2186801"/>
            <a:ext cx="10117137" cy="13305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4400" b="1" i="0" u="none" strike="noStrike" kern="1200" cap="none" spc="0" normalizeH="0" baseline="0" noProof="0">
                <a:ln>
                  <a:noFill/>
                </a:ln>
                <a:solidFill>
                  <a:srgbClr val="A4283F"/>
                </a:solidFill>
                <a:effectLst/>
                <a:uLnTx/>
                <a:uFillTx/>
                <a:latin typeface="+mj-lt"/>
                <a:ea typeface="+mj-ea"/>
                <a:cs typeface="+mj-cs"/>
              </a:rPr>
              <a:t>WSU Extension Pierce County </a:t>
            </a:r>
            <a:br>
              <a:rPr kumimoji="0" lang="en-US" sz="4400" b="1" i="0" u="none" strike="noStrike" kern="1200" cap="none" spc="0" normalizeH="0" baseline="0" noProof="0">
                <a:ln>
                  <a:noFill/>
                </a:ln>
                <a:solidFill>
                  <a:srgbClr val="A4283F"/>
                </a:solidFill>
                <a:effectLst/>
                <a:uLnTx/>
                <a:uFillTx/>
                <a:latin typeface="+mj-lt"/>
                <a:ea typeface="+mj-ea"/>
                <a:cs typeface="+mj-cs"/>
              </a:rPr>
            </a:br>
            <a:r>
              <a:rPr kumimoji="0" lang="en-US" sz="4400" b="1" i="0" u="none" strike="noStrike" kern="1200" cap="none" spc="0" normalizeH="0" baseline="0" noProof="0">
                <a:ln>
                  <a:noFill/>
                </a:ln>
                <a:solidFill>
                  <a:srgbClr val="A4283F"/>
                </a:solidFill>
                <a:effectLst/>
                <a:uLnTx/>
                <a:uFillTx/>
                <a:latin typeface="+mj-lt"/>
                <a:ea typeface="+mj-ea"/>
                <a:cs typeface="+mj-cs"/>
              </a:rPr>
              <a:t>Master Gardener Program</a:t>
            </a:r>
          </a:p>
        </p:txBody>
      </p:sp>
      <p:pic>
        <p:nvPicPr>
          <p:cNvPr id="5" name="Picture 4" descr="WSU cougar head logo">
            <a:extLst>
              <a:ext uri="{FF2B5EF4-FFF2-40B4-BE49-F238E27FC236}">
                <a16:creationId xmlns:a16="http://schemas.microsoft.com/office/drawing/2014/main" id="{F2400227-E3A4-464A-8C5A-31A344B33E97}"/>
              </a:ext>
            </a:extLst>
          </p:cNvPr>
          <p:cNvPicPr>
            <a:picLocks noChangeAspect="1"/>
          </p:cNvPicPr>
          <p:nvPr/>
        </p:nvPicPr>
        <p:blipFill>
          <a:blip r:embed="rId3"/>
          <a:srcRect/>
          <a:stretch/>
        </p:blipFill>
        <p:spPr>
          <a:xfrm>
            <a:off x="5216964" y="467731"/>
            <a:ext cx="1758062" cy="1272837"/>
          </a:xfrm>
          <a:prstGeom prst="rect">
            <a:avLst/>
          </a:prstGeom>
        </p:spPr>
      </p:pic>
      <p:sp>
        <p:nvSpPr>
          <p:cNvPr id="3" name="Text Placeholder 2">
            <a:extLst>
              <a:ext uri="{FF2B5EF4-FFF2-40B4-BE49-F238E27FC236}">
                <a16:creationId xmlns:a16="http://schemas.microsoft.com/office/drawing/2014/main" id="{F91654A0-972B-0244-B892-C0CBF28D8299}"/>
              </a:ext>
            </a:extLst>
          </p:cNvPr>
          <p:cNvSpPr>
            <a:spLocks noGrp="1"/>
          </p:cNvSpPr>
          <p:nvPr>
            <p:ph type="body" sz="quarter" idx="11"/>
          </p:nvPr>
        </p:nvSpPr>
        <p:spPr>
          <a:xfrm>
            <a:off x="2451095" y="3649574"/>
            <a:ext cx="7289800" cy="773112"/>
          </a:xfrm>
        </p:spPr>
        <p:txBody>
          <a:bodyPr>
            <a:normAutofit/>
          </a:bodyPr>
          <a:lstStyle/>
          <a:p>
            <a:r>
              <a:rPr lang="en-US" b="1">
                <a:latin typeface="+mj-lt"/>
              </a:rPr>
              <a:t>Informational Session</a:t>
            </a:r>
          </a:p>
        </p:txBody>
      </p:sp>
      <p:sp>
        <p:nvSpPr>
          <p:cNvPr id="4" name="Rectangle 3">
            <a:extLst>
              <a:ext uri="{FF2B5EF4-FFF2-40B4-BE49-F238E27FC236}">
                <a16:creationId xmlns:a16="http://schemas.microsoft.com/office/drawing/2014/main" id="{BCD36BC6-02AA-EB42-B927-65DC284D1BC3}"/>
              </a:ext>
              <a:ext uri="{C183D7F6-B498-43B3-948B-1728B52AA6E4}">
                <adec:decorative xmlns:adec="http://schemas.microsoft.com/office/drawing/2017/decorative" val="1"/>
              </a:ext>
            </a:extLst>
          </p:cNvPr>
          <p:cNvSpPr/>
          <p:nvPr/>
        </p:nvSpPr>
        <p:spPr>
          <a:xfrm>
            <a:off x="5623800" y="4399672"/>
            <a:ext cx="944391" cy="4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xtension Master Gardener flower">
            <a:extLst>
              <a:ext uri="{FF2B5EF4-FFF2-40B4-BE49-F238E27FC236}">
                <a16:creationId xmlns:a16="http://schemas.microsoft.com/office/drawing/2014/main" id="{7694EDF1-1B9A-9248-BBA4-8F1E3D90B4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4518" y="4716075"/>
            <a:ext cx="1221376" cy="1221376"/>
          </a:xfrm>
          <a:prstGeom prst="rect">
            <a:avLst/>
          </a:prstGeom>
        </p:spPr>
      </p:pic>
      <p:pic>
        <p:nvPicPr>
          <p:cNvPr id="13" name="Picture 12">
            <a:extLst>
              <a:ext uri="{FF2B5EF4-FFF2-40B4-BE49-F238E27FC236}">
                <a16:creationId xmlns:a16="http://schemas.microsoft.com/office/drawing/2014/main" id="{2CA29B02-8A82-850C-6B3C-5371E1C9C119}"/>
              </a:ext>
              <a:ext uri="{C183D7F6-B498-43B3-948B-1728B52AA6E4}">
                <adec:decorative xmlns:adec="http://schemas.microsoft.com/office/drawing/2017/decorative" val="1"/>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4464716"/>
            <a:ext cx="4746345" cy="2393284"/>
          </a:xfrm>
          <a:prstGeom prst="rect">
            <a:avLst/>
          </a:prstGeom>
        </p:spPr>
      </p:pic>
      <p:sp>
        <p:nvSpPr>
          <p:cNvPr id="8" name="Right Triangle 7">
            <a:extLst>
              <a:ext uri="{FF2B5EF4-FFF2-40B4-BE49-F238E27FC236}">
                <a16:creationId xmlns:a16="http://schemas.microsoft.com/office/drawing/2014/main" id="{79DA78BC-6F73-3071-EBED-9175C68373B5}"/>
              </a:ext>
              <a:ext uri="{C183D7F6-B498-43B3-948B-1728B52AA6E4}">
                <adec:decorative xmlns:adec="http://schemas.microsoft.com/office/drawing/2017/decorative" val="1"/>
              </a:ext>
            </a:extLst>
          </p:cNvPr>
          <p:cNvSpPr/>
          <p:nvPr/>
        </p:nvSpPr>
        <p:spPr>
          <a:xfrm>
            <a:off x="0" y="4699236"/>
            <a:ext cx="4277639" cy="2158764"/>
          </a:xfrm>
          <a:prstGeom prst="r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B2298C4-CCF6-FFBF-3BC2-930EF2731275}"/>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7436177" y="-21502"/>
            <a:ext cx="4801751" cy="2422450"/>
          </a:xfrm>
          <a:prstGeom prst="rect">
            <a:avLst/>
          </a:prstGeom>
        </p:spPr>
      </p:pic>
      <p:pic>
        <p:nvPicPr>
          <p:cNvPr id="11" name="Picture 10">
            <a:extLst>
              <a:ext uri="{FF2B5EF4-FFF2-40B4-BE49-F238E27FC236}">
                <a16:creationId xmlns:a16="http://schemas.microsoft.com/office/drawing/2014/main" id="{A1F6064C-8CD5-52C9-89B4-0DAD365CCD7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7858439" y="-21502"/>
            <a:ext cx="4379489" cy="2208302"/>
          </a:xfrm>
          <a:prstGeom prst="rect">
            <a:avLst/>
          </a:prstGeom>
        </p:spPr>
      </p:pic>
      <p:sp>
        <p:nvSpPr>
          <p:cNvPr id="15" name="TextBox 14">
            <a:extLst>
              <a:ext uri="{FF2B5EF4-FFF2-40B4-BE49-F238E27FC236}">
                <a16:creationId xmlns:a16="http://schemas.microsoft.com/office/drawing/2014/main" id="{620CD316-BADD-9246-69F6-519059D02E27}"/>
              </a:ext>
            </a:extLst>
          </p:cNvPr>
          <p:cNvSpPr txBox="1"/>
          <p:nvPr/>
        </p:nvSpPr>
        <p:spPr>
          <a:xfrm>
            <a:off x="4546790" y="6331741"/>
            <a:ext cx="7708356" cy="707886"/>
          </a:xfrm>
          <a:prstGeom prst="rect">
            <a:avLst/>
          </a:prstGeom>
          <a:noFill/>
        </p:spPr>
        <p:txBody>
          <a:bodyPr wrap="square" rtlCol="0">
            <a:spAutoFit/>
          </a:bodyPr>
          <a:lstStyle/>
          <a:p>
            <a:r>
              <a:rPr lang="en-US" sz="1100" kern="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WSU Extension programs and employment are available to all without discrimination. Evidence of noncompliance may be reported through your local Extension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67633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Educational Outreach</a:t>
            </a:r>
          </a:p>
        </p:txBody>
      </p:sp>
      <p:sp>
        <p:nvSpPr>
          <p:cNvPr id="9" name="Rectangle: Rounded Corners 8">
            <a:extLst>
              <a:ext uri="{FF2B5EF4-FFF2-40B4-BE49-F238E27FC236}">
                <a16:creationId xmlns:a16="http://schemas.microsoft.com/office/drawing/2014/main" id="{0268A37E-024A-6720-C51D-0C1A8E31BB47}"/>
              </a:ext>
            </a:extLst>
          </p:cNvPr>
          <p:cNvSpPr/>
          <p:nvPr/>
        </p:nvSpPr>
        <p:spPr>
          <a:xfrm>
            <a:off x="5219738" y="2477836"/>
            <a:ext cx="2768693" cy="4042837"/>
          </a:xfrm>
          <a:prstGeom prst="roundRect">
            <a:avLst/>
          </a:prstGeom>
          <a:solidFill>
            <a:srgbClr val="AADC24">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a:extLst>
              <a:ext uri="{FF2B5EF4-FFF2-40B4-BE49-F238E27FC236}">
                <a16:creationId xmlns:a16="http://schemas.microsoft.com/office/drawing/2014/main" id="{BD7BB4D4-2845-60BD-D539-FF63C066D809}"/>
              </a:ext>
            </a:extLst>
          </p:cNvPr>
          <p:cNvSpPr txBox="1"/>
          <p:nvPr/>
        </p:nvSpPr>
        <p:spPr>
          <a:xfrm>
            <a:off x="413313" y="1741036"/>
            <a:ext cx="4570915" cy="3759427"/>
          </a:xfrm>
          <a:prstGeom prst="rect">
            <a:avLst/>
          </a:prstGeom>
          <a:noFill/>
        </p:spPr>
        <p:txBody>
          <a:bodyPr wrap="square">
            <a:spAutoFit/>
          </a:bodyPr>
          <a:lstStyle/>
          <a:p>
            <a:pPr algn="l" fontAlgn="base">
              <a:lnSpc>
                <a:spcPct val="100000"/>
              </a:lnSpc>
            </a:pPr>
            <a:r>
              <a:rPr lang="en-US" sz="3200" b="1">
                <a:latin typeface="Arial" panose="020B0604020202020204" pitchFamily="34" charset="0"/>
                <a:ea typeface="Open Sans" panose="020B0606030504020204" pitchFamily="34" charset="0"/>
                <a:cs typeface="Arial" panose="020B0604020202020204" pitchFamily="34" charset="0"/>
              </a:rPr>
              <a:t>Our Programs</a:t>
            </a:r>
          </a:p>
          <a:p>
            <a:pPr fontAlgn="base">
              <a:lnSpc>
                <a:spcPct val="150000"/>
              </a:lnSpc>
            </a:pPr>
            <a:endParaRPr lang="en-US" sz="2000">
              <a:latin typeface="Arial" panose="020B0604020202020204" pitchFamily="34" charset="0"/>
              <a:ea typeface="Open Sans" panose="020B0606030504020204" pitchFamily="34" charset="0"/>
              <a:cs typeface="Arial" panose="020B0604020202020204" pitchFamily="34" charset="0"/>
            </a:endParaRP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“Ask A Master Gardener” Clinics</a:t>
            </a:r>
          </a:p>
          <a:p>
            <a:pPr fontAlgn="base">
              <a:lnSpc>
                <a:spcPct val="150000"/>
              </a:lnSpc>
            </a:pPr>
            <a:r>
              <a:rPr lang="en-US" sz="2000" b="1" i="0" u="none" strike="noStrike">
                <a:solidFill>
                  <a:srgbClr val="AADC24"/>
                </a:solidFill>
                <a:effectLst/>
                <a:latin typeface="Arial" panose="020B0604020202020204" pitchFamily="34" charset="0"/>
                <a:ea typeface="Open Sans" panose="020B0606030504020204" pitchFamily="34" charset="0"/>
                <a:cs typeface="Arial" panose="020B0604020202020204" pitchFamily="34" charset="0"/>
              </a:rPr>
              <a:t>Demonstration Gardens</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Youth Gardening Workshops</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Speaker’s Bureau</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Community Garden Mentorship</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Propagation Group</a:t>
            </a:r>
          </a:p>
        </p:txBody>
      </p:sp>
      <p:sp>
        <p:nvSpPr>
          <p:cNvPr id="13" name="Rectangle: Rounded Corners 12">
            <a:extLst>
              <a:ext uri="{FF2B5EF4-FFF2-40B4-BE49-F238E27FC236}">
                <a16:creationId xmlns:a16="http://schemas.microsoft.com/office/drawing/2014/main" id="{0AEC0426-308B-6119-C7A0-76B32EEC9FD0}"/>
              </a:ext>
            </a:extLst>
          </p:cNvPr>
          <p:cNvSpPr/>
          <p:nvPr/>
        </p:nvSpPr>
        <p:spPr>
          <a:xfrm>
            <a:off x="5219740" y="1741036"/>
            <a:ext cx="2768693" cy="531269"/>
          </a:xfrm>
          <a:prstGeom prst="roundRect">
            <a:avLst/>
          </a:prstGeom>
          <a:solidFill>
            <a:srgbClr val="AAD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Box 13">
            <a:extLst>
              <a:ext uri="{FF2B5EF4-FFF2-40B4-BE49-F238E27FC236}">
                <a16:creationId xmlns:a16="http://schemas.microsoft.com/office/drawing/2014/main" id="{907A5330-61C7-D17C-402F-CC082C710166}"/>
              </a:ext>
            </a:extLst>
          </p:cNvPr>
          <p:cNvSpPr txBox="1"/>
          <p:nvPr/>
        </p:nvSpPr>
        <p:spPr>
          <a:xfrm>
            <a:off x="5549346" y="1806615"/>
            <a:ext cx="2109475"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Demo Gardens</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A7E241A-E36A-E991-04AA-CC4509CD8B0B}"/>
              </a:ext>
            </a:extLst>
          </p:cNvPr>
          <p:cNvSpPr txBox="1"/>
          <p:nvPr/>
        </p:nvSpPr>
        <p:spPr>
          <a:xfrm>
            <a:off x="5343525" y="2701646"/>
            <a:ext cx="2531252" cy="2893100"/>
          </a:xfrm>
          <a:prstGeom prst="rect">
            <a:avLst/>
          </a:prstGeom>
          <a:noFill/>
        </p:spPr>
        <p:txBody>
          <a:bodyPr wrap="square">
            <a:spAutoFit/>
          </a:bodyPr>
          <a:lstStyle/>
          <a:p>
            <a:pPr algn="l" fontAlgn="base">
              <a:lnSpc>
                <a:spcPct val="100000"/>
              </a:lnSpc>
            </a:pPr>
            <a:r>
              <a:rPr lang="en-US" sz="140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Demonstration Gardens are </a:t>
            </a:r>
            <a:r>
              <a:rPr lang="en-US" sz="1400" b="1"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free outdoor classrooms</a:t>
            </a:r>
            <a:r>
              <a:rPr lang="en-US" sz="140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 open to the public. They are built to teach gardening, conservation and sustainability techniques for all ages.</a:t>
            </a:r>
          </a:p>
          <a:p>
            <a:pPr algn="l" fontAlgn="base">
              <a:lnSpc>
                <a:spcPct val="100000"/>
              </a:lnSpc>
            </a:pPr>
            <a:endParaRPr lang="en-US" sz="140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r>
              <a:rPr lang="en-US" sz="1400">
                <a:solidFill>
                  <a:srgbClr val="000000"/>
                </a:solidFill>
                <a:latin typeface="Arial" panose="020B0604020202020204" pitchFamily="34" charset="0"/>
                <a:ea typeface="Open Sans" panose="020B0606030504020204" pitchFamily="34" charset="0"/>
                <a:cs typeface="Arial" panose="020B0604020202020204" pitchFamily="34" charset="0"/>
              </a:rPr>
              <a:t>Each garden showcases something unique and is inspired by volunteer interest, research, and community need.</a:t>
            </a:r>
          </a:p>
        </p:txBody>
      </p:sp>
      <p:sp>
        <p:nvSpPr>
          <p:cNvPr id="16" name="TextBox 15">
            <a:extLst>
              <a:ext uri="{FF2B5EF4-FFF2-40B4-BE49-F238E27FC236}">
                <a16:creationId xmlns:a16="http://schemas.microsoft.com/office/drawing/2014/main" id="{3ABC9EA9-3D6F-CCE3-F2A1-613CF09F79C8}"/>
              </a:ext>
            </a:extLst>
          </p:cNvPr>
          <p:cNvSpPr txBox="1"/>
          <p:nvPr/>
        </p:nvSpPr>
        <p:spPr>
          <a:xfrm>
            <a:off x="8565850" y="2501591"/>
            <a:ext cx="3073700" cy="3293209"/>
          </a:xfrm>
          <a:prstGeom prst="rect">
            <a:avLst/>
          </a:prstGeom>
          <a:noFill/>
        </p:spPr>
        <p:txBody>
          <a:bodyPr wrap="square">
            <a:spAutoFit/>
          </a:bodyPr>
          <a:lstStyle/>
          <a:p>
            <a:pPr algn="l" fontAlgn="base">
              <a:lnSpc>
                <a:spcPct val="100000"/>
              </a:lnSpc>
              <a:spcBef>
                <a:spcPts val="0"/>
              </a:spcBef>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Volunteers learn and demonstrate:</a:t>
            </a:r>
          </a:p>
          <a:p>
            <a:pPr algn="l" fontAlgn="base">
              <a:lnSpc>
                <a:spcPct val="100000"/>
              </a:lnSpc>
              <a:spcBef>
                <a:spcPts val="0"/>
              </a:spcBef>
            </a:pPr>
            <a:endParaRPr lang="en-US" sz="160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342900" indent="-342900" algn="l" fontAlgn="base">
              <a:lnSpc>
                <a:spcPct val="100000"/>
              </a:lnSpc>
              <a:spcBef>
                <a:spcPts val="0"/>
              </a:spcBef>
              <a:buFont typeface="Arial" panose="020B0604020202020204" pitchFamily="34" charset="0"/>
              <a:buChar char="•"/>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Composting</a:t>
            </a:r>
          </a:p>
          <a:p>
            <a:pPr marL="342900" indent="-342900" algn="l" fontAlgn="base">
              <a:lnSpc>
                <a:spcPct val="100000"/>
              </a:lnSpc>
              <a:spcBef>
                <a:spcPts val="0"/>
              </a:spcBef>
              <a:buFont typeface="Arial" panose="020B0604020202020204" pitchFamily="34" charset="0"/>
              <a:buChar char="•"/>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Urban Edibles</a:t>
            </a:r>
          </a:p>
          <a:p>
            <a:pPr marL="342900" indent="-342900" algn="l" fontAlgn="base">
              <a:lnSpc>
                <a:spcPct val="100000"/>
              </a:lnSpc>
              <a:spcBef>
                <a:spcPts val="0"/>
              </a:spcBef>
              <a:buFont typeface="Arial" panose="020B0604020202020204" pitchFamily="34" charset="0"/>
              <a:buChar char="•"/>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Container Gardening</a:t>
            </a:r>
          </a:p>
          <a:p>
            <a:pPr marL="342900" indent="-342900" algn="l" fontAlgn="base">
              <a:lnSpc>
                <a:spcPct val="100000"/>
              </a:lnSpc>
              <a:spcBef>
                <a:spcPts val="0"/>
              </a:spcBef>
              <a:buFont typeface="Arial" panose="020B0604020202020204" pitchFamily="34" charset="0"/>
              <a:buChar char="•"/>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Propagation</a:t>
            </a:r>
          </a:p>
          <a:p>
            <a:pPr marL="342900" indent="-342900" algn="l" fontAlgn="base">
              <a:lnSpc>
                <a:spcPct val="100000"/>
              </a:lnSpc>
              <a:spcBef>
                <a:spcPts val="0"/>
              </a:spcBef>
              <a:buFont typeface="Arial" panose="020B0604020202020204" pitchFamily="34" charset="0"/>
              <a:buChar char="•"/>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Native Plants</a:t>
            </a:r>
          </a:p>
          <a:p>
            <a:pPr marL="342900" indent="-342900" algn="l" fontAlgn="base">
              <a:lnSpc>
                <a:spcPct val="100000"/>
              </a:lnSpc>
              <a:spcBef>
                <a:spcPts val="0"/>
              </a:spcBef>
              <a:buFont typeface="Arial" panose="020B0604020202020204" pitchFamily="34" charset="0"/>
              <a:buChar char="•"/>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Shade Garden</a:t>
            </a:r>
          </a:p>
          <a:p>
            <a:pPr marL="342900" indent="-342900" algn="l" fontAlgn="base">
              <a:lnSpc>
                <a:spcPct val="100000"/>
              </a:lnSpc>
              <a:spcBef>
                <a:spcPts val="0"/>
              </a:spcBef>
              <a:buFont typeface="Arial" panose="020B0604020202020204" pitchFamily="34" charset="0"/>
              <a:buChar char="•"/>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Pollinator Garden</a:t>
            </a:r>
          </a:p>
          <a:p>
            <a:pPr marL="342900" indent="-342900" algn="l" fontAlgn="base">
              <a:lnSpc>
                <a:spcPct val="100000"/>
              </a:lnSpc>
              <a:spcBef>
                <a:spcPts val="0"/>
              </a:spcBef>
              <a:buFont typeface="Arial" panose="020B0604020202020204" pitchFamily="34" charset="0"/>
              <a:buChar char="•"/>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Accessible Garden Beds</a:t>
            </a:r>
          </a:p>
          <a:p>
            <a:pPr marL="342900" indent="-342900" algn="l" fontAlgn="base">
              <a:lnSpc>
                <a:spcPct val="100000"/>
              </a:lnSpc>
              <a:spcBef>
                <a:spcPts val="0"/>
              </a:spcBef>
              <a:buFont typeface="Arial" panose="020B0604020202020204" pitchFamily="34" charset="0"/>
              <a:buChar char="•"/>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Hügelkultur </a:t>
            </a:r>
          </a:p>
          <a:p>
            <a:pPr marL="342900" indent="-342900" algn="l" fontAlgn="base">
              <a:lnSpc>
                <a:spcPct val="100000"/>
              </a:lnSpc>
              <a:spcBef>
                <a:spcPts val="0"/>
              </a:spcBef>
              <a:buFont typeface="Arial" panose="020B0604020202020204" pitchFamily="34" charset="0"/>
              <a:buChar char="•"/>
            </a:pPr>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and more…	</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8714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Educational Outreach</a:t>
            </a:r>
          </a:p>
        </p:txBody>
      </p:sp>
      <p:sp>
        <p:nvSpPr>
          <p:cNvPr id="9" name="Rectangle: Rounded Corners 8">
            <a:extLst>
              <a:ext uri="{FF2B5EF4-FFF2-40B4-BE49-F238E27FC236}">
                <a16:creationId xmlns:a16="http://schemas.microsoft.com/office/drawing/2014/main" id="{0268A37E-024A-6720-C51D-0C1A8E31BB47}"/>
              </a:ext>
            </a:extLst>
          </p:cNvPr>
          <p:cNvSpPr/>
          <p:nvPr/>
        </p:nvSpPr>
        <p:spPr>
          <a:xfrm>
            <a:off x="5219738" y="2477836"/>
            <a:ext cx="2768693" cy="4042837"/>
          </a:xfrm>
          <a:prstGeom prst="roundRect">
            <a:avLst/>
          </a:prstGeom>
          <a:solidFill>
            <a:srgbClr val="AADC24">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a:extLst>
              <a:ext uri="{FF2B5EF4-FFF2-40B4-BE49-F238E27FC236}">
                <a16:creationId xmlns:a16="http://schemas.microsoft.com/office/drawing/2014/main" id="{BD7BB4D4-2845-60BD-D539-FF63C066D809}"/>
              </a:ext>
            </a:extLst>
          </p:cNvPr>
          <p:cNvSpPr txBox="1"/>
          <p:nvPr/>
        </p:nvSpPr>
        <p:spPr>
          <a:xfrm>
            <a:off x="413313" y="1741036"/>
            <a:ext cx="4570915" cy="3759427"/>
          </a:xfrm>
          <a:prstGeom prst="rect">
            <a:avLst/>
          </a:prstGeom>
          <a:noFill/>
        </p:spPr>
        <p:txBody>
          <a:bodyPr wrap="square">
            <a:spAutoFit/>
          </a:bodyPr>
          <a:lstStyle/>
          <a:p>
            <a:pPr algn="l" fontAlgn="base">
              <a:lnSpc>
                <a:spcPct val="100000"/>
              </a:lnSpc>
            </a:pPr>
            <a:r>
              <a:rPr lang="en-US" sz="3200" b="1">
                <a:latin typeface="Arial" panose="020B0604020202020204" pitchFamily="34" charset="0"/>
                <a:ea typeface="Open Sans" panose="020B0606030504020204" pitchFamily="34" charset="0"/>
                <a:cs typeface="Arial" panose="020B0604020202020204" pitchFamily="34" charset="0"/>
              </a:rPr>
              <a:t>Our Programs</a:t>
            </a:r>
          </a:p>
          <a:p>
            <a:pPr fontAlgn="base">
              <a:lnSpc>
                <a:spcPct val="150000"/>
              </a:lnSpc>
            </a:pPr>
            <a:endParaRPr lang="en-US" sz="2000">
              <a:latin typeface="Arial" panose="020B0604020202020204" pitchFamily="34" charset="0"/>
              <a:ea typeface="Open Sans" panose="020B0606030504020204" pitchFamily="34" charset="0"/>
              <a:cs typeface="Arial" panose="020B0604020202020204" pitchFamily="34" charset="0"/>
            </a:endParaRP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“Ask A Master Gardener” Clinics</a:t>
            </a:r>
          </a:p>
          <a:p>
            <a:pPr fontAlgn="base">
              <a:lnSpc>
                <a:spcPct val="150000"/>
              </a:lnSpc>
            </a:pPr>
            <a:r>
              <a:rPr lang="en-US" sz="2000" b="1" i="0" u="none" strike="noStrike">
                <a:solidFill>
                  <a:srgbClr val="AADC24"/>
                </a:solidFill>
                <a:effectLst/>
                <a:latin typeface="Arial" panose="020B0604020202020204" pitchFamily="34" charset="0"/>
                <a:ea typeface="Open Sans" panose="020B0606030504020204" pitchFamily="34" charset="0"/>
                <a:cs typeface="Arial" panose="020B0604020202020204" pitchFamily="34" charset="0"/>
              </a:rPr>
              <a:t>Demonstration Gardens</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Youth Gardening Workshops</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Speaker’s Bureau</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Community Garden Mentorship</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Propagation Group</a:t>
            </a:r>
          </a:p>
        </p:txBody>
      </p:sp>
      <p:sp>
        <p:nvSpPr>
          <p:cNvPr id="13" name="Rectangle: Rounded Corners 12">
            <a:extLst>
              <a:ext uri="{FF2B5EF4-FFF2-40B4-BE49-F238E27FC236}">
                <a16:creationId xmlns:a16="http://schemas.microsoft.com/office/drawing/2014/main" id="{0AEC0426-308B-6119-C7A0-76B32EEC9FD0}"/>
              </a:ext>
            </a:extLst>
          </p:cNvPr>
          <p:cNvSpPr/>
          <p:nvPr/>
        </p:nvSpPr>
        <p:spPr>
          <a:xfrm>
            <a:off x="5219740" y="1741036"/>
            <a:ext cx="2768693" cy="531269"/>
          </a:xfrm>
          <a:prstGeom prst="roundRect">
            <a:avLst/>
          </a:prstGeom>
          <a:solidFill>
            <a:srgbClr val="AAD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Box 13">
            <a:extLst>
              <a:ext uri="{FF2B5EF4-FFF2-40B4-BE49-F238E27FC236}">
                <a16:creationId xmlns:a16="http://schemas.microsoft.com/office/drawing/2014/main" id="{907A5330-61C7-D17C-402F-CC082C710166}"/>
              </a:ext>
            </a:extLst>
          </p:cNvPr>
          <p:cNvSpPr txBox="1"/>
          <p:nvPr/>
        </p:nvSpPr>
        <p:spPr>
          <a:xfrm>
            <a:off x="5549346" y="1806615"/>
            <a:ext cx="2109475"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Demo Gardens</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700D059-C6A4-0780-AA68-B29BE715A4D8}"/>
              </a:ext>
            </a:extLst>
          </p:cNvPr>
          <p:cNvSpPr txBox="1"/>
          <p:nvPr/>
        </p:nvSpPr>
        <p:spPr>
          <a:xfrm>
            <a:off x="5357507" y="2674899"/>
            <a:ext cx="2493152" cy="2677656"/>
          </a:xfrm>
          <a:prstGeom prst="rect">
            <a:avLst/>
          </a:prstGeom>
          <a:noFill/>
        </p:spPr>
        <p:txBody>
          <a:bodyPr wrap="square">
            <a:spAutoFit/>
          </a:bodyPr>
          <a:lstStyle/>
          <a:p>
            <a:pPr algn="l" fontAlgn="base">
              <a:lnSpc>
                <a:spcPct val="100000"/>
              </a:lnSpc>
            </a:pPr>
            <a:r>
              <a:rPr lang="en-US" sz="140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Two locations in Pierce County: </a:t>
            </a:r>
          </a:p>
          <a:p>
            <a:pPr algn="l" fontAlgn="base">
              <a:lnSpc>
                <a:spcPct val="100000"/>
              </a:lnSpc>
            </a:pPr>
            <a:endParaRPr lang="en-US" sz="1400">
              <a:solidFill>
                <a:srgbClr val="000000"/>
              </a:solidFill>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r>
              <a:rPr lang="en-US" sz="1400" b="1">
                <a:solidFill>
                  <a:srgbClr val="000000"/>
                </a:solidFill>
                <a:latin typeface="Arial" panose="020B0604020202020204" pitchFamily="34" charset="0"/>
                <a:ea typeface="Open Sans" panose="020B0606030504020204" pitchFamily="34" charset="0"/>
                <a:cs typeface="Arial" panose="020B0604020202020204" pitchFamily="34" charset="0"/>
              </a:rPr>
              <a:t>Gig Harbor Demonstration Garden </a:t>
            </a:r>
          </a:p>
          <a:p>
            <a:pPr algn="l" fontAlgn="base">
              <a:lnSpc>
                <a:spcPct val="100000"/>
              </a:lnSpc>
            </a:pPr>
            <a:r>
              <a:rPr lang="en-US" sz="1400">
                <a:solidFill>
                  <a:srgbClr val="000000"/>
                </a:solidFill>
                <a:latin typeface="Arial" panose="020B0604020202020204" pitchFamily="34" charset="0"/>
                <a:ea typeface="Open Sans" panose="020B0606030504020204" pitchFamily="34" charset="0"/>
                <a:cs typeface="Arial" panose="020B0604020202020204" pitchFamily="34" charset="0"/>
              </a:rPr>
              <a:t>(located within Sehmel Homestead Parks)</a:t>
            </a:r>
          </a:p>
          <a:p>
            <a:pPr algn="l" fontAlgn="base">
              <a:lnSpc>
                <a:spcPct val="100000"/>
              </a:lnSpc>
            </a:pPr>
            <a:endParaRPr lang="en-US" sz="1400">
              <a:solidFill>
                <a:srgbClr val="000000"/>
              </a:solidFill>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r>
              <a:rPr lang="en-US" sz="1400" b="1">
                <a:solidFill>
                  <a:srgbClr val="000000"/>
                </a:solidFill>
                <a:latin typeface="Arial" panose="020B0604020202020204" pitchFamily="34" charset="0"/>
                <a:ea typeface="Open Sans" panose="020B0606030504020204" pitchFamily="34" charset="0"/>
                <a:cs typeface="Arial" panose="020B0604020202020204" pitchFamily="34" charset="0"/>
              </a:rPr>
              <a:t>Puyallup Demonstration Garden </a:t>
            </a:r>
          </a:p>
          <a:p>
            <a:pPr algn="l" fontAlgn="base">
              <a:lnSpc>
                <a:spcPct val="100000"/>
              </a:lnSpc>
            </a:pPr>
            <a:r>
              <a:rPr lang="en-US" sz="1400">
                <a:solidFill>
                  <a:srgbClr val="000000"/>
                </a:solidFill>
                <a:latin typeface="Arial" panose="020B0604020202020204" pitchFamily="34" charset="0"/>
                <a:ea typeface="Open Sans" panose="020B0606030504020204" pitchFamily="34" charset="0"/>
                <a:cs typeface="Arial" panose="020B0604020202020204" pitchFamily="34" charset="0"/>
              </a:rPr>
              <a:t>(located at WSU Research and Extension Center)</a:t>
            </a:r>
          </a:p>
        </p:txBody>
      </p:sp>
      <p:pic>
        <p:nvPicPr>
          <p:cNvPr id="3" name="Picture 2" descr="A garden with a sign&#10;&#10;Description automatically generated with low confidence">
            <a:extLst>
              <a:ext uri="{FF2B5EF4-FFF2-40B4-BE49-F238E27FC236}">
                <a16:creationId xmlns:a16="http://schemas.microsoft.com/office/drawing/2014/main" id="{352603F7-5445-BA2D-30A6-AE589282A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847" y="3964590"/>
            <a:ext cx="3410609" cy="2556083"/>
          </a:xfrm>
          <a:prstGeom prst="rect">
            <a:avLst/>
          </a:prstGeom>
        </p:spPr>
      </p:pic>
      <p:pic>
        <p:nvPicPr>
          <p:cNvPr id="5" name="Picture 4" descr="A garden with potted plants&#10;&#10;Description automatically generated with low confidence">
            <a:extLst>
              <a:ext uri="{FF2B5EF4-FFF2-40B4-BE49-F238E27FC236}">
                <a16:creationId xmlns:a16="http://schemas.microsoft.com/office/drawing/2014/main" id="{29A34861-4D8F-3070-7EF9-78BCC8F88F4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84345" y="1305193"/>
            <a:ext cx="3408111" cy="2556083"/>
          </a:xfrm>
          <a:prstGeom prst="rect">
            <a:avLst/>
          </a:prstGeom>
        </p:spPr>
      </p:pic>
      <p:sp>
        <p:nvSpPr>
          <p:cNvPr id="6" name="TextBox 5">
            <a:extLst>
              <a:ext uri="{FF2B5EF4-FFF2-40B4-BE49-F238E27FC236}">
                <a16:creationId xmlns:a16="http://schemas.microsoft.com/office/drawing/2014/main" id="{C0142919-05BA-A461-CDED-596F03BFA6A3}"/>
              </a:ext>
            </a:extLst>
          </p:cNvPr>
          <p:cNvSpPr txBox="1"/>
          <p:nvPr/>
        </p:nvSpPr>
        <p:spPr>
          <a:xfrm>
            <a:off x="8567581" y="6139000"/>
            <a:ext cx="2109475" cy="307777"/>
          </a:xfrm>
          <a:prstGeom prst="rect">
            <a:avLst/>
          </a:prstGeom>
          <a:noFill/>
        </p:spPr>
        <p:txBody>
          <a:bodyPr wrap="square">
            <a:spAutoFit/>
          </a:bodyPr>
          <a:lstStyle/>
          <a:p>
            <a:pPr>
              <a:lnSpc>
                <a:spcPct val="100000"/>
              </a:lnSpc>
              <a:spcBef>
                <a:spcPts val="0"/>
              </a:spcBef>
            </a:pPr>
            <a:r>
              <a:rPr lang="en-US" sz="1400" i="1">
                <a:solidFill>
                  <a:schemeClr val="bg1"/>
                </a:solidFill>
                <a:latin typeface="Arial" panose="020B0604020202020204" pitchFamily="34" charset="0"/>
                <a:ea typeface="Open Sans" panose="020B0606030504020204" pitchFamily="34" charset="0"/>
                <a:cs typeface="Arial" panose="020B0604020202020204" pitchFamily="34" charset="0"/>
              </a:rPr>
              <a:t>Puyallup</a:t>
            </a:r>
          </a:p>
        </p:txBody>
      </p:sp>
      <p:sp>
        <p:nvSpPr>
          <p:cNvPr id="7" name="TextBox 6">
            <a:extLst>
              <a:ext uri="{FF2B5EF4-FFF2-40B4-BE49-F238E27FC236}">
                <a16:creationId xmlns:a16="http://schemas.microsoft.com/office/drawing/2014/main" id="{3D49AC7E-B86B-AE2F-5944-0B59C62F9261}"/>
              </a:ext>
            </a:extLst>
          </p:cNvPr>
          <p:cNvSpPr txBox="1"/>
          <p:nvPr/>
        </p:nvSpPr>
        <p:spPr>
          <a:xfrm>
            <a:off x="10818668" y="1342084"/>
            <a:ext cx="2109475" cy="307777"/>
          </a:xfrm>
          <a:prstGeom prst="rect">
            <a:avLst/>
          </a:prstGeom>
          <a:noFill/>
        </p:spPr>
        <p:txBody>
          <a:bodyPr wrap="square">
            <a:spAutoFit/>
          </a:bodyPr>
          <a:lstStyle/>
          <a:p>
            <a:pPr>
              <a:lnSpc>
                <a:spcPct val="100000"/>
              </a:lnSpc>
              <a:spcBef>
                <a:spcPts val="0"/>
              </a:spcBef>
            </a:pPr>
            <a:r>
              <a:rPr lang="en-US" sz="1400" i="1">
                <a:solidFill>
                  <a:schemeClr val="bg1"/>
                </a:solidFill>
                <a:latin typeface="Arial" panose="020B0604020202020204" pitchFamily="34" charset="0"/>
                <a:ea typeface="Open Sans" panose="020B0606030504020204" pitchFamily="34" charset="0"/>
                <a:cs typeface="Arial" panose="020B0604020202020204" pitchFamily="34" charset="0"/>
              </a:rPr>
              <a:t>Gig Harbor</a:t>
            </a:r>
          </a:p>
        </p:txBody>
      </p:sp>
    </p:spTree>
    <p:extLst>
      <p:ext uri="{BB962C8B-B14F-4D97-AF65-F5344CB8AC3E}">
        <p14:creationId xmlns:p14="http://schemas.microsoft.com/office/powerpoint/2010/main" val="12914740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Educational Outreach</a:t>
            </a:r>
          </a:p>
        </p:txBody>
      </p:sp>
      <p:sp>
        <p:nvSpPr>
          <p:cNvPr id="14" name="TextBox 13">
            <a:extLst>
              <a:ext uri="{FF2B5EF4-FFF2-40B4-BE49-F238E27FC236}">
                <a16:creationId xmlns:a16="http://schemas.microsoft.com/office/drawing/2014/main" id="{907A5330-61C7-D17C-402F-CC082C710166}"/>
              </a:ext>
            </a:extLst>
          </p:cNvPr>
          <p:cNvSpPr txBox="1"/>
          <p:nvPr/>
        </p:nvSpPr>
        <p:spPr>
          <a:xfrm>
            <a:off x="5549346" y="1806615"/>
            <a:ext cx="2109475"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Demo Gardens</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BBCF8DA-F081-F5B9-DED9-00BA6A3DFA5A}"/>
              </a:ext>
            </a:extLst>
          </p:cNvPr>
          <p:cNvSpPr txBox="1"/>
          <p:nvPr/>
        </p:nvSpPr>
        <p:spPr>
          <a:xfrm>
            <a:off x="413313" y="1741036"/>
            <a:ext cx="4570915" cy="3759427"/>
          </a:xfrm>
          <a:prstGeom prst="rect">
            <a:avLst/>
          </a:prstGeom>
          <a:noFill/>
        </p:spPr>
        <p:txBody>
          <a:bodyPr wrap="square">
            <a:spAutoFit/>
          </a:bodyPr>
          <a:lstStyle/>
          <a:p>
            <a:pPr algn="l" fontAlgn="base">
              <a:lnSpc>
                <a:spcPct val="100000"/>
              </a:lnSpc>
            </a:pPr>
            <a:r>
              <a:rPr lang="en-US" sz="3200" b="1">
                <a:latin typeface="Arial" panose="020B0604020202020204" pitchFamily="34" charset="0"/>
                <a:ea typeface="Open Sans" panose="020B0606030504020204" pitchFamily="34" charset="0"/>
                <a:cs typeface="Arial" panose="020B0604020202020204" pitchFamily="34" charset="0"/>
              </a:rPr>
              <a:t>Our Programs</a:t>
            </a:r>
          </a:p>
          <a:p>
            <a:pPr fontAlgn="base">
              <a:lnSpc>
                <a:spcPct val="150000"/>
              </a:lnSpc>
            </a:pPr>
            <a:endParaRPr lang="en-US" sz="2000">
              <a:latin typeface="Arial" panose="020B0604020202020204" pitchFamily="34" charset="0"/>
              <a:ea typeface="Open Sans" panose="020B0606030504020204" pitchFamily="34" charset="0"/>
              <a:cs typeface="Arial" panose="020B0604020202020204" pitchFamily="34" charset="0"/>
            </a:endParaRP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“Ask A Master Gardener” Clinics</a:t>
            </a: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Demonstration Gardens</a:t>
            </a:r>
          </a:p>
          <a:p>
            <a:pPr fontAlgn="base">
              <a:lnSpc>
                <a:spcPct val="150000"/>
              </a:lnSpc>
            </a:pPr>
            <a:r>
              <a:rPr lang="en-US" sz="2000" b="1">
                <a:solidFill>
                  <a:srgbClr val="F3E700"/>
                </a:solidFill>
                <a:latin typeface="Arial" panose="020B0604020202020204" pitchFamily="34" charset="0"/>
                <a:ea typeface="Open Sans" panose="020B0606030504020204" pitchFamily="34" charset="0"/>
                <a:cs typeface="Arial" panose="020B0604020202020204" pitchFamily="34" charset="0"/>
              </a:rPr>
              <a:t>Youth Gardening</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Speaker’s Bureau</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Community Garden Mentorship</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Propagation Group</a:t>
            </a:r>
          </a:p>
        </p:txBody>
      </p:sp>
      <p:sp>
        <p:nvSpPr>
          <p:cNvPr id="10" name="Rectangle: Rounded Corners 9">
            <a:extLst>
              <a:ext uri="{FF2B5EF4-FFF2-40B4-BE49-F238E27FC236}">
                <a16:creationId xmlns:a16="http://schemas.microsoft.com/office/drawing/2014/main" id="{444450EE-3293-D371-9A5A-3352E3475EB7}"/>
              </a:ext>
            </a:extLst>
          </p:cNvPr>
          <p:cNvSpPr/>
          <p:nvPr/>
        </p:nvSpPr>
        <p:spPr>
          <a:xfrm>
            <a:off x="5219737" y="2448802"/>
            <a:ext cx="2768692" cy="4071871"/>
          </a:xfrm>
          <a:prstGeom prst="roundRect">
            <a:avLst/>
          </a:prstGeom>
          <a:solidFill>
            <a:srgbClr val="F3E70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Rounded Corners 14">
            <a:extLst>
              <a:ext uri="{FF2B5EF4-FFF2-40B4-BE49-F238E27FC236}">
                <a16:creationId xmlns:a16="http://schemas.microsoft.com/office/drawing/2014/main" id="{5594BCEC-51BB-7DBE-5B7A-0957D654965E}"/>
              </a:ext>
            </a:extLst>
          </p:cNvPr>
          <p:cNvSpPr/>
          <p:nvPr/>
        </p:nvSpPr>
        <p:spPr>
          <a:xfrm>
            <a:off x="5219737" y="1741036"/>
            <a:ext cx="2768696" cy="531269"/>
          </a:xfrm>
          <a:prstGeom prst="roundRect">
            <a:avLst/>
          </a:prstGeom>
          <a:solidFill>
            <a:srgbClr val="F3E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a:extLst>
              <a:ext uri="{FF2B5EF4-FFF2-40B4-BE49-F238E27FC236}">
                <a16:creationId xmlns:a16="http://schemas.microsoft.com/office/drawing/2014/main" id="{EF8D122F-695B-1312-30B9-ABF5FBACBAB4}"/>
              </a:ext>
            </a:extLst>
          </p:cNvPr>
          <p:cNvSpPr txBox="1"/>
          <p:nvPr/>
        </p:nvSpPr>
        <p:spPr>
          <a:xfrm>
            <a:off x="5390690" y="1813005"/>
            <a:ext cx="2426786"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Youth Gardening</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8C9224D-7DD2-3BB0-74A4-93B3FF7695BC}"/>
              </a:ext>
            </a:extLst>
          </p:cNvPr>
          <p:cNvSpPr txBox="1"/>
          <p:nvPr/>
        </p:nvSpPr>
        <p:spPr>
          <a:xfrm>
            <a:off x="5375085" y="2668919"/>
            <a:ext cx="2530665" cy="3754874"/>
          </a:xfrm>
          <a:prstGeom prst="rect">
            <a:avLst/>
          </a:prstGeom>
          <a:noFill/>
        </p:spPr>
        <p:txBody>
          <a:bodyPr wrap="square">
            <a:spAutoFit/>
          </a:bodyPr>
          <a:lstStyle/>
          <a:p>
            <a:pPr fontAlgn="base"/>
            <a:r>
              <a:rPr lang="en-US" sz="1400" b="0" i="0">
                <a:effectLst/>
                <a:latin typeface="Arial" panose="020B0604020202020204" pitchFamily="34" charset="0"/>
                <a:ea typeface="Open Sans" panose="020B0606030504020204" pitchFamily="34" charset="0"/>
                <a:cs typeface="Arial" panose="020B0604020202020204" pitchFamily="34" charset="0"/>
              </a:rPr>
              <a:t>We offer youth gardening programs that allow kids to experience the wonders of gardening firsthand. </a:t>
            </a:r>
          </a:p>
          <a:p>
            <a:pPr fontAlgn="base"/>
            <a:endParaRPr lang="en-US" sz="1400">
              <a:latin typeface="Arial" panose="020B0604020202020204" pitchFamily="34" charset="0"/>
              <a:ea typeface="Open Sans" panose="020B0606030504020204" pitchFamily="34" charset="0"/>
              <a:cs typeface="Arial" panose="020B0604020202020204" pitchFamily="34" charset="0"/>
            </a:endParaRPr>
          </a:p>
          <a:p>
            <a:pPr fontAlgn="base"/>
            <a:r>
              <a:rPr lang="en-US" sz="1400">
                <a:latin typeface="Arial" panose="020B0604020202020204" pitchFamily="34" charset="0"/>
                <a:ea typeface="Open Sans" panose="020B0606030504020204" pitchFamily="34" charset="0"/>
                <a:cs typeface="Arial" panose="020B0604020202020204" pitchFamily="34" charset="0"/>
              </a:rPr>
              <a:t>Youth Programs are offered at both of our Demo Gardens through weekend </a:t>
            </a:r>
            <a:r>
              <a:rPr lang="en-US" sz="1400" b="1">
                <a:latin typeface="Arial" panose="020B0604020202020204" pitchFamily="34" charset="0"/>
                <a:ea typeface="Open Sans" panose="020B0606030504020204" pitchFamily="34" charset="0"/>
                <a:cs typeface="Arial" panose="020B0604020202020204" pitchFamily="34" charset="0"/>
              </a:rPr>
              <a:t>workshops</a:t>
            </a:r>
            <a:r>
              <a:rPr lang="en-US" sz="1400">
                <a:latin typeface="Arial" panose="020B0604020202020204" pitchFamily="34" charset="0"/>
                <a:ea typeface="Open Sans" panose="020B0606030504020204" pitchFamily="34" charset="0"/>
                <a:cs typeface="Arial" panose="020B0604020202020204" pitchFamily="34" charset="0"/>
              </a:rPr>
              <a:t>, </a:t>
            </a:r>
            <a:r>
              <a:rPr lang="en-US" sz="1400" b="1">
                <a:latin typeface="Arial" panose="020B0604020202020204" pitchFamily="34" charset="0"/>
                <a:ea typeface="Open Sans" panose="020B0606030504020204" pitchFamily="34" charset="0"/>
                <a:cs typeface="Arial" panose="020B0604020202020204" pitchFamily="34" charset="0"/>
              </a:rPr>
              <a:t>tours</a:t>
            </a:r>
            <a:r>
              <a:rPr lang="en-US" sz="1400">
                <a:latin typeface="Arial" panose="020B0604020202020204" pitchFamily="34" charset="0"/>
                <a:ea typeface="Open Sans" panose="020B0606030504020204" pitchFamily="34" charset="0"/>
                <a:cs typeface="Arial" panose="020B0604020202020204" pitchFamily="34" charset="0"/>
              </a:rPr>
              <a:t>, and volunteers who make </a:t>
            </a:r>
            <a:r>
              <a:rPr lang="en-US" sz="1400" b="1">
                <a:latin typeface="Arial" panose="020B0604020202020204" pitchFamily="34" charset="0"/>
                <a:ea typeface="Open Sans" panose="020B0606030504020204" pitchFamily="34" charset="0"/>
                <a:cs typeface="Arial" panose="020B0604020202020204" pitchFamily="34" charset="0"/>
              </a:rPr>
              <a:t>school visits</a:t>
            </a:r>
            <a:r>
              <a:rPr lang="en-US" sz="1400">
                <a:latin typeface="Arial" panose="020B0604020202020204" pitchFamily="34" charset="0"/>
                <a:ea typeface="Open Sans" panose="020B0606030504020204" pitchFamily="34" charset="0"/>
                <a:cs typeface="Arial" panose="020B0604020202020204" pitchFamily="34" charset="0"/>
              </a:rPr>
              <a:t>.</a:t>
            </a:r>
          </a:p>
          <a:p>
            <a:pPr fontAlgn="base"/>
            <a:endParaRPr lang="en-US" sz="1400">
              <a:latin typeface="Arial" panose="020B0604020202020204" pitchFamily="34" charset="0"/>
              <a:ea typeface="Open Sans" panose="020B0606030504020204" pitchFamily="34" charset="0"/>
              <a:cs typeface="Arial" panose="020B0604020202020204" pitchFamily="34" charset="0"/>
            </a:endParaRPr>
          </a:p>
          <a:p>
            <a:pPr fontAlgn="base"/>
            <a:r>
              <a:rPr lang="en-US" sz="1400" u="sng">
                <a:latin typeface="Arial" panose="020B0604020202020204" pitchFamily="34" charset="0"/>
                <a:ea typeface="Open Sans" panose="020B0606030504020204" pitchFamily="34" charset="0"/>
                <a:cs typeface="Arial" panose="020B0604020202020204" pitchFamily="34" charset="0"/>
              </a:rPr>
              <a:t>Pierce 2024</a:t>
            </a:r>
          </a:p>
          <a:p>
            <a:pPr fontAlgn="base"/>
            <a:r>
              <a:rPr lang="en-US" sz="1400" b="1">
                <a:latin typeface="Arial" panose="020B0604020202020204" pitchFamily="34" charset="0"/>
                <a:ea typeface="Open Sans" panose="020B0606030504020204" pitchFamily="34" charset="0"/>
                <a:cs typeface="Arial" panose="020B0604020202020204" pitchFamily="34" charset="0"/>
              </a:rPr>
              <a:t>33</a:t>
            </a:r>
            <a:r>
              <a:rPr lang="en-US" sz="1400">
                <a:latin typeface="Arial" panose="020B0604020202020204" pitchFamily="34" charset="0"/>
                <a:ea typeface="Open Sans" panose="020B0606030504020204" pitchFamily="34" charset="0"/>
                <a:cs typeface="Arial" panose="020B0604020202020204" pitchFamily="34" charset="0"/>
              </a:rPr>
              <a:t> School Visits/Tours/    </a:t>
            </a:r>
          </a:p>
          <a:p>
            <a:pPr fontAlgn="base"/>
            <a:r>
              <a:rPr lang="en-US" sz="1400">
                <a:latin typeface="Arial" panose="020B0604020202020204" pitchFamily="34" charset="0"/>
                <a:ea typeface="Open Sans" panose="020B0606030504020204" pitchFamily="34" charset="0"/>
                <a:cs typeface="Arial" panose="020B0604020202020204" pitchFamily="34" charset="0"/>
              </a:rPr>
              <a:t>     Garden Workshops</a:t>
            </a:r>
          </a:p>
          <a:p>
            <a:pPr fontAlgn="base"/>
            <a:r>
              <a:rPr lang="en-US" sz="1400" b="1">
                <a:latin typeface="Arial" panose="020B0604020202020204" pitchFamily="34" charset="0"/>
                <a:ea typeface="Open Sans" panose="020B0606030504020204" pitchFamily="34" charset="0"/>
                <a:cs typeface="Arial" panose="020B0604020202020204" pitchFamily="34" charset="0"/>
              </a:rPr>
              <a:t>2,300</a:t>
            </a:r>
            <a:r>
              <a:rPr lang="en-US" sz="1400">
                <a:latin typeface="Arial" panose="020B0604020202020204" pitchFamily="34" charset="0"/>
                <a:ea typeface="Open Sans" panose="020B0606030504020204" pitchFamily="34" charset="0"/>
                <a:cs typeface="Arial" panose="020B0604020202020204" pitchFamily="34" charset="0"/>
              </a:rPr>
              <a:t> youth</a:t>
            </a:r>
            <a:endParaRPr lang="en-US" sz="1400">
              <a:latin typeface="Arial" panose="020B0604020202020204" pitchFamily="34" charset="0"/>
              <a:cs typeface="Arial" panose="020B0604020202020204" pitchFamily="34" charset="0"/>
            </a:endParaRPr>
          </a:p>
          <a:p>
            <a:pPr algn="l" fontAlgn="base">
              <a:lnSpc>
                <a:spcPct val="100000"/>
              </a:lnSpc>
            </a:pPr>
            <a:endParaRPr lang="en-US" sz="1400">
              <a:latin typeface="Arial" panose="020B0604020202020204" pitchFamily="34" charset="0"/>
              <a:ea typeface="Open Sans" panose="020B0606030504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BC10865-E496-5013-D258-2A63CBEFA7CD}"/>
              </a:ext>
            </a:extLst>
          </p:cNvPr>
          <p:cNvSpPr txBox="1"/>
          <p:nvPr/>
        </p:nvSpPr>
        <p:spPr>
          <a:xfrm>
            <a:off x="8229475" y="4812336"/>
            <a:ext cx="3895850" cy="646331"/>
          </a:xfrm>
          <a:prstGeom prst="rect">
            <a:avLst/>
          </a:prstGeom>
          <a:noFill/>
        </p:spPr>
        <p:txBody>
          <a:bodyPr wrap="square">
            <a:spAutoFit/>
          </a:bodyPr>
          <a:lstStyle/>
          <a:p>
            <a:pPr algn="l" fontAlgn="base">
              <a:lnSpc>
                <a:spcPct val="100000"/>
              </a:lnSpc>
            </a:pPr>
            <a:r>
              <a:rPr lang="en-US" sz="1200" b="0" i="1">
                <a:effectLst/>
                <a:latin typeface="Open Sans" panose="020B0606030504020204" pitchFamily="34" charset="0"/>
                <a:ea typeface="Open Sans" panose="020B0606030504020204" pitchFamily="34" charset="0"/>
                <a:cs typeface="Open Sans" panose="020B0606030504020204" pitchFamily="34" charset="0"/>
              </a:rPr>
              <a:t>While building essential knowledge, these programs primarily aim to cultivate a lifelong love for the art of gardening. Nurturing the gardeners of tomorrow!</a:t>
            </a:r>
            <a:endParaRPr lang="en-US" sz="1600" i="1">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2">
            <a:extLst>
              <a:ext uri="{FF2B5EF4-FFF2-40B4-BE49-F238E27FC236}">
                <a16:creationId xmlns:a16="http://schemas.microsoft.com/office/drawing/2014/main" id="{3030848E-7C57-938F-003C-D523B38808F3}"/>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8271751" y="2448802"/>
            <a:ext cx="3476579" cy="218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89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Educational Outreach</a:t>
            </a:r>
          </a:p>
        </p:txBody>
      </p:sp>
      <p:sp>
        <p:nvSpPr>
          <p:cNvPr id="2" name="Rectangle: Rounded Corners 1">
            <a:extLst>
              <a:ext uri="{FF2B5EF4-FFF2-40B4-BE49-F238E27FC236}">
                <a16:creationId xmlns:a16="http://schemas.microsoft.com/office/drawing/2014/main" id="{B59B6519-FF4F-94B5-DC42-3DE8CB4CF75D}"/>
              </a:ext>
            </a:extLst>
          </p:cNvPr>
          <p:cNvSpPr/>
          <p:nvPr/>
        </p:nvSpPr>
        <p:spPr>
          <a:xfrm>
            <a:off x="5219736" y="2448802"/>
            <a:ext cx="2768696" cy="4071871"/>
          </a:xfrm>
          <a:prstGeom prst="roundRect">
            <a:avLst/>
          </a:prstGeom>
          <a:solidFill>
            <a:srgbClr val="FF6727">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CB19FD87-AA8F-2343-DF59-18E2C7F25830}"/>
              </a:ext>
            </a:extLst>
          </p:cNvPr>
          <p:cNvSpPr txBox="1"/>
          <p:nvPr/>
        </p:nvSpPr>
        <p:spPr>
          <a:xfrm>
            <a:off x="413313" y="1741036"/>
            <a:ext cx="4570915" cy="3759427"/>
          </a:xfrm>
          <a:prstGeom prst="rect">
            <a:avLst/>
          </a:prstGeom>
          <a:noFill/>
        </p:spPr>
        <p:txBody>
          <a:bodyPr wrap="square">
            <a:spAutoFit/>
          </a:bodyPr>
          <a:lstStyle/>
          <a:p>
            <a:pPr algn="l" fontAlgn="base">
              <a:lnSpc>
                <a:spcPct val="100000"/>
              </a:lnSpc>
            </a:pPr>
            <a:r>
              <a:rPr lang="en-US" sz="3200" b="1">
                <a:latin typeface="Arial" panose="020B0604020202020204" pitchFamily="34" charset="0"/>
                <a:ea typeface="Open Sans" panose="020B0606030504020204" pitchFamily="34" charset="0"/>
                <a:cs typeface="Arial" panose="020B0604020202020204" pitchFamily="34" charset="0"/>
              </a:rPr>
              <a:t>Our Programs</a:t>
            </a:r>
          </a:p>
          <a:p>
            <a:pPr fontAlgn="base">
              <a:lnSpc>
                <a:spcPct val="150000"/>
              </a:lnSpc>
            </a:pPr>
            <a:endParaRPr lang="en-US" sz="2000">
              <a:latin typeface="Arial" panose="020B0604020202020204" pitchFamily="34" charset="0"/>
              <a:ea typeface="Open Sans" panose="020B0606030504020204" pitchFamily="34" charset="0"/>
              <a:cs typeface="Arial" panose="020B0604020202020204" pitchFamily="34" charset="0"/>
            </a:endParaRP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“Ask A Master Gardener” Clinics</a:t>
            </a: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Demonstration Gardens</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Youth Gardening</a:t>
            </a:r>
          </a:p>
          <a:p>
            <a:pPr fontAlgn="base">
              <a:lnSpc>
                <a:spcPct val="150000"/>
              </a:lnSpc>
            </a:pPr>
            <a:r>
              <a:rPr lang="en-US" sz="2000" b="1">
                <a:solidFill>
                  <a:srgbClr val="FF6727"/>
                </a:solidFill>
                <a:latin typeface="Arial" panose="020B0604020202020204" pitchFamily="34" charset="0"/>
                <a:ea typeface="Open Sans" panose="020B0606030504020204" pitchFamily="34" charset="0"/>
                <a:cs typeface="Arial" panose="020B0604020202020204" pitchFamily="34" charset="0"/>
              </a:rPr>
              <a:t>Speaker’s Bureau</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Community Garden Mentorship</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Propagation Group</a:t>
            </a:r>
          </a:p>
        </p:txBody>
      </p:sp>
      <p:sp>
        <p:nvSpPr>
          <p:cNvPr id="5" name="Rectangle: Rounded Corners 4">
            <a:extLst>
              <a:ext uri="{FF2B5EF4-FFF2-40B4-BE49-F238E27FC236}">
                <a16:creationId xmlns:a16="http://schemas.microsoft.com/office/drawing/2014/main" id="{7E756AF4-C072-BCC5-66FE-951B0CC203D2}"/>
              </a:ext>
            </a:extLst>
          </p:cNvPr>
          <p:cNvSpPr/>
          <p:nvPr/>
        </p:nvSpPr>
        <p:spPr>
          <a:xfrm>
            <a:off x="5219737" y="1741036"/>
            <a:ext cx="2768696" cy="531269"/>
          </a:xfrm>
          <a:prstGeom prst="roundRect">
            <a:avLst/>
          </a:prstGeom>
          <a:solidFill>
            <a:srgbClr val="FF6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Box 5">
            <a:extLst>
              <a:ext uri="{FF2B5EF4-FFF2-40B4-BE49-F238E27FC236}">
                <a16:creationId xmlns:a16="http://schemas.microsoft.com/office/drawing/2014/main" id="{641C4A90-9FCF-D1D4-A4B4-7D047D70A572}"/>
              </a:ext>
            </a:extLst>
          </p:cNvPr>
          <p:cNvSpPr txBox="1"/>
          <p:nvPr/>
        </p:nvSpPr>
        <p:spPr>
          <a:xfrm>
            <a:off x="5390691" y="1806615"/>
            <a:ext cx="2426786"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Speaker’s Bureau</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5D8B7DC-D223-60F7-F028-D9E18C53CC0F}"/>
              </a:ext>
            </a:extLst>
          </p:cNvPr>
          <p:cNvSpPr txBox="1"/>
          <p:nvPr/>
        </p:nvSpPr>
        <p:spPr>
          <a:xfrm>
            <a:off x="5377262" y="2715022"/>
            <a:ext cx="2566448" cy="3539430"/>
          </a:xfrm>
          <a:prstGeom prst="rect">
            <a:avLst/>
          </a:prstGeom>
          <a:noFill/>
        </p:spPr>
        <p:txBody>
          <a:bodyPr wrap="square">
            <a:spAutoFit/>
          </a:bodyPr>
          <a:lstStyle/>
          <a:p>
            <a:pPr algn="l" fontAlgn="base">
              <a:lnSpc>
                <a:spcPct val="100000"/>
              </a:lnSpc>
            </a:pPr>
            <a:r>
              <a:rPr lang="en-US" sz="1400" b="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Need a speaker for a gardening topic? Our Speaker’s Bureau fulfills </a:t>
            </a:r>
            <a:r>
              <a:rPr lang="en-US" sz="1400" b="1"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speaker requests </a:t>
            </a:r>
            <a:r>
              <a:rPr lang="en-US" sz="1400" b="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from various community groups by organizing Master Gardener presentations.</a:t>
            </a:r>
          </a:p>
          <a:p>
            <a:pPr algn="l" fontAlgn="base">
              <a:lnSpc>
                <a:spcPct val="100000"/>
              </a:lnSpc>
            </a:pPr>
            <a:endParaRPr lang="en-US" sz="1400">
              <a:solidFill>
                <a:srgbClr val="000000"/>
              </a:solidFill>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r>
              <a:rPr lang="en-US" sz="1400" b="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They also organize the </a:t>
            </a:r>
            <a:r>
              <a:rPr lang="en-US" sz="1400" b="1"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“Saturday Garden Talks” </a:t>
            </a:r>
            <a:r>
              <a:rPr lang="en-US" sz="1400" b="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during the summer at the two demonstration gardens.</a:t>
            </a:r>
          </a:p>
          <a:p>
            <a:pPr algn="l" fontAlgn="base">
              <a:lnSpc>
                <a:spcPct val="100000"/>
              </a:lnSpc>
            </a:pPr>
            <a:endParaRPr lang="en-US" sz="1400">
              <a:solidFill>
                <a:srgbClr val="000000"/>
              </a:solidFill>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r>
              <a:rPr lang="en-US" sz="1400" u="sng">
                <a:solidFill>
                  <a:srgbClr val="000000"/>
                </a:solidFill>
                <a:latin typeface="Arial" panose="020B0604020202020204" pitchFamily="34" charset="0"/>
                <a:ea typeface="Open Sans" panose="020B0606030504020204" pitchFamily="34" charset="0"/>
                <a:cs typeface="Arial" panose="020B0604020202020204" pitchFamily="34" charset="0"/>
              </a:rPr>
              <a:t>Pierce 2024:</a:t>
            </a:r>
          </a:p>
          <a:p>
            <a:pPr algn="l" fontAlgn="base">
              <a:lnSpc>
                <a:spcPct val="100000"/>
              </a:lnSpc>
            </a:pPr>
            <a:r>
              <a:rPr lang="en-US" sz="1400" b="1">
                <a:solidFill>
                  <a:srgbClr val="000000"/>
                </a:solidFill>
                <a:latin typeface="Arial" panose="020B0604020202020204" pitchFamily="34" charset="0"/>
                <a:ea typeface="Open Sans" panose="020B0606030504020204" pitchFamily="34" charset="0"/>
                <a:cs typeface="Arial" panose="020B0604020202020204" pitchFamily="34" charset="0"/>
              </a:rPr>
              <a:t>50</a:t>
            </a:r>
            <a:r>
              <a:rPr lang="en-US" sz="1400">
                <a:solidFill>
                  <a:srgbClr val="000000"/>
                </a:solidFill>
                <a:latin typeface="Arial" panose="020B0604020202020204" pitchFamily="34" charset="0"/>
                <a:ea typeface="Open Sans" panose="020B0606030504020204" pitchFamily="34" charset="0"/>
                <a:cs typeface="Arial" panose="020B0604020202020204" pitchFamily="34" charset="0"/>
              </a:rPr>
              <a:t> public presentations</a:t>
            </a:r>
            <a:endParaRPr lang="en-US" sz="1400">
              <a:latin typeface="Arial" panose="020B0604020202020204" pitchFamily="34" charset="0"/>
              <a:cs typeface="Arial" panose="020B0604020202020204" pitchFamily="34" charset="0"/>
            </a:endParaRPr>
          </a:p>
          <a:p>
            <a:pPr algn="l" fontAlgn="base">
              <a:lnSpc>
                <a:spcPct val="100000"/>
              </a:lnSpc>
            </a:pPr>
            <a:endParaRPr lang="en-US" sz="1400">
              <a:latin typeface="Arial" panose="020B06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6452BE6-D4A9-E9FD-A4A7-B6C0298ED974}"/>
              </a:ext>
            </a:extLst>
          </p:cNvPr>
          <p:cNvSpPr txBox="1"/>
          <p:nvPr/>
        </p:nvSpPr>
        <p:spPr>
          <a:xfrm>
            <a:off x="8336745" y="5795638"/>
            <a:ext cx="3596306" cy="461665"/>
          </a:xfrm>
          <a:prstGeom prst="rect">
            <a:avLst/>
          </a:prstGeom>
          <a:noFill/>
        </p:spPr>
        <p:txBody>
          <a:bodyPr wrap="square">
            <a:spAutoFit/>
          </a:bodyPr>
          <a:lstStyle/>
          <a:p>
            <a:pPr algn="l" fontAlgn="base">
              <a:lnSpc>
                <a:spcPct val="100000"/>
              </a:lnSpc>
            </a:pPr>
            <a:r>
              <a:rPr lang="en-US" sz="1200" b="0" i="1">
                <a:effectLst/>
                <a:latin typeface="Open Sans" panose="020B0606030504020204" pitchFamily="34" charset="0"/>
                <a:ea typeface="Open Sans" panose="020B0606030504020204" pitchFamily="34" charset="0"/>
                <a:cs typeface="Open Sans" panose="020B0606030504020204" pitchFamily="34" charset="0"/>
              </a:rPr>
              <a:t>We speak at local libraries, garden club events, HOA meetings, and much more.</a:t>
            </a:r>
            <a:endParaRPr lang="en-US" sz="1600" i="1">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screenshot of a presentation&#10;&#10;AI-generated content may be incorrect.">
            <a:extLst>
              <a:ext uri="{FF2B5EF4-FFF2-40B4-BE49-F238E27FC236}">
                <a16:creationId xmlns:a16="http://schemas.microsoft.com/office/drawing/2014/main" id="{BD522B22-A3E9-FDE5-0F0E-61719C12499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36745" y="2448802"/>
            <a:ext cx="3555711" cy="3124136"/>
          </a:xfrm>
          <a:prstGeom prst="rect">
            <a:avLst/>
          </a:prstGeom>
          <a:ln>
            <a:solidFill>
              <a:schemeClr val="tx1"/>
            </a:solidFill>
          </a:ln>
        </p:spPr>
      </p:pic>
    </p:spTree>
    <p:extLst>
      <p:ext uri="{BB962C8B-B14F-4D97-AF65-F5344CB8AC3E}">
        <p14:creationId xmlns:p14="http://schemas.microsoft.com/office/powerpoint/2010/main" val="335400601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Educational Outreach</a:t>
            </a:r>
          </a:p>
        </p:txBody>
      </p:sp>
      <p:sp>
        <p:nvSpPr>
          <p:cNvPr id="8" name="TextBox 7">
            <a:extLst>
              <a:ext uri="{FF2B5EF4-FFF2-40B4-BE49-F238E27FC236}">
                <a16:creationId xmlns:a16="http://schemas.microsoft.com/office/drawing/2014/main" id="{B1D1DA19-152F-444B-7A28-AF02377D4D4D}"/>
              </a:ext>
            </a:extLst>
          </p:cNvPr>
          <p:cNvSpPr txBox="1"/>
          <p:nvPr/>
        </p:nvSpPr>
        <p:spPr>
          <a:xfrm>
            <a:off x="413313" y="1741036"/>
            <a:ext cx="4570915" cy="3759427"/>
          </a:xfrm>
          <a:prstGeom prst="rect">
            <a:avLst/>
          </a:prstGeom>
          <a:noFill/>
        </p:spPr>
        <p:txBody>
          <a:bodyPr wrap="square">
            <a:spAutoFit/>
          </a:bodyPr>
          <a:lstStyle/>
          <a:p>
            <a:pPr algn="l" fontAlgn="base">
              <a:lnSpc>
                <a:spcPct val="100000"/>
              </a:lnSpc>
            </a:pPr>
            <a:r>
              <a:rPr lang="en-US" sz="3200" b="1">
                <a:latin typeface="Arial" panose="020B0604020202020204" pitchFamily="34" charset="0"/>
                <a:ea typeface="Open Sans" panose="020B0606030504020204" pitchFamily="34" charset="0"/>
                <a:cs typeface="Arial" panose="020B0604020202020204" pitchFamily="34" charset="0"/>
              </a:rPr>
              <a:t>Our Programs</a:t>
            </a:r>
          </a:p>
          <a:p>
            <a:pPr fontAlgn="base">
              <a:lnSpc>
                <a:spcPct val="150000"/>
              </a:lnSpc>
            </a:pPr>
            <a:endParaRPr lang="en-US" sz="2000">
              <a:latin typeface="Arial" panose="020B0604020202020204" pitchFamily="34" charset="0"/>
              <a:ea typeface="Open Sans" panose="020B0606030504020204" pitchFamily="34" charset="0"/>
              <a:cs typeface="Arial" panose="020B0604020202020204" pitchFamily="34" charset="0"/>
            </a:endParaRP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“Ask A Master Gardener” Clinics</a:t>
            </a: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Demonstration Gardens</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Youth Gardening</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Speaker’s Bureau</a:t>
            </a:r>
          </a:p>
          <a:p>
            <a:pPr algn="l" fontAlgn="base">
              <a:lnSpc>
                <a:spcPct val="150000"/>
              </a:lnSpc>
            </a:pPr>
            <a:r>
              <a:rPr lang="en-US" sz="2000" b="1">
                <a:solidFill>
                  <a:srgbClr val="5BC3F5"/>
                </a:solidFill>
                <a:latin typeface="Arial" panose="020B0604020202020204" pitchFamily="34" charset="0"/>
                <a:ea typeface="Open Sans" panose="020B0606030504020204" pitchFamily="34" charset="0"/>
                <a:cs typeface="Arial" panose="020B0604020202020204" pitchFamily="34" charset="0"/>
              </a:rPr>
              <a:t>Community Garden Mentorship</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Propagation Group</a:t>
            </a:r>
          </a:p>
        </p:txBody>
      </p:sp>
      <p:sp>
        <p:nvSpPr>
          <p:cNvPr id="10" name="Rectangle: Rounded Corners 9">
            <a:extLst>
              <a:ext uri="{FF2B5EF4-FFF2-40B4-BE49-F238E27FC236}">
                <a16:creationId xmlns:a16="http://schemas.microsoft.com/office/drawing/2014/main" id="{95DB0DF1-1BD6-09CE-16F8-2D12CAEAABBA}"/>
              </a:ext>
            </a:extLst>
          </p:cNvPr>
          <p:cNvSpPr/>
          <p:nvPr/>
        </p:nvSpPr>
        <p:spPr>
          <a:xfrm>
            <a:off x="5219736" y="1741036"/>
            <a:ext cx="2768697" cy="531269"/>
          </a:xfrm>
          <a:prstGeom prst="roundRect">
            <a:avLst/>
          </a:prstGeom>
          <a:solidFill>
            <a:srgbClr val="5BC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Box 12">
            <a:extLst>
              <a:ext uri="{FF2B5EF4-FFF2-40B4-BE49-F238E27FC236}">
                <a16:creationId xmlns:a16="http://schemas.microsoft.com/office/drawing/2014/main" id="{046F4BE5-9F01-0BD3-3F47-CD6988A54A99}"/>
              </a:ext>
            </a:extLst>
          </p:cNvPr>
          <p:cNvSpPr txBox="1"/>
          <p:nvPr/>
        </p:nvSpPr>
        <p:spPr>
          <a:xfrm>
            <a:off x="5243008" y="1804362"/>
            <a:ext cx="2722151"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Community Gardens</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9EDBD24A-CEC2-17A9-0E3F-D35B2CC7D928}"/>
              </a:ext>
            </a:extLst>
          </p:cNvPr>
          <p:cNvSpPr/>
          <p:nvPr/>
        </p:nvSpPr>
        <p:spPr>
          <a:xfrm>
            <a:off x="5243008" y="2451902"/>
            <a:ext cx="2745424" cy="4068772"/>
          </a:xfrm>
          <a:prstGeom prst="roundRect">
            <a:avLst/>
          </a:prstGeom>
          <a:solidFill>
            <a:srgbClr val="5BC3F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TextBox 14">
            <a:extLst>
              <a:ext uri="{FF2B5EF4-FFF2-40B4-BE49-F238E27FC236}">
                <a16:creationId xmlns:a16="http://schemas.microsoft.com/office/drawing/2014/main" id="{FB6DAAD3-5681-01D8-7FBE-57B037282D97}"/>
              </a:ext>
            </a:extLst>
          </p:cNvPr>
          <p:cNvSpPr txBox="1"/>
          <p:nvPr/>
        </p:nvSpPr>
        <p:spPr>
          <a:xfrm>
            <a:off x="5338547" y="2688535"/>
            <a:ext cx="2590930" cy="3108543"/>
          </a:xfrm>
          <a:prstGeom prst="rect">
            <a:avLst/>
          </a:prstGeom>
          <a:noFill/>
        </p:spPr>
        <p:txBody>
          <a:bodyPr wrap="square">
            <a:spAutoFit/>
          </a:bodyPr>
          <a:lstStyle/>
          <a:p>
            <a:r>
              <a:rPr lang="en-US" sz="1400" b="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Master </a:t>
            </a:r>
            <a:r>
              <a:rPr lang="en-US" sz="1400">
                <a:solidFill>
                  <a:srgbClr val="000000"/>
                </a:solidFill>
                <a:latin typeface="Arial" panose="020B0604020202020204" pitchFamily="34" charset="0"/>
                <a:ea typeface="Open Sans" panose="020B0606030504020204" pitchFamily="34" charset="0"/>
                <a:cs typeface="Arial" panose="020B0604020202020204" pitchFamily="34" charset="0"/>
              </a:rPr>
              <a:t>Gardener Volunteers will provide </a:t>
            </a:r>
            <a:r>
              <a:rPr lang="en-US" sz="1400" b="1">
                <a:solidFill>
                  <a:srgbClr val="000000"/>
                </a:solidFill>
                <a:latin typeface="Arial" panose="020B0604020202020204" pitchFamily="34" charset="0"/>
                <a:ea typeface="Open Sans" panose="020B0606030504020204" pitchFamily="34" charset="0"/>
                <a:cs typeface="Arial" panose="020B0604020202020204" pitchFamily="34" charset="0"/>
              </a:rPr>
              <a:t>mentorship</a:t>
            </a:r>
            <a:r>
              <a:rPr lang="en-US" sz="1400">
                <a:solidFill>
                  <a:srgbClr val="000000"/>
                </a:solidFill>
                <a:latin typeface="Arial" panose="020B0604020202020204" pitchFamily="34" charset="0"/>
                <a:ea typeface="Open Sans" panose="020B0606030504020204" pitchFamily="34" charset="0"/>
                <a:cs typeface="Arial" panose="020B0604020202020204" pitchFamily="34" charset="0"/>
              </a:rPr>
              <a:t> within community gardens around Pierce County. Mentors provide education, </a:t>
            </a:r>
            <a:r>
              <a:rPr lang="en-US" sz="1400" b="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support, and demonstrations to community gardeners during </a:t>
            </a:r>
            <a:r>
              <a:rPr lang="en-US" sz="1400" b="1"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all phases </a:t>
            </a:r>
            <a:r>
              <a:rPr lang="en-US" sz="140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of the growing season.</a:t>
            </a:r>
          </a:p>
          <a:p>
            <a:endParaRPr lang="en-US" sz="1400">
              <a:solidFill>
                <a:srgbClr val="000000"/>
              </a:solidFill>
              <a:latin typeface="Arial" panose="020B0604020202020204" pitchFamily="34" charset="0"/>
              <a:ea typeface="Open Sans" panose="020B0606030504020204" pitchFamily="34" charset="0"/>
              <a:cs typeface="Arial" panose="020B0604020202020204" pitchFamily="34" charset="0"/>
            </a:endParaRPr>
          </a:p>
          <a:p>
            <a:r>
              <a:rPr lang="en-US" sz="1400" b="0" i="0" u="sng"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Pierce 2024:</a:t>
            </a:r>
          </a:p>
          <a:p>
            <a:r>
              <a:rPr lang="en-US" sz="1400" b="1">
                <a:solidFill>
                  <a:srgbClr val="000000"/>
                </a:solidFill>
                <a:latin typeface="Arial" panose="020B0604020202020204" pitchFamily="34" charset="0"/>
                <a:ea typeface="Open Sans" panose="020B0606030504020204" pitchFamily="34" charset="0"/>
                <a:cs typeface="Arial" panose="020B0604020202020204" pitchFamily="34" charset="0"/>
              </a:rPr>
              <a:t>1,826</a:t>
            </a:r>
            <a:r>
              <a:rPr lang="en-US" sz="1400">
                <a:solidFill>
                  <a:srgbClr val="000000"/>
                </a:solidFill>
                <a:latin typeface="Arial" panose="020B0604020202020204" pitchFamily="34" charset="0"/>
                <a:ea typeface="Open Sans" panose="020B0606030504020204" pitchFamily="34" charset="0"/>
                <a:cs typeface="Arial" panose="020B0604020202020204" pitchFamily="34" charset="0"/>
              </a:rPr>
              <a:t> pounds of produce donated to local food banks</a:t>
            </a:r>
            <a:endParaRPr lang="en-US" sz="1400" b="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endParaRPr>
          </a:p>
          <a:p>
            <a:pPr algn="l"/>
            <a:endParaRPr lang="en-US" sz="1400" b="0" i="0">
              <a:effectLst/>
              <a:latin typeface="Arial" panose="020B0604020202020204" pitchFamily="34" charset="0"/>
              <a:ea typeface="Open Sans" panose="020B0606030504020204" pitchFamily="34" charset="0"/>
              <a:cs typeface="Arial" panose="020B0604020202020204" pitchFamily="34" charset="0"/>
            </a:endParaRPr>
          </a:p>
        </p:txBody>
      </p:sp>
      <p:pic>
        <p:nvPicPr>
          <p:cNvPr id="16" name="Picture 15" descr="A garden with plants and trees&#10;&#10;Description automatically generated">
            <a:extLst>
              <a:ext uri="{FF2B5EF4-FFF2-40B4-BE49-F238E27FC236}">
                <a16:creationId xmlns:a16="http://schemas.microsoft.com/office/drawing/2014/main" id="{1D12E064-0DC6-2B59-75E2-AAA9406AC4E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83796" y="1305193"/>
            <a:ext cx="3494891" cy="2621168"/>
          </a:xfrm>
          <a:prstGeom prst="rect">
            <a:avLst/>
          </a:prstGeom>
        </p:spPr>
      </p:pic>
      <p:pic>
        <p:nvPicPr>
          <p:cNvPr id="17" name="Picture 2" descr="May be an image of 2 people and collard greens">
            <a:extLst>
              <a:ext uri="{FF2B5EF4-FFF2-40B4-BE49-F238E27FC236}">
                <a16:creationId xmlns:a16="http://schemas.microsoft.com/office/drawing/2014/main" id="{19369EC5-6D42-09FB-FEA9-2998A71CEA02}"/>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283795" y="3955807"/>
            <a:ext cx="3494891" cy="262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8685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Educational Outreach</a:t>
            </a:r>
          </a:p>
        </p:txBody>
      </p:sp>
      <p:sp>
        <p:nvSpPr>
          <p:cNvPr id="2" name="Rectangle: Rounded Corners 1">
            <a:extLst>
              <a:ext uri="{FF2B5EF4-FFF2-40B4-BE49-F238E27FC236}">
                <a16:creationId xmlns:a16="http://schemas.microsoft.com/office/drawing/2014/main" id="{893C0245-4110-4973-DE18-050E071AF25C}"/>
              </a:ext>
            </a:extLst>
          </p:cNvPr>
          <p:cNvSpPr/>
          <p:nvPr/>
        </p:nvSpPr>
        <p:spPr>
          <a:xfrm>
            <a:off x="5219736" y="2477836"/>
            <a:ext cx="2768696" cy="4042837"/>
          </a:xfrm>
          <a:prstGeom prst="roundRect">
            <a:avLst/>
          </a:prstGeom>
          <a:solidFill>
            <a:srgbClr val="AADC24">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7191EFE6-3CE7-1680-29B8-5205FE5591F6}"/>
              </a:ext>
            </a:extLst>
          </p:cNvPr>
          <p:cNvSpPr txBox="1"/>
          <p:nvPr/>
        </p:nvSpPr>
        <p:spPr>
          <a:xfrm>
            <a:off x="413313" y="1741036"/>
            <a:ext cx="4570915" cy="3759427"/>
          </a:xfrm>
          <a:prstGeom prst="rect">
            <a:avLst/>
          </a:prstGeom>
          <a:noFill/>
        </p:spPr>
        <p:txBody>
          <a:bodyPr wrap="square">
            <a:spAutoFit/>
          </a:bodyPr>
          <a:lstStyle/>
          <a:p>
            <a:pPr algn="l" fontAlgn="base">
              <a:lnSpc>
                <a:spcPct val="100000"/>
              </a:lnSpc>
            </a:pPr>
            <a:r>
              <a:rPr lang="en-US" sz="3200" b="1">
                <a:latin typeface="Arial" panose="020B0604020202020204" pitchFamily="34" charset="0"/>
                <a:ea typeface="Open Sans" panose="020B0606030504020204" pitchFamily="34" charset="0"/>
                <a:cs typeface="Arial" panose="020B0604020202020204" pitchFamily="34" charset="0"/>
              </a:rPr>
              <a:t>Our Programs</a:t>
            </a:r>
          </a:p>
          <a:p>
            <a:pPr fontAlgn="base">
              <a:lnSpc>
                <a:spcPct val="150000"/>
              </a:lnSpc>
            </a:pPr>
            <a:endParaRPr lang="en-US" sz="2000">
              <a:latin typeface="Arial" panose="020B0604020202020204" pitchFamily="34" charset="0"/>
              <a:ea typeface="Open Sans" panose="020B0606030504020204" pitchFamily="34" charset="0"/>
              <a:cs typeface="Arial" panose="020B0604020202020204" pitchFamily="34" charset="0"/>
            </a:endParaRP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“Ask A Master Gardener” Clinics</a:t>
            </a: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Demonstration Gardens</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Youth Gardening Workshops</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Speaker’s Bureau</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Community Garden Mentorship</a:t>
            </a:r>
          </a:p>
          <a:p>
            <a:pPr algn="l" fontAlgn="base">
              <a:lnSpc>
                <a:spcPct val="150000"/>
              </a:lnSpc>
            </a:pPr>
            <a:r>
              <a:rPr lang="en-US" sz="2000" b="1">
                <a:solidFill>
                  <a:srgbClr val="AADC24"/>
                </a:solidFill>
                <a:latin typeface="Arial" panose="020B0604020202020204" pitchFamily="34" charset="0"/>
                <a:ea typeface="Open Sans" panose="020B0606030504020204" pitchFamily="34" charset="0"/>
                <a:cs typeface="Arial" panose="020B0604020202020204" pitchFamily="34" charset="0"/>
              </a:rPr>
              <a:t>Propagation Group</a:t>
            </a:r>
          </a:p>
        </p:txBody>
      </p:sp>
      <p:sp>
        <p:nvSpPr>
          <p:cNvPr id="5" name="Rectangle: Rounded Corners 4">
            <a:extLst>
              <a:ext uri="{FF2B5EF4-FFF2-40B4-BE49-F238E27FC236}">
                <a16:creationId xmlns:a16="http://schemas.microsoft.com/office/drawing/2014/main" id="{0E54CA8E-92F2-DAF8-E18C-348074A3151E}"/>
              </a:ext>
            </a:extLst>
          </p:cNvPr>
          <p:cNvSpPr/>
          <p:nvPr/>
        </p:nvSpPr>
        <p:spPr>
          <a:xfrm>
            <a:off x="5219736" y="1741036"/>
            <a:ext cx="2768697" cy="531269"/>
          </a:xfrm>
          <a:prstGeom prst="roundRect">
            <a:avLst/>
          </a:prstGeom>
          <a:solidFill>
            <a:srgbClr val="AAD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Box 5">
            <a:extLst>
              <a:ext uri="{FF2B5EF4-FFF2-40B4-BE49-F238E27FC236}">
                <a16:creationId xmlns:a16="http://schemas.microsoft.com/office/drawing/2014/main" id="{D8279040-93F1-3AE4-249F-CA47A661E9B1}"/>
              </a:ext>
            </a:extLst>
          </p:cNvPr>
          <p:cNvSpPr txBox="1"/>
          <p:nvPr/>
        </p:nvSpPr>
        <p:spPr>
          <a:xfrm>
            <a:off x="5549346" y="1806615"/>
            <a:ext cx="2109475"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Propagation</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99A9FC-64CA-05AA-36D5-24233EF40347}"/>
              </a:ext>
            </a:extLst>
          </p:cNvPr>
          <p:cNvSpPr txBox="1"/>
          <p:nvPr/>
        </p:nvSpPr>
        <p:spPr>
          <a:xfrm>
            <a:off x="5382771" y="2724871"/>
            <a:ext cx="2526645" cy="3016210"/>
          </a:xfrm>
          <a:prstGeom prst="rect">
            <a:avLst/>
          </a:prstGeom>
          <a:noFill/>
        </p:spPr>
        <p:txBody>
          <a:bodyPr wrap="square">
            <a:spAutoFit/>
          </a:bodyPr>
          <a:lstStyle/>
          <a:p>
            <a:pPr fontAlgn="base"/>
            <a:r>
              <a:rPr lang="en-US" sz="1600">
                <a:solidFill>
                  <a:srgbClr val="000000"/>
                </a:solidFill>
                <a:latin typeface="Arial" panose="020B0604020202020204" pitchFamily="34" charset="0"/>
                <a:ea typeface="Open Sans" panose="020B0606030504020204" pitchFamily="34" charset="0"/>
                <a:cs typeface="Arial" panose="020B0604020202020204" pitchFamily="34" charset="0"/>
              </a:rPr>
              <a:t>The Propagation </a:t>
            </a:r>
            <a:r>
              <a:rPr lang="en-US" sz="1600" b="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Group teaches and practices </a:t>
            </a:r>
            <a:r>
              <a:rPr lang="en-US" sz="1600" b="1"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propagation techniques </a:t>
            </a:r>
            <a:r>
              <a:rPr lang="en-US" sz="1600" b="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for hundreds of plant varieties. </a:t>
            </a:r>
          </a:p>
          <a:p>
            <a:pPr fontAlgn="base"/>
            <a:endParaRPr lang="en-US" sz="1600">
              <a:solidFill>
                <a:srgbClr val="000000"/>
              </a:solidFill>
              <a:latin typeface="Arial" panose="020B0604020202020204" pitchFamily="34" charset="0"/>
              <a:ea typeface="Open Sans" panose="020B0606030504020204" pitchFamily="34" charset="0"/>
              <a:cs typeface="Arial" panose="020B0604020202020204" pitchFamily="34" charset="0"/>
            </a:endParaRPr>
          </a:p>
          <a:p>
            <a:pPr fontAlgn="base"/>
            <a:r>
              <a:rPr lang="en-US" sz="1600" b="0"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Every year, they propagate and care for thousands of plant starts that are donated to our Plant Sale.</a:t>
            </a:r>
            <a:endParaRPr lang="en-US" sz="2800">
              <a:solidFill>
                <a:srgbClr val="464E54"/>
              </a:solidFill>
              <a:latin typeface="Arial" panose="020B0604020202020204" pitchFamily="34" charset="0"/>
              <a:ea typeface="Open Sans"/>
              <a:cs typeface="Arial" panose="020B0604020202020204" pitchFamily="34" charset="0"/>
            </a:endParaRPr>
          </a:p>
          <a:p>
            <a:pPr algn="l" fontAlgn="base">
              <a:lnSpc>
                <a:spcPct val="100000"/>
              </a:lnSpc>
            </a:pPr>
            <a:endParaRPr lang="en-US" sz="140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pic>
        <p:nvPicPr>
          <p:cNvPr id="9" name="Picture 8" descr="A group of people standing in a greenhouse&#10;&#10;Description automatically generated">
            <a:extLst>
              <a:ext uri="{FF2B5EF4-FFF2-40B4-BE49-F238E27FC236}">
                <a16:creationId xmlns:a16="http://schemas.microsoft.com/office/drawing/2014/main" id="{8C5EC708-5D84-3B28-5A1C-2F26735890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8650" y="1305193"/>
            <a:ext cx="3746662" cy="2476310"/>
          </a:xfrm>
          <a:prstGeom prst="rect">
            <a:avLst/>
          </a:prstGeom>
        </p:spPr>
      </p:pic>
      <p:pic>
        <p:nvPicPr>
          <p:cNvPr id="11" name="Picture 10" descr="A group of plants in pots outside of a building&#10;&#10;AI-generated content may be incorrect.">
            <a:extLst>
              <a:ext uri="{FF2B5EF4-FFF2-40B4-BE49-F238E27FC236}">
                <a16:creationId xmlns:a16="http://schemas.microsoft.com/office/drawing/2014/main" id="{C0A9CDD0-92E0-CAA2-CB73-C1027892BFB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386975" y="3890367"/>
            <a:ext cx="3470011" cy="2602508"/>
          </a:xfrm>
          <a:prstGeom prst="rect">
            <a:avLst/>
          </a:prstGeom>
        </p:spPr>
      </p:pic>
    </p:spTree>
    <p:extLst>
      <p:ext uri="{BB962C8B-B14F-4D97-AF65-F5344CB8AC3E}">
        <p14:creationId xmlns:p14="http://schemas.microsoft.com/office/powerpoint/2010/main" val="24172270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Additional Program Support</a:t>
            </a:r>
          </a:p>
        </p:txBody>
      </p:sp>
      <p:sp>
        <p:nvSpPr>
          <p:cNvPr id="3" name="TextBox 2">
            <a:extLst>
              <a:ext uri="{FF2B5EF4-FFF2-40B4-BE49-F238E27FC236}">
                <a16:creationId xmlns:a16="http://schemas.microsoft.com/office/drawing/2014/main" id="{7191EFE6-3CE7-1680-29B8-5205FE5591F6}"/>
              </a:ext>
            </a:extLst>
          </p:cNvPr>
          <p:cNvSpPr txBox="1"/>
          <p:nvPr/>
        </p:nvSpPr>
        <p:spPr>
          <a:xfrm>
            <a:off x="413313" y="1741036"/>
            <a:ext cx="10545957" cy="4344203"/>
          </a:xfrm>
          <a:prstGeom prst="rect">
            <a:avLst/>
          </a:prstGeom>
          <a:noFill/>
        </p:spPr>
        <p:txBody>
          <a:bodyPr wrap="square">
            <a:spAutoFit/>
          </a:bodyPr>
          <a:lstStyle/>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Volunteers also engage in a wide variety of activities that support our ability to provide these educational outreach programs:</a:t>
            </a:r>
          </a:p>
          <a:p>
            <a:pPr fontAlgn="base">
              <a:lnSpc>
                <a:spcPct val="150000"/>
              </a:lnSpc>
            </a:pPr>
            <a:endParaRPr lang="en-US" sz="2000">
              <a:latin typeface="Arial" panose="020B0604020202020204" pitchFamily="34" charset="0"/>
              <a:ea typeface="Open Sans" panose="020B0606030504020204" pitchFamily="34" charset="0"/>
              <a:cs typeface="Arial" panose="020B0604020202020204" pitchFamily="34" charset="0"/>
            </a:endParaRPr>
          </a:p>
          <a:p>
            <a:pPr marL="342900" indent="-342900"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Program leadership &amp; coordination</a:t>
            </a:r>
          </a:p>
          <a:p>
            <a:pPr marL="342900" indent="-342900"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Plan and execute an Annual Plant Sale </a:t>
            </a:r>
          </a:p>
          <a:p>
            <a:pPr marL="342900" indent="-342900"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Marketing &amp; communications</a:t>
            </a:r>
          </a:p>
          <a:p>
            <a:pPr marL="342900" indent="-342900"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Diversity, equity, inclusion, and access work</a:t>
            </a:r>
          </a:p>
          <a:p>
            <a:pPr marL="342900" indent="-342900"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Mentorship</a:t>
            </a:r>
          </a:p>
          <a:p>
            <a:pPr marL="342900" indent="-342900"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Coordination of continuing education opportunities</a:t>
            </a:r>
          </a:p>
          <a:p>
            <a:pPr marL="342900" indent="-342900"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And more! </a:t>
            </a:r>
          </a:p>
        </p:txBody>
      </p:sp>
    </p:spTree>
    <p:extLst>
      <p:ext uri="{BB962C8B-B14F-4D97-AF65-F5344CB8AC3E}">
        <p14:creationId xmlns:p14="http://schemas.microsoft.com/office/powerpoint/2010/main" val="341952258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Check-in</a:t>
            </a:r>
          </a:p>
        </p:txBody>
      </p:sp>
      <p:sp>
        <p:nvSpPr>
          <p:cNvPr id="3" name="TextBox 2">
            <a:extLst>
              <a:ext uri="{FF2B5EF4-FFF2-40B4-BE49-F238E27FC236}">
                <a16:creationId xmlns:a16="http://schemas.microsoft.com/office/drawing/2014/main" id="{7191EFE6-3CE7-1680-29B8-5205FE5591F6}"/>
              </a:ext>
            </a:extLst>
          </p:cNvPr>
          <p:cNvSpPr txBox="1"/>
          <p:nvPr/>
        </p:nvSpPr>
        <p:spPr>
          <a:xfrm>
            <a:off x="443670" y="1690688"/>
            <a:ext cx="10637194" cy="1631216"/>
          </a:xfrm>
          <a:prstGeom prst="rect">
            <a:avLst/>
          </a:prstGeom>
          <a:noFill/>
        </p:spPr>
        <p:txBody>
          <a:bodyPr wrap="square">
            <a:spAutoFit/>
          </a:bodyPr>
          <a:lstStyle/>
          <a:p>
            <a:pPr fontAlgn="base"/>
            <a:r>
              <a:rPr lang="en-US" sz="2000">
                <a:latin typeface="Arial" panose="020B0604020202020204" pitchFamily="34" charset="0"/>
                <a:ea typeface="Open Sans" panose="020B0606030504020204" pitchFamily="34" charset="0"/>
                <a:cs typeface="Arial" panose="020B0604020202020204" pitchFamily="34" charset="0"/>
              </a:rPr>
              <a:t>As you can see, Master Gardeners are all about voluntarily extending education.</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After learning what an Extension Master Gardener Volunteer does &amp; the various educational outreach programs they run, I invite you to take a moment to reflect: </a:t>
            </a:r>
            <a:r>
              <a:rPr lang="en-US" sz="2000" b="1">
                <a:latin typeface="Arial" panose="020B0604020202020204" pitchFamily="34" charset="0"/>
                <a:ea typeface="Open Sans" panose="020B0606030504020204" pitchFamily="34" charset="0"/>
                <a:cs typeface="Arial" panose="020B0604020202020204" pitchFamily="34" charset="0"/>
              </a:rPr>
              <a:t>does this sound like the right fit for me?</a:t>
            </a:r>
          </a:p>
        </p:txBody>
      </p:sp>
      <p:sp>
        <p:nvSpPr>
          <p:cNvPr id="2" name="TextBox 1">
            <a:extLst>
              <a:ext uri="{FF2B5EF4-FFF2-40B4-BE49-F238E27FC236}">
                <a16:creationId xmlns:a16="http://schemas.microsoft.com/office/drawing/2014/main" id="{1627315F-A5E5-DDFB-A682-BD01A567E5DB}"/>
              </a:ext>
            </a:extLst>
          </p:cNvPr>
          <p:cNvSpPr txBox="1"/>
          <p:nvPr/>
        </p:nvSpPr>
        <p:spPr>
          <a:xfrm>
            <a:off x="443670" y="4131028"/>
            <a:ext cx="4765516" cy="1881990"/>
          </a:xfrm>
          <a:prstGeom prst="rect">
            <a:avLst/>
          </a:prstGeom>
          <a:noFill/>
        </p:spPr>
        <p:txBody>
          <a:bodyPr wrap="square">
            <a:spAutoFit/>
          </a:bodyPr>
          <a:lstStyle/>
          <a:p>
            <a:pPr fontAlgn="base">
              <a:lnSpc>
                <a:spcPct val="150000"/>
              </a:lnSpc>
            </a:pPr>
            <a:r>
              <a:rPr lang="en-US" sz="2000" b="1">
                <a:solidFill>
                  <a:srgbClr val="A4283F"/>
                </a:solidFill>
                <a:latin typeface="Arial" panose="020B0604020202020204" pitchFamily="34" charset="0"/>
                <a:ea typeface="Open Sans" panose="020B0606030504020204" pitchFamily="34" charset="0"/>
                <a:cs typeface="Arial" panose="020B0604020202020204" pitchFamily="34" charset="0"/>
              </a:rPr>
              <a:t>Yes!</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Great – the next few slides will cover:</a:t>
            </a:r>
          </a:p>
          <a:p>
            <a:pPr marL="457200" indent="-457200" fontAlgn="base">
              <a:lnSpc>
                <a:spcPct val="150000"/>
              </a:lnSpc>
              <a:buAutoNum type="arabicParenR"/>
            </a:pPr>
            <a:r>
              <a:rPr lang="en-US" sz="2000">
                <a:latin typeface="Arial" panose="020B0604020202020204" pitchFamily="34" charset="0"/>
                <a:ea typeface="Open Sans" panose="020B0606030504020204" pitchFamily="34" charset="0"/>
                <a:cs typeface="Arial" panose="020B0604020202020204" pitchFamily="34" charset="0"/>
              </a:rPr>
              <a:t>What the training process looks like.</a:t>
            </a:r>
          </a:p>
          <a:p>
            <a:pPr marL="457200" indent="-457200" fontAlgn="base">
              <a:lnSpc>
                <a:spcPct val="150000"/>
              </a:lnSpc>
              <a:buAutoNum type="arabicParenR"/>
            </a:pPr>
            <a:r>
              <a:rPr lang="en-US" sz="2000">
                <a:latin typeface="Arial" panose="020B0604020202020204" pitchFamily="34" charset="0"/>
                <a:ea typeface="Open Sans" panose="020B0606030504020204" pitchFamily="34" charset="0"/>
                <a:cs typeface="Arial" panose="020B0604020202020204" pitchFamily="34" charset="0"/>
              </a:rPr>
              <a:t>How to apply.</a:t>
            </a:r>
          </a:p>
        </p:txBody>
      </p:sp>
      <p:sp>
        <p:nvSpPr>
          <p:cNvPr id="5" name="TextBox 4">
            <a:extLst>
              <a:ext uri="{FF2B5EF4-FFF2-40B4-BE49-F238E27FC236}">
                <a16:creationId xmlns:a16="http://schemas.microsoft.com/office/drawing/2014/main" id="{00D44D82-5774-17EC-35C3-BA147CF3612A}"/>
              </a:ext>
            </a:extLst>
          </p:cNvPr>
          <p:cNvSpPr txBox="1"/>
          <p:nvPr/>
        </p:nvSpPr>
        <p:spPr>
          <a:xfrm>
            <a:off x="6095999" y="4151650"/>
            <a:ext cx="4984865" cy="1881990"/>
          </a:xfrm>
          <a:prstGeom prst="rect">
            <a:avLst/>
          </a:prstGeom>
          <a:noFill/>
        </p:spPr>
        <p:txBody>
          <a:bodyPr wrap="square">
            <a:spAutoFit/>
          </a:bodyPr>
          <a:lstStyle/>
          <a:p>
            <a:pPr fontAlgn="base">
              <a:lnSpc>
                <a:spcPct val="150000"/>
              </a:lnSpc>
            </a:pPr>
            <a:r>
              <a:rPr lang="en-US" sz="2000" b="1">
                <a:solidFill>
                  <a:srgbClr val="A4283F"/>
                </a:solidFill>
                <a:latin typeface="Arial" panose="020B0604020202020204" pitchFamily="34" charset="0"/>
                <a:ea typeface="Open Sans" panose="020B0606030504020204" pitchFamily="34" charset="0"/>
                <a:cs typeface="Arial" panose="020B0604020202020204" pitchFamily="34" charset="0"/>
              </a:rPr>
              <a:t>Not exactly.</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Great – we will cover an alternative option that might be a better fit for what you are looking for.</a:t>
            </a:r>
          </a:p>
        </p:txBody>
      </p:sp>
    </p:spTree>
    <p:extLst>
      <p:ext uri="{BB962C8B-B14F-4D97-AF65-F5344CB8AC3E}">
        <p14:creationId xmlns:p14="http://schemas.microsoft.com/office/powerpoint/2010/main" val="3935186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Volunteer Training</a:t>
            </a:r>
          </a:p>
        </p:txBody>
      </p:sp>
      <p:sp>
        <p:nvSpPr>
          <p:cNvPr id="3" name="TextBox 2">
            <a:extLst>
              <a:ext uri="{FF2B5EF4-FFF2-40B4-BE49-F238E27FC236}">
                <a16:creationId xmlns:a16="http://schemas.microsoft.com/office/drawing/2014/main" id="{7191EFE6-3CE7-1680-29B8-5205FE5591F6}"/>
              </a:ext>
            </a:extLst>
          </p:cNvPr>
          <p:cNvSpPr txBox="1"/>
          <p:nvPr/>
        </p:nvSpPr>
        <p:spPr>
          <a:xfrm>
            <a:off x="413314" y="1741036"/>
            <a:ext cx="6087240" cy="2708434"/>
          </a:xfrm>
          <a:prstGeom prst="rect">
            <a:avLst/>
          </a:prstGeom>
          <a:noFill/>
        </p:spPr>
        <p:txBody>
          <a:bodyPr wrap="square">
            <a:spAutoFit/>
          </a:bodyPr>
          <a:lstStyle/>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Training to become an Extension Master Gardener Volunteer has 3 main components:</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WA Green School Course</a:t>
            </a: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Local Volunteer Training</a:t>
            </a: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Volunteer Internship Hours</a:t>
            </a:r>
          </a:p>
          <a:p>
            <a:pPr marL="457200" indent="-457200" algn="l" fontAlgn="base">
              <a:lnSpc>
                <a:spcPct val="100000"/>
              </a:lnSpc>
              <a:buAutoNum type="arabicPeriod"/>
            </a:pPr>
            <a:endParaRPr lang="en-US" sz="200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75702596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Volunteer Training</a:t>
            </a:r>
          </a:p>
        </p:txBody>
      </p:sp>
      <p:sp>
        <p:nvSpPr>
          <p:cNvPr id="3" name="TextBox 2">
            <a:extLst>
              <a:ext uri="{FF2B5EF4-FFF2-40B4-BE49-F238E27FC236}">
                <a16:creationId xmlns:a16="http://schemas.microsoft.com/office/drawing/2014/main" id="{7191EFE6-3CE7-1680-29B8-5205FE5591F6}"/>
              </a:ext>
            </a:extLst>
          </p:cNvPr>
          <p:cNvSpPr txBox="1"/>
          <p:nvPr/>
        </p:nvSpPr>
        <p:spPr>
          <a:xfrm>
            <a:off x="413314" y="1741036"/>
            <a:ext cx="6087240" cy="2708434"/>
          </a:xfrm>
          <a:prstGeom prst="rect">
            <a:avLst/>
          </a:prstGeom>
          <a:noFill/>
        </p:spPr>
        <p:txBody>
          <a:bodyPr wrap="square">
            <a:spAutoFit/>
          </a:bodyPr>
          <a:lstStyle/>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Training to become an Extension Master Gardener Volunteer has 3 main components:</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marL="457200" indent="-457200" algn="l" fontAlgn="base">
              <a:lnSpc>
                <a:spcPct val="150000"/>
              </a:lnSpc>
              <a:buAutoNum type="arabicPeriod"/>
            </a:pPr>
            <a:r>
              <a:rPr lang="en-US" sz="2000" b="1">
                <a:solidFill>
                  <a:srgbClr val="5BC3F5"/>
                </a:solidFill>
                <a:latin typeface="Arial" panose="020B0604020202020204" pitchFamily="34" charset="0"/>
                <a:ea typeface="Open Sans" panose="020B0606030504020204" pitchFamily="34" charset="0"/>
                <a:cs typeface="Arial" panose="020B0604020202020204" pitchFamily="34" charset="0"/>
              </a:rPr>
              <a:t>WA Green School Course</a:t>
            </a: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Local Volunteer Training</a:t>
            </a: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Volunteer Internship Hours</a:t>
            </a:r>
          </a:p>
          <a:p>
            <a:pPr marL="457200" indent="-457200" algn="l" fontAlgn="base">
              <a:lnSpc>
                <a:spcPct val="100000"/>
              </a:lnSpc>
              <a:buAutoNum type="arabicPeriod"/>
            </a:pPr>
            <a:endParaRPr lang="en-US" sz="2000">
              <a:latin typeface="Arial" panose="020B0604020202020204" pitchFamily="34" charset="0"/>
              <a:ea typeface="Open Sans" panose="020B0606030504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DC871F6-ECFA-9225-A3FD-F004EAD4AF8B}"/>
              </a:ext>
            </a:extLst>
          </p:cNvPr>
          <p:cNvSpPr/>
          <p:nvPr/>
        </p:nvSpPr>
        <p:spPr>
          <a:xfrm>
            <a:off x="6500456" y="1741036"/>
            <a:ext cx="5247874" cy="531269"/>
          </a:xfrm>
          <a:prstGeom prst="roundRect">
            <a:avLst/>
          </a:prstGeom>
          <a:solidFill>
            <a:srgbClr val="5BC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Box 4">
            <a:extLst>
              <a:ext uri="{FF2B5EF4-FFF2-40B4-BE49-F238E27FC236}">
                <a16:creationId xmlns:a16="http://schemas.microsoft.com/office/drawing/2014/main" id="{08638EA1-EA85-2D98-3014-AE91EF7ECAF4}"/>
              </a:ext>
            </a:extLst>
          </p:cNvPr>
          <p:cNvSpPr txBox="1"/>
          <p:nvPr/>
        </p:nvSpPr>
        <p:spPr>
          <a:xfrm>
            <a:off x="6500554" y="1813065"/>
            <a:ext cx="5247776"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WA Green School Course</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2C36899F-2DA6-AE55-4CDE-1C26F8CF4770}"/>
              </a:ext>
            </a:extLst>
          </p:cNvPr>
          <p:cNvSpPr/>
          <p:nvPr/>
        </p:nvSpPr>
        <p:spPr>
          <a:xfrm>
            <a:off x="6500456" y="2451902"/>
            <a:ext cx="5278230" cy="4068772"/>
          </a:xfrm>
          <a:prstGeom prst="roundRect">
            <a:avLst/>
          </a:prstGeom>
          <a:solidFill>
            <a:srgbClr val="5BC3F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a:extLst>
              <a:ext uri="{FF2B5EF4-FFF2-40B4-BE49-F238E27FC236}">
                <a16:creationId xmlns:a16="http://schemas.microsoft.com/office/drawing/2014/main" id="{7111743E-4311-E55E-8A03-2BA5EEC5FC42}"/>
              </a:ext>
            </a:extLst>
          </p:cNvPr>
          <p:cNvSpPr txBox="1"/>
          <p:nvPr/>
        </p:nvSpPr>
        <p:spPr>
          <a:xfrm>
            <a:off x="6579272" y="2823016"/>
            <a:ext cx="5090242" cy="3293209"/>
          </a:xfrm>
          <a:prstGeom prst="rect">
            <a:avLst/>
          </a:prstGeom>
          <a:noFill/>
        </p:spPr>
        <p:txBody>
          <a:bodyPr wrap="square">
            <a:spAutoFit/>
          </a:bodyPr>
          <a:lstStyle/>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The online course will take place over a </a:t>
            </a:r>
            <a:r>
              <a:rPr lang="en-US" sz="1600" b="0" i="0">
                <a:solidFill>
                  <a:srgbClr val="A60F2D"/>
                </a:solidFill>
                <a:effectLst/>
                <a:latin typeface="Arial" panose="020B0604020202020204" pitchFamily="34" charset="0"/>
                <a:cs typeface="Arial" panose="020B0604020202020204" pitchFamily="34" charset="0"/>
                <a:hlinkClick r:id="rId3"/>
              </a:rPr>
              <a:t>20-week period</a:t>
            </a:r>
            <a:r>
              <a:rPr lang="en-US" sz="1600" b="0" i="0">
                <a:solidFill>
                  <a:srgbClr val="262626"/>
                </a:solidFill>
                <a:effectLst/>
                <a:latin typeface="Arial" panose="020B0604020202020204" pitchFamily="34" charset="0"/>
                <a:cs typeface="Arial" panose="020B0604020202020204" pitchFamily="34" charset="0"/>
              </a:rPr>
              <a:t> between October 5, 2025, and February 21, 2026. </a:t>
            </a:r>
          </a:p>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Green School offers flexible, remote and hybrid training options. </a:t>
            </a:r>
          </a:p>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This includes self-paced online classes and online review sessions with subject matter experts from WSU. </a:t>
            </a:r>
          </a:p>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Courses are specific to the PNW’s climate, soil, environment, insects, wildlife, and plants. </a:t>
            </a:r>
          </a:p>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Training is a big commitment and includes reading (online, no text required), homework, quizzes, in-class activities, lectures, and a final exam.</a:t>
            </a:r>
            <a:endParaRPr lang="en-US" sz="1600" b="0" i="0">
              <a:effectLst/>
              <a:latin typeface="Arial" panose="020B0604020202020204" pitchFamily="34" charset="0"/>
              <a:ea typeface="Open Sans" panose="020B0606030504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709686D-84C4-A740-199E-DF90030D0857}"/>
              </a:ext>
            </a:extLst>
          </p:cNvPr>
          <p:cNvPicPr>
            <a:picLocks noChangeAspect="1"/>
          </p:cNvPicPr>
          <p:nvPr/>
        </p:nvPicPr>
        <p:blipFill>
          <a:blip r:embed="rId4"/>
          <a:stretch>
            <a:fillRect/>
          </a:stretch>
        </p:blipFill>
        <p:spPr>
          <a:xfrm>
            <a:off x="1926354" y="4484892"/>
            <a:ext cx="3060599" cy="1845700"/>
          </a:xfrm>
          <a:prstGeom prst="rect">
            <a:avLst/>
          </a:prstGeom>
        </p:spPr>
      </p:pic>
    </p:spTree>
    <p:extLst>
      <p:ext uri="{BB962C8B-B14F-4D97-AF65-F5344CB8AC3E}">
        <p14:creationId xmlns:p14="http://schemas.microsoft.com/office/powerpoint/2010/main" val="24532355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7590F-1EDD-FA4C-3540-395324D97613}"/>
              </a:ext>
              <a:ext uri="{C183D7F6-B498-43B3-948B-1728B52AA6E4}">
                <adec:decorative xmlns:adec="http://schemas.microsoft.com/office/drawing/2017/decorative" val="1"/>
              </a:ext>
            </a:extLst>
          </p:cNvPr>
          <p:cNvSpPr/>
          <p:nvPr/>
        </p:nvSpPr>
        <p:spPr>
          <a:xfrm>
            <a:off x="5914417" y="0"/>
            <a:ext cx="6277583" cy="6812281"/>
          </a:xfrm>
          <a:prstGeom prst="rect">
            <a:avLst/>
          </a:prstGeom>
          <a:blipFill>
            <a:blip r:embed="rId3">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orbe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57150" y="6776085"/>
            <a:ext cx="12296775" cy="91440"/>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noFill/>
                <a:effectLst/>
                <a:uLnTx/>
                <a:uFillTx/>
                <a:latin typeface="Helvetica"/>
                <a:cs typeface="Helvetica"/>
                <a:sym typeface="Corbel"/>
              </a:rPr>
              <a:t>          </a:t>
            </a:r>
          </a:p>
        </p:txBody>
      </p:sp>
      <p:pic>
        <p:nvPicPr>
          <p:cNvPr id="15" name="Picture 14">
            <a:extLst>
              <a:ext uri="{FF2B5EF4-FFF2-40B4-BE49-F238E27FC236}">
                <a16:creationId xmlns:a16="http://schemas.microsoft.com/office/drawing/2014/main" id="{3A964BE9-C6A2-C551-3D22-47297D4FD84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8907" y="2703378"/>
            <a:ext cx="1451244" cy="1451244"/>
          </a:xfrm>
          <a:prstGeom prst="rect">
            <a:avLst/>
          </a:prstGeom>
        </p:spPr>
      </p:pic>
      <p:pic>
        <p:nvPicPr>
          <p:cNvPr id="13" name="Picture 12">
            <a:extLst>
              <a:ext uri="{FF2B5EF4-FFF2-40B4-BE49-F238E27FC236}">
                <a16:creationId xmlns:a16="http://schemas.microsoft.com/office/drawing/2014/main" id="{31A66DC9-1E28-F472-55A6-9315FD04A6A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20454" y="229073"/>
            <a:ext cx="729696" cy="729696"/>
          </a:xfrm>
          <a:prstGeom prst="rect">
            <a:avLst/>
          </a:prstGeom>
        </p:spPr>
      </p:pic>
      <p:sp>
        <p:nvSpPr>
          <p:cNvPr id="4" name="Title 1">
            <a:extLst>
              <a:ext uri="{FF2B5EF4-FFF2-40B4-BE49-F238E27FC236}">
                <a16:creationId xmlns:a16="http://schemas.microsoft.com/office/drawing/2014/main" id="{30937D4A-08F6-9E68-1575-B71B88395986}"/>
              </a:ext>
            </a:extLst>
          </p:cNvPr>
          <p:cNvSpPr>
            <a:spLocks noGrp="1"/>
          </p:cNvSpPr>
          <p:nvPr>
            <p:ph type="ctrTitle"/>
          </p:nvPr>
        </p:nvSpPr>
        <p:spPr>
          <a:xfrm>
            <a:off x="763623" y="434306"/>
            <a:ext cx="4800600" cy="1451244"/>
          </a:xfrm>
        </p:spPr>
        <p:txBody>
          <a:bodyPr lIns="0" rIns="0">
            <a:noAutofit/>
          </a:bodyPr>
          <a:lstStyle/>
          <a:p>
            <a:pPr algn="l"/>
            <a:r>
              <a:rPr lang="en-US" sz="4000" b="1" i="1" spc="-150">
                <a:solidFill>
                  <a:schemeClr val="bg1">
                    <a:lumMod val="50000"/>
                  </a:schemeClr>
                </a:solidFill>
                <a:latin typeface="Arial" panose="020B0604020202020204" pitchFamily="34" charset="0"/>
                <a:cs typeface="Arial" panose="020B0604020202020204" pitchFamily="34" charset="0"/>
              </a:rPr>
              <a:t>Extension is for everyone!</a:t>
            </a:r>
          </a:p>
        </p:txBody>
      </p:sp>
      <p:sp>
        <p:nvSpPr>
          <p:cNvPr id="3" name="Title 1">
            <a:extLst>
              <a:ext uri="{FF2B5EF4-FFF2-40B4-BE49-F238E27FC236}">
                <a16:creationId xmlns:a16="http://schemas.microsoft.com/office/drawing/2014/main" id="{97E7F8BF-D4E6-9DAF-6EB7-14CCFC334A86}"/>
              </a:ext>
            </a:extLst>
          </p:cNvPr>
          <p:cNvSpPr txBox="1">
            <a:spLocks/>
          </p:cNvSpPr>
          <p:nvPr/>
        </p:nvSpPr>
        <p:spPr>
          <a:xfrm>
            <a:off x="662506" y="1727081"/>
            <a:ext cx="4353426" cy="31111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FFFFFF">
                    <a:lumMod val="50000"/>
                  </a:srgbClr>
                </a:solidFill>
                <a:effectLst/>
                <a:uLnTx/>
                <a:uFillTx/>
                <a:latin typeface="Arial" panose="020B0604020202020204" pitchFamily="34" charset="0"/>
                <a:ea typeface="Calibri"/>
                <a:cs typeface="Arial" panose="020B0604020202020204" pitchFamily="34" charset="0"/>
                <a:sym typeface="Corbel"/>
              </a:rPr>
              <a:t>Washington State University is an affirmative-action, equal-opportunity employer. Washington State University Extension programs and materials are open to all without regard to race, color, national origin, sex, gender, gender identity, religion, age, height, weight, disability, political beliefs, sexual orientation, marital status, family status, or veteran status. </a:t>
            </a:r>
          </a:p>
        </p:txBody>
      </p:sp>
      <p:sp>
        <p:nvSpPr>
          <p:cNvPr id="9" name="Title 1">
            <a:extLst>
              <a:ext uri="{FF2B5EF4-FFF2-40B4-BE49-F238E27FC236}">
                <a16:creationId xmlns:a16="http://schemas.microsoft.com/office/drawing/2014/main" id="{8E2ACEBC-81E5-C8D0-5FA5-588968D10BA6}"/>
              </a:ext>
            </a:extLst>
          </p:cNvPr>
          <p:cNvSpPr txBox="1">
            <a:spLocks/>
          </p:cNvSpPr>
          <p:nvPr/>
        </p:nvSpPr>
        <p:spPr>
          <a:xfrm>
            <a:off x="7369020" y="1646680"/>
            <a:ext cx="4581130" cy="2898325"/>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orbel"/>
              </a:rPr>
              <a:t>Welcome!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orbel"/>
              </a:rPr>
              <a:t>We are glad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orbel"/>
              </a:rPr>
              <a:t>you are here.</a:t>
            </a:r>
          </a:p>
        </p:txBody>
      </p:sp>
      <p:sp>
        <p:nvSpPr>
          <p:cNvPr id="6" name="TextBox 5">
            <a:extLst>
              <a:ext uri="{FF2B5EF4-FFF2-40B4-BE49-F238E27FC236}">
                <a16:creationId xmlns:a16="http://schemas.microsoft.com/office/drawing/2014/main" id="{410486D7-5811-0696-5D78-8AAA67E1F940}"/>
              </a:ext>
            </a:extLst>
          </p:cNvPr>
          <p:cNvSpPr txBox="1"/>
          <p:nvPr/>
        </p:nvSpPr>
        <p:spPr>
          <a:xfrm>
            <a:off x="662506" y="5130904"/>
            <a:ext cx="4632499" cy="923330"/>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sym typeface="Corbel"/>
              </a:rPr>
              <a:t>Read more on the WSU Extension website:</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orbel"/>
                <a:hlinkClick r:id="rId7"/>
              </a:rPr>
              <a:t>https://extension.wsu.edu/about-extension/extension-is-for-everyone/</a:t>
            </a: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orbel"/>
            </a:endParaRPr>
          </a:p>
        </p:txBody>
      </p:sp>
    </p:spTree>
    <p:extLst>
      <p:ext uri="{BB962C8B-B14F-4D97-AF65-F5344CB8AC3E}">
        <p14:creationId xmlns:p14="http://schemas.microsoft.com/office/powerpoint/2010/main" val="353177946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Volunteer Training</a:t>
            </a:r>
          </a:p>
        </p:txBody>
      </p:sp>
      <p:sp>
        <p:nvSpPr>
          <p:cNvPr id="3" name="TextBox 2">
            <a:extLst>
              <a:ext uri="{FF2B5EF4-FFF2-40B4-BE49-F238E27FC236}">
                <a16:creationId xmlns:a16="http://schemas.microsoft.com/office/drawing/2014/main" id="{7191EFE6-3CE7-1680-29B8-5205FE5591F6}"/>
              </a:ext>
            </a:extLst>
          </p:cNvPr>
          <p:cNvSpPr txBox="1"/>
          <p:nvPr/>
        </p:nvSpPr>
        <p:spPr>
          <a:xfrm>
            <a:off x="413314" y="1741036"/>
            <a:ext cx="6087240" cy="2708434"/>
          </a:xfrm>
          <a:prstGeom prst="rect">
            <a:avLst/>
          </a:prstGeom>
          <a:noFill/>
        </p:spPr>
        <p:txBody>
          <a:bodyPr wrap="square">
            <a:spAutoFit/>
          </a:bodyPr>
          <a:lstStyle/>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Training to become an Extension Master Gardener Volunteer has 3 main components:</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marL="457200" indent="-457200" algn="l" fontAlgn="base">
              <a:lnSpc>
                <a:spcPct val="150000"/>
              </a:lnSpc>
              <a:buAutoNum type="arabicPeriod"/>
            </a:pPr>
            <a:r>
              <a:rPr lang="en-US" sz="2000" b="1">
                <a:solidFill>
                  <a:srgbClr val="5BC3F5"/>
                </a:solidFill>
                <a:latin typeface="Arial" panose="020B0604020202020204" pitchFamily="34" charset="0"/>
                <a:ea typeface="Open Sans" panose="020B0606030504020204" pitchFamily="34" charset="0"/>
                <a:cs typeface="Arial" panose="020B0604020202020204" pitchFamily="34" charset="0"/>
              </a:rPr>
              <a:t>WA Green School Course</a:t>
            </a: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Local Volunteer Training</a:t>
            </a: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Volunteer Internship Hours</a:t>
            </a:r>
          </a:p>
          <a:p>
            <a:pPr marL="457200" indent="-457200" algn="l" fontAlgn="base">
              <a:lnSpc>
                <a:spcPct val="100000"/>
              </a:lnSpc>
              <a:buAutoNum type="arabicPeriod"/>
            </a:pPr>
            <a:endParaRPr lang="en-US" sz="2000">
              <a:latin typeface="Arial" panose="020B0604020202020204" pitchFamily="34" charset="0"/>
              <a:ea typeface="Open Sans" panose="020B0606030504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DC871F6-ECFA-9225-A3FD-F004EAD4AF8B}"/>
              </a:ext>
            </a:extLst>
          </p:cNvPr>
          <p:cNvSpPr/>
          <p:nvPr/>
        </p:nvSpPr>
        <p:spPr>
          <a:xfrm>
            <a:off x="6500456" y="1741036"/>
            <a:ext cx="5247874" cy="531269"/>
          </a:xfrm>
          <a:prstGeom prst="roundRect">
            <a:avLst/>
          </a:prstGeom>
          <a:solidFill>
            <a:srgbClr val="5BC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Box 4">
            <a:extLst>
              <a:ext uri="{FF2B5EF4-FFF2-40B4-BE49-F238E27FC236}">
                <a16:creationId xmlns:a16="http://schemas.microsoft.com/office/drawing/2014/main" id="{08638EA1-EA85-2D98-3014-AE91EF7ECAF4}"/>
              </a:ext>
            </a:extLst>
          </p:cNvPr>
          <p:cNvSpPr txBox="1"/>
          <p:nvPr/>
        </p:nvSpPr>
        <p:spPr>
          <a:xfrm>
            <a:off x="6500554" y="1813065"/>
            <a:ext cx="5247776"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WA Green School Course</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pic>
        <p:nvPicPr>
          <p:cNvPr id="10" name="Picture 9" descr="A screen shot of a schedule&#10;&#10;AI-generated content may be incorrect.">
            <a:extLst>
              <a:ext uri="{FF2B5EF4-FFF2-40B4-BE49-F238E27FC236}">
                <a16:creationId xmlns:a16="http://schemas.microsoft.com/office/drawing/2014/main" id="{6A360A2C-8465-0B7D-A2B3-BD074DFCF99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00554" y="2406754"/>
            <a:ext cx="5247874" cy="4199185"/>
          </a:xfrm>
          <a:prstGeom prst="rect">
            <a:avLst/>
          </a:prstGeom>
        </p:spPr>
      </p:pic>
      <p:sp>
        <p:nvSpPr>
          <p:cNvPr id="11" name="TextBox 10">
            <a:extLst>
              <a:ext uri="{FF2B5EF4-FFF2-40B4-BE49-F238E27FC236}">
                <a16:creationId xmlns:a16="http://schemas.microsoft.com/office/drawing/2014/main" id="{C1155E0D-508F-5824-566A-78206214FCB8}"/>
              </a:ext>
            </a:extLst>
          </p:cNvPr>
          <p:cNvSpPr txBox="1"/>
          <p:nvPr/>
        </p:nvSpPr>
        <p:spPr>
          <a:xfrm>
            <a:off x="2842032" y="6328940"/>
            <a:ext cx="3596306" cy="276999"/>
          </a:xfrm>
          <a:prstGeom prst="rect">
            <a:avLst/>
          </a:prstGeom>
          <a:noFill/>
        </p:spPr>
        <p:txBody>
          <a:bodyPr wrap="square">
            <a:spAutoFit/>
          </a:bodyPr>
          <a:lstStyle/>
          <a:p>
            <a:pPr algn="r" fontAlgn="base">
              <a:lnSpc>
                <a:spcPct val="100000"/>
              </a:lnSpc>
            </a:pPr>
            <a:r>
              <a:rPr lang="en-US" sz="1200" b="0" i="1">
                <a:effectLst/>
                <a:latin typeface="Open Sans" panose="020B0606030504020204" pitchFamily="34" charset="0"/>
                <a:ea typeface="Open Sans" panose="020B0606030504020204" pitchFamily="34" charset="0"/>
                <a:cs typeface="Open Sans" panose="020B0606030504020204" pitchFamily="34" charset="0"/>
              </a:rPr>
              <a:t>Sample – full schedule listed online.</a:t>
            </a:r>
            <a:endParaRPr lang="en-US" sz="1600" i="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98628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D1E59D3-CC4A-366D-7CA5-8F5942427BB0}"/>
              </a:ext>
            </a:extLst>
          </p:cNvPr>
          <p:cNvSpPr/>
          <p:nvPr/>
        </p:nvSpPr>
        <p:spPr>
          <a:xfrm>
            <a:off x="6421740" y="2477836"/>
            <a:ext cx="5247774" cy="4042837"/>
          </a:xfrm>
          <a:prstGeom prst="roundRect">
            <a:avLst/>
          </a:prstGeom>
          <a:solidFill>
            <a:srgbClr val="AADC24">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Volunteer Training</a:t>
            </a:r>
          </a:p>
        </p:txBody>
      </p:sp>
      <p:sp>
        <p:nvSpPr>
          <p:cNvPr id="3" name="TextBox 2">
            <a:extLst>
              <a:ext uri="{FF2B5EF4-FFF2-40B4-BE49-F238E27FC236}">
                <a16:creationId xmlns:a16="http://schemas.microsoft.com/office/drawing/2014/main" id="{7191EFE6-3CE7-1680-29B8-5205FE5591F6}"/>
              </a:ext>
            </a:extLst>
          </p:cNvPr>
          <p:cNvSpPr txBox="1"/>
          <p:nvPr/>
        </p:nvSpPr>
        <p:spPr>
          <a:xfrm>
            <a:off x="413314" y="1741036"/>
            <a:ext cx="6087240" cy="2708434"/>
          </a:xfrm>
          <a:prstGeom prst="rect">
            <a:avLst/>
          </a:prstGeom>
          <a:noFill/>
        </p:spPr>
        <p:txBody>
          <a:bodyPr wrap="square">
            <a:spAutoFit/>
          </a:bodyPr>
          <a:lstStyle/>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Training to become an Extension Master Gardener Volunteer has 3 main components:</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WA Green School Course</a:t>
            </a:r>
          </a:p>
          <a:p>
            <a:pPr marL="457200" indent="-457200" algn="l" fontAlgn="base">
              <a:lnSpc>
                <a:spcPct val="150000"/>
              </a:lnSpc>
              <a:buAutoNum type="arabicPeriod"/>
            </a:pPr>
            <a:r>
              <a:rPr lang="en-US" sz="2000" b="1">
                <a:solidFill>
                  <a:srgbClr val="AADC24"/>
                </a:solidFill>
                <a:latin typeface="Arial" panose="020B0604020202020204" pitchFamily="34" charset="0"/>
                <a:ea typeface="Open Sans" panose="020B0606030504020204" pitchFamily="34" charset="0"/>
                <a:cs typeface="Arial" panose="020B0604020202020204" pitchFamily="34" charset="0"/>
              </a:rPr>
              <a:t>Local Volunteer Training</a:t>
            </a: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Volunteer Internship Hours</a:t>
            </a:r>
          </a:p>
          <a:p>
            <a:pPr marL="457200" indent="-457200" algn="l" fontAlgn="base">
              <a:lnSpc>
                <a:spcPct val="100000"/>
              </a:lnSpc>
              <a:buAutoNum type="arabicPeriod"/>
            </a:pPr>
            <a:endParaRPr lang="en-US" sz="2000">
              <a:latin typeface="Arial" panose="020B06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111743E-4311-E55E-8A03-2BA5EEC5FC42}"/>
              </a:ext>
            </a:extLst>
          </p:cNvPr>
          <p:cNvSpPr txBox="1"/>
          <p:nvPr/>
        </p:nvSpPr>
        <p:spPr>
          <a:xfrm>
            <a:off x="6579272" y="2823016"/>
            <a:ext cx="4908917" cy="1569660"/>
          </a:xfrm>
          <a:prstGeom prst="rect">
            <a:avLst/>
          </a:prstGeom>
          <a:noFill/>
        </p:spPr>
        <p:txBody>
          <a:bodyPr wrap="square">
            <a:spAutoFit/>
          </a:bodyPr>
          <a:lstStyle/>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Hands-on, in-person experiential learning that takes place within Pierce County.</a:t>
            </a:r>
          </a:p>
          <a:p>
            <a:pPr marL="742950" lvl="1" indent="-285750">
              <a:buFont typeface="Arial" panose="020B0604020202020204" pitchFamily="34" charset="0"/>
              <a:buChar char="•"/>
            </a:pPr>
            <a:r>
              <a:rPr lang="en-US" sz="1600">
                <a:solidFill>
                  <a:srgbClr val="262626"/>
                </a:solidFill>
                <a:latin typeface="Arial" panose="020B0604020202020204" pitchFamily="34" charset="0"/>
                <a:cs typeface="Arial" panose="020B0604020202020204" pitchFamily="34" charset="0"/>
              </a:rPr>
              <a:t>Pruning workshop</a:t>
            </a:r>
          </a:p>
          <a:p>
            <a:pPr marL="742950" lvl="1"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Plant pathology &amp; diagnostic lab</a:t>
            </a:r>
          </a:p>
          <a:p>
            <a:pPr marL="742950" lvl="1" indent="-285750">
              <a:buFont typeface="Arial" panose="020B0604020202020204" pitchFamily="34" charset="0"/>
              <a:buChar char="•"/>
            </a:pPr>
            <a:r>
              <a:rPr lang="en-US" sz="1600">
                <a:solidFill>
                  <a:srgbClr val="262626"/>
                </a:solidFill>
                <a:latin typeface="Arial" panose="020B0604020202020204" pitchFamily="34" charset="0"/>
                <a:ea typeface="Open Sans" panose="020B0606030504020204" pitchFamily="34" charset="0"/>
                <a:cs typeface="Arial" panose="020B0604020202020204" pitchFamily="34" charset="0"/>
              </a:rPr>
              <a:t>Inset identification lab</a:t>
            </a:r>
          </a:p>
          <a:p>
            <a:pPr marL="742950" lvl="1" indent="-285750">
              <a:buFont typeface="Arial" panose="020B0604020202020204" pitchFamily="34" charset="0"/>
              <a:buChar char="•"/>
            </a:pPr>
            <a:r>
              <a:rPr lang="en-US" sz="1600">
                <a:solidFill>
                  <a:srgbClr val="262626"/>
                </a:solidFill>
                <a:latin typeface="Arial" panose="020B0604020202020204" pitchFamily="34" charset="0"/>
                <a:ea typeface="Open Sans" panose="020B0606030504020204" pitchFamily="34" charset="0"/>
                <a:cs typeface="Arial" panose="020B0604020202020204" pitchFamily="34" charset="0"/>
              </a:rPr>
              <a:t>Garden design workshop</a:t>
            </a:r>
          </a:p>
        </p:txBody>
      </p:sp>
      <p:sp>
        <p:nvSpPr>
          <p:cNvPr id="10" name="Rectangle: Rounded Corners 9">
            <a:extLst>
              <a:ext uri="{FF2B5EF4-FFF2-40B4-BE49-F238E27FC236}">
                <a16:creationId xmlns:a16="http://schemas.microsoft.com/office/drawing/2014/main" id="{44AFA28D-F702-CE0B-3854-CE88F10F3F96}"/>
              </a:ext>
            </a:extLst>
          </p:cNvPr>
          <p:cNvSpPr/>
          <p:nvPr/>
        </p:nvSpPr>
        <p:spPr>
          <a:xfrm>
            <a:off x="6421740" y="1748636"/>
            <a:ext cx="5247774" cy="531269"/>
          </a:xfrm>
          <a:prstGeom prst="roundRect">
            <a:avLst/>
          </a:prstGeom>
          <a:solidFill>
            <a:srgbClr val="AAD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Box 4">
            <a:extLst>
              <a:ext uri="{FF2B5EF4-FFF2-40B4-BE49-F238E27FC236}">
                <a16:creationId xmlns:a16="http://schemas.microsoft.com/office/drawing/2014/main" id="{08638EA1-EA85-2D98-3014-AE91EF7ECAF4}"/>
              </a:ext>
            </a:extLst>
          </p:cNvPr>
          <p:cNvSpPr txBox="1"/>
          <p:nvPr/>
        </p:nvSpPr>
        <p:spPr>
          <a:xfrm>
            <a:off x="6500554" y="1813065"/>
            <a:ext cx="5247776"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Local Volunteer Training</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66432098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455C6F-E2F2-149A-FD37-E1A60909244C}"/>
              </a:ext>
            </a:extLst>
          </p:cNvPr>
          <p:cNvSpPr/>
          <p:nvPr/>
        </p:nvSpPr>
        <p:spPr>
          <a:xfrm>
            <a:off x="6421738" y="2413534"/>
            <a:ext cx="5247773" cy="4071871"/>
          </a:xfrm>
          <a:prstGeom prst="roundRect">
            <a:avLst/>
          </a:prstGeom>
          <a:solidFill>
            <a:srgbClr val="FF6727">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Rounded Corners 5">
            <a:extLst>
              <a:ext uri="{FF2B5EF4-FFF2-40B4-BE49-F238E27FC236}">
                <a16:creationId xmlns:a16="http://schemas.microsoft.com/office/drawing/2014/main" id="{9A6E1017-AFC2-DEC4-3AA5-2B475104D9FB}"/>
              </a:ext>
            </a:extLst>
          </p:cNvPr>
          <p:cNvSpPr/>
          <p:nvPr/>
        </p:nvSpPr>
        <p:spPr>
          <a:xfrm>
            <a:off x="6421739" y="1756236"/>
            <a:ext cx="5247773" cy="531269"/>
          </a:xfrm>
          <a:prstGeom prst="roundRect">
            <a:avLst/>
          </a:prstGeom>
          <a:solidFill>
            <a:srgbClr val="FF6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Volunteer Training</a:t>
            </a:r>
          </a:p>
        </p:txBody>
      </p:sp>
      <p:sp>
        <p:nvSpPr>
          <p:cNvPr id="3" name="TextBox 2">
            <a:extLst>
              <a:ext uri="{FF2B5EF4-FFF2-40B4-BE49-F238E27FC236}">
                <a16:creationId xmlns:a16="http://schemas.microsoft.com/office/drawing/2014/main" id="{7191EFE6-3CE7-1680-29B8-5205FE5591F6}"/>
              </a:ext>
            </a:extLst>
          </p:cNvPr>
          <p:cNvSpPr txBox="1"/>
          <p:nvPr/>
        </p:nvSpPr>
        <p:spPr>
          <a:xfrm>
            <a:off x="413314" y="1741036"/>
            <a:ext cx="6087240" cy="2708434"/>
          </a:xfrm>
          <a:prstGeom prst="rect">
            <a:avLst/>
          </a:prstGeom>
          <a:noFill/>
        </p:spPr>
        <p:txBody>
          <a:bodyPr wrap="square">
            <a:spAutoFit/>
          </a:bodyPr>
          <a:lstStyle/>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Training to become an Extension Master Gardener Volunteer has 3 main components:</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WA Green School Course</a:t>
            </a: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Local Volunteer Training</a:t>
            </a:r>
          </a:p>
          <a:p>
            <a:pPr marL="457200" indent="-457200" algn="l" fontAlgn="base">
              <a:lnSpc>
                <a:spcPct val="150000"/>
              </a:lnSpc>
              <a:buAutoNum type="arabicPeriod"/>
            </a:pPr>
            <a:r>
              <a:rPr lang="en-US" sz="2000" b="1">
                <a:solidFill>
                  <a:srgbClr val="FF6727"/>
                </a:solidFill>
                <a:latin typeface="Arial" panose="020B0604020202020204" pitchFamily="34" charset="0"/>
                <a:ea typeface="Open Sans" panose="020B0606030504020204" pitchFamily="34" charset="0"/>
                <a:cs typeface="Arial" panose="020B0604020202020204" pitchFamily="34" charset="0"/>
              </a:rPr>
              <a:t>Volunteer Internship Hours</a:t>
            </a:r>
          </a:p>
          <a:p>
            <a:pPr marL="457200" indent="-457200" algn="l" fontAlgn="base">
              <a:lnSpc>
                <a:spcPct val="100000"/>
              </a:lnSpc>
              <a:buAutoNum type="arabicPeriod"/>
            </a:pPr>
            <a:endParaRPr lang="en-US" sz="2000">
              <a:latin typeface="Arial" panose="020B06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111743E-4311-E55E-8A03-2BA5EEC5FC42}"/>
              </a:ext>
            </a:extLst>
          </p:cNvPr>
          <p:cNvSpPr txBox="1"/>
          <p:nvPr/>
        </p:nvSpPr>
        <p:spPr>
          <a:xfrm>
            <a:off x="6570959" y="2589896"/>
            <a:ext cx="4908917" cy="3785652"/>
          </a:xfrm>
          <a:prstGeom prst="rect">
            <a:avLst/>
          </a:prstGeom>
          <a:noFill/>
        </p:spPr>
        <p:txBody>
          <a:bodyPr wrap="square">
            <a:spAutoFit/>
          </a:bodyPr>
          <a:lstStyle/>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Upon completing their training, trainees transition into their internship. </a:t>
            </a:r>
          </a:p>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As interns, they volunteer alongside certified WSU Extension Master Gardeners, enhancing their knowledge and skills while gaining comfort in community education and program participation. </a:t>
            </a:r>
          </a:p>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Interns are expected to complete </a:t>
            </a:r>
            <a:r>
              <a:rPr lang="en-US" sz="1600" b="1" i="0">
                <a:solidFill>
                  <a:srgbClr val="262626"/>
                </a:solidFill>
                <a:effectLst/>
                <a:latin typeface="Arial" panose="020B0604020202020204" pitchFamily="34" charset="0"/>
                <a:cs typeface="Arial" panose="020B0604020202020204" pitchFamily="34" charset="0"/>
              </a:rPr>
              <a:t>40 hours</a:t>
            </a:r>
            <a:r>
              <a:rPr lang="en-US" sz="1600" b="0" i="0">
                <a:solidFill>
                  <a:srgbClr val="262626"/>
                </a:solidFill>
                <a:effectLst/>
                <a:latin typeface="Arial" panose="020B0604020202020204" pitchFamily="34" charset="0"/>
                <a:cs typeface="Arial" panose="020B0604020202020204" pitchFamily="34" charset="0"/>
              </a:rPr>
              <a:t> of volunteer service their first year. </a:t>
            </a:r>
          </a:p>
          <a:p>
            <a:pPr marL="742950" lvl="1"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Volunteer service include answering garden questions at our answer clinic, helping to maintain one of our demonstration gardens, giving presentations, or helping with our children’s education team – to name just a few of the many opportunities.</a:t>
            </a:r>
            <a:endParaRPr lang="en-US" sz="1600">
              <a:solidFill>
                <a:srgbClr val="262626"/>
              </a:solidFill>
              <a:latin typeface="Arial" panose="020B0604020202020204" pitchFamily="34" charset="0"/>
              <a:ea typeface="Open Sans" panose="020B0606030504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8638EA1-EA85-2D98-3014-AE91EF7ECAF4}"/>
              </a:ext>
            </a:extLst>
          </p:cNvPr>
          <p:cNvSpPr txBox="1"/>
          <p:nvPr/>
        </p:nvSpPr>
        <p:spPr>
          <a:xfrm>
            <a:off x="6500554" y="1813065"/>
            <a:ext cx="5247776"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Volunteer Internship Hours</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3216375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Volunteer Commitment</a:t>
            </a:r>
          </a:p>
        </p:txBody>
      </p:sp>
      <p:sp>
        <p:nvSpPr>
          <p:cNvPr id="3" name="TextBox 2">
            <a:extLst>
              <a:ext uri="{FF2B5EF4-FFF2-40B4-BE49-F238E27FC236}">
                <a16:creationId xmlns:a16="http://schemas.microsoft.com/office/drawing/2014/main" id="{7191EFE6-3CE7-1680-29B8-5205FE5591F6}"/>
              </a:ext>
            </a:extLst>
          </p:cNvPr>
          <p:cNvSpPr txBox="1"/>
          <p:nvPr/>
        </p:nvSpPr>
        <p:spPr>
          <a:xfrm>
            <a:off x="413313" y="1741036"/>
            <a:ext cx="6220243" cy="3785652"/>
          </a:xfrm>
          <a:prstGeom prst="rect">
            <a:avLst/>
          </a:prstGeom>
          <a:noFill/>
        </p:spPr>
        <p:txBody>
          <a:bodyPr wrap="square">
            <a:spAutoFit/>
          </a:bodyPr>
          <a:lstStyle/>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Upon successful completion of the year-long training, interns become certified Extension Master Gardener volunteers.</a:t>
            </a:r>
          </a:p>
          <a:p>
            <a:pPr algn="l" fontAlgn="base">
              <a:lnSpc>
                <a:spcPct val="100000"/>
              </a:lnSpc>
            </a:pPr>
            <a:endParaRPr lang="en-US" sz="2000" b="1">
              <a:solidFill>
                <a:srgbClr val="FF6727"/>
              </a:solidFill>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As a certified EMG volunteer, you are making an annual commitment to:</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marL="342900" indent="-342900" algn="l" fontAlgn="base">
              <a:lnSpc>
                <a:spcPct val="100000"/>
              </a:lnSpc>
              <a:buFont typeface="Arial" panose="020B0604020202020204" pitchFamily="34" charset="0"/>
              <a:buChar char="•"/>
            </a:pPr>
            <a:r>
              <a:rPr lang="en-US" sz="2000" b="1">
                <a:latin typeface="Arial" panose="020B0604020202020204" pitchFamily="34" charset="0"/>
                <a:ea typeface="Open Sans" panose="020B0606030504020204" pitchFamily="34" charset="0"/>
                <a:cs typeface="Arial" panose="020B0604020202020204" pitchFamily="34" charset="0"/>
              </a:rPr>
              <a:t>25 hours </a:t>
            </a:r>
            <a:r>
              <a:rPr lang="en-US" sz="2000">
                <a:latin typeface="Arial" panose="020B0604020202020204" pitchFamily="34" charset="0"/>
                <a:ea typeface="Open Sans" panose="020B0606030504020204" pitchFamily="34" charset="0"/>
                <a:cs typeface="Arial" panose="020B0604020202020204" pitchFamily="34" charset="0"/>
              </a:rPr>
              <a:t>of Volunteer Service</a:t>
            </a:r>
          </a:p>
          <a:p>
            <a:pPr marL="342900" indent="-342900" algn="l" fontAlgn="base">
              <a:lnSpc>
                <a:spcPct val="100000"/>
              </a:lnSpc>
              <a:buFont typeface="Arial" panose="020B0604020202020204" pitchFamily="34" charset="0"/>
              <a:buChar char="•"/>
            </a:pPr>
            <a:r>
              <a:rPr lang="en-US" sz="2000" b="1">
                <a:latin typeface="Arial" panose="020B0604020202020204" pitchFamily="34" charset="0"/>
                <a:ea typeface="Open Sans" panose="020B0606030504020204" pitchFamily="34" charset="0"/>
                <a:cs typeface="Arial" panose="020B0604020202020204" pitchFamily="34" charset="0"/>
              </a:rPr>
              <a:t>10 hours </a:t>
            </a:r>
            <a:r>
              <a:rPr lang="en-US" sz="2000">
                <a:latin typeface="Arial" panose="020B0604020202020204" pitchFamily="34" charset="0"/>
                <a:ea typeface="Open Sans" panose="020B0606030504020204" pitchFamily="34" charset="0"/>
                <a:cs typeface="Arial" panose="020B0604020202020204" pitchFamily="34" charset="0"/>
              </a:rPr>
              <a:t>of Continuing Education</a:t>
            </a:r>
          </a:p>
          <a:p>
            <a:pPr marL="342900" indent="-342900" algn="l" fontAlgn="base">
              <a:lnSpc>
                <a:spcPct val="10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Record all hours served in online database</a:t>
            </a:r>
          </a:p>
          <a:p>
            <a:pPr marL="342900" indent="-342900" algn="l" fontAlgn="base">
              <a:lnSpc>
                <a:spcPct val="100000"/>
              </a:lnSpc>
              <a:buFont typeface="Arial" panose="020B0604020202020204" pitchFamily="34" charset="0"/>
              <a:buChar char="•"/>
            </a:pPr>
            <a:endParaRPr lang="en-US" sz="2000">
              <a:latin typeface="Arial" panose="020B0604020202020204" pitchFamily="34" charset="0"/>
              <a:ea typeface="Open Sans" panose="020B0606030504020204" pitchFamily="34" charset="0"/>
              <a:cs typeface="Arial" panose="020B0604020202020204" pitchFamily="34" charset="0"/>
            </a:endParaRPr>
          </a:p>
          <a:p>
            <a:pPr marL="457200" indent="-457200" algn="l" fontAlgn="base">
              <a:lnSpc>
                <a:spcPct val="100000"/>
              </a:lnSpc>
              <a:buAutoNum type="arabicPeriod"/>
            </a:pPr>
            <a:endParaRPr lang="en-US" sz="2000">
              <a:latin typeface="Arial" panose="020B0604020202020204" pitchFamily="34" charset="0"/>
              <a:ea typeface="Open Sans" panose="020B0606030504020204" pitchFamily="34" charset="0"/>
              <a:cs typeface="Arial" panose="020B0604020202020204" pitchFamily="34" charset="0"/>
            </a:endParaRPr>
          </a:p>
        </p:txBody>
      </p:sp>
      <p:pic>
        <p:nvPicPr>
          <p:cNvPr id="8" name="Picture 7" descr="A person standing next to a white box&#10;&#10;Description automatically generated">
            <a:extLst>
              <a:ext uri="{FF2B5EF4-FFF2-40B4-BE49-F238E27FC236}">
                <a16:creationId xmlns:a16="http://schemas.microsoft.com/office/drawing/2014/main" id="{4C045A2E-9588-73B8-78AE-916ED272D9B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999981" y="1423846"/>
            <a:ext cx="2700971" cy="2536663"/>
          </a:xfrm>
          <a:prstGeom prst="rect">
            <a:avLst/>
          </a:prstGeom>
        </p:spPr>
      </p:pic>
      <p:pic>
        <p:nvPicPr>
          <p:cNvPr id="9" name="Picture 8" descr="A pair of hands holding dirt and worms&#10;&#10;AI-generated content may be incorrect.">
            <a:extLst>
              <a:ext uri="{FF2B5EF4-FFF2-40B4-BE49-F238E27FC236}">
                <a16:creationId xmlns:a16="http://schemas.microsoft.com/office/drawing/2014/main" id="{C340F9B7-D217-814A-9B06-174543FDDF5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99980" y="4137065"/>
            <a:ext cx="2700971" cy="2439911"/>
          </a:xfrm>
          <a:prstGeom prst="rect">
            <a:avLst/>
          </a:prstGeom>
        </p:spPr>
      </p:pic>
      <p:pic>
        <p:nvPicPr>
          <p:cNvPr id="10" name="Picture 9" descr="Two women standing together smiling&#10;&#10;AI-generated content may be incorrect.">
            <a:extLst>
              <a:ext uri="{FF2B5EF4-FFF2-40B4-BE49-F238E27FC236}">
                <a16:creationId xmlns:a16="http://schemas.microsoft.com/office/drawing/2014/main" id="{F4C70076-E885-53E5-E73E-840AE0199A7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934537" y="3562003"/>
            <a:ext cx="2049464" cy="2733675"/>
          </a:xfrm>
          <a:prstGeom prst="rect">
            <a:avLst/>
          </a:prstGeom>
        </p:spPr>
      </p:pic>
      <p:pic>
        <p:nvPicPr>
          <p:cNvPr id="11" name="Picture 10" descr="A group of people at a table&#10;&#10;Description automatically generated">
            <a:extLst>
              <a:ext uri="{FF2B5EF4-FFF2-40B4-BE49-F238E27FC236}">
                <a16:creationId xmlns:a16="http://schemas.microsoft.com/office/drawing/2014/main" id="{29F4552F-FB60-5473-385B-2257880D20E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934538" y="1823691"/>
            <a:ext cx="2049464" cy="1537098"/>
          </a:xfrm>
          <a:prstGeom prst="rect">
            <a:avLst/>
          </a:prstGeom>
        </p:spPr>
      </p:pic>
    </p:spTree>
    <p:extLst>
      <p:ext uri="{BB962C8B-B14F-4D97-AF65-F5344CB8AC3E}">
        <p14:creationId xmlns:p14="http://schemas.microsoft.com/office/powerpoint/2010/main" val="346658308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Apply to volunteer training</a:t>
            </a:r>
          </a:p>
        </p:txBody>
      </p:sp>
      <p:sp>
        <p:nvSpPr>
          <p:cNvPr id="3" name="TextBox 2">
            <a:extLst>
              <a:ext uri="{FF2B5EF4-FFF2-40B4-BE49-F238E27FC236}">
                <a16:creationId xmlns:a16="http://schemas.microsoft.com/office/drawing/2014/main" id="{7191EFE6-3CE7-1680-29B8-5205FE5591F6}"/>
              </a:ext>
            </a:extLst>
          </p:cNvPr>
          <p:cNvSpPr txBox="1"/>
          <p:nvPr/>
        </p:nvSpPr>
        <p:spPr>
          <a:xfrm>
            <a:off x="446563" y="1606587"/>
            <a:ext cx="10642615" cy="3477875"/>
          </a:xfrm>
          <a:prstGeom prst="rect">
            <a:avLst/>
          </a:prstGeom>
          <a:noFill/>
        </p:spPr>
        <p:txBody>
          <a:bodyPr wrap="square">
            <a:spAutoFit/>
          </a:bodyPr>
          <a:lstStyle/>
          <a:p>
            <a:pPr marL="342900" indent="-342900" algn="l"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Be sure to review </a:t>
            </a:r>
            <a:r>
              <a:rPr lang="en-US" sz="2000">
                <a:latin typeface="Arial" panose="020B0604020202020204" pitchFamily="34" charset="0"/>
                <a:ea typeface="Open Sans" panose="020B0606030504020204" pitchFamily="34" charset="0"/>
                <a:cs typeface="Arial" panose="020B0604020202020204" pitchFamily="34" charset="0"/>
                <a:hlinkClick r:id="rId3"/>
              </a:rPr>
              <a:t>volunteer expectations</a:t>
            </a:r>
            <a:r>
              <a:rPr lang="en-US" sz="2000">
                <a:latin typeface="Arial" panose="020B0604020202020204" pitchFamily="34" charset="0"/>
                <a:ea typeface="Open Sans" panose="020B0606030504020204" pitchFamily="34" charset="0"/>
                <a:cs typeface="Arial" panose="020B0604020202020204" pitchFamily="34" charset="0"/>
              </a:rPr>
              <a:t>.</a:t>
            </a:r>
          </a:p>
          <a:p>
            <a:pPr marL="342900" indent="-342900" algn="l"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Application period: </a:t>
            </a:r>
            <a:r>
              <a:rPr lang="en-US" sz="2000" b="1">
                <a:latin typeface="Arial" panose="020B0604020202020204" pitchFamily="34" charset="0"/>
                <a:ea typeface="Open Sans" panose="020B0606030504020204" pitchFamily="34" charset="0"/>
                <a:cs typeface="Arial" panose="020B0604020202020204" pitchFamily="34" charset="0"/>
              </a:rPr>
              <a:t>July 1</a:t>
            </a:r>
            <a:r>
              <a:rPr lang="en-US" sz="2000" b="1" baseline="30000">
                <a:latin typeface="Arial" panose="020B0604020202020204" pitchFamily="34" charset="0"/>
                <a:ea typeface="Open Sans" panose="020B0606030504020204" pitchFamily="34" charset="0"/>
                <a:cs typeface="Arial" panose="020B0604020202020204" pitchFamily="34" charset="0"/>
              </a:rPr>
              <a:t>st</a:t>
            </a:r>
            <a:r>
              <a:rPr lang="en-US" sz="2000" b="1">
                <a:latin typeface="Arial" panose="020B0604020202020204" pitchFamily="34" charset="0"/>
                <a:ea typeface="Open Sans" panose="020B0606030504020204" pitchFamily="34" charset="0"/>
                <a:cs typeface="Arial" panose="020B0604020202020204" pitchFamily="34" charset="0"/>
              </a:rPr>
              <a:t>, 2025 - </a:t>
            </a:r>
            <a:r>
              <a:rPr lang="en-US" sz="2000">
                <a:latin typeface="Arial" panose="020B0604020202020204" pitchFamily="34" charset="0"/>
                <a:ea typeface="Open Sans" panose="020B0606030504020204" pitchFamily="34" charset="0"/>
                <a:cs typeface="Arial" panose="020B0604020202020204" pitchFamily="34" charset="0"/>
              </a:rPr>
              <a:t>July 31</a:t>
            </a:r>
            <a:r>
              <a:rPr lang="en-US" sz="2000" baseline="30000">
                <a:latin typeface="Arial" panose="020B0604020202020204" pitchFamily="34" charset="0"/>
                <a:ea typeface="Open Sans" panose="020B0606030504020204" pitchFamily="34" charset="0"/>
                <a:cs typeface="Arial" panose="020B0604020202020204" pitchFamily="34" charset="0"/>
              </a:rPr>
              <a:t>st</a:t>
            </a:r>
            <a:r>
              <a:rPr lang="en-US" sz="2000">
                <a:latin typeface="Arial" panose="020B0604020202020204" pitchFamily="34" charset="0"/>
                <a:ea typeface="Open Sans" panose="020B0606030504020204" pitchFamily="34" charset="0"/>
                <a:cs typeface="Arial" panose="020B0604020202020204" pitchFamily="34" charset="0"/>
              </a:rPr>
              <a:t>, 2025</a:t>
            </a:r>
          </a:p>
          <a:p>
            <a:pPr marL="800100" lvl="1" indent="-342900"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Application will be found on our website.</a:t>
            </a:r>
          </a:p>
          <a:p>
            <a:pPr marL="342900" indent="-342900" algn="l"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Accepted applicants will be notified mid to late August.</a:t>
            </a:r>
          </a:p>
          <a:p>
            <a:pPr marL="342900" indent="-342900" algn="l"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Accepted applicants will complete a </a:t>
            </a:r>
            <a:r>
              <a:rPr lang="en-US" sz="2000" b="1">
                <a:latin typeface="Arial" panose="020B0604020202020204" pitchFamily="34" charset="0"/>
                <a:ea typeface="Open Sans" panose="020B0606030504020204" pitchFamily="34" charset="0"/>
                <a:cs typeface="Arial" panose="020B0604020202020204" pitchFamily="34" charset="0"/>
              </a:rPr>
              <a:t>mandatory background check</a:t>
            </a:r>
            <a:r>
              <a:rPr lang="en-US" sz="2000">
                <a:latin typeface="Arial" panose="020B0604020202020204" pitchFamily="34" charset="0"/>
                <a:ea typeface="Open Sans" panose="020B0606030504020204" pitchFamily="34" charset="0"/>
                <a:cs typeface="Arial" panose="020B0604020202020204" pitchFamily="34" charset="0"/>
              </a:rPr>
              <a:t> ($15).</a:t>
            </a:r>
          </a:p>
          <a:p>
            <a:pPr marL="342900" indent="-342900" algn="l" fontAlgn="base">
              <a:lnSpc>
                <a:spcPct val="150000"/>
              </a:lnSpc>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Enrollment into online systems will begin in September. </a:t>
            </a:r>
          </a:p>
          <a:p>
            <a:pPr marL="342900" indent="-342900" algn="l" fontAlgn="base">
              <a:lnSpc>
                <a:spcPct val="100000"/>
              </a:lnSpc>
              <a:buFont typeface="Arial" panose="020B0604020202020204" pitchFamily="34" charset="0"/>
              <a:buChar char="•"/>
            </a:pPr>
            <a:endParaRPr lang="en-US" sz="2000">
              <a:latin typeface="Arial" panose="020B0604020202020204" pitchFamily="34" charset="0"/>
              <a:ea typeface="Open Sans" panose="020B0606030504020204" pitchFamily="34" charset="0"/>
              <a:cs typeface="Arial" panose="020B0604020202020204" pitchFamily="34" charset="0"/>
            </a:endParaRPr>
          </a:p>
          <a:p>
            <a:pPr marL="457200" indent="-457200" algn="l" fontAlgn="base">
              <a:lnSpc>
                <a:spcPct val="100000"/>
              </a:lnSpc>
              <a:buAutoNum type="arabicPeriod"/>
            </a:pPr>
            <a:endParaRPr lang="en-US" sz="200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85995727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Washington Gardener Certificate</a:t>
            </a:r>
          </a:p>
        </p:txBody>
      </p:sp>
      <p:sp>
        <p:nvSpPr>
          <p:cNvPr id="3" name="TextBox 2">
            <a:extLst>
              <a:ext uri="{FF2B5EF4-FFF2-40B4-BE49-F238E27FC236}">
                <a16:creationId xmlns:a16="http://schemas.microsoft.com/office/drawing/2014/main" id="{7191EFE6-3CE7-1680-29B8-5205FE5591F6}"/>
              </a:ext>
            </a:extLst>
          </p:cNvPr>
          <p:cNvSpPr txBox="1"/>
          <p:nvPr/>
        </p:nvSpPr>
        <p:spPr>
          <a:xfrm>
            <a:off x="446563" y="1606587"/>
            <a:ext cx="10512707" cy="1015663"/>
          </a:xfrm>
          <a:prstGeom prst="rect">
            <a:avLst/>
          </a:prstGeom>
          <a:noFill/>
        </p:spPr>
        <p:txBody>
          <a:bodyPr wrap="square">
            <a:spAutoFit/>
          </a:bodyPr>
          <a:lstStyle/>
          <a:p>
            <a:pPr algn="l" fontAlgn="base"/>
            <a:r>
              <a:rPr lang="en-US" sz="2000">
                <a:latin typeface="Arial" panose="020B0604020202020204" pitchFamily="34" charset="0"/>
                <a:ea typeface="Open Sans" panose="020B0606030504020204" pitchFamily="34" charset="0"/>
                <a:cs typeface="Arial" panose="020B0604020202020204" pitchFamily="34" charset="0"/>
              </a:rPr>
              <a:t>If becoming a volunteer is not exactly what you are looking for, but you </a:t>
            </a:r>
            <a:r>
              <a:rPr lang="en-US" sz="2000" u="sng">
                <a:latin typeface="Arial" panose="020B0604020202020204" pitchFamily="34" charset="0"/>
                <a:ea typeface="Open Sans" panose="020B0606030504020204" pitchFamily="34" charset="0"/>
                <a:cs typeface="Arial" panose="020B0604020202020204" pitchFamily="34" charset="0"/>
              </a:rPr>
              <a:t>do</a:t>
            </a:r>
            <a:r>
              <a:rPr lang="en-US" sz="2000">
                <a:latin typeface="Arial" panose="020B0604020202020204" pitchFamily="34" charset="0"/>
                <a:ea typeface="Open Sans" panose="020B0606030504020204" pitchFamily="34" charset="0"/>
                <a:cs typeface="Arial" panose="020B0604020202020204" pitchFamily="34" charset="0"/>
              </a:rPr>
              <a:t> have an interest in learning relevant &amp; researched-based gardening and horticultural knowledge, consider the </a:t>
            </a:r>
            <a:r>
              <a:rPr lang="en-US" sz="2000" b="1">
                <a:latin typeface="Arial" panose="020B0604020202020204" pitchFamily="34" charset="0"/>
                <a:ea typeface="Open Sans" panose="020B0606030504020204" pitchFamily="34" charset="0"/>
                <a:cs typeface="Arial" panose="020B0604020202020204" pitchFamily="34" charset="0"/>
              </a:rPr>
              <a:t>Washington Gardener</a:t>
            </a:r>
            <a:r>
              <a:rPr lang="en-US" sz="2000">
                <a:latin typeface="Arial" panose="020B0604020202020204" pitchFamily="34" charset="0"/>
                <a:ea typeface="Open Sans" panose="020B0606030504020204" pitchFamily="34" charset="0"/>
                <a:cs typeface="Arial" panose="020B0604020202020204" pitchFamily="34" charset="0"/>
              </a:rPr>
              <a:t> certificate track.</a:t>
            </a:r>
          </a:p>
        </p:txBody>
      </p:sp>
      <p:pic>
        <p:nvPicPr>
          <p:cNvPr id="11" name="Picture 10" descr="A close-up of a sign&#10;&#10;AI-generated content may be incorrect.">
            <a:extLst>
              <a:ext uri="{FF2B5EF4-FFF2-40B4-BE49-F238E27FC236}">
                <a16:creationId xmlns:a16="http://schemas.microsoft.com/office/drawing/2014/main" id="{CB6B56B2-79C8-8414-51C2-8F48DB512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984" y="3429000"/>
            <a:ext cx="6098032" cy="2249010"/>
          </a:xfrm>
          <a:prstGeom prst="rect">
            <a:avLst/>
          </a:prstGeom>
        </p:spPr>
      </p:pic>
    </p:spTree>
    <p:extLst>
      <p:ext uri="{BB962C8B-B14F-4D97-AF65-F5344CB8AC3E}">
        <p14:creationId xmlns:p14="http://schemas.microsoft.com/office/powerpoint/2010/main" val="132101682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Washington Gardener Certificate</a:t>
            </a:r>
          </a:p>
        </p:txBody>
      </p:sp>
      <p:sp>
        <p:nvSpPr>
          <p:cNvPr id="2" name="TextBox 1">
            <a:extLst>
              <a:ext uri="{FF2B5EF4-FFF2-40B4-BE49-F238E27FC236}">
                <a16:creationId xmlns:a16="http://schemas.microsoft.com/office/drawing/2014/main" id="{503B8CDB-C514-3D74-1EEC-FF134F84A1A3}"/>
              </a:ext>
            </a:extLst>
          </p:cNvPr>
          <p:cNvSpPr txBox="1"/>
          <p:nvPr/>
        </p:nvSpPr>
        <p:spPr>
          <a:xfrm>
            <a:off x="413314" y="1741036"/>
            <a:ext cx="5977970" cy="3939540"/>
          </a:xfrm>
          <a:prstGeom prst="rect">
            <a:avLst/>
          </a:prstGeom>
          <a:noFill/>
        </p:spPr>
        <p:txBody>
          <a:bodyPr wrap="square">
            <a:spAutoFit/>
          </a:bodyPr>
          <a:lstStyle/>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The Washington Gardener certificate program has one component:</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marL="457200" indent="-457200" algn="l" fontAlgn="base">
              <a:lnSpc>
                <a:spcPct val="150000"/>
              </a:lnSpc>
              <a:buAutoNum type="arabicPeriod"/>
            </a:pPr>
            <a:r>
              <a:rPr lang="en-US" sz="2000" b="1">
                <a:solidFill>
                  <a:srgbClr val="5BC3F5"/>
                </a:solidFill>
                <a:latin typeface="Arial" panose="020B0604020202020204" pitchFamily="34" charset="0"/>
                <a:ea typeface="Open Sans" panose="020B0606030504020204" pitchFamily="34" charset="0"/>
                <a:cs typeface="Arial" panose="020B0604020202020204" pitchFamily="34" charset="0"/>
              </a:rPr>
              <a:t>WA Green School Course</a:t>
            </a:r>
          </a:p>
          <a:p>
            <a:pPr algn="l" fontAlgn="base">
              <a:lnSpc>
                <a:spcPct val="150000"/>
              </a:lnSpc>
            </a:pPr>
            <a:endParaRPr lang="en-US" sz="2000" b="1">
              <a:solidFill>
                <a:srgbClr val="5BC3F5"/>
              </a:solidFill>
              <a:latin typeface="Arial" panose="020B0604020202020204" pitchFamily="34" charset="0"/>
              <a:ea typeface="Open Sans" panose="020B0606030504020204" pitchFamily="34" charset="0"/>
              <a:cs typeface="Arial" panose="020B0604020202020204" pitchFamily="34" charset="0"/>
            </a:endParaRPr>
          </a:p>
          <a:p>
            <a:pPr algn="l" fontAlgn="base"/>
            <a:r>
              <a:rPr lang="en-US" sz="2000">
                <a:latin typeface="Arial" panose="020B0604020202020204" pitchFamily="34" charset="0"/>
                <a:ea typeface="Open Sans" panose="020B0606030504020204" pitchFamily="34" charset="0"/>
                <a:cs typeface="Arial" panose="020B0604020202020204" pitchFamily="34" charset="0"/>
              </a:rPr>
              <a:t>Certificates can be used to:</a:t>
            </a:r>
          </a:p>
          <a:p>
            <a:pPr marL="342900" indent="-342900" algn="l" fontAlgn="base">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Grow your gardening knowledge</a:t>
            </a:r>
          </a:p>
          <a:p>
            <a:pPr marL="342900" indent="-342900" algn="l" fontAlgn="base">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Supplement a resume</a:t>
            </a:r>
          </a:p>
          <a:p>
            <a:pPr marL="342900" indent="-342900" algn="l" fontAlgn="base">
              <a:buFont typeface="Arial" panose="020B0604020202020204" pitchFamily="34" charset="0"/>
              <a:buChar char="•"/>
            </a:pPr>
            <a:r>
              <a:rPr lang="en-US" sz="2000">
                <a:latin typeface="Arial" panose="020B0604020202020204" pitchFamily="34" charset="0"/>
                <a:ea typeface="Open Sans" panose="020B0606030504020204" pitchFamily="34" charset="0"/>
                <a:cs typeface="Arial" panose="020B0604020202020204" pitchFamily="34" charset="0"/>
              </a:rPr>
              <a:t>Promote a business</a:t>
            </a:r>
          </a:p>
          <a:p>
            <a:pPr marL="342900" indent="-342900" algn="l" fontAlgn="base">
              <a:lnSpc>
                <a:spcPct val="150000"/>
              </a:lnSpc>
              <a:buFont typeface="Arial" panose="020B0604020202020204" pitchFamily="34" charset="0"/>
              <a:buChar char="•"/>
            </a:pPr>
            <a:endParaRPr lang="en-US" sz="2000">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2685F195-E479-604C-6053-F6B5BFDF24C9}"/>
              </a:ext>
            </a:extLst>
          </p:cNvPr>
          <p:cNvSpPr/>
          <p:nvPr/>
        </p:nvSpPr>
        <p:spPr>
          <a:xfrm>
            <a:off x="6500456" y="2451902"/>
            <a:ext cx="5278230" cy="4068772"/>
          </a:xfrm>
          <a:prstGeom prst="roundRect">
            <a:avLst/>
          </a:prstGeom>
          <a:solidFill>
            <a:srgbClr val="5BC3F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a:extLst>
              <a:ext uri="{FF2B5EF4-FFF2-40B4-BE49-F238E27FC236}">
                <a16:creationId xmlns:a16="http://schemas.microsoft.com/office/drawing/2014/main" id="{A9581819-D178-231C-6BA8-24AA8171A6EF}"/>
              </a:ext>
            </a:extLst>
          </p:cNvPr>
          <p:cNvSpPr txBox="1"/>
          <p:nvPr/>
        </p:nvSpPr>
        <p:spPr>
          <a:xfrm>
            <a:off x="6579272" y="2946061"/>
            <a:ext cx="5090242" cy="3293209"/>
          </a:xfrm>
          <a:prstGeom prst="rect">
            <a:avLst/>
          </a:prstGeom>
          <a:noFill/>
        </p:spPr>
        <p:txBody>
          <a:bodyPr wrap="square">
            <a:spAutoFit/>
          </a:bodyPr>
          <a:lstStyle/>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The online course will take place over a </a:t>
            </a:r>
            <a:r>
              <a:rPr lang="en-US" sz="1600" b="0" i="0">
                <a:solidFill>
                  <a:srgbClr val="A60F2D"/>
                </a:solidFill>
                <a:effectLst/>
                <a:latin typeface="Arial" panose="020B0604020202020204" pitchFamily="34" charset="0"/>
                <a:cs typeface="Arial" panose="020B0604020202020204" pitchFamily="34" charset="0"/>
                <a:hlinkClick r:id="rId3"/>
              </a:rPr>
              <a:t>20-week period</a:t>
            </a:r>
            <a:r>
              <a:rPr lang="en-US" sz="1600" b="0" i="0">
                <a:solidFill>
                  <a:srgbClr val="262626"/>
                </a:solidFill>
                <a:effectLst/>
                <a:latin typeface="Arial" panose="020B0604020202020204" pitchFamily="34" charset="0"/>
                <a:cs typeface="Arial" panose="020B0604020202020204" pitchFamily="34" charset="0"/>
              </a:rPr>
              <a:t> between October 5, 2025, and February 21, 2026. </a:t>
            </a:r>
          </a:p>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Green School offers flexible, remote and hybrid training options. </a:t>
            </a:r>
          </a:p>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This includes self-paced online classes and online review sessions with subject matter experts from WSU. </a:t>
            </a:r>
          </a:p>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Courses are specific to the PNW’s climate, soil, environment, insects, wildlife, and plants. </a:t>
            </a:r>
          </a:p>
          <a:p>
            <a:pPr marL="285750" indent="-285750">
              <a:buFont typeface="Arial" panose="020B0604020202020204" pitchFamily="34" charset="0"/>
              <a:buChar char="•"/>
            </a:pPr>
            <a:r>
              <a:rPr lang="en-US" sz="1600" b="0" i="0">
                <a:solidFill>
                  <a:srgbClr val="262626"/>
                </a:solidFill>
                <a:effectLst/>
                <a:latin typeface="Arial" panose="020B0604020202020204" pitchFamily="34" charset="0"/>
                <a:cs typeface="Arial" panose="020B0604020202020204" pitchFamily="34" charset="0"/>
              </a:rPr>
              <a:t>Training is a big commitment and includes reading (online, no text required), homework, quizzes, in-class activities, lectures, and a final exam.</a:t>
            </a:r>
            <a:endParaRPr lang="en-US" sz="1600" b="0" i="0">
              <a:effectLst/>
              <a:latin typeface="Arial" panose="020B0604020202020204" pitchFamily="34" charset="0"/>
              <a:ea typeface="Open Sans" panose="020B0606030504020204" pitchFamily="34" charset="0"/>
              <a:cs typeface="Arial" panose="020B0604020202020204" pitchFamily="34" charset="0"/>
            </a:endParaRPr>
          </a:p>
        </p:txBody>
      </p:sp>
      <p:pic>
        <p:nvPicPr>
          <p:cNvPr id="9" name="Picture 8" descr="A logo for a green school&#10;&#10;AI-generated content may be incorrect.">
            <a:extLst>
              <a:ext uri="{FF2B5EF4-FFF2-40B4-BE49-F238E27FC236}">
                <a16:creationId xmlns:a16="http://schemas.microsoft.com/office/drawing/2014/main" id="{F4206F5F-B6FB-AC26-79CD-6E4C96D668C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70104" y="1564671"/>
            <a:ext cx="2108578" cy="1270826"/>
          </a:xfrm>
          <a:prstGeom prst="rect">
            <a:avLst/>
          </a:prstGeom>
        </p:spPr>
      </p:pic>
    </p:spTree>
    <p:extLst>
      <p:ext uri="{BB962C8B-B14F-4D97-AF65-F5344CB8AC3E}">
        <p14:creationId xmlns:p14="http://schemas.microsoft.com/office/powerpoint/2010/main" val="20631763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Comparison</a:t>
            </a:r>
          </a:p>
        </p:txBody>
      </p:sp>
      <p:pic>
        <p:nvPicPr>
          <p:cNvPr id="1026" name="Picture 2">
            <a:extLst>
              <a:ext uri="{FF2B5EF4-FFF2-40B4-BE49-F238E27FC236}">
                <a16:creationId xmlns:a16="http://schemas.microsoft.com/office/drawing/2014/main" id="{CCEF70F6-CF89-2723-4FA5-278052C7798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555372" y="1528712"/>
            <a:ext cx="9081255" cy="497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1040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2025-2026 Green School fees</a:t>
            </a:r>
          </a:p>
        </p:txBody>
      </p:sp>
      <p:pic>
        <p:nvPicPr>
          <p:cNvPr id="3078" name="Picture 6">
            <a:extLst>
              <a:ext uri="{FF2B5EF4-FFF2-40B4-BE49-F238E27FC236}">
                <a16:creationId xmlns:a16="http://schemas.microsoft.com/office/drawing/2014/main" id="{329EA1DE-7015-0395-2BB9-C62463C8F9B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99102" y="1515034"/>
            <a:ext cx="10593796" cy="506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415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Next steps</a:t>
            </a:r>
          </a:p>
        </p:txBody>
      </p:sp>
      <p:sp>
        <p:nvSpPr>
          <p:cNvPr id="3" name="TextBox 2">
            <a:extLst>
              <a:ext uri="{FF2B5EF4-FFF2-40B4-BE49-F238E27FC236}">
                <a16:creationId xmlns:a16="http://schemas.microsoft.com/office/drawing/2014/main" id="{7191EFE6-3CE7-1680-29B8-5205FE5591F6}"/>
              </a:ext>
            </a:extLst>
          </p:cNvPr>
          <p:cNvSpPr txBox="1"/>
          <p:nvPr/>
        </p:nvSpPr>
        <p:spPr>
          <a:xfrm>
            <a:off x="446563" y="1606587"/>
            <a:ext cx="10512707" cy="1785104"/>
          </a:xfrm>
          <a:prstGeom prst="rect">
            <a:avLst/>
          </a:prstGeom>
          <a:noFill/>
        </p:spPr>
        <p:txBody>
          <a:bodyPr wrap="square">
            <a:spAutoFit/>
          </a:bodyPr>
          <a:lstStyle/>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Determine which program is right for you.</a:t>
            </a: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If EMG volunteer, </a:t>
            </a:r>
            <a:r>
              <a:rPr lang="en-US" sz="2000" b="1">
                <a:latin typeface="Arial" panose="020B0604020202020204" pitchFamily="34" charset="0"/>
                <a:ea typeface="Open Sans" panose="020B0606030504020204" pitchFamily="34" charset="0"/>
                <a:cs typeface="Arial" panose="020B0604020202020204" pitchFamily="34" charset="0"/>
              </a:rPr>
              <a:t>apply</a:t>
            </a:r>
            <a:r>
              <a:rPr lang="en-US" sz="2000">
                <a:latin typeface="Arial" panose="020B0604020202020204" pitchFamily="34" charset="0"/>
                <a:ea typeface="Open Sans" panose="020B0606030504020204" pitchFamily="34" charset="0"/>
                <a:cs typeface="Arial" panose="020B0604020202020204" pitchFamily="34" charset="0"/>
              </a:rPr>
              <a:t> on Pierce County website between July 1</a:t>
            </a:r>
            <a:r>
              <a:rPr lang="en-US" sz="2000" baseline="30000">
                <a:latin typeface="Arial" panose="020B0604020202020204" pitchFamily="34" charset="0"/>
                <a:ea typeface="Open Sans" panose="020B0606030504020204" pitchFamily="34" charset="0"/>
                <a:cs typeface="Arial" panose="020B0604020202020204" pitchFamily="34" charset="0"/>
              </a:rPr>
              <a:t>st</a:t>
            </a:r>
            <a:r>
              <a:rPr lang="en-US" sz="2000">
                <a:latin typeface="Arial" panose="020B0604020202020204" pitchFamily="34" charset="0"/>
                <a:ea typeface="Open Sans" panose="020B0606030504020204" pitchFamily="34" charset="0"/>
                <a:cs typeface="Arial" panose="020B0604020202020204" pitchFamily="34" charset="0"/>
              </a:rPr>
              <a:t> – July 31</a:t>
            </a:r>
            <a:r>
              <a:rPr lang="en-US" sz="2000" baseline="30000">
                <a:latin typeface="Arial" panose="020B0604020202020204" pitchFamily="34" charset="0"/>
                <a:ea typeface="Open Sans" panose="020B0606030504020204" pitchFamily="34" charset="0"/>
                <a:cs typeface="Arial" panose="020B0604020202020204" pitchFamily="34" charset="0"/>
              </a:rPr>
              <a:t>st</a:t>
            </a:r>
            <a:endParaRPr lang="en-US" sz="2000">
              <a:latin typeface="Arial" panose="020B0604020202020204" pitchFamily="34" charset="0"/>
              <a:ea typeface="Open Sans" panose="020B0606030504020204" pitchFamily="34" charset="0"/>
              <a:cs typeface="Arial" panose="020B0604020202020204" pitchFamily="34" charset="0"/>
            </a:endParaRPr>
          </a:p>
          <a:p>
            <a:pPr marL="457200" indent="-457200" algn="l" fontAlgn="base">
              <a:lnSpc>
                <a:spcPct val="150000"/>
              </a:lnSpc>
              <a:buAutoNum type="arabicPeriod"/>
            </a:pPr>
            <a:r>
              <a:rPr lang="en-US" sz="2000">
                <a:latin typeface="Arial" panose="020B0604020202020204" pitchFamily="34" charset="0"/>
                <a:ea typeface="Open Sans" panose="020B0606030504020204" pitchFamily="34" charset="0"/>
                <a:cs typeface="Arial" panose="020B0604020202020204" pitchFamily="34" charset="0"/>
              </a:rPr>
              <a:t>If WA Gardener, </a:t>
            </a:r>
            <a:r>
              <a:rPr lang="en-US" sz="2000" b="1">
                <a:latin typeface="Arial" panose="020B0604020202020204" pitchFamily="34" charset="0"/>
                <a:ea typeface="Open Sans" panose="020B0606030504020204" pitchFamily="34" charset="0"/>
                <a:cs typeface="Arial" panose="020B0604020202020204" pitchFamily="34" charset="0"/>
              </a:rPr>
              <a:t>enroll</a:t>
            </a:r>
            <a:r>
              <a:rPr lang="en-US" sz="2000">
                <a:latin typeface="Arial" panose="020B0604020202020204" pitchFamily="34" charset="0"/>
                <a:ea typeface="Open Sans" panose="020B0606030504020204" pitchFamily="34" charset="0"/>
                <a:cs typeface="Arial" panose="020B0604020202020204" pitchFamily="34" charset="0"/>
              </a:rPr>
              <a:t> on state website between August 15</a:t>
            </a:r>
            <a:r>
              <a:rPr lang="en-US" sz="2000" baseline="30000">
                <a:latin typeface="Arial" panose="020B0604020202020204" pitchFamily="34" charset="0"/>
                <a:ea typeface="Open Sans" panose="020B0606030504020204" pitchFamily="34" charset="0"/>
                <a:cs typeface="Arial" panose="020B0604020202020204" pitchFamily="34" charset="0"/>
              </a:rPr>
              <a:t>th</a:t>
            </a:r>
            <a:r>
              <a:rPr lang="en-US" sz="2000">
                <a:latin typeface="Arial" panose="020B0604020202020204" pitchFamily="34" charset="0"/>
                <a:ea typeface="Open Sans" panose="020B0606030504020204" pitchFamily="34" charset="0"/>
                <a:cs typeface="Arial" panose="020B0604020202020204" pitchFamily="34" charset="0"/>
              </a:rPr>
              <a:t> – September 30</a:t>
            </a:r>
            <a:r>
              <a:rPr lang="en-US" sz="2000" baseline="30000">
                <a:latin typeface="Arial" panose="020B0604020202020204" pitchFamily="34" charset="0"/>
                <a:ea typeface="Open Sans" panose="020B0606030504020204" pitchFamily="34" charset="0"/>
                <a:cs typeface="Arial" panose="020B0604020202020204" pitchFamily="34" charset="0"/>
              </a:rPr>
              <a:t>th</a:t>
            </a:r>
            <a:endParaRPr lang="en-US" sz="2000">
              <a:latin typeface="Arial" panose="020B0604020202020204" pitchFamily="34" charset="0"/>
              <a:ea typeface="Open Sans" panose="020B0606030504020204" pitchFamily="34" charset="0"/>
              <a:cs typeface="Arial" panose="020B0604020202020204" pitchFamily="34" charset="0"/>
            </a:endParaRPr>
          </a:p>
          <a:p>
            <a:pPr marL="457200" indent="-457200" algn="l" fontAlgn="base">
              <a:lnSpc>
                <a:spcPct val="100000"/>
              </a:lnSpc>
              <a:buAutoNum type="arabicPeriod"/>
            </a:pPr>
            <a:endParaRPr lang="en-US" sz="200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32558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366D-7F8F-0F8A-1948-BA0571DD8082}"/>
              </a:ext>
            </a:extLst>
          </p:cNvPr>
          <p:cNvSpPr>
            <a:spLocks noGrp="1"/>
          </p:cNvSpPr>
          <p:nvPr>
            <p:ph type="title"/>
          </p:nvPr>
        </p:nvSpPr>
        <p:spPr/>
        <p:txBody>
          <a:bodyPr/>
          <a:lstStyle/>
          <a:p>
            <a:r>
              <a:rPr lang="en-US" b="1">
                <a:solidFill>
                  <a:srgbClr val="A4283F"/>
                </a:solidFill>
                <a:latin typeface="Arial" panose="020B0604020202020204" pitchFamily="34" charset="0"/>
                <a:cs typeface="Arial" panose="020B0604020202020204" pitchFamily="34" charset="0"/>
              </a:rPr>
              <a:t>Today’s Session</a:t>
            </a:r>
          </a:p>
        </p:txBody>
      </p:sp>
      <p:sp>
        <p:nvSpPr>
          <p:cNvPr id="3" name="Text Placeholder 2">
            <a:extLst>
              <a:ext uri="{FF2B5EF4-FFF2-40B4-BE49-F238E27FC236}">
                <a16:creationId xmlns:a16="http://schemas.microsoft.com/office/drawing/2014/main" id="{805FB82D-4C45-485A-C9DF-156CF237110F}"/>
              </a:ext>
            </a:extLst>
          </p:cNvPr>
          <p:cNvSpPr>
            <a:spLocks noGrp="1"/>
          </p:cNvSpPr>
          <p:nvPr>
            <p:ph type="body" sz="half" idx="1"/>
          </p:nvPr>
        </p:nvSpPr>
        <p:spPr>
          <a:xfrm>
            <a:off x="838200" y="1825624"/>
            <a:ext cx="10515600" cy="4737101"/>
          </a:xfrm>
        </p:spPr>
        <p:txBody>
          <a:bodyPr lIns="45719" tIns="45720" rIns="45719" bIns="45720" anchor="t">
            <a:normAutofit lnSpcReduction="10000"/>
          </a:bodyPr>
          <a:lstStyle/>
          <a:p>
            <a:r>
              <a:rPr lang="en-US">
                <a:latin typeface="Arial" panose="020B0604020202020204" pitchFamily="34" charset="0"/>
                <a:cs typeface="Arial" panose="020B0604020202020204" pitchFamily="34" charset="0"/>
              </a:rPr>
              <a:t>What is the WSU Extension Master Gardener (EMG) program?</a:t>
            </a:r>
          </a:p>
          <a:p>
            <a:r>
              <a:rPr lang="en-US">
                <a:latin typeface="Arial"/>
                <a:cs typeface="Arial"/>
              </a:rPr>
              <a:t>What does training to become an EMG volunteer look like?</a:t>
            </a:r>
          </a:p>
          <a:p>
            <a:r>
              <a:rPr lang="en-US">
                <a:latin typeface="Arial" panose="020B0604020202020204" pitchFamily="34" charset="0"/>
                <a:cs typeface="Arial" panose="020B0604020202020204" pitchFamily="34" charset="0"/>
              </a:rPr>
              <a:t>What is the Washington Gardener certificate?</a:t>
            </a:r>
          </a:p>
          <a:p>
            <a:pPr marL="0" indent="0">
              <a:buNone/>
            </a:pPr>
            <a:endParaRPr lang="en-US">
              <a:latin typeface="Arial" panose="020B0604020202020204" pitchFamily="34" charset="0"/>
              <a:cs typeface="Arial" panose="020B0604020202020204" pitchFamily="34" charset="0"/>
            </a:endParaRPr>
          </a:p>
          <a:p>
            <a:pPr marL="0" indent="0">
              <a:buNone/>
            </a:pPr>
            <a:endParaRPr lang="en-US">
              <a:latin typeface="Arial" panose="020B0604020202020204" pitchFamily="34" charset="0"/>
              <a:cs typeface="Arial" panose="020B0604020202020204" pitchFamily="34" charset="0"/>
            </a:endParaRPr>
          </a:p>
          <a:p>
            <a:pPr marL="0" indent="0">
              <a:buNone/>
            </a:pPr>
            <a:r>
              <a:rPr lang="en-US" b="1">
                <a:solidFill>
                  <a:srgbClr val="A4283F"/>
                </a:solidFill>
                <a:latin typeface="Arial" panose="020B0604020202020204" pitchFamily="34" charset="0"/>
                <a:cs typeface="Arial" panose="020B0604020202020204" pitchFamily="34" charset="0"/>
              </a:rPr>
              <a:t>Goals: </a:t>
            </a:r>
          </a:p>
          <a:p>
            <a:r>
              <a:rPr lang="en-US" sz="2400">
                <a:latin typeface="Arial" panose="020B0604020202020204" pitchFamily="34" charset="0"/>
                <a:cs typeface="Arial" panose="020B0604020202020204" pitchFamily="34" charset="0"/>
              </a:rPr>
              <a:t>Determine if the </a:t>
            </a:r>
            <a:r>
              <a:rPr lang="en-US" sz="2400" b="1">
                <a:latin typeface="Arial" panose="020B0604020202020204" pitchFamily="34" charset="0"/>
                <a:cs typeface="Arial" panose="020B0604020202020204" pitchFamily="34" charset="0"/>
              </a:rPr>
              <a:t>Extension Master Gardner Program </a:t>
            </a:r>
            <a:r>
              <a:rPr lang="en-US" sz="2400">
                <a:latin typeface="Arial" panose="020B0604020202020204" pitchFamily="34" charset="0"/>
                <a:cs typeface="Arial" panose="020B0604020202020204" pitchFamily="34" charset="0"/>
              </a:rPr>
              <a:t>is right for you.</a:t>
            </a:r>
          </a:p>
          <a:p>
            <a:r>
              <a:rPr lang="en-US" sz="2400">
                <a:latin typeface="Arial" panose="020B0604020202020204" pitchFamily="34" charset="0"/>
                <a:cs typeface="Arial" panose="020B0604020202020204" pitchFamily="34" charset="0"/>
              </a:rPr>
              <a:t>Determine if the </a:t>
            </a:r>
            <a:r>
              <a:rPr lang="en-US" sz="2400" b="1">
                <a:latin typeface="Arial" panose="020B0604020202020204" pitchFamily="34" charset="0"/>
                <a:cs typeface="Arial" panose="020B0604020202020204" pitchFamily="34" charset="0"/>
              </a:rPr>
              <a:t>Washington Gardener </a:t>
            </a:r>
            <a:r>
              <a:rPr lang="en-US" sz="2400">
                <a:latin typeface="Arial" panose="020B0604020202020204" pitchFamily="34" charset="0"/>
                <a:cs typeface="Arial" panose="020B0604020202020204" pitchFamily="34" charset="0"/>
              </a:rPr>
              <a:t>program is a better fit.</a:t>
            </a:r>
          </a:p>
          <a:p>
            <a:r>
              <a:rPr lang="en-US" sz="2400">
                <a:latin typeface="Arial" panose="020B0604020202020204" pitchFamily="34" charset="0"/>
                <a:cs typeface="Arial" panose="020B0604020202020204" pitchFamily="34" charset="0"/>
              </a:rPr>
              <a:t>Learn about </a:t>
            </a:r>
            <a:r>
              <a:rPr lang="en-US" sz="2400" b="1">
                <a:latin typeface="Arial" panose="020B0604020202020204" pitchFamily="34" charset="0"/>
                <a:cs typeface="Arial" panose="020B0604020202020204" pitchFamily="34" charset="0"/>
              </a:rPr>
              <a:t>next steps </a:t>
            </a:r>
            <a:r>
              <a:rPr lang="en-US" sz="2400">
                <a:latin typeface="Arial" panose="020B0604020202020204" pitchFamily="34" charset="0"/>
                <a:cs typeface="Arial" panose="020B0604020202020204" pitchFamily="34" charset="0"/>
              </a:rPr>
              <a:t>for getting involved.</a:t>
            </a:r>
          </a:p>
          <a:p>
            <a:pPr marL="0" indent="0">
              <a:buNone/>
            </a:pPr>
            <a:r>
              <a:rPr lang="en-US">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Tree>
    <p:extLst>
      <p:ext uri="{BB962C8B-B14F-4D97-AF65-F5344CB8AC3E}">
        <p14:creationId xmlns:p14="http://schemas.microsoft.com/office/powerpoint/2010/main" val="382245703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7.png">
            <a:extLst>
              <a:ext uri="{FF2B5EF4-FFF2-40B4-BE49-F238E27FC236}">
                <a16:creationId xmlns:a16="http://schemas.microsoft.com/office/drawing/2014/main" id="{59891DDE-C674-D3D1-17FF-DD14E7F78FAE}"/>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1" cy="6858001"/>
          </a:xfrm>
          <a:prstGeom prst="rect">
            <a:avLst/>
          </a:prstGeom>
          <a:ln w="12700">
            <a:miter lim="400000"/>
          </a:ln>
        </p:spPr>
      </p:pic>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3358342" y="281024"/>
            <a:ext cx="7600927" cy="1325563"/>
          </a:xfrm>
        </p:spPr>
        <p:txBody>
          <a:bodyPr/>
          <a:lstStyle/>
          <a:p>
            <a:r>
              <a:rPr lang="en-US" b="1">
                <a:solidFill>
                  <a:srgbClr val="A4283F"/>
                </a:solidFill>
                <a:latin typeface="Arial" panose="020B0604020202020204" pitchFamily="34" charset="0"/>
                <a:cs typeface="Arial" panose="020B0604020202020204" pitchFamily="34" charset="0"/>
              </a:rPr>
              <a:t>Questions?</a:t>
            </a:r>
          </a:p>
        </p:txBody>
      </p:sp>
      <p:sp>
        <p:nvSpPr>
          <p:cNvPr id="3" name="TextBox 2">
            <a:extLst>
              <a:ext uri="{FF2B5EF4-FFF2-40B4-BE49-F238E27FC236}">
                <a16:creationId xmlns:a16="http://schemas.microsoft.com/office/drawing/2014/main" id="{7191EFE6-3CE7-1680-29B8-5205FE5591F6}"/>
              </a:ext>
            </a:extLst>
          </p:cNvPr>
          <p:cNvSpPr txBox="1"/>
          <p:nvPr/>
        </p:nvSpPr>
        <p:spPr>
          <a:xfrm>
            <a:off x="3358341" y="1848610"/>
            <a:ext cx="8146473" cy="3477875"/>
          </a:xfrm>
          <a:prstGeom prst="rect">
            <a:avLst/>
          </a:prstGeom>
          <a:noFill/>
        </p:spPr>
        <p:txBody>
          <a:bodyPr wrap="square">
            <a:spAutoFit/>
          </a:bodyPr>
          <a:lstStyle/>
          <a:p>
            <a:pPr fontAlgn="base"/>
            <a:r>
              <a:rPr lang="en-US" sz="2400" b="1">
                <a:solidFill>
                  <a:srgbClr val="A4283F"/>
                </a:solidFill>
                <a:latin typeface="Arial" panose="020B0604020202020204" pitchFamily="34" charset="0"/>
                <a:ea typeface="Open Sans" panose="020B0606030504020204" pitchFamily="34" charset="0"/>
                <a:cs typeface="Arial" panose="020B0604020202020204" pitchFamily="34" charset="0"/>
              </a:rPr>
              <a:t>Caitlin May </a:t>
            </a:r>
          </a:p>
          <a:p>
            <a:pPr fontAlgn="base"/>
            <a:r>
              <a:rPr lang="en-US" sz="1600" i="1">
                <a:latin typeface="Arial" panose="020B0604020202020204" pitchFamily="34" charset="0"/>
                <a:ea typeface="Open Sans" panose="020B0606030504020204" pitchFamily="34" charset="0"/>
                <a:cs typeface="Arial" panose="020B0604020202020204" pitchFamily="34" charset="0"/>
              </a:rPr>
              <a:t>(she/her)</a:t>
            </a:r>
            <a:endParaRPr lang="en-US" sz="1600" b="1">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WSU Extension Pierce County Master Gardener Program Coordinator</a:t>
            </a:r>
          </a:p>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hlinkClick r:id="rId4"/>
              </a:rPr>
              <a:t>caitlin.may1@wsu.edu</a:t>
            </a:r>
            <a:r>
              <a:rPr lang="en-US" sz="2000">
                <a:latin typeface="Arial" panose="020B0604020202020204" pitchFamily="34" charset="0"/>
                <a:ea typeface="Open Sans" panose="020B0606030504020204" pitchFamily="34" charset="0"/>
                <a:cs typeface="Arial" panose="020B0604020202020204" pitchFamily="34" charset="0"/>
              </a:rPr>
              <a:t> </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r>
              <a:rPr lang="en-US" sz="2000" b="1">
                <a:latin typeface="Arial" panose="020B0604020202020204" pitchFamily="34" charset="0"/>
                <a:ea typeface="Open Sans" panose="020B0606030504020204" pitchFamily="34" charset="0"/>
                <a:cs typeface="Arial" panose="020B0604020202020204" pitchFamily="34" charset="0"/>
              </a:rPr>
              <a:t>Learn more at:</a:t>
            </a:r>
          </a:p>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Pierce County Extension: </a:t>
            </a:r>
            <a:r>
              <a:rPr lang="en-US" sz="2000">
                <a:latin typeface="Arial" panose="020B0604020202020204" pitchFamily="34" charset="0"/>
                <a:ea typeface="Open Sans" panose="020B0606030504020204" pitchFamily="34" charset="0"/>
                <a:cs typeface="Arial" panose="020B0604020202020204" pitchFamily="34" charset="0"/>
                <a:hlinkClick r:id="rId5"/>
              </a:rPr>
              <a:t>https://extension.wsu.edu/pierce/mg-home/</a:t>
            </a:r>
            <a:r>
              <a:rPr lang="en-US" sz="2000">
                <a:latin typeface="Arial" panose="020B0604020202020204" pitchFamily="34" charset="0"/>
                <a:ea typeface="Open Sans" panose="020B0606030504020204" pitchFamily="34" charset="0"/>
                <a:cs typeface="Arial" panose="020B0604020202020204" pitchFamily="34" charset="0"/>
              </a:rPr>
              <a:t> </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a:p>
            <a:pPr algn="l" fontAlgn="base">
              <a:lnSpc>
                <a:spcPct val="100000"/>
              </a:lnSpc>
            </a:pPr>
            <a:r>
              <a:rPr lang="en-US" sz="2000">
                <a:latin typeface="Arial" panose="020B0604020202020204" pitchFamily="34" charset="0"/>
                <a:ea typeface="Open Sans" panose="020B0606030504020204" pitchFamily="34" charset="0"/>
                <a:cs typeface="Arial" panose="020B0604020202020204" pitchFamily="34" charset="0"/>
              </a:rPr>
              <a:t>WA Green School: </a:t>
            </a:r>
            <a:r>
              <a:rPr lang="en-US" sz="2000">
                <a:latin typeface="Arial" panose="020B0604020202020204" pitchFamily="34" charset="0"/>
                <a:ea typeface="Open Sans" panose="020B0606030504020204" pitchFamily="34" charset="0"/>
                <a:cs typeface="Arial" panose="020B0604020202020204" pitchFamily="34" charset="0"/>
                <a:hlinkClick r:id="rId6"/>
              </a:rPr>
              <a:t>https://greenschool.extension.wsu.edu/</a:t>
            </a:r>
            <a:r>
              <a:rPr lang="en-US" sz="2000">
                <a:latin typeface="Arial" panose="020B0604020202020204" pitchFamily="34" charset="0"/>
                <a:ea typeface="Open Sans" panose="020B0606030504020204" pitchFamily="34" charset="0"/>
                <a:cs typeface="Arial" panose="020B0604020202020204" pitchFamily="34" charset="0"/>
              </a:rPr>
              <a:t> </a:t>
            </a:r>
          </a:p>
          <a:p>
            <a:pPr algn="l" fontAlgn="base">
              <a:lnSpc>
                <a:spcPct val="100000"/>
              </a:lnSpc>
            </a:pPr>
            <a:endParaRPr lang="en-US" sz="2000">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6F129A8-C9A1-C62F-8008-F7527FB49FCF}"/>
              </a:ext>
              <a:ext uri="{C183D7F6-B498-43B3-948B-1728B52AA6E4}">
                <adec:decorative xmlns:adec="http://schemas.microsoft.com/office/drawing/2017/decorative" val="1"/>
              </a:ext>
            </a:extLst>
          </p:cNvPr>
          <p:cNvSpPr/>
          <p:nvPr/>
        </p:nvSpPr>
        <p:spPr>
          <a:xfrm>
            <a:off x="0" y="-14450"/>
            <a:ext cx="2898371" cy="6872450"/>
          </a:xfrm>
          <a:prstGeom prst="rect">
            <a:avLst/>
          </a:prstGeom>
          <a:blipFill>
            <a:blip r:embed="rId7">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orbel"/>
            </a:endParaRPr>
          </a:p>
        </p:txBody>
      </p:sp>
      <p:pic>
        <p:nvPicPr>
          <p:cNvPr id="6" name="Picture 5">
            <a:extLst>
              <a:ext uri="{FF2B5EF4-FFF2-40B4-BE49-F238E27FC236}">
                <a16:creationId xmlns:a16="http://schemas.microsoft.com/office/drawing/2014/main" id="{77643D29-F644-58E9-918F-17F375E75237}"/>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559" y="5785657"/>
            <a:ext cx="763029" cy="763029"/>
          </a:xfrm>
          <a:prstGeom prst="rect">
            <a:avLst/>
          </a:prstGeom>
        </p:spPr>
      </p:pic>
      <p:pic>
        <p:nvPicPr>
          <p:cNvPr id="7" name="Picture 6" descr="A qr code on a white background&#10;&#10;AI-generated content may be incorrect.">
            <a:extLst>
              <a:ext uri="{FF2B5EF4-FFF2-40B4-BE49-F238E27FC236}">
                <a16:creationId xmlns:a16="http://schemas.microsoft.com/office/drawing/2014/main" id="{DAF3C00A-6449-856C-FA36-60EE1D304C3F}"/>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892445" y="5625256"/>
            <a:ext cx="923430" cy="923430"/>
          </a:xfrm>
          <a:prstGeom prst="rect">
            <a:avLst/>
          </a:prstGeom>
        </p:spPr>
      </p:pic>
    </p:spTree>
    <p:extLst>
      <p:ext uri="{BB962C8B-B14F-4D97-AF65-F5344CB8AC3E}">
        <p14:creationId xmlns:p14="http://schemas.microsoft.com/office/powerpoint/2010/main" val="39784030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27DF7-277A-47B3-2929-127F52D323B3}"/>
              </a:ext>
              <a:ext uri="{C183D7F6-B498-43B3-948B-1728B52AA6E4}">
                <adec:decorative xmlns:adec="http://schemas.microsoft.com/office/drawing/2017/decorative" val="1"/>
              </a:ext>
            </a:extLst>
          </p:cNvPr>
          <p:cNvSpPr/>
          <p:nvPr/>
        </p:nvSpPr>
        <p:spPr>
          <a:xfrm>
            <a:off x="0" y="6764439"/>
            <a:ext cx="12192000" cy="9551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a:ln>
                  <a:noFill/>
                </a:ln>
                <a:noFill/>
                <a:effectLst/>
                <a:uLnTx/>
                <a:uFillTx/>
                <a:latin typeface="Helvetica"/>
                <a:cs typeface="Helvetica"/>
                <a:sym typeface="Helvetica"/>
              </a:rPr>
              <a:t>          </a:t>
            </a:r>
          </a:p>
        </p:txBody>
      </p:sp>
      <p:sp>
        <p:nvSpPr>
          <p:cNvPr id="2" name="Rectangle: Rounded Corners 1">
            <a:extLst>
              <a:ext uri="{FF2B5EF4-FFF2-40B4-BE49-F238E27FC236}">
                <a16:creationId xmlns:a16="http://schemas.microsoft.com/office/drawing/2014/main" id="{1577938B-DE36-5D59-E10E-DB474E1D4154}"/>
              </a:ext>
            </a:extLst>
          </p:cNvPr>
          <p:cNvSpPr/>
          <p:nvPr/>
        </p:nvSpPr>
        <p:spPr>
          <a:xfrm>
            <a:off x="3830501" y="670206"/>
            <a:ext cx="2426786" cy="1037519"/>
          </a:xfrm>
          <a:prstGeom prst="roundRect">
            <a:avLst/>
          </a:prstGeom>
          <a:solidFill>
            <a:srgbClr val="6B74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483F26AD-64E8-5289-4B1D-F47CD457D4F8}"/>
              </a:ext>
            </a:extLst>
          </p:cNvPr>
          <p:cNvSpPr txBox="1"/>
          <p:nvPr/>
        </p:nvSpPr>
        <p:spPr>
          <a:xfrm>
            <a:off x="3989154" y="835022"/>
            <a:ext cx="2109475" cy="707886"/>
          </a:xfrm>
          <a:prstGeom prst="rect">
            <a:avLst/>
          </a:prstGeom>
          <a:noFill/>
        </p:spPr>
        <p:txBody>
          <a:bodyPr wrap="square">
            <a:spAutoFit/>
          </a:bodyPr>
          <a:lstStyle/>
          <a:p>
            <a:pPr algn="ctr">
              <a:lnSpc>
                <a:spcPct val="100000"/>
              </a:lnSpc>
              <a:spcBef>
                <a:spcPts val="0"/>
              </a:spcBef>
            </a:pPr>
            <a:r>
              <a:rPr lang="en-US" sz="2000" b="1">
                <a:solidFill>
                  <a:schemeClr val="bg1"/>
                </a:solidFill>
                <a:latin typeface="Arial" panose="020B0604020202020204" pitchFamily="34" charset="0"/>
                <a:ea typeface="Open Sans" panose="020B0606030504020204" pitchFamily="34" charset="0"/>
                <a:cs typeface="Arial" panose="020B0604020202020204" pitchFamily="34" charset="0"/>
              </a:rPr>
              <a:t>Washington State University</a:t>
            </a:r>
            <a:endParaRPr lang="en-US" sz="200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EF44F41B-AE42-04F5-A4FC-0F6545D35440}"/>
              </a:ext>
            </a:extLst>
          </p:cNvPr>
          <p:cNvSpPr/>
          <p:nvPr/>
        </p:nvSpPr>
        <p:spPr>
          <a:xfrm>
            <a:off x="2901585" y="2137600"/>
            <a:ext cx="4223658" cy="1037519"/>
          </a:xfrm>
          <a:prstGeom prst="roundRect">
            <a:avLst/>
          </a:prstGeom>
          <a:solidFill>
            <a:srgbClr val="6B74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a:extLst>
              <a:ext uri="{FF2B5EF4-FFF2-40B4-BE49-F238E27FC236}">
                <a16:creationId xmlns:a16="http://schemas.microsoft.com/office/drawing/2014/main" id="{91335D36-2264-D913-7005-B65E3AC0A1BA}"/>
              </a:ext>
            </a:extLst>
          </p:cNvPr>
          <p:cNvSpPr txBox="1"/>
          <p:nvPr/>
        </p:nvSpPr>
        <p:spPr>
          <a:xfrm>
            <a:off x="2932062" y="2302416"/>
            <a:ext cx="4193181" cy="707886"/>
          </a:xfrm>
          <a:prstGeom prst="rect">
            <a:avLst/>
          </a:prstGeom>
          <a:noFill/>
        </p:spPr>
        <p:txBody>
          <a:bodyPr wrap="square">
            <a:spAutoFit/>
          </a:bodyPr>
          <a:lstStyle/>
          <a:p>
            <a:pPr algn="ctr">
              <a:lnSpc>
                <a:spcPct val="100000"/>
              </a:lnSpc>
              <a:spcBef>
                <a:spcPts val="0"/>
              </a:spcBef>
            </a:pPr>
            <a:r>
              <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Helvetica"/>
              </a:rPr>
              <a:t>College of Agricultural, Human, and Natural Resource Sciences</a:t>
            </a:r>
            <a:endParaRPr lang="en-US" sz="2000" b="1">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665BD9F-6B33-6617-8B24-C8194A05BDAF}"/>
              </a:ext>
            </a:extLst>
          </p:cNvPr>
          <p:cNvSpPr/>
          <p:nvPr/>
        </p:nvSpPr>
        <p:spPr>
          <a:xfrm>
            <a:off x="3830501" y="3603178"/>
            <a:ext cx="2426786" cy="1037519"/>
          </a:xfrm>
          <a:prstGeom prst="roundRect">
            <a:avLst/>
          </a:prstGeom>
          <a:solidFill>
            <a:srgbClr val="6B74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TextBox 11">
            <a:extLst>
              <a:ext uri="{FF2B5EF4-FFF2-40B4-BE49-F238E27FC236}">
                <a16:creationId xmlns:a16="http://schemas.microsoft.com/office/drawing/2014/main" id="{8E616B10-0AA6-A557-4980-E16E6F9FE846}"/>
              </a:ext>
            </a:extLst>
          </p:cNvPr>
          <p:cNvSpPr txBox="1"/>
          <p:nvPr/>
        </p:nvSpPr>
        <p:spPr>
          <a:xfrm>
            <a:off x="3830487" y="3921883"/>
            <a:ext cx="2426787" cy="400110"/>
          </a:xfrm>
          <a:prstGeom prst="rect">
            <a:avLst/>
          </a:prstGeom>
          <a:noFill/>
        </p:spPr>
        <p:txBody>
          <a:bodyPr wrap="square">
            <a:spAutoFit/>
          </a:bodyPr>
          <a:lstStyle/>
          <a:p>
            <a:pPr algn="ctr">
              <a:lnSpc>
                <a:spcPct val="100000"/>
              </a:lnSpc>
              <a:spcBef>
                <a:spcPts val="0"/>
              </a:spcBef>
            </a:pPr>
            <a:r>
              <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Helvetica"/>
              </a:rPr>
              <a:t>WSU Extension</a:t>
            </a:r>
            <a:endParaRPr lang="en-US" sz="2000" b="1">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627CB89A-074C-0615-7DDF-2C2BC1D61F0F}"/>
              </a:ext>
            </a:extLst>
          </p:cNvPr>
          <p:cNvSpPr/>
          <p:nvPr/>
        </p:nvSpPr>
        <p:spPr>
          <a:xfrm>
            <a:off x="3254279" y="5068756"/>
            <a:ext cx="3579223" cy="1037519"/>
          </a:xfrm>
          <a:prstGeom prst="roundRect">
            <a:avLst/>
          </a:prstGeom>
          <a:solidFill>
            <a:srgbClr val="6B74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a:extLst>
              <a:ext uri="{FF2B5EF4-FFF2-40B4-BE49-F238E27FC236}">
                <a16:creationId xmlns:a16="http://schemas.microsoft.com/office/drawing/2014/main" id="{45054B20-7D00-D1C6-11C7-264A9AB23CAD}"/>
              </a:ext>
            </a:extLst>
          </p:cNvPr>
          <p:cNvSpPr txBox="1"/>
          <p:nvPr/>
        </p:nvSpPr>
        <p:spPr>
          <a:xfrm>
            <a:off x="2947299" y="5233572"/>
            <a:ext cx="4193181" cy="707886"/>
          </a:xfrm>
          <a:prstGeom prst="rect">
            <a:avLst/>
          </a:prstGeom>
          <a:noFill/>
        </p:spPr>
        <p:txBody>
          <a:bodyPr wrap="square">
            <a:spAutoFit/>
          </a:bodyPr>
          <a:lstStyle/>
          <a:p>
            <a:pPr algn="ctr">
              <a:lnSpc>
                <a:spcPct val="100000"/>
              </a:lnSpc>
              <a:spcBef>
                <a:spcPts val="0"/>
              </a:spcBef>
            </a:pPr>
            <a:r>
              <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Helvetica"/>
              </a:rPr>
              <a:t>WSU Extension </a:t>
            </a:r>
          </a:p>
          <a:p>
            <a:pPr algn="ctr">
              <a:lnSpc>
                <a:spcPct val="100000"/>
              </a:lnSpc>
              <a:spcBef>
                <a:spcPts val="0"/>
              </a:spcBef>
            </a:pPr>
            <a:r>
              <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Helvetica"/>
              </a:rPr>
              <a:t>Master Gardener Program</a:t>
            </a:r>
            <a:endParaRPr lang="en-US" sz="2000" b="1">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FCAF082E-4BE4-7567-F1C3-811C656A28D7}"/>
              </a:ext>
            </a:extLst>
          </p:cNvPr>
          <p:cNvCxnSpPr>
            <a:stCxn id="2" idx="2"/>
          </p:cNvCxnSpPr>
          <p:nvPr/>
        </p:nvCxnSpPr>
        <p:spPr>
          <a:xfrm flipH="1">
            <a:off x="5043889" y="1707725"/>
            <a:ext cx="5" cy="429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E3B134-926B-9ACE-9E13-93BF3D412D6D}"/>
              </a:ext>
            </a:extLst>
          </p:cNvPr>
          <p:cNvCxnSpPr/>
          <p:nvPr/>
        </p:nvCxnSpPr>
        <p:spPr>
          <a:xfrm flipH="1">
            <a:off x="5043889" y="3177950"/>
            <a:ext cx="5" cy="429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0A245C8-439F-0FB0-1319-65D9A9AFC0D1}"/>
              </a:ext>
            </a:extLst>
          </p:cNvPr>
          <p:cNvCxnSpPr/>
          <p:nvPr/>
        </p:nvCxnSpPr>
        <p:spPr>
          <a:xfrm flipH="1">
            <a:off x="5043889" y="4636050"/>
            <a:ext cx="5" cy="429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827667A-F324-8B2C-2DA1-B0B6F1BDB52B}"/>
              </a:ext>
            </a:extLst>
          </p:cNvPr>
          <p:cNvSpPr txBox="1"/>
          <p:nvPr/>
        </p:nvSpPr>
        <p:spPr>
          <a:xfrm>
            <a:off x="7648301" y="2287029"/>
            <a:ext cx="4047310" cy="738664"/>
          </a:xfrm>
          <a:prstGeom prst="rect">
            <a:avLst/>
          </a:prstGeom>
          <a:noFill/>
        </p:spPr>
        <p:txBody>
          <a:bodyPr wrap="square">
            <a:spAutoFit/>
          </a:bodyPr>
          <a:lstStyle/>
          <a:p>
            <a:r>
              <a:rPr lang="en-US" sz="1400">
                <a:solidFill>
                  <a:srgbClr val="262626"/>
                </a:solidFill>
                <a:latin typeface="Arial" panose="020B0604020202020204" pitchFamily="34" charset="0"/>
                <a:cs typeface="Arial" panose="020B0604020202020204" pitchFamily="34" charset="0"/>
              </a:rPr>
              <a:t>L</a:t>
            </a:r>
            <a:r>
              <a:rPr lang="en-US" sz="1400" b="0">
                <a:solidFill>
                  <a:srgbClr val="262626"/>
                </a:solidFill>
                <a:effectLst/>
                <a:latin typeface="Arial" panose="020B0604020202020204" pitchFamily="34" charset="0"/>
                <a:cs typeface="Arial" panose="020B0604020202020204" pitchFamily="34" charset="0"/>
              </a:rPr>
              <a:t>eads </a:t>
            </a:r>
            <a:r>
              <a:rPr lang="en-US" sz="1400" b="0">
                <a:effectLst/>
                <a:latin typeface="Arial" panose="020B0604020202020204" pitchFamily="34" charset="0"/>
                <a:cs typeface="Arial" panose="020B0604020202020204" pitchFamily="34" charset="0"/>
              </a:rPr>
              <a:t>Washington State University’s </a:t>
            </a:r>
            <a:r>
              <a:rPr lang="en-US" sz="1400" b="1">
                <a:solidFill>
                  <a:srgbClr val="A60F2D"/>
                </a:solidFill>
                <a:effectLst/>
                <a:latin typeface="Arial" panose="020B0604020202020204" pitchFamily="34" charset="0"/>
                <a:cs typeface="Arial" panose="020B0604020202020204" pitchFamily="34" charset="0"/>
              </a:rPr>
              <a:t>land grant mission</a:t>
            </a:r>
            <a:r>
              <a:rPr lang="en-US" sz="1400" b="0">
                <a:solidFill>
                  <a:srgbClr val="262626"/>
                </a:solidFill>
                <a:effectLst/>
                <a:latin typeface="Arial" panose="020B0604020202020204" pitchFamily="34" charset="0"/>
                <a:cs typeface="Arial" panose="020B0604020202020204" pitchFamily="34" charset="0"/>
              </a:rPr>
              <a:t> to serve all people through education, research, and service.</a:t>
            </a:r>
          </a:p>
        </p:txBody>
      </p:sp>
      <p:sp>
        <p:nvSpPr>
          <p:cNvPr id="33" name="TextBox 32">
            <a:extLst>
              <a:ext uri="{FF2B5EF4-FFF2-40B4-BE49-F238E27FC236}">
                <a16:creationId xmlns:a16="http://schemas.microsoft.com/office/drawing/2014/main" id="{E5365220-48F6-27D0-124B-D53E1C07D7CA}"/>
              </a:ext>
            </a:extLst>
          </p:cNvPr>
          <p:cNvSpPr txBox="1"/>
          <p:nvPr/>
        </p:nvSpPr>
        <p:spPr>
          <a:xfrm>
            <a:off x="7648301" y="3644885"/>
            <a:ext cx="3881837" cy="954107"/>
          </a:xfrm>
          <a:prstGeom prst="rect">
            <a:avLst/>
          </a:prstGeom>
          <a:noFill/>
        </p:spPr>
        <p:txBody>
          <a:bodyPr wrap="square">
            <a:spAutoFit/>
          </a:bodyPr>
          <a:lstStyle/>
          <a:p>
            <a:r>
              <a:rPr lang="en-US" altLang="en-US" sz="1400">
                <a:latin typeface="Arial" panose="020B0604020202020204" pitchFamily="34" charset="0"/>
                <a:cs typeface="Arial" panose="020B0604020202020204" pitchFamily="34" charset="0"/>
              </a:rPr>
              <a:t>Extends </a:t>
            </a:r>
            <a:r>
              <a:rPr lang="en-US" altLang="en-US" sz="1400" b="1">
                <a:solidFill>
                  <a:srgbClr val="A60F2D"/>
                </a:solidFill>
                <a:latin typeface="Arial" panose="020B0604020202020204" pitchFamily="34" charset="0"/>
                <a:cs typeface="Arial" panose="020B0604020202020204" pitchFamily="34" charset="0"/>
              </a:rPr>
              <a:t>non-credit education</a:t>
            </a:r>
            <a:r>
              <a:rPr lang="en-US" altLang="en-US" sz="1400" b="1">
                <a:latin typeface="Arial" panose="020B0604020202020204" pitchFamily="34" charset="0"/>
                <a:cs typeface="Arial" panose="020B0604020202020204" pitchFamily="34" charset="0"/>
              </a:rPr>
              <a:t> </a:t>
            </a:r>
            <a:r>
              <a:rPr lang="en-US" altLang="en-US" sz="1400">
                <a:latin typeface="Arial" panose="020B0604020202020204" pitchFamily="34" charset="0"/>
                <a:cs typeface="Arial" panose="020B0604020202020204" pitchFamily="34" charset="0"/>
              </a:rPr>
              <a:t>to people throughout the state. T</a:t>
            </a:r>
            <a:r>
              <a:rPr lang="en-US" sz="1400" b="0">
                <a:effectLst/>
                <a:latin typeface="Arial" panose="020B0604020202020204" pitchFamily="34" charset="0"/>
                <a:cs typeface="Arial" panose="020B0604020202020204" pitchFamily="34" charset="0"/>
              </a:rPr>
              <a:t>ranslating world-class research into hands-on practice to help create thriving communities, families, and individuals.</a:t>
            </a:r>
          </a:p>
        </p:txBody>
      </p:sp>
      <p:sp>
        <p:nvSpPr>
          <p:cNvPr id="34" name="TextBox 33">
            <a:extLst>
              <a:ext uri="{FF2B5EF4-FFF2-40B4-BE49-F238E27FC236}">
                <a16:creationId xmlns:a16="http://schemas.microsoft.com/office/drawing/2014/main" id="{EAFEE9DD-1C7C-F9A2-9765-DB8539E0DB3A}"/>
              </a:ext>
            </a:extLst>
          </p:cNvPr>
          <p:cNvSpPr txBox="1"/>
          <p:nvPr/>
        </p:nvSpPr>
        <p:spPr>
          <a:xfrm>
            <a:off x="7648300" y="5110460"/>
            <a:ext cx="3881837" cy="954107"/>
          </a:xfrm>
          <a:prstGeom prst="rect">
            <a:avLst/>
          </a:prstGeom>
          <a:noFill/>
        </p:spPr>
        <p:txBody>
          <a:bodyPr wrap="square">
            <a:spAutoFit/>
          </a:bodyPr>
          <a:lstStyle/>
          <a:p>
            <a:r>
              <a:rPr lang="en-US" altLang="en-US" sz="1400">
                <a:latin typeface="Arial" panose="020B0604020202020204" pitchFamily="34" charset="0"/>
                <a:cs typeface="Arial" panose="020B0604020202020204" pitchFamily="34" charset="0"/>
              </a:rPr>
              <a:t>One of the </a:t>
            </a:r>
            <a:r>
              <a:rPr lang="en-US" altLang="en-US" sz="1400" b="1">
                <a:solidFill>
                  <a:srgbClr val="A60F2D"/>
                </a:solidFill>
                <a:latin typeface="Arial" panose="020B0604020202020204" pitchFamily="34" charset="0"/>
                <a:cs typeface="Arial" panose="020B0604020202020204" pitchFamily="34" charset="0"/>
              </a:rPr>
              <a:t>community education programs</a:t>
            </a:r>
            <a:r>
              <a:rPr lang="en-US" altLang="en-US" sz="1400" b="1">
                <a:latin typeface="Arial" panose="020B0604020202020204" pitchFamily="34" charset="0"/>
                <a:cs typeface="Arial" panose="020B0604020202020204" pitchFamily="34" charset="0"/>
              </a:rPr>
              <a:t> </a:t>
            </a:r>
            <a:r>
              <a:rPr lang="en-US" altLang="en-US" sz="1400">
                <a:latin typeface="Arial" panose="020B0604020202020204" pitchFamily="34" charset="0"/>
                <a:cs typeface="Arial" panose="020B0604020202020204" pitchFamily="34" charset="0"/>
              </a:rPr>
              <a:t>that Extension offers</a:t>
            </a:r>
            <a:r>
              <a:rPr lang="en-US" sz="1400" b="0">
                <a:effectLst/>
                <a:latin typeface="Arial" panose="020B0604020202020204" pitchFamily="34" charset="0"/>
                <a:cs typeface="Arial" panose="020B0604020202020204" pitchFamily="34" charset="0"/>
              </a:rPr>
              <a:t>. Others include 4-H Youth Development, Snap Ed, Nutrition Education, Agriculture, and Forestry.</a:t>
            </a:r>
          </a:p>
        </p:txBody>
      </p:sp>
      <p:sp>
        <p:nvSpPr>
          <p:cNvPr id="36" name="TextBox 35">
            <a:extLst>
              <a:ext uri="{FF2B5EF4-FFF2-40B4-BE49-F238E27FC236}">
                <a16:creationId xmlns:a16="http://schemas.microsoft.com/office/drawing/2014/main" id="{4B34F512-704D-450F-870A-C8502274A521}"/>
              </a:ext>
            </a:extLst>
          </p:cNvPr>
          <p:cNvSpPr txBox="1"/>
          <p:nvPr/>
        </p:nvSpPr>
        <p:spPr>
          <a:xfrm>
            <a:off x="7648300" y="927357"/>
            <a:ext cx="3622766" cy="523220"/>
          </a:xfrm>
          <a:prstGeom prst="rect">
            <a:avLst/>
          </a:prstGeom>
          <a:noFill/>
        </p:spPr>
        <p:txBody>
          <a:bodyPr wrap="square">
            <a:spAutoFit/>
          </a:bodyPr>
          <a:lstStyle/>
          <a:p>
            <a:r>
              <a:rPr lang="en-US" sz="1400">
                <a:latin typeface="Arial" panose="020B0604020202020204" pitchFamily="34" charset="0"/>
                <a:cs typeface="Arial" panose="020B0604020202020204" pitchFamily="34" charset="0"/>
              </a:rPr>
              <a:t>A</a:t>
            </a:r>
            <a:r>
              <a:rPr lang="en-US" sz="1400" b="0" i="0">
                <a:effectLst/>
                <a:latin typeface="Arial" panose="020B0604020202020204" pitchFamily="34" charset="0"/>
                <a:cs typeface="Arial" panose="020B0604020202020204" pitchFamily="34" charset="0"/>
              </a:rPr>
              <a:t> top research university dedicated to solving problems and improving lives.</a:t>
            </a:r>
            <a:endParaRPr lang="en-US" sz="1400">
              <a:latin typeface="Arial" panose="020B0604020202020204" pitchFamily="34" charset="0"/>
              <a:cs typeface="Arial" panose="020B0604020202020204" pitchFamily="34" charset="0"/>
            </a:endParaRPr>
          </a:p>
        </p:txBody>
      </p:sp>
      <p:pic>
        <p:nvPicPr>
          <p:cNvPr id="38" name="Picture 37" descr="Extension Master Garden flower icon">
            <a:extLst>
              <a:ext uri="{FF2B5EF4-FFF2-40B4-BE49-F238E27FC236}">
                <a16:creationId xmlns:a16="http://schemas.microsoft.com/office/drawing/2014/main" id="{939EC98E-D94C-6FFD-8CD6-7101D6123C2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44612" y="5151163"/>
            <a:ext cx="872703" cy="872703"/>
          </a:xfrm>
          <a:prstGeom prst="rect">
            <a:avLst/>
          </a:prstGeom>
        </p:spPr>
      </p:pic>
      <p:pic>
        <p:nvPicPr>
          <p:cNvPr id="2050" name="Picture 2" descr="A black and white logo&#10;&#10;AI-generated content may be incorrect.">
            <a:extLst>
              <a:ext uri="{FF2B5EF4-FFF2-40B4-BE49-F238E27FC236}">
                <a16:creationId xmlns:a16="http://schemas.microsoft.com/office/drawing/2014/main" id="{49CC7E8C-4BFB-4C61-D46A-84EE23FE8781}"/>
              </a:ext>
            </a:extLst>
          </p:cNvPr>
          <p:cNvPicPr>
            <a:picLocks noChangeAspect="1" noChangeArrowheads="1"/>
          </p:cNvPicPr>
          <p:nvPr/>
        </p:nvPicPr>
        <p:blipFill>
          <a:blip r:embed="rId5"/>
          <a:srcRect/>
          <a:stretch>
            <a:fillRect/>
          </a:stretch>
        </p:blipFill>
        <p:spPr bwMode="auto">
          <a:xfrm>
            <a:off x="416095" y="2544269"/>
            <a:ext cx="2136252" cy="4647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logo of a cat&#10;&#10;AI-generated content may be incorrect.">
            <a:extLst>
              <a:ext uri="{FF2B5EF4-FFF2-40B4-BE49-F238E27FC236}">
                <a16:creationId xmlns:a16="http://schemas.microsoft.com/office/drawing/2014/main" id="{E63A7EEB-3B51-5CAA-9C63-EA103823CACE}"/>
              </a:ext>
            </a:extLst>
          </p:cNvPr>
          <p:cNvPicPr>
            <a:picLocks noChangeAspect="1" noChangeArrowheads="1"/>
          </p:cNvPicPr>
          <p:nvPr/>
        </p:nvPicPr>
        <p:blipFill>
          <a:blip r:embed="rId6"/>
          <a:srcRect/>
          <a:stretch>
            <a:fillRect/>
          </a:stretch>
        </p:blipFill>
        <p:spPr bwMode="auto">
          <a:xfrm>
            <a:off x="756503" y="762502"/>
            <a:ext cx="1452047" cy="9452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SU cougar head logo">
            <a:extLst>
              <a:ext uri="{FF2B5EF4-FFF2-40B4-BE49-F238E27FC236}">
                <a16:creationId xmlns:a16="http://schemas.microsoft.com/office/drawing/2014/main" id="{CC5D3021-E047-CE40-ED73-C545F9944A4B}"/>
              </a:ext>
            </a:extLst>
          </p:cNvPr>
          <p:cNvPicPr>
            <a:picLocks noChangeAspect="1"/>
          </p:cNvPicPr>
          <p:nvPr/>
        </p:nvPicPr>
        <p:blipFill>
          <a:blip r:embed="rId7"/>
          <a:srcRect/>
          <a:stretch/>
        </p:blipFill>
        <p:spPr>
          <a:xfrm>
            <a:off x="882577" y="3679602"/>
            <a:ext cx="1209095" cy="879547"/>
          </a:xfrm>
          <a:prstGeom prst="rect">
            <a:avLst/>
          </a:prstGeom>
        </p:spPr>
      </p:pic>
    </p:spTree>
    <p:extLst>
      <p:ext uri="{BB962C8B-B14F-4D97-AF65-F5344CB8AC3E}">
        <p14:creationId xmlns:p14="http://schemas.microsoft.com/office/powerpoint/2010/main" val="19099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8" grpId="0"/>
      <p:bldP spid="10" grpId="0" animBg="1"/>
      <p:bldP spid="12" grpId="0"/>
      <p:bldP spid="14" grpId="0" animBg="1"/>
      <p:bldP spid="23" grpId="0"/>
      <p:bldP spid="32" grpId="0"/>
      <p:bldP spid="33" grpId="0"/>
      <p:bldP spid="34"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E2F37AC-7330-A905-2407-7ECC68CD3129}"/>
              </a:ext>
            </a:extLst>
          </p:cNvPr>
          <p:cNvSpPr txBox="1">
            <a:spLocks noGrp="1"/>
          </p:cNvSpPr>
          <p:nvPr>
            <p:ph type="title" idx="4294967295"/>
          </p:nvPr>
        </p:nvSpPr>
        <p:spPr>
          <a:xfrm>
            <a:off x="2407322" y="1441055"/>
            <a:ext cx="6576913" cy="707882"/>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Helvetica"/>
              </a:rPr>
              <a:t>Resilient Washington</a:t>
            </a:r>
          </a:p>
        </p:txBody>
      </p:sp>
      <p:sp>
        <p:nvSpPr>
          <p:cNvPr id="20" name="TextBox 19">
            <a:extLst>
              <a:ext uri="{FF2B5EF4-FFF2-40B4-BE49-F238E27FC236}">
                <a16:creationId xmlns:a16="http://schemas.microsoft.com/office/drawing/2014/main" id="{FCCAE48E-829D-4ADA-1A5F-2BCD75F63D8C}"/>
              </a:ext>
            </a:extLst>
          </p:cNvPr>
          <p:cNvSpPr txBox="1"/>
          <p:nvPr/>
        </p:nvSpPr>
        <p:spPr>
          <a:xfrm>
            <a:off x="2480056" y="2526311"/>
            <a:ext cx="7616444" cy="1723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a:ln>
                  <a:noFill/>
                </a:ln>
                <a:solidFill>
                  <a:srgbClr val="262626"/>
                </a:solidFill>
                <a:effectLst/>
                <a:uLnTx/>
                <a:uFillTx/>
                <a:latin typeface="Arial" panose="020B0604020202020204" pitchFamily="34" charset="0"/>
                <a:cs typeface="Arial" panose="020B0604020202020204" pitchFamily="34" charset="0"/>
                <a:sym typeface="Helvetica"/>
              </a:rPr>
              <a:t>Our Mission: Building a Resilient Washington Together</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62626"/>
              </a:solidFill>
              <a:effectLst/>
              <a:uLnTx/>
              <a:uFillTx/>
              <a:latin typeface="Montserrat" panose="00000500000000000000" pitchFamily="50" charset="0"/>
              <a:cs typeface="Helvetica"/>
              <a:sym typeface="Helvetica"/>
            </a:endParaRPr>
          </a:p>
          <a:p>
            <a:pPr marL="0" marR="0" lvl="0" indent="0" algn="l" defTabSz="457200" rtl="0" eaLnBrk="1" fontAlgn="auto" latinLnBrk="0" hangingPunct="0">
              <a:lnSpc>
                <a:spcPts val="1500"/>
              </a:lnSpc>
              <a:spcBef>
                <a:spcPts val="0"/>
              </a:spcBef>
              <a:spcAft>
                <a:spcPts val="0"/>
              </a:spcAft>
              <a:buClrTx/>
              <a:buSzTx/>
              <a:buFontTx/>
              <a:buNone/>
              <a:tabLst/>
              <a:defRPr/>
            </a:pPr>
            <a:r>
              <a:rPr kumimoji="0" lang="en-US" sz="1200" b="0" i="0" u="none" strike="noStrike" kern="0" cap="none" spc="0" normalizeH="0" baseline="0" noProof="0">
                <a:ln>
                  <a:noFill/>
                </a:ln>
                <a:solidFill>
                  <a:srgbClr val="262626"/>
                </a:solidFill>
                <a:effectLst/>
                <a:uLnTx/>
                <a:uFillTx/>
                <a:latin typeface="Arial" panose="020B0604020202020204" pitchFamily="34" charset="0"/>
                <a:cs typeface="Arial" panose="020B0604020202020204" pitchFamily="34" charset="0"/>
                <a:sym typeface="Helvetica"/>
              </a:rPr>
              <a:t>Washington State University’s College of Agricultural, Human, and Natural Resource Sciences works to create a more resilient Washington. Our scientists, educators, students, and volunteers foster discovery and innovation across many disciplines that improve our state’s productiveness, sustainability, health, and wellbeing. Our mission embraces four pillars of endeavor:</a:t>
            </a:r>
            <a:endParaRPr kumimoji="0" lang="en-US" sz="1200" b="1" i="0" u="none" strike="noStrike" kern="0" cap="none" spc="0" normalizeH="0" baseline="0" noProof="0">
              <a:ln>
                <a:noFill/>
              </a:ln>
              <a:solidFill>
                <a:srgbClr val="262626"/>
              </a:solidFill>
              <a:effectLst/>
              <a:uLnTx/>
              <a:uFillTx/>
              <a:latin typeface="Arial" panose="020B0604020202020204" pitchFamily="34" charset="0"/>
              <a:cs typeface="Arial" panose="020B0604020202020204" pitchFamily="34" charset="0"/>
              <a:sym typeface="Helvetica"/>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
        <p:nvSpPr>
          <p:cNvPr id="16" name="TextBox 15">
            <a:extLst>
              <a:ext uri="{FF2B5EF4-FFF2-40B4-BE49-F238E27FC236}">
                <a16:creationId xmlns:a16="http://schemas.microsoft.com/office/drawing/2014/main" id="{40EC0C31-1290-6A98-27F5-3C5B23D52223}"/>
              </a:ext>
            </a:extLst>
          </p:cNvPr>
          <p:cNvSpPr txBox="1"/>
          <p:nvPr/>
        </p:nvSpPr>
        <p:spPr>
          <a:xfrm>
            <a:off x="2070027" y="5748875"/>
            <a:ext cx="177869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Create an adaptable workforce</a:t>
            </a:r>
          </a:p>
        </p:txBody>
      </p:sp>
      <p:sp>
        <p:nvSpPr>
          <p:cNvPr id="17" name="TextBox 16">
            <a:extLst>
              <a:ext uri="{FF2B5EF4-FFF2-40B4-BE49-F238E27FC236}">
                <a16:creationId xmlns:a16="http://schemas.microsoft.com/office/drawing/2014/main" id="{8F189239-0393-6A1F-AD8F-934AC1B82DCD}"/>
              </a:ext>
            </a:extLst>
          </p:cNvPr>
          <p:cNvSpPr txBox="1"/>
          <p:nvPr/>
        </p:nvSpPr>
        <p:spPr>
          <a:xfrm>
            <a:off x="4302024" y="5752258"/>
            <a:ext cx="185559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Providing a secure food supply system</a:t>
            </a:r>
          </a:p>
        </p:txBody>
      </p:sp>
      <p:sp>
        <p:nvSpPr>
          <p:cNvPr id="18" name="TextBox 17">
            <a:extLst>
              <a:ext uri="{FF2B5EF4-FFF2-40B4-BE49-F238E27FC236}">
                <a16:creationId xmlns:a16="http://schemas.microsoft.com/office/drawing/2014/main" id="{028C3C7A-D053-63CC-4D40-19A5E4478A91}"/>
              </a:ext>
            </a:extLst>
          </p:cNvPr>
          <p:cNvSpPr txBox="1"/>
          <p:nvPr/>
        </p:nvSpPr>
        <p:spPr>
          <a:xfrm>
            <a:off x="6492917" y="5752258"/>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Helping to maintain sustainable natural resources</a:t>
            </a:r>
          </a:p>
        </p:txBody>
      </p:sp>
      <p:sp>
        <p:nvSpPr>
          <p:cNvPr id="19" name="TextBox 18">
            <a:extLst>
              <a:ext uri="{FF2B5EF4-FFF2-40B4-BE49-F238E27FC236}">
                <a16:creationId xmlns:a16="http://schemas.microsoft.com/office/drawing/2014/main" id="{7DE64A49-381D-6FD1-5A09-7D0F465126D5}"/>
              </a:ext>
            </a:extLst>
          </p:cNvPr>
          <p:cNvSpPr txBox="1"/>
          <p:nvPr/>
        </p:nvSpPr>
        <p:spPr>
          <a:xfrm>
            <a:off x="8805941" y="5748875"/>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Supporting thriving, healthy communities, families, and individuals</a:t>
            </a:r>
          </a:p>
        </p:txBody>
      </p:sp>
      <p:pic>
        <p:nvPicPr>
          <p:cNvPr id="15" name="Picture 14">
            <a:extLst>
              <a:ext uri="{FF2B5EF4-FFF2-40B4-BE49-F238E27FC236}">
                <a16:creationId xmlns:a16="http://schemas.microsoft.com/office/drawing/2014/main" id="{8EB2A5C0-8A7E-7CF1-746B-0EE3A0B8879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6824" y="4423095"/>
            <a:ext cx="1116930" cy="1244985"/>
          </a:xfrm>
          <a:prstGeom prst="rect">
            <a:avLst/>
          </a:prstGeom>
        </p:spPr>
      </p:pic>
      <p:pic>
        <p:nvPicPr>
          <p:cNvPr id="11" name="Picture 10">
            <a:extLst>
              <a:ext uri="{FF2B5EF4-FFF2-40B4-BE49-F238E27FC236}">
                <a16:creationId xmlns:a16="http://schemas.microsoft.com/office/drawing/2014/main" id="{ED92495A-433C-7CF3-D180-6CDA1C49723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25" y="4392784"/>
            <a:ext cx="1099590" cy="1211606"/>
          </a:xfrm>
          <a:prstGeom prst="rect">
            <a:avLst/>
          </a:prstGeom>
        </p:spPr>
      </p:pic>
      <p:pic>
        <p:nvPicPr>
          <p:cNvPr id="13" name="Picture 12">
            <a:extLst>
              <a:ext uri="{FF2B5EF4-FFF2-40B4-BE49-F238E27FC236}">
                <a16:creationId xmlns:a16="http://schemas.microsoft.com/office/drawing/2014/main" id="{DBCF9B7A-A4DC-6A2C-57A6-2C86F59CFA1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6236" y="4295532"/>
            <a:ext cx="1535377" cy="1406109"/>
          </a:xfrm>
          <a:prstGeom prst="rect">
            <a:avLst/>
          </a:prstGeom>
        </p:spPr>
      </p:pic>
      <p:pic>
        <p:nvPicPr>
          <p:cNvPr id="9" name="Picture 8">
            <a:extLst>
              <a:ext uri="{FF2B5EF4-FFF2-40B4-BE49-F238E27FC236}">
                <a16:creationId xmlns:a16="http://schemas.microsoft.com/office/drawing/2014/main" id="{86D5BF22-7CC8-B374-D851-8585A69D8F9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02844" y="4489536"/>
            <a:ext cx="1913063" cy="1114854"/>
          </a:xfrm>
          <a:prstGeom prst="rect">
            <a:avLst/>
          </a:prstGeom>
        </p:spPr>
      </p:pic>
      <p:pic>
        <p:nvPicPr>
          <p:cNvPr id="22" name="Picture 21">
            <a:extLst>
              <a:ext uri="{FF2B5EF4-FFF2-40B4-BE49-F238E27FC236}">
                <a16:creationId xmlns:a16="http://schemas.microsoft.com/office/drawing/2014/main" id="{9D744FCE-9E53-05E6-6219-832EB1BCBFE6}"/>
              </a:ext>
              <a:ext uri="{C183D7F6-B498-43B3-948B-1728B52AA6E4}">
                <adec:decorative xmlns:adec="http://schemas.microsoft.com/office/drawing/2017/decorative" val="1"/>
              </a:ext>
            </a:extLst>
          </p:cNvPr>
          <p:cNvPicPr>
            <a:picLocks/>
          </p:cNvPicPr>
          <p:nvPr/>
        </p:nvPicPr>
        <p:blipFill>
          <a:blip r:embed="rId7" cstate="email">
            <a:extLst>
              <a:ext uri="{28A0092B-C50C-407E-A947-70E740481C1C}">
                <a14:useLocalDpi xmlns:a14="http://schemas.microsoft.com/office/drawing/2010/main"/>
              </a:ext>
            </a:extLst>
          </a:blip>
          <a:stretch>
            <a:fillRect/>
          </a:stretch>
        </p:blipFill>
        <p:spPr>
          <a:xfrm>
            <a:off x="2480056" y="2103217"/>
            <a:ext cx="1097280" cy="45720"/>
          </a:xfrm>
          <a:prstGeom prst="rect">
            <a:avLst/>
          </a:prstGeom>
        </p:spPr>
      </p:pic>
      <p:sp>
        <p:nvSpPr>
          <p:cNvPr id="4" name="Rectangle 3">
            <a:extLst>
              <a:ext uri="{FF2B5EF4-FFF2-40B4-BE49-F238E27FC236}">
                <a16:creationId xmlns:a16="http://schemas.microsoft.com/office/drawing/2014/main" id="{34E27DF7-277A-47B3-2929-127F52D323B3}"/>
              </a:ext>
              <a:ext uri="{C183D7F6-B498-43B3-948B-1728B52AA6E4}">
                <adec:decorative xmlns:adec="http://schemas.microsoft.com/office/drawing/2017/decorative" val="1"/>
              </a:ext>
            </a:extLst>
          </p:cNvPr>
          <p:cNvSpPr/>
          <p:nvPr/>
        </p:nvSpPr>
        <p:spPr>
          <a:xfrm>
            <a:off x="-256480" y="6754914"/>
            <a:ext cx="13183884" cy="95516"/>
          </a:xfrm>
          <a:prstGeom prst="rect">
            <a:avLst/>
          </a:prstGeom>
          <a:blipFill dpi="0" rotWithShape="1">
            <a:blip r:embed="rId8">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a:ln>
                  <a:noFill/>
                </a:ln>
                <a:noFill/>
                <a:effectLst/>
                <a:uLnTx/>
                <a:uFillTx/>
                <a:latin typeface="Helvetica"/>
                <a:cs typeface="Helvetica"/>
                <a:sym typeface="Helvetica"/>
              </a:rPr>
              <a:t>          </a:t>
            </a:r>
          </a:p>
        </p:txBody>
      </p:sp>
      <p:pic>
        <p:nvPicPr>
          <p:cNvPr id="5" name="Picture 4" descr="A logo of a family&#10;&#10;AI-generated content may be incorrect.">
            <a:extLst>
              <a:ext uri="{FF2B5EF4-FFF2-40B4-BE49-F238E27FC236}">
                <a16:creationId xmlns:a16="http://schemas.microsoft.com/office/drawing/2014/main" id="{6B9824DD-4D27-8D87-534F-9CC85D59708F}"/>
              </a:ext>
            </a:extLst>
          </p:cNvPr>
          <p:cNvPicPr>
            <a:picLocks noChangeAspect="1"/>
          </p:cNvPicPr>
          <p:nvPr/>
        </p:nvPicPr>
        <p:blipFill>
          <a:blip r:embed="rId9"/>
          <a:srcRect t="3824" b="3824"/>
          <a:stretch/>
        </p:blipFill>
        <p:spPr>
          <a:xfrm>
            <a:off x="8424980" y="542463"/>
            <a:ext cx="1814358" cy="1618306"/>
          </a:xfrm>
          <a:prstGeom prst="rect">
            <a:avLst/>
          </a:prstGeom>
        </p:spPr>
      </p:pic>
      <p:pic>
        <p:nvPicPr>
          <p:cNvPr id="7" name="Picture 6" descr="A black and white logo&#10;&#10;AI-generated content may be incorrect.">
            <a:extLst>
              <a:ext uri="{FF2B5EF4-FFF2-40B4-BE49-F238E27FC236}">
                <a16:creationId xmlns:a16="http://schemas.microsoft.com/office/drawing/2014/main" id="{6CA4EC8E-560F-4E94-4F78-483D3B5FA753}"/>
              </a:ext>
            </a:extLst>
          </p:cNvPr>
          <p:cNvPicPr>
            <a:picLocks noChangeAspect="1"/>
          </p:cNvPicPr>
          <p:nvPr/>
        </p:nvPicPr>
        <p:blipFill>
          <a:blip r:embed="rId10"/>
          <a:stretch>
            <a:fillRect/>
          </a:stretch>
        </p:blipFill>
        <p:spPr>
          <a:xfrm>
            <a:off x="683846" y="348178"/>
            <a:ext cx="3197796" cy="616025"/>
          </a:xfrm>
          <a:prstGeom prst="rect">
            <a:avLst/>
          </a:prstGeom>
        </p:spPr>
      </p:pic>
    </p:spTree>
    <p:extLst>
      <p:ext uri="{BB962C8B-B14F-4D97-AF65-F5344CB8AC3E}">
        <p14:creationId xmlns:p14="http://schemas.microsoft.com/office/powerpoint/2010/main" val="24482088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2"/>
            <a:ext cx="12192002" cy="6858002"/>
          </a:xfrm>
          <a:prstGeom prst="rect">
            <a:avLst/>
          </a:prstGeom>
          <a:ln w="12700">
            <a:miter lim="400000"/>
          </a:ln>
        </p:spPr>
      </p:pic>
      <p:sp>
        <p:nvSpPr>
          <p:cNvPr id="111" name="Rectangle 10">
            <a:extLst>
              <a:ext uri="{C183D7F6-B498-43B3-948B-1728B52AA6E4}">
                <adec:decorative xmlns:adec="http://schemas.microsoft.com/office/drawing/2017/decorative" val="1"/>
              </a:ext>
            </a:extLst>
          </p:cNvPr>
          <p:cNvSpPr/>
          <p:nvPr/>
        </p:nvSpPr>
        <p:spPr>
          <a:xfrm>
            <a:off x="1204607" y="2575371"/>
            <a:ext cx="5145032" cy="3494035"/>
          </a:xfrm>
          <a:prstGeom prst="rect">
            <a:avLst/>
          </a:prstGeom>
          <a:solidFill>
            <a:srgbClr val="AA0D35"/>
          </a:solidFill>
          <a:ln w="12700">
            <a:miter lim="400000"/>
          </a:ln>
        </p:spPr>
        <p:txBody>
          <a:bodyPr lIns="45718" tIns="45718" rIns="45718" bIns="45718"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grpSp>
        <p:nvGrpSpPr>
          <p:cNvPr id="114" name="Rectangle 6">
            <a:extLst>
              <a:ext uri="{C183D7F6-B498-43B3-948B-1728B52AA6E4}">
                <adec:decorative xmlns:adec="http://schemas.microsoft.com/office/drawing/2017/decorative" val="1"/>
              </a:ext>
            </a:extLst>
          </p:cNvPr>
          <p:cNvGrpSpPr/>
          <p:nvPr/>
        </p:nvGrpSpPr>
        <p:grpSpPr>
          <a:xfrm>
            <a:off x="0" y="6639559"/>
            <a:ext cx="12192000" cy="345442"/>
            <a:chOff x="0" y="0"/>
            <a:chExt cx="12192000" cy="345438"/>
          </a:xfrm>
        </p:grpSpPr>
        <p:sp>
          <p:nvSpPr>
            <p:cNvPr id="112"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sp>
          <p:nvSpPr>
            <p:cNvPr id="11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noFill/>
                  <a:effectLst/>
                  <a:uLnTx/>
                  <a:uFillTx/>
                  <a:latin typeface="Corbel"/>
                  <a:sym typeface="Corbel"/>
                </a:rPr>
                <a:t>          </a:t>
              </a:r>
            </a:p>
          </p:txBody>
        </p:sp>
      </p:grpSp>
      <p:pic>
        <p:nvPicPr>
          <p:cNvPr id="118" name="WSU-EXT-lockup-horz-rgb-6in.gif">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4299" y="268865"/>
            <a:ext cx="5863400" cy="1445772"/>
          </a:xfrm>
          <a:prstGeom prst="rect">
            <a:avLst/>
          </a:prstGeom>
          <a:ln w="12700">
            <a:miter lim="400000"/>
          </a:ln>
        </p:spPr>
      </p:pic>
      <p:sp>
        <p:nvSpPr>
          <p:cNvPr id="2" name="Content Placeholder 4">
            <a:extLst>
              <a:ext uri="{FF2B5EF4-FFF2-40B4-BE49-F238E27FC236}">
                <a16:creationId xmlns:a16="http://schemas.microsoft.com/office/drawing/2014/main" id="{8E5F930E-4DBF-B19A-46A5-22AE0D10D726}"/>
              </a:ext>
            </a:extLst>
          </p:cNvPr>
          <p:cNvSpPr txBox="1">
            <a:spLocks noGrp="1"/>
          </p:cNvSpPr>
          <p:nvPr>
            <p:ph type="title" idx="4294967295"/>
          </p:nvPr>
        </p:nvSpPr>
        <p:spPr>
          <a:xfrm>
            <a:off x="1366500" y="2851068"/>
            <a:ext cx="4821246" cy="3851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Helvetica"/>
              </a:rPr>
              <a:t>WSU Extension Master Gardener Mission </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Helvetica"/>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Helvetica"/>
              </a:rPr>
              <a:t>Engaging university-trained volunteers to empower and sustain diverse communities with relevant, unbiased, research-based horticulture and environmental stewardship education. </a:t>
            </a:r>
          </a:p>
        </p:txBody>
      </p:sp>
      <p:pic>
        <p:nvPicPr>
          <p:cNvPr id="117" name="image202.png" descr="Healthy people, healthy planet diagram showing our nine program priorities"/>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402981" y="2346902"/>
            <a:ext cx="3911234" cy="3889023"/>
          </a:xfrm>
          <a:prstGeom prst="rect">
            <a:avLst/>
          </a:prstGeom>
          <a:ln w="12700">
            <a:miter lim="400000"/>
          </a:ln>
        </p:spPr>
      </p:pic>
      <p:pic>
        <p:nvPicPr>
          <p:cNvPr id="119" name="Picture 6">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74880" y="179822"/>
            <a:ext cx="1182352" cy="118235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366D-7F8F-0F8A-1948-BA0571DD8082}"/>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WSU Ext Master Gardener Program</a:t>
            </a:r>
          </a:p>
        </p:txBody>
      </p:sp>
      <p:sp>
        <p:nvSpPr>
          <p:cNvPr id="3" name="Text Placeholder 2">
            <a:extLst>
              <a:ext uri="{FF2B5EF4-FFF2-40B4-BE49-F238E27FC236}">
                <a16:creationId xmlns:a16="http://schemas.microsoft.com/office/drawing/2014/main" id="{805FB82D-4C45-485A-C9DF-156CF237110F}"/>
              </a:ext>
            </a:extLst>
          </p:cNvPr>
          <p:cNvSpPr>
            <a:spLocks noGrp="1"/>
          </p:cNvSpPr>
          <p:nvPr>
            <p:ph type="body" sz="half" idx="1"/>
          </p:nvPr>
        </p:nvSpPr>
        <p:spPr>
          <a:xfrm>
            <a:off x="838200" y="1825625"/>
            <a:ext cx="10515600" cy="1325563"/>
          </a:xfrm>
        </p:spPr>
        <p:txBody>
          <a:bodyPr>
            <a:normAutofit/>
          </a:bodyPr>
          <a:lstStyle/>
          <a:p>
            <a:pPr marL="0" indent="0">
              <a:buNone/>
            </a:pPr>
            <a:r>
              <a:rPr kumimoji="0" lang="en-US"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Helvetica"/>
              </a:rPr>
              <a:t>What exactly does </a:t>
            </a:r>
            <a:r>
              <a:rPr kumimoji="0" lang="en-US" sz="20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Helvetica"/>
              </a:rPr>
              <a:t>“Engaging university-trained volunteers to empower and sustain diverse communities with relevant, unbiased, research-based horticulture and environmental stewardship education</a:t>
            </a:r>
            <a:r>
              <a:rPr lang="en-US" sz="2000" i="1">
                <a:latin typeface="Arial" panose="020B0604020202020204" pitchFamily="34" charset="0"/>
                <a:cs typeface="Arial" panose="020B0604020202020204" pitchFamily="34" charset="0"/>
                <a:sym typeface="Helvetica"/>
              </a:rPr>
              <a:t>”</a:t>
            </a:r>
            <a:r>
              <a:rPr lang="en-US" sz="2000">
                <a:latin typeface="Arial" panose="020B0604020202020204" pitchFamily="34" charset="0"/>
                <a:cs typeface="Arial" panose="020B0604020202020204" pitchFamily="34" charset="0"/>
                <a:sym typeface="Helvetica"/>
              </a:rPr>
              <a:t> </a:t>
            </a:r>
            <a:r>
              <a:rPr lang="en-US" sz="2000" b="1">
                <a:latin typeface="Arial" panose="020B0604020202020204" pitchFamily="34" charset="0"/>
                <a:cs typeface="Arial" panose="020B0604020202020204" pitchFamily="34" charset="0"/>
                <a:sym typeface="Helvetica"/>
              </a:rPr>
              <a:t>mean?</a:t>
            </a:r>
            <a:endParaRPr lang="en-US" sz="2000" b="1"/>
          </a:p>
          <a:p>
            <a:pPr marL="0" indent="0">
              <a:buNone/>
            </a:pPr>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6" name="TextBox 5">
            <a:extLst>
              <a:ext uri="{FF2B5EF4-FFF2-40B4-BE49-F238E27FC236}">
                <a16:creationId xmlns:a16="http://schemas.microsoft.com/office/drawing/2014/main" id="{BBA0D6A3-FD89-4BED-1FA9-59BF9893FB08}"/>
              </a:ext>
            </a:extLst>
          </p:cNvPr>
          <p:cNvSpPr txBox="1"/>
          <p:nvPr/>
        </p:nvSpPr>
        <p:spPr>
          <a:xfrm>
            <a:off x="2709106" y="3429000"/>
            <a:ext cx="8825670"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18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Helvetica"/>
              </a:rPr>
              <a:t>Individuals go through a year-long </a:t>
            </a:r>
            <a:r>
              <a:rPr kumimoji="0" lang="en-US" sz="1800" b="1" i="0" u="none" strike="noStrike" kern="1200" cap="none" spc="0" normalizeH="0" baseline="0" noProof="0">
                <a:ln>
                  <a:noFill/>
                </a:ln>
                <a:solidFill>
                  <a:srgbClr val="A4283F"/>
                </a:solidFill>
                <a:effectLst/>
                <a:uLnTx/>
                <a:uFillTx/>
                <a:latin typeface="Arial" panose="020B0604020202020204" pitchFamily="34" charset="0"/>
                <a:ea typeface="+mn-ea"/>
                <a:cs typeface="Arial" panose="020B0604020202020204" pitchFamily="34" charset="0"/>
                <a:sym typeface="Helvetica"/>
              </a:rPr>
              <a:t>training process</a:t>
            </a:r>
            <a:r>
              <a:rPr kumimoji="0" lang="en-US" sz="1800" i="0" u="none" strike="noStrike" kern="1200" cap="none" spc="0" normalizeH="0" baseline="0" noProof="0">
                <a:ln>
                  <a:noFill/>
                </a:ln>
                <a:solidFill>
                  <a:srgbClr val="A4283F"/>
                </a:solidFill>
                <a:effectLst/>
                <a:uLnTx/>
                <a:uFillTx/>
                <a:latin typeface="Arial" panose="020B0604020202020204" pitchFamily="34" charset="0"/>
                <a:ea typeface="+mn-ea"/>
                <a:cs typeface="Arial" panose="020B0604020202020204" pitchFamily="34" charset="0"/>
                <a:sym typeface="Helvetica"/>
              </a:rPr>
              <a:t> </a:t>
            </a:r>
            <a:r>
              <a:rPr kumimoji="0" lang="en-US" sz="18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Helvetica"/>
              </a:rPr>
              <a:t>with WSU faculty &amp; staff, WSU curriculum, and hands-on experiences</a:t>
            </a:r>
            <a:r>
              <a:rPr lang="en-US">
                <a:latin typeface="Arial" panose="020B0604020202020204" pitchFamily="34" charset="0"/>
                <a:cs typeface="Arial" panose="020B0604020202020204" pitchFamily="34" charset="0"/>
                <a:sym typeface="Helvetica"/>
              </a:rPr>
              <a:t>. </a:t>
            </a:r>
            <a:r>
              <a:rPr kumimoji="0" lang="en-US" sz="18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Helvetica"/>
              </a:rPr>
              <a:t>This training teaches them the most current and researched-based gardening knowledge in order to become certified Extension Master Gardener Volunteers. These volunteers use their training to conduct various </a:t>
            </a:r>
            <a:r>
              <a:rPr kumimoji="0" lang="en-US" sz="1800" b="1" i="0" u="none" strike="noStrike" kern="1200" cap="none" spc="0" normalizeH="0" baseline="0" noProof="0">
                <a:ln>
                  <a:noFill/>
                </a:ln>
                <a:solidFill>
                  <a:srgbClr val="A4283F"/>
                </a:solidFill>
                <a:effectLst/>
                <a:uLnTx/>
                <a:uFillTx/>
                <a:latin typeface="Arial" panose="020B0604020202020204" pitchFamily="34" charset="0"/>
                <a:ea typeface="+mn-ea"/>
                <a:cs typeface="Arial" panose="020B0604020202020204" pitchFamily="34" charset="0"/>
                <a:sym typeface="Helvetica"/>
              </a:rPr>
              <a:t>educational outreach programs</a:t>
            </a:r>
            <a:r>
              <a:rPr kumimoji="0" lang="en-US" sz="1800" i="0" u="none" strike="noStrike" kern="1200" cap="none" spc="0" normalizeH="0" baseline="0" noProof="0">
                <a:ln>
                  <a:noFill/>
                </a:ln>
                <a:solidFill>
                  <a:srgbClr val="A4283F"/>
                </a:solidFill>
                <a:effectLst/>
                <a:uLnTx/>
                <a:uFillTx/>
                <a:latin typeface="Arial" panose="020B0604020202020204" pitchFamily="34" charset="0"/>
                <a:ea typeface="+mn-ea"/>
                <a:cs typeface="Arial" panose="020B0604020202020204" pitchFamily="34" charset="0"/>
                <a:sym typeface="Helvetica"/>
              </a:rPr>
              <a:t> </a:t>
            </a:r>
            <a:r>
              <a:rPr kumimoji="0" lang="en-US" sz="18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Helvetica"/>
              </a:rPr>
              <a:t>throughout their community – extending that gardening knowledge to the community.</a:t>
            </a:r>
          </a:p>
          <a:p>
            <a:endParaRPr lang="en-US">
              <a:latin typeface="Arial" panose="020B0604020202020204" pitchFamily="34" charset="0"/>
              <a:cs typeface="Arial" panose="020B0604020202020204" pitchFamily="34" charset="0"/>
              <a:sym typeface="Helvetica"/>
            </a:endParaRPr>
          </a:p>
          <a:p>
            <a:endParaRPr lang="en-US">
              <a:latin typeface="Arial" panose="020B0604020202020204" pitchFamily="34" charset="0"/>
              <a:cs typeface="Arial" panose="020B0604020202020204" pitchFamily="34" charset="0"/>
              <a:sym typeface="Helvetica"/>
            </a:endParaRPr>
          </a:p>
          <a:p>
            <a:r>
              <a:rPr lang="en-US">
                <a:latin typeface="Arial" panose="020B0604020202020204" pitchFamily="34" charset="0"/>
                <a:cs typeface="Arial" panose="020B0604020202020204" pitchFamily="34" charset="0"/>
                <a:sym typeface="Helvetica"/>
              </a:rPr>
              <a:t>Let’s look at some of these </a:t>
            </a:r>
            <a:r>
              <a:rPr kumimoji="0" lang="en-US" sz="1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Helvetica"/>
              </a:rPr>
              <a:t>educational outreach programs</a:t>
            </a:r>
            <a:r>
              <a:rPr lang="en-US" b="1">
                <a:latin typeface="Arial" panose="020B0604020202020204" pitchFamily="34" charset="0"/>
                <a:cs typeface="Arial" panose="020B0604020202020204" pitchFamily="34" charset="0"/>
                <a:sym typeface="Helvetica"/>
              </a:rPr>
              <a:t>…</a:t>
            </a:r>
            <a:endParaRPr lang="en-US"/>
          </a:p>
        </p:txBody>
      </p:sp>
      <p:sp>
        <p:nvSpPr>
          <p:cNvPr id="8" name="Arrow: Bent-Up 7">
            <a:extLst>
              <a:ext uri="{FF2B5EF4-FFF2-40B4-BE49-F238E27FC236}">
                <a16:creationId xmlns:a16="http://schemas.microsoft.com/office/drawing/2014/main" id="{40ACFCE4-701A-DC01-E3EC-FAF3DAC25F63}"/>
              </a:ext>
            </a:extLst>
          </p:cNvPr>
          <p:cNvSpPr/>
          <p:nvPr/>
        </p:nvSpPr>
        <p:spPr>
          <a:xfrm rot="5400000">
            <a:off x="1530747" y="2976563"/>
            <a:ext cx="1005678" cy="904875"/>
          </a:xfrm>
          <a:prstGeom prst="bentUpArrow">
            <a:avLst>
              <a:gd name="adj1" fmla="val 14502"/>
              <a:gd name="adj2" fmla="val 25173"/>
              <a:gd name="adj3" fmla="val 34264"/>
            </a:avLst>
          </a:prstGeom>
          <a:solidFill>
            <a:srgbClr val="A4283F"/>
          </a:solidFill>
          <a:ln w="12700" cap="flat">
            <a:solidFill>
              <a:srgbClr val="A4283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orbel"/>
              <a:ea typeface="Corbel"/>
              <a:cs typeface="Corbel"/>
              <a:sym typeface="Corbel"/>
            </a:endParaRPr>
          </a:p>
        </p:txBody>
      </p:sp>
    </p:spTree>
    <p:extLst>
      <p:ext uri="{BB962C8B-B14F-4D97-AF65-F5344CB8AC3E}">
        <p14:creationId xmlns:p14="http://schemas.microsoft.com/office/powerpoint/2010/main" val="14913991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9" name="TextBox 8">
            <a:extLst>
              <a:ext uri="{FF2B5EF4-FFF2-40B4-BE49-F238E27FC236}">
                <a16:creationId xmlns:a16="http://schemas.microsoft.com/office/drawing/2014/main" id="{04D54D31-1A83-FE8C-DB11-302BC35574DD}"/>
              </a:ext>
            </a:extLst>
          </p:cNvPr>
          <p:cNvSpPr txBox="1"/>
          <p:nvPr/>
        </p:nvSpPr>
        <p:spPr>
          <a:xfrm>
            <a:off x="413313" y="1741036"/>
            <a:ext cx="5550292" cy="3759427"/>
          </a:xfrm>
          <a:prstGeom prst="rect">
            <a:avLst/>
          </a:prstGeom>
          <a:noFill/>
        </p:spPr>
        <p:txBody>
          <a:bodyPr wrap="square">
            <a:spAutoFit/>
          </a:bodyPr>
          <a:lstStyle/>
          <a:p>
            <a:pPr algn="l" fontAlgn="base">
              <a:lnSpc>
                <a:spcPct val="100000"/>
              </a:lnSpc>
            </a:pPr>
            <a:r>
              <a:rPr lang="en-US" sz="3200" b="1">
                <a:latin typeface="Arial" panose="020B0604020202020204" pitchFamily="34" charset="0"/>
                <a:ea typeface="Open Sans" panose="020B0606030504020204" pitchFamily="34" charset="0"/>
                <a:cs typeface="Arial" panose="020B0604020202020204" pitchFamily="34" charset="0"/>
              </a:rPr>
              <a:t>Our Programs</a:t>
            </a:r>
          </a:p>
          <a:p>
            <a:pPr fontAlgn="base">
              <a:lnSpc>
                <a:spcPct val="150000"/>
              </a:lnSpc>
            </a:pPr>
            <a:endParaRPr lang="en-US" sz="2000">
              <a:latin typeface="Arial" panose="020B0604020202020204" pitchFamily="34" charset="0"/>
              <a:ea typeface="Open Sans" panose="020B0606030504020204" pitchFamily="34" charset="0"/>
              <a:cs typeface="Arial" panose="020B0604020202020204" pitchFamily="34" charset="0"/>
            </a:endParaRP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“Ask A Master Gardener” Clinics</a:t>
            </a: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Demonstration Gardens</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Youth Gardening Workshops</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Speaker’s Bureau</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Community Garden Mentorship</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Propagation Group</a:t>
            </a:r>
          </a:p>
        </p:txBody>
      </p:sp>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Educational Outreach</a:t>
            </a:r>
          </a:p>
        </p:txBody>
      </p:sp>
    </p:spTree>
    <p:extLst>
      <p:ext uri="{BB962C8B-B14F-4D97-AF65-F5344CB8AC3E}">
        <p14:creationId xmlns:p14="http://schemas.microsoft.com/office/powerpoint/2010/main" val="21742933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082C4-8347-7024-7B7E-8E157123DF7A}"/>
              </a:ext>
              <a:ext uri="{C183D7F6-B498-43B3-948B-1728B52AA6E4}">
                <adec:decorative xmlns:adec="http://schemas.microsoft.com/office/drawing/2017/decorative" val="1"/>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10959269" y="365125"/>
            <a:ext cx="789061" cy="789061"/>
          </a:xfrm>
          <a:prstGeom prst="rect">
            <a:avLst/>
          </a:prstGeom>
        </p:spPr>
      </p:pic>
      <p:sp>
        <p:nvSpPr>
          <p:cNvPr id="12" name="Title 1">
            <a:extLst>
              <a:ext uri="{FF2B5EF4-FFF2-40B4-BE49-F238E27FC236}">
                <a16:creationId xmlns:a16="http://schemas.microsoft.com/office/drawing/2014/main" id="{A2BBC8A8-0AE3-FC38-B9B5-3A95AF384C1F}"/>
              </a:ext>
            </a:extLst>
          </p:cNvPr>
          <p:cNvSpPr>
            <a:spLocks noGrp="1"/>
          </p:cNvSpPr>
          <p:nvPr>
            <p:ph type="title"/>
          </p:nvPr>
        </p:nvSpPr>
        <p:spPr>
          <a:xfrm>
            <a:off x="443670" y="281024"/>
            <a:ext cx="10515600" cy="1325563"/>
          </a:xfrm>
        </p:spPr>
        <p:txBody>
          <a:bodyPr/>
          <a:lstStyle/>
          <a:p>
            <a:r>
              <a:rPr lang="en-US" b="1">
                <a:solidFill>
                  <a:srgbClr val="A4283F"/>
                </a:solidFill>
                <a:latin typeface="Arial" panose="020B0604020202020204" pitchFamily="34" charset="0"/>
                <a:cs typeface="Arial" panose="020B0604020202020204" pitchFamily="34" charset="0"/>
              </a:rPr>
              <a:t>Educational Outreach</a:t>
            </a:r>
          </a:p>
        </p:txBody>
      </p:sp>
      <p:sp>
        <p:nvSpPr>
          <p:cNvPr id="2" name="TextBox 1">
            <a:extLst>
              <a:ext uri="{FF2B5EF4-FFF2-40B4-BE49-F238E27FC236}">
                <a16:creationId xmlns:a16="http://schemas.microsoft.com/office/drawing/2014/main" id="{B2F3FA42-F913-DD0C-B98E-E5EF42E3BF69}"/>
              </a:ext>
            </a:extLst>
          </p:cNvPr>
          <p:cNvSpPr txBox="1"/>
          <p:nvPr/>
        </p:nvSpPr>
        <p:spPr>
          <a:xfrm>
            <a:off x="413313" y="1741036"/>
            <a:ext cx="4425387" cy="3759427"/>
          </a:xfrm>
          <a:prstGeom prst="rect">
            <a:avLst/>
          </a:prstGeom>
          <a:noFill/>
        </p:spPr>
        <p:txBody>
          <a:bodyPr wrap="square">
            <a:spAutoFit/>
          </a:bodyPr>
          <a:lstStyle/>
          <a:p>
            <a:pPr algn="l" fontAlgn="base">
              <a:lnSpc>
                <a:spcPct val="100000"/>
              </a:lnSpc>
            </a:pPr>
            <a:r>
              <a:rPr lang="en-US" sz="3200" b="1">
                <a:latin typeface="Arial" panose="020B0604020202020204" pitchFamily="34" charset="0"/>
                <a:ea typeface="Open Sans" panose="020B0606030504020204" pitchFamily="34" charset="0"/>
                <a:cs typeface="Arial" panose="020B0604020202020204" pitchFamily="34" charset="0"/>
              </a:rPr>
              <a:t>Our Programs</a:t>
            </a:r>
          </a:p>
          <a:p>
            <a:pPr fontAlgn="base">
              <a:lnSpc>
                <a:spcPct val="150000"/>
              </a:lnSpc>
            </a:pPr>
            <a:endParaRPr lang="en-US" sz="2000">
              <a:latin typeface="Arial" panose="020B0604020202020204" pitchFamily="34" charset="0"/>
              <a:ea typeface="Open Sans" panose="020B0606030504020204" pitchFamily="34" charset="0"/>
              <a:cs typeface="Arial" panose="020B0604020202020204" pitchFamily="34" charset="0"/>
            </a:endParaRPr>
          </a:p>
          <a:p>
            <a:pPr fontAlgn="base">
              <a:lnSpc>
                <a:spcPct val="150000"/>
              </a:lnSpc>
            </a:pPr>
            <a:r>
              <a:rPr lang="en-US" sz="2000" b="1" i="0" u="none" strike="noStrike">
                <a:solidFill>
                  <a:srgbClr val="5BC3F5"/>
                </a:solidFill>
                <a:effectLst/>
                <a:latin typeface="Arial" panose="020B0604020202020204" pitchFamily="34" charset="0"/>
                <a:ea typeface="Open Sans" panose="020B0606030504020204" pitchFamily="34" charset="0"/>
                <a:cs typeface="Arial" panose="020B0604020202020204" pitchFamily="34" charset="0"/>
              </a:rPr>
              <a:t>“Ask A Master Gardener” Clinics</a:t>
            </a:r>
          </a:p>
          <a:p>
            <a:pPr fontAlgn="base">
              <a:lnSpc>
                <a:spcPct val="150000"/>
              </a:lnSpc>
            </a:pPr>
            <a:r>
              <a:rPr lang="en-US" sz="2000" i="0" u="none" strike="noStrike">
                <a:effectLst/>
                <a:latin typeface="Arial" panose="020B0604020202020204" pitchFamily="34" charset="0"/>
                <a:ea typeface="Open Sans" panose="020B0606030504020204" pitchFamily="34" charset="0"/>
                <a:cs typeface="Arial" panose="020B0604020202020204" pitchFamily="34" charset="0"/>
              </a:rPr>
              <a:t>Demonstration Gardens</a:t>
            </a:r>
          </a:p>
          <a:p>
            <a:pPr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Youth Gardening Workshops</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Speaker’s Bureau</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Community Garden Mentorship</a:t>
            </a:r>
          </a:p>
          <a:p>
            <a:pPr algn="l" fontAlgn="base">
              <a:lnSpc>
                <a:spcPct val="150000"/>
              </a:lnSpc>
            </a:pPr>
            <a:r>
              <a:rPr lang="en-US" sz="2000">
                <a:latin typeface="Arial" panose="020B0604020202020204" pitchFamily="34" charset="0"/>
                <a:ea typeface="Open Sans" panose="020B0606030504020204" pitchFamily="34" charset="0"/>
                <a:cs typeface="Arial" panose="020B0604020202020204" pitchFamily="34" charset="0"/>
              </a:rPr>
              <a:t>Propagation Group</a:t>
            </a:r>
          </a:p>
        </p:txBody>
      </p:sp>
      <p:sp>
        <p:nvSpPr>
          <p:cNvPr id="3" name="Rectangle: Rounded Corners 2">
            <a:extLst>
              <a:ext uri="{FF2B5EF4-FFF2-40B4-BE49-F238E27FC236}">
                <a16:creationId xmlns:a16="http://schemas.microsoft.com/office/drawing/2014/main" id="{C6F37069-B03F-41A4-378E-7C98B8400662}"/>
              </a:ext>
            </a:extLst>
          </p:cNvPr>
          <p:cNvSpPr/>
          <p:nvPr/>
        </p:nvSpPr>
        <p:spPr>
          <a:xfrm>
            <a:off x="5219740" y="1741036"/>
            <a:ext cx="2768693" cy="531269"/>
          </a:xfrm>
          <a:prstGeom prst="roundRect">
            <a:avLst/>
          </a:prstGeom>
          <a:solidFill>
            <a:srgbClr val="5BC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Box 4">
            <a:extLst>
              <a:ext uri="{FF2B5EF4-FFF2-40B4-BE49-F238E27FC236}">
                <a16:creationId xmlns:a16="http://schemas.microsoft.com/office/drawing/2014/main" id="{6B21D975-3AFA-9002-3BE4-66E23E5E574C}"/>
              </a:ext>
            </a:extLst>
          </p:cNvPr>
          <p:cNvSpPr txBox="1"/>
          <p:nvPr/>
        </p:nvSpPr>
        <p:spPr>
          <a:xfrm>
            <a:off x="5549348" y="1813065"/>
            <a:ext cx="2109475" cy="400110"/>
          </a:xfrm>
          <a:prstGeom prst="rect">
            <a:avLst/>
          </a:prstGeom>
          <a:noFill/>
        </p:spPr>
        <p:txBody>
          <a:bodyPr wrap="square">
            <a:spAutoFit/>
          </a:bodyPr>
          <a:lstStyle/>
          <a:p>
            <a:pPr algn="ctr">
              <a:lnSpc>
                <a:spcPct val="100000"/>
              </a:lnSpc>
              <a:spcBef>
                <a:spcPts val="0"/>
              </a:spcBef>
            </a:pPr>
            <a:r>
              <a:rPr lang="en-US" sz="2000" b="1">
                <a:solidFill>
                  <a:srgbClr val="333333"/>
                </a:solidFill>
                <a:latin typeface="Arial" panose="020B0604020202020204" pitchFamily="34" charset="0"/>
                <a:ea typeface="Open Sans" panose="020B0606030504020204" pitchFamily="34" charset="0"/>
                <a:cs typeface="Arial" panose="020B0604020202020204" pitchFamily="34" charset="0"/>
              </a:rPr>
              <a:t>Clinics</a:t>
            </a:r>
            <a:endParaRPr lang="en-US" sz="2000">
              <a:solidFill>
                <a:srgbClr val="333333"/>
              </a:solidFill>
              <a:latin typeface="Arial" panose="020B0604020202020204" pitchFamily="34" charset="0"/>
              <a:ea typeface="Open Sans" panose="020B0606030504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002852AA-E4B4-C1E5-DC32-EA3E14CB5870}"/>
              </a:ext>
            </a:extLst>
          </p:cNvPr>
          <p:cNvSpPr/>
          <p:nvPr/>
        </p:nvSpPr>
        <p:spPr>
          <a:xfrm>
            <a:off x="5219740" y="2451902"/>
            <a:ext cx="2768692" cy="4068772"/>
          </a:xfrm>
          <a:prstGeom prst="roundRect">
            <a:avLst/>
          </a:prstGeom>
          <a:solidFill>
            <a:srgbClr val="5BC3F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a:extLst>
              <a:ext uri="{FF2B5EF4-FFF2-40B4-BE49-F238E27FC236}">
                <a16:creationId xmlns:a16="http://schemas.microsoft.com/office/drawing/2014/main" id="{C7FC459B-FBA2-FE6F-B5FE-32E78BA06A59}"/>
              </a:ext>
            </a:extLst>
          </p:cNvPr>
          <p:cNvSpPr txBox="1"/>
          <p:nvPr/>
        </p:nvSpPr>
        <p:spPr>
          <a:xfrm>
            <a:off x="5346785" y="2670657"/>
            <a:ext cx="2514599" cy="3323987"/>
          </a:xfrm>
          <a:prstGeom prst="rect">
            <a:avLst/>
          </a:prstGeom>
          <a:noFill/>
        </p:spPr>
        <p:txBody>
          <a:bodyPr wrap="square">
            <a:spAutoFit/>
          </a:bodyPr>
          <a:lstStyle/>
          <a:p>
            <a:r>
              <a:rPr lang="en-US" sz="1400" b="0" i="0">
                <a:effectLst/>
                <a:latin typeface="Arial" panose="020B0604020202020204" pitchFamily="34" charset="0"/>
                <a:ea typeface="Open Sans" panose="020B0606030504020204" pitchFamily="34" charset="0"/>
                <a:cs typeface="Arial" panose="020B0604020202020204" pitchFamily="34" charset="0"/>
              </a:rPr>
              <a:t>Our volunteers provide free plant and insect diagnostic guidance at our ‘Ask a Master Gardener’ clinics.</a:t>
            </a:r>
          </a:p>
          <a:p>
            <a:endParaRPr lang="en-US" sz="1400" b="0" i="0">
              <a:effectLst/>
              <a:latin typeface="Arial" panose="020B0604020202020204" pitchFamily="34" charset="0"/>
              <a:ea typeface="Open Sans" panose="020B0606030504020204" pitchFamily="34" charset="0"/>
              <a:cs typeface="Arial" panose="020B0604020202020204" pitchFamily="34" charset="0"/>
            </a:endParaRPr>
          </a:p>
          <a:p>
            <a:pPr algn="l"/>
            <a:r>
              <a:rPr lang="en-US" sz="1400" b="0" i="0">
                <a:effectLst/>
                <a:latin typeface="Arial" panose="020B0604020202020204" pitchFamily="34" charset="0"/>
                <a:ea typeface="Open Sans" panose="020B0606030504020204" pitchFamily="34" charset="0"/>
                <a:cs typeface="Arial" panose="020B0604020202020204" pitchFamily="34" charset="0"/>
              </a:rPr>
              <a:t>Clinics are located at farmers markets, hardware stores, nurseries, demonstration gardens and Extension offices throughout the state of Washington.</a:t>
            </a:r>
          </a:p>
          <a:p>
            <a:pPr algn="l"/>
            <a:endParaRPr lang="en-US" sz="1400">
              <a:latin typeface="Arial" panose="020B0604020202020204" pitchFamily="34" charset="0"/>
              <a:ea typeface="Open Sans" panose="020B0606030504020204" pitchFamily="34" charset="0"/>
              <a:cs typeface="Arial" panose="020B0604020202020204" pitchFamily="34" charset="0"/>
            </a:endParaRPr>
          </a:p>
          <a:p>
            <a:pPr algn="l"/>
            <a:r>
              <a:rPr lang="en-US" sz="1400" b="0" i="0" u="sng">
                <a:effectLst/>
                <a:latin typeface="Arial" panose="020B0604020202020204" pitchFamily="34" charset="0"/>
                <a:ea typeface="Open Sans" panose="020B0606030504020204" pitchFamily="34" charset="0"/>
                <a:cs typeface="Arial" panose="020B0604020202020204" pitchFamily="34" charset="0"/>
              </a:rPr>
              <a:t>Pierce 2024</a:t>
            </a:r>
          </a:p>
          <a:p>
            <a:pPr algn="l"/>
            <a:r>
              <a:rPr lang="en-US" sz="1400" b="1">
                <a:latin typeface="Arial" panose="020B0604020202020204" pitchFamily="34" charset="0"/>
                <a:ea typeface="Open Sans" panose="020B0606030504020204" pitchFamily="34" charset="0"/>
                <a:cs typeface="Arial" panose="020B0604020202020204" pitchFamily="34" charset="0"/>
              </a:rPr>
              <a:t>246</a:t>
            </a:r>
            <a:r>
              <a:rPr lang="en-US" sz="1400">
                <a:latin typeface="Arial" panose="020B0604020202020204" pitchFamily="34" charset="0"/>
                <a:ea typeface="Open Sans" panose="020B0606030504020204" pitchFamily="34" charset="0"/>
                <a:cs typeface="Arial" panose="020B0604020202020204" pitchFamily="34" charset="0"/>
              </a:rPr>
              <a:t> clinics</a:t>
            </a:r>
          </a:p>
          <a:p>
            <a:pPr algn="l"/>
            <a:r>
              <a:rPr lang="en-US" sz="1400" b="1" i="0">
                <a:effectLst/>
                <a:latin typeface="Arial" panose="020B0604020202020204" pitchFamily="34" charset="0"/>
                <a:ea typeface="Open Sans" panose="020B0606030504020204" pitchFamily="34" charset="0"/>
                <a:cs typeface="Arial" panose="020B0604020202020204" pitchFamily="34" charset="0"/>
              </a:rPr>
              <a:t>7,500</a:t>
            </a:r>
            <a:r>
              <a:rPr lang="en-US" sz="1400" b="0" i="0">
                <a:effectLst/>
                <a:latin typeface="Arial" panose="020B0604020202020204" pitchFamily="34" charset="0"/>
                <a:ea typeface="Open Sans" panose="020B0606030504020204" pitchFamily="34" charset="0"/>
                <a:cs typeface="Arial" panose="020B0604020202020204" pitchFamily="34" charset="0"/>
              </a:rPr>
              <a:t> answered questions</a:t>
            </a:r>
          </a:p>
        </p:txBody>
      </p:sp>
      <p:pic>
        <p:nvPicPr>
          <p:cNvPr id="8" name="Picture 7" descr="A group of people at a table&#10;&#10;AI-generated content may be incorrect.">
            <a:extLst>
              <a:ext uri="{FF2B5EF4-FFF2-40B4-BE49-F238E27FC236}">
                <a16:creationId xmlns:a16="http://schemas.microsoft.com/office/drawing/2014/main" id="{EC3E1458-8D15-D764-503A-119957ABF50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8369473" y="1305193"/>
            <a:ext cx="3522981" cy="2337954"/>
          </a:xfrm>
          <a:prstGeom prst="rect">
            <a:avLst/>
          </a:prstGeom>
        </p:spPr>
      </p:pic>
      <p:pic>
        <p:nvPicPr>
          <p:cNvPr id="10" name="Picture 2">
            <a:extLst>
              <a:ext uri="{FF2B5EF4-FFF2-40B4-BE49-F238E27FC236}">
                <a16:creationId xmlns:a16="http://schemas.microsoft.com/office/drawing/2014/main" id="{93BBF5AC-0E5A-AA6D-409D-972087695108}"/>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369474" y="3878438"/>
            <a:ext cx="3522981" cy="264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89881"/>
      </p:ext>
    </p:extLst>
  </p:cSld>
  <p:clrMapOvr>
    <a:masterClrMapping/>
  </p:clrMapOvr>
  <p:transition spd="med"/>
</p:sld>
</file>

<file path=ppt/theme/theme1.xml><?xml version="1.0" encoding="utf-8"?>
<a:theme xmlns:a="http://schemas.openxmlformats.org/drawingml/2006/main" name="Office Theme">
  <a:themeElements>
    <a:clrScheme name="WSU Powerpoint">
      <a:dk1>
        <a:srgbClr val="919191"/>
      </a:dk1>
      <a:lt1>
        <a:srgbClr val="FFFFFF"/>
      </a:lt1>
      <a:dk2>
        <a:srgbClr val="EAEAEA"/>
      </a:dk2>
      <a:lt2>
        <a:srgbClr val="424242"/>
      </a:lt2>
      <a:accent1>
        <a:srgbClr val="C93446"/>
      </a:accent1>
      <a:accent2>
        <a:srgbClr val="FEFFFF"/>
      </a:accent2>
      <a:accent3>
        <a:srgbClr val="A4283F"/>
      </a:accent3>
      <a:accent4>
        <a:srgbClr val="515151"/>
      </a:accent4>
      <a:accent5>
        <a:srgbClr val="D5D5D5"/>
      </a:accent5>
      <a:accent6>
        <a:srgbClr val="FEFFFF"/>
      </a:accent6>
      <a:hlink>
        <a:srgbClr val="929292"/>
      </a:hlink>
      <a:folHlink>
        <a:srgbClr val="42424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c07336-8e74-4818-85e4-dd41b4bfb7b4">
      <Terms xmlns="http://schemas.microsoft.com/office/infopath/2007/PartnerControls"/>
    </lcf76f155ced4ddcb4097134ff3c332f>
    <TaxCatchAll xmlns="45b28c5f-57ab-4bd1-88e1-f0a7360182d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D62069201BCD4E8A2E8D9868A812E3" ma:contentTypeVersion="19" ma:contentTypeDescription="Create a new document." ma:contentTypeScope="" ma:versionID="082b2fa6c7e4bfdbe68dba098cf31bee">
  <xsd:schema xmlns:xsd="http://www.w3.org/2001/XMLSchema" xmlns:xs="http://www.w3.org/2001/XMLSchema" xmlns:p="http://schemas.microsoft.com/office/2006/metadata/properties" xmlns:ns2="8cc07336-8e74-4818-85e4-dd41b4bfb7b4" xmlns:ns3="45b28c5f-57ab-4bd1-88e1-f0a7360182d1" targetNamespace="http://schemas.microsoft.com/office/2006/metadata/properties" ma:root="true" ma:fieldsID="3d911c5d5785e47c02d375ee09411e95" ns2:_="" ns3:_="">
    <xsd:import namespace="8cc07336-8e74-4818-85e4-dd41b4bfb7b4"/>
    <xsd:import namespace="45b28c5f-57ab-4bd1-88e1-f0a7360182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3:TaxCatchAll"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07336-8e74-4818-85e4-dd41b4bfb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da502c-7e40-4002-9fa7-8e5645d13f89"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b28c5f-57ab-4bd1-88e1-f0a7360182d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3e132a1-d9d8-4ccc-b595-1cc57bf019b6}" ma:internalName="TaxCatchAll" ma:showField="CatchAllData" ma:web="45b28c5f-57ab-4bd1-88e1-f0a7360182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6C41B1-DEA4-420A-A641-0486C2C7C86B}">
  <ds:schemaRefs>
    <ds:schemaRef ds:uri="45b28c5f-57ab-4bd1-88e1-f0a7360182d1"/>
    <ds:schemaRef ds:uri="8cc07336-8e74-4818-85e4-dd41b4bfb7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CAF9C4-37AD-4CDA-B816-1E1D1C1E3CAC}">
  <ds:schemaRefs>
    <ds:schemaRef ds:uri="45b28c5f-57ab-4bd1-88e1-f0a7360182d1"/>
    <ds:schemaRef ds:uri="8cc07336-8e74-4818-85e4-dd41b4bfb7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B1FB37-4A15-4F78-A335-55A38EAA55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30</Slides>
  <Notes>6</Notes>
  <HiddenSlides>0</HiddenSlide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1_Office Theme</vt:lpstr>
      <vt:lpstr>2_Office Theme</vt:lpstr>
      <vt:lpstr>WSU Extension Pierce County  Master Gardener Program</vt:lpstr>
      <vt:lpstr>Extension is for everyone!</vt:lpstr>
      <vt:lpstr>Today’s Session</vt:lpstr>
      <vt:lpstr>PowerPoint Presentation</vt:lpstr>
      <vt:lpstr>Resilient Washington</vt:lpstr>
      <vt:lpstr>WSU Extension Master Gardener Mission   Engaging university-trained volunteers to empower and sustain diverse communities with relevant, unbiased, research-based horticulture and environmental stewardship education. </vt:lpstr>
      <vt:lpstr>WSU Ext Master Gardener Program</vt:lpstr>
      <vt:lpstr>Educational Outreach</vt:lpstr>
      <vt:lpstr>Educational Outreach</vt:lpstr>
      <vt:lpstr>Educational Outreach</vt:lpstr>
      <vt:lpstr>Educational Outreach</vt:lpstr>
      <vt:lpstr>Educational Outreach</vt:lpstr>
      <vt:lpstr>Educational Outreach</vt:lpstr>
      <vt:lpstr>Educational Outreach</vt:lpstr>
      <vt:lpstr>Educational Outreach</vt:lpstr>
      <vt:lpstr>Additional Program Support</vt:lpstr>
      <vt:lpstr>Check-in</vt:lpstr>
      <vt:lpstr>Volunteer Training</vt:lpstr>
      <vt:lpstr>Volunteer Training</vt:lpstr>
      <vt:lpstr>Volunteer Training</vt:lpstr>
      <vt:lpstr>Volunteer Training</vt:lpstr>
      <vt:lpstr>Volunteer Training</vt:lpstr>
      <vt:lpstr>Volunteer Commitment</vt:lpstr>
      <vt:lpstr>Apply to volunteer training</vt:lpstr>
      <vt:lpstr>Washington Gardener Certificate</vt:lpstr>
      <vt:lpstr>Washington Gardener Certificate</vt:lpstr>
      <vt:lpstr>Comparison</vt:lpstr>
      <vt:lpstr>2025-2026 Green School fees</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Patterson, Annie</dc:creator>
  <cp:revision>30</cp:revision>
  <dcterms:created xsi:type="dcterms:W3CDTF">2021-09-08T21:39:40Z</dcterms:created>
  <dcterms:modified xsi:type="dcterms:W3CDTF">2025-05-12T17:27:38Z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0x01010083D62069201BCD4E8A2E8D9868A812E3</vt:lpwstr>
  </property>
  <property fmtid="{D5CDD505-2E9C-101B-9397-08002B2CF9AE}" pid="3" name="MediaServiceImageTags">
    <vt:lpwstr/>
  </property>
</Properties>
</file>