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96" r:id="rId2"/>
    <p:sldId id="293" r:id="rId3"/>
    <p:sldId id="294" r:id="rId4"/>
    <p:sldId id="295"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Corbel" panose="020B0503020204020204" pitchFamily="34" charset="0"/>
      <p:regular r:id="rId23"/>
      <p:bold r:id="rId24"/>
      <p:italic r:id="rId25"/>
      <p:boldItalic r:id="rId26"/>
    </p:embeddedFont>
    <p:embeddedFont>
      <p:font typeface="Helvetica" panose="020B0604020202020204" pitchFamily="34" charset="0"/>
      <p:regular r:id="rId27"/>
      <p:bold r:id="rId28"/>
      <p:italic r:id="rId29"/>
      <p:boldItalic r:id="rId30"/>
    </p:embeddedFont>
    <p:embeddedFont>
      <p:font typeface="League Spartan" panose="020B0604020202020204" charset="0"/>
      <p:regular r:id="rId31"/>
    </p:embeddedFont>
    <p:embeddedFont>
      <p:font typeface="Montserrat" panose="00000500000000000000" pitchFamily="50" charset="0"/>
      <p:regular r:id="rId32"/>
      <p:bold r:id="rId33"/>
    </p:embeddedFont>
    <p:embeddedFont>
      <p:font typeface="Montserrat Bold" panose="020B0604020202020204" charset="0"/>
      <p:regular r:id="rId34"/>
    </p:embeddedFont>
    <p:embeddedFont>
      <p:font typeface="Open Sans" panose="020B0606030504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599" autoAdjust="0"/>
  </p:normalViewPr>
  <p:slideViewPr>
    <p:cSldViewPr>
      <p:cViewPr>
        <p:scale>
          <a:sx n="46" d="100"/>
          <a:sy n="46" d="100"/>
        </p:scale>
        <p:origin x="884"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44EB6-23B4-4BAB-8079-9C7EE2864207}"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6F2A8-8595-4E95-828C-68DE303101E2}" type="slidenum">
              <a:rPr lang="en-US" smtClean="0"/>
              <a:t>‹#›</a:t>
            </a:fld>
            <a:endParaRPr lang="en-US"/>
          </a:p>
        </p:txBody>
      </p:sp>
    </p:spTree>
    <p:extLst>
      <p:ext uri="{BB962C8B-B14F-4D97-AF65-F5344CB8AC3E}">
        <p14:creationId xmlns:p14="http://schemas.microsoft.com/office/powerpoint/2010/main" val="400275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1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ea typeface="+mn-ea"/>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rgbClr val="000000"/>
              </a:solidFill>
              <a:effectLst/>
              <a:uLnTx/>
              <a:uFillTx/>
              <a:latin typeface="Corbel"/>
              <a:ea typeface="+mn-ea"/>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B6F2A8-8595-4E95-828C-68DE303101E2}" type="slidenum">
              <a:rPr lang="en-US" smtClean="0"/>
              <a:t>7</a:t>
            </a:fld>
            <a:endParaRPr lang="en-US"/>
          </a:p>
        </p:txBody>
      </p:sp>
    </p:spTree>
    <p:extLst>
      <p:ext uri="{BB962C8B-B14F-4D97-AF65-F5344CB8AC3E}">
        <p14:creationId xmlns:p14="http://schemas.microsoft.com/office/powerpoint/2010/main" val="94282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20</a:t>
            </a:fld>
            <a:endParaRPr lang="en-US"/>
          </a:p>
        </p:txBody>
      </p:sp>
    </p:spTree>
    <p:extLst>
      <p:ext uri="{BB962C8B-B14F-4D97-AF65-F5344CB8AC3E}">
        <p14:creationId xmlns:p14="http://schemas.microsoft.com/office/powerpoint/2010/main" val="204754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mglearns.mastergardenerfoundation.org" TargetMode="External"/><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www.mglearns.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vergreenthumb.mastergardenerfoundation.org"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hyperlink" Target="https://mastergardenerfoundation.or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s://www.facebook.com/WSUMGProgram" TargetMode="External"/><Relationship Id="rId3" Type="http://schemas.openxmlformats.org/officeDocument/2006/relationships/image" Target="../media/image7.png"/><Relationship Id="rId7" Type="http://schemas.openxmlformats.org/officeDocument/2006/relationships/hyperlink" Target="http://inhttp/mastergardener.wsu.edu/"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4.gif"/></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cahnrs.wsu.edu" TargetMode="Externa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3BB0B-9609-E022-07E5-2BA5FAC6D129}"/>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 t="27196" r="52798"/>
          <a:stretch/>
        </p:blipFill>
        <p:spPr>
          <a:xfrm>
            <a:off x="7274426" y="1"/>
            <a:ext cx="11013576" cy="10149839"/>
          </a:xfrm>
          <a:prstGeom prst="rect">
            <a:avLst/>
          </a:prstGeom>
        </p:spPr>
      </p:pic>
      <p:sp>
        <p:nvSpPr>
          <p:cNvPr id="12" name="Subtitle 2">
            <a:extLst>
              <a:ext uri="{FF2B5EF4-FFF2-40B4-BE49-F238E27FC236}">
                <a16:creationId xmlns:a16="http://schemas.microsoft.com/office/drawing/2014/main" id="{34DA293C-3662-1025-94AB-FFF2346991AA}"/>
              </a:ext>
            </a:extLst>
          </p:cNvPr>
          <p:cNvSpPr>
            <a:spLocks noGrp="1"/>
          </p:cNvSpPr>
          <p:nvPr>
            <p:ph type="title" idx="4294967295"/>
          </p:nvPr>
        </p:nvSpPr>
        <p:spPr>
          <a:xfrm>
            <a:off x="10596563" y="3600450"/>
            <a:ext cx="4872038" cy="866775"/>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lnSpc>
                <a:spcPct val="90000"/>
              </a:lnSpc>
              <a:spcBef>
                <a:spcPts val="1500"/>
              </a:spcBef>
              <a:defRPr/>
            </a:pPr>
            <a:r>
              <a:rPr lang="en-US" sz="6000" dirty="0">
                <a:solidFill>
                  <a:srgbClr val="AA0D35"/>
                </a:solidFill>
                <a:latin typeface="+mn-lt"/>
                <a:ea typeface="+mn-ea"/>
                <a:cs typeface="+mn-cs"/>
              </a:rPr>
              <a:t>Title</a:t>
            </a:r>
          </a:p>
        </p:txBody>
      </p:sp>
      <p:pic>
        <p:nvPicPr>
          <p:cNvPr id="3" name="Picture 2" descr="WSU clock tower">
            <a:extLst>
              <a:ext uri="{FF2B5EF4-FFF2-40B4-BE49-F238E27FC236}">
                <a16:creationId xmlns:a16="http://schemas.microsoft.com/office/drawing/2014/main" id="{02F362F2-C0AF-C416-8B03-66A28D51AC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449" y="0"/>
            <a:ext cx="7331322" cy="10172700"/>
          </a:xfrm>
          <a:prstGeom prst="rect">
            <a:avLst/>
          </a:prstGeom>
        </p:spPr>
      </p:pic>
      <p:pic>
        <p:nvPicPr>
          <p:cNvPr id="9" name="Picture 8" descr="WSU cougar head logo">
            <a:extLst>
              <a:ext uri="{FF2B5EF4-FFF2-40B4-BE49-F238E27FC236}">
                <a16:creationId xmlns:a16="http://schemas.microsoft.com/office/drawing/2014/main" id="{DFDF2082-F79A-FC47-9F7A-4E4BAA3E20D6}"/>
              </a:ext>
            </a:extLst>
          </p:cNvPr>
          <p:cNvPicPr>
            <a:picLocks noChangeAspect="1"/>
          </p:cNvPicPr>
          <p:nvPr/>
        </p:nvPicPr>
        <p:blipFill>
          <a:blip r:embed="rId5"/>
          <a:srcRect/>
          <a:stretch/>
        </p:blipFill>
        <p:spPr>
          <a:xfrm>
            <a:off x="10956682" y="419812"/>
            <a:ext cx="4153010" cy="1022081"/>
          </a:xfrm>
          <a:prstGeom prst="rect">
            <a:avLst/>
          </a:prstGeom>
        </p:spPr>
      </p:pic>
      <p:sp>
        <p:nvSpPr>
          <p:cNvPr id="11" name="Title 1">
            <a:extLst>
              <a:ext uri="{FF2B5EF4-FFF2-40B4-BE49-F238E27FC236}">
                <a16:creationId xmlns:a16="http://schemas.microsoft.com/office/drawing/2014/main" id="{6E8D2E13-F679-9C6F-BCDE-D3A17BBFDC98}"/>
              </a:ext>
            </a:extLst>
          </p:cNvPr>
          <p:cNvSpPr txBox="1">
            <a:spLocks/>
          </p:cNvSpPr>
          <p:nvPr/>
        </p:nvSpPr>
        <p:spPr>
          <a:xfrm>
            <a:off x="8567510" y="5354915"/>
            <a:ext cx="8931351" cy="1326653"/>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defRPr/>
            </a:pPr>
            <a:r>
              <a:rPr lang="en-US" sz="3600" dirty="0">
                <a:solidFill>
                  <a:prstClr val="black"/>
                </a:solidFill>
                <a:latin typeface="Arial" panose="020B0604020202020204" pitchFamily="34" charset="0"/>
                <a:cs typeface="Arial" panose="020B0604020202020204" pitchFamily="34" charset="0"/>
              </a:rPr>
              <a:t>WSU [insert county] Extension </a:t>
            </a:r>
          </a:p>
          <a:p>
            <a:pPr defTabSz="1371600">
              <a:defRPr/>
            </a:pPr>
            <a:r>
              <a:rPr lang="en-US" sz="3600" dirty="0">
                <a:solidFill>
                  <a:prstClr val="black"/>
                </a:solidFill>
                <a:latin typeface="Arial" panose="020B0604020202020204" pitchFamily="34" charset="0"/>
                <a:cs typeface="Arial" panose="020B0604020202020204" pitchFamily="34" charset="0"/>
              </a:rPr>
              <a:t>Master Gardener Program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1921717" y="4668810"/>
            <a:ext cx="2222937" cy="68580"/>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dirty="0">
              <a:solidFill>
                <a:srgbClr val="FF0000"/>
              </a:solidFill>
              <a:latin typeface="Arial"/>
            </a:endParaRPr>
          </a:p>
        </p:txBody>
      </p:sp>
      <p:sp>
        <p:nvSpPr>
          <p:cNvPr id="10" name="Rectangle 9">
            <a:extLst>
              <a:ext uri="{FF2B5EF4-FFF2-40B4-BE49-F238E27FC236}">
                <a16:creationId xmlns:a16="http://schemas.microsoft.com/office/drawing/2014/main" id="{44356E6B-40CF-5F42-B72E-3CEF14FAF60D}"/>
              </a:ext>
              <a:ext uri="{C183D7F6-B498-43B3-948B-1728B52AA6E4}">
                <adec:decorative xmlns:adec="http://schemas.microsoft.com/office/drawing/2017/decorative" val="1"/>
              </a:ext>
            </a:extLst>
          </p:cNvPr>
          <p:cNvSpPr/>
          <p:nvPr/>
        </p:nvSpPr>
        <p:spPr>
          <a:xfrm>
            <a:off x="0" y="10149840"/>
            <a:ext cx="18288000" cy="13716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noFill/>
                <a:latin typeface="Arial"/>
              </a:rPr>
              <a:t>          </a:t>
            </a:r>
          </a:p>
        </p:txBody>
      </p:sp>
      <p:pic>
        <p:nvPicPr>
          <p:cNvPr id="7" name="Picture 6" descr="Extension Master Garden flower icon">
            <a:extLst>
              <a:ext uri="{FF2B5EF4-FFF2-40B4-BE49-F238E27FC236}">
                <a16:creationId xmlns:a16="http://schemas.microsoft.com/office/drawing/2014/main" id="{828E213D-BC16-C648-8506-385B10F06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42229" y="7267865"/>
            <a:ext cx="1581912" cy="1581912"/>
          </a:xfrm>
          <a:prstGeom prst="rect">
            <a:avLst/>
          </a:prstGeom>
        </p:spPr>
      </p:pic>
      <p:sp>
        <p:nvSpPr>
          <p:cNvPr id="2" name="TextBox 1">
            <a:extLst>
              <a:ext uri="{FF2B5EF4-FFF2-40B4-BE49-F238E27FC236}">
                <a16:creationId xmlns:a16="http://schemas.microsoft.com/office/drawing/2014/main" id="{CF453EF1-000C-0FCD-3FC4-1B77394F761A}"/>
              </a:ext>
            </a:extLst>
          </p:cNvPr>
          <p:cNvSpPr txBox="1"/>
          <p:nvPr/>
        </p:nvSpPr>
        <p:spPr>
          <a:xfrm>
            <a:off x="7688564" y="9406199"/>
            <a:ext cx="10242194" cy="553998"/>
          </a:xfrm>
          <a:prstGeom prst="rect">
            <a:avLst/>
          </a:prstGeom>
          <a:noFill/>
        </p:spPr>
        <p:txBody>
          <a:bodyPr wrap="square">
            <a:spAutoFit/>
          </a:bodyPr>
          <a:lstStyle/>
          <a:p>
            <a:pPr defTabSz="685800">
              <a:defRPr/>
            </a:pPr>
            <a:r>
              <a:rPr lang="en-US" sz="1500" dirty="0">
                <a:solidFill>
                  <a:prstClr val="black"/>
                </a:solidFill>
                <a:latin typeface="Arial" panose="020B0604020202020204"/>
              </a:rPr>
              <a:t>WSU Extension programs and employment are available to all without discrimination. Evidence of noncompliance may be reported through your local Extension office.</a:t>
            </a:r>
          </a:p>
        </p:txBody>
      </p:sp>
    </p:spTree>
    <p:extLst>
      <p:ext uri="{BB962C8B-B14F-4D97-AF65-F5344CB8AC3E}">
        <p14:creationId xmlns:p14="http://schemas.microsoft.com/office/powerpoint/2010/main" val="263876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4616" y="-277585"/>
            <a:ext cx="7388695" cy="10935466"/>
            <a:chOff x="0" y="0"/>
            <a:chExt cx="9284366" cy="13824590"/>
          </a:xfrm>
        </p:grpSpPr>
        <p:sp>
          <p:nvSpPr>
            <p:cNvPr id="3" name="Freeform 3"/>
            <p:cNvSpPr/>
            <p:nvPr/>
          </p:nvSpPr>
          <p:spPr>
            <a:xfrm>
              <a:off x="0" y="0"/>
              <a:ext cx="9284367" cy="13824590"/>
            </a:xfrm>
            <a:custGeom>
              <a:avLst/>
              <a:gdLst/>
              <a:ahLst/>
              <a:cxnLst/>
              <a:rect l="l" t="t" r="r" b="b"/>
              <a:pathLst>
                <a:path w="9284367" h="13824590">
                  <a:moveTo>
                    <a:pt x="0" y="0"/>
                  </a:moveTo>
                  <a:lnTo>
                    <a:pt x="9284367" y="0"/>
                  </a:lnTo>
                  <a:lnTo>
                    <a:pt x="9284367" y="13824590"/>
                  </a:lnTo>
                  <a:lnTo>
                    <a:pt x="0" y="13824590"/>
                  </a:lnTo>
                  <a:close/>
                </a:path>
              </a:pathLst>
            </a:custGeom>
            <a:solidFill>
              <a:srgbClr val="A60F2D"/>
            </a:solidFill>
          </p:spPr>
          <p:txBody>
            <a:bodyPr/>
            <a:lstStyle/>
            <a:p>
              <a:endParaRPr lang="en-US"/>
            </a:p>
          </p:txBody>
        </p:sp>
      </p:grpSp>
      <p:sp>
        <p:nvSpPr>
          <p:cNvPr id="25" name="TextBox 25"/>
          <p:cNvSpPr txBox="1">
            <a:spLocks noGrp="1"/>
          </p:cNvSpPr>
          <p:nvPr>
            <p:ph type="title" idx="4294967295"/>
          </p:nvPr>
        </p:nvSpPr>
        <p:spPr>
          <a:xfrm>
            <a:off x="7593090" y="539686"/>
            <a:ext cx="7386899"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89"/>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ontserrat Ultra-Bold"/>
                <a:cs typeface="Arial" panose="020B0604020202020204" pitchFamily="34" charset="0"/>
                <a:sym typeface="Montserrat Ultra-Bold"/>
              </a:rPr>
              <a:t>Soil Health</a:t>
            </a:r>
          </a:p>
        </p:txBody>
      </p:sp>
      <p:sp>
        <p:nvSpPr>
          <p:cNvPr id="39" name="TextBox 39"/>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280501" y="1030661"/>
            <a:ext cx="1221015"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1,033</a:t>
            </a:r>
          </a:p>
        </p:txBody>
      </p:sp>
      <p:sp>
        <p:nvSpPr>
          <p:cNvPr id="6" name="TextBox 6"/>
          <p:cNvSpPr txBox="1"/>
          <p:nvPr/>
        </p:nvSpPr>
        <p:spPr>
          <a:xfrm>
            <a:off x="1701002" y="1052093"/>
            <a:ext cx="5505722" cy="1104661"/>
          </a:xfrm>
          <a:prstGeom prst="rect">
            <a:avLst/>
          </a:prstGeom>
        </p:spPr>
        <p:txBody>
          <a:bodyPr lIns="0" tIns="0" rIns="0" bIns="0" rtlCol="0" anchor="t">
            <a:spAutoFit/>
          </a:bodyPr>
          <a:lstStyle/>
          <a:p>
            <a:pPr algn="l">
              <a:lnSpc>
                <a:spcPts val="2240"/>
              </a:lnSpc>
            </a:pPr>
            <a:r>
              <a:rPr lang="en-US" b="1">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b="1">
                <a:solidFill>
                  <a:srgbClr val="FFFFFF"/>
                </a:solidFill>
                <a:latin typeface="Arial" panose="020B0604020202020204" pitchFamily="34" charset="0"/>
                <a:ea typeface="Montserrat Semi-Bold"/>
                <a:cs typeface="Arial" panose="020B0604020202020204" pitchFamily="34" charset="0"/>
                <a:sym typeface="Montserrat Semi-Bold"/>
              </a:rPr>
              <a:t> </a:t>
            </a:r>
            <a:r>
              <a:rPr lang="en-US">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educating participants on soil properties and their influence on home landscapes and environmental sustainability.</a:t>
            </a:r>
          </a:p>
        </p:txBody>
      </p:sp>
      <p:sp>
        <p:nvSpPr>
          <p:cNvPr id="17" name="TextBox 17"/>
          <p:cNvSpPr txBox="1"/>
          <p:nvPr/>
        </p:nvSpPr>
        <p:spPr>
          <a:xfrm>
            <a:off x="-44616" y="2309564"/>
            <a:ext cx="1546132"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499</a:t>
            </a:r>
          </a:p>
        </p:txBody>
      </p:sp>
      <p:sp>
        <p:nvSpPr>
          <p:cNvPr id="18" name="TextBox 18"/>
          <p:cNvSpPr txBox="1"/>
          <p:nvPr/>
        </p:nvSpPr>
        <p:spPr>
          <a:xfrm>
            <a:off x="1701002" y="2330996"/>
            <a:ext cx="5505722" cy="1392689"/>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Ultra-Bold"/>
                <a:cs typeface="Arial" panose="020B0604020202020204" pitchFamily="34" charset="0"/>
                <a:sym typeface="Montserrat Ultra-Bold"/>
              </a:rPr>
              <a:t>YOUTH</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engaging youth in learning experiences equipping them with the knowledge to make informed, sustainable choices for the future.</a:t>
            </a:r>
          </a:p>
        </p:txBody>
      </p:sp>
      <p:sp>
        <p:nvSpPr>
          <p:cNvPr id="11" name="TextBox 11"/>
          <p:cNvSpPr txBox="1"/>
          <p:nvPr/>
        </p:nvSpPr>
        <p:spPr>
          <a:xfrm>
            <a:off x="-44616" y="3859108"/>
            <a:ext cx="1546132"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8,700</a:t>
            </a:r>
          </a:p>
        </p:txBody>
      </p:sp>
      <p:sp>
        <p:nvSpPr>
          <p:cNvPr id="12" name="TextBox 12"/>
          <p:cNvSpPr txBox="1"/>
          <p:nvPr/>
        </p:nvSpPr>
        <p:spPr>
          <a:xfrm>
            <a:off x="1709450" y="3880540"/>
            <a:ext cx="5175303" cy="1110560"/>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dirty="0">
                <a:solidFill>
                  <a:srgbClr val="FFFFFF"/>
                </a:solidFill>
                <a:latin typeface="Arial" panose="020B0604020202020204" pitchFamily="34" charset="0"/>
                <a:ea typeface="Montserrat"/>
                <a:cs typeface="Arial" panose="020B0604020202020204" pitchFamily="34" charset="0"/>
                <a:sym typeface="Montserrat"/>
              </a:rPr>
              <a:t> developed greater awareness of soil threats, such as pollution, erosion, and overuse, and the importance of conservation efforts.</a:t>
            </a:r>
          </a:p>
        </p:txBody>
      </p:sp>
      <p:sp>
        <p:nvSpPr>
          <p:cNvPr id="8" name="TextBox 8"/>
          <p:cNvSpPr txBox="1"/>
          <p:nvPr/>
        </p:nvSpPr>
        <p:spPr>
          <a:xfrm>
            <a:off x="478866" y="5109165"/>
            <a:ext cx="1088786"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6,114</a:t>
            </a:r>
          </a:p>
        </p:txBody>
      </p:sp>
      <p:sp>
        <p:nvSpPr>
          <p:cNvPr id="9" name="TextBox 9"/>
          <p:cNvSpPr txBox="1"/>
          <p:nvPr/>
        </p:nvSpPr>
        <p:spPr>
          <a:xfrm>
            <a:off x="1709450" y="5130597"/>
            <a:ext cx="5497275" cy="54630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dirty="0">
                <a:solidFill>
                  <a:srgbClr val="FFFFFF"/>
                </a:solidFill>
                <a:latin typeface="Arial" panose="020B0604020202020204" pitchFamily="34" charset="0"/>
                <a:ea typeface="Montserrat"/>
                <a:cs typeface="Arial" panose="020B0604020202020204" pitchFamily="34" charset="0"/>
                <a:sym typeface="Montserrat"/>
              </a:rPr>
              <a:t>answered at plant clinics on soil health and sustainability.</a:t>
            </a:r>
          </a:p>
        </p:txBody>
      </p:sp>
      <p:sp>
        <p:nvSpPr>
          <p:cNvPr id="28" name="TextBox 28"/>
          <p:cNvSpPr txBox="1"/>
          <p:nvPr/>
        </p:nvSpPr>
        <p:spPr>
          <a:xfrm>
            <a:off x="586374" y="5823535"/>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33%</a:t>
            </a:r>
          </a:p>
        </p:txBody>
      </p:sp>
      <p:sp>
        <p:nvSpPr>
          <p:cNvPr id="29" name="TextBox 29"/>
          <p:cNvSpPr txBox="1"/>
          <p:nvPr/>
        </p:nvSpPr>
        <p:spPr>
          <a:xfrm>
            <a:off x="1709450" y="5844967"/>
            <a:ext cx="5497275"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Gained awareness of basic </a:t>
            </a:r>
            <a:r>
              <a:rPr lang="en-US" b="1" dirty="0">
                <a:solidFill>
                  <a:srgbClr val="FFFFFF"/>
                </a:solidFill>
                <a:latin typeface="Arial" panose="020B0604020202020204" pitchFamily="34" charset="0"/>
                <a:ea typeface="Montserrat Bold"/>
                <a:cs typeface="Arial" panose="020B0604020202020204" pitchFamily="34" charset="0"/>
                <a:sym typeface="Montserrat Bold"/>
              </a:rPr>
              <a:t>SOIL PROPERTIES</a:t>
            </a:r>
            <a:r>
              <a:rPr lang="en-US" dirty="0">
                <a:solidFill>
                  <a:srgbClr val="FFFFFF"/>
                </a:solidFill>
                <a:latin typeface="Arial" panose="020B0604020202020204" pitchFamily="34" charset="0"/>
                <a:ea typeface="Montserrat"/>
                <a:cs typeface="Arial" panose="020B0604020202020204" pitchFamily="34" charset="0"/>
                <a:sym typeface="Montserrat"/>
              </a:rPr>
              <a:t>—physical, chemical, and biological—and their impact on the home landscape.</a:t>
            </a:r>
          </a:p>
        </p:txBody>
      </p:sp>
      <p:sp>
        <p:nvSpPr>
          <p:cNvPr id="14" name="TextBox 14"/>
          <p:cNvSpPr txBox="1"/>
          <p:nvPr/>
        </p:nvSpPr>
        <p:spPr>
          <a:xfrm>
            <a:off x="586374" y="6819900"/>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30%</a:t>
            </a:r>
          </a:p>
        </p:txBody>
      </p:sp>
      <p:sp>
        <p:nvSpPr>
          <p:cNvPr id="15" name="TextBox 15"/>
          <p:cNvSpPr txBox="1"/>
          <p:nvPr/>
        </p:nvSpPr>
        <p:spPr>
          <a:xfrm>
            <a:off x="1709450" y="6841332"/>
            <a:ext cx="5497275"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Developed an understanding of why </a:t>
            </a:r>
            <a:r>
              <a:rPr lang="en-US" b="1" dirty="0">
                <a:solidFill>
                  <a:srgbClr val="FFFFFF"/>
                </a:solidFill>
                <a:latin typeface="Arial" panose="020B0604020202020204" pitchFamily="34" charset="0"/>
                <a:ea typeface="Montserrat Bold"/>
                <a:cs typeface="Arial" panose="020B0604020202020204" pitchFamily="34" charset="0"/>
                <a:sym typeface="Montserrat Bold"/>
              </a:rPr>
              <a:t>FERTILIZER </a:t>
            </a:r>
            <a:r>
              <a:rPr lang="en-US" dirty="0">
                <a:solidFill>
                  <a:srgbClr val="FFFFFF"/>
                </a:solidFill>
                <a:latin typeface="Arial" panose="020B0604020202020204" pitchFamily="34" charset="0"/>
                <a:ea typeface="Montserrat"/>
                <a:cs typeface="Arial" panose="020B0604020202020204" pitchFamily="34" charset="0"/>
                <a:sym typeface="Montserrat"/>
              </a:rPr>
              <a:t>application should be based on soil test results.</a:t>
            </a:r>
          </a:p>
        </p:txBody>
      </p:sp>
      <p:sp>
        <p:nvSpPr>
          <p:cNvPr id="20" name="TextBox 20"/>
          <p:cNvSpPr txBox="1"/>
          <p:nvPr/>
        </p:nvSpPr>
        <p:spPr>
          <a:xfrm>
            <a:off x="585817" y="7547565"/>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28%</a:t>
            </a:r>
          </a:p>
        </p:txBody>
      </p:sp>
      <p:sp>
        <p:nvSpPr>
          <p:cNvPr id="21" name="TextBox 21"/>
          <p:cNvSpPr txBox="1"/>
          <p:nvPr/>
        </p:nvSpPr>
        <p:spPr>
          <a:xfrm>
            <a:off x="1709450" y="7568997"/>
            <a:ext cx="5497275"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Learned why </a:t>
            </a:r>
            <a:r>
              <a:rPr lang="en-US" b="1" dirty="0">
                <a:solidFill>
                  <a:srgbClr val="FFFFFF"/>
                </a:solidFill>
                <a:latin typeface="Arial" panose="020B0604020202020204" pitchFamily="34" charset="0"/>
                <a:ea typeface="Montserrat Bold"/>
                <a:cs typeface="Arial" panose="020B0604020202020204" pitchFamily="34" charset="0"/>
                <a:sym typeface="Montserrat Bold"/>
              </a:rPr>
              <a:t>NO-TILL</a:t>
            </a:r>
            <a:r>
              <a:rPr lang="en-US" dirty="0">
                <a:solidFill>
                  <a:srgbClr val="FFFFFF"/>
                </a:solidFill>
                <a:latin typeface="Arial" panose="020B0604020202020204" pitchFamily="34" charset="0"/>
                <a:ea typeface="Montserrat"/>
                <a:cs typeface="Arial" panose="020B0604020202020204" pitchFamily="34" charset="0"/>
                <a:sym typeface="Montserrat"/>
              </a:rPr>
              <a:t> techniques are a best practice for home gardening.</a:t>
            </a:r>
          </a:p>
        </p:txBody>
      </p:sp>
      <p:sp>
        <p:nvSpPr>
          <p:cNvPr id="23" name="TextBox 23"/>
          <p:cNvSpPr txBox="1"/>
          <p:nvPr/>
        </p:nvSpPr>
        <p:spPr>
          <a:xfrm>
            <a:off x="585817" y="8267700"/>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31%</a:t>
            </a:r>
          </a:p>
        </p:txBody>
      </p:sp>
      <p:sp>
        <p:nvSpPr>
          <p:cNvPr id="24" name="TextBox 24"/>
          <p:cNvSpPr txBox="1"/>
          <p:nvPr/>
        </p:nvSpPr>
        <p:spPr>
          <a:xfrm>
            <a:off x="1709450" y="8289132"/>
            <a:ext cx="5497275"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Recognized how home </a:t>
            </a:r>
            <a:r>
              <a:rPr lang="en-US" b="1" dirty="0">
                <a:solidFill>
                  <a:srgbClr val="FFFFFF"/>
                </a:solidFill>
                <a:latin typeface="Arial" panose="020B0604020202020204" pitchFamily="34" charset="0"/>
                <a:ea typeface="Montserrat Bold"/>
                <a:cs typeface="Arial" panose="020B0604020202020204" pitchFamily="34" charset="0"/>
                <a:sym typeface="Montserrat Bold"/>
              </a:rPr>
              <a:t>COMPOSTING</a:t>
            </a:r>
            <a:r>
              <a:rPr lang="en-US" dirty="0">
                <a:solidFill>
                  <a:srgbClr val="FFFFFF"/>
                </a:solidFill>
                <a:latin typeface="Arial" panose="020B0604020202020204" pitchFamily="34" charset="0"/>
                <a:ea typeface="Montserrat"/>
                <a:cs typeface="Arial" panose="020B0604020202020204" pitchFamily="34" charset="0"/>
                <a:sym typeface="Montserrat"/>
              </a:rPr>
              <a:t> helps reduce methane emissions from landfills.</a:t>
            </a:r>
          </a:p>
        </p:txBody>
      </p:sp>
      <p:sp>
        <p:nvSpPr>
          <p:cNvPr id="31" name="TextBox 31"/>
          <p:cNvSpPr txBox="1"/>
          <p:nvPr/>
        </p:nvSpPr>
        <p:spPr>
          <a:xfrm>
            <a:off x="586374" y="8995365"/>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35%</a:t>
            </a:r>
          </a:p>
        </p:txBody>
      </p:sp>
      <p:sp>
        <p:nvSpPr>
          <p:cNvPr id="32" name="TextBox 32"/>
          <p:cNvSpPr txBox="1"/>
          <p:nvPr/>
        </p:nvSpPr>
        <p:spPr>
          <a:xfrm>
            <a:off x="1710427" y="9016797"/>
            <a:ext cx="5496297"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Improved knowledge of appropriate organic </a:t>
            </a:r>
            <a:r>
              <a:rPr lang="en-US" b="1" dirty="0">
                <a:solidFill>
                  <a:srgbClr val="FFFFFF"/>
                </a:solidFill>
                <a:latin typeface="Arial" panose="020B0604020202020204" pitchFamily="34" charset="0"/>
                <a:ea typeface="Montserrat Bold"/>
                <a:cs typeface="Arial" panose="020B0604020202020204" pitchFamily="34" charset="0"/>
                <a:sym typeface="Montserrat Bold"/>
              </a:rPr>
              <a:t>MULCHING </a:t>
            </a:r>
            <a:r>
              <a:rPr lang="en-US" dirty="0">
                <a:solidFill>
                  <a:srgbClr val="FFFFFF"/>
                </a:solidFill>
                <a:latin typeface="Arial" panose="020B0604020202020204" pitchFamily="34" charset="0"/>
                <a:ea typeface="Montserrat"/>
                <a:cs typeface="Arial" panose="020B0604020202020204" pitchFamily="34" charset="0"/>
                <a:sym typeface="Montserrat"/>
              </a:rPr>
              <a:t>techniques.</a:t>
            </a:r>
          </a:p>
        </p:txBody>
      </p:sp>
      <p:sp>
        <p:nvSpPr>
          <p:cNvPr id="34" name="TextBox 34"/>
          <p:cNvSpPr txBox="1"/>
          <p:nvPr/>
        </p:nvSpPr>
        <p:spPr>
          <a:xfrm>
            <a:off x="586374" y="9715500"/>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32%</a:t>
            </a:r>
          </a:p>
        </p:txBody>
      </p:sp>
      <p:sp>
        <p:nvSpPr>
          <p:cNvPr id="35" name="TextBox 35"/>
          <p:cNvSpPr txBox="1"/>
          <p:nvPr/>
        </p:nvSpPr>
        <p:spPr>
          <a:xfrm>
            <a:off x="1710427" y="9736932"/>
            <a:ext cx="5633652"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Strengthened understanding of proper composting</a:t>
            </a:r>
            <a:r>
              <a:rPr lang="en-US" b="1" dirty="0">
                <a:solidFill>
                  <a:srgbClr val="FFFFFF"/>
                </a:solidFill>
                <a:latin typeface="Arial" panose="020B0604020202020204" pitchFamily="34" charset="0"/>
                <a:ea typeface="Montserrat Bold"/>
                <a:cs typeface="Arial" panose="020B0604020202020204" pitchFamily="34" charset="0"/>
                <a:sym typeface="Montserrat Bold"/>
              </a:rPr>
              <a:t> METHODS</a:t>
            </a:r>
            <a:r>
              <a:rPr lang="en-US" dirty="0">
                <a:solidFill>
                  <a:srgbClr val="FFFFFF"/>
                </a:solidFill>
                <a:latin typeface="Arial" panose="020B0604020202020204" pitchFamily="34" charset="0"/>
                <a:ea typeface="Montserrat"/>
                <a:cs typeface="Arial" panose="020B0604020202020204" pitchFamily="34" charset="0"/>
                <a:sym typeface="Montserrat"/>
              </a:rPr>
              <a:t> for yard and kitchen waste.</a:t>
            </a:r>
          </a:p>
        </p:txBody>
      </p:sp>
      <p:sp>
        <p:nvSpPr>
          <p:cNvPr id="26" name="TextBox 26"/>
          <p:cNvSpPr txBox="1"/>
          <p:nvPr/>
        </p:nvSpPr>
        <p:spPr>
          <a:xfrm>
            <a:off x="7593089" y="1535690"/>
            <a:ext cx="10414409" cy="3424720"/>
          </a:xfrm>
          <a:prstGeom prst="rect">
            <a:avLst/>
          </a:prstGeom>
        </p:spPr>
        <p:txBody>
          <a:bodyPr wrap="square"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directly impacts communities by providing science-based education that improves soil health, strengthens ecosystems, and promotes sustainable gardening practices. Through hands-on workshops, field demonstrations, and personalized guidance, Master Gardeners empower individuals to adopt techniques that prevent erosion, enhance soil fertility, and sustain long-term productivity. Their outreach has led to measurable improvements—such as increased knowledge of soil conservation, better land stewardship, and stronger local food systems. By actively engaging with residents, Master Gardeners ensure that communities have the tools and knowledge to create healthier landscapes, resilient ecosystems, and sustainable gardens for future generations.</a:t>
            </a:r>
          </a:p>
        </p:txBody>
      </p:sp>
      <p:sp>
        <p:nvSpPr>
          <p:cNvPr id="36" name="Freeform 36" descr="Hands holding soil"/>
          <p:cNvSpPr/>
          <p:nvPr/>
        </p:nvSpPr>
        <p:spPr>
          <a:xfrm>
            <a:off x="7344079" y="5219700"/>
            <a:ext cx="10943921" cy="5485659"/>
          </a:xfrm>
          <a:custGeom>
            <a:avLst/>
            <a:gdLst/>
            <a:ahLst/>
            <a:cxnLst/>
            <a:rect l="l" t="t" r="r" b="b"/>
            <a:pathLst>
              <a:path w="10943921" h="6232528">
                <a:moveTo>
                  <a:pt x="0" y="0"/>
                </a:moveTo>
                <a:lnTo>
                  <a:pt x="10943921" y="0"/>
                </a:lnTo>
                <a:lnTo>
                  <a:pt x="10943921" y="6232527"/>
                </a:lnTo>
                <a:lnTo>
                  <a:pt x="0" y="6232527"/>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8" name="AutoShape 38">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3779" y="-117213"/>
            <a:ext cx="7424572" cy="10629593"/>
            <a:chOff x="0" y="0"/>
            <a:chExt cx="9386125" cy="13437905"/>
          </a:xfrm>
        </p:grpSpPr>
        <p:sp>
          <p:nvSpPr>
            <p:cNvPr id="3" name="Freeform 3"/>
            <p:cNvSpPr/>
            <p:nvPr/>
          </p:nvSpPr>
          <p:spPr>
            <a:xfrm>
              <a:off x="0" y="0"/>
              <a:ext cx="9386126" cy="13437905"/>
            </a:xfrm>
            <a:custGeom>
              <a:avLst/>
              <a:gdLst/>
              <a:ahLst/>
              <a:cxnLst/>
              <a:rect l="l" t="t" r="r" b="b"/>
              <a:pathLst>
                <a:path w="9386126" h="13437905">
                  <a:moveTo>
                    <a:pt x="0" y="0"/>
                  </a:moveTo>
                  <a:lnTo>
                    <a:pt x="9386126" y="0"/>
                  </a:lnTo>
                  <a:lnTo>
                    <a:pt x="9386126" y="13437905"/>
                  </a:lnTo>
                  <a:lnTo>
                    <a:pt x="0" y="13437905"/>
                  </a:lnTo>
                  <a:close/>
                </a:path>
              </a:pathLst>
            </a:custGeom>
            <a:solidFill>
              <a:srgbClr val="A60F2D"/>
            </a:solidFill>
          </p:spPr>
          <p:txBody>
            <a:bodyPr/>
            <a:lstStyle/>
            <a:p>
              <a:endParaRPr lang="en-US"/>
            </a:p>
          </p:txBody>
        </p:sp>
      </p:grpSp>
      <p:sp>
        <p:nvSpPr>
          <p:cNvPr id="16" name="TextBox 16"/>
          <p:cNvSpPr txBox="1">
            <a:spLocks noGrp="1"/>
          </p:cNvSpPr>
          <p:nvPr>
            <p:ph type="title" idx="4294967295"/>
          </p:nvPr>
        </p:nvSpPr>
        <p:spPr>
          <a:xfrm>
            <a:off x="7350793" y="479298"/>
            <a:ext cx="8143533"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89"/>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Climate Change</a:t>
            </a:r>
          </a:p>
        </p:txBody>
      </p:sp>
      <p:sp>
        <p:nvSpPr>
          <p:cNvPr id="36" name="TextBox 36"/>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146527" y="959716"/>
            <a:ext cx="1369505"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 566</a:t>
            </a:r>
          </a:p>
        </p:txBody>
      </p:sp>
      <p:sp>
        <p:nvSpPr>
          <p:cNvPr id="6" name="TextBox 6"/>
          <p:cNvSpPr txBox="1"/>
          <p:nvPr/>
        </p:nvSpPr>
        <p:spPr>
          <a:xfrm>
            <a:off x="1771618" y="981147"/>
            <a:ext cx="5267384" cy="1103251"/>
          </a:xfrm>
          <a:prstGeom prst="rect">
            <a:avLst/>
          </a:prstGeom>
        </p:spPr>
        <p:txBody>
          <a:bodyPr lIns="0" tIns="0" rIns="0" bIns="0" rtlCol="0" anchor="t">
            <a:spAutoFit/>
          </a:bodyPr>
          <a:lstStyle/>
          <a:p>
            <a:pPr algn="l">
              <a:lnSpc>
                <a:spcPts val="2170"/>
              </a:lnSpc>
            </a:pPr>
            <a:r>
              <a:rPr lang="en-US" sz="1600" b="1" dirty="0">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sz="1600"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teaching research-backed techniques empowering gardeners to build sustainable, climate-resilient landscapes.</a:t>
            </a:r>
          </a:p>
        </p:txBody>
      </p:sp>
      <p:sp>
        <p:nvSpPr>
          <p:cNvPr id="14" name="TextBox 14"/>
          <p:cNvSpPr txBox="1"/>
          <p:nvPr/>
        </p:nvSpPr>
        <p:spPr>
          <a:xfrm>
            <a:off x="310304" y="2254272"/>
            <a:ext cx="1205728"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 282</a:t>
            </a:r>
          </a:p>
        </p:txBody>
      </p:sp>
      <p:sp>
        <p:nvSpPr>
          <p:cNvPr id="15" name="TextBox 15"/>
          <p:cNvSpPr txBox="1"/>
          <p:nvPr/>
        </p:nvSpPr>
        <p:spPr>
          <a:xfrm>
            <a:off x="1771618" y="2275703"/>
            <a:ext cx="5267383" cy="1103251"/>
          </a:xfrm>
          <a:prstGeom prst="rect">
            <a:avLst/>
          </a:prstGeom>
        </p:spPr>
        <p:txBody>
          <a:bodyPr lIns="0" tIns="0" rIns="0" bIns="0" rtlCol="0" anchor="t">
            <a:spAutoFit/>
          </a:bodyPr>
          <a:lstStyle/>
          <a:p>
            <a:pPr algn="l">
              <a:lnSpc>
                <a:spcPts val="2170"/>
              </a:lnSpc>
            </a:pPr>
            <a:r>
              <a:rPr lang="en-US" sz="1600" b="1" dirty="0">
                <a:solidFill>
                  <a:srgbClr val="FFFFFF"/>
                </a:solidFill>
                <a:latin typeface="Arial" panose="020B0604020202020204" pitchFamily="34" charset="0"/>
                <a:ea typeface="Montserrat Ultra-Bold"/>
                <a:cs typeface="Arial" panose="020B0604020202020204" pitchFamily="34" charset="0"/>
                <a:sym typeface="Montserrat Ultra-Bold"/>
              </a:rPr>
              <a:t>YOUTH</a:t>
            </a: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sz="1600"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provided hands-on science-based gardening education, empowering young learners to understand climate resilience and sustainability.</a:t>
            </a:r>
          </a:p>
        </p:txBody>
      </p:sp>
      <p:sp>
        <p:nvSpPr>
          <p:cNvPr id="11" name="TextBox 11"/>
          <p:cNvSpPr txBox="1"/>
          <p:nvPr/>
        </p:nvSpPr>
        <p:spPr>
          <a:xfrm>
            <a:off x="-83304" y="3548827"/>
            <a:ext cx="1599335"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3,962</a:t>
            </a:r>
          </a:p>
        </p:txBody>
      </p:sp>
      <p:sp>
        <p:nvSpPr>
          <p:cNvPr id="12" name="TextBox 12"/>
          <p:cNvSpPr txBox="1"/>
          <p:nvPr/>
        </p:nvSpPr>
        <p:spPr>
          <a:xfrm>
            <a:off x="1776435" y="3570258"/>
            <a:ext cx="5262567" cy="1103251"/>
          </a:xfrm>
          <a:prstGeom prst="rect">
            <a:avLst/>
          </a:prstGeom>
        </p:spPr>
        <p:txBody>
          <a:bodyPr lIns="0" tIns="0" rIns="0" bIns="0" rtlCol="0" anchor="t">
            <a:spAutoFit/>
          </a:bodyPr>
          <a:lstStyle/>
          <a:p>
            <a:pPr algn="l">
              <a:lnSpc>
                <a:spcPts val="2170"/>
              </a:lnSpc>
            </a:pPr>
            <a:r>
              <a:rPr lang="en-US" sz="1600"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sz="1600" dirty="0">
                <a:solidFill>
                  <a:srgbClr val="FFFFFF"/>
                </a:solidFill>
                <a:latin typeface="Arial" panose="020B0604020202020204" pitchFamily="34" charset="0"/>
                <a:ea typeface="Montserrat"/>
                <a:cs typeface="Arial" panose="020B0604020202020204" pitchFamily="34" charset="0"/>
                <a:sym typeface="Montserrat"/>
              </a:rPr>
              <a:t> expanded their knowledge of sustainable gardening practices and the impact of climate change on home landscapes, gaining insight into conservation strategies that support resilient gardens.</a:t>
            </a:r>
          </a:p>
        </p:txBody>
      </p:sp>
      <p:sp>
        <p:nvSpPr>
          <p:cNvPr id="8" name="TextBox 8"/>
          <p:cNvSpPr txBox="1"/>
          <p:nvPr/>
        </p:nvSpPr>
        <p:spPr>
          <a:xfrm>
            <a:off x="-14358" y="4991100"/>
            <a:ext cx="1629362" cy="523557"/>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2,830</a:t>
            </a:r>
          </a:p>
        </p:txBody>
      </p:sp>
      <p:sp>
        <p:nvSpPr>
          <p:cNvPr id="9" name="TextBox 9"/>
          <p:cNvSpPr txBox="1"/>
          <p:nvPr/>
        </p:nvSpPr>
        <p:spPr>
          <a:xfrm>
            <a:off x="1776435" y="5012531"/>
            <a:ext cx="5262567" cy="538994"/>
          </a:xfrm>
          <a:prstGeom prst="rect">
            <a:avLst/>
          </a:prstGeom>
        </p:spPr>
        <p:txBody>
          <a:bodyPr lIns="0" tIns="0" rIns="0" bIns="0" rtlCol="0" anchor="t">
            <a:spAutoFit/>
          </a:bodyPr>
          <a:lstStyle/>
          <a:p>
            <a:pPr algn="l">
              <a:lnSpc>
                <a:spcPts val="2170"/>
              </a:lnSpc>
            </a:pP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sz="1600" dirty="0">
                <a:solidFill>
                  <a:srgbClr val="FFFFFF"/>
                </a:solidFill>
                <a:latin typeface="Arial" panose="020B0604020202020204" pitchFamily="34" charset="0"/>
                <a:ea typeface="Montserrat"/>
                <a:cs typeface="Arial" panose="020B0604020202020204" pitchFamily="34" charset="0"/>
                <a:sym typeface="Montserrat"/>
              </a:rPr>
              <a:t>answered at plant clinics on actionable climate solutions.</a:t>
            </a:r>
          </a:p>
        </p:txBody>
      </p:sp>
      <p:sp>
        <p:nvSpPr>
          <p:cNvPr id="31" name="TextBox 31"/>
          <p:cNvSpPr txBox="1"/>
          <p:nvPr/>
        </p:nvSpPr>
        <p:spPr>
          <a:xfrm>
            <a:off x="165089" y="5871238"/>
            <a:ext cx="137033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22%</a:t>
            </a:r>
          </a:p>
        </p:txBody>
      </p:sp>
      <p:sp>
        <p:nvSpPr>
          <p:cNvPr id="32" name="TextBox 32"/>
          <p:cNvSpPr txBox="1"/>
          <p:nvPr/>
        </p:nvSpPr>
        <p:spPr>
          <a:xfrm>
            <a:off x="1788838" y="5892669"/>
            <a:ext cx="5250164" cy="821122"/>
          </a:xfrm>
          <a:prstGeom prst="rect">
            <a:avLst/>
          </a:prstGeom>
        </p:spPr>
        <p:txBody>
          <a:bodyPr lIns="0" tIns="0" rIns="0" bIns="0" rtlCol="0" anchor="t">
            <a:spAutoFit/>
          </a:bodyPr>
          <a:lstStyle/>
          <a:p>
            <a:pPr algn="l">
              <a:lnSpc>
                <a:spcPts val="2170"/>
              </a:lnSpc>
            </a:pPr>
            <a:r>
              <a:rPr lang="en-US" sz="1600" dirty="0">
                <a:solidFill>
                  <a:srgbClr val="FFFFFF"/>
                </a:solidFill>
                <a:latin typeface="Arial" panose="020B0604020202020204" pitchFamily="34" charset="0"/>
                <a:ea typeface="Montserrat"/>
                <a:cs typeface="Arial" panose="020B0604020202020204" pitchFamily="34" charset="0"/>
                <a:sym typeface="Montserrat"/>
              </a:rPr>
              <a:t>Gained a deeper understanding of how climate change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AFFECTS </a:t>
            </a:r>
            <a:r>
              <a:rPr lang="en-US" sz="1600" dirty="0">
                <a:solidFill>
                  <a:srgbClr val="FFFFFF"/>
                </a:solidFill>
                <a:latin typeface="Arial" panose="020B0604020202020204" pitchFamily="34" charset="0"/>
                <a:ea typeface="Montserrat"/>
                <a:cs typeface="Arial" panose="020B0604020202020204" pitchFamily="34" charset="0"/>
                <a:sym typeface="Montserrat"/>
              </a:rPr>
              <a:t>the environment, ecosystem functioning, and human health.</a:t>
            </a:r>
          </a:p>
        </p:txBody>
      </p:sp>
      <p:sp>
        <p:nvSpPr>
          <p:cNvPr id="19" name="TextBox 19"/>
          <p:cNvSpPr txBox="1"/>
          <p:nvPr/>
        </p:nvSpPr>
        <p:spPr>
          <a:xfrm>
            <a:off x="146527" y="6899094"/>
            <a:ext cx="1370338" cy="523557"/>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27%</a:t>
            </a:r>
          </a:p>
        </p:txBody>
      </p:sp>
      <p:sp>
        <p:nvSpPr>
          <p:cNvPr id="20" name="TextBox 20"/>
          <p:cNvSpPr txBox="1"/>
          <p:nvPr/>
        </p:nvSpPr>
        <p:spPr>
          <a:xfrm>
            <a:off x="1776434" y="6920525"/>
            <a:ext cx="5461056" cy="538994"/>
          </a:xfrm>
          <a:prstGeom prst="rect">
            <a:avLst/>
          </a:prstGeom>
        </p:spPr>
        <p:txBody>
          <a:bodyPr lIns="0" tIns="0" rIns="0" bIns="0" rtlCol="0" anchor="t">
            <a:spAutoFit/>
          </a:bodyPr>
          <a:lstStyle/>
          <a:p>
            <a:pPr algn="l">
              <a:lnSpc>
                <a:spcPts val="2170"/>
              </a:lnSpc>
            </a:pPr>
            <a:r>
              <a:rPr lang="en-US" sz="1600" dirty="0">
                <a:solidFill>
                  <a:srgbClr val="FFFFFF"/>
                </a:solidFill>
                <a:latin typeface="Arial" panose="020B0604020202020204" pitchFamily="34" charset="0"/>
                <a:ea typeface="Montserrat"/>
                <a:cs typeface="Arial" panose="020B0604020202020204" pitchFamily="34" charset="0"/>
                <a:sym typeface="Montserrat"/>
              </a:rPr>
              <a:t>Increased awareness of strategies to enhance landscape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RESILIENCE</a:t>
            </a:r>
            <a:r>
              <a:rPr lang="en-US" sz="1600" dirty="0">
                <a:solidFill>
                  <a:srgbClr val="FFFFFF"/>
                </a:solidFill>
                <a:latin typeface="Arial" panose="020B0604020202020204" pitchFamily="34" charset="0"/>
                <a:ea typeface="Montserrat"/>
                <a:cs typeface="Arial" panose="020B0604020202020204" pitchFamily="34" charset="0"/>
                <a:sym typeface="Montserrat"/>
              </a:rPr>
              <a:t> in response to climate change.</a:t>
            </a:r>
          </a:p>
        </p:txBody>
      </p:sp>
      <p:sp>
        <p:nvSpPr>
          <p:cNvPr id="22" name="TextBox 22"/>
          <p:cNvSpPr txBox="1"/>
          <p:nvPr/>
        </p:nvSpPr>
        <p:spPr>
          <a:xfrm>
            <a:off x="164255" y="7660249"/>
            <a:ext cx="1370339" cy="523557"/>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23%</a:t>
            </a:r>
          </a:p>
        </p:txBody>
      </p:sp>
      <p:sp>
        <p:nvSpPr>
          <p:cNvPr id="23" name="TextBox 23"/>
          <p:cNvSpPr txBox="1"/>
          <p:nvPr/>
        </p:nvSpPr>
        <p:spPr>
          <a:xfrm>
            <a:off x="1788838" y="7681680"/>
            <a:ext cx="5250164" cy="538994"/>
          </a:xfrm>
          <a:prstGeom prst="rect">
            <a:avLst/>
          </a:prstGeom>
        </p:spPr>
        <p:txBody>
          <a:bodyPr lIns="0" tIns="0" rIns="0" bIns="0" rtlCol="0" anchor="t">
            <a:spAutoFit/>
          </a:bodyPr>
          <a:lstStyle/>
          <a:p>
            <a:pPr algn="l">
              <a:lnSpc>
                <a:spcPts val="2170"/>
              </a:lnSpc>
            </a:pPr>
            <a:r>
              <a:rPr lang="en-US" sz="1600" dirty="0">
                <a:solidFill>
                  <a:srgbClr val="FFFFFF"/>
                </a:solidFill>
                <a:latin typeface="Arial" panose="020B0604020202020204" pitchFamily="34" charset="0"/>
                <a:ea typeface="Montserrat"/>
                <a:cs typeface="Arial" panose="020B0604020202020204" pitchFamily="34" charset="0"/>
                <a:sym typeface="Montserrat"/>
              </a:rPr>
              <a:t>Developed knowledge of the significant</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 IMPACT</a:t>
            </a:r>
            <a:r>
              <a:rPr lang="en-US" sz="1600" dirty="0">
                <a:solidFill>
                  <a:srgbClr val="FFFFFF"/>
                </a:solidFill>
                <a:latin typeface="Arial" panose="020B0604020202020204" pitchFamily="34" charset="0"/>
                <a:ea typeface="Montserrat"/>
                <a:cs typeface="Arial" panose="020B0604020202020204" pitchFamily="34" charset="0"/>
                <a:sym typeface="Montserrat"/>
              </a:rPr>
              <a:t> urbanization has on climate change.</a:t>
            </a:r>
          </a:p>
        </p:txBody>
      </p:sp>
      <p:sp>
        <p:nvSpPr>
          <p:cNvPr id="25" name="TextBox 25"/>
          <p:cNvSpPr txBox="1"/>
          <p:nvPr/>
        </p:nvSpPr>
        <p:spPr>
          <a:xfrm>
            <a:off x="165089" y="8421405"/>
            <a:ext cx="1370339"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22%</a:t>
            </a:r>
          </a:p>
        </p:txBody>
      </p:sp>
      <p:sp>
        <p:nvSpPr>
          <p:cNvPr id="26" name="TextBox 26"/>
          <p:cNvSpPr txBox="1"/>
          <p:nvPr/>
        </p:nvSpPr>
        <p:spPr>
          <a:xfrm>
            <a:off x="1789396" y="8442836"/>
            <a:ext cx="5249606" cy="821122"/>
          </a:xfrm>
          <a:prstGeom prst="rect">
            <a:avLst/>
          </a:prstGeom>
        </p:spPr>
        <p:txBody>
          <a:bodyPr lIns="0" tIns="0" rIns="0" bIns="0" rtlCol="0" anchor="t">
            <a:spAutoFit/>
          </a:bodyPr>
          <a:lstStyle/>
          <a:p>
            <a:pPr algn="l">
              <a:lnSpc>
                <a:spcPts val="2170"/>
              </a:lnSpc>
            </a:pPr>
            <a:r>
              <a:rPr lang="en-US" sz="1600" dirty="0">
                <a:solidFill>
                  <a:srgbClr val="FFFFFF"/>
                </a:solidFill>
                <a:latin typeface="Arial" panose="020B0604020202020204" pitchFamily="34" charset="0"/>
                <a:ea typeface="Montserrat"/>
                <a:cs typeface="Arial" panose="020B0604020202020204" pitchFamily="34" charset="0"/>
                <a:sym typeface="Montserrat"/>
              </a:rPr>
              <a:t>Recognized how climate change disproportionately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AFFECTS</a:t>
            </a:r>
            <a:r>
              <a:rPr lang="en-US" sz="1600" dirty="0">
                <a:solidFill>
                  <a:srgbClr val="FFFFFF"/>
                </a:solidFill>
                <a:latin typeface="Arial" panose="020B0604020202020204" pitchFamily="34" charset="0"/>
                <a:ea typeface="Montserrat"/>
                <a:cs typeface="Arial" panose="020B0604020202020204" pitchFamily="34" charset="0"/>
                <a:sym typeface="Montserrat"/>
              </a:rPr>
              <a:t> marginalized and underrepresented communities.</a:t>
            </a:r>
          </a:p>
        </p:txBody>
      </p:sp>
      <p:sp>
        <p:nvSpPr>
          <p:cNvPr id="28" name="TextBox 28"/>
          <p:cNvSpPr txBox="1"/>
          <p:nvPr/>
        </p:nvSpPr>
        <p:spPr>
          <a:xfrm>
            <a:off x="165089" y="9449260"/>
            <a:ext cx="1370339" cy="523557"/>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22%</a:t>
            </a:r>
          </a:p>
        </p:txBody>
      </p:sp>
      <p:sp>
        <p:nvSpPr>
          <p:cNvPr id="29" name="TextBox 29"/>
          <p:cNvSpPr txBox="1"/>
          <p:nvPr/>
        </p:nvSpPr>
        <p:spPr>
          <a:xfrm>
            <a:off x="1789396" y="9470691"/>
            <a:ext cx="5689574" cy="538994"/>
          </a:xfrm>
          <a:prstGeom prst="rect">
            <a:avLst/>
          </a:prstGeom>
        </p:spPr>
        <p:txBody>
          <a:bodyPr lIns="0" tIns="0" rIns="0" bIns="0" rtlCol="0" anchor="t">
            <a:spAutoFit/>
          </a:bodyPr>
          <a:lstStyle/>
          <a:p>
            <a:pPr algn="l">
              <a:lnSpc>
                <a:spcPts val="2170"/>
              </a:lnSpc>
            </a:pPr>
            <a:r>
              <a:rPr lang="en-US" sz="1600" dirty="0">
                <a:solidFill>
                  <a:srgbClr val="FFFFFF"/>
                </a:solidFill>
                <a:latin typeface="Arial" panose="020B0604020202020204" pitchFamily="34" charset="0"/>
                <a:ea typeface="Montserrat"/>
                <a:cs typeface="Arial" panose="020B0604020202020204" pitchFamily="34" charset="0"/>
                <a:sym typeface="Montserrat"/>
              </a:rPr>
              <a:t>Learned effective</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 STRATEGIES f</a:t>
            </a:r>
            <a:r>
              <a:rPr lang="en-US" sz="1600" dirty="0">
                <a:solidFill>
                  <a:srgbClr val="FFFFFF"/>
                </a:solidFill>
                <a:latin typeface="Arial" panose="020B0604020202020204" pitchFamily="34" charset="0"/>
                <a:ea typeface="Montserrat"/>
                <a:cs typeface="Arial" panose="020B0604020202020204" pitchFamily="34" charset="0"/>
                <a:sym typeface="Montserrat"/>
              </a:rPr>
              <a:t>or offsetting carbon emissions and reducing greenhouse gas pollution.</a:t>
            </a:r>
          </a:p>
        </p:txBody>
      </p:sp>
      <p:sp>
        <p:nvSpPr>
          <p:cNvPr id="17" name="TextBox 17"/>
          <p:cNvSpPr txBox="1"/>
          <p:nvPr/>
        </p:nvSpPr>
        <p:spPr>
          <a:xfrm>
            <a:off x="7668530" y="1573821"/>
            <a:ext cx="10309165" cy="2655279"/>
          </a:xfrm>
          <a:prstGeom prst="rect">
            <a:avLst/>
          </a:prstGeom>
        </p:spPr>
        <p:txBody>
          <a:bodyPr wrap="square"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directly impacts communities’ efforts to combat climate change by teaching sustainable landscaping practices. Volunteers educate residents on strategies that reduce carbon footprints, minimize pollution, and lower greenhouse gas emissions. By conserving water, improving soil health, and supporting biodiversity, these practices create resilient landscapes that act as carbon sinks, absorbing and storing carbon dioxide. Through hands-on education, the program empowers communities to contribute to a cleaner environment and a more sustainable future.</a:t>
            </a:r>
          </a:p>
        </p:txBody>
      </p:sp>
      <p:sp>
        <p:nvSpPr>
          <p:cNvPr id="33" name="Freeform 33" descr="Dry caked soil next to a lake"/>
          <p:cNvSpPr/>
          <p:nvPr/>
        </p:nvSpPr>
        <p:spPr>
          <a:xfrm>
            <a:off x="7350793" y="4573437"/>
            <a:ext cx="10937207" cy="6742263"/>
          </a:xfrm>
          <a:custGeom>
            <a:avLst/>
            <a:gdLst/>
            <a:ahLst/>
            <a:cxnLst/>
            <a:rect l="l" t="t" r="r" b="b"/>
            <a:pathLst>
              <a:path w="10937207" h="7737548">
                <a:moveTo>
                  <a:pt x="0" y="0"/>
                </a:moveTo>
                <a:lnTo>
                  <a:pt x="10937207" y="0"/>
                </a:lnTo>
                <a:lnTo>
                  <a:pt x="10937207" y="7737549"/>
                </a:lnTo>
                <a:lnTo>
                  <a:pt x="0" y="7737549"/>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5" name="AutoShape 35">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5193" y="-117213"/>
            <a:ext cx="7338603" cy="10404213"/>
            <a:chOff x="0" y="0"/>
            <a:chExt cx="9548940" cy="13152980"/>
          </a:xfrm>
        </p:grpSpPr>
        <p:sp>
          <p:nvSpPr>
            <p:cNvPr id="3" name="Freeform 3"/>
            <p:cNvSpPr/>
            <p:nvPr/>
          </p:nvSpPr>
          <p:spPr>
            <a:xfrm>
              <a:off x="0" y="0"/>
              <a:ext cx="9548940" cy="13152980"/>
            </a:xfrm>
            <a:custGeom>
              <a:avLst/>
              <a:gdLst/>
              <a:ahLst/>
              <a:cxnLst/>
              <a:rect l="l" t="t" r="r" b="b"/>
              <a:pathLst>
                <a:path w="9548940" h="13152980">
                  <a:moveTo>
                    <a:pt x="0" y="0"/>
                  </a:moveTo>
                  <a:lnTo>
                    <a:pt x="9548940" y="0"/>
                  </a:lnTo>
                  <a:lnTo>
                    <a:pt x="9548940" y="13152980"/>
                  </a:lnTo>
                  <a:lnTo>
                    <a:pt x="0" y="13152980"/>
                  </a:lnTo>
                  <a:close/>
                </a:path>
              </a:pathLst>
            </a:custGeom>
            <a:solidFill>
              <a:srgbClr val="A60F2D"/>
            </a:solidFill>
          </p:spPr>
          <p:txBody>
            <a:bodyPr/>
            <a:lstStyle/>
            <a:p>
              <a:endParaRPr lang="en-US"/>
            </a:p>
          </p:txBody>
        </p:sp>
      </p:grpSp>
      <p:sp>
        <p:nvSpPr>
          <p:cNvPr id="13" name="TextBox 13"/>
          <p:cNvSpPr txBox="1">
            <a:spLocks noGrp="1"/>
          </p:cNvSpPr>
          <p:nvPr>
            <p:ph type="title" idx="4294967295"/>
          </p:nvPr>
        </p:nvSpPr>
        <p:spPr>
          <a:xfrm>
            <a:off x="7664071" y="512592"/>
            <a:ext cx="7338603"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89"/>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Clean Water</a:t>
            </a:r>
          </a:p>
        </p:txBody>
      </p:sp>
      <p:sp>
        <p:nvSpPr>
          <p:cNvPr id="33" name="TextBox 33"/>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420473" y="968267"/>
            <a:ext cx="1071289"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Bold"/>
                <a:cs typeface="Arial" panose="020B0604020202020204" pitchFamily="34" charset="0"/>
                <a:sym typeface="Montserrat Bold"/>
              </a:rPr>
              <a:t>759</a:t>
            </a:r>
          </a:p>
        </p:txBody>
      </p:sp>
      <p:sp>
        <p:nvSpPr>
          <p:cNvPr id="6" name="TextBox 6"/>
          <p:cNvSpPr txBox="1"/>
          <p:nvPr/>
        </p:nvSpPr>
        <p:spPr>
          <a:xfrm>
            <a:off x="1785003" y="989699"/>
            <a:ext cx="5235186"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dirty="0">
                <a:solidFill>
                  <a:srgbClr val="FFFFFF"/>
                </a:solidFill>
                <a:latin typeface="Arial" panose="020B0604020202020204" pitchFamily="34" charset="0"/>
                <a:ea typeface="Montserrat"/>
                <a:cs typeface="Arial" panose="020B0604020202020204" pitchFamily="34" charset="0"/>
                <a:sym typeface="Montserrat"/>
              </a:rPr>
              <a:t>AND</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YOUTH </a:t>
            </a:r>
            <a:r>
              <a:rPr lang="en-US"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focusing on pesticide safety, proper use, and IPM principles.</a:t>
            </a:r>
          </a:p>
        </p:txBody>
      </p:sp>
      <p:sp>
        <p:nvSpPr>
          <p:cNvPr id="11" name="TextBox 11"/>
          <p:cNvSpPr txBox="1"/>
          <p:nvPr/>
        </p:nvSpPr>
        <p:spPr>
          <a:xfrm>
            <a:off x="235703" y="2184537"/>
            <a:ext cx="1251074"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3,227</a:t>
            </a:r>
          </a:p>
        </p:txBody>
      </p:sp>
      <p:sp>
        <p:nvSpPr>
          <p:cNvPr id="12" name="TextBox 12"/>
          <p:cNvSpPr txBox="1"/>
          <p:nvPr/>
        </p:nvSpPr>
        <p:spPr>
          <a:xfrm>
            <a:off x="1785561" y="2205969"/>
            <a:ext cx="5234629"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dirty="0">
                <a:solidFill>
                  <a:srgbClr val="FFFFFF"/>
                </a:solidFill>
                <a:latin typeface="Arial" panose="020B0604020202020204" pitchFamily="34" charset="0"/>
                <a:ea typeface="Montserrat"/>
                <a:cs typeface="Arial" panose="020B0604020202020204" pitchFamily="34" charset="0"/>
                <a:sym typeface="Montserrat"/>
              </a:rPr>
              <a:t> expanded their knowledge </a:t>
            </a:r>
            <a:r>
              <a:rPr lang="en-US" dirty="0" err="1">
                <a:solidFill>
                  <a:srgbClr val="FFFFFF"/>
                </a:solidFill>
                <a:latin typeface="Arial" panose="020B0604020202020204" pitchFamily="34" charset="0"/>
                <a:ea typeface="Montserrat"/>
                <a:cs typeface="Arial" panose="020B0604020202020204" pitchFamily="34" charset="0"/>
                <a:sym typeface="Montserrat"/>
              </a:rPr>
              <a:t>ofthe</a:t>
            </a:r>
            <a:r>
              <a:rPr lang="en-US" dirty="0">
                <a:solidFill>
                  <a:srgbClr val="FFFFFF"/>
                </a:solidFill>
                <a:latin typeface="Arial" panose="020B0604020202020204" pitchFamily="34" charset="0"/>
                <a:ea typeface="Montserrat"/>
                <a:cs typeface="Arial" panose="020B0604020202020204" pitchFamily="34" charset="0"/>
                <a:sym typeface="Montserrat"/>
              </a:rPr>
              <a:t> importance of clean water and how gardening decisions impact water quality.</a:t>
            </a:r>
          </a:p>
        </p:txBody>
      </p:sp>
      <p:sp>
        <p:nvSpPr>
          <p:cNvPr id="8" name="TextBox 8"/>
          <p:cNvSpPr txBox="1"/>
          <p:nvPr/>
        </p:nvSpPr>
        <p:spPr>
          <a:xfrm>
            <a:off x="286525" y="3400806"/>
            <a:ext cx="1274561"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3,650</a:t>
            </a:r>
          </a:p>
        </p:txBody>
      </p:sp>
      <p:sp>
        <p:nvSpPr>
          <p:cNvPr id="9" name="TextBox 9"/>
          <p:cNvSpPr txBox="1"/>
          <p:nvPr/>
        </p:nvSpPr>
        <p:spPr>
          <a:xfrm>
            <a:off x="1782903" y="3422238"/>
            <a:ext cx="5237287"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dirty="0">
                <a:solidFill>
                  <a:srgbClr val="FFFFFF"/>
                </a:solidFill>
                <a:latin typeface="Arial" panose="020B0604020202020204" pitchFamily="34" charset="0"/>
                <a:ea typeface="Montserrat"/>
                <a:cs typeface="Arial" panose="020B0604020202020204" pitchFamily="34" charset="0"/>
                <a:sym typeface="Montserrat"/>
              </a:rPr>
              <a:t>answered on the least toxic pest control methods at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Ask a Master Gardener</a:t>
            </a:r>
            <a:r>
              <a:rPr lang="en-US" dirty="0">
                <a:solidFill>
                  <a:srgbClr val="FFFFFF"/>
                </a:solidFill>
                <a:latin typeface="Arial" panose="020B0604020202020204" pitchFamily="34" charset="0"/>
                <a:ea typeface="Montserrat"/>
                <a:cs typeface="Arial" panose="020B0604020202020204" pitchFamily="34" charset="0"/>
                <a:sym typeface="Montserrat"/>
              </a:rPr>
              <a:t> plant and insect clinics.</a:t>
            </a:r>
          </a:p>
        </p:txBody>
      </p:sp>
      <p:sp>
        <p:nvSpPr>
          <p:cNvPr id="16" name="TextBox 16"/>
          <p:cNvSpPr txBox="1"/>
          <p:nvPr/>
        </p:nvSpPr>
        <p:spPr>
          <a:xfrm>
            <a:off x="420473" y="4617076"/>
            <a:ext cx="1071941"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20%</a:t>
            </a:r>
          </a:p>
        </p:txBody>
      </p:sp>
      <p:sp>
        <p:nvSpPr>
          <p:cNvPr id="17" name="TextBox 17"/>
          <p:cNvSpPr txBox="1"/>
          <p:nvPr/>
        </p:nvSpPr>
        <p:spPr>
          <a:xfrm>
            <a:off x="1789819" y="4638508"/>
            <a:ext cx="5230370"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Gained a deeper understanding of how clean water directly </a:t>
            </a:r>
            <a:r>
              <a:rPr lang="en-US" b="1" dirty="0">
                <a:solidFill>
                  <a:srgbClr val="FFFFFF"/>
                </a:solidFill>
                <a:latin typeface="Arial" panose="020B0604020202020204" pitchFamily="34" charset="0"/>
                <a:ea typeface="Montserrat Bold"/>
                <a:cs typeface="Arial" panose="020B0604020202020204" pitchFamily="34" charset="0"/>
                <a:sym typeface="Montserrat Bold"/>
              </a:rPr>
              <a:t>IMPACTS</a:t>
            </a:r>
            <a:r>
              <a:rPr lang="en-US" dirty="0">
                <a:solidFill>
                  <a:srgbClr val="FFFFFF"/>
                </a:solidFill>
                <a:latin typeface="Arial" panose="020B0604020202020204" pitchFamily="34" charset="0"/>
                <a:ea typeface="Montserrat"/>
                <a:cs typeface="Arial" panose="020B0604020202020204" pitchFamily="34" charset="0"/>
                <a:sym typeface="Montserrat"/>
              </a:rPr>
              <a:t> human health, local wildlife, and natural ecosystems. </a:t>
            </a:r>
          </a:p>
        </p:txBody>
      </p:sp>
      <p:sp>
        <p:nvSpPr>
          <p:cNvPr id="25" name="TextBox 25"/>
          <p:cNvSpPr txBox="1"/>
          <p:nvPr/>
        </p:nvSpPr>
        <p:spPr>
          <a:xfrm>
            <a:off x="444753" y="5833345"/>
            <a:ext cx="1071941"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17%</a:t>
            </a:r>
          </a:p>
        </p:txBody>
      </p:sp>
      <p:sp>
        <p:nvSpPr>
          <p:cNvPr id="26" name="TextBox 26"/>
          <p:cNvSpPr txBox="1"/>
          <p:nvPr/>
        </p:nvSpPr>
        <p:spPr>
          <a:xfrm>
            <a:off x="1810561" y="5854777"/>
            <a:ext cx="5209628"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Increased understanding of how human activity intensifies</a:t>
            </a:r>
            <a:r>
              <a:rPr lang="en-US" b="1" dirty="0">
                <a:solidFill>
                  <a:srgbClr val="FFFFFF"/>
                </a:solidFill>
                <a:latin typeface="Arial" panose="020B0604020202020204" pitchFamily="34" charset="0"/>
                <a:ea typeface="Montserrat Bold"/>
                <a:cs typeface="Arial" panose="020B0604020202020204" pitchFamily="34" charset="0"/>
                <a:sym typeface="Montserrat Bold"/>
              </a:rPr>
              <a:t> THREATS</a:t>
            </a:r>
            <a:r>
              <a:rPr lang="en-US" dirty="0">
                <a:solidFill>
                  <a:srgbClr val="FFFFFF"/>
                </a:solidFill>
                <a:latin typeface="Arial" panose="020B0604020202020204" pitchFamily="34" charset="0"/>
                <a:ea typeface="Montserrat"/>
                <a:cs typeface="Arial" panose="020B0604020202020204" pitchFamily="34" charset="0"/>
                <a:sym typeface="Montserrat"/>
              </a:rPr>
              <a:t> to water resources.</a:t>
            </a:r>
          </a:p>
        </p:txBody>
      </p:sp>
      <p:sp>
        <p:nvSpPr>
          <p:cNvPr id="19" name="TextBox 19"/>
          <p:cNvSpPr txBox="1"/>
          <p:nvPr/>
        </p:nvSpPr>
        <p:spPr>
          <a:xfrm>
            <a:off x="420473" y="6773390"/>
            <a:ext cx="1071941"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  7%</a:t>
            </a:r>
          </a:p>
        </p:txBody>
      </p:sp>
      <p:sp>
        <p:nvSpPr>
          <p:cNvPr id="20" name="TextBox 20"/>
          <p:cNvSpPr txBox="1"/>
          <p:nvPr/>
        </p:nvSpPr>
        <p:spPr>
          <a:xfrm>
            <a:off x="1790377" y="6794822"/>
            <a:ext cx="5229812"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Participants gained a clearer understanding of their personal </a:t>
            </a:r>
            <a:r>
              <a:rPr lang="en-US" b="1" dirty="0">
                <a:solidFill>
                  <a:srgbClr val="FFFFFF"/>
                </a:solidFill>
                <a:latin typeface="Arial" panose="020B0604020202020204" pitchFamily="34" charset="0"/>
                <a:ea typeface="Montserrat Bold"/>
                <a:cs typeface="Arial" panose="020B0604020202020204" pitchFamily="34" charset="0"/>
                <a:sym typeface="Montserrat Bold"/>
              </a:rPr>
              <a:t>RESPONSIBILITY</a:t>
            </a:r>
            <a:r>
              <a:rPr lang="en-US" dirty="0">
                <a:solidFill>
                  <a:srgbClr val="FFFFFF"/>
                </a:solidFill>
                <a:latin typeface="Arial" panose="020B0604020202020204" pitchFamily="34" charset="0"/>
                <a:ea typeface="Montserrat"/>
                <a:cs typeface="Arial" panose="020B0604020202020204" pitchFamily="34" charset="0"/>
                <a:sym typeface="Montserrat"/>
              </a:rPr>
              <a:t> in preventing pollutants from entering waterways.</a:t>
            </a:r>
          </a:p>
        </p:txBody>
      </p:sp>
      <p:sp>
        <p:nvSpPr>
          <p:cNvPr id="22" name="TextBox 22"/>
          <p:cNvSpPr txBox="1"/>
          <p:nvPr/>
        </p:nvSpPr>
        <p:spPr>
          <a:xfrm>
            <a:off x="420473" y="7989659"/>
            <a:ext cx="1071941"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27%</a:t>
            </a:r>
          </a:p>
        </p:txBody>
      </p:sp>
      <p:sp>
        <p:nvSpPr>
          <p:cNvPr id="23" name="TextBox 23"/>
          <p:cNvSpPr txBox="1"/>
          <p:nvPr/>
        </p:nvSpPr>
        <p:spPr>
          <a:xfrm>
            <a:off x="1790377" y="8011091"/>
            <a:ext cx="5050145"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Gained a deeper understanding of gardening</a:t>
            </a:r>
            <a:r>
              <a:rPr lang="en-US" b="1" dirty="0">
                <a:solidFill>
                  <a:srgbClr val="FFFFFF"/>
                </a:solidFill>
                <a:latin typeface="Arial" panose="020B0604020202020204" pitchFamily="34" charset="0"/>
                <a:ea typeface="Montserrat Bold"/>
                <a:cs typeface="Arial" panose="020B0604020202020204" pitchFamily="34" charset="0"/>
                <a:sym typeface="Montserrat Bold"/>
              </a:rPr>
              <a:t> TECHNIQUES </a:t>
            </a:r>
            <a:r>
              <a:rPr lang="en-US" dirty="0">
                <a:solidFill>
                  <a:srgbClr val="FFFFFF"/>
                </a:solidFill>
                <a:latin typeface="Arial" panose="020B0604020202020204" pitchFamily="34" charset="0"/>
                <a:ea typeface="Montserrat"/>
                <a:cs typeface="Arial" panose="020B0604020202020204" pitchFamily="34" charset="0"/>
                <a:sym typeface="Montserrat"/>
              </a:rPr>
              <a:t>that enhance water quality. </a:t>
            </a:r>
          </a:p>
        </p:txBody>
      </p:sp>
      <p:sp>
        <p:nvSpPr>
          <p:cNvPr id="28" name="TextBox 28"/>
          <p:cNvSpPr txBox="1"/>
          <p:nvPr/>
        </p:nvSpPr>
        <p:spPr>
          <a:xfrm>
            <a:off x="420473" y="8929704"/>
            <a:ext cx="1071941"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73%</a:t>
            </a:r>
          </a:p>
        </p:txBody>
      </p:sp>
      <p:sp>
        <p:nvSpPr>
          <p:cNvPr id="29" name="TextBox 29"/>
          <p:cNvSpPr txBox="1"/>
          <p:nvPr/>
        </p:nvSpPr>
        <p:spPr>
          <a:xfrm>
            <a:off x="1790377" y="8951136"/>
            <a:ext cx="5463032"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Bold"/>
                <a:cs typeface="Arial" panose="020B0604020202020204" pitchFamily="34" charset="0"/>
                <a:sym typeface="Montserrat Bold"/>
              </a:rPr>
              <a:t>COMMITTED</a:t>
            </a:r>
            <a:r>
              <a:rPr lang="en-US" dirty="0">
                <a:solidFill>
                  <a:srgbClr val="FFFFFF"/>
                </a:solidFill>
                <a:latin typeface="Arial" panose="020B0604020202020204" pitchFamily="34" charset="0"/>
                <a:ea typeface="Montserrat"/>
                <a:cs typeface="Arial" panose="020B0604020202020204" pitchFamily="34" charset="0"/>
                <a:sym typeface="Montserrat"/>
              </a:rPr>
              <a:t> to practicing Integrated Pest Management (IPM) and employing sustainable gardening techniques to minimize chemical inputs.</a:t>
            </a:r>
          </a:p>
        </p:txBody>
      </p:sp>
      <p:sp>
        <p:nvSpPr>
          <p:cNvPr id="14" name="TextBox 14"/>
          <p:cNvSpPr txBox="1"/>
          <p:nvPr/>
        </p:nvSpPr>
        <p:spPr>
          <a:xfrm>
            <a:off x="7502146" y="1505913"/>
            <a:ext cx="10266910" cy="3039999"/>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directly improves public health and environmental sustainability by educating communities on clean water practices that safeguard local ecosystems. Through science-based outreach and hands-on demonstrations, volunteers empower individuals to reduce harmful chemicals, enhance water quality, and protect vital waterways. Their efforts seek to lower municipal costs for water treatment and healthcare while fostering environmental stewardship and a deeper connection to local water systems. By promoting sustainable water management, Master Gardeners help ensure clean, accessible water for future generations.</a:t>
            </a:r>
          </a:p>
        </p:txBody>
      </p:sp>
      <p:sp>
        <p:nvSpPr>
          <p:cNvPr id="30" name="Freeform 30" descr="A mountain stream"/>
          <p:cNvSpPr/>
          <p:nvPr/>
        </p:nvSpPr>
        <p:spPr>
          <a:xfrm>
            <a:off x="7253410" y="4659940"/>
            <a:ext cx="11415590" cy="5689980"/>
          </a:xfrm>
          <a:custGeom>
            <a:avLst/>
            <a:gdLst/>
            <a:ahLst/>
            <a:cxnLst/>
            <a:rect l="l" t="t" r="r" b="b"/>
            <a:pathLst>
              <a:path w="12466420" h="8520410">
                <a:moveTo>
                  <a:pt x="0" y="0"/>
                </a:moveTo>
                <a:lnTo>
                  <a:pt x="12466420" y="0"/>
                </a:lnTo>
                <a:lnTo>
                  <a:pt x="12466420" y="8520409"/>
                </a:lnTo>
                <a:lnTo>
                  <a:pt x="0" y="8520409"/>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2" name="AutoShape 32">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6200" y="-103770"/>
            <a:ext cx="7424032" cy="10532639"/>
            <a:chOff x="0" y="0"/>
            <a:chExt cx="15512017" cy="13315337"/>
          </a:xfrm>
        </p:grpSpPr>
        <p:sp>
          <p:nvSpPr>
            <p:cNvPr id="3" name="Freeform 3"/>
            <p:cNvSpPr/>
            <p:nvPr/>
          </p:nvSpPr>
          <p:spPr>
            <a:xfrm>
              <a:off x="0" y="0"/>
              <a:ext cx="15512018" cy="13315336"/>
            </a:xfrm>
            <a:custGeom>
              <a:avLst/>
              <a:gdLst/>
              <a:ahLst/>
              <a:cxnLst/>
              <a:rect l="l" t="t" r="r" b="b"/>
              <a:pathLst>
                <a:path w="15512018" h="13315336">
                  <a:moveTo>
                    <a:pt x="0" y="0"/>
                  </a:moveTo>
                  <a:lnTo>
                    <a:pt x="15512018" y="0"/>
                  </a:lnTo>
                  <a:lnTo>
                    <a:pt x="15512018" y="13315336"/>
                  </a:lnTo>
                  <a:lnTo>
                    <a:pt x="0" y="13315336"/>
                  </a:lnTo>
                  <a:close/>
                </a:path>
              </a:pathLst>
            </a:custGeom>
            <a:solidFill>
              <a:srgbClr val="A60F2D"/>
            </a:solidFill>
          </p:spPr>
          <p:txBody>
            <a:bodyPr/>
            <a:lstStyle/>
            <a:p>
              <a:endParaRPr lang="en-US"/>
            </a:p>
          </p:txBody>
        </p:sp>
      </p:grpSp>
      <p:sp>
        <p:nvSpPr>
          <p:cNvPr id="13" name="TextBox 13"/>
          <p:cNvSpPr txBox="1">
            <a:spLocks noGrp="1"/>
          </p:cNvSpPr>
          <p:nvPr>
            <p:ph type="title" idx="4294967295"/>
          </p:nvPr>
        </p:nvSpPr>
        <p:spPr>
          <a:xfrm>
            <a:off x="7626106" y="546607"/>
            <a:ext cx="9865264"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89"/>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ontserrat Ultra-Bold"/>
                <a:cs typeface="Arial" panose="020B0604020202020204" pitchFamily="34" charset="0"/>
                <a:sym typeface="Montserrat Ultra-Bold"/>
              </a:rPr>
              <a:t>Water Conservation</a:t>
            </a:r>
          </a:p>
        </p:txBody>
      </p:sp>
      <p:sp>
        <p:nvSpPr>
          <p:cNvPr id="36" name="TextBox 36"/>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304668" y="1165552"/>
            <a:ext cx="107128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Bold"/>
                <a:cs typeface="Arial" panose="020B0604020202020204" pitchFamily="34" charset="0"/>
                <a:sym typeface="Montserrat Bold"/>
              </a:rPr>
              <a:t>621</a:t>
            </a:r>
          </a:p>
        </p:txBody>
      </p:sp>
      <p:sp>
        <p:nvSpPr>
          <p:cNvPr id="6" name="TextBox 6"/>
          <p:cNvSpPr txBox="1"/>
          <p:nvPr/>
        </p:nvSpPr>
        <p:spPr>
          <a:xfrm>
            <a:off x="1607606" y="1186984"/>
            <a:ext cx="5363976"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dirty="0">
                <a:solidFill>
                  <a:srgbClr val="FFFFFF"/>
                </a:solidFill>
                <a:latin typeface="Arial" panose="020B0604020202020204" pitchFamily="34" charset="0"/>
                <a:ea typeface="Montserrat"/>
                <a:cs typeface="Arial" panose="020B0604020202020204" pitchFamily="34" charset="0"/>
                <a:sym typeface="Montserrat"/>
              </a:rPr>
              <a:t>AND</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YOUTH </a:t>
            </a:r>
            <a:r>
              <a:rPr lang="en-US"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focusing on water-saving strategies for home landscapes.</a:t>
            </a:r>
          </a:p>
        </p:txBody>
      </p:sp>
      <p:sp>
        <p:nvSpPr>
          <p:cNvPr id="11" name="TextBox 11"/>
          <p:cNvSpPr txBox="1"/>
          <p:nvPr/>
        </p:nvSpPr>
        <p:spPr>
          <a:xfrm>
            <a:off x="119897" y="2350381"/>
            <a:ext cx="1251073"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3,362</a:t>
            </a:r>
          </a:p>
        </p:txBody>
      </p:sp>
      <p:sp>
        <p:nvSpPr>
          <p:cNvPr id="12" name="TextBox 12"/>
          <p:cNvSpPr txBox="1"/>
          <p:nvPr/>
        </p:nvSpPr>
        <p:spPr>
          <a:xfrm>
            <a:off x="1608163" y="2371813"/>
            <a:ext cx="5363418"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dirty="0">
                <a:solidFill>
                  <a:srgbClr val="FFFFFF"/>
                </a:solidFill>
                <a:latin typeface="Arial" panose="020B0604020202020204" pitchFamily="34" charset="0"/>
                <a:ea typeface="Montserrat"/>
                <a:cs typeface="Arial" panose="020B0604020202020204" pitchFamily="34" charset="0"/>
                <a:sym typeface="Montserrat"/>
              </a:rPr>
              <a:t>learned the importance of conserving water and its role in supporting people, agriculture, and ecosystems.</a:t>
            </a:r>
          </a:p>
        </p:txBody>
      </p:sp>
      <p:sp>
        <p:nvSpPr>
          <p:cNvPr id="8" name="TextBox 8"/>
          <p:cNvSpPr txBox="1"/>
          <p:nvPr/>
        </p:nvSpPr>
        <p:spPr>
          <a:xfrm>
            <a:off x="170719" y="3535211"/>
            <a:ext cx="1274561"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3,650</a:t>
            </a:r>
          </a:p>
        </p:txBody>
      </p:sp>
      <p:sp>
        <p:nvSpPr>
          <p:cNvPr id="9" name="TextBox 9"/>
          <p:cNvSpPr txBox="1"/>
          <p:nvPr/>
        </p:nvSpPr>
        <p:spPr>
          <a:xfrm>
            <a:off x="1605506" y="3556643"/>
            <a:ext cx="5366075"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dirty="0">
                <a:solidFill>
                  <a:srgbClr val="FFFFFF"/>
                </a:solidFill>
                <a:latin typeface="Arial" panose="020B0604020202020204" pitchFamily="34" charset="0"/>
                <a:ea typeface="Montserrat"/>
                <a:cs typeface="Arial" panose="020B0604020202020204" pitchFamily="34" charset="0"/>
                <a:sym typeface="Montserrat"/>
              </a:rPr>
              <a:t>answered on water conservation at</a:t>
            </a:r>
            <a:r>
              <a:rPr lang="en-US" b="1" dirty="0">
                <a:solidFill>
                  <a:srgbClr val="FFFFFF"/>
                </a:solidFill>
                <a:latin typeface="Arial" panose="020B0604020202020204" pitchFamily="34" charset="0"/>
                <a:ea typeface="Montserrat Bold"/>
                <a:cs typeface="Arial" panose="020B0604020202020204" pitchFamily="34" charset="0"/>
                <a:sym typeface="Montserrat Bold"/>
              </a:rPr>
              <a:t> Ask a Master Gardener</a:t>
            </a:r>
            <a:r>
              <a:rPr lang="en-US" dirty="0">
                <a:solidFill>
                  <a:srgbClr val="FFFFFF"/>
                </a:solidFill>
                <a:latin typeface="Arial" panose="020B0604020202020204" pitchFamily="34" charset="0"/>
                <a:ea typeface="Montserrat"/>
                <a:cs typeface="Arial" panose="020B0604020202020204" pitchFamily="34" charset="0"/>
                <a:sym typeface="Montserrat"/>
              </a:rPr>
              <a:t> plant clinics, helping gardeners adopt efficient practices.</a:t>
            </a:r>
          </a:p>
        </p:txBody>
      </p:sp>
      <p:sp>
        <p:nvSpPr>
          <p:cNvPr id="16" name="TextBox 16"/>
          <p:cNvSpPr txBox="1"/>
          <p:nvPr/>
        </p:nvSpPr>
        <p:spPr>
          <a:xfrm>
            <a:off x="304668" y="4720040"/>
            <a:ext cx="1071941"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26%</a:t>
            </a:r>
          </a:p>
        </p:txBody>
      </p:sp>
      <p:sp>
        <p:nvSpPr>
          <p:cNvPr id="17" name="TextBox 17"/>
          <p:cNvSpPr txBox="1"/>
          <p:nvPr/>
        </p:nvSpPr>
        <p:spPr>
          <a:xfrm>
            <a:off x="1612423" y="4741472"/>
            <a:ext cx="5359159"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Improved understanding of how water conservation </a:t>
            </a:r>
            <a:r>
              <a:rPr lang="en-US" b="1" dirty="0">
                <a:solidFill>
                  <a:srgbClr val="FFFFFF"/>
                </a:solidFill>
                <a:latin typeface="Arial" panose="020B0604020202020204" pitchFamily="34" charset="0"/>
                <a:ea typeface="Montserrat Bold"/>
                <a:cs typeface="Arial" panose="020B0604020202020204" pitchFamily="34" charset="0"/>
                <a:sym typeface="Montserrat Bold"/>
              </a:rPr>
              <a:t>BENIFITS</a:t>
            </a:r>
            <a:r>
              <a:rPr lang="en-US" dirty="0">
                <a:solidFill>
                  <a:srgbClr val="FFFFFF"/>
                </a:solidFill>
                <a:latin typeface="Arial" panose="020B0604020202020204" pitchFamily="34" charset="0"/>
                <a:ea typeface="Montserrat"/>
                <a:cs typeface="Arial" panose="020B0604020202020204" pitchFamily="34" charset="0"/>
                <a:sym typeface="Montserrat"/>
              </a:rPr>
              <a:t> people, agriculture, and the environment.</a:t>
            </a:r>
          </a:p>
        </p:txBody>
      </p:sp>
      <p:sp>
        <p:nvSpPr>
          <p:cNvPr id="25" name="TextBox 25"/>
          <p:cNvSpPr txBox="1"/>
          <p:nvPr/>
        </p:nvSpPr>
        <p:spPr>
          <a:xfrm>
            <a:off x="328948" y="5628644"/>
            <a:ext cx="1071941"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31%</a:t>
            </a:r>
          </a:p>
        </p:txBody>
      </p:sp>
      <p:sp>
        <p:nvSpPr>
          <p:cNvPr id="26" name="TextBox 26"/>
          <p:cNvSpPr txBox="1"/>
          <p:nvPr/>
        </p:nvSpPr>
        <p:spPr>
          <a:xfrm>
            <a:off x="1633164" y="5650076"/>
            <a:ext cx="5338418"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Gained understanding of how home landscapes </a:t>
            </a:r>
            <a:r>
              <a:rPr lang="en-US" b="1" dirty="0">
                <a:solidFill>
                  <a:srgbClr val="FFFFFF"/>
                </a:solidFill>
                <a:latin typeface="Arial" panose="020B0604020202020204" pitchFamily="34" charset="0"/>
                <a:ea typeface="Montserrat Bold"/>
                <a:cs typeface="Arial" panose="020B0604020202020204" pitchFamily="34" charset="0"/>
                <a:sym typeface="Montserrat Bold"/>
              </a:rPr>
              <a:t>IMPACT</a:t>
            </a:r>
            <a:r>
              <a:rPr lang="en-US" dirty="0">
                <a:solidFill>
                  <a:srgbClr val="FFFFFF"/>
                </a:solidFill>
                <a:latin typeface="Arial" panose="020B0604020202020204" pitchFamily="34" charset="0"/>
                <a:ea typeface="Montserrat"/>
                <a:cs typeface="Arial" panose="020B0604020202020204" pitchFamily="34" charset="0"/>
                <a:sym typeface="Montserrat"/>
              </a:rPr>
              <a:t> the local watershed and water quality.</a:t>
            </a:r>
          </a:p>
        </p:txBody>
      </p:sp>
      <p:sp>
        <p:nvSpPr>
          <p:cNvPr id="19" name="TextBox 19"/>
          <p:cNvSpPr txBox="1"/>
          <p:nvPr/>
        </p:nvSpPr>
        <p:spPr>
          <a:xfrm>
            <a:off x="304668" y="6537249"/>
            <a:ext cx="1071941"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  31%</a:t>
            </a:r>
          </a:p>
        </p:txBody>
      </p:sp>
      <p:sp>
        <p:nvSpPr>
          <p:cNvPr id="20" name="TextBox 20"/>
          <p:cNvSpPr txBox="1"/>
          <p:nvPr/>
        </p:nvSpPr>
        <p:spPr>
          <a:xfrm>
            <a:off x="1612981" y="6558681"/>
            <a:ext cx="5606063"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Improved understanding of how individual landscapes </a:t>
            </a:r>
            <a:r>
              <a:rPr lang="en-US" b="1" dirty="0">
                <a:solidFill>
                  <a:srgbClr val="FFFFFF"/>
                </a:solidFill>
                <a:latin typeface="Arial" panose="020B0604020202020204" pitchFamily="34" charset="0"/>
                <a:ea typeface="Montserrat Bold"/>
                <a:cs typeface="Arial" panose="020B0604020202020204" pitchFamily="34" charset="0"/>
                <a:sym typeface="Montserrat Bold"/>
              </a:rPr>
              <a:t>INFLUENCE</a:t>
            </a:r>
            <a:r>
              <a:rPr lang="en-US" dirty="0">
                <a:solidFill>
                  <a:srgbClr val="FFFFFF"/>
                </a:solidFill>
                <a:latin typeface="Arial" panose="020B0604020202020204" pitchFamily="34" charset="0"/>
                <a:ea typeface="Montserrat"/>
                <a:cs typeface="Arial" panose="020B0604020202020204" pitchFamily="34" charset="0"/>
                <a:sym typeface="Montserrat"/>
              </a:rPr>
              <a:t> water availability and conservation.</a:t>
            </a:r>
          </a:p>
        </p:txBody>
      </p:sp>
      <p:sp>
        <p:nvSpPr>
          <p:cNvPr id="22" name="TextBox 22"/>
          <p:cNvSpPr txBox="1"/>
          <p:nvPr/>
        </p:nvSpPr>
        <p:spPr>
          <a:xfrm>
            <a:off x="304668" y="7445853"/>
            <a:ext cx="1071941"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27%</a:t>
            </a:r>
          </a:p>
        </p:txBody>
      </p:sp>
      <p:sp>
        <p:nvSpPr>
          <p:cNvPr id="23" name="TextBox 23"/>
          <p:cNvSpPr txBox="1"/>
          <p:nvPr/>
        </p:nvSpPr>
        <p:spPr>
          <a:xfrm>
            <a:off x="1612981" y="7467285"/>
            <a:ext cx="5358602"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Improved understanding of key water conservation </a:t>
            </a:r>
            <a:r>
              <a:rPr lang="en-US" b="1" dirty="0">
                <a:solidFill>
                  <a:srgbClr val="FFFFFF"/>
                </a:solidFill>
                <a:latin typeface="Arial" panose="020B0604020202020204" pitchFamily="34" charset="0"/>
                <a:ea typeface="Montserrat Bold"/>
                <a:cs typeface="Arial" panose="020B0604020202020204" pitchFamily="34" charset="0"/>
                <a:sym typeface="Montserrat Bold"/>
              </a:rPr>
              <a:t>PRINCIPLES</a:t>
            </a:r>
            <a:r>
              <a:rPr lang="en-US" dirty="0">
                <a:solidFill>
                  <a:srgbClr val="FFFFFF"/>
                </a:solidFill>
                <a:latin typeface="Arial" panose="020B0604020202020204" pitchFamily="34" charset="0"/>
                <a:ea typeface="Montserrat"/>
                <a:cs typeface="Arial" panose="020B0604020202020204" pitchFamily="34" charset="0"/>
                <a:sym typeface="Montserrat"/>
              </a:rPr>
              <a:t> and their impact on sustainability.</a:t>
            </a:r>
          </a:p>
        </p:txBody>
      </p:sp>
      <p:sp>
        <p:nvSpPr>
          <p:cNvPr id="31" name="TextBox 31"/>
          <p:cNvSpPr txBox="1"/>
          <p:nvPr/>
        </p:nvSpPr>
        <p:spPr>
          <a:xfrm>
            <a:off x="328948" y="8354458"/>
            <a:ext cx="1071941"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28%</a:t>
            </a:r>
          </a:p>
        </p:txBody>
      </p:sp>
      <p:sp>
        <p:nvSpPr>
          <p:cNvPr id="32" name="TextBox 32"/>
          <p:cNvSpPr txBox="1"/>
          <p:nvPr/>
        </p:nvSpPr>
        <p:spPr>
          <a:xfrm>
            <a:off x="1633722" y="8375890"/>
            <a:ext cx="5337860"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Learned ways to </a:t>
            </a:r>
            <a:r>
              <a:rPr lang="en-US" b="1" dirty="0">
                <a:solidFill>
                  <a:srgbClr val="FFFFFF"/>
                </a:solidFill>
                <a:latin typeface="Arial" panose="020B0604020202020204" pitchFamily="34" charset="0"/>
                <a:ea typeface="Montserrat Bold"/>
                <a:cs typeface="Arial" panose="020B0604020202020204" pitchFamily="34" charset="0"/>
                <a:sym typeface="Montserrat Bold"/>
              </a:rPr>
              <a:t>CONSERVE </a:t>
            </a:r>
            <a:r>
              <a:rPr lang="en-US" dirty="0">
                <a:solidFill>
                  <a:srgbClr val="FFFFFF"/>
                </a:solidFill>
                <a:latin typeface="Arial" panose="020B0604020202020204" pitchFamily="34" charset="0"/>
                <a:ea typeface="Montserrat"/>
                <a:cs typeface="Arial" panose="020B0604020202020204" pitchFamily="34" charset="0"/>
                <a:sym typeface="Montserrat"/>
              </a:rPr>
              <a:t>water through specific, sustainable techniques.</a:t>
            </a:r>
          </a:p>
        </p:txBody>
      </p:sp>
      <p:sp>
        <p:nvSpPr>
          <p:cNvPr id="28" name="TextBox 28"/>
          <p:cNvSpPr txBox="1"/>
          <p:nvPr/>
        </p:nvSpPr>
        <p:spPr>
          <a:xfrm>
            <a:off x="299029" y="9263062"/>
            <a:ext cx="1071941"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75%</a:t>
            </a:r>
          </a:p>
        </p:txBody>
      </p:sp>
      <p:sp>
        <p:nvSpPr>
          <p:cNvPr id="29" name="TextBox 29"/>
          <p:cNvSpPr txBox="1"/>
          <p:nvPr/>
        </p:nvSpPr>
        <p:spPr>
          <a:xfrm>
            <a:off x="1608163" y="9284494"/>
            <a:ext cx="5363418" cy="54630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Bold"/>
                <a:cs typeface="Arial" panose="020B0604020202020204" pitchFamily="34" charset="0"/>
                <a:sym typeface="Montserrat Bold"/>
              </a:rPr>
              <a:t>COMMITTED</a:t>
            </a:r>
            <a:r>
              <a:rPr lang="en-US" dirty="0">
                <a:solidFill>
                  <a:srgbClr val="FFFFFF"/>
                </a:solidFill>
                <a:latin typeface="Arial" panose="020B0604020202020204" pitchFamily="34" charset="0"/>
                <a:ea typeface="Montserrat"/>
                <a:cs typeface="Arial" panose="020B0604020202020204" pitchFamily="34" charset="0"/>
                <a:sym typeface="Montserrat"/>
              </a:rPr>
              <a:t> to adapting their home landscape to local conditions to conserve water.</a:t>
            </a:r>
          </a:p>
        </p:txBody>
      </p:sp>
      <p:sp>
        <p:nvSpPr>
          <p:cNvPr id="14" name="TextBox 14"/>
          <p:cNvSpPr txBox="1"/>
          <p:nvPr/>
        </p:nvSpPr>
        <p:spPr>
          <a:xfrm>
            <a:off x="7626106" y="1497657"/>
            <a:ext cx="10508389" cy="3034164"/>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drives lasting environmental stewardship by equipping communities with science-based water conservation practices that safeguard public health, protect ecosystems, and ensure the sustainability of local water resources.</a:t>
            </a:r>
          </a:p>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Through education, outreach, and hands-on demonstrations, volunteers provide individuals with the knowledge and tools to reduce pollution, improve water quality, and strengthen resilience against environmental challenges. Their efforts seek to lower municipal costs, enhance local water systems, and foster a culture of sustainability, ensuring that clean, accessible water remains available for future generations. </a:t>
            </a:r>
          </a:p>
        </p:txBody>
      </p:sp>
      <p:sp>
        <p:nvSpPr>
          <p:cNvPr id="33" name="Freeform 33" descr="A rain barrel with water running into it"/>
          <p:cNvSpPr/>
          <p:nvPr/>
        </p:nvSpPr>
        <p:spPr>
          <a:xfrm>
            <a:off x="7347832" y="4762903"/>
            <a:ext cx="11068957" cy="5626055"/>
          </a:xfrm>
          <a:custGeom>
            <a:avLst/>
            <a:gdLst/>
            <a:ahLst/>
            <a:cxnLst/>
            <a:rect l="l" t="t" r="r" b="b"/>
            <a:pathLst>
              <a:path w="11068957" h="5626055">
                <a:moveTo>
                  <a:pt x="0" y="0"/>
                </a:moveTo>
                <a:lnTo>
                  <a:pt x="11068957" y="0"/>
                </a:lnTo>
                <a:lnTo>
                  <a:pt x="11068957" y="5626055"/>
                </a:lnTo>
                <a:lnTo>
                  <a:pt x="0" y="5626055"/>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5" name="AutoShape 35">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6318" y="0"/>
            <a:ext cx="7440670" cy="10404213"/>
            <a:chOff x="0" y="0"/>
            <a:chExt cx="9406477" cy="13152980"/>
          </a:xfrm>
        </p:grpSpPr>
        <p:sp>
          <p:nvSpPr>
            <p:cNvPr id="3" name="Freeform 3"/>
            <p:cNvSpPr/>
            <p:nvPr/>
          </p:nvSpPr>
          <p:spPr>
            <a:xfrm>
              <a:off x="0" y="0"/>
              <a:ext cx="9406477" cy="13152980"/>
            </a:xfrm>
            <a:custGeom>
              <a:avLst/>
              <a:gdLst/>
              <a:ahLst/>
              <a:cxnLst/>
              <a:rect l="l" t="t" r="r" b="b"/>
              <a:pathLst>
                <a:path w="9406477" h="13152980">
                  <a:moveTo>
                    <a:pt x="0" y="0"/>
                  </a:moveTo>
                  <a:lnTo>
                    <a:pt x="9406477" y="0"/>
                  </a:lnTo>
                  <a:lnTo>
                    <a:pt x="9406477" y="13152980"/>
                  </a:lnTo>
                  <a:lnTo>
                    <a:pt x="0" y="13152980"/>
                  </a:lnTo>
                  <a:close/>
                </a:path>
              </a:pathLst>
            </a:custGeom>
            <a:solidFill>
              <a:srgbClr val="A60F2D"/>
            </a:solidFill>
          </p:spPr>
          <p:txBody>
            <a:bodyPr/>
            <a:lstStyle/>
            <a:p>
              <a:endParaRPr lang="en-US"/>
            </a:p>
          </p:txBody>
        </p:sp>
      </p:grpSp>
      <p:sp>
        <p:nvSpPr>
          <p:cNvPr id="13" name="TextBox 13"/>
          <p:cNvSpPr txBox="1">
            <a:spLocks noGrp="1"/>
          </p:cNvSpPr>
          <p:nvPr>
            <p:ph type="title" idx="4294967295"/>
          </p:nvPr>
        </p:nvSpPr>
        <p:spPr>
          <a:xfrm>
            <a:off x="7786273" y="433939"/>
            <a:ext cx="7837660"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89"/>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Nearby Nature</a:t>
            </a:r>
          </a:p>
        </p:txBody>
      </p:sp>
      <p:sp>
        <p:nvSpPr>
          <p:cNvPr id="36" name="TextBox 36"/>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362799" y="1102530"/>
            <a:ext cx="1162850"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Bold"/>
                <a:cs typeface="Arial" panose="020B0604020202020204" pitchFamily="34" charset="0"/>
                <a:sym typeface="Montserrat Bold"/>
              </a:rPr>
              <a:t>1,037</a:t>
            </a:r>
          </a:p>
        </p:txBody>
      </p:sp>
      <p:sp>
        <p:nvSpPr>
          <p:cNvPr id="6" name="TextBox 6"/>
          <p:cNvSpPr txBox="1"/>
          <p:nvPr/>
        </p:nvSpPr>
        <p:spPr>
          <a:xfrm>
            <a:off x="1702622" y="1123962"/>
            <a:ext cx="5209713" cy="822533"/>
          </a:xfrm>
          <a:prstGeom prst="rect">
            <a:avLst/>
          </a:prstGeom>
        </p:spPr>
        <p:txBody>
          <a:bodyPr lIns="0" tIns="0" rIns="0" bIns="0" rtlCol="0" anchor="t">
            <a:spAutoFit/>
          </a:bodyPr>
          <a:lstStyle/>
          <a:p>
            <a:pPr algn="l">
              <a:lnSpc>
                <a:spcPts val="2240"/>
              </a:lnSpc>
            </a:pPr>
            <a:r>
              <a:rPr lang="en-US" b="1">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b="1">
                <a:solidFill>
                  <a:srgbClr val="FFFFFF"/>
                </a:solidFill>
                <a:latin typeface="Arial" panose="020B0604020202020204" pitchFamily="34" charset="0"/>
                <a:ea typeface="Montserrat Semi-Bold"/>
                <a:cs typeface="Arial" panose="020B0604020202020204" pitchFamily="34" charset="0"/>
                <a:sym typeface="Montserrat Semi-Bold"/>
              </a:rPr>
              <a:t> </a:t>
            </a:r>
            <a:r>
              <a:rPr lang="en-US">
                <a:solidFill>
                  <a:srgbClr val="FFFFFF"/>
                </a:solidFill>
                <a:latin typeface="Arial" panose="020B0604020202020204" pitchFamily="34" charset="0"/>
                <a:ea typeface="Montserrat"/>
                <a:cs typeface="Arial" panose="020B0604020202020204" pitchFamily="34" charset="0"/>
                <a:sym typeface="Montserrat"/>
              </a:rPr>
              <a:t>AND</a:t>
            </a:r>
            <a:r>
              <a:rPr lang="en-US" b="1">
                <a:solidFill>
                  <a:srgbClr val="FFFFFF"/>
                </a:solidFill>
                <a:latin typeface="Arial" panose="020B0604020202020204" pitchFamily="34" charset="0"/>
                <a:ea typeface="Montserrat Semi-Bold"/>
                <a:cs typeface="Arial" panose="020B0604020202020204" pitchFamily="34" charset="0"/>
                <a:sym typeface="Montserrat Semi-Bold"/>
              </a:rPr>
              <a:t> YOUTH </a:t>
            </a:r>
            <a:r>
              <a:rPr lang="en-US">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centered on exploring and understanding nearby nature.</a:t>
            </a:r>
          </a:p>
        </p:txBody>
      </p:sp>
      <p:sp>
        <p:nvSpPr>
          <p:cNvPr id="11" name="TextBox 11"/>
          <p:cNvSpPr txBox="1"/>
          <p:nvPr/>
        </p:nvSpPr>
        <p:spPr>
          <a:xfrm>
            <a:off x="1" y="2151978"/>
            <a:ext cx="1525650" cy="537904"/>
          </a:xfrm>
          <a:prstGeom prst="rect">
            <a:avLst/>
          </a:prstGeom>
        </p:spPr>
        <p:txBody>
          <a:bodyPr wrap="square"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13,154</a:t>
            </a:r>
          </a:p>
        </p:txBody>
      </p:sp>
      <p:sp>
        <p:nvSpPr>
          <p:cNvPr id="12" name="TextBox 12"/>
          <p:cNvSpPr txBox="1"/>
          <p:nvPr/>
        </p:nvSpPr>
        <p:spPr>
          <a:xfrm>
            <a:off x="1703602" y="2173410"/>
            <a:ext cx="5208734"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dirty="0">
                <a:solidFill>
                  <a:srgbClr val="FFFFFF"/>
                </a:solidFill>
                <a:latin typeface="Arial" panose="020B0604020202020204" pitchFamily="34" charset="0"/>
                <a:ea typeface="Montserrat"/>
                <a:cs typeface="Arial" panose="020B0604020202020204" pitchFamily="34" charset="0"/>
                <a:sym typeface="Montserrat"/>
              </a:rPr>
              <a:t>developed essential knowledge and skills in sustainable horticulture to support and enrich nearby nature.</a:t>
            </a:r>
          </a:p>
        </p:txBody>
      </p:sp>
      <p:sp>
        <p:nvSpPr>
          <p:cNvPr id="8" name="TextBox 8"/>
          <p:cNvSpPr txBox="1"/>
          <p:nvPr/>
        </p:nvSpPr>
        <p:spPr>
          <a:xfrm>
            <a:off x="89752" y="3201425"/>
            <a:ext cx="1435897"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10,592</a:t>
            </a:r>
          </a:p>
        </p:txBody>
      </p:sp>
      <p:sp>
        <p:nvSpPr>
          <p:cNvPr id="9" name="TextBox 9"/>
          <p:cNvSpPr txBox="1"/>
          <p:nvPr/>
        </p:nvSpPr>
        <p:spPr>
          <a:xfrm>
            <a:off x="1687574" y="3222857"/>
            <a:ext cx="5131837" cy="1110560"/>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dirty="0">
                <a:solidFill>
                  <a:srgbClr val="FFFFFF"/>
                </a:solidFill>
                <a:latin typeface="Arial" panose="020B0604020202020204" pitchFamily="34" charset="0"/>
                <a:ea typeface="Montserrat"/>
                <a:cs typeface="Arial" panose="020B0604020202020204" pitchFamily="34" charset="0"/>
                <a:sym typeface="Montserrat"/>
              </a:rPr>
              <a:t>answered at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Ask a Master Gardener </a:t>
            </a:r>
            <a:r>
              <a:rPr lang="en-US" dirty="0">
                <a:solidFill>
                  <a:srgbClr val="FFFFFF"/>
                </a:solidFill>
                <a:latin typeface="Arial" panose="020B0604020202020204" pitchFamily="34" charset="0"/>
                <a:ea typeface="Montserrat"/>
                <a:cs typeface="Arial" panose="020B0604020202020204" pitchFamily="34" charset="0"/>
                <a:sym typeface="Montserrat"/>
              </a:rPr>
              <a:t>plant clinics about nearby nature, helping communities better understand and appreciate their local environment.</a:t>
            </a:r>
          </a:p>
        </p:txBody>
      </p:sp>
      <p:sp>
        <p:nvSpPr>
          <p:cNvPr id="16" name="TextBox 16"/>
          <p:cNvSpPr txBox="1"/>
          <p:nvPr/>
        </p:nvSpPr>
        <p:spPr>
          <a:xfrm>
            <a:off x="362091" y="4527097"/>
            <a:ext cx="1163559"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30%</a:t>
            </a:r>
          </a:p>
        </p:txBody>
      </p:sp>
      <p:sp>
        <p:nvSpPr>
          <p:cNvPr id="17" name="TextBox 17"/>
          <p:cNvSpPr txBox="1"/>
          <p:nvPr/>
        </p:nvSpPr>
        <p:spPr>
          <a:xfrm>
            <a:off x="1711085" y="4548529"/>
            <a:ext cx="5208734"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Enhanced understanding of the benefits of </a:t>
            </a:r>
            <a:r>
              <a:rPr lang="en-US" b="1" dirty="0">
                <a:solidFill>
                  <a:srgbClr val="FFFFFF"/>
                </a:solidFill>
                <a:latin typeface="Arial" panose="020B0604020202020204" pitchFamily="34" charset="0"/>
                <a:ea typeface="Montserrat Bold"/>
                <a:cs typeface="Arial" panose="020B0604020202020204" pitchFamily="34" charset="0"/>
                <a:sym typeface="Montserrat Bold"/>
              </a:rPr>
              <a:t>ENGAGING</a:t>
            </a:r>
            <a:r>
              <a:rPr lang="en-US" dirty="0">
                <a:solidFill>
                  <a:srgbClr val="FFFFFF"/>
                </a:solidFill>
                <a:latin typeface="Arial" panose="020B0604020202020204" pitchFamily="34" charset="0"/>
                <a:ea typeface="Montserrat"/>
                <a:cs typeface="Arial" panose="020B0604020202020204" pitchFamily="34" charset="0"/>
                <a:sym typeface="Montserrat"/>
              </a:rPr>
              <a:t> with nature at both individual landscape and broader community levels.</a:t>
            </a:r>
          </a:p>
        </p:txBody>
      </p:sp>
      <p:sp>
        <p:nvSpPr>
          <p:cNvPr id="25" name="TextBox 25"/>
          <p:cNvSpPr txBox="1"/>
          <p:nvPr/>
        </p:nvSpPr>
        <p:spPr>
          <a:xfrm>
            <a:off x="362091" y="5576545"/>
            <a:ext cx="1163559"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26%</a:t>
            </a:r>
          </a:p>
        </p:txBody>
      </p:sp>
      <p:sp>
        <p:nvSpPr>
          <p:cNvPr id="26" name="TextBox 26"/>
          <p:cNvSpPr txBox="1"/>
          <p:nvPr/>
        </p:nvSpPr>
        <p:spPr>
          <a:xfrm>
            <a:off x="1747525" y="5597977"/>
            <a:ext cx="5208733"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Greater recognition of the role a home landscape plays in </a:t>
            </a:r>
            <a:r>
              <a:rPr lang="en-US" b="1" dirty="0">
                <a:solidFill>
                  <a:srgbClr val="FFFFFF"/>
                </a:solidFill>
                <a:latin typeface="Arial" panose="020B0604020202020204" pitchFamily="34" charset="0"/>
                <a:ea typeface="Montserrat Bold"/>
                <a:cs typeface="Arial" panose="020B0604020202020204" pitchFamily="34" charset="0"/>
                <a:sym typeface="Montserrat Bold"/>
              </a:rPr>
              <a:t>SUPPORTING </a:t>
            </a:r>
            <a:r>
              <a:rPr lang="en-US" dirty="0">
                <a:solidFill>
                  <a:srgbClr val="FFFFFF"/>
                </a:solidFill>
                <a:latin typeface="Arial" panose="020B0604020202020204" pitchFamily="34" charset="0"/>
                <a:ea typeface="Montserrat"/>
                <a:cs typeface="Arial" panose="020B0604020202020204" pitchFamily="34" charset="0"/>
                <a:sym typeface="Montserrat"/>
              </a:rPr>
              <a:t>the local ecosystem.</a:t>
            </a:r>
          </a:p>
        </p:txBody>
      </p:sp>
      <p:sp>
        <p:nvSpPr>
          <p:cNvPr id="19" name="TextBox 19"/>
          <p:cNvSpPr txBox="1"/>
          <p:nvPr/>
        </p:nvSpPr>
        <p:spPr>
          <a:xfrm>
            <a:off x="362091" y="6349767"/>
            <a:ext cx="1163559"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 25%</a:t>
            </a:r>
          </a:p>
        </p:txBody>
      </p:sp>
      <p:sp>
        <p:nvSpPr>
          <p:cNvPr id="20" name="TextBox 20"/>
          <p:cNvSpPr txBox="1"/>
          <p:nvPr/>
        </p:nvSpPr>
        <p:spPr>
          <a:xfrm>
            <a:off x="1769973" y="6371199"/>
            <a:ext cx="5448945" cy="1104661"/>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Increased awareness of shared green spaces and green infrastructure as valuable community resources, along with the </a:t>
            </a:r>
            <a:r>
              <a:rPr lang="en-US" b="1" dirty="0">
                <a:solidFill>
                  <a:srgbClr val="FFFFFF"/>
                </a:solidFill>
                <a:latin typeface="Arial" panose="020B0604020202020204" pitchFamily="34" charset="0"/>
                <a:ea typeface="Montserrat Bold"/>
                <a:cs typeface="Arial" panose="020B0604020202020204" pitchFamily="34" charset="0"/>
                <a:sym typeface="Montserrat Bold"/>
              </a:rPr>
              <a:t>RESPONSIBILITY</a:t>
            </a:r>
            <a:r>
              <a:rPr lang="en-US" dirty="0">
                <a:solidFill>
                  <a:srgbClr val="FFFFFF"/>
                </a:solidFill>
                <a:latin typeface="Arial" panose="020B0604020202020204" pitchFamily="34" charset="0"/>
                <a:ea typeface="Montserrat"/>
                <a:cs typeface="Arial" panose="020B0604020202020204" pitchFamily="34" charset="0"/>
                <a:sym typeface="Montserrat"/>
              </a:rPr>
              <a:t> of individuals in safeguarding their benefits.</a:t>
            </a:r>
          </a:p>
        </p:txBody>
      </p:sp>
      <p:sp>
        <p:nvSpPr>
          <p:cNvPr id="22" name="TextBox 22"/>
          <p:cNvSpPr txBox="1"/>
          <p:nvPr/>
        </p:nvSpPr>
        <p:spPr>
          <a:xfrm>
            <a:off x="362091" y="7675439"/>
            <a:ext cx="1163559"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29%</a:t>
            </a:r>
          </a:p>
        </p:txBody>
      </p:sp>
      <p:sp>
        <p:nvSpPr>
          <p:cNvPr id="23" name="TextBox 23"/>
          <p:cNvSpPr txBox="1"/>
          <p:nvPr/>
        </p:nvSpPr>
        <p:spPr>
          <a:xfrm>
            <a:off x="1712064" y="7696871"/>
            <a:ext cx="5506853"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Improved knowledge of how to </a:t>
            </a:r>
            <a:r>
              <a:rPr lang="en-US" b="1" dirty="0">
                <a:solidFill>
                  <a:srgbClr val="FFFFFF"/>
                </a:solidFill>
                <a:latin typeface="Arial" panose="020B0604020202020204" pitchFamily="34" charset="0"/>
                <a:ea typeface="Montserrat Bold"/>
                <a:cs typeface="Arial" panose="020B0604020202020204" pitchFamily="34" charset="0"/>
                <a:sym typeface="Montserrat Bold"/>
              </a:rPr>
              <a:t>OPTIMIZE </a:t>
            </a:r>
            <a:r>
              <a:rPr lang="en-US" dirty="0">
                <a:solidFill>
                  <a:srgbClr val="FFFFFF"/>
                </a:solidFill>
                <a:latin typeface="Arial" panose="020B0604020202020204" pitchFamily="34" charset="0"/>
                <a:ea typeface="Montserrat"/>
                <a:cs typeface="Arial" panose="020B0604020202020204" pitchFamily="34" charset="0"/>
                <a:sym typeface="Montserrat"/>
              </a:rPr>
              <a:t>the advantages of nature in the home landscape through thoughtful design, plant selection, and maintenance.</a:t>
            </a:r>
          </a:p>
        </p:txBody>
      </p:sp>
      <p:sp>
        <p:nvSpPr>
          <p:cNvPr id="28" name="TextBox 28"/>
          <p:cNvSpPr txBox="1"/>
          <p:nvPr/>
        </p:nvSpPr>
        <p:spPr>
          <a:xfrm>
            <a:off x="362091" y="8724887"/>
            <a:ext cx="1163559"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30%</a:t>
            </a:r>
          </a:p>
        </p:txBody>
      </p:sp>
      <p:sp>
        <p:nvSpPr>
          <p:cNvPr id="29" name="TextBox 29"/>
          <p:cNvSpPr txBox="1"/>
          <p:nvPr/>
        </p:nvSpPr>
        <p:spPr>
          <a:xfrm>
            <a:off x="1712064" y="8746319"/>
            <a:ext cx="5506853"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Strengthened ability to </a:t>
            </a:r>
            <a:r>
              <a:rPr lang="en-US" b="1" dirty="0">
                <a:solidFill>
                  <a:srgbClr val="FFFFFF"/>
                </a:solidFill>
                <a:latin typeface="Arial" panose="020B0604020202020204" pitchFamily="34" charset="0"/>
                <a:ea typeface="Montserrat Bold"/>
                <a:cs typeface="Arial" panose="020B0604020202020204" pitchFamily="34" charset="0"/>
                <a:sym typeface="Montserrat Bold"/>
              </a:rPr>
              <a:t>SELECT</a:t>
            </a:r>
            <a:r>
              <a:rPr lang="en-US" dirty="0">
                <a:solidFill>
                  <a:srgbClr val="FFFFFF"/>
                </a:solidFill>
                <a:latin typeface="Arial" panose="020B0604020202020204" pitchFamily="34" charset="0"/>
                <a:ea typeface="Montserrat"/>
                <a:cs typeface="Arial" panose="020B0604020202020204" pitchFamily="34" charset="0"/>
                <a:sym typeface="Montserrat"/>
              </a:rPr>
              <a:t> the right plant for the right location to promote sustainability and resilience.</a:t>
            </a:r>
          </a:p>
        </p:txBody>
      </p:sp>
      <p:sp>
        <p:nvSpPr>
          <p:cNvPr id="31" name="TextBox 31"/>
          <p:cNvSpPr txBox="1"/>
          <p:nvPr/>
        </p:nvSpPr>
        <p:spPr>
          <a:xfrm>
            <a:off x="362091" y="9498110"/>
            <a:ext cx="1163559"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59%</a:t>
            </a:r>
          </a:p>
        </p:txBody>
      </p:sp>
      <p:sp>
        <p:nvSpPr>
          <p:cNvPr id="32" name="TextBox 32"/>
          <p:cNvSpPr txBox="1"/>
          <p:nvPr/>
        </p:nvSpPr>
        <p:spPr>
          <a:xfrm>
            <a:off x="1748503" y="9519541"/>
            <a:ext cx="5506853" cy="264175"/>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Bold"/>
                <a:cs typeface="Arial" panose="020B0604020202020204" pitchFamily="34" charset="0"/>
                <a:sym typeface="Montserrat Bold"/>
              </a:rPr>
              <a:t>COMMITTED</a:t>
            </a:r>
            <a:r>
              <a:rPr lang="en-US" dirty="0">
                <a:solidFill>
                  <a:srgbClr val="FFFFFF"/>
                </a:solidFill>
                <a:latin typeface="Arial" panose="020B0604020202020204" pitchFamily="34" charset="0"/>
                <a:ea typeface="Montserrat"/>
                <a:cs typeface="Arial" panose="020B0604020202020204" pitchFamily="34" charset="0"/>
                <a:sym typeface="Montserrat"/>
              </a:rPr>
              <a:t> to spending more time outdoors.</a:t>
            </a:r>
          </a:p>
        </p:txBody>
      </p:sp>
      <p:sp>
        <p:nvSpPr>
          <p:cNvPr id="14" name="TextBox 14"/>
          <p:cNvSpPr txBox="1"/>
          <p:nvPr/>
        </p:nvSpPr>
        <p:spPr>
          <a:xfrm>
            <a:off x="7641386" y="1436219"/>
            <a:ext cx="10171137" cy="4578882"/>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directly impacts community health by equipping individuals and families with science-based education that fosters physical and mental well-being, strengthens social connections, and builds resilient landscapes. Research shows that being in nature reduces stress, lowers the risk of cardiovascular disease, and improves cognitive function.</a:t>
            </a:r>
          </a:p>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Through hands-on workshops and outreach, Master Gardeners empower individuals to create pollinator-friendly landscapes, urban gardens, and sustainable green spaces that reduce pollution, manage stormwater, and mitigate the urban heat island effect. These efforts improve air and water quality, and provide essential spaces for recreation and relaxation, ensuring that communities continue to benefit from nature’s health advantages for generations to come.</a:t>
            </a:r>
          </a:p>
          <a:p>
            <a:pPr algn="l">
              <a:lnSpc>
                <a:spcPts val="2988"/>
              </a:lnSpc>
            </a:pPr>
            <a:endParaRPr lang="en-US" sz="200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33" name="Freeform 33" descr="Woman and young girl watching ducks in a pond at a park"/>
          <p:cNvSpPr/>
          <p:nvPr/>
        </p:nvSpPr>
        <p:spPr>
          <a:xfrm>
            <a:off x="7364351" y="5864963"/>
            <a:ext cx="10913709" cy="4841137"/>
          </a:xfrm>
          <a:custGeom>
            <a:avLst/>
            <a:gdLst/>
            <a:ahLst/>
            <a:cxnLst/>
            <a:rect l="l" t="t" r="r" b="b"/>
            <a:pathLst>
              <a:path w="10923648" h="5410938">
                <a:moveTo>
                  <a:pt x="0" y="0"/>
                </a:moveTo>
                <a:lnTo>
                  <a:pt x="10923648" y="0"/>
                </a:lnTo>
                <a:lnTo>
                  <a:pt x="10923648" y="5410938"/>
                </a:lnTo>
                <a:lnTo>
                  <a:pt x="0" y="5410938"/>
                </a:lnTo>
                <a:lnTo>
                  <a:pt x="0" y="0"/>
                </a:lnTo>
                <a:close/>
              </a:path>
            </a:pathLst>
          </a:custGeom>
          <a:blipFill>
            <a:blip r:embed="rId2" cstate="print">
              <a:extLst>
                <a:ext uri="{28A0092B-C50C-407E-A947-70E740481C1C}">
                  <a14:useLocalDpi xmlns:a14="http://schemas.microsoft.com/office/drawing/2010/main" val="0"/>
                </a:ext>
              </a:extLst>
            </a:blip>
            <a:stretch>
              <a:fillRect r="376"/>
            </a:stretch>
          </a:blipFill>
        </p:spPr>
        <p:txBody>
          <a:bodyPr/>
          <a:lstStyle/>
          <a:p>
            <a:endParaRPr lang="en-US"/>
          </a:p>
        </p:txBody>
      </p:sp>
      <p:sp>
        <p:nvSpPr>
          <p:cNvPr id="35" name="AutoShape 35">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947" y="-117213"/>
            <a:ext cx="7601656" cy="10404213"/>
            <a:chOff x="0" y="0"/>
            <a:chExt cx="9609995" cy="13152980"/>
          </a:xfrm>
        </p:grpSpPr>
        <p:sp>
          <p:nvSpPr>
            <p:cNvPr id="3" name="Freeform 3"/>
            <p:cNvSpPr/>
            <p:nvPr/>
          </p:nvSpPr>
          <p:spPr>
            <a:xfrm>
              <a:off x="0" y="0"/>
              <a:ext cx="9609995" cy="13152980"/>
            </a:xfrm>
            <a:custGeom>
              <a:avLst/>
              <a:gdLst/>
              <a:ahLst/>
              <a:cxnLst/>
              <a:rect l="l" t="t" r="r" b="b"/>
              <a:pathLst>
                <a:path w="9609995" h="13152980">
                  <a:moveTo>
                    <a:pt x="0" y="0"/>
                  </a:moveTo>
                  <a:lnTo>
                    <a:pt x="9609995" y="0"/>
                  </a:lnTo>
                  <a:lnTo>
                    <a:pt x="9609995" y="13152980"/>
                  </a:lnTo>
                  <a:lnTo>
                    <a:pt x="0" y="13152980"/>
                  </a:lnTo>
                  <a:close/>
                </a:path>
              </a:pathLst>
            </a:custGeom>
            <a:solidFill>
              <a:srgbClr val="A60F2D"/>
            </a:solidFill>
          </p:spPr>
          <p:txBody>
            <a:bodyPr/>
            <a:lstStyle/>
            <a:p>
              <a:endParaRPr lang="en-US"/>
            </a:p>
          </p:txBody>
        </p:sp>
      </p:grpSp>
      <p:sp>
        <p:nvSpPr>
          <p:cNvPr id="13" name="TextBox 13"/>
          <p:cNvSpPr txBox="1">
            <a:spLocks noGrp="1"/>
          </p:cNvSpPr>
          <p:nvPr>
            <p:ph type="title" idx="4294967295"/>
          </p:nvPr>
        </p:nvSpPr>
        <p:spPr>
          <a:xfrm>
            <a:off x="7668049" y="379495"/>
            <a:ext cx="9737294"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89"/>
              </a:lnSpc>
              <a:spcBef>
                <a:spcPts val="0"/>
              </a:spcBef>
              <a:spcAft>
                <a:spcPts val="0"/>
              </a:spcAft>
              <a:buClrTx/>
              <a:buSzTx/>
              <a:buFontTx/>
              <a:buNone/>
              <a:tabLst/>
              <a:defRPr/>
            </a:pPr>
            <a:r>
              <a:rPr kumimoji="0" lang="en-US" sz="6950"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Plant Biodiversity</a:t>
            </a:r>
          </a:p>
        </p:txBody>
      </p:sp>
      <p:sp>
        <p:nvSpPr>
          <p:cNvPr id="33" name="TextBox 33"/>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202717" y="1257509"/>
            <a:ext cx="1382174"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Bold"/>
                <a:cs typeface="Arial" panose="020B0604020202020204" pitchFamily="34" charset="0"/>
                <a:sym typeface="Montserrat Bold"/>
              </a:rPr>
              <a:t>2,560</a:t>
            </a:r>
          </a:p>
        </p:txBody>
      </p:sp>
      <p:sp>
        <p:nvSpPr>
          <p:cNvPr id="6" name="TextBox 6"/>
          <p:cNvSpPr txBox="1"/>
          <p:nvPr/>
        </p:nvSpPr>
        <p:spPr>
          <a:xfrm>
            <a:off x="1813307" y="1278941"/>
            <a:ext cx="5430578" cy="1104661"/>
          </a:xfrm>
          <a:prstGeom prst="rect">
            <a:avLst/>
          </a:prstGeom>
        </p:spPr>
        <p:txBody>
          <a:bodyPr lIns="0" tIns="0" rIns="0" bIns="0" rtlCol="0" anchor="t">
            <a:spAutoFit/>
          </a:bodyPr>
          <a:lstStyle/>
          <a:p>
            <a:pPr algn="l">
              <a:lnSpc>
                <a:spcPts val="2240"/>
              </a:lnSpc>
            </a:pPr>
            <a:r>
              <a:rPr lang="en-US" sz="1600" b="1">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sz="1600" b="1">
                <a:solidFill>
                  <a:srgbClr val="FFFFFF"/>
                </a:solidFill>
                <a:latin typeface="Arial" panose="020B0604020202020204" pitchFamily="34" charset="0"/>
                <a:ea typeface="Montserrat Semi-Bold"/>
                <a:cs typeface="Arial" panose="020B0604020202020204" pitchFamily="34" charset="0"/>
                <a:sym typeface="Montserrat Semi-Bold"/>
              </a:rPr>
              <a:t> </a:t>
            </a:r>
            <a:r>
              <a:rPr lang="en-US" sz="1600">
                <a:solidFill>
                  <a:srgbClr val="FFFFFF"/>
                </a:solidFill>
                <a:latin typeface="Arial" panose="020B0604020202020204" pitchFamily="34" charset="0"/>
                <a:ea typeface="Montserrat"/>
                <a:cs typeface="Arial" panose="020B0604020202020204" pitchFamily="34" charset="0"/>
                <a:sym typeface="Montserrat"/>
              </a:rPr>
              <a:t>AND</a:t>
            </a:r>
            <a:r>
              <a:rPr lang="en-US" sz="1600" b="1">
                <a:solidFill>
                  <a:srgbClr val="FFFFFF"/>
                </a:solidFill>
                <a:latin typeface="Arial" panose="020B0604020202020204" pitchFamily="34" charset="0"/>
                <a:ea typeface="Montserrat Semi-Bold"/>
                <a:cs typeface="Arial" panose="020B0604020202020204" pitchFamily="34" charset="0"/>
                <a:sym typeface="Montserrat Semi-Bold"/>
              </a:rPr>
              <a:t> YOUTH </a:t>
            </a:r>
            <a:r>
              <a:rPr lang="en-US" sz="160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educating about the significance of biodiversity and invasive species management..</a:t>
            </a:r>
          </a:p>
        </p:txBody>
      </p:sp>
      <p:sp>
        <p:nvSpPr>
          <p:cNvPr id="11" name="TextBox 11"/>
          <p:cNvSpPr txBox="1"/>
          <p:nvPr/>
        </p:nvSpPr>
        <p:spPr>
          <a:xfrm>
            <a:off x="10508" y="2645807"/>
            <a:ext cx="1574383"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9,082</a:t>
            </a:r>
          </a:p>
        </p:txBody>
      </p:sp>
      <p:sp>
        <p:nvSpPr>
          <p:cNvPr id="12" name="TextBox 12"/>
          <p:cNvSpPr txBox="1"/>
          <p:nvPr/>
        </p:nvSpPr>
        <p:spPr>
          <a:xfrm>
            <a:off x="1850247" y="2667239"/>
            <a:ext cx="5222101" cy="1104661"/>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sz="1600" dirty="0">
                <a:solidFill>
                  <a:srgbClr val="FFFFFF"/>
                </a:solidFill>
                <a:latin typeface="Arial" panose="020B0604020202020204" pitchFamily="34" charset="0"/>
                <a:ea typeface="Montserrat"/>
                <a:cs typeface="Arial" panose="020B0604020202020204" pitchFamily="34" charset="0"/>
                <a:sym typeface="Montserrat"/>
              </a:rPr>
              <a:t>gained a comprehensive understanding of biodiversity and invasive species management, equipping them with practical strategies to support ecosystem health in their communities.</a:t>
            </a:r>
          </a:p>
        </p:txBody>
      </p:sp>
      <p:sp>
        <p:nvSpPr>
          <p:cNvPr id="8" name="TextBox 8"/>
          <p:cNvSpPr txBox="1"/>
          <p:nvPr/>
        </p:nvSpPr>
        <p:spPr>
          <a:xfrm>
            <a:off x="-19050" y="4138057"/>
            <a:ext cx="1603941"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 8,527</a:t>
            </a:r>
          </a:p>
        </p:txBody>
      </p:sp>
      <p:sp>
        <p:nvSpPr>
          <p:cNvPr id="9" name="TextBox 9"/>
          <p:cNvSpPr txBox="1"/>
          <p:nvPr/>
        </p:nvSpPr>
        <p:spPr>
          <a:xfrm>
            <a:off x="1845855" y="4159489"/>
            <a:ext cx="5398030" cy="540404"/>
          </a:xfrm>
          <a:prstGeom prst="rect">
            <a:avLst/>
          </a:prstGeom>
        </p:spPr>
        <p:txBody>
          <a:bodyPr lIns="0" tIns="0" rIns="0" bIns="0" rtlCol="0" anchor="t">
            <a:spAutoFit/>
          </a:bodyPr>
          <a:lstStyle/>
          <a:p>
            <a:pPr algn="l">
              <a:lnSpc>
                <a:spcPts val="2240"/>
              </a:lnSpc>
            </a:pP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sz="1600" dirty="0">
                <a:solidFill>
                  <a:srgbClr val="FFFFFF"/>
                </a:solidFill>
                <a:latin typeface="Arial" panose="020B0604020202020204" pitchFamily="34" charset="0"/>
                <a:ea typeface="Montserrat"/>
                <a:cs typeface="Arial" panose="020B0604020202020204" pitchFamily="34" charset="0"/>
                <a:sym typeface="Montserrat"/>
              </a:rPr>
              <a:t>answered at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Ask a Master Gardener</a:t>
            </a:r>
            <a:r>
              <a:rPr lang="en-US" sz="1600" dirty="0">
                <a:solidFill>
                  <a:srgbClr val="FFFFFF"/>
                </a:solidFill>
                <a:latin typeface="Arial" panose="020B0604020202020204" pitchFamily="34" charset="0"/>
                <a:ea typeface="Montserrat"/>
                <a:cs typeface="Arial" panose="020B0604020202020204" pitchFamily="34" charset="0"/>
                <a:sym typeface="Montserrat"/>
              </a:rPr>
              <a:t> plant clinics provided valuable insights into plant biodiversity.</a:t>
            </a:r>
          </a:p>
        </p:txBody>
      </p:sp>
      <p:sp>
        <p:nvSpPr>
          <p:cNvPr id="16" name="TextBox 16"/>
          <p:cNvSpPr txBox="1"/>
          <p:nvPr/>
        </p:nvSpPr>
        <p:spPr>
          <a:xfrm>
            <a:off x="235933" y="5038864"/>
            <a:ext cx="1348958"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21%</a:t>
            </a:r>
          </a:p>
        </p:txBody>
      </p:sp>
      <p:sp>
        <p:nvSpPr>
          <p:cNvPr id="17" name="TextBox 17"/>
          <p:cNvSpPr txBox="1"/>
          <p:nvPr/>
        </p:nvSpPr>
        <p:spPr>
          <a:xfrm>
            <a:off x="1857286" y="5060296"/>
            <a:ext cx="5215063" cy="540404"/>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Improved understanding of the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VITAL ROLE</a:t>
            </a:r>
            <a:r>
              <a:rPr lang="en-US" sz="1600" dirty="0">
                <a:solidFill>
                  <a:srgbClr val="FFFFFF"/>
                </a:solidFill>
                <a:latin typeface="Arial" panose="020B0604020202020204" pitchFamily="34" charset="0"/>
                <a:ea typeface="Montserrat"/>
                <a:cs typeface="Arial" panose="020B0604020202020204" pitchFamily="34" charset="0"/>
                <a:sym typeface="Montserrat"/>
              </a:rPr>
              <a:t> plant biodiversity plays in human health and well-being.</a:t>
            </a:r>
          </a:p>
        </p:txBody>
      </p:sp>
      <p:sp>
        <p:nvSpPr>
          <p:cNvPr id="25" name="TextBox 25"/>
          <p:cNvSpPr txBox="1"/>
          <p:nvPr/>
        </p:nvSpPr>
        <p:spPr>
          <a:xfrm>
            <a:off x="235933" y="5913704"/>
            <a:ext cx="1348958"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22%</a:t>
            </a:r>
          </a:p>
        </p:txBody>
      </p:sp>
      <p:sp>
        <p:nvSpPr>
          <p:cNvPr id="26" name="TextBox 26"/>
          <p:cNvSpPr txBox="1"/>
          <p:nvPr/>
        </p:nvSpPr>
        <p:spPr>
          <a:xfrm>
            <a:off x="1850247" y="5935136"/>
            <a:ext cx="5393637" cy="1106200"/>
          </a:xfrm>
          <a:prstGeom prst="rect">
            <a:avLst/>
          </a:prstGeom>
        </p:spPr>
        <p:txBody>
          <a:bodyPr wrap="square"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Greater awareness of the actions individuals can take to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PROTECT  </a:t>
            </a:r>
            <a:r>
              <a:rPr lang="en-US" sz="1600" dirty="0">
                <a:solidFill>
                  <a:srgbClr val="FFFFFF"/>
                </a:solidFill>
                <a:latin typeface="Arial" panose="020B0604020202020204" pitchFamily="34" charset="0"/>
                <a:ea typeface="Montserrat"/>
                <a:cs typeface="Arial" panose="020B0604020202020204" pitchFamily="34" charset="0"/>
                <a:sym typeface="Montserrat"/>
              </a:rPr>
              <a:t>plant biodiversity, including reporting and removing invasive species, replacing lawns, and supporting native plant growth.</a:t>
            </a:r>
          </a:p>
        </p:txBody>
      </p:sp>
      <p:sp>
        <p:nvSpPr>
          <p:cNvPr id="19" name="TextBox 19"/>
          <p:cNvSpPr txBox="1"/>
          <p:nvPr/>
        </p:nvSpPr>
        <p:spPr>
          <a:xfrm>
            <a:off x="235933" y="7353300"/>
            <a:ext cx="1348958"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  19%</a:t>
            </a:r>
          </a:p>
        </p:txBody>
      </p:sp>
      <p:sp>
        <p:nvSpPr>
          <p:cNvPr id="20" name="TextBox 20"/>
          <p:cNvSpPr txBox="1"/>
          <p:nvPr/>
        </p:nvSpPr>
        <p:spPr>
          <a:xfrm>
            <a:off x="1850248" y="7374732"/>
            <a:ext cx="5125395" cy="540404"/>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Enhanced knowledge of how invasive species negatively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IMPACT</a:t>
            </a:r>
            <a:r>
              <a:rPr lang="en-US" sz="1600" dirty="0">
                <a:solidFill>
                  <a:srgbClr val="FFFFFF"/>
                </a:solidFill>
                <a:latin typeface="Arial" panose="020B0604020202020204" pitchFamily="34" charset="0"/>
                <a:ea typeface="Montserrat"/>
                <a:cs typeface="Arial" panose="020B0604020202020204" pitchFamily="34" charset="0"/>
                <a:sym typeface="Montserrat"/>
              </a:rPr>
              <a:t> ecosystems, agriculture, and infrastructure.</a:t>
            </a:r>
          </a:p>
        </p:txBody>
      </p:sp>
      <p:sp>
        <p:nvSpPr>
          <p:cNvPr id="22" name="TextBox 22"/>
          <p:cNvSpPr txBox="1"/>
          <p:nvPr/>
        </p:nvSpPr>
        <p:spPr>
          <a:xfrm>
            <a:off x="235933" y="8267700"/>
            <a:ext cx="1348958"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19%</a:t>
            </a:r>
          </a:p>
        </p:txBody>
      </p:sp>
      <p:sp>
        <p:nvSpPr>
          <p:cNvPr id="23" name="TextBox 23"/>
          <p:cNvSpPr txBox="1"/>
          <p:nvPr/>
        </p:nvSpPr>
        <p:spPr>
          <a:xfrm>
            <a:off x="1858207" y="8289132"/>
            <a:ext cx="5179865" cy="822533"/>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Deeper recognition of human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INFLUENCE</a:t>
            </a:r>
            <a:r>
              <a:rPr lang="en-US" sz="1600" dirty="0">
                <a:solidFill>
                  <a:srgbClr val="FFFFFF"/>
                </a:solidFill>
                <a:latin typeface="Arial" panose="020B0604020202020204" pitchFamily="34" charset="0"/>
                <a:ea typeface="Montserrat"/>
                <a:cs typeface="Arial" panose="020B0604020202020204" pitchFamily="34" charset="0"/>
                <a:sym typeface="Montserrat"/>
              </a:rPr>
              <a:t> on species biodiversity and the ways individuals can contribute to conservation efforts.</a:t>
            </a:r>
          </a:p>
        </p:txBody>
      </p:sp>
      <p:sp>
        <p:nvSpPr>
          <p:cNvPr id="28" name="TextBox 28"/>
          <p:cNvSpPr txBox="1"/>
          <p:nvPr/>
        </p:nvSpPr>
        <p:spPr>
          <a:xfrm>
            <a:off x="235933" y="9486900"/>
            <a:ext cx="1348958"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84%</a:t>
            </a:r>
          </a:p>
        </p:txBody>
      </p:sp>
      <p:sp>
        <p:nvSpPr>
          <p:cNvPr id="29" name="TextBox 29"/>
          <p:cNvSpPr txBox="1"/>
          <p:nvPr/>
        </p:nvSpPr>
        <p:spPr>
          <a:xfrm>
            <a:off x="1892484" y="9508332"/>
            <a:ext cx="5179865" cy="540404"/>
          </a:xfrm>
          <a:prstGeom prst="rect">
            <a:avLst/>
          </a:prstGeom>
        </p:spPr>
        <p:txBody>
          <a:bodyPr lIns="0" tIns="0" rIns="0" bIns="0" rtlCol="0" anchor="t">
            <a:spAutoFit/>
          </a:bodyPr>
          <a:lstStyle/>
          <a:p>
            <a:pPr algn="l">
              <a:lnSpc>
                <a:spcPts val="2240"/>
              </a:lnSpc>
            </a:pP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COMMITTED</a:t>
            </a:r>
            <a:r>
              <a:rPr lang="en-US" sz="1600" dirty="0">
                <a:solidFill>
                  <a:srgbClr val="FFFFFF"/>
                </a:solidFill>
                <a:latin typeface="Arial" panose="020B0604020202020204" pitchFamily="34" charset="0"/>
                <a:ea typeface="Montserrat"/>
                <a:cs typeface="Arial" panose="020B0604020202020204" pitchFamily="34" charset="0"/>
                <a:sym typeface="Montserrat"/>
              </a:rPr>
              <a:t> to removing invasive plants in their home landscapes.</a:t>
            </a:r>
          </a:p>
        </p:txBody>
      </p:sp>
      <p:sp>
        <p:nvSpPr>
          <p:cNvPr id="14" name="TextBox 14"/>
          <p:cNvSpPr txBox="1"/>
          <p:nvPr/>
        </p:nvSpPr>
        <p:spPr>
          <a:xfrm>
            <a:off x="7668049" y="1408625"/>
            <a:ext cx="10353755" cy="3809441"/>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drives lasting environmental impact by equipping communities with science-based knowledge and practical strategies to cultivate plant biodiversity and invasive species management. Through volunteer-led education, the program empowers individuals to restore native habitats, support pollinators, and enhance soil health, ensuring resilient ecosystems that sustain local food production and public health.</a:t>
            </a:r>
          </a:p>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These efforts may lead to measurable behavior change, with participants adopting sustainable gardening practices that reduce chemical inputs, improve water conservation, and strengthen biodiversity.</a:t>
            </a:r>
          </a:p>
          <a:p>
            <a:pPr algn="l">
              <a:lnSpc>
                <a:spcPts val="2988"/>
              </a:lnSpc>
            </a:pPr>
            <a:endParaRPr lang="en-US" sz="200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30" name="Freeform 30" descr="Natives garden with white, yellow, and orange flowers blooming"/>
          <p:cNvSpPr/>
          <p:nvPr/>
        </p:nvSpPr>
        <p:spPr>
          <a:xfrm>
            <a:off x="7367710" y="4968955"/>
            <a:ext cx="10986117" cy="5432345"/>
          </a:xfrm>
          <a:custGeom>
            <a:avLst/>
            <a:gdLst/>
            <a:ahLst/>
            <a:cxnLst/>
            <a:rect l="l" t="t" r="r" b="b"/>
            <a:pathLst>
              <a:path w="10986117" h="5432345">
                <a:moveTo>
                  <a:pt x="0" y="0"/>
                </a:moveTo>
                <a:lnTo>
                  <a:pt x="10986116" y="0"/>
                </a:lnTo>
                <a:lnTo>
                  <a:pt x="10986116" y="5432345"/>
                </a:lnTo>
                <a:lnTo>
                  <a:pt x="0" y="5432345"/>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2" name="AutoShape 32">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01749" y="-236704"/>
            <a:ext cx="7596076" cy="10764033"/>
            <a:chOff x="0" y="0"/>
            <a:chExt cx="9602941" cy="13607863"/>
          </a:xfrm>
        </p:grpSpPr>
        <p:sp>
          <p:nvSpPr>
            <p:cNvPr id="3" name="Freeform 3"/>
            <p:cNvSpPr/>
            <p:nvPr/>
          </p:nvSpPr>
          <p:spPr>
            <a:xfrm>
              <a:off x="0" y="0"/>
              <a:ext cx="9602941" cy="13607864"/>
            </a:xfrm>
            <a:custGeom>
              <a:avLst/>
              <a:gdLst/>
              <a:ahLst/>
              <a:cxnLst/>
              <a:rect l="l" t="t" r="r" b="b"/>
              <a:pathLst>
                <a:path w="9602941" h="13607864">
                  <a:moveTo>
                    <a:pt x="0" y="0"/>
                  </a:moveTo>
                  <a:lnTo>
                    <a:pt x="9602941" y="0"/>
                  </a:lnTo>
                  <a:lnTo>
                    <a:pt x="9602941" y="13607864"/>
                  </a:lnTo>
                  <a:lnTo>
                    <a:pt x="0" y="13607864"/>
                  </a:lnTo>
                  <a:close/>
                </a:path>
              </a:pathLst>
            </a:custGeom>
            <a:solidFill>
              <a:srgbClr val="A60F2D"/>
            </a:solidFill>
          </p:spPr>
          <p:txBody>
            <a:bodyPr/>
            <a:lstStyle/>
            <a:p>
              <a:endParaRPr lang="en-US"/>
            </a:p>
          </p:txBody>
        </p:sp>
      </p:grpSp>
      <p:sp>
        <p:nvSpPr>
          <p:cNvPr id="13" name="TextBox 13"/>
          <p:cNvSpPr txBox="1">
            <a:spLocks noGrp="1"/>
          </p:cNvSpPr>
          <p:nvPr>
            <p:ph type="title" idx="4294967295"/>
          </p:nvPr>
        </p:nvSpPr>
        <p:spPr>
          <a:xfrm>
            <a:off x="7540821" y="546607"/>
            <a:ext cx="10523405" cy="9292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38"/>
              </a:lnSpc>
              <a:spcBef>
                <a:spcPts val="0"/>
              </a:spcBef>
              <a:spcAft>
                <a:spcPts val="0"/>
              </a:spcAft>
              <a:buClrTx/>
              <a:buSzTx/>
              <a:buFontTx/>
              <a:buNone/>
              <a:tabLst/>
              <a:defRPr/>
            </a:pPr>
            <a:r>
              <a:rPr kumimoji="0" lang="en-US" sz="6900"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Wildfire Preparedness</a:t>
            </a:r>
          </a:p>
        </p:txBody>
      </p:sp>
      <p:sp>
        <p:nvSpPr>
          <p:cNvPr id="33" name="TextBox 33"/>
          <p:cNvSpPr txBox="1"/>
          <p:nvPr/>
        </p:nvSpPr>
        <p:spPr>
          <a:xfrm>
            <a:off x="304800" y="173301"/>
            <a:ext cx="5985644" cy="517398"/>
          </a:xfrm>
          <a:prstGeom prst="rect">
            <a:avLst/>
          </a:prstGeom>
        </p:spPr>
        <p:txBody>
          <a:bodyPr lIns="0" tIns="0" rIns="0" bIns="0" rtlCol="0" anchor="t">
            <a:spAutoFit/>
          </a:bodyPr>
          <a:lstStyle/>
          <a:p>
            <a:pPr algn="l">
              <a:lnSpc>
                <a:spcPts val="3996"/>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134090" y="937306"/>
            <a:ext cx="1193417"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Bold"/>
                <a:cs typeface="Arial" panose="020B0604020202020204" pitchFamily="34" charset="0"/>
                <a:sym typeface="Montserrat Bold"/>
              </a:rPr>
              <a:t>382</a:t>
            </a:r>
          </a:p>
        </p:txBody>
      </p:sp>
      <p:sp>
        <p:nvSpPr>
          <p:cNvPr id="6" name="TextBox 6"/>
          <p:cNvSpPr txBox="1"/>
          <p:nvPr/>
        </p:nvSpPr>
        <p:spPr>
          <a:xfrm>
            <a:off x="1662550" y="958738"/>
            <a:ext cx="5475705" cy="1104661"/>
          </a:xfrm>
          <a:prstGeom prst="rect">
            <a:avLst/>
          </a:prstGeom>
        </p:spPr>
        <p:txBody>
          <a:bodyPr lIns="0" tIns="0" rIns="0" bIns="0" rtlCol="0" anchor="t">
            <a:spAutoFit/>
          </a:bodyPr>
          <a:lstStyle/>
          <a:p>
            <a:pPr algn="l">
              <a:lnSpc>
                <a:spcPts val="2240"/>
              </a:lnSpc>
            </a:pPr>
            <a:r>
              <a:rPr lang="en-US" sz="1600" b="1" dirty="0">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sz="1600" dirty="0">
                <a:solidFill>
                  <a:srgbClr val="FFFFFF"/>
                </a:solidFill>
                <a:latin typeface="Arial" panose="020B0604020202020204" pitchFamily="34" charset="0"/>
                <a:ea typeface="Montserrat"/>
                <a:cs typeface="Arial" panose="020B0604020202020204" pitchFamily="34" charset="0"/>
                <a:sym typeface="Montserrat"/>
              </a:rPr>
              <a:t>AND</a:t>
            </a: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 YOUTH </a:t>
            </a:r>
            <a:r>
              <a:rPr lang="en-US" sz="1600"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educating about the significance of biodiversity and invasive species management..</a:t>
            </a:r>
          </a:p>
        </p:txBody>
      </p:sp>
      <p:sp>
        <p:nvSpPr>
          <p:cNvPr id="11" name="TextBox 11"/>
          <p:cNvSpPr txBox="1"/>
          <p:nvPr/>
        </p:nvSpPr>
        <p:spPr>
          <a:xfrm>
            <a:off x="4502" y="2341007"/>
            <a:ext cx="1359376"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1,144</a:t>
            </a:r>
          </a:p>
        </p:txBody>
      </p:sp>
      <p:sp>
        <p:nvSpPr>
          <p:cNvPr id="12" name="TextBox 12"/>
          <p:cNvSpPr txBox="1"/>
          <p:nvPr/>
        </p:nvSpPr>
        <p:spPr>
          <a:xfrm>
            <a:off x="1662550" y="2362439"/>
            <a:ext cx="5339859" cy="1104661"/>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sz="1600" dirty="0">
                <a:solidFill>
                  <a:srgbClr val="FFFFFF"/>
                </a:solidFill>
                <a:latin typeface="Arial" panose="020B0604020202020204" pitchFamily="34" charset="0"/>
                <a:ea typeface="Montserrat"/>
                <a:cs typeface="Arial" panose="020B0604020202020204" pitchFamily="34" charset="0"/>
                <a:sym typeface="Montserrat"/>
              </a:rPr>
              <a:t>gained a comprehensive understanding of biodiversity and invasive species management, equipping them with practical strategies to support ecosystem health in their communities.</a:t>
            </a:r>
          </a:p>
        </p:txBody>
      </p:sp>
      <p:sp>
        <p:nvSpPr>
          <p:cNvPr id="8" name="TextBox 8"/>
          <p:cNvSpPr txBox="1"/>
          <p:nvPr/>
        </p:nvSpPr>
        <p:spPr>
          <a:xfrm>
            <a:off x="-66675" y="3771900"/>
            <a:ext cx="1384897"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   672</a:t>
            </a:r>
          </a:p>
        </p:txBody>
      </p:sp>
      <p:sp>
        <p:nvSpPr>
          <p:cNvPr id="9" name="TextBox 9"/>
          <p:cNvSpPr txBox="1"/>
          <p:nvPr/>
        </p:nvSpPr>
        <p:spPr>
          <a:xfrm>
            <a:off x="1662550" y="3793332"/>
            <a:ext cx="5440231" cy="822533"/>
          </a:xfrm>
          <a:prstGeom prst="rect">
            <a:avLst/>
          </a:prstGeom>
        </p:spPr>
        <p:txBody>
          <a:bodyPr lIns="0" tIns="0" rIns="0" bIns="0" rtlCol="0" anchor="t">
            <a:spAutoFit/>
          </a:bodyPr>
          <a:lstStyle/>
          <a:p>
            <a:pPr algn="l">
              <a:lnSpc>
                <a:spcPts val="2240"/>
              </a:lnSpc>
            </a:pP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sz="1600" dirty="0">
                <a:solidFill>
                  <a:srgbClr val="FFFFFF"/>
                </a:solidFill>
                <a:latin typeface="Arial" panose="020B0604020202020204" pitchFamily="34" charset="0"/>
                <a:ea typeface="Montserrat"/>
                <a:cs typeface="Arial" panose="020B0604020202020204" pitchFamily="34" charset="0"/>
                <a:sym typeface="Montserrat"/>
              </a:rPr>
              <a:t>answered at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Ask a Master Gardener</a:t>
            </a:r>
            <a:r>
              <a:rPr lang="en-US" sz="1600" dirty="0">
                <a:solidFill>
                  <a:srgbClr val="FFFFFF"/>
                </a:solidFill>
                <a:latin typeface="Arial" panose="020B0604020202020204" pitchFamily="34" charset="0"/>
                <a:ea typeface="Montserrat"/>
                <a:cs typeface="Arial" panose="020B0604020202020204" pitchFamily="34" charset="0"/>
                <a:sym typeface="Montserrat"/>
              </a:rPr>
              <a:t> plant clinics helped community members understand how to establish defensible space around their homes.</a:t>
            </a:r>
          </a:p>
        </p:txBody>
      </p:sp>
      <p:sp>
        <p:nvSpPr>
          <p:cNvPr id="16" name="TextBox 16"/>
          <p:cNvSpPr txBox="1"/>
          <p:nvPr/>
        </p:nvSpPr>
        <p:spPr>
          <a:xfrm>
            <a:off x="134090" y="4981824"/>
            <a:ext cx="1164737"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30%</a:t>
            </a:r>
          </a:p>
        </p:txBody>
      </p:sp>
      <p:sp>
        <p:nvSpPr>
          <p:cNvPr id="17" name="TextBox 17"/>
          <p:cNvSpPr txBox="1"/>
          <p:nvPr/>
        </p:nvSpPr>
        <p:spPr>
          <a:xfrm>
            <a:off x="1662550" y="5003256"/>
            <a:ext cx="5339859" cy="1104661"/>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Improved understanding of wildland fires in Washington state, including their role in native ecosystems, the heightened risks in the Wildland-Urban Interface (WUI), and the broader community costs and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IMPACTS</a:t>
            </a:r>
            <a:r>
              <a:rPr lang="en-US" sz="1600" dirty="0">
                <a:solidFill>
                  <a:srgbClr val="FFFFFF"/>
                </a:solidFill>
                <a:latin typeface="Arial" panose="020B0604020202020204" pitchFamily="34" charset="0"/>
                <a:ea typeface="Montserrat"/>
                <a:cs typeface="Arial" panose="020B0604020202020204" pitchFamily="34" charset="0"/>
                <a:sym typeface="Montserrat"/>
              </a:rPr>
              <a:t> of wildfire.</a:t>
            </a:r>
          </a:p>
        </p:txBody>
      </p:sp>
      <p:sp>
        <p:nvSpPr>
          <p:cNvPr id="25" name="TextBox 25"/>
          <p:cNvSpPr txBox="1"/>
          <p:nvPr/>
        </p:nvSpPr>
        <p:spPr>
          <a:xfrm>
            <a:off x="196176" y="6362700"/>
            <a:ext cx="1164736"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27%</a:t>
            </a:r>
          </a:p>
        </p:txBody>
      </p:sp>
      <p:sp>
        <p:nvSpPr>
          <p:cNvPr id="26" name="TextBox 26"/>
          <p:cNvSpPr txBox="1"/>
          <p:nvPr/>
        </p:nvSpPr>
        <p:spPr>
          <a:xfrm>
            <a:off x="1662550" y="6384132"/>
            <a:ext cx="5339859" cy="822533"/>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Greater awareness of individual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RESPONSIBILITY </a:t>
            </a:r>
            <a:r>
              <a:rPr lang="en-US" sz="1600" dirty="0">
                <a:solidFill>
                  <a:srgbClr val="FFFFFF"/>
                </a:solidFill>
                <a:latin typeface="Arial" panose="020B0604020202020204" pitchFamily="34" charset="0"/>
                <a:ea typeface="Montserrat"/>
                <a:cs typeface="Arial" panose="020B0604020202020204" pitchFamily="34" charset="0"/>
                <a:sym typeface="Montserrat"/>
              </a:rPr>
              <a:t>in fire risk reduction and prevention within home and community landscapes.</a:t>
            </a:r>
          </a:p>
        </p:txBody>
      </p:sp>
      <p:sp>
        <p:nvSpPr>
          <p:cNvPr id="19" name="TextBox 19"/>
          <p:cNvSpPr txBox="1"/>
          <p:nvPr/>
        </p:nvSpPr>
        <p:spPr>
          <a:xfrm>
            <a:off x="4502" y="7477264"/>
            <a:ext cx="1164737"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  41%</a:t>
            </a:r>
          </a:p>
        </p:txBody>
      </p:sp>
      <p:sp>
        <p:nvSpPr>
          <p:cNvPr id="20" name="TextBox 20"/>
          <p:cNvSpPr txBox="1"/>
          <p:nvPr/>
        </p:nvSpPr>
        <p:spPr>
          <a:xfrm>
            <a:off x="1662550" y="7498696"/>
            <a:ext cx="5586117" cy="540404"/>
          </a:xfrm>
          <a:prstGeom prst="rect">
            <a:avLst/>
          </a:prstGeom>
        </p:spPr>
        <p:txBody>
          <a:bodyPr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Increased ability to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IDENTIFY</a:t>
            </a:r>
            <a:r>
              <a:rPr lang="en-US" sz="1600" dirty="0">
                <a:solidFill>
                  <a:srgbClr val="FFFFFF"/>
                </a:solidFill>
                <a:latin typeface="Arial" panose="020B0604020202020204" pitchFamily="34" charset="0"/>
                <a:ea typeface="Montserrat"/>
                <a:cs typeface="Arial" panose="020B0604020202020204" pitchFamily="34" charset="0"/>
                <a:sym typeface="Montserrat"/>
              </a:rPr>
              <a:t>  'defensible space' and distinguish between different zones of fire defense.</a:t>
            </a:r>
          </a:p>
        </p:txBody>
      </p:sp>
      <p:sp>
        <p:nvSpPr>
          <p:cNvPr id="22" name="TextBox 22"/>
          <p:cNvSpPr txBox="1"/>
          <p:nvPr/>
        </p:nvSpPr>
        <p:spPr>
          <a:xfrm>
            <a:off x="134090" y="8338135"/>
            <a:ext cx="1154285"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35%</a:t>
            </a:r>
          </a:p>
        </p:txBody>
      </p:sp>
      <p:sp>
        <p:nvSpPr>
          <p:cNvPr id="23" name="TextBox 23"/>
          <p:cNvSpPr txBox="1"/>
          <p:nvPr/>
        </p:nvSpPr>
        <p:spPr>
          <a:xfrm>
            <a:off x="1662550" y="8359567"/>
            <a:ext cx="5585283" cy="822533"/>
          </a:xfrm>
          <a:prstGeom prst="rect">
            <a:avLst/>
          </a:prstGeom>
        </p:spPr>
        <p:txBody>
          <a:bodyPr wrap="square" lIns="0" tIns="0" rIns="0" bIns="0" rtlCol="0" anchor="t">
            <a:spAutoFit/>
          </a:bodyPr>
          <a:lstStyle/>
          <a:p>
            <a:pPr algn="l">
              <a:lnSpc>
                <a:spcPts val="2240"/>
              </a:lnSpc>
            </a:pPr>
            <a:r>
              <a:rPr lang="en-US" sz="1600" dirty="0">
                <a:solidFill>
                  <a:srgbClr val="FFFFFF"/>
                </a:solidFill>
                <a:latin typeface="Arial" panose="020B0604020202020204" pitchFamily="34" charset="0"/>
                <a:ea typeface="Montserrat"/>
                <a:cs typeface="Arial" panose="020B0604020202020204" pitchFamily="34" charset="0"/>
                <a:sym typeface="Montserrat"/>
              </a:rPr>
              <a:t>Learned how to </a:t>
            </a: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CREATE</a:t>
            </a:r>
            <a:r>
              <a:rPr lang="en-US" sz="1600" dirty="0">
                <a:solidFill>
                  <a:srgbClr val="FFFFFF"/>
                </a:solidFill>
                <a:latin typeface="Arial" panose="020B0604020202020204" pitchFamily="34" charset="0"/>
                <a:ea typeface="Montserrat"/>
                <a:cs typeface="Arial" panose="020B0604020202020204" pitchFamily="34" charset="0"/>
                <a:sym typeface="Montserrat"/>
              </a:rPr>
              <a:t> a fire-defensible landscape, including assessing ignition risks of materials and understanding zones of risk and defense.</a:t>
            </a:r>
          </a:p>
        </p:txBody>
      </p:sp>
      <p:sp>
        <p:nvSpPr>
          <p:cNvPr id="28" name="TextBox 28"/>
          <p:cNvSpPr txBox="1"/>
          <p:nvPr/>
        </p:nvSpPr>
        <p:spPr>
          <a:xfrm>
            <a:off x="160472" y="9458464"/>
            <a:ext cx="1164736" cy="523558"/>
          </a:xfrm>
          <a:prstGeom prst="rect">
            <a:avLst/>
          </a:prstGeom>
        </p:spPr>
        <p:txBody>
          <a:bodyPr lIns="0" tIns="0" rIns="0" bIns="0" rtlCol="0" anchor="t">
            <a:spAutoFit/>
          </a:bodyPr>
          <a:lstStyle/>
          <a:p>
            <a:pPr algn="r">
              <a:lnSpc>
                <a:spcPts val="4480"/>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75%</a:t>
            </a:r>
          </a:p>
        </p:txBody>
      </p:sp>
      <p:sp>
        <p:nvSpPr>
          <p:cNvPr id="29" name="TextBox 29"/>
          <p:cNvSpPr txBox="1"/>
          <p:nvPr/>
        </p:nvSpPr>
        <p:spPr>
          <a:xfrm>
            <a:off x="1662550" y="9479896"/>
            <a:ext cx="5440231" cy="540404"/>
          </a:xfrm>
          <a:prstGeom prst="rect">
            <a:avLst/>
          </a:prstGeom>
        </p:spPr>
        <p:txBody>
          <a:bodyPr wrap="square" lIns="0" tIns="0" rIns="0" bIns="0" rtlCol="0" anchor="t">
            <a:spAutoFit/>
          </a:bodyPr>
          <a:lstStyle/>
          <a:p>
            <a:pPr algn="l">
              <a:lnSpc>
                <a:spcPts val="2240"/>
              </a:lnSpc>
            </a:pPr>
            <a:r>
              <a:rPr lang="en-US" sz="1600" b="1" dirty="0">
                <a:solidFill>
                  <a:srgbClr val="FFFFFF"/>
                </a:solidFill>
                <a:latin typeface="Arial" panose="020B0604020202020204" pitchFamily="34" charset="0"/>
                <a:ea typeface="Montserrat Bold"/>
                <a:cs typeface="Arial" panose="020B0604020202020204" pitchFamily="34" charset="0"/>
                <a:sym typeface="Montserrat Bold"/>
              </a:rPr>
              <a:t>COMMITTED</a:t>
            </a:r>
            <a:r>
              <a:rPr lang="en-US" sz="1600" dirty="0">
                <a:solidFill>
                  <a:srgbClr val="FFFFFF"/>
                </a:solidFill>
                <a:latin typeface="Arial" panose="020B0604020202020204" pitchFamily="34" charset="0"/>
                <a:ea typeface="Montserrat"/>
                <a:cs typeface="Arial" panose="020B0604020202020204" pitchFamily="34" charset="0"/>
                <a:sym typeface="Montserrat"/>
              </a:rPr>
              <a:t> to develop a landscape plan, incorporating fire risk.</a:t>
            </a:r>
          </a:p>
        </p:txBody>
      </p:sp>
      <p:sp>
        <p:nvSpPr>
          <p:cNvPr id="14" name="TextBox 14"/>
          <p:cNvSpPr txBox="1"/>
          <p:nvPr/>
        </p:nvSpPr>
        <p:spPr>
          <a:xfrm>
            <a:off x="7622685" y="1577018"/>
            <a:ext cx="10359677" cy="3424720"/>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improves wildfire resilience by equipping communities with science-based education on defensible space creation and vegetation management. Volunteers empower individuals to implement fire-resistant landscaping practices that protect homes, reduce wildfire risks, and safeguard local ecosystems. </a:t>
            </a:r>
          </a:p>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These efforts drive behavior change, with residents adopting strategies that minimize fuel loads, enhance emergency preparedness, and mitigate environmental and economic risks. By fostering a culture of proactive wildfire prevention, the Extension Master Gardener Program creates safer, more sustainable communities, ensuring long-term resilience against increasing wildfire threats.</a:t>
            </a:r>
          </a:p>
        </p:txBody>
      </p:sp>
      <p:sp>
        <p:nvSpPr>
          <p:cNvPr id="30" name="Freeform 30" descr="Wildfire burning on a hill behind homes"/>
          <p:cNvSpPr/>
          <p:nvPr/>
        </p:nvSpPr>
        <p:spPr>
          <a:xfrm>
            <a:off x="7394327" y="5215187"/>
            <a:ext cx="11978171" cy="5262313"/>
          </a:xfrm>
          <a:custGeom>
            <a:avLst/>
            <a:gdLst/>
            <a:ahLst/>
            <a:cxnLst/>
            <a:rect l="l" t="t" r="r" b="b"/>
            <a:pathLst>
              <a:path w="11978171" h="5262313">
                <a:moveTo>
                  <a:pt x="0" y="0"/>
                </a:moveTo>
                <a:lnTo>
                  <a:pt x="11978171" y="0"/>
                </a:lnTo>
                <a:lnTo>
                  <a:pt x="11978171" y="5262313"/>
                </a:lnTo>
                <a:lnTo>
                  <a:pt x="0" y="5262313"/>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2" name="AutoShape 32">
            <a:extLst>
              <a:ext uri="{C183D7F6-B498-43B3-948B-1728B52AA6E4}">
                <adec:decorative xmlns:adec="http://schemas.microsoft.com/office/drawing/2017/decorative" val="1"/>
              </a:ext>
            </a:extLst>
          </p:cNvPr>
          <p:cNvSpPr/>
          <p:nvPr/>
        </p:nvSpPr>
        <p:spPr>
          <a:xfrm>
            <a:off x="348014" y="728799"/>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58606"/>
            <a:ext cx="8348296" cy="10404213"/>
            <a:chOff x="0" y="0"/>
            <a:chExt cx="10553895" cy="13152980"/>
          </a:xfrm>
        </p:grpSpPr>
        <p:sp>
          <p:nvSpPr>
            <p:cNvPr id="3" name="Freeform 3"/>
            <p:cNvSpPr/>
            <p:nvPr/>
          </p:nvSpPr>
          <p:spPr>
            <a:xfrm>
              <a:off x="0" y="0"/>
              <a:ext cx="10553895" cy="13152980"/>
            </a:xfrm>
            <a:custGeom>
              <a:avLst/>
              <a:gdLst/>
              <a:ahLst/>
              <a:cxnLst/>
              <a:rect l="l" t="t" r="r" b="b"/>
              <a:pathLst>
                <a:path w="10553895" h="13152980">
                  <a:moveTo>
                    <a:pt x="0" y="0"/>
                  </a:moveTo>
                  <a:lnTo>
                    <a:pt x="10553895" y="0"/>
                  </a:lnTo>
                  <a:lnTo>
                    <a:pt x="10553895" y="13152980"/>
                  </a:lnTo>
                  <a:lnTo>
                    <a:pt x="0" y="13152980"/>
                  </a:lnTo>
                  <a:close/>
                </a:path>
              </a:pathLst>
            </a:custGeom>
            <a:solidFill>
              <a:srgbClr val="A60F2D"/>
            </a:solidFill>
          </p:spPr>
          <p:txBody>
            <a:bodyPr/>
            <a:lstStyle/>
            <a:p>
              <a:endParaRPr lang="en-US"/>
            </a:p>
          </p:txBody>
        </p:sp>
      </p:grpSp>
      <p:sp>
        <p:nvSpPr>
          <p:cNvPr id="8" name="TextBox 8"/>
          <p:cNvSpPr txBox="1">
            <a:spLocks noGrp="1"/>
          </p:cNvSpPr>
          <p:nvPr>
            <p:ph type="title" idx="4294967295"/>
          </p:nvPr>
        </p:nvSpPr>
        <p:spPr>
          <a:xfrm>
            <a:off x="8674958" y="174592"/>
            <a:ext cx="8941822" cy="22282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6399"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Advanced Education Rooted in Research</a:t>
            </a:r>
          </a:p>
        </p:txBody>
      </p:sp>
      <p:sp>
        <p:nvSpPr>
          <p:cNvPr id="12" name="TextBox 12"/>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7" name="TextBox 7"/>
          <p:cNvSpPr txBox="1"/>
          <p:nvPr/>
        </p:nvSpPr>
        <p:spPr>
          <a:xfrm>
            <a:off x="182553" y="982806"/>
            <a:ext cx="7940363" cy="9067800"/>
          </a:xfrm>
          <a:prstGeom prst="rect">
            <a:avLst/>
          </a:prstGeom>
        </p:spPr>
        <p:txBody>
          <a:bodyPr lIns="0" tIns="0" rIns="0" bIns="0" rtlCol="0" anchor="t">
            <a:spAutoFit/>
          </a:bodyPr>
          <a:lstStyle/>
          <a:p>
            <a:pPr algn="l">
              <a:lnSpc>
                <a:spcPts val="2100"/>
              </a:lnSpc>
            </a:pPr>
            <a:r>
              <a:rPr lang="en-US" sz="1500" dirty="0">
                <a:solidFill>
                  <a:srgbClr val="FFFFFF"/>
                </a:solidFill>
                <a:latin typeface="Arial" panose="020B0604020202020204" pitchFamily="34" charset="0"/>
                <a:ea typeface="Montserrat"/>
                <a:cs typeface="Arial" panose="020B0604020202020204" pitchFamily="34" charset="0"/>
                <a:sym typeface="Montserrat"/>
              </a:rPr>
              <a:t>A survey was conducted among conference attendees following the 2024 virtual advanced education conference to evaluate the percentage of knowledge gained across the nine program priorities of the WSU Extension Master Gardener Program.</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Pollinators: </a:t>
            </a:r>
            <a:r>
              <a:rPr lang="en-US" sz="1500" dirty="0">
                <a:solidFill>
                  <a:srgbClr val="FFFFFF"/>
                </a:solidFill>
                <a:latin typeface="Arial" panose="020B0604020202020204" pitchFamily="34" charset="0"/>
                <a:ea typeface="Montserrat"/>
                <a:cs typeface="Arial" panose="020B0604020202020204" pitchFamily="34" charset="0"/>
                <a:sym typeface="Montserrat"/>
              </a:rPr>
              <a:t>Attendees reported a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45% </a:t>
            </a:r>
            <a:r>
              <a:rPr lang="en-US" sz="1500" dirty="0">
                <a:solidFill>
                  <a:srgbClr val="FFFFFF"/>
                </a:solidFill>
                <a:latin typeface="Arial" panose="020B0604020202020204" pitchFamily="34" charset="0"/>
                <a:ea typeface="Montserrat"/>
                <a:cs typeface="Arial" panose="020B0604020202020204" pitchFamily="34" charset="0"/>
                <a:sym typeface="Montserrat"/>
              </a:rPr>
              <a:t>increase in understanding of the essential role pollinators play in ecosystems and strategies to protect their habitats.</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Nearby Nature: </a:t>
            </a:r>
            <a:r>
              <a:rPr lang="en-US" sz="1500" dirty="0">
                <a:solidFill>
                  <a:srgbClr val="FFFFFF"/>
                </a:solidFill>
                <a:latin typeface="Arial" panose="020B0604020202020204" pitchFamily="34" charset="0"/>
                <a:ea typeface="Montserrat"/>
                <a:cs typeface="Arial" panose="020B0604020202020204" pitchFamily="34" charset="0"/>
                <a:sym typeface="Montserrat"/>
              </a:rPr>
              <a:t>Knowledge grew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35%</a:t>
            </a:r>
            <a:r>
              <a:rPr lang="en-US" sz="1500" dirty="0">
                <a:solidFill>
                  <a:srgbClr val="FFFFFF"/>
                </a:solidFill>
                <a:latin typeface="Arial" panose="020B0604020202020204" pitchFamily="34" charset="0"/>
                <a:ea typeface="Montserrat"/>
                <a:cs typeface="Arial" panose="020B0604020202020204" pitchFamily="34" charset="0"/>
                <a:sym typeface="Montserrat"/>
              </a:rPr>
              <a:t>, improving awareness of the benefits of accessible green spaces and methods to enhance local biodiversity.</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Wildfire Preparedness: </a:t>
            </a:r>
            <a:r>
              <a:rPr lang="en-US" sz="1500" dirty="0">
                <a:solidFill>
                  <a:srgbClr val="FFFFFF"/>
                </a:solidFill>
                <a:latin typeface="Arial" panose="020B0604020202020204" pitchFamily="34" charset="0"/>
                <a:ea typeface="Montserrat"/>
                <a:cs typeface="Arial" panose="020B0604020202020204" pitchFamily="34" charset="0"/>
                <a:sym typeface="Montserrat"/>
              </a:rPr>
              <a:t>Attendees gained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31%</a:t>
            </a:r>
            <a:r>
              <a:rPr lang="en-US" sz="1500" dirty="0">
                <a:solidFill>
                  <a:srgbClr val="FFFFFF"/>
                </a:solidFill>
                <a:latin typeface="Arial" panose="020B0604020202020204" pitchFamily="34" charset="0"/>
                <a:ea typeface="Montserrat"/>
                <a:cs typeface="Arial" panose="020B0604020202020204" pitchFamily="34" charset="0"/>
                <a:sym typeface="Montserrat"/>
              </a:rPr>
              <a:t> more knowledge on creating fire-defensible landscapes and implementing fire-resistant gardening techniques.</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Plant Biodiversity: </a:t>
            </a:r>
            <a:r>
              <a:rPr lang="en-US" sz="1500" dirty="0">
                <a:solidFill>
                  <a:srgbClr val="FFFFFF"/>
                </a:solidFill>
                <a:latin typeface="Arial" panose="020B0604020202020204" pitchFamily="34" charset="0"/>
                <a:ea typeface="Montserrat"/>
                <a:cs typeface="Arial" panose="020B0604020202020204" pitchFamily="34" charset="0"/>
                <a:sym typeface="Montserrat"/>
              </a:rPr>
              <a:t>Insights into conserving diverse plant species and integrating native plants into sustainable gardens improved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28%.</a:t>
            </a:r>
          </a:p>
          <a:p>
            <a:pPr algn="l">
              <a:lnSpc>
                <a:spcPts val="2100"/>
              </a:lnSpc>
            </a:pPr>
            <a:endParaRPr lang="en-US" sz="1500" b="1" dirty="0">
              <a:solidFill>
                <a:srgbClr val="FFFFFF"/>
              </a:solidFill>
              <a:latin typeface="Arial" panose="020B0604020202020204" pitchFamily="34" charset="0"/>
              <a:ea typeface="Montserrat Bold"/>
              <a:cs typeface="Arial" panose="020B0604020202020204" pitchFamily="34" charset="0"/>
              <a:sym typeface="Montserrat Bold"/>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Water Conservation:</a:t>
            </a:r>
            <a:r>
              <a:rPr lang="en-US" sz="1500" dirty="0">
                <a:solidFill>
                  <a:srgbClr val="FFFFFF"/>
                </a:solidFill>
                <a:latin typeface="Arial" panose="020B0604020202020204" pitchFamily="34" charset="0"/>
                <a:ea typeface="Montserrat"/>
                <a:cs typeface="Arial" panose="020B0604020202020204" pitchFamily="34" charset="0"/>
                <a:sym typeface="Montserrat"/>
              </a:rPr>
              <a:t> Understanding of water-saving techniques, such as efficient irrigation and drought-resistant plants, expanded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33%</a:t>
            </a:r>
            <a:r>
              <a:rPr lang="en-US" sz="1500" dirty="0">
                <a:solidFill>
                  <a:srgbClr val="FFFFFF"/>
                </a:solidFill>
                <a:latin typeface="Arial" panose="020B0604020202020204" pitchFamily="34" charset="0"/>
                <a:ea typeface="Montserrat"/>
                <a:cs typeface="Arial" panose="020B0604020202020204" pitchFamily="34" charset="0"/>
                <a:sym typeface="Montserrat"/>
              </a:rPr>
              <a:t>.</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Local Food:</a:t>
            </a:r>
            <a:r>
              <a:rPr lang="en-US" sz="1500" dirty="0">
                <a:solidFill>
                  <a:srgbClr val="FFFFFF"/>
                </a:solidFill>
                <a:latin typeface="Arial" panose="020B0604020202020204" pitchFamily="34" charset="0"/>
                <a:ea typeface="Montserrat"/>
                <a:cs typeface="Arial" panose="020B0604020202020204" pitchFamily="34" charset="0"/>
                <a:sym typeface="Montserrat"/>
              </a:rPr>
              <a:t> Attendees improved comprehension of sustainable food-growing practices and the value of local food systems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25%</a:t>
            </a:r>
            <a:r>
              <a:rPr lang="en-US" sz="1500" dirty="0">
                <a:solidFill>
                  <a:srgbClr val="FFFFFF"/>
                </a:solidFill>
                <a:latin typeface="Arial" panose="020B0604020202020204" pitchFamily="34" charset="0"/>
                <a:ea typeface="Montserrat"/>
                <a:cs typeface="Arial" panose="020B0604020202020204" pitchFamily="34" charset="0"/>
                <a:sym typeface="Montserrat"/>
              </a:rPr>
              <a:t>.</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Climate Change: </a:t>
            </a:r>
            <a:r>
              <a:rPr lang="en-US" sz="1500" dirty="0">
                <a:solidFill>
                  <a:srgbClr val="FFFFFF"/>
                </a:solidFill>
                <a:latin typeface="Arial" panose="020B0604020202020204" pitchFamily="34" charset="0"/>
                <a:ea typeface="Montserrat"/>
                <a:cs typeface="Arial" panose="020B0604020202020204" pitchFamily="34" charset="0"/>
                <a:sym typeface="Montserrat"/>
              </a:rPr>
              <a:t>Knowledge of climate-smart gardening practices to reduce environmental impact increased by</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 26%</a:t>
            </a:r>
            <a:r>
              <a:rPr lang="en-US" sz="1500" dirty="0">
                <a:solidFill>
                  <a:srgbClr val="FFFFFF"/>
                </a:solidFill>
                <a:latin typeface="Arial" panose="020B0604020202020204" pitchFamily="34" charset="0"/>
                <a:ea typeface="Montserrat"/>
                <a:cs typeface="Arial" panose="020B0604020202020204" pitchFamily="34" charset="0"/>
                <a:sym typeface="Montserrat"/>
              </a:rPr>
              <a:t>.</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Soil Health: </a:t>
            </a:r>
            <a:r>
              <a:rPr lang="en-US" sz="1500" dirty="0">
                <a:solidFill>
                  <a:srgbClr val="FFFFFF"/>
                </a:solidFill>
                <a:latin typeface="Arial" panose="020B0604020202020204" pitchFamily="34" charset="0"/>
                <a:ea typeface="Montserrat"/>
                <a:cs typeface="Arial" panose="020B0604020202020204" pitchFamily="34" charset="0"/>
                <a:sym typeface="Montserrat"/>
              </a:rPr>
              <a:t>Attendees expanded their expertise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36% </a:t>
            </a:r>
            <a:r>
              <a:rPr lang="en-US" sz="1500" dirty="0">
                <a:solidFill>
                  <a:srgbClr val="FFFFFF"/>
                </a:solidFill>
                <a:latin typeface="Arial" panose="020B0604020202020204" pitchFamily="34" charset="0"/>
                <a:ea typeface="Montserrat"/>
                <a:cs typeface="Arial" panose="020B0604020202020204" pitchFamily="34" charset="0"/>
                <a:sym typeface="Montserrat"/>
              </a:rPr>
              <a:t>in soil testing, fertilization, and methods to improve soil structure and fertility.</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Clean Water:</a:t>
            </a:r>
            <a:r>
              <a:rPr lang="en-US" sz="1500" dirty="0">
                <a:solidFill>
                  <a:srgbClr val="FFFFFF"/>
                </a:solidFill>
                <a:latin typeface="Arial" panose="020B0604020202020204" pitchFamily="34" charset="0"/>
                <a:ea typeface="Montserrat"/>
                <a:cs typeface="Arial" panose="020B0604020202020204" pitchFamily="34" charset="0"/>
                <a:sym typeface="Montserrat"/>
              </a:rPr>
              <a:t> Understanding of practices to prevent water pollution, including responsible gardening and pest management, grew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35%</a:t>
            </a:r>
            <a:r>
              <a:rPr lang="en-US" sz="1500" dirty="0">
                <a:solidFill>
                  <a:srgbClr val="FFFFFF"/>
                </a:solidFill>
                <a:latin typeface="Arial" panose="020B0604020202020204" pitchFamily="34" charset="0"/>
                <a:ea typeface="Montserrat"/>
                <a:cs typeface="Arial" panose="020B0604020202020204" pitchFamily="34" charset="0"/>
                <a:sym typeface="Montserrat"/>
              </a:rPr>
              <a:t>.</a:t>
            </a:r>
          </a:p>
          <a:p>
            <a:pPr algn="l">
              <a:lnSpc>
                <a:spcPts val="2100"/>
              </a:lnSpc>
            </a:pPr>
            <a:endParaRPr lang="en-US" sz="1500" dirty="0">
              <a:solidFill>
                <a:srgbClr val="FFFFFF"/>
              </a:solidFill>
              <a:latin typeface="Arial" panose="020B0604020202020204" pitchFamily="34" charset="0"/>
              <a:ea typeface="Montserrat"/>
              <a:cs typeface="Arial" panose="020B0604020202020204" pitchFamily="34" charset="0"/>
              <a:sym typeface="Montserrat"/>
            </a:endParaRPr>
          </a:p>
          <a:p>
            <a:pPr algn="l">
              <a:lnSpc>
                <a:spcPts val="2100"/>
              </a:lnSpc>
            </a:pP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Master Gardener Skills:</a:t>
            </a:r>
            <a:r>
              <a:rPr lang="en-US" sz="1500" dirty="0">
                <a:solidFill>
                  <a:srgbClr val="FFFFFF"/>
                </a:solidFill>
                <a:latin typeface="Arial" panose="020B0604020202020204" pitchFamily="34" charset="0"/>
                <a:ea typeface="Montserrat"/>
                <a:cs typeface="Arial" panose="020B0604020202020204" pitchFamily="34" charset="0"/>
                <a:sym typeface="Montserrat"/>
              </a:rPr>
              <a:t> Confidence in leadership and the ability to educate communities in sustainable, research-based gardening practices increased by </a:t>
            </a:r>
            <a:r>
              <a:rPr lang="en-US" sz="1500" b="1" dirty="0">
                <a:solidFill>
                  <a:srgbClr val="FFFFFF"/>
                </a:solidFill>
                <a:latin typeface="Arial" panose="020B0604020202020204" pitchFamily="34" charset="0"/>
                <a:ea typeface="Montserrat Bold"/>
                <a:cs typeface="Arial" panose="020B0604020202020204" pitchFamily="34" charset="0"/>
                <a:sym typeface="Montserrat Bold"/>
              </a:rPr>
              <a:t>35%</a:t>
            </a:r>
            <a:r>
              <a:rPr lang="en-US" sz="1500" dirty="0">
                <a:solidFill>
                  <a:srgbClr val="FFFFFF"/>
                </a:solidFill>
                <a:latin typeface="Arial" panose="020B0604020202020204" pitchFamily="34" charset="0"/>
                <a:ea typeface="Montserrat"/>
                <a:cs typeface="Arial" panose="020B0604020202020204" pitchFamily="34" charset="0"/>
                <a:sym typeface="Montserrat"/>
              </a:rPr>
              <a:t>.</a:t>
            </a:r>
          </a:p>
        </p:txBody>
      </p:sp>
      <p:sp>
        <p:nvSpPr>
          <p:cNvPr id="4" name="Freeform 4" descr="Advanced Education Conference logo"/>
          <p:cNvSpPr/>
          <p:nvPr/>
        </p:nvSpPr>
        <p:spPr>
          <a:xfrm>
            <a:off x="11506200" y="2591810"/>
            <a:ext cx="3237915" cy="2448673"/>
          </a:xfrm>
          <a:custGeom>
            <a:avLst/>
            <a:gdLst/>
            <a:ahLst/>
            <a:cxnLst/>
            <a:rect l="l" t="t" r="r" b="b"/>
            <a:pathLst>
              <a:path w="3237915" h="2448673">
                <a:moveTo>
                  <a:pt x="0" y="0"/>
                </a:moveTo>
                <a:lnTo>
                  <a:pt x="3237915" y="0"/>
                </a:lnTo>
                <a:lnTo>
                  <a:pt x="3237915" y="2448673"/>
                </a:lnTo>
                <a:lnTo>
                  <a:pt x="0" y="2448673"/>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a:p>
        </p:txBody>
      </p:sp>
      <p:sp>
        <p:nvSpPr>
          <p:cNvPr id="6" name="TextBox 6"/>
          <p:cNvSpPr txBox="1"/>
          <p:nvPr/>
        </p:nvSpPr>
        <p:spPr>
          <a:xfrm>
            <a:off x="8522045" y="5401857"/>
            <a:ext cx="9568986" cy="4194161"/>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Program’s advanced education equips volunteers with the expertise to deliver accurate guidance, champion sustainable horticulture, and educate communities on diverse gardening practices.</a:t>
            </a:r>
          </a:p>
          <a:p>
            <a:pPr algn="l">
              <a:lnSpc>
                <a:spcPts val="2988"/>
              </a:lnSpc>
            </a:pPr>
            <a:endParaRPr lang="en-US" sz="2000" dirty="0">
              <a:solidFill>
                <a:srgbClr val="000000"/>
              </a:solidFill>
              <a:latin typeface="Arial" panose="020B0604020202020204" pitchFamily="34" charset="0"/>
              <a:ea typeface="Montserrat"/>
              <a:cs typeface="Arial" panose="020B0604020202020204" pitchFamily="34" charset="0"/>
              <a:sym typeface="Montserrat"/>
            </a:endParaRPr>
          </a:p>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a:t>
            </a:r>
            <a:r>
              <a:rPr lang="en-US" sz="2000" u="sng" dirty="0">
                <a:solidFill>
                  <a:srgbClr val="000000"/>
                </a:solidFill>
                <a:latin typeface="Arial" panose="020B0604020202020204" pitchFamily="34" charset="0"/>
                <a:ea typeface="Montserrat"/>
                <a:cs typeface="Arial" panose="020B0604020202020204" pitchFamily="34" charset="0"/>
                <a:sym typeface="Montserrat"/>
                <a:hlinkClick r:id="rId3" tooltip="https://mglearns.mastergardenerfoundation.org"/>
              </a:rPr>
              <a:t>WSU Extension Master Gardener Advanced Education Conference</a:t>
            </a:r>
            <a:r>
              <a:rPr lang="en-US" sz="2000" dirty="0">
                <a:solidFill>
                  <a:srgbClr val="000000"/>
                </a:solidFill>
                <a:latin typeface="Arial" panose="020B0604020202020204" pitchFamily="34" charset="0"/>
                <a:ea typeface="Montserrat"/>
                <a:cs typeface="Arial" panose="020B0604020202020204" pitchFamily="34" charset="0"/>
                <a:sym typeface="Montserrat"/>
              </a:rPr>
              <a:t> underscores the program’s commitment to continuous learning, providing volunteers with the latest science-based gardening knowledge. By fostering leadership skills, the program expands its outreach and impact, strengthening its ability to cultivate a knowledgeable, engaged, and environmentally responsible gardening community that supports long-term sustainability.</a:t>
            </a:r>
          </a:p>
          <a:p>
            <a:pPr algn="l">
              <a:lnSpc>
                <a:spcPts val="2988"/>
              </a:lnSpc>
            </a:pPr>
            <a:endParaRPr lang="en-US" sz="200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TextBox 9"/>
          <p:cNvSpPr txBox="1"/>
          <p:nvPr/>
        </p:nvSpPr>
        <p:spPr>
          <a:xfrm>
            <a:off x="13716000" y="9453995"/>
            <a:ext cx="3025314" cy="294696"/>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al" panose="020B0604020202020204" pitchFamily="34" charset="0"/>
                <a:ea typeface="Montserrat"/>
                <a:cs typeface="Arial" panose="020B0604020202020204" pitchFamily="34" charset="0"/>
                <a:sym typeface="Montserrat"/>
                <a:hlinkClick r:id="rId4"/>
              </a:rPr>
              <a:t>mglearns.org</a:t>
            </a:r>
            <a:endParaRPr lang="en-US" sz="180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5" name="Freeform 5" descr="QR code"/>
          <p:cNvSpPr/>
          <p:nvPr/>
        </p:nvSpPr>
        <p:spPr>
          <a:xfrm>
            <a:off x="16287280" y="9140388"/>
            <a:ext cx="972020" cy="972020"/>
          </a:xfrm>
          <a:custGeom>
            <a:avLst/>
            <a:gdLst/>
            <a:ahLst/>
            <a:cxnLst/>
            <a:rect l="l" t="t" r="r" b="b"/>
            <a:pathLst>
              <a:path w="972020" h="972020">
                <a:moveTo>
                  <a:pt x="0" y="0"/>
                </a:moveTo>
                <a:lnTo>
                  <a:pt x="972020" y="0"/>
                </a:lnTo>
                <a:lnTo>
                  <a:pt x="972020" y="972020"/>
                </a:lnTo>
                <a:lnTo>
                  <a:pt x="0" y="972020"/>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en-US"/>
          </a:p>
        </p:txBody>
      </p:sp>
      <p:sp>
        <p:nvSpPr>
          <p:cNvPr id="11" name="AutoShape 11">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65158" y="-352307"/>
            <a:ext cx="7854199" cy="10639307"/>
            <a:chOff x="0" y="0"/>
            <a:chExt cx="9929259" cy="13450186"/>
          </a:xfrm>
        </p:grpSpPr>
        <p:sp>
          <p:nvSpPr>
            <p:cNvPr id="3" name="Freeform 3"/>
            <p:cNvSpPr/>
            <p:nvPr/>
          </p:nvSpPr>
          <p:spPr>
            <a:xfrm>
              <a:off x="0" y="0"/>
              <a:ext cx="9929259" cy="13450187"/>
            </a:xfrm>
            <a:custGeom>
              <a:avLst/>
              <a:gdLst/>
              <a:ahLst/>
              <a:cxnLst/>
              <a:rect l="l" t="t" r="r" b="b"/>
              <a:pathLst>
                <a:path w="9929259" h="13450187">
                  <a:moveTo>
                    <a:pt x="0" y="0"/>
                  </a:moveTo>
                  <a:lnTo>
                    <a:pt x="9929259" y="0"/>
                  </a:lnTo>
                  <a:lnTo>
                    <a:pt x="9929259" y="13450187"/>
                  </a:lnTo>
                  <a:lnTo>
                    <a:pt x="0" y="13450187"/>
                  </a:lnTo>
                  <a:close/>
                </a:path>
              </a:pathLst>
            </a:custGeom>
            <a:solidFill>
              <a:srgbClr val="A60F2D"/>
            </a:solidFill>
          </p:spPr>
          <p:txBody>
            <a:bodyPr/>
            <a:lstStyle/>
            <a:p>
              <a:endParaRPr lang="en-US"/>
            </a:p>
          </p:txBody>
        </p:sp>
      </p:grpSp>
      <p:sp>
        <p:nvSpPr>
          <p:cNvPr id="10" name="TextBox 10"/>
          <p:cNvSpPr txBox="1">
            <a:spLocks noGrp="1"/>
          </p:cNvSpPr>
          <p:nvPr>
            <p:ph type="title" idx="4294967295"/>
          </p:nvPr>
        </p:nvSpPr>
        <p:spPr>
          <a:xfrm>
            <a:off x="9014328" y="134149"/>
            <a:ext cx="8507160" cy="36429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730"/>
              </a:lnSpc>
              <a:spcBef>
                <a:spcPts val="0"/>
              </a:spcBef>
              <a:spcAft>
                <a:spcPts val="0"/>
              </a:spcAft>
              <a:buClrTx/>
              <a:buSzTx/>
              <a:buFontTx/>
              <a:buNone/>
              <a:tabLst/>
              <a:defRPr/>
            </a:pPr>
            <a:r>
              <a:rPr kumimoji="0" lang="en-US" sz="6950" b="1" i="0" u="none" strike="noStrike" kern="1200" cap="none" spc="0" normalizeH="0" baseline="0" noProof="0" dirty="0">
                <a:ln>
                  <a:noFill/>
                </a:ln>
                <a:solidFill>
                  <a:srgbClr val="000000"/>
                </a:solidFill>
                <a:effectLst/>
                <a:uLnTx/>
                <a:uFillTx/>
                <a:latin typeface="Arial" panose="020B0604020202020204" pitchFamily="34" charset="0"/>
                <a:ea typeface="Montserrat Bold"/>
                <a:cs typeface="Arial" panose="020B0604020202020204" pitchFamily="34" charset="0"/>
                <a:sym typeface="Montserrat Bold"/>
              </a:rPr>
              <a:t>A Year of Growth and Impact</a:t>
            </a:r>
          </a:p>
          <a:p>
            <a:pPr marL="0" marR="0" lvl="0" indent="0" algn="ctr" defTabSz="914400" rtl="0" eaLnBrk="1" fontAlgn="auto" latinLnBrk="0" hangingPunct="1">
              <a:lnSpc>
                <a:spcPts val="9730"/>
              </a:lnSpc>
              <a:spcBef>
                <a:spcPts val="0"/>
              </a:spcBef>
              <a:spcAft>
                <a:spcPts val="0"/>
              </a:spcAft>
              <a:buClrTx/>
              <a:buSzTx/>
              <a:buFontTx/>
              <a:buNone/>
              <a:tabLst/>
              <a:defRPr/>
            </a:pPr>
            <a:endParaRPr kumimoji="0" lang="en-US" sz="6950" b="1" i="0" u="none" strike="noStrike" kern="1200" cap="none" spc="0" normalizeH="0" baseline="0" noProof="0" dirty="0">
              <a:ln>
                <a:noFill/>
              </a:ln>
              <a:solidFill>
                <a:srgbClr val="000000"/>
              </a:solidFill>
              <a:effectLst/>
              <a:uLnTx/>
              <a:uFillTx/>
              <a:latin typeface="Montserrat Bold"/>
              <a:ea typeface="Montserrat Bold"/>
              <a:cs typeface="Montserrat Bold"/>
              <a:sym typeface="Montserrat Bold"/>
            </a:endParaRPr>
          </a:p>
        </p:txBody>
      </p:sp>
      <p:sp>
        <p:nvSpPr>
          <p:cNvPr id="8" name="TextBox 8"/>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13" name="TextBox 13"/>
          <p:cNvSpPr txBox="1"/>
          <p:nvPr/>
        </p:nvSpPr>
        <p:spPr>
          <a:xfrm>
            <a:off x="326662" y="1094789"/>
            <a:ext cx="1088786" cy="523557"/>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Bold"/>
                <a:cs typeface="Arial" panose="020B0604020202020204" pitchFamily="34" charset="0"/>
                <a:sym typeface="Montserrat Bold"/>
              </a:rPr>
              <a:t>7,461</a:t>
            </a:r>
          </a:p>
        </p:txBody>
      </p:sp>
      <p:sp>
        <p:nvSpPr>
          <p:cNvPr id="14" name="TextBox 14"/>
          <p:cNvSpPr txBox="1"/>
          <p:nvPr/>
        </p:nvSpPr>
        <p:spPr>
          <a:xfrm>
            <a:off x="1668435" y="1195492"/>
            <a:ext cx="5760558" cy="257016"/>
          </a:xfrm>
          <a:prstGeom prst="rect">
            <a:avLst/>
          </a:prstGeom>
        </p:spPr>
        <p:txBody>
          <a:bodyPr lIns="0" tIns="0" rIns="0" bIns="0" rtlCol="0" anchor="t">
            <a:spAutoFit/>
          </a:bodyPr>
          <a:lstStyle/>
          <a:p>
            <a:pPr algn="l">
              <a:lnSpc>
                <a:spcPts val="2239"/>
              </a:lnSpc>
            </a:pPr>
            <a:r>
              <a:rPr lang="en-US" sz="1599" dirty="0">
                <a:solidFill>
                  <a:srgbClr val="FFFFFF"/>
                </a:solidFill>
                <a:latin typeface="Arial" panose="020B0604020202020204" pitchFamily="34" charset="0"/>
                <a:ea typeface="Montserrat"/>
                <a:cs typeface="Arial" panose="020B0604020202020204" pitchFamily="34" charset="0"/>
                <a:sym typeface="Montserrat"/>
              </a:rPr>
              <a:t>Podcast </a:t>
            </a:r>
            <a:r>
              <a:rPr lang="en-US" sz="1599" b="1" dirty="0">
                <a:solidFill>
                  <a:srgbClr val="FFFFFF"/>
                </a:solidFill>
                <a:latin typeface="Arial" panose="020B0604020202020204" pitchFamily="34" charset="0"/>
                <a:ea typeface="Montserrat Bold"/>
                <a:cs typeface="Arial" panose="020B0604020202020204" pitchFamily="34" charset="0"/>
                <a:sym typeface="Montserrat Bold"/>
              </a:rPr>
              <a:t>DOWNLOADS </a:t>
            </a:r>
            <a:r>
              <a:rPr lang="en-US" sz="1599" dirty="0">
                <a:solidFill>
                  <a:srgbClr val="FFFFFF"/>
                </a:solidFill>
                <a:latin typeface="Arial" panose="020B0604020202020204" pitchFamily="34" charset="0"/>
                <a:ea typeface="Montserrat"/>
                <a:cs typeface="Arial" panose="020B0604020202020204" pitchFamily="34" charset="0"/>
                <a:sym typeface="Montserrat"/>
              </a:rPr>
              <a:t>and </a:t>
            </a:r>
            <a:r>
              <a:rPr lang="en-US" sz="1599" b="1" dirty="0">
                <a:solidFill>
                  <a:srgbClr val="FFFFFF"/>
                </a:solidFill>
                <a:latin typeface="Arial" panose="020B0604020202020204" pitchFamily="34" charset="0"/>
                <a:ea typeface="Montserrat Bold"/>
                <a:cs typeface="Arial" panose="020B0604020202020204" pitchFamily="34" charset="0"/>
                <a:sym typeface="Montserrat Bold"/>
              </a:rPr>
              <a:t>LISTENS</a:t>
            </a:r>
          </a:p>
        </p:txBody>
      </p:sp>
      <p:sp>
        <p:nvSpPr>
          <p:cNvPr id="16" name="TextBox 16"/>
          <p:cNvSpPr txBox="1"/>
          <p:nvPr/>
        </p:nvSpPr>
        <p:spPr>
          <a:xfrm>
            <a:off x="326662" y="1813096"/>
            <a:ext cx="1088786" cy="523558"/>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Bold"/>
                <a:cs typeface="Arial" panose="020B0604020202020204" pitchFamily="34" charset="0"/>
                <a:sym typeface="Montserrat Bold"/>
              </a:rPr>
              <a:t>440</a:t>
            </a:r>
          </a:p>
        </p:txBody>
      </p:sp>
      <p:sp>
        <p:nvSpPr>
          <p:cNvPr id="17" name="TextBox 17"/>
          <p:cNvSpPr txBox="1"/>
          <p:nvPr/>
        </p:nvSpPr>
        <p:spPr>
          <a:xfrm>
            <a:off x="1668435" y="1834528"/>
            <a:ext cx="5760558" cy="540404"/>
          </a:xfrm>
          <a:prstGeom prst="rect">
            <a:avLst/>
          </a:prstGeom>
        </p:spPr>
        <p:txBody>
          <a:bodyPr lIns="0" tIns="0" rIns="0" bIns="0" rtlCol="0" anchor="t">
            <a:spAutoFit/>
          </a:bodyPr>
          <a:lstStyle/>
          <a:p>
            <a:pPr algn="l">
              <a:lnSpc>
                <a:spcPts val="2239"/>
              </a:lnSpc>
            </a:pPr>
            <a:r>
              <a:rPr lang="en-US" sz="1599" dirty="0">
                <a:solidFill>
                  <a:srgbClr val="FFFFFF"/>
                </a:solidFill>
                <a:latin typeface="Arial" panose="020B0604020202020204" pitchFamily="34" charset="0"/>
                <a:ea typeface="Montserrat"/>
                <a:cs typeface="Arial" panose="020B0604020202020204" pitchFamily="34" charset="0"/>
                <a:sym typeface="Montserrat"/>
              </a:rPr>
              <a:t>Extension Master Gardener Program Volunteer </a:t>
            </a:r>
            <a:r>
              <a:rPr lang="en-US" sz="1599" b="1" dirty="0">
                <a:solidFill>
                  <a:srgbClr val="FFFFFF"/>
                </a:solidFill>
                <a:latin typeface="Arial" panose="020B0604020202020204" pitchFamily="34" charset="0"/>
                <a:ea typeface="Montserrat Bold"/>
                <a:cs typeface="Arial" panose="020B0604020202020204" pitchFamily="34" charset="0"/>
                <a:sym typeface="Montserrat Bold"/>
              </a:rPr>
              <a:t>HOURS</a:t>
            </a:r>
            <a:r>
              <a:rPr lang="en-US" sz="1599" dirty="0">
                <a:solidFill>
                  <a:srgbClr val="FFFFFF"/>
                </a:solidFill>
                <a:latin typeface="Arial" panose="020B0604020202020204" pitchFamily="34" charset="0"/>
                <a:ea typeface="Montserrat"/>
                <a:cs typeface="Arial" panose="020B0604020202020204" pitchFamily="34" charset="0"/>
                <a:sym typeface="Montserrat"/>
              </a:rPr>
              <a:t> contributed to podcast production.</a:t>
            </a:r>
          </a:p>
        </p:txBody>
      </p:sp>
      <p:sp>
        <p:nvSpPr>
          <p:cNvPr id="19" name="TextBox 19"/>
          <p:cNvSpPr txBox="1"/>
          <p:nvPr/>
        </p:nvSpPr>
        <p:spPr>
          <a:xfrm>
            <a:off x="388926" y="2562519"/>
            <a:ext cx="1045003" cy="523559"/>
          </a:xfrm>
          <a:prstGeom prst="rect">
            <a:avLst/>
          </a:prstGeom>
        </p:spPr>
        <p:txBody>
          <a:bodyPr lIns="0" tIns="0" rIns="0" bIns="0" rtlCol="0" anchor="t">
            <a:spAutoFit/>
          </a:bodyPr>
          <a:lstStyle/>
          <a:p>
            <a:pPr algn="r">
              <a:lnSpc>
                <a:spcPts val="4480"/>
              </a:lnSpc>
            </a:pPr>
            <a:r>
              <a:rPr lang="en-US" sz="3200" b="1" dirty="0">
                <a:solidFill>
                  <a:srgbClr val="FFFFFF"/>
                </a:solidFill>
                <a:latin typeface="Arial" panose="020B0604020202020204" pitchFamily="34" charset="0"/>
                <a:ea typeface="Montserrat Bold"/>
                <a:cs typeface="Arial" panose="020B0604020202020204" pitchFamily="34" charset="0"/>
                <a:sym typeface="Montserrat Bold"/>
              </a:rPr>
              <a:t>     9</a:t>
            </a:r>
          </a:p>
        </p:txBody>
      </p:sp>
      <p:sp>
        <p:nvSpPr>
          <p:cNvPr id="20" name="TextBox 20"/>
          <p:cNvSpPr txBox="1"/>
          <p:nvPr/>
        </p:nvSpPr>
        <p:spPr>
          <a:xfrm>
            <a:off x="1676743" y="2583950"/>
            <a:ext cx="5486057" cy="825996"/>
          </a:xfrm>
          <a:prstGeom prst="rect">
            <a:avLst/>
          </a:prstGeom>
        </p:spPr>
        <p:txBody>
          <a:bodyPr wrap="square" lIns="0" tIns="0" rIns="0" bIns="0" rtlCol="0" anchor="t">
            <a:spAutoFit/>
          </a:bodyPr>
          <a:lstStyle/>
          <a:p>
            <a:pPr algn="l">
              <a:lnSpc>
                <a:spcPts val="2239"/>
              </a:lnSpc>
            </a:pPr>
            <a:r>
              <a:rPr lang="en-US" sz="1599" dirty="0">
                <a:solidFill>
                  <a:srgbClr val="FFFFFF"/>
                </a:solidFill>
                <a:latin typeface="Arial" panose="020B0604020202020204" pitchFamily="34" charset="0"/>
                <a:ea typeface="Montserrat"/>
                <a:cs typeface="Arial" panose="020B0604020202020204" pitchFamily="34" charset="0"/>
                <a:sym typeface="Montserrat"/>
              </a:rPr>
              <a:t>Extension Master Gardener Program Volunteers from 6 Washington counties, alongside other gardening experts, collaborated to </a:t>
            </a:r>
            <a:r>
              <a:rPr lang="en-US" sz="1599" b="1" dirty="0">
                <a:solidFill>
                  <a:srgbClr val="FFFFFF"/>
                </a:solidFill>
                <a:latin typeface="Arial" panose="020B0604020202020204" pitchFamily="34" charset="0"/>
                <a:ea typeface="Montserrat Bold"/>
                <a:cs typeface="Arial" panose="020B0604020202020204" pitchFamily="34" charset="0"/>
                <a:sym typeface="Montserrat Bold"/>
              </a:rPr>
              <a:t>DEVELOP</a:t>
            </a:r>
            <a:r>
              <a:rPr lang="en-US" sz="1599" dirty="0">
                <a:solidFill>
                  <a:srgbClr val="FFFFFF"/>
                </a:solidFill>
                <a:latin typeface="Arial" panose="020B0604020202020204" pitchFamily="34" charset="0"/>
                <a:ea typeface="Montserrat"/>
                <a:cs typeface="Arial" panose="020B0604020202020204" pitchFamily="34" charset="0"/>
                <a:sym typeface="Montserrat"/>
              </a:rPr>
              <a:t> content.</a:t>
            </a:r>
          </a:p>
        </p:txBody>
      </p:sp>
      <p:sp>
        <p:nvSpPr>
          <p:cNvPr id="22" name="TextBox 22"/>
          <p:cNvSpPr txBox="1">
            <a:spLocks/>
          </p:cNvSpPr>
          <p:nvPr/>
        </p:nvSpPr>
        <p:spPr>
          <a:xfrm>
            <a:off x="176405" y="3749683"/>
            <a:ext cx="3455079" cy="537845"/>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Arial" panose="020B0604020202020204" pitchFamily="34" charset="0"/>
                <a:ea typeface="Montserrat Semi-Bold"/>
                <a:cs typeface="Arial" panose="020B0604020202020204" pitchFamily="34" charset="0"/>
                <a:sym typeface="Montserrat Semi-Bold"/>
              </a:rPr>
              <a:t>Top 5 Episodes</a:t>
            </a:r>
          </a:p>
        </p:txBody>
      </p:sp>
      <p:sp>
        <p:nvSpPr>
          <p:cNvPr id="21" name="TextBox 21"/>
          <p:cNvSpPr txBox="1"/>
          <p:nvPr/>
        </p:nvSpPr>
        <p:spPr>
          <a:xfrm>
            <a:off x="629674" y="4415956"/>
            <a:ext cx="5814515" cy="2112886"/>
          </a:xfrm>
          <a:prstGeom prst="rect">
            <a:avLst/>
          </a:prstGeom>
        </p:spPr>
        <p:txBody>
          <a:bodyPr wrap="square" lIns="0" tIns="0" rIns="0" bIns="0" rtlCol="0" anchor="t">
            <a:spAutoFit/>
          </a:bodyPr>
          <a:lstStyle/>
          <a:p>
            <a:pPr marL="345441" lvl="1" indent="-172721" algn="just">
              <a:lnSpc>
                <a:spcPts val="2784"/>
              </a:lnSpc>
              <a:buAutoNum type="arabicPeriod"/>
            </a:pPr>
            <a:r>
              <a:rPr lang="en-US" sz="1600" dirty="0">
                <a:solidFill>
                  <a:srgbClr val="FFFFFF"/>
                </a:solidFill>
                <a:latin typeface="Arial" panose="020B0604020202020204" pitchFamily="34" charset="0"/>
                <a:ea typeface="Montserrat"/>
                <a:cs typeface="Arial" panose="020B0604020202020204" pitchFamily="34" charset="0"/>
                <a:sym typeface="Montserrat"/>
              </a:rPr>
              <a:t>Protecting Our Pollinators (Episode 16)</a:t>
            </a:r>
          </a:p>
          <a:p>
            <a:pPr marL="345441" lvl="1" indent="-172721" algn="just">
              <a:lnSpc>
                <a:spcPts val="2784"/>
              </a:lnSpc>
              <a:buAutoNum type="arabicPeriod"/>
            </a:pPr>
            <a:r>
              <a:rPr lang="en-US" sz="1600" dirty="0">
                <a:solidFill>
                  <a:srgbClr val="FFFFFF"/>
                </a:solidFill>
                <a:latin typeface="Arial" panose="020B0604020202020204" pitchFamily="34" charset="0"/>
                <a:ea typeface="Montserrat"/>
                <a:cs typeface="Arial" panose="020B0604020202020204" pitchFamily="34" charset="0"/>
                <a:sym typeface="Montserrat"/>
              </a:rPr>
              <a:t>Spring Vegetable Gardening (Episode 18)</a:t>
            </a:r>
          </a:p>
          <a:p>
            <a:pPr marL="345441" lvl="1" indent="-172721" algn="just">
              <a:lnSpc>
                <a:spcPts val="2784"/>
              </a:lnSpc>
              <a:buAutoNum type="arabicPeriod"/>
            </a:pPr>
            <a:r>
              <a:rPr lang="en-US" sz="1600" dirty="0">
                <a:solidFill>
                  <a:srgbClr val="FFFFFF"/>
                </a:solidFill>
                <a:latin typeface="Arial" panose="020B0604020202020204" pitchFamily="34" charset="0"/>
                <a:ea typeface="Montserrat"/>
                <a:cs typeface="Arial" panose="020B0604020202020204" pitchFamily="34" charset="0"/>
                <a:sym typeface="Montserrat"/>
              </a:rPr>
              <a:t>Tomato Tips for Washington (Episode 27)</a:t>
            </a:r>
          </a:p>
          <a:p>
            <a:pPr marL="345441" lvl="1" indent="-172721" algn="just">
              <a:lnSpc>
                <a:spcPts val="2784"/>
              </a:lnSpc>
              <a:buAutoNum type="arabicPeriod"/>
            </a:pPr>
            <a:r>
              <a:rPr lang="en-US" sz="1600" dirty="0">
                <a:solidFill>
                  <a:srgbClr val="FFFFFF"/>
                </a:solidFill>
                <a:latin typeface="Arial" panose="020B0604020202020204" pitchFamily="34" charset="0"/>
                <a:ea typeface="Montserrat"/>
                <a:cs typeface="Arial" panose="020B0604020202020204" pitchFamily="34" charset="0"/>
                <a:sym typeface="Montserrat"/>
              </a:rPr>
              <a:t>Soil Carbon Sequestration (Episode 14)</a:t>
            </a:r>
          </a:p>
          <a:p>
            <a:pPr marL="345441" lvl="1" indent="-172721" algn="just">
              <a:lnSpc>
                <a:spcPts val="2784"/>
              </a:lnSpc>
              <a:buAutoNum type="arabicPeriod"/>
            </a:pPr>
            <a:r>
              <a:rPr lang="en-US" sz="1600" dirty="0">
                <a:solidFill>
                  <a:srgbClr val="FFFFFF"/>
                </a:solidFill>
                <a:latin typeface="Arial" panose="020B0604020202020204" pitchFamily="34" charset="0"/>
                <a:ea typeface="Montserrat"/>
                <a:cs typeface="Arial" panose="020B0604020202020204" pitchFamily="34" charset="0"/>
                <a:sym typeface="Montserrat"/>
              </a:rPr>
              <a:t>Seed Saving Secrets (Episode 31)</a:t>
            </a:r>
          </a:p>
          <a:p>
            <a:pPr algn="just">
              <a:lnSpc>
                <a:spcPts val="2784"/>
              </a:lnSpc>
            </a:pPr>
            <a:endParaRPr lang="en-US" sz="1600" dirty="0">
              <a:solidFill>
                <a:srgbClr val="FFFFFF"/>
              </a:solidFill>
              <a:latin typeface="Arial" panose="020B0604020202020204" pitchFamily="34" charset="0"/>
              <a:ea typeface="Montserrat"/>
              <a:cs typeface="Arial" panose="020B0604020202020204" pitchFamily="34" charset="0"/>
              <a:sym typeface="Montserrat"/>
            </a:endParaRPr>
          </a:p>
        </p:txBody>
      </p:sp>
      <p:sp>
        <p:nvSpPr>
          <p:cNvPr id="23" name="TextBox 23"/>
          <p:cNvSpPr txBox="1"/>
          <p:nvPr/>
        </p:nvSpPr>
        <p:spPr>
          <a:xfrm>
            <a:off x="326662" y="6558675"/>
            <a:ext cx="6396855" cy="1099820"/>
          </a:xfrm>
          <a:prstGeom prst="rect">
            <a:avLst/>
          </a:prstGeom>
        </p:spPr>
        <p:txBody>
          <a:bodyPr lIns="0" tIns="0" rIns="0" bIns="0" rtlCol="0" anchor="t">
            <a:spAutoFit/>
          </a:bodyPr>
          <a:lstStyle/>
          <a:p>
            <a:pPr algn="l">
              <a:lnSpc>
                <a:spcPts val="4479"/>
              </a:lnSpc>
            </a:pPr>
            <a:r>
              <a:rPr lang="en-US" sz="3199" b="1">
                <a:solidFill>
                  <a:srgbClr val="FFFFFF"/>
                </a:solidFill>
                <a:latin typeface="Arial" panose="020B0604020202020204" pitchFamily="34" charset="0"/>
                <a:ea typeface="Montserrat Semi-Bold"/>
                <a:cs typeface="Arial" panose="020B0604020202020204" pitchFamily="34" charset="0"/>
                <a:sym typeface="Montserrat Semi-Bold"/>
              </a:rPr>
              <a:t>Average Listens by </a:t>
            </a:r>
          </a:p>
          <a:p>
            <a:pPr algn="l">
              <a:lnSpc>
                <a:spcPts val="4479"/>
              </a:lnSpc>
            </a:pPr>
            <a:r>
              <a:rPr lang="en-US" sz="3199" b="1">
                <a:solidFill>
                  <a:srgbClr val="FFFFFF"/>
                </a:solidFill>
                <a:latin typeface="Arial" panose="020B0604020202020204" pitchFamily="34" charset="0"/>
                <a:ea typeface="Montserrat Semi-Bold"/>
                <a:cs typeface="Arial" panose="020B0604020202020204" pitchFamily="34" charset="0"/>
                <a:sym typeface="Montserrat Semi-Bold"/>
              </a:rPr>
              <a:t>Program Priorities</a:t>
            </a:r>
          </a:p>
        </p:txBody>
      </p:sp>
      <p:sp>
        <p:nvSpPr>
          <p:cNvPr id="24" name="TextBox 24"/>
          <p:cNvSpPr txBox="1"/>
          <p:nvPr/>
        </p:nvSpPr>
        <p:spPr>
          <a:xfrm>
            <a:off x="629674" y="7823264"/>
            <a:ext cx="3455079" cy="1752275"/>
          </a:xfrm>
          <a:prstGeom prst="rect">
            <a:avLst/>
          </a:prstGeom>
        </p:spPr>
        <p:txBody>
          <a:bodyPr lIns="0" tIns="0" rIns="0" bIns="0" rtlCol="0" anchor="t">
            <a:spAutoFit/>
          </a:bodyPr>
          <a:lstStyle/>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Pollinators: </a:t>
            </a:r>
            <a:r>
              <a:rPr lang="en-US" sz="1600">
                <a:solidFill>
                  <a:srgbClr val="FFFFFF"/>
                </a:solidFill>
                <a:latin typeface="Arial" panose="020B0604020202020204" pitchFamily="34" charset="0"/>
                <a:ea typeface="Montserrat"/>
                <a:cs typeface="Arial" panose="020B0604020202020204" pitchFamily="34" charset="0"/>
                <a:sym typeface="Montserrat"/>
              </a:rPr>
              <a:t>358</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Nearby Nature: </a:t>
            </a:r>
            <a:r>
              <a:rPr lang="en-US" sz="1600">
                <a:solidFill>
                  <a:srgbClr val="FFFFFF"/>
                </a:solidFill>
                <a:latin typeface="Arial" panose="020B0604020202020204" pitchFamily="34" charset="0"/>
                <a:ea typeface="Montserrat"/>
                <a:cs typeface="Arial" panose="020B0604020202020204" pitchFamily="34" charset="0"/>
                <a:sym typeface="Montserrat"/>
              </a:rPr>
              <a:t>285</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Wildfire Preparedness: </a:t>
            </a:r>
            <a:r>
              <a:rPr lang="en-US" sz="1600">
                <a:solidFill>
                  <a:srgbClr val="FFFFFF"/>
                </a:solidFill>
                <a:latin typeface="Arial" panose="020B0604020202020204" pitchFamily="34" charset="0"/>
                <a:ea typeface="Montserrat"/>
                <a:cs typeface="Arial" panose="020B0604020202020204" pitchFamily="34" charset="0"/>
                <a:sym typeface="Montserrat"/>
              </a:rPr>
              <a:t>270</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Plant Biodiversity:</a:t>
            </a:r>
            <a:r>
              <a:rPr lang="en-US" sz="1600">
                <a:solidFill>
                  <a:srgbClr val="FFFFFF"/>
                </a:solidFill>
                <a:latin typeface="Arial" panose="020B0604020202020204" pitchFamily="34" charset="0"/>
                <a:ea typeface="Montserrat"/>
                <a:cs typeface="Arial" panose="020B0604020202020204" pitchFamily="34" charset="0"/>
                <a:sym typeface="Montserrat"/>
              </a:rPr>
              <a:t> 316</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Water Conservation: </a:t>
            </a:r>
            <a:r>
              <a:rPr lang="en-US" sz="1600">
                <a:solidFill>
                  <a:srgbClr val="FFFFFF"/>
                </a:solidFill>
                <a:latin typeface="Arial" panose="020B0604020202020204" pitchFamily="34" charset="0"/>
                <a:ea typeface="Montserrat"/>
                <a:cs typeface="Arial" panose="020B0604020202020204" pitchFamily="34" charset="0"/>
                <a:sym typeface="Montserrat"/>
              </a:rPr>
              <a:t>293</a:t>
            </a:r>
          </a:p>
        </p:txBody>
      </p:sp>
      <p:sp>
        <p:nvSpPr>
          <p:cNvPr id="25" name="TextBox 25"/>
          <p:cNvSpPr txBox="1"/>
          <p:nvPr/>
        </p:nvSpPr>
        <p:spPr>
          <a:xfrm>
            <a:off x="4375442" y="7823264"/>
            <a:ext cx="3455079" cy="1393202"/>
          </a:xfrm>
          <a:prstGeom prst="rect">
            <a:avLst/>
          </a:prstGeom>
        </p:spPr>
        <p:txBody>
          <a:bodyPr lIns="0" tIns="0" rIns="0" bIns="0" rtlCol="0" anchor="t">
            <a:spAutoFit/>
          </a:bodyPr>
          <a:lstStyle/>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Local Food:</a:t>
            </a:r>
            <a:r>
              <a:rPr lang="en-US" sz="1600">
                <a:solidFill>
                  <a:srgbClr val="FFFFFF"/>
                </a:solidFill>
                <a:latin typeface="Arial" panose="020B0604020202020204" pitchFamily="34" charset="0"/>
                <a:ea typeface="Montserrat"/>
                <a:cs typeface="Arial" panose="020B0604020202020204" pitchFamily="34" charset="0"/>
                <a:sym typeface="Montserrat"/>
              </a:rPr>
              <a:t> 353</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Climate Change:</a:t>
            </a:r>
            <a:r>
              <a:rPr lang="en-US" sz="1600">
                <a:solidFill>
                  <a:srgbClr val="FFFFFF"/>
                </a:solidFill>
                <a:latin typeface="Arial" panose="020B0604020202020204" pitchFamily="34" charset="0"/>
                <a:ea typeface="Montserrat"/>
                <a:cs typeface="Arial" panose="020B0604020202020204" pitchFamily="34" charset="0"/>
                <a:sym typeface="Montserrat"/>
              </a:rPr>
              <a:t> 316</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Soil Health:</a:t>
            </a:r>
            <a:r>
              <a:rPr lang="en-US" sz="1600">
                <a:solidFill>
                  <a:srgbClr val="FFFFFF"/>
                </a:solidFill>
                <a:latin typeface="Arial" panose="020B0604020202020204" pitchFamily="34" charset="0"/>
                <a:ea typeface="Montserrat"/>
                <a:cs typeface="Arial" panose="020B0604020202020204" pitchFamily="34" charset="0"/>
                <a:sym typeface="Montserrat"/>
              </a:rPr>
              <a:t> 332</a:t>
            </a:r>
          </a:p>
          <a:p>
            <a:pPr marL="345441" lvl="1" indent="-172721" algn="just">
              <a:lnSpc>
                <a:spcPts val="2784"/>
              </a:lnSpc>
              <a:buFont typeface="Arial"/>
              <a:buChar char="•"/>
            </a:pPr>
            <a:r>
              <a:rPr lang="en-US" sz="1600" b="1">
                <a:solidFill>
                  <a:srgbClr val="FFFFFF"/>
                </a:solidFill>
                <a:latin typeface="Arial" panose="020B0604020202020204" pitchFamily="34" charset="0"/>
                <a:ea typeface="Montserrat Bold"/>
                <a:cs typeface="Arial" panose="020B0604020202020204" pitchFamily="34" charset="0"/>
                <a:sym typeface="Montserrat Bold"/>
              </a:rPr>
              <a:t>Clean Water: </a:t>
            </a:r>
            <a:r>
              <a:rPr lang="en-US" sz="1600">
                <a:solidFill>
                  <a:srgbClr val="FFFFFF"/>
                </a:solidFill>
                <a:latin typeface="Arial" panose="020B0604020202020204" pitchFamily="34" charset="0"/>
                <a:ea typeface="Montserrat"/>
                <a:cs typeface="Arial" panose="020B0604020202020204" pitchFamily="34" charset="0"/>
                <a:sym typeface="Montserrat"/>
              </a:rPr>
              <a:t>297</a:t>
            </a:r>
          </a:p>
        </p:txBody>
      </p:sp>
      <p:sp>
        <p:nvSpPr>
          <p:cNvPr id="4" name="Freeform 4" descr="The Evergreen Thumb logo."/>
          <p:cNvSpPr/>
          <p:nvPr/>
        </p:nvSpPr>
        <p:spPr>
          <a:xfrm>
            <a:off x="11682586" y="2702206"/>
            <a:ext cx="3170644" cy="3170644"/>
          </a:xfrm>
          <a:custGeom>
            <a:avLst/>
            <a:gdLst/>
            <a:ahLst/>
            <a:cxnLst/>
            <a:rect l="l" t="t" r="r" b="b"/>
            <a:pathLst>
              <a:path w="3170644" h="3170644">
                <a:moveTo>
                  <a:pt x="0" y="0"/>
                </a:moveTo>
                <a:lnTo>
                  <a:pt x="3170643" y="0"/>
                </a:lnTo>
                <a:lnTo>
                  <a:pt x="3170643" y="3170643"/>
                </a:lnTo>
                <a:lnTo>
                  <a:pt x="0" y="3170643"/>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9" name="TextBox 9"/>
          <p:cNvSpPr txBox="1"/>
          <p:nvPr/>
        </p:nvSpPr>
        <p:spPr>
          <a:xfrm>
            <a:off x="7830521" y="6047633"/>
            <a:ext cx="10174804" cy="2655279"/>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Launched in July 2023, </a:t>
            </a:r>
            <a:r>
              <a:rPr lang="en-US" sz="2000" u="sng" dirty="0">
                <a:solidFill>
                  <a:srgbClr val="000000"/>
                </a:solidFill>
                <a:latin typeface="Arial" panose="020B0604020202020204" pitchFamily="34" charset="0"/>
                <a:ea typeface="Montserrat"/>
                <a:cs typeface="Arial" panose="020B0604020202020204" pitchFamily="34" charset="0"/>
                <a:sym typeface="Montserrat"/>
                <a:hlinkClick r:id="rId3" tooltip="https://evergreenthumb.mastergardenerfoundation.org"/>
              </a:rPr>
              <a:t>The Evergreen Thumb Podcast</a:t>
            </a:r>
            <a:r>
              <a:rPr lang="en-US" sz="2000" dirty="0">
                <a:solidFill>
                  <a:srgbClr val="000000"/>
                </a:solidFill>
                <a:latin typeface="Arial" panose="020B0604020202020204" pitchFamily="34" charset="0"/>
                <a:ea typeface="Montserrat"/>
                <a:cs typeface="Arial" panose="020B0604020202020204" pitchFamily="34" charset="0"/>
                <a:sym typeface="Montserrat"/>
              </a:rPr>
              <a:t> connects communities with expert gardening and environmental stewardship insights. Produced by </a:t>
            </a:r>
            <a:r>
              <a:rPr lang="en-US" sz="2000" u="none" dirty="0">
                <a:solidFill>
                  <a:srgbClr val="000000"/>
                </a:solidFill>
                <a:latin typeface="Arial" panose="020B0604020202020204" pitchFamily="34" charset="0"/>
                <a:ea typeface="Montserrat"/>
                <a:cs typeface="Arial" panose="020B0604020202020204" pitchFamily="34" charset="0"/>
                <a:sym typeface="Montserrat"/>
              </a:rPr>
              <a:t>WSU Extension Master Gardener v</a:t>
            </a:r>
            <a:r>
              <a:rPr lang="en-US" sz="2000" dirty="0">
                <a:solidFill>
                  <a:srgbClr val="000000"/>
                </a:solidFill>
                <a:latin typeface="Arial" panose="020B0604020202020204" pitchFamily="34" charset="0"/>
                <a:ea typeface="Montserrat"/>
                <a:cs typeface="Arial" panose="020B0604020202020204" pitchFamily="34" charset="0"/>
                <a:sym typeface="Montserrat"/>
              </a:rPr>
              <a:t>olu</a:t>
            </a:r>
            <a:r>
              <a:rPr lang="en-US" sz="2000" u="none" dirty="0">
                <a:solidFill>
                  <a:srgbClr val="000000"/>
                </a:solidFill>
                <a:latin typeface="Arial" panose="020B0604020202020204" pitchFamily="34" charset="0"/>
                <a:ea typeface="Montserrat"/>
                <a:cs typeface="Arial" panose="020B0604020202020204" pitchFamily="34" charset="0"/>
                <a:sym typeface="Montserrat"/>
              </a:rPr>
              <a:t>n</a:t>
            </a:r>
            <a:r>
              <a:rPr lang="en-US" sz="2000" dirty="0">
                <a:solidFill>
                  <a:srgbClr val="000000"/>
                </a:solidFill>
                <a:latin typeface="Arial" panose="020B0604020202020204" pitchFamily="34" charset="0"/>
                <a:ea typeface="Montserrat"/>
                <a:cs typeface="Arial" panose="020B0604020202020204" pitchFamily="34" charset="0"/>
                <a:sym typeface="Montserrat"/>
              </a:rPr>
              <a:t>t</a:t>
            </a:r>
            <a:r>
              <a:rPr lang="en-US" sz="2000" u="none" dirty="0">
                <a:solidFill>
                  <a:srgbClr val="000000"/>
                </a:solidFill>
                <a:latin typeface="Arial" panose="020B0604020202020204" pitchFamily="34" charset="0"/>
                <a:ea typeface="Montserrat"/>
                <a:cs typeface="Arial" panose="020B0604020202020204" pitchFamily="34" charset="0"/>
                <a:sym typeface="Montserrat"/>
              </a:rPr>
              <a:t>eer</a:t>
            </a:r>
            <a:r>
              <a:rPr lang="en-US" sz="2000" dirty="0">
                <a:solidFill>
                  <a:srgbClr val="000000"/>
                </a:solidFill>
                <a:latin typeface="Arial" panose="020B0604020202020204" pitchFamily="34" charset="0"/>
                <a:ea typeface="Montserrat"/>
                <a:cs typeface="Arial" panose="020B0604020202020204" pitchFamily="34" charset="0"/>
                <a:sym typeface="Montserrat"/>
              </a:rPr>
              <a:t>s and supported by the </a:t>
            </a:r>
            <a:r>
              <a:rPr lang="en-US" sz="2000" u="sng" dirty="0">
                <a:solidFill>
                  <a:srgbClr val="000000"/>
                </a:solidFill>
                <a:latin typeface="Arial" panose="020B0604020202020204" pitchFamily="34" charset="0"/>
                <a:ea typeface="Montserrat"/>
                <a:cs typeface="Arial" panose="020B0604020202020204" pitchFamily="34" charset="0"/>
                <a:sym typeface="Montserrat"/>
                <a:hlinkClick r:id="rId4" tooltip="https://mastergardenerfoundation.org"/>
              </a:rPr>
              <a:t>Master Gardener Foundation of Washington State</a:t>
            </a:r>
            <a:r>
              <a:rPr lang="en-US" sz="2000" dirty="0">
                <a:solidFill>
                  <a:srgbClr val="000000"/>
                </a:solidFill>
                <a:latin typeface="Arial" panose="020B0604020202020204" pitchFamily="34" charset="0"/>
                <a:ea typeface="Montserrat"/>
                <a:cs typeface="Arial" panose="020B0604020202020204" pitchFamily="34" charset="0"/>
                <a:sym typeface="Montserrat"/>
              </a:rPr>
              <a:t>, the podcast empowers listeners with science-based knowledge to promote sustainable practices, enhance biodiversity, and build resilient landscapes. By fostering informed decision-making, it strengthens environmental awareness and cultivates a more sustainable future for individuals and communities alike.</a:t>
            </a:r>
          </a:p>
        </p:txBody>
      </p:sp>
      <p:sp>
        <p:nvSpPr>
          <p:cNvPr id="11" name="TextBox 11"/>
          <p:cNvSpPr txBox="1"/>
          <p:nvPr/>
        </p:nvSpPr>
        <p:spPr>
          <a:xfrm>
            <a:off x="9906001" y="9245156"/>
            <a:ext cx="6099098" cy="294696"/>
          </a:xfrm>
          <a:prstGeom prst="rect">
            <a:avLst/>
          </a:prstGeom>
        </p:spPr>
        <p:txBody>
          <a:bodyPr wrap="square" lIns="0" tIns="0" rIns="0" bIns="0" rtlCol="0" anchor="t">
            <a:spAutoFit/>
          </a:bodyPr>
          <a:lstStyle/>
          <a:p>
            <a:pPr algn="ctr">
              <a:lnSpc>
                <a:spcPts val="2520"/>
              </a:lnSpc>
            </a:pPr>
            <a:r>
              <a:rPr lang="en-US" sz="1800" u="sng" dirty="0">
                <a:solidFill>
                  <a:srgbClr val="000000"/>
                </a:solidFill>
                <a:latin typeface="Arial" panose="020B0604020202020204" pitchFamily="34" charset="0"/>
                <a:ea typeface="Montserrat"/>
                <a:cs typeface="Arial" panose="020B0604020202020204" pitchFamily="34" charset="0"/>
                <a:sym typeface="Montserrat"/>
                <a:hlinkClick r:id="rId3" tooltip="https://evergreenthumb.mastergardenerfoundation.org"/>
              </a:rPr>
              <a:t>evergreenthumb.mastergardenerfoundation.org</a:t>
            </a:r>
          </a:p>
        </p:txBody>
      </p:sp>
      <p:sp>
        <p:nvSpPr>
          <p:cNvPr id="5" name="Freeform 5" descr="QR code"/>
          <p:cNvSpPr/>
          <p:nvPr/>
        </p:nvSpPr>
        <p:spPr>
          <a:xfrm>
            <a:off x="16149985" y="8926981"/>
            <a:ext cx="981155" cy="981155"/>
          </a:xfrm>
          <a:custGeom>
            <a:avLst/>
            <a:gdLst/>
            <a:ahLst/>
            <a:cxnLst/>
            <a:rect l="l" t="t" r="r" b="b"/>
            <a:pathLst>
              <a:path w="981155" h="981155">
                <a:moveTo>
                  <a:pt x="0" y="0"/>
                </a:moveTo>
                <a:lnTo>
                  <a:pt x="981155" y="0"/>
                </a:lnTo>
                <a:lnTo>
                  <a:pt x="981155" y="981155"/>
                </a:lnTo>
                <a:lnTo>
                  <a:pt x="0" y="981155"/>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en-US"/>
          </a:p>
        </p:txBody>
      </p:sp>
      <p:sp>
        <p:nvSpPr>
          <p:cNvPr id="7" name="AutoShape 7">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36744" y="-132667"/>
            <a:ext cx="19013614" cy="2149743"/>
            <a:chOff x="0" y="0"/>
            <a:chExt cx="24036964" cy="2717699"/>
          </a:xfrm>
        </p:grpSpPr>
        <p:sp>
          <p:nvSpPr>
            <p:cNvPr id="3" name="Freeform 3"/>
            <p:cNvSpPr/>
            <p:nvPr/>
          </p:nvSpPr>
          <p:spPr>
            <a:xfrm>
              <a:off x="0" y="0"/>
              <a:ext cx="24036964" cy="2717699"/>
            </a:xfrm>
            <a:custGeom>
              <a:avLst/>
              <a:gdLst/>
              <a:ahLst/>
              <a:cxnLst/>
              <a:rect l="l" t="t" r="r" b="b"/>
              <a:pathLst>
                <a:path w="24036964" h="2717699">
                  <a:moveTo>
                    <a:pt x="0" y="0"/>
                  </a:moveTo>
                  <a:lnTo>
                    <a:pt x="24036964" y="0"/>
                  </a:lnTo>
                  <a:lnTo>
                    <a:pt x="24036964" y="2717699"/>
                  </a:lnTo>
                  <a:lnTo>
                    <a:pt x="0" y="2717699"/>
                  </a:lnTo>
                  <a:close/>
                </a:path>
              </a:pathLst>
            </a:custGeom>
            <a:solidFill>
              <a:srgbClr val="A60F2D"/>
            </a:solidFill>
          </p:spPr>
          <p:txBody>
            <a:bodyPr/>
            <a:lstStyle/>
            <a:p>
              <a:endParaRPr lang="en-US"/>
            </a:p>
          </p:txBody>
        </p:sp>
      </p:grpSp>
      <p:sp>
        <p:nvSpPr>
          <p:cNvPr id="5" name="TextBox 5"/>
          <p:cNvSpPr txBox="1"/>
          <p:nvPr/>
        </p:nvSpPr>
        <p:spPr>
          <a:xfrm>
            <a:off x="362389" y="721598"/>
            <a:ext cx="17215348" cy="1995418"/>
          </a:xfrm>
          <a:prstGeom prst="rect">
            <a:avLst/>
          </a:prstGeom>
        </p:spPr>
        <p:txBody>
          <a:bodyPr lIns="0" tIns="0" rIns="0" bIns="0" rtlCol="0" anchor="t">
            <a:spAutoFit/>
          </a:bodyPr>
          <a:lstStyle/>
          <a:p>
            <a:pPr algn="l">
              <a:lnSpc>
                <a:spcPts val="7714"/>
              </a:lnSpc>
            </a:pPr>
            <a:r>
              <a:rPr lang="en-US" sz="6950" b="1" spc="139" dirty="0">
                <a:solidFill>
                  <a:srgbClr val="FFFFFF"/>
                </a:solidFill>
                <a:latin typeface="Arial" panose="020B0604020202020204" pitchFamily="34" charset="0"/>
                <a:ea typeface="League Spartan"/>
                <a:cs typeface="Arial" panose="020B0604020202020204" pitchFamily="34" charset="0"/>
                <a:sym typeface="League Spartan"/>
              </a:rPr>
              <a:t>SUPPORTING LASTING IMPACTS</a:t>
            </a:r>
          </a:p>
          <a:p>
            <a:pPr algn="l">
              <a:lnSpc>
                <a:spcPts val="7714"/>
              </a:lnSpc>
            </a:pPr>
            <a:endParaRPr lang="en-US" sz="6950" spc="139" dirty="0">
              <a:solidFill>
                <a:srgbClr val="FFFFFF"/>
              </a:solidFill>
              <a:latin typeface="League Spartan"/>
              <a:ea typeface="League Spartan"/>
              <a:cs typeface="League Spartan"/>
              <a:sym typeface="League Spartan"/>
            </a:endParaRPr>
          </a:p>
        </p:txBody>
      </p:sp>
      <p:sp>
        <p:nvSpPr>
          <p:cNvPr id="8" name="TextBox 8"/>
          <p:cNvSpPr txBox="1">
            <a:spLocks noGrp="1"/>
          </p:cNvSpPr>
          <p:nvPr>
            <p:ph type="title" idx="4294967295"/>
          </p:nvPr>
        </p:nvSpPr>
        <p:spPr>
          <a:xfrm>
            <a:off x="362389" y="2266581"/>
            <a:ext cx="17423548" cy="5859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ontserrat Semi-Bold"/>
                <a:cs typeface="Arial" panose="020B0604020202020204" pitchFamily="34" charset="0"/>
                <a:sym typeface="Montserrat Semi-Bold"/>
              </a:rPr>
              <a:t>Financial support for the WSU Extension Master Gardener Program (estimated)</a:t>
            </a:r>
          </a:p>
        </p:txBody>
      </p:sp>
      <p:sp>
        <p:nvSpPr>
          <p:cNvPr id="6" name="TextBox 6"/>
          <p:cNvSpPr txBox="1"/>
          <p:nvPr/>
        </p:nvSpPr>
        <p:spPr>
          <a:xfrm>
            <a:off x="362389" y="3973726"/>
            <a:ext cx="3371411" cy="2857834"/>
          </a:xfrm>
          <a:prstGeom prst="rect">
            <a:avLst/>
          </a:prstGeom>
        </p:spPr>
        <p:txBody>
          <a:bodyPr wrap="square" lIns="0" tIns="0" rIns="0" bIns="0" rtlCol="0" anchor="t">
            <a:spAutoFit/>
          </a:bodyPr>
          <a:lstStyle/>
          <a:p>
            <a:pPr algn="l">
              <a:lnSpc>
                <a:spcPts val="2480"/>
              </a:lnSpc>
            </a:pPr>
            <a:r>
              <a:rPr lang="en-US" spc="32" dirty="0">
                <a:solidFill>
                  <a:srgbClr val="A60F2D"/>
                </a:solidFill>
                <a:latin typeface="Arial" panose="020B0604020202020204" pitchFamily="34" charset="0"/>
                <a:ea typeface="Lora"/>
                <a:cs typeface="Arial" panose="020B0604020202020204" pitchFamily="34" charset="0"/>
                <a:sym typeface="Lora"/>
              </a:rPr>
              <a:t>*</a:t>
            </a:r>
            <a:r>
              <a:rPr lang="en-US" spc="32" dirty="0">
                <a:solidFill>
                  <a:srgbClr val="363636"/>
                </a:solidFill>
                <a:latin typeface="Arial" panose="020B0604020202020204" pitchFamily="34" charset="0"/>
                <a:ea typeface="Lora"/>
                <a:cs typeface="Arial" panose="020B0604020202020204" pitchFamily="34" charset="0"/>
                <a:sym typeface="Lora"/>
              </a:rPr>
              <a:t>This amount excludes support from various WSU programs, facilities, and resources, including CAHNRS IT, CAHNRS Marketing, PREP, the Integrated Pest Management Team, AOI, and the value of office space, equipment, and land for demonstration gardens.</a:t>
            </a:r>
          </a:p>
        </p:txBody>
      </p:sp>
      <p:sp>
        <p:nvSpPr>
          <p:cNvPr id="4" name="Freeform 4" descr="Graph showing $2,016,756 contributed by WSU, and $1,086,622 contributed by master gardener foundations"/>
          <p:cNvSpPr/>
          <p:nvPr/>
        </p:nvSpPr>
        <p:spPr>
          <a:xfrm>
            <a:off x="2829595" y="3368682"/>
            <a:ext cx="6858283" cy="5889618"/>
          </a:xfrm>
          <a:custGeom>
            <a:avLst/>
            <a:gdLst/>
            <a:ahLst/>
            <a:cxnLst/>
            <a:rect l="l" t="t" r="r" b="b"/>
            <a:pathLst>
              <a:path w="6858283" h="5889618">
                <a:moveTo>
                  <a:pt x="0" y="0"/>
                </a:moveTo>
                <a:lnTo>
                  <a:pt x="6858283" y="0"/>
                </a:lnTo>
                <a:lnTo>
                  <a:pt x="6858283" y="5889618"/>
                </a:lnTo>
                <a:lnTo>
                  <a:pt x="0" y="5889618"/>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a:p>
        </p:txBody>
      </p:sp>
      <p:sp>
        <p:nvSpPr>
          <p:cNvPr id="7" name="TextBox 7"/>
          <p:cNvSpPr txBox="1"/>
          <p:nvPr/>
        </p:nvSpPr>
        <p:spPr>
          <a:xfrm>
            <a:off x="9296400" y="3236017"/>
            <a:ext cx="8624807" cy="6791026"/>
          </a:xfrm>
          <a:prstGeom prst="rect">
            <a:avLst/>
          </a:prstGeom>
        </p:spPr>
        <p:txBody>
          <a:bodyPr wrap="square" lIns="0" tIns="0" rIns="0" bIns="0" rtlCol="0" anchor="t">
            <a:spAutoFit/>
          </a:bodyPr>
          <a:lstStyle/>
          <a:p>
            <a:pPr algn="l">
              <a:lnSpc>
                <a:spcPts val="2790"/>
              </a:lnSpc>
            </a:pPr>
            <a:r>
              <a:rPr lang="en-US" sz="2000" spc="36" dirty="0">
                <a:solidFill>
                  <a:srgbClr val="363636"/>
                </a:solidFill>
                <a:latin typeface="Arial" panose="020B0604020202020204" pitchFamily="34" charset="0"/>
                <a:ea typeface="Lora"/>
                <a:cs typeface="Arial" panose="020B0604020202020204" pitchFamily="34" charset="0"/>
                <a:sym typeface="Lora"/>
              </a:rPr>
              <a:t>The WSU Extension Master Gardener Program receives funding from multiple sources, including USDA-NIFA, Washington State University, county governments, grants, service fees, donor contributions, and the generosity of Master Gardener Foundations. This financial support enables the program to maintain faculty and staff positions, covering salaries, benefits, goods and services, travel, and administrative costs. WSU alone provides over $2 million annually to sustain the program, supporting 13 full-time equivalent positions, 11 half-time roles, and 41 partial appointments.</a:t>
            </a:r>
          </a:p>
          <a:p>
            <a:pPr algn="l">
              <a:lnSpc>
                <a:spcPts val="2790"/>
              </a:lnSpc>
            </a:pPr>
            <a:endParaRPr lang="en-US" sz="2000" spc="36" dirty="0">
              <a:solidFill>
                <a:srgbClr val="363636"/>
              </a:solidFill>
              <a:latin typeface="Arial" panose="020B0604020202020204" pitchFamily="34" charset="0"/>
              <a:ea typeface="Lora"/>
              <a:cs typeface="Arial" panose="020B0604020202020204" pitchFamily="34" charset="0"/>
              <a:sym typeface="Lora"/>
            </a:endParaRPr>
          </a:p>
          <a:p>
            <a:pPr algn="l">
              <a:lnSpc>
                <a:spcPts val="2790"/>
              </a:lnSpc>
            </a:pPr>
            <a:r>
              <a:rPr lang="en-US" sz="2000" spc="36" dirty="0">
                <a:solidFill>
                  <a:srgbClr val="363636"/>
                </a:solidFill>
                <a:latin typeface="Arial" panose="020B0604020202020204" pitchFamily="34" charset="0"/>
                <a:ea typeface="Lora"/>
                <a:cs typeface="Arial" panose="020B0604020202020204" pitchFamily="34" charset="0"/>
                <a:sym typeface="Lora"/>
              </a:rPr>
              <a:t>Beyond direct funding, the program benefits from additional resources such as office space, equipment, and land for demonstration gardens provided by WSU. Ancillary support also comes from CAHNRS IT, CAHNRS Marketing and Communications, the Pesticide Resource and Education Program (PREP), and the WSU Integrated Pest Management Team, which contribute to essential training and education efforts. The Master Gardener Foundations further bolster the program by funding educational outreach, volunteer recognition, and general operations, ensuring continued impact in communities across Washington.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8871626" y="1"/>
            <a:ext cx="9416375" cy="10218422"/>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endParaRPr lang="en-US" sz="2700" kern="0">
              <a:solidFill>
                <a:srgbClr val="FFFFFF"/>
              </a:solidFill>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10149840"/>
            <a:ext cx="18288000" cy="13716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defRPr/>
            </a:pPr>
            <a:r>
              <a:rPr lang="en-US" sz="2700" kern="0" dirty="0">
                <a:noFill/>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88361" y="4055067"/>
            <a:ext cx="2176866" cy="2176866"/>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30681" y="343610"/>
            <a:ext cx="1094544" cy="1094544"/>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1145435" y="651459"/>
            <a:ext cx="7200900" cy="2176866"/>
          </a:xfrm>
        </p:spPr>
        <p:txBody>
          <a:bodyPr vert="horz" lIns="0" tIns="45720" rIns="0" bIns="45720" rtlCol="0" anchor="ctr">
            <a:noAutofit/>
          </a:bodyPr>
          <a:lstStyle/>
          <a:p>
            <a:pPr algn="l"/>
            <a:r>
              <a:rPr lang="en-US" sz="6000" b="1" i="1" spc="-225" dirty="0">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993759" y="2590622"/>
            <a:ext cx="6530139" cy="4666782"/>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371600">
              <a:lnSpc>
                <a:spcPct val="150000"/>
              </a:lnSpc>
              <a:defRPr/>
            </a:pPr>
            <a:r>
              <a:rPr lang="en-US" sz="2700" dirty="0">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11053530" y="2470021"/>
            <a:ext cx="6871695" cy="4347488"/>
          </a:xfrm>
          <a:prstGeom prst="rect">
            <a:avLst/>
          </a:prstGeom>
        </p:spPr>
        <p:txBody>
          <a:bodyPr vert="horz" lIns="0" tIns="68580" rIns="0" bIns="6858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algn="l" defTabSz="1371600">
              <a:defRPr/>
            </a:pPr>
            <a:r>
              <a:rPr lang="en-US" sz="7200" b="1" spc="-225" dirty="0">
                <a:solidFill>
                  <a:srgbClr val="FFFFFF"/>
                </a:solidFill>
                <a:ea typeface="Calibri"/>
                <a:sym typeface="Corbel"/>
              </a:rPr>
              <a:t>Welcome! </a:t>
            </a:r>
          </a:p>
          <a:p>
            <a:pPr algn="l" defTabSz="1371600">
              <a:defRPr/>
            </a:pPr>
            <a:r>
              <a:rPr lang="en-US" sz="7200" b="1" spc="-225" dirty="0">
                <a:solidFill>
                  <a:srgbClr val="FFFFFF"/>
                </a:solidFill>
                <a:ea typeface="Calibri"/>
                <a:sym typeface="Corbel"/>
              </a:rPr>
              <a:t>We are glad </a:t>
            </a:r>
          </a:p>
          <a:p>
            <a:pPr algn="l" defTabSz="1371600">
              <a:defRPr/>
            </a:pPr>
            <a:r>
              <a:rPr lang="en-US" sz="7200" b="1" spc="-225" dirty="0">
                <a:solidFill>
                  <a:srgbClr val="FFFFFF"/>
                </a:solidFill>
                <a:ea typeface="Calibri"/>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993760" y="7696357"/>
            <a:ext cx="6948749" cy="1338828"/>
          </a:xfrm>
          <a:prstGeom prst="rect">
            <a:avLst/>
          </a:prstGeom>
          <a:noFill/>
        </p:spPr>
        <p:txBody>
          <a:bodyPr wrap="square">
            <a:spAutoFit/>
          </a:bodyPr>
          <a:lstStyle/>
          <a:p>
            <a:pPr defTabSz="685800" hangingPunct="0">
              <a:defRPr/>
            </a:pPr>
            <a:r>
              <a:rPr lang="en-US" sz="2700" i="1" kern="0" dirty="0">
                <a:solidFill>
                  <a:srgbClr val="FFFFFF">
                    <a:lumMod val="50000"/>
                  </a:srgbClr>
                </a:solidFill>
                <a:latin typeface="Corbel"/>
                <a:cs typeface="Helvetica"/>
                <a:sym typeface="Corbel"/>
              </a:rPr>
              <a:t>Read more on the WSU Extension website:</a:t>
            </a:r>
          </a:p>
          <a:p>
            <a:pPr defTabSz="685800" hangingPunct="0">
              <a:defRPr/>
            </a:pPr>
            <a:r>
              <a:rPr lang="en-US" sz="2700" kern="0" dirty="0">
                <a:solidFill>
                  <a:srgbClr val="000000"/>
                </a:solidFill>
                <a:latin typeface="Corbel"/>
                <a:cs typeface="Helvetica"/>
                <a:sym typeface="Corbel"/>
                <a:hlinkClick r:id="rId7"/>
              </a:rPr>
              <a:t>https://extension.wsu.edu/about-extension/extension-is-for-everyone/</a:t>
            </a:r>
            <a:endParaRPr lang="en-US" sz="2700" kern="0" dirty="0">
              <a:solidFill>
                <a:srgbClr val="000000"/>
              </a:solidFill>
              <a:latin typeface="Corbel"/>
              <a:cs typeface="Helvetica"/>
              <a:sym typeface="Corbel"/>
            </a:endParaRPr>
          </a:p>
        </p:txBody>
      </p:sp>
    </p:spTree>
    <p:extLst>
      <p:ext uri="{BB962C8B-B14F-4D97-AF65-F5344CB8AC3E}">
        <p14:creationId xmlns:p14="http://schemas.microsoft.com/office/powerpoint/2010/main" val="4167663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 uri="{C183D7F6-B498-43B3-948B-1728B52AA6E4}">
                <adec:decorative xmlns:adec="http://schemas.microsoft.com/office/drawing/2017/decorative" val="1"/>
              </a:ext>
            </a:extLst>
          </p:cNvPr>
          <p:cNvSpPr/>
          <p:nvPr/>
        </p:nvSpPr>
        <p:spPr>
          <a:xfrm>
            <a:off x="11757861" y="1"/>
            <a:ext cx="6530139" cy="10218422"/>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10149840"/>
            <a:ext cx="18288000" cy="13716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noFill/>
              </a:rPr>
              <a:t>          </a:t>
            </a:r>
          </a:p>
        </p:txBody>
      </p:sp>
      <p:pic>
        <p:nvPicPr>
          <p:cNvPr id="4" name="Picture 3">
            <a:extLst>
              <a:ext uri="{FF2B5EF4-FFF2-40B4-BE49-F238E27FC236}">
                <a16:creationId xmlns:a16="http://schemas.microsoft.com/office/drawing/2014/main" id="{F67014A3-83F5-1C95-AE45-18A2B0B1C5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26" y="0"/>
            <a:ext cx="18288000" cy="10287000"/>
          </a:xfrm>
          <a:prstGeom prst="rect">
            <a:avLst/>
          </a:prstGeom>
        </p:spPr>
      </p:pic>
      <p:pic>
        <p:nvPicPr>
          <p:cNvPr id="10" name="Picture 9">
            <a:extLst>
              <a:ext uri="{FF2B5EF4-FFF2-40B4-BE49-F238E27FC236}">
                <a16:creationId xmlns:a16="http://schemas.microsoft.com/office/drawing/2014/main" id="{C6F70240-9978-F14B-9E79-B425247C9A06}"/>
              </a:ext>
              <a:ext uri="{C183D7F6-B498-43B3-948B-1728B52AA6E4}">
                <adec:decorative xmlns:adec="http://schemas.microsoft.com/office/drawing/2017/decorative" val="1"/>
              </a:ext>
            </a:extLst>
          </p:cNvPr>
          <p:cNvPicPr>
            <a:picLocks noChangeAspect="1"/>
          </p:cNvPicPr>
          <p:nvPr/>
        </p:nvPicPr>
        <p:blipFill>
          <a:blip r:embed="rId6">
            <a:alphaModFix/>
            <a:grayscl/>
            <a:extLst>
              <a:ext uri="{28A0092B-C50C-407E-A947-70E740481C1C}">
                <a14:useLocalDpi xmlns:a14="http://schemas.microsoft.com/office/drawing/2010/main" val="0"/>
              </a:ext>
            </a:extLst>
          </a:blip>
          <a:stretch>
            <a:fillRect/>
          </a:stretch>
        </p:blipFill>
        <p:spPr>
          <a:xfrm>
            <a:off x="11860886" y="1785791"/>
            <a:ext cx="6324089" cy="6324089"/>
          </a:xfrm>
          <a:prstGeom prst="rect">
            <a:avLst/>
          </a:prstGeom>
        </p:spPr>
      </p:pic>
      <p:sp>
        <p:nvSpPr>
          <p:cNvPr id="5" name="Title 4">
            <a:extLst>
              <a:ext uri="{FF2B5EF4-FFF2-40B4-BE49-F238E27FC236}">
                <a16:creationId xmlns:a16="http://schemas.microsoft.com/office/drawing/2014/main" id="{27D0B2CB-1930-5C19-C13C-CB32533EEB1F}"/>
              </a:ext>
            </a:extLst>
          </p:cNvPr>
          <p:cNvSpPr>
            <a:spLocks noGrp="1"/>
          </p:cNvSpPr>
          <p:nvPr>
            <p:ph type="ctrTitle"/>
          </p:nvPr>
        </p:nvSpPr>
        <p:spPr>
          <a:xfrm>
            <a:off x="439526" y="596668"/>
            <a:ext cx="6485021" cy="1830674"/>
          </a:xfrm>
        </p:spPr>
        <p:txBody>
          <a:bodyPr>
            <a:normAutofit/>
          </a:bodyPr>
          <a:lstStyle/>
          <a:p>
            <a:r>
              <a:rPr lang="en-US" sz="7200" b="1" dirty="0">
                <a:latin typeface="Arial" panose="020B0604020202020204" pitchFamily="34" charset="0"/>
                <a:cs typeface="Arial" panose="020B0604020202020204" pitchFamily="34" charset="0"/>
              </a:rPr>
              <a:t>Questions?</a:t>
            </a:r>
          </a:p>
        </p:txBody>
      </p:sp>
      <p:sp>
        <p:nvSpPr>
          <p:cNvPr id="14" name="Content Placeholder 2">
            <a:extLst>
              <a:ext uri="{FF2B5EF4-FFF2-40B4-BE49-F238E27FC236}">
                <a16:creationId xmlns:a16="http://schemas.microsoft.com/office/drawing/2014/main" id="{6D59E601-699A-C224-E2D8-CF1B94C89B60}"/>
              </a:ext>
            </a:extLst>
          </p:cNvPr>
          <p:cNvSpPr txBox="1">
            <a:spLocks/>
          </p:cNvSpPr>
          <p:nvPr/>
        </p:nvSpPr>
        <p:spPr>
          <a:xfrm>
            <a:off x="362103" y="3333401"/>
            <a:ext cx="11395758" cy="2736519"/>
          </a:xfrm>
          <a:prstGeom prst="rect">
            <a:avLst/>
          </a:prstGeom>
        </p:spPr>
        <p:txBody>
          <a:bodyPr lIns="137160" tIns="68580" rIns="137160" bIns="6858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4200" dirty="0"/>
              <a:t>Insert Name</a:t>
            </a:r>
          </a:p>
          <a:p>
            <a:pPr indent="0">
              <a:buNone/>
            </a:pPr>
            <a:r>
              <a:rPr lang="en-US" sz="4200" dirty="0"/>
              <a:t>WSU Extension Master Gardener Volunteer</a:t>
            </a:r>
          </a:p>
          <a:p>
            <a:pPr indent="0">
              <a:buNone/>
            </a:pPr>
            <a:r>
              <a:rPr lang="en-US" sz="4200" dirty="0"/>
              <a:t>Contact info</a:t>
            </a:r>
          </a:p>
          <a:p>
            <a:pPr indent="0">
              <a:buNone/>
            </a:pPr>
            <a:r>
              <a:rPr lang="en-US" sz="4200" dirty="0">
                <a:hlinkClick r:id="rId7"/>
              </a:rPr>
              <a:t>http://mastergardener.wsu.edu/</a:t>
            </a:r>
            <a:endParaRPr lang="en-US" sz="4200" dirty="0">
              <a:cs typeface="Arial"/>
              <a:hlinkClick r:id="rId7"/>
            </a:endParaRPr>
          </a:p>
          <a:p>
            <a:pPr indent="0">
              <a:buNone/>
            </a:pPr>
            <a:r>
              <a:rPr lang="en-US" sz="4200" dirty="0">
                <a:hlinkClick r:id="rId8"/>
              </a:rPr>
              <a:t>https://www.facebook.com/WSUMGProgram</a:t>
            </a:r>
            <a:endParaRPr lang="en-US" sz="4200" dirty="0"/>
          </a:p>
          <a:p>
            <a:pPr indent="0">
              <a:buNone/>
            </a:pPr>
            <a:endParaRPr lang="en-US" sz="4200" dirty="0"/>
          </a:p>
        </p:txBody>
      </p:sp>
      <p:pic>
        <p:nvPicPr>
          <p:cNvPr id="8" name="Picture 7" descr="WSU logo">
            <a:extLst>
              <a:ext uri="{FF2B5EF4-FFF2-40B4-BE49-F238E27FC236}">
                <a16:creationId xmlns:a16="http://schemas.microsoft.com/office/drawing/2014/main" id="{358830DB-74EE-98B8-808C-9CD618CB7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526" y="8652785"/>
            <a:ext cx="5260808" cy="1037549"/>
          </a:xfrm>
          <a:prstGeom prst="rect">
            <a:avLst/>
          </a:prstGeom>
        </p:spPr>
      </p:pic>
    </p:spTree>
    <p:extLst>
      <p:ext uri="{BB962C8B-B14F-4D97-AF65-F5344CB8AC3E}">
        <p14:creationId xmlns:p14="http://schemas.microsoft.com/office/powerpoint/2010/main" val="57076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3725608" y="1230381"/>
            <a:ext cx="9865370" cy="1061823"/>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7" tIns="68577" rIns="68577" bIns="68577" numCol="1" spcCol="38100" rtlCol="0" fromWordArt="0" anchor="t" anchorCtr="0" forceAA="0" compatLnSpc="1">
            <a:prstTxWarp prst="textNoShape">
              <a:avLst/>
            </a:prstTxWarp>
            <a:spAutoFit/>
          </a:bodyPr>
          <a:lstStyle/>
          <a:p>
            <a:pPr algn="l" defTabSz="685800" hangingPunct="0">
              <a:spcBef>
                <a:spcPts val="0"/>
              </a:spcBef>
              <a:defRPr/>
            </a:pPr>
            <a:r>
              <a:rPr lang="en-US" sz="6000" b="1" kern="0" dirty="0">
                <a:solidFill>
                  <a:srgbClr val="000000"/>
                </a:solidFill>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3834708" y="3241469"/>
            <a:ext cx="11173173" cy="26109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7" tIns="68577" rIns="68577" bIns="68577" numCol="1" spcCol="38100" rtlCol="0" anchor="t">
            <a:spAutoFit/>
          </a:bodyPr>
          <a:lstStyle/>
          <a:p>
            <a:pPr defTabSz="685800" hangingPunct="0">
              <a:defRPr/>
            </a:pPr>
            <a:r>
              <a:rPr lang="en-US" sz="3300" b="1" kern="0" dirty="0">
                <a:solidFill>
                  <a:srgbClr val="262626"/>
                </a:solidFill>
                <a:latin typeface="Arial" panose="020B0604020202020204" pitchFamily="34" charset="0"/>
                <a:cs typeface="Arial" panose="020B0604020202020204" pitchFamily="34" charset="0"/>
                <a:sym typeface="Helvetica"/>
              </a:rPr>
              <a:t>Our Mission: Building a Resilient Washington Together</a:t>
            </a:r>
          </a:p>
          <a:p>
            <a:pPr defTabSz="685800" hangingPunct="0">
              <a:defRPr/>
            </a:pPr>
            <a:endParaRPr lang="en-US" kern="0" dirty="0">
              <a:solidFill>
                <a:srgbClr val="262626"/>
              </a:solidFill>
              <a:latin typeface="Montserrat" panose="00000500000000000000" pitchFamily="50" charset="0"/>
              <a:cs typeface="Helvetica"/>
              <a:sym typeface="Helvetica"/>
            </a:endParaRPr>
          </a:p>
          <a:p>
            <a:pPr defTabSz="685800" hangingPunct="0">
              <a:lnSpc>
                <a:spcPts val="2250"/>
              </a:lnSpc>
              <a:defRPr/>
            </a:pPr>
            <a:r>
              <a:rPr lang="en-US" kern="0" dirty="0">
                <a:solidFill>
                  <a:srgbClr val="262626"/>
                </a:solidFill>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lang="en-US" b="1" kern="0" dirty="0">
              <a:solidFill>
                <a:srgbClr val="262626"/>
              </a:solidFill>
              <a:latin typeface="Arial" panose="020B0604020202020204" pitchFamily="34" charset="0"/>
              <a:cs typeface="Arial" panose="020B0604020202020204" pitchFamily="34" charset="0"/>
              <a:sym typeface="Helvetica"/>
            </a:endParaRPr>
          </a:p>
          <a:p>
            <a:pPr defTabSz="685800" hangingPunct="0">
              <a:defRPr/>
            </a:pPr>
            <a:endParaRPr lang="en-US" sz="3300" kern="0" dirty="0">
              <a:solidFill>
                <a:srgbClr val="000000"/>
              </a:solidFill>
              <a:latin typeface="Helvetic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2862153" y="8006801"/>
            <a:ext cx="2668044" cy="692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7" tIns="68577" rIns="68577" bIns="68577" numCol="1" spcCol="38100" rtlCol="0" anchor="t">
            <a:spAutoFit/>
          </a:bodyPr>
          <a:lstStyle/>
          <a:p>
            <a:pPr algn="ctr" defTabSz="685800" hangingPunct="0">
              <a:defRPr/>
            </a:pPr>
            <a:r>
              <a:rPr lang="en-US" kern="0" dirty="0">
                <a:solidFill>
                  <a:srgbClr val="000000"/>
                </a:solidFill>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6210149" y="8011875"/>
            <a:ext cx="2783387" cy="692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7" tIns="68577" rIns="68577" bIns="68577" numCol="1" spcCol="38100" rtlCol="0" anchor="t">
            <a:spAutoFit/>
          </a:bodyPr>
          <a:lstStyle/>
          <a:p>
            <a:pPr algn="ctr" defTabSz="685800" hangingPunct="0">
              <a:defRPr/>
            </a:pPr>
            <a:r>
              <a:rPr lang="en-US" kern="0" dirty="0">
                <a:solidFill>
                  <a:srgbClr val="000000"/>
                </a:solidFill>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9496488" y="8011876"/>
            <a:ext cx="2668044" cy="969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7" tIns="68577" rIns="68577" bIns="68577" numCol="1" spcCol="38100" rtlCol="0" anchor="t">
            <a:spAutoFit/>
          </a:bodyPr>
          <a:lstStyle/>
          <a:p>
            <a:pPr algn="ctr" defTabSz="685800" hangingPunct="0">
              <a:defRPr/>
            </a:pPr>
            <a:r>
              <a:rPr lang="en-US" kern="0" dirty="0">
                <a:solidFill>
                  <a:srgbClr val="000000"/>
                </a:solidFill>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12966024" y="8006801"/>
            <a:ext cx="2668044" cy="969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7" tIns="68577" rIns="68577" bIns="68577" numCol="1" spcCol="38100" rtlCol="0" anchor="t">
            <a:spAutoFit/>
          </a:bodyPr>
          <a:lstStyle/>
          <a:p>
            <a:pPr algn="ctr" defTabSz="685800" hangingPunct="0">
              <a:defRPr/>
            </a:pPr>
            <a:r>
              <a:rPr lang="en-US" kern="0" dirty="0">
                <a:solidFill>
                  <a:srgbClr val="000000"/>
                </a:solidFill>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462349" y="6018131"/>
            <a:ext cx="1675395" cy="1867478"/>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228939" y="485517"/>
            <a:ext cx="2724075" cy="2551551"/>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77150" y="5972664"/>
            <a:ext cx="1649385" cy="1817409"/>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861467" y="5826787"/>
            <a:ext cx="2303066" cy="2109164"/>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761379" y="6117792"/>
            <a:ext cx="2869595" cy="1672281"/>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619055" y="422839"/>
            <a:ext cx="1183592" cy="1183592"/>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3834708" y="2223624"/>
            <a:ext cx="1645920" cy="6858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384720" y="10132371"/>
            <a:ext cx="19775826" cy="143274"/>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0">
              <a:spcAft>
                <a:spcPts val="900"/>
              </a:spcAft>
              <a:defRPr/>
            </a:pPr>
            <a:r>
              <a:rPr lang="en-US" sz="2700" kern="0" dirty="0">
                <a:noFill/>
                <a:latin typeface="Helvetica"/>
                <a:cs typeface="Helvetica"/>
                <a:sym typeface="Helvetica"/>
              </a:rPr>
              <a:t>          </a:t>
            </a:r>
            <a:endParaRPr lang="en-US" sz="2700" kern="0">
              <a:noFill/>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8288003" cy="10287003"/>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806911" y="3863057"/>
            <a:ext cx="7717548" cy="5241053"/>
          </a:xfrm>
          <a:prstGeom prst="rect">
            <a:avLst/>
          </a:prstGeom>
          <a:solidFill>
            <a:srgbClr val="AA0D35"/>
          </a:solidFill>
          <a:ln w="12700">
            <a:miter lim="400000"/>
          </a:ln>
        </p:spPr>
        <p:txBody>
          <a:bodyPr lIns="68577" tIns="68577" rIns="68577" bIns="68577" anchor="ctr"/>
          <a:lstStyle/>
          <a:p>
            <a:pPr algn="ctr" defTabSz="685800" hangingPunct="0">
              <a:defRPr>
                <a:solidFill>
                  <a:srgbClr val="FFFFFF"/>
                </a:solidFill>
                <a:latin typeface="Corbel"/>
                <a:ea typeface="Corbel"/>
                <a:cs typeface="Corbel"/>
                <a:sym typeface="Corbel"/>
              </a:defRPr>
            </a:pPr>
            <a:endParaRPr sz="2700" kern="0">
              <a:solidFill>
                <a:srgbClr val="FFFFFF"/>
              </a:solidFill>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9941424"/>
            <a:ext cx="18288000" cy="553993"/>
            <a:chOff x="0" y="-11944"/>
            <a:chExt cx="12192000" cy="369326"/>
          </a:xfrm>
        </p:grpSpPr>
        <p:sp>
          <p:nvSpPr>
            <p:cNvPr id="112" name="Rectangle"/>
            <p:cNvSpPr/>
            <p:nvPr/>
          </p:nvSpPr>
          <p:spPr>
            <a:xfrm>
              <a:off x="0" y="127000"/>
              <a:ext cx="12192000" cy="91442"/>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68577" tIns="68577" rIns="68577" bIns="68577" numCol="1" anchor="ctr">
              <a:noAutofit/>
            </a:bodyPr>
            <a:lstStyle/>
            <a:p>
              <a:pPr algn="ctr" defTabSz="685800" hangingPunct="0">
                <a:defRPr>
                  <a:solidFill>
                    <a:srgbClr val="FFFFFF"/>
                  </a:solidFill>
                  <a:latin typeface="Corbel"/>
                  <a:ea typeface="Corbel"/>
                  <a:cs typeface="Corbel"/>
                  <a:sym typeface="Corbel"/>
                </a:defRPr>
              </a:pPr>
              <a:endParaRPr sz="2700" kern="0">
                <a:solidFill>
                  <a:srgbClr val="FFFFFF"/>
                </a:solidFill>
                <a:latin typeface="Corbel"/>
                <a:sym typeface="Corbel"/>
              </a:endParaRPr>
            </a:p>
          </p:txBody>
        </p:sp>
        <p:sp>
          <p:nvSpPr>
            <p:cNvPr id="113" name="Text"/>
            <p:cNvSpPr txBox="1"/>
            <p:nvPr/>
          </p:nvSpPr>
          <p:spPr>
            <a:xfrm>
              <a:off x="45718" y="-11944"/>
              <a:ext cx="12100563" cy="3693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numCol="1" anchor="ctr">
              <a:spAutoFit/>
            </a:bodyPr>
            <a:lstStyle>
              <a:lvl1pPr algn="ctr">
                <a:defRPr>
                  <a:noFill/>
                  <a:latin typeface="Corbel"/>
                  <a:ea typeface="Corbel"/>
                  <a:cs typeface="Corbel"/>
                  <a:sym typeface="Corbel"/>
                </a:defRPr>
              </a:lvl1pPr>
            </a:lstStyle>
            <a:p>
              <a:pPr defTabSz="685800" hangingPunct="0">
                <a:defRPr/>
              </a:pPr>
              <a:r>
                <a:rPr sz="2700" kern="0"/>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449" y="403298"/>
            <a:ext cx="8795100" cy="2168658"/>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2049750" y="4276603"/>
            <a:ext cx="7231869" cy="5777987"/>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0" defTabSz="1371600">
              <a:spcBef>
                <a:spcPts val="1500"/>
              </a:spcBef>
              <a:buNone/>
              <a:defRPr/>
            </a:pPr>
            <a:r>
              <a:rPr lang="en-US" sz="3600" b="1" dirty="0">
                <a:solidFill>
                  <a:prstClr val="white"/>
                </a:solidFill>
                <a:latin typeface="Arial" panose="020B0604020202020204" pitchFamily="34" charset="0"/>
                <a:cs typeface="Arial" panose="020B0604020202020204" pitchFamily="34" charset="0"/>
                <a:sym typeface="Helvetica"/>
              </a:rPr>
              <a:t>WSU Extension Master Gardener Mission </a:t>
            </a:r>
          </a:p>
          <a:p>
            <a:pPr marL="342900" indent="0" defTabSz="1371600">
              <a:spcBef>
                <a:spcPts val="1500"/>
              </a:spcBef>
              <a:buNone/>
              <a:defRPr/>
            </a:pPr>
            <a:endParaRPr lang="en-US" sz="3000" dirty="0">
              <a:solidFill>
                <a:prstClr val="white"/>
              </a:solidFill>
              <a:latin typeface="Arial" panose="020B0604020202020204" pitchFamily="34" charset="0"/>
              <a:cs typeface="Arial" panose="020B0604020202020204" pitchFamily="34" charset="0"/>
              <a:sym typeface="Helvetica"/>
            </a:endParaRPr>
          </a:p>
          <a:p>
            <a:pPr marL="342900" indent="0" defTabSz="1371600">
              <a:spcBef>
                <a:spcPts val="1500"/>
              </a:spcBef>
              <a:buNone/>
              <a:defRPr/>
            </a:pPr>
            <a:r>
              <a:rPr lang="en-US" sz="3000" dirty="0">
                <a:solidFill>
                  <a:prstClr val="white"/>
                </a:solidFill>
                <a:latin typeface="Arial" panose="020B0604020202020204" pitchFamily="34" charset="0"/>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11104472" y="3520354"/>
            <a:ext cx="5866851" cy="5833535"/>
          </a:xfrm>
          <a:prstGeom prst="rect">
            <a:avLst/>
          </a:prstGeom>
          <a:ln w="12700">
            <a:miter lim="400000"/>
          </a:ln>
        </p:spPr>
      </p:pic>
      <p:pic>
        <p:nvPicPr>
          <p:cNvPr id="3" name="Picture 6">
            <a:extLst>
              <a:ext uri="{FF2B5EF4-FFF2-40B4-BE49-F238E27FC236}">
                <a16:creationId xmlns:a16="http://schemas.microsoft.com/office/drawing/2014/main" id="{E10B12ED-889D-56B8-256C-526B5F31C9E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0083" y="4086109"/>
            <a:ext cx="1301537" cy="1301537"/>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60F2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37824"/>
            <a:ext cx="10231372" cy="9396124"/>
            <a:chOff x="0" y="0"/>
            <a:chExt cx="5624599" cy="10716554"/>
          </a:xfrm>
        </p:grpSpPr>
        <p:sp>
          <p:nvSpPr>
            <p:cNvPr id="3" name="Freeform 3"/>
            <p:cNvSpPr/>
            <p:nvPr/>
          </p:nvSpPr>
          <p:spPr>
            <a:xfrm>
              <a:off x="0" y="0"/>
              <a:ext cx="5624599" cy="10716554"/>
            </a:xfrm>
            <a:custGeom>
              <a:avLst/>
              <a:gdLst/>
              <a:ahLst/>
              <a:cxnLst/>
              <a:rect l="l" t="t" r="r" b="b"/>
              <a:pathLst>
                <a:path w="5624599" h="10716554">
                  <a:moveTo>
                    <a:pt x="0" y="0"/>
                  </a:moveTo>
                  <a:lnTo>
                    <a:pt x="5624599" y="0"/>
                  </a:lnTo>
                  <a:lnTo>
                    <a:pt x="5624599" y="10716554"/>
                  </a:lnTo>
                  <a:lnTo>
                    <a:pt x="0" y="10716554"/>
                  </a:lnTo>
                  <a:close/>
                </a:path>
              </a:pathLst>
            </a:custGeom>
            <a:solidFill>
              <a:srgbClr val="8D8D8D"/>
            </a:solidFill>
          </p:spPr>
          <p:txBody>
            <a:bodyPr/>
            <a:lstStyle/>
            <a:p>
              <a:endParaRPr lang="en-US"/>
            </a:p>
          </p:txBody>
        </p:sp>
      </p:grpSp>
      <p:grpSp>
        <p:nvGrpSpPr>
          <p:cNvPr id="6" name="Group 6">
            <a:extLst>
              <a:ext uri="{C183D7F6-B498-43B3-948B-1728B52AA6E4}">
                <adec:decorative xmlns:adec="http://schemas.microsoft.com/office/drawing/2017/decorative" val="1"/>
              </a:ext>
            </a:extLst>
          </p:cNvPr>
          <p:cNvGrpSpPr/>
          <p:nvPr/>
        </p:nvGrpSpPr>
        <p:grpSpPr>
          <a:xfrm>
            <a:off x="3409608" y="6029916"/>
            <a:ext cx="1127492" cy="104184"/>
            <a:chOff x="0" y="0"/>
            <a:chExt cx="6848222" cy="632801"/>
          </a:xfrm>
        </p:grpSpPr>
        <p:sp>
          <p:nvSpPr>
            <p:cNvPr id="7" name="Freeform 7"/>
            <p:cNvSpPr/>
            <p:nvPr/>
          </p:nvSpPr>
          <p:spPr>
            <a:xfrm>
              <a:off x="0" y="0"/>
              <a:ext cx="6848222" cy="632801"/>
            </a:xfrm>
            <a:custGeom>
              <a:avLst/>
              <a:gdLst/>
              <a:ahLst/>
              <a:cxnLst/>
              <a:rect l="l" t="t" r="r" b="b"/>
              <a:pathLst>
                <a:path w="6848222" h="632801">
                  <a:moveTo>
                    <a:pt x="0" y="0"/>
                  </a:moveTo>
                  <a:lnTo>
                    <a:pt x="6848222" y="0"/>
                  </a:lnTo>
                  <a:lnTo>
                    <a:pt x="6848222" y="632801"/>
                  </a:lnTo>
                  <a:lnTo>
                    <a:pt x="0" y="632801"/>
                  </a:lnTo>
                  <a:close/>
                </a:path>
              </a:pathLst>
            </a:custGeom>
            <a:solidFill>
              <a:srgbClr val="A60F2D"/>
            </a:solidFill>
          </p:spPr>
          <p:txBody>
            <a:bodyPr/>
            <a:lstStyle/>
            <a:p>
              <a:endParaRPr lang="en-US"/>
            </a:p>
          </p:txBody>
        </p:sp>
      </p:grpSp>
      <p:sp>
        <p:nvSpPr>
          <p:cNvPr id="10" name="TextBox 10"/>
          <p:cNvSpPr txBox="1">
            <a:spLocks noGrp="1"/>
          </p:cNvSpPr>
          <p:nvPr>
            <p:ph type="title" idx="4294967295"/>
          </p:nvPr>
        </p:nvSpPr>
        <p:spPr>
          <a:xfrm>
            <a:off x="3409608" y="1863700"/>
            <a:ext cx="6712058" cy="4270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108"/>
              </a:lnSpc>
              <a:spcBef>
                <a:spcPts val="0"/>
              </a:spcBef>
              <a:spcAft>
                <a:spcPts val="0"/>
              </a:spcAft>
              <a:buClrTx/>
              <a:buSzTx/>
              <a:buFontTx/>
              <a:buNone/>
              <a:tabLst/>
              <a:defRPr/>
            </a:pPr>
            <a:r>
              <a:rPr kumimoji="0" lang="en-US" sz="12000" b="1" i="0" u="none" strike="noStrike" kern="1200" cap="none" spc="200" normalizeH="0" baseline="0" noProof="0" dirty="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rPr>
              <a:t>ANNUAL</a:t>
            </a:r>
          </a:p>
          <a:p>
            <a:pPr marL="0" marR="0" lvl="0" indent="0" algn="l" defTabSz="914400" rtl="0" eaLnBrk="1" fontAlgn="auto" latinLnBrk="0" hangingPunct="1">
              <a:lnSpc>
                <a:spcPts val="11108"/>
              </a:lnSpc>
              <a:spcBef>
                <a:spcPts val="0"/>
              </a:spcBef>
              <a:spcAft>
                <a:spcPts val="0"/>
              </a:spcAft>
              <a:buClrTx/>
              <a:buSzTx/>
              <a:buFontTx/>
              <a:buNone/>
              <a:tabLst/>
              <a:defRPr/>
            </a:pPr>
            <a:r>
              <a:rPr kumimoji="0" lang="en-US" sz="12000" b="1" i="0" u="none" strike="noStrike" kern="1200" cap="none" spc="200" normalizeH="0" baseline="0" noProof="0" dirty="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rPr>
              <a:t>REPORT</a:t>
            </a:r>
          </a:p>
          <a:p>
            <a:pPr marL="0" marR="0" lvl="0" indent="0" algn="l" defTabSz="914400" rtl="0" eaLnBrk="1" fontAlgn="auto" latinLnBrk="0" hangingPunct="1">
              <a:lnSpc>
                <a:spcPts val="11108"/>
              </a:lnSpc>
              <a:spcBef>
                <a:spcPts val="0"/>
              </a:spcBef>
              <a:spcAft>
                <a:spcPts val="0"/>
              </a:spcAft>
              <a:buClrTx/>
              <a:buSzTx/>
              <a:buFontTx/>
              <a:buNone/>
              <a:tabLst/>
              <a:defRPr/>
            </a:pPr>
            <a:r>
              <a:rPr kumimoji="0" lang="en-US" sz="12000" b="1" i="0" u="none" strike="noStrike" kern="1200" cap="none" spc="200" normalizeH="0" baseline="0" noProof="0" dirty="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rPr>
              <a:t>2024</a:t>
            </a:r>
          </a:p>
        </p:txBody>
      </p:sp>
      <p:sp>
        <p:nvSpPr>
          <p:cNvPr id="8" name="Freeform 8">
            <a:extLst>
              <a:ext uri="{C183D7F6-B498-43B3-948B-1728B52AA6E4}">
                <adec:decorative xmlns:adec="http://schemas.microsoft.com/office/drawing/2017/decorative" val="1"/>
              </a:ext>
            </a:extLst>
          </p:cNvPr>
          <p:cNvSpPr/>
          <p:nvPr/>
        </p:nvSpPr>
        <p:spPr>
          <a:xfrm>
            <a:off x="3545210" y="6779598"/>
            <a:ext cx="3140951" cy="2274482"/>
          </a:xfrm>
          <a:custGeom>
            <a:avLst/>
            <a:gdLst/>
            <a:ahLst/>
            <a:cxnLst/>
            <a:rect l="l" t="t" r="r" b="b"/>
            <a:pathLst>
              <a:path w="3140951" h="2274482">
                <a:moveTo>
                  <a:pt x="0" y="0"/>
                </a:moveTo>
                <a:lnTo>
                  <a:pt x="3140952" y="0"/>
                </a:lnTo>
                <a:lnTo>
                  <a:pt x="3140952" y="2274482"/>
                </a:lnTo>
                <a:lnTo>
                  <a:pt x="0" y="2274482"/>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a:p>
        </p:txBody>
      </p:sp>
      <p:sp>
        <p:nvSpPr>
          <p:cNvPr id="9" name="Freeform 9" descr="Extension Master Gardener icon">
            <a:extLst>
              <a:ext uri="{C183D7F6-B498-43B3-948B-1728B52AA6E4}">
                <adec:decorative xmlns:adec="http://schemas.microsoft.com/office/drawing/2017/decorative" val="0"/>
              </a:ext>
            </a:extLst>
          </p:cNvPr>
          <p:cNvSpPr/>
          <p:nvPr/>
        </p:nvSpPr>
        <p:spPr>
          <a:xfrm>
            <a:off x="601115" y="119654"/>
            <a:ext cx="1818091" cy="1818091"/>
          </a:xfrm>
          <a:custGeom>
            <a:avLst/>
            <a:gdLst/>
            <a:ahLst/>
            <a:cxnLst/>
            <a:rect l="l" t="t" r="r" b="b"/>
            <a:pathLst>
              <a:path w="1818091" h="1818091">
                <a:moveTo>
                  <a:pt x="0" y="0"/>
                </a:moveTo>
                <a:lnTo>
                  <a:pt x="1818091" y="0"/>
                </a:lnTo>
                <a:lnTo>
                  <a:pt x="1818091" y="1818091"/>
                </a:lnTo>
                <a:lnTo>
                  <a:pt x="0" y="181809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1" name="TextBox 11"/>
          <p:cNvSpPr txBox="1"/>
          <p:nvPr/>
        </p:nvSpPr>
        <p:spPr>
          <a:xfrm>
            <a:off x="3111369" y="453244"/>
            <a:ext cx="6712058" cy="839076"/>
          </a:xfrm>
          <a:prstGeom prst="rect">
            <a:avLst/>
          </a:prstGeom>
        </p:spPr>
        <p:txBody>
          <a:bodyPr wrap="square" lIns="0" tIns="0" rIns="0" bIns="0" rtlCol="0" anchor="t">
            <a:spAutoFit/>
          </a:bodyPr>
          <a:lstStyle/>
          <a:p>
            <a:pPr algn="ctr">
              <a:lnSpc>
                <a:spcPts val="3360"/>
              </a:lnSpc>
            </a:pPr>
            <a:r>
              <a:rPr lang="en-US" sz="2800" b="1" dirty="0">
                <a:solidFill>
                  <a:srgbClr val="FFFFFF"/>
                </a:solidFill>
                <a:latin typeface="Arial" panose="020B0604020202020204" pitchFamily="34" charset="0"/>
                <a:ea typeface="Montserrat Semi-Bold"/>
                <a:cs typeface="Arial" panose="020B0604020202020204" pitchFamily="34" charset="0"/>
                <a:sym typeface="Montserrat Semi-Bold"/>
              </a:rPr>
              <a:t>Washington State University</a:t>
            </a:r>
          </a:p>
          <a:p>
            <a:pPr algn="ctr">
              <a:lnSpc>
                <a:spcPts val="3360"/>
              </a:lnSpc>
            </a:pPr>
            <a:r>
              <a:rPr lang="en-US" sz="2800" b="1" dirty="0">
                <a:solidFill>
                  <a:srgbClr val="FFFFFF"/>
                </a:solidFill>
                <a:latin typeface="Arial" panose="020B0604020202020204" pitchFamily="34" charset="0"/>
                <a:ea typeface="Montserrat Semi-Bold"/>
                <a:cs typeface="Arial" panose="020B0604020202020204" pitchFamily="34" charset="0"/>
                <a:sym typeface="Montserrat Semi-Bold"/>
              </a:rPr>
              <a:t>Extension Master Gardener Program</a:t>
            </a:r>
          </a:p>
        </p:txBody>
      </p:sp>
      <p:grpSp>
        <p:nvGrpSpPr>
          <p:cNvPr id="4" name="Group 4" descr="Garden with native plants and bench."/>
          <p:cNvGrpSpPr/>
          <p:nvPr/>
        </p:nvGrpSpPr>
        <p:grpSpPr>
          <a:xfrm>
            <a:off x="10231372" y="-32109"/>
            <a:ext cx="8056628" cy="9299116"/>
            <a:chOff x="0" y="0"/>
            <a:chExt cx="10742171" cy="12398822"/>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0742171" cy="12398822"/>
            </a:xfrm>
            <a:prstGeom prst="rect">
              <a:avLst/>
            </a:prstGeom>
          </p:spPr>
        </p:pic>
      </p:grpSp>
      <p:sp>
        <p:nvSpPr>
          <p:cNvPr id="12" name="TextBox 12"/>
          <p:cNvSpPr txBox="1"/>
          <p:nvPr/>
        </p:nvSpPr>
        <p:spPr>
          <a:xfrm>
            <a:off x="1322457" y="9372722"/>
            <a:ext cx="16159477" cy="934836"/>
          </a:xfrm>
          <a:prstGeom prst="rect">
            <a:avLst/>
          </a:prstGeom>
        </p:spPr>
        <p:txBody>
          <a:bodyPr lIns="0" tIns="0" rIns="0" bIns="0" rtlCol="0" anchor="t">
            <a:spAutoFit/>
          </a:bodyPr>
          <a:lstStyle/>
          <a:p>
            <a:pPr algn="l">
              <a:lnSpc>
                <a:spcPts val="2548"/>
              </a:lnSpc>
            </a:pPr>
            <a:r>
              <a:rPr lang="en-US" sz="2000">
                <a:solidFill>
                  <a:srgbClr val="FFFFFF"/>
                </a:solidFill>
                <a:latin typeface="Arial" panose="020B0604020202020204" pitchFamily="34" charset="0"/>
                <a:ea typeface="Montserrat"/>
                <a:cs typeface="Arial" panose="020B0604020202020204" pitchFamily="34" charset="0"/>
                <a:sym typeface="Montserrat"/>
              </a:rPr>
              <a:t>WSU Extension programs and employment are available to all without discrimination. Evidence of noncompliance may be reported through your local Extension office.</a:t>
            </a:r>
          </a:p>
          <a:p>
            <a:pPr algn="l">
              <a:lnSpc>
                <a:spcPts val="2548"/>
              </a:lnSpc>
            </a:pPr>
            <a:endParaRPr lang="en-US" sz="2000">
              <a:solidFill>
                <a:srgbClr val="FFFFFF"/>
              </a:solidFill>
              <a:latin typeface="Arial" panose="020B0604020202020204" pitchFamily="34" charset="0"/>
              <a:ea typeface="Montserrat"/>
              <a:cs typeface="Arial" panose="020B0604020202020204" pitchFamily="34" charset="0"/>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52400" y="-190500"/>
            <a:ext cx="18745200" cy="3447454"/>
            <a:chOff x="0" y="0"/>
            <a:chExt cx="24853129" cy="5351361"/>
          </a:xfrm>
        </p:grpSpPr>
        <p:sp>
          <p:nvSpPr>
            <p:cNvPr id="3" name="Freeform 3"/>
            <p:cNvSpPr/>
            <p:nvPr/>
          </p:nvSpPr>
          <p:spPr>
            <a:xfrm>
              <a:off x="0" y="0"/>
              <a:ext cx="24853130" cy="5351361"/>
            </a:xfrm>
            <a:custGeom>
              <a:avLst/>
              <a:gdLst/>
              <a:ahLst/>
              <a:cxnLst/>
              <a:rect l="l" t="t" r="r" b="b"/>
              <a:pathLst>
                <a:path w="24853130" h="5351361">
                  <a:moveTo>
                    <a:pt x="0" y="0"/>
                  </a:moveTo>
                  <a:lnTo>
                    <a:pt x="24853130" y="0"/>
                  </a:lnTo>
                  <a:lnTo>
                    <a:pt x="24853130" y="5351361"/>
                  </a:lnTo>
                  <a:lnTo>
                    <a:pt x="0" y="5351361"/>
                  </a:lnTo>
                  <a:close/>
                </a:path>
              </a:pathLst>
            </a:custGeom>
            <a:solidFill>
              <a:srgbClr val="A60F2D"/>
            </a:solidFill>
          </p:spPr>
          <p:txBody>
            <a:bodyPr/>
            <a:lstStyle/>
            <a:p>
              <a:endParaRPr lang="en-US"/>
            </a:p>
          </p:txBody>
        </p:sp>
      </p:grpSp>
      <p:sp>
        <p:nvSpPr>
          <p:cNvPr id="8" name="TextBox 8"/>
          <p:cNvSpPr txBox="1">
            <a:spLocks noGrp="1"/>
          </p:cNvSpPr>
          <p:nvPr>
            <p:ph type="title" idx="4294967295"/>
          </p:nvPr>
        </p:nvSpPr>
        <p:spPr>
          <a:xfrm>
            <a:off x="2067755" y="424024"/>
            <a:ext cx="10907853" cy="26161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49"/>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rPr>
              <a:t>Rooted in Community</a:t>
            </a:r>
          </a:p>
          <a:p>
            <a:pPr marL="0" marR="0" lvl="0" indent="0" algn="l" defTabSz="914400" rtl="0" eaLnBrk="1" fontAlgn="auto" latinLnBrk="0" hangingPunct="1">
              <a:lnSpc>
                <a:spcPts val="4374"/>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endParaRPr>
          </a:p>
          <a:p>
            <a:pPr marL="0" marR="0" lvl="0" indent="0" algn="l" defTabSz="914400" rtl="0" eaLnBrk="1" fontAlgn="auto" latinLnBrk="0" hangingPunct="1">
              <a:lnSpc>
                <a:spcPts val="4374"/>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ontserrat Semi-Bold"/>
                <a:cs typeface="Arial" panose="020B0604020202020204" pitchFamily="34" charset="0"/>
                <a:sym typeface="Montserrat Semi-Bold"/>
              </a:rPr>
              <a:t>2024 WSU Extension</a:t>
            </a:r>
          </a:p>
          <a:p>
            <a:pPr marL="0" marR="0" lvl="0" indent="0" algn="l" defTabSz="914400" rtl="0" eaLnBrk="1" fontAlgn="auto" latinLnBrk="0" hangingPunct="1">
              <a:lnSpc>
                <a:spcPts val="4374"/>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ontserrat Semi-Bold"/>
                <a:cs typeface="Arial" panose="020B0604020202020204" pitchFamily="34" charset="0"/>
                <a:sym typeface="Montserrat Semi-Bold"/>
              </a:rPr>
              <a:t>Master Gardener Program Impacts</a:t>
            </a:r>
          </a:p>
        </p:txBody>
      </p:sp>
      <p:sp>
        <p:nvSpPr>
          <p:cNvPr id="12" name="Freeform 12" descr="Master gardener spirit mark"/>
          <p:cNvSpPr/>
          <p:nvPr/>
        </p:nvSpPr>
        <p:spPr>
          <a:xfrm>
            <a:off x="14167957" y="443941"/>
            <a:ext cx="2367986" cy="2367986"/>
          </a:xfrm>
          <a:custGeom>
            <a:avLst/>
            <a:gdLst/>
            <a:ahLst/>
            <a:cxnLst/>
            <a:rect l="l" t="t" r="r" b="b"/>
            <a:pathLst>
              <a:path w="2367986" h="2367986">
                <a:moveTo>
                  <a:pt x="0" y="0"/>
                </a:moveTo>
                <a:lnTo>
                  <a:pt x="2367986" y="0"/>
                </a:lnTo>
                <a:lnTo>
                  <a:pt x="2367986" y="2367986"/>
                </a:lnTo>
                <a:lnTo>
                  <a:pt x="0" y="2367986"/>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a:p>
        </p:txBody>
      </p:sp>
      <p:grpSp>
        <p:nvGrpSpPr>
          <p:cNvPr id="4" name="Group 4" descr="Jennifer Marquis"/>
          <p:cNvGrpSpPr/>
          <p:nvPr/>
        </p:nvGrpSpPr>
        <p:grpSpPr>
          <a:xfrm>
            <a:off x="1511378" y="3581845"/>
            <a:ext cx="2347662" cy="2354352"/>
            <a:chOff x="0" y="0"/>
            <a:chExt cx="3130216" cy="3139136"/>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3130216" cy="3139136"/>
            </a:xfrm>
            <a:prstGeom prst="rect">
              <a:avLst/>
            </a:prstGeom>
          </p:spPr>
        </p:pic>
      </p:grpSp>
      <p:sp>
        <p:nvSpPr>
          <p:cNvPr id="9" name="TextBox 9"/>
          <p:cNvSpPr txBox="1"/>
          <p:nvPr/>
        </p:nvSpPr>
        <p:spPr>
          <a:xfrm>
            <a:off x="1511378" y="6574372"/>
            <a:ext cx="4755274" cy="312586"/>
          </a:xfrm>
          <a:prstGeom prst="rect">
            <a:avLst/>
          </a:prstGeom>
        </p:spPr>
        <p:txBody>
          <a:bodyPr lIns="0" tIns="0" rIns="0" bIns="0" rtlCol="0" anchor="t">
            <a:spAutoFit/>
          </a:bodyPr>
          <a:lstStyle/>
          <a:p>
            <a:pPr algn="l">
              <a:lnSpc>
                <a:spcPts val="2398"/>
              </a:lnSpc>
            </a:pPr>
            <a:r>
              <a:rPr lang="en-US" sz="2400" b="1">
                <a:solidFill>
                  <a:srgbClr val="4D4D4D"/>
                </a:solidFill>
                <a:latin typeface="Arial" panose="020B0604020202020204" pitchFamily="34" charset="0"/>
                <a:ea typeface="Montserrat Semi-Bold"/>
                <a:cs typeface="Arial" panose="020B0604020202020204" pitchFamily="34" charset="0"/>
                <a:sym typeface="Montserrat Semi-Bold"/>
              </a:rPr>
              <a:t>Jennifer Marquis</a:t>
            </a:r>
          </a:p>
        </p:txBody>
      </p:sp>
      <p:sp>
        <p:nvSpPr>
          <p:cNvPr id="10" name="TextBox 10"/>
          <p:cNvSpPr txBox="1"/>
          <p:nvPr/>
        </p:nvSpPr>
        <p:spPr>
          <a:xfrm>
            <a:off x="1511378" y="6909602"/>
            <a:ext cx="4755274" cy="797376"/>
          </a:xfrm>
          <a:prstGeom prst="rect">
            <a:avLst/>
          </a:prstGeom>
        </p:spPr>
        <p:txBody>
          <a:bodyPr lIns="0" tIns="0" rIns="0" bIns="0" rtlCol="0" anchor="t">
            <a:spAutoFit/>
          </a:bodyPr>
          <a:lstStyle/>
          <a:p>
            <a:pPr algn="l">
              <a:lnSpc>
                <a:spcPts val="1644"/>
              </a:lnSpc>
            </a:pPr>
            <a:r>
              <a:rPr lang="en-US" sz="1200" dirty="0">
                <a:solidFill>
                  <a:srgbClr val="4D4D4D"/>
                </a:solidFill>
                <a:latin typeface="Arial" panose="020B0604020202020204" pitchFamily="34" charset="0"/>
                <a:ea typeface="Montserrat"/>
                <a:cs typeface="Arial" panose="020B0604020202020204" pitchFamily="34" charset="0"/>
                <a:sym typeface="Montserrat"/>
              </a:rPr>
              <a:t>Statewide Program Leader</a:t>
            </a:r>
          </a:p>
          <a:p>
            <a:pPr algn="l">
              <a:lnSpc>
                <a:spcPts val="1644"/>
              </a:lnSpc>
            </a:pPr>
            <a:r>
              <a:rPr lang="en-US" sz="1200" dirty="0">
                <a:solidFill>
                  <a:srgbClr val="4D4D4D"/>
                </a:solidFill>
                <a:latin typeface="Arial" panose="020B0604020202020204" pitchFamily="34" charset="0"/>
                <a:ea typeface="Montserrat"/>
                <a:cs typeface="Arial" panose="020B0604020202020204" pitchFamily="34" charset="0"/>
                <a:sym typeface="Montserrat"/>
              </a:rPr>
              <a:t>Office: (509) 335-1723</a:t>
            </a:r>
          </a:p>
          <a:p>
            <a:pPr algn="l">
              <a:lnSpc>
                <a:spcPts val="1644"/>
              </a:lnSpc>
            </a:pPr>
            <a:r>
              <a:rPr lang="en-US" sz="1200" dirty="0">
                <a:solidFill>
                  <a:srgbClr val="4D4D4D"/>
                </a:solidFill>
                <a:latin typeface="Arial" panose="020B0604020202020204" pitchFamily="34" charset="0"/>
                <a:ea typeface="Montserrat"/>
                <a:cs typeface="Arial" panose="020B0604020202020204" pitchFamily="34" charset="0"/>
                <a:sym typeface="Montserrat"/>
              </a:rPr>
              <a:t>Email: jgmarquis@wsu.edu</a:t>
            </a:r>
          </a:p>
          <a:p>
            <a:pPr algn="l">
              <a:lnSpc>
                <a:spcPts val="1644"/>
              </a:lnSpc>
            </a:pPr>
            <a:endParaRPr lang="en-US" sz="1200" dirty="0">
              <a:solidFill>
                <a:srgbClr val="4D4D4D"/>
              </a:solidFill>
              <a:latin typeface="Arial" panose="020B0604020202020204" pitchFamily="34" charset="0"/>
              <a:ea typeface="Montserrat"/>
              <a:cs typeface="Arial" panose="020B0604020202020204" pitchFamily="34" charset="0"/>
              <a:sym typeface="Montserrat"/>
            </a:endParaRPr>
          </a:p>
        </p:txBody>
      </p:sp>
      <p:sp>
        <p:nvSpPr>
          <p:cNvPr id="6" name="Freeform 6" descr="QR code "/>
          <p:cNvSpPr/>
          <p:nvPr/>
        </p:nvSpPr>
        <p:spPr>
          <a:xfrm>
            <a:off x="2002423" y="7824683"/>
            <a:ext cx="1365572" cy="1365572"/>
          </a:xfrm>
          <a:custGeom>
            <a:avLst/>
            <a:gdLst/>
            <a:ahLst/>
            <a:cxnLst/>
            <a:rect l="l" t="t" r="r" b="b"/>
            <a:pathLst>
              <a:path w="1365572" h="1365572">
                <a:moveTo>
                  <a:pt x="0" y="0"/>
                </a:moveTo>
                <a:lnTo>
                  <a:pt x="1365571" y="0"/>
                </a:lnTo>
                <a:lnTo>
                  <a:pt x="1365571" y="1365571"/>
                </a:lnTo>
                <a:lnTo>
                  <a:pt x="0" y="1365571"/>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en-US"/>
          </a:p>
        </p:txBody>
      </p:sp>
      <p:sp>
        <p:nvSpPr>
          <p:cNvPr id="11" name="TextBox 11"/>
          <p:cNvSpPr txBox="1"/>
          <p:nvPr/>
        </p:nvSpPr>
        <p:spPr>
          <a:xfrm>
            <a:off x="762000" y="9220357"/>
            <a:ext cx="3848100" cy="348942"/>
          </a:xfrm>
          <a:prstGeom prst="rect">
            <a:avLst/>
          </a:prstGeom>
        </p:spPr>
        <p:txBody>
          <a:bodyPr wrap="square" lIns="0" tIns="0" rIns="0" bIns="0" rtlCol="0" anchor="t">
            <a:spAutoFit/>
          </a:bodyPr>
          <a:lstStyle/>
          <a:p>
            <a:pPr algn="ctr">
              <a:lnSpc>
                <a:spcPts val="2920"/>
              </a:lnSpc>
            </a:pPr>
            <a:r>
              <a:rPr lang="en-US" sz="2400" dirty="0">
                <a:solidFill>
                  <a:srgbClr val="000000"/>
                </a:solidFill>
                <a:latin typeface="Arial" panose="020B0604020202020204" pitchFamily="34" charset="0"/>
                <a:ea typeface="Montserrat"/>
                <a:cs typeface="Arial" panose="020B0604020202020204" pitchFamily="34" charset="0"/>
                <a:sym typeface="Montserrat"/>
              </a:rPr>
              <a:t>mastergardener.wsu.edu</a:t>
            </a:r>
          </a:p>
        </p:txBody>
      </p:sp>
      <p:sp>
        <p:nvSpPr>
          <p:cNvPr id="7" name="TextBox 7"/>
          <p:cNvSpPr txBox="1"/>
          <p:nvPr/>
        </p:nvSpPr>
        <p:spPr>
          <a:xfrm>
            <a:off x="6557432" y="3845862"/>
            <a:ext cx="10130790" cy="5733044"/>
          </a:xfrm>
          <a:prstGeom prst="rect">
            <a:avLst/>
          </a:prstGeom>
        </p:spPr>
        <p:txBody>
          <a:bodyPr lIns="0" tIns="0" rIns="0" bIns="0" rtlCol="0" anchor="t">
            <a:spAutoFit/>
          </a:bodyPr>
          <a:lstStyle/>
          <a:p>
            <a:pPr algn="l">
              <a:lnSpc>
                <a:spcPts val="2952"/>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plays a vital role in building a resilient Washington by educating communities on sustainable gardening, climate adaptation, and ecosystem stewardship. As part of </a:t>
            </a:r>
            <a:r>
              <a:rPr lang="en-US" sz="2000" u="sng" dirty="0">
                <a:solidFill>
                  <a:srgbClr val="000000"/>
                </a:solidFill>
                <a:latin typeface="Arial" panose="020B0604020202020204" pitchFamily="34" charset="0"/>
                <a:ea typeface="Montserrat"/>
                <a:cs typeface="Arial" panose="020B0604020202020204" pitchFamily="34" charset="0"/>
                <a:sym typeface="Montserrat"/>
                <a:hlinkClick r:id="rId5" tooltip="https://cahnrs.wsu.edu"/>
              </a:rPr>
              <a:t>Washington State University’s College of Agricultural, Human, and Natural Resource Sciences</a:t>
            </a:r>
            <a:r>
              <a:rPr lang="en-US" sz="2000" dirty="0">
                <a:solidFill>
                  <a:srgbClr val="000000"/>
                </a:solidFill>
                <a:latin typeface="Arial" panose="020B0604020202020204" pitchFamily="34" charset="0"/>
                <a:ea typeface="Montserrat"/>
                <a:cs typeface="Arial" panose="020B0604020202020204" pitchFamily="34" charset="0"/>
                <a:sym typeface="Montserrat"/>
              </a:rPr>
              <a:t> (CAHNRS), the program empowers individuals to make environmentally sound choices that strengthen landscapes and communities. In 2024, we continue evolving to meet community needs, ensuring accessible, science-based education for all.</a:t>
            </a:r>
          </a:p>
          <a:p>
            <a:pPr algn="l">
              <a:lnSpc>
                <a:spcPts val="2952"/>
              </a:lnSpc>
            </a:pPr>
            <a:endParaRPr lang="en-US" sz="2000" dirty="0">
              <a:solidFill>
                <a:srgbClr val="000000"/>
              </a:solidFill>
              <a:latin typeface="Arial" panose="020B0604020202020204" pitchFamily="34" charset="0"/>
              <a:ea typeface="Montserrat"/>
              <a:cs typeface="Arial" panose="020B0604020202020204" pitchFamily="34" charset="0"/>
              <a:sym typeface="Montserrat"/>
            </a:endParaRPr>
          </a:p>
          <a:p>
            <a:pPr algn="l">
              <a:lnSpc>
                <a:spcPts val="2952"/>
              </a:lnSpc>
            </a:pPr>
            <a:r>
              <a:rPr lang="en-US" sz="2000" dirty="0">
                <a:solidFill>
                  <a:srgbClr val="000000"/>
                </a:solidFill>
                <a:latin typeface="Arial" panose="020B0604020202020204" pitchFamily="34" charset="0"/>
                <a:ea typeface="Montserrat"/>
                <a:cs typeface="Arial" panose="020B0604020202020204" pitchFamily="34" charset="0"/>
                <a:sym typeface="Montserrat"/>
              </a:rPr>
              <a:t>Volunteers are at the heart of this mission, addressing critical issues such as pollinator health, climate resilience, and food security while strengthening natural resource conservation efforts. As we look ahead, we embrace technical innovation and collaborative learning to adapt to a changing world. With strong leadership, volunteer dedication, and the support of our communities, we are poised to grow and thrive—continuing to make a lasting impact for future generations.</a:t>
            </a:r>
          </a:p>
          <a:p>
            <a:pPr algn="l">
              <a:lnSpc>
                <a:spcPts val="2952"/>
              </a:lnSpc>
            </a:pPr>
            <a:endParaRPr lang="en-US" sz="2000" dirty="0">
              <a:solidFill>
                <a:srgbClr val="000000"/>
              </a:solidFill>
              <a:latin typeface="Arial" panose="020B0604020202020204" pitchFamily="34" charset="0"/>
              <a:ea typeface="Montserrat"/>
              <a:cs typeface="Arial" panose="020B0604020202020204" pitchFamily="34" charset="0"/>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022756" y="-120850"/>
            <a:ext cx="10233910" cy="10674549"/>
            <a:chOff x="0" y="0"/>
            <a:chExt cx="12801336" cy="14238728"/>
          </a:xfrm>
        </p:grpSpPr>
        <p:sp>
          <p:nvSpPr>
            <p:cNvPr id="3" name="Freeform 3"/>
            <p:cNvSpPr/>
            <p:nvPr/>
          </p:nvSpPr>
          <p:spPr>
            <a:xfrm>
              <a:off x="0" y="0"/>
              <a:ext cx="12801336" cy="14238728"/>
            </a:xfrm>
            <a:custGeom>
              <a:avLst/>
              <a:gdLst/>
              <a:ahLst/>
              <a:cxnLst/>
              <a:rect l="l" t="t" r="r" b="b"/>
              <a:pathLst>
                <a:path w="12801336" h="14238728">
                  <a:moveTo>
                    <a:pt x="0" y="0"/>
                  </a:moveTo>
                  <a:lnTo>
                    <a:pt x="12801336" y="0"/>
                  </a:lnTo>
                  <a:lnTo>
                    <a:pt x="12801336" y="14238728"/>
                  </a:lnTo>
                  <a:lnTo>
                    <a:pt x="0" y="14238728"/>
                  </a:lnTo>
                  <a:close/>
                </a:path>
              </a:pathLst>
            </a:custGeom>
            <a:solidFill>
              <a:srgbClr val="A60F2D"/>
            </a:solidFill>
          </p:spPr>
          <p:txBody>
            <a:bodyPr/>
            <a:lstStyle/>
            <a:p>
              <a:endParaRPr lang="en-US"/>
            </a:p>
          </p:txBody>
        </p:sp>
      </p:grpSp>
      <p:sp>
        <p:nvSpPr>
          <p:cNvPr id="4" name="AutoShape 4">
            <a:extLst>
              <a:ext uri="{C183D7F6-B498-43B3-948B-1728B52AA6E4}">
                <adec:decorative xmlns:adec="http://schemas.microsoft.com/office/drawing/2017/decorative" val="1"/>
              </a:ext>
            </a:extLst>
          </p:cNvPr>
          <p:cNvSpPr/>
          <p:nvPr/>
        </p:nvSpPr>
        <p:spPr>
          <a:xfrm>
            <a:off x="11987257" y="1426309"/>
            <a:ext cx="672723" cy="0"/>
          </a:xfrm>
          <a:prstGeom prst="line">
            <a:avLst/>
          </a:prstGeom>
          <a:ln w="76200" cap="flat">
            <a:solidFill>
              <a:srgbClr val="FFFFFF"/>
            </a:solidFill>
            <a:prstDash val="solid"/>
            <a:headEnd type="none" w="sm" len="sm"/>
            <a:tailEnd type="none" w="sm" len="sm"/>
          </a:ln>
        </p:spPr>
        <p:txBody>
          <a:bodyPr/>
          <a:lstStyle/>
          <a:p>
            <a:endParaRPr lang="en-US"/>
          </a:p>
        </p:txBody>
      </p:sp>
      <p:sp>
        <p:nvSpPr>
          <p:cNvPr id="26" name="TextBox 26"/>
          <p:cNvSpPr txBox="1">
            <a:spLocks noGrp="1"/>
          </p:cNvSpPr>
          <p:nvPr>
            <p:ph type="title" idx="4294967295"/>
          </p:nvPr>
        </p:nvSpPr>
        <p:spPr>
          <a:xfrm>
            <a:off x="1028700" y="1311293"/>
            <a:ext cx="6604888" cy="24136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1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A60F2D"/>
                </a:solidFill>
                <a:effectLst/>
                <a:uLnTx/>
                <a:uFillTx/>
                <a:latin typeface="Arial" panose="020B0604020202020204" pitchFamily="34" charset="0"/>
                <a:ea typeface="Montserrat Bold"/>
                <a:cs typeface="Arial" panose="020B0604020202020204" pitchFamily="34" charset="0"/>
                <a:sym typeface="Montserrat Bold"/>
              </a:rPr>
              <a:t>Cultivating plants, people, and communities since 1973</a:t>
            </a:r>
          </a:p>
        </p:txBody>
      </p:sp>
      <p:sp>
        <p:nvSpPr>
          <p:cNvPr id="27" name="TextBox 27"/>
          <p:cNvSpPr txBox="1"/>
          <p:nvPr/>
        </p:nvSpPr>
        <p:spPr>
          <a:xfrm>
            <a:off x="1028700" y="4051072"/>
            <a:ext cx="6098399" cy="4559646"/>
          </a:xfrm>
          <a:prstGeom prst="rect">
            <a:avLst/>
          </a:prstGeom>
        </p:spPr>
        <p:txBody>
          <a:bodyPr lIns="0" tIns="0" rIns="0" bIns="0" rtlCol="0" anchor="t">
            <a:spAutoFit/>
          </a:bodyPr>
          <a:lstStyle/>
          <a:p>
            <a:pPr algn="l">
              <a:lnSpc>
                <a:spcPct val="150000"/>
              </a:lnSpc>
            </a:pPr>
            <a:r>
              <a:rPr lang="en-US" sz="2000" dirty="0">
                <a:solidFill>
                  <a:srgbClr val="000000"/>
                </a:solidFill>
                <a:latin typeface="Arial" panose="020B0604020202020204" pitchFamily="34" charset="0"/>
                <a:ea typeface="Montserrat"/>
                <a:cs typeface="Arial" panose="020B0604020202020204" pitchFamily="34" charset="0"/>
                <a:sym typeface="Montserrat"/>
              </a:rPr>
              <a:t>As a </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Land Grant University</a:t>
            </a:r>
            <a:r>
              <a:rPr lang="en-US" sz="2000" dirty="0">
                <a:solidFill>
                  <a:srgbClr val="000000"/>
                </a:solidFill>
                <a:latin typeface="Arial" panose="020B0604020202020204" pitchFamily="34" charset="0"/>
                <a:ea typeface="Montserrat"/>
                <a:cs typeface="Arial" panose="020B0604020202020204" pitchFamily="34" charset="0"/>
                <a:sym typeface="Montserrat"/>
              </a:rPr>
              <a:t>, Washington State University (WSU) has responsibilities to teach, research, and extend knowledge to all people. The Extension Master Gardener Program, launched in 1973 by WSU, is one way that land-grant universities fulfill those purposes. The success of the WSU Extension Master Gardener Program has led to the replication of the program across the United States and internationally with over 100,000 master gardeners serving their communities. </a:t>
            </a:r>
          </a:p>
        </p:txBody>
      </p:sp>
      <p:sp>
        <p:nvSpPr>
          <p:cNvPr id="5" name="Freeform 5">
            <a:extLst>
              <a:ext uri="{C183D7F6-B498-43B3-948B-1728B52AA6E4}">
                <adec:decorative xmlns:adec="http://schemas.microsoft.com/office/drawing/2017/decorative" val="1"/>
              </a:ext>
            </a:extLst>
          </p:cNvPr>
          <p:cNvSpPr/>
          <p:nvPr/>
        </p:nvSpPr>
        <p:spPr>
          <a:xfrm>
            <a:off x="2982379" y="8999810"/>
            <a:ext cx="1543350" cy="1117598"/>
          </a:xfrm>
          <a:custGeom>
            <a:avLst/>
            <a:gdLst/>
            <a:ahLst/>
            <a:cxnLst/>
            <a:rect l="l" t="t" r="r" b="b"/>
            <a:pathLst>
              <a:path w="1543350" h="1117598">
                <a:moveTo>
                  <a:pt x="0" y="0"/>
                </a:moveTo>
                <a:lnTo>
                  <a:pt x="1543349" y="0"/>
                </a:lnTo>
                <a:lnTo>
                  <a:pt x="1543349" y="1117598"/>
                </a:lnTo>
                <a:lnTo>
                  <a:pt x="0" y="1117598"/>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13049148" y="308889"/>
            <a:ext cx="9808519" cy="9808519"/>
          </a:xfrm>
          <a:custGeom>
            <a:avLst/>
            <a:gdLst/>
            <a:ahLst/>
            <a:cxnLst/>
            <a:rect l="l" t="t" r="r" b="b"/>
            <a:pathLst>
              <a:path w="9808519" h="9808519">
                <a:moveTo>
                  <a:pt x="0" y="0"/>
                </a:moveTo>
                <a:lnTo>
                  <a:pt x="9808519" y="0"/>
                </a:lnTo>
                <a:lnTo>
                  <a:pt x="9808519" y="9808519"/>
                </a:lnTo>
                <a:lnTo>
                  <a:pt x="0" y="9808519"/>
                </a:lnTo>
                <a:lnTo>
                  <a:pt x="0" y="0"/>
                </a:lnTo>
                <a:close/>
              </a:path>
            </a:pathLst>
          </a:custGeom>
          <a:blipFill>
            <a:blip r:embed="rId4">
              <a:alphaModFix amt="48000"/>
              <a:extLst>
                <a:ext uri="{28A0092B-C50C-407E-A947-70E740481C1C}">
                  <a14:useLocalDpi xmlns:a14="http://schemas.microsoft.com/office/drawing/2010/main" val="0"/>
                </a:ext>
              </a:extLst>
            </a:blip>
            <a:stretch>
              <a:fillRect/>
            </a:stretch>
          </a:blipFill>
        </p:spPr>
        <p:txBody>
          <a:bodyPr/>
          <a:lstStyle/>
          <a:p>
            <a:endParaRPr lang="en-US"/>
          </a:p>
        </p:txBody>
      </p:sp>
      <p:sp>
        <p:nvSpPr>
          <p:cNvPr id="7" name="TextBox 7"/>
          <p:cNvSpPr txBox="1">
            <a:spLocks/>
          </p:cNvSpPr>
          <p:nvPr/>
        </p:nvSpPr>
        <p:spPr>
          <a:xfrm>
            <a:off x="6733312" y="186147"/>
            <a:ext cx="5926668" cy="10815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4204"/>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rPr>
              <a:t>BY THE</a:t>
            </a:r>
          </a:p>
          <a:p>
            <a:pPr marL="0" marR="0" lvl="0" indent="0" algn="r" defTabSz="914400" rtl="0" eaLnBrk="1" fontAlgn="auto" latinLnBrk="0" hangingPunct="1">
              <a:lnSpc>
                <a:spcPts val="4204"/>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rPr>
              <a:t>NUMBERS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ontserrat Ultra-Bold"/>
              <a:cs typeface="Arial" panose="020B0604020202020204" pitchFamily="34" charset="0"/>
              <a:sym typeface="Montserrat Ultra-Bold"/>
            </a:endParaRPr>
          </a:p>
        </p:txBody>
      </p:sp>
      <p:sp>
        <p:nvSpPr>
          <p:cNvPr id="9" name="TextBox 9"/>
          <p:cNvSpPr txBox="1"/>
          <p:nvPr/>
        </p:nvSpPr>
        <p:spPr>
          <a:xfrm>
            <a:off x="8351523" y="1726996"/>
            <a:ext cx="1793911" cy="616900"/>
          </a:xfrm>
          <a:prstGeom prst="rect">
            <a:avLst/>
          </a:prstGeom>
        </p:spPr>
        <p:txBody>
          <a:bodyPr lIns="0" tIns="0" rIns="0" bIns="0" rtlCol="0" anchor="t">
            <a:spAutoFit/>
          </a:bodyPr>
          <a:lstStyle/>
          <a:p>
            <a:pPr algn="r">
              <a:lnSpc>
                <a:spcPts val="5154"/>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3,079</a:t>
            </a:r>
          </a:p>
        </p:txBody>
      </p:sp>
      <p:sp>
        <p:nvSpPr>
          <p:cNvPr id="10" name="TextBox 10"/>
          <p:cNvSpPr txBox="1"/>
          <p:nvPr/>
        </p:nvSpPr>
        <p:spPr>
          <a:xfrm>
            <a:off x="10442580" y="1755571"/>
            <a:ext cx="7241525" cy="858825"/>
          </a:xfrm>
          <a:prstGeom prst="rect">
            <a:avLst/>
          </a:prstGeom>
        </p:spPr>
        <p:txBody>
          <a:bodyPr lIns="0" tIns="0" rIns="0" bIns="0" rtlCol="0" anchor="t">
            <a:spAutoFit/>
          </a:bodyPr>
          <a:lstStyle/>
          <a:p>
            <a:pPr marL="0" lvl="0" indent="0" algn="l">
              <a:lnSpc>
                <a:spcPts val="2290"/>
              </a:lnSpc>
              <a:spcBef>
                <a:spcPct val="0"/>
              </a:spcBef>
            </a:pPr>
            <a:r>
              <a:rPr lang="en-US" u="none" strike="noStrike" dirty="0">
                <a:solidFill>
                  <a:srgbClr val="FFFFFF"/>
                </a:solidFill>
                <a:latin typeface="Arial" panose="020B0604020202020204" pitchFamily="34" charset="0"/>
                <a:ea typeface="Montserrat"/>
                <a:cs typeface="Arial" panose="020B0604020202020204" pitchFamily="34" charset="0"/>
                <a:sym typeface="Montserrat"/>
              </a:rPr>
              <a:t> Certified volunteers.</a:t>
            </a:r>
          </a:p>
          <a:p>
            <a:pPr marL="0" lvl="0" indent="0" algn="l">
              <a:lnSpc>
                <a:spcPts val="2290"/>
              </a:lnSpc>
              <a:spcBef>
                <a:spcPct val="0"/>
              </a:spcBef>
            </a:pPr>
            <a:endParaRPr lang="en-US" u="none" strike="noStrike" dirty="0">
              <a:solidFill>
                <a:srgbClr val="FFFFFF"/>
              </a:solidFill>
              <a:latin typeface="Arial" panose="020B0604020202020204" pitchFamily="34" charset="0"/>
              <a:ea typeface="Montserrat"/>
              <a:cs typeface="Arial" panose="020B0604020202020204" pitchFamily="34" charset="0"/>
              <a:sym typeface="Montserrat"/>
            </a:endParaRPr>
          </a:p>
          <a:p>
            <a:pPr marL="0" lvl="0" indent="0" algn="l">
              <a:lnSpc>
                <a:spcPts val="2290"/>
              </a:lnSpc>
              <a:spcBef>
                <a:spcPct val="0"/>
              </a:spcBef>
            </a:pPr>
            <a:endParaRPr lang="en-US" u="none" strike="noStrike" dirty="0">
              <a:solidFill>
                <a:srgbClr val="FFFFFF"/>
              </a:solidFill>
              <a:latin typeface="Arial" panose="020B0604020202020204" pitchFamily="34" charset="0"/>
              <a:ea typeface="Montserrat"/>
              <a:cs typeface="Arial" panose="020B0604020202020204" pitchFamily="34" charset="0"/>
              <a:sym typeface="Montserrat"/>
            </a:endParaRPr>
          </a:p>
        </p:txBody>
      </p:sp>
      <p:sp>
        <p:nvSpPr>
          <p:cNvPr id="18" name="TextBox 18"/>
          <p:cNvSpPr txBox="1"/>
          <p:nvPr/>
        </p:nvSpPr>
        <p:spPr>
          <a:xfrm>
            <a:off x="8812045" y="2841430"/>
            <a:ext cx="1316242" cy="616900"/>
          </a:xfrm>
          <a:prstGeom prst="rect">
            <a:avLst/>
          </a:prstGeom>
        </p:spPr>
        <p:txBody>
          <a:bodyPr lIns="0" tIns="0" rIns="0" bIns="0" rtlCol="0" anchor="t">
            <a:spAutoFit/>
          </a:bodyPr>
          <a:lstStyle/>
          <a:p>
            <a:pPr marL="0" lvl="0" indent="0" algn="r">
              <a:lnSpc>
                <a:spcPts val="5154"/>
              </a:lnSpc>
              <a:spcBef>
                <a:spcPct val="0"/>
              </a:spcBef>
            </a:pPr>
            <a:r>
              <a:rPr lang="en-US" sz="4000" b="1" u="none" strike="noStrike">
                <a:solidFill>
                  <a:srgbClr val="FFFFFF"/>
                </a:solidFill>
                <a:latin typeface="Arial" panose="020B0604020202020204" pitchFamily="34" charset="0"/>
                <a:ea typeface="Montserrat Ultra-Bold"/>
                <a:cs typeface="Arial" panose="020B0604020202020204" pitchFamily="34" charset="0"/>
                <a:sym typeface="Montserrat Ultra-Bold"/>
              </a:rPr>
              <a:t>570</a:t>
            </a:r>
          </a:p>
        </p:txBody>
      </p:sp>
      <p:sp>
        <p:nvSpPr>
          <p:cNvPr id="19" name="TextBox 19"/>
          <p:cNvSpPr txBox="1"/>
          <p:nvPr/>
        </p:nvSpPr>
        <p:spPr>
          <a:xfrm>
            <a:off x="10425433" y="2870005"/>
            <a:ext cx="2819179" cy="273793"/>
          </a:xfrm>
          <a:prstGeom prst="rect">
            <a:avLst/>
          </a:prstGeom>
        </p:spPr>
        <p:txBody>
          <a:bodyPr lIns="0" tIns="0" rIns="0" bIns="0" rtlCol="0" anchor="t">
            <a:spAutoFit/>
          </a:bodyPr>
          <a:lstStyle/>
          <a:p>
            <a:pPr marL="0" lvl="0" indent="0" algn="l">
              <a:lnSpc>
                <a:spcPts val="2290"/>
              </a:lnSpc>
              <a:spcBef>
                <a:spcPct val="0"/>
              </a:spcBef>
            </a:pPr>
            <a:r>
              <a:rPr lang="en-US" u="none" strike="noStrike" dirty="0">
                <a:solidFill>
                  <a:srgbClr val="FFFFFF"/>
                </a:solidFill>
                <a:latin typeface="Arial" panose="020B0604020202020204" pitchFamily="34" charset="0"/>
                <a:ea typeface="Montserrat"/>
                <a:cs typeface="Arial" panose="020B0604020202020204" pitchFamily="34" charset="0"/>
                <a:sym typeface="Montserrat"/>
              </a:rPr>
              <a:t>New volunteers trained.</a:t>
            </a:r>
          </a:p>
        </p:txBody>
      </p:sp>
      <p:sp>
        <p:nvSpPr>
          <p:cNvPr id="15" name="TextBox 15"/>
          <p:cNvSpPr txBox="1"/>
          <p:nvPr/>
        </p:nvSpPr>
        <p:spPr>
          <a:xfrm>
            <a:off x="8022756" y="3941441"/>
            <a:ext cx="2105531" cy="616900"/>
          </a:xfrm>
          <a:prstGeom prst="rect">
            <a:avLst/>
          </a:prstGeom>
        </p:spPr>
        <p:txBody>
          <a:bodyPr lIns="0" tIns="0" rIns="0" bIns="0" rtlCol="0" anchor="t">
            <a:spAutoFit/>
          </a:bodyPr>
          <a:lstStyle/>
          <a:p>
            <a:pPr marL="0" lvl="0" indent="0" algn="r">
              <a:lnSpc>
                <a:spcPts val="5154"/>
              </a:lnSpc>
              <a:spcBef>
                <a:spcPct val="0"/>
              </a:spcBef>
            </a:pPr>
            <a:r>
              <a:rPr lang="en-US" sz="4000" b="1" u="none" strike="noStrike">
                <a:solidFill>
                  <a:srgbClr val="FFFFFF"/>
                </a:solidFill>
                <a:latin typeface="Arial" panose="020B0604020202020204" pitchFamily="34" charset="0"/>
                <a:ea typeface="Montserrat Ultra-Bold"/>
                <a:cs typeface="Arial" panose="020B0604020202020204" pitchFamily="34" charset="0"/>
                <a:sym typeface="Montserrat Ultra-Bold"/>
              </a:rPr>
              <a:t>318,134</a:t>
            </a:r>
          </a:p>
        </p:txBody>
      </p:sp>
      <p:sp>
        <p:nvSpPr>
          <p:cNvPr id="16" name="TextBox 16"/>
          <p:cNvSpPr txBox="1"/>
          <p:nvPr/>
        </p:nvSpPr>
        <p:spPr>
          <a:xfrm>
            <a:off x="10425434" y="3970016"/>
            <a:ext cx="2592380" cy="1158651"/>
          </a:xfrm>
          <a:prstGeom prst="rect">
            <a:avLst/>
          </a:prstGeom>
        </p:spPr>
        <p:txBody>
          <a:bodyPr lIns="0" tIns="0" rIns="0" bIns="0" rtlCol="0" anchor="t">
            <a:spAutoFit/>
          </a:bodyPr>
          <a:lstStyle/>
          <a:p>
            <a:pPr marL="0" lvl="0" indent="0" algn="l">
              <a:lnSpc>
                <a:spcPts val="2290"/>
              </a:lnSpc>
              <a:spcBef>
                <a:spcPct val="0"/>
              </a:spcBef>
            </a:pPr>
            <a:r>
              <a:rPr lang="en-US">
                <a:solidFill>
                  <a:srgbClr val="FFFFFF"/>
                </a:solidFill>
                <a:latin typeface="Arial" panose="020B0604020202020204" pitchFamily="34" charset="0"/>
                <a:ea typeface="Montserrat"/>
                <a:cs typeface="Arial" panose="020B0604020202020204" pitchFamily="34" charset="0"/>
                <a:sym typeface="Montserrat"/>
              </a:rPr>
              <a:t>H</a:t>
            </a:r>
            <a:r>
              <a:rPr lang="en-US" u="none" strike="noStrike">
                <a:solidFill>
                  <a:srgbClr val="FFFFFF"/>
                </a:solidFill>
                <a:latin typeface="Arial" panose="020B0604020202020204" pitchFamily="34" charset="0"/>
                <a:ea typeface="Montserrat"/>
                <a:cs typeface="Arial" panose="020B0604020202020204" pitchFamily="34" charset="0"/>
                <a:sym typeface="Montserrat"/>
              </a:rPr>
              <a:t>ours were dedicated by volunteers to WSU and the communities they serve.</a:t>
            </a:r>
          </a:p>
        </p:txBody>
      </p:sp>
      <p:sp>
        <p:nvSpPr>
          <p:cNvPr id="12" name="TextBox 12"/>
          <p:cNvSpPr txBox="1"/>
          <p:nvPr/>
        </p:nvSpPr>
        <p:spPr>
          <a:xfrm>
            <a:off x="8437781" y="5570739"/>
            <a:ext cx="1690506" cy="616900"/>
          </a:xfrm>
          <a:prstGeom prst="rect">
            <a:avLst/>
          </a:prstGeom>
        </p:spPr>
        <p:txBody>
          <a:bodyPr lIns="0" tIns="0" rIns="0" bIns="0" rtlCol="0" anchor="t">
            <a:spAutoFit/>
          </a:bodyPr>
          <a:lstStyle/>
          <a:p>
            <a:pPr marL="0" lvl="0" indent="0" algn="r">
              <a:lnSpc>
                <a:spcPts val="5154"/>
              </a:lnSpc>
              <a:spcBef>
                <a:spcPct val="0"/>
              </a:spcBef>
            </a:pPr>
            <a:r>
              <a:rPr lang="en-US" sz="4000" b="1" u="none" strike="noStrike">
                <a:solidFill>
                  <a:srgbClr val="FFFFFF"/>
                </a:solidFill>
                <a:latin typeface="Arial" panose="020B0604020202020204" pitchFamily="34" charset="0"/>
                <a:ea typeface="Montserrat Ultra-Bold"/>
                <a:cs typeface="Arial" panose="020B0604020202020204" pitchFamily="34" charset="0"/>
                <a:sym typeface="Montserrat Ultra-Bold"/>
              </a:rPr>
              <a:t>43,223 </a:t>
            </a:r>
          </a:p>
        </p:txBody>
      </p:sp>
      <p:sp>
        <p:nvSpPr>
          <p:cNvPr id="13" name="TextBox 13"/>
          <p:cNvSpPr txBox="1"/>
          <p:nvPr/>
        </p:nvSpPr>
        <p:spPr>
          <a:xfrm>
            <a:off x="10425433" y="5599314"/>
            <a:ext cx="2814363" cy="563872"/>
          </a:xfrm>
          <a:prstGeom prst="rect">
            <a:avLst/>
          </a:prstGeom>
        </p:spPr>
        <p:txBody>
          <a:bodyPr lIns="0" tIns="0" rIns="0" bIns="0" rtlCol="0" anchor="t">
            <a:spAutoFit/>
          </a:bodyPr>
          <a:lstStyle/>
          <a:p>
            <a:pPr marL="0" lvl="0" indent="0" algn="l">
              <a:lnSpc>
                <a:spcPts val="2290"/>
              </a:lnSpc>
              <a:spcBef>
                <a:spcPct val="0"/>
              </a:spcBef>
            </a:pPr>
            <a:r>
              <a:rPr lang="en-US" u="none" strike="noStrike" dirty="0">
                <a:solidFill>
                  <a:srgbClr val="FFFFFF"/>
                </a:solidFill>
                <a:latin typeface="Arial" panose="020B0604020202020204" pitchFamily="34" charset="0"/>
                <a:ea typeface="Montserrat"/>
                <a:cs typeface="Arial" panose="020B0604020202020204" pitchFamily="34" charset="0"/>
                <a:sym typeface="Montserrat"/>
              </a:rPr>
              <a:t>Continuing education hours earned by volunteers.</a:t>
            </a:r>
          </a:p>
        </p:txBody>
      </p:sp>
      <p:sp>
        <p:nvSpPr>
          <p:cNvPr id="21" name="TextBox 21"/>
          <p:cNvSpPr txBox="1"/>
          <p:nvPr/>
        </p:nvSpPr>
        <p:spPr>
          <a:xfrm>
            <a:off x="8351523" y="6917534"/>
            <a:ext cx="1776764" cy="616900"/>
          </a:xfrm>
          <a:prstGeom prst="rect">
            <a:avLst/>
          </a:prstGeom>
        </p:spPr>
        <p:txBody>
          <a:bodyPr lIns="0" tIns="0" rIns="0" bIns="0" rtlCol="0" anchor="t">
            <a:spAutoFit/>
          </a:bodyPr>
          <a:lstStyle/>
          <a:p>
            <a:pPr marL="0" lvl="0" indent="0" algn="r">
              <a:lnSpc>
                <a:spcPts val="5154"/>
              </a:lnSpc>
              <a:spcBef>
                <a:spcPct val="0"/>
              </a:spcBef>
            </a:pPr>
            <a:r>
              <a:rPr lang="en-US" sz="4000" b="1" u="none" strike="noStrike">
                <a:solidFill>
                  <a:srgbClr val="FFFFFF"/>
                </a:solidFill>
                <a:latin typeface="Arial" panose="020B0604020202020204" pitchFamily="34" charset="0"/>
                <a:ea typeface="Montserrat Ultra-Bold"/>
                <a:cs typeface="Arial" panose="020B0604020202020204" pitchFamily="34" charset="0"/>
                <a:sym typeface="Montserrat Ultra-Bold"/>
              </a:rPr>
              <a:t>3,163 </a:t>
            </a:r>
          </a:p>
        </p:txBody>
      </p:sp>
      <p:sp>
        <p:nvSpPr>
          <p:cNvPr id="22" name="TextBox 22"/>
          <p:cNvSpPr txBox="1"/>
          <p:nvPr/>
        </p:nvSpPr>
        <p:spPr>
          <a:xfrm>
            <a:off x="10425434" y="6946109"/>
            <a:ext cx="2964728" cy="858825"/>
          </a:xfrm>
          <a:prstGeom prst="rect">
            <a:avLst/>
          </a:prstGeom>
        </p:spPr>
        <p:txBody>
          <a:bodyPr lIns="0" tIns="0" rIns="0" bIns="0" rtlCol="0" anchor="t">
            <a:spAutoFit/>
          </a:bodyPr>
          <a:lstStyle/>
          <a:p>
            <a:pPr marL="0" lvl="0" indent="0" algn="l">
              <a:lnSpc>
                <a:spcPts val="2290"/>
              </a:lnSpc>
              <a:spcBef>
                <a:spcPct val="0"/>
              </a:spcBef>
            </a:pPr>
            <a:r>
              <a:rPr lang="en-US" u="none" strike="noStrike" dirty="0">
                <a:solidFill>
                  <a:srgbClr val="FFFFFF"/>
                </a:solidFill>
                <a:latin typeface="Arial" panose="020B0604020202020204" pitchFamily="34" charset="0"/>
                <a:ea typeface="Montserrat"/>
                <a:cs typeface="Arial" panose="020B0604020202020204" pitchFamily="34" charset="0"/>
                <a:sym typeface="Montserrat"/>
              </a:rPr>
              <a:t>Ask a Master Gardener PLANT CLINICS offered across the state.</a:t>
            </a:r>
          </a:p>
        </p:txBody>
      </p:sp>
      <p:sp>
        <p:nvSpPr>
          <p:cNvPr id="24" name="TextBox 24"/>
          <p:cNvSpPr txBox="1"/>
          <p:nvPr/>
        </p:nvSpPr>
        <p:spPr>
          <a:xfrm>
            <a:off x="8351523" y="8264329"/>
            <a:ext cx="1776764" cy="616900"/>
          </a:xfrm>
          <a:prstGeom prst="rect">
            <a:avLst/>
          </a:prstGeom>
        </p:spPr>
        <p:txBody>
          <a:bodyPr lIns="0" tIns="0" rIns="0" bIns="0" rtlCol="0" anchor="t">
            <a:spAutoFit/>
          </a:bodyPr>
          <a:lstStyle/>
          <a:p>
            <a:pPr marL="0" lvl="0" indent="0" algn="r">
              <a:lnSpc>
                <a:spcPts val="5154"/>
              </a:lnSpc>
              <a:spcBef>
                <a:spcPct val="0"/>
              </a:spcBef>
            </a:pPr>
            <a:r>
              <a:rPr lang="en-US" sz="4000" b="1" u="none" strike="noStrike">
                <a:solidFill>
                  <a:srgbClr val="FFFFFF"/>
                </a:solidFill>
                <a:latin typeface="Arial" panose="020B0604020202020204" pitchFamily="34" charset="0"/>
                <a:ea typeface="Montserrat Ultra-Bold"/>
                <a:cs typeface="Arial" panose="020B0604020202020204" pitchFamily="34" charset="0"/>
                <a:sym typeface="Montserrat Ultra-Bold"/>
              </a:rPr>
              <a:t>49,453</a:t>
            </a:r>
          </a:p>
        </p:txBody>
      </p:sp>
      <p:sp>
        <p:nvSpPr>
          <p:cNvPr id="25" name="TextBox 25"/>
          <p:cNvSpPr txBox="1"/>
          <p:nvPr/>
        </p:nvSpPr>
        <p:spPr>
          <a:xfrm>
            <a:off x="10425434" y="8292904"/>
            <a:ext cx="2473790" cy="1453603"/>
          </a:xfrm>
          <a:prstGeom prst="rect">
            <a:avLst/>
          </a:prstGeom>
        </p:spPr>
        <p:txBody>
          <a:bodyPr lIns="0" tIns="0" rIns="0" bIns="0" rtlCol="0" anchor="t">
            <a:spAutoFit/>
          </a:bodyPr>
          <a:lstStyle/>
          <a:p>
            <a:pPr marL="0" lvl="0" indent="0" algn="l">
              <a:lnSpc>
                <a:spcPts val="2290"/>
              </a:lnSpc>
              <a:spcBef>
                <a:spcPct val="0"/>
              </a:spcBef>
            </a:pPr>
            <a:r>
              <a:rPr lang="en-US" u="none" strike="noStrike" dirty="0">
                <a:solidFill>
                  <a:srgbClr val="FFFFFF"/>
                </a:solidFill>
                <a:latin typeface="Arial" panose="020B0604020202020204" pitchFamily="34" charset="0"/>
                <a:ea typeface="Montserrat"/>
                <a:cs typeface="Arial" panose="020B0604020202020204" pitchFamily="34" charset="0"/>
                <a:sym typeface="Montserrat"/>
              </a:rPr>
              <a:t>Research-based answers provided on various topics aligned with our nine program priorities.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7380106" cy="10862162"/>
            <a:chOff x="0" y="0"/>
            <a:chExt cx="7913161" cy="14238728"/>
          </a:xfrm>
        </p:grpSpPr>
        <p:sp>
          <p:nvSpPr>
            <p:cNvPr id="3" name="Freeform 3"/>
            <p:cNvSpPr/>
            <p:nvPr/>
          </p:nvSpPr>
          <p:spPr>
            <a:xfrm>
              <a:off x="0" y="0"/>
              <a:ext cx="7913161" cy="14238728"/>
            </a:xfrm>
            <a:custGeom>
              <a:avLst/>
              <a:gdLst/>
              <a:ahLst/>
              <a:cxnLst/>
              <a:rect l="l" t="t" r="r" b="b"/>
              <a:pathLst>
                <a:path w="7913161" h="14238728">
                  <a:moveTo>
                    <a:pt x="0" y="0"/>
                  </a:moveTo>
                  <a:lnTo>
                    <a:pt x="7913161" y="0"/>
                  </a:lnTo>
                  <a:lnTo>
                    <a:pt x="7913161" y="14238728"/>
                  </a:lnTo>
                  <a:lnTo>
                    <a:pt x="0" y="14238728"/>
                  </a:lnTo>
                  <a:close/>
                </a:path>
              </a:pathLst>
            </a:custGeom>
            <a:solidFill>
              <a:srgbClr val="A60F2D"/>
            </a:solidFill>
          </p:spPr>
          <p:txBody>
            <a:bodyPr/>
            <a:lstStyle/>
            <a:p>
              <a:endParaRPr lang="en-US"/>
            </a:p>
          </p:txBody>
        </p:sp>
      </p:grpSp>
      <p:sp>
        <p:nvSpPr>
          <p:cNvPr id="5" name="Title 4">
            <a:extLst>
              <a:ext uri="{FF2B5EF4-FFF2-40B4-BE49-F238E27FC236}">
                <a16:creationId xmlns:a16="http://schemas.microsoft.com/office/drawing/2014/main" id="{163DB320-1D03-5967-4B16-C1B6B1E9D40A}"/>
              </a:ext>
            </a:extLst>
          </p:cNvPr>
          <p:cNvSpPr>
            <a:spLocks noGrp="1"/>
          </p:cNvSpPr>
          <p:nvPr>
            <p:ph type="title" idx="4294967295"/>
          </p:nvPr>
        </p:nvSpPr>
        <p:spPr>
          <a:xfrm>
            <a:off x="7696200" y="377403"/>
            <a:ext cx="8229600" cy="1143000"/>
          </a:xfrm>
        </p:spPr>
        <p:txBody>
          <a:bodyPr>
            <a:noAutofit/>
          </a:bodyPr>
          <a:lstStyle/>
          <a:p>
            <a:pPr algn="l"/>
            <a:r>
              <a:rPr lang="en-US" sz="7200" b="1" dirty="0">
                <a:latin typeface="Arial" panose="020B0604020202020204" pitchFamily="34" charset="0"/>
                <a:cs typeface="Arial" panose="020B0604020202020204" pitchFamily="34" charset="0"/>
              </a:rPr>
              <a:t>Local Food</a:t>
            </a:r>
          </a:p>
        </p:txBody>
      </p:sp>
      <p:sp>
        <p:nvSpPr>
          <p:cNvPr id="36" name="TextBox 36"/>
          <p:cNvSpPr txBox="1"/>
          <p:nvPr/>
        </p:nvSpPr>
        <p:spPr>
          <a:xfrm>
            <a:off x="326662" y="296074"/>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6" name="TextBox 6"/>
          <p:cNvSpPr txBox="1"/>
          <p:nvPr/>
        </p:nvSpPr>
        <p:spPr>
          <a:xfrm>
            <a:off x="548064" y="1090612"/>
            <a:ext cx="117596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1,718</a:t>
            </a:r>
          </a:p>
        </p:txBody>
      </p:sp>
      <p:sp>
        <p:nvSpPr>
          <p:cNvPr id="7" name="TextBox 7"/>
          <p:cNvSpPr txBox="1"/>
          <p:nvPr/>
        </p:nvSpPr>
        <p:spPr>
          <a:xfrm>
            <a:off x="2006484" y="1071037"/>
            <a:ext cx="5072982"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to share knowledge and promote sustainable practices.</a:t>
            </a:r>
          </a:p>
        </p:txBody>
      </p:sp>
      <p:sp>
        <p:nvSpPr>
          <p:cNvPr id="18" name="TextBox 18"/>
          <p:cNvSpPr txBox="1"/>
          <p:nvPr/>
        </p:nvSpPr>
        <p:spPr>
          <a:xfrm>
            <a:off x="918331" y="2062837"/>
            <a:ext cx="805701"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623</a:t>
            </a:r>
          </a:p>
        </p:txBody>
      </p:sp>
      <p:sp>
        <p:nvSpPr>
          <p:cNvPr id="19" name="TextBox 19"/>
          <p:cNvSpPr txBox="1"/>
          <p:nvPr/>
        </p:nvSpPr>
        <p:spPr>
          <a:xfrm>
            <a:off x="2000257" y="2067214"/>
            <a:ext cx="4889033" cy="1386790"/>
          </a:xfrm>
          <a:prstGeom prst="rect">
            <a:avLst/>
          </a:prstGeom>
        </p:spPr>
        <p:txBody>
          <a:bodyPr lIns="0" tIns="0" rIns="0" bIns="0" rtlCol="0" anchor="t">
            <a:spAutoFit/>
          </a:bodyPr>
          <a:lstStyle/>
          <a:p>
            <a:pPr algn="l">
              <a:lnSpc>
                <a:spcPts val="2239"/>
              </a:lnSpc>
            </a:pPr>
            <a:r>
              <a:rPr lang="en-US" sz="1600" b="1" dirty="0">
                <a:solidFill>
                  <a:srgbClr val="FFFFFF"/>
                </a:solidFill>
                <a:latin typeface="Arial" panose="020B0604020202020204" pitchFamily="34" charset="0"/>
                <a:ea typeface="Montserrat Ultra-Bold"/>
                <a:cs typeface="Arial" panose="020B0604020202020204" pitchFamily="34" charset="0"/>
                <a:sym typeface="Montserrat Ultra-Bold"/>
              </a:rPr>
              <a:t>YOUTH</a:t>
            </a:r>
            <a:r>
              <a:rPr lang="en-US" sz="1600"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sz="1600"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where volunteers provided research-based gardening education, fostering healthy eating habits, environmental stewardship, and vital life skills.</a:t>
            </a:r>
          </a:p>
        </p:txBody>
      </p:sp>
      <p:sp>
        <p:nvSpPr>
          <p:cNvPr id="12" name="TextBox 12"/>
          <p:cNvSpPr txBox="1"/>
          <p:nvPr/>
        </p:nvSpPr>
        <p:spPr>
          <a:xfrm>
            <a:off x="220649" y="3611465"/>
            <a:ext cx="1503383"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17,769</a:t>
            </a:r>
          </a:p>
        </p:txBody>
      </p:sp>
      <p:sp>
        <p:nvSpPr>
          <p:cNvPr id="13" name="TextBox 13"/>
          <p:cNvSpPr txBox="1"/>
          <p:nvPr/>
        </p:nvSpPr>
        <p:spPr>
          <a:xfrm>
            <a:off x="2000257" y="3615842"/>
            <a:ext cx="4654419"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dirty="0">
                <a:solidFill>
                  <a:srgbClr val="FFFFFF"/>
                </a:solidFill>
                <a:latin typeface="Arial" panose="020B0604020202020204" pitchFamily="34" charset="0"/>
                <a:ea typeface="Montserrat"/>
                <a:cs typeface="Arial" panose="020B0604020202020204" pitchFamily="34" charset="0"/>
                <a:sym typeface="Montserrat"/>
              </a:rPr>
              <a:t>gained valuable insights into gardening practices grounded in research.</a:t>
            </a:r>
          </a:p>
        </p:txBody>
      </p:sp>
      <p:sp>
        <p:nvSpPr>
          <p:cNvPr id="9" name="TextBox 9"/>
          <p:cNvSpPr txBox="1"/>
          <p:nvPr/>
        </p:nvSpPr>
        <p:spPr>
          <a:xfrm>
            <a:off x="440765" y="4631129"/>
            <a:ext cx="1283268"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11,515</a:t>
            </a:r>
          </a:p>
        </p:txBody>
      </p:sp>
      <p:sp>
        <p:nvSpPr>
          <p:cNvPr id="10" name="TextBox 10"/>
          <p:cNvSpPr txBox="1"/>
          <p:nvPr/>
        </p:nvSpPr>
        <p:spPr>
          <a:xfrm>
            <a:off x="2000258" y="4612019"/>
            <a:ext cx="4889032" cy="82253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dirty="0">
                <a:solidFill>
                  <a:srgbClr val="FFFFFF"/>
                </a:solidFill>
                <a:latin typeface="Arial" panose="020B0604020202020204" pitchFamily="34" charset="0"/>
                <a:ea typeface="Montserrat"/>
                <a:cs typeface="Arial" panose="020B0604020202020204" pitchFamily="34" charset="0"/>
                <a:sym typeface="Montserrat"/>
              </a:rPr>
              <a:t>answered at plant clinics on growing food, providing valuable guidance to gardeners and growers.</a:t>
            </a:r>
          </a:p>
        </p:txBody>
      </p:sp>
      <p:sp>
        <p:nvSpPr>
          <p:cNvPr id="15" name="TextBox 15"/>
          <p:cNvSpPr txBox="1"/>
          <p:nvPr/>
        </p:nvSpPr>
        <p:spPr>
          <a:xfrm>
            <a:off x="808334" y="5603819"/>
            <a:ext cx="915699"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26%</a:t>
            </a:r>
          </a:p>
        </p:txBody>
      </p:sp>
      <p:sp>
        <p:nvSpPr>
          <p:cNvPr id="16" name="TextBox 16"/>
          <p:cNvSpPr txBox="1"/>
          <p:nvPr/>
        </p:nvSpPr>
        <p:spPr>
          <a:xfrm>
            <a:off x="2000258" y="5608196"/>
            <a:ext cx="4654420" cy="828432"/>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Improvement in understanding how to </a:t>
            </a:r>
            <a:r>
              <a:rPr lang="en-US" b="1" dirty="0">
                <a:solidFill>
                  <a:srgbClr val="FFFFFF"/>
                </a:solidFill>
                <a:latin typeface="Arial" panose="020B0604020202020204" pitchFamily="34" charset="0"/>
                <a:ea typeface="Montserrat Bold"/>
                <a:cs typeface="Arial" panose="020B0604020202020204" pitchFamily="34" charset="0"/>
                <a:sym typeface="Montserrat Bold"/>
              </a:rPr>
              <a:t>SELECT</a:t>
            </a:r>
            <a:r>
              <a:rPr lang="en-US" dirty="0">
                <a:solidFill>
                  <a:srgbClr val="FFFFFF"/>
                </a:solidFill>
                <a:latin typeface="Arial" panose="020B0604020202020204" pitchFamily="34" charset="0"/>
                <a:ea typeface="Montserrat"/>
                <a:cs typeface="Arial" panose="020B0604020202020204" pitchFamily="34" charset="0"/>
                <a:sym typeface="Montserrat"/>
              </a:rPr>
              <a:t> suitable plant varieties for cultivation in my area.</a:t>
            </a:r>
          </a:p>
        </p:txBody>
      </p:sp>
      <p:sp>
        <p:nvSpPr>
          <p:cNvPr id="21" name="TextBox 21"/>
          <p:cNvSpPr txBox="1"/>
          <p:nvPr/>
        </p:nvSpPr>
        <p:spPr>
          <a:xfrm>
            <a:off x="808334" y="6599996"/>
            <a:ext cx="915699"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23%</a:t>
            </a:r>
          </a:p>
        </p:txBody>
      </p:sp>
      <p:sp>
        <p:nvSpPr>
          <p:cNvPr id="22" name="TextBox 22"/>
          <p:cNvSpPr txBox="1"/>
          <p:nvPr/>
        </p:nvSpPr>
        <p:spPr>
          <a:xfrm>
            <a:off x="2000258" y="6604373"/>
            <a:ext cx="4654420"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Boost in knowledge about </a:t>
            </a:r>
            <a:r>
              <a:rPr lang="en-US" b="1" dirty="0">
                <a:solidFill>
                  <a:srgbClr val="FFFFFF"/>
                </a:solidFill>
                <a:latin typeface="Arial" panose="020B0604020202020204" pitchFamily="34" charset="0"/>
                <a:ea typeface="Montserrat Bold"/>
                <a:cs typeface="Arial" panose="020B0604020202020204" pitchFamily="34" charset="0"/>
                <a:sym typeface="Montserrat Bold"/>
              </a:rPr>
              <a:t>GROWING</a:t>
            </a:r>
            <a:r>
              <a:rPr lang="en-US" dirty="0">
                <a:solidFill>
                  <a:srgbClr val="FFFFFF"/>
                </a:solidFill>
                <a:latin typeface="Arial" panose="020B0604020202020204" pitchFamily="34" charset="0"/>
                <a:ea typeface="Montserrat"/>
                <a:cs typeface="Arial" panose="020B0604020202020204" pitchFamily="34" charset="0"/>
                <a:sym typeface="Montserrat"/>
              </a:rPr>
              <a:t> fruits and vegetables  their family likes to eat.</a:t>
            </a:r>
          </a:p>
        </p:txBody>
      </p:sp>
      <p:sp>
        <p:nvSpPr>
          <p:cNvPr id="24" name="TextBox 24"/>
          <p:cNvSpPr txBox="1"/>
          <p:nvPr/>
        </p:nvSpPr>
        <p:spPr>
          <a:xfrm>
            <a:off x="808334" y="7319948"/>
            <a:ext cx="915699"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14%</a:t>
            </a:r>
          </a:p>
        </p:txBody>
      </p:sp>
      <p:sp>
        <p:nvSpPr>
          <p:cNvPr id="25" name="TextBox 25"/>
          <p:cNvSpPr txBox="1"/>
          <p:nvPr/>
        </p:nvSpPr>
        <p:spPr>
          <a:xfrm>
            <a:off x="2000258" y="7324325"/>
            <a:ext cx="4993150"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Increase in understanding of the connection between access to local food and individual and community </a:t>
            </a:r>
            <a:r>
              <a:rPr lang="en-US" b="1" dirty="0">
                <a:solidFill>
                  <a:srgbClr val="FFFFFF"/>
                </a:solidFill>
                <a:latin typeface="Arial" panose="020B0604020202020204" pitchFamily="34" charset="0"/>
                <a:ea typeface="Montserrat Bold"/>
                <a:cs typeface="Arial" panose="020B0604020202020204" pitchFamily="34" charset="0"/>
                <a:sym typeface="Montserrat Bold"/>
              </a:rPr>
              <a:t>HEALTH</a:t>
            </a:r>
            <a:r>
              <a:rPr lang="en-US" dirty="0">
                <a:solidFill>
                  <a:srgbClr val="FFFFFF"/>
                </a:solidFill>
                <a:latin typeface="Arial" panose="020B0604020202020204" pitchFamily="34" charset="0"/>
                <a:ea typeface="Montserrat"/>
                <a:cs typeface="Arial" panose="020B0604020202020204" pitchFamily="34" charset="0"/>
                <a:sym typeface="Montserrat"/>
              </a:rPr>
              <a:t> and</a:t>
            </a:r>
            <a:r>
              <a:rPr lang="en-US" b="1" dirty="0">
                <a:solidFill>
                  <a:srgbClr val="FFFFFF"/>
                </a:solidFill>
                <a:latin typeface="Arial" panose="020B0604020202020204" pitchFamily="34" charset="0"/>
                <a:ea typeface="Montserrat Bold"/>
                <a:cs typeface="Arial" panose="020B0604020202020204" pitchFamily="34" charset="0"/>
                <a:sym typeface="Montserrat Bold"/>
              </a:rPr>
              <a:t> WELLNESS</a:t>
            </a:r>
            <a:r>
              <a:rPr lang="en-US" dirty="0">
                <a:solidFill>
                  <a:srgbClr val="FFFFFF"/>
                </a:solidFill>
                <a:latin typeface="Arial" panose="020B0604020202020204" pitchFamily="34" charset="0"/>
                <a:ea typeface="Montserrat"/>
                <a:cs typeface="Arial" panose="020B0604020202020204" pitchFamily="34" charset="0"/>
                <a:sym typeface="Montserrat"/>
              </a:rPr>
              <a:t>.</a:t>
            </a:r>
          </a:p>
        </p:txBody>
      </p:sp>
      <p:sp>
        <p:nvSpPr>
          <p:cNvPr id="32" name="TextBox 32"/>
          <p:cNvSpPr txBox="1"/>
          <p:nvPr/>
        </p:nvSpPr>
        <p:spPr>
          <a:xfrm>
            <a:off x="808334" y="8316125"/>
            <a:ext cx="915699" cy="523558"/>
          </a:xfrm>
          <a:prstGeom prst="rect">
            <a:avLst/>
          </a:prstGeom>
        </p:spPr>
        <p:txBody>
          <a:bodyPr lIns="0" tIns="0" rIns="0" bIns="0" rtlCol="0" anchor="t">
            <a:spAutoFit/>
          </a:bodyPr>
          <a:lstStyle/>
          <a:p>
            <a:pPr algn="r">
              <a:lnSpc>
                <a:spcPts val="4479"/>
              </a:lnSpc>
            </a:pPr>
            <a:r>
              <a:rPr lang="en-US" sz="3200" b="1" dirty="0">
                <a:solidFill>
                  <a:srgbClr val="FFFFFF"/>
                </a:solidFill>
                <a:latin typeface="Arial" panose="020B0604020202020204" pitchFamily="34" charset="0"/>
                <a:ea typeface="Montserrat Ultra-Bold"/>
                <a:cs typeface="Arial" panose="020B0604020202020204" pitchFamily="34" charset="0"/>
                <a:sym typeface="Montserrat Ultra-Bold"/>
              </a:rPr>
              <a:t>11%</a:t>
            </a:r>
          </a:p>
        </p:txBody>
      </p:sp>
      <p:sp>
        <p:nvSpPr>
          <p:cNvPr id="33" name="TextBox 33"/>
          <p:cNvSpPr txBox="1"/>
          <p:nvPr/>
        </p:nvSpPr>
        <p:spPr>
          <a:xfrm>
            <a:off x="2000815" y="8320502"/>
            <a:ext cx="4888475"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Increased recognition that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ACCESS</a:t>
            </a:r>
            <a:r>
              <a:rPr lang="en-US" dirty="0">
                <a:solidFill>
                  <a:srgbClr val="FFFFFF"/>
                </a:solidFill>
                <a:latin typeface="Arial" panose="020B0604020202020204" pitchFamily="34" charset="0"/>
                <a:ea typeface="Montserrat"/>
                <a:cs typeface="Arial" panose="020B0604020202020204" pitchFamily="34" charset="0"/>
                <a:sym typeface="Montserrat"/>
              </a:rPr>
              <a:t> to nutrient-rich fruits and vegetables enhances both individual and community health.</a:t>
            </a:r>
          </a:p>
        </p:txBody>
      </p:sp>
      <p:sp>
        <p:nvSpPr>
          <p:cNvPr id="27" name="TextBox 27"/>
          <p:cNvSpPr txBox="1"/>
          <p:nvPr/>
        </p:nvSpPr>
        <p:spPr>
          <a:xfrm>
            <a:off x="808334" y="9312302"/>
            <a:ext cx="915699" cy="523558"/>
          </a:xfrm>
          <a:prstGeom prst="rect">
            <a:avLst/>
          </a:prstGeom>
        </p:spPr>
        <p:txBody>
          <a:bodyPr lIns="0" tIns="0" rIns="0" bIns="0" rtlCol="0" anchor="t">
            <a:spAutoFit/>
          </a:bodyPr>
          <a:lstStyle/>
          <a:p>
            <a:pPr algn="r">
              <a:lnSpc>
                <a:spcPts val="4479"/>
              </a:lnSpc>
            </a:pPr>
            <a:r>
              <a:rPr lang="en-US" sz="3200" b="1">
                <a:solidFill>
                  <a:srgbClr val="FFFFFF"/>
                </a:solidFill>
                <a:latin typeface="Arial" panose="020B0604020202020204" pitchFamily="34" charset="0"/>
                <a:ea typeface="Montserrat Ultra-Bold"/>
                <a:cs typeface="Arial" panose="020B0604020202020204" pitchFamily="34" charset="0"/>
                <a:sym typeface="Montserrat Ultra-Bold"/>
              </a:rPr>
              <a:t>20%</a:t>
            </a:r>
          </a:p>
        </p:txBody>
      </p:sp>
      <p:sp>
        <p:nvSpPr>
          <p:cNvPr id="28" name="TextBox 28"/>
          <p:cNvSpPr txBox="1"/>
          <p:nvPr/>
        </p:nvSpPr>
        <p:spPr>
          <a:xfrm>
            <a:off x="2000258" y="9316679"/>
            <a:ext cx="4889033" cy="828432"/>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Enhancement in understanding ways to promote and support </a:t>
            </a:r>
            <a:r>
              <a:rPr lang="en-US" b="1" dirty="0">
                <a:solidFill>
                  <a:srgbClr val="FFFFFF"/>
                </a:solidFill>
                <a:latin typeface="Arial" panose="020B0604020202020204" pitchFamily="34" charset="0"/>
                <a:ea typeface="Montserrat Bold"/>
                <a:cs typeface="Arial" panose="020B0604020202020204" pitchFamily="34" charset="0"/>
                <a:sym typeface="Montserrat Bold"/>
              </a:rPr>
              <a:t>FOOD SECURITY </a:t>
            </a:r>
            <a:r>
              <a:rPr lang="en-US" dirty="0">
                <a:solidFill>
                  <a:srgbClr val="FFFFFF"/>
                </a:solidFill>
                <a:latin typeface="Arial" panose="020B0604020202020204" pitchFamily="34" charset="0"/>
                <a:ea typeface="Montserrat"/>
                <a:cs typeface="Arial" panose="020B0604020202020204" pitchFamily="34" charset="0"/>
                <a:sym typeface="Montserrat"/>
              </a:rPr>
              <a:t>in their communities.</a:t>
            </a:r>
          </a:p>
        </p:txBody>
      </p:sp>
      <p:sp>
        <p:nvSpPr>
          <p:cNvPr id="30" name="TextBox 30"/>
          <p:cNvSpPr txBox="1"/>
          <p:nvPr/>
        </p:nvSpPr>
        <p:spPr>
          <a:xfrm>
            <a:off x="7664518" y="1620841"/>
            <a:ext cx="10235069" cy="2270558"/>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Extension Master Gardener Program in Washington State directly impacted food growing and security practices among</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 17,769</a:t>
            </a:r>
            <a:r>
              <a:rPr lang="en-US" sz="2000" dirty="0">
                <a:solidFill>
                  <a:srgbClr val="000000"/>
                </a:solidFill>
                <a:latin typeface="Arial" panose="020B0604020202020204" pitchFamily="34" charset="0"/>
                <a:ea typeface="Montserrat"/>
                <a:cs typeface="Arial" panose="020B0604020202020204" pitchFamily="34" charset="0"/>
                <a:sym typeface="Montserrat"/>
              </a:rPr>
              <a:t> individuals. This led to increased engagement of community members in growing food and donating produce to local food banks and pantries. The program donated </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167,229</a:t>
            </a:r>
            <a:r>
              <a:rPr lang="en-US" sz="2000" dirty="0">
                <a:solidFill>
                  <a:srgbClr val="000000"/>
                </a:solidFill>
                <a:latin typeface="Arial" panose="020B0604020202020204" pitchFamily="34" charset="0"/>
                <a:ea typeface="Montserrat"/>
                <a:cs typeface="Arial" panose="020B0604020202020204" pitchFamily="34" charset="0"/>
                <a:sym typeface="Montserrat"/>
              </a:rPr>
              <a:t> pounds of produce, valued at </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$361,215.</a:t>
            </a:r>
            <a:r>
              <a:rPr lang="en-US" sz="2000" dirty="0">
                <a:solidFill>
                  <a:srgbClr val="000000"/>
                </a:solidFill>
                <a:latin typeface="Arial" panose="020B0604020202020204" pitchFamily="34" charset="0"/>
                <a:ea typeface="Montserrat"/>
                <a:cs typeface="Arial" panose="020B0604020202020204" pitchFamily="34" charset="0"/>
                <a:sym typeface="Montserrat"/>
              </a:rPr>
              <a:t> This made nutrient-dense foods easily accessible locally, feeding </a:t>
            </a:r>
            <a:r>
              <a:rPr lang="en-US" sz="2000" b="1" dirty="0">
                <a:solidFill>
                  <a:srgbClr val="000000"/>
                </a:solidFill>
                <a:latin typeface="Arial" panose="020B0604020202020204" pitchFamily="34" charset="0"/>
                <a:ea typeface="Montserrat Bold"/>
                <a:cs typeface="Arial" panose="020B0604020202020204" pitchFamily="34" charset="0"/>
                <a:sym typeface="Montserrat Bold"/>
              </a:rPr>
              <a:t>429</a:t>
            </a:r>
            <a:r>
              <a:rPr lang="en-US" sz="2000" dirty="0">
                <a:solidFill>
                  <a:srgbClr val="000000"/>
                </a:solidFill>
                <a:latin typeface="Arial" panose="020B0604020202020204" pitchFamily="34" charset="0"/>
                <a:ea typeface="Montserrat"/>
                <a:cs typeface="Arial" panose="020B0604020202020204" pitchFamily="34" charset="0"/>
                <a:sym typeface="Montserrat"/>
              </a:rPr>
              <a:t> households for a year.</a:t>
            </a:r>
          </a:p>
        </p:txBody>
      </p:sp>
      <p:sp>
        <p:nvSpPr>
          <p:cNvPr id="35" name="AutoShape 35">
            <a:extLst>
              <a:ext uri="{C183D7F6-B498-43B3-948B-1728B52AA6E4}">
                <adec:decorative xmlns:adec="http://schemas.microsoft.com/office/drawing/2017/decorative" val="1"/>
              </a:ext>
            </a:extLst>
          </p:cNvPr>
          <p:cNvSpPr/>
          <p:nvPr/>
        </p:nvSpPr>
        <p:spPr>
          <a:xfrm>
            <a:off x="369876" y="851572"/>
            <a:ext cx="672723" cy="0"/>
          </a:xfrm>
          <a:prstGeom prst="line">
            <a:avLst/>
          </a:prstGeom>
          <a:ln w="101600" cap="flat">
            <a:solidFill>
              <a:srgbClr val="FFFFFF"/>
            </a:solidFill>
            <a:prstDash val="solid"/>
            <a:headEnd type="none" w="sm" len="sm"/>
            <a:tailEnd type="none" w="sm" len="sm"/>
          </a:ln>
        </p:spPr>
        <p:txBody>
          <a:bodyPr/>
          <a:lstStyle/>
          <a:p>
            <a:endParaRPr lang="en-US"/>
          </a:p>
        </p:txBody>
      </p:sp>
      <p:sp>
        <p:nvSpPr>
          <p:cNvPr id="4" name="Freeform 4" descr="Woman with child looking at tomato plant"/>
          <p:cNvSpPr/>
          <p:nvPr/>
        </p:nvSpPr>
        <p:spPr>
          <a:xfrm>
            <a:off x="7364867" y="4028395"/>
            <a:ext cx="10902740" cy="6833766"/>
          </a:xfrm>
          <a:custGeom>
            <a:avLst/>
            <a:gdLst/>
            <a:ahLst/>
            <a:cxnLst/>
            <a:rect l="l" t="t" r="r" b="b"/>
            <a:pathLst>
              <a:path w="10902740" h="6833766">
                <a:moveTo>
                  <a:pt x="0" y="0"/>
                </a:moveTo>
                <a:lnTo>
                  <a:pt x="10902740" y="0"/>
                </a:lnTo>
                <a:lnTo>
                  <a:pt x="10902740" y="6833766"/>
                </a:lnTo>
                <a:lnTo>
                  <a:pt x="0" y="6833766"/>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 y="0"/>
            <a:ext cx="7376563" cy="10287000"/>
            <a:chOff x="0" y="0"/>
            <a:chExt cx="9549303" cy="13294985"/>
          </a:xfrm>
        </p:grpSpPr>
        <p:sp>
          <p:nvSpPr>
            <p:cNvPr id="3" name="Freeform 3"/>
            <p:cNvSpPr/>
            <p:nvPr/>
          </p:nvSpPr>
          <p:spPr>
            <a:xfrm>
              <a:off x="0" y="0"/>
              <a:ext cx="9549303" cy="13294985"/>
            </a:xfrm>
            <a:custGeom>
              <a:avLst/>
              <a:gdLst/>
              <a:ahLst/>
              <a:cxnLst/>
              <a:rect l="l" t="t" r="r" b="b"/>
              <a:pathLst>
                <a:path w="9549303" h="13294985">
                  <a:moveTo>
                    <a:pt x="0" y="0"/>
                  </a:moveTo>
                  <a:lnTo>
                    <a:pt x="9549303" y="0"/>
                  </a:lnTo>
                  <a:lnTo>
                    <a:pt x="9549303" y="13294985"/>
                  </a:lnTo>
                  <a:lnTo>
                    <a:pt x="0" y="13294985"/>
                  </a:lnTo>
                  <a:close/>
                </a:path>
              </a:pathLst>
            </a:custGeom>
            <a:solidFill>
              <a:srgbClr val="A60F2D"/>
            </a:solidFill>
          </p:spPr>
          <p:txBody>
            <a:bodyPr/>
            <a:lstStyle/>
            <a:p>
              <a:endParaRPr lang="en-US"/>
            </a:p>
          </p:txBody>
        </p:sp>
      </p:grpSp>
      <p:sp>
        <p:nvSpPr>
          <p:cNvPr id="25" name="TextBox 25"/>
          <p:cNvSpPr txBox="1">
            <a:spLocks noGrp="1"/>
          </p:cNvSpPr>
          <p:nvPr>
            <p:ph type="title" idx="4294967295"/>
          </p:nvPr>
        </p:nvSpPr>
        <p:spPr>
          <a:xfrm>
            <a:off x="7672797" y="475667"/>
            <a:ext cx="8755280" cy="930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89"/>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ontserrat Ultra-Bold"/>
                <a:cs typeface="Arial" panose="020B0604020202020204" pitchFamily="34" charset="0"/>
                <a:sym typeface="Montserrat Ultra-Bold"/>
              </a:rPr>
              <a:t>Pollinator Health</a:t>
            </a:r>
          </a:p>
        </p:txBody>
      </p:sp>
      <p:sp>
        <p:nvSpPr>
          <p:cNvPr id="36" name="TextBox 36"/>
          <p:cNvSpPr txBox="1"/>
          <p:nvPr/>
        </p:nvSpPr>
        <p:spPr>
          <a:xfrm>
            <a:off x="326662" y="190500"/>
            <a:ext cx="5985644" cy="517398"/>
          </a:xfrm>
          <a:prstGeom prst="rect">
            <a:avLst/>
          </a:prstGeom>
        </p:spPr>
        <p:txBody>
          <a:bodyPr lIns="0" tIns="0" rIns="0" bIns="0" rtlCol="0" anchor="t">
            <a:spAutoFit/>
          </a:bodyPr>
          <a:lstStyle/>
          <a:p>
            <a:pPr algn="l">
              <a:lnSpc>
                <a:spcPts val="3996"/>
              </a:lnSpc>
            </a:pPr>
            <a:r>
              <a:rPr lang="en-US" sz="4000" b="1" dirty="0">
                <a:solidFill>
                  <a:srgbClr val="FFFFFF"/>
                </a:solidFill>
                <a:latin typeface="Arial" panose="020B0604020202020204" pitchFamily="34" charset="0"/>
                <a:ea typeface="Montserrat Ultra-Bold"/>
                <a:cs typeface="Arial" panose="020B0604020202020204" pitchFamily="34" charset="0"/>
                <a:sym typeface="Montserrat Ultra-Bold"/>
              </a:rPr>
              <a:t>BY THE NUMBERS</a:t>
            </a:r>
          </a:p>
        </p:txBody>
      </p:sp>
      <p:sp>
        <p:nvSpPr>
          <p:cNvPr id="5" name="TextBox 5"/>
          <p:cNvSpPr txBox="1"/>
          <p:nvPr/>
        </p:nvSpPr>
        <p:spPr>
          <a:xfrm>
            <a:off x="133850" y="955593"/>
            <a:ext cx="1390150"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1,627</a:t>
            </a:r>
          </a:p>
        </p:txBody>
      </p:sp>
      <p:sp>
        <p:nvSpPr>
          <p:cNvPr id="6" name="TextBox 6"/>
          <p:cNvSpPr txBox="1"/>
          <p:nvPr/>
        </p:nvSpPr>
        <p:spPr>
          <a:xfrm>
            <a:off x="1812645" y="977025"/>
            <a:ext cx="5283482" cy="1674817"/>
          </a:xfrm>
          <a:prstGeom prst="rect">
            <a:avLst/>
          </a:prstGeom>
        </p:spPr>
        <p:txBody>
          <a:bodyPr lIns="0" tIns="0" rIns="0" bIns="0" rtlCol="0" anchor="t">
            <a:spAutoFit/>
          </a:bodyPr>
          <a:lstStyle/>
          <a:p>
            <a:pPr algn="l">
              <a:lnSpc>
                <a:spcPts val="2240"/>
              </a:lnSpc>
            </a:pPr>
            <a:r>
              <a:rPr lang="en-US" b="1">
                <a:solidFill>
                  <a:srgbClr val="FFFFFF"/>
                </a:solidFill>
                <a:latin typeface="Arial" panose="020B0604020202020204" pitchFamily="34" charset="0"/>
                <a:ea typeface="Montserrat Ultra-Bold"/>
                <a:cs typeface="Arial" panose="020B0604020202020204" pitchFamily="34" charset="0"/>
                <a:sym typeface="Montserrat Ultra-Bold"/>
              </a:rPr>
              <a:t>ADULT</a:t>
            </a:r>
            <a:r>
              <a:rPr lang="en-US" b="1">
                <a:solidFill>
                  <a:srgbClr val="FFFFFF"/>
                </a:solidFill>
                <a:latin typeface="Arial" panose="020B0604020202020204" pitchFamily="34" charset="0"/>
                <a:ea typeface="Montserrat Semi-Bold"/>
                <a:cs typeface="Arial" panose="020B0604020202020204" pitchFamily="34" charset="0"/>
                <a:sym typeface="Montserrat Semi-Bold"/>
              </a:rPr>
              <a:t> </a:t>
            </a:r>
            <a:r>
              <a:rPr lang="en-US">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focused on pollinator diversity, examining the impact of human activities like pesticide use, habitat destruction, air and light pollution, and invasive species on pollinator well-being.</a:t>
            </a:r>
          </a:p>
        </p:txBody>
      </p:sp>
      <p:sp>
        <p:nvSpPr>
          <p:cNvPr id="17" name="TextBox 17"/>
          <p:cNvSpPr txBox="1"/>
          <p:nvPr/>
        </p:nvSpPr>
        <p:spPr>
          <a:xfrm>
            <a:off x="300096" y="2816100"/>
            <a:ext cx="1223904"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459</a:t>
            </a:r>
          </a:p>
        </p:txBody>
      </p:sp>
      <p:sp>
        <p:nvSpPr>
          <p:cNvPr id="18" name="TextBox 18"/>
          <p:cNvSpPr txBox="1"/>
          <p:nvPr/>
        </p:nvSpPr>
        <p:spPr>
          <a:xfrm>
            <a:off x="1812645" y="2837532"/>
            <a:ext cx="5412271" cy="1110560"/>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Ultra-Bold"/>
                <a:cs typeface="Arial" panose="020B0604020202020204" pitchFamily="34" charset="0"/>
                <a:sym typeface="Montserrat Ultra-Bold"/>
              </a:rPr>
              <a:t>YOUTH</a:t>
            </a: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 </a:t>
            </a:r>
            <a:r>
              <a:rPr lang="en-US" dirty="0">
                <a:solidFill>
                  <a:srgbClr val="FFFFFF"/>
                </a:solidFill>
                <a:latin typeface="Arial" panose="020B0604020202020204" pitchFamily="34" charset="0"/>
                <a:ea typeface="Montserrat"/>
                <a:cs typeface="Arial" panose="020B0604020202020204" pitchFamily="34" charset="0"/>
                <a:sym typeface="Montserrat"/>
              </a:rPr>
              <a:t>CLASSES, WORKSHOPS, DEMONSTRATIONS, and FIELD DAYS,  where participants learned pollinator health and habitat conservation practices.</a:t>
            </a:r>
          </a:p>
        </p:txBody>
      </p:sp>
      <p:sp>
        <p:nvSpPr>
          <p:cNvPr id="11" name="TextBox 11"/>
          <p:cNvSpPr txBox="1"/>
          <p:nvPr/>
        </p:nvSpPr>
        <p:spPr>
          <a:xfrm>
            <a:off x="-99446" y="4147135"/>
            <a:ext cx="1623446"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11,454</a:t>
            </a:r>
          </a:p>
        </p:txBody>
      </p:sp>
      <p:sp>
        <p:nvSpPr>
          <p:cNvPr id="12" name="TextBox 12"/>
          <p:cNvSpPr txBox="1"/>
          <p:nvPr/>
        </p:nvSpPr>
        <p:spPr>
          <a:xfrm>
            <a:off x="1817461" y="4168567"/>
            <a:ext cx="5559103" cy="82253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Youth and adult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ATTENDEES </a:t>
            </a:r>
            <a:r>
              <a:rPr lang="en-US" dirty="0">
                <a:solidFill>
                  <a:srgbClr val="FFFFFF"/>
                </a:solidFill>
                <a:latin typeface="Arial" panose="020B0604020202020204" pitchFamily="34" charset="0"/>
                <a:ea typeface="Montserrat"/>
                <a:cs typeface="Arial" panose="020B0604020202020204" pitchFamily="34" charset="0"/>
                <a:sym typeface="Montserrat"/>
              </a:rPr>
              <a:t>gained a deeper understanding of pollinators’ roles in ecosystems and their significance in food  production.</a:t>
            </a:r>
          </a:p>
        </p:txBody>
      </p:sp>
      <p:sp>
        <p:nvSpPr>
          <p:cNvPr id="8" name="TextBox 8"/>
          <p:cNvSpPr txBox="1"/>
          <p:nvPr/>
        </p:nvSpPr>
        <p:spPr>
          <a:xfrm>
            <a:off x="-129925" y="5143500"/>
            <a:ext cx="1653925" cy="537904"/>
          </a:xfrm>
          <a:prstGeom prst="rect">
            <a:avLst/>
          </a:prstGeom>
        </p:spPr>
        <p:txBody>
          <a:bodyPr lIns="0" tIns="0" rIns="0" bIns="0" rtlCol="0" anchor="t">
            <a:spAutoFit/>
          </a:bodyPr>
          <a:lstStyle/>
          <a:p>
            <a:pPr algn="r">
              <a:lnSpc>
                <a:spcPts val="4480"/>
              </a:lnSpc>
            </a:pPr>
            <a:r>
              <a:rPr lang="en-US" sz="3600" b="1" dirty="0">
                <a:solidFill>
                  <a:srgbClr val="FFFFFF"/>
                </a:solidFill>
                <a:latin typeface="Arial" panose="020B0604020202020204" pitchFamily="34" charset="0"/>
                <a:ea typeface="Montserrat Ultra-Bold"/>
                <a:cs typeface="Arial" panose="020B0604020202020204" pitchFamily="34" charset="0"/>
                <a:sym typeface="Montserrat Ultra-Bold"/>
              </a:rPr>
              <a:t>3,205</a:t>
            </a:r>
          </a:p>
        </p:txBody>
      </p:sp>
      <p:sp>
        <p:nvSpPr>
          <p:cNvPr id="9" name="TextBox 9"/>
          <p:cNvSpPr txBox="1"/>
          <p:nvPr/>
        </p:nvSpPr>
        <p:spPr>
          <a:xfrm>
            <a:off x="1817460" y="5164932"/>
            <a:ext cx="5407454" cy="546303"/>
          </a:xfrm>
          <a:prstGeom prst="rect">
            <a:avLst/>
          </a:prstGeom>
        </p:spPr>
        <p:txBody>
          <a:bodyPr lIns="0" tIns="0" rIns="0" bIns="0" rtlCol="0" anchor="t">
            <a:spAutoFit/>
          </a:bodyPr>
          <a:lstStyle/>
          <a:p>
            <a:pPr algn="l">
              <a:lnSpc>
                <a:spcPts val="2240"/>
              </a:lnSpc>
            </a:pPr>
            <a:r>
              <a:rPr lang="en-US" b="1" dirty="0">
                <a:solidFill>
                  <a:srgbClr val="FFFFFF"/>
                </a:solidFill>
                <a:latin typeface="Arial" panose="020B0604020202020204" pitchFamily="34" charset="0"/>
                <a:ea typeface="Montserrat Semi-Bold"/>
                <a:cs typeface="Arial" panose="020B0604020202020204" pitchFamily="34" charset="0"/>
                <a:sym typeface="Montserrat Semi-Bold"/>
              </a:rPr>
              <a:t>QUESTIONS </a:t>
            </a:r>
            <a:r>
              <a:rPr lang="en-US" dirty="0">
                <a:solidFill>
                  <a:srgbClr val="FFFFFF"/>
                </a:solidFill>
                <a:latin typeface="Arial" panose="020B0604020202020204" pitchFamily="34" charset="0"/>
                <a:ea typeface="Montserrat"/>
                <a:cs typeface="Arial" panose="020B0604020202020204" pitchFamily="34" charset="0"/>
                <a:sym typeface="Montserrat"/>
              </a:rPr>
              <a:t>answered on pollinator health and habitat at </a:t>
            </a:r>
            <a:r>
              <a:rPr lang="en-US" b="1" dirty="0">
                <a:solidFill>
                  <a:srgbClr val="FFFFFF"/>
                </a:solidFill>
                <a:latin typeface="Arial" panose="020B0604020202020204" pitchFamily="34" charset="0"/>
                <a:ea typeface="Montserrat Bold"/>
                <a:cs typeface="Arial" panose="020B0604020202020204" pitchFamily="34" charset="0"/>
                <a:sym typeface="Montserrat Bold"/>
              </a:rPr>
              <a:t>Ask a Master Gardener </a:t>
            </a:r>
            <a:r>
              <a:rPr lang="en-US" dirty="0">
                <a:solidFill>
                  <a:srgbClr val="FFFFFF"/>
                </a:solidFill>
                <a:latin typeface="Arial" panose="020B0604020202020204" pitchFamily="34" charset="0"/>
                <a:ea typeface="Montserrat"/>
                <a:cs typeface="Arial" panose="020B0604020202020204" pitchFamily="34" charset="0"/>
                <a:sym typeface="Montserrat"/>
              </a:rPr>
              <a:t>plant clinics.</a:t>
            </a:r>
          </a:p>
        </p:txBody>
      </p:sp>
      <p:sp>
        <p:nvSpPr>
          <p:cNvPr id="28" name="TextBox 28"/>
          <p:cNvSpPr txBox="1"/>
          <p:nvPr/>
        </p:nvSpPr>
        <p:spPr>
          <a:xfrm>
            <a:off x="132812" y="5893836"/>
            <a:ext cx="1391188"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21%</a:t>
            </a:r>
          </a:p>
        </p:txBody>
      </p:sp>
      <p:sp>
        <p:nvSpPr>
          <p:cNvPr id="29" name="TextBox 29"/>
          <p:cNvSpPr txBox="1"/>
          <p:nvPr/>
        </p:nvSpPr>
        <p:spPr>
          <a:xfrm>
            <a:off x="1817609" y="5915268"/>
            <a:ext cx="5407306" cy="828432"/>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Developed a deeper understanding of pollinators’ role in </a:t>
            </a:r>
            <a:r>
              <a:rPr lang="en-US" b="1" dirty="0">
                <a:solidFill>
                  <a:srgbClr val="FFFFFF"/>
                </a:solidFill>
                <a:latin typeface="Arial" panose="020B0604020202020204" pitchFamily="34" charset="0"/>
                <a:ea typeface="Montserrat Bold"/>
                <a:cs typeface="Arial" panose="020B0604020202020204" pitchFamily="34" charset="0"/>
                <a:sym typeface="Montserrat Bold"/>
              </a:rPr>
              <a:t>NATURAL ECOSYSTEMS</a:t>
            </a:r>
            <a:r>
              <a:rPr lang="en-US" dirty="0">
                <a:solidFill>
                  <a:srgbClr val="FFFFFF"/>
                </a:solidFill>
                <a:latin typeface="Arial" panose="020B0604020202020204" pitchFamily="34" charset="0"/>
                <a:ea typeface="Montserrat"/>
                <a:cs typeface="Arial" panose="020B0604020202020204" pitchFamily="34" charset="0"/>
                <a:sym typeface="Montserrat"/>
              </a:rPr>
              <a:t> and </a:t>
            </a:r>
            <a:r>
              <a:rPr lang="en-US" b="1" dirty="0">
                <a:solidFill>
                  <a:srgbClr val="FFFFFF"/>
                </a:solidFill>
                <a:latin typeface="Arial" panose="020B0604020202020204" pitchFamily="34" charset="0"/>
                <a:ea typeface="Montserrat Bold"/>
                <a:cs typeface="Arial" panose="020B0604020202020204" pitchFamily="34" charset="0"/>
                <a:sym typeface="Montserrat Bold"/>
              </a:rPr>
              <a:t>FOOD PRODUCTION.</a:t>
            </a:r>
          </a:p>
        </p:txBody>
      </p:sp>
      <p:sp>
        <p:nvSpPr>
          <p:cNvPr id="14" name="TextBox 14"/>
          <p:cNvSpPr txBox="1"/>
          <p:nvPr/>
        </p:nvSpPr>
        <p:spPr>
          <a:xfrm>
            <a:off x="133004" y="6808236"/>
            <a:ext cx="1390996"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22%</a:t>
            </a:r>
          </a:p>
        </p:txBody>
      </p:sp>
      <p:sp>
        <p:nvSpPr>
          <p:cNvPr id="15" name="TextBox 15"/>
          <p:cNvSpPr txBox="1"/>
          <p:nvPr/>
        </p:nvSpPr>
        <p:spPr>
          <a:xfrm>
            <a:off x="1817461" y="6829668"/>
            <a:ext cx="5407454" cy="828432"/>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Increased awareness of pollinator diversity and the importance of plant-animal relationships for</a:t>
            </a:r>
            <a:r>
              <a:rPr lang="en-US" b="1" dirty="0">
                <a:solidFill>
                  <a:srgbClr val="FFFFFF"/>
                </a:solidFill>
                <a:latin typeface="Arial" panose="020B0604020202020204" pitchFamily="34" charset="0"/>
                <a:ea typeface="Montserrat Bold"/>
                <a:cs typeface="Arial" panose="020B0604020202020204" pitchFamily="34" charset="0"/>
                <a:sym typeface="Montserrat Bold"/>
              </a:rPr>
              <a:t> RESILIENCE</a:t>
            </a:r>
            <a:r>
              <a:rPr lang="en-US" dirty="0">
                <a:solidFill>
                  <a:srgbClr val="FFFFFF"/>
                </a:solidFill>
                <a:latin typeface="Arial" panose="020B0604020202020204" pitchFamily="34" charset="0"/>
                <a:ea typeface="Montserrat"/>
                <a:cs typeface="Arial" panose="020B0604020202020204" pitchFamily="34" charset="0"/>
                <a:sym typeface="Montserrat"/>
              </a:rPr>
              <a:t>.</a:t>
            </a:r>
          </a:p>
        </p:txBody>
      </p:sp>
      <p:sp>
        <p:nvSpPr>
          <p:cNvPr id="20" name="TextBox 20"/>
          <p:cNvSpPr txBox="1"/>
          <p:nvPr/>
        </p:nvSpPr>
        <p:spPr>
          <a:xfrm>
            <a:off x="133004" y="7852365"/>
            <a:ext cx="1390996"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14%</a:t>
            </a:r>
          </a:p>
        </p:txBody>
      </p:sp>
      <p:sp>
        <p:nvSpPr>
          <p:cNvPr id="21" name="TextBox 21"/>
          <p:cNvSpPr txBox="1"/>
          <p:nvPr/>
        </p:nvSpPr>
        <p:spPr>
          <a:xfrm>
            <a:off x="1817461" y="7873797"/>
            <a:ext cx="5278665"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Improved knowledge of selecting </a:t>
            </a:r>
            <a:r>
              <a:rPr lang="en-US" b="1" dirty="0">
                <a:solidFill>
                  <a:srgbClr val="FFFFFF"/>
                </a:solidFill>
                <a:latin typeface="Arial" panose="020B0604020202020204" pitchFamily="34" charset="0"/>
                <a:ea typeface="Montserrat Bold"/>
                <a:cs typeface="Arial" panose="020B0604020202020204" pitchFamily="34" charset="0"/>
                <a:sym typeface="Montserrat Bold"/>
              </a:rPr>
              <a:t>ALTERNATIVES</a:t>
            </a:r>
            <a:r>
              <a:rPr lang="en-US" dirty="0">
                <a:solidFill>
                  <a:srgbClr val="FFFFFF"/>
                </a:solidFill>
                <a:latin typeface="Arial" panose="020B0604020202020204" pitchFamily="34" charset="0"/>
                <a:ea typeface="Montserrat"/>
                <a:cs typeface="Arial" panose="020B0604020202020204" pitchFamily="34" charset="0"/>
                <a:sym typeface="Montserrat"/>
              </a:rPr>
              <a:t> to chemical pesticides to protect pollinators.</a:t>
            </a:r>
          </a:p>
        </p:txBody>
      </p:sp>
      <p:sp>
        <p:nvSpPr>
          <p:cNvPr id="23" name="TextBox 23"/>
          <p:cNvSpPr txBox="1"/>
          <p:nvPr/>
        </p:nvSpPr>
        <p:spPr>
          <a:xfrm>
            <a:off x="133004" y="8560836"/>
            <a:ext cx="1390996"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13%</a:t>
            </a:r>
          </a:p>
        </p:txBody>
      </p:sp>
      <p:sp>
        <p:nvSpPr>
          <p:cNvPr id="24" name="TextBox 24"/>
          <p:cNvSpPr txBox="1"/>
          <p:nvPr/>
        </p:nvSpPr>
        <p:spPr>
          <a:xfrm>
            <a:off x="1817461" y="8582268"/>
            <a:ext cx="5278665" cy="828432"/>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Gained an understanding of  the benefits of replacing traditional lawns with pollinator-friendly </a:t>
            </a:r>
            <a:r>
              <a:rPr lang="en-US" b="1" dirty="0">
                <a:solidFill>
                  <a:srgbClr val="FFFFFF"/>
                </a:solidFill>
                <a:latin typeface="Arial" panose="020B0604020202020204" pitchFamily="34" charset="0"/>
                <a:ea typeface="Montserrat Bold"/>
                <a:cs typeface="Arial" panose="020B0604020202020204" pitchFamily="34" charset="0"/>
                <a:sym typeface="Montserrat Bold"/>
              </a:rPr>
              <a:t>LANDSCAPING.</a:t>
            </a:r>
          </a:p>
        </p:txBody>
      </p:sp>
      <p:sp>
        <p:nvSpPr>
          <p:cNvPr id="31" name="TextBox 31"/>
          <p:cNvSpPr txBox="1"/>
          <p:nvPr/>
        </p:nvSpPr>
        <p:spPr>
          <a:xfrm>
            <a:off x="133003" y="9486472"/>
            <a:ext cx="1390997" cy="537904"/>
          </a:xfrm>
          <a:prstGeom prst="rect">
            <a:avLst/>
          </a:prstGeom>
        </p:spPr>
        <p:txBody>
          <a:bodyPr lIns="0" tIns="0" rIns="0" bIns="0" rtlCol="0" anchor="t">
            <a:spAutoFit/>
          </a:bodyPr>
          <a:lstStyle/>
          <a:p>
            <a:pPr algn="r">
              <a:lnSpc>
                <a:spcPts val="4480"/>
              </a:lnSpc>
            </a:pPr>
            <a:r>
              <a:rPr lang="en-US" sz="3600" b="1">
                <a:solidFill>
                  <a:srgbClr val="FFFFFF"/>
                </a:solidFill>
                <a:latin typeface="Arial" panose="020B0604020202020204" pitchFamily="34" charset="0"/>
                <a:ea typeface="Montserrat Ultra-Bold"/>
                <a:cs typeface="Arial" panose="020B0604020202020204" pitchFamily="34" charset="0"/>
                <a:sym typeface="Montserrat Ultra-Bold"/>
              </a:rPr>
              <a:t>32%</a:t>
            </a:r>
          </a:p>
        </p:txBody>
      </p:sp>
      <p:sp>
        <p:nvSpPr>
          <p:cNvPr id="32" name="TextBox 32"/>
          <p:cNvSpPr txBox="1"/>
          <p:nvPr/>
        </p:nvSpPr>
        <p:spPr>
          <a:xfrm>
            <a:off x="1818018" y="9507904"/>
            <a:ext cx="5278109" cy="546303"/>
          </a:xfrm>
          <a:prstGeom prst="rect">
            <a:avLst/>
          </a:prstGeom>
        </p:spPr>
        <p:txBody>
          <a:bodyPr lIns="0" tIns="0" rIns="0" bIns="0" rtlCol="0" anchor="t">
            <a:spAutoFit/>
          </a:bodyPr>
          <a:lstStyle/>
          <a:p>
            <a:pPr algn="l">
              <a:lnSpc>
                <a:spcPts val="2240"/>
              </a:lnSpc>
            </a:pPr>
            <a:r>
              <a:rPr lang="en-US" dirty="0">
                <a:solidFill>
                  <a:srgbClr val="FFFFFF"/>
                </a:solidFill>
                <a:latin typeface="Arial" panose="020B0604020202020204" pitchFamily="34" charset="0"/>
                <a:ea typeface="Montserrat"/>
                <a:cs typeface="Arial" panose="020B0604020202020204" pitchFamily="34" charset="0"/>
                <a:sym typeface="Montserrat"/>
              </a:rPr>
              <a:t>Gained confidence in providing essential </a:t>
            </a:r>
            <a:r>
              <a:rPr lang="en-US" b="1" dirty="0">
                <a:solidFill>
                  <a:srgbClr val="FFFFFF"/>
                </a:solidFill>
                <a:latin typeface="Arial" panose="020B0604020202020204" pitchFamily="34" charset="0"/>
                <a:ea typeface="Montserrat Bold"/>
                <a:cs typeface="Arial" panose="020B0604020202020204" pitchFamily="34" charset="0"/>
                <a:sym typeface="Montserrat Bold"/>
              </a:rPr>
              <a:t>HABITAT</a:t>
            </a:r>
            <a:r>
              <a:rPr lang="en-US" dirty="0">
                <a:solidFill>
                  <a:srgbClr val="FFFFFF"/>
                </a:solidFill>
                <a:latin typeface="Arial" panose="020B0604020202020204" pitchFamily="34" charset="0"/>
                <a:ea typeface="Montserrat"/>
                <a:cs typeface="Arial" panose="020B0604020202020204" pitchFamily="34" charset="0"/>
                <a:sym typeface="Montserrat"/>
              </a:rPr>
              <a:t> for local pollinators.</a:t>
            </a:r>
          </a:p>
        </p:txBody>
      </p:sp>
      <p:sp>
        <p:nvSpPr>
          <p:cNvPr id="26" name="TextBox 26"/>
          <p:cNvSpPr txBox="1"/>
          <p:nvPr/>
        </p:nvSpPr>
        <p:spPr>
          <a:xfrm>
            <a:off x="7672797" y="1509292"/>
            <a:ext cx="10266732" cy="3039999"/>
          </a:xfrm>
          <a:prstGeom prst="rect">
            <a:avLst/>
          </a:prstGeom>
        </p:spPr>
        <p:txBody>
          <a:bodyPr lIns="0" tIns="0" rIns="0" bIns="0" rtlCol="0" anchor="t">
            <a:spAutoFit/>
          </a:bodyPr>
          <a:lstStyle/>
          <a:p>
            <a:pPr algn="l">
              <a:lnSpc>
                <a:spcPts val="2988"/>
              </a:lnSpc>
            </a:pPr>
            <a:r>
              <a:rPr lang="en-US" sz="2000" dirty="0">
                <a:solidFill>
                  <a:srgbClr val="000000"/>
                </a:solidFill>
                <a:latin typeface="Arial" panose="020B0604020202020204" pitchFamily="34" charset="0"/>
                <a:ea typeface="Montserrat"/>
                <a:cs typeface="Arial" panose="020B0604020202020204" pitchFamily="34" charset="0"/>
                <a:sym typeface="Montserrat"/>
              </a:rPr>
              <a:t>The WSU Extension Master Gardener Program directly impacts pollinator health and conservation by teaching sustainable gardening practices that protect and restore vital habitats. Through science-based education and hands-on community engagement, the program empowers individuals to create pollinator-friendly landscapes, ensuring stable food production and biodiversity preservation. By supporting native plant growth, advocating for pesticide alternatives, and reducing environmental stressors, Master Gardeners actively strengthen pollinator populations, safeguard essential ecosystem services, and drive long-term environmental resilience.</a:t>
            </a:r>
          </a:p>
        </p:txBody>
      </p:sp>
      <p:sp>
        <p:nvSpPr>
          <p:cNvPr id="33" name="Freeform 33" descr="Polllinators on a purple flower"/>
          <p:cNvSpPr/>
          <p:nvPr/>
        </p:nvSpPr>
        <p:spPr>
          <a:xfrm>
            <a:off x="7376564" y="4678829"/>
            <a:ext cx="10964605" cy="5711394"/>
          </a:xfrm>
          <a:custGeom>
            <a:avLst/>
            <a:gdLst/>
            <a:ahLst/>
            <a:cxnLst/>
            <a:rect l="l" t="t" r="r" b="b"/>
            <a:pathLst>
              <a:path w="10964605" h="5840130">
                <a:moveTo>
                  <a:pt x="0" y="0"/>
                </a:moveTo>
                <a:lnTo>
                  <a:pt x="10964605" y="0"/>
                </a:lnTo>
                <a:lnTo>
                  <a:pt x="10964605" y="5840130"/>
                </a:lnTo>
                <a:lnTo>
                  <a:pt x="0" y="5840130"/>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5" name="AutoShape 35">
            <a:extLst>
              <a:ext uri="{C183D7F6-B498-43B3-948B-1728B52AA6E4}">
                <adec:decorative xmlns:adec="http://schemas.microsoft.com/office/drawing/2017/decorative" val="1"/>
              </a:ext>
            </a:extLst>
          </p:cNvPr>
          <p:cNvSpPr/>
          <p:nvPr/>
        </p:nvSpPr>
        <p:spPr>
          <a:xfrm>
            <a:off x="369876" y="800100"/>
            <a:ext cx="672723" cy="0"/>
          </a:xfrm>
          <a:prstGeom prst="line">
            <a:avLst/>
          </a:prstGeom>
          <a:ln w="101600" cap="flat">
            <a:solidFill>
              <a:srgbClr val="FFFFFF"/>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2686</TotalTime>
  <Words>4150</Words>
  <Application>Microsoft Office PowerPoint</Application>
  <PresentationFormat>Custom</PresentationFormat>
  <Paragraphs>331</Paragraphs>
  <Slides>20</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Helvetica</vt:lpstr>
      <vt:lpstr>Open Sans</vt:lpstr>
      <vt:lpstr>Arial</vt:lpstr>
      <vt:lpstr>League Spartan</vt:lpstr>
      <vt:lpstr>Calibri</vt:lpstr>
      <vt:lpstr>Montserrat Bold</vt:lpstr>
      <vt:lpstr>Corbel</vt:lpstr>
      <vt:lpstr>Aptos</vt:lpstr>
      <vt:lpstr>Montserrat</vt:lpstr>
      <vt:lpstr>Office Theme</vt:lpstr>
      <vt:lpstr>Title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ANNUAL REPORT 2024</vt:lpstr>
      <vt:lpstr>Rooted in Community  2024 WSU Extension Master Gardener Program Impacts</vt:lpstr>
      <vt:lpstr>Cultivating plants, people, and communities since 1973</vt:lpstr>
      <vt:lpstr>Local Food</vt:lpstr>
      <vt:lpstr>Pollinator Health</vt:lpstr>
      <vt:lpstr>Soil Health</vt:lpstr>
      <vt:lpstr>Climate Change</vt:lpstr>
      <vt:lpstr>Clean Water</vt:lpstr>
      <vt:lpstr>Water Conservation</vt:lpstr>
      <vt:lpstr>Nearby Nature</vt:lpstr>
      <vt:lpstr>Plant Biodiversity</vt:lpstr>
      <vt:lpstr>Wildfire Preparedness</vt:lpstr>
      <vt:lpstr>Advanced Education Rooted in Research</vt:lpstr>
      <vt:lpstr>A Year of Growth and Impact </vt:lpstr>
      <vt:lpstr>Financial support for the WSU Extension Master Gardener Program (estimated)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2024 -presentation slides</dc:title>
  <cp:lastModifiedBy>Debra Benbow</cp:lastModifiedBy>
  <cp:revision>9</cp:revision>
  <dcterms:created xsi:type="dcterms:W3CDTF">2006-08-16T00:00:00Z</dcterms:created>
  <dcterms:modified xsi:type="dcterms:W3CDTF">2025-05-26T21:50:17Z</dcterms:modified>
  <dc:identifier>DAGoT7aRSfs</dc:identifier>
</cp:coreProperties>
</file>