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4.jpeg" ContentType="image/jpeg"/>
  <Override PartName="/ppt/notesSlides/notesSlide6.xml" ContentType="application/vnd.openxmlformats-officedocument.presentationml.notesSlide+xml"/>
  <Override PartName="/ppt/media/image5.jpeg" ContentType="image/jpeg"/>
  <Override PartName="/ppt/notesSlides/notesSlide7.xml" ContentType="application/vnd.openxmlformats-officedocument.presentationml.notesSlide+xml"/>
  <Override PartName="/ppt/media/image6.jpeg" ContentType="image/jpeg"/>
  <Override PartName="/ppt/notesSlides/notesSlide8.xml" ContentType="application/vnd.openxmlformats-officedocument.presentationml.notesSlide+xml"/>
  <Override PartName="/ppt/media/image7.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8.jpeg" ContentType="image/jpeg"/>
  <Override PartName="/ppt/notesSlides/notesSlide12.xml" ContentType="application/vnd.openxmlformats-officedocument.presentationml.notesSlide+xml"/>
  <Override PartName="/ppt/media/image9.jpeg" ContentType="image/jpeg"/>
  <Override PartName="/ppt/media/image10.jpeg" ContentType="image/jpeg"/>
  <Override PartName="/ppt/notesSlides/notesSlide13.xml" ContentType="application/vnd.openxmlformats-officedocument.presentationml.notesSlide+xml"/>
  <Override PartName="/ppt/media/image11.jpeg" ContentType="image/jpeg"/>
  <Override PartName="/ppt/media/image12.jpeg" ContentType="image/jpeg"/>
  <Override PartName="/ppt/notesSlides/notesSlide14.xml" ContentType="application/vnd.openxmlformats-officedocument.presentationml.notesSlide+xml"/>
  <Override PartName="/ppt/media/image13.jpeg" ContentType="image/jpeg"/>
  <Override PartName="/ppt/media/image14.jpeg" ContentType="image/jpeg"/>
  <Override PartName="/ppt/notesSlides/notesSlide15.xml" ContentType="application/vnd.openxmlformats-officedocument.presentationml.notesSlide+xml"/>
  <Override PartName="/ppt/media/image15.jpe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16.jpeg" ContentType="image/jpeg"/>
  <Override PartName="/ppt/media/image17.jpeg" ContentType="image/jpeg"/>
  <Override PartName="/ppt/notesSlides/notesSlide18.xml" ContentType="application/vnd.openxmlformats-officedocument.presentationml.notesSlide+xml"/>
  <Override PartName="/ppt/media/image18.jpeg" ContentType="image/jpeg"/>
  <Override PartName="/ppt/media/image19.jpeg" ContentType="image/jpeg"/>
  <Override PartName="/ppt/notesSlides/notesSlide19.xml" ContentType="application/vnd.openxmlformats-officedocument.presentationml.notesSlide+xml"/>
  <Override PartName="/ppt/media/image20.jpeg" ContentType="image/jpeg"/>
  <Override PartName="/ppt/notesSlides/notesSlide20.xml" ContentType="application/vnd.openxmlformats-officedocument.presentationml.notesSlide+xml"/>
  <Override PartName="/ppt/media/image21.jpeg" ContentType="image/jpeg"/>
  <Override PartName="/ppt/notesSlides/notesSlide21.xml" ContentType="application/vnd.openxmlformats-officedocument.presentationml.notesSlide+xml"/>
  <Override PartName="/ppt/media/image22.jpeg" ContentType="image/jpeg"/>
  <Override PartName="/ppt/notesSlides/notesSlide22.xml" ContentType="application/vnd.openxmlformats-officedocument.presentationml.notesSlide+xml"/>
  <Override PartName="/ppt/media/image23.jpeg" ContentType="image/jpeg"/>
  <Override PartName="/ppt/notesSlides/notesSlide23.xml" ContentType="application/vnd.openxmlformats-officedocument.presentationml.notesSlide+xml"/>
  <Override PartName="/ppt/media/image24.jpeg" ContentType="image/jpeg"/>
  <Override PartName="/ppt/notesSlides/notesSlide24.xml" ContentType="application/vnd.openxmlformats-officedocument.presentationml.notesSlide+xml"/>
  <Override PartName="/ppt/media/image25.jpeg" ContentType="image/jpeg"/>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26.jpeg" ContentType="image/jpeg"/>
  <Override PartName="/ppt/notesSlides/notesSlide27.xml" ContentType="application/vnd.openxmlformats-officedocument.presentationml.notesSlide+xml"/>
  <Override PartName="/ppt/media/image27.jpeg" ContentType="image/jpeg"/>
  <Override PartName="/ppt/notesSlides/notesSlide28.xml" ContentType="application/vnd.openxmlformats-officedocument.presentationml.notesSlide+xml"/>
  <Override PartName="/ppt/media/image28.jpeg" ContentType="image/jpeg"/>
  <Override PartName="/ppt/notesSlides/notesSlide29.xml" ContentType="application/vnd.openxmlformats-officedocument.presentationml.notesSlide+xml"/>
  <Override PartName="/ppt/media/image29.jpeg" ContentType="image/jpeg"/>
  <Override PartName="/ppt/notesSlides/notesSlide30.xml" ContentType="application/vnd.openxmlformats-officedocument.presentationml.notesSlide+xml"/>
  <Override PartName="/ppt/media/image30.jpeg" ContentType="image/jpeg"/>
  <Override PartName="/ppt/notesSlides/notesSlide31.xml" ContentType="application/vnd.openxmlformats-officedocument.presentationml.notesSlide+xml"/>
  <Override PartName="/ppt/notesSlides/notesSlide32.xml" ContentType="application/vnd.openxmlformats-officedocument.presentationml.notesSlide+xml"/>
  <Override PartName="/ppt/media/image31.jpeg" ContentType="image/jpeg"/>
  <Override PartName="/ppt/notesSlides/notesSlide33.xml" ContentType="application/vnd.openxmlformats-officedocument.presentationml.notesSlide+xml"/>
  <Override PartName="/ppt/media/image32.jpeg" ContentType="image/jpeg"/>
  <Override PartName="/ppt/media/image33.jpeg" ContentType="image/jpeg"/>
  <Override PartName="/ppt/notesSlides/notesSlide34.xml" ContentType="application/vnd.openxmlformats-officedocument.presentationml.notesSlide+xml"/>
  <Override PartName="/ppt/notesSlides/notesSlide35.xml" ContentType="application/vnd.openxmlformats-officedocument.presentationml.notesSlide+xml"/>
  <Override PartName="/ppt/media/image34.jpeg" ContentType="image/jpeg"/>
  <Override PartName="/ppt/media/image35.jpeg" ContentType="image/jpeg"/>
  <Override PartName="/ppt/media/image36.jpeg" ContentType="image/jpeg"/>
  <Override PartName="/ppt/notesSlides/notesSlide36.xml" ContentType="application/vnd.openxmlformats-officedocument.presentationml.notesSlide+xml"/>
  <Override PartName="/ppt/notesSlides/notesSlide37.xml" ContentType="application/vnd.openxmlformats-officedocument.presentationml.notesSlide+xml"/>
  <Override PartName="/ppt/media/image37.jpeg" ContentType="image/jpeg"/>
  <Override PartName="/ppt/notesSlides/notesSlide38.xml" ContentType="application/vnd.openxmlformats-officedocument.presentationml.notesSlide+xml"/>
  <Override PartName="/ppt/media/image38.jpeg" ContentType="image/jpeg"/>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9" name="Shape 119"/>
          <p:cNvSpPr/>
          <p:nvPr>
            <p:ph type="sldImg"/>
          </p:nvPr>
        </p:nvSpPr>
        <p:spPr>
          <a:xfrm>
            <a:off x="1143000" y="685800"/>
            <a:ext cx="4572000" cy="3429000"/>
          </a:xfrm>
          <a:prstGeom prst="rect">
            <a:avLst/>
          </a:prstGeom>
        </p:spPr>
        <p:txBody>
          <a:bodyPr/>
          <a:lstStyle/>
          <a:p>
            <a:pPr/>
          </a:p>
        </p:txBody>
      </p:sp>
      <p:sp>
        <p:nvSpPr>
          <p:cNvPr id="120" name="Shape 12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 Id="rId3" Type="http://schemas.openxmlformats.org/officeDocument/2006/relationships/hyperlink" Target="https://mastergardener.wsu.edu/resources/contac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a:p>
        </p:txBody>
      </p:sp>
      <p:sp>
        <p:nvSpPr>
          <p:cNvPr id="138" name="Shape 138"/>
          <p:cNvSpPr/>
          <p:nvPr>
            <p:ph type="body" sz="quarter" idx="1"/>
          </p:nvPr>
        </p:nvSpPr>
        <p:spPr>
          <a:prstGeom prst="rect">
            <a:avLst/>
          </a:prstGeom>
        </p:spPr>
        <p:txBody>
          <a:bodyPr/>
          <a:lstStyle/>
          <a:p>
            <a:pPr>
              <a:defRPr sz="1800"/>
            </a:pPr>
            <a:r>
              <a:t>SLIDE 1 TITLE</a:t>
            </a:r>
            <a:endParaRPr sz="1200">
              <a:latin typeface="Calibri"/>
              <a:ea typeface="Calibri"/>
              <a:cs typeface="Calibri"/>
              <a:sym typeface="Calibri"/>
            </a:endParaRPr>
          </a:p>
          <a:p>
            <a:pPr>
              <a:defRPr sz="1800"/>
            </a:pPr>
            <a:r>
              <a:t>My name is ________.</a:t>
            </a:r>
            <a:br/>
            <a:r>
              <a:t> Today we are going to look at some exciting new research to see which plants are adapting best to our changing PNW climate.</a:t>
            </a:r>
            <a:endParaRPr sz="1200">
              <a:latin typeface="Calibri"/>
              <a:ea typeface="Calibri"/>
              <a:cs typeface="Calibri"/>
              <a:sym typeface="Calibri"/>
            </a:endParaRPr>
          </a:p>
          <a:p>
            <a:pPr>
              <a:defRPr sz="1200">
                <a:latin typeface="Calibri"/>
                <a:ea typeface="Calibri"/>
                <a:cs typeface="Calibri"/>
                <a:sym typeface="Calibri"/>
              </a:defRPr>
            </a:pPr>
          </a:p>
          <a:p>
            <a:pPr>
              <a:defRPr sz="1200">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Shape 254"/>
          <p:cNvSpPr/>
          <p:nvPr>
            <p:ph type="sldImg"/>
          </p:nvPr>
        </p:nvSpPr>
        <p:spPr>
          <a:prstGeom prst="rect">
            <a:avLst/>
          </a:prstGeom>
        </p:spPr>
        <p:txBody>
          <a:bodyPr/>
          <a:lstStyle/>
          <a:p>
            <a:pPr/>
          </a:p>
        </p:txBody>
      </p:sp>
      <p:sp>
        <p:nvSpPr>
          <p:cNvPr id="255" name="Shape 255"/>
          <p:cNvSpPr/>
          <p:nvPr>
            <p:ph type="body" sz="quarter" idx="1"/>
          </p:nvPr>
        </p:nvSpPr>
        <p:spPr>
          <a:prstGeom prst="rect">
            <a:avLst/>
          </a:prstGeom>
        </p:spPr>
        <p:txBody>
          <a:bodyPr/>
          <a:lstStyle/>
          <a:p>
            <a:pPr>
              <a:defRPr sz="1800"/>
            </a:pPr>
            <a:r>
              <a:t>SLIDE 10  UW CLIMATE READY PLANTS STUDY</a:t>
            </a:r>
          </a:p>
          <a:p>
            <a:pPr>
              <a:defRPr sz="1600"/>
            </a:pPr>
            <a:r>
              <a:t>The study is called Climate-Ready Plants and includes six field sites -- </a:t>
            </a:r>
            <a:r>
              <a:rPr>
                <a:solidFill>
                  <a:srgbClr val="0C0C0C"/>
                </a:solidFill>
              </a:rPr>
              <a:t>University of Washington, University of California-Davis, University of Arizona, Utah State University and Oregon State University. With funding from a USDA grant, each site has 15 types of plants – 6 are the same plants at all 6 sites and the other 9 are chosen by the different sites to reflect the tastes and climate of the region. One unique aspect of this study is that Seattle area retail nursery and landscape professionals and even Great Plant Picks were involved in choosing the 9 UW plants to be added to the study. All are sun-loving landscape plants.</a:t>
            </a:r>
            <a:endParaRPr>
              <a:latin typeface="Times New Roman"/>
              <a:ea typeface="Times New Roman"/>
              <a:cs typeface="Times New Roman"/>
              <a:sym typeface="Times New Roman"/>
            </a:endParaRPr>
          </a:p>
          <a:p>
            <a:pPr>
              <a:defRPr sz="1800"/>
            </a:pPr>
            <a:endParaRPr sz="1200">
              <a:latin typeface="Calibri"/>
              <a:ea typeface="Calibri"/>
              <a:cs typeface="Calibri"/>
              <a:sym typeface="Calibri"/>
            </a:endParaRPr>
          </a:p>
          <a:p>
            <a:pPr>
              <a:defRPr sz="1200">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Shape 266"/>
          <p:cNvSpPr/>
          <p:nvPr>
            <p:ph type="sldImg"/>
          </p:nvPr>
        </p:nvSpPr>
        <p:spPr>
          <a:prstGeom prst="rect">
            <a:avLst/>
          </a:prstGeom>
        </p:spPr>
        <p:txBody>
          <a:bodyPr/>
          <a:lstStyle/>
          <a:p>
            <a:pPr/>
          </a:p>
        </p:txBody>
      </p:sp>
      <p:sp>
        <p:nvSpPr>
          <p:cNvPr id="267" name="Shape 267"/>
          <p:cNvSpPr/>
          <p:nvPr>
            <p:ph type="body" sz="quarter" idx="1"/>
          </p:nvPr>
        </p:nvSpPr>
        <p:spPr>
          <a:prstGeom prst="rect">
            <a:avLst/>
          </a:prstGeom>
        </p:spPr>
        <p:txBody>
          <a:bodyPr/>
          <a:lstStyle/>
          <a:p>
            <a:pPr>
              <a:defRPr sz="1800"/>
            </a:pPr>
            <a:r>
              <a:t>SLIDE 11  HOW THE STUDY WORKS</a:t>
            </a:r>
            <a:endParaRPr sz="1200">
              <a:latin typeface="Calibri"/>
              <a:ea typeface="Calibri"/>
              <a:cs typeface="Calibri"/>
              <a:sym typeface="Calibri"/>
            </a:endParaRPr>
          </a:p>
          <a:p>
            <a:pPr>
              <a:defRPr sz="1600"/>
            </a:pPr>
          </a:p>
          <a:p>
            <a:pPr>
              <a:defRPr sz="1600"/>
            </a:pPr>
            <a:r>
              <a:t>Year one all plants receive the same amount of water irrigation in the summer to get established. Irrigation (of the non-rainfall variety) is suspended during the winter.</a:t>
            </a:r>
          </a:p>
          <a:p>
            <a:pPr>
              <a:defRPr sz="1600"/>
            </a:pPr>
            <a:r>
              <a:t>Year two plants are randomly assigned one of three different irrigation levels (low, moderate, and high)</a:t>
            </a:r>
          </a:p>
          <a:p>
            <a:pPr>
              <a:defRPr sz="1600"/>
            </a:pPr>
            <a:r>
              <a:t>At the end of the second year, all the plants are evaluated by graduate students and rated in the following categories: foliage, flowering, pest tolerance/disease resistance, vigor and overall appearance (AKA, the “WOW factor”). Those which thrive best with the lowest amount of irrigation were the “winners”, so to speak. There have been two field trials in 2022 and 2023. The next phase of the study will evaluate the shading and cooling effects of vines. </a:t>
            </a:r>
            <a:endParaRPr>
              <a:latin typeface="Times New Roman"/>
              <a:ea typeface="Times New Roman"/>
              <a:cs typeface="Times New Roman"/>
              <a:sym typeface="Times New Roman"/>
            </a:endParaRPr>
          </a:p>
          <a:p>
            <a:pPr>
              <a:defRPr sz="1800"/>
            </a:pPr>
            <a:endParaRPr sz="2000">
              <a:solidFill>
                <a:srgbClr val="FF2600"/>
              </a:solidFill>
              <a:latin typeface="Calibri"/>
              <a:ea typeface="Calibri"/>
              <a:cs typeface="Calibri"/>
              <a:sym typeface="Calibri"/>
            </a:endParaRPr>
          </a:p>
          <a:p>
            <a:pPr>
              <a:defRPr sz="2000">
                <a:solidFill>
                  <a:srgbClr val="FF2600"/>
                </a:solidFill>
                <a:latin typeface="Calibri"/>
                <a:ea typeface="Calibri"/>
                <a:cs typeface="Calibri"/>
                <a:sym typeface="Calibri"/>
              </a:defRPr>
            </a:pPr>
          </a:p>
          <a:p>
            <a:pPr>
              <a:defRPr sz="2000">
                <a:solidFill>
                  <a:srgbClr val="FF2600"/>
                </a:solidFill>
                <a:latin typeface="Calibri"/>
                <a:ea typeface="Calibri"/>
                <a:cs typeface="Calibri"/>
                <a:sym typeface="Calibri"/>
              </a:defRPr>
            </a:pPr>
          </a:p>
          <a:p>
            <a:pPr>
              <a:defRPr sz="2000">
                <a:solidFill>
                  <a:srgbClr val="FF2600"/>
                </a:solidFill>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Shape 281"/>
          <p:cNvSpPr/>
          <p:nvPr>
            <p:ph type="sldImg"/>
          </p:nvPr>
        </p:nvSpPr>
        <p:spPr>
          <a:prstGeom prst="rect">
            <a:avLst/>
          </a:prstGeom>
        </p:spPr>
        <p:txBody>
          <a:bodyPr/>
          <a:lstStyle/>
          <a:p>
            <a:pPr/>
          </a:p>
        </p:txBody>
      </p:sp>
      <p:sp>
        <p:nvSpPr>
          <p:cNvPr id="282" name="Shape 282"/>
          <p:cNvSpPr/>
          <p:nvPr>
            <p:ph type="body" sz="quarter" idx="1"/>
          </p:nvPr>
        </p:nvSpPr>
        <p:spPr>
          <a:prstGeom prst="rect">
            <a:avLst/>
          </a:prstGeom>
        </p:spPr>
        <p:txBody>
          <a:bodyPr/>
          <a:lstStyle/>
          <a:p>
            <a:pPr>
              <a:defRPr sz="1800"/>
            </a:pPr>
            <a:r>
              <a:t>SLIDE 12</a:t>
            </a:r>
          </a:p>
          <a:p>
            <a:pPr>
              <a:defRPr sz="1800"/>
            </a:pPr>
            <a:r>
              <a:t> OPEN HOUSE FAVORITES</a:t>
            </a:r>
            <a:endParaRPr sz="1200">
              <a:latin typeface="Calibri"/>
              <a:ea typeface="Calibri"/>
              <a:cs typeface="Calibri"/>
              <a:sym typeface="Calibri"/>
            </a:endParaRPr>
          </a:p>
          <a:p>
            <a:pPr>
              <a:defRPr sz="1200">
                <a:latin typeface="Calibri"/>
                <a:ea typeface="Calibri"/>
                <a:cs typeface="Calibri"/>
                <a:sym typeface="Calibri"/>
              </a:defRPr>
            </a:pPr>
          </a:p>
          <a:p>
            <a:pPr>
              <a:defRPr sz="1600"/>
            </a:pPr>
            <a:r>
              <a:t>Let’s look at a few of the winners. </a:t>
            </a:r>
            <a:endParaRPr>
              <a:latin typeface="Calibri"/>
              <a:ea typeface="Calibri"/>
              <a:cs typeface="Calibri"/>
              <a:sym typeface="Calibri"/>
            </a:endParaRPr>
          </a:p>
          <a:p>
            <a:pPr>
              <a:defRPr sz="1600"/>
            </a:pPr>
            <a:r>
              <a:t>Lagerstroemia ‘Center Stage Red’ crape myrtle </a:t>
            </a:r>
          </a:p>
          <a:p>
            <a:pPr>
              <a:defRPr sz="1600"/>
            </a:pPr>
            <a:r>
              <a:t>Vitex ‘Blue Diddley’ — dwarf of the chaste tree gets 3-5’ — ball of lavender/blue spikes in summer</a:t>
            </a:r>
            <a:endParaRPr sz="1200">
              <a:latin typeface="Calibri"/>
              <a:ea typeface="Calibri"/>
              <a:cs typeface="Calibri"/>
              <a:sym typeface="Calibri"/>
            </a:endParaRPr>
          </a:p>
          <a:p>
            <a:pPr>
              <a:defRPr sz="1200">
                <a:latin typeface="Calibri"/>
                <a:ea typeface="Calibri"/>
                <a:cs typeface="Calibri"/>
                <a:sym typeface="Calibri"/>
              </a:defRPr>
            </a:pPr>
          </a:p>
          <a:p>
            <a:pPr>
              <a:defRPr sz="1200">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Shape 296"/>
          <p:cNvSpPr/>
          <p:nvPr>
            <p:ph type="sldImg"/>
          </p:nvPr>
        </p:nvSpPr>
        <p:spPr>
          <a:prstGeom prst="rect">
            <a:avLst/>
          </a:prstGeom>
        </p:spPr>
        <p:txBody>
          <a:bodyPr/>
          <a:lstStyle/>
          <a:p>
            <a:pPr/>
          </a:p>
        </p:txBody>
      </p:sp>
      <p:sp>
        <p:nvSpPr>
          <p:cNvPr id="297" name="Shape 297"/>
          <p:cNvSpPr/>
          <p:nvPr>
            <p:ph type="body" sz="quarter" idx="1"/>
          </p:nvPr>
        </p:nvSpPr>
        <p:spPr>
          <a:prstGeom prst="rect">
            <a:avLst/>
          </a:prstGeom>
        </p:spPr>
        <p:txBody>
          <a:bodyPr/>
          <a:lstStyle/>
          <a:p>
            <a:pPr>
              <a:defRPr sz="1800"/>
            </a:pPr>
            <a:r>
              <a:t>SLIDE 13  HIBISCUS AND ROSA</a:t>
            </a:r>
            <a:endParaRPr sz="1200">
              <a:latin typeface="Calibri"/>
              <a:ea typeface="Calibri"/>
              <a:cs typeface="Calibri"/>
              <a:sym typeface="Calibri"/>
            </a:endParaRPr>
          </a:p>
          <a:p>
            <a:pPr>
              <a:defRPr sz="1600"/>
            </a:pPr>
          </a:p>
          <a:p>
            <a:pPr>
              <a:defRPr sz="1600"/>
            </a:pPr>
            <a:r>
              <a:t>Hibiscus “Purple Pillar” and Rosa ‘Oso Easy Urban Legend’</a:t>
            </a:r>
          </a:p>
          <a:p>
            <a:pPr>
              <a:defRPr sz="1600"/>
            </a:pPr>
            <a:r>
              <a:t>One of the real surprises was how well the roses did with very little water!</a:t>
            </a:r>
            <a:endParaRPr sz="1200">
              <a:latin typeface="Calibri"/>
              <a:ea typeface="Calibri"/>
              <a:cs typeface="Calibri"/>
              <a:sym typeface="Calibri"/>
            </a:endParaRPr>
          </a:p>
          <a:p>
            <a:pPr>
              <a:defRPr sz="1200">
                <a:latin typeface="Calibri"/>
                <a:ea typeface="Calibri"/>
                <a:cs typeface="Calibri"/>
                <a:sym typeface="Calibri"/>
              </a:defRPr>
            </a:pPr>
          </a:p>
          <a:p>
            <a:pPr>
              <a:defRPr sz="1200">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Shape 312"/>
          <p:cNvSpPr/>
          <p:nvPr>
            <p:ph type="sldImg"/>
          </p:nvPr>
        </p:nvSpPr>
        <p:spPr>
          <a:prstGeom prst="rect">
            <a:avLst/>
          </a:prstGeom>
        </p:spPr>
        <p:txBody>
          <a:bodyPr/>
          <a:lstStyle/>
          <a:p>
            <a:pPr/>
          </a:p>
        </p:txBody>
      </p:sp>
      <p:sp>
        <p:nvSpPr>
          <p:cNvPr id="313" name="Shape 313"/>
          <p:cNvSpPr/>
          <p:nvPr>
            <p:ph type="body" sz="quarter" idx="1"/>
          </p:nvPr>
        </p:nvSpPr>
        <p:spPr>
          <a:prstGeom prst="rect">
            <a:avLst/>
          </a:prstGeom>
        </p:spPr>
        <p:txBody>
          <a:bodyPr/>
          <a:lstStyle/>
          <a:p>
            <a:pPr>
              <a:defRPr sz="1800"/>
            </a:pPr>
            <a:r>
              <a:t>SLIDE 14 AND A FEW MORE</a:t>
            </a:r>
            <a:endParaRPr sz="1200">
              <a:latin typeface="Calibri"/>
              <a:ea typeface="Calibri"/>
              <a:cs typeface="Calibri"/>
              <a:sym typeface="Calibri"/>
            </a:endParaRPr>
          </a:p>
          <a:p>
            <a:pPr>
              <a:defRPr sz="1200">
                <a:latin typeface="Calibri"/>
                <a:ea typeface="Calibri"/>
                <a:cs typeface="Calibri"/>
                <a:sym typeface="Calibri"/>
              </a:defRPr>
            </a:pPr>
          </a:p>
          <a:p>
            <a:pPr>
              <a:defRPr sz="1600"/>
            </a:pPr>
            <a:r>
              <a:t>Rosemary ‘Arp’ and Physocarpus ‘Little Devil’ Ninebark</a:t>
            </a:r>
            <a:endParaRPr sz="2000">
              <a:solidFill>
                <a:srgbClr val="FF2600"/>
              </a:solidFill>
              <a:latin typeface="Calibri"/>
              <a:ea typeface="Calibri"/>
              <a:cs typeface="Calibri"/>
              <a:sym typeface="Calibri"/>
            </a:endParaRPr>
          </a:p>
          <a:p>
            <a:pPr>
              <a:defRPr sz="2000">
                <a:solidFill>
                  <a:srgbClr val="FF2600"/>
                </a:solidFill>
                <a:latin typeface="Calibri"/>
                <a:ea typeface="Calibri"/>
                <a:cs typeface="Calibri"/>
                <a:sym typeface="Calibri"/>
              </a:defRPr>
            </a:pPr>
          </a:p>
          <a:p>
            <a:pPr>
              <a:defRPr sz="2000">
                <a:solidFill>
                  <a:srgbClr val="FF2600"/>
                </a:solidFill>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Shape 326"/>
          <p:cNvSpPr/>
          <p:nvPr>
            <p:ph type="sldImg"/>
          </p:nvPr>
        </p:nvSpPr>
        <p:spPr>
          <a:prstGeom prst="rect">
            <a:avLst/>
          </a:prstGeom>
        </p:spPr>
        <p:txBody>
          <a:bodyPr/>
          <a:lstStyle/>
          <a:p>
            <a:pPr/>
          </a:p>
        </p:txBody>
      </p:sp>
      <p:sp>
        <p:nvSpPr>
          <p:cNvPr id="327" name="Shape 327"/>
          <p:cNvSpPr/>
          <p:nvPr>
            <p:ph type="body" sz="quarter" idx="1"/>
          </p:nvPr>
        </p:nvSpPr>
        <p:spPr>
          <a:prstGeom prst="rect">
            <a:avLst/>
          </a:prstGeom>
        </p:spPr>
        <p:txBody>
          <a:bodyPr/>
          <a:lstStyle/>
          <a:p>
            <a:pPr>
              <a:defRPr sz="1800"/>
            </a:pPr>
            <a:r>
              <a:t>SLIDE 15 </a:t>
            </a:r>
            <a:endParaRPr sz="1200">
              <a:latin typeface="Calibri"/>
              <a:ea typeface="Calibri"/>
              <a:cs typeface="Calibri"/>
              <a:sym typeface="Calibri"/>
            </a:endParaRPr>
          </a:p>
          <a:p>
            <a:pPr>
              <a:defRPr sz="1200">
                <a:latin typeface="Calibri"/>
                <a:ea typeface="Calibri"/>
                <a:cs typeface="Calibri"/>
                <a:sym typeface="Calibri"/>
              </a:defRPr>
            </a:pPr>
          </a:p>
          <a:p>
            <a:pPr>
              <a:defRPr sz="1600"/>
            </a:pPr>
            <a:r>
              <a:t>You can access all of the plants tested in 2022 and 2023 at this website to give you some specific future favorite plants to look for. And there is a new project at the site to research how effectively vines create shade.</a:t>
            </a:r>
            <a:endParaRPr sz="2000">
              <a:solidFill>
                <a:srgbClr val="FF2600"/>
              </a:solidFill>
              <a:latin typeface="Calibri"/>
              <a:ea typeface="Calibri"/>
              <a:cs typeface="Calibri"/>
              <a:sym typeface="Calibri"/>
            </a:endParaRPr>
          </a:p>
          <a:p>
            <a:pPr>
              <a:defRPr sz="2000">
                <a:solidFill>
                  <a:srgbClr val="FF2600"/>
                </a:solidFill>
                <a:latin typeface="Calibri"/>
                <a:ea typeface="Calibri"/>
                <a:cs typeface="Calibri"/>
                <a:sym typeface="Calibri"/>
              </a:defRPr>
            </a:pPr>
          </a:p>
          <a:p>
            <a:pPr>
              <a:defRPr sz="2000">
                <a:solidFill>
                  <a:srgbClr val="FF2600"/>
                </a:solidFill>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Shape 335"/>
          <p:cNvSpPr/>
          <p:nvPr>
            <p:ph type="sldImg"/>
          </p:nvPr>
        </p:nvSpPr>
        <p:spPr>
          <a:prstGeom prst="rect">
            <a:avLst/>
          </a:prstGeom>
        </p:spPr>
        <p:txBody>
          <a:bodyPr/>
          <a:lstStyle/>
          <a:p>
            <a:pPr/>
          </a:p>
        </p:txBody>
      </p:sp>
      <p:sp>
        <p:nvSpPr>
          <p:cNvPr id="336" name="Shape 336"/>
          <p:cNvSpPr/>
          <p:nvPr>
            <p:ph type="body" sz="quarter" idx="1"/>
          </p:nvPr>
        </p:nvSpPr>
        <p:spPr>
          <a:prstGeom prst="rect">
            <a:avLst/>
          </a:prstGeom>
        </p:spPr>
        <p:txBody>
          <a:bodyPr/>
          <a:lstStyle/>
          <a:p>
            <a:pPr>
              <a:defRPr sz="1800"/>
            </a:pPr>
            <a:r>
              <a:t>SLIDE 16 HOW DO NATIVES HANDLE OUR CHANGING CLIMATE?</a:t>
            </a:r>
            <a:endParaRPr sz="1200">
              <a:latin typeface="Calibri"/>
              <a:ea typeface="Calibri"/>
              <a:cs typeface="Calibri"/>
              <a:sym typeface="Calibri"/>
            </a:endParaRPr>
          </a:p>
          <a:p>
            <a:pPr>
              <a:defRPr sz="1600"/>
            </a:pPr>
            <a:r>
              <a:t>The UW study deals primarily with landscape plants, many of which are non-natives.  Because so many of us have natives and cultivars in our home gardens, let’s explore how these plants are adapting to our climate. </a:t>
            </a:r>
            <a:endParaRPr sz="1200">
              <a:latin typeface="Calibri"/>
              <a:ea typeface="Calibri"/>
              <a:cs typeface="Calibri"/>
              <a:sym typeface="Calibri"/>
            </a:endParaRPr>
          </a:p>
          <a:p>
            <a:pPr>
              <a:defRPr sz="1200">
                <a:latin typeface="Aptos"/>
                <a:ea typeface="Aptos"/>
                <a:cs typeface="Aptos"/>
                <a:sym typeface="Aptos"/>
              </a:defRPr>
            </a:pPr>
            <a:endParaRPr>
              <a:latin typeface="Calibri"/>
              <a:ea typeface="Calibri"/>
              <a:cs typeface="Calibri"/>
              <a:sym typeface="Calibri"/>
            </a:endParaRPr>
          </a:p>
          <a:p>
            <a:pPr>
              <a:defRPr sz="1200">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Shape 355"/>
          <p:cNvSpPr/>
          <p:nvPr>
            <p:ph type="sldImg"/>
          </p:nvPr>
        </p:nvSpPr>
        <p:spPr>
          <a:prstGeom prst="rect">
            <a:avLst/>
          </a:prstGeom>
        </p:spPr>
        <p:txBody>
          <a:bodyPr/>
          <a:lstStyle/>
          <a:p>
            <a:pPr/>
          </a:p>
        </p:txBody>
      </p:sp>
      <p:sp>
        <p:nvSpPr>
          <p:cNvPr id="356" name="Shape 356"/>
          <p:cNvSpPr/>
          <p:nvPr>
            <p:ph type="body" sz="quarter" idx="1"/>
          </p:nvPr>
        </p:nvSpPr>
        <p:spPr>
          <a:prstGeom prst="rect">
            <a:avLst/>
          </a:prstGeom>
        </p:spPr>
        <p:txBody>
          <a:bodyPr/>
          <a:lstStyle/>
          <a:p>
            <a:pPr>
              <a:defRPr sz="1800"/>
            </a:pPr>
            <a:r>
              <a:t>SLIDE 17 LET’S DEFINE</a:t>
            </a:r>
          </a:p>
          <a:p>
            <a:pPr>
              <a:defRPr sz="1800"/>
            </a:pPr>
          </a:p>
          <a:p>
            <a:pPr>
              <a:defRPr sz="1600"/>
            </a:pPr>
            <a:r>
              <a:t>First, let’s do some basic definitions.</a:t>
            </a:r>
            <a:endParaRPr>
              <a:latin typeface="Calibri"/>
              <a:ea typeface="Calibri"/>
              <a:cs typeface="Calibri"/>
              <a:sym typeface="Calibri"/>
            </a:endParaRPr>
          </a:p>
          <a:p>
            <a:pPr>
              <a:defRPr sz="1600">
                <a:latin typeface="Calibri"/>
                <a:ea typeface="Calibri"/>
                <a:cs typeface="Calibri"/>
                <a:sym typeface="Calibri"/>
              </a:defRPr>
            </a:pPr>
          </a:p>
          <a:p>
            <a:pPr>
              <a:defRPr sz="1600"/>
            </a:pPr>
            <a:r>
              <a:t>Natives – Found in regions without human intervention, In North America, that means they were present before European colonization. </a:t>
            </a:r>
            <a:endParaRPr>
              <a:latin typeface="Calibri"/>
              <a:ea typeface="Calibri"/>
              <a:cs typeface="Calibri"/>
              <a:sym typeface="Calibri"/>
            </a:endParaRPr>
          </a:p>
          <a:p>
            <a:pPr>
              <a:defRPr sz="1600">
                <a:latin typeface="Calibri"/>
                <a:ea typeface="Calibri"/>
                <a:cs typeface="Calibri"/>
                <a:sym typeface="Calibri"/>
              </a:defRPr>
            </a:pPr>
          </a:p>
          <a:p>
            <a:pPr>
              <a:defRPr sz="1600"/>
            </a:pPr>
            <a:r>
              <a:t>Cultivars – Two words combined “cultivated” and “variety”, Intentional breeding for certain traits (color, shape, size, bloom time), can come from native or non-native plants, cultivars are not grown from seed, they are clones of the original plant and reproduced thru cuttings, grafting, or tissue cultures.  You can identify them in the nursery as it will have a name enclosed in single quotations ‘Sunset Hydrangea’. They may or may not produce nectar or seeds</a:t>
            </a:r>
            <a:endParaRPr sz="2000">
              <a:solidFill>
                <a:srgbClr val="FF2600"/>
              </a:solidFill>
              <a:latin typeface="Calibri"/>
              <a:ea typeface="Calibri"/>
              <a:cs typeface="Calibri"/>
              <a:sym typeface="Calibri"/>
            </a:endParaRPr>
          </a:p>
          <a:p>
            <a:pPr>
              <a:defRPr sz="2000">
                <a:solidFill>
                  <a:srgbClr val="FF2600"/>
                </a:solidFill>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Shape 371"/>
          <p:cNvSpPr/>
          <p:nvPr>
            <p:ph type="sldImg"/>
          </p:nvPr>
        </p:nvSpPr>
        <p:spPr>
          <a:prstGeom prst="rect">
            <a:avLst/>
          </a:prstGeom>
        </p:spPr>
        <p:txBody>
          <a:bodyPr/>
          <a:lstStyle/>
          <a:p>
            <a:pPr/>
          </a:p>
        </p:txBody>
      </p:sp>
      <p:sp>
        <p:nvSpPr>
          <p:cNvPr id="372" name="Shape 372"/>
          <p:cNvSpPr/>
          <p:nvPr>
            <p:ph type="body" sz="quarter" idx="1"/>
          </p:nvPr>
        </p:nvSpPr>
        <p:spPr>
          <a:prstGeom prst="rect">
            <a:avLst/>
          </a:prstGeom>
        </p:spPr>
        <p:txBody>
          <a:bodyPr/>
          <a:lstStyle/>
          <a:p>
            <a:pPr>
              <a:defRPr sz="1800"/>
            </a:pPr>
            <a:r>
              <a:t>SLIDE 18 NATIVAR</a:t>
            </a:r>
            <a:endParaRPr sz="1200">
              <a:latin typeface="Calibri"/>
              <a:ea typeface="Calibri"/>
              <a:cs typeface="Calibri"/>
              <a:sym typeface="Calibri"/>
            </a:endParaRPr>
          </a:p>
          <a:p>
            <a:pPr>
              <a:spcBef>
                <a:spcPts val="400"/>
              </a:spcBef>
              <a:defRPr sz="1600"/>
            </a:pPr>
            <a:r>
              <a:t>Another definition you may run into – Nativar.</a:t>
            </a:r>
            <a:endParaRPr>
              <a:latin typeface="Calibri"/>
              <a:ea typeface="Calibri"/>
              <a:cs typeface="Calibri"/>
              <a:sym typeface="Calibri"/>
            </a:endParaRPr>
          </a:p>
          <a:p>
            <a:pPr>
              <a:spcBef>
                <a:spcPts val="400"/>
              </a:spcBef>
              <a:defRPr sz="1600"/>
            </a:pPr>
            <a:r>
              <a:t>This is the popular name for cultivars of native plants. Like the cultivar, there is human selection for specific plant traits, they are not grown from seed, and they may or may not have nectar or pollen.</a:t>
            </a:r>
            <a:endParaRPr>
              <a:latin typeface="Calibri"/>
              <a:ea typeface="Calibri"/>
              <a:cs typeface="Calibri"/>
              <a:sym typeface="Calibri"/>
            </a:endParaRPr>
          </a:p>
          <a:p>
            <a:pPr>
              <a:spcBef>
                <a:spcPts val="400"/>
              </a:spcBef>
              <a:defRPr sz="2000">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Shape 386"/>
          <p:cNvSpPr/>
          <p:nvPr>
            <p:ph type="sldImg"/>
          </p:nvPr>
        </p:nvSpPr>
        <p:spPr>
          <a:prstGeom prst="rect">
            <a:avLst/>
          </a:prstGeom>
        </p:spPr>
        <p:txBody>
          <a:bodyPr/>
          <a:lstStyle/>
          <a:p>
            <a:pPr/>
          </a:p>
        </p:txBody>
      </p:sp>
      <p:sp>
        <p:nvSpPr>
          <p:cNvPr id="387" name="Shape 387"/>
          <p:cNvSpPr/>
          <p:nvPr>
            <p:ph type="body" sz="quarter" idx="1"/>
          </p:nvPr>
        </p:nvSpPr>
        <p:spPr>
          <a:prstGeom prst="rect">
            <a:avLst/>
          </a:prstGeom>
        </p:spPr>
        <p:txBody>
          <a:bodyPr/>
          <a:lstStyle/>
          <a:p>
            <a:pPr>
              <a:defRPr sz="1800"/>
            </a:pPr>
            <a:r>
              <a:t>SLIDE 19 PERENNIALS and INVASIVES</a:t>
            </a:r>
            <a:endParaRPr sz="1200">
              <a:latin typeface="Calibri"/>
              <a:ea typeface="Calibri"/>
              <a:cs typeface="Calibri"/>
              <a:sym typeface="Calibri"/>
            </a:endParaRPr>
          </a:p>
          <a:p>
            <a:pPr>
              <a:defRPr sz="1600">
                <a:latin typeface="Calibri"/>
                <a:ea typeface="Calibri"/>
                <a:cs typeface="Calibri"/>
                <a:sym typeface="Calibri"/>
              </a:defRPr>
            </a:pPr>
          </a:p>
          <a:p>
            <a:pPr>
              <a:defRPr sz="1600"/>
            </a:pPr>
            <a:r>
              <a:t>A perennial is a plant that lives more than two years and regrows each spring. While the blooms and leaves of perennials die back during winter, new growth arises the following spring with minimal work on your part. Can be divided and moved around the garden.</a:t>
            </a:r>
          </a:p>
          <a:p>
            <a:pPr>
              <a:defRPr sz="1600"/>
            </a:pPr>
          </a:p>
          <a:p>
            <a:pPr>
              <a:defRPr sz="1600"/>
            </a:pPr>
            <a:r>
              <a:t>Invasive plants are non-native species that, once introduced to an environment, establish, reproduce rapidly, and spread, causing harm to the environment, economy, or human health.</a:t>
            </a:r>
            <a:r>
              <a:rPr>
                <a:latin typeface="Helvetica Neue"/>
                <a:ea typeface="Helvetica Neue"/>
                <a:cs typeface="Helvetica Neue"/>
                <a:sym typeface="Helvetica Neue"/>
              </a:rPr>
              <a:t> </a:t>
            </a:r>
            <a:r>
              <a:t>Examples would be Himalayan blackberry, Scotch broom, English holly, spurge-laurel, butterfly bush, giant hogweed</a:t>
            </a:r>
            <a:endParaRPr sz="2000">
              <a:solidFill>
                <a:srgbClr val="FF2600"/>
              </a:solidFill>
              <a:latin typeface="Calibri"/>
              <a:ea typeface="Calibri"/>
              <a:cs typeface="Calibri"/>
              <a:sym typeface="Calibri"/>
            </a:endParaRPr>
          </a:p>
          <a:p>
            <a:pPr>
              <a:defRPr sz="2000">
                <a:solidFill>
                  <a:srgbClr val="FF2600"/>
                </a:solidFill>
                <a:latin typeface="Calibri"/>
                <a:ea typeface="Calibri"/>
                <a:cs typeface="Calibri"/>
                <a:sym typeface="Calibri"/>
              </a:defRPr>
            </a:pPr>
          </a:p>
          <a:p>
            <a:pPr>
              <a:defRPr sz="2000">
                <a:solidFill>
                  <a:srgbClr val="FF2600"/>
                </a:solidFill>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a:p>
        </p:txBody>
      </p:sp>
      <p:sp>
        <p:nvSpPr>
          <p:cNvPr id="151" name="Shape 151"/>
          <p:cNvSpPr/>
          <p:nvPr>
            <p:ph type="body" sz="quarter" idx="1"/>
          </p:nvPr>
        </p:nvSpPr>
        <p:spPr>
          <a:prstGeom prst="rect">
            <a:avLst/>
          </a:prstGeom>
        </p:spPr>
        <p:txBody>
          <a:bodyPr/>
          <a:lstStyle/>
          <a:p>
            <a:pPr/>
            <a:r>
              <a:t>WSU </a:t>
            </a:r>
            <a:r>
              <a:rPr>
                <a:solidFill>
                  <a:srgbClr val="464E54"/>
                </a:solidFill>
                <a:latin typeface="Open Sans"/>
                <a:ea typeface="Open Sans"/>
                <a:cs typeface="Open Sans"/>
                <a:sym typeface="Open Sans"/>
              </a:rPr>
              <a:t>Extension programs and policies are consistent with federal and state laws and regulations on nondiscrimination</a:t>
            </a:r>
            <a:r>
              <a:rPr>
                <a:solidFill>
                  <a:srgbClr val="464E54"/>
                </a:solidFill>
              </a:rPr>
              <a:t>. Extension is for everyone, so we are glad you could join us today.</a:t>
            </a:r>
            <a: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Shape 398"/>
          <p:cNvSpPr/>
          <p:nvPr>
            <p:ph type="sldImg"/>
          </p:nvPr>
        </p:nvSpPr>
        <p:spPr>
          <a:prstGeom prst="rect">
            <a:avLst/>
          </a:prstGeom>
        </p:spPr>
        <p:txBody>
          <a:bodyPr/>
          <a:lstStyle/>
          <a:p>
            <a:pPr/>
          </a:p>
        </p:txBody>
      </p:sp>
      <p:sp>
        <p:nvSpPr>
          <p:cNvPr id="399" name="Shape 399"/>
          <p:cNvSpPr/>
          <p:nvPr>
            <p:ph type="body" sz="quarter" idx="1"/>
          </p:nvPr>
        </p:nvSpPr>
        <p:spPr>
          <a:prstGeom prst="rect">
            <a:avLst/>
          </a:prstGeom>
        </p:spPr>
        <p:txBody>
          <a:bodyPr/>
          <a:lstStyle/>
          <a:p>
            <a:pPr>
              <a:defRPr sz="1800"/>
            </a:pPr>
            <a:r>
              <a:t>SLIDE 20 GRAPH OF NATIVE POPULARITY</a:t>
            </a:r>
            <a:endParaRPr sz="1200">
              <a:latin typeface="Calibri"/>
              <a:ea typeface="Calibri"/>
              <a:cs typeface="Calibri"/>
              <a:sym typeface="Calibri"/>
            </a:endParaRPr>
          </a:p>
          <a:p>
            <a:pPr>
              <a:defRPr sz="1600"/>
            </a:pPr>
            <a:r>
              <a:t>How popular are natives in our gardens? In a survey from Journal of Environmental Horticulture, about 1/3 of people consider native plants very important in their gardens and another 1/3 consider them moderately important.  A National Wildlife Federation study found an increase of almost 20% in the number of native plants that consumers are purchasing since 2020.  So safe to say, that native plants are continuing to grow in popularity for home gardeners. </a:t>
            </a:r>
            <a:endParaRPr>
              <a:latin typeface="Calibri"/>
              <a:ea typeface="Calibri"/>
              <a:cs typeface="Calibri"/>
              <a:sym typeface="Calibri"/>
            </a:endParaRPr>
          </a:p>
          <a:p>
            <a:pPr>
              <a:defRPr sz="1200">
                <a:latin typeface="Calibri"/>
                <a:ea typeface="Calibri"/>
                <a:cs typeface="Calibri"/>
                <a:sym typeface="Calibri"/>
              </a:defRPr>
            </a:pPr>
          </a:p>
          <a:p>
            <a:pPr>
              <a:defRPr sz="1200">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Shape 410"/>
          <p:cNvSpPr/>
          <p:nvPr>
            <p:ph type="sldImg"/>
          </p:nvPr>
        </p:nvSpPr>
        <p:spPr>
          <a:prstGeom prst="rect">
            <a:avLst/>
          </a:prstGeom>
        </p:spPr>
        <p:txBody>
          <a:bodyPr/>
          <a:lstStyle/>
          <a:p>
            <a:pPr/>
          </a:p>
        </p:txBody>
      </p:sp>
      <p:sp>
        <p:nvSpPr>
          <p:cNvPr id="411" name="Shape 411"/>
          <p:cNvSpPr/>
          <p:nvPr>
            <p:ph type="body" sz="quarter" idx="1"/>
          </p:nvPr>
        </p:nvSpPr>
        <p:spPr>
          <a:prstGeom prst="rect">
            <a:avLst/>
          </a:prstGeom>
        </p:spPr>
        <p:txBody>
          <a:bodyPr/>
          <a:lstStyle/>
          <a:p>
            <a:pPr>
              <a:defRPr sz="1800"/>
            </a:pPr>
            <a:r>
              <a:t>SLIDE 21 NATIVES VS NON-NATIVES: THE CONTROVERSY</a:t>
            </a:r>
            <a:endParaRPr sz="1200">
              <a:latin typeface="Calibri"/>
              <a:ea typeface="Calibri"/>
              <a:cs typeface="Calibri"/>
              <a:sym typeface="Calibri"/>
            </a:endParaRPr>
          </a:p>
          <a:p>
            <a:pPr>
              <a:defRPr sz="1600"/>
            </a:pPr>
            <a:r>
              <a:t>Every discipline has to have its controversies, and gardening is no exception.  For the past decade, the big debate in gardening has been which is better – natives or non-natives. Non-natives in this case would be any plant that arrived after colonization and was introduced by direct or indirect human activity. So non-natives would include many of the perennials and shrubs currently in our home gardens. This debate has carried over to which plants are adapting better to climate change so let’s explore some of these assumptions.</a:t>
            </a:r>
            <a:endParaRPr>
              <a:solidFill>
                <a:srgbClr val="FF2600"/>
              </a:solidFill>
              <a:latin typeface="Calibri"/>
              <a:ea typeface="Calibri"/>
              <a:cs typeface="Calibri"/>
              <a:sym typeface="Calibri"/>
            </a:endParaRPr>
          </a:p>
          <a:p>
            <a:pPr>
              <a:defRPr sz="1600">
                <a:solidFill>
                  <a:srgbClr val="FF2600"/>
                </a:solidFill>
                <a:latin typeface="Calibri"/>
                <a:ea typeface="Calibri"/>
                <a:cs typeface="Calibri"/>
                <a:sym typeface="Calibri"/>
              </a:defRPr>
            </a:pPr>
          </a:p>
          <a:p>
            <a:pPr>
              <a:defRPr sz="2000">
                <a:solidFill>
                  <a:srgbClr val="FF2600"/>
                </a:solidFill>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Shape 425"/>
          <p:cNvSpPr/>
          <p:nvPr>
            <p:ph type="sldImg"/>
          </p:nvPr>
        </p:nvSpPr>
        <p:spPr>
          <a:prstGeom prst="rect">
            <a:avLst/>
          </a:prstGeom>
        </p:spPr>
        <p:txBody>
          <a:bodyPr/>
          <a:lstStyle/>
          <a:p>
            <a:pPr/>
          </a:p>
        </p:txBody>
      </p:sp>
      <p:sp>
        <p:nvSpPr>
          <p:cNvPr id="426" name="Shape 426"/>
          <p:cNvSpPr/>
          <p:nvPr>
            <p:ph type="body" sz="quarter" idx="1"/>
          </p:nvPr>
        </p:nvSpPr>
        <p:spPr>
          <a:prstGeom prst="rect">
            <a:avLst/>
          </a:prstGeom>
        </p:spPr>
        <p:txBody>
          <a:bodyPr/>
          <a:lstStyle/>
          <a:p>
            <a:pPr>
              <a:defRPr sz="1800"/>
            </a:pPr>
            <a:r>
              <a:t>SLIDE 22 NATIVES ARE BEST ADAPTED TO PNW CLIMATE: MYTH OR REALITY</a:t>
            </a:r>
            <a:endParaRPr sz="1200">
              <a:latin typeface="Calibri"/>
              <a:ea typeface="Calibri"/>
              <a:cs typeface="Calibri"/>
              <a:sym typeface="Calibri"/>
            </a:endParaRPr>
          </a:p>
          <a:p>
            <a:pPr>
              <a:defRPr sz="1200">
                <a:latin typeface="Calibri"/>
                <a:ea typeface="Calibri"/>
                <a:cs typeface="Calibri"/>
                <a:sym typeface="Calibri"/>
              </a:defRPr>
            </a:pPr>
          </a:p>
          <a:p>
            <a:pPr>
              <a:defRPr sz="1600"/>
            </a:pPr>
            <a:r>
              <a:t>Scientists know that native plants do better in certain types of environments where they grow naturally like the forest floor, marshes, or meadows. There are still many environments where natives are thriving. Unfortunately, those environments can be hard to duplicate in the home garden. If a native is meant to grow in marshy conditions and is put in compacted, dry soil next to a concrete driveway it is not going to thrive. Many home gardens may have poor soil, little irrigation, and garden beds next to streets or driveways. Invasives are tolerant to a wider range of conditions than non-invasive species. Some invasives are changing their flowering schedule like purple loosestrife that has been blooming almost a month earlier in Whatcom County in the last few years. Natives have been slower to adapt and are losing ground to the highly competitive invasives. Some of our local native conifers are struggling to adapt to the hotter, drier conditions. The scientific consensus is that our alpine, freshwater aquatic, and some forest habitats are most at risk which puts our native plants that prefer those habitats at risk.</a:t>
            </a:r>
            <a:endParaRPr>
              <a:latin typeface="Calibri"/>
              <a:ea typeface="Calibri"/>
              <a:cs typeface="Calibri"/>
              <a:sym typeface="Calibri"/>
            </a:endParaRPr>
          </a:p>
          <a:p>
            <a:pPr>
              <a:defRPr sz="1200">
                <a:latin typeface="Calibri"/>
                <a:ea typeface="Calibri"/>
                <a:cs typeface="Calibri"/>
                <a:sym typeface="Calibri"/>
              </a:defRPr>
            </a:pPr>
          </a:p>
          <a:p>
            <a:pPr>
              <a:defRPr sz="1200">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Shape 437"/>
          <p:cNvSpPr/>
          <p:nvPr>
            <p:ph type="sldImg"/>
          </p:nvPr>
        </p:nvSpPr>
        <p:spPr>
          <a:prstGeom prst="rect">
            <a:avLst/>
          </a:prstGeom>
        </p:spPr>
        <p:txBody>
          <a:bodyPr/>
          <a:lstStyle/>
          <a:p>
            <a:pPr/>
          </a:p>
        </p:txBody>
      </p:sp>
      <p:sp>
        <p:nvSpPr>
          <p:cNvPr id="438" name="Shape 438"/>
          <p:cNvSpPr/>
          <p:nvPr>
            <p:ph type="body" sz="quarter" idx="1"/>
          </p:nvPr>
        </p:nvSpPr>
        <p:spPr>
          <a:prstGeom prst="rect">
            <a:avLst/>
          </a:prstGeom>
        </p:spPr>
        <p:txBody>
          <a:bodyPr/>
          <a:lstStyle/>
          <a:p>
            <a:pPr>
              <a:defRPr sz="1800"/>
            </a:pPr>
            <a:r>
              <a:t>SLIDE 23 WESTERN RED CEDAR DIE-OFF</a:t>
            </a:r>
            <a:endParaRPr sz="1200">
              <a:latin typeface="Calibri"/>
              <a:ea typeface="Calibri"/>
              <a:cs typeface="Calibri"/>
              <a:sym typeface="Calibri"/>
            </a:endParaRPr>
          </a:p>
          <a:p>
            <a:pPr>
              <a:defRPr sz="1600"/>
            </a:pPr>
            <a:r>
              <a:t>On the left is a dead Western Red Cedar in Seattle. On the right are dead or dying Western Red Cedars in Washington identified by aerial survey. A recent WSU study found that a warming climate and more frequent and severe summer droughts, especially in consecutive years, are increasing the vulnerability of our Western Red Cedars.</a:t>
            </a:r>
            <a:endParaRPr>
              <a:latin typeface="Calibri"/>
              <a:ea typeface="Calibri"/>
              <a:cs typeface="Calibri"/>
              <a:sym typeface="Calibri"/>
            </a:endParaRPr>
          </a:p>
          <a:p>
            <a:pPr>
              <a:defRPr sz="1600">
                <a:latin typeface="Calibri"/>
                <a:ea typeface="Calibri"/>
                <a:cs typeface="Calibri"/>
                <a:sym typeface="Calibri"/>
              </a:defRPr>
            </a:pPr>
          </a:p>
          <a:p>
            <a:pPr>
              <a:defRPr sz="1200">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Shape 453"/>
          <p:cNvSpPr/>
          <p:nvPr>
            <p:ph type="sldImg"/>
          </p:nvPr>
        </p:nvSpPr>
        <p:spPr>
          <a:prstGeom prst="rect">
            <a:avLst/>
          </a:prstGeom>
        </p:spPr>
        <p:txBody>
          <a:bodyPr/>
          <a:lstStyle/>
          <a:p>
            <a:pPr/>
          </a:p>
        </p:txBody>
      </p:sp>
      <p:sp>
        <p:nvSpPr>
          <p:cNvPr id="454" name="Shape 454"/>
          <p:cNvSpPr/>
          <p:nvPr>
            <p:ph type="body" sz="quarter" idx="1"/>
          </p:nvPr>
        </p:nvSpPr>
        <p:spPr>
          <a:prstGeom prst="rect">
            <a:avLst/>
          </a:prstGeom>
        </p:spPr>
        <p:txBody>
          <a:bodyPr/>
          <a:lstStyle/>
          <a:p>
            <a:pPr>
              <a:defRPr sz="1800"/>
            </a:pPr>
            <a:r>
              <a:t>SLIDE 24 NATIVES ARE BETTER AT RESISTING PESTS AND DISEASES – MYTH OR REALITY</a:t>
            </a:r>
            <a:endParaRPr sz="1200">
              <a:latin typeface="Calibri"/>
              <a:ea typeface="Calibri"/>
              <a:cs typeface="Calibri"/>
              <a:sym typeface="Calibri"/>
            </a:endParaRPr>
          </a:p>
          <a:p>
            <a:pPr>
              <a:defRPr sz="1600"/>
            </a:pPr>
            <a:r>
              <a:t>Natives are best adapted to native pests and native predators. Unfortunately, our higher temperatures and wetter conditions translate to a warm and humid environment that is ideal for the population growth of insect and plant pathogens. We are seeing more invasive pests and they are able to produce more generations in a shorter period of time. Pests are migrating from more tropical and temperate climates to the PNW. In the past few years we have seen new priority invasive species like Northern giant hornet, brown marmorated stink bug, scarlet lily beetle, and emerald ash borer enter our region and affect many of our native plants. Many natives are vulnerable to these new invasive pests and diseases.</a:t>
            </a:r>
            <a:endParaRPr sz="2000">
              <a:solidFill>
                <a:srgbClr val="FF2600"/>
              </a:solidFill>
              <a:latin typeface="Calibri"/>
              <a:ea typeface="Calibri"/>
              <a:cs typeface="Calibri"/>
              <a:sym typeface="Calibri"/>
            </a:endParaRPr>
          </a:p>
          <a:p>
            <a:pPr>
              <a:defRPr sz="2000">
                <a:solidFill>
                  <a:srgbClr val="FF2600"/>
                </a:solidFill>
                <a:latin typeface="Calibri"/>
                <a:ea typeface="Calibri"/>
                <a:cs typeface="Calibri"/>
                <a:sym typeface="Calibri"/>
              </a:defRPr>
            </a:pPr>
          </a:p>
          <a:p>
            <a:pPr>
              <a:defRPr sz="2000">
                <a:solidFill>
                  <a:srgbClr val="FF2600"/>
                </a:solidFill>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Shape 465"/>
          <p:cNvSpPr/>
          <p:nvPr>
            <p:ph type="sldImg"/>
          </p:nvPr>
        </p:nvSpPr>
        <p:spPr>
          <a:prstGeom prst="rect">
            <a:avLst/>
          </a:prstGeom>
        </p:spPr>
        <p:txBody>
          <a:bodyPr/>
          <a:lstStyle/>
          <a:p>
            <a:pPr/>
          </a:p>
        </p:txBody>
      </p:sp>
      <p:sp>
        <p:nvSpPr>
          <p:cNvPr id="466" name="Shape 466"/>
          <p:cNvSpPr/>
          <p:nvPr>
            <p:ph type="body" sz="quarter" idx="1"/>
          </p:nvPr>
        </p:nvSpPr>
        <p:spPr>
          <a:prstGeom prst="rect">
            <a:avLst/>
          </a:prstGeom>
        </p:spPr>
        <p:txBody>
          <a:bodyPr/>
          <a:lstStyle/>
          <a:p>
            <a:pPr>
              <a:defRPr sz="1800"/>
            </a:pPr>
            <a:r>
              <a:t>SLIDE 25 SOOTY BARK DISEASE OF MAPLES</a:t>
            </a:r>
            <a:endParaRPr sz="1200">
              <a:latin typeface="Calibri"/>
              <a:ea typeface="Calibri"/>
              <a:cs typeface="Calibri"/>
              <a:sym typeface="Calibri"/>
            </a:endParaRPr>
          </a:p>
          <a:p>
            <a:pPr>
              <a:defRPr sz="1200">
                <a:latin typeface="Calibri"/>
                <a:ea typeface="Calibri"/>
                <a:cs typeface="Calibri"/>
                <a:sym typeface="Calibri"/>
              </a:defRPr>
            </a:pPr>
          </a:p>
          <a:p>
            <a:pPr>
              <a:defRPr sz="1600"/>
            </a:pPr>
            <a:r>
              <a:t>An example is the Sooty bark disease of maples caused by the fungus Cryptostroma was first found in Seattle in 2020; This disease is associated with heat &amp; drought, likely aggravated by climate change.</a:t>
            </a:r>
            <a:endParaRPr sz="2000">
              <a:solidFill>
                <a:srgbClr val="FF2600"/>
              </a:solidFill>
              <a:latin typeface="Calibri"/>
              <a:ea typeface="Calibri"/>
              <a:cs typeface="Calibri"/>
              <a:sym typeface="Calibri"/>
            </a:endParaRPr>
          </a:p>
          <a:p>
            <a:pPr>
              <a:defRPr sz="2000">
                <a:solidFill>
                  <a:srgbClr val="FF2600"/>
                </a:solidFill>
                <a:latin typeface="Calibri"/>
                <a:ea typeface="Calibri"/>
                <a:cs typeface="Calibri"/>
                <a:sym typeface="Calibri"/>
              </a:defRPr>
            </a:pPr>
          </a:p>
          <a:p>
            <a:pPr>
              <a:defRPr sz="2000">
                <a:solidFill>
                  <a:srgbClr val="FF2600"/>
                </a:solidFill>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9" name="Shape 479"/>
          <p:cNvSpPr/>
          <p:nvPr>
            <p:ph type="sldImg"/>
          </p:nvPr>
        </p:nvSpPr>
        <p:spPr>
          <a:prstGeom prst="rect">
            <a:avLst/>
          </a:prstGeom>
        </p:spPr>
        <p:txBody>
          <a:bodyPr/>
          <a:lstStyle/>
          <a:p>
            <a:pPr/>
          </a:p>
        </p:txBody>
      </p:sp>
      <p:sp>
        <p:nvSpPr>
          <p:cNvPr id="480" name="Shape 480"/>
          <p:cNvSpPr/>
          <p:nvPr>
            <p:ph type="body" sz="quarter" idx="1"/>
          </p:nvPr>
        </p:nvSpPr>
        <p:spPr>
          <a:prstGeom prst="rect">
            <a:avLst/>
          </a:prstGeom>
        </p:spPr>
        <p:txBody>
          <a:bodyPr/>
          <a:lstStyle/>
          <a:p>
            <a:pPr>
              <a:defRPr sz="1800"/>
            </a:pPr>
            <a:r>
              <a:t>SLIDE 26 NATIVES USE LESS WATER, FERTILIZER, AND P</a:t>
            </a:r>
            <a:r>
              <a:rPr sz="1600"/>
              <a:t>ESTICIDES – MYTH OR REALITY</a:t>
            </a:r>
            <a:br>
              <a:rPr sz="1600"/>
            </a:br>
            <a:endParaRPr sz="1600">
              <a:latin typeface="Calibri"/>
              <a:ea typeface="Calibri"/>
              <a:cs typeface="Calibri"/>
              <a:sym typeface="Calibri"/>
            </a:endParaRPr>
          </a:p>
          <a:p>
            <a:pPr>
              <a:defRPr sz="1600"/>
            </a:pPr>
            <a:r>
              <a:t>Native plants depend on an underground source of water or a dormant seed bank in the ground. Some depend on fire to start germinating. In areas where the water table is increasingly low due to extended drought conditions, native plants will need to depend on irrigated water. If a home garden has a good irrigation system, natives can thrive even if the water table is very low. Under good local conditions, most natives do not need extra fertilizer. As for pesticides, native plants are well adapted to deal with specific local pests and predators and when isolated from non-natives, will not usually need pesticides.  The problem comes in when pests from neighbor’s gardens or invasive pests arrive that native plants are not ready for. When natives can adapt to urban garden environments, they are low maintenance and attract native pollinators and birds.</a:t>
            </a:r>
            <a:endParaRPr sz="2000">
              <a:solidFill>
                <a:srgbClr val="FF2600"/>
              </a:solidFill>
              <a:latin typeface="Calibri"/>
              <a:ea typeface="Calibri"/>
              <a:cs typeface="Calibri"/>
              <a:sym typeface="Calibri"/>
            </a:endParaRPr>
          </a:p>
          <a:p>
            <a:pPr>
              <a:defRPr sz="2000">
                <a:solidFill>
                  <a:srgbClr val="FF2600"/>
                </a:solidFill>
                <a:latin typeface="Calibri"/>
                <a:ea typeface="Calibri"/>
                <a:cs typeface="Calibri"/>
                <a:sym typeface="Calibri"/>
              </a:defRPr>
            </a:pPr>
          </a:p>
          <a:p>
            <a:pPr>
              <a:defRPr sz="2000">
                <a:solidFill>
                  <a:srgbClr val="FF2600"/>
                </a:solidFill>
                <a:latin typeface="Calibri"/>
                <a:ea typeface="Calibri"/>
                <a:cs typeface="Calibri"/>
                <a:sym typeface="Calibri"/>
              </a:defRPr>
            </a:pPr>
          </a:p>
          <a:p>
            <a:pPr>
              <a:defRPr sz="2000">
                <a:solidFill>
                  <a:srgbClr val="FF2600"/>
                </a:solidFill>
                <a:latin typeface="Calibri"/>
                <a:ea typeface="Calibri"/>
                <a:cs typeface="Calibri"/>
                <a:sym typeface="Calibri"/>
              </a:defRPr>
            </a:pPr>
          </a:p>
          <a:p>
            <a:pPr>
              <a:defRPr i="1" sz="2000">
                <a:latin typeface="Calibri"/>
                <a:ea typeface="Calibri"/>
                <a:cs typeface="Calibri"/>
                <a:sym typeface="Calibri"/>
              </a:defRPr>
            </a:pPr>
            <a:r>
              <a:t>_____</a:t>
            </a:r>
            <a:br/>
            <a:r>
              <a:t>Throughout this presentation there are links to documents of various file types.</a:t>
            </a:r>
            <a:br/>
            <a:r>
              <a:t>Please contact our </a:t>
            </a:r>
            <a:r>
              <a:rPr i="0" sz="1200" u="sng">
                <a:solidFill>
                  <a:srgbClr val="0000FF"/>
                </a:solidFill>
                <a:uFill>
                  <a:solidFill>
                    <a:srgbClr val="0000FF"/>
                  </a:solidFill>
                </a:uFill>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2" name="Shape 492"/>
          <p:cNvSpPr/>
          <p:nvPr>
            <p:ph type="sldImg"/>
          </p:nvPr>
        </p:nvSpPr>
        <p:spPr>
          <a:prstGeom prst="rect">
            <a:avLst/>
          </a:prstGeom>
        </p:spPr>
        <p:txBody>
          <a:bodyPr/>
          <a:lstStyle/>
          <a:p>
            <a:pPr/>
          </a:p>
        </p:txBody>
      </p:sp>
      <p:sp>
        <p:nvSpPr>
          <p:cNvPr id="493" name="Shape 493"/>
          <p:cNvSpPr/>
          <p:nvPr>
            <p:ph type="body" sz="quarter" idx="1"/>
          </p:nvPr>
        </p:nvSpPr>
        <p:spPr>
          <a:prstGeom prst="rect">
            <a:avLst/>
          </a:prstGeom>
        </p:spPr>
        <p:txBody>
          <a:bodyPr/>
          <a:lstStyle/>
          <a:p>
            <a:pPr>
              <a:defRPr sz="1800"/>
            </a:pPr>
            <a:r>
              <a:t>SLIDE 27 BIG LEAF MAPLE DECLINE</a:t>
            </a:r>
            <a:endParaRPr sz="1200">
              <a:latin typeface="Calibri"/>
              <a:ea typeface="Calibri"/>
              <a:cs typeface="Calibri"/>
              <a:sym typeface="Calibri"/>
            </a:endParaRPr>
          </a:p>
          <a:p>
            <a:pPr>
              <a:defRPr sz="1200">
                <a:latin typeface="Calibri"/>
                <a:ea typeface="Calibri"/>
                <a:cs typeface="Calibri"/>
                <a:sym typeface="Calibri"/>
              </a:defRPr>
            </a:pPr>
          </a:p>
          <a:p>
            <a:pPr>
              <a:defRPr sz="1600"/>
            </a:pPr>
            <a:r>
              <a:t>Since 2011, scientists, concerned hikers and residents have observed more stressed and dying bigleaf maple across urban and suburban neighborhoods as well as in forested areas. Often the leaves are the first to shrivel and die, eventually leaving some trees completely bare. While forest pathologists have ruled out several specific diseases, the overall cause of the tree’s decline has stumped experts for years.</a:t>
            </a:r>
            <a:endParaRPr>
              <a:latin typeface="Calibri"/>
              <a:ea typeface="Calibri"/>
              <a:cs typeface="Calibri"/>
              <a:sym typeface="Calibri"/>
            </a:endParaRPr>
          </a:p>
          <a:p>
            <a:pPr>
              <a:defRPr sz="1600"/>
            </a:pPr>
            <a:r>
              <a:t>A new study led by the University of Washington, in collaboration with Washington Department of Natural Resources, has found that bigleaf maple die-off in Washington is linked to hotter, drier summers that predispose this species to decline. These conditions essentially weaken the tree’s immune system, making it easier to succumb to other stressors and diseases. In addition to warmer, drier weather, the researchers found that bigleaf maple are more likely to decline near roads and other development — especially in hotter urban areas.</a:t>
            </a:r>
            <a:endParaRPr sz="2000">
              <a:solidFill>
                <a:srgbClr val="FF2600"/>
              </a:solidFill>
              <a:latin typeface="Calibri"/>
              <a:ea typeface="Calibri"/>
              <a:cs typeface="Calibri"/>
              <a:sym typeface="Calibri"/>
            </a:endParaRPr>
          </a:p>
          <a:p>
            <a:pPr>
              <a:defRPr sz="2000">
                <a:solidFill>
                  <a:srgbClr val="FF2600"/>
                </a:solidFill>
                <a:latin typeface="Calibri"/>
                <a:ea typeface="Calibri"/>
                <a:cs typeface="Calibri"/>
                <a:sym typeface="Calibri"/>
              </a:defRPr>
            </a:pPr>
          </a:p>
          <a:p>
            <a:pPr>
              <a:defRPr sz="2000">
                <a:solidFill>
                  <a:srgbClr val="FF2600"/>
                </a:solidFill>
                <a:latin typeface="Calibri"/>
                <a:ea typeface="Calibri"/>
                <a:cs typeface="Calibri"/>
                <a:sym typeface="Calibri"/>
              </a:defRPr>
            </a:pPr>
          </a:p>
          <a:p>
            <a:pPr>
              <a:defRPr sz="2000">
                <a:solidFill>
                  <a:srgbClr val="FF2600"/>
                </a:solidFill>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6" name="Shape 506"/>
          <p:cNvSpPr/>
          <p:nvPr>
            <p:ph type="sldImg"/>
          </p:nvPr>
        </p:nvSpPr>
        <p:spPr>
          <a:prstGeom prst="rect">
            <a:avLst/>
          </a:prstGeom>
        </p:spPr>
        <p:txBody>
          <a:bodyPr/>
          <a:lstStyle/>
          <a:p>
            <a:pPr/>
          </a:p>
        </p:txBody>
      </p:sp>
      <p:sp>
        <p:nvSpPr>
          <p:cNvPr id="507" name="Shape 507"/>
          <p:cNvSpPr/>
          <p:nvPr>
            <p:ph type="body" sz="quarter" idx="1"/>
          </p:nvPr>
        </p:nvSpPr>
        <p:spPr>
          <a:prstGeom prst="rect">
            <a:avLst/>
          </a:prstGeom>
        </p:spPr>
        <p:txBody>
          <a:bodyPr/>
          <a:lstStyle/>
          <a:p>
            <a:pPr>
              <a:defRPr sz="1800"/>
            </a:pPr>
            <a:r>
              <a:t>SLIDE 28 BOTTOM LINE ON NATIVES</a:t>
            </a:r>
            <a:endParaRPr sz="1200">
              <a:latin typeface="Calibri"/>
              <a:ea typeface="Calibri"/>
              <a:cs typeface="Calibri"/>
              <a:sym typeface="Calibri"/>
            </a:endParaRPr>
          </a:p>
          <a:p>
            <a:pPr>
              <a:defRPr sz="1200">
                <a:latin typeface="Calibri"/>
                <a:ea typeface="Calibri"/>
                <a:cs typeface="Calibri"/>
                <a:sym typeface="Calibri"/>
              </a:defRPr>
            </a:pPr>
          </a:p>
          <a:p>
            <a:pPr>
              <a:defRPr sz="1600"/>
            </a:pPr>
            <a:r>
              <a:t>Do best in their native environments and can struggle in urban gardens</a:t>
            </a:r>
            <a:endParaRPr>
              <a:latin typeface="Calibri"/>
              <a:ea typeface="Calibri"/>
              <a:cs typeface="Calibri"/>
              <a:sym typeface="Calibri"/>
            </a:endParaRPr>
          </a:p>
          <a:p>
            <a:pPr>
              <a:defRPr sz="1600"/>
            </a:pPr>
            <a:r>
              <a:t>Seem to be losing ground to invasives</a:t>
            </a:r>
            <a:endParaRPr>
              <a:latin typeface="Calibri"/>
              <a:ea typeface="Calibri"/>
              <a:cs typeface="Calibri"/>
              <a:sym typeface="Calibri"/>
            </a:endParaRPr>
          </a:p>
          <a:p>
            <a:pPr>
              <a:defRPr sz="1600"/>
            </a:pPr>
            <a:r>
              <a:t>Still provide biodiversity</a:t>
            </a:r>
            <a:endParaRPr>
              <a:latin typeface="Calibri"/>
              <a:ea typeface="Calibri"/>
              <a:cs typeface="Calibri"/>
              <a:sym typeface="Calibri"/>
            </a:endParaRPr>
          </a:p>
          <a:p>
            <a:pPr>
              <a:defRPr sz="1600"/>
            </a:pPr>
            <a:r>
              <a:t>Generally use less fertilizer and fewer pesticides</a:t>
            </a:r>
            <a:endParaRPr sz="2000">
              <a:solidFill>
                <a:srgbClr val="FF2600"/>
              </a:solidFill>
              <a:latin typeface="Calibri"/>
              <a:ea typeface="Calibri"/>
              <a:cs typeface="Calibri"/>
              <a:sym typeface="Calibri"/>
            </a:endParaRPr>
          </a:p>
          <a:p>
            <a:pPr>
              <a:defRPr sz="2000">
                <a:solidFill>
                  <a:srgbClr val="FF2600"/>
                </a:solidFill>
                <a:latin typeface="Calibri"/>
                <a:ea typeface="Calibri"/>
                <a:cs typeface="Calibri"/>
                <a:sym typeface="Calibri"/>
              </a:defRPr>
            </a:pPr>
          </a:p>
          <a:p>
            <a:pPr>
              <a:defRPr sz="2000">
                <a:solidFill>
                  <a:srgbClr val="FF2600"/>
                </a:solidFill>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9" name="Shape 519"/>
          <p:cNvSpPr/>
          <p:nvPr>
            <p:ph type="sldImg"/>
          </p:nvPr>
        </p:nvSpPr>
        <p:spPr>
          <a:prstGeom prst="rect">
            <a:avLst/>
          </a:prstGeom>
        </p:spPr>
        <p:txBody>
          <a:bodyPr/>
          <a:lstStyle/>
          <a:p>
            <a:pPr/>
          </a:p>
        </p:txBody>
      </p:sp>
      <p:sp>
        <p:nvSpPr>
          <p:cNvPr id="520" name="Shape 520"/>
          <p:cNvSpPr/>
          <p:nvPr>
            <p:ph type="body" sz="quarter" idx="1"/>
          </p:nvPr>
        </p:nvSpPr>
        <p:spPr>
          <a:prstGeom prst="rect">
            <a:avLst/>
          </a:prstGeom>
        </p:spPr>
        <p:txBody>
          <a:bodyPr/>
          <a:lstStyle/>
          <a:p>
            <a:pPr>
              <a:defRPr sz="1800"/>
            </a:pPr>
            <a:r>
              <a:t>SLIDE 29  AND WHAT ABOUT CULTIVARS AND NATIVARS? </a:t>
            </a:r>
            <a:br/>
            <a:endParaRPr sz="1200">
              <a:latin typeface="Calibri"/>
              <a:ea typeface="Calibri"/>
              <a:cs typeface="Calibri"/>
              <a:sym typeface="Calibri"/>
            </a:endParaRPr>
          </a:p>
          <a:p>
            <a:pPr>
              <a:defRPr sz="1800"/>
            </a:pPr>
            <a:r>
              <a:t>Cultivars and nativars are favorites in many of our gardens because they come in such a wide variety of colors and forms. Many of them are specifically bred to be more disease and pest resistant than native varieties. like the cultivar to resist Dutch Elm Disease. Unlike plants grown from seed or plants grown in the wild, which could produce different characteristics and more genetic diversity, cultivars actually reduce genetic diversity which is a real drawback. There is ongoing research on water and fertilizer use in cultivars.</a:t>
            </a:r>
            <a:endParaRPr sz="2000">
              <a:solidFill>
                <a:srgbClr val="FF2600"/>
              </a:solidFill>
              <a:latin typeface="Calibri"/>
              <a:ea typeface="Calibri"/>
              <a:cs typeface="Calibri"/>
              <a:sym typeface="Calibri"/>
            </a:endParaRPr>
          </a:p>
          <a:p>
            <a:pPr>
              <a:defRPr sz="2000">
                <a:solidFill>
                  <a:srgbClr val="FF2600"/>
                </a:solidFill>
                <a:latin typeface="Calibri"/>
                <a:ea typeface="Calibri"/>
                <a:cs typeface="Calibri"/>
                <a:sym typeface="Calibri"/>
              </a:defRPr>
            </a:pPr>
          </a:p>
          <a:p>
            <a:pPr>
              <a:defRPr sz="2000">
                <a:solidFill>
                  <a:srgbClr val="FF2600"/>
                </a:solidFill>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a:r>
              <a:t>WSU Extension is the front door to the University. It extends non-credit education to people throughout the state.</a:t>
            </a:r>
          </a:p>
          <a:p>
            <a:pPr/>
            <a:r>
              <a:t>WSU Extension empowers people, organizations, businesses, and communities to find solutions for local issues.</a:t>
            </a:r>
          </a:p>
          <a:p>
            <a:pPr/>
            <a:r>
              <a:t>WSU Extension is recognized for its science-based educational programs and collaboration with community partners to create a culture of life-long learning.</a:t>
            </a:r>
          </a:p>
          <a:p>
            <a:pPr/>
            <a:r>
              <a:t>Such programs include 4H, Agriculture, Community and Economic Development, Youth and Families, Nutrition, Gardening and natural resources.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2" name="Shape 532"/>
          <p:cNvSpPr/>
          <p:nvPr>
            <p:ph type="sldImg"/>
          </p:nvPr>
        </p:nvSpPr>
        <p:spPr>
          <a:prstGeom prst="rect">
            <a:avLst/>
          </a:prstGeom>
        </p:spPr>
        <p:txBody>
          <a:bodyPr/>
          <a:lstStyle/>
          <a:p>
            <a:pPr/>
          </a:p>
        </p:txBody>
      </p:sp>
      <p:sp>
        <p:nvSpPr>
          <p:cNvPr id="533" name="Shape 533"/>
          <p:cNvSpPr/>
          <p:nvPr>
            <p:ph type="body" sz="quarter" idx="1"/>
          </p:nvPr>
        </p:nvSpPr>
        <p:spPr>
          <a:prstGeom prst="rect">
            <a:avLst/>
          </a:prstGeom>
        </p:spPr>
        <p:txBody>
          <a:bodyPr/>
          <a:lstStyle/>
          <a:p>
            <a:pPr>
              <a:defRPr sz="1800"/>
            </a:pPr>
            <a:r>
              <a:t>SLIDE 30 </a:t>
            </a:r>
            <a:endParaRPr sz="1200">
              <a:latin typeface="Calibri"/>
              <a:ea typeface="Calibri"/>
              <a:cs typeface="Calibri"/>
              <a:sym typeface="Calibri"/>
            </a:endParaRPr>
          </a:p>
          <a:p>
            <a:pPr>
              <a:defRPr sz="1200">
                <a:latin typeface="Calibri"/>
                <a:ea typeface="Calibri"/>
                <a:cs typeface="Calibri"/>
                <a:sym typeface="Calibri"/>
              </a:defRPr>
            </a:pPr>
          </a:p>
          <a:p>
            <a:pPr>
              <a:defRPr sz="1800"/>
            </a:pPr>
            <a:r>
              <a:t>Perennials have some advantages compared to natives and cultivars. Gardeners have to choose from an abundance of colors, shapes, and sizes. So much variety attracts numerous different pollinators.</a:t>
            </a:r>
            <a:endParaRPr sz="1200">
              <a:latin typeface="Calibri"/>
              <a:ea typeface="Calibri"/>
              <a:cs typeface="Calibri"/>
              <a:sym typeface="Calibri"/>
            </a:endParaRPr>
          </a:p>
          <a:p>
            <a:pPr>
              <a:defRPr sz="1800"/>
            </a:pPr>
            <a:r>
              <a:t>With careful planning, a garden can have perennials in bloom all year and over multiple seasons providing a good food source for pollinators and wildlife.</a:t>
            </a:r>
            <a:endParaRPr sz="1200">
              <a:latin typeface="Calibri"/>
              <a:ea typeface="Calibri"/>
              <a:cs typeface="Calibri"/>
              <a:sym typeface="Calibri"/>
            </a:endParaRPr>
          </a:p>
          <a:p>
            <a:pPr>
              <a:defRPr sz="1800"/>
            </a:pPr>
            <a:r>
              <a:t>Perennials have longer root systems so they can better hold moisture and are a good source for storing carbon in soils. The longer roots and aerated soil reduce erosion and improve the soil. Combined with natives and cultivars, perennials increase biodiversity in home gardens.</a:t>
            </a:r>
            <a:endParaRPr sz="2000">
              <a:solidFill>
                <a:srgbClr val="FF2600"/>
              </a:solidFill>
              <a:latin typeface="Calibri"/>
              <a:ea typeface="Calibri"/>
              <a:cs typeface="Calibri"/>
              <a:sym typeface="Calibri"/>
            </a:endParaRPr>
          </a:p>
          <a:p>
            <a:pPr>
              <a:defRPr sz="2000">
                <a:solidFill>
                  <a:srgbClr val="FF2600"/>
                </a:solidFill>
                <a:latin typeface="Calibri"/>
                <a:ea typeface="Calibri"/>
                <a:cs typeface="Calibri"/>
                <a:sym typeface="Calibri"/>
              </a:defRPr>
            </a:pPr>
          </a:p>
          <a:p>
            <a:pPr>
              <a:defRPr sz="2000">
                <a:solidFill>
                  <a:srgbClr val="FF2600"/>
                </a:solidFill>
                <a:latin typeface="Calibri"/>
                <a:ea typeface="Calibri"/>
                <a:cs typeface="Calibri"/>
                <a:sym typeface="Calibri"/>
              </a:defRPr>
            </a:pPr>
          </a:p>
          <a:p>
            <a:pPr>
              <a:defRPr sz="2000">
                <a:solidFill>
                  <a:srgbClr val="FF2600"/>
                </a:solidFill>
                <a:latin typeface="Calibri"/>
                <a:ea typeface="Calibri"/>
                <a:cs typeface="Calibri"/>
                <a:sym typeface="Calibri"/>
              </a:defRPr>
            </a:pPr>
          </a:p>
          <a:p>
            <a:pPr>
              <a:defRPr i="1" sz="2000">
                <a:latin typeface="Calibri"/>
                <a:ea typeface="Calibri"/>
                <a:cs typeface="Calibri"/>
                <a:sym typeface="Calibri"/>
              </a:defRPr>
            </a:pPr>
            <a:r>
              <a:t>_____</a:t>
            </a:r>
            <a:br/>
            <a:r>
              <a:t>Throughout this presentation there are links to documents of various file types.</a:t>
            </a:r>
            <a:br/>
            <a:r>
              <a:t>Please contact our </a:t>
            </a:r>
            <a:r>
              <a:rPr i="0" sz="1200" u="sng">
                <a:solidFill>
                  <a:srgbClr val="0000FF"/>
                </a:solidFill>
                <a:uFill>
                  <a:solidFill>
                    <a:srgbClr val="0000FF"/>
                  </a:solidFill>
                </a:uFill>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1" name="Shape 541"/>
          <p:cNvSpPr/>
          <p:nvPr>
            <p:ph type="sldImg"/>
          </p:nvPr>
        </p:nvSpPr>
        <p:spPr>
          <a:prstGeom prst="rect">
            <a:avLst/>
          </a:prstGeom>
        </p:spPr>
        <p:txBody>
          <a:bodyPr/>
          <a:lstStyle/>
          <a:p>
            <a:pPr/>
          </a:p>
        </p:txBody>
      </p:sp>
      <p:sp>
        <p:nvSpPr>
          <p:cNvPr id="542" name="Shape 542"/>
          <p:cNvSpPr/>
          <p:nvPr>
            <p:ph type="body" sz="quarter" idx="1"/>
          </p:nvPr>
        </p:nvSpPr>
        <p:spPr>
          <a:prstGeom prst="rect">
            <a:avLst/>
          </a:prstGeom>
        </p:spPr>
        <p:txBody>
          <a:bodyPr/>
          <a:lstStyle/>
          <a:p>
            <a:pPr>
              <a:defRPr sz="1800"/>
            </a:pPr>
            <a:r>
              <a:t>SLIDE 31 ABILITY TO ATTRACT POLLINATORS</a:t>
            </a:r>
          </a:p>
          <a:p>
            <a:pPr>
              <a:defRPr sz="1800"/>
            </a:pPr>
          </a:p>
          <a:p>
            <a:pPr>
              <a:defRPr sz="1800"/>
            </a:pPr>
            <a:r>
              <a:rPr sz="1600"/>
              <a:t>One of our important criteria for adapting to changes in our local climate is the continuing ability to attract pollinators. There have been quite a few studies on the varied attractiveness of natives and cultivars to pollinators. We are going to take a look at two of them.</a:t>
            </a:r>
            <a:r>
              <a:t> </a:t>
            </a:r>
            <a:endParaRPr sz="1200">
              <a:latin typeface="Calibri"/>
              <a:ea typeface="Calibri"/>
              <a:cs typeface="Calibri"/>
              <a:sym typeface="Calibri"/>
            </a:endParaRPr>
          </a:p>
          <a:p>
            <a:pPr>
              <a:defRPr sz="1600"/>
            </a:pPr>
            <a:endParaRPr sz="1200">
              <a:latin typeface="Calibri"/>
              <a:ea typeface="Calibri"/>
              <a:cs typeface="Calibri"/>
              <a:sym typeface="Calibri"/>
            </a:endParaRPr>
          </a:p>
          <a:p>
            <a:pPr>
              <a:defRPr sz="1200">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8" name="Shape 568"/>
          <p:cNvSpPr/>
          <p:nvPr>
            <p:ph type="sldImg"/>
          </p:nvPr>
        </p:nvSpPr>
        <p:spPr>
          <a:prstGeom prst="rect">
            <a:avLst/>
          </a:prstGeom>
        </p:spPr>
        <p:txBody>
          <a:bodyPr/>
          <a:lstStyle/>
          <a:p>
            <a:pPr/>
          </a:p>
        </p:txBody>
      </p:sp>
      <p:sp>
        <p:nvSpPr>
          <p:cNvPr id="569" name="Shape 569"/>
          <p:cNvSpPr/>
          <p:nvPr>
            <p:ph type="body" sz="quarter" idx="1"/>
          </p:nvPr>
        </p:nvSpPr>
        <p:spPr>
          <a:prstGeom prst="rect">
            <a:avLst/>
          </a:prstGeom>
        </p:spPr>
        <p:txBody>
          <a:bodyPr/>
          <a:lstStyle/>
          <a:p>
            <a:pPr>
              <a:defRPr sz="1800"/>
            </a:pPr>
            <a:r>
              <a:t>SLIDE 32 RESEARCH STUDY BY DR DOUGLAS TALLAMY</a:t>
            </a:r>
            <a:endParaRPr sz="1200">
              <a:latin typeface="Calibri"/>
              <a:ea typeface="Calibri"/>
              <a:cs typeface="Calibri"/>
              <a:sym typeface="Calibri"/>
            </a:endParaRPr>
          </a:p>
          <a:p>
            <a:pPr>
              <a:defRPr sz="1200">
                <a:latin typeface="Calibri"/>
                <a:ea typeface="Calibri"/>
                <a:cs typeface="Calibri"/>
                <a:sym typeface="Calibri"/>
              </a:defRPr>
            </a:pPr>
          </a:p>
          <a:p>
            <a:pPr>
              <a:defRPr sz="1600"/>
            </a:pPr>
            <a:r>
              <a:t>The first study is by Dr Douglas Tallamy. Many of you will be familiar with Dr Tallamy, a noted entomologist and professor at the University of Delaware and his book Bringing Nature Home. In this study, he compares native woody plants and their matching cultivars to see which are more effective in supporting native insects, particularly caterpillars. Caterpillars are a key food for many birds. He looks at these 4 characteristics: plant habit, disease resistance, leaf color variation and increased berry size.</a:t>
            </a:r>
            <a:endParaRPr>
              <a:latin typeface="Calibri"/>
              <a:ea typeface="Calibri"/>
              <a:cs typeface="Calibri"/>
              <a:sym typeface="Calibri"/>
            </a:endParaRPr>
          </a:p>
          <a:p>
            <a:pPr>
              <a:defRPr sz="1600"/>
            </a:pPr>
            <a:r>
              <a:t>Plant habit – changing height or form had no effect</a:t>
            </a:r>
            <a:endParaRPr>
              <a:latin typeface="Calibri"/>
              <a:ea typeface="Calibri"/>
              <a:cs typeface="Calibri"/>
              <a:sym typeface="Calibri"/>
            </a:endParaRPr>
          </a:p>
          <a:p>
            <a:pPr>
              <a:defRPr sz="1600"/>
            </a:pPr>
            <a:r>
              <a:t>Disease resistance – Cultivars bred for disease resistance made no difference</a:t>
            </a:r>
            <a:endParaRPr>
              <a:latin typeface="Calibri"/>
              <a:ea typeface="Calibri"/>
              <a:cs typeface="Calibri"/>
              <a:sym typeface="Calibri"/>
            </a:endParaRPr>
          </a:p>
          <a:p>
            <a:pPr>
              <a:defRPr sz="1600"/>
            </a:pPr>
            <a:r>
              <a:t>Leaf color – this is one area where there was a difference. Cultivars with purple leaves were not as attractive as those with green leaves. </a:t>
            </a:r>
            <a:endParaRPr>
              <a:latin typeface="Calibri"/>
              <a:ea typeface="Calibri"/>
              <a:cs typeface="Calibri"/>
              <a:sym typeface="Calibri"/>
            </a:endParaRPr>
          </a:p>
          <a:p>
            <a:pPr>
              <a:defRPr sz="1600"/>
            </a:pPr>
            <a:r>
              <a:t>Leaf variation – the more the variation, the less nutritious the leaves</a:t>
            </a:r>
            <a:endParaRPr>
              <a:latin typeface="Calibri"/>
              <a:ea typeface="Calibri"/>
              <a:cs typeface="Calibri"/>
              <a:sym typeface="Calibri"/>
            </a:endParaRPr>
          </a:p>
          <a:p>
            <a:pPr>
              <a:defRPr sz="1600"/>
            </a:pPr>
            <a:r>
              <a:t>Berry size – Larger berried blueberry cultivars were more appealing</a:t>
            </a:r>
            <a:endParaRPr sz="2000">
              <a:solidFill>
                <a:srgbClr val="FF2600"/>
              </a:solidFill>
              <a:latin typeface="Calibri"/>
              <a:ea typeface="Calibri"/>
              <a:cs typeface="Calibri"/>
              <a:sym typeface="Calibri"/>
            </a:endParaRPr>
          </a:p>
          <a:p>
            <a:pPr>
              <a:defRPr sz="2000">
                <a:solidFill>
                  <a:srgbClr val="FF2600"/>
                </a:solidFill>
                <a:latin typeface="Calibri"/>
                <a:ea typeface="Calibri"/>
                <a:cs typeface="Calibri"/>
                <a:sym typeface="Calibri"/>
              </a:defRPr>
            </a:pPr>
          </a:p>
          <a:p>
            <a:pPr>
              <a:defRPr sz="2000">
                <a:solidFill>
                  <a:srgbClr val="FF2600"/>
                </a:solidFill>
                <a:latin typeface="Calibri"/>
                <a:ea typeface="Calibri"/>
                <a:cs typeface="Calibri"/>
                <a:sym typeface="Calibri"/>
              </a:defRPr>
            </a:pPr>
          </a:p>
          <a:p>
            <a:pPr>
              <a:defRPr sz="2000">
                <a:solidFill>
                  <a:srgbClr val="FF2600"/>
                </a:solidFill>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3" name="Shape 583"/>
          <p:cNvSpPr/>
          <p:nvPr>
            <p:ph type="sldImg"/>
          </p:nvPr>
        </p:nvSpPr>
        <p:spPr>
          <a:prstGeom prst="rect">
            <a:avLst/>
          </a:prstGeom>
        </p:spPr>
        <p:txBody>
          <a:bodyPr/>
          <a:lstStyle/>
          <a:p>
            <a:pPr/>
          </a:p>
        </p:txBody>
      </p:sp>
      <p:sp>
        <p:nvSpPr>
          <p:cNvPr id="584" name="Shape 584"/>
          <p:cNvSpPr/>
          <p:nvPr>
            <p:ph type="body" sz="quarter" idx="1"/>
          </p:nvPr>
        </p:nvSpPr>
        <p:spPr>
          <a:prstGeom prst="rect">
            <a:avLst/>
          </a:prstGeom>
        </p:spPr>
        <p:txBody>
          <a:bodyPr/>
          <a:lstStyle/>
          <a:p>
            <a:pPr>
              <a:defRPr sz="1800"/>
            </a:pPr>
            <a:r>
              <a:t>SLIDE 33  SUMMER WINE CULTIVAR AND NATIVE NINEBARK</a:t>
            </a:r>
            <a:endParaRPr sz="1200">
              <a:latin typeface="Calibri"/>
              <a:ea typeface="Calibri"/>
              <a:cs typeface="Calibri"/>
              <a:sym typeface="Calibri"/>
            </a:endParaRPr>
          </a:p>
          <a:p>
            <a:pPr>
              <a:defRPr sz="1200">
                <a:latin typeface="Calibri"/>
                <a:ea typeface="Calibri"/>
                <a:cs typeface="Calibri"/>
                <a:sym typeface="Calibri"/>
              </a:defRPr>
            </a:pPr>
          </a:p>
          <a:p>
            <a:pPr>
              <a:defRPr sz="1800"/>
            </a:pPr>
            <a:r>
              <a:t>You can see the Summer Wine cultivar with the purple leaves that are less appealing than the native ninebark with green leaves. Tallamy explains that red leaves remove chlorophyll from the leaf and load it with anthocyanins. Choosing plants that are more attractive to wildlife improves the biodiversity and climate resiliency of your garden.</a:t>
            </a:r>
            <a:endParaRPr sz="1200">
              <a:latin typeface="Calibri"/>
              <a:ea typeface="Calibri"/>
              <a:cs typeface="Calibri"/>
              <a:sym typeface="Calibri"/>
            </a:endParaRPr>
          </a:p>
          <a:p>
            <a:pPr>
              <a:defRPr sz="1200">
                <a:latin typeface="Calibri"/>
                <a:ea typeface="Calibri"/>
                <a:cs typeface="Calibri"/>
                <a:sym typeface="Calibri"/>
              </a:defRPr>
            </a:pPr>
          </a:p>
          <a:p>
            <a:pPr>
              <a:defRPr sz="1200">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0" name="Shape 620"/>
          <p:cNvSpPr/>
          <p:nvPr>
            <p:ph type="sldImg"/>
          </p:nvPr>
        </p:nvSpPr>
        <p:spPr>
          <a:prstGeom prst="rect">
            <a:avLst/>
          </a:prstGeom>
        </p:spPr>
        <p:txBody>
          <a:bodyPr/>
          <a:lstStyle/>
          <a:p>
            <a:pPr/>
          </a:p>
        </p:txBody>
      </p:sp>
      <p:sp>
        <p:nvSpPr>
          <p:cNvPr id="621" name="Shape 621"/>
          <p:cNvSpPr/>
          <p:nvPr>
            <p:ph type="body" sz="quarter" idx="1"/>
          </p:nvPr>
        </p:nvSpPr>
        <p:spPr>
          <a:prstGeom prst="rect">
            <a:avLst/>
          </a:prstGeom>
        </p:spPr>
        <p:txBody>
          <a:bodyPr/>
          <a:lstStyle/>
          <a:p>
            <a:pPr>
              <a:defRPr sz="1800"/>
            </a:pPr>
            <a:r>
              <a:t>SLIDE 34 WHICH ARE BETTER FOR POLLINATORS – NATIVE OR CULTIVAR FLOWERING PLANTS?</a:t>
            </a:r>
            <a:endParaRPr sz="1200">
              <a:latin typeface="Calibri"/>
              <a:ea typeface="Calibri"/>
              <a:cs typeface="Calibri"/>
              <a:sym typeface="Calibri"/>
            </a:endParaRPr>
          </a:p>
          <a:p>
            <a:pPr>
              <a:defRPr sz="1200">
                <a:latin typeface="Calibri"/>
                <a:ea typeface="Calibri"/>
                <a:cs typeface="Calibri"/>
                <a:sym typeface="Calibri"/>
              </a:defRPr>
            </a:pPr>
          </a:p>
          <a:p>
            <a:pPr>
              <a:defRPr sz="1800"/>
            </a:pPr>
            <a:r>
              <a:t>The second study we are going to look at is by Dr Annie White of the University of Vermont. She is comparing flowering plants and their attractiveness to pollinators rather than woody plants like Dr Tallamy. The field trial included 500 plants, 14 native species with native cultivar pairings. Read from slide</a:t>
            </a:r>
            <a:endParaRPr sz="1200">
              <a:latin typeface="Calibri"/>
              <a:ea typeface="Calibri"/>
              <a:cs typeface="Calibri"/>
              <a:sym typeface="Calibri"/>
            </a:endParaRPr>
          </a:p>
          <a:p>
            <a:pPr>
              <a:defRPr sz="1200">
                <a:latin typeface="Calibri"/>
                <a:ea typeface="Calibri"/>
                <a:cs typeface="Calibri"/>
                <a:sym typeface="Calibri"/>
              </a:defRPr>
            </a:pPr>
          </a:p>
          <a:p>
            <a:pPr>
              <a:defRPr sz="1200">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8" name="Shape 638"/>
          <p:cNvSpPr/>
          <p:nvPr>
            <p:ph type="sldImg"/>
          </p:nvPr>
        </p:nvSpPr>
        <p:spPr>
          <a:prstGeom prst="rect">
            <a:avLst/>
          </a:prstGeom>
        </p:spPr>
        <p:txBody>
          <a:bodyPr/>
          <a:lstStyle/>
          <a:p>
            <a:pPr/>
          </a:p>
        </p:txBody>
      </p:sp>
      <p:sp>
        <p:nvSpPr>
          <p:cNvPr id="639" name="Shape 639"/>
          <p:cNvSpPr/>
          <p:nvPr>
            <p:ph type="body" sz="quarter" idx="1"/>
          </p:nvPr>
        </p:nvSpPr>
        <p:spPr>
          <a:prstGeom prst="rect">
            <a:avLst/>
          </a:prstGeom>
        </p:spPr>
        <p:txBody>
          <a:bodyPr/>
          <a:lstStyle/>
          <a:p>
            <a:pPr>
              <a:defRPr sz="1800"/>
            </a:pPr>
            <a:r>
              <a:t>SLIDE 35 PHOTO OF 3 CONEFLOWERS</a:t>
            </a:r>
            <a:endParaRPr sz="1200">
              <a:latin typeface="Calibri"/>
              <a:ea typeface="Calibri"/>
              <a:cs typeface="Calibri"/>
              <a:sym typeface="Calibri"/>
            </a:endParaRPr>
          </a:p>
          <a:p>
            <a:pPr>
              <a:defRPr sz="1200">
                <a:latin typeface="Calibri"/>
                <a:ea typeface="Calibri"/>
                <a:cs typeface="Calibri"/>
                <a:sym typeface="Calibri"/>
              </a:defRPr>
            </a:pPr>
          </a:p>
          <a:p>
            <a:pPr>
              <a:defRPr sz="1800"/>
            </a:pPr>
            <a:r>
              <a:t>The flowering plant that has some of the most cultivars in the coneflower or echinacea.  These are 3 coneflowers from White’s study. The native was the most appealing to pollinators, the “White Swan” cultivar which is a shorter variety was next and the least appealing was the “Double Pink Surprise”. The double flowered coneflower has modified the stamens and carpels to make additional petals. This makes it harder for pollinators to reach the pollen and nectar and often these flowers are sterile.</a:t>
            </a:r>
            <a:endParaRPr sz="1200">
              <a:latin typeface="Calibri"/>
              <a:ea typeface="Calibri"/>
              <a:cs typeface="Calibri"/>
              <a:sym typeface="Calibri"/>
            </a:endParaRPr>
          </a:p>
          <a:p>
            <a:pPr>
              <a:defRPr sz="1200">
                <a:latin typeface="Calibri"/>
                <a:ea typeface="Calibri"/>
                <a:cs typeface="Calibri"/>
                <a:sym typeface="Calibri"/>
              </a:defRPr>
            </a:pPr>
          </a:p>
          <a:p>
            <a:pPr>
              <a:defRPr sz="1200">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9" name="Shape 649"/>
          <p:cNvSpPr/>
          <p:nvPr>
            <p:ph type="sldImg"/>
          </p:nvPr>
        </p:nvSpPr>
        <p:spPr>
          <a:prstGeom prst="rect">
            <a:avLst/>
          </a:prstGeom>
        </p:spPr>
        <p:txBody>
          <a:bodyPr/>
          <a:lstStyle/>
          <a:p>
            <a:pPr/>
          </a:p>
        </p:txBody>
      </p:sp>
      <p:sp>
        <p:nvSpPr>
          <p:cNvPr id="650" name="Shape 650"/>
          <p:cNvSpPr/>
          <p:nvPr>
            <p:ph type="body" sz="quarter" idx="1"/>
          </p:nvPr>
        </p:nvSpPr>
        <p:spPr>
          <a:prstGeom prst="rect">
            <a:avLst/>
          </a:prstGeom>
        </p:spPr>
        <p:txBody>
          <a:bodyPr/>
          <a:lstStyle/>
          <a:p>
            <a:pPr>
              <a:defRPr sz="1800"/>
            </a:pPr>
            <a:r>
              <a:t>SLIDE 36 CHOOSING A CULTIVAR QUOTATION</a:t>
            </a:r>
            <a:endParaRPr sz="1200">
              <a:latin typeface="Calibri"/>
              <a:ea typeface="Calibri"/>
              <a:cs typeface="Calibri"/>
              <a:sym typeface="Calibri"/>
            </a:endParaRPr>
          </a:p>
          <a:p>
            <a:pPr>
              <a:defRPr sz="1200">
                <a:latin typeface="Calibri"/>
                <a:ea typeface="Calibri"/>
                <a:cs typeface="Calibri"/>
                <a:sym typeface="Calibri"/>
              </a:defRPr>
            </a:pPr>
          </a:p>
          <a:p>
            <a:pPr>
              <a:defRPr sz="1800"/>
            </a:pPr>
            <a:r>
              <a:t>Read the slide</a:t>
            </a:r>
            <a:endParaRPr sz="1200">
              <a:latin typeface="Calibri"/>
              <a:ea typeface="Calibri"/>
              <a:cs typeface="Calibri"/>
              <a:sym typeface="Calibri"/>
            </a:endParaRPr>
          </a:p>
          <a:p>
            <a:pPr>
              <a:defRPr sz="1200">
                <a:latin typeface="Calibri"/>
                <a:ea typeface="Calibri"/>
                <a:cs typeface="Calibri"/>
                <a:sym typeface="Calibri"/>
              </a:defRPr>
            </a:pPr>
          </a:p>
          <a:p>
            <a:pPr>
              <a:defRPr sz="1200">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3" name="Shape 663"/>
          <p:cNvSpPr/>
          <p:nvPr>
            <p:ph type="sldImg"/>
          </p:nvPr>
        </p:nvSpPr>
        <p:spPr>
          <a:prstGeom prst="rect">
            <a:avLst/>
          </a:prstGeom>
        </p:spPr>
        <p:txBody>
          <a:bodyPr/>
          <a:lstStyle/>
          <a:p>
            <a:pPr/>
          </a:p>
        </p:txBody>
      </p:sp>
      <p:sp>
        <p:nvSpPr>
          <p:cNvPr id="664" name="Shape 664"/>
          <p:cNvSpPr/>
          <p:nvPr>
            <p:ph type="body" sz="quarter" idx="1"/>
          </p:nvPr>
        </p:nvSpPr>
        <p:spPr>
          <a:prstGeom prst="rect">
            <a:avLst/>
          </a:prstGeom>
        </p:spPr>
        <p:txBody>
          <a:bodyPr/>
          <a:lstStyle/>
          <a:p>
            <a:pPr>
              <a:defRPr sz="1800"/>
            </a:pPr>
            <a:r>
              <a:t>SLIDE 37 IDEAS TO INCREASE CLIMATE R</a:t>
            </a:r>
            <a:r>
              <a:rPr sz="1600"/>
              <a:t>ESILIENCY</a:t>
            </a:r>
            <a:endParaRPr sz="1600">
              <a:latin typeface="Calibri"/>
              <a:ea typeface="Calibri"/>
              <a:cs typeface="Calibri"/>
              <a:sym typeface="Calibri"/>
            </a:endParaRPr>
          </a:p>
          <a:p>
            <a:pPr>
              <a:defRPr sz="1600">
                <a:latin typeface="Calibri"/>
                <a:ea typeface="Calibri"/>
                <a:cs typeface="Calibri"/>
                <a:sym typeface="Calibri"/>
              </a:defRPr>
            </a:pPr>
          </a:p>
          <a:p>
            <a:pPr>
              <a:defRPr sz="1600"/>
            </a:pPr>
            <a:r>
              <a:t>We have compared how natives, cultivars, and perennials are adapting to climate change. To sum up, here are some ways to add climate resiliency in our home gardens:</a:t>
            </a:r>
            <a:endParaRPr>
              <a:latin typeface="Calibri"/>
              <a:ea typeface="Calibri"/>
              <a:cs typeface="Calibri"/>
              <a:sym typeface="Calibri"/>
            </a:endParaRPr>
          </a:p>
          <a:p>
            <a:pPr>
              <a:defRPr sz="1600"/>
            </a:pPr>
            <a:r>
              <a:rPr>
                <a:latin typeface="Calibri"/>
                <a:ea typeface="Calibri"/>
                <a:cs typeface="Calibri"/>
                <a:sym typeface="Calibri"/>
              </a:rPr>
              <a:t>—</a:t>
            </a:r>
            <a:r>
              <a:t>Reduce invasive plant species  -- early detection, eradication, and management of invasives</a:t>
            </a:r>
            <a:endParaRPr>
              <a:latin typeface="Calibri"/>
              <a:ea typeface="Calibri"/>
              <a:cs typeface="Calibri"/>
              <a:sym typeface="Calibri"/>
            </a:endParaRPr>
          </a:p>
          <a:p>
            <a:pPr>
              <a:defRPr sz="1600"/>
            </a:pPr>
            <a:r>
              <a:rPr>
                <a:latin typeface="Calibri"/>
                <a:ea typeface="Calibri"/>
                <a:cs typeface="Calibri"/>
                <a:sym typeface="Calibri"/>
              </a:rPr>
              <a:t>—</a:t>
            </a:r>
            <a:r>
              <a:t>Consider planting both natives and non-natives – that would include perennials and cultivars. Improves the biodiversity in our gardens and provides a greater variety of plants for pollinators</a:t>
            </a:r>
          </a:p>
          <a:p>
            <a:pPr>
              <a:defRPr sz="1600"/>
            </a:pPr>
            <a:r>
              <a:t>—Think about the pollinator value of the plant — can pollinators easily access the nectar and pollen?</a:t>
            </a:r>
          </a:p>
          <a:p>
            <a:pPr>
              <a:defRPr sz="1600"/>
            </a:pPr>
            <a:r>
              <a:t>—Pay attention to plant labels for cold tolerance and planting zone for heat tolerance</a:t>
            </a:r>
          </a:p>
          <a:p>
            <a:pPr>
              <a:defRPr sz="1600"/>
            </a:pPr>
            <a:r>
              <a:t>—Take advantage of the research studies to find drought tolerant plants</a:t>
            </a:r>
          </a:p>
          <a:p>
            <a:pPr>
              <a:defRPr sz="1600"/>
            </a:pPr>
            <a:r>
              <a:t>—Remember</a:t>
            </a:r>
            <a:r>
              <a:rPr>
                <a:latin typeface="Calibri"/>
                <a:ea typeface="Calibri"/>
                <a:cs typeface="Calibri"/>
                <a:sym typeface="Calibri"/>
              </a:rPr>
              <a:t> </a:t>
            </a:r>
            <a:r>
              <a:t>right plant, right place – for natives, try and match the native habitat as closely as possible; consider type and quantity of irrigation; group plants with similar water and light needs together</a:t>
            </a:r>
            <a:endParaRPr sz="1200">
              <a:latin typeface="Calibri"/>
              <a:ea typeface="Calibri"/>
              <a:cs typeface="Calibri"/>
              <a:sym typeface="Calibri"/>
            </a:endParaRPr>
          </a:p>
          <a:p>
            <a:pPr>
              <a:defRPr sz="1800"/>
            </a:pPr>
            <a:endParaRPr sz="1200">
              <a:latin typeface="Calibri"/>
              <a:ea typeface="Calibri"/>
              <a:cs typeface="Calibri"/>
              <a:sym typeface="Calibri"/>
            </a:endParaRPr>
          </a:p>
          <a:p>
            <a:pPr>
              <a:defRPr i="1" sz="1600"/>
            </a:pPr>
            <a:r>
              <a:t>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7" name="Shape 677"/>
          <p:cNvSpPr/>
          <p:nvPr>
            <p:ph type="sldImg"/>
          </p:nvPr>
        </p:nvSpPr>
        <p:spPr>
          <a:prstGeom prst="rect">
            <a:avLst/>
          </a:prstGeom>
        </p:spPr>
        <p:txBody>
          <a:bodyPr/>
          <a:lstStyle/>
          <a:p>
            <a:pPr/>
          </a:p>
        </p:txBody>
      </p:sp>
      <p:sp>
        <p:nvSpPr>
          <p:cNvPr id="678" name="Shape 678"/>
          <p:cNvSpPr/>
          <p:nvPr>
            <p:ph type="body" sz="quarter" idx="1"/>
          </p:nvPr>
        </p:nvSpPr>
        <p:spPr>
          <a:prstGeom prst="rect">
            <a:avLst/>
          </a:prstGeom>
        </p:spPr>
        <p:txBody>
          <a:bodyPr/>
          <a:lstStyle/>
          <a:p>
            <a:pPr>
              <a:defRPr sz="1800"/>
            </a:pPr>
            <a:r>
              <a:t>SLIDE 38 VANISH, ADAPT, OR MIGRATE</a:t>
            </a:r>
          </a:p>
          <a:p>
            <a:pPr>
              <a:defRPr sz="1800"/>
            </a:pPr>
          </a:p>
          <a:p>
            <a:pPr>
              <a:defRPr sz="1600"/>
            </a:pPr>
            <a:r>
              <a:t>We hope ongoing and future studies will prevent our favorite plants from Vanishing – Facing extinction, loss of habitat, being overrun by invasives, or becoming susceptible to new diseases and pests</a:t>
            </a:r>
          </a:p>
          <a:p>
            <a:pPr>
              <a:defRPr sz="1600"/>
            </a:pPr>
            <a:r>
              <a:t>The fate of our Future Favorite plants will depend on their ability to </a:t>
            </a:r>
          </a:p>
          <a:p>
            <a:pPr>
              <a:defRPr b="1" sz="1600"/>
            </a:pPr>
            <a:r>
              <a:t>Adapt </a:t>
            </a:r>
            <a:r>
              <a:rPr b="0"/>
              <a:t> to our changing PNW climate -- </a:t>
            </a:r>
            <a:r>
              <a:rPr b="0">
                <a:latin typeface="Roboto"/>
                <a:ea typeface="Roboto"/>
                <a:cs typeface="Roboto"/>
                <a:sym typeface="Roboto"/>
              </a:rPr>
              <a:t>by altering their metabolism and growth,, flowering cycle, reproduction, or appeal to pollinators</a:t>
            </a:r>
          </a:p>
          <a:p>
            <a:pPr>
              <a:defRPr b="1" sz="1600">
                <a:latin typeface="Roboto"/>
                <a:ea typeface="Roboto"/>
                <a:cs typeface="Roboto"/>
                <a:sym typeface="Roboto"/>
              </a:defRPr>
            </a:pPr>
            <a:r>
              <a:t>Migrate</a:t>
            </a:r>
            <a:r>
              <a:rPr b="0"/>
              <a:t> --  Toward areas with more favorable climatic conditions either by seed dispersal or by human action</a:t>
            </a:r>
            <a:endParaRPr>
              <a:latin typeface="+mn-lt"/>
              <a:ea typeface="+mn-ea"/>
              <a:cs typeface="+mn-cs"/>
              <a:sym typeface="Arial"/>
            </a:endParaRPr>
          </a:p>
          <a:p>
            <a:pPr>
              <a:defRPr sz="1600">
                <a:latin typeface="Roboto"/>
                <a:ea typeface="Roboto"/>
                <a:cs typeface="Roboto"/>
                <a:sym typeface="Roboto"/>
              </a:defRPr>
            </a:pPr>
            <a:r>
              <a:t> </a:t>
            </a:r>
            <a:endParaRPr>
              <a:latin typeface="+mn-lt"/>
              <a:ea typeface="+mn-ea"/>
              <a:cs typeface="+mn-cs"/>
              <a:sym typeface="Arial"/>
            </a:endParaRPr>
          </a:p>
          <a:p>
            <a:pPr>
              <a:defRPr sz="1600">
                <a:latin typeface="Roboto"/>
                <a:ea typeface="Roboto"/>
                <a:cs typeface="Roboto"/>
                <a:sym typeface="Roboto"/>
              </a:defRPr>
            </a:pPr>
            <a:r>
              <a:t>In the end, as gardeners, we can follow Audrey Hepburn’s advice –</a:t>
            </a:r>
            <a:endParaRPr>
              <a:latin typeface="+mn-lt"/>
              <a:ea typeface="+mn-ea"/>
              <a:cs typeface="+mn-cs"/>
              <a:sym typeface="Arial"/>
            </a:endParaRPr>
          </a:p>
          <a:p>
            <a:pPr>
              <a:defRPr sz="1600">
                <a:latin typeface="Roboto"/>
                <a:ea typeface="Roboto"/>
                <a:cs typeface="Roboto"/>
                <a:sym typeface="Roboto"/>
              </a:defRPr>
            </a:pPr>
            <a:r>
              <a:t>“To plant a garden is to believe in tomorrow.”</a:t>
            </a:r>
            <a:endParaRPr sz="1800">
              <a:latin typeface="+mn-lt"/>
              <a:ea typeface="+mn-ea"/>
              <a:cs typeface="+mn-cs"/>
              <a:sym typeface="Arial"/>
            </a:endParaRPr>
          </a:p>
          <a:p>
            <a:pPr>
              <a:defRPr sz="1800"/>
            </a:pPr>
            <a:endParaRPr sz="1200">
              <a:latin typeface="Calibri"/>
              <a:ea typeface="Calibri"/>
              <a:cs typeface="Calibri"/>
              <a:sym typeface="Calibri"/>
            </a:endParaRPr>
          </a:p>
          <a:p>
            <a:pPr>
              <a:defRPr sz="1200">
                <a:latin typeface="Calibri"/>
                <a:ea typeface="Calibri"/>
                <a:cs typeface="Calibri"/>
                <a:sym typeface="Calibri"/>
              </a:defRPr>
            </a:pPr>
          </a:p>
          <a:p>
            <a:pPr>
              <a:defRPr sz="1800"/>
            </a:pPr>
            <a:endParaRPr sz="1200">
              <a:latin typeface="Calibri"/>
              <a:ea typeface="Calibri"/>
              <a:cs typeface="Calibri"/>
              <a:sym typeface="Calibri"/>
            </a:endParaRPr>
          </a:p>
          <a:p>
            <a:pPr>
              <a:defRPr sz="1200">
                <a:latin typeface="Calibri"/>
                <a:ea typeface="Calibri"/>
                <a:cs typeface="Calibri"/>
                <a:sym typeface="Calibri"/>
              </a:defRPr>
            </a:pPr>
          </a:p>
          <a:p>
            <a:pPr>
              <a:defRPr sz="1200">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0" name="Shape 690"/>
          <p:cNvSpPr/>
          <p:nvPr>
            <p:ph type="sldImg"/>
          </p:nvPr>
        </p:nvSpPr>
        <p:spPr>
          <a:prstGeom prst="rect">
            <a:avLst/>
          </a:prstGeom>
        </p:spPr>
        <p:txBody>
          <a:bodyPr/>
          <a:lstStyle/>
          <a:p>
            <a:pPr/>
          </a:p>
        </p:txBody>
      </p:sp>
      <p:sp>
        <p:nvSpPr>
          <p:cNvPr id="691" name="Shape 691"/>
          <p:cNvSpPr/>
          <p:nvPr>
            <p:ph type="body" sz="quarter" idx="1"/>
          </p:nvPr>
        </p:nvSpPr>
        <p:spPr>
          <a:prstGeom prst="rect">
            <a:avLst/>
          </a:prstGeom>
        </p:spPr>
        <p:txBody>
          <a:bodyPr/>
          <a:lstStyle/>
          <a:p>
            <a:pPr>
              <a:defRPr sz="1800"/>
            </a:pPr>
            <a:r>
              <a:t>‘Must Use’ slide:</a:t>
            </a:r>
            <a:br/>
            <a:r>
              <a:t>Standard way to end your presentation….</a:t>
            </a:r>
            <a:endParaRPr sz="1200">
              <a:latin typeface="Calibri"/>
              <a:ea typeface="Calibri"/>
              <a:cs typeface="Calibri"/>
              <a:sym typeface="Calibri"/>
            </a:endParaRPr>
          </a:p>
          <a:p>
            <a:pPr>
              <a:defRPr sz="1200">
                <a:latin typeface="Calibri"/>
                <a:ea typeface="Calibri"/>
                <a:cs typeface="Calibri"/>
                <a:sym typeface="Calibri"/>
              </a:defRPr>
            </a:pPr>
          </a:p>
          <a:p>
            <a:pPr>
              <a:defRPr sz="1200">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p>
            <a:pPr>
              <a:defRPr sz="1600"/>
            </a:pPr>
            <a:r>
              <a:t>I am speaking today in my role as a Master Gardener.  We are all volunteers trained in the science of gardening by WSU to give garden advice to the public.  We offer plant clinics, online gardening classes, and have demonstration gardens where you can see different techniques in action.</a:t>
            </a:r>
            <a:endParaRPr sz="2000">
              <a:solidFill>
                <a:srgbClr val="FF2600"/>
              </a:solidFill>
            </a:endParaRPr>
          </a:p>
          <a:p>
            <a:pPr>
              <a:defRPr sz="2000">
                <a:solidFill>
                  <a:srgbClr val="FF2600"/>
                </a:solidFill>
              </a:defRPr>
            </a:pPr>
          </a:p>
          <a:p>
            <a:pPr>
              <a:defRPr sz="2000">
                <a:solidFill>
                  <a:srgbClr val="FF2600"/>
                </a:solidFill>
              </a:defRPr>
            </a:p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0" name="Shape 700"/>
          <p:cNvSpPr/>
          <p:nvPr>
            <p:ph type="sldImg"/>
          </p:nvPr>
        </p:nvSpPr>
        <p:spPr>
          <a:prstGeom prst="rect">
            <a:avLst/>
          </a:prstGeom>
        </p:spPr>
        <p:txBody>
          <a:bodyPr/>
          <a:lstStyle/>
          <a:p>
            <a:pPr/>
          </a:p>
        </p:txBody>
      </p:sp>
      <p:sp>
        <p:nvSpPr>
          <p:cNvPr id="701" name="Shape 701"/>
          <p:cNvSpPr/>
          <p:nvPr>
            <p:ph type="body" sz="quarter" idx="1"/>
          </p:nvPr>
        </p:nvSpPr>
        <p:spPr>
          <a:prstGeom prst="rect">
            <a:avLst/>
          </a:prstGeom>
        </p:spPr>
        <p:txBody>
          <a:bodyPr/>
          <a:lstStyle/>
          <a:p>
            <a:pPr>
              <a:defRPr sz="1800"/>
            </a:pPr>
          </a:p>
          <a:p>
            <a:pPr>
              <a:defRPr sz="1800"/>
            </a:pPr>
          </a:p>
          <a:p>
            <a:pPr>
              <a:defRPr sz="1800"/>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0" name="Shape 710"/>
          <p:cNvSpPr/>
          <p:nvPr>
            <p:ph type="sldImg"/>
          </p:nvPr>
        </p:nvSpPr>
        <p:spPr>
          <a:prstGeom prst="rect">
            <a:avLst/>
          </a:prstGeom>
        </p:spPr>
        <p:txBody>
          <a:bodyPr/>
          <a:lstStyle/>
          <a:p>
            <a:pPr/>
          </a:p>
        </p:txBody>
      </p:sp>
      <p:sp>
        <p:nvSpPr>
          <p:cNvPr id="711" name="Shape 711"/>
          <p:cNvSpPr/>
          <p:nvPr>
            <p:ph type="body" sz="quarter" idx="1"/>
          </p:nvPr>
        </p:nvSpPr>
        <p:spPr>
          <a:prstGeom prst="rect">
            <a:avLst/>
          </a:prstGeom>
        </p:spPr>
        <p:txBody>
          <a:bodyPr/>
          <a:lstStyle/>
          <a:p>
            <a:pPr>
              <a:defRPr sz="1800"/>
            </a:pPr>
          </a:p>
          <a:p>
            <a:pPr>
              <a:defRPr sz="1800"/>
            </a:pPr>
          </a:p>
          <a:p>
            <a:pPr>
              <a:defRPr sz="1800"/>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p>
            <a:pPr>
              <a:defRPr sz="1800"/>
            </a:pPr>
            <a:r>
              <a:t>S</a:t>
            </a:r>
            <a:r>
              <a:rPr sz="1600"/>
              <a:t>LIDE 5</a:t>
            </a:r>
            <a:endParaRPr sz="1600">
              <a:latin typeface="Calibri"/>
              <a:ea typeface="Calibri"/>
              <a:cs typeface="Calibri"/>
              <a:sym typeface="Calibri"/>
            </a:endParaRPr>
          </a:p>
          <a:p>
            <a:pPr>
              <a:defRPr sz="1600"/>
            </a:pPr>
            <a:r>
              <a:t>Why worry about finding plants that adapt? Climate change isn’t going away.  Who can forget the extreme wind and damage from the November bomb cyclone or the flooding and mudslides from the atmospheric river in fall 2021 that closed I5? With our summers getting hotter and drier with longer periods of drought, choosing plants that are going to survive and thrive is increasingly important.  In the latest USDA planting zone map, the Puget Sound region shifted from hardiness zone 8b to zone 9 as a response to our changing climate. Have you already noticed plants in your garden that are struggling to adapt or perhaps never recovered from our June 2021 heat dome? </a:t>
            </a:r>
            <a:endParaRPr sz="1200">
              <a:latin typeface="Calibri"/>
              <a:ea typeface="Calibri"/>
              <a:cs typeface="Calibri"/>
              <a:sym typeface="Calibri"/>
            </a:endParaRPr>
          </a:p>
          <a:p>
            <a:pPr>
              <a:defRPr sz="1800"/>
            </a:pPr>
            <a:r>
              <a:t> </a:t>
            </a:r>
            <a:endParaRPr sz="1200">
              <a:latin typeface="Calibri"/>
              <a:ea typeface="Calibri"/>
              <a:cs typeface="Calibri"/>
              <a:sym typeface="Calibri"/>
            </a:endParaRPr>
          </a:p>
          <a:p>
            <a:pPr>
              <a:defRPr sz="1200">
                <a:latin typeface="Calibri"/>
                <a:ea typeface="Calibri"/>
                <a:cs typeface="Calibri"/>
                <a:sym typeface="Calibri"/>
              </a:defRPr>
            </a:pPr>
          </a:p>
          <a:p>
            <a:pPr>
              <a:defRPr sz="1200">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hape 210"/>
          <p:cNvSpPr/>
          <p:nvPr>
            <p:ph type="sldImg"/>
          </p:nvPr>
        </p:nvSpPr>
        <p:spPr>
          <a:prstGeom prst="rect">
            <a:avLst/>
          </a:prstGeom>
        </p:spPr>
        <p:txBody>
          <a:bodyPr/>
          <a:lstStyle/>
          <a:p>
            <a:pPr/>
          </a:p>
        </p:txBody>
      </p:sp>
      <p:sp>
        <p:nvSpPr>
          <p:cNvPr id="211" name="Shape 211"/>
          <p:cNvSpPr/>
          <p:nvPr>
            <p:ph type="body" sz="quarter" idx="1"/>
          </p:nvPr>
        </p:nvSpPr>
        <p:spPr>
          <a:prstGeom prst="rect">
            <a:avLst/>
          </a:prstGeom>
        </p:spPr>
        <p:txBody>
          <a:bodyPr/>
          <a:lstStyle/>
          <a:p>
            <a:pPr>
              <a:defRPr sz="1800"/>
            </a:pPr>
            <a:r>
              <a:t>SLIDE 6 TODAY’S TOPICS </a:t>
            </a:r>
            <a:endParaRPr sz="1200">
              <a:latin typeface="Calibri"/>
              <a:ea typeface="Calibri"/>
              <a:cs typeface="Calibri"/>
              <a:sym typeface="Calibri"/>
            </a:endParaRPr>
          </a:p>
          <a:p>
            <a:pPr>
              <a:defRPr sz="1200">
                <a:latin typeface="Calibri"/>
                <a:ea typeface="Calibri"/>
                <a:cs typeface="Calibri"/>
                <a:sym typeface="Calibri"/>
              </a:defRPr>
            </a:pPr>
          </a:p>
          <a:p>
            <a:pPr>
              <a:defRPr sz="1600"/>
            </a:pPr>
            <a:r>
              <a:t>With our changing climate in mind, here’s what we are going to look at today.  (Read from slide)</a:t>
            </a: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Shape 219"/>
          <p:cNvSpPr/>
          <p:nvPr>
            <p:ph type="sldImg"/>
          </p:nvPr>
        </p:nvSpPr>
        <p:spPr>
          <a:prstGeom prst="rect">
            <a:avLst/>
          </a:prstGeom>
        </p:spPr>
        <p:txBody>
          <a:bodyPr/>
          <a:lstStyle/>
          <a:p>
            <a:pPr/>
          </a:p>
        </p:txBody>
      </p:sp>
      <p:sp>
        <p:nvSpPr>
          <p:cNvPr id="220" name="Shape 220"/>
          <p:cNvSpPr/>
          <p:nvPr>
            <p:ph type="body" sz="quarter" idx="1"/>
          </p:nvPr>
        </p:nvSpPr>
        <p:spPr>
          <a:prstGeom prst="rect">
            <a:avLst/>
          </a:prstGeom>
        </p:spPr>
        <p:txBody>
          <a:bodyPr/>
          <a:lstStyle/>
          <a:p>
            <a:pPr>
              <a:defRPr sz="1800"/>
            </a:pPr>
            <a:r>
              <a:t>SLIDE 7 WHAT IS CLIMATE RESILIENT PLANT</a:t>
            </a:r>
            <a:endParaRPr sz="1200">
              <a:latin typeface="Calibri"/>
              <a:ea typeface="Calibri"/>
              <a:cs typeface="Calibri"/>
              <a:sym typeface="Calibri"/>
            </a:endParaRPr>
          </a:p>
          <a:p>
            <a:pPr>
              <a:defRPr sz="1200">
                <a:latin typeface="Calibri"/>
                <a:ea typeface="Calibri"/>
                <a:cs typeface="Calibri"/>
                <a:sym typeface="Calibri"/>
              </a:defRPr>
            </a:pPr>
          </a:p>
          <a:p>
            <a:pPr>
              <a:defRPr sz="1600"/>
            </a:pPr>
            <a:r>
              <a:t>Important to understand what we mean by climate resilience in plants</a:t>
            </a:r>
          </a:p>
          <a:p>
            <a:pPr>
              <a:defRPr sz="1600"/>
            </a:pPr>
            <a:r>
              <a:t>3 main factors – tolerate and thrive in different situations – heat, drought, cold, wet</a:t>
            </a:r>
          </a:p>
          <a:p>
            <a:pPr>
              <a:defRPr sz="1600"/>
            </a:pPr>
            <a:r>
              <a:t>Resist pests and diseases including new invasive pests</a:t>
            </a:r>
          </a:p>
          <a:p>
            <a:pPr>
              <a:defRPr sz="1600"/>
            </a:pPr>
            <a:r>
              <a:t>Attract pollinators – essential for plant survival</a:t>
            </a:r>
            <a:endParaRPr>
              <a:solidFill>
                <a:srgbClr val="FF2600"/>
              </a:solidFill>
              <a:latin typeface="Calibri"/>
              <a:ea typeface="Calibri"/>
              <a:cs typeface="Calibri"/>
              <a:sym typeface="Calibri"/>
            </a:endParaRPr>
          </a:p>
          <a:p>
            <a:pPr>
              <a:defRPr sz="2000">
                <a:solidFill>
                  <a:srgbClr val="FF2600"/>
                </a:solidFill>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Shape 233"/>
          <p:cNvSpPr/>
          <p:nvPr>
            <p:ph type="sldImg"/>
          </p:nvPr>
        </p:nvSpPr>
        <p:spPr>
          <a:prstGeom prst="rect">
            <a:avLst/>
          </a:prstGeom>
        </p:spPr>
        <p:txBody>
          <a:bodyPr/>
          <a:lstStyle/>
          <a:p>
            <a:pPr/>
          </a:p>
        </p:txBody>
      </p:sp>
      <p:sp>
        <p:nvSpPr>
          <p:cNvPr id="234" name="Shape 234"/>
          <p:cNvSpPr/>
          <p:nvPr>
            <p:ph type="body" sz="quarter" idx="1"/>
          </p:nvPr>
        </p:nvSpPr>
        <p:spPr>
          <a:prstGeom prst="rect">
            <a:avLst/>
          </a:prstGeom>
        </p:spPr>
        <p:txBody>
          <a:bodyPr/>
          <a:lstStyle/>
          <a:p>
            <a:pPr>
              <a:defRPr sz="1800"/>
            </a:pPr>
            <a:r>
              <a:t>SLIDE 8 CRITERIA FOR CHOOSING CLIMATE RESILIENT PLANTS</a:t>
            </a:r>
            <a:endParaRPr sz="1200">
              <a:latin typeface="Calibri"/>
              <a:ea typeface="Calibri"/>
              <a:cs typeface="Calibri"/>
              <a:sym typeface="Calibri"/>
            </a:endParaRPr>
          </a:p>
          <a:p>
            <a:pPr>
              <a:defRPr sz="1200">
                <a:latin typeface="Calibri"/>
                <a:ea typeface="Calibri"/>
                <a:cs typeface="Calibri"/>
                <a:sym typeface="Calibri"/>
              </a:defRPr>
            </a:pPr>
          </a:p>
          <a:p>
            <a:pPr>
              <a:defRPr sz="1600"/>
            </a:pPr>
            <a:r>
              <a:t>We need some criteria so that we can compare how different plants are adapting to climate change in the PNW. Keeping in mind the definition of climate resilience, we can compare… (read from slide)</a:t>
            </a:r>
            <a:endParaRPr sz="2000">
              <a:solidFill>
                <a:srgbClr val="FF2600"/>
              </a:solidFill>
              <a:latin typeface="Calibri"/>
              <a:ea typeface="Calibri"/>
              <a:cs typeface="Calibri"/>
              <a:sym typeface="Calibri"/>
            </a:endParaRPr>
          </a:p>
          <a:p>
            <a:pPr>
              <a:defRPr sz="2000">
                <a:solidFill>
                  <a:srgbClr val="FF2600"/>
                </a:solidFill>
                <a:latin typeface="Calibri"/>
                <a:ea typeface="Calibri"/>
                <a:cs typeface="Calibri"/>
                <a:sym typeface="Calibri"/>
              </a:defRPr>
            </a:pPr>
          </a:p>
          <a:p>
            <a:pPr>
              <a:defRPr sz="2000">
                <a:solidFill>
                  <a:srgbClr val="FF2600"/>
                </a:solidFill>
                <a:latin typeface="Calibri"/>
                <a:ea typeface="Calibri"/>
                <a:cs typeface="Calibri"/>
                <a:sym typeface="Calibri"/>
              </a:defRPr>
            </a:pPr>
          </a:p>
          <a:p>
            <a:pPr>
              <a:defRPr sz="2000">
                <a:solidFill>
                  <a:srgbClr val="FF2600"/>
                </a:solidFill>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a:p>
        </p:txBody>
      </p:sp>
      <p:sp>
        <p:nvSpPr>
          <p:cNvPr id="243" name="Shape 243"/>
          <p:cNvSpPr/>
          <p:nvPr>
            <p:ph type="body" sz="quarter" idx="1"/>
          </p:nvPr>
        </p:nvSpPr>
        <p:spPr>
          <a:prstGeom prst="rect">
            <a:avLst/>
          </a:prstGeom>
        </p:spPr>
        <p:txBody>
          <a:bodyPr/>
          <a:lstStyle/>
          <a:p>
            <a:pPr>
              <a:defRPr sz="1800"/>
            </a:pPr>
            <a:r>
              <a:t>SLIDE 9 UW CLIMATE-READY PLANTS STUDY</a:t>
            </a:r>
            <a:endParaRPr sz="1200">
              <a:latin typeface="Calibri"/>
              <a:ea typeface="Calibri"/>
              <a:cs typeface="Calibri"/>
              <a:sym typeface="Calibri"/>
            </a:endParaRPr>
          </a:p>
          <a:p>
            <a:pPr>
              <a:defRPr sz="1800"/>
            </a:pPr>
            <a:r>
              <a:rPr sz="1600"/>
              <a:t>Let’s start with an exciting local plant trial right here at UW that is evaluating one piece of our criteria --which landscape plants can take the lowest water conditions.</a:t>
            </a:r>
            <a:endParaRPr sz="1200">
              <a:latin typeface="Calibri"/>
              <a:ea typeface="Calibri"/>
              <a:cs typeface="Calibri"/>
              <a:sym typeface="Calibri"/>
            </a:endParaRPr>
          </a:p>
          <a:p>
            <a:pPr>
              <a:defRPr sz="1200">
                <a:latin typeface="Calibri"/>
                <a:ea typeface="Calibri"/>
                <a:cs typeface="Calibri"/>
                <a:sym typeface="Calibri"/>
              </a:defRPr>
            </a:pPr>
          </a:p>
          <a:p>
            <a:pPr>
              <a:defRPr i="1" sz="1600"/>
            </a:pPr>
            <a:r>
              <a:t>_____</a:t>
            </a:r>
            <a:br/>
            <a:r>
              <a:t>Throughout this presentation there are links to documents of various file types.</a:t>
            </a:r>
            <a:br/>
            <a:r>
              <a:t>Please contact our </a:t>
            </a:r>
            <a:r>
              <a:rPr i="0" sz="1200" u="sng">
                <a:solidFill>
                  <a:srgbClr val="0000FF"/>
                </a:solidFill>
                <a:uFill>
                  <a:solidFill>
                    <a:srgbClr val="0000FF"/>
                  </a:solidFill>
                </a:uFill>
                <a:latin typeface="Calibri"/>
                <a:ea typeface="Calibri"/>
                <a:cs typeface="Calibri"/>
                <a:sym typeface="Calibri"/>
                <a:hlinkClick r:id="rId3" invalidUrl="" action="" tgtFrame="" tooltip="" history="1" highlightClick="0" endSnd="0"/>
              </a:rPr>
              <a:t>Statewide Program Leader</a:t>
            </a:r>
            <a:r>
              <a:t> if you require this information in a different format.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7"/>
          </a:xfrm>
          <a:prstGeom prst="rect">
            <a:avLst/>
          </a:prstGeom>
        </p:spPr>
        <p:txBody>
          <a:bodyPr/>
          <a:lstStyle>
            <a:lvl1pPr marL="0" indent="228600" algn="ctr">
              <a:buClrTx/>
              <a:buSzTx/>
              <a:buFontTx/>
              <a:buNone/>
              <a:defRPr sz="2400"/>
            </a:lvl1pPr>
            <a:lvl2pPr marL="0" indent="228600" algn="ctr">
              <a:buClrTx/>
              <a:buSzTx/>
              <a:buFontTx/>
              <a:buNone/>
              <a:defRPr sz="2400"/>
            </a:lvl2pPr>
            <a:lvl3pPr marL="0" indent="228600" algn="ctr">
              <a:buClrTx/>
              <a:buSzTx/>
              <a:buFontTx/>
              <a:buNone/>
              <a:defRPr sz="2400"/>
            </a:lvl3pPr>
            <a:lvl4pPr marL="0" indent="228600" algn="ctr">
              <a:buClrTx/>
              <a:buSzTx/>
              <a:buFontTx/>
              <a:buNone/>
              <a:defRPr sz="2400"/>
            </a:lvl4pPr>
            <a:lvl5pPr marL="0" indent="228600" algn="ctr">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91"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92" name="Google Shape;46;p11"/>
          <p:cNvSpPr/>
          <p:nvPr>
            <p:ph type="pic" sz="half" idx="21"/>
          </p:nvPr>
        </p:nvSpPr>
        <p:spPr>
          <a:xfrm>
            <a:off x="5183187" y="987425"/>
            <a:ext cx="6172204" cy="4873625"/>
          </a:xfrm>
          <a:prstGeom prst="rect">
            <a:avLst/>
          </a:prstGeom>
        </p:spPr>
        <p:txBody>
          <a:bodyPr lIns="91439" tIns="45719" rIns="91439" bIns="45719">
            <a:noAutofit/>
          </a:bodyPr>
          <a:lstStyle/>
          <a:p>
            <a:pPr/>
          </a:p>
        </p:txBody>
      </p:sp>
      <p:sp>
        <p:nvSpPr>
          <p:cNvPr id="93" name="Body Level One…"/>
          <p:cNvSpPr txBox="1"/>
          <p:nvPr>
            <p:ph type="body" sz="quarter" idx="1"/>
          </p:nvPr>
        </p:nvSpPr>
        <p:spPr>
          <a:xfrm>
            <a:off x="839787" y="2057400"/>
            <a:ext cx="3932240" cy="3811588"/>
          </a:xfrm>
          <a:prstGeom prst="rect">
            <a:avLst/>
          </a:prstGeom>
        </p:spPr>
        <p:txBody>
          <a:bodyPr/>
          <a:lstStyle>
            <a:lvl1pPr marL="0" indent="228600">
              <a:buClrTx/>
              <a:buSzTx/>
              <a:buFontTx/>
              <a:buNone/>
              <a:defRPr sz="1600"/>
            </a:lvl1pPr>
            <a:lvl2pPr marL="0" indent="228600">
              <a:buClrTx/>
              <a:buSzTx/>
              <a:buFontTx/>
              <a:buNone/>
              <a:defRPr sz="1600"/>
            </a:lvl2pPr>
            <a:lvl3pPr marL="0" indent="228600">
              <a:buClrTx/>
              <a:buSzTx/>
              <a:buFontTx/>
              <a:buNone/>
              <a:defRPr sz="1600"/>
            </a:lvl3pPr>
            <a:lvl4pPr marL="0" indent="228600">
              <a:buClrTx/>
              <a:buSzTx/>
              <a:buFontTx/>
              <a:buNone/>
              <a:defRPr sz="1600"/>
            </a:lvl4pPr>
            <a:lvl5pPr marL="0" indent="228600">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2">
    <p:bg>
      <p:bgPr>
        <a:solidFill>
          <a:srgbClr val="FFFFFF"/>
        </a:solidFill>
      </p:bgPr>
    </p:bg>
    <p:spTree>
      <p:nvGrpSpPr>
        <p:cNvPr id="1" name=""/>
        <p:cNvGrpSpPr/>
        <p:nvPr/>
      </p:nvGrpSpPr>
      <p:grpSpPr>
        <a:xfrm>
          <a:off x="0" y="0"/>
          <a:ext cx="0" cy="0"/>
          <a:chOff x="0" y="0"/>
          <a:chExt cx="0" cy="0"/>
        </a:xfrm>
      </p:grpSpPr>
      <p:grpSp>
        <p:nvGrpSpPr>
          <p:cNvPr id="111" name="Google Shape;50;p12"/>
          <p:cNvGrpSpPr/>
          <p:nvPr/>
        </p:nvGrpSpPr>
        <p:grpSpPr>
          <a:xfrm>
            <a:off x="-5" y="-8470"/>
            <a:ext cx="12192008" cy="6866474"/>
            <a:chOff x="-1" y="-1"/>
            <a:chExt cx="12192006" cy="6866473"/>
          </a:xfrm>
        </p:grpSpPr>
        <p:sp>
          <p:nvSpPr>
            <p:cNvPr id="101" name="Google Shape;51;p12"/>
            <p:cNvSpPr/>
            <p:nvPr/>
          </p:nvSpPr>
          <p:spPr>
            <a:xfrm>
              <a:off x="9371015" y="8465"/>
              <a:ext cx="1219202" cy="6858008"/>
            </a:xfrm>
            <a:prstGeom prst="line">
              <a:avLst/>
            </a:prstGeom>
            <a:noFill/>
            <a:ln w="9525" cap="rnd">
              <a:solidFill>
                <a:srgbClr val="BFBFBF"/>
              </a:solidFill>
              <a:prstDash val="solid"/>
              <a:round/>
            </a:ln>
            <a:effectLst/>
          </p:spPr>
          <p:txBody>
            <a:bodyPr wrap="square" lIns="45718" tIns="45718" rIns="45718" bIns="45718" numCol="1" anchor="t">
              <a:noAutofit/>
            </a:bodyPr>
            <a:lstStyle/>
            <a:p>
              <a:pPr/>
            </a:p>
          </p:txBody>
        </p:sp>
        <p:sp>
          <p:nvSpPr>
            <p:cNvPr id="102" name="Google Shape;52;p12"/>
            <p:cNvSpPr/>
            <p:nvPr/>
          </p:nvSpPr>
          <p:spPr>
            <a:xfrm flipH="1">
              <a:off x="7425269" y="3689881"/>
              <a:ext cx="4763561" cy="3176589"/>
            </a:xfrm>
            <a:prstGeom prst="line">
              <a:avLst/>
            </a:prstGeom>
            <a:noFill/>
            <a:ln w="9525" cap="rnd">
              <a:solidFill>
                <a:srgbClr val="D9D9D9"/>
              </a:solidFill>
              <a:prstDash val="solid"/>
              <a:round/>
            </a:ln>
            <a:effectLst/>
          </p:spPr>
          <p:txBody>
            <a:bodyPr wrap="square" lIns="45718" tIns="45718" rIns="45718" bIns="45718" numCol="1" anchor="t">
              <a:noAutofit/>
            </a:bodyPr>
            <a:lstStyle/>
            <a:p>
              <a:pPr/>
            </a:p>
          </p:txBody>
        </p:sp>
        <p:sp>
          <p:nvSpPr>
            <p:cNvPr id="103" name="Google Shape;53;p12"/>
            <p:cNvSpPr/>
            <p:nvPr/>
          </p:nvSpPr>
          <p:spPr>
            <a:xfrm>
              <a:off x="9181479" y="-2"/>
              <a:ext cx="3007352" cy="68664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90C226">
                <a:alpha val="29802"/>
              </a:srgbClr>
            </a:solidFill>
            <a:ln w="12700" cap="flat">
              <a:noFill/>
              <a:miter lim="400000"/>
            </a:ln>
            <a:effectLst/>
          </p:spPr>
          <p:txBody>
            <a:bodyPr wrap="square" lIns="45718" tIns="45718" rIns="45718" bIns="45718" numCol="1" anchor="t">
              <a:noAutofit/>
            </a:bodyPr>
            <a:lstStyle/>
            <a:p>
              <a:pPr>
                <a:defRPr sz="1800">
                  <a:latin typeface="Trebuchet MS"/>
                  <a:ea typeface="Trebuchet MS"/>
                  <a:cs typeface="Trebuchet MS"/>
                  <a:sym typeface="Trebuchet MS"/>
                </a:defRPr>
              </a:pPr>
            </a:p>
          </p:txBody>
        </p:sp>
        <p:sp>
          <p:nvSpPr>
            <p:cNvPr id="104" name="Google Shape;54;p12"/>
            <p:cNvSpPr/>
            <p:nvPr/>
          </p:nvSpPr>
          <p:spPr>
            <a:xfrm>
              <a:off x="9603444" y="-2"/>
              <a:ext cx="2588562" cy="68664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90C226">
                <a:alpha val="20000"/>
              </a:srgbClr>
            </a:solidFill>
            <a:ln w="12700" cap="flat">
              <a:noFill/>
              <a:miter lim="400000"/>
            </a:ln>
            <a:effectLst/>
          </p:spPr>
          <p:txBody>
            <a:bodyPr wrap="square" lIns="45718" tIns="45718" rIns="45718" bIns="45718" numCol="1" anchor="t">
              <a:noAutofit/>
            </a:bodyPr>
            <a:lstStyle/>
            <a:p>
              <a:pPr>
                <a:defRPr sz="1800">
                  <a:latin typeface="Trebuchet MS"/>
                  <a:ea typeface="Trebuchet MS"/>
                  <a:cs typeface="Trebuchet MS"/>
                  <a:sym typeface="Trebuchet MS"/>
                </a:defRPr>
              </a:pPr>
            </a:p>
          </p:txBody>
        </p:sp>
        <p:sp>
          <p:nvSpPr>
            <p:cNvPr id="105" name="Google Shape;55;p12"/>
            <p:cNvSpPr/>
            <p:nvPr/>
          </p:nvSpPr>
          <p:spPr>
            <a:xfrm>
              <a:off x="8932335" y="3056466"/>
              <a:ext cx="3259670" cy="3810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54A021">
                <a:alpha val="71764"/>
              </a:srgbClr>
            </a:solidFill>
            <a:ln w="12700" cap="flat">
              <a:noFill/>
              <a:miter lim="400000"/>
            </a:ln>
            <a:effectLst/>
          </p:spPr>
          <p:txBody>
            <a:bodyPr wrap="square" lIns="45718" tIns="45718" rIns="45718" bIns="45718" numCol="1" anchor="t">
              <a:noAutofit/>
            </a:bodyPr>
            <a:lstStyle/>
            <a:p>
              <a:pPr>
                <a:defRPr sz="1800">
                  <a:latin typeface="Trebuchet MS"/>
                  <a:ea typeface="Trebuchet MS"/>
                  <a:cs typeface="Trebuchet MS"/>
                  <a:sym typeface="Trebuchet MS"/>
                </a:defRPr>
              </a:pPr>
            </a:p>
          </p:txBody>
        </p:sp>
        <p:sp>
          <p:nvSpPr>
            <p:cNvPr id="106" name="Google Shape;56;p12"/>
            <p:cNvSpPr/>
            <p:nvPr/>
          </p:nvSpPr>
          <p:spPr>
            <a:xfrm>
              <a:off x="9334502" y="-2"/>
              <a:ext cx="2854329" cy="68664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3F7819">
                <a:alpha val="69803"/>
              </a:srgbClr>
            </a:solidFill>
            <a:ln w="12700" cap="flat">
              <a:noFill/>
              <a:miter lim="400000"/>
            </a:ln>
            <a:effectLst/>
          </p:spPr>
          <p:txBody>
            <a:bodyPr wrap="square" lIns="45718" tIns="45718" rIns="45718" bIns="45718" numCol="1" anchor="t">
              <a:noAutofit/>
            </a:bodyPr>
            <a:lstStyle/>
            <a:p>
              <a:pPr>
                <a:defRPr sz="1800">
                  <a:latin typeface="Trebuchet MS"/>
                  <a:ea typeface="Trebuchet MS"/>
                  <a:cs typeface="Trebuchet MS"/>
                  <a:sym typeface="Trebuchet MS"/>
                </a:defRPr>
              </a:pPr>
            </a:p>
          </p:txBody>
        </p:sp>
        <p:sp>
          <p:nvSpPr>
            <p:cNvPr id="107" name="Google Shape;57;p12"/>
            <p:cNvSpPr/>
            <p:nvPr/>
          </p:nvSpPr>
          <p:spPr>
            <a:xfrm>
              <a:off x="10898733" y="0"/>
              <a:ext cx="1290098" cy="68664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C0E474">
                <a:alpha val="69803"/>
              </a:srgbClr>
            </a:solidFill>
            <a:ln w="12700" cap="flat">
              <a:noFill/>
              <a:miter lim="400000"/>
            </a:ln>
            <a:effectLst/>
          </p:spPr>
          <p:txBody>
            <a:bodyPr wrap="square" lIns="45718" tIns="45718" rIns="45718" bIns="45718" numCol="1" anchor="t">
              <a:noAutofit/>
            </a:bodyPr>
            <a:lstStyle/>
            <a:p>
              <a:pPr>
                <a:defRPr sz="1800">
                  <a:latin typeface="Trebuchet MS"/>
                  <a:ea typeface="Trebuchet MS"/>
                  <a:cs typeface="Trebuchet MS"/>
                  <a:sym typeface="Trebuchet MS"/>
                </a:defRPr>
              </a:pPr>
            </a:p>
          </p:txBody>
        </p:sp>
        <p:sp>
          <p:nvSpPr>
            <p:cNvPr id="108" name="Google Shape;58;p12"/>
            <p:cNvSpPr/>
            <p:nvPr/>
          </p:nvSpPr>
          <p:spPr>
            <a:xfrm>
              <a:off x="10939002" y="0"/>
              <a:ext cx="1249828" cy="68664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90C226">
                <a:alpha val="64705"/>
              </a:srgbClr>
            </a:solidFill>
            <a:ln w="12700" cap="flat">
              <a:noFill/>
              <a:miter lim="400000"/>
            </a:ln>
            <a:effectLst/>
          </p:spPr>
          <p:txBody>
            <a:bodyPr wrap="square" lIns="45718" tIns="45718" rIns="45718" bIns="45718" numCol="1" anchor="t">
              <a:noAutofit/>
            </a:bodyPr>
            <a:lstStyle/>
            <a:p>
              <a:pPr>
                <a:defRPr sz="1800">
                  <a:latin typeface="Trebuchet MS"/>
                  <a:ea typeface="Trebuchet MS"/>
                  <a:cs typeface="Trebuchet MS"/>
                  <a:sym typeface="Trebuchet MS"/>
                </a:defRPr>
              </a:pPr>
            </a:p>
          </p:txBody>
        </p:sp>
        <p:sp>
          <p:nvSpPr>
            <p:cNvPr id="109" name="Google Shape;59;p12"/>
            <p:cNvSpPr/>
            <p:nvPr/>
          </p:nvSpPr>
          <p:spPr>
            <a:xfrm>
              <a:off x="10371670" y="3598333"/>
              <a:ext cx="1817162" cy="32681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90C226">
                <a:alpha val="80000"/>
              </a:srgbClr>
            </a:solidFill>
            <a:ln w="12700" cap="flat">
              <a:noFill/>
              <a:miter lim="400000"/>
            </a:ln>
            <a:effectLst/>
          </p:spPr>
          <p:txBody>
            <a:bodyPr wrap="square" lIns="45718" tIns="45718" rIns="45718" bIns="45718" numCol="1" anchor="t">
              <a:noAutofit/>
            </a:bodyPr>
            <a:lstStyle/>
            <a:p>
              <a:pPr>
                <a:defRPr sz="1800">
                  <a:latin typeface="Trebuchet MS"/>
                  <a:ea typeface="Trebuchet MS"/>
                  <a:cs typeface="Trebuchet MS"/>
                  <a:sym typeface="Trebuchet MS"/>
                </a:defRPr>
              </a:pPr>
            </a:p>
          </p:txBody>
        </p:sp>
        <p:sp>
          <p:nvSpPr>
            <p:cNvPr id="110" name="Google Shape;60;p12"/>
            <p:cNvSpPr/>
            <p:nvPr/>
          </p:nvSpPr>
          <p:spPr>
            <a:xfrm>
              <a:off x="-2" y="4021666"/>
              <a:ext cx="448737" cy="28448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90C226">
                <a:alpha val="84705"/>
              </a:srgbClr>
            </a:solidFill>
            <a:ln w="12700" cap="flat">
              <a:noFill/>
              <a:miter lim="400000"/>
            </a:ln>
            <a:effectLst/>
          </p:spPr>
          <p:txBody>
            <a:bodyPr wrap="square" lIns="45718" tIns="45718" rIns="45718" bIns="45718" numCol="1" anchor="t">
              <a:noAutofit/>
            </a:bodyPr>
            <a:lstStyle/>
            <a:p>
              <a:pPr>
                <a:defRPr sz="1800">
                  <a:latin typeface="Trebuchet MS"/>
                  <a:ea typeface="Trebuchet MS"/>
                  <a:cs typeface="Trebuchet MS"/>
                  <a:sym typeface="Trebuchet MS"/>
                </a:defRPr>
              </a:pPr>
            </a:p>
          </p:txBody>
        </p:sp>
      </p:grpSp>
      <p:sp>
        <p:nvSpPr>
          <p:cNvPr id="112" name="Title Text"/>
          <p:cNvSpPr txBox="1"/>
          <p:nvPr>
            <p:ph type="title"/>
          </p:nvPr>
        </p:nvSpPr>
        <p:spPr>
          <a:xfrm>
            <a:off x="677332" y="609600"/>
            <a:ext cx="8596671" cy="1320800"/>
          </a:xfrm>
          <a:prstGeom prst="rect">
            <a:avLst/>
          </a:prstGeom>
        </p:spPr>
        <p:txBody>
          <a:bodyPr anchor="t"/>
          <a:lstStyle>
            <a:lvl1pPr>
              <a:lnSpc>
                <a:spcPct val="100000"/>
              </a:lnSpc>
              <a:defRPr sz="3600">
                <a:solidFill>
                  <a:srgbClr val="90C226"/>
                </a:solidFill>
                <a:latin typeface="Trebuchet MS"/>
                <a:ea typeface="Trebuchet MS"/>
                <a:cs typeface="Trebuchet MS"/>
                <a:sym typeface="Trebuchet MS"/>
              </a:defRPr>
            </a:lvl1pPr>
          </a:lstStyle>
          <a:p>
            <a:pPr/>
            <a:r>
              <a:t>Title Text</a:t>
            </a:r>
          </a:p>
        </p:txBody>
      </p:sp>
      <p:sp>
        <p:nvSpPr>
          <p:cNvPr id="113" name="Slide Number"/>
          <p:cNvSpPr txBox="1"/>
          <p:nvPr>
            <p:ph type="sldNum" sz="quarter" idx="2"/>
          </p:nvPr>
        </p:nvSpPr>
        <p:spPr>
          <a:xfrm>
            <a:off x="9050023" y="6114725"/>
            <a:ext cx="223980" cy="218399"/>
          </a:xfrm>
          <a:prstGeom prst="rect">
            <a:avLst/>
          </a:prstGeom>
        </p:spPr>
        <p:txBody>
          <a:bodyPr/>
          <a:lstStyle>
            <a:lvl1pPr>
              <a:defRPr sz="900">
                <a:solidFill>
                  <a:srgbClr val="90C226"/>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20"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21" name="Body Level One…"/>
          <p:cNvSpPr txBox="1"/>
          <p:nvPr>
            <p:ph type="body" sz="quarter" idx="1"/>
          </p:nvPr>
        </p:nvSpPr>
        <p:spPr>
          <a:xfrm>
            <a:off x="1524000" y="3602037"/>
            <a:ext cx="9144000" cy="1655765"/>
          </a:xfrm>
          <a:prstGeom prst="rect">
            <a:avLst/>
          </a:prstGeom>
        </p:spPr>
        <p:txBody>
          <a:bodyPr/>
          <a:lstStyle>
            <a:lvl1pPr marL="0" indent="228600" algn="ctr">
              <a:buClrTx/>
              <a:buSzTx/>
              <a:buFontTx/>
              <a:buNone/>
              <a:defRPr sz="2400"/>
            </a:lvl1pPr>
            <a:lvl2pPr marL="0" indent="228600" algn="ctr">
              <a:buClrTx/>
              <a:buSzTx/>
              <a:buFontTx/>
              <a:buNone/>
              <a:defRPr sz="2400"/>
            </a:lvl2pPr>
            <a:lvl3pPr marL="0" indent="228600" algn="ctr">
              <a:buClrTx/>
              <a:buSzTx/>
              <a:buFontTx/>
              <a:buNone/>
              <a:defRPr sz="2400"/>
            </a:lvl3pPr>
            <a:lvl4pPr marL="0" indent="228600" algn="ctr">
              <a:buClrTx/>
              <a:buSzTx/>
              <a:buFontTx/>
              <a:buNone/>
              <a:defRPr sz="2400"/>
            </a:lvl4pPr>
            <a:lvl5pPr marL="0" indent="228600" algn="ctr">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xfrm>
            <a:off x="11080187" y="6406806"/>
            <a:ext cx="273614" cy="26421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8"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9" name="Body Level One…"/>
          <p:cNvSpPr txBox="1"/>
          <p:nvPr>
            <p:ph type="body" sz="quarter" idx="1"/>
          </p:nvPr>
        </p:nvSpPr>
        <p:spPr>
          <a:xfrm>
            <a:off x="831850" y="4589462"/>
            <a:ext cx="10515600" cy="1500192"/>
          </a:xfrm>
          <a:prstGeom prst="rect">
            <a:avLst/>
          </a:prstGeom>
        </p:spPr>
        <p:txBody>
          <a:bodyPr/>
          <a:lstStyle>
            <a:lvl1pPr marL="0" indent="228600">
              <a:buClrTx/>
              <a:buSzTx/>
              <a:buFontTx/>
              <a:buNone/>
              <a:defRPr sz="2400">
                <a:solidFill>
                  <a:srgbClr val="888888"/>
                </a:solidFill>
              </a:defRPr>
            </a:lvl1pPr>
            <a:lvl2pPr marL="0" indent="228600">
              <a:buClrTx/>
              <a:buSzTx/>
              <a:buFontTx/>
              <a:buNone/>
              <a:defRPr sz="2400">
                <a:solidFill>
                  <a:srgbClr val="888888"/>
                </a:solidFill>
              </a:defRPr>
            </a:lvl2pPr>
            <a:lvl3pPr marL="0" indent="228600">
              <a:buClrTx/>
              <a:buSzTx/>
              <a:buFontTx/>
              <a:buNone/>
              <a:defRPr sz="2400">
                <a:solidFill>
                  <a:srgbClr val="888888"/>
                </a:solidFill>
              </a:defRPr>
            </a:lvl3pPr>
            <a:lvl4pPr marL="0" indent="228600">
              <a:buClrTx/>
              <a:buSzTx/>
              <a:buFontTx/>
              <a:buNone/>
              <a:defRPr sz="2400">
                <a:solidFill>
                  <a:srgbClr val="888888"/>
                </a:solidFill>
              </a:defRPr>
            </a:lvl4pPr>
            <a:lvl5pPr marL="0" indent="228600">
              <a:buClrTx/>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6" name="Title Text"/>
          <p:cNvSpPr txBox="1"/>
          <p:nvPr>
            <p:ph type="title"/>
          </p:nvPr>
        </p:nvSpPr>
        <p:spPr>
          <a:xfrm>
            <a:off x="839787" y="365125"/>
            <a:ext cx="10515601" cy="1325563"/>
          </a:xfrm>
          <a:prstGeom prst="rect">
            <a:avLst/>
          </a:prstGeom>
        </p:spPr>
        <p:txBody>
          <a:bodyPr/>
          <a:lstStyle/>
          <a:p>
            <a:pPr/>
            <a:r>
              <a:t>Title Text</a:t>
            </a:r>
          </a:p>
        </p:txBody>
      </p:sp>
      <p:sp>
        <p:nvSpPr>
          <p:cNvPr id="57" name="Body Level One…"/>
          <p:cNvSpPr txBox="1"/>
          <p:nvPr>
            <p:ph type="body" sz="quarter" idx="1"/>
          </p:nvPr>
        </p:nvSpPr>
        <p:spPr>
          <a:xfrm>
            <a:off x="839787" y="1681163"/>
            <a:ext cx="5157790" cy="823917"/>
          </a:xfrm>
          <a:prstGeom prst="rect">
            <a:avLst/>
          </a:prstGeom>
        </p:spPr>
        <p:txBody>
          <a:bodyPr anchor="b"/>
          <a:lstStyle>
            <a:lvl1pPr marL="0" indent="228600">
              <a:buClrTx/>
              <a:buSzTx/>
              <a:buFontTx/>
              <a:buNone/>
              <a:defRPr sz="2400"/>
            </a:lvl1pPr>
            <a:lvl2pPr marL="0" indent="228600">
              <a:buClrTx/>
              <a:buSzTx/>
              <a:buFontTx/>
              <a:buNone/>
              <a:defRPr sz="2400"/>
            </a:lvl2pPr>
            <a:lvl3pPr marL="0" indent="228600">
              <a:buClrTx/>
              <a:buSzTx/>
              <a:buFontTx/>
              <a:buNone/>
              <a:defRPr sz="2400"/>
            </a:lvl3pPr>
            <a:lvl4pPr marL="0" indent="228600">
              <a:buClrTx/>
              <a:buSzTx/>
              <a:buFontTx/>
              <a:buNone/>
              <a:defRPr sz="2400"/>
            </a:lvl4pPr>
            <a:lvl5pPr marL="0" indent="228600">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58" name="Google Shape;32;p7"/>
          <p:cNvSpPr txBox="1"/>
          <p:nvPr>
            <p:ph type="body" sz="quarter" idx="21"/>
          </p:nvPr>
        </p:nvSpPr>
        <p:spPr>
          <a:xfrm>
            <a:off x="6172200" y="1681163"/>
            <a:ext cx="5183188" cy="823914"/>
          </a:xfrm>
          <a:prstGeom prst="rect">
            <a:avLst/>
          </a:prstGeom>
        </p:spPr>
        <p:txBody>
          <a:bodyPr anchor="b"/>
          <a:lstStyle/>
          <a:p>
            <a:pP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6" name="Title Text"/>
          <p:cNvSpPr txBox="1"/>
          <p:nvPr>
            <p:ph type="title"/>
          </p:nvPr>
        </p:nvSpPr>
        <p:spPr>
          <a:prstGeom prst="rect">
            <a:avLst/>
          </a:prstGeom>
        </p:spPr>
        <p:txBody>
          <a:bodyPr/>
          <a:lstStyle/>
          <a:p>
            <a:pPr/>
            <a:r>
              <a:t>Title Text</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81"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2" name="Body Level One…"/>
          <p:cNvSpPr txBox="1"/>
          <p:nvPr>
            <p:ph type="body" sz="half" idx="1"/>
          </p:nvPr>
        </p:nvSpPr>
        <p:spPr>
          <a:xfrm>
            <a:off x="5183187" y="987425"/>
            <a:ext cx="6172204" cy="4873625"/>
          </a:xfrm>
          <a:prstGeom prst="rect">
            <a:avLst/>
          </a:prstGeom>
        </p:spPr>
        <p:txBody>
          <a:bodyPr/>
          <a:lstStyle>
            <a:lvl1pPr indent="-431800">
              <a:buSzPts val="3200"/>
              <a:defRPr sz="3200"/>
            </a:lvl1pPr>
            <a:lvl2pPr indent="-431800">
              <a:buSzPts val="3200"/>
              <a:defRPr sz="3200"/>
            </a:lvl2pPr>
            <a:lvl3pPr indent="-431800">
              <a:buSzPts val="3200"/>
              <a:defRPr sz="3200"/>
            </a:lvl3pPr>
            <a:lvl4pPr indent="-431800">
              <a:buSzPts val="3200"/>
              <a:defRPr sz="3200"/>
            </a:lvl4pPr>
            <a:lvl5pPr indent="-431800">
              <a:buSzPts val="3200"/>
              <a:defRPr sz="3200"/>
            </a:lvl5pPr>
          </a:lstStyle>
          <a:p>
            <a:pPr/>
            <a:r>
              <a:t>Body Level One</a:t>
            </a:r>
          </a:p>
          <a:p>
            <a:pPr lvl="1"/>
            <a:r>
              <a:t>Body Level Two</a:t>
            </a:r>
          </a:p>
          <a:p>
            <a:pPr lvl="2"/>
            <a:r>
              <a:t>Body Level Three</a:t>
            </a:r>
          </a:p>
          <a:p>
            <a:pPr lvl="3"/>
            <a:r>
              <a:t>Body Level Four</a:t>
            </a:r>
          </a:p>
          <a:p>
            <a:pPr lvl="4"/>
            <a:r>
              <a:t>Body Level Five</a:t>
            </a:r>
          </a:p>
        </p:txBody>
      </p:sp>
      <p:sp>
        <p:nvSpPr>
          <p:cNvPr id="83" name="Google Shape;42;p10"/>
          <p:cNvSpPr txBox="1"/>
          <p:nvPr>
            <p:ph type="body" sz="quarter" idx="21"/>
          </p:nvPr>
        </p:nvSpPr>
        <p:spPr>
          <a:xfrm>
            <a:off x="839787" y="2057400"/>
            <a:ext cx="3932238" cy="3811588"/>
          </a:xfrm>
          <a:prstGeom prst="rect">
            <a:avLst/>
          </a:prstGeom>
        </p:spPr>
        <p:txBody>
          <a:bodyPr/>
          <a:lstStyle/>
          <a:p>
            <a:pP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F6F6F6"/>
            </a:gs>
            <a:gs pos="100000">
              <a:srgbClr val="F2F2F2"/>
            </a:gs>
          </a:gsLst>
          <a:path path="circle">
            <a:fillToRect l="50000" t="50000" r="50000" b="50000"/>
          </a:path>
        </a:gra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89" y="6406806"/>
            <a:ext cx="273614" cy="264213"/>
          </a:xfrm>
          <a:prstGeom prst="rect">
            <a:avLst/>
          </a:prstGeom>
          <a:ln w="12700">
            <a:miter lim="400000"/>
          </a:ln>
        </p:spPr>
        <p:txBody>
          <a:bodyPr wrap="none" lIns="45699" tIns="45699" rIns="45699" bIns="45699" anchor="ctr">
            <a:spAutoFit/>
          </a:bodyPr>
          <a:lstStyle>
            <a:lvl1pPr algn="r">
              <a:defRPr sz="1200">
                <a:solidFill>
                  <a:srgbClr val="888888"/>
                </a:solidFill>
                <a:latin typeface="+mn-lt"/>
                <a:ea typeface="+mn-ea"/>
                <a:cs typeface="+mn-cs"/>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9pPr>
    </p:titleStyle>
    <p:bodyStyle>
      <a:lvl1pPr marL="457200" marR="0" indent="-3429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mn-lt"/>
          <a:ea typeface="+mn-ea"/>
          <a:cs typeface="+mn-cs"/>
          <a:sym typeface="Arial"/>
        </a:defRPr>
      </a:lvl1pPr>
      <a:lvl2pPr marL="914400" marR="0" indent="-3429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mn-lt"/>
          <a:ea typeface="+mn-ea"/>
          <a:cs typeface="+mn-cs"/>
          <a:sym typeface="Arial"/>
        </a:defRPr>
      </a:lvl2pPr>
      <a:lvl3pPr marL="1371600" marR="0" indent="-3429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mn-lt"/>
          <a:ea typeface="+mn-ea"/>
          <a:cs typeface="+mn-cs"/>
          <a:sym typeface="Arial"/>
        </a:defRPr>
      </a:lvl3pPr>
      <a:lvl4pPr marL="1828800" marR="0" indent="-3429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mn-lt"/>
          <a:ea typeface="+mn-ea"/>
          <a:cs typeface="+mn-cs"/>
          <a:sym typeface="Arial"/>
        </a:defRPr>
      </a:lvl4pPr>
      <a:lvl5pPr marL="2286000" marR="0" indent="-3429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mn-lt"/>
          <a:ea typeface="+mn-ea"/>
          <a:cs typeface="+mn-cs"/>
          <a:sym typeface="Arial"/>
        </a:defRPr>
      </a:lvl5pPr>
      <a:lvl6pPr marL="2743200" marR="0" indent="-3429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mn-lt"/>
          <a:ea typeface="+mn-ea"/>
          <a:cs typeface="+mn-cs"/>
          <a:sym typeface="Arial"/>
        </a:defRPr>
      </a:lvl6pPr>
      <a:lvl7pPr marL="3200400" marR="0" indent="-3429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mn-lt"/>
          <a:ea typeface="+mn-ea"/>
          <a:cs typeface="+mn-cs"/>
          <a:sym typeface="Arial"/>
        </a:defRPr>
      </a:lvl7pPr>
      <a:lvl8pPr marL="3657600" marR="0" indent="-3429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mn-lt"/>
          <a:ea typeface="+mn-ea"/>
          <a:cs typeface="+mn-cs"/>
          <a:sym typeface="Arial"/>
        </a:defRPr>
      </a:lvl8pPr>
      <a:lvl9pPr marL="4114800" marR="0" indent="-3429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jpe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1.gif"/><Relationship Id="rId10" Type="http://schemas.openxmlformats.org/officeDocument/2006/relationships/image" Target="../media/image6.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3.gif"/><Relationship Id="rId6" Type="http://schemas.openxmlformats.org/officeDocument/2006/relationships/image" Target="../media/image1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8.jpeg"/><Relationship Id="rId5" Type="http://schemas.openxmlformats.org/officeDocument/2006/relationships/image" Target="../media/image3.png"/><Relationship Id="rId6" Type="http://schemas.openxmlformats.org/officeDocument/2006/relationships/image" Target="../media/image3.g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3.gif"/><Relationship Id="rId6" Type="http://schemas.openxmlformats.org/officeDocument/2006/relationships/image" Target="../media/image9.jpeg"/><Relationship Id="rId7" Type="http://schemas.openxmlformats.org/officeDocument/2006/relationships/image" Target="../media/image10.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2.g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eg"/><Relationship Id="rId4" Type="http://schemas.openxmlformats.org/officeDocument/2006/relationships/image" Target="../media/image1.png"/><Relationship Id="rId5" Type="http://schemas.openxmlformats.org/officeDocument/2006/relationships/image" Target="../media/image14.jpeg"/><Relationship Id="rId6" Type="http://schemas.openxmlformats.org/officeDocument/2006/relationships/image" Target="../media/image3.png"/><Relationship Id="rId7" Type="http://schemas.openxmlformats.org/officeDocument/2006/relationships/image" Target="../media/image2.g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3.png"/><Relationship Id="rId7" Type="http://schemas.openxmlformats.org/officeDocument/2006/relationships/image" Target="../media/image3.g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3.g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3.g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2.gif"/><Relationship Id="rId7" Type="http://schemas.openxmlformats.org/officeDocument/2006/relationships/image" Target="../media/image18.jpeg"/><Relationship Id="rId8" Type="http://schemas.openxmlformats.org/officeDocument/2006/relationships/image" Target="../media/image19.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0.jpeg"/><Relationship Id="rId5" Type="http://schemas.openxmlformats.org/officeDocument/2006/relationships/image" Target="../media/image3.png"/><Relationship Id="rId6" Type="http://schemas.openxmlformats.org/officeDocument/2006/relationships/image" Target="../media/image3.g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jpeg"/><Relationship Id="rId6" Type="http://schemas.openxmlformats.org/officeDocument/2006/relationships/image" Target="../media/image2.gif"/><Relationship Id="rId7" Type="http://schemas.openxmlformats.org/officeDocument/2006/relationships/hyperlink" Target="https://extension.wsu.edu/about-extension/extension-is-for-everyone/" TargetMode="Externa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3.gif"/><Relationship Id="rId6" Type="http://schemas.openxmlformats.org/officeDocument/2006/relationships/image" Target="../media/image21.jpeg"/><Relationship Id="rId7" Type="http://schemas.openxmlformats.org/officeDocument/2006/relationships/image" Target="../media/image19.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22.jpeg"/><Relationship Id="rId5" Type="http://schemas.openxmlformats.org/officeDocument/2006/relationships/image" Target="../media/image16.png"/><Relationship Id="rId6" Type="http://schemas.openxmlformats.org/officeDocument/2006/relationships/image" Target="../media/image3.png"/><Relationship Id="rId7" Type="http://schemas.openxmlformats.org/officeDocument/2006/relationships/image" Target="../media/image2.g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2.gif"/><Relationship Id="rId7" Type="http://schemas.openxmlformats.org/officeDocument/2006/relationships/image" Target="../media/image23.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3.gif"/><Relationship Id="rId6" Type="http://schemas.openxmlformats.org/officeDocument/2006/relationships/image" Target="../media/image24.jpeg"/><Relationship Id="rId7" Type="http://schemas.openxmlformats.org/officeDocument/2006/relationships/image" Target="../media/image20.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25.jpeg"/><Relationship Id="rId7" Type="http://schemas.openxmlformats.org/officeDocument/2006/relationships/image" Target="../media/image3.gif"/></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22.png"/><Relationship Id="rId7" Type="http://schemas.openxmlformats.org/officeDocument/2006/relationships/image" Target="../media/image3.gif"/></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26.jpeg"/><Relationship Id="rId5" Type="http://schemas.openxmlformats.org/officeDocument/2006/relationships/image" Target="../media/image16.png"/><Relationship Id="rId6" Type="http://schemas.openxmlformats.org/officeDocument/2006/relationships/image" Target="../media/image3.png"/><Relationship Id="rId7" Type="http://schemas.openxmlformats.org/officeDocument/2006/relationships/image" Target="../media/image2.gif"/></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27.jpeg"/><Relationship Id="rId5" Type="http://schemas.openxmlformats.org/officeDocument/2006/relationships/image" Target="../media/image16.png"/><Relationship Id="rId6" Type="http://schemas.openxmlformats.org/officeDocument/2006/relationships/image" Target="../media/image3.png"/><Relationship Id="rId7" Type="http://schemas.openxmlformats.org/officeDocument/2006/relationships/image" Target="../media/image3.gif"/></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28.jpeg"/><Relationship Id="rId5" Type="http://schemas.openxmlformats.org/officeDocument/2006/relationships/image" Target="../media/image16.png"/><Relationship Id="rId6" Type="http://schemas.openxmlformats.org/officeDocument/2006/relationships/image" Target="../media/image3.png"/><Relationship Id="rId7" Type="http://schemas.openxmlformats.org/officeDocument/2006/relationships/image" Target="../media/image3.gif"/></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29.jpeg"/><Relationship Id="rId7" Type="http://schemas.openxmlformats.org/officeDocument/2006/relationships/image" Target="../media/image3.gif"/></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3.jpe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3.gif"/><Relationship Id="rId9" Type="http://schemas.openxmlformats.org/officeDocument/2006/relationships/image" Target="../media/image13.png"/><Relationship Id="rId10" Type="http://schemas.openxmlformats.org/officeDocument/2006/relationships/image" Target="../media/image3.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30.jpeg"/><Relationship Id="rId5" Type="http://schemas.openxmlformats.org/officeDocument/2006/relationships/image" Target="../media/image16.png"/><Relationship Id="rId6" Type="http://schemas.openxmlformats.org/officeDocument/2006/relationships/image" Target="../media/image3.png"/><Relationship Id="rId7" Type="http://schemas.openxmlformats.org/officeDocument/2006/relationships/image" Target="../media/image2.gif"/></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3.gif"/></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1" Type="http://schemas.openxmlformats.org/officeDocument/2006/relationships/image" Target="../media/image31.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3.gif"/><Relationship Id="rId6" Type="http://schemas.openxmlformats.org/officeDocument/2006/relationships/image" Target="../media/image32.jpeg"/><Relationship Id="rId7" Type="http://schemas.openxmlformats.org/officeDocument/2006/relationships/image" Target="../media/image33.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3.gif"/></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3.gif"/><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image" Target="../media/image36.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3.gif"/></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37.jpeg"/><Relationship Id="rId7" Type="http://schemas.openxmlformats.org/officeDocument/2006/relationships/image" Target="../media/image3.gif"/></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3.gif"/><Relationship Id="rId6" Type="http://schemas.openxmlformats.org/officeDocument/2006/relationships/image" Target="../media/image6.png"/><Relationship Id="rId7" Type="http://schemas.openxmlformats.org/officeDocument/2006/relationships/image" Target="../media/image38.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28.png"/><Relationship Id="rId7" Type="http://schemas.openxmlformats.org/officeDocument/2006/relationships/hyperlink" Target="mailto:king-mg@wsu.edu" TargetMode="External"/><Relationship Id="rId8" Type="http://schemas.openxmlformats.org/officeDocument/2006/relationships/hyperlink" Target="mailto:ask-a-mastergardener@live.com" TargetMode="External"/><Relationship Id="rId9" Type="http://schemas.openxmlformats.org/officeDocument/2006/relationships/image" Target="../media/image5.gif"/></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15.png"/><Relationship Id="rId7" Type="http://schemas.openxmlformats.org/officeDocument/2006/relationships/image" Target="../media/image1.gif"/></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3.gif"/><Relationship Id="rId6" Type="http://schemas.openxmlformats.org/officeDocument/2006/relationships/hyperlink" Target="https://botanicgardens.uw.edu/about/blog/2021/09/06/climate-ready-plant-trials-underway-at-uwbg/" TargetMode="External"/><Relationship Id="rId7" Type="http://schemas.openxmlformats.org/officeDocument/2006/relationships/hyperlink" Target="https://bpb-us-e1.wpmucdn.com/sites.uw.edu/dist/4/16698/files/2023/02/Falls-Indv-Project-4.pdf" TargetMode="External"/><Relationship Id="rId8" Type="http://schemas.openxmlformats.org/officeDocument/2006/relationships/hyperlink" Target="https://pubs.extension.wsu.edu/are-native-trees-and-shrubs-better-choices-for-wildlife-in-home-landscapes" TargetMode="External"/><Relationship Id="rId9" Type="http://schemas.openxmlformats.org/officeDocument/2006/relationships/hyperlink" Target="https://gardenprofessors.com/are-natives-the-answer-revisited/" TargetMode="External"/><Relationship Id="rId10" Type="http://schemas.openxmlformats.org/officeDocument/2006/relationships/hyperlink" Target="https://gardenprofessors.com/want-more-bird-visitors-nonnative-plants-may-be-the-answer/" TargetMode="External"/><Relationship Id="rId11" Type="http://schemas.openxmlformats.org/officeDocument/2006/relationships/hyperlink" Target="https://grownative.org/learn/natives-cultivars-and-nativars/#goodbad" TargetMode="External"/><Relationship Id="rId12" Type="http://schemas.openxmlformats.org/officeDocument/2006/relationships/hyperlink" Target="https://www.nwf.org/Magazines/National-Wildlife/2016/JuneJuly/Gardening/Cultivars" TargetMode="External"/><Relationship Id="rId13" Type="http://schemas.openxmlformats.org/officeDocument/2006/relationships/hyperlink" Target="https://meridian.allenpress.com/jeh/article/41/1/7/491283/Greater-Appeal-of-Native-Plants-for" TargetMode="External"/><Relationship Id="rId14" Type="http://schemas.openxmlformats.org/officeDocument/2006/relationships/hyperlink" Target="https://green2.kingcounty.gov/gonative/" TargetMode="External"/><Relationship Id="rId15" Type="http://schemas.openxmlformats.org/officeDocument/2006/relationships/hyperlink" Target="https://www.waverlyfarm.com/blog/the-fine-points-of-native-plants-vs-cultivated-natives" TargetMode="Externa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3.gif"/><Relationship Id="rId6" Type="http://schemas.openxmlformats.org/officeDocument/2006/relationships/hyperlink" Target="https://piedmontmastergardeners.org/article/native-species-or-cultivars-of-native-plants-does-it-matter/" TargetMode="External"/><Relationship Id="rId7" Type="http://schemas.openxmlformats.org/officeDocument/2006/relationships/hyperlink" Target="https://awaytogarden.com/state-of-the-native-plant-movement-with-rebecca-mcmackin/" TargetMode="External"/><Relationship Id="rId8" Type="http://schemas.openxmlformats.org/officeDocument/2006/relationships/hyperlink" Target="https://www.highcountrygardens.com/content/gardening/creating-living-landscapes-the-importance-of-native-plants" TargetMode="External"/><Relationship Id="rId9" Type="http://schemas.openxmlformats.org/officeDocument/2006/relationships/hyperlink" Target="https://www.nwf.org/Latest-News/Press-Releases/2022/5-02-22-Consumer-Gardening-Report" TargetMode="External"/><Relationship Id="rId10" Type="http://schemas.openxmlformats.org/officeDocument/2006/relationships/hyperlink" Target="https://ucanr.edu/blogs/blogcore/postdetail.cfm?postnum=50407#:~:text=With non-native plants, make,and their diminishing natural habitat" TargetMode="External"/><Relationship Id="rId11" Type="http://schemas.openxmlformats.org/officeDocument/2006/relationships/hyperlink" Target="https://www.bluestemnatives.com/post/what-s-the-deal-with-cultivars" TargetMode="External"/><Relationship Id="rId12" Type="http://schemas.openxmlformats.org/officeDocument/2006/relationships/hyperlink" Target="https://durhammastergardeners.com/2022/01/19/native-nativar-cultivar-whats-in-a-name/" TargetMode="External"/><Relationship Id="rId13" Type="http://schemas.openxmlformats.org/officeDocument/2006/relationships/hyperlink" Target="https://greenamerica.org/faq/annuals-and-perennials" TargetMode="External"/><Relationship Id="rId14" Type="http://schemas.openxmlformats.org/officeDocument/2006/relationships/hyperlink" Target="https://www.seattletimes.com/seattle-news/environment/as-northwest-tree-species-decline-assisted-migration-gains-popularity/"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3.gif"/></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jpeg"/><Relationship Id="rId5" Type="http://schemas.openxmlformats.org/officeDocument/2006/relationships/image" Target="../media/image16.png"/><Relationship Id="rId6" Type="http://schemas.openxmlformats.org/officeDocument/2006/relationships/image" Target="../media/image3.png"/><Relationship Id="rId7" Type="http://schemas.openxmlformats.org/officeDocument/2006/relationships/image" Target="../media/image2.g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 Id="rId4" Type="http://schemas.openxmlformats.org/officeDocument/2006/relationships/image" Target="../media/image3.png"/><Relationship Id="rId5" Type="http://schemas.openxmlformats.org/officeDocument/2006/relationships/image" Target="../media/image2.g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7.jpeg"/><Relationship Id="rId5" Type="http://schemas.openxmlformats.org/officeDocument/2006/relationships/image" Target="../media/image16.png"/><Relationship Id="rId6" Type="http://schemas.openxmlformats.org/officeDocument/2006/relationships/image" Target="../media/image3.png"/><Relationship Id="rId7" Type="http://schemas.openxmlformats.org/officeDocument/2006/relationships/image" Target="../media/image2.gif"/></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2" name="Google Shape;84;p14" descr="Google Shape;84;p14"/>
          <p:cNvPicPr>
            <a:picLocks noChangeAspect="1"/>
          </p:cNvPicPr>
          <p:nvPr/>
        </p:nvPicPr>
        <p:blipFill>
          <a:blip r:embed="rId3">
            <a:extLst/>
          </a:blip>
          <a:stretch>
            <a:fillRect/>
          </a:stretch>
        </p:blipFill>
        <p:spPr>
          <a:xfrm>
            <a:off x="0" y="7341"/>
            <a:ext cx="12192004" cy="6858005"/>
          </a:xfrm>
          <a:prstGeom prst="rect">
            <a:avLst/>
          </a:prstGeom>
          <a:ln w="12700">
            <a:miter lim="400000"/>
          </a:ln>
        </p:spPr>
      </p:pic>
      <p:sp>
        <p:nvSpPr>
          <p:cNvPr id="123" name="Google Shape;69;p13"/>
          <p:cNvSpPr/>
          <p:nvPr/>
        </p:nvSpPr>
        <p:spPr>
          <a:xfrm>
            <a:off x="7947810" y="3256110"/>
            <a:ext cx="1481963" cy="45725"/>
          </a:xfrm>
          <a:prstGeom prst="rect">
            <a:avLst/>
          </a:prstGeom>
          <a:blipFill>
            <a:blip r:embed="rId4"/>
            <a:stretch>
              <a:fillRect/>
            </a:stretch>
          </a:blipFill>
          <a:ln w="12700">
            <a:miter lim="400000"/>
          </a:ln>
        </p:spPr>
        <p:txBody>
          <a:bodyPr lIns="45718" tIns="45718" rIns="45718" bIns="45718" anchor="ctr"/>
          <a:lstStyle/>
          <a:p>
            <a:pPr algn="ctr">
              <a:defRPr sz="1800">
                <a:solidFill>
                  <a:srgbClr val="FF0000"/>
                </a:solidFill>
                <a:latin typeface="+mn-lt"/>
                <a:ea typeface="+mn-ea"/>
                <a:cs typeface="+mn-cs"/>
                <a:sym typeface="Arial"/>
              </a:defRPr>
            </a:pPr>
          </a:p>
        </p:txBody>
      </p:sp>
      <p:grpSp>
        <p:nvGrpSpPr>
          <p:cNvPr id="126" name="Google Shape;70;p13"/>
          <p:cNvGrpSpPr/>
          <p:nvPr/>
        </p:nvGrpSpPr>
        <p:grpSpPr>
          <a:xfrm>
            <a:off x="0" y="6636949"/>
            <a:ext cx="12192000" cy="350620"/>
            <a:chOff x="0" y="0"/>
            <a:chExt cx="12192000" cy="350619"/>
          </a:xfrm>
        </p:grpSpPr>
        <p:sp>
          <p:nvSpPr>
            <p:cNvPr id="124" name="Google Shape;71;p13"/>
            <p:cNvSpPr/>
            <p:nvPr/>
          </p:nvSpPr>
          <p:spPr>
            <a:xfrm>
              <a:off x="0" y="129609"/>
              <a:ext cx="12192000" cy="91445"/>
            </a:xfrm>
            <a:prstGeom prst="rect">
              <a:avLst/>
            </a:prstGeom>
            <a:blipFill rotWithShape="1">
              <a:blip r:embed="rId5"/>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125" name="Google Shape;72;p13"/>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sp>
        <p:nvSpPr>
          <p:cNvPr id="127" name="Google Shape;76;p13"/>
          <p:cNvSpPr txBox="1"/>
          <p:nvPr>
            <p:ph type="ctrTitle"/>
          </p:nvPr>
        </p:nvSpPr>
        <p:spPr>
          <a:xfrm>
            <a:off x="5165725" y="1720850"/>
            <a:ext cx="7158039" cy="1311275"/>
          </a:xfrm>
          <a:prstGeom prst="rect">
            <a:avLst/>
          </a:prstGeom>
        </p:spPr>
        <p:txBody>
          <a:bodyPr anchor="t"/>
          <a:lstStyle/>
          <a:p>
            <a:pPr>
              <a:defRPr sz="3800">
                <a:solidFill>
                  <a:srgbClr val="AA0D35"/>
                </a:solidFill>
              </a:defRPr>
            </a:pPr>
            <a:r>
              <a:t>Climate Ready Plants</a:t>
            </a:r>
            <a:endParaRPr sz="2800"/>
          </a:p>
          <a:p>
            <a:pPr>
              <a:spcBef>
                <a:spcPts val="800"/>
              </a:spcBef>
              <a:defRPr i="1" sz="2400">
                <a:solidFill>
                  <a:srgbClr val="AA0D35"/>
                </a:solidFill>
              </a:defRPr>
            </a:pPr>
            <a:r>
              <a:t>Natives, Cultivars &amp; Perennials</a:t>
            </a:r>
          </a:p>
        </p:txBody>
      </p:sp>
      <p:pic>
        <p:nvPicPr>
          <p:cNvPr id="128" name="Picture 4" descr="Picture 4"/>
          <p:cNvPicPr>
            <a:picLocks noChangeAspect="1"/>
          </p:cNvPicPr>
          <p:nvPr/>
        </p:nvPicPr>
        <p:blipFill>
          <a:blip r:embed="rId6">
            <a:extLst/>
          </a:blip>
          <a:stretch>
            <a:fillRect/>
          </a:stretch>
        </p:blipFill>
        <p:spPr>
          <a:xfrm>
            <a:off x="-2620" y="-6553"/>
            <a:ext cx="5844187" cy="6765634"/>
          </a:xfrm>
          <a:prstGeom prst="rect">
            <a:avLst/>
          </a:prstGeom>
          <a:ln w="12700">
            <a:miter lim="400000"/>
          </a:ln>
        </p:spPr>
      </p:pic>
      <p:pic>
        <p:nvPicPr>
          <p:cNvPr id="129" name="Google Shape;78;p13" descr="Google Shape;78;p13"/>
          <p:cNvPicPr>
            <a:picLocks noChangeAspect="1"/>
          </p:cNvPicPr>
          <p:nvPr/>
        </p:nvPicPr>
        <p:blipFill>
          <a:blip r:embed="rId7">
            <a:extLst/>
          </a:blip>
          <a:stretch>
            <a:fillRect/>
          </a:stretch>
        </p:blipFill>
        <p:spPr>
          <a:xfrm>
            <a:off x="586370" y="354644"/>
            <a:ext cx="1467188" cy="1418795"/>
          </a:xfrm>
          <a:prstGeom prst="rect">
            <a:avLst/>
          </a:prstGeom>
          <a:ln w="12700">
            <a:miter lim="400000"/>
          </a:ln>
        </p:spPr>
      </p:pic>
      <p:sp>
        <p:nvSpPr>
          <p:cNvPr id="130" name="TextBox 5"/>
          <p:cNvSpPr txBox="1"/>
          <p:nvPr/>
        </p:nvSpPr>
        <p:spPr>
          <a:xfrm>
            <a:off x="104667" y="6543123"/>
            <a:ext cx="2914619" cy="20241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800">
                <a:solidFill>
                  <a:srgbClr val="FFFFFF"/>
                </a:solidFill>
                <a:latin typeface="+mn-lt"/>
                <a:ea typeface="+mn-ea"/>
                <a:cs typeface="+mn-cs"/>
                <a:sym typeface="Arial"/>
              </a:defRPr>
            </a:lvl1pPr>
          </a:lstStyle>
          <a:p>
            <a:pPr/>
            <a:r>
              <a:t>Photo credit: by James DeMers via Pixabay</a:t>
            </a:r>
          </a:p>
        </p:txBody>
      </p:sp>
      <p:pic>
        <p:nvPicPr>
          <p:cNvPr id="131" name="Google Shape;73;p13" descr="Google Shape;73;p13"/>
          <p:cNvPicPr>
            <a:picLocks noChangeAspect="1"/>
          </p:cNvPicPr>
          <p:nvPr/>
        </p:nvPicPr>
        <p:blipFill>
          <a:blip r:embed="rId8">
            <a:extLst/>
          </a:blip>
          <a:stretch>
            <a:fillRect/>
          </a:stretch>
        </p:blipFill>
        <p:spPr>
          <a:xfrm>
            <a:off x="7304454" y="279874"/>
            <a:ext cx="2768678" cy="681387"/>
          </a:xfrm>
          <a:prstGeom prst="rect">
            <a:avLst/>
          </a:prstGeom>
          <a:ln w="12700">
            <a:miter lim="400000"/>
          </a:ln>
        </p:spPr>
      </p:pic>
      <p:sp>
        <p:nvSpPr>
          <p:cNvPr id="132" name="Google Shape;75;p13"/>
          <p:cNvSpPr txBox="1"/>
          <p:nvPr/>
        </p:nvSpPr>
        <p:spPr>
          <a:xfrm>
            <a:off x="5841567" y="3519239"/>
            <a:ext cx="5974661" cy="131164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b">
            <a:normAutofit fontScale="100000" lnSpcReduction="0"/>
          </a:bodyPr>
          <a:lstStyle/>
          <a:p>
            <a:pPr algn="ctr">
              <a:lnSpc>
                <a:spcPct val="90000"/>
              </a:lnSpc>
              <a:defRPr sz="2400">
                <a:latin typeface="+mn-lt"/>
                <a:ea typeface="+mn-ea"/>
                <a:cs typeface="+mn-cs"/>
                <a:sym typeface="Arial"/>
              </a:defRPr>
            </a:pPr>
            <a:r>
              <a:t>Molly van der Burch</a:t>
            </a:r>
          </a:p>
          <a:p>
            <a:pPr algn="ctr">
              <a:lnSpc>
                <a:spcPct val="90000"/>
              </a:lnSpc>
              <a:defRPr sz="2400">
                <a:latin typeface="+mn-lt"/>
                <a:ea typeface="+mn-ea"/>
                <a:cs typeface="+mn-cs"/>
                <a:sym typeface="Arial"/>
              </a:defRPr>
            </a:pPr>
            <a:r>
              <a:t>King County</a:t>
            </a:r>
            <a:endParaRPr sz="6000">
              <a:latin typeface="Helvetica Neue"/>
              <a:ea typeface="Helvetica Neue"/>
              <a:cs typeface="Helvetica Neue"/>
              <a:sym typeface="Helvetica Neue"/>
            </a:endParaRPr>
          </a:p>
          <a:p>
            <a:pPr algn="ctr">
              <a:lnSpc>
                <a:spcPct val="90000"/>
              </a:lnSpc>
              <a:defRPr sz="2400">
                <a:latin typeface="+mn-lt"/>
                <a:ea typeface="+mn-ea"/>
                <a:cs typeface="+mn-cs"/>
                <a:sym typeface="Arial"/>
              </a:defRPr>
            </a:pPr>
            <a:r>
              <a:t>Master Gardener Program </a:t>
            </a:r>
          </a:p>
        </p:txBody>
      </p:sp>
      <p:pic>
        <p:nvPicPr>
          <p:cNvPr id="133" name="Google Shape;74;p13" descr="Google Shape;74;p13"/>
          <p:cNvPicPr>
            <a:picLocks noChangeAspect="1"/>
          </p:cNvPicPr>
          <p:nvPr/>
        </p:nvPicPr>
        <p:blipFill>
          <a:blip r:embed="rId9">
            <a:extLst/>
          </a:blip>
          <a:stretch>
            <a:fillRect/>
          </a:stretch>
        </p:blipFill>
        <p:spPr>
          <a:xfrm>
            <a:off x="8301590" y="4950585"/>
            <a:ext cx="1054613" cy="1054613"/>
          </a:xfrm>
          <a:prstGeom prst="rect">
            <a:avLst/>
          </a:prstGeom>
          <a:ln w="12700">
            <a:miter lim="400000"/>
          </a:ln>
        </p:spPr>
      </p:pic>
      <p:sp>
        <p:nvSpPr>
          <p:cNvPr id="134" name="TextBox 1"/>
          <p:cNvSpPr txBox="1"/>
          <p:nvPr/>
        </p:nvSpPr>
        <p:spPr>
          <a:xfrm>
            <a:off x="6460294" y="6254236"/>
            <a:ext cx="4837840" cy="468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900">
                <a:latin typeface="+mn-lt"/>
                <a:ea typeface="+mn-ea"/>
                <a:cs typeface="+mn-cs"/>
                <a:sym typeface="Arial"/>
              </a:defRPr>
            </a:lvl1pPr>
          </a:lstStyle>
          <a:p>
            <a:pPr/>
            <a:r>
              <a:t>WSU Extension programs and employment are available to all without discrimination. Evidence of noncompliance may be reported through your local Extension office.</a:t>
            </a:r>
          </a:p>
        </p:txBody>
      </p:sp>
      <p:pic>
        <p:nvPicPr>
          <p:cNvPr id="135" name="object 24" descr="object 24"/>
          <p:cNvPicPr>
            <a:picLocks noChangeAspect="1"/>
          </p:cNvPicPr>
          <p:nvPr/>
        </p:nvPicPr>
        <p:blipFill>
          <a:blip r:embed="rId10">
            <a:extLst/>
          </a:blip>
          <a:stretch>
            <a:fillRect/>
          </a:stretch>
        </p:blipFill>
        <p:spPr>
          <a:xfrm>
            <a:off x="11272710" y="5843151"/>
            <a:ext cx="919291" cy="921579"/>
          </a:xfrm>
          <a:prstGeom prst="rect">
            <a:avLst/>
          </a:prstGeom>
          <a:ln w="12700">
            <a:miter lim="400000"/>
          </a:ln>
        </p:spPr>
      </p:pic>
      <p:sp>
        <p:nvSpPr>
          <p:cNvPr id="136" name="CC-005"/>
          <p:cNvSpPr txBox="1"/>
          <p:nvPr/>
        </p:nvSpPr>
        <p:spPr>
          <a:xfrm>
            <a:off x="11413603" y="6604730"/>
            <a:ext cx="541756" cy="22698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000">
                <a:latin typeface="+mn-lt"/>
                <a:ea typeface="+mn-ea"/>
                <a:cs typeface="+mn-cs"/>
                <a:sym typeface="Arial"/>
              </a:defRPr>
            </a:lvl1pPr>
          </a:lstStyle>
          <a:p>
            <a:pPr/>
            <a:r>
              <a:t>CC-005</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Google Shape;498;p39" descr="Google Shape;498;p39"/>
          <p:cNvPicPr>
            <a:picLocks noChangeAspect="1"/>
          </p:cNvPicPr>
          <p:nvPr/>
        </p:nvPicPr>
        <p:blipFill>
          <a:blip r:embed="rId3">
            <a:extLst/>
          </a:blip>
          <a:stretch>
            <a:fillRect/>
          </a:stretch>
        </p:blipFill>
        <p:spPr>
          <a:xfrm>
            <a:off x="0" y="0"/>
            <a:ext cx="12192000" cy="6858000"/>
          </a:xfrm>
          <a:prstGeom prst="rect">
            <a:avLst/>
          </a:prstGeom>
          <a:ln w="12700">
            <a:miter lim="400000"/>
          </a:ln>
        </p:spPr>
      </p:pic>
      <p:grpSp>
        <p:nvGrpSpPr>
          <p:cNvPr id="248" name="Google Shape;500;p39"/>
          <p:cNvGrpSpPr/>
          <p:nvPr/>
        </p:nvGrpSpPr>
        <p:grpSpPr>
          <a:xfrm>
            <a:off x="0" y="6636948"/>
            <a:ext cx="12192000" cy="350620"/>
            <a:chOff x="0" y="0"/>
            <a:chExt cx="12192000" cy="350619"/>
          </a:xfrm>
        </p:grpSpPr>
        <p:sp>
          <p:nvSpPr>
            <p:cNvPr id="246" name="Google Shape;501;p39"/>
            <p:cNvSpPr/>
            <p:nvPr/>
          </p:nvSpPr>
          <p:spPr>
            <a:xfrm>
              <a:off x="0" y="129611"/>
              <a:ext cx="12192000" cy="91443"/>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247" name="Google Shape;502;p39"/>
            <p:cNvSpPr txBox="1"/>
            <p:nvPr/>
          </p:nvSpPr>
          <p:spPr>
            <a:xfrm>
              <a:off x="45717" y="0"/>
              <a:ext cx="12100564"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249" name="Google Shape;503;p39" descr="Google Shape;503;p39"/>
          <p:cNvPicPr>
            <a:picLocks noChangeAspect="1"/>
          </p:cNvPicPr>
          <p:nvPr/>
        </p:nvPicPr>
        <p:blipFill>
          <a:blip r:embed="rId5">
            <a:alphaModFix amt="70000"/>
            <a:extLst/>
          </a:blip>
          <a:stretch>
            <a:fillRect/>
          </a:stretch>
        </p:blipFill>
        <p:spPr>
          <a:xfrm>
            <a:off x="11319633" y="136185"/>
            <a:ext cx="729699" cy="729700"/>
          </a:xfrm>
          <a:prstGeom prst="rect">
            <a:avLst/>
          </a:prstGeom>
          <a:ln w="12700">
            <a:miter lim="400000"/>
          </a:ln>
        </p:spPr>
      </p:pic>
      <p:pic>
        <p:nvPicPr>
          <p:cNvPr id="250" name="image8.png" descr="image8.png"/>
          <p:cNvPicPr>
            <a:picLocks noChangeAspect="1"/>
          </p:cNvPicPr>
          <p:nvPr/>
        </p:nvPicPr>
        <p:blipFill>
          <a:blip r:embed="rId6">
            <a:extLst/>
          </a:blip>
          <a:stretch>
            <a:fillRect/>
          </a:stretch>
        </p:blipFill>
        <p:spPr>
          <a:xfrm>
            <a:off x="383138" y="624051"/>
            <a:ext cx="5322505" cy="5322506"/>
          </a:xfrm>
          <a:prstGeom prst="rect">
            <a:avLst/>
          </a:prstGeom>
          <a:ln w="12700">
            <a:miter lim="400000"/>
          </a:ln>
        </p:spPr>
      </p:pic>
      <p:sp>
        <p:nvSpPr>
          <p:cNvPr id="251" name="Photo Credit: UW Botanic Garden Climate Ready Plant Study"/>
          <p:cNvSpPr txBox="1"/>
          <p:nvPr/>
        </p:nvSpPr>
        <p:spPr>
          <a:xfrm>
            <a:off x="391354" y="5655037"/>
            <a:ext cx="4254732"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200">
                <a:solidFill>
                  <a:srgbClr val="FFFFFF"/>
                </a:solidFill>
                <a:latin typeface="+mn-lt"/>
                <a:ea typeface="+mn-ea"/>
                <a:cs typeface="+mn-cs"/>
                <a:sym typeface="Arial"/>
              </a:defRPr>
            </a:lvl1pPr>
          </a:lstStyle>
          <a:p>
            <a:pPr/>
            <a:r>
              <a:t>Photo Credit: UW Botanic Garden Climate Ready Plant Study</a:t>
            </a:r>
          </a:p>
        </p:txBody>
      </p:sp>
      <p:sp>
        <p:nvSpPr>
          <p:cNvPr id="252" name="University of Washington…"/>
          <p:cNvSpPr txBox="1"/>
          <p:nvPr/>
        </p:nvSpPr>
        <p:spPr>
          <a:xfrm>
            <a:off x="6480855" y="932399"/>
            <a:ext cx="5186322" cy="101794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3200">
                <a:latin typeface="+mn-lt"/>
                <a:ea typeface="+mn-ea"/>
                <a:cs typeface="+mn-cs"/>
                <a:sym typeface="Arial"/>
              </a:defRPr>
            </a:pPr>
            <a:r>
              <a:t>University of Washington </a:t>
            </a:r>
          </a:p>
          <a:p>
            <a:pPr>
              <a:defRPr sz="3200">
                <a:latin typeface="+mn-lt"/>
                <a:ea typeface="+mn-ea"/>
                <a:cs typeface="+mn-cs"/>
                <a:sym typeface="Arial"/>
              </a:defRPr>
            </a:pPr>
            <a:r>
              <a:t>Climate-Ready Plants Study</a:t>
            </a:r>
          </a:p>
        </p:txBody>
      </p:sp>
      <p:sp>
        <p:nvSpPr>
          <p:cNvPr id="253" name="Six field sites…"/>
          <p:cNvSpPr txBox="1"/>
          <p:nvPr/>
        </p:nvSpPr>
        <p:spPr>
          <a:xfrm>
            <a:off x="6638511" y="2224296"/>
            <a:ext cx="4871010" cy="30130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54000" indent="-254000">
              <a:buSzPct val="100000"/>
              <a:buChar char="๏"/>
              <a:defRPr sz="2900">
                <a:latin typeface="+mn-lt"/>
                <a:ea typeface="+mn-ea"/>
                <a:cs typeface="+mn-cs"/>
                <a:sym typeface="Arial"/>
              </a:defRPr>
            </a:pPr>
            <a:r>
              <a:t>Six field sites</a:t>
            </a:r>
          </a:p>
          <a:p>
            <a:pPr marL="254000" indent="-254000">
              <a:buSzPct val="100000"/>
              <a:buChar char="๏"/>
              <a:defRPr sz="2900">
                <a:latin typeface="+mn-lt"/>
                <a:ea typeface="+mn-ea"/>
                <a:cs typeface="+mn-cs"/>
                <a:sym typeface="Arial"/>
              </a:defRPr>
            </a:pPr>
            <a:r>
              <a:t>Testing 15 taxa at each site</a:t>
            </a:r>
          </a:p>
          <a:p>
            <a:pPr marL="254000" indent="-254000">
              <a:buSzPct val="100000"/>
              <a:buChar char="๏"/>
              <a:defRPr sz="2900">
                <a:latin typeface="+mn-lt"/>
                <a:ea typeface="+mn-ea"/>
                <a:cs typeface="+mn-cs"/>
                <a:sym typeface="Arial"/>
              </a:defRPr>
            </a:pPr>
            <a:r>
              <a:t>Evaluating drought resistance</a:t>
            </a:r>
          </a:p>
          <a:p>
            <a:pPr marL="254000" indent="-254000">
              <a:buSzPct val="100000"/>
              <a:buChar char="๏"/>
              <a:defRPr sz="2900">
                <a:latin typeface="+mn-lt"/>
                <a:ea typeface="+mn-ea"/>
                <a:cs typeface="+mn-cs"/>
                <a:sym typeface="Arial"/>
              </a:defRPr>
            </a:pPr>
            <a:r>
              <a:t>Involves local retail nursery and landscape professionals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7" name="Google Shape;510;p40" descr="Google Shape;510;p40"/>
          <p:cNvPicPr>
            <a:picLocks noChangeAspect="1"/>
          </p:cNvPicPr>
          <p:nvPr/>
        </p:nvPicPr>
        <p:blipFill>
          <a:blip r:embed="rId3">
            <a:extLst/>
          </a:blip>
          <a:stretch>
            <a:fillRect/>
          </a:stretch>
        </p:blipFill>
        <p:spPr>
          <a:xfrm>
            <a:off x="-3" y="-3"/>
            <a:ext cx="12192005" cy="6858005"/>
          </a:xfrm>
          <a:prstGeom prst="rect">
            <a:avLst/>
          </a:prstGeom>
          <a:ln w="12700">
            <a:miter lim="400000"/>
          </a:ln>
        </p:spPr>
      </p:pic>
      <p:sp>
        <p:nvSpPr>
          <p:cNvPr id="258" name="Google Shape;512;p40"/>
          <p:cNvSpPr txBox="1"/>
          <p:nvPr>
            <p:ph type="ctrTitle"/>
          </p:nvPr>
        </p:nvSpPr>
        <p:spPr>
          <a:xfrm>
            <a:off x="5419104" y="479359"/>
            <a:ext cx="6454308" cy="782314"/>
          </a:xfrm>
          <a:prstGeom prst="rect">
            <a:avLst/>
          </a:prstGeom>
        </p:spPr>
        <p:txBody>
          <a:bodyPr lIns="0" tIns="0" rIns="0" bIns="0" anchor="t"/>
          <a:lstStyle>
            <a:lvl1pPr algn="l">
              <a:defRPr sz="3600">
                <a:solidFill>
                  <a:srgbClr val="404040"/>
                </a:solidFill>
              </a:defRPr>
            </a:lvl1pPr>
          </a:lstStyle>
          <a:p>
            <a:pPr/>
            <a:r>
              <a:t>How the Study Works</a:t>
            </a:r>
          </a:p>
        </p:txBody>
      </p:sp>
      <p:sp>
        <p:nvSpPr>
          <p:cNvPr id="259" name="Google Shape;518;p40"/>
          <p:cNvSpPr txBox="1"/>
          <p:nvPr>
            <p:ph type="subTitle" sz="half" idx="1"/>
          </p:nvPr>
        </p:nvSpPr>
        <p:spPr>
          <a:xfrm>
            <a:off x="5639575" y="1421069"/>
            <a:ext cx="6331802" cy="4833556"/>
          </a:xfrm>
          <a:prstGeom prst="rect">
            <a:avLst/>
          </a:prstGeom>
        </p:spPr>
        <p:txBody>
          <a:bodyPr/>
          <a:lstStyle/>
          <a:p>
            <a:pPr marL="339470" indent="-339470" algn="l">
              <a:lnSpc>
                <a:spcPct val="81000"/>
              </a:lnSpc>
              <a:spcBef>
                <a:spcPts val="0"/>
              </a:spcBef>
              <a:buClr>
                <a:srgbClr val="404040"/>
              </a:buClr>
              <a:buSzPts val="2300"/>
              <a:buFont typeface="Arial"/>
              <a:buChar char="๏"/>
              <a:defRPr sz="2300">
                <a:solidFill>
                  <a:srgbClr val="404040"/>
                </a:solidFill>
              </a:defRPr>
            </a:pPr>
            <a:r>
              <a:t>Year One - All plants watered the same amount</a:t>
            </a:r>
            <a:endParaRPr sz="2800"/>
          </a:p>
          <a:p>
            <a:pPr marL="339470" indent="-339470" algn="l">
              <a:lnSpc>
                <a:spcPct val="81000"/>
              </a:lnSpc>
              <a:spcBef>
                <a:spcPts val="900"/>
              </a:spcBef>
              <a:buClr>
                <a:srgbClr val="404040"/>
              </a:buClr>
              <a:buSzPts val="2300"/>
              <a:buFont typeface="Arial"/>
              <a:buChar char="๏"/>
              <a:defRPr sz="2300">
                <a:solidFill>
                  <a:srgbClr val="404040"/>
                </a:solidFill>
              </a:defRPr>
            </a:pPr>
            <a:r>
              <a:t>Year Two - Plants randomly assigned one of three different irrigation treatments — high 80%, medium 50%, or low 20% water use </a:t>
            </a:r>
            <a:endParaRPr sz="2800"/>
          </a:p>
          <a:p>
            <a:pPr marL="339470" indent="-339470" algn="l">
              <a:lnSpc>
                <a:spcPct val="81000"/>
              </a:lnSpc>
              <a:spcBef>
                <a:spcPts val="900"/>
              </a:spcBef>
              <a:buClr>
                <a:srgbClr val="404040"/>
              </a:buClr>
              <a:buSzPts val="2300"/>
              <a:buFont typeface="Arial"/>
              <a:buChar char="๏"/>
              <a:defRPr sz="2300">
                <a:solidFill>
                  <a:srgbClr val="404040"/>
                </a:solidFill>
              </a:defRPr>
            </a:pPr>
            <a:r>
              <a:t>Open House held at end of Year Two to evaluate </a:t>
            </a:r>
            <a:r>
              <a:rPr>
                <a:solidFill>
                  <a:srgbClr val="000000"/>
                </a:solidFill>
              </a:rPr>
              <a:t>foliage, flowering, pest tolerance/disease resistance, vigor and overall appearance (AKA, the “WOW factor)</a:t>
            </a:r>
            <a:endParaRPr>
              <a:solidFill>
                <a:srgbClr val="000000"/>
              </a:solidFill>
            </a:endParaRPr>
          </a:p>
          <a:p>
            <a:pPr marL="339470" indent="-339470" algn="l">
              <a:lnSpc>
                <a:spcPct val="81000"/>
              </a:lnSpc>
              <a:spcBef>
                <a:spcPts val="900"/>
              </a:spcBef>
              <a:buClr>
                <a:srgbClr val="404040"/>
              </a:buClr>
              <a:buSzPts val="2300"/>
              <a:buFont typeface="Arial"/>
              <a:buChar char="๏"/>
              <a:defRPr sz="2300">
                <a:solidFill>
                  <a:srgbClr val="404040"/>
                </a:solidFill>
              </a:defRPr>
            </a:pPr>
            <a:r>
              <a:rPr>
                <a:solidFill>
                  <a:srgbClr val="000000"/>
                </a:solidFill>
              </a:rPr>
              <a:t>Two years of Irrigation Deficit Trials - 2022 and 2023</a:t>
            </a:r>
            <a:endParaRPr>
              <a:solidFill>
                <a:srgbClr val="000000"/>
              </a:solidFill>
            </a:endParaRPr>
          </a:p>
          <a:p>
            <a:pPr marL="339470" indent="-339470" algn="l">
              <a:lnSpc>
                <a:spcPct val="81000"/>
              </a:lnSpc>
              <a:spcBef>
                <a:spcPts val="900"/>
              </a:spcBef>
              <a:buClr>
                <a:srgbClr val="404040"/>
              </a:buClr>
              <a:buSzPts val="2300"/>
              <a:buFont typeface="Arial"/>
              <a:buChar char="๏"/>
              <a:defRPr sz="2300">
                <a:solidFill>
                  <a:srgbClr val="404040"/>
                </a:solidFill>
              </a:defRPr>
            </a:pPr>
            <a:r>
              <a:rPr>
                <a:solidFill>
                  <a:srgbClr val="000000"/>
                </a:solidFill>
              </a:rPr>
              <a:t>Next phase will be testing shading and cooling effects of vines</a:t>
            </a:r>
          </a:p>
        </p:txBody>
      </p:sp>
      <p:pic>
        <p:nvPicPr>
          <p:cNvPr id="260" name="Google Shape;511;p40" descr="Google Shape;511;p40"/>
          <p:cNvPicPr>
            <a:picLocks noChangeAspect="1"/>
          </p:cNvPicPr>
          <p:nvPr/>
        </p:nvPicPr>
        <p:blipFill>
          <a:blip r:embed="rId4">
            <a:extLst/>
          </a:blip>
          <a:stretch>
            <a:fillRect/>
          </a:stretch>
        </p:blipFill>
        <p:spPr>
          <a:xfrm>
            <a:off x="-103181" y="7538"/>
            <a:ext cx="5362241" cy="6766564"/>
          </a:xfrm>
          <a:prstGeom prst="rect">
            <a:avLst/>
          </a:prstGeom>
          <a:ln w="12700">
            <a:miter lim="400000"/>
          </a:ln>
        </p:spPr>
      </p:pic>
      <p:grpSp>
        <p:nvGrpSpPr>
          <p:cNvPr id="263" name="Google Shape;514;p40"/>
          <p:cNvGrpSpPr/>
          <p:nvPr/>
        </p:nvGrpSpPr>
        <p:grpSpPr>
          <a:xfrm>
            <a:off x="0" y="6636949"/>
            <a:ext cx="12192000" cy="350620"/>
            <a:chOff x="0" y="0"/>
            <a:chExt cx="12192000" cy="350619"/>
          </a:xfrm>
        </p:grpSpPr>
        <p:sp>
          <p:nvSpPr>
            <p:cNvPr id="261" name="Google Shape;515;p40"/>
            <p:cNvSpPr/>
            <p:nvPr/>
          </p:nvSpPr>
          <p:spPr>
            <a:xfrm>
              <a:off x="0" y="129609"/>
              <a:ext cx="12192000" cy="91445"/>
            </a:xfrm>
            <a:prstGeom prst="rect">
              <a:avLst/>
            </a:prstGeom>
            <a:blipFill rotWithShape="1">
              <a:blip r:embed="rId5"/>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262" name="Google Shape;516;p40"/>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sp>
        <p:nvSpPr>
          <p:cNvPr id="264" name="Google Shape;519;p40"/>
          <p:cNvSpPr txBox="1"/>
          <p:nvPr/>
        </p:nvSpPr>
        <p:spPr>
          <a:xfrm>
            <a:off x="171376" y="6245738"/>
            <a:ext cx="4236601" cy="558864"/>
          </a:xfrm>
          <a:prstGeom prst="rect">
            <a:avLst/>
          </a:prstGeom>
          <a:ln w="12700">
            <a:miter lim="400000"/>
          </a:ln>
          <a:extLst>
            <a:ext uri="{C572A759-6A51-4108-AA02-DFA0A04FC94B}">
              <ma14:wrappingTextBoxFlag xmlns:ma14="http://schemas.microsoft.com/office/mac/drawingml/2011/main" val="1"/>
            </a:ext>
          </a:extLst>
        </p:spPr>
        <p:txBody>
          <a:bodyPr lIns="91423" tIns="91423" rIns="91423" bIns="91423">
            <a:spAutoFit/>
          </a:bodyPr>
          <a:lstStyle/>
          <a:p>
            <a:pPr>
              <a:defRPr>
                <a:solidFill>
                  <a:srgbClr val="FFFFFF"/>
                </a:solidFill>
                <a:latin typeface="+mn-lt"/>
                <a:ea typeface="+mn-ea"/>
                <a:cs typeface="+mn-cs"/>
                <a:sym typeface="Arial"/>
              </a:defRPr>
            </a:pPr>
            <a:r>
              <a:t>Cistus</a:t>
            </a:r>
          </a:p>
          <a:p>
            <a:pPr>
              <a:defRPr sz="1200">
                <a:solidFill>
                  <a:srgbClr val="FFFFFF"/>
                </a:solidFill>
                <a:latin typeface="+mn-lt"/>
                <a:ea typeface="+mn-ea"/>
                <a:cs typeface="+mn-cs"/>
                <a:sym typeface="Arial"/>
              </a:defRPr>
            </a:pPr>
            <a:r>
              <a:t>Photo credit:  c Rick Peterson courtesy Great Plant Picks</a:t>
            </a:r>
          </a:p>
        </p:txBody>
      </p:sp>
      <p:pic>
        <p:nvPicPr>
          <p:cNvPr id="265" name="Google Shape;188;p20" descr="Google Shape;188;p20"/>
          <p:cNvPicPr>
            <a:picLocks noChangeAspect="1"/>
          </p:cNvPicPr>
          <p:nvPr/>
        </p:nvPicPr>
        <p:blipFill>
          <a:blip r:embed="rId6">
            <a:alphaModFix amt="70000"/>
            <a:extLst/>
          </a:blip>
          <a:stretch>
            <a:fillRect/>
          </a:stretch>
        </p:blipFill>
        <p:spPr>
          <a:xfrm>
            <a:off x="11319633" y="136185"/>
            <a:ext cx="729699" cy="7297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9" name="Google Shape;524;p41" descr="Google Shape;524;p41"/>
          <p:cNvPicPr>
            <a:picLocks noChangeAspect="1"/>
          </p:cNvPicPr>
          <p:nvPr/>
        </p:nvPicPr>
        <p:blipFill>
          <a:blip r:embed="rId3">
            <a:extLst/>
          </a:blip>
          <a:stretch>
            <a:fillRect/>
          </a:stretch>
        </p:blipFill>
        <p:spPr>
          <a:xfrm>
            <a:off x="-3" y="-3"/>
            <a:ext cx="12192005" cy="6858005"/>
          </a:xfrm>
          <a:prstGeom prst="rect">
            <a:avLst/>
          </a:prstGeom>
          <a:ln w="12700">
            <a:miter lim="400000"/>
          </a:ln>
        </p:spPr>
      </p:pic>
      <p:grpSp>
        <p:nvGrpSpPr>
          <p:cNvPr id="272" name="Google Shape;525;p41"/>
          <p:cNvGrpSpPr/>
          <p:nvPr/>
        </p:nvGrpSpPr>
        <p:grpSpPr>
          <a:xfrm>
            <a:off x="0" y="6636948"/>
            <a:ext cx="12192000" cy="350620"/>
            <a:chOff x="0" y="0"/>
            <a:chExt cx="12192000" cy="350619"/>
          </a:xfrm>
        </p:grpSpPr>
        <p:sp>
          <p:nvSpPr>
            <p:cNvPr id="270" name="Google Shape;526;p41"/>
            <p:cNvSpPr/>
            <p:nvPr/>
          </p:nvSpPr>
          <p:spPr>
            <a:xfrm>
              <a:off x="0" y="129611"/>
              <a:ext cx="12192000" cy="91443"/>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271" name="Google Shape;527;p41"/>
            <p:cNvSpPr txBox="1"/>
            <p:nvPr/>
          </p:nvSpPr>
          <p:spPr>
            <a:xfrm>
              <a:off x="45717" y="0"/>
              <a:ext cx="12100564"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273" name="Google Shape;528;p41" descr="Google Shape;528;p41"/>
          <p:cNvPicPr>
            <a:picLocks noChangeAspect="1"/>
          </p:cNvPicPr>
          <p:nvPr/>
        </p:nvPicPr>
        <p:blipFill>
          <a:blip r:embed="rId5">
            <a:alphaModFix amt="70000"/>
            <a:extLst/>
          </a:blip>
          <a:stretch>
            <a:fillRect/>
          </a:stretch>
        </p:blipFill>
        <p:spPr>
          <a:xfrm>
            <a:off x="11329144" y="94770"/>
            <a:ext cx="729699" cy="729699"/>
          </a:xfrm>
          <a:prstGeom prst="rect">
            <a:avLst/>
          </a:prstGeom>
          <a:ln w="12700">
            <a:miter lim="400000"/>
          </a:ln>
        </p:spPr>
      </p:pic>
      <p:sp>
        <p:nvSpPr>
          <p:cNvPr id="274" name="Google Shape;535;p41"/>
          <p:cNvSpPr txBox="1"/>
          <p:nvPr>
            <p:ph type="title"/>
          </p:nvPr>
        </p:nvSpPr>
        <p:spPr>
          <a:xfrm>
            <a:off x="341907" y="217722"/>
            <a:ext cx="8596671" cy="871321"/>
          </a:xfrm>
          <a:prstGeom prst="rect">
            <a:avLst/>
          </a:prstGeom>
        </p:spPr>
        <p:txBody>
          <a:bodyPr anchor="t"/>
          <a:lstStyle>
            <a:lvl1pPr>
              <a:defRPr sz="5000">
                <a:solidFill>
                  <a:srgbClr val="535353"/>
                </a:solidFill>
              </a:defRPr>
            </a:lvl1pPr>
          </a:lstStyle>
          <a:p>
            <a:pPr/>
            <a:r>
              <a:t>2022 Open House Favorites</a:t>
            </a:r>
          </a:p>
        </p:txBody>
      </p:sp>
      <p:sp>
        <p:nvSpPr>
          <p:cNvPr id="275" name="Google Shape;529;p41"/>
          <p:cNvSpPr txBox="1"/>
          <p:nvPr/>
        </p:nvSpPr>
        <p:spPr>
          <a:xfrm>
            <a:off x="493497" y="1227530"/>
            <a:ext cx="5811840" cy="48616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2800">
                <a:solidFill>
                  <a:srgbClr val="535353"/>
                </a:solidFill>
                <a:latin typeface="+mn-lt"/>
                <a:ea typeface="+mn-ea"/>
                <a:cs typeface="+mn-cs"/>
                <a:sym typeface="Arial"/>
              </a:defRPr>
            </a:lvl1pPr>
          </a:lstStyle>
          <a:p>
            <a:pPr/>
            <a:r>
              <a:t>Lagerstroemia ‘Center Stage Red’</a:t>
            </a:r>
          </a:p>
        </p:txBody>
      </p:sp>
      <p:sp>
        <p:nvSpPr>
          <p:cNvPr id="276" name="Google Shape;530;p41"/>
          <p:cNvSpPr txBox="1"/>
          <p:nvPr/>
        </p:nvSpPr>
        <p:spPr>
          <a:xfrm>
            <a:off x="6329293" y="1227530"/>
            <a:ext cx="5563085" cy="48616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2800">
                <a:solidFill>
                  <a:srgbClr val="535353"/>
                </a:solidFill>
                <a:latin typeface="+mn-lt"/>
                <a:ea typeface="+mn-ea"/>
                <a:cs typeface="+mn-cs"/>
                <a:sym typeface="Arial"/>
              </a:defRPr>
            </a:lvl1pPr>
          </a:lstStyle>
          <a:p>
            <a:pPr/>
            <a:r>
              <a:t>Vitex ‘Blue Diddley’</a:t>
            </a:r>
          </a:p>
        </p:txBody>
      </p:sp>
      <p:pic>
        <p:nvPicPr>
          <p:cNvPr id="277" name="Google Shape;531;p41" descr="Google Shape;531;p41"/>
          <p:cNvPicPr>
            <a:picLocks noChangeAspect="1"/>
          </p:cNvPicPr>
          <p:nvPr/>
        </p:nvPicPr>
        <p:blipFill>
          <a:blip r:embed="rId6">
            <a:extLst/>
          </a:blip>
          <a:stretch>
            <a:fillRect/>
          </a:stretch>
        </p:blipFill>
        <p:spPr>
          <a:xfrm>
            <a:off x="493497" y="1775235"/>
            <a:ext cx="5811841" cy="4637729"/>
          </a:xfrm>
          <a:prstGeom prst="rect">
            <a:avLst/>
          </a:prstGeom>
          <a:ln w="12700">
            <a:miter lim="400000"/>
          </a:ln>
        </p:spPr>
      </p:pic>
      <p:sp>
        <p:nvSpPr>
          <p:cNvPr id="278" name="Google Shape;533;p41"/>
          <p:cNvSpPr txBox="1"/>
          <p:nvPr/>
        </p:nvSpPr>
        <p:spPr>
          <a:xfrm>
            <a:off x="1272049" y="6106436"/>
            <a:ext cx="4254737" cy="26421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200">
                <a:solidFill>
                  <a:srgbClr val="FFFFFF"/>
                </a:solidFill>
                <a:latin typeface="+mn-lt"/>
                <a:ea typeface="+mn-ea"/>
                <a:cs typeface="+mn-cs"/>
                <a:sym typeface="Arial"/>
              </a:defRPr>
            </a:lvl1pPr>
          </a:lstStyle>
          <a:p>
            <a:pPr/>
            <a:r>
              <a:t>Photo Credit: UW Botanic Garden Climate Ready Plant Study</a:t>
            </a:r>
          </a:p>
        </p:txBody>
      </p:sp>
      <p:pic>
        <p:nvPicPr>
          <p:cNvPr id="279" name="Google Shape;532;p41" descr="Google Shape;532;p41"/>
          <p:cNvPicPr>
            <a:picLocks noChangeAspect="1"/>
          </p:cNvPicPr>
          <p:nvPr/>
        </p:nvPicPr>
        <p:blipFill>
          <a:blip r:embed="rId7">
            <a:extLst/>
          </a:blip>
          <a:stretch>
            <a:fillRect/>
          </a:stretch>
        </p:blipFill>
        <p:spPr>
          <a:xfrm>
            <a:off x="6722102" y="1789818"/>
            <a:ext cx="4777464" cy="4608563"/>
          </a:xfrm>
          <a:prstGeom prst="rect">
            <a:avLst/>
          </a:prstGeom>
          <a:ln w="12700">
            <a:miter lim="400000"/>
          </a:ln>
        </p:spPr>
      </p:pic>
      <p:sp>
        <p:nvSpPr>
          <p:cNvPr id="280" name="Google Shape;534;p41"/>
          <p:cNvSpPr txBox="1"/>
          <p:nvPr/>
        </p:nvSpPr>
        <p:spPr>
          <a:xfrm>
            <a:off x="6983465" y="6124178"/>
            <a:ext cx="4254736" cy="26421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200">
                <a:solidFill>
                  <a:srgbClr val="FFFFFF"/>
                </a:solidFill>
                <a:latin typeface="+mn-lt"/>
                <a:ea typeface="+mn-ea"/>
                <a:cs typeface="+mn-cs"/>
                <a:sym typeface="Arial"/>
              </a:defRPr>
            </a:lvl1pPr>
          </a:lstStyle>
          <a:p>
            <a:pPr/>
            <a:r>
              <a:t>Photo Credit: UW Botanic Garden Climate Ready Plant Study</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4" name="Google Shape;540;p42" descr="Google Shape;540;p42"/>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285" name="Google Shape;541;p42"/>
          <p:cNvSpPr txBox="1"/>
          <p:nvPr>
            <p:ph type="title"/>
          </p:nvPr>
        </p:nvSpPr>
        <p:spPr>
          <a:xfrm>
            <a:off x="1446758" y="4805908"/>
            <a:ext cx="9298482" cy="1716509"/>
          </a:xfrm>
          <a:prstGeom prst="rect">
            <a:avLst/>
          </a:prstGeom>
        </p:spPr>
        <p:txBody>
          <a:bodyPr lIns="0" tIns="0" rIns="0" bIns="0"/>
          <a:lstStyle>
            <a:lvl1pPr>
              <a:defRPr sz="2900">
                <a:solidFill>
                  <a:srgbClr val="535353"/>
                </a:solidFill>
              </a:defRPr>
            </a:lvl1pPr>
          </a:lstStyle>
          <a:p>
            <a:pPr/>
            <a:r>
              <a:t>“This trial is significant as it really does put data to the observations–not just qualitatively, but quantitatively–about how plants are performing,” explains Ray Larson, Curator of Living Collections at UWBotanicGarden</a:t>
            </a:r>
          </a:p>
        </p:txBody>
      </p:sp>
      <p:grpSp>
        <p:nvGrpSpPr>
          <p:cNvPr id="288" name="Google Shape;542;p42"/>
          <p:cNvGrpSpPr/>
          <p:nvPr/>
        </p:nvGrpSpPr>
        <p:grpSpPr>
          <a:xfrm>
            <a:off x="0" y="6636948"/>
            <a:ext cx="12192000" cy="350620"/>
            <a:chOff x="0" y="0"/>
            <a:chExt cx="12192000" cy="350619"/>
          </a:xfrm>
        </p:grpSpPr>
        <p:sp>
          <p:nvSpPr>
            <p:cNvPr id="286" name="Google Shape;543;p42"/>
            <p:cNvSpPr/>
            <p:nvPr/>
          </p:nvSpPr>
          <p:spPr>
            <a:xfrm>
              <a:off x="0" y="129611"/>
              <a:ext cx="12192000" cy="91443"/>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287" name="Google Shape;544;p42"/>
            <p:cNvSpPr txBox="1"/>
            <p:nvPr/>
          </p:nvSpPr>
          <p:spPr>
            <a:xfrm>
              <a:off x="45717" y="0"/>
              <a:ext cx="12100564"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289" name="Google Shape;546;p42" descr="Google Shape;546;p42"/>
          <p:cNvPicPr>
            <a:picLocks noChangeAspect="1"/>
          </p:cNvPicPr>
          <p:nvPr/>
        </p:nvPicPr>
        <p:blipFill>
          <a:blip r:embed="rId5">
            <a:extLst/>
          </a:blip>
          <a:stretch>
            <a:fillRect/>
          </a:stretch>
        </p:blipFill>
        <p:spPr>
          <a:xfrm>
            <a:off x="74822" y="582863"/>
            <a:ext cx="6050261" cy="4091671"/>
          </a:xfrm>
          <a:prstGeom prst="rect">
            <a:avLst/>
          </a:prstGeom>
          <a:ln w="12700">
            <a:miter lim="400000"/>
          </a:ln>
        </p:spPr>
      </p:pic>
      <p:sp>
        <p:nvSpPr>
          <p:cNvPr id="290" name="Google Shape;551;p42"/>
          <p:cNvSpPr txBox="1"/>
          <p:nvPr/>
        </p:nvSpPr>
        <p:spPr>
          <a:xfrm>
            <a:off x="172275" y="661039"/>
            <a:ext cx="2857414" cy="2183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800">
                <a:solidFill>
                  <a:srgbClr val="FFFFFF"/>
                </a:solidFill>
                <a:latin typeface="Trebuchet MS"/>
                <a:ea typeface="Trebuchet MS"/>
                <a:cs typeface="Trebuchet MS"/>
                <a:sym typeface="Trebuchet MS"/>
              </a:defRPr>
            </a:lvl1pPr>
          </a:lstStyle>
          <a:p>
            <a:pPr/>
            <a:r>
              <a:t>Photo Credit: UW Botanic Garden Climate Ready Plant Study</a:t>
            </a:r>
          </a:p>
        </p:txBody>
      </p:sp>
      <p:sp>
        <p:nvSpPr>
          <p:cNvPr id="291" name="Google Shape;550;p42"/>
          <p:cNvSpPr txBox="1"/>
          <p:nvPr/>
        </p:nvSpPr>
        <p:spPr>
          <a:xfrm>
            <a:off x="352785" y="4202383"/>
            <a:ext cx="5162949" cy="3580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FFFFFF"/>
                </a:solidFill>
                <a:latin typeface="Trebuchet MS"/>
                <a:ea typeface="Trebuchet MS"/>
                <a:cs typeface="Trebuchet MS"/>
                <a:sym typeface="Trebuchet MS"/>
              </a:defRPr>
            </a:lvl1pPr>
          </a:lstStyle>
          <a:p>
            <a:pPr/>
            <a:r>
              <a:t>Hibiscus ‘Purple Pillar’</a:t>
            </a:r>
          </a:p>
        </p:txBody>
      </p:sp>
      <p:pic>
        <p:nvPicPr>
          <p:cNvPr id="292" name="Google Shape;547;p42" descr="Google Shape;547;p42"/>
          <p:cNvPicPr>
            <a:picLocks noChangeAspect="1"/>
          </p:cNvPicPr>
          <p:nvPr/>
        </p:nvPicPr>
        <p:blipFill>
          <a:blip r:embed="rId6">
            <a:extLst/>
          </a:blip>
          <a:stretch>
            <a:fillRect/>
          </a:stretch>
        </p:blipFill>
        <p:spPr>
          <a:xfrm>
            <a:off x="6143602" y="582665"/>
            <a:ext cx="6050282" cy="4092351"/>
          </a:xfrm>
          <a:prstGeom prst="rect">
            <a:avLst/>
          </a:prstGeom>
          <a:ln w="12700">
            <a:miter lim="400000"/>
          </a:ln>
        </p:spPr>
      </p:pic>
      <p:sp>
        <p:nvSpPr>
          <p:cNvPr id="293" name="Google Shape;548;p42"/>
          <p:cNvSpPr txBox="1"/>
          <p:nvPr/>
        </p:nvSpPr>
        <p:spPr>
          <a:xfrm>
            <a:off x="6363744" y="650416"/>
            <a:ext cx="3562971" cy="226944"/>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000">
                <a:solidFill>
                  <a:srgbClr val="FFFFFF"/>
                </a:solidFill>
                <a:latin typeface="+mn-lt"/>
                <a:ea typeface="+mn-ea"/>
                <a:cs typeface="+mn-cs"/>
                <a:sym typeface="Arial"/>
              </a:defRPr>
            </a:lvl1pPr>
          </a:lstStyle>
          <a:p>
            <a:pPr/>
            <a:r>
              <a:t>Photo Credit: UW Botanic Garden Climate Ready Plant Study</a:t>
            </a:r>
          </a:p>
        </p:txBody>
      </p:sp>
      <p:sp>
        <p:nvSpPr>
          <p:cNvPr id="294" name="Google Shape;549;p42"/>
          <p:cNvSpPr txBox="1"/>
          <p:nvPr/>
        </p:nvSpPr>
        <p:spPr>
          <a:xfrm>
            <a:off x="6870300" y="4202383"/>
            <a:ext cx="4596963" cy="3580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FFFFFF"/>
                </a:solidFill>
                <a:latin typeface="Trebuchet MS"/>
                <a:ea typeface="Trebuchet MS"/>
                <a:cs typeface="Trebuchet MS"/>
                <a:sym typeface="Trebuchet MS"/>
              </a:defRPr>
            </a:lvl1pPr>
          </a:lstStyle>
          <a:p>
            <a:pPr/>
            <a:r>
              <a:t>Rosa ‘Oso Easy Urban Legend’</a:t>
            </a:r>
          </a:p>
        </p:txBody>
      </p:sp>
      <p:pic>
        <p:nvPicPr>
          <p:cNvPr id="295" name="Google Shape;491;p38" descr="Google Shape;491;p38"/>
          <p:cNvPicPr>
            <a:picLocks noChangeAspect="1"/>
          </p:cNvPicPr>
          <p:nvPr/>
        </p:nvPicPr>
        <p:blipFill>
          <a:blip r:embed="rId7">
            <a:extLst/>
          </a:blip>
          <a:stretch>
            <a:fillRect/>
          </a:stretch>
        </p:blipFill>
        <p:spPr>
          <a:xfrm>
            <a:off x="11371175" y="629133"/>
            <a:ext cx="729701" cy="72970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9" name="Google Shape;556;p43" descr="Google Shape;556;p43"/>
          <p:cNvPicPr>
            <a:picLocks noChangeAspect="1"/>
          </p:cNvPicPr>
          <p:nvPr/>
        </p:nvPicPr>
        <p:blipFill>
          <a:blip r:embed="rId3">
            <a:extLst/>
          </a:blip>
          <a:stretch>
            <a:fillRect/>
          </a:stretch>
        </p:blipFill>
        <p:spPr>
          <a:xfrm>
            <a:off x="6065737" y="45640"/>
            <a:ext cx="5362242" cy="6766561"/>
          </a:xfrm>
          <a:prstGeom prst="rect">
            <a:avLst/>
          </a:prstGeom>
          <a:ln w="12700">
            <a:miter lim="400000"/>
          </a:ln>
        </p:spPr>
      </p:pic>
      <p:pic>
        <p:nvPicPr>
          <p:cNvPr id="300" name="Google Shape;557;p43" descr="Google Shape;557;p43"/>
          <p:cNvPicPr>
            <a:picLocks noChangeAspect="1"/>
          </p:cNvPicPr>
          <p:nvPr/>
        </p:nvPicPr>
        <p:blipFill>
          <a:blip r:embed="rId4">
            <a:extLst/>
          </a:blip>
          <a:stretch>
            <a:fillRect/>
          </a:stretch>
        </p:blipFill>
        <p:spPr>
          <a:xfrm>
            <a:off x="-3" y="-3"/>
            <a:ext cx="12192005" cy="6858005"/>
          </a:xfrm>
          <a:prstGeom prst="rect">
            <a:avLst/>
          </a:prstGeom>
          <a:ln w="12700">
            <a:miter lim="400000"/>
          </a:ln>
        </p:spPr>
      </p:pic>
      <p:pic>
        <p:nvPicPr>
          <p:cNvPr id="301" name="Google Shape;558;p43" descr="Google Shape;558;p43"/>
          <p:cNvPicPr>
            <a:picLocks noChangeAspect="1"/>
          </p:cNvPicPr>
          <p:nvPr/>
        </p:nvPicPr>
        <p:blipFill>
          <a:blip r:embed="rId5">
            <a:extLst/>
          </a:blip>
          <a:stretch>
            <a:fillRect/>
          </a:stretch>
        </p:blipFill>
        <p:spPr>
          <a:xfrm>
            <a:off x="669758" y="45638"/>
            <a:ext cx="5362239" cy="6766564"/>
          </a:xfrm>
          <a:prstGeom prst="rect">
            <a:avLst/>
          </a:prstGeom>
          <a:ln w="12700">
            <a:miter lim="400000"/>
          </a:ln>
        </p:spPr>
      </p:pic>
      <p:sp>
        <p:nvSpPr>
          <p:cNvPr id="302" name="Google Shape;559;p43"/>
          <p:cNvSpPr txBox="1"/>
          <p:nvPr>
            <p:ph type="ctrTitle"/>
          </p:nvPr>
        </p:nvSpPr>
        <p:spPr>
          <a:xfrm>
            <a:off x="4237821" y="5714917"/>
            <a:ext cx="4736676" cy="942306"/>
          </a:xfrm>
          <a:prstGeom prst="rect">
            <a:avLst/>
          </a:prstGeom>
        </p:spPr>
        <p:txBody>
          <a:bodyPr lIns="0" tIns="0" rIns="0" bIns="0" anchor="t"/>
          <a:lstStyle>
            <a:lvl1pPr>
              <a:defRPr sz="4000">
                <a:solidFill>
                  <a:srgbClr val="FFFFFF"/>
                </a:solidFill>
              </a:defRPr>
            </a:lvl1pPr>
          </a:lstStyle>
          <a:p>
            <a:pPr/>
            <a:r>
              <a:t>And a few more…</a:t>
            </a:r>
          </a:p>
        </p:txBody>
      </p:sp>
      <p:grpSp>
        <p:nvGrpSpPr>
          <p:cNvPr id="305" name="Google Shape;560;p43"/>
          <p:cNvGrpSpPr/>
          <p:nvPr/>
        </p:nvGrpSpPr>
        <p:grpSpPr>
          <a:xfrm>
            <a:off x="0" y="6636949"/>
            <a:ext cx="12192000" cy="350620"/>
            <a:chOff x="0" y="0"/>
            <a:chExt cx="12192000" cy="350619"/>
          </a:xfrm>
        </p:grpSpPr>
        <p:sp>
          <p:nvSpPr>
            <p:cNvPr id="303" name="Google Shape;561;p43"/>
            <p:cNvSpPr/>
            <p:nvPr/>
          </p:nvSpPr>
          <p:spPr>
            <a:xfrm>
              <a:off x="0" y="129609"/>
              <a:ext cx="12192000" cy="91445"/>
            </a:xfrm>
            <a:prstGeom prst="rect">
              <a:avLst/>
            </a:prstGeom>
            <a:blipFill rotWithShape="1">
              <a:blip r:embed="rId6"/>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304" name="Google Shape;562;p43"/>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306" name="Google Shape;563;p43" descr="Google Shape;563;p43"/>
          <p:cNvPicPr>
            <a:picLocks noChangeAspect="1"/>
          </p:cNvPicPr>
          <p:nvPr/>
        </p:nvPicPr>
        <p:blipFill>
          <a:blip r:embed="rId7">
            <a:extLst/>
          </a:blip>
          <a:stretch>
            <a:fillRect/>
          </a:stretch>
        </p:blipFill>
        <p:spPr>
          <a:xfrm>
            <a:off x="807487" y="5937891"/>
            <a:ext cx="729700" cy="729701"/>
          </a:xfrm>
          <a:prstGeom prst="rect">
            <a:avLst/>
          </a:prstGeom>
          <a:ln w="12700">
            <a:miter lim="400000"/>
          </a:ln>
        </p:spPr>
      </p:pic>
      <p:sp>
        <p:nvSpPr>
          <p:cNvPr id="307" name="Google Shape;564;p43"/>
          <p:cNvSpPr txBox="1"/>
          <p:nvPr/>
        </p:nvSpPr>
        <p:spPr>
          <a:xfrm>
            <a:off x="1581096" y="185670"/>
            <a:ext cx="4463301" cy="41245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2200">
                <a:solidFill>
                  <a:srgbClr val="FFFFFF"/>
                </a:solidFill>
                <a:latin typeface="+mn-lt"/>
                <a:ea typeface="+mn-ea"/>
                <a:cs typeface="+mn-cs"/>
                <a:sym typeface="Arial"/>
              </a:defRPr>
            </a:lvl1pPr>
          </a:lstStyle>
          <a:p>
            <a:pPr/>
            <a:r>
              <a:t>Rosemary officinalis ‘Arp’</a:t>
            </a:r>
          </a:p>
        </p:txBody>
      </p:sp>
      <p:sp>
        <p:nvSpPr>
          <p:cNvPr id="308" name="Google Shape;565;p43"/>
          <p:cNvSpPr txBox="1"/>
          <p:nvPr/>
        </p:nvSpPr>
        <p:spPr>
          <a:xfrm>
            <a:off x="7179463" y="185670"/>
            <a:ext cx="3625116" cy="41245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2200">
                <a:solidFill>
                  <a:srgbClr val="FFFFFF"/>
                </a:solidFill>
                <a:latin typeface="+mn-lt"/>
                <a:ea typeface="+mn-ea"/>
                <a:cs typeface="+mn-cs"/>
                <a:sym typeface="Arial"/>
              </a:defRPr>
            </a:lvl1pPr>
          </a:lstStyle>
          <a:p>
            <a:pPr/>
            <a:r>
              <a:t>Physocarpus ‘Little Devil’</a:t>
            </a:r>
          </a:p>
        </p:txBody>
      </p:sp>
      <p:sp>
        <p:nvSpPr>
          <p:cNvPr id="309" name="Google Shape;566;p43"/>
          <p:cNvSpPr txBox="1"/>
          <p:nvPr/>
        </p:nvSpPr>
        <p:spPr>
          <a:xfrm>
            <a:off x="2427190" y="6469643"/>
            <a:ext cx="3562972" cy="226944"/>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000">
                <a:solidFill>
                  <a:srgbClr val="FFFFFF"/>
                </a:solidFill>
                <a:latin typeface="+mn-lt"/>
                <a:ea typeface="+mn-ea"/>
                <a:cs typeface="+mn-cs"/>
                <a:sym typeface="Arial"/>
              </a:defRPr>
            </a:lvl1pPr>
          </a:lstStyle>
          <a:p>
            <a:pPr/>
            <a:r>
              <a:t>Photo Credit: UW Botanic Garden Climate Ready Plant Study</a:t>
            </a:r>
          </a:p>
        </p:txBody>
      </p:sp>
      <p:sp>
        <p:nvSpPr>
          <p:cNvPr id="310" name="Google Shape;567;p43"/>
          <p:cNvSpPr txBox="1"/>
          <p:nvPr/>
        </p:nvSpPr>
        <p:spPr>
          <a:xfrm>
            <a:off x="7717966" y="6486616"/>
            <a:ext cx="3520680" cy="226944"/>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000">
                <a:solidFill>
                  <a:srgbClr val="FFFFFF"/>
                </a:solidFill>
                <a:latin typeface="+mn-lt"/>
                <a:ea typeface="+mn-ea"/>
                <a:cs typeface="+mn-cs"/>
                <a:sym typeface="Arial"/>
              </a:defRPr>
            </a:lvl1pPr>
          </a:lstStyle>
          <a:p>
            <a:pPr/>
            <a:r>
              <a:t>Photo credit: UW botanic Garden Climate Ready Plant Study</a:t>
            </a:r>
          </a:p>
        </p:txBody>
      </p:sp>
      <p:pic>
        <p:nvPicPr>
          <p:cNvPr id="311" name="Google Shape;491;p38" descr="Google Shape;491;p38"/>
          <p:cNvPicPr>
            <a:picLocks noChangeAspect="1"/>
          </p:cNvPicPr>
          <p:nvPr/>
        </p:nvPicPr>
        <p:blipFill>
          <a:blip r:embed="rId7">
            <a:extLst/>
          </a:blip>
          <a:stretch>
            <a:fillRect/>
          </a:stretch>
        </p:blipFill>
        <p:spPr>
          <a:xfrm>
            <a:off x="10580268" y="150426"/>
            <a:ext cx="729701" cy="72970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5" name="Google Shape;572;p44" descr="Google Shape;572;p44"/>
          <p:cNvPicPr>
            <a:picLocks noChangeAspect="1"/>
          </p:cNvPicPr>
          <p:nvPr/>
        </p:nvPicPr>
        <p:blipFill>
          <a:blip r:embed="rId3">
            <a:extLst/>
          </a:blip>
          <a:stretch>
            <a:fillRect/>
          </a:stretch>
        </p:blipFill>
        <p:spPr>
          <a:xfrm>
            <a:off x="0" y="-38021"/>
            <a:ext cx="12192001" cy="6858004"/>
          </a:xfrm>
          <a:prstGeom prst="rect">
            <a:avLst/>
          </a:prstGeom>
          <a:ln w="12700">
            <a:miter lim="400000"/>
          </a:ln>
        </p:spPr>
      </p:pic>
      <p:sp>
        <p:nvSpPr>
          <p:cNvPr id="316" name="Google Shape;574;p44"/>
          <p:cNvSpPr txBox="1"/>
          <p:nvPr>
            <p:ph type="ctrTitle"/>
          </p:nvPr>
        </p:nvSpPr>
        <p:spPr>
          <a:xfrm>
            <a:off x="5727074" y="165039"/>
            <a:ext cx="6367888" cy="1876121"/>
          </a:xfrm>
          <a:prstGeom prst="rect">
            <a:avLst/>
          </a:prstGeom>
        </p:spPr>
        <p:txBody>
          <a:bodyPr lIns="0" tIns="0" rIns="0" bIns="0" anchor="t"/>
          <a:lstStyle/>
          <a:p>
            <a:pPr algn="l">
              <a:defRPr sz="5000">
                <a:solidFill>
                  <a:srgbClr val="404040"/>
                </a:solidFill>
                <a:latin typeface="Calibri"/>
                <a:ea typeface="Calibri"/>
                <a:cs typeface="Calibri"/>
                <a:sym typeface="Calibri"/>
              </a:defRPr>
            </a:pPr>
            <a:r>
              <a:t>Complete list at </a:t>
            </a:r>
            <a:br/>
            <a:r>
              <a:rPr sz="3300"/>
              <a:t>botanicgardens.uw.edu/science-conservation/climate-ready-plants/</a:t>
            </a:r>
          </a:p>
        </p:txBody>
      </p:sp>
      <p:sp>
        <p:nvSpPr>
          <p:cNvPr id="317" name="Google Shape;580;p44"/>
          <p:cNvSpPr txBox="1"/>
          <p:nvPr>
            <p:ph type="subTitle" sz="half" idx="1"/>
          </p:nvPr>
        </p:nvSpPr>
        <p:spPr>
          <a:xfrm>
            <a:off x="6336286" y="2399973"/>
            <a:ext cx="5362182" cy="3880773"/>
          </a:xfrm>
          <a:prstGeom prst="rect">
            <a:avLst/>
          </a:prstGeom>
        </p:spPr>
        <p:txBody>
          <a:bodyPr/>
          <a:lstStyle/>
          <a:p>
            <a:pPr marL="342900" indent="-342900" algn="l">
              <a:lnSpc>
                <a:spcPct val="100000"/>
              </a:lnSpc>
              <a:spcBef>
                <a:spcPts val="0"/>
              </a:spcBef>
              <a:buClr>
                <a:srgbClr val="404040"/>
              </a:buClr>
              <a:buSzPts val="2400"/>
              <a:buFont typeface="Arial"/>
              <a:buChar char="๏"/>
              <a:defRPr>
                <a:solidFill>
                  <a:srgbClr val="404040"/>
                </a:solidFill>
              </a:defRPr>
            </a:pPr>
            <a:r>
              <a:t>Ligustrum ‘sunshine’</a:t>
            </a:r>
            <a:endParaRPr sz="2800"/>
          </a:p>
          <a:p>
            <a:pPr marL="342900" indent="-342900" algn="l">
              <a:lnSpc>
                <a:spcPct val="100000"/>
              </a:lnSpc>
              <a:buClr>
                <a:srgbClr val="404040"/>
              </a:buClr>
              <a:buSzPts val="2400"/>
              <a:buFont typeface="Arial"/>
              <a:buChar char="๏"/>
              <a:defRPr>
                <a:solidFill>
                  <a:srgbClr val="404040"/>
                </a:solidFill>
              </a:defRPr>
            </a:pPr>
            <a:r>
              <a:t>Rosa ‘Petite Knockout’</a:t>
            </a:r>
            <a:endParaRPr sz="2800"/>
          </a:p>
          <a:p>
            <a:pPr marL="342900" indent="-342900" algn="l">
              <a:lnSpc>
                <a:spcPct val="100000"/>
              </a:lnSpc>
              <a:buClr>
                <a:srgbClr val="404040"/>
              </a:buClr>
              <a:buSzPts val="2400"/>
              <a:buFont typeface="Arial"/>
              <a:buChar char="๏"/>
              <a:defRPr>
                <a:solidFill>
                  <a:srgbClr val="404040"/>
                </a:solidFill>
              </a:defRPr>
            </a:pPr>
            <a:r>
              <a:t>Ceanothus ‘Victoria’</a:t>
            </a:r>
            <a:endParaRPr sz="2800"/>
          </a:p>
          <a:p>
            <a:pPr marL="342900" indent="-342900" algn="l">
              <a:lnSpc>
                <a:spcPct val="100000"/>
              </a:lnSpc>
              <a:buClr>
                <a:srgbClr val="404040"/>
              </a:buClr>
              <a:buSzPts val="2400"/>
              <a:buFont typeface="Arial"/>
              <a:buChar char="๏"/>
              <a:defRPr>
                <a:solidFill>
                  <a:srgbClr val="404040"/>
                </a:solidFill>
              </a:defRPr>
            </a:pPr>
            <a:r>
              <a:t>Hydrangea quercifolia ‘Pee Wee’</a:t>
            </a:r>
            <a:endParaRPr sz="2800"/>
          </a:p>
          <a:p>
            <a:pPr marL="342900" indent="-342900" algn="l">
              <a:lnSpc>
                <a:spcPct val="100000"/>
              </a:lnSpc>
              <a:buClr>
                <a:srgbClr val="404040"/>
              </a:buClr>
              <a:buSzPts val="2400"/>
              <a:buFont typeface="Arial"/>
              <a:buChar char="๏"/>
              <a:defRPr>
                <a:solidFill>
                  <a:srgbClr val="404040"/>
                </a:solidFill>
              </a:defRPr>
            </a:pPr>
            <a:r>
              <a:t>Mahonia aquifolium</a:t>
            </a:r>
            <a:endParaRPr sz="2800"/>
          </a:p>
          <a:p>
            <a:pPr marL="342900" indent="-342900" algn="l">
              <a:lnSpc>
                <a:spcPct val="100000"/>
              </a:lnSpc>
              <a:buClr>
                <a:srgbClr val="404040"/>
              </a:buClr>
              <a:buSzPts val="2400"/>
              <a:buFont typeface="Arial"/>
              <a:buChar char="๏"/>
              <a:defRPr>
                <a:solidFill>
                  <a:srgbClr val="404040"/>
                </a:solidFill>
              </a:defRPr>
            </a:pPr>
            <a:r>
              <a:t>Osmanthus ‘Variegatus’</a:t>
            </a:r>
          </a:p>
        </p:txBody>
      </p:sp>
      <p:pic>
        <p:nvPicPr>
          <p:cNvPr id="318" name="Google Shape;573;p44" descr="Google Shape;573;p44"/>
          <p:cNvPicPr>
            <a:picLocks noChangeAspect="1"/>
          </p:cNvPicPr>
          <p:nvPr/>
        </p:nvPicPr>
        <p:blipFill>
          <a:blip r:embed="rId4">
            <a:extLst/>
          </a:blip>
          <a:stretch>
            <a:fillRect/>
          </a:stretch>
        </p:blipFill>
        <p:spPr>
          <a:xfrm>
            <a:off x="3633" y="7620"/>
            <a:ext cx="5362242" cy="6766560"/>
          </a:xfrm>
          <a:prstGeom prst="rect">
            <a:avLst/>
          </a:prstGeom>
          <a:ln w="12700">
            <a:miter lim="400000"/>
          </a:ln>
        </p:spPr>
      </p:pic>
      <p:sp>
        <p:nvSpPr>
          <p:cNvPr id="319" name="Google Shape;575;p44"/>
          <p:cNvSpPr/>
          <p:nvPr/>
        </p:nvSpPr>
        <p:spPr>
          <a:xfrm>
            <a:off x="5913351" y="1908348"/>
            <a:ext cx="365299" cy="45724"/>
          </a:xfrm>
          <a:prstGeom prst="rect">
            <a:avLst/>
          </a:prstGeom>
          <a:blipFill>
            <a:blip r:embed="rId5"/>
            <a:stretch>
              <a:fillRect/>
            </a:stretch>
          </a:blipFill>
          <a:ln w="12700">
            <a:miter lim="400000"/>
          </a:ln>
        </p:spPr>
        <p:txBody>
          <a:bodyPr lIns="45718" tIns="45718" rIns="45718" bIns="45718" anchor="ctr"/>
          <a:lstStyle/>
          <a:p>
            <a:pPr algn="ctr">
              <a:defRPr sz="1800">
                <a:latin typeface="+mn-lt"/>
                <a:ea typeface="+mn-ea"/>
                <a:cs typeface="+mn-cs"/>
                <a:sym typeface="Arial"/>
              </a:defRPr>
            </a:pPr>
          </a:p>
        </p:txBody>
      </p:sp>
      <p:grpSp>
        <p:nvGrpSpPr>
          <p:cNvPr id="322" name="Google Shape;576;p44"/>
          <p:cNvGrpSpPr/>
          <p:nvPr/>
        </p:nvGrpSpPr>
        <p:grpSpPr>
          <a:xfrm>
            <a:off x="0" y="6636949"/>
            <a:ext cx="12192000" cy="350620"/>
            <a:chOff x="0" y="0"/>
            <a:chExt cx="12192000" cy="350619"/>
          </a:xfrm>
        </p:grpSpPr>
        <p:sp>
          <p:nvSpPr>
            <p:cNvPr id="320" name="Google Shape;577;p44"/>
            <p:cNvSpPr/>
            <p:nvPr/>
          </p:nvSpPr>
          <p:spPr>
            <a:xfrm>
              <a:off x="0" y="129609"/>
              <a:ext cx="12192000" cy="91445"/>
            </a:xfrm>
            <a:prstGeom prst="rect">
              <a:avLst/>
            </a:prstGeom>
            <a:blipFill rotWithShape="1">
              <a:blip r:embed="rId6"/>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321" name="Google Shape;578;p44"/>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sp>
        <p:nvSpPr>
          <p:cNvPr id="323" name="Google Shape;582;p44"/>
          <p:cNvSpPr txBox="1"/>
          <p:nvPr/>
        </p:nvSpPr>
        <p:spPr>
          <a:xfrm>
            <a:off x="1420949" y="6194666"/>
            <a:ext cx="1907641" cy="31335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600">
                <a:solidFill>
                  <a:srgbClr val="FFFFFF"/>
                </a:solidFill>
                <a:latin typeface="+mn-lt"/>
                <a:ea typeface="+mn-ea"/>
                <a:cs typeface="+mn-cs"/>
                <a:sym typeface="Arial"/>
              </a:defRPr>
            </a:lvl1pPr>
          </a:lstStyle>
          <a:p>
            <a:pPr/>
            <a:r>
              <a:t>Ceanothus ‘Victoria’</a:t>
            </a:r>
          </a:p>
        </p:txBody>
      </p:sp>
      <p:sp>
        <p:nvSpPr>
          <p:cNvPr id="324" name="Google Shape;581;p44"/>
          <p:cNvSpPr txBox="1"/>
          <p:nvPr/>
        </p:nvSpPr>
        <p:spPr>
          <a:xfrm>
            <a:off x="704332" y="6504061"/>
            <a:ext cx="3617836" cy="226944"/>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000">
                <a:solidFill>
                  <a:srgbClr val="FFFFFF"/>
                </a:solidFill>
                <a:latin typeface="+mn-lt"/>
                <a:ea typeface="+mn-ea"/>
                <a:cs typeface="+mn-cs"/>
                <a:sym typeface="Arial"/>
              </a:defRPr>
            </a:lvl1pPr>
          </a:lstStyle>
          <a:p>
            <a:pPr/>
            <a:r>
              <a:t>Photo credit: UW Botanic GardenClimate Ready Plant Study</a:t>
            </a:r>
          </a:p>
        </p:txBody>
      </p:sp>
      <p:pic>
        <p:nvPicPr>
          <p:cNvPr id="325" name="Google Shape;188;p20" descr="Google Shape;188;p20"/>
          <p:cNvPicPr>
            <a:picLocks noChangeAspect="1"/>
          </p:cNvPicPr>
          <p:nvPr/>
        </p:nvPicPr>
        <p:blipFill>
          <a:blip r:embed="rId7">
            <a:alphaModFix amt="70000"/>
            <a:extLst/>
          </a:blip>
          <a:stretch>
            <a:fillRect/>
          </a:stretch>
        </p:blipFill>
        <p:spPr>
          <a:xfrm>
            <a:off x="11319633" y="136185"/>
            <a:ext cx="729699" cy="7297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9" name="Google Shape;183;p20" descr="Google Shape;183;p20"/>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330" name="Google Shape;184;p20"/>
          <p:cNvSpPr txBox="1"/>
          <p:nvPr>
            <p:ph type="title"/>
          </p:nvPr>
        </p:nvSpPr>
        <p:spPr>
          <a:xfrm>
            <a:off x="1968187" y="1882088"/>
            <a:ext cx="9298477" cy="1716510"/>
          </a:xfrm>
          <a:prstGeom prst="rect">
            <a:avLst/>
          </a:prstGeom>
        </p:spPr>
        <p:txBody>
          <a:bodyPr lIns="0" tIns="0" rIns="0" bIns="0"/>
          <a:lstStyle>
            <a:lvl1pPr algn="l">
              <a:defRPr sz="5000">
                <a:solidFill>
                  <a:srgbClr val="AA0D35"/>
                </a:solidFill>
              </a:defRPr>
            </a:lvl1pPr>
          </a:lstStyle>
          <a:p>
            <a:pPr/>
            <a:r>
              <a:t>How Do Natives and Cultivars Handle Our Changing Climate?</a:t>
            </a:r>
          </a:p>
        </p:txBody>
      </p:sp>
      <p:grpSp>
        <p:nvGrpSpPr>
          <p:cNvPr id="333" name="Google Shape;185;p20"/>
          <p:cNvGrpSpPr/>
          <p:nvPr/>
        </p:nvGrpSpPr>
        <p:grpSpPr>
          <a:xfrm>
            <a:off x="0" y="6636948"/>
            <a:ext cx="12192000" cy="350620"/>
            <a:chOff x="0" y="0"/>
            <a:chExt cx="12192000" cy="350619"/>
          </a:xfrm>
        </p:grpSpPr>
        <p:sp>
          <p:nvSpPr>
            <p:cNvPr id="331" name="Google Shape;186;p20"/>
            <p:cNvSpPr/>
            <p:nvPr/>
          </p:nvSpPr>
          <p:spPr>
            <a:xfrm>
              <a:off x="0" y="129611"/>
              <a:ext cx="12192000" cy="91443"/>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332" name="Google Shape;187;p20"/>
            <p:cNvSpPr txBox="1"/>
            <p:nvPr/>
          </p:nvSpPr>
          <p:spPr>
            <a:xfrm>
              <a:off x="45717" y="0"/>
              <a:ext cx="12100564"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334" name="Google Shape;188;p20" descr="Google Shape;188;p20"/>
          <p:cNvPicPr>
            <a:picLocks noChangeAspect="1"/>
          </p:cNvPicPr>
          <p:nvPr/>
        </p:nvPicPr>
        <p:blipFill>
          <a:blip r:embed="rId5">
            <a:alphaModFix amt="70000"/>
            <a:extLst/>
          </a:blip>
          <a:stretch>
            <a:fillRect/>
          </a:stretch>
        </p:blipFill>
        <p:spPr>
          <a:xfrm>
            <a:off x="11319633" y="136185"/>
            <a:ext cx="729699" cy="7297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8" name="Google Shape;84;p14" descr="Google Shape;84;p14"/>
          <p:cNvPicPr>
            <a:picLocks noChangeAspect="1"/>
          </p:cNvPicPr>
          <p:nvPr/>
        </p:nvPicPr>
        <p:blipFill>
          <a:blip r:embed="rId3">
            <a:extLst/>
          </a:blip>
          <a:stretch>
            <a:fillRect/>
          </a:stretch>
        </p:blipFill>
        <p:spPr>
          <a:xfrm>
            <a:off x="-3" y="-3"/>
            <a:ext cx="12192004" cy="6858004"/>
          </a:xfrm>
          <a:prstGeom prst="rect">
            <a:avLst/>
          </a:prstGeom>
          <a:ln w="12700">
            <a:miter lim="400000"/>
          </a:ln>
        </p:spPr>
      </p:pic>
      <p:sp>
        <p:nvSpPr>
          <p:cNvPr id="339" name="Google Shape;114;p16"/>
          <p:cNvSpPr txBox="1"/>
          <p:nvPr>
            <p:ph type="ctrTitle"/>
          </p:nvPr>
        </p:nvSpPr>
        <p:spPr>
          <a:xfrm>
            <a:off x="1157583" y="258086"/>
            <a:ext cx="7006691" cy="1645924"/>
          </a:xfrm>
          <a:prstGeom prst="rect">
            <a:avLst/>
          </a:prstGeom>
        </p:spPr>
        <p:txBody>
          <a:bodyPr lIns="0" tIns="0" rIns="0" bIns="0" anchor="t"/>
          <a:lstStyle>
            <a:lvl1pPr algn="l">
              <a:defRPr sz="4800">
                <a:solidFill>
                  <a:srgbClr val="404040"/>
                </a:solidFill>
              </a:defRPr>
            </a:lvl1pPr>
          </a:lstStyle>
          <a:p>
            <a:pPr/>
            <a:r>
              <a:t>Let’s Define</a:t>
            </a:r>
          </a:p>
        </p:txBody>
      </p:sp>
      <p:sp>
        <p:nvSpPr>
          <p:cNvPr id="340" name="Google Shape;115;p16"/>
          <p:cNvSpPr/>
          <p:nvPr/>
        </p:nvSpPr>
        <p:spPr>
          <a:xfrm>
            <a:off x="1205457" y="1058185"/>
            <a:ext cx="365299" cy="45724"/>
          </a:xfrm>
          <a:prstGeom prst="rect">
            <a:avLst/>
          </a:prstGeom>
          <a:blipFill>
            <a:blip r:embed="rId4"/>
            <a:stretch>
              <a:fillRect/>
            </a:stretch>
          </a:blipFill>
          <a:ln w="12700">
            <a:miter lim="400000"/>
          </a:ln>
        </p:spPr>
        <p:txBody>
          <a:bodyPr lIns="45718" tIns="45718" rIns="45718" bIns="45718" anchor="ctr"/>
          <a:lstStyle/>
          <a:p>
            <a:pPr algn="ctr">
              <a:defRPr sz="1800">
                <a:latin typeface="+mn-lt"/>
                <a:ea typeface="+mn-ea"/>
                <a:cs typeface="+mn-cs"/>
                <a:sym typeface="Arial"/>
              </a:defRPr>
            </a:pPr>
          </a:p>
        </p:txBody>
      </p:sp>
      <p:grpSp>
        <p:nvGrpSpPr>
          <p:cNvPr id="343" name="Google Shape;116;p16"/>
          <p:cNvGrpSpPr/>
          <p:nvPr/>
        </p:nvGrpSpPr>
        <p:grpSpPr>
          <a:xfrm>
            <a:off x="0" y="6636949"/>
            <a:ext cx="12192000" cy="350620"/>
            <a:chOff x="0" y="0"/>
            <a:chExt cx="12192000" cy="350619"/>
          </a:xfrm>
        </p:grpSpPr>
        <p:sp>
          <p:nvSpPr>
            <p:cNvPr id="341" name="Google Shape;117;p16"/>
            <p:cNvSpPr/>
            <p:nvPr/>
          </p:nvSpPr>
          <p:spPr>
            <a:xfrm>
              <a:off x="0" y="129609"/>
              <a:ext cx="12192000" cy="91445"/>
            </a:xfrm>
            <a:prstGeom prst="rect">
              <a:avLst/>
            </a:prstGeom>
            <a:blipFill rotWithShape="1">
              <a:blip r:embed="rId5"/>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342" name="Google Shape;118;p16"/>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sp>
        <p:nvSpPr>
          <p:cNvPr id="344" name="Google Shape;122;p16"/>
          <p:cNvSpPr txBox="1"/>
          <p:nvPr/>
        </p:nvSpPr>
        <p:spPr>
          <a:xfrm>
            <a:off x="1167513" y="1178512"/>
            <a:ext cx="2270808" cy="56028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3300">
                <a:solidFill>
                  <a:srgbClr val="B92C3C"/>
                </a:solidFill>
                <a:latin typeface="+mn-lt"/>
                <a:ea typeface="+mn-ea"/>
                <a:cs typeface="+mn-cs"/>
                <a:sym typeface="Arial"/>
              </a:defRPr>
            </a:lvl1pPr>
          </a:lstStyle>
          <a:p>
            <a:pPr/>
            <a:r>
              <a:t>Natives</a:t>
            </a:r>
          </a:p>
        </p:txBody>
      </p:sp>
      <p:sp>
        <p:nvSpPr>
          <p:cNvPr id="345" name="Google Shape;120;p16"/>
          <p:cNvSpPr txBox="1"/>
          <p:nvPr/>
        </p:nvSpPr>
        <p:spPr>
          <a:xfrm>
            <a:off x="1124326" y="1700257"/>
            <a:ext cx="4086562" cy="231745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342899" indent="-342899">
              <a:buClr>
                <a:srgbClr val="404040"/>
              </a:buClr>
              <a:buSzPts val="2200"/>
              <a:buFont typeface="Arial"/>
              <a:buChar char="๏"/>
              <a:defRPr sz="2200">
                <a:solidFill>
                  <a:srgbClr val="404040"/>
                </a:solidFill>
                <a:latin typeface="+mn-lt"/>
                <a:ea typeface="+mn-ea"/>
                <a:cs typeface="+mn-cs"/>
                <a:sym typeface="Arial"/>
              </a:defRPr>
            </a:pPr>
            <a:r>
              <a:t>Not introduced through human activity</a:t>
            </a:r>
          </a:p>
          <a:p>
            <a:pPr marL="342899" indent="-342899">
              <a:spcBef>
                <a:spcPts val="1000"/>
              </a:spcBef>
              <a:buClr>
                <a:srgbClr val="404040"/>
              </a:buClr>
              <a:buSzPts val="2200"/>
              <a:buFont typeface="Arial"/>
              <a:buChar char="๏"/>
              <a:defRPr sz="2200">
                <a:solidFill>
                  <a:srgbClr val="404040"/>
                </a:solidFill>
                <a:latin typeface="+mn-lt"/>
                <a:ea typeface="+mn-ea"/>
                <a:cs typeface="+mn-cs"/>
                <a:sym typeface="Arial"/>
              </a:defRPr>
            </a:pPr>
            <a:r>
              <a:t>Present before European colonization</a:t>
            </a:r>
          </a:p>
          <a:p>
            <a:pPr marL="342899" indent="-342899">
              <a:spcBef>
                <a:spcPts val="1000"/>
              </a:spcBef>
              <a:buClr>
                <a:srgbClr val="404040"/>
              </a:buClr>
              <a:buSzPts val="2200"/>
              <a:buFont typeface="Arial"/>
              <a:buChar char="๏"/>
              <a:defRPr sz="2200">
                <a:solidFill>
                  <a:srgbClr val="404040"/>
                </a:solidFill>
                <a:latin typeface="+mn-lt"/>
                <a:ea typeface="+mn-ea"/>
                <a:cs typeface="+mn-cs"/>
                <a:sym typeface="Arial"/>
              </a:defRPr>
            </a:pPr>
            <a:r>
              <a:t>Integral to native plant community</a:t>
            </a:r>
          </a:p>
        </p:txBody>
      </p:sp>
      <p:pic>
        <p:nvPicPr>
          <p:cNvPr id="346" name="Google Shape;127;p16" descr="Google Shape;127;p16"/>
          <p:cNvPicPr>
            <a:picLocks noChangeAspect="1"/>
          </p:cNvPicPr>
          <p:nvPr/>
        </p:nvPicPr>
        <p:blipFill>
          <a:blip r:embed="rId6">
            <a:extLst/>
          </a:blip>
          <a:stretch>
            <a:fillRect/>
          </a:stretch>
        </p:blipFill>
        <p:spPr>
          <a:xfrm>
            <a:off x="1249618" y="4053297"/>
            <a:ext cx="3835978" cy="2623361"/>
          </a:xfrm>
          <a:prstGeom prst="rect">
            <a:avLst/>
          </a:prstGeom>
          <a:ln w="12700">
            <a:miter lim="400000"/>
          </a:ln>
        </p:spPr>
      </p:pic>
      <p:sp>
        <p:nvSpPr>
          <p:cNvPr id="347" name="Google Shape;128;p16"/>
          <p:cNvSpPr txBox="1"/>
          <p:nvPr/>
        </p:nvSpPr>
        <p:spPr>
          <a:xfrm>
            <a:off x="2375047" y="4137164"/>
            <a:ext cx="1585202" cy="3010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500">
                <a:latin typeface="+mn-lt"/>
                <a:ea typeface="+mn-ea"/>
                <a:cs typeface="+mn-cs"/>
                <a:sym typeface="Arial"/>
              </a:defRPr>
            </a:lvl1pPr>
          </a:lstStyle>
          <a:p>
            <a:pPr/>
            <a:r>
              <a:t>Native Mahonia </a:t>
            </a:r>
          </a:p>
        </p:txBody>
      </p:sp>
      <p:sp>
        <p:nvSpPr>
          <p:cNvPr id="348" name="Google Shape;129;p16"/>
          <p:cNvSpPr txBox="1"/>
          <p:nvPr/>
        </p:nvSpPr>
        <p:spPr>
          <a:xfrm>
            <a:off x="1342166" y="6446273"/>
            <a:ext cx="2494111" cy="20237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800">
                <a:solidFill>
                  <a:srgbClr val="FFFFFF"/>
                </a:solidFill>
                <a:latin typeface="+mn-lt"/>
                <a:ea typeface="+mn-ea"/>
                <a:cs typeface="+mn-cs"/>
                <a:sym typeface="Arial"/>
              </a:defRPr>
            </a:lvl1pPr>
          </a:lstStyle>
          <a:p>
            <a:pPr/>
            <a:r>
              <a:t>Photo Credit:  by Hans via Pixabay</a:t>
            </a:r>
          </a:p>
        </p:txBody>
      </p:sp>
      <p:sp>
        <p:nvSpPr>
          <p:cNvPr id="349" name="Google Shape;123;p16"/>
          <p:cNvSpPr txBox="1"/>
          <p:nvPr/>
        </p:nvSpPr>
        <p:spPr>
          <a:xfrm>
            <a:off x="6005057" y="1206091"/>
            <a:ext cx="2270808" cy="56028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3300">
                <a:solidFill>
                  <a:srgbClr val="B92C3C"/>
                </a:solidFill>
                <a:latin typeface="+mn-lt"/>
                <a:ea typeface="+mn-ea"/>
                <a:cs typeface="+mn-cs"/>
                <a:sym typeface="Arial"/>
              </a:defRPr>
            </a:lvl1pPr>
          </a:lstStyle>
          <a:p>
            <a:pPr/>
            <a:r>
              <a:t>Cultivars</a:t>
            </a:r>
          </a:p>
        </p:txBody>
      </p:sp>
      <p:sp>
        <p:nvSpPr>
          <p:cNvPr id="350" name="Google Shape;124;p16"/>
          <p:cNvSpPr txBox="1"/>
          <p:nvPr/>
        </p:nvSpPr>
        <p:spPr>
          <a:xfrm>
            <a:off x="5991039" y="1636757"/>
            <a:ext cx="5578774" cy="244445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342899" indent="-342899">
              <a:buClr>
                <a:srgbClr val="404040"/>
              </a:buClr>
              <a:buSzPts val="2200"/>
              <a:buFont typeface="Arial"/>
              <a:buChar char="๏"/>
              <a:defRPr sz="2200">
                <a:solidFill>
                  <a:srgbClr val="404040"/>
                </a:solidFill>
                <a:latin typeface="+mn-lt"/>
                <a:ea typeface="+mn-ea"/>
                <a:cs typeface="+mn-cs"/>
                <a:sym typeface="Arial"/>
              </a:defRPr>
            </a:pPr>
            <a:r>
              <a:t>Combination of two words - cultivated and variety</a:t>
            </a:r>
          </a:p>
          <a:p>
            <a:pPr marL="342899" indent="-342899">
              <a:spcBef>
                <a:spcPts val="1000"/>
              </a:spcBef>
              <a:buClr>
                <a:srgbClr val="404040"/>
              </a:buClr>
              <a:buSzPts val="2200"/>
              <a:buFont typeface="Arial"/>
              <a:buChar char="๏"/>
              <a:defRPr sz="2200">
                <a:solidFill>
                  <a:srgbClr val="404040"/>
                </a:solidFill>
                <a:latin typeface="+mn-lt"/>
                <a:ea typeface="+mn-ea"/>
                <a:cs typeface="+mn-cs"/>
                <a:sym typeface="Arial"/>
              </a:defRPr>
            </a:pPr>
            <a:r>
              <a:t>Selected for certain traits by intentional breeding</a:t>
            </a:r>
          </a:p>
          <a:p>
            <a:pPr marL="342899" indent="-342899">
              <a:spcBef>
                <a:spcPts val="1000"/>
              </a:spcBef>
              <a:buClr>
                <a:srgbClr val="404040"/>
              </a:buClr>
              <a:buSzPts val="2200"/>
              <a:buFont typeface="Arial"/>
              <a:buChar char="๏"/>
              <a:defRPr sz="2200">
                <a:solidFill>
                  <a:srgbClr val="404040"/>
                </a:solidFill>
                <a:latin typeface="+mn-lt"/>
                <a:ea typeface="+mn-ea"/>
                <a:cs typeface="+mn-cs"/>
                <a:sym typeface="Arial"/>
              </a:defRPr>
            </a:pPr>
            <a:r>
              <a:t>Derived from native or non-native plants</a:t>
            </a:r>
          </a:p>
          <a:p>
            <a:pPr marL="342899" indent="-342899">
              <a:spcBef>
                <a:spcPts val="1000"/>
              </a:spcBef>
              <a:buClr>
                <a:srgbClr val="404040"/>
              </a:buClr>
              <a:buSzPts val="2200"/>
              <a:buFont typeface="Arial"/>
              <a:buChar char="๏"/>
              <a:defRPr sz="2200">
                <a:solidFill>
                  <a:srgbClr val="404040"/>
                </a:solidFill>
                <a:latin typeface="+mn-lt"/>
                <a:ea typeface="+mn-ea"/>
                <a:cs typeface="+mn-cs"/>
                <a:sym typeface="Arial"/>
              </a:defRPr>
            </a:pPr>
            <a:r>
              <a:t>May not produce nectar or seeds</a:t>
            </a:r>
          </a:p>
        </p:txBody>
      </p:sp>
      <p:pic>
        <p:nvPicPr>
          <p:cNvPr id="351" name="Google Shape;125;p16" descr="Google Shape;125;p16"/>
          <p:cNvPicPr>
            <a:picLocks noChangeAspect="1"/>
          </p:cNvPicPr>
          <p:nvPr/>
        </p:nvPicPr>
        <p:blipFill>
          <a:blip r:embed="rId7">
            <a:extLst/>
          </a:blip>
          <a:stretch>
            <a:fillRect/>
          </a:stretch>
        </p:blipFill>
        <p:spPr>
          <a:xfrm>
            <a:off x="6681306" y="4138157"/>
            <a:ext cx="3583250" cy="2453639"/>
          </a:xfrm>
          <a:prstGeom prst="rect">
            <a:avLst/>
          </a:prstGeom>
          <a:ln w="12700">
            <a:miter lim="400000"/>
          </a:ln>
        </p:spPr>
      </p:pic>
      <p:sp>
        <p:nvSpPr>
          <p:cNvPr id="352" name="Google Shape;126;p16"/>
          <p:cNvSpPr txBox="1"/>
          <p:nvPr/>
        </p:nvSpPr>
        <p:spPr>
          <a:xfrm>
            <a:off x="7441807" y="4138157"/>
            <a:ext cx="2677200" cy="288782"/>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a:latin typeface="+mn-lt"/>
                <a:ea typeface="+mn-ea"/>
                <a:cs typeface="+mn-cs"/>
                <a:sym typeface="Arial"/>
              </a:defRPr>
            </a:lvl1pPr>
          </a:lstStyle>
          <a:p>
            <a:pPr/>
            <a:r>
              <a:t>Sunflower with double flowers</a:t>
            </a:r>
          </a:p>
        </p:txBody>
      </p:sp>
      <p:sp>
        <p:nvSpPr>
          <p:cNvPr id="353" name="Google Shape;130;p16"/>
          <p:cNvSpPr txBox="1"/>
          <p:nvPr/>
        </p:nvSpPr>
        <p:spPr>
          <a:xfrm>
            <a:off x="6884419" y="6353059"/>
            <a:ext cx="2677201" cy="20237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800">
                <a:solidFill>
                  <a:srgbClr val="FFFFFF"/>
                </a:solidFill>
                <a:latin typeface="+mn-lt"/>
                <a:ea typeface="+mn-ea"/>
                <a:cs typeface="+mn-cs"/>
                <a:sym typeface="Arial"/>
              </a:defRPr>
            </a:lvl1pPr>
          </a:lstStyle>
          <a:p>
            <a:pPr/>
            <a:r>
              <a:t>Photo Credit:  by Gaimard via Pixabay  </a:t>
            </a:r>
          </a:p>
        </p:txBody>
      </p:sp>
      <p:pic>
        <p:nvPicPr>
          <p:cNvPr id="354" name="Google Shape;188;p20" descr="Google Shape;188;p20"/>
          <p:cNvPicPr>
            <a:picLocks noChangeAspect="1"/>
          </p:cNvPicPr>
          <p:nvPr/>
        </p:nvPicPr>
        <p:blipFill>
          <a:blip r:embed="rId8">
            <a:alphaModFix amt="70000"/>
            <a:extLst/>
          </a:blip>
          <a:stretch>
            <a:fillRect/>
          </a:stretch>
        </p:blipFill>
        <p:spPr>
          <a:xfrm>
            <a:off x="11319633" y="136185"/>
            <a:ext cx="729699" cy="7297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8" name="Google Shape;135;p17" descr="Google Shape;135;p17"/>
          <p:cNvPicPr>
            <a:picLocks noChangeAspect="1"/>
          </p:cNvPicPr>
          <p:nvPr/>
        </p:nvPicPr>
        <p:blipFill>
          <a:blip r:embed="rId3">
            <a:extLst/>
          </a:blip>
          <a:stretch>
            <a:fillRect/>
          </a:stretch>
        </p:blipFill>
        <p:spPr>
          <a:xfrm>
            <a:off x="-3" y="-3"/>
            <a:ext cx="12192005" cy="6858005"/>
          </a:xfrm>
          <a:prstGeom prst="rect">
            <a:avLst/>
          </a:prstGeom>
          <a:ln w="12700">
            <a:miter lim="400000"/>
          </a:ln>
        </p:spPr>
      </p:pic>
      <p:sp>
        <p:nvSpPr>
          <p:cNvPr id="359" name="Google Shape;137;p17"/>
          <p:cNvSpPr txBox="1"/>
          <p:nvPr>
            <p:ph type="ctrTitle"/>
          </p:nvPr>
        </p:nvSpPr>
        <p:spPr>
          <a:xfrm>
            <a:off x="749237" y="564370"/>
            <a:ext cx="3675652" cy="983390"/>
          </a:xfrm>
          <a:prstGeom prst="rect">
            <a:avLst/>
          </a:prstGeom>
        </p:spPr>
        <p:txBody>
          <a:bodyPr lIns="0" tIns="0" rIns="0" bIns="0" anchor="t"/>
          <a:lstStyle>
            <a:lvl1pPr algn="l">
              <a:defRPr sz="4900">
                <a:solidFill>
                  <a:srgbClr val="B92C3C"/>
                </a:solidFill>
              </a:defRPr>
            </a:lvl1pPr>
          </a:lstStyle>
          <a:p>
            <a:pPr/>
            <a:r>
              <a:t>Nativar</a:t>
            </a:r>
          </a:p>
        </p:txBody>
      </p:sp>
      <p:sp>
        <p:nvSpPr>
          <p:cNvPr id="360" name="Google Shape;138;p17"/>
          <p:cNvSpPr/>
          <p:nvPr/>
        </p:nvSpPr>
        <p:spPr>
          <a:xfrm>
            <a:off x="792768" y="1268946"/>
            <a:ext cx="365299" cy="45724"/>
          </a:xfrm>
          <a:prstGeom prst="rect">
            <a:avLst/>
          </a:prstGeom>
          <a:blipFill>
            <a:blip r:embed="rId4"/>
            <a:stretch>
              <a:fillRect/>
            </a:stretch>
          </a:blipFill>
          <a:ln w="12700">
            <a:miter lim="400000"/>
          </a:ln>
        </p:spPr>
        <p:txBody>
          <a:bodyPr lIns="45718" tIns="45718" rIns="45718" bIns="45718" anchor="ctr"/>
          <a:lstStyle/>
          <a:p>
            <a:pPr algn="ctr">
              <a:defRPr sz="1800">
                <a:latin typeface="+mn-lt"/>
                <a:ea typeface="+mn-ea"/>
                <a:cs typeface="+mn-cs"/>
                <a:sym typeface="Arial"/>
              </a:defRPr>
            </a:pPr>
          </a:p>
        </p:txBody>
      </p:sp>
      <p:grpSp>
        <p:nvGrpSpPr>
          <p:cNvPr id="363" name="Google Shape;139;p17"/>
          <p:cNvGrpSpPr/>
          <p:nvPr/>
        </p:nvGrpSpPr>
        <p:grpSpPr>
          <a:xfrm>
            <a:off x="0" y="6636949"/>
            <a:ext cx="12192000" cy="350620"/>
            <a:chOff x="0" y="0"/>
            <a:chExt cx="12192000" cy="350619"/>
          </a:xfrm>
        </p:grpSpPr>
        <p:sp>
          <p:nvSpPr>
            <p:cNvPr id="361" name="Google Shape;140;p17"/>
            <p:cNvSpPr/>
            <p:nvPr/>
          </p:nvSpPr>
          <p:spPr>
            <a:xfrm>
              <a:off x="0" y="129609"/>
              <a:ext cx="12192000" cy="91445"/>
            </a:xfrm>
            <a:prstGeom prst="rect">
              <a:avLst/>
            </a:prstGeom>
            <a:blipFill rotWithShape="1">
              <a:blip r:embed="rId5"/>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362" name="Google Shape;141;p17"/>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364" name="Google Shape;142;p17" descr="Google Shape;142;p17"/>
          <p:cNvPicPr>
            <a:picLocks noChangeAspect="1"/>
          </p:cNvPicPr>
          <p:nvPr/>
        </p:nvPicPr>
        <p:blipFill>
          <a:blip r:embed="rId6">
            <a:extLst/>
          </a:blip>
          <a:stretch>
            <a:fillRect/>
          </a:stretch>
        </p:blipFill>
        <p:spPr>
          <a:xfrm>
            <a:off x="11262258" y="219399"/>
            <a:ext cx="729701" cy="729697"/>
          </a:xfrm>
          <a:prstGeom prst="rect">
            <a:avLst/>
          </a:prstGeom>
          <a:ln w="12700">
            <a:miter lim="400000"/>
          </a:ln>
        </p:spPr>
      </p:pic>
      <p:sp>
        <p:nvSpPr>
          <p:cNvPr id="365" name="Google Shape;144;p17"/>
          <p:cNvSpPr txBox="1"/>
          <p:nvPr/>
        </p:nvSpPr>
        <p:spPr>
          <a:xfrm>
            <a:off x="324137" y="2138682"/>
            <a:ext cx="3675652" cy="2574782"/>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304800" indent="-304800">
              <a:lnSpc>
                <a:spcPct val="90000"/>
              </a:lnSpc>
              <a:buClr>
                <a:srgbClr val="404040"/>
              </a:buClr>
              <a:buSzPts val="2800"/>
              <a:buFont typeface="Arial"/>
              <a:buChar char="๏"/>
              <a:defRPr sz="2800">
                <a:solidFill>
                  <a:srgbClr val="404040"/>
                </a:solidFill>
                <a:latin typeface="+mn-lt"/>
                <a:ea typeface="+mn-ea"/>
                <a:cs typeface="+mn-cs"/>
                <a:sym typeface="Arial"/>
              </a:defRPr>
            </a:pPr>
            <a:r>
              <a:t>Derived from a native plant</a:t>
            </a:r>
          </a:p>
          <a:p>
            <a:pPr marL="304800" indent="-304800">
              <a:lnSpc>
                <a:spcPct val="90000"/>
              </a:lnSpc>
              <a:spcBef>
                <a:spcPts val="1000"/>
              </a:spcBef>
              <a:buClr>
                <a:srgbClr val="404040"/>
              </a:buClr>
              <a:buSzPts val="2800"/>
              <a:buFont typeface="Arial"/>
              <a:buChar char="๏"/>
              <a:defRPr sz="2800">
                <a:solidFill>
                  <a:srgbClr val="404040"/>
                </a:solidFill>
                <a:latin typeface="+mn-lt"/>
                <a:ea typeface="+mn-ea"/>
                <a:cs typeface="+mn-cs"/>
                <a:sym typeface="Arial"/>
              </a:defRPr>
            </a:pPr>
            <a:r>
              <a:t>Human selection for specific plant traits</a:t>
            </a:r>
          </a:p>
          <a:p>
            <a:pPr marL="304800" indent="-304800">
              <a:lnSpc>
                <a:spcPct val="90000"/>
              </a:lnSpc>
              <a:spcBef>
                <a:spcPts val="1000"/>
              </a:spcBef>
              <a:buClr>
                <a:srgbClr val="404040"/>
              </a:buClr>
              <a:buSzPts val="2800"/>
              <a:buFont typeface="Arial"/>
              <a:buChar char="๏"/>
              <a:defRPr sz="2800">
                <a:solidFill>
                  <a:srgbClr val="404040"/>
                </a:solidFill>
                <a:latin typeface="+mn-lt"/>
                <a:ea typeface="+mn-ea"/>
                <a:cs typeface="+mn-cs"/>
                <a:sym typeface="Arial"/>
              </a:defRPr>
            </a:pPr>
            <a:r>
              <a:t>Some have no nectar or pollen</a:t>
            </a:r>
          </a:p>
        </p:txBody>
      </p:sp>
      <p:pic>
        <p:nvPicPr>
          <p:cNvPr id="366" name="Google Shape;145;p17" descr="Google Shape;145;p17"/>
          <p:cNvPicPr>
            <a:picLocks noChangeAspect="1"/>
          </p:cNvPicPr>
          <p:nvPr/>
        </p:nvPicPr>
        <p:blipFill>
          <a:blip r:embed="rId7">
            <a:extLst/>
          </a:blip>
          <a:stretch>
            <a:fillRect/>
          </a:stretch>
        </p:blipFill>
        <p:spPr>
          <a:xfrm>
            <a:off x="4048099" y="3147915"/>
            <a:ext cx="2495233" cy="3325680"/>
          </a:xfrm>
          <a:prstGeom prst="rect">
            <a:avLst/>
          </a:prstGeom>
          <a:ln w="12700">
            <a:miter lim="400000"/>
          </a:ln>
        </p:spPr>
      </p:pic>
      <p:sp>
        <p:nvSpPr>
          <p:cNvPr id="367" name="Google Shape;146;p17"/>
          <p:cNvSpPr txBox="1"/>
          <p:nvPr/>
        </p:nvSpPr>
        <p:spPr>
          <a:xfrm>
            <a:off x="4322333" y="5927607"/>
            <a:ext cx="1946762" cy="3707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ctr">
              <a:defRPr sz="1100">
                <a:solidFill>
                  <a:srgbClr val="FFFFFF"/>
                </a:solidFill>
                <a:latin typeface="Trebuchet MS"/>
                <a:ea typeface="Trebuchet MS"/>
                <a:cs typeface="Trebuchet MS"/>
                <a:sym typeface="Trebuchet MS"/>
              </a:defRPr>
            </a:pPr>
            <a:r>
              <a:t>Native Echinacaea purpurea </a:t>
            </a:r>
            <a:br/>
            <a:r>
              <a:rPr sz="800"/>
              <a:t>Photo Credit: Cathy Dwitt </a:t>
            </a:r>
          </a:p>
        </p:txBody>
      </p:sp>
      <p:pic>
        <p:nvPicPr>
          <p:cNvPr id="368" name="Google Shape;136;p17" descr="Google Shape;136;p17"/>
          <p:cNvPicPr>
            <a:picLocks noChangeAspect="1"/>
          </p:cNvPicPr>
          <p:nvPr/>
        </p:nvPicPr>
        <p:blipFill>
          <a:blip r:embed="rId8">
            <a:extLst/>
          </a:blip>
          <a:stretch>
            <a:fillRect/>
          </a:stretch>
        </p:blipFill>
        <p:spPr>
          <a:xfrm>
            <a:off x="6843882" y="0"/>
            <a:ext cx="5362240" cy="6766560"/>
          </a:xfrm>
          <a:prstGeom prst="rect">
            <a:avLst/>
          </a:prstGeom>
          <a:ln w="12700">
            <a:miter lim="400000"/>
          </a:ln>
        </p:spPr>
      </p:pic>
      <p:sp>
        <p:nvSpPr>
          <p:cNvPr id="369" name="Google Shape;147;p17"/>
          <p:cNvSpPr txBox="1"/>
          <p:nvPr/>
        </p:nvSpPr>
        <p:spPr>
          <a:xfrm>
            <a:off x="9400750" y="6264626"/>
            <a:ext cx="1894502" cy="3707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ctr">
              <a:defRPr sz="1100">
                <a:solidFill>
                  <a:srgbClr val="FFFFFF"/>
                </a:solidFill>
                <a:latin typeface="Trebuchet MS"/>
                <a:ea typeface="Trebuchet MS"/>
                <a:cs typeface="Trebuchet MS"/>
                <a:sym typeface="Trebuchet MS"/>
              </a:defRPr>
            </a:pPr>
            <a:r>
              <a:t>Echinacaea ‘Hot Papaya” </a:t>
            </a:r>
            <a:br/>
            <a:r>
              <a:rPr sz="800"/>
              <a:t>Photo Credit: Cathy DeWitt </a:t>
            </a:r>
          </a:p>
        </p:txBody>
      </p:sp>
      <p:pic>
        <p:nvPicPr>
          <p:cNvPr id="370" name="Google Shape;491;p38" descr="Google Shape;491;p38"/>
          <p:cNvPicPr>
            <a:picLocks noChangeAspect="1"/>
          </p:cNvPicPr>
          <p:nvPr/>
        </p:nvPicPr>
        <p:blipFill>
          <a:blip r:embed="rId6">
            <a:extLst/>
          </a:blip>
          <a:stretch>
            <a:fillRect/>
          </a:stretch>
        </p:blipFill>
        <p:spPr>
          <a:xfrm>
            <a:off x="11391989" y="67173"/>
            <a:ext cx="729701" cy="7297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74" name="Google Shape;152;p18" descr="Google Shape;152;p18"/>
          <p:cNvPicPr>
            <a:picLocks noChangeAspect="1"/>
          </p:cNvPicPr>
          <p:nvPr/>
        </p:nvPicPr>
        <p:blipFill>
          <a:blip r:embed="rId3">
            <a:extLst/>
          </a:blip>
          <a:stretch>
            <a:fillRect/>
          </a:stretch>
        </p:blipFill>
        <p:spPr>
          <a:xfrm>
            <a:off x="-2" y="-2"/>
            <a:ext cx="12192004" cy="6858004"/>
          </a:xfrm>
          <a:prstGeom prst="rect">
            <a:avLst/>
          </a:prstGeom>
          <a:ln w="12700">
            <a:miter lim="400000"/>
          </a:ln>
        </p:spPr>
      </p:pic>
      <p:sp>
        <p:nvSpPr>
          <p:cNvPr id="375" name="Google Shape;154;p18"/>
          <p:cNvSpPr txBox="1"/>
          <p:nvPr>
            <p:ph type="ctrTitle"/>
          </p:nvPr>
        </p:nvSpPr>
        <p:spPr>
          <a:xfrm>
            <a:off x="6233008" y="453082"/>
            <a:ext cx="4662788" cy="729703"/>
          </a:xfrm>
          <a:prstGeom prst="rect">
            <a:avLst/>
          </a:prstGeom>
        </p:spPr>
        <p:txBody>
          <a:bodyPr lIns="0" tIns="0" rIns="0" bIns="0" anchor="t"/>
          <a:lstStyle>
            <a:lvl1pPr algn="l">
              <a:defRPr sz="3600">
                <a:solidFill>
                  <a:srgbClr val="B92C3C"/>
                </a:solidFill>
              </a:defRPr>
            </a:lvl1pPr>
          </a:lstStyle>
          <a:p>
            <a:pPr/>
            <a:r>
              <a:t>Perennials</a:t>
            </a:r>
          </a:p>
        </p:txBody>
      </p:sp>
      <p:sp>
        <p:nvSpPr>
          <p:cNvPr id="376" name="Google Shape;161;p18"/>
          <p:cNvSpPr txBox="1"/>
          <p:nvPr>
            <p:ph type="subTitle" sz="quarter" idx="1"/>
          </p:nvPr>
        </p:nvSpPr>
        <p:spPr>
          <a:xfrm>
            <a:off x="5953333" y="1079143"/>
            <a:ext cx="5222138" cy="2800691"/>
          </a:xfrm>
          <a:prstGeom prst="rect">
            <a:avLst/>
          </a:prstGeom>
        </p:spPr>
        <p:txBody>
          <a:bodyPr/>
          <a:lstStyle/>
          <a:p>
            <a:pPr marL="285750" indent="-285750" algn="l">
              <a:lnSpc>
                <a:spcPct val="100000"/>
              </a:lnSpc>
              <a:spcBef>
                <a:spcPts val="0"/>
              </a:spcBef>
              <a:buClr>
                <a:srgbClr val="404040"/>
              </a:buClr>
              <a:buSzPts val="2400"/>
              <a:buFont typeface="Arial"/>
              <a:buChar char="๏"/>
              <a:defRPr>
                <a:solidFill>
                  <a:srgbClr val="404040"/>
                </a:solidFill>
              </a:defRPr>
            </a:pPr>
            <a:r>
              <a:t>Live more than 2 years</a:t>
            </a:r>
            <a:endParaRPr sz="2800"/>
          </a:p>
          <a:p>
            <a:pPr marL="285750" indent="-285750" algn="l">
              <a:lnSpc>
                <a:spcPct val="100000"/>
              </a:lnSpc>
              <a:buClr>
                <a:srgbClr val="404040"/>
              </a:buClr>
              <a:buSzPts val="2400"/>
              <a:buFont typeface="Arial"/>
              <a:buChar char="๏"/>
              <a:defRPr>
                <a:solidFill>
                  <a:srgbClr val="404040"/>
                </a:solidFill>
              </a:defRPr>
            </a:pPr>
            <a:r>
              <a:t>Die back in winter and re-emerges in spring</a:t>
            </a:r>
            <a:endParaRPr sz="2800"/>
          </a:p>
          <a:p>
            <a:pPr marL="285750" indent="-285750" algn="l">
              <a:lnSpc>
                <a:spcPct val="100000"/>
              </a:lnSpc>
              <a:buClr>
                <a:srgbClr val="404040"/>
              </a:buClr>
              <a:buSzPts val="2400"/>
              <a:buFont typeface="Arial"/>
              <a:buChar char="๏"/>
              <a:defRPr>
                <a:solidFill>
                  <a:srgbClr val="404040"/>
                </a:solidFill>
              </a:defRPr>
            </a:pPr>
            <a:r>
              <a:t>Can be divided and moved around the garden </a:t>
            </a:r>
          </a:p>
        </p:txBody>
      </p:sp>
      <p:pic>
        <p:nvPicPr>
          <p:cNvPr id="377" name="Google Shape;153;p18" descr="Google Shape;153;p18"/>
          <p:cNvPicPr>
            <a:picLocks noChangeAspect="1"/>
          </p:cNvPicPr>
          <p:nvPr/>
        </p:nvPicPr>
        <p:blipFill>
          <a:blip r:embed="rId4">
            <a:extLst/>
          </a:blip>
          <a:stretch>
            <a:fillRect/>
          </a:stretch>
        </p:blipFill>
        <p:spPr>
          <a:xfrm>
            <a:off x="0" y="-3"/>
            <a:ext cx="5362241" cy="6766561"/>
          </a:xfrm>
          <a:prstGeom prst="rect">
            <a:avLst/>
          </a:prstGeom>
          <a:ln w="12700">
            <a:miter lim="400000"/>
          </a:ln>
        </p:spPr>
      </p:pic>
      <p:sp>
        <p:nvSpPr>
          <p:cNvPr id="378" name="Google Shape;163;p18"/>
          <p:cNvSpPr txBox="1"/>
          <p:nvPr/>
        </p:nvSpPr>
        <p:spPr>
          <a:xfrm>
            <a:off x="1114424" y="6143447"/>
            <a:ext cx="2747473" cy="3580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FFFFFF"/>
                </a:solidFill>
                <a:latin typeface="Trebuchet MS"/>
                <a:ea typeface="Trebuchet MS"/>
                <a:cs typeface="Trebuchet MS"/>
                <a:sym typeface="Trebuchet MS"/>
              </a:defRPr>
            </a:lvl1pPr>
          </a:lstStyle>
          <a:p>
            <a:pPr/>
            <a:r>
              <a:t>Achillea ‘Moonshine’</a:t>
            </a:r>
          </a:p>
        </p:txBody>
      </p:sp>
      <p:sp>
        <p:nvSpPr>
          <p:cNvPr id="379" name="Google Shape;162;p18"/>
          <p:cNvSpPr txBox="1"/>
          <p:nvPr/>
        </p:nvSpPr>
        <p:spPr>
          <a:xfrm>
            <a:off x="523330" y="6501588"/>
            <a:ext cx="4332449" cy="2183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800">
                <a:solidFill>
                  <a:srgbClr val="FFFFFF"/>
                </a:solidFill>
                <a:latin typeface="Trebuchet MS"/>
                <a:ea typeface="Trebuchet MS"/>
                <a:cs typeface="Trebuchet MS"/>
                <a:sym typeface="Trebuchet MS"/>
              </a:defRPr>
            </a:lvl1pPr>
          </a:lstStyle>
          <a:p>
            <a:pPr/>
            <a:r>
              <a:t>Photo credit: c Blooming Nursery courtesy Great Plant Picks</a:t>
            </a:r>
          </a:p>
        </p:txBody>
      </p:sp>
      <p:grpSp>
        <p:nvGrpSpPr>
          <p:cNvPr id="382" name="Google Shape;156;p18"/>
          <p:cNvGrpSpPr/>
          <p:nvPr/>
        </p:nvGrpSpPr>
        <p:grpSpPr>
          <a:xfrm>
            <a:off x="0" y="6636949"/>
            <a:ext cx="12192000" cy="350620"/>
            <a:chOff x="0" y="0"/>
            <a:chExt cx="12192000" cy="350619"/>
          </a:xfrm>
        </p:grpSpPr>
        <p:sp>
          <p:nvSpPr>
            <p:cNvPr id="380" name="Google Shape;157;p18"/>
            <p:cNvSpPr/>
            <p:nvPr/>
          </p:nvSpPr>
          <p:spPr>
            <a:xfrm>
              <a:off x="0" y="129609"/>
              <a:ext cx="12192000" cy="91445"/>
            </a:xfrm>
            <a:prstGeom prst="rect">
              <a:avLst/>
            </a:prstGeom>
            <a:blipFill rotWithShape="1">
              <a:blip r:embed="rId5"/>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381" name="Google Shape;158;p18"/>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sp>
        <p:nvSpPr>
          <p:cNvPr id="383" name="Invasives"/>
          <p:cNvSpPr txBox="1"/>
          <p:nvPr/>
        </p:nvSpPr>
        <p:spPr>
          <a:xfrm>
            <a:off x="6244372" y="3309508"/>
            <a:ext cx="4640060" cy="60988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600">
                <a:solidFill>
                  <a:srgbClr val="B92C3C"/>
                </a:solidFill>
                <a:latin typeface="+mn-lt"/>
                <a:ea typeface="+mn-ea"/>
                <a:cs typeface="+mn-cs"/>
                <a:sym typeface="Arial"/>
              </a:defRPr>
            </a:lvl1pPr>
          </a:lstStyle>
          <a:p>
            <a:pPr/>
            <a:r>
              <a:t>Invasives</a:t>
            </a:r>
          </a:p>
        </p:txBody>
      </p:sp>
      <p:sp>
        <p:nvSpPr>
          <p:cNvPr id="384" name="Non-native species…"/>
          <p:cNvSpPr txBox="1"/>
          <p:nvPr/>
        </p:nvSpPr>
        <p:spPr>
          <a:xfrm>
            <a:off x="5880889" y="3954124"/>
            <a:ext cx="5461023" cy="1859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28599" indent="-228599">
              <a:buSzPct val="100000"/>
              <a:buChar char="๏"/>
              <a:defRPr sz="2400">
                <a:latin typeface="+mn-lt"/>
                <a:ea typeface="+mn-ea"/>
                <a:cs typeface="+mn-cs"/>
                <a:sym typeface="Arial"/>
              </a:defRPr>
            </a:pPr>
            <a:r>
              <a:t> Non-native species</a:t>
            </a:r>
          </a:p>
          <a:p>
            <a:pPr marL="228599" indent="-228599">
              <a:buSzPct val="100000"/>
              <a:buChar char="๏"/>
              <a:defRPr sz="2400">
                <a:latin typeface="+mn-lt"/>
                <a:ea typeface="+mn-ea"/>
                <a:cs typeface="+mn-cs"/>
                <a:sym typeface="Arial"/>
              </a:defRPr>
            </a:pPr>
            <a:r>
              <a:t> Establish, reproduce rapidly, and spread</a:t>
            </a:r>
          </a:p>
          <a:p>
            <a:pPr marL="228599" indent="-228599">
              <a:buSzPct val="100000"/>
              <a:buChar char="๏"/>
              <a:defRPr sz="2400">
                <a:latin typeface="+mn-lt"/>
                <a:ea typeface="+mn-ea"/>
                <a:cs typeface="+mn-cs"/>
                <a:sym typeface="Arial"/>
              </a:defRPr>
            </a:pPr>
            <a:r>
              <a:t> Cause harm to the environment, economy, or human health</a:t>
            </a:r>
          </a:p>
        </p:txBody>
      </p:sp>
      <p:pic>
        <p:nvPicPr>
          <p:cNvPr id="385" name="Google Shape;188;p20" descr="Google Shape;188;p20"/>
          <p:cNvPicPr>
            <a:picLocks noChangeAspect="1"/>
          </p:cNvPicPr>
          <p:nvPr/>
        </p:nvPicPr>
        <p:blipFill>
          <a:blip r:embed="rId6">
            <a:alphaModFix amt="70000"/>
            <a:extLst/>
          </a:blip>
          <a:stretch>
            <a:fillRect/>
          </a:stretch>
        </p:blipFill>
        <p:spPr>
          <a:xfrm>
            <a:off x="11319633" y="136185"/>
            <a:ext cx="729699" cy="7297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Rectangle 11"/>
          <p:cNvSpPr/>
          <p:nvPr/>
        </p:nvSpPr>
        <p:spPr>
          <a:xfrm>
            <a:off x="5914416" y="-1"/>
            <a:ext cx="6277584" cy="6812283"/>
          </a:xfrm>
          <a:prstGeom prst="rect">
            <a:avLst/>
          </a:prstGeom>
          <a:blipFill>
            <a:blip r:embed="rId3"/>
            <a:stretch>
              <a:fillRect/>
            </a:stretch>
          </a:blipFill>
          <a:ln w="12700">
            <a:miter lim="400000"/>
          </a:ln>
        </p:spPr>
        <p:txBody>
          <a:bodyPr lIns="45718" tIns="45718" rIns="45718" bIns="45718" anchor="ctr"/>
          <a:lstStyle/>
          <a:p>
            <a:pPr algn="ctr" defTabSz="457200">
              <a:defRPr sz="1800">
                <a:solidFill>
                  <a:srgbClr val="FFFFFF"/>
                </a:solidFill>
              </a:defRPr>
            </a:pPr>
          </a:p>
        </p:txBody>
      </p:sp>
      <p:grpSp>
        <p:nvGrpSpPr>
          <p:cNvPr id="143" name="Rectangle 6"/>
          <p:cNvGrpSpPr/>
          <p:nvPr/>
        </p:nvGrpSpPr>
        <p:grpSpPr>
          <a:xfrm>
            <a:off x="0" y="6626859"/>
            <a:ext cx="12192000" cy="370841"/>
            <a:chOff x="0" y="0"/>
            <a:chExt cx="12192000" cy="370840"/>
          </a:xfrm>
        </p:grpSpPr>
        <p:sp>
          <p:nvSpPr>
            <p:cNvPr id="141" name="Rectangle"/>
            <p:cNvSpPr/>
            <p:nvPr/>
          </p:nvSpPr>
          <p:spPr>
            <a:xfrm>
              <a:off x="0" y="139700"/>
              <a:ext cx="12192000" cy="91441"/>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ctr">
              <a:noAutofit/>
            </a:bodyPr>
            <a:lstStyle/>
            <a:p>
              <a:pPr algn="ctr" defTabSz="457200">
                <a:defRPr>
                  <a:solidFill>
                    <a:srgbClr val="FFFFFF"/>
                  </a:solidFill>
                </a:defRPr>
              </a:pPr>
            </a:p>
          </p:txBody>
        </p:sp>
        <p:sp>
          <p:nvSpPr>
            <p:cNvPr id="142" name="Text"/>
            <p:cNvSpPr txBox="1"/>
            <p:nvPr/>
          </p:nvSpPr>
          <p:spPr>
            <a:xfrm>
              <a:off x="45719" y="-1"/>
              <a:ext cx="12100561"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457200">
                <a:defRPr sz="1800">
                  <a:noFill/>
                </a:defRPr>
              </a:lvl1pPr>
            </a:lstStyle>
            <a:p>
              <a:pPr/>
              <a:r>
                <a:t>          </a:t>
              </a:r>
            </a:p>
          </p:txBody>
        </p:sp>
      </p:grpSp>
      <p:pic>
        <p:nvPicPr>
          <p:cNvPr id="144" name="Picture 14" descr="Picture 14"/>
          <p:cNvPicPr>
            <a:picLocks noChangeAspect="1"/>
          </p:cNvPicPr>
          <p:nvPr/>
        </p:nvPicPr>
        <p:blipFill>
          <a:blip r:embed="rId5">
            <a:extLst/>
          </a:blip>
          <a:stretch>
            <a:fillRect/>
          </a:stretch>
        </p:blipFill>
        <p:spPr>
          <a:xfrm>
            <a:off x="5258906" y="2703378"/>
            <a:ext cx="1451245" cy="1451244"/>
          </a:xfrm>
          <a:prstGeom prst="rect">
            <a:avLst/>
          </a:prstGeom>
          <a:ln w="12700">
            <a:miter lim="400000"/>
          </a:ln>
        </p:spPr>
      </p:pic>
      <p:pic>
        <p:nvPicPr>
          <p:cNvPr id="145" name="Picture 12" descr="Picture 12"/>
          <p:cNvPicPr>
            <a:picLocks noChangeAspect="1"/>
          </p:cNvPicPr>
          <p:nvPr/>
        </p:nvPicPr>
        <p:blipFill>
          <a:blip r:embed="rId6">
            <a:extLst/>
          </a:blip>
          <a:stretch>
            <a:fillRect/>
          </a:stretch>
        </p:blipFill>
        <p:spPr>
          <a:xfrm>
            <a:off x="11220453" y="229073"/>
            <a:ext cx="729697" cy="729697"/>
          </a:xfrm>
          <a:prstGeom prst="rect">
            <a:avLst/>
          </a:prstGeom>
          <a:ln w="12700">
            <a:miter lim="400000"/>
          </a:ln>
        </p:spPr>
      </p:pic>
      <p:sp>
        <p:nvSpPr>
          <p:cNvPr id="146" name="Title 1"/>
          <p:cNvSpPr txBox="1"/>
          <p:nvPr>
            <p:ph type="ctrTitle"/>
          </p:nvPr>
        </p:nvSpPr>
        <p:spPr>
          <a:xfrm>
            <a:off x="763623" y="434306"/>
            <a:ext cx="4800601" cy="1451244"/>
          </a:xfrm>
          <a:prstGeom prst="rect">
            <a:avLst/>
          </a:prstGeom>
        </p:spPr>
        <p:txBody>
          <a:bodyPr lIns="0" tIns="0" rIns="0" bIns="0"/>
          <a:lstStyle>
            <a:lvl1pPr algn="l">
              <a:defRPr b="1" i="1" spc="-200" sz="4000">
                <a:solidFill>
                  <a:srgbClr val="808080"/>
                </a:solidFill>
              </a:defRPr>
            </a:lvl1pPr>
          </a:lstStyle>
          <a:p>
            <a:pPr/>
            <a:r>
              <a:t>Extension is for everyone!</a:t>
            </a:r>
          </a:p>
        </p:txBody>
      </p:sp>
      <p:sp>
        <p:nvSpPr>
          <p:cNvPr id="147" name="Title 1"/>
          <p:cNvSpPr txBox="1"/>
          <p:nvPr/>
        </p:nvSpPr>
        <p:spPr>
          <a:xfrm>
            <a:off x="708225" y="1727081"/>
            <a:ext cx="4261987" cy="311118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lnSpc>
                <a:spcPct val="90000"/>
              </a:lnSpc>
              <a:defRPr sz="1800">
                <a:solidFill>
                  <a:srgbClr val="808080"/>
                </a:solidFill>
                <a:latin typeface="+mn-lt"/>
                <a:ea typeface="+mn-ea"/>
                <a:cs typeface="+mn-cs"/>
                <a:sym typeface="Arial"/>
              </a:defRPr>
            </a:lvl1pPr>
          </a:lstStyle>
          <a:p>
            <a:pPr/>
            <a:r>
              <a:t>Washington State University is an affirmative-action, equal-opportunity employer. Washington State University Extension programs and materials are open to all without regard to race, color, national origin, sex, gender, gender identity, religion, age, height, weight, disability, political beliefs, sexual orientation, marital status, family status, or veteran status. </a:t>
            </a:r>
          </a:p>
        </p:txBody>
      </p:sp>
      <p:sp>
        <p:nvSpPr>
          <p:cNvPr id="148" name="Title 1"/>
          <p:cNvSpPr txBox="1"/>
          <p:nvPr/>
        </p:nvSpPr>
        <p:spPr>
          <a:xfrm>
            <a:off x="7369019" y="2559439"/>
            <a:ext cx="4581132" cy="1939847"/>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p>
            <a:pPr>
              <a:lnSpc>
                <a:spcPct val="90000"/>
              </a:lnSpc>
              <a:defRPr b="1" spc="-150" sz="4800">
                <a:solidFill>
                  <a:srgbClr val="FFFFFF"/>
                </a:solidFill>
                <a:latin typeface="+mn-lt"/>
                <a:ea typeface="+mn-ea"/>
                <a:cs typeface="+mn-cs"/>
                <a:sym typeface="Arial"/>
              </a:defRPr>
            </a:pPr>
            <a:r>
              <a:t>Welcome! </a:t>
            </a:r>
            <a:endParaRPr spc="-187" sz="6000"/>
          </a:p>
          <a:p>
            <a:pPr>
              <a:lnSpc>
                <a:spcPct val="90000"/>
              </a:lnSpc>
              <a:defRPr b="1" spc="-150" sz="4800">
                <a:solidFill>
                  <a:srgbClr val="FFFFFF"/>
                </a:solidFill>
                <a:latin typeface="+mn-lt"/>
                <a:ea typeface="+mn-ea"/>
                <a:cs typeface="+mn-cs"/>
                <a:sym typeface="Arial"/>
              </a:defRPr>
            </a:pPr>
            <a:r>
              <a:t>We are glad </a:t>
            </a:r>
            <a:endParaRPr spc="-187" sz="6000"/>
          </a:p>
          <a:p>
            <a:pPr>
              <a:lnSpc>
                <a:spcPct val="90000"/>
              </a:lnSpc>
              <a:defRPr b="1" spc="-150" sz="4800">
                <a:solidFill>
                  <a:srgbClr val="FFFFFF"/>
                </a:solidFill>
                <a:latin typeface="+mn-lt"/>
                <a:ea typeface="+mn-ea"/>
                <a:cs typeface="+mn-cs"/>
                <a:sym typeface="Arial"/>
              </a:defRPr>
            </a:pPr>
            <a:r>
              <a:t>you are here.</a:t>
            </a:r>
          </a:p>
        </p:txBody>
      </p:sp>
      <p:sp>
        <p:nvSpPr>
          <p:cNvPr id="149" name="TextBox 5"/>
          <p:cNvSpPr txBox="1"/>
          <p:nvPr/>
        </p:nvSpPr>
        <p:spPr>
          <a:xfrm>
            <a:off x="708225" y="5130903"/>
            <a:ext cx="4541060"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i="1" sz="1800">
                <a:solidFill>
                  <a:srgbClr val="808080"/>
                </a:solidFill>
                <a:latin typeface="Corbel"/>
                <a:ea typeface="Corbel"/>
                <a:cs typeface="Corbel"/>
                <a:sym typeface="Corbel"/>
              </a:defRPr>
            </a:pPr>
            <a:r>
              <a:t>Read more on the WSU Extension website:</a:t>
            </a:r>
            <a:endParaRPr>
              <a:latin typeface="+mn-lt"/>
              <a:ea typeface="+mn-ea"/>
              <a:cs typeface="+mn-cs"/>
              <a:sym typeface="Arial"/>
            </a:endParaRPr>
          </a:p>
          <a:p>
            <a:pPr defTabSz="457200">
              <a:defRPr sz="1800">
                <a:latin typeface="Corbel"/>
                <a:ea typeface="Corbel"/>
                <a:cs typeface="Corbel"/>
                <a:sym typeface="Corbel"/>
              </a:defRPr>
            </a:pPr>
            <a:r>
              <a:rPr u="sng">
                <a:solidFill>
                  <a:srgbClr val="0000FF"/>
                </a:solidFill>
                <a:uFill>
                  <a:solidFill>
                    <a:srgbClr val="0000FF"/>
                  </a:solidFill>
                </a:uFill>
                <a:hlinkClick r:id="rId7" invalidUrl="" action="" tgtFrame="" tooltip="" history="1" highlightClick="0" endSnd="0"/>
              </a:rPr>
              <a:t>https://extension.wsu.edu/about-extension/extension-is-for-everyone/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9" name="Google Shape;194;p21" descr="Google Shape;194;p21"/>
          <p:cNvPicPr>
            <a:picLocks noChangeAspect="1"/>
          </p:cNvPicPr>
          <p:nvPr/>
        </p:nvPicPr>
        <p:blipFill>
          <a:blip r:embed="rId3">
            <a:extLst/>
          </a:blip>
          <a:stretch>
            <a:fillRect/>
          </a:stretch>
        </p:blipFill>
        <p:spPr>
          <a:xfrm>
            <a:off x="0" y="0"/>
            <a:ext cx="12192000" cy="6858000"/>
          </a:xfrm>
          <a:prstGeom prst="rect">
            <a:avLst/>
          </a:prstGeom>
          <a:ln w="12700">
            <a:miter lim="400000"/>
          </a:ln>
        </p:spPr>
      </p:pic>
      <p:grpSp>
        <p:nvGrpSpPr>
          <p:cNvPr id="392" name="Google Shape;195;p21"/>
          <p:cNvGrpSpPr/>
          <p:nvPr/>
        </p:nvGrpSpPr>
        <p:grpSpPr>
          <a:xfrm>
            <a:off x="0" y="6636948"/>
            <a:ext cx="12192000" cy="350620"/>
            <a:chOff x="0" y="0"/>
            <a:chExt cx="12192000" cy="350619"/>
          </a:xfrm>
        </p:grpSpPr>
        <p:sp>
          <p:nvSpPr>
            <p:cNvPr id="390" name="Google Shape;196;p21"/>
            <p:cNvSpPr/>
            <p:nvPr/>
          </p:nvSpPr>
          <p:spPr>
            <a:xfrm>
              <a:off x="0" y="129611"/>
              <a:ext cx="12192000" cy="91443"/>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391" name="Google Shape;197;p21"/>
            <p:cNvSpPr txBox="1"/>
            <p:nvPr/>
          </p:nvSpPr>
          <p:spPr>
            <a:xfrm>
              <a:off x="45717" y="0"/>
              <a:ext cx="12100564"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393" name="Google Shape;198;p21" descr="Google Shape;198;p21"/>
          <p:cNvPicPr>
            <a:picLocks noChangeAspect="1"/>
          </p:cNvPicPr>
          <p:nvPr/>
        </p:nvPicPr>
        <p:blipFill>
          <a:blip r:embed="rId5">
            <a:alphaModFix amt="70000"/>
            <a:extLst/>
          </a:blip>
          <a:stretch>
            <a:fillRect/>
          </a:stretch>
        </p:blipFill>
        <p:spPr>
          <a:xfrm>
            <a:off x="11319633" y="136185"/>
            <a:ext cx="729699" cy="729700"/>
          </a:xfrm>
          <a:prstGeom prst="rect">
            <a:avLst/>
          </a:prstGeom>
          <a:ln w="12700">
            <a:miter lim="400000"/>
          </a:ln>
        </p:spPr>
      </p:pic>
      <p:sp>
        <p:nvSpPr>
          <p:cNvPr id="394" name="Title 1"/>
          <p:cNvSpPr txBox="1"/>
          <p:nvPr>
            <p:ph type="title"/>
          </p:nvPr>
        </p:nvSpPr>
        <p:spPr>
          <a:xfrm>
            <a:off x="1524000" y="-2387601"/>
            <a:ext cx="9144000" cy="2387601"/>
          </a:xfrm>
          <a:prstGeom prst="rect">
            <a:avLst/>
          </a:prstGeom>
        </p:spPr>
        <p:txBody>
          <a:bodyPr/>
          <a:lstStyle>
            <a:lvl1pPr>
              <a:defRPr sz="1000"/>
            </a:lvl1pPr>
          </a:lstStyle>
          <a:p>
            <a:pPr/>
            <a:r>
              <a:t>Importance of Natives in Own Garden or Landscape</a:t>
            </a:r>
          </a:p>
        </p:txBody>
      </p:sp>
      <p:grpSp>
        <p:nvGrpSpPr>
          <p:cNvPr id="397" name="Google Shape;200;p21"/>
          <p:cNvGrpSpPr/>
          <p:nvPr/>
        </p:nvGrpSpPr>
        <p:grpSpPr>
          <a:xfrm>
            <a:off x="2081214" y="352421"/>
            <a:ext cx="8289670" cy="6432560"/>
            <a:chOff x="0" y="0"/>
            <a:chExt cx="8289669" cy="6432558"/>
          </a:xfrm>
        </p:grpSpPr>
        <p:pic>
          <p:nvPicPr>
            <p:cNvPr id="395" name="Google Shape;201;p21" descr="Google Shape;201;p21"/>
            <p:cNvPicPr>
              <a:picLocks noChangeAspect="1"/>
            </p:cNvPicPr>
            <p:nvPr/>
          </p:nvPicPr>
          <p:blipFill>
            <a:blip r:embed="rId6">
              <a:extLst/>
            </a:blip>
            <a:stretch>
              <a:fillRect/>
            </a:stretch>
          </p:blipFill>
          <p:spPr>
            <a:xfrm>
              <a:off x="215899" y="139700"/>
              <a:ext cx="7857870" cy="5873759"/>
            </a:xfrm>
            <a:prstGeom prst="rect">
              <a:avLst/>
            </a:prstGeom>
            <a:ln w="12700" cap="flat">
              <a:noFill/>
              <a:miter lim="400000"/>
            </a:ln>
            <a:effectLst/>
          </p:spPr>
        </p:pic>
        <p:pic>
          <p:nvPicPr>
            <p:cNvPr id="396" name="Google Shape;202;p21" descr="Google Shape;202;p21"/>
            <p:cNvPicPr>
              <a:picLocks noChangeAspect="1"/>
            </p:cNvPicPr>
            <p:nvPr/>
          </p:nvPicPr>
          <p:blipFill>
            <a:blip r:embed="rId7">
              <a:extLst/>
            </a:blip>
            <a:stretch>
              <a:fillRect/>
            </a:stretch>
          </p:blipFill>
          <p:spPr>
            <a:xfrm>
              <a:off x="-1" y="0"/>
              <a:ext cx="8289670" cy="6432560"/>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1" name="Google Shape;207;p22" descr="Google Shape;207;p22"/>
          <p:cNvPicPr>
            <a:picLocks noChangeAspect="1"/>
          </p:cNvPicPr>
          <p:nvPr/>
        </p:nvPicPr>
        <p:blipFill>
          <a:blip r:embed="rId3">
            <a:extLst/>
          </a:blip>
          <a:stretch>
            <a:fillRect/>
          </a:stretch>
        </p:blipFill>
        <p:spPr>
          <a:xfrm>
            <a:off x="-3" y="-3"/>
            <a:ext cx="12192005" cy="6858005"/>
          </a:xfrm>
          <a:prstGeom prst="rect">
            <a:avLst/>
          </a:prstGeom>
          <a:ln w="12700">
            <a:miter lim="400000"/>
          </a:ln>
        </p:spPr>
      </p:pic>
      <p:sp>
        <p:nvSpPr>
          <p:cNvPr id="402" name="Google Shape;209;p22"/>
          <p:cNvSpPr txBox="1"/>
          <p:nvPr>
            <p:ph type="ctrTitle"/>
          </p:nvPr>
        </p:nvSpPr>
        <p:spPr>
          <a:xfrm>
            <a:off x="6850025" y="2119248"/>
            <a:ext cx="4125901" cy="3830403"/>
          </a:xfrm>
          <a:prstGeom prst="rect">
            <a:avLst/>
          </a:prstGeom>
        </p:spPr>
        <p:txBody>
          <a:bodyPr lIns="0" tIns="0" rIns="0" bIns="0" anchor="t"/>
          <a:lstStyle>
            <a:lvl1pPr algn="l">
              <a:defRPr sz="4600">
                <a:solidFill>
                  <a:srgbClr val="404040"/>
                </a:solidFill>
              </a:defRPr>
            </a:lvl1pPr>
          </a:lstStyle>
          <a:p>
            <a:pPr/>
            <a:r>
              <a:t>Natives vs. Non-Natives  the Climate Controversy</a:t>
            </a:r>
          </a:p>
        </p:txBody>
      </p:sp>
      <p:pic>
        <p:nvPicPr>
          <p:cNvPr id="403" name="Google Shape;208;p22" descr="Google Shape;208;p22"/>
          <p:cNvPicPr>
            <a:picLocks noChangeAspect="1"/>
          </p:cNvPicPr>
          <p:nvPr/>
        </p:nvPicPr>
        <p:blipFill>
          <a:blip r:embed="rId4">
            <a:extLst/>
          </a:blip>
          <a:stretch>
            <a:fillRect/>
          </a:stretch>
        </p:blipFill>
        <p:spPr>
          <a:xfrm>
            <a:off x="3632" y="7619"/>
            <a:ext cx="5362244" cy="6766561"/>
          </a:xfrm>
          <a:prstGeom prst="rect">
            <a:avLst/>
          </a:prstGeom>
          <a:ln w="12700">
            <a:miter lim="400000"/>
          </a:ln>
        </p:spPr>
      </p:pic>
      <p:sp>
        <p:nvSpPr>
          <p:cNvPr id="404" name="Google Shape;210;p22"/>
          <p:cNvSpPr/>
          <p:nvPr/>
        </p:nvSpPr>
        <p:spPr>
          <a:xfrm>
            <a:off x="6973141" y="4668280"/>
            <a:ext cx="365299" cy="45724"/>
          </a:xfrm>
          <a:prstGeom prst="rect">
            <a:avLst/>
          </a:prstGeom>
          <a:blipFill>
            <a:blip r:embed="rId5"/>
            <a:stretch>
              <a:fillRect/>
            </a:stretch>
          </a:blipFill>
          <a:ln w="12700">
            <a:miter lim="400000"/>
          </a:ln>
        </p:spPr>
        <p:txBody>
          <a:bodyPr lIns="45718" tIns="45718" rIns="45718" bIns="45718" anchor="ctr"/>
          <a:lstStyle/>
          <a:p>
            <a:pPr algn="ctr">
              <a:defRPr sz="1800">
                <a:latin typeface="+mn-lt"/>
                <a:ea typeface="+mn-ea"/>
                <a:cs typeface="+mn-cs"/>
                <a:sym typeface="Arial"/>
              </a:defRPr>
            </a:pPr>
          </a:p>
        </p:txBody>
      </p:sp>
      <p:grpSp>
        <p:nvGrpSpPr>
          <p:cNvPr id="407" name="Google Shape;211;p22"/>
          <p:cNvGrpSpPr/>
          <p:nvPr/>
        </p:nvGrpSpPr>
        <p:grpSpPr>
          <a:xfrm>
            <a:off x="0" y="6636949"/>
            <a:ext cx="12192000" cy="350620"/>
            <a:chOff x="0" y="0"/>
            <a:chExt cx="12192000" cy="350619"/>
          </a:xfrm>
        </p:grpSpPr>
        <p:sp>
          <p:nvSpPr>
            <p:cNvPr id="405" name="Google Shape;212;p22"/>
            <p:cNvSpPr/>
            <p:nvPr/>
          </p:nvSpPr>
          <p:spPr>
            <a:xfrm>
              <a:off x="0" y="129609"/>
              <a:ext cx="12192000" cy="91445"/>
            </a:xfrm>
            <a:prstGeom prst="rect">
              <a:avLst/>
            </a:prstGeom>
            <a:blipFill rotWithShape="1">
              <a:blip r:embed="rId6"/>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406" name="Google Shape;213;p22"/>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408" name="Google Shape;214;p22" descr="Google Shape;214;p22"/>
          <p:cNvPicPr>
            <a:picLocks noChangeAspect="1"/>
          </p:cNvPicPr>
          <p:nvPr/>
        </p:nvPicPr>
        <p:blipFill>
          <a:blip r:embed="rId7">
            <a:extLst/>
          </a:blip>
          <a:stretch>
            <a:fillRect/>
          </a:stretch>
        </p:blipFill>
        <p:spPr>
          <a:xfrm>
            <a:off x="225633" y="233287"/>
            <a:ext cx="729702" cy="729701"/>
          </a:xfrm>
          <a:prstGeom prst="rect">
            <a:avLst/>
          </a:prstGeom>
          <a:ln w="12700">
            <a:miter lim="400000"/>
          </a:ln>
        </p:spPr>
      </p:pic>
      <p:sp>
        <p:nvSpPr>
          <p:cNvPr id="409" name="Google Shape;217;p22"/>
          <p:cNvSpPr txBox="1"/>
          <p:nvPr/>
        </p:nvSpPr>
        <p:spPr>
          <a:xfrm>
            <a:off x="457731" y="6045305"/>
            <a:ext cx="3482103" cy="497025"/>
          </a:xfrm>
          <a:prstGeom prst="rect">
            <a:avLst/>
          </a:prstGeom>
          <a:ln w="12700">
            <a:miter lim="400000"/>
          </a:ln>
          <a:extLst>
            <a:ext uri="{C572A759-6A51-4108-AA02-DFA0A04FC94B}">
              <ma14:wrappingTextBoxFlag xmlns:ma14="http://schemas.microsoft.com/office/mac/drawingml/2011/main" val="1"/>
            </a:ext>
          </a:extLst>
        </p:spPr>
        <p:txBody>
          <a:bodyPr lIns="91423" tIns="91423" rIns="91423" bIns="91423">
            <a:spAutoFit/>
          </a:bodyPr>
          <a:lstStyle/>
          <a:p>
            <a:pPr>
              <a:defRPr>
                <a:solidFill>
                  <a:srgbClr val="FFFFFF"/>
                </a:solidFill>
                <a:latin typeface="+mn-lt"/>
                <a:ea typeface="+mn-ea"/>
                <a:cs typeface="+mn-cs"/>
                <a:sym typeface="Arial"/>
              </a:defRPr>
            </a:pPr>
            <a:r>
              <a:t>Vaccinium ovatum</a:t>
            </a:r>
            <a:r>
              <a:rPr sz="1200"/>
              <a:t> </a:t>
            </a:r>
          </a:p>
          <a:p>
            <a:pPr>
              <a:defRPr sz="800">
                <a:solidFill>
                  <a:srgbClr val="FFFFFF"/>
                </a:solidFill>
                <a:latin typeface="+mn-lt"/>
                <a:ea typeface="+mn-ea"/>
                <a:cs typeface="+mn-cs"/>
                <a:sym typeface="Arial"/>
              </a:defRPr>
            </a:pPr>
            <a:r>
              <a:t>Photo Credit:  c Richie Steffan courtesy Great Plant Picks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13" name="Google Shape;222;p23" descr="Google Shape;222;p23"/>
          <p:cNvPicPr>
            <a:picLocks noChangeAspect="1"/>
          </p:cNvPicPr>
          <p:nvPr/>
        </p:nvPicPr>
        <p:blipFill>
          <a:blip r:embed="rId3">
            <a:extLst/>
          </a:blip>
          <a:stretch>
            <a:fillRect/>
          </a:stretch>
        </p:blipFill>
        <p:spPr>
          <a:xfrm>
            <a:off x="-3" y="-3"/>
            <a:ext cx="12192005" cy="6858005"/>
          </a:xfrm>
          <a:prstGeom prst="rect">
            <a:avLst/>
          </a:prstGeom>
          <a:ln w="12700">
            <a:miter lim="400000"/>
          </a:ln>
        </p:spPr>
      </p:pic>
      <p:sp>
        <p:nvSpPr>
          <p:cNvPr id="414" name="Google Shape;224;p23"/>
          <p:cNvSpPr txBox="1"/>
          <p:nvPr>
            <p:ph type="ctrTitle"/>
          </p:nvPr>
        </p:nvSpPr>
        <p:spPr>
          <a:xfrm>
            <a:off x="1143000" y="491426"/>
            <a:ext cx="3675647" cy="1645924"/>
          </a:xfrm>
          <a:prstGeom prst="rect">
            <a:avLst/>
          </a:prstGeom>
        </p:spPr>
        <p:txBody>
          <a:bodyPr lIns="0" tIns="0" rIns="0" bIns="0" anchor="t"/>
          <a:lstStyle>
            <a:lvl1pPr algn="l">
              <a:defRPr sz="2700">
                <a:solidFill>
                  <a:srgbClr val="404040"/>
                </a:solidFill>
              </a:defRPr>
            </a:lvl1pPr>
          </a:lstStyle>
          <a:p>
            <a:pPr/>
            <a:r>
              <a:t>Natives are best adapted to PNW Climate – Myth or Reality</a:t>
            </a:r>
          </a:p>
        </p:txBody>
      </p:sp>
      <p:sp>
        <p:nvSpPr>
          <p:cNvPr id="415" name="Google Shape;231;p23"/>
          <p:cNvSpPr txBox="1"/>
          <p:nvPr>
            <p:ph type="subTitle" sz="half" idx="1"/>
          </p:nvPr>
        </p:nvSpPr>
        <p:spPr>
          <a:xfrm>
            <a:off x="948603" y="2684203"/>
            <a:ext cx="4923800" cy="3406621"/>
          </a:xfrm>
          <a:prstGeom prst="rect">
            <a:avLst/>
          </a:prstGeom>
        </p:spPr>
        <p:txBody>
          <a:bodyPr/>
          <a:lstStyle/>
          <a:p>
            <a:pPr marL="318897" indent="-318897" algn="l">
              <a:spcBef>
                <a:spcPts val="0"/>
              </a:spcBef>
              <a:buClr>
                <a:srgbClr val="404040"/>
              </a:buClr>
              <a:buSzPts val="2200"/>
              <a:buFont typeface="Arial"/>
              <a:buChar char="๏"/>
              <a:defRPr sz="2200">
                <a:solidFill>
                  <a:srgbClr val="404040"/>
                </a:solidFill>
              </a:defRPr>
            </a:pPr>
            <a:r>
              <a:t>Natives do best in natural environment (forest floor, marsh, meadow)</a:t>
            </a:r>
            <a:endParaRPr sz="2800"/>
          </a:p>
          <a:p>
            <a:pPr marL="318897" indent="-318897" algn="l">
              <a:spcBef>
                <a:spcPts val="900"/>
              </a:spcBef>
              <a:buClr>
                <a:srgbClr val="404040"/>
              </a:buClr>
              <a:buSzPts val="2200"/>
              <a:buFont typeface="Arial"/>
              <a:buChar char="๏"/>
              <a:defRPr sz="2200">
                <a:solidFill>
                  <a:srgbClr val="404040"/>
                </a:solidFill>
              </a:defRPr>
            </a:pPr>
            <a:r>
              <a:t>Struggle in some home gardens with different conditions</a:t>
            </a:r>
            <a:endParaRPr sz="2800"/>
          </a:p>
          <a:p>
            <a:pPr marL="318897" indent="-318897" algn="l">
              <a:spcBef>
                <a:spcPts val="900"/>
              </a:spcBef>
              <a:buClr>
                <a:srgbClr val="404040"/>
              </a:buClr>
              <a:buSzPts val="2200"/>
              <a:buFont typeface="Arial"/>
              <a:buChar char="๏"/>
              <a:defRPr sz="2200">
                <a:solidFill>
                  <a:srgbClr val="404040"/>
                </a:solidFill>
              </a:defRPr>
            </a:pPr>
            <a:r>
              <a:t>Invasives are adapting faster than some natives to climate changes</a:t>
            </a:r>
            <a:endParaRPr sz="2800"/>
          </a:p>
          <a:p>
            <a:pPr marL="318897" indent="-318897" algn="l">
              <a:spcBef>
                <a:spcPts val="900"/>
              </a:spcBef>
              <a:buClr>
                <a:srgbClr val="404040"/>
              </a:buClr>
              <a:buSzPts val="2200"/>
              <a:buFont typeface="Arial"/>
              <a:buChar char="๏"/>
              <a:defRPr sz="2200">
                <a:solidFill>
                  <a:srgbClr val="404040"/>
                </a:solidFill>
              </a:defRPr>
            </a:pPr>
            <a:r>
              <a:t>Some slow to adapt to heat and drought</a:t>
            </a:r>
          </a:p>
        </p:txBody>
      </p:sp>
      <p:sp>
        <p:nvSpPr>
          <p:cNvPr id="416" name="Google Shape;225;p23"/>
          <p:cNvSpPr/>
          <p:nvPr/>
        </p:nvSpPr>
        <p:spPr>
          <a:xfrm>
            <a:off x="1173146" y="2089748"/>
            <a:ext cx="365300" cy="45724"/>
          </a:xfrm>
          <a:prstGeom prst="rect">
            <a:avLst/>
          </a:prstGeom>
          <a:blipFill>
            <a:blip r:embed="rId4"/>
            <a:stretch>
              <a:fillRect/>
            </a:stretch>
          </a:blipFill>
          <a:ln w="12700">
            <a:miter lim="400000"/>
          </a:ln>
        </p:spPr>
        <p:txBody>
          <a:bodyPr lIns="45718" tIns="45718" rIns="45718" bIns="45718" anchor="ctr"/>
          <a:lstStyle/>
          <a:p>
            <a:pPr algn="ctr">
              <a:defRPr sz="1800">
                <a:latin typeface="+mn-lt"/>
                <a:ea typeface="+mn-ea"/>
                <a:cs typeface="+mn-cs"/>
                <a:sym typeface="Arial"/>
              </a:defRPr>
            </a:pPr>
          </a:p>
        </p:txBody>
      </p:sp>
      <p:grpSp>
        <p:nvGrpSpPr>
          <p:cNvPr id="419" name="Google Shape;226;p23"/>
          <p:cNvGrpSpPr/>
          <p:nvPr/>
        </p:nvGrpSpPr>
        <p:grpSpPr>
          <a:xfrm>
            <a:off x="0" y="6636949"/>
            <a:ext cx="12192000" cy="350620"/>
            <a:chOff x="0" y="0"/>
            <a:chExt cx="12192000" cy="350619"/>
          </a:xfrm>
        </p:grpSpPr>
        <p:sp>
          <p:nvSpPr>
            <p:cNvPr id="417" name="Google Shape;227;p23"/>
            <p:cNvSpPr/>
            <p:nvPr/>
          </p:nvSpPr>
          <p:spPr>
            <a:xfrm>
              <a:off x="0" y="129609"/>
              <a:ext cx="12192000" cy="91445"/>
            </a:xfrm>
            <a:prstGeom prst="rect">
              <a:avLst/>
            </a:prstGeom>
            <a:blipFill rotWithShape="1">
              <a:blip r:embed="rId5"/>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418" name="Google Shape;228;p23"/>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420" name="Google Shape;229;p23" descr="Google Shape;229;p23"/>
          <p:cNvPicPr>
            <a:picLocks noChangeAspect="1"/>
          </p:cNvPicPr>
          <p:nvPr/>
        </p:nvPicPr>
        <p:blipFill>
          <a:blip r:embed="rId6">
            <a:extLst/>
          </a:blip>
          <a:stretch>
            <a:fillRect/>
          </a:stretch>
        </p:blipFill>
        <p:spPr>
          <a:xfrm>
            <a:off x="11319071" y="5900666"/>
            <a:ext cx="729701" cy="729701"/>
          </a:xfrm>
          <a:prstGeom prst="rect">
            <a:avLst/>
          </a:prstGeom>
          <a:ln w="12700">
            <a:miter lim="400000"/>
          </a:ln>
        </p:spPr>
      </p:pic>
      <p:pic>
        <p:nvPicPr>
          <p:cNvPr id="421" name="Google Shape;223;p23" descr="Google Shape;223;p23"/>
          <p:cNvPicPr>
            <a:picLocks noChangeAspect="1"/>
          </p:cNvPicPr>
          <p:nvPr/>
        </p:nvPicPr>
        <p:blipFill>
          <a:blip r:embed="rId7">
            <a:extLst/>
          </a:blip>
          <a:stretch>
            <a:fillRect/>
          </a:stretch>
        </p:blipFill>
        <p:spPr>
          <a:xfrm>
            <a:off x="6821005" y="-6372"/>
            <a:ext cx="5362239" cy="6766564"/>
          </a:xfrm>
          <a:prstGeom prst="rect">
            <a:avLst/>
          </a:prstGeom>
          <a:ln w="12700">
            <a:miter lim="400000"/>
          </a:ln>
        </p:spPr>
      </p:pic>
      <p:sp>
        <p:nvSpPr>
          <p:cNvPr id="422" name="Google Shape;233;p23"/>
          <p:cNvSpPr txBox="1"/>
          <p:nvPr/>
        </p:nvSpPr>
        <p:spPr>
          <a:xfrm>
            <a:off x="8606180" y="6237447"/>
            <a:ext cx="1353183" cy="2691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200">
                <a:solidFill>
                  <a:srgbClr val="FFFFFF"/>
                </a:solidFill>
                <a:latin typeface="Trebuchet MS"/>
                <a:ea typeface="Trebuchet MS"/>
                <a:cs typeface="Trebuchet MS"/>
                <a:sym typeface="Trebuchet MS"/>
              </a:defRPr>
            </a:lvl1pPr>
          </a:lstStyle>
          <a:p>
            <a:pPr/>
            <a:r>
              <a:t>Native Sword Fern</a:t>
            </a:r>
          </a:p>
        </p:txBody>
      </p:sp>
      <p:sp>
        <p:nvSpPr>
          <p:cNvPr id="423" name="Google Shape;232;p23"/>
          <p:cNvSpPr txBox="1"/>
          <p:nvPr/>
        </p:nvSpPr>
        <p:spPr>
          <a:xfrm>
            <a:off x="7535918" y="6506688"/>
            <a:ext cx="3304698" cy="2183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800">
                <a:solidFill>
                  <a:srgbClr val="FFFFFF"/>
                </a:solidFill>
                <a:latin typeface="Trebuchet MS"/>
                <a:ea typeface="Trebuchet MS"/>
                <a:cs typeface="Trebuchet MS"/>
                <a:sym typeface="Trebuchet MS"/>
              </a:defRPr>
            </a:lvl1pPr>
          </a:lstStyle>
          <a:p>
            <a:pPr/>
            <a:r>
              <a:t>Photo Credit: c Richie Steffan courtesy Great Plant Picks</a:t>
            </a:r>
          </a:p>
        </p:txBody>
      </p:sp>
      <p:pic>
        <p:nvPicPr>
          <p:cNvPr id="424" name="Google Shape;491;p38" descr="Google Shape;491;p38"/>
          <p:cNvPicPr>
            <a:picLocks noChangeAspect="1"/>
          </p:cNvPicPr>
          <p:nvPr/>
        </p:nvPicPr>
        <p:blipFill>
          <a:blip r:embed="rId6">
            <a:extLst/>
          </a:blip>
          <a:stretch>
            <a:fillRect/>
          </a:stretch>
        </p:blipFill>
        <p:spPr>
          <a:xfrm>
            <a:off x="11391989" y="67173"/>
            <a:ext cx="729701" cy="7297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8" name="Google Shape;238;p24" descr="Google Shape;238;p24"/>
          <p:cNvPicPr>
            <a:picLocks noChangeAspect="1"/>
          </p:cNvPicPr>
          <p:nvPr/>
        </p:nvPicPr>
        <p:blipFill>
          <a:blip r:embed="rId3">
            <a:extLst/>
          </a:blip>
          <a:stretch>
            <a:fillRect/>
          </a:stretch>
        </p:blipFill>
        <p:spPr>
          <a:xfrm>
            <a:off x="0" y="0"/>
            <a:ext cx="12192000" cy="6858000"/>
          </a:xfrm>
          <a:prstGeom prst="rect">
            <a:avLst/>
          </a:prstGeom>
          <a:ln w="12700">
            <a:miter lim="400000"/>
          </a:ln>
        </p:spPr>
      </p:pic>
      <p:grpSp>
        <p:nvGrpSpPr>
          <p:cNvPr id="431" name="Google Shape;239;p24"/>
          <p:cNvGrpSpPr/>
          <p:nvPr/>
        </p:nvGrpSpPr>
        <p:grpSpPr>
          <a:xfrm>
            <a:off x="0" y="6636948"/>
            <a:ext cx="12192000" cy="350620"/>
            <a:chOff x="0" y="0"/>
            <a:chExt cx="12192000" cy="350619"/>
          </a:xfrm>
        </p:grpSpPr>
        <p:sp>
          <p:nvSpPr>
            <p:cNvPr id="429" name="Google Shape;240;p24"/>
            <p:cNvSpPr/>
            <p:nvPr/>
          </p:nvSpPr>
          <p:spPr>
            <a:xfrm>
              <a:off x="0" y="129611"/>
              <a:ext cx="12192000" cy="91443"/>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430" name="Google Shape;241;p24"/>
            <p:cNvSpPr txBox="1"/>
            <p:nvPr/>
          </p:nvSpPr>
          <p:spPr>
            <a:xfrm>
              <a:off x="45717" y="0"/>
              <a:ext cx="12100564"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432" name="Google Shape;242;p24" descr="Google Shape;242;p24"/>
          <p:cNvPicPr>
            <a:picLocks noChangeAspect="1"/>
          </p:cNvPicPr>
          <p:nvPr/>
        </p:nvPicPr>
        <p:blipFill>
          <a:blip r:embed="rId5">
            <a:alphaModFix amt="70000"/>
            <a:extLst/>
          </a:blip>
          <a:stretch>
            <a:fillRect/>
          </a:stretch>
        </p:blipFill>
        <p:spPr>
          <a:xfrm>
            <a:off x="11319633" y="136185"/>
            <a:ext cx="729699" cy="729700"/>
          </a:xfrm>
          <a:prstGeom prst="rect">
            <a:avLst/>
          </a:prstGeom>
          <a:ln w="12700">
            <a:miter lim="400000"/>
          </a:ln>
        </p:spPr>
      </p:pic>
      <p:sp>
        <p:nvSpPr>
          <p:cNvPr id="433" name="Google Shape;243;p24"/>
          <p:cNvSpPr txBox="1"/>
          <p:nvPr>
            <p:ph type="title"/>
          </p:nvPr>
        </p:nvSpPr>
        <p:spPr>
          <a:xfrm>
            <a:off x="1880682" y="102874"/>
            <a:ext cx="9298482" cy="796320"/>
          </a:xfrm>
          <a:prstGeom prst="rect">
            <a:avLst/>
          </a:prstGeom>
        </p:spPr>
        <p:txBody>
          <a:bodyPr lIns="0" tIns="0" rIns="0" bIns="0" anchor="t"/>
          <a:lstStyle>
            <a:lvl1pPr>
              <a:defRPr sz="5000">
                <a:solidFill>
                  <a:srgbClr val="535353"/>
                </a:solidFill>
              </a:defRPr>
            </a:lvl1pPr>
          </a:lstStyle>
          <a:p>
            <a:pPr/>
            <a:r>
              <a:t>Western Red Cedar Die-Off</a:t>
            </a:r>
          </a:p>
        </p:txBody>
      </p:sp>
      <p:pic>
        <p:nvPicPr>
          <p:cNvPr id="434" name="Google Shape;244;p24" descr="Google Shape;244;p24"/>
          <p:cNvPicPr>
            <a:picLocks noChangeAspect="1"/>
          </p:cNvPicPr>
          <p:nvPr/>
        </p:nvPicPr>
        <p:blipFill>
          <a:blip r:embed="rId6">
            <a:extLst/>
          </a:blip>
          <a:stretch>
            <a:fillRect/>
          </a:stretch>
        </p:blipFill>
        <p:spPr>
          <a:xfrm>
            <a:off x="547395" y="921638"/>
            <a:ext cx="4821275" cy="5524539"/>
          </a:xfrm>
          <a:prstGeom prst="rect">
            <a:avLst/>
          </a:prstGeom>
          <a:ln w="25400">
            <a:solidFill>
              <a:srgbClr val="000000"/>
            </a:solidFill>
            <a:miter lim="400000"/>
          </a:ln>
        </p:spPr>
      </p:pic>
      <p:sp>
        <p:nvSpPr>
          <p:cNvPr id="435" name="Google Shape;246;p24"/>
          <p:cNvSpPr txBox="1"/>
          <p:nvPr/>
        </p:nvSpPr>
        <p:spPr>
          <a:xfrm>
            <a:off x="851336" y="5841224"/>
            <a:ext cx="4159715" cy="293825"/>
          </a:xfrm>
          <a:prstGeom prst="rect">
            <a:avLst/>
          </a:prstGeom>
          <a:ln w="12700">
            <a:miter lim="400000"/>
          </a:ln>
          <a:extLst>
            <a:ext uri="{C572A759-6A51-4108-AA02-DFA0A04FC94B}">
              <ma14:wrappingTextBoxFlag xmlns:ma14="http://schemas.microsoft.com/office/mac/drawingml/2011/main" val="1"/>
            </a:ext>
          </a:extLst>
        </p:spPr>
        <p:txBody>
          <a:bodyPr lIns="91423" tIns="91423" rIns="91423" bIns="91423">
            <a:spAutoFit/>
          </a:bodyPr>
          <a:lstStyle>
            <a:lvl1pPr>
              <a:defRPr sz="800">
                <a:solidFill>
                  <a:srgbClr val="FFFFFF"/>
                </a:solidFill>
                <a:latin typeface="+mn-lt"/>
                <a:ea typeface="+mn-ea"/>
                <a:cs typeface="+mn-cs"/>
                <a:sym typeface="Arial"/>
              </a:defRPr>
            </a:lvl1pPr>
          </a:lstStyle>
          <a:p>
            <a:pPr/>
            <a:r>
              <a:t>Photo Credit:  US Forest Service from Seattle Times October 30, 2022</a:t>
            </a:r>
          </a:p>
        </p:txBody>
      </p:sp>
      <p:pic>
        <p:nvPicPr>
          <p:cNvPr id="436" name="Google Shape;245;p24" descr="Google Shape;245;p24"/>
          <p:cNvPicPr>
            <a:picLocks noChangeAspect="1"/>
          </p:cNvPicPr>
          <p:nvPr/>
        </p:nvPicPr>
        <p:blipFill>
          <a:blip r:embed="rId7">
            <a:extLst/>
          </a:blip>
          <a:stretch>
            <a:fillRect/>
          </a:stretch>
        </p:blipFill>
        <p:spPr>
          <a:xfrm>
            <a:off x="6066704" y="871808"/>
            <a:ext cx="5102224" cy="5624044"/>
          </a:xfrm>
          <a:prstGeom prst="rect">
            <a:avLst/>
          </a:prstGeom>
          <a:ln w="25400">
            <a:solidFill>
              <a:srgbClr val="000000"/>
            </a:solidFill>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0" name="Google Shape;251;p25" descr="Google Shape;251;p25"/>
          <p:cNvPicPr>
            <a:picLocks noChangeAspect="1"/>
          </p:cNvPicPr>
          <p:nvPr/>
        </p:nvPicPr>
        <p:blipFill>
          <a:blip r:embed="rId3">
            <a:extLst/>
          </a:blip>
          <a:stretch>
            <a:fillRect/>
          </a:stretch>
        </p:blipFill>
        <p:spPr>
          <a:xfrm>
            <a:off x="-3" y="0"/>
            <a:ext cx="12192004" cy="7138804"/>
          </a:xfrm>
          <a:prstGeom prst="rect">
            <a:avLst/>
          </a:prstGeom>
          <a:ln w="12700">
            <a:miter lim="400000"/>
          </a:ln>
        </p:spPr>
      </p:pic>
      <p:sp>
        <p:nvSpPr>
          <p:cNvPr id="441" name="Google Shape;253;p25"/>
          <p:cNvSpPr txBox="1"/>
          <p:nvPr>
            <p:ph type="ctrTitle"/>
          </p:nvPr>
        </p:nvSpPr>
        <p:spPr>
          <a:xfrm>
            <a:off x="5727070" y="333521"/>
            <a:ext cx="4555973" cy="1915768"/>
          </a:xfrm>
          <a:prstGeom prst="rect">
            <a:avLst/>
          </a:prstGeom>
        </p:spPr>
        <p:txBody>
          <a:bodyPr lIns="0" tIns="0" rIns="0" bIns="0" anchor="t"/>
          <a:lstStyle>
            <a:lvl1pPr algn="l">
              <a:defRPr sz="3100">
                <a:solidFill>
                  <a:srgbClr val="404040"/>
                </a:solidFill>
              </a:defRPr>
            </a:lvl1pPr>
          </a:lstStyle>
          <a:p>
            <a:pPr/>
            <a:r>
              <a:t>Natives are better at resisting pests and diseases – Myth or Reality?</a:t>
            </a:r>
          </a:p>
        </p:txBody>
      </p:sp>
      <p:sp>
        <p:nvSpPr>
          <p:cNvPr id="442" name="Google Shape;254;p25"/>
          <p:cNvSpPr/>
          <p:nvPr/>
        </p:nvSpPr>
        <p:spPr>
          <a:xfrm>
            <a:off x="5771729" y="2068235"/>
            <a:ext cx="365299" cy="45724"/>
          </a:xfrm>
          <a:prstGeom prst="rect">
            <a:avLst/>
          </a:prstGeom>
          <a:blipFill>
            <a:blip r:embed="rId4"/>
            <a:stretch>
              <a:fillRect/>
            </a:stretch>
          </a:blipFill>
          <a:ln w="12700">
            <a:miter lim="400000"/>
          </a:ln>
        </p:spPr>
        <p:txBody>
          <a:bodyPr lIns="45718" tIns="45718" rIns="45718" bIns="45718" anchor="ctr"/>
          <a:lstStyle/>
          <a:p>
            <a:pPr algn="ctr">
              <a:defRPr sz="1800">
                <a:latin typeface="+mn-lt"/>
                <a:ea typeface="+mn-ea"/>
                <a:cs typeface="+mn-cs"/>
                <a:sym typeface="Arial"/>
              </a:defRPr>
            </a:pPr>
          </a:p>
        </p:txBody>
      </p:sp>
      <p:grpSp>
        <p:nvGrpSpPr>
          <p:cNvPr id="445" name="Google Shape;255;p25"/>
          <p:cNvGrpSpPr/>
          <p:nvPr/>
        </p:nvGrpSpPr>
        <p:grpSpPr>
          <a:xfrm>
            <a:off x="0" y="6636949"/>
            <a:ext cx="12192000" cy="350620"/>
            <a:chOff x="0" y="0"/>
            <a:chExt cx="12192000" cy="350619"/>
          </a:xfrm>
        </p:grpSpPr>
        <p:sp>
          <p:nvSpPr>
            <p:cNvPr id="443" name="Google Shape;256;p25"/>
            <p:cNvSpPr/>
            <p:nvPr/>
          </p:nvSpPr>
          <p:spPr>
            <a:xfrm>
              <a:off x="0" y="129609"/>
              <a:ext cx="12192000" cy="91445"/>
            </a:xfrm>
            <a:prstGeom prst="rect">
              <a:avLst/>
            </a:prstGeom>
            <a:blipFill rotWithShape="1">
              <a:blip r:embed="rId5"/>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444" name="Google Shape;257;p25"/>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sp>
        <p:nvSpPr>
          <p:cNvPr id="446" name="Google Shape;262;p25"/>
          <p:cNvSpPr txBox="1"/>
          <p:nvPr>
            <p:ph type="subTitle" sz="quarter" idx="1"/>
          </p:nvPr>
        </p:nvSpPr>
        <p:spPr>
          <a:xfrm>
            <a:off x="6682520" y="2703681"/>
            <a:ext cx="4064440" cy="2604071"/>
          </a:xfrm>
          <a:prstGeom prst="rect">
            <a:avLst/>
          </a:prstGeom>
        </p:spPr>
        <p:txBody>
          <a:bodyPr/>
          <a:lstStyle/>
          <a:p>
            <a:pPr marL="342900" indent="-342900" algn="l">
              <a:lnSpc>
                <a:spcPct val="100000"/>
              </a:lnSpc>
              <a:spcBef>
                <a:spcPts val="0"/>
              </a:spcBef>
              <a:buClr>
                <a:srgbClr val="404040"/>
              </a:buClr>
              <a:buSzPts val="2400"/>
              <a:buFont typeface="Arial"/>
              <a:buChar char="๏"/>
              <a:defRPr>
                <a:solidFill>
                  <a:srgbClr val="404040"/>
                </a:solidFill>
              </a:defRPr>
            </a:pPr>
            <a:r>
              <a:t>Best adapted to native pests and predators</a:t>
            </a:r>
            <a:endParaRPr sz="2800"/>
          </a:p>
          <a:p>
            <a:pPr marL="342900" indent="-342900" algn="l">
              <a:lnSpc>
                <a:spcPct val="100000"/>
              </a:lnSpc>
              <a:buClr>
                <a:srgbClr val="404040"/>
              </a:buClr>
              <a:buSzPts val="2400"/>
              <a:buFont typeface="Arial"/>
              <a:buChar char="๏"/>
              <a:defRPr>
                <a:solidFill>
                  <a:srgbClr val="404040"/>
                </a:solidFill>
              </a:defRPr>
            </a:pPr>
            <a:r>
              <a:t>Threatened by migrating invasive pests and diseases</a:t>
            </a:r>
          </a:p>
        </p:txBody>
      </p:sp>
      <p:grpSp>
        <p:nvGrpSpPr>
          <p:cNvPr id="449" name="Google Shape;263;p25"/>
          <p:cNvGrpSpPr/>
          <p:nvPr/>
        </p:nvGrpSpPr>
        <p:grpSpPr>
          <a:xfrm>
            <a:off x="-2" y="5032903"/>
            <a:ext cx="5460876" cy="694186"/>
            <a:chOff x="0" y="0"/>
            <a:chExt cx="5460875" cy="694185"/>
          </a:xfrm>
        </p:grpSpPr>
        <p:sp>
          <p:nvSpPr>
            <p:cNvPr id="447" name="Google Shape;264;p25"/>
            <p:cNvSpPr/>
            <p:nvPr/>
          </p:nvSpPr>
          <p:spPr>
            <a:xfrm>
              <a:off x="0" y="-1"/>
              <a:ext cx="5460876" cy="694186"/>
            </a:xfrm>
            <a:prstGeom prst="rect">
              <a:avLst/>
            </a:prstGeom>
            <a:solidFill>
              <a:srgbClr val="000000">
                <a:alpha val="49803"/>
              </a:srgbClr>
            </a:solidFill>
            <a:ln w="12700" cap="flat">
              <a:noFill/>
              <a:miter lim="400000"/>
            </a:ln>
            <a:effectLst/>
          </p:spPr>
          <p:txBody>
            <a:bodyPr wrap="square" lIns="45718" tIns="45718" rIns="45718" bIns="45718" numCol="1" anchor="t">
              <a:noAutofit/>
            </a:bodyPr>
            <a:lstStyle/>
            <a:p>
              <a:pPr algn="ctr">
                <a:defRPr sz="1800">
                  <a:latin typeface="Trebuchet MS"/>
                  <a:ea typeface="Trebuchet MS"/>
                  <a:cs typeface="Trebuchet MS"/>
                  <a:sym typeface="Trebuchet MS"/>
                </a:defRPr>
              </a:pPr>
            </a:p>
          </p:txBody>
        </p:sp>
        <p:sp>
          <p:nvSpPr>
            <p:cNvPr id="448" name="Google Shape;265;p25"/>
            <p:cNvSpPr txBox="1"/>
            <p:nvPr/>
          </p:nvSpPr>
          <p:spPr>
            <a:xfrm>
              <a:off x="46278" y="0"/>
              <a:ext cx="5368318" cy="2887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lvl1pPr algn="ctr">
                <a:defRPr>
                  <a:solidFill>
                    <a:srgbClr val="FFFFFF"/>
                  </a:solidFill>
                  <a:latin typeface="+mn-lt"/>
                  <a:ea typeface="+mn-ea"/>
                  <a:cs typeface="+mn-cs"/>
                  <a:sym typeface="Arial"/>
                </a:defRPr>
              </a:lvl1pPr>
            </a:lstStyle>
            <a:p>
              <a:pPr/>
              <a:r>
                <a:t>Brown Marmorated Stink Bug</a:t>
              </a:r>
            </a:p>
          </p:txBody>
        </p:sp>
      </p:grpSp>
      <p:sp>
        <p:nvSpPr>
          <p:cNvPr id="450" name="Google Shape;266;p25"/>
          <p:cNvSpPr txBox="1"/>
          <p:nvPr/>
        </p:nvSpPr>
        <p:spPr>
          <a:xfrm>
            <a:off x="942363" y="5257196"/>
            <a:ext cx="3499948" cy="2183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800">
                <a:solidFill>
                  <a:srgbClr val="FFFFFF"/>
                </a:solidFill>
                <a:latin typeface="Trebuchet MS"/>
                <a:ea typeface="Trebuchet MS"/>
                <a:cs typeface="Trebuchet MS"/>
                <a:sym typeface="Trebuchet MS"/>
              </a:defRPr>
            </a:lvl1pPr>
          </a:lstStyle>
          <a:p>
            <a:pPr/>
            <a:r>
              <a:t>Photo credit: E. Beers, treefruit.wsu.edu</a:t>
            </a:r>
          </a:p>
        </p:txBody>
      </p:sp>
      <p:pic>
        <p:nvPicPr>
          <p:cNvPr id="451" name="Picture 3" descr="Picture 3"/>
          <p:cNvPicPr>
            <a:picLocks noChangeAspect="1"/>
          </p:cNvPicPr>
          <p:nvPr/>
        </p:nvPicPr>
        <p:blipFill>
          <a:blip r:embed="rId6">
            <a:extLst/>
          </a:blip>
          <a:stretch>
            <a:fillRect/>
          </a:stretch>
        </p:blipFill>
        <p:spPr>
          <a:xfrm>
            <a:off x="0" y="647687"/>
            <a:ext cx="5460875" cy="4385217"/>
          </a:xfrm>
          <a:prstGeom prst="rect">
            <a:avLst/>
          </a:prstGeom>
          <a:ln w="12700">
            <a:miter lim="400000"/>
          </a:ln>
        </p:spPr>
      </p:pic>
      <p:pic>
        <p:nvPicPr>
          <p:cNvPr id="452" name="Google Shape;188;p20" descr="Google Shape;188;p20"/>
          <p:cNvPicPr>
            <a:picLocks noChangeAspect="1"/>
          </p:cNvPicPr>
          <p:nvPr/>
        </p:nvPicPr>
        <p:blipFill>
          <a:blip r:embed="rId7">
            <a:alphaModFix amt="70000"/>
            <a:extLst/>
          </a:blip>
          <a:stretch>
            <a:fillRect/>
          </a:stretch>
        </p:blipFill>
        <p:spPr>
          <a:xfrm>
            <a:off x="11319633" y="136185"/>
            <a:ext cx="729699" cy="7297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6" name="Google Shape;271;p26" descr="Google Shape;271;p26"/>
          <p:cNvPicPr>
            <a:picLocks noChangeAspect="1"/>
          </p:cNvPicPr>
          <p:nvPr/>
        </p:nvPicPr>
        <p:blipFill>
          <a:blip r:embed="rId3">
            <a:extLst/>
          </a:blip>
          <a:stretch>
            <a:fillRect/>
          </a:stretch>
        </p:blipFill>
        <p:spPr>
          <a:xfrm>
            <a:off x="-3" y="-3"/>
            <a:ext cx="12192005" cy="6858005"/>
          </a:xfrm>
          <a:prstGeom prst="rect">
            <a:avLst/>
          </a:prstGeom>
          <a:ln w="12700">
            <a:miter lim="400000"/>
          </a:ln>
        </p:spPr>
      </p:pic>
      <p:sp>
        <p:nvSpPr>
          <p:cNvPr id="457" name="Google Shape;272;p26"/>
          <p:cNvSpPr txBox="1"/>
          <p:nvPr>
            <p:ph type="ctrTitle"/>
          </p:nvPr>
        </p:nvSpPr>
        <p:spPr>
          <a:xfrm>
            <a:off x="5727070" y="333521"/>
            <a:ext cx="4555973" cy="1915768"/>
          </a:xfrm>
          <a:prstGeom prst="rect">
            <a:avLst/>
          </a:prstGeom>
        </p:spPr>
        <p:txBody>
          <a:bodyPr lIns="0" tIns="0" rIns="0" bIns="0" anchor="t"/>
          <a:lstStyle>
            <a:lvl1pPr algn="l">
              <a:defRPr sz="4400">
                <a:solidFill>
                  <a:srgbClr val="404040"/>
                </a:solidFill>
              </a:defRPr>
            </a:lvl1pPr>
          </a:lstStyle>
          <a:p>
            <a:pPr/>
            <a:r>
              <a:t>SOOTY BARK DISEASE OF MAPLES</a:t>
            </a:r>
          </a:p>
        </p:txBody>
      </p:sp>
      <p:sp>
        <p:nvSpPr>
          <p:cNvPr id="458" name="Google Shape;273;p26"/>
          <p:cNvSpPr/>
          <p:nvPr/>
        </p:nvSpPr>
        <p:spPr>
          <a:xfrm>
            <a:off x="5767513" y="2127811"/>
            <a:ext cx="365299" cy="45724"/>
          </a:xfrm>
          <a:prstGeom prst="rect">
            <a:avLst/>
          </a:prstGeom>
          <a:blipFill>
            <a:blip r:embed="rId4"/>
            <a:stretch>
              <a:fillRect/>
            </a:stretch>
          </a:blipFill>
          <a:ln w="12700">
            <a:miter lim="400000"/>
          </a:ln>
        </p:spPr>
        <p:txBody>
          <a:bodyPr lIns="45718" tIns="45718" rIns="45718" bIns="45718" anchor="ctr"/>
          <a:lstStyle/>
          <a:p>
            <a:pPr algn="ctr">
              <a:defRPr sz="1800">
                <a:latin typeface="+mn-lt"/>
                <a:ea typeface="+mn-ea"/>
                <a:cs typeface="+mn-cs"/>
                <a:sym typeface="Arial"/>
              </a:defRPr>
            </a:pPr>
          </a:p>
        </p:txBody>
      </p:sp>
      <p:grpSp>
        <p:nvGrpSpPr>
          <p:cNvPr id="461" name="Google Shape;274;p26"/>
          <p:cNvGrpSpPr/>
          <p:nvPr/>
        </p:nvGrpSpPr>
        <p:grpSpPr>
          <a:xfrm>
            <a:off x="0" y="6636949"/>
            <a:ext cx="12192000" cy="350620"/>
            <a:chOff x="0" y="0"/>
            <a:chExt cx="12192000" cy="350619"/>
          </a:xfrm>
        </p:grpSpPr>
        <p:sp>
          <p:nvSpPr>
            <p:cNvPr id="459" name="Google Shape;275;p26"/>
            <p:cNvSpPr/>
            <p:nvPr/>
          </p:nvSpPr>
          <p:spPr>
            <a:xfrm>
              <a:off x="0" y="129609"/>
              <a:ext cx="12192000" cy="91445"/>
            </a:xfrm>
            <a:prstGeom prst="rect">
              <a:avLst/>
            </a:prstGeom>
            <a:blipFill rotWithShape="1">
              <a:blip r:embed="rId5"/>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460" name="Google Shape;276;p26"/>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462" name="Google Shape;281;p26" descr="Google Shape;281;p26"/>
          <p:cNvPicPr>
            <a:picLocks noChangeAspect="1"/>
          </p:cNvPicPr>
          <p:nvPr/>
        </p:nvPicPr>
        <p:blipFill>
          <a:blip r:embed="rId6">
            <a:extLst/>
          </a:blip>
          <a:stretch>
            <a:fillRect/>
          </a:stretch>
        </p:blipFill>
        <p:spPr>
          <a:xfrm>
            <a:off x="-3" y="18957"/>
            <a:ext cx="4667995" cy="6728641"/>
          </a:xfrm>
          <a:prstGeom prst="rect">
            <a:avLst/>
          </a:prstGeom>
          <a:ln w="12700">
            <a:miter lim="400000"/>
          </a:ln>
        </p:spPr>
      </p:pic>
      <p:sp>
        <p:nvSpPr>
          <p:cNvPr id="463" name="Google Shape;280;p26"/>
          <p:cNvSpPr txBox="1"/>
          <p:nvPr/>
        </p:nvSpPr>
        <p:spPr>
          <a:xfrm>
            <a:off x="6626152" y="2810294"/>
            <a:ext cx="4163103" cy="304169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marL="285750" indent="-285750">
              <a:buClr>
                <a:srgbClr val="404040"/>
              </a:buClr>
              <a:buSzPts val="2400"/>
              <a:buFont typeface="Arial"/>
              <a:buChar char="๏"/>
              <a:defRPr sz="2400">
                <a:solidFill>
                  <a:srgbClr val="404040"/>
                </a:solidFill>
                <a:latin typeface="+mn-lt"/>
                <a:ea typeface="+mn-ea"/>
                <a:cs typeface="+mn-cs"/>
                <a:sym typeface="Arial"/>
              </a:defRPr>
            </a:pPr>
            <a:r>
              <a:t>Caused by fungus cryptostroma</a:t>
            </a:r>
          </a:p>
          <a:p>
            <a:pPr marL="285750" indent="-285750">
              <a:spcBef>
                <a:spcPts val="1000"/>
              </a:spcBef>
              <a:buClr>
                <a:srgbClr val="404040"/>
              </a:buClr>
              <a:buSzPts val="2400"/>
              <a:buFont typeface="Arial"/>
              <a:buChar char="๏"/>
              <a:defRPr sz="2400">
                <a:solidFill>
                  <a:srgbClr val="404040"/>
                </a:solidFill>
                <a:latin typeface="+mn-lt"/>
                <a:ea typeface="+mn-ea"/>
                <a:cs typeface="+mn-cs"/>
                <a:sym typeface="Arial"/>
              </a:defRPr>
            </a:pPr>
            <a:r>
              <a:t>First found in Seattle in 2020</a:t>
            </a:r>
          </a:p>
          <a:p>
            <a:pPr marL="285750" indent="-285750">
              <a:spcBef>
                <a:spcPts val="1000"/>
              </a:spcBef>
              <a:buClr>
                <a:srgbClr val="404040"/>
              </a:buClr>
              <a:buSzPts val="2400"/>
              <a:buFont typeface="Arial"/>
              <a:buChar char="๏"/>
              <a:defRPr sz="2400">
                <a:solidFill>
                  <a:srgbClr val="404040"/>
                </a:solidFill>
                <a:latin typeface="+mn-lt"/>
                <a:ea typeface="+mn-ea"/>
                <a:cs typeface="+mn-cs"/>
                <a:sym typeface="Arial"/>
              </a:defRPr>
            </a:pPr>
            <a:r>
              <a:t>Linked to changes in climate</a:t>
            </a:r>
          </a:p>
        </p:txBody>
      </p:sp>
      <p:pic>
        <p:nvPicPr>
          <p:cNvPr id="464" name="Google Shape;188;p20" descr="Google Shape;188;p20"/>
          <p:cNvPicPr>
            <a:picLocks noChangeAspect="1"/>
          </p:cNvPicPr>
          <p:nvPr/>
        </p:nvPicPr>
        <p:blipFill>
          <a:blip r:embed="rId7">
            <a:alphaModFix amt="70000"/>
            <a:extLst/>
          </a:blip>
          <a:stretch>
            <a:fillRect/>
          </a:stretch>
        </p:blipFill>
        <p:spPr>
          <a:xfrm>
            <a:off x="11319633" y="136185"/>
            <a:ext cx="729699" cy="7297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8" name="Google Shape;286;p27" descr="Google Shape;286;p27"/>
          <p:cNvPicPr>
            <a:picLocks noChangeAspect="1"/>
          </p:cNvPicPr>
          <p:nvPr/>
        </p:nvPicPr>
        <p:blipFill>
          <a:blip r:embed="rId3">
            <a:extLst/>
          </a:blip>
          <a:stretch>
            <a:fillRect/>
          </a:stretch>
        </p:blipFill>
        <p:spPr>
          <a:xfrm>
            <a:off x="-3" y="-3"/>
            <a:ext cx="12192005" cy="6858005"/>
          </a:xfrm>
          <a:prstGeom prst="rect">
            <a:avLst/>
          </a:prstGeom>
          <a:ln w="12700">
            <a:miter lim="400000"/>
          </a:ln>
        </p:spPr>
      </p:pic>
      <p:sp>
        <p:nvSpPr>
          <p:cNvPr id="469" name="Google Shape;288;p27"/>
          <p:cNvSpPr txBox="1"/>
          <p:nvPr>
            <p:ph type="ctrTitle"/>
          </p:nvPr>
        </p:nvSpPr>
        <p:spPr>
          <a:xfrm>
            <a:off x="1143000" y="491426"/>
            <a:ext cx="3675647" cy="1645924"/>
          </a:xfrm>
          <a:prstGeom prst="rect">
            <a:avLst/>
          </a:prstGeom>
        </p:spPr>
        <p:txBody>
          <a:bodyPr lIns="0" tIns="0" rIns="0" bIns="0" anchor="t"/>
          <a:lstStyle>
            <a:lvl1pPr algn="l">
              <a:defRPr sz="2700">
                <a:solidFill>
                  <a:srgbClr val="404040"/>
                </a:solidFill>
              </a:defRPr>
            </a:lvl1pPr>
          </a:lstStyle>
          <a:p>
            <a:pPr/>
            <a:r>
              <a:t>Natives use less water, fertilizer, and pesticides – Myth or Reality?</a:t>
            </a:r>
          </a:p>
        </p:txBody>
      </p:sp>
      <p:sp>
        <p:nvSpPr>
          <p:cNvPr id="470" name="Google Shape;295;p27"/>
          <p:cNvSpPr txBox="1"/>
          <p:nvPr>
            <p:ph type="subTitle" sz="quarter" idx="1"/>
          </p:nvPr>
        </p:nvSpPr>
        <p:spPr>
          <a:xfrm>
            <a:off x="1055262" y="2745158"/>
            <a:ext cx="3851124" cy="3077449"/>
          </a:xfrm>
          <a:prstGeom prst="rect">
            <a:avLst/>
          </a:prstGeom>
        </p:spPr>
        <p:txBody>
          <a:bodyPr/>
          <a:lstStyle/>
          <a:p>
            <a:pPr marL="342900" indent="-342900" algn="l">
              <a:lnSpc>
                <a:spcPct val="100000"/>
              </a:lnSpc>
              <a:spcBef>
                <a:spcPts val="0"/>
              </a:spcBef>
              <a:buClr>
                <a:srgbClr val="404040"/>
              </a:buClr>
              <a:buSzPts val="2400"/>
              <a:buFont typeface="Arial"/>
              <a:buChar char="๏"/>
              <a:defRPr>
                <a:solidFill>
                  <a:srgbClr val="404040"/>
                </a:solidFill>
              </a:defRPr>
            </a:pPr>
            <a:r>
              <a:t>Generally rely on groundwater</a:t>
            </a:r>
            <a:endParaRPr sz="2800"/>
          </a:p>
          <a:p>
            <a:pPr marL="342900" indent="-342900" algn="l">
              <a:lnSpc>
                <a:spcPct val="100000"/>
              </a:lnSpc>
              <a:buClr>
                <a:srgbClr val="404040"/>
              </a:buClr>
              <a:buSzPts val="2400"/>
              <a:buFont typeface="Arial"/>
              <a:buChar char="๏"/>
              <a:defRPr>
                <a:solidFill>
                  <a:srgbClr val="404040"/>
                </a:solidFill>
              </a:defRPr>
            </a:pPr>
            <a:r>
              <a:t>Less chemicals needed against native pests</a:t>
            </a:r>
            <a:endParaRPr sz="2800"/>
          </a:p>
          <a:p>
            <a:pPr marL="342900" indent="-342900" algn="l">
              <a:lnSpc>
                <a:spcPct val="100000"/>
              </a:lnSpc>
              <a:buClr>
                <a:srgbClr val="404040"/>
              </a:buClr>
              <a:buSzPts val="2400"/>
              <a:buFont typeface="Arial"/>
              <a:buChar char="๏"/>
              <a:defRPr>
                <a:solidFill>
                  <a:srgbClr val="404040"/>
                </a:solidFill>
              </a:defRPr>
            </a:pPr>
            <a:r>
              <a:t>Need less maintenance if can adapt to urban gardens</a:t>
            </a:r>
          </a:p>
        </p:txBody>
      </p:sp>
      <p:pic>
        <p:nvPicPr>
          <p:cNvPr id="471" name="Google Shape;287;p27" descr="Google Shape;287;p27"/>
          <p:cNvPicPr>
            <a:picLocks noChangeAspect="1"/>
          </p:cNvPicPr>
          <p:nvPr/>
        </p:nvPicPr>
        <p:blipFill>
          <a:blip r:embed="rId4">
            <a:extLst/>
          </a:blip>
          <a:stretch>
            <a:fillRect/>
          </a:stretch>
        </p:blipFill>
        <p:spPr>
          <a:xfrm>
            <a:off x="6829317" y="-5161"/>
            <a:ext cx="5362239" cy="6766563"/>
          </a:xfrm>
          <a:prstGeom prst="rect">
            <a:avLst/>
          </a:prstGeom>
          <a:ln w="12700">
            <a:miter lim="400000"/>
          </a:ln>
        </p:spPr>
      </p:pic>
      <p:sp>
        <p:nvSpPr>
          <p:cNvPr id="472" name="Google Shape;289;p27"/>
          <p:cNvSpPr/>
          <p:nvPr/>
        </p:nvSpPr>
        <p:spPr>
          <a:xfrm>
            <a:off x="1141925" y="1652667"/>
            <a:ext cx="365300" cy="45724"/>
          </a:xfrm>
          <a:prstGeom prst="rect">
            <a:avLst/>
          </a:prstGeom>
          <a:blipFill>
            <a:blip r:embed="rId5"/>
            <a:stretch>
              <a:fillRect/>
            </a:stretch>
          </a:blipFill>
          <a:ln w="12700">
            <a:miter lim="400000"/>
          </a:ln>
        </p:spPr>
        <p:txBody>
          <a:bodyPr lIns="45718" tIns="45718" rIns="45718" bIns="45718" anchor="ctr"/>
          <a:lstStyle/>
          <a:p>
            <a:pPr algn="ctr">
              <a:defRPr sz="1800">
                <a:latin typeface="+mn-lt"/>
                <a:ea typeface="+mn-ea"/>
                <a:cs typeface="+mn-cs"/>
                <a:sym typeface="Arial"/>
              </a:defRPr>
            </a:pPr>
          </a:p>
        </p:txBody>
      </p:sp>
      <p:grpSp>
        <p:nvGrpSpPr>
          <p:cNvPr id="475" name="Google Shape;290;p27"/>
          <p:cNvGrpSpPr/>
          <p:nvPr/>
        </p:nvGrpSpPr>
        <p:grpSpPr>
          <a:xfrm>
            <a:off x="0" y="6636949"/>
            <a:ext cx="12192000" cy="350620"/>
            <a:chOff x="0" y="0"/>
            <a:chExt cx="12192000" cy="350619"/>
          </a:xfrm>
        </p:grpSpPr>
        <p:sp>
          <p:nvSpPr>
            <p:cNvPr id="473" name="Google Shape;291;p27"/>
            <p:cNvSpPr/>
            <p:nvPr/>
          </p:nvSpPr>
          <p:spPr>
            <a:xfrm>
              <a:off x="0" y="129609"/>
              <a:ext cx="12192000" cy="91445"/>
            </a:xfrm>
            <a:prstGeom prst="rect">
              <a:avLst/>
            </a:prstGeom>
            <a:blipFill rotWithShape="1">
              <a:blip r:embed="rId6"/>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474" name="Google Shape;292;p27"/>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476" name="Google Shape;293;p27" descr="Google Shape;293;p27"/>
          <p:cNvPicPr>
            <a:picLocks noChangeAspect="1"/>
          </p:cNvPicPr>
          <p:nvPr/>
        </p:nvPicPr>
        <p:blipFill>
          <a:blip r:embed="rId7">
            <a:extLst/>
          </a:blip>
          <a:stretch>
            <a:fillRect/>
          </a:stretch>
        </p:blipFill>
        <p:spPr>
          <a:xfrm>
            <a:off x="11319071" y="5900666"/>
            <a:ext cx="729701" cy="729701"/>
          </a:xfrm>
          <a:prstGeom prst="rect">
            <a:avLst/>
          </a:prstGeom>
          <a:ln w="12700">
            <a:miter lim="400000"/>
          </a:ln>
        </p:spPr>
      </p:pic>
      <p:sp>
        <p:nvSpPr>
          <p:cNvPr id="477" name="Google Shape;296;p27"/>
          <p:cNvSpPr txBox="1"/>
          <p:nvPr/>
        </p:nvSpPr>
        <p:spPr>
          <a:xfrm>
            <a:off x="6881193" y="6086445"/>
            <a:ext cx="4233229" cy="46907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ctr">
              <a:defRPr sz="1800">
                <a:solidFill>
                  <a:srgbClr val="FFFFFF"/>
                </a:solidFill>
                <a:latin typeface="+mn-lt"/>
                <a:ea typeface="+mn-ea"/>
                <a:cs typeface="+mn-cs"/>
                <a:sym typeface="Arial"/>
              </a:defRPr>
            </a:pPr>
            <a:r>
              <a:t>Asarum Caudatum – Native Wild Ginger </a:t>
            </a:r>
            <a:r>
              <a:rPr sz="800"/>
              <a:t>Photo credit: c Richie Steffan courtesy Great Plant Picks</a:t>
            </a:r>
          </a:p>
        </p:txBody>
      </p:sp>
      <p:pic>
        <p:nvPicPr>
          <p:cNvPr id="478" name="Google Shape;491;p38" descr="Google Shape;491;p38"/>
          <p:cNvPicPr>
            <a:picLocks noChangeAspect="1"/>
          </p:cNvPicPr>
          <p:nvPr/>
        </p:nvPicPr>
        <p:blipFill>
          <a:blip r:embed="rId7">
            <a:extLst/>
          </a:blip>
          <a:stretch>
            <a:fillRect/>
          </a:stretch>
        </p:blipFill>
        <p:spPr>
          <a:xfrm>
            <a:off x="11391989" y="67173"/>
            <a:ext cx="729701" cy="729700"/>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2" name="Google Shape;301;p28" descr="Google Shape;301;p28"/>
          <p:cNvPicPr>
            <a:picLocks noChangeAspect="1"/>
          </p:cNvPicPr>
          <p:nvPr/>
        </p:nvPicPr>
        <p:blipFill>
          <a:blip r:embed="rId3">
            <a:extLst/>
          </a:blip>
          <a:stretch>
            <a:fillRect/>
          </a:stretch>
        </p:blipFill>
        <p:spPr>
          <a:xfrm>
            <a:off x="-3" y="-3"/>
            <a:ext cx="12192005" cy="6858005"/>
          </a:xfrm>
          <a:prstGeom prst="rect">
            <a:avLst/>
          </a:prstGeom>
          <a:ln w="12700">
            <a:miter lim="400000"/>
          </a:ln>
        </p:spPr>
      </p:pic>
      <p:sp>
        <p:nvSpPr>
          <p:cNvPr id="483" name="Google Shape;303;p28"/>
          <p:cNvSpPr txBox="1"/>
          <p:nvPr>
            <p:ph type="ctrTitle"/>
          </p:nvPr>
        </p:nvSpPr>
        <p:spPr>
          <a:xfrm>
            <a:off x="5727070" y="333521"/>
            <a:ext cx="4555973" cy="1915768"/>
          </a:xfrm>
          <a:prstGeom prst="rect">
            <a:avLst/>
          </a:prstGeom>
        </p:spPr>
        <p:txBody>
          <a:bodyPr lIns="0" tIns="0" rIns="0" bIns="0" anchor="t"/>
          <a:lstStyle>
            <a:lvl1pPr algn="l">
              <a:defRPr sz="4900">
                <a:solidFill>
                  <a:srgbClr val="404040"/>
                </a:solidFill>
              </a:defRPr>
            </a:lvl1pPr>
          </a:lstStyle>
          <a:p>
            <a:pPr/>
            <a:r>
              <a:t>Big Leaf Maple Decline</a:t>
            </a:r>
          </a:p>
        </p:txBody>
      </p:sp>
      <p:sp>
        <p:nvSpPr>
          <p:cNvPr id="484" name="Google Shape;311;p28"/>
          <p:cNvSpPr txBox="1"/>
          <p:nvPr>
            <p:ph type="subTitle" sz="quarter" idx="1"/>
          </p:nvPr>
        </p:nvSpPr>
        <p:spPr>
          <a:xfrm>
            <a:off x="6113753" y="2291153"/>
            <a:ext cx="5105926" cy="3087442"/>
          </a:xfrm>
          <a:prstGeom prst="rect">
            <a:avLst/>
          </a:prstGeom>
        </p:spPr>
        <p:txBody>
          <a:bodyPr/>
          <a:lstStyle/>
          <a:p>
            <a:pPr marL="342900" indent="-342900" algn="l">
              <a:lnSpc>
                <a:spcPct val="100000"/>
              </a:lnSpc>
              <a:spcBef>
                <a:spcPts val="0"/>
              </a:spcBef>
              <a:buClr>
                <a:srgbClr val="404040"/>
              </a:buClr>
              <a:buSzPts val="2400"/>
              <a:buFont typeface="Arial"/>
              <a:buChar char="๏"/>
              <a:defRPr>
                <a:solidFill>
                  <a:srgbClr val="404040"/>
                </a:solidFill>
              </a:defRPr>
            </a:pPr>
            <a:r>
              <a:t>UW study attributed decline to increasing and prolonged summer drought</a:t>
            </a:r>
            <a:endParaRPr sz="2800"/>
          </a:p>
          <a:p>
            <a:pPr marL="342900" indent="-342900" algn="l">
              <a:lnSpc>
                <a:spcPct val="100000"/>
              </a:lnSpc>
              <a:buClr>
                <a:srgbClr val="404040"/>
              </a:buClr>
              <a:buSzPts val="2400"/>
              <a:buFont typeface="Arial"/>
              <a:buChar char="๏"/>
              <a:defRPr>
                <a:solidFill>
                  <a:srgbClr val="404040"/>
                </a:solidFill>
              </a:defRPr>
            </a:pPr>
            <a:r>
              <a:t>Weakens immune system of native trees</a:t>
            </a:r>
            <a:endParaRPr sz="2800"/>
          </a:p>
          <a:p>
            <a:pPr marL="342900" indent="-342900" algn="l">
              <a:lnSpc>
                <a:spcPct val="100000"/>
              </a:lnSpc>
              <a:buClr>
                <a:srgbClr val="404040"/>
              </a:buClr>
              <a:buSzPts val="2400"/>
              <a:buFont typeface="Arial"/>
              <a:buChar char="๏"/>
              <a:defRPr>
                <a:solidFill>
                  <a:srgbClr val="404040"/>
                </a:solidFill>
              </a:defRPr>
            </a:pPr>
            <a:r>
              <a:t>More likely to decline near roads and other urban development</a:t>
            </a:r>
          </a:p>
        </p:txBody>
      </p:sp>
      <p:pic>
        <p:nvPicPr>
          <p:cNvPr id="485" name="Google Shape;302;p28" descr="Google Shape;302;p28"/>
          <p:cNvPicPr>
            <a:picLocks noChangeAspect="1"/>
          </p:cNvPicPr>
          <p:nvPr/>
        </p:nvPicPr>
        <p:blipFill>
          <a:blip r:embed="rId4">
            <a:extLst/>
          </a:blip>
          <a:stretch>
            <a:fillRect/>
          </a:stretch>
        </p:blipFill>
        <p:spPr>
          <a:xfrm>
            <a:off x="3632" y="7620"/>
            <a:ext cx="5362244" cy="6766560"/>
          </a:xfrm>
          <a:prstGeom prst="rect">
            <a:avLst/>
          </a:prstGeom>
          <a:ln w="12700">
            <a:miter lim="400000"/>
          </a:ln>
        </p:spPr>
      </p:pic>
      <p:sp>
        <p:nvSpPr>
          <p:cNvPr id="486" name="Google Shape;304;p28"/>
          <p:cNvSpPr/>
          <p:nvPr/>
        </p:nvSpPr>
        <p:spPr>
          <a:xfrm>
            <a:off x="5796681" y="1777800"/>
            <a:ext cx="365299" cy="45724"/>
          </a:xfrm>
          <a:prstGeom prst="rect">
            <a:avLst/>
          </a:prstGeom>
          <a:blipFill>
            <a:blip r:embed="rId5"/>
            <a:stretch>
              <a:fillRect/>
            </a:stretch>
          </a:blipFill>
          <a:ln w="12700">
            <a:miter lim="400000"/>
          </a:ln>
        </p:spPr>
        <p:txBody>
          <a:bodyPr lIns="45718" tIns="45718" rIns="45718" bIns="45718" anchor="ctr"/>
          <a:lstStyle/>
          <a:p>
            <a:pPr algn="ctr">
              <a:defRPr sz="1800">
                <a:latin typeface="+mn-lt"/>
                <a:ea typeface="+mn-ea"/>
                <a:cs typeface="+mn-cs"/>
                <a:sym typeface="Arial"/>
              </a:defRPr>
            </a:pPr>
          </a:p>
        </p:txBody>
      </p:sp>
      <p:grpSp>
        <p:nvGrpSpPr>
          <p:cNvPr id="489" name="Google Shape;305;p28"/>
          <p:cNvGrpSpPr/>
          <p:nvPr/>
        </p:nvGrpSpPr>
        <p:grpSpPr>
          <a:xfrm>
            <a:off x="0" y="6636949"/>
            <a:ext cx="12192000" cy="350620"/>
            <a:chOff x="0" y="0"/>
            <a:chExt cx="12192000" cy="350619"/>
          </a:xfrm>
        </p:grpSpPr>
        <p:sp>
          <p:nvSpPr>
            <p:cNvPr id="487" name="Google Shape;306;p28"/>
            <p:cNvSpPr/>
            <p:nvPr/>
          </p:nvSpPr>
          <p:spPr>
            <a:xfrm>
              <a:off x="0" y="129609"/>
              <a:ext cx="12192000" cy="91445"/>
            </a:xfrm>
            <a:prstGeom prst="rect">
              <a:avLst/>
            </a:prstGeom>
            <a:blipFill rotWithShape="1">
              <a:blip r:embed="rId6"/>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488" name="Google Shape;307;p28"/>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sp>
        <p:nvSpPr>
          <p:cNvPr id="490" name="Google Shape;310;p28"/>
          <p:cNvSpPr txBox="1"/>
          <p:nvPr/>
        </p:nvSpPr>
        <p:spPr>
          <a:xfrm>
            <a:off x="659866" y="6421461"/>
            <a:ext cx="3605404" cy="226944"/>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000">
                <a:solidFill>
                  <a:srgbClr val="FFFFFF"/>
                </a:solidFill>
                <a:latin typeface="+mn-lt"/>
                <a:ea typeface="+mn-ea"/>
                <a:cs typeface="+mn-cs"/>
                <a:sym typeface="Arial"/>
              </a:defRPr>
            </a:lvl1pPr>
          </a:lstStyle>
          <a:p>
            <a:pPr/>
            <a:r>
              <a:t>Photo credit: Jacob Betzen University of Washington</a:t>
            </a:r>
          </a:p>
        </p:txBody>
      </p:sp>
      <p:pic>
        <p:nvPicPr>
          <p:cNvPr id="491" name="Google Shape;188;p20" descr="Google Shape;188;p20"/>
          <p:cNvPicPr>
            <a:picLocks noChangeAspect="1"/>
          </p:cNvPicPr>
          <p:nvPr/>
        </p:nvPicPr>
        <p:blipFill>
          <a:blip r:embed="rId7">
            <a:alphaModFix amt="70000"/>
            <a:extLst/>
          </a:blip>
          <a:stretch>
            <a:fillRect/>
          </a:stretch>
        </p:blipFill>
        <p:spPr>
          <a:xfrm>
            <a:off x="11319633" y="136185"/>
            <a:ext cx="729699" cy="7297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5" name="Google Shape;316;p29" descr="Google Shape;316;p29"/>
          <p:cNvPicPr>
            <a:picLocks noChangeAspect="1"/>
          </p:cNvPicPr>
          <p:nvPr/>
        </p:nvPicPr>
        <p:blipFill>
          <a:blip r:embed="rId3">
            <a:extLst/>
          </a:blip>
          <a:stretch>
            <a:fillRect/>
          </a:stretch>
        </p:blipFill>
        <p:spPr>
          <a:xfrm>
            <a:off x="-3" y="-3"/>
            <a:ext cx="12192005" cy="6858005"/>
          </a:xfrm>
          <a:prstGeom prst="rect">
            <a:avLst/>
          </a:prstGeom>
          <a:ln w="12700">
            <a:miter lim="400000"/>
          </a:ln>
        </p:spPr>
      </p:pic>
      <p:sp>
        <p:nvSpPr>
          <p:cNvPr id="496" name="Google Shape;318;p29"/>
          <p:cNvSpPr txBox="1"/>
          <p:nvPr>
            <p:ph type="ctrTitle"/>
          </p:nvPr>
        </p:nvSpPr>
        <p:spPr>
          <a:xfrm>
            <a:off x="5727070" y="333521"/>
            <a:ext cx="4555973" cy="1915768"/>
          </a:xfrm>
          <a:prstGeom prst="rect">
            <a:avLst/>
          </a:prstGeom>
        </p:spPr>
        <p:txBody>
          <a:bodyPr lIns="0" tIns="0" rIns="0" bIns="0" anchor="t"/>
          <a:lstStyle/>
          <a:p>
            <a:pPr algn="l">
              <a:defRPr sz="4000">
                <a:solidFill>
                  <a:srgbClr val="404040"/>
                </a:solidFill>
              </a:defRPr>
            </a:pPr>
            <a:r>
              <a:t>Bottom line on Natives Adapting to Chang</a:t>
            </a:r>
            <a:r>
              <a:rPr sz="3900"/>
              <a:t>ing Climate</a:t>
            </a:r>
          </a:p>
        </p:txBody>
      </p:sp>
      <p:sp>
        <p:nvSpPr>
          <p:cNvPr id="497" name="Google Shape;326;p29"/>
          <p:cNvSpPr txBox="1"/>
          <p:nvPr>
            <p:ph type="subTitle" sz="half" idx="1"/>
          </p:nvPr>
        </p:nvSpPr>
        <p:spPr>
          <a:xfrm>
            <a:off x="6230423" y="2504037"/>
            <a:ext cx="5485330" cy="3880773"/>
          </a:xfrm>
          <a:prstGeom prst="rect">
            <a:avLst/>
          </a:prstGeom>
        </p:spPr>
        <p:txBody>
          <a:bodyPr/>
          <a:lstStyle/>
          <a:p>
            <a:pPr marL="342900" indent="-342900" algn="l">
              <a:lnSpc>
                <a:spcPct val="100000"/>
              </a:lnSpc>
              <a:spcBef>
                <a:spcPts val="0"/>
              </a:spcBef>
              <a:buClr>
                <a:srgbClr val="404040"/>
              </a:buClr>
              <a:buSzPts val="2400"/>
              <a:buFont typeface="Arial"/>
              <a:buChar char="๏"/>
              <a:defRPr>
                <a:solidFill>
                  <a:srgbClr val="404040"/>
                </a:solidFill>
              </a:defRPr>
            </a:pPr>
            <a:r>
              <a:t>Do best in their native environments and can struggle in urban gardens</a:t>
            </a:r>
            <a:endParaRPr sz="2800"/>
          </a:p>
          <a:p>
            <a:pPr marL="342900" indent="-342900" algn="l">
              <a:lnSpc>
                <a:spcPct val="100000"/>
              </a:lnSpc>
              <a:buClr>
                <a:srgbClr val="404040"/>
              </a:buClr>
              <a:buSzPts val="2400"/>
              <a:buFont typeface="Arial"/>
              <a:buChar char="๏"/>
              <a:defRPr>
                <a:solidFill>
                  <a:srgbClr val="404040"/>
                </a:solidFill>
              </a:defRPr>
            </a:pPr>
            <a:r>
              <a:t>Seem to be losing ground to invasives</a:t>
            </a:r>
            <a:endParaRPr sz="2800"/>
          </a:p>
          <a:p>
            <a:pPr marL="342900" indent="-342900" algn="l">
              <a:lnSpc>
                <a:spcPct val="100000"/>
              </a:lnSpc>
              <a:buClr>
                <a:srgbClr val="404040"/>
              </a:buClr>
              <a:buSzPts val="2400"/>
              <a:buFont typeface="Arial"/>
              <a:buChar char="๏"/>
              <a:defRPr>
                <a:solidFill>
                  <a:srgbClr val="404040"/>
                </a:solidFill>
              </a:defRPr>
            </a:pPr>
            <a:r>
              <a:t>Still provide biodiversity</a:t>
            </a:r>
            <a:endParaRPr sz="2800"/>
          </a:p>
          <a:p>
            <a:pPr marL="342900" indent="-342900" algn="l">
              <a:lnSpc>
                <a:spcPct val="100000"/>
              </a:lnSpc>
              <a:buClr>
                <a:srgbClr val="404040"/>
              </a:buClr>
              <a:buSzPts val="2400"/>
              <a:buFont typeface="Arial"/>
              <a:buChar char="๏"/>
              <a:defRPr>
                <a:solidFill>
                  <a:srgbClr val="404040"/>
                </a:solidFill>
              </a:defRPr>
            </a:pPr>
            <a:r>
              <a:t>Can use less fertilizer and fewer pesticides</a:t>
            </a:r>
          </a:p>
        </p:txBody>
      </p:sp>
      <p:pic>
        <p:nvPicPr>
          <p:cNvPr id="498" name="Google Shape;317;p29" descr="Google Shape;317;p29"/>
          <p:cNvPicPr>
            <a:picLocks noChangeAspect="1"/>
          </p:cNvPicPr>
          <p:nvPr/>
        </p:nvPicPr>
        <p:blipFill>
          <a:blip r:embed="rId4">
            <a:extLst/>
          </a:blip>
          <a:stretch>
            <a:fillRect/>
          </a:stretch>
        </p:blipFill>
        <p:spPr>
          <a:xfrm>
            <a:off x="3632" y="7619"/>
            <a:ext cx="5362244" cy="6766561"/>
          </a:xfrm>
          <a:prstGeom prst="rect">
            <a:avLst/>
          </a:prstGeom>
          <a:ln w="12700">
            <a:miter lim="400000"/>
          </a:ln>
        </p:spPr>
      </p:pic>
      <p:sp>
        <p:nvSpPr>
          <p:cNvPr id="499" name="Google Shape;325;p29"/>
          <p:cNvSpPr txBox="1"/>
          <p:nvPr/>
        </p:nvSpPr>
        <p:spPr>
          <a:xfrm>
            <a:off x="564334" y="6496334"/>
            <a:ext cx="3210112" cy="20237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800">
                <a:solidFill>
                  <a:srgbClr val="FFFFFF"/>
                </a:solidFill>
                <a:latin typeface="+mn-lt"/>
                <a:ea typeface="+mn-ea"/>
                <a:cs typeface="+mn-cs"/>
                <a:sym typeface="Arial"/>
              </a:defRPr>
            </a:lvl1pPr>
          </a:lstStyle>
          <a:p>
            <a:pPr/>
            <a:r>
              <a:t>Photo credit: c Richie Steffen courtesy Great Plant Picks</a:t>
            </a:r>
          </a:p>
        </p:txBody>
      </p:sp>
      <p:sp>
        <p:nvSpPr>
          <p:cNvPr id="500" name="Google Shape;319;p29"/>
          <p:cNvSpPr/>
          <p:nvPr/>
        </p:nvSpPr>
        <p:spPr>
          <a:xfrm>
            <a:off x="5782097" y="2244481"/>
            <a:ext cx="365299" cy="45724"/>
          </a:xfrm>
          <a:prstGeom prst="rect">
            <a:avLst/>
          </a:prstGeom>
          <a:blipFill>
            <a:blip r:embed="rId5"/>
            <a:stretch>
              <a:fillRect/>
            </a:stretch>
          </a:blipFill>
          <a:ln w="12700">
            <a:miter lim="400000"/>
          </a:ln>
        </p:spPr>
        <p:txBody>
          <a:bodyPr lIns="45718" tIns="45718" rIns="45718" bIns="45718" anchor="ctr"/>
          <a:lstStyle/>
          <a:p>
            <a:pPr algn="ctr">
              <a:defRPr sz="1800">
                <a:latin typeface="+mn-lt"/>
                <a:ea typeface="+mn-ea"/>
                <a:cs typeface="+mn-cs"/>
                <a:sym typeface="Arial"/>
              </a:defRPr>
            </a:pPr>
          </a:p>
        </p:txBody>
      </p:sp>
      <p:grpSp>
        <p:nvGrpSpPr>
          <p:cNvPr id="503" name="Google Shape;320;p29"/>
          <p:cNvGrpSpPr/>
          <p:nvPr/>
        </p:nvGrpSpPr>
        <p:grpSpPr>
          <a:xfrm>
            <a:off x="0" y="6636949"/>
            <a:ext cx="12192000" cy="350620"/>
            <a:chOff x="0" y="0"/>
            <a:chExt cx="12192000" cy="350619"/>
          </a:xfrm>
        </p:grpSpPr>
        <p:sp>
          <p:nvSpPr>
            <p:cNvPr id="501" name="Google Shape;321;p29"/>
            <p:cNvSpPr/>
            <p:nvPr/>
          </p:nvSpPr>
          <p:spPr>
            <a:xfrm>
              <a:off x="0" y="129609"/>
              <a:ext cx="12192000" cy="91445"/>
            </a:xfrm>
            <a:prstGeom prst="rect">
              <a:avLst/>
            </a:prstGeom>
            <a:blipFill rotWithShape="1">
              <a:blip r:embed="rId6"/>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502" name="Google Shape;322;p29"/>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sp>
        <p:nvSpPr>
          <p:cNvPr id="504" name="Google Shape;327;p29"/>
          <p:cNvSpPr txBox="1"/>
          <p:nvPr/>
        </p:nvSpPr>
        <p:spPr>
          <a:xfrm>
            <a:off x="5596923" y="6176745"/>
            <a:ext cx="2533822" cy="3580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latin typeface="Trebuchet MS"/>
                <a:ea typeface="Trebuchet MS"/>
                <a:cs typeface="Trebuchet MS"/>
                <a:sym typeface="Trebuchet MS"/>
              </a:defRPr>
            </a:lvl1pPr>
          </a:lstStyle>
          <a:p>
            <a:pPr/>
            <a:r>
              <a:t>False Solomon’s Seal</a:t>
            </a:r>
          </a:p>
        </p:txBody>
      </p:sp>
      <p:pic>
        <p:nvPicPr>
          <p:cNvPr id="505" name="Google Shape;188;p20" descr="Google Shape;188;p20"/>
          <p:cNvPicPr>
            <a:picLocks noChangeAspect="1"/>
          </p:cNvPicPr>
          <p:nvPr/>
        </p:nvPicPr>
        <p:blipFill>
          <a:blip r:embed="rId7">
            <a:alphaModFix amt="70000"/>
            <a:extLst/>
          </a:blip>
          <a:stretch>
            <a:fillRect/>
          </a:stretch>
        </p:blipFill>
        <p:spPr>
          <a:xfrm>
            <a:off x="11319633" y="136185"/>
            <a:ext cx="729699" cy="72970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9" name="Google Shape;332;p30" descr="Google Shape;332;p30"/>
          <p:cNvPicPr>
            <a:picLocks noChangeAspect="1"/>
          </p:cNvPicPr>
          <p:nvPr/>
        </p:nvPicPr>
        <p:blipFill>
          <a:blip r:embed="rId3">
            <a:extLst/>
          </a:blip>
          <a:stretch>
            <a:fillRect/>
          </a:stretch>
        </p:blipFill>
        <p:spPr>
          <a:xfrm>
            <a:off x="-3" y="-3"/>
            <a:ext cx="12192005" cy="6858005"/>
          </a:xfrm>
          <a:prstGeom prst="rect">
            <a:avLst/>
          </a:prstGeom>
          <a:ln w="12700">
            <a:miter lim="400000"/>
          </a:ln>
        </p:spPr>
      </p:pic>
      <p:sp>
        <p:nvSpPr>
          <p:cNvPr id="510" name="Google Shape;334;p30"/>
          <p:cNvSpPr txBox="1"/>
          <p:nvPr>
            <p:ph type="ctrTitle"/>
          </p:nvPr>
        </p:nvSpPr>
        <p:spPr>
          <a:xfrm>
            <a:off x="5727070" y="333521"/>
            <a:ext cx="4555973" cy="1915768"/>
          </a:xfrm>
          <a:prstGeom prst="rect">
            <a:avLst/>
          </a:prstGeom>
        </p:spPr>
        <p:txBody>
          <a:bodyPr lIns="0" tIns="0" rIns="0" bIns="0" anchor="t"/>
          <a:lstStyle>
            <a:lvl1pPr algn="l">
              <a:defRPr sz="4600">
                <a:solidFill>
                  <a:srgbClr val="404040"/>
                </a:solidFill>
              </a:defRPr>
            </a:lvl1pPr>
          </a:lstStyle>
          <a:p>
            <a:pPr/>
            <a:r>
              <a:t>And what about Cultivars and Nativars?</a:t>
            </a:r>
          </a:p>
        </p:txBody>
      </p:sp>
      <p:sp>
        <p:nvSpPr>
          <p:cNvPr id="511" name="Google Shape;335;p30"/>
          <p:cNvSpPr/>
          <p:nvPr/>
        </p:nvSpPr>
        <p:spPr>
          <a:xfrm>
            <a:off x="5782097" y="2244481"/>
            <a:ext cx="365299" cy="45724"/>
          </a:xfrm>
          <a:prstGeom prst="rect">
            <a:avLst/>
          </a:prstGeom>
          <a:blipFill>
            <a:blip r:embed="rId4"/>
            <a:stretch>
              <a:fillRect/>
            </a:stretch>
          </a:blipFill>
          <a:ln w="12700">
            <a:miter lim="400000"/>
          </a:ln>
        </p:spPr>
        <p:txBody>
          <a:bodyPr lIns="45718" tIns="45718" rIns="45718" bIns="45718" anchor="ctr"/>
          <a:lstStyle/>
          <a:p>
            <a:pPr algn="ctr">
              <a:defRPr sz="1800">
                <a:latin typeface="+mn-lt"/>
                <a:ea typeface="+mn-ea"/>
                <a:cs typeface="+mn-cs"/>
                <a:sym typeface="Arial"/>
              </a:defRPr>
            </a:pPr>
          </a:p>
        </p:txBody>
      </p:sp>
      <p:grpSp>
        <p:nvGrpSpPr>
          <p:cNvPr id="514" name="Google Shape;336;p30"/>
          <p:cNvGrpSpPr/>
          <p:nvPr/>
        </p:nvGrpSpPr>
        <p:grpSpPr>
          <a:xfrm>
            <a:off x="0" y="6636949"/>
            <a:ext cx="12192000" cy="350620"/>
            <a:chOff x="0" y="0"/>
            <a:chExt cx="12192000" cy="350619"/>
          </a:xfrm>
        </p:grpSpPr>
        <p:sp>
          <p:nvSpPr>
            <p:cNvPr id="512" name="Google Shape;337;p30"/>
            <p:cNvSpPr/>
            <p:nvPr/>
          </p:nvSpPr>
          <p:spPr>
            <a:xfrm>
              <a:off x="0" y="129609"/>
              <a:ext cx="12192000" cy="91445"/>
            </a:xfrm>
            <a:prstGeom prst="rect">
              <a:avLst/>
            </a:prstGeom>
            <a:blipFill rotWithShape="1">
              <a:blip r:embed="rId5"/>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513" name="Google Shape;338;p30"/>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sp>
        <p:nvSpPr>
          <p:cNvPr id="515" name="Google Shape;341;p30"/>
          <p:cNvSpPr txBox="1"/>
          <p:nvPr>
            <p:ph type="subTitle" sz="half" idx="1"/>
          </p:nvPr>
        </p:nvSpPr>
        <p:spPr>
          <a:xfrm>
            <a:off x="6376261" y="2233507"/>
            <a:ext cx="5362181" cy="3880773"/>
          </a:xfrm>
          <a:prstGeom prst="rect">
            <a:avLst/>
          </a:prstGeom>
        </p:spPr>
        <p:txBody>
          <a:bodyPr/>
          <a:lstStyle/>
          <a:p>
            <a:pPr marL="41071" indent="78410" algn="l">
              <a:spcBef>
                <a:spcPts val="0"/>
              </a:spcBef>
              <a:defRPr sz="2300">
                <a:solidFill>
                  <a:srgbClr val="404040"/>
                </a:solidFill>
                <a:latin typeface="Trebuchet MS"/>
                <a:ea typeface="Trebuchet MS"/>
                <a:cs typeface="Trebuchet MS"/>
                <a:sym typeface="Trebuchet MS"/>
              </a:defRPr>
            </a:pPr>
          </a:p>
          <a:p>
            <a:pPr marL="280033" indent="-280033" algn="l">
              <a:spcBef>
                <a:spcPts val="900"/>
              </a:spcBef>
              <a:buClr>
                <a:srgbClr val="404040"/>
              </a:buClr>
              <a:buSzPts val="2300"/>
              <a:buFont typeface="Arial"/>
              <a:buChar char="๏"/>
              <a:defRPr sz="2300">
                <a:solidFill>
                  <a:srgbClr val="404040"/>
                </a:solidFill>
                <a:latin typeface="Trebuchet MS"/>
                <a:ea typeface="Trebuchet MS"/>
                <a:cs typeface="Trebuchet MS"/>
                <a:sym typeface="Trebuchet MS"/>
              </a:defRPr>
            </a:pPr>
            <a:r>
              <a:t>Provide wide variety of colors, forms</a:t>
            </a:r>
            <a:endParaRPr sz="2800"/>
          </a:p>
          <a:p>
            <a:pPr marL="280033" indent="-280033" algn="l">
              <a:spcBef>
                <a:spcPts val="900"/>
              </a:spcBef>
              <a:buClr>
                <a:srgbClr val="404040"/>
              </a:buClr>
              <a:buSzPts val="2300"/>
              <a:buFont typeface="Arial"/>
              <a:buChar char="๏"/>
              <a:defRPr sz="2300">
                <a:solidFill>
                  <a:srgbClr val="404040"/>
                </a:solidFill>
                <a:latin typeface="Trebuchet MS"/>
                <a:ea typeface="Trebuchet MS"/>
                <a:cs typeface="Trebuchet MS"/>
                <a:sym typeface="Trebuchet MS"/>
              </a:defRPr>
            </a:pPr>
            <a:r>
              <a:t>Some can be bred to be more hardy and disease resistant </a:t>
            </a:r>
            <a:endParaRPr sz="2800"/>
          </a:p>
          <a:p>
            <a:pPr marL="280033" indent="-280033" algn="l">
              <a:spcBef>
                <a:spcPts val="900"/>
              </a:spcBef>
              <a:buClr>
                <a:srgbClr val="404040"/>
              </a:buClr>
              <a:buSzPts val="2300"/>
              <a:buFont typeface="Arial"/>
              <a:buChar char="๏"/>
              <a:defRPr sz="2300">
                <a:solidFill>
                  <a:srgbClr val="404040"/>
                </a:solidFill>
                <a:latin typeface="Trebuchet MS"/>
                <a:ea typeface="Trebuchet MS"/>
                <a:cs typeface="Trebuchet MS"/>
                <a:sym typeface="Trebuchet MS"/>
              </a:defRPr>
            </a:pPr>
            <a:r>
              <a:t>Clones of the original plant so often sterile; do not produce seeds</a:t>
            </a:r>
            <a:endParaRPr sz="2800"/>
          </a:p>
          <a:p>
            <a:pPr marL="280033" indent="-280033" algn="l">
              <a:spcBef>
                <a:spcPts val="900"/>
              </a:spcBef>
              <a:buClr>
                <a:srgbClr val="404040"/>
              </a:buClr>
              <a:buSzPts val="2300"/>
              <a:buFont typeface="Arial"/>
              <a:buChar char="๏"/>
              <a:defRPr sz="2300">
                <a:solidFill>
                  <a:srgbClr val="404040"/>
                </a:solidFill>
                <a:latin typeface="Trebuchet MS"/>
                <a:ea typeface="Trebuchet MS"/>
                <a:cs typeface="Trebuchet MS"/>
                <a:sym typeface="Trebuchet MS"/>
              </a:defRPr>
            </a:pPr>
            <a:r>
              <a:t>Reduce genetic diversity</a:t>
            </a:r>
            <a:endParaRPr sz="2800"/>
          </a:p>
          <a:p>
            <a:pPr marL="280033" indent="-280033" algn="l">
              <a:spcBef>
                <a:spcPts val="900"/>
              </a:spcBef>
              <a:buClr>
                <a:srgbClr val="404040"/>
              </a:buClr>
              <a:buSzPts val="2300"/>
              <a:buFont typeface="Arial"/>
              <a:buChar char="๏"/>
              <a:defRPr sz="2300">
                <a:solidFill>
                  <a:srgbClr val="404040"/>
                </a:solidFill>
                <a:latin typeface="Trebuchet MS"/>
                <a:ea typeface="Trebuchet MS"/>
                <a:cs typeface="Trebuchet MS"/>
                <a:sym typeface="Trebuchet MS"/>
              </a:defRPr>
            </a:pPr>
            <a:r>
              <a:t>Ongoing research on water and fertilizer use</a:t>
            </a:r>
          </a:p>
        </p:txBody>
      </p:sp>
      <p:pic>
        <p:nvPicPr>
          <p:cNvPr id="516" name="Picture 2" descr="Picture 2"/>
          <p:cNvPicPr>
            <a:picLocks noChangeAspect="1"/>
          </p:cNvPicPr>
          <p:nvPr/>
        </p:nvPicPr>
        <p:blipFill>
          <a:blip r:embed="rId6">
            <a:extLst/>
          </a:blip>
          <a:stretch>
            <a:fillRect/>
          </a:stretch>
        </p:blipFill>
        <p:spPr>
          <a:xfrm>
            <a:off x="23664" y="324150"/>
            <a:ext cx="4930350" cy="6287522"/>
          </a:xfrm>
          <a:prstGeom prst="rect">
            <a:avLst/>
          </a:prstGeom>
          <a:ln w="12700">
            <a:miter lim="400000"/>
          </a:ln>
        </p:spPr>
      </p:pic>
      <p:sp>
        <p:nvSpPr>
          <p:cNvPr id="517" name="TextBox 3"/>
          <p:cNvSpPr txBox="1"/>
          <p:nvPr/>
        </p:nvSpPr>
        <p:spPr>
          <a:xfrm>
            <a:off x="61426" y="6099101"/>
            <a:ext cx="3654602" cy="5199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solidFill>
                  <a:srgbClr val="FFFFFF"/>
                </a:solidFill>
                <a:latin typeface="+mn-lt"/>
                <a:ea typeface="+mn-ea"/>
                <a:cs typeface="+mn-cs"/>
                <a:sym typeface="Arial"/>
              </a:defRPr>
            </a:pPr>
            <a:r>
              <a:t>Hydrangea paniculata ‘Tardiva’</a:t>
            </a:r>
          </a:p>
          <a:p>
            <a:pPr>
              <a:defRPr sz="800">
                <a:solidFill>
                  <a:srgbClr val="FFFFFF"/>
                </a:solidFill>
                <a:latin typeface="+mn-lt"/>
                <a:ea typeface="+mn-ea"/>
                <a:cs typeface="+mn-cs"/>
                <a:sym typeface="Arial"/>
              </a:defRPr>
            </a:pPr>
            <a:r>
              <a:t>Photo credit: c Missouri Botanical Garden Kemper Center PlantFinder/www.mobot.org courtesy Great Plant Picks</a:t>
            </a:r>
          </a:p>
        </p:txBody>
      </p:sp>
      <p:pic>
        <p:nvPicPr>
          <p:cNvPr id="518" name="Google Shape;188;p20" descr="Google Shape;188;p20"/>
          <p:cNvPicPr>
            <a:picLocks noChangeAspect="1"/>
          </p:cNvPicPr>
          <p:nvPr/>
        </p:nvPicPr>
        <p:blipFill>
          <a:blip r:embed="rId7">
            <a:alphaModFix amt="70000"/>
            <a:extLst/>
          </a:blip>
          <a:stretch>
            <a:fillRect/>
          </a:stretch>
        </p:blipFill>
        <p:spPr>
          <a:xfrm>
            <a:off x="11319633" y="136185"/>
            <a:ext cx="729699" cy="7297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itle 20"/>
          <p:cNvSpPr txBox="1"/>
          <p:nvPr>
            <p:ph type="title"/>
          </p:nvPr>
        </p:nvSpPr>
        <p:spPr>
          <a:xfrm>
            <a:off x="2483738" y="820254"/>
            <a:ext cx="6576913" cy="707883"/>
          </a:xfrm>
          <a:prstGeom prst="rect">
            <a:avLst/>
          </a:prstGeom>
        </p:spPr>
        <p:txBody>
          <a:bodyPr lIns="45718" tIns="45718" rIns="45718" bIns="45718" anchor="t"/>
          <a:lstStyle>
            <a:lvl1pPr defTabSz="457200">
              <a:lnSpc>
                <a:spcPct val="100000"/>
              </a:lnSpc>
              <a:defRPr b="1" sz="4000"/>
            </a:lvl1pPr>
          </a:lstStyle>
          <a:p>
            <a:pPr/>
            <a:r>
              <a:t>Resilient Washington</a:t>
            </a:r>
          </a:p>
        </p:txBody>
      </p:sp>
      <p:sp>
        <p:nvSpPr>
          <p:cNvPr id="154" name="TextBox 19"/>
          <p:cNvSpPr txBox="1"/>
          <p:nvPr/>
        </p:nvSpPr>
        <p:spPr>
          <a:xfrm>
            <a:off x="2556472" y="2160978"/>
            <a:ext cx="7448783" cy="153425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2200">
                <a:solidFill>
                  <a:srgbClr val="262626"/>
                </a:solidFill>
                <a:latin typeface="+mn-lt"/>
                <a:ea typeface="+mn-ea"/>
                <a:cs typeface="+mn-cs"/>
                <a:sym typeface="Arial"/>
              </a:defRPr>
            </a:pPr>
            <a:r>
              <a:t>Our Mission: Building a Resilient Washington Together</a:t>
            </a:r>
          </a:p>
          <a:p>
            <a:pPr>
              <a:defRPr sz="1200">
                <a:solidFill>
                  <a:srgbClr val="262626"/>
                </a:solidFill>
                <a:latin typeface="Montserrat"/>
                <a:ea typeface="Montserrat"/>
                <a:cs typeface="Montserrat"/>
                <a:sym typeface="Montserrat"/>
              </a:defRPr>
            </a:pPr>
          </a:p>
          <a:p>
            <a:pPr>
              <a:lnSpc>
                <a:spcPts val="1500"/>
              </a:lnSpc>
              <a:defRPr sz="1200">
                <a:solidFill>
                  <a:srgbClr val="262626"/>
                </a:solidFill>
                <a:latin typeface="+mn-lt"/>
                <a:ea typeface="+mn-ea"/>
                <a:cs typeface="+mn-cs"/>
                <a:sym typeface="Arial"/>
              </a:defRPr>
            </a:pPr>
            <a:r>
              <a:t>Washington State University’s College of Agricultural, Human, and Natural Resource Sciences works to create a more resilient Washington. Our scientists, educators, students, and volunteers foster discovery and innovation across many disciplines that improve our state’s productiveness, sustainability, health, and wellbeing. Our mission embraces four pillars of endeavor:</a:t>
            </a:r>
            <a:endParaRPr b="1"/>
          </a:p>
        </p:txBody>
      </p:sp>
      <p:sp>
        <p:nvSpPr>
          <p:cNvPr id="155" name="TextBox 15"/>
          <p:cNvSpPr txBox="1"/>
          <p:nvPr/>
        </p:nvSpPr>
        <p:spPr>
          <a:xfrm>
            <a:off x="1908101" y="5337866"/>
            <a:ext cx="1778698" cy="44205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defRPr sz="1200">
                <a:latin typeface="+mn-lt"/>
                <a:ea typeface="+mn-ea"/>
                <a:cs typeface="+mn-cs"/>
                <a:sym typeface="Arial"/>
              </a:defRPr>
            </a:lvl1pPr>
          </a:lstStyle>
          <a:p>
            <a:pPr/>
            <a:r>
              <a:t>Create an adaptable workforce</a:t>
            </a:r>
          </a:p>
        </p:txBody>
      </p:sp>
      <p:sp>
        <p:nvSpPr>
          <p:cNvPr id="156" name="TextBox 16"/>
          <p:cNvSpPr txBox="1"/>
          <p:nvPr/>
        </p:nvSpPr>
        <p:spPr>
          <a:xfrm>
            <a:off x="4140098" y="5341249"/>
            <a:ext cx="1855592" cy="44205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defRPr sz="1200">
                <a:latin typeface="+mn-lt"/>
                <a:ea typeface="+mn-ea"/>
                <a:cs typeface="+mn-cs"/>
                <a:sym typeface="Arial"/>
              </a:defRPr>
            </a:lvl1pPr>
          </a:lstStyle>
          <a:p>
            <a:pPr/>
            <a:r>
              <a:t>Providing a secure food supply system</a:t>
            </a:r>
          </a:p>
        </p:txBody>
      </p:sp>
      <p:sp>
        <p:nvSpPr>
          <p:cNvPr id="157" name="TextBox 17"/>
          <p:cNvSpPr txBox="1"/>
          <p:nvPr/>
        </p:nvSpPr>
        <p:spPr>
          <a:xfrm>
            <a:off x="6330991" y="5341249"/>
            <a:ext cx="1778697" cy="61985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defRPr sz="1200">
                <a:latin typeface="+mn-lt"/>
                <a:ea typeface="+mn-ea"/>
                <a:cs typeface="+mn-cs"/>
                <a:sym typeface="Arial"/>
              </a:defRPr>
            </a:lvl1pPr>
          </a:lstStyle>
          <a:p>
            <a:pPr/>
            <a:r>
              <a:t>Helping to maintain sustainable natural resources</a:t>
            </a:r>
          </a:p>
        </p:txBody>
      </p:sp>
      <p:sp>
        <p:nvSpPr>
          <p:cNvPr id="158" name="TextBox 18"/>
          <p:cNvSpPr txBox="1"/>
          <p:nvPr/>
        </p:nvSpPr>
        <p:spPr>
          <a:xfrm>
            <a:off x="8644015" y="5337866"/>
            <a:ext cx="1778697" cy="61985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defRPr sz="1200">
                <a:latin typeface="+mn-lt"/>
                <a:ea typeface="+mn-ea"/>
                <a:cs typeface="+mn-cs"/>
                <a:sym typeface="Arial"/>
              </a:defRPr>
            </a:lvl1pPr>
          </a:lstStyle>
          <a:p>
            <a:pPr/>
            <a:r>
              <a:t>Supporting thriving, healthy communities, families, and individuals</a:t>
            </a:r>
          </a:p>
        </p:txBody>
      </p:sp>
      <p:pic>
        <p:nvPicPr>
          <p:cNvPr id="159" name="Picture 14" descr="Picture 14"/>
          <p:cNvPicPr>
            <a:picLocks noChangeAspect="1"/>
          </p:cNvPicPr>
          <p:nvPr/>
        </p:nvPicPr>
        <p:blipFill>
          <a:blip r:embed="rId3">
            <a:extLst/>
          </a:blip>
          <a:stretch>
            <a:fillRect/>
          </a:stretch>
        </p:blipFill>
        <p:spPr>
          <a:xfrm>
            <a:off x="8974898" y="4012086"/>
            <a:ext cx="1116931" cy="1244986"/>
          </a:xfrm>
          <a:prstGeom prst="rect">
            <a:avLst/>
          </a:prstGeom>
          <a:ln w="12700">
            <a:miter lim="400000"/>
          </a:ln>
        </p:spPr>
      </p:pic>
      <p:pic>
        <p:nvPicPr>
          <p:cNvPr id="160" name="Picture 6" descr="Picture 6"/>
          <p:cNvPicPr>
            <a:picLocks noChangeAspect="1"/>
          </p:cNvPicPr>
          <p:nvPr/>
        </p:nvPicPr>
        <p:blipFill>
          <a:blip r:embed="rId4">
            <a:extLst/>
          </a:blip>
          <a:stretch>
            <a:fillRect/>
          </a:stretch>
        </p:blipFill>
        <p:spPr>
          <a:xfrm>
            <a:off x="8152625" y="323677"/>
            <a:ext cx="1816051" cy="1701035"/>
          </a:xfrm>
          <a:prstGeom prst="rect">
            <a:avLst/>
          </a:prstGeom>
          <a:ln w="12700">
            <a:miter lim="400000"/>
          </a:ln>
        </p:spPr>
      </p:pic>
      <p:pic>
        <p:nvPicPr>
          <p:cNvPr id="161" name="Picture 10" descr="Picture 10"/>
          <p:cNvPicPr>
            <a:picLocks noChangeAspect="1"/>
          </p:cNvPicPr>
          <p:nvPr/>
        </p:nvPicPr>
        <p:blipFill>
          <a:blip r:embed="rId5">
            <a:extLst/>
          </a:blip>
          <a:stretch>
            <a:fillRect/>
          </a:stretch>
        </p:blipFill>
        <p:spPr>
          <a:xfrm>
            <a:off x="4518100" y="3981775"/>
            <a:ext cx="1099591" cy="1211607"/>
          </a:xfrm>
          <a:prstGeom prst="rect">
            <a:avLst/>
          </a:prstGeom>
          <a:ln w="12700">
            <a:miter lim="400000"/>
          </a:ln>
        </p:spPr>
      </p:pic>
      <p:pic>
        <p:nvPicPr>
          <p:cNvPr id="162" name="Picture 12" descr="Picture 12"/>
          <p:cNvPicPr>
            <a:picLocks noChangeAspect="1"/>
          </p:cNvPicPr>
          <p:nvPr/>
        </p:nvPicPr>
        <p:blipFill>
          <a:blip r:embed="rId6">
            <a:extLst/>
          </a:blip>
          <a:stretch>
            <a:fillRect/>
          </a:stretch>
        </p:blipFill>
        <p:spPr>
          <a:xfrm>
            <a:off x="6574311" y="3884524"/>
            <a:ext cx="1535378" cy="1406110"/>
          </a:xfrm>
          <a:prstGeom prst="rect">
            <a:avLst/>
          </a:prstGeom>
          <a:ln w="12700">
            <a:miter lim="400000"/>
          </a:ln>
        </p:spPr>
      </p:pic>
      <p:pic>
        <p:nvPicPr>
          <p:cNvPr id="163" name="Picture 8" descr="Picture 8"/>
          <p:cNvPicPr>
            <a:picLocks noChangeAspect="1"/>
          </p:cNvPicPr>
          <p:nvPr/>
        </p:nvPicPr>
        <p:blipFill>
          <a:blip r:embed="rId7">
            <a:extLst/>
          </a:blip>
          <a:stretch>
            <a:fillRect/>
          </a:stretch>
        </p:blipFill>
        <p:spPr>
          <a:xfrm>
            <a:off x="1840919" y="4078528"/>
            <a:ext cx="1913064" cy="1114855"/>
          </a:xfrm>
          <a:prstGeom prst="rect">
            <a:avLst/>
          </a:prstGeom>
          <a:ln w="12700">
            <a:miter lim="400000"/>
          </a:ln>
        </p:spPr>
      </p:pic>
      <p:pic>
        <p:nvPicPr>
          <p:cNvPr id="164" name="Picture 5" descr="Picture 5"/>
          <p:cNvPicPr>
            <a:picLocks noChangeAspect="1"/>
          </p:cNvPicPr>
          <p:nvPr/>
        </p:nvPicPr>
        <p:blipFill>
          <a:blip r:embed="rId8">
            <a:alphaModFix amt="70000"/>
            <a:extLst/>
          </a:blip>
          <a:stretch>
            <a:fillRect/>
          </a:stretch>
        </p:blipFill>
        <p:spPr>
          <a:xfrm>
            <a:off x="412703" y="281891"/>
            <a:ext cx="789062" cy="789062"/>
          </a:xfrm>
          <a:prstGeom prst="rect">
            <a:avLst/>
          </a:prstGeom>
          <a:ln w="12700">
            <a:miter lim="400000"/>
          </a:ln>
        </p:spPr>
      </p:pic>
      <p:pic>
        <p:nvPicPr>
          <p:cNvPr id="165" name="Picture 21" descr="Picture 21"/>
          <p:cNvPicPr>
            <a:picLocks noChangeAspect="1"/>
          </p:cNvPicPr>
          <p:nvPr/>
        </p:nvPicPr>
        <p:blipFill>
          <a:blip r:embed="rId9">
            <a:extLst/>
          </a:blip>
          <a:stretch>
            <a:fillRect/>
          </a:stretch>
        </p:blipFill>
        <p:spPr>
          <a:xfrm>
            <a:off x="2556472" y="1482416"/>
            <a:ext cx="1097281" cy="45721"/>
          </a:xfrm>
          <a:prstGeom prst="rect">
            <a:avLst/>
          </a:prstGeom>
          <a:ln w="12700">
            <a:miter lim="400000"/>
          </a:ln>
        </p:spPr>
      </p:pic>
      <p:grpSp>
        <p:nvGrpSpPr>
          <p:cNvPr id="168" name="Rectangle 3"/>
          <p:cNvGrpSpPr/>
          <p:nvPr/>
        </p:nvGrpSpPr>
        <p:grpSpPr>
          <a:xfrm>
            <a:off x="-256480" y="6649001"/>
            <a:ext cx="13183884" cy="307341"/>
            <a:chOff x="0" y="0"/>
            <a:chExt cx="13183883" cy="307340"/>
          </a:xfrm>
        </p:grpSpPr>
        <p:sp>
          <p:nvSpPr>
            <p:cNvPr id="166" name="Rectangle"/>
            <p:cNvSpPr/>
            <p:nvPr/>
          </p:nvSpPr>
          <p:spPr>
            <a:xfrm>
              <a:off x="0" y="105911"/>
              <a:ext cx="13183884" cy="95517"/>
            </a:xfrm>
            <a:prstGeom prst="rect">
              <a:avLst/>
            </a:prstGeom>
            <a:blipFill rotWithShape="1">
              <a:blip r:embed="rId10"/>
              <a:srcRect l="0" t="0" r="0" b="0"/>
              <a:stretch>
                <a:fillRect/>
              </a:stretch>
            </a:blipFill>
            <a:ln w="12700" cap="flat">
              <a:noFill/>
              <a:miter lim="400000"/>
            </a:ln>
            <a:effectLst/>
          </p:spPr>
          <p:txBody>
            <a:bodyPr wrap="square" lIns="45718" tIns="45718" rIns="45718" bIns="45718" numCol="1" anchor="ctr">
              <a:noAutofit/>
            </a:bodyPr>
            <a:lstStyle/>
            <a:p>
              <a:pPr algn="ctr">
                <a:spcBef>
                  <a:spcPts val="600"/>
                </a:spcBef>
                <a:defRPr>
                  <a:noFill/>
                </a:defRPr>
              </a:pPr>
            </a:p>
          </p:txBody>
        </p:sp>
        <p:sp>
          <p:nvSpPr>
            <p:cNvPr id="167" name="Text"/>
            <p:cNvSpPr txBox="1"/>
            <p:nvPr/>
          </p:nvSpPr>
          <p:spPr>
            <a:xfrm>
              <a:off x="45719" y="-1"/>
              <a:ext cx="13092446"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spcBef>
                  <a:spcPts val="600"/>
                </a:spcBef>
                <a:defRPr>
                  <a:noFill/>
                </a:defRPr>
              </a:lvl1pPr>
            </a:lstStyle>
            <a:p>
              <a:pPr/>
              <a:r>
                <a:t>          </a:t>
              </a:r>
            </a:p>
          </p:txBody>
        </p:sp>
      </p:gr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2" name="Google Shape;484;p38" descr="Google Shape;484;p38"/>
          <p:cNvPicPr>
            <a:picLocks noChangeAspect="1"/>
          </p:cNvPicPr>
          <p:nvPr/>
        </p:nvPicPr>
        <p:blipFill>
          <a:blip r:embed="rId3">
            <a:extLst/>
          </a:blip>
          <a:stretch>
            <a:fillRect/>
          </a:stretch>
        </p:blipFill>
        <p:spPr>
          <a:xfrm>
            <a:off x="-3" y="-3"/>
            <a:ext cx="12192005" cy="6858005"/>
          </a:xfrm>
          <a:prstGeom prst="rect">
            <a:avLst/>
          </a:prstGeom>
          <a:ln w="12700">
            <a:miter lim="400000"/>
          </a:ln>
        </p:spPr>
      </p:pic>
      <p:sp>
        <p:nvSpPr>
          <p:cNvPr id="523" name="Google Shape;486;p38"/>
          <p:cNvSpPr txBox="1"/>
          <p:nvPr>
            <p:ph type="ctrTitle"/>
          </p:nvPr>
        </p:nvSpPr>
        <p:spPr>
          <a:xfrm>
            <a:off x="1143000" y="491426"/>
            <a:ext cx="3675647" cy="1645924"/>
          </a:xfrm>
          <a:prstGeom prst="rect">
            <a:avLst/>
          </a:prstGeom>
        </p:spPr>
        <p:txBody>
          <a:bodyPr lIns="0" tIns="0" rIns="0" bIns="0" anchor="t"/>
          <a:lstStyle/>
          <a:p>
            <a:pPr algn="l">
              <a:defRPr sz="5100">
                <a:solidFill>
                  <a:srgbClr val="404040"/>
                </a:solidFill>
              </a:defRPr>
            </a:pPr>
            <a:r>
              <a:t>What about</a:t>
            </a:r>
            <a:r>
              <a:rPr sz="5200"/>
              <a:t> Perennials?</a:t>
            </a:r>
          </a:p>
        </p:txBody>
      </p:sp>
      <p:sp>
        <p:nvSpPr>
          <p:cNvPr id="524" name="Google Shape;493;p38"/>
          <p:cNvSpPr txBox="1"/>
          <p:nvPr>
            <p:ph type="subTitle" sz="half" idx="1"/>
          </p:nvPr>
        </p:nvSpPr>
        <p:spPr>
          <a:xfrm>
            <a:off x="831002" y="2360079"/>
            <a:ext cx="5241274" cy="4056754"/>
          </a:xfrm>
          <a:prstGeom prst="rect">
            <a:avLst/>
          </a:prstGeom>
        </p:spPr>
        <p:txBody>
          <a:bodyPr/>
          <a:lstStyle/>
          <a:p>
            <a:pPr marL="336041" indent="-336041" algn="l">
              <a:spcBef>
                <a:spcPts val="0"/>
              </a:spcBef>
              <a:buClr>
                <a:srgbClr val="404040"/>
              </a:buClr>
              <a:buSzPts val="2300"/>
              <a:buFont typeface="Arial"/>
              <a:buChar char="๏"/>
              <a:defRPr sz="2300">
                <a:solidFill>
                  <a:srgbClr val="404040"/>
                </a:solidFill>
              </a:defRPr>
            </a:pPr>
            <a:r>
              <a:t>Have longer root systems to hold moisture and store carbon</a:t>
            </a:r>
            <a:endParaRPr sz="2800"/>
          </a:p>
          <a:p>
            <a:pPr marL="336041" indent="-336041" algn="l">
              <a:spcBef>
                <a:spcPts val="900"/>
              </a:spcBef>
              <a:buClr>
                <a:srgbClr val="404040"/>
              </a:buClr>
              <a:buSzPts val="2300"/>
              <a:buFont typeface="Arial"/>
              <a:buChar char="๏"/>
              <a:defRPr sz="2300">
                <a:solidFill>
                  <a:srgbClr val="404040"/>
                </a:solidFill>
              </a:defRPr>
            </a:pPr>
            <a:r>
              <a:t>Reduce erosion and enrich soil</a:t>
            </a:r>
            <a:endParaRPr sz="2800"/>
          </a:p>
          <a:p>
            <a:pPr marL="336041" indent="-336041" algn="l">
              <a:spcBef>
                <a:spcPts val="900"/>
              </a:spcBef>
              <a:buClr>
                <a:srgbClr val="404040"/>
              </a:buClr>
              <a:buSzPts val="2300"/>
              <a:buFont typeface="Arial"/>
              <a:buChar char="๏"/>
              <a:defRPr sz="2300">
                <a:solidFill>
                  <a:srgbClr val="404040"/>
                </a:solidFill>
              </a:defRPr>
            </a:pPr>
            <a:r>
              <a:t>Abundance of colors, shapes, and sizes that appeal to variety of pollinators</a:t>
            </a:r>
            <a:endParaRPr sz="2800"/>
          </a:p>
          <a:p>
            <a:pPr marL="336041" indent="-336041" algn="l">
              <a:spcBef>
                <a:spcPts val="900"/>
              </a:spcBef>
              <a:buClr>
                <a:srgbClr val="404040"/>
              </a:buClr>
              <a:buSzPts val="2300"/>
              <a:buFont typeface="Arial"/>
              <a:buChar char="๏"/>
              <a:defRPr sz="2300">
                <a:solidFill>
                  <a:srgbClr val="404040"/>
                </a:solidFill>
              </a:defRPr>
            </a:pPr>
            <a:r>
              <a:t>Bloom over multiple seasons and good food source for pollinators</a:t>
            </a:r>
            <a:endParaRPr sz="2800"/>
          </a:p>
          <a:p>
            <a:pPr marL="336041" indent="-336041" algn="l">
              <a:spcBef>
                <a:spcPts val="900"/>
              </a:spcBef>
              <a:buClr>
                <a:srgbClr val="404040"/>
              </a:buClr>
              <a:buSzPts val="2300"/>
              <a:buFont typeface="Arial"/>
              <a:buChar char="๏"/>
              <a:defRPr sz="2300">
                <a:solidFill>
                  <a:srgbClr val="404040"/>
                </a:solidFill>
              </a:defRPr>
            </a:pPr>
            <a:r>
              <a:t>Can add biodiversity combined with natives and cultivars</a:t>
            </a:r>
          </a:p>
        </p:txBody>
      </p:sp>
      <p:pic>
        <p:nvPicPr>
          <p:cNvPr id="525" name="Google Shape;485;p38" descr="Google Shape;485;p38"/>
          <p:cNvPicPr>
            <a:picLocks noChangeAspect="1"/>
          </p:cNvPicPr>
          <p:nvPr/>
        </p:nvPicPr>
        <p:blipFill>
          <a:blip r:embed="rId4">
            <a:extLst/>
          </a:blip>
          <a:stretch>
            <a:fillRect/>
          </a:stretch>
        </p:blipFill>
        <p:spPr>
          <a:xfrm>
            <a:off x="6829760" y="-3"/>
            <a:ext cx="5362240" cy="6766561"/>
          </a:xfrm>
          <a:prstGeom prst="rect">
            <a:avLst/>
          </a:prstGeom>
          <a:ln w="12700">
            <a:miter lim="400000"/>
          </a:ln>
        </p:spPr>
      </p:pic>
      <p:sp>
        <p:nvSpPr>
          <p:cNvPr id="526" name="Google Shape;487;p38"/>
          <p:cNvSpPr/>
          <p:nvPr/>
        </p:nvSpPr>
        <p:spPr>
          <a:xfrm>
            <a:off x="1162739" y="1902427"/>
            <a:ext cx="365300" cy="45724"/>
          </a:xfrm>
          <a:prstGeom prst="rect">
            <a:avLst/>
          </a:prstGeom>
          <a:blipFill>
            <a:blip r:embed="rId5"/>
            <a:stretch>
              <a:fillRect/>
            </a:stretch>
          </a:blipFill>
          <a:ln w="12700">
            <a:miter lim="400000"/>
          </a:ln>
        </p:spPr>
        <p:txBody>
          <a:bodyPr lIns="45718" tIns="45718" rIns="45718" bIns="45718" anchor="ctr"/>
          <a:lstStyle/>
          <a:p>
            <a:pPr algn="ctr">
              <a:defRPr sz="1800">
                <a:latin typeface="+mn-lt"/>
                <a:ea typeface="+mn-ea"/>
                <a:cs typeface="+mn-cs"/>
                <a:sym typeface="Arial"/>
              </a:defRPr>
            </a:pPr>
          </a:p>
        </p:txBody>
      </p:sp>
      <p:grpSp>
        <p:nvGrpSpPr>
          <p:cNvPr id="529" name="Google Shape;488;p38"/>
          <p:cNvGrpSpPr/>
          <p:nvPr/>
        </p:nvGrpSpPr>
        <p:grpSpPr>
          <a:xfrm>
            <a:off x="0" y="6636949"/>
            <a:ext cx="12192000" cy="350620"/>
            <a:chOff x="0" y="0"/>
            <a:chExt cx="12192000" cy="350619"/>
          </a:xfrm>
        </p:grpSpPr>
        <p:sp>
          <p:nvSpPr>
            <p:cNvPr id="527" name="Google Shape;489;p38"/>
            <p:cNvSpPr/>
            <p:nvPr/>
          </p:nvSpPr>
          <p:spPr>
            <a:xfrm>
              <a:off x="0" y="129609"/>
              <a:ext cx="12192000" cy="91445"/>
            </a:xfrm>
            <a:prstGeom prst="rect">
              <a:avLst/>
            </a:prstGeom>
            <a:blipFill rotWithShape="1">
              <a:blip r:embed="rId6"/>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528" name="Google Shape;490;p38"/>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530" name="Google Shape;491;p38" descr="Google Shape;491;p38"/>
          <p:cNvPicPr>
            <a:picLocks noChangeAspect="1"/>
          </p:cNvPicPr>
          <p:nvPr/>
        </p:nvPicPr>
        <p:blipFill>
          <a:blip r:embed="rId7">
            <a:extLst/>
          </a:blip>
          <a:stretch>
            <a:fillRect/>
          </a:stretch>
        </p:blipFill>
        <p:spPr>
          <a:xfrm>
            <a:off x="11391989" y="67173"/>
            <a:ext cx="729701" cy="729700"/>
          </a:xfrm>
          <a:prstGeom prst="rect">
            <a:avLst/>
          </a:prstGeom>
          <a:ln w="12700">
            <a:miter lim="400000"/>
          </a:ln>
        </p:spPr>
      </p:pic>
      <p:sp>
        <p:nvSpPr>
          <p:cNvPr id="531" name="Google Shape;492;p38"/>
          <p:cNvSpPr txBox="1"/>
          <p:nvPr/>
        </p:nvSpPr>
        <p:spPr>
          <a:xfrm>
            <a:off x="8729157" y="6462538"/>
            <a:ext cx="2848385" cy="26421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200">
                <a:solidFill>
                  <a:srgbClr val="FFFFFF"/>
                </a:solidFill>
                <a:latin typeface="+mn-lt"/>
                <a:ea typeface="+mn-ea"/>
                <a:cs typeface="+mn-cs"/>
                <a:sym typeface="Arial"/>
              </a:defRPr>
            </a:lvl1pPr>
          </a:lstStyle>
          <a:p>
            <a:pPr/>
            <a:r>
              <a:t>Photo credit: Molly van der Burch KCMG</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35" name="Google Shape;183;p20" descr="Google Shape;183;p20"/>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536" name="Google Shape;184;p20"/>
          <p:cNvSpPr txBox="1"/>
          <p:nvPr>
            <p:ph type="title"/>
          </p:nvPr>
        </p:nvSpPr>
        <p:spPr>
          <a:xfrm>
            <a:off x="1968187" y="1882088"/>
            <a:ext cx="9298477" cy="1716510"/>
          </a:xfrm>
          <a:prstGeom prst="rect">
            <a:avLst/>
          </a:prstGeom>
        </p:spPr>
        <p:txBody>
          <a:bodyPr lIns="0" tIns="0" rIns="0" bIns="0"/>
          <a:lstStyle>
            <a:lvl1pPr algn="l">
              <a:defRPr sz="5000">
                <a:solidFill>
                  <a:srgbClr val="AA0D35"/>
                </a:solidFill>
              </a:defRPr>
            </a:lvl1pPr>
          </a:lstStyle>
          <a:p>
            <a:pPr/>
            <a:r>
              <a:t>Ability to Attract Pollinators</a:t>
            </a:r>
          </a:p>
        </p:txBody>
      </p:sp>
      <p:grpSp>
        <p:nvGrpSpPr>
          <p:cNvPr id="539" name="Google Shape;185;p20"/>
          <p:cNvGrpSpPr/>
          <p:nvPr/>
        </p:nvGrpSpPr>
        <p:grpSpPr>
          <a:xfrm>
            <a:off x="0" y="6636948"/>
            <a:ext cx="12192000" cy="350620"/>
            <a:chOff x="0" y="0"/>
            <a:chExt cx="12192000" cy="350619"/>
          </a:xfrm>
        </p:grpSpPr>
        <p:sp>
          <p:nvSpPr>
            <p:cNvPr id="537" name="Google Shape;186;p20"/>
            <p:cNvSpPr/>
            <p:nvPr/>
          </p:nvSpPr>
          <p:spPr>
            <a:xfrm>
              <a:off x="0" y="129611"/>
              <a:ext cx="12192000" cy="91443"/>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538" name="Google Shape;187;p20"/>
            <p:cNvSpPr txBox="1"/>
            <p:nvPr/>
          </p:nvSpPr>
          <p:spPr>
            <a:xfrm>
              <a:off x="45717" y="0"/>
              <a:ext cx="12100564"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540" name="Google Shape;188;p20" descr="Google Shape;188;p20"/>
          <p:cNvPicPr>
            <a:picLocks noChangeAspect="1"/>
          </p:cNvPicPr>
          <p:nvPr/>
        </p:nvPicPr>
        <p:blipFill>
          <a:blip r:embed="rId5">
            <a:alphaModFix amt="70000"/>
            <a:extLst/>
          </a:blip>
          <a:stretch>
            <a:fillRect/>
          </a:stretch>
        </p:blipFill>
        <p:spPr>
          <a:xfrm>
            <a:off x="11319633" y="136185"/>
            <a:ext cx="729699" cy="729700"/>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44" name="Google Shape;360;p32" descr="Google Shape;360;p32"/>
          <p:cNvPicPr>
            <a:picLocks noChangeAspect="1"/>
          </p:cNvPicPr>
          <p:nvPr/>
        </p:nvPicPr>
        <p:blipFill>
          <a:blip r:embed="rId3">
            <a:extLst/>
          </a:blip>
          <a:stretch>
            <a:fillRect/>
          </a:stretch>
        </p:blipFill>
        <p:spPr>
          <a:xfrm>
            <a:off x="-45720" y="-68605"/>
            <a:ext cx="12192004" cy="6858004"/>
          </a:xfrm>
          <a:prstGeom prst="rect">
            <a:avLst/>
          </a:prstGeom>
          <a:ln w="12700">
            <a:miter lim="400000"/>
          </a:ln>
        </p:spPr>
      </p:pic>
      <p:sp>
        <p:nvSpPr>
          <p:cNvPr id="545" name="Google Shape;361;p32"/>
          <p:cNvSpPr txBox="1"/>
          <p:nvPr>
            <p:ph type="ctrTitle"/>
          </p:nvPr>
        </p:nvSpPr>
        <p:spPr>
          <a:xfrm>
            <a:off x="1143000" y="491426"/>
            <a:ext cx="3885516" cy="1645924"/>
          </a:xfrm>
          <a:prstGeom prst="rect">
            <a:avLst/>
          </a:prstGeom>
        </p:spPr>
        <p:txBody>
          <a:bodyPr lIns="0" tIns="0" rIns="0" bIns="0" anchor="t"/>
          <a:lstStyle/>
          <a:p>
            <a:pPr algn="l">
              <a:defRPr sz="3200">
                <a:solidFill>
                  <a:srgbClr val="404040"/>
                </a:solidFill>
              </a:defRPr>
            </a:pPr>
            <a:r>
              <a:t>Research Study </a:t>
            </a:r>
            <a:br/>
            <a:r>
              <a:t>by Entomologist </a:t>
            </a:r>
            <a:br/>
            <a:r>
              <a:t>Dr. Douglas Tallamy</a:t>
            </a:r>
          </a:p>
        </p:txBody>
      </p:sp>
      <p:sp>
        <p:nvSpPr>
          <p:cNvPr id="546" name="Google Shape;383;p32"/>
          <p:cNvSpPr txBox="1"/>
          <p:nvPr>
            <p:ph type="subTitle" sz="quarter" idx="1"/>
          </p:nvPr>
        </p:nvSpPr>
        <p:spPr>
          <a:xfrm>
            <a:off x="1187762" y="2419201"/>
            <a:ext cx="4346563" cy="3349492"/>
          </a:xfrm>
          <a:prstGeom prst="rect">
            <a:avLst/>
          </a:prstGeom>
        </p:spPr>
        <p:txBody>
          <a:bodyPr/>
          <a:lstStyle/>
          <a:p>
            <a:pPr indent="0" algn="l">
              <a:lnSpc>
                <a:spcPct val="100000"/>
              </a:lnSpc>
              <a:spcBef>
                <a:spcPts val="0"/>
              </a:spcBef>
              <a:defRPr i="1">
                <a:solidFill>
                  <a:srgbClr val="404040"/>
                </a:solidFill>
              </a:defRPr>
            </a:pPr>
            <a:r>
              <a:t>Looked at these 4 characteristics of cultivars and natives:</a:t>
            </a:r>
            <a:endParaRPr sz="2800"/>
          </a:p>
          <a:p>
            <a:pPr marL="228600" indent="-228600" algn="l">
              <a:lnSpc>
                <a:spcPct val="100000"/>
              </a:lnSpc>
              <a:buClr>
                <a:srgbClr val="404040"/>
              </a:buClr>
              <a:buSzPts val="2400"/>
              <a:buFont typeface="Arial"/>
              <a:buChar char="๏"/>
              <a:defRPr i="1">
                <a:solidFill>
                  <a:srgbClr val="404040"/>
                </a:solidFill>
              </a:defRPr>
            </a:pPr>
            <a:r>
              <a:t>Plant habit</a:t>
            </a:r>
            <a:endParaRPr sz="2800"/>
          </a:p>
          <a:p>
            <a:pPr marL="228600" indent="-228600" algn="l">
              <a:lnSpc>
                <a:spcPct val="100000"/>
              </a:lnSpc>
              <a:buClr>
                <a:srgbClr val="404040"/>
              </a:buClr>
              <a:buSzPts val="2400"/>
              <a:buFont typeface="Arial"/>
              <a:buChar char="๏"/>
              <a:defRPr i="1">
                <a:solidFill>
                  <a:srgbClr val="404040"/>
                </a:solidFill>
              </a:defRPr>
            </a:pPr>
            <a:r>
              <a:t>Disease-resistance</a:t>
            </a:r>
            <a:endParaRPr sz="2800"/>
          </a:p>
          <a:p>
            <a:pPr marL="228600" indent="-228600" algn="l">
              <a:lnSpc>
                <a:spcPct val="100000"/>
              </a:lnSpc>
              <a:buClr>
                <a:srgbClr val="404040"/>
              </a:buClr>
              <a:buSzPts val="2400"/>
              <a:buFont typeface="Arial"/>
              <a:buChar char="๏"/>
              <a:defRPr i="1">
                <a:solidFill>
                  <a:srgbClr val="404040"/>
                </a:solidFill>
              </a:defRPr>
            </a:pPr>
            <a:r>
              <a:t>Leaf color variation</a:t>
            </a:r>
            <a:endParaRPr sz="2800"/>
          </a:p>
          <a:p>
            <a:pPr marL="228600" indent="-228600" algn="l">
              <a:lnSpc>
                <a:spcPct val="100000"/>
              </a:lnSpc>
              <a:buClr>
                <a:srgbClr val="404040"/>
              </a:buClr>
              <a:buSzPts val="2400"/>
              <a:buFont typeface="Arial"/>
              <a:buChar char="๏"/>
              <a:defRPr i="1">
                <a:solidFill>
                  <a:srgbClr val="404040"/>
                </a:solidFill>
              </a:defRPr>
            </a:pPr>
            <a:r>
              <a:t>Increased berry size</a:t>
            </a:r>
          </a:p>
        </p:txBody>
      </p:sp>
      <p:sp>
        <p:nvSpPr>
          <p:cNvPr id="547" name="Google Shape;362;p32"/>
          <p:cNvSpPr/>
          <p:nvPr/>
        </p:nvSpPr>
        <p:spPr>
          <a:xfrm>
            <a:off x="1173146" y="2089748"/>
            <a:ext cx="365300" cy="45724"/>
          </a:xfrm>
          <a:prstGeom prst="rect">
            <a:avLst/>
          </a:prstGeom>
          <a:blipFill>
            <a:blip r:embed="rId4"/>
            <a:stretch>
              <a:fillRect/>
            </a:stretch>
          </a:blipFill>
          <a:ln w="12700">
            <a:miter lim="400000"/>
          </a:ln>
        </p:spPr>
        <p:txBody>
          <a:bodyPr lIns="45718" tIns="45718" rIns="45718" bIns="45718" anchor="ctr"/>
          <a:lstStyle/>
          <a:p>
            <a:pPr algn="ctr">
              <a:defRPr sz="1800">
                <a:latin typeface="+mn-lt"/>
                <a:ea typeface="+mn-ea"/>
                <a:cs typeface="+mn-cs"/>
                <a:sym typeface="Arial"/>
              </a:defRPr>
            </a:pPr>
          </a:p>
        </p:txBody>
      </p:sp>
      <p:grpSp>
        <p:nvGrpSpPr>
          <p:cNvPr id="550" name="Google Shape;363;p32"/>
          <p:cNvGrpSpPr/>
          <p:nvPr/>
        </p:nvGrpSpPr>
        <p:grpSpPr>
          <a:xfrm>
            <a:off x="0" y="6636949"/>
            <a:ext cx="12192000" cy="350620"/>
            <a:chOff x="0" y="0"/>
            <a:chExt cx="12192000" cy="350619"/>
          </a:xfrm>
        </p:grpSpPr>
        <p:sp>
          <p:nvSpPr>
            <p:cNvPr id="548" name="Google Shape;364;p32"/>
            <p:cNvSpPr/>
            <p:nvPr/>
          </p:nvSpPr>
          <p:spPr>
            <a:xfrm>
              <a:off x="0" y="129609"/>
              <a:ext cx="12192000" cy="91445"/>
            </a:xfrm>
            <a:prstGeom prst="rect">
              <a:avLst/>
            </a:prstGeom>
            <a:blipFill rotWithShape="1">
              <a:blip r:embed="rId5"/>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549" name="Google Shape;365;p32"/>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sp>
        <p:nvSpPr>
          <p:cNvPr id="551" name="Google Shape;368;p32"/>
          <p:cNvSpPr/>
          <p:nvPr/>
        </p:nvSpPr>
        <p:spPr>
          <a:xfrm>
            <a:off x="7062654" y="387183"/>
            <a:ext cx="4513546" cy="630088"/>
          </a:xfrm>
          <a:prstGeom prst="roundRect">
            <a:avLst>
              <a:gd name="adj" fmla="val 10000"/>
            </a:avLst>
          </a:prstGeom>
          <a:solidFill>
            <a:srgbClr val="DBE9CB"/>
          </a:solidFill>
          <a:ln w="12700">
            <a:miter lim="400000"/>
          </a:ln>
        </p:spPr>
        <p:txBody>
          <a:bodyPr lIns="45718" tIns="45718" rIns="45718" bIns="45718"/>
          <a:lstStyle/>
          <a:p>
            <a:pPr>
              <a:defRPr sz="1800">
                <a:solidFill>
                  <a:srgbClr val="404040"/>
                </a:solidFill>
                <a:latin typeface="Trebuchet MS"/>
                <a:ea typeface="Trebuchet MS"/>
                <a:cs typeface="Trebuchet MS"/>
                <a:sym typeface="Trebuchet MS"/>
              </a:defRPr>
            </a:pPr>
          </a:p>
        </p:txBody>
      </p:sp>
      <p:sp>
        <p:nvSpPr>
          <p:cNvPr id="552" name="Google Shape;369;p32"/>
          <p:cNvSpPr/>
          <p:nvPr/>
        </p:nvSpPr>
        <p:spPr>
          <a:xfrm>
            <a:off x="7253254" y="528952"/>
            <a:ext cx="346887" cy="346549"/>
          </a:xfrm>
          <a:prstGeom prst="rect">
            <a:avLst/>
          </a:prstGeom>
          <a:blipFill>
            <a:blip r:embed="rId6"/>
            <a:stretch>
              <a:fillRect/>
            </a:stretch>
          </a:blipFill>
          <a:ln w="19050" cap="rnd">
            <a:solidFill>
              <a:srgbClr val="FFFFFF"/>
            </a:solidFill>
          </a:ln>
        </p:spPr>
        <p:txBody>
          <a:bodyPr lIns="45718" tIns="45718" rIns="45718" bIns="45718"/>
          <a:lstStyle/>
          <a:p>
            <a:pPr>
              <a:defRPr sz="1800">
                <a:solidFill>
                  <a:srgbClr val="404040"/>
                </a:solidFill>
                <a:latin typeface="Trebuchet MS"/>
                <a:ea typeface="Trebuchet MS"/>
                <a:cs typeface="Trebuchet MS"/>
                <a:sym typeface="Trebuchet MS"/>
              </a:defRPr>
            </a:pPr>
          </a:p>
        </p:txBody>
      </p:sp>
      <p:sp>
        <p:nvSpPr>
          <p:cNvPr id="553" name="Google Shape;370;p32"/>
          <p:cNvSpPr txBox="1"/>
          <p:nvPr/>
        </p:nvSpPr>
        <p:spPr>
          <a:xfrm>
            <a:off x="7790739" y="564986"/>
            <a:ext cx="3741725" cy="353201"/>
          </a:xfrm>
          <a:prstGeom prst="rect">
            <a:avLst/>
          </a:prstGeom>
          <a:ln w="12700">
            <a:miter lim="400000"/>
          </a:ln>
          <a:extLst>
            <a:ext uri="{C572A759-6A51-4108-AA02-DFA0A04FC94B}">
              <ma14:wrappingTextBoxFlag xmlns:ma14="http://schemas.microsoft.com/office/mac/drawingml/2011/main" val="1"/>
            </a:ext>
          </a:extLst>
        </p:spPr>
        <p:txBody>
          <a:bodyPr lIns="75000" tIns="75000" rIns="75000" bIns="75000" anchor="ctr">
            <a:spAutoFit/>
          </a:bodyPr>
          <a:lstStyle>
            <a:lvl1pPr>
              <a:defRPr i="1">
                <a:solidFill>
                  <a:srgbClr val="404040"/>
                </a:solidFill>
                <a:latin typeface="Trebuchet MS"/>
                <a:ea typeface="Trebuchet MS"/>
                <a:cs typeface="Trebuchet MS"/>
                <a:sym typeface="Trebuchet MS"/>
              </a:defRPr>
            </a:lvl1pPr>
          </a:lstStyle>
          <a:p>
            <a:pPr/>
            <a:r>
              <a:t>Plant Habit -- No difference to wildlife</a:t>
            </a:r>
          </a:p>
        </p:txBody>
      </p:sp>
      <p:sp>
        <p:nvSpPr>
          <p:cNvPr id="554" name="Google Shape;371;p32"/>
          <p:cNvSpPr/>
          <p:nvPr/>
        </p:nvSpPr>
        <p:spPr>
          <a:xfrm>
            <a:off x="7062654" y="1273240"/>
            <a:ext cx="4513546" cy="630087"/>
          </a:xfrm>
          <a:prstGeom prst="roundRect">
            <a:avLst>
              <a:gd name="adj" fmla="val 10000"/>
            </a:avLst>
          </a:prstGeom>
          <a:solidFill>
            <a:srgbClr val="DBE9CB"/>
          </a:solidFill>
          <a:ln w="12700">
            <a:miter lim="400000"/>
          </a:ln>
        </p:spPr>
        <p:txBody>
          <a:bodyPr lIns="45718" tIns="45718" rIns="45718" bIns="45718"/>
          <a:lstStyle/>
          <a:p>
            <a:pPr>
              <a:defRPr sz="1800">
                <a:solidFill>
                  <a:srgbClr val="404040"/>
                </a:solidFill>
                <a:latin typeface="Trebuchet MS"/>
                <a:ea typeface="Trebuchet MS"/>
                <a:cs typeface="Trebuchet MS"/>
                <a:sym typeface="Trebuchet MS"/>
              </a:defRPr>
            </a:pPr>
          </a:p>
        </p:txBody>
      </p:sp>
      <p:sp>
        <p:nvSpPr>
          <p:cNvPr id="555" name="Google Shape;372;p32"/>
          <p:cNvSpPr/>
          <p:nvPr/>
        </p:nvSpPr>
        <p:spPr>
          <a:xfrm>
            <a:off x="7253254" y="1415010"/>
            <a:ext cx="346887" cy="346549"/>
          </a:xfrm>
          <a:prstGeom prst="rect">
            <a:avLst/>
          </a:prstGeom>
          <a:blipFill>
            <a:blip r:embed="rId7"/>
            <a:stretch>
              <a:fillRect/>
            </a:stretch>
          </a:blipFill>
          <a:ln w="19050" cap="rnd">
            <a:solidFill>
              <a:srgbClr val="FFFFFF"/>
            </a:solidFill>
          </a:ln>
        </p:spPr>
        <p:txBody>
          <a:bodyPr lIns="45718" tIns="45718" rIns="45718" bIns="45718"/>
          <a:lstStyle/>
          <a:p>
            <a:pPr>
              <a:defRPr sz="1800">
                <a:solidFill>
                  <a:srgbClr val="404040"/>
                </a:solidFill>
                <a:latin typeface="Trebuchet MS"/>
                <a:ea typeface="Trebuchet MS"/>
                <a:cs typeface="Trebuchet MS"/>
                <a:sym typeface="Trebuchet MS"/>
              </a:defRPr>
            </a:pPr>
          </a:p>
        </p:txBody>
      </p:sp>
      <p:sp>
        <p:nvSpPr>
          <p:cNvPr id="556" name="Google Shape;373;p32"/>
          <p:cNvSpPr txBox="1"/>
          <p:nvPr/>
        </p:nvSpPr>
        <p:spPr>
          <a:xfrm>
            <a:off x="7790739" y="1349442"/>
            <a:ext cx="3741725" cy="556401"/>
          </a:xfrm>
          <a:prstGeom prst="rect">
            <a:avLst/>
          </a:prstGeom>
          <a:ln w="12700">
            <a:miter lim="400000"/>
          </a:ln>
          <a:extLst>
            <a:ext uri="{C572A759-6A51-4108-AA02-DFA0A04FC94B}">
              <ma14:wrappingTextBoxFlag xmlns:ma14="http://schemas.microsoft.com/office/mac/drawingml/2011/main" val="1"/>
            </a:ext>
          </a:extLst>
        </p:spPr>
        <p:txBody>
          <a:bodyPr lIns="75000" tIns="75000" rIns="75000" bIns="75000" anchor="ctr">
            <a:spAutoFit/>
          </a:bodyPr>
          <a:lstStyle>
            <a:lvl1pPr>
              <a:defRPr i="1">
                <a:solidFill>
                  <a:srgbClr val="404040"/>
                </a:solidFill>
                <a:latin typeface="Trebuchet MS"/>
                <a:ea typeface="Trebuchet MS"/>
                <a:cs typeface="Trebuchet MS"/>
                <a:sym typeface="Trebuchet MS"/>
              </a:defRPr>
            </a:lvl1pPr>
          </a:lstStyle>
          <a:p>
            <a:pPr/>
            <a:r>
              <a:t>Disease Resistance – No difference to wildlife</a:t>
            </a:r>
          </a:p>
        </p:txBody>
      </p:sp>
      <p:sp>
        <p:nvSpPr>
          <p:cNvPr id="557" name="Google Shape;374;p32"/>
          <p:cNvSpPr/>
          <p:nvPr/>
        </p:nvSpPr>
        <p:spPr>
          <a:xfrm>
            <a:off x="7062654" y="2159297"/>
            <a:ext cx="4513546" cy="630089"/>
          </a:xfrm>
          <a:prstGeom prst="roundRect">
            <a:avLst>
              <a:gd name="adj" fmla="val 10000"/>
            </a:avLst>
          </a:prstGeom>
          <a:solidFill>
            <a:srgbClr val="DBE9CB"/>
          </a:solidFill>
          <a:ln w="12700">
            <a:miter lim="400000"/>
          </a:ln>
        </p:spPr>
        <p:txBody>
          <a:bodyPr lIns="45718" tIns="45718" rIns="45718" bIns="45718"/>
          <a:lstStyle/>
          <a:p>
            <a:pPr>
              <a:defRPr sz="1800">
                <a:solidFill>
                  <a:srgbClr val="404040"/>
                </a:solidFill>
                <a:latin typeface="Trebuchet MS"/>
                <a:ea typeface="Trebuchet MS"/>
                <a:cs typeface="Trebuchet MS"/>
                <a:sym typeface="Trebuchet MS"/>
              </a:defRPr>
            </a:pPr>
          </a:p>
        </p:txBody>
      </p:sp>
      <p:sp>
        <p:nvSpPr>
          <p:cNvPr id="558" name="Google Shape;375;p32"/>
          <p:cNvSpPr/>
          <p:nvPr/>
        </p:nvSpPr>
        <p:spPr>
          <a:xfrm>
            <a:off x="7253254" y="2301066"/>
            <a:ext cx="346887" cy="346549"/>
          </a:xfrm>
          <a:prstGeom prst="rect">
            <a:avLst/>
          </a:prstGeom>
          <a:blipFill>
            <a:blip r:embed="rId8"/>
            <a:stretch>
              <a:fillRect/>
            </a:stretch>
          </a:blipFill>
          <a:ln w="19050" cap="rnd">
            <a:solidFill>
              <a:srgbClr val="FFFFFF"/>
            </a:solidFill>
          </a:ln>
        </p:spPr>
        <p:txBody>
          <a:bodyPr lIns="45718" tIns="45718" rIns="45718" bIns="45718"/>
          <a:lstStyle/>
          <a:p>
            <a:pPr>
              <a:defRPr sz="1800">
                <a:solidFill>
                  <a:srgbClr val="404040"/>
                </a:solidFill>
                <a:latin typeface="Trebuchet MS"/>
                <a:ea typeface="Trebuchet MS"/>
                <a:cs typeface="Trebuchet MS"/>
                <a:sym typeface="Trebuchet MS"/>
              </a:defRPr>
            </a:pPr>
          </a:p>
        </p:txBody>
      </p:sp>
      <p:sp>
        <p:nvSpPr>
          <p:cNvPr id="559" name="Google Shape;376;p32"/>
          <p:cNvSpPr txBox="1"/>
          <p:nvPr/>
        </p:nvSpPr>
        <p:spPr>
          <a:xfrm>
            <a:off x="7790739" y="2133899"/>
            <a:ext cx="3741725" cy="759601"/>
          </a:xfrm>
          <a:prstGeom prst="rect">
            <a:avLst/>
          </a:prstGeom>
          <a:ln w="12700">
            <a:miter lim="400000"/>
          </a:ln>
          <a:extLst>
            <a:ext uri="{C572A759-6A51-4108-AA02-DFA0A04FC94B}">
              <ma14:wrappingTextBoxFlag xmlns:ma14="http://schemas.microsoft.com/office/mac/drawingml/2011/main" val="1"/>
            </a:ext>
          </a:extLst>
        </p:spPr>
        <p:txBody>
          <a:bodyPr lIns="75000" tIns="75000" rIns="75000" bIns="75000" anchor="ctr">
            <a:spAutoFit/>
          </a:bodyPr>
          <a:lstStyle>
            <a:lvl1pPr>
              <a:defRPr i="1">
                <a:solidFill>
                  <a:srgbClr val="404040"/>
                </a:solidFill>
                <a:latin typeface="Trebuchet MS"/>
                <a:ea typeface="Trebuchet MS"/>
                <a:cs typeface="Trebuchet MS"/>
                <a:sym typeface="Trebuchet MS"/>
              </a:defRPr>
            </a:lvl1pPr>
          </a:lstStyle>
          <a:p>
            <a:pPr/>
            <a:r>
              <a:t>Leaf color – Nativars with purple or dark brown leaves not as attractive as green leaves</a:t>
            </a:r>
          </a:p>
        </p:txBody>
      </p:sp>
      <p:sp>
        <p:nvSpPr>
          <p:cNvPr id="560" name="Google Shape;377;p32"/>
          <p:cNvSpPr/>
          <p:nvPr/>
        </p:nvSpPr>
        <p:spPr>
          <a:xfrm>
            <a:off x="7062654" y="3045354"/>
            <a:ext cx="4513546" cy="630087"/>
          </a:xfrm>
          <a:prstGeom prst="roundRect">
            <a:avLst>
              <a:gd name="adj" fmla="val 10000"/>
            </a:avLst>
          </a:prstGeom>
          <a:solidFill>
            <a:srgbClr val="DBE9CB"/>
          </a:solidFill>
          <a:ln w="12700">
            <a:miter lim="400000"/>
          </a:ln>
        </p:spPr>
        <p:txBody>
          <a:bodyPr lIns="45718" tIns="45718" rIns="45718" bIns="45718"/>
          <a:lstStyle/>
          <a:p>
            <a:pPr>
              <a:defRPr sz="1800">
                <a:solidFill>
                  <a:srgbClr val="404040"/>
                </a:solidFill>
                <a:latin typeface="Trebuchet MS"/>
                <a:ea typeface="Trebuchet MS"/>
                <a:cs typeface="Trebuchet MS"/>
                <a:sym typeface="Trebuchet MS"/>
              </a:defRPr>
            </a:pPr>
          </a:p>
        </p:txBody>
      </p:sp>
      <p:sp>
        <p:nvSpPr>
          <p:cNvPr id="561" name="Google Shape;378;p32"/>
          <p:cNvSpPr/>
          <p:nvPr/>
        </p:nvSpPr>
        <p:spPr>
          <a:xfrm>
            <a:off x="7253254" y="3187122"/>
            <a:ext cx="346887" cy="346549"/>
          </a:xfrm>
          <a:prstGeom prst="rect">
            <a:avLst/>
          </a:prstGeom>
          <a:blipFill>
            <a:blip r:embed="rId9"/>
            <a:stretch>
              <a:fillRect/>
            </a:stretch>
          </a:blipFill>
          <a:ln w="19050" cap="rnd">
            <a:solidFill>
              <a:srgbClr val="FFFFFF"/>
            </a:solidFill>
          </a:ln>
        </p:spPr>
        <p:txBody>
          <a:bodyPr lIns="45718" tIns="45718" rIns="45718" bIns="45718"/>
          <a:lstStyle/>
          <a:p>
            <a:pPr>
              <a:defRPr sz="1800">
                <a:solidFill>
                  <a:srgbClr val="404040"/>
                </a:solidFill>
                <a:latin typeface="Trebuchet MS"/>
                <a:ea typeface="Trebuchet MS"/>
                <a:cs typeface="Trebuchet MS"/>
                <a:sym typeface="Trebuchet MS"/>
              </a:defRPr>
            </a:pPr>
          </a:p>
        </p:txBody>
      </p:sp>
      <p:sp>
        <p:nvSpPr>
          <p:cNvPr id="562" name="Google Shape;379;p32"/>
          <p:cNvSpPr txBox="1"/>
          <p:nvPr/>
        </p:nvSpPr>
        <p:spPr>
          <a:xfrm>
            <a:off x="7790739" y="3019955"/>
            <a:ext cx="3741725" cy="759601"/>
          </a:xfrm>
          <a:prstGeom prst="rect">
            <a:avLst/>
          </a:prstGeom>
          <a:ln w="12700">
            <a:miter lim="400000"/>
          </a:ln>
          <a:extLst>
            <a:ext uri="{C572A759-6A51-4108-AA02-DFA0A04FC94B}">
              <ma14:wrappingTextBoxFlag xmlns:ma14="http://schemas.microsoft.com/office/mac/drawingml/2011/main" val="1"/>
            </a:ext>
          </a:extLst>
        </p:spPr>
        <p:txBody>
          <a:bodyPr lIns="75000" tIns="75000" rIns="75000" bIns="75000" anchor="ctr">
            <a:spAutoFit/>
          </a:bodyPr>
          <a:lstStyle>
            <a:lvl1pPr>
              <a:defRPr i="1">
                <a:solidFill>
                  <a:srgbClr val="404040"/>
                </a:solidFill>
                <a:latin typeface="Trebuchet MS"/>
                <a:ea typeface="Trebuchet MS"/>
                <a:cs typeface="Trebuchet MS"/>
                <a:sym typeface="Trebuchet MS"/>
              </a:defRPr>
            </a:lvl1pPr>
          </a:lstStyle>
          <a:p>
            <a:pPr/>
            <a:r>
              <a:t>Leaf variation – The more variegation, the less nutritious the leaves but some preferred variegated leaves</a:t>
            </a:r>
          </a:p>
        </p:txBody>
      </p:sp>
      <p:sp>
        <p:nvSpPr>
          <p:cNvPr id="563" name="Google Shape;380;p32"/>
          <p:cNvSpPr/>
          <p:nvPr/>
        </p:nvSpPr>
        <p:spPr>
          <a:xfrm>
            <a:off x="7062654" y="3931410"/>
            <a:ext cx="4513546" cy="630087"/>
          </a:xfrm>
          <a:prstGeom prst="roundRect">
            <a:avLst>
              <a:gd name="adj" fmla="val 10000"/>
            </a:avLst>
          </a:prstGeom>
          <a:solidFill>
            <a:srgbClr val="DBE9CB"/>
          </a:solidFill>
          <a:ln w="12700">
            <a:miter lim="400000"/>
          </a:ln>
        </p:spPr>
        <p:txBody>
          <a:bodyPr lIns="45718" tIns="45718" rIns="45718" bIns="45718"/>
          <a:lstStyle/>
          <a:p>
            <a:pPr>
              <a:defRPr sz="1800">
                <a:solidFill>
                  <a:srgbClr val="404040"/>
                </a:solidFill>
                <a:latin typeface="Trebuchet MS"/>
                <a:ea typeface="Trebuchet MS"/>
                <a:cs typeface="Trebuchet MS"/>
                <a:sym typeface="Trebuchet MS"/>
              </a:defRPr>
            </a:pPr>
          </a:p>
        </p:txBody>
      </p:sp>
      <p:sp>
        <p:nvSpPr>
          <p:cNvPr id="564" name="Google Shape;381;p32"/>
          <p:cNvSpPr/>
          <p:nvPr/>
        </p:nvSpPr>
        <p:spPr>
          <a:xfrm>
            <a:off x="7253254" y="4073180"/>
            <a:ext cx="346887" cy="346549"/>
          </a:xfrm>
          <a:prstGeom prst="rect">
            <a:avLst/>
          </a:prstGeom>
          <a:blipFill>
            <a:blip r:embed="rId10"/>
            <a:stretch>
              <a:fillRect/>
            </a:stretch>
          </a:blipFill>
          <a:ln w="19050" cap="rnd">
            <a:solidFill>
              <a:srgbClr val="FFFFFF"/>
            </a:solidFill>
          </a:ln>
        </p:spPr>
        <p:txBody>
          <a:bodyPr lIns="45718" tIns="45718" rIns="45718" bIns="45718"/>
          <a:lstStyle/>
          <a:p>
            <a:pPr>
              <a:defRPr sz="1800">
                <a:solidFill>
                  <a:srgbClr val="404040"/>
                </a:solidFill>
                <a:latin typeface="Trebuchet MS"/>
                <a:ea typeface="Trebuchet MS"/>
                <a:cs typeface="Trebuchet MS"/>
                <a:sym typeface="Trebuchet MS"/>
              </a:defRPr>
            </a:pPr>
          </a:p>
        </p:txBody>
      </p:sp>
      <p:sp>
        <p:nvSpPr>
          <p:cNvPr id="565" name="Google Shape;382;p32"/>
          <p:cNvSpPr txBox="1"/>
          <p:nvPr/>
        </p:nvSpPr>
        <p:spPr>
          <a:xfrm>
            <a:off x="7790739" y="3906013"/>
            <a:ext cx="3741725" cy="759601"/>
          </a:xfrm>
          <a:prstGeom prst="rect">
            <a:avLst/>
          </a:prstGeom>
          <a:ln w="12700">
            <a:miter lim="400000"/>
          </a:ln>
          <a:extLst>
            <a:ext uri="{C572A759-6A51-4108-AA02-DFA0A04FC94B}">
              <ma14:wrappingTextBoxFlag xmlns:ma14="http://schemas.microsoft.com/office/mac/drawingml/2011/main" val="1"/>
            </a:ext>
          </a:extLst>
        </p:spPr>
        <p:txBody>
          <a:bodyPr lIns="75000" tIns="75000" rIns="75000" bIns="75000" anchor="ctr">
            <a:spAutoFit/>
          </a:bodyPr>
          <a:lstStyle>
            <a:lvl1pPr>
              <a:defRPr i="1">
                <a:solidFill>
                  <a:srgbClr val="404040"/>
                </a:solidFill>
                <a:latin typeface="Trebuchet MS"/>
                <a:ea typeface="Trebuchet MS"/>
                <a:cs typeface="Trebuchet MS"/>
                <a:sym typeface="Trebuchet MS"/>
              </a:defRPr>
            </a:lvl1pPr>
          </a:lstStyle>
          <a:p>
            <a:pPr/>
            <a:r>
              <a:t>Increased berry size – Nativars have larger, more abundant, and more appealing fruit for caterpillars</a:t>
            </a:r>
          </a:p>
        </p:txBody>
      </p:sp>
      <p:pic>
        <p:nvPicPr>
          <p:cNvPr id="566" name="Picture 2" descr="Picture 2"/>
          <p:cNvPicPr>
            <a:picLocks noChangeAspect="1"/>
          </p:cNvPicPr>
          <p:nvPr/>
        </p:nvPicPr>
        <p:blipFill>
          <a:blip r:embed="rId11">
            <a:extLst/>
          </a:blip>
          <a:stretch>
            <a:fillRect/>
          </a:stretch>
        </p:blipFill>
        <p:spPr>
          <a:xfrm>
            <a:off x="4401260" y="4641781"/>
            <a:ext cx="4118601" cy="2095768"/>
          </a:xfrm>
          <a:prstGeom prst="rect">
            <a:avLst/>
          </a:prstGeom>
          <a:ln w="12700">
            <a:miter lim="400000"/>
          </a:ln>
        </p:spPr>
      </p:pic>
      <p:sp>
        <p:nvSpPr>
          <p:cNvPr id="567" name="TextBox 10"/>
          <p:cNvSpPr txBox="1"/>
          <p:nvPr/>
        </p:nvSpPr>
        <p:spPr>
          <a:xfrm>
            <a:off x="5105936" y="6514962"/>
            <a:ext cx="1888688" cy="20241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800">
                <a:solidFill>
                  <a:srgbClr val="FFFFFF"/>
                </a:solidFill>
                <a:latin typeface="+mn-lt"/>
                <a:ea typeface="+mn-ea"/>
                <a:cs typeface="+mn-cs"/>
                <a:sym typeface="Arial"/>
              </a:defRPr>
            </a:lvl1pPr>
          </a:lstStyle>
          <a:p>
            <a:pPr/>
            <a:r>
              <a:t>Photo credit: By mivey2222 via Pixabay</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71" name="Google Shape;389;p33" descr="Google Shape;389;p33"/>
          <p:cNvPicPr>
            <a:picLocks noChangeAspect="1"/>
          </p:cNvPicPr>
          <p:nvPr/>
        </p:nvPicPr>
        <p:blipFill>
          <a:blip r:embed="rId3">
            <a:extLst/>
          </a:blip>
          <a:stretch>
            <a:fillRect/>
          </a:stretch>
        </p:blipFill>
        <p:spPr>
          <a:xfrm>
            <a:off x="0" y="129608"/>
            <a:ext cx="12192004" cy="6858004"/>
          </a:xfrm>
          <a:prstGeom prst="rect">
            <a:avLst/>
          </a:prstGeom>
          <a:ln w="12700">
            <a:miter lim="400000"/>
          </a:ln>
        </p:spPr>
      </p:pic>
      <p:grpSp>
        <p:nvGrpSpPr>
          <p:cNvPr id="574" name="Google Shape;390;p33"/>
          <p:cNvGrpSpPr/>
          <p:nvPr/>
        </p:nvGrpSpPr>
        <p:grpSpPr>
          <a:xfrm>
            <a:off x="0" y="6636948"/>
            <a:ext cx="12192000" cy="350620"/>
            <a:chOff x="0" y="0"/>
            <a:chExt cx="12192000" cy="350619"/>
          </a:xfrm>
        </p:grpSpPr>
        <p:sp>
          <p:nvSpPr>
            <p:cNvPr id="572" name="Google Shape;391;p33"/>
            <p:cNvSpPr/>
            <p:nvPr/>
          </p:nvSpPr>
          <p:spPr>
            <a:xfrm>
              <a:off x="0" y="129611"/>
              <a:ext cx="12192000" cy="91443"/>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573" name="Google Shape;392;p33"/>
            <p:cNvSpPr txBox="1"/>
            <p:nvPr/>
          </p:nvSpPr>
          <p:spPr>
            <a:xfrm>
              <a:off x="45717" y="0"/>
              <a:ext cx="12100564"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575" name="Google Shape;393;p33" descr="Google Shape;393;p33"/>
          <p:cNvPicPr>
            <a:picLocks noChangeAspect="1"/>
          </p:cNvPicPr>
          <p:nvPr/>
        </p:nvPicPr>
        <p:blipFill>
          <a:blip r:embed="rId5">
            <a:alphaModFix amt="70000"/>
            <a:extLst/>
          </a:blip>
          <a:stretch>
            <a:fillRect/>
          </a:stretch>
        </p:blipFill>
        <p:spPr>
          <a:xfrm>
            <a:off x="11436301" y="5955095"/>
            <a:ext cx="729699" cy="729699"/>
          </a:xfrm>
          <a:prstGeom prst="rect">
            <a:avLst/>
          </a:prstGeom>
          <a:ln w="12700">
            <a:miter lim="400000"/>
          </a:ln>
        </p:spPr>
      </p:pic>
      <p:sp>
        <p:nvSpPr>
          <p:cNvPr id="576" name="Title 1"/>
          <p:cNvSpPr txBox="1"/>
          <p:nvPr>
            <p:ph type="title"/>
          </p:nvPr>
        </p:nvSpPr>
        <p:spPr>
          <a:xfrm>
            <a:off x="1524000" y="-2387601"/>
            <a:ext cx="9144000" cy="2387601"/>
          </a:xfrm>
          <a:prstGeom prst="rect">
            <a:avLst/>
          </a:prstGeom>
        </p:spPr>
        <p:txBody>
          <a:bodyPr/>
          <a:lstStyle>
            <a:lvl1pPr>
              <a:defRPr sz="1000"/>
            </a:lvl1pPr>
          </a:lstStyle>
          <a:p>
            <a:pPr/>
            <a:r>
              <a:t>Cultivars versus Native plants</a:t>
            </a:r>
          </a:p>
        </p:txBody>
      </p:sp>
      <p:sp>
        <p:nvSpPr>
          <p:cNvPr id="577" name="Google Shape;398;p33"/>
          <p:cNvSpPr txBox="1"/>
          <p:nvPr/>
        </p:nvSpPr>
        <p:spPr>
          <a:xfrm>
            <a:off x="990528" y="513188"/>
            <a:ext cx="4584438" cy="96876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ctr">
              <a:defRPr sz="2800">
                <a:latin typeface="+mn-lt"/>
                <a:ea typeface="+mn-ea"/>
                <a:cs typeface="+mn-cs"/>
                <a:sym typeface="Arial"/>
              </a:defRPr>
            </a:pPr>
            <a:r>
              <a:t>Center Glow Ninebark</a:t>
            </a:r>
          </a:p>
          <a:p>
            <a:pPr algn="ctr">
              <a:spcBef>
                <a:spcPts val="600"/>
              </a:spcBef>
              <a:defRPr i="1" sz="2800">
                <a:latin typeface="+mn-lt"/>
                <a:ea typeface="+mn-ea"/>
                <a:cs typeface="+mn-cs"/>
                <a:sym typeface="Arial"/>
              </a:defRPr>
            </a:pPr>
            <a:r>
              <a:t>Cultivar</a:t>
            </a:r>
          </a:p>
        </p:txBody>
      </p:sp>
      <p:pic>
        <p:nvPicPr>
          <p:cNvPr id="578" name="Picture 2" descr="Picture 2"/>
          <p:cNvPicPr>
            <a:picLocks noChangeAspect="1"/>
          </p:cNvPicPr>
          <p:nvPr/>
        </p:nvPicPr>
        <p:blipFill>
          <a:blip r:embed="rId6">
            <a:extLst/>
          </a:blip>
          <a:stretch>
            <a:fillRect/>
          </a:stretch>
        </p:blipFill>
        <p:spPr>
          <a:xfrm>
            <a:off x="990530" y="2017669"/>
            <a:ext cx="4485360" cy="3933891"/>
          </a:xfrm>
          <a:prstGeom prst="rect">
            <a:avLst/>
          </a:prstGeom>
          <a:ln w="12700">
            <a:miter lim="400000"/>
          </a:ln>
        </p:spPr>
      </p:pic>
      <p:sp>
        <p:nvSpPr>
          <p:cNvPr id="579" name="TextBox 3"/>
          <p:cNvSpPr txBox="1"/>
          <p:nvPr/>
        </p:nvSpPr>
        <p:spPr>
          <a:xfrm>
            <a:off x="1327981" y="5600895"/>
            <a:ext cx="2637789" cy="20241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800">
                <a:solidFill>
                  <a:srgbClr val="FFFFFF"/>
                </a:solidFill>
                <a:latin typeface="+mn-lt"/>
                <a:ea typeface="+mn-ea"/>
                <a:cs typeface="+mn-cs"/>
                <a:sym typeface="Arial"/>
              </a:defRPr>
            </a:lvl1pPr>
          </a:lstStyle>
          <a:p>
            <a:pPr/>
            <a:r>
              <a:t>Photo credit: c Richie Steffan courtesy Great Plant Picks</a:t>
            </a:r>
          </a:p>
        </p:txBody>
      </p:sp>
      <p:sp>
        <p:nvSpPr>
          <p:cNvPr id="580" name="Google Shape;399;p33"/>
          <p:cNvSpPr txBox="1"/>
          <p:nvPr/>
        </p:nvSpPr>
        <p:spPr>
          <a:xfrm>
            <a:off x="6115989" y="508280"/>
            <a:ext cx="5563085" cy="9687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ctr">
              <a:defRPr sz="2800">
                <a:latin typeface="+mn-lt"/>
                <a:ea typeface="+mn-ea"/>
                <a:cs typeface="+mn-cs"/>
                <a:sym typeface="Arial"/>
              </a:defRPr>
            </a:pPr>
            <a:r>
              <a:t>Physocarpus opulifolius Ninebark</a:t>
            </a:r>
          </a:p>
          <a:p>
            <a:pPr algn="ctr">
              <a:spcBef>
                <a:spcPts val="600"/>
              </a:spcBef>
              <a:defRPr i="1" sz="2800">
                <a:latin typeface="+mn-lt"/>
                <a:ea typeface="+mn-ea"/>
                <a:cs typeface="+mn-cs"/>
                <a:sym typeface="Arial"/>
              </a:defRPr>
            </a:pPr>
            <a:r>
              <a:t>Native</a:t>
            </a:r>
          </a:p>
        </p:txBody>
      </p:sp>
      <p:pic>
        <p:nvPicPr>
          <p:cNvPr id="581" name="Google Shape;395;p33" descr="Google Shape;395;p33"/>
          <p:cNvPicPr>
            <a:picLocks noChangeAspect="1"/>
          </p:cNvPicPr>
          <p:nvPr/>
        </p:nvPicPr>
        <p:blipFill>
          <a:blip r:embed="rId7">
            <a:extLst/>
          </a:blip>
          <a:stretch>
            <a:fillRect/>
          </a:stretch>
        </p:blipFill>
        <p:spPr>
          <a:xfrm>
            <a:off x="6274982" y="2022668"/>
            <a:ext cx="5245185" cy="3933892"/>
          </a:xfrm>
          <a:prstGeom prst="rect">
            <a:avLst/>
          </a:prstGeom>
          <a:ln w="12700">
            <a:miter lim="400000"/>
          </a:ln>
        </p:spPr>
      </p:pic>
      <p:sp>
        <p:nvSpPr>
          <p:cNvPr id="582" name="Google Shape;397;p33"/>
          <p:cNvSpPr txBox="1"/>
          <p:nvPr/>
        </p:nvSpPr>
        <p:spPr>
          <a:xfrm>
            <a:off x="6410166" y="5687302"/>
            <a:ext cx="2912511" cy="20237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800">
                <a:solidFill>
                  <a:srgbClr val="FFFFFF"/>
                </a:solidFill>
                <a:latin typeface="+mn-lt"/>
                <a:ea typeface="+mn-ea"/>
                <a:cs typeface="+mn-cs"/>
                <a:sym typeface="Arial"/>
              </a:defRPr>
            </a:lvl1pPr>
          </a:lstStyle>
          <a:p>
            <a:pPr/>
            <a:r>
              <a:t>Photo credit: Carol Davit 29 June 2021</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86" name="Google Shape;404;p34" descr="Google Shape;404;p34"/>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587" name="Google Shape;405;p34"/>
          <p:cNvSpPr txBox="1"/>
          <p:nvPr>
            <p:ph type="title"/>
          </p:nvPr>
        </p:nvSpPr>
        <p:spPr>
          <a:xfrm>
            <a:off x="2525814" y="434639"/>
            <a:ext cx="7344544" cy="1716510"/>
          </a:xfrm>
          <a:prstGeom prst="rect">
            <a:avLst/>
          </a:prstGeom>
        </p:spPr>
        <p:txBody>
          <a:bodyPr lIns="0" tIns="0" rIns="0" bIns="0"/>
          <a:lstStyle>
            <a:lvl1pPr>
              <a:defRPr sz="3700"/>
            </a:lvl1pPr>
          </a:lstStyle>
          <a:p>
            <a:pPr/>
            <a:r>
              <a:t>Which are better for pollinators – native or cultivar flowering plants?</a:t>
            </a:r>
          </a:p>
        </p:txBody>
      </p:sp>
      <p:grpSp>
        <p:nvGrpSpPr>
          <p:cNvPr id="590" name="Google Shape;406;p34"/>
          <p:cNvGrpSpPr/>
          <p:nvPr/>
        </p:nvGrpSpPr>
        <p:grpSpPr>
          <a:xfrm>
            <a:off x="0" y="6636948"/>
            <a:ext cx="12192000" cy="350620"/>
            <a:chOff x="0" y="0"/>
            <a:chExt cx="12192000" cy="350619"/>
          </a:xfrm>
        </p:grpSpPr>
        <p:sp>
          <p:nvSpPr>
            <p:cNvPr id="588" name="Google Shape;407;p34"/>
            <p:cNvSpPr/>
            <p:nvPr/>
          </p:nvSpPr>
          <p:spPr>
            <a:xfrm>
              <a:off x="0" y="129611"/>
              <a:ext cx="12192000" cy="91443"/>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589" name="Google Shape;408;p34"/>
            <p:cNvSpPr txBox="1"/>
            <p:nvPr/>
          </p:nvSpPr>
          <p:spPr>
            <a:xfrm>
              <a:off x="45717" y="0"/>
              <a:ext cx="12100564"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591" name="Google Shape;409;p34" descr="Google Shape;409;p34"/>
          <p:cNvPicPr>
            <a:picLocks noChangeAspect="1"/>
          </p:cNvPicPr>
          <p:nvPr/>
        </p:nvPicPr>
        <p:blipFill>
          <a:blip r:embed="rId5">
            <a:alphaModFix amt="70000"/>
            <a:extLst/>
          </a:blip>
          <a:stretch>
            <a:fillRect/>
          </a:stretch>
        </p:blipFill>
        <p:spPr>
          <a:xfrm>
            <a:off x="11319633" y="136185"/>
            <a:ext cx="729699" cy="729700"/>
          </a:xfrm>
          <a:prstGeom prst="rect">
            <a:avLst/>
          </a:prstGeom>
          <a:ln w="12700">
            <a:miter lim="400000"/>
          </a:ln>
        </p:spPr>
      </p:pic>
      <p:sp>
        <p:nvSpPr>
          <p:cNvPr id="592" name="Google Shape;411;p34"/>
          <p:cNvSpPr txBox="1"/>
          <p:nvPr/>
        </p:nvSpPr>
        <p:spPr>
          <a:xfrm>
            <a:off x="2385758" y="2364019"/>
            <a:ext cx="8841314" cy="437027"/>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i="1" sz="2400">
                <a:latin typeface="+mn-lt"/>
                <a:ea typeface="+mn-ea"/>
                <a:cs typeface="+mn-cs"/>
                <a:sym typeface="Arial"/>
              </a:defRPr>
            </a:lvl1pPr>
          </a:lstStyle>
          <a:p>
            <a:pPr/>
            <a:r>
              <a:t>Research study by Dr. Annie White, University of Vermont</a:t>
            </a:r>
          </a:p>
        </p:txBody>
      </p:sp>
      <p:grpSp>
        <p:nvGrpSpPr>
          <p:cNvPr id="595" name="Google Shape;413;p34"/>
          <p:cNvGrpSpPr/>
          <p:nvPr/>
        </p:nvGrpSpPr>
        <p:grpSpPr>
          <a:xfrm>
            <a:off x="3099876" y="3013960"/>
            <a:ext cx="2768278" cy="1107313"/>
            <a:chOff x="0" y="0"/>
            <a:chExt cx="2768276" cy="1107312"/>
          </a:xfrm>
        </p:grpSpPr>
        <p:sp>
          <p:nvSpPr>
            <p:cNvPr id="593" name="Google Shape;414;p34"/>
            <p:cNvSpPr/>
            <p:nvPr/>
          </p:nvSpPr>
          <p:spPr>
            <a:xfrm>
              <a:off x="-1" y="0"/>
              <a:ext cx="2768278" cy="1107313"/>
            </a:xfrm>
            <a:prstGeom prst="chevron">
              <a:avLst>
                <a:gd name="adj" fmla="val 50000"/>
              </a:avLst>
            </a:prstGeom>
            <a:solidFill>
              <a:srgbClr val="90C226"/>
            </a:solidFill>
            <a:ln w="19050" cap="rnd">
              <a:solidFill>
                <a:srgbClr val="FFFFFF"/>
              </a:solidFill>
              <a:prstDash val="solid"/>
              <a:round/>
            </a:ln>
            <a:effectLst/>
          </p:spPr>
          <p:txBody>
            <a:bodyPr wrap="square" lIns="45718" tIns="45718" rIns="45718" bIns="45718" numCol="1" anchor="ctr">
              <a:noAutofit/>
            </a:bodyPr>
            <a:lstStyle/>
            <a:p>
              <a:pPr algn="ctr">
                <a:lnSpc>
                  <a:spcPct val="90000"/>
                </a:lnSpc>
                <a:defRPr sz="1800">
                  <a:solidFill>
                    <a:srgbClr val="FFFFFF"/>
                  </a:solidFill>
                  <a:latin typeface="Trebuchet MS"/>
                  <a:ea typeface="Trebuchet MS"/>
                  <a:cs typeface="Trebuchet MS"/>
                  <a:sym typeface="Trebuchet MS"/>
                </a:defRPr>
              </a:pPr>
            </a:p>
          </p:txBody>
        </p:sp>
        <p:sp>
          <p:nvSpPr>
            <p:cNvPr id="594" name="Google Shape;415;p34"/>
            <p:cNvSpPr txBox="1"/>
            <p:nvPr/>
          </p:nvSpPr>
          <p:spPr>
            <a:xfrm>
              <a:off x="584802" y="276159"/>
              <a:ext cx="1629819" cy="554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90000"/>
                </a:lnSpc>
                <a:defRPr sz="2000">
                  <a:solidFill>
                    <a:srgbClr val="FFFFFF"/>
                  </a:solidFill>
                  <a:latin typeface="Trebuchet MS"/>
                  <a:ea typeface="Trebuchet MS"/>
                  <a:cs typeface="Trebuchet MS"/>
                  <a:sym typeface="Trebuchet MS"/>
                </a:defRPr>
              </a:lvl1pPr>
            </a:lstStyle>
            <a:p>
              <a:pPr/>
              <a:r>
                <a:t>Compact Form Cultivar</a:t>
              </a:r>
            </a:p>
          </p:txBody>
        </p:sp>
      </p:grpSp>
      <p:grpSp>
        <p:nvGrpSpPr>
          <p:cNvPr id="598" name="Google Shape;416;p34"/>
          <p:cNvGrpSpPr/>
          <p:nvPr/>
        </p:nvGrpSpPr>
        <p:grpSpPr>
          <a:xfrm>
            <a:off x="5508274" y="3083555"/>
            <a:ext cx="2297672" cy="919071"/>
            <a:chOff x="0" y="0"/>
            <a:chExt cx="2297670" cy="919070"/>
          </a:xfrm>
        </p:grpSpPr>
        <p:sp>
          <p:nvSpPr>
            <p:cNvPr id="596" name="Google Shape;417;p34"/>
            <p:cNvSpPr/>
            <p:nvPr/>
          </p:nvSpPr>
          <p:spPr>
            <a:xfrm>
              <a:off x="-1" y="0"/>
              <a:ext cx="2297672" cy="919071"/>
            </a:xfrm>
            <a:prstGeom prst="chevron">
              <a:avLst>
                <a:gd name="adj" fmla="val 50000"/>
              </a:avLst>
            </a:prstGeom>
            <a:solidFill>
              <a:srgbClr val="DBE9CB">
                <a:alpha val="89803"/>
              </a:srgbClr>
            </a:solidFill>
            <a:ln w="19050" cap="rnd">
              <a:solidFill>
                <a:srgbClr val="DBE9CB">
                  <a:alpha val="89803"/>
                </a:srgbClr>
              </a:solidFill>
              <a:prstDash val="solid"/>
              <a:round/>
            </a:ln>
            <a:effectLst/>
          </p:spPr>
          <p:txBody>
            <a:bodyPr wrap="square" lIns="45718" tIns="45718" rIns="45718" bIns="45718" numCol="1" anchor="ctr">
              <a:noAutofit/>
            </a:bodyPr>
            <a:lstStyle/>
            <a:p>
              <a:pPr algn="ctr">
                <a:lnSpc>
                  <a:spcPct val="90000"/>
                </a:lnSpc>
                <a:defRPr sz="1800">
                  <a:latin typeface="Trebuchet MS"/>
                  <a:ea typeface="Trebuchet MS"/>
                  <a:cs typeface="Trebuchet MS"/>
                  <a:sym typeface="Trebuchet MS"/>
                </a:defRPr>
              </a:pPr>
            </a:p>
          </p:txBody>
        </p:sp>
        <p:sp>
          <p:nvSpPr>
            <p:cNvPr id="597" name="Google Shape;418;p34"/>
            <p:cNvSpPr txBox="1"/>
            <p:nvPr/>
          </p:nvSpPr>
          <p:spPr>
            <a:xfrm>
              <a:off x="490682" y="182038"/>
              <a:ext cx="1347455" cy="554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90000"/>
                </a:lnSpc>
                <a:defRPr sz="2000">
                  <a:latin typeface="Trebuchet MS"/>
                  <a:ea typeface="Trebuchet MS"/>
                  <a:cs typeface="Trebuchet MS"/>
                  <a:sym typeface="Trebuchet MS"/>
                </a:defRPr>
              </a:lvl1pPr>
            </a:lstStyle>
            <a:p>
              <a:pPr/>
              <a:r>
                <a:t>Fewer Flowers</a:t>
              </a:r>
            </a:p>
          </p:txBody>
        </p:sp>
      </p:grpSp>
      <p:grpSp>
        <p:nvGrpSpPr>
          <p:cNvPr id="601" name="Google Shape;419;p34"/>
          <p:cNvGrpSpPr/>
          <p:nvPr/>
        </p:nvGrpSpPr>
        <p:grpSpPr>
          <a:xfrm>
            <a:off x="7484267" y="3067231"/>
            <a:ext cx="2297672" cy="919071"/>
            <a:chOff x="0" y="0"/>
            <a:chExt cx="2297670" cy="919070"/>
          </a:xfrm>
        </p:grpSpPr>
        <p:sp>
          <p:nvSpPr>
            <p:cNvPr id="599" name="Google Shape;420;p34"/>
            <p:cNvSpPr/>
            <p:nvPr/>
          </p:nvSpPr>
          <p:spPr>
            <a:xfrm>
              <a:off x="0" y="0"/>
              <a:ext cx="2297672" cy="919071"/>
            </a:xfrm>
            <a:prstGeom prst="chevron">
              <a:avLst>
                <a:gd name="adj" fmla="val 50000"/>
              </a:avLst>
            </a:prstGeom>
            <a:solidFill>
              <a:srgbClr val="DBE9CB">
                <a:alpha val="89803"/>
              </a:srgbClr>
            </a:solidFill>
            <a:ln w="19050" cap="rnd">
              <a:solidFill>
                <a:srgbClr val="DBE9CB">
                  <a:alpha val="89803"/>
                </a:srgbClr>
              </a:solidFill>
              <a:prstDash val="solid"/>
              <a:round/>
            </a:ln>
            <a:effectLst/>
          </p:spPr>
          <p:txBody>
            <a:bodyPr wrap="square" lIns="45718" tIns="45718" rIns="45718" bIns="45718" numCol="1" anchor="ctr">
              <a:noAutofit/>
            </a:bodyPr>
            <a:lstStyle/>
            <a:p>
              <a:pPr algn="ctr">
                <a:lnSpc>
                  <a:spcPct val="90000"/>
                </a:lnSpc>
                <a:defRPr sz="1800">
                  <a:latin typeface="Trebuchet MS"/>
                  <a:ea typeface="Trebuchet MS"/>
                  <a:cs typeface="Trebuchet MS"/>
                  <a:sym typeface="Trebuchet MS"/>
                </a:defRPr>
              </a:pPr>
            </a:p>
          </p:txBody>
        </p:sp>
        <p:sp>
          <p:nvSpPr>
            <p:cNvPr id="600" name="Google Shape;421;p34"/>
            <p:cNvSpPr txBox="1"/>
            <p:nvPr/>
          </p:nvSpPr>
          <p:spPr>
            <a:xfrm>
              <a:off x="484452" y="218868"/>
              <a:ext cx="1353685" cy="481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a:lnSpc>
                  <a:spcPct val="90000"/>
                </a:lnSpc>
                <a:defRPr sz="1600">
                  <a:latin typeface="Trebuchet MS"/>
                  <a:ea typeface="Trebuchet MS"/>
                  <a:cs typeface="Trebuchet MS"/>
                  <a:sym typeface="Trebuchet MS"/>
                </a:defRPr>
              </a:pPr>
              <a:r>
                <a:t>Less</a:t>
              </a:r>
              <a:r>
                <a:rPr sz="1800"/>
                <a:t> </a:t>
              </a:r>
              <a:r>
                <a:t>Desirable to Pollinators</a:t>
              </a:r>
            </a:p>
          </p:txBody>
        </p:sp>
      </p:grpSp>
      <p:grpSp>
        <p:nvGrpSpPr>
          <p:cNvPr id="604" name="Google Shape;422;p34"/>
          <p:cNvGrpSpPr/>
          <p:nvPr/>
        </p:nvGrpSpPr>
        <p:grpSpPr>
          <a:xfrm>
            <a:off x="3099873" y="4251766"/>
            <a:ext cx="2768280" cy="1107315"/>
            <a:chOff x="0" y="0"/>
            <a:chExt cx="2768278" cy="1107313"/>
          </a:xfrm>
        </p:grpSpPr>
        <p:sp>
          <p:nvSpPr>
            <p:cNvPr id="602" name="Google Shape;423;p34"/>
            <p:cNvSpPr/>
            <p:nvPr/>
          </p:nvSpPr>
          <p:spPr>
            <a:xfrm>
              <a:off x="-1" y="0"/>
              <a:ext cx="2768279" cy="1107315"/>
            </a:xfrm>
            <a:prstGeom prst="chevron">
              <a:avLst>
                <a:gd name="adj" fmla="val 50000"/>
              </a:avLst>
            </a:prstGeom>
            <a:solidFill>
              <a:srgbClr val="90C226"/>
            </a:solidFill>
            <a:ln w="19050" cap="rnd">
              <a:solidFill>
                <a:srgbClr val="FFFFFF"/>
              </a:solidFill>
              <a:prstDash val="solid"/>
              <a:round/>
            </a:ln>
            <a:effectLst/>
          </p:spPr>
          <p:txBody>
            <a:bodyPr wrap="square" lIns="45718" tIns="45718" rIns="45718" bIns="45718" numCol="1" anchor="ctr">
              <a:noAutofit/>
            </a:bodyPr>
            <a:lstStyle/>
            <a:p>
              <a:pPr algn="ctr">
                <a:lnSpc>
                  <a:spcPct val="90000"/>
                </a:lnSpc>
                <a:defRPr sz="1800">
                  <a:solidFill>
                    <a:srgbClr val="FFFFFF"/>
                  </a:solidFill>
                  <a:latin typeface="Trebuchet MS"/>
                  <a:ea typeface="Trebuchet MS"/>
                  <a:cs typeface="Trebuchet MS"/>
                  <a:sym typeface="Trebuchet MS"/>
                </a:defRPr>
              </a:pPr>
            </a:p>
          </p:txBody>
        </p:sp>
        <p:sp>
          <p:nvSpPr>
            <p:cNvPr id="603" name="Google Shape;424;p34"/>
            <p:cNvSpPr txBox="1"/>
            <p:nvPr/>
          </p:nvSpPr>
          <p:spPr>
            <a:xfrm>
              <a:off x="584802" y="144714"/>
              <a:ext cx="1629820" cy="81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90000"/>
                </a:lnSpc>
                <a:defRPr sz="2000">
                  <a:solidFill>
                    <a:srgbClr val="FFFFFF"/>
                  </a:solidFill>
                  <a:latin typeface="Trebuchet MS"/>
                  <a:ea typeface="Trebuchet MS"/>
                  <a:cs typeface="Trebuchet MS"/>
                  <a:sym typeface="Trebuchet MS"/>
                </a:defRPr>
              </a:lvl1pPr>
            </a:lstStyle>
            <a:p>
              <a:pPr/>
              <a:r>
                <a:t>Double-flowered Cultivar</a:t>
              </a:r>
            </a:p>
          </p:txBody>
        </p:sp>
      </p:grpSp>
      <p:grpSp>
        <p:nvGrpSpPr>
          <p:cNvPr id="607" name="Google Shape;425;p34"/>
          <p:cNvGrpSpPr/>
          <p:nvPr/>
        </p:nvGrpSpPr>
        <p:grpSpPr>
          <a:xfrm>
            <a:off x="5508274" y="4345887"/>
            <a:ext cx="2297672" cy="919073"/>
            <a:chOff x="0" y="0"/>
            <a:chExt cx="2297670" cy="919072"/>
          </a:xfrm>
        </p:grpSpPr>
        <p:sp>
          <p:nvSpPr>
            <p:cNvPr id="605" name="Google Shape;426;p34"/>
            <p:cNvSpPr/>
            <p:nvPr/>
          </p:nvSpPr>
          <p:spPr>
            <a:xfrm>
              <a:off x="-1" y="-1"/>
              <a:ext cx="2297672" cy="919074"/>
            </a:xfrm>
            <a:prstGeom prst="chevron">
              <a:avLst>
                <a:gd name="adj" fmla="val 50000"/>
              </a:avLst>
            </a:prstGeom>
            <a:solidFill>
              <a:srgbClr val="DBE9CB">
                <a:alpha val="89803"/>
              </a:srgbClr>
            </a:solidFill>
            <a:ln w="19050" cap="rnd">
              <a:solidFill>
                <a:srgbClr val="DBE9CB">
                  <a:alpha val="89803"/>
                </a:srgbClr>
              </a:solidFill>
              <a:prstDash val="solid"/>
              <a:round/>
            </a:ln>
            <a:effectLst/>
          </p:spPr>
          <p:txBody>
            <a:bodyPr wrap="square" lIns="45718" tIns="45718" rIns="45718" bIns="45718" numCol="1" anchor="ctr">
              <a:noAutofit/>
            </a:bodyPr>
            <a:lstStyle/>
            <a:p>
              <a:pPr algn="ctr">
                <a:lnSpc>
                  <a:spcPct val="90000"/>
                </a:lnSpc>
                <a:defRPr sz="1800">
                  <a:latin typeface="Trebuchet MS"/>
                  <a:ea typeface="Trebuchet MS"/>
                  <a:cs typeface="Trebuchet MS"/>
                  <a:sym typeface="Trebuchet MS"/>
                </a:defRPr>
              </a:pPr>
            </a:p>
          </p:txBody>
        </p:sp>
        <p:sp>
          <p:nvSpPr>
            <p:cNvPr id="606" name="Google Shape;427;p34"/>
            <p:cNvSpPr txBox="1"/>
            <p:nvPr/>
          </p:nvSpPr>
          <p:spPr>
            <a:xfrm>
              <a:off x="490682" y="182038"/>
              <a:ext cx="1347455" cy="554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90000"/>
                </a:lnSpc>
                <a:defRPr sz="2000">
                  <a:latin typeface="Trebuchet MS"/>
                  <a:ea typeface="Trebuchet MS"/>
                  <a:cs typeface="Trebuchet MS"/>
                  <a:sym typeface="Trebuchet MS"/>
                </a:defRPr>
              </a:lvl1pPr>
            </a:lstStyle>
            <a:p>
              <a:pPr/>
              <a:r>
                <a:t>More sterile</a:t>
              </a:r>
            </a:p>
          </p:txBody>
        </p:sp>
      </p:grpSp>
      <p:grpSp>
        <p:nvGrpSpPr>
          <p:cNvPr id="610" name="Google Shape;428;p34"/>
          <p:cNvGrpSpPr/>
          <p:nvPr/>
        </p:nvGrpSpPr>
        <p:grpSpPr>
          <a:xfrm>
            <a:off x="7484267" y="4345887"/>
            <a:ext cx="2297672" cy="919073"/>
            <a:chOff x="0" y="0"/>
            <a:chExt cx="2297670" cy="919072"/>
          </a:xfrm>
        </p:grpSpPr>
        <p:sp>
          <p:nvSpPr>
            <p:cNvPr id="608" name="Google Shape;429;p34"/>
            <p:cNvSpPr/>
            <p:nvPr/>
          </p:nvSpPr>
          <p:spPr>
            <a:xfrm>
              <a:off x="0" y="-1"/>
              <a:ext cx="2297672" cy="919074"/>
            </a:xfrm>
            <a:prstGeom prst="chevron">
              <a:avLst>
                <a:gd name="adj" fmla="val 50000"/>
              </a:avLst>
            </a:prstGeom>
            <a:solidFill>
              <a:srgbClr val="DBE9CB">
                <a:alpha val="89803"/>
              </a:srgbClr>
            </a:solidFill>
            <a:ln w="19050" cap="rnd">
              <a:solidFill>
                <a:srgbClr val="DBE9CB">
                  <a:alpha val="89803"/>
                </a:srgbClr>
              </a:solidFill>
              <a:prstDash val="solid"/>
              <a:round/>
            </a:ln>
            <a:effectLst/>
          </p:spPr>
          <p:txBody>
            <a:bodyPr wrap="square" lIns="45718" tIns="45718" rIns="45718" bIns="45718" numCol="1" anchor="ctr">
              <a:noAutofit/>
            </a:bodyPr>
            <a:lstStyle/>
            <a:p>
              <a:pPr algn="ctr">
                <a:lnSpc>
                  <a:spcPct val="90000"/>
                </a:lnSpc>
                <a:defRPr sz="1800">
                  <a:latin typeface="Trebuchet MS"/>
                  <a:ea typeface="Trebuchet MS"/>
                  <a:cs typeface="Trebuchet MS"/>
                  <a:sym typeface="Trebuchet MS"/>
                </a:defRPr>
              </a:pPr>
            </a:p>
          </p:txBody>
        </p:sp>
        <p:sp>
          <p:nvSpPr>
            <p:cNvPr id="609" name="Google Shape;430;p34"/>
            <p:cNvSpPr txBox="1"/>
            <p:nvPr/>
          </p:nvSpPr>
          <p:spPr>
            <a:xfrm>
              <a:off x="484452" y="230298"/>
              <a:ext cx="1353686" cy="4584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90000"/>
                </a:lnSpc>
                <a:defRPr sz="1600">
                  <a:latin typeface="Trebuchet MS"/>
                  <a:ea typeface="Trebuchet MS"/>
                  <a:cs typeface="Trebuchet MS"/>
                  <a:sym typeface="Trebuchet MS"/>
                </a:defRPr>
              </a:lvl1pPr>
            </a:lstStyle>
            <a:p>
              <a:pPr/>
              <a:r>
                <a:t>Less Desirable to Pollinators</a:t>
              </a:r>
            </a:p>
          </p:txBody>
        </p:sp>
      </p:grpSp>
      <p:grpSp>
        <p:nvGrpSpPr>
          <p:cNvPr id="613" name="Google Shape;431;p34"/>
          <p:cNvGrpSpPr/>
          <p:nvPr/>
        </p:nvGrpSpPr>
        <p:grpSpPr>
          <a:xfrm>
            <a:off x="3099874" y="5514099"/>
            <a:ext cx="2768279" cy="1107315"/>
            <a:chOff x="0" y="0"/>
            <a:chExt cx="2768277" cy="1107313"/>
          </a:xfrm>
        </p:grpSpPr>
        <p:sp>
          <p:nvSpPr>
            <p:cNvPr id="611" name="Google Shape;432;p34"/>
            <p:cNvSpPr/>
            <p:nvPr/>
          </p:nvSpPr>
          <p:spPr>
            <a:xfrm>
              <a:off x="0" y="0"/>
              <a:ext cx="2768278" cy="1107315"/>
            </a:xfrm>
            <a:prstGeom prst="chevron">
              <a:avLst>
                <a:gd name="adj" fmla="val 50000"/>
              </a:avLst>
            </a:prstGeom>
            <a:solidFill>
              <a:srgbClr val="90C226"/>
            </a:solidFill>
            <a:ln w="19050" cap="rnd">
              <a:solidFill>
                <a:srgbClr val="FFFFFF"/>
              </a:solidFill>
              <a:prstDash val="solid"/>
              <a:round/>
            </a:ln>
            <a:effectLst/>
          </p:spPr>
          <p:txBody>
            <a:bodyPr wrap="square" lIns="45718" tIns="45718" rIns="45718" bIns="45718" numCol="1" anchor="ctr">
              <a:noAutofit/>
            </a:bodyPr>
            <a:lstStyle/>
            <a:p>
              <a:pPr algn="ctr">
                <a:lnSpc>
                  <a:spcPct val="90000"/>
                </a:lnSpc>
                <a:defRPr sz="1800">
                  <a:solidFill>
                    <a:srgbClr val="FFFFFF"/>
                  </a:solidFill>
                  <a:latin typeface="Trebuchet MS"/>
                  <a:ea typeface="Trebuchet MS"/>
                  <a:cs typeface="Trebuchet MS"/>
                  <a:sym typeface="Trebuchet MS"/>
                </a:defRPr>
              </a:pPr>
            </a:p>
          </p:txBody>
        </p:sp>
        <p:sp>
          <p:nvSpPr>
            <p:cNvPr id="612" name="Google Shape;433;p34"/>
            <p:cNvSpPr txBox="1"/>
            <p:nvPr/>
          </p:nvSpPr>
          <p:spPr>
            <a:xfrm>
              <a:off x="584802" y="93914"/>
              <a:ext cx="1629820" cy="9194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a:lnSpc>
                  <a:spcPct val="90000"/>
                </a:lnSpc>
                <a:defRPr sz="2000">
                  <a:solidFill>
                    <a:srgbClr val="FFFFFF"/>
                  </a:solidFill>
                  <a:latin typeface="Trebuchet MS"/>
                  <a:ea typeface="Trebuchet MS"/>
                  <a:cs typeface="Trebuchet MS"/>
                  <a:sym typeface="Trebuchet MS"/>
                </a:defRPr>
              </a:pPr>
              <a:r>
                <a:t>Quantity/</a:t>
              </a:r>
            </a:p>
            <a:p>
              <a:pPr algn="ctr">
                <a:lnSpc>
                  <a:spcPct val="90000"/>
                </a:lnSpc>
                <a:spcBef>
                  <a:spcPts val="800"/>
                </a:spcBef>
                <a:defRPr sz="2000">
                  <a:solidFill>
                    <a:srgbClr val="FFFFFF"/>
                  </a:solidFill>
                  <a:latin typeface="Trebuchet MS"/>
                  <a:ea typeface="Trebuchet MS"/>
                  <a:cs typeface="Trebuchet MS"/>
                  <a:sym typeface="Trebuchet MS"/>
                </a:defRPr>
              </a:pPr>
              <a:r>
                <a:t>Quality of Nectar</a:t>
              </a:r>
            </a:p>
          </p:txBody>
        </p:sp>
      </p:grpSp>
      <p:grpSp>
        <p:nvGrpSpPr>
          <p:cNvPr id="616" name="Google Shape;434;p34"/>
          <p:cNvGrpSpPr/>
          <p:nvPr/>
        </p:nvGrpSpPr>
        <p:grpSpPr>
          <a:xfrm>
            <a:off x="5508274" y="5608220"/>
            <a:ext cx="2297672" cy="919072"/>
            <a:chOff x="0" y="0"/>
            <a:chExt cx="2297670" cy="919070"/>
          </a:xfrm>
        </p:grpSpPr>
        <p:sp>
          <p:nvSpPr>
            <p:cNvPr id="614" name="Google Shape;435;p34"/>
            <p:cNvSpPr/>
            <p:nvPr/>
          </p:nvSpPr>
          <p:spPr>
            <a:xfrm>
              <a:off x="-1" y="0"/>
              <a:ext cx="2297672" cy="919071"/>
            </a:xfrm>
            <a:prstGeom prst="chevron">
              <a:avLst>
                <a:gd name="adj" fmla="val 50000"/>
              </a:avLst>
            </a:prstGeom>
            <a:solidFill>
              <a:srgbClr val="DBE9CB">
                <a:alpha val="89803"/>
              </a:srgbClr>
            </a:solidFill>
            <a:ln w="19050" cap="rnd">
              <a:solidFill>
                <a:srgbClr val="DBE9CB">
                  <a:alpha val="89803"/>
                </a:srgbClr>
              </a:solidFill>
              <a:prstDash val="solid"/>
              <a:round/>
            </a:ln>
            <a:effectLst/>
          </p:spPr>
          <p:txBody>
            <a:bodyPr wrap="square" lIns="45718" tIns="45718" rIns="45718" bIns="45718" numCol="1" anchor="ctr">
              <a:noAutofit/>
            </a:bodyPr>
            <a:lstStyle/>
            <a:p>
              <a:pPr algn="ctr">
                <a:lnSpc>
                  <a:spcPct val="90000"/>
                </a:lnSpc>
                <a:defRPr sz="1800">
                  <a:latin typeface="Trebuchet MS"/>
                  <a:ea typeface="Trebuchet MS"/>
                  <a:cs typeface="Trebuchet MS"/>
                  <a:sym typeface="Trebuchet MS"/>
                </a:defRPr>
              </a:pPr>
            </a:p>
          </p:txBody>
        </p:sp>
        <p:sp>
          <p:nvSpPr>
            <p:cNvPr id="615" name="Google Shape;436;p34"/>
            <p:cNvSpPr txBox="1"/>
            <p:nvPr/>
          </p:nvSpPr>
          <p:spPr>
            <a:xfrm>
              <a:off x="490682" y="313483"/>
              <a:ext cx="1347455" cy="292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90000"/>
                </a:lnSpc>
                <a:defRPr sz="2000">
                  <a:latin typeface="Trebuchet MS"/>
                  <a:ea typeface="Trebuchet MS"/>
                  <a:cs typeface="Trebuchet MS"/>
                  <a:sym typeface="Trebuchet MS"/>
                </a:defRPr>
              </a:lvl1pPr>
            </a:lstStyle>
            <a:p>
              <a:pPr/>
              <a:r>
                <a:t>Varied</a:t>
              </a:r>
            </a:p>
          </p:txBody>
        </p:sp>
      </p:grpSp>
      <p:grpSp>
        <p:nvGrpSpPr>
          <p:cNvPr id="619" name="Google Shape;437;p34"/>
          <p:cNvGrpSpPr/>
          <p:nvPr/>
        </p:nvGrpSpPr>
        <p:grpSpPr>
          <a:xfrm>
            <a:off x="7484267" y="5608220"/>
            <a:ext cx="2297672" cy="919072"/>
            <a:chOff x="0" y="0"/>
            <a:chExt cx="2297670" cy="919070"/>
          </a:xfrm>
        </p:grpSpPr>
        <p:sp>
          <p:nvSpPr>
            <p:cNvPr id="617" name="Google Shape;438;p34"/>
            <p:cNvSpPr/>
            <p:nvPr/>
          </p:nvSpPr>
          <p:spPr>
            <a:xfrm>
              <a:off x="0" y="0"/>
              <a:ext cx="2297672" cy="919071"/>
            </a:xfrm>
            <a:prstGeom prst="chevron">
              <a:avLst>
                <a:gd name="adj" fmla="val 50000"/>
              </a:avLst>
            </a:prstGeom>
            <a:solidFill>
              <a:srgbClr val="DBE9CB">
                <a:alpha val="89803"/>
              </a:srgbClr>
            </a:solidFill>
            <a:ln w="19050" cap="rnd">
              <a:solidFill>
                <a:srgbClr val="DBE9CB">
                  <a:alpha val="89803"/>
                </a:srgbClr>
              </a:solidFill>
              <a:prstDash val="solid"/>
              <a:round/>
            </a:ln>
            <a:effectLst/>
          </p:spPr>
          <p:txBody>
            <a:bodyPr wrap="square" lIns="45718" tIns="45718" rIns="45718" bIns="45718" numCol="1" anchor="ctr">
              <a:noAutofit/>
            </a:bodyPr>
            <a:lstStyle/>
            <a:p>
              <a:pPr algn="ctr">
                <a:lnSpc>
                  <a:spcPct val="90000"/>
                </a:lnSpc>
                <a:defRPr sz="1800">
                  <a:latin typeface="Trebuchet MS"/>
                  <a:ea typeface="Trebuchet MS"/>
                  <a:cs typeface="Trebuchet MS"/>
                  <a:sym typeface="Trebuchet MS"/>
                </a:defRPr>
              </a:pPr>
            </a:p>
          </p:txBody>
        </p:sp>
        <p:sp>
          <p:nvSpPr>
            <p:cNvPr id="618" name="Google Shape;439;p34"/>
            <p:cNvSpPr txBox="1"/>
            <p:nvPr/>
          </p:nvSpPr>
          <p:spPr>
            <a:xfrm>
              <a:off x="484452" y="338883"/>
              <a:ext cx="1353686"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90000"/>
                </a:lnSpc>
                <a:defRPr sz="1600">
                  <a:latin typeface="Trebuchet MS"/>
                  <a:ea typeface="Trebuchet MS"/>
                  <a:cs typeface="Trebuchet MS"/>
                  <a:sym typeface="Trebuchet MS"/>
                </a:defRPr>
              </a:lvl1pPr>
            </a:lstStyle>
            <a:p>
              <a:pPr/>
              <a:r>
                <a:t>Mixed Results</a:t>
              </a:r>
            </a:p>
          </p:txBody>
        </p:sp>
      </p:gr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23" name="Google Shape;444;p35" descr="Google Shape;444;p35"/>
          <p:cNvPicPr>
            <a:picLocks noChangeAspect="1"/>
          </p:cNvPicPr>
          <p:nvPr/>
        </p:nvPicPr>
        <p:blipFill>
          <a:blip r:embed="rId3">
            <a:extLst/>
          </a:blip>
          <a:stretch>
            <a:fillRect/>
          </a:stretch>
        </p:blipFill>
        <p:spPr>
          <a:xfrm>
            <a:off x="-67754" y="0"/>
            <a:ext cx="12192003" cy="6858001"/>
          </a:xfrm>
          <a:prstGeom prst="rect">
            <a:avLst/>
          </a:prstGeom>
          <a:ln w="12700">
            <a:miter lim="400000"/>
          </a:ln>
        </p:spPr>
      </p:pic>
      <p:grpSp>
        <p:nvGrpSpPr>
          <p:cNvPr id="626" name="Google Shape;445;p35"/>
          <p:cNvGrpSpPr/>
          <p:nvPr/>
        </p:nvGrpSpPr>
        <p:grpSpPr>
          <a:xfrm>
            <a:off x="0" y="6636948"/>
            <a:ext cx="12192000" cy="350620"/>
            <a:chOff x="0" y="0"/>
            <a:chExt cx="12192000" cy="350619"/>
          </a:xfrm>
        </p:grpSpPr>
        <p:sp>
          <p:nvSpPr>
            <p:cNvPr id="624" name="Google Shape;446;p35"/>
            <p:cNvSpPr/>
            <p:nvPr/>
          </p:nvSpPr>
          <p:spPr>
            <a:xfrm>
              <a:off x="0" y="129611"/>
              <a:ext cx="12192000" cy="91443"/>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625" name="Google Shape;447;p35"/>
            <p:cNvSpPr txBox="1"/>
            <p:nvPr/>
          </p:nvSpPr>
          <p:spPr>
            <a:xfrm>
              <a:off x="45717" y="0"/>
              <a:ext cx="12100564"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627" name="Google Shape;448;p35" descr="Google Shape;448;p35"/>
          <p:cNvPicPr>
            <a:picLocks noChangeAspect="1"/>
          </p:cNvPicPr>
          <p:nvPr/>
        </p:nvPicPr>
        <p:blipFill>
          <a:blip r:embed="rId5">
            <a:alphaModFix amt="70000"/>
            <a:extLst/>
          </a:blip>
          <a:stretch>
            <a:fillRect/>
          </a:stretch>
        </p:blipFill>
        <p:spPr>
          <a:xfrm>
            <a:off x="11319633" y="136185"/>
            <a:ext cx="729699" cy="729700"/>
          </a:xfrm>
          <a:prstGeom prst="rect">
            <a:avLst/>
          </a:prstGeom>
          <a:ln w="12700">
            <a:miter lim="400000"/>
          </a:ln>
        </p:spPr>
      </p:pic>
      <p:sp>
        <p:nvSpPr>
          <p:cNvPr id="628" name="Title 1"/>
          <p:cNvSpPr txBox="1"/>
          <p:nvPr>
            <p:ph type="title"/>
          </p:nvPr>
        </p:nvSpPr>
        <p:spPr>
          <a:xfrm>
            <a:off x="1524000" y="-2387601"/>
            <a:ext cx="9144000" cy="2387601"/>
          </a:xfrm>
          <a:prstGeom prst="rect">
            <a:avLst/>
          </a:prstGeom>
        </p:spPr>
        <p:txBody>
          <a:bodyPr/>
          <a:lstStyle>
            <a:lvl1pPr>
              <a:defRPr sz="1000"/>
            </a:lvl1pPr>
          </a:lstStyle>
          <a:p>
            <a:pPr/>
            <a:r>
              <a:t>Cultivars versus native plants 2</a:t>
            </a:r>
          </a:p>
        </p:txBody>
      </p:sp>
      <p:sp>
        <p:nvSpPr>
          <p:cNvPr id="629" name="Google Shape;453;p35"/>
          <p:cNvSpPr txBox="1"/>
          <p:nvPr/>
        </p:nvSpPr>
        <p:spPr>
          <a:xfrm>
            <a:off x="1605573" y="1115438"/>
            <a:ext cx="2725695" cy="74265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ctr">
              <a:defRPr sz="2200">
                <a:latin typeface="+mn-lt"/>
                <a:ea typeface="+mn-ea"/>
                <a:cs typeface="+mn-cs"/>
                <a:sym typeface="Arial"/>
              </a:defRPr>
            </a:pPr>
            <a:r>
              <a:t>Echinacea </a:t>
            </a:r>
            <a:br/>
            <a:r>
              <a:t>purpurea (Native)</a:t>
            </a:r>
          </a:p>
        </p:txBody>
      </p:sp>
      <p:sp>
        <p:nvSpPr>
          <p:cNvPr id="630" name="Google Shape;454;p35"/>
          <p:cNvSpPr txBox="1"/>
          <p:nvPr/>
        </p:nvSpPr>
        <p:spPr>
          <a:xfrm>
            <a:off x="4991060" y="1177238"/>
            <a:ext cx="2074373" cy="74265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ctr">
              <a:defRPr sz="2200">
                <a:latin typeface="+mn-lt"/>
                <a:ea typeface="+mn-ea"/>
                <a:cs typeface="+mn-cs"/>
                <a:sym typeface="Arial"/>
              </a:defRPr>
            </a:pPr>
            <a:r>
              <a:t>Echinacea </a:t>
            </a:r>
            <a:br/>
            <a:r>
              <a:t>‘White Swan’ </a:t>
            </a:r>
          </a:p>
        </p:txBody>
      </p:sp>
      <p:sp>
        <p:nvSpPr>
          <p:cNvPr id="631" name="Google Shape;455;p35"/>
          <p:cNvSpPr txBox="1"/>
          <p:nvPr/>
        </p:nvSpPr>
        <p:spPr>
          <a:xfrm>
            <a:off x="7723344" y="1167729"/>
            <a:ext cx="3026874" cy="74265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ctr">
              <a:defRPr sz="2200">
                <a:latin typeface="+mn-lt"/>
                <a:ea typeface="+mn-ea"/>
                <a:cs typeface="+mn-cs"/>
                <a:sym typeface="Arial"/>
              </a:defRPr>
            </a:pPr>
            <a:r>
              <a:t>Echinacea </a:t>
            </a:r>
            <a:br/>
            <a:r>
              <a:t>‘Double Pink Surprise’</a:t>
            </a:r>
          </a:p>
        </p:txBody>
      </p:sp>
      <p:pic>
        <p:nvPicPr>
          <p:cNvPr id="632" name="Google Shape;450;p35" descr="Google Shape;450;p35"/>
          <p:cNvPicPr>
            <a:picLocks noChangeAspect="1"/>
          </p:cNvPicPr>
          <p:nvPr/>
        </p:nvPicPr>
        <p:blipFill>
          <a:blip r:embed="rId6">
            <a:extLst/>
          </a:blip>
          <a:stretch>
            <a:fillRect/>
          </a:stretch>
        </p:blipFill>
        <p:spPr>
          <a:xfrm>
            <a:off x="1496501" y="2291426"/>
            <a:ext cx="2943842" cy="3914845"/>
          </a:xfrm>
          <a:prstGeom prst="rect">
            <a:avLst/>
          </a:prstGeom>
          <a:ln w="12700">
            <a:miter lim="400000"/>
          </a:ln>
        </p:spPr>
      </p:pic>
      <p:sp>
        <p:nvSpPr>
          <p:cNvPr id="633" name="Google Shape;457;p35"/>
          <p:cNvSpPr txBox="1"/>
          <p:nvPr/>
        </p:nvSpPr>
        <p:spPr>
          <a:xfrm>
            <a:off x="1594204" y="5942014"/>
            <a:ext cx="2086457" cy="26421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200">
                <a:solidFill>
                  <a:srgbClr val="FFFFFF"/>
                </a:solidFill>
                <a:latin typeface="+mn-lt"/>
                <a:ea typeface="+mn-ea"/>
                <a:cs typeface="+mn-cs"/>
                <a:sym typeface="Arial"/>
              </a:defRPr>
            </a:lvl1pPr>
          </a:lstStyle>
          <a:p>
            <a:pPr/>
            <a:r>
              <a:t>Photo Credit: Sarah Bingham</a:t>
            </a:r>
          </a:p>
        </p:txBody>
      </p:sp>
      <p:pic>
        <p:nvPicPr>
          <p:cNvPr id="634" name="Google Shape;451;p35" descr="Google Shape;451;p35"/>
          <p:cNvPicPr>
            <a:picLocks noChangeAspect="1"/>
          </p:cNvPicPr>
          <p:nvPr/>
        </p:nvPicPr>
        <p:blipFill>
          <a:blip r:embed="rId7">
            <a:extLst/>
          </a:blip>
          <a:stretch>
            <a:fillRect/>
          </a:stretch>
        </p:blipFill>
        <p:spPr>
          <a:xfrm>
            <a:off x="4657983" y="2309865"/>
            <a:ext cx="2943842" cy="3930258"/>
          </a:xfrm>
          <a:prstGeom prst="rect">
            <a:avLst/>
          </a:prstGeom>
          <a:ln w="12700">
            <a:miter lim="400000"/>
          </a:ln>
        </p:spPr>
      </p:pic>
      <p:sp>
        <p:nvSpPr>
          <p:cNvPr id="635" name="Google Shape;456;p35"/>
          <p:cNvSpPr txBox="1"/>
          <p:nvPr/>
        </p:nvSpPr>
        <p:spPr>
          <a:xfrm>
            <a:off x="4696440" y="5942014"/>
            <a:ext cx="1899978" cy="26421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200">
                <a:solidFill>
                  <a:srgbClr val="FFFFFF"/>
                </a:solidFill>
                <a:latin typeface="+mn-lt"/>
                <a:ea typeface="+mn-ea"/>
                <a:cs typeface="+mn-cs"/>
                <a:sym typeface="Arial"/>
              </a:defRPr>
            </a:lvl1pPr>
          </a:lstStyle>
          <a:p>
            <a:pPr/>
            <a:r>
              <a:t>Photo credit: Susan Martin</a:t>
            </a:r>
          </a:p>
        </p:txBody>
      </p:sp>
      <p:pic>
        <p:nvPicPr>
          <p:cNvPr id="636" name="Picture 4" descr="Picture 4"/>
          <p:cNvPicPr>
            <a:picLocks noChangeAspect="1"/>
          </p:cNvPicPr>
          <p:nvPr/>
        </p:nvPicPr>
        <p:blipFill>
          <a:blip r:embed="rId8">
            <a:extLst/>
          </a:blip>
          <a:stretch>
            <a:fillRect/>
          </a:stretch>
        </p:blipFill>
        <p:spPr>
          <a:xfrm>
            <a:off x="7819466" y="2341109"/>
            <a:ext cx="3239832" cy="3899014"/>
          </a:xfrm>
          <a:prstGeom prst="rect">
            <a:avLst/>
          </a:prstGeom>
          <a:ln w="12700">
            <a:miter lim="400000"/>
          </a:ln>
        </p:spPr>
      </p:pic>
      <p:sp>
        <p:nvSpPr>
          <p:cNvPr id="637" name="TextBox 5"/>
          <p:cNvSpPr txBox="1"/>
          <p:nvPr/>
        </p:nvSpPr>
        <p:spPr>
          <a:xfrm>
            <a:off x="7865185" y="5690269"/>
            <a:ext cx="3148392" cy="468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900">
                <a:solidFill>
                  <a:srgbClr val="FFFFFF"/>
                </a:solidFill>
                <a:latin typeface="+mn-lt"/>
                <a:ea typeface="+mn-ea"/>
                <a:cs typeface="+mn-cs"/>
                <a:sym typeface="Arial"/>
              </a:defRPr>
            </a:lvl1pPr>
          </a:lstStyle>
          <a:p>
            <a:pPr/>
            <a:r>
              <a:t>Photo credit: Ltshears CC BY-SA 3.0 via Wikimedia Commons https://commons.wikimedia.org/wiki/File:Pink_Double_Delight_Coneflower_001.jpg</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41" name="Google Shape;462;p36" descr="Google Shape;462;p36"/>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642" name="Google Shape;463;p36"/>
          <p:cNvSpPr txBox="1"/>
          <p:nvPr>
            <p:ph type="title"/>
          </p:nvPr>
        </p:nvSpPr>
        <p:spPr>
          <a:xfrm>
            <a:off x="1125523" y="788298"/>
            <a:ext cx="9941104" cy="2930103"/>
          </a:xfrm>
          <a:prstGeom prst="rect">
            <a:avLst/>
          </a:prstGeom>
        </p:spPr>
        <p:txBody>
          <a:bodyPr lIns="0" tIns="0" rIns="0" bIns="0"/>
          <a:lstStyle/>
          <a:p>
            <a:pPr algn="l">
              <a:defRPr i="1" sz="2900">
                <a:solidFill>
                  <a:srgbClr val="AA0D35"/>
                </a:solidFill>
              </a:defRPr>
            </a:pPr>
            <a:r>
              <a:t>“Choosing a cultivar that’s </a:t>
            </a:r>
            <a:r>
              <a:rPr b="1" i="0" sz="4500">
                <a:solidFill>
                  <a:srgbClr val="000000"/>
                </a:solidFill>
              </a:rPr>
              <a:t>as close to the native species as possible—in morphology, bloom time, and color</a:t>
            </a:r>
            <a:r>
              <a:t>—is going to increase the likelihood that it’s a comparable substitution.”</a:t>
            </a:r>
            <a:br/>
            <a:r>
              <a:rPr i="0" sz="1500">
                <a:solidFill>
                  <a:srgbClr val="000000"/>
                </a:solidFill>
              </a:rPr>
              <a:t>Dr. Annie White </a:t>
            </a:r>
            <a:r>
              <a:rPr i="0" sz="1500">
                <a:solidFill>
                  <a:srgbClr val="90C226"/>
                </a:solidFill>
              </a:rPr>
              <a:t> </a:t>
            </a:r>
          </a:p>
        </p:txBody>
      </p:sp>
      <p:grpSp>
        <p:nvGrpSpPr>
          <p:cNvPr id="645" name="Google Shape;464;p36"/>
          <p:cNvGrpSpPr/>
          <p:nvPr/>
        </p:nvGrpSpPr>
        <p:grpSpPr>
          <a:xfrm>
            <a:off x="0" y="6636948"/>
            <a:ext cx="12192000" cy="350620"/>
            <a:chOff x="0" y="0"/>
            <a:chExt cx="12192000" cy="350619"/>
          </a:xfrm>
        </p:grpSpPr>
        <p:sp>
          <p:nvSpPr>
            <p:cNvPr id="643" name="Google Shape;465;p36"/>
            <p:cNvSpPr/>
            <p:nvPr/>
          </p:nvSpPr>
          <p:spPr>
            <a:xfrm>
              <a:off x="0" y="129611"/>
              <a:ext cx="12192000" cy="91443"/>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644" name="Google Shape;466;p36"/>
            <p:cNvSpPr txBox="1"/>
            <p:nvPr/>
          </p:nvSpPr>
          <p:spPr>
            <a:xfrm>
              <a:off x="45717" y="0"/>
              <a:ext cx="12100564"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646" name="Google Shape;467;p36" descr="Google Shape;467;p36"/>
          <p:cNvPicPr>
            <a:picLocks noChangeAspect="1"/>
          </p:cNvPicPr>
          <p:nvPr/>
        </p:nvPicPr>
        <p:blipFill>
          <a:blip r:embed="rId5">
            <a:alphaModFix amt="70000"/>
            <a:extLst/>
          </a:blip>
          <a:stretch>
            <a:fillRect/>
          </a:stretch>
        </p:blipFill>
        <p:spPr>
          <a:xfrm>
            <a:off x="5731152" y="3544920"/>
            <a:ext cx="729699" cy="729699"/>
          </a:xfrm>
          <a:prstGeom prst="rect">
            <a:avLst/>
          </a:prstGeom>
          <a:ln w="12700">
            <a:miter lim="400000"/>
          </a:ln>
        </p:spPr>
      </p:pic>
      <p:sp>
        <p:nvSpPr>
          <p:cNvPr id="647" name="Google Shape;468;p36"/>
          <p:cNvSpPr txBox="1"/>
          <p:nvPr>
            <p:ph type="body" sz="quarter" idx="1"/>
          </p:nvPr>
        </p:nvSpPr>
        <p:spPr>
          <a:xfrm>
            <a:off x="2048204" y="4689330"/>
            <a:ext cx="8596671" cy="1570965"/>
          </a:xfrm>
          <a:prstGeom prst="rect">
            <a:avLst/>
          </a:prstGeom>
        </p:spPr>
        <p:txBody>
          <a:bodyPr anchor="ctr"/>
          <a:lstStyle/>
          <a:p>
            <a:pPr indent="0">
              <a:lnSpc>
                <a:spcPct val="100000"/>
              </a:lnSpc>
              <a:spcBef>
                <a:spcPts val="0"/>
              </a:spcBef>
              <a:defRPr sz="2800"/>
            </a:pPr>
            <a:r>
              <a:t>Bottom line – The more manipulated the cultivar, </a:t>
            </a:r>
            <a:br/>
            <a:r>
              <a:t>the less attractive to pollinators</a:t>
            </a:r>
          </a:p>
        </p:txBody>
      </p:sp>
      <p:pic>
        <p:nvPicPr>
          <p:cNvPr id="648" name="Google Shape;188;p20" descr="Google Shape;188;p20"/>
          <p:cNvPicPr>
            <a:picLocks noChangeAspect="1"/>
          </p:cNvPicPr>
          <p:nvPr/>
        </p:nvPicPr>
        <p:blipFill>
          <a:blip r:embed="rId5">
            <a:alphaModFix amt="70000"/>
            <a:extLst/>
          </a:blip>
          <a:stretch>
            <a:fillRect/>
          </a:stretch>
        </p:blipFill>
        <p:spPr>
          <a:xfrm>
            <a:off x="11319633" y="136185"/>
            <a:ext cx="729699" cy="729700"/>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52" name="Google Shape;587;p45" descr="Google Shape;587;p45"/>
          <p:cNvPicPr>
            <a:picLocks noChangeAspect="1"/>
          </p:cNvPicPr>
          <p:nvPr/>
        </p:nvPicPr>
        <p:blipFill>
          <a:blip r:embed="rId3">
            <a:extLst/>
          </a:blip>
          <a:stretch>
            <a:fillRect/>
          </a:stretch>
        </p:blipFill>
        <p:spPr>
          <a:xfrm>
            <a:off x="-2" y="17572"/>
            <a:ext cx="12192004" cy="6858005"/>
          </a:xfrm>
          <a:prstGeom prst="rect">
            <a:avLst/>
          </a:prstGeom>
          <a:ln w="12700">
            <a:miter lim="400000"/>
          </a:ln>
        </p:spPr>
      </p:pic>
      <p:sp>
        <p:nvSpPr>
          <p:cNvPr id="653" name="Google Shape;589;p45"/>
          <p:cNvSpPr txBox="1"/>
          <p:nvPr>
            <p:ph type="ctrTitle"/>
          </p:nvPr>
        </p:nvSpPr>
        <p:spPr>
          <a:xfrm>
            <a:off x="5867270" y="135872"/>
            <a:ext cx="5670776" cy="1876120"/>
          </a:xfrm>
          <a:prstGeom prst="rect">
            <a:avLst/>
          </a:prstGeom>
        </p:spPr>
        <p:txBody>
          <a:bodyPr lIns="0" tIns="0" rIns="0" bIns="0" anchor="t"/>
          <a:lstStyle>
            <a:lvl1pPr algn="l">
              <a:defRPr sz="5000">
                <a:solidFill>
                  <a:srgbClr val="404040"/>
                </a:solidFill>
                <a:latin typeface="Calibri"/>
                <a:ea typeface="Calibri"/>
                <a:cs typeface="Calibri"/>
                <a:sym typeface="Calibri"/>
              </a:defRPr>
            </a:lvl1pPr>
          </a:lstStyle>
          <a:p>
            <a:pPr/>
            <a:r>
              <a:t>Ideas to Increase Climate Resiliency</a:t>
            </a:r>
          </a:p>
        </p:txBody>
      </p:sp>
      <p:sp>
        <p:nvSpPr>
          <p:cNvPr id="654" name="Google Shape;590;p45"/>
          <p:cNvSpPr/>
          <p:nvPr/>
        </p:nvSpPr>
        <p:spPr>
          <a:xfrm>
            <a:off x="5913351" y="1483286"/>
            <a:ext cx="365299" cy="45724"/>
          </a:xfrm>
          <a:prstGeom prst="rect">
            <a:avLst/>
          </a:prstGeom>
          <a:blipFill>
            <a:blip r:embed="rId4"/>
            <a:stretch>
              <a:fillRect/>
            </a:stretch>
          </a:blipFill>
          <a:ln w="12700">
            <a:miter lim="400000"/>
          </a:ln>
        </p:spPr>
        <p:txBody>
          <a:bodyPr lIns="45718" tIns="45718" rIns="45718" bIns="45718" anchor="ctr"/>
          <a:lstStyle/>
          <a:p>
            <a:pPr algn="ctr">
              <a:defRPr sz="1800">
                <a:latin typeface="+mn-lt"/>
                <a:ea typeface="+mn-ea"/>
                <a:cs typeface="+mn-cs"/>
                <a:sym typeface="Arial"/>
              </a:defRPr>
            </a:pPr>
          </a:p>
        </p:txBody>
      </p:sp>
      <p:grpSp>
        <p:nvGrpSpPr>
          <p:cNvPr id="657" name="Google Shape;591;p45"/>
          <p:cNvGrpSpPr/>
          <p:nvPr/>
        </p:nvGrpSpPr>
        <p:grpSpPr>
          <a:xfrm>
            <a:off x="0" y="6636949"/>
            <a:ext cx="12192000" cy="350620"/>
            <a:chOff x="0" y="0"/>
            <a:chExt cx="12192000" cy="350619"/>
          </a:xfrm>
        </p:grpSpPr>
        <p:sp>
          <p:nvSpPr>
            <p:cNvPr id="655" name="Google Shape;592;p45"/>
            <p:cNvSpPr/>
            <p:nvPr/>
          </p:nvSpPr>
          <p:spPr>
            <a:xfrm>
              <a:off x="0" y="129609"/>
              <a:ext cx="12192000" cy="91445"/>
            </a:xfrm>
            <a:prstGeom prst="rect">
              <a:avLst/>
            </a:prstGeom>
            <a:blipFill rotWithShape="1">
              <a:blip r:embed="rId5"/>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656" name="Google Shape;593;p45"/>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sp>
        <p:nvSpPr>
          <p:cNvPr id="658" name="Google Shape;595;p45"/>
          <p:cNvSpPr txBox="1"/>
          <p:nvPr/>
        </p:nvSpPr>
        <p:spPr>
          <a:xfrm>
            <a:off x="5824046" y="1779310"/>
            <a:ext cx="5971772" cy="460733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marL="254317" indent="-254317" defTabSz="813816">
              <a:buClr>
                <a:srgbClr val="404040"/>
              </a:buClr>
              <a:buSzPts val="2400"/>
              <a:buFont typeface="Arial"/>
              <a:buChar char="๏"/>
              <a:defRPr sz="2492">
                <a:solidFill>
                  <a:srgbClr val="404040"/>
                </a:solidFill>
                <a:latin typeface="+mn-lt"/>
                <a:ea typeface="+mn-ea"/>
                <a:cs typeface="+mn-cs"/>
                <a:sym typeface="Arial"/>
              </a:defRPr>
            </a:pPr>
            <a:r>
              <a:t>Reduced monitor invasive plant species</a:t>
            </a:r>
          </a:p>
          <a:p>
            <a:pPr marL="254317" indent="-254317" defTabSz="813816">
              <a:spcBef>
                <a:spcPts val="800"/>
              </a:spcBef>
              <a:buClr>
                <a:srgbClr val="404040"/>
              </a:buClr>
              <a:buSzPts val="2400"/>
              <a:buFont typeface="Arial"/>
              <a:buChar char="๏"/>
              <a:defRPr sz="2492">
                <a:solidFill>
                  <a:srgbClr val="404040"/>
                </a:solidFill>
                <a:latin typeface="+mn-lt"/>
                <a:ea typeface="+mn-ea"/>
                <a:cs typeface="+mn-cs"/>
                <a:sym typeface="Arial"/>
              </a:defRPr>
            </a:pPr>
            <a:r>
              <a:t>Plant both natives and non-natives to increase biodiversity</a:t>
            </a:r>
          </a:p>
          <a:p>
            <a:pPr marL="254317" indent="-254317" defTabSz="813816">
              <a:spcBef>
                <a:spcPts val="800"/>
              </a:spcBef>
              <a:buClr>
                <a:srgbClr val="404040"/>
              </a:buClr>
              <a:buSzPts val="2400"/>
              <a:buFont typeface="Arial"/>
              <a:buChar char="๏"/>
              <a:defRPr sz="2492">
                <a:solidFill>
                  <a:srgbClr val="404040"/>
                </a:solidFill>
                <a:latin typeface="+mn-lt"/>
                <a:ea typeface="+mn-ea"/>
                <a:cs typeface="+mn-cs"/>
                <a:sym typeface="Arial"/>
              </a:defRPr>
            </a:pPr>
            <a:r>
              <a:t>Consider pollinator value</a:t>
            </a:r>
          </a:p>
          <a:p>
            <a:pPr marL="254317" indent="-254317" defTabSz="813816">
              <a:spcBef>
                <a:spcPts val="800"/>
              </a:spcBef>
              <a:buClr>
                <a:srgbClr val="404040"/>
              </a:buClr>
              <a:buSzPts val="2400"/>
              <a:buFont typeface="Arial"/>
              <a:buChar char="๏"/>
              <a:defRPr sz="2492">
                <a:solidFill>
                  <a:srgbClr val="404040"/>
                </a:solidFill>
                <a:latin typeface="+mn-lt"/>
                <a:ea typeface="+mn-ea"/>
                <a:cs typeface="+mn-cs"/>
                <a:sym typeface="Arial"/>
              </a:defRPr>
            </a:pPr>
            <a:r>
              <a:t>Read plant labels for cold tolerance and planting zone</a:t>
            </a:r>
          </a:p>
          <a:p>
            <a:pPr marL="254317" indent="-254317" defTabSz="813816">
              <a:spcBef>
                <a:spcPts val="800"/>
              </a:spcBef>
              <a:buClr>
                <a:srgbClr val="404040"/>
              </a:buClr>
              <a:buSzPts val="2400"/>
              <a:buFont typeface="Arial"/>
              <a:buChar char="๏"/>
              <a:defRPr sz="2492">
                <a:solidFill>
                  <a:srgbClr val="404040"/>
                </a:solidFill>
                <a:latin typeface="+mn-lt"/>
                <a:ea typeface="+mn-ea"/>
                <a:cs typeface="+mn-cs"/>
                <a:sym typeface="Arial"/>
              </a:defRPr>
            </a:pPr>
            <a:r>
              <a:t>Use research to find drought tolerant plants</a:t>
            </a:r>
          </a:p>
          <a:p>
            <a:pPr marL="254317" indent="-254317" defTabSz="813816">
              <a:spcBef>
                <a:spcPts val="800"/>
              </a:spcBef>
              <a:buClr>
                <a:srgbClr val="404040"/>
              </a:buClr>
              <a:buSzPts val="2400"/>
              <a:buFont typeface="Arial"/>
              <a:buChar char="๏"/>
              <a:defRPr sz="2492">
                <a:solidFill>
                  <a:srgbClr val="404040"/>
                </a:solidFill>
                <a:latin typeface="+mn-lt"/>
                <a:ea typeface="+mn-ea"/>
                <a:cs typeface="+mn-cs"/>
                <a:sym typeface="Arial"/>
              </a:defRPr>
            </a:pPr>
            <a:r>
              <a:t>Think “right plant, right place”</a:t>
            </a:r>
            <a:endParaRPr sz="2136"/>
          </a:p>
        </p:txBody>
      </p:sp>
      <p:sp>
        <p:nvSpPr>
          <p:cNvPr id="659" name="Google Shape;596;p45"/>
          <p:cNvSpPr txBox="1"/>
          <p:nvPr/>
        </p:nvSpPr>
        <p:spPr>
          <a:xfrm>
            <a:off x="129850" y="6508039"/>
            <a:ext cx="3093200" cy="22694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000">
                <a:solidFill>
                  <a:srgbClr val="FFFFFF"/>
                </a:solidFill>
                <a:latin typeface="+mn-lt"/>
                <a:ea typeface="+mn-ea"/>
                <a:cs typeface="+mn-cs"/>
                <a:sym typeface="Arial"/>
              </a:defRPr>
            </a:lvl1pPr>
          </a:lstStyle>
          <a:p>
            <a:pPr/>
            <a:r>
              <a:t>Photo credit: AdobeStock-530890492-15</a:t>
            </a:r>
          </a:p>
        </p:txBody>
      </p:sp>
      <p:pic>
        <p:nvPicPr>
          <p:cNvPr id="660" name="Picture 2" descr="Picture 2"/>
          <p:cNvPicPr>
            <a:picLocks noChangeAspect="1"/>
          </p:cNvPicPr>
          <p:nvPr/>
        </p:nvPicPr>
        <p:blipFill>
          <a:blip r:embed="rId6">
            <a:extLst/>
          </a:blip>
          <a:stretch>
            <a:fillRect/>
          </a:stretch>
        </p:blipFill>
        <p:spPr>
          <a:xfrm>
            <a:off x="30335" y="-94423"/>
            <a:ext cx="5577510" cy="6860983"/>
          </a:xfrm>
          <a:prstGeom prst="rect">
            <a:avLst/>
          </a:prstGeom>
          <a:ln w="12700">
            <a:miter lim="400000"/>
          </a:ln>
        </p:spPr>
      </p:pic>
      <p:sp>
        <p:nvSpPr>
          <p:cNvPr id="661" name="TextBox 3"/>
          <p:cNvSpPr txBox="1"/>
          <p:nvPr/>
        </p:nvSpPr>
        <p:spPr>
          <a:xfrm>
            <a:off x="428778" y="6386646"/>
            <a:ext cx="4740054" cy="20241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800">
                <a:solidFill>
                  <a:srgbClr val="FFFFFF"/>
                </a:solidFill>
                <a:latin typeface="+mn-lt"/>
                <a:ea typeface="+mn-ea"/>
                <a:cs typeface="+mn-cs"/>
                <a:sym typeface="Arial"/>
              </a:defRPr>
            </a:lvl1pPr>
          </a:lstStyle>
          <a:p>
            <a:pPr/>
            <a:r>
              <a:t>Photo credit:  By Couleur via Pixabay</a:t>
            </a:r>
          </a:p>
        </p:txBody>
      </p:sp>
      <p:pic>
        <p:nvPicPr>
          <p:cNvPr id="662" name="Google Shape;188;p20" descr="Google Shape;188;p20"/>
          <p:cNvPicPr>
            <a:picLocks noChangeAspect="1"/>
          </p:cNvPicPr>
          <p:nvPr/>
        </p:nvPicPr>
        <p:blipFill>
          <a:blip r:embed="rId7">
            <a:alphaModFix amt="70000"/>
            <a:extLst/>
          </a:blip>
          <a:stretch>
            <a:fillRect/>
          </a:stretch>
        </p:blipFill>
        <p:spPr>
          <a:xfrm>
            <a:off x="11319633" y="136185"/>
            <a:ext cx="729699" cy="729700"/>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66" name="Google Shape;601;p46" descr="Google Shape;601;p46"/>
          <p:cNvPicPr>
            <a:picLocks noChangeAspect="1"/>
          </p:cNvPicPr>
          <p:nvPr/>
        </p:nvPicPr>
        <p:blipFill>
          <a:blip r:embed="rId3">
            <a:extLst/>
          </a:blip>
          <a:stretch>
            <a:fillRect/>
          </a:stretch>
        </p:blipFill>
        <p:spPr>
          <a:xfrm>
            <a:off x="-2" y="-2"/>
            <a:ext cx="12192004" cy="6858004"/>
          </a:xfrm>
          <a:prstGeom prst="rect">
            <a:avLst/>
          </a:prstGeom>
          <a:ln w="12700">
            <a:miter lim="400000"/>
          </a:ln>
        </p:spPr>
      </p:pic>
      <p:grpSp>
        <p:nvGrpSpPr>
          <p:cNvPr id="669" name="Google Shape;603;p46"/>
          <p:cNvGrpSpPr/>
          <p:nvPr/>
        </p:nvGrpSpPr>
        <p:grpSpPr>
          <a:xfrm>
            <a:off x="0" y="6636948"/>
            <a:ext cx="12192000" cy="350620"/>
            <a:chOff x="0" y="0"/>
            <a:chExt cx="12192000" cy="350619"/>
          </a:xfrm>
        </p:grpSpPr>
        <p:sp>
          <p:nvSpPr>
            <p:cNvPr id="667" name="Google Shape;604;p46"/>
            <p:cNvSpPr/>
            <p:nvPr/>
          </p:nvSpPr>
          <p:spPr>
            <a:xfrm>
              <a:off x="0" y="129611"/>
              <a:ext cx="12192000" cy="91443"/>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668" name="Google Shape;605;p46"/>
            <p:cNvSpPr txBox="1"/>
            <p:nvPr/>
          </p:nvSpPr>
          <p:spPr>
            <a:xfrm>
              <a:off x="45717" y="0"/>
              <a:ext cx="12100564"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670" name="Google Shape;606;p46" descr="Google Shape;606;p46"/>
          <p:cNvPicPr>
            <a:picLocks noChangeAspect="1"/>
          </p:cNvPicPr>
          <p:nvPr/>
        </p:nvPicPr>
        <p:blipFill>
          <a:blip r:embed="rId5">
            <a:alphaModFix amt="70000"/>
            <a:extLst/>
          </a:blip>
          <a:stretch>
            <a:fillRect/>
          </a:stretch>
        </p:blipFill>
        <p:spPr>
          <a:xfrm>
            <a:off x="11319633" y="136185"/>
            <a:ext cx="729699" cy="729700"/>
          </a:xfrm>
          <a:prstGeom prst="rect">
            <a:avLst/>
          </a:prstGeom>
          <a:ln w="12700">
            <a:miter lim="400000"/>
          </a:ln>
        </p:spPr>
      </p:pic>
      <p:pic>
        <p:nvPicPr>
          <p:cNvPr id="671" name="object 24" descr="object 24"/>
          <p:cNvPicPr>
            <a:picLocks noChangeAspect="1"/>
          </p:cNvPicPr>
          <p:nvPr/>
        </p:nvPicPr>
        <p:blipFill>
          <a:blip r:embed="rId6">
            <a:extLst/>
          </a:blip>
          <a:stretch>
            <a:fillRect/>
          </a:stretch>
        </p:blipFill>
        <p:spPr>
          <a:xfrm>
            <a:off x="11272710" y="5843151"/>
            <a:ext cx="919291" cy="921579"/>
          </a:xfrm>
          <a:prstGeom prst="rect">
            <a:avLst/>
          </a:prstGeom>
          <a:ln w="12700">
            <a:miter lim="400000"/>
          </a:ln>
        </p:spPr>
      </p:pic>
      <p:sp>
        <p:nvSpPr>
          <p:cNvPr id="672" name="CC-005"/>
          <p:cNvSpPr txBox="1"/>
          <p:nvPr/>
        </p:nvSpPr>
        <p:spPr>
          <a:xfrm>
            <a:off x="11413603" y="6604731"/>
            <a:ext cx="541756" cy="2269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000">
                <a:latin typeface="+mn-lt"/>
                <a:ea typeface="+mn-ea"/>
                <a:cs typeface="+mn-cs"/>
                <a:sym typeface="Arial"/>
              </a:defRPr>
            </a:lvl1pPr>
          </a:lstStyle>
          <a:p>
            <a:pPr/>
            <a:r>
              <a:t>CC-005</a:t>
            </a:r>
          </a:p>
        </p:txBody>
      </p:sp>
      <p:sp>
        <p:nvSpPr>
          <p:cNvPr id="673" name="Vanish, Adapt, or Migrate"/>
          <p:cNvSpPr txBox="1"/>
          <p:nvPr/>
        </p:nvSpPr>
        <p:spPr>
          <a:xfrm>
            <a:off x="489958" y="347365"/>
            <a:ext cx="5104554" cy="11678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800">
                <a:latin typeface="+mn-lt"/>
                <a:ea typeface="+mn-ea"/>
                <a:cs typeface="+mn-cs"/>
                <a:sym typeface="Arial"/>
              </a:defRPr>
            </a:lvl1pPr>
          </a:lstStyle>
          <a:p>
            <a:pPr/>
            <a:r>
              <a:t>Vanish, Adapt, or Migrate</a:t>
            </a:r>
          </a:p>
        </p:txBody>
      </p:sp>
      <p:sp>
        <p:nvSpPr>
          <p:cNvPr id="674" name="“To plant a garden is to believe in tomorrow.”…"/>
          <p:cNvSpPr txBox="1"/>
          <p:nvPr/>
        </p:nvSpPr>
        <p:spPr>
          <a:xfrm>
            <a:off x="704544" y="4773055"/>
            <a:ext cx="4555840" cy="126173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600">
                <a:latin typeface="+mn-lt"/>
                <a:ea typeface="+mn-ea"/>
                <a:cs typeface="+mn-cs"/>
                <a:sym typeface="Arial"/>
              </a:defRPr>
            </a:pPr>
            <a:r>
              <a:t>“To plant a garden is to believe in tomorrow.”</a:t>
            </a:r>
          </a:p>
          <a:p>
            <a:pPr>
              <a:defRPr sz="2600">
                <a:latin typeface="+mn-lt"/>
                <a:ea typeface="+mn-ea"/>
                <a:cs typeface="+mn-cs"/>
                <a:sym typeface="Arial"/>
              </a:defRPr>
            </a:pPr>
            <a:r>
              <a:t>       Audrey Hepburn</a:t>
            </a:r>
          </a:p>
        </p:txBody>
      </p:sp>
      <p:pic>
        <p:nvPicPr>
          <p:cNvPr id="675" name="Rosa OsoEasy Urban Legend.jpg" descr="Rosa OsoEasy Urban Legend.jpg"/>
          <p:cNvPicPr>
            <a:picLocks noChangeAspect="1"/>
          </p:cNvPicPr>
          <p:nvPr/>
        </p:nvPicPr>
        <p:blipFill>
          <a:blip r:embed="rId7">
            <a:extLst/>
          </a:blip>
          <a:stretch>
            <a:fillRect/>
          </a:stretch>
        </p:blipFill>
        <p:spPr>
          <a:xfrm>
            <a:off x="4408372" y="511191"/>
            <a:ext cx="6770686" cy="5835618"/>
          </a:xfrm>
          <a:prstGeom prst="rect">
            <a:avLst/>
          </a:prstGeom>
          <a:ln w="12700">
            <a:miter lim="400000"/>
          </a:ln>
        </p:spPr>
      </p:pic>
      <p:sp>
        <p:nvSpPr>
          <p:cNvPr id="676" name="Photo Credit: UW Botanic Garden Climate Ready Plant Study"/>
          <p:cNvSpPr txBox="1"/>
          <p:nvPr/>
        </p:nvSpPr>
        <p:spPr>
          <a:xfrm>
            <a:off x="4672200" y="5824089"/>
            <a:ext cx="6056540"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900">
                <a:solidFill>
                  <a:srgbClr val="FFFFFF"/>
                </a:solidFill>
                <a:latin typeface="+mn-lt"/>
                <a:ea typeface="+mn-ea"/>
                <a:cs typeface="+mn-cs"/>
                <a:sym typeface="Arial"/>
              </a:defRPr>
            </a:lvl1pPr>
          </a:lstStyle>
          <a:p>
            <a:pPr/>
            <a:r>
              <a:t>Photo Credit: UW Botanic Garden Climate Ready Plant Study</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80" name="Google Shape;616;p47" descr="Google Shape;616;p47"/>
          <p:cNvPicPr>
            <a:picLocks noChangeAspect="1"/>
          </p:cNvPicPr>
          <p:nvPr/>
        </p:nvPicPr>
        <p:blipFill>
          <a:blip r:embed="rId3">
            <a:extLst/>
          </a:blip>
          <a:stretch>
            <a:fillRect/>
          </a:stretch>
        </p:blipFill>
        <p:spPr>
          <a:xfrm>
            <a:off x="-3" y="-83047"/>
            <a:ext cx="12192005" cy="6858002"/>
          </a:xfrm>
          <a:prstGeom prst="rect">
            <a:avLst/>
          </a:prstGeom>
          <a:ln w="12700">
            <a:miter lim="400000"/>
          </a:ln>
        </p:spPr>
      </p:pic>
      <p:sp>
        <p:nvSpPr>
          <p:cNvPr id="681" name="Google Shape;612;p47"/>
          <p:cNvSpPr/>
          <p:nvPr/>
        </p:nvSpPr>
        <p:spPr>
          <a:xfrm>
            <a:off x="7838574" y="-1"/>
            <a:ext cx="4353431" cy="6812282"/>
          </a:xfrm>
          <a:prstGeom prst="rect">
            <a:avLst/>
          </a:prstGeom>
          <a:blipFill>
            <a:blip r:embed="rId4"/>
            <a:stretch>
              <a:fillRect/>
            </a:stretch>
          </a:blipFill>
          <a:ln w="12700">
            <a:miter lim="400000"/>
          </a:ln>
        </p:spPr>
        <p:txBody>
          <a:bodyPr lIns="45718" tIns="45718" rIns="45718" bIns="45718" anchor="ctr"/>
          <a:lstStyle/>
          <a:p>
            <a:pPr algn="ctr">
              <a:defRPr sz="1800">
                <a:solidFill>
                  <a:srgbClr val="FFFFFF"/>
                </a:solidFill>
                <a:latin typeface="+mn-lt"/>
                <a:ea typeface="+mn-ea"/>
                <a:cs typeface="+mn-cs"/>
                <a:sym typeface="Arial"/>
              </a:defRPr>
            </a:pPr>
          </a:p>
        </p:txBody>
      </p:sp>
      <p:grpSp>
        <p:nvGrpSpPr>
          <p:cNvPr id="684" name="Google Shape;613;p47"/>
          <p:cNvGrpSpPr/>
          <p:nvPr/>
        </p:nvGrpSpPr>
        <p:grpSpPr>
          <a:xfrm>
            <a:off x="0" y="6636949"/>
            <a:ext cx="12192000" cy="350620"/>
            <a:chOff x="0" y="0"/>
            <a:chExt cx="12192000" cy="350619"/>
          </a:xfrm>
        </p:grpSpPr>
        <p:sp>
          <p:nvSpPr>
            <p:cNvPr id="682" name="Google Shape;614;p47"/>
            <p:cNvSpPr/>
            <p:nvPr/>
          </p:nvSpPr>
          <p:spPr>
            <a:xfrm>
              <a:off x="0" y="129609"/>
              <a:ext cx="12192000" cy="91445"/>
            </a:xfrm>
            <a:prstGeom prst="rect">
              <a:avLst/>
            </a:prstGeom>
            <a:blipFill rotWithShape="1">
              <a:blip r:embed="rId5"/>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683" name="Google Shape;615;p47"/>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685" name="Google Shape;617;p47" descr="Google Shape;617;p47"/>
          <p:cNvPicPr>
            <a:picLocks noChangeAspect="1"/>
          </p:cNvPicPr>
          <p:nvPr/>
        </p:nvPicPr>
        <p:blipFill>
          <a:blip r:embed="rId6">
            <a:extLst/>
          </a:blip>
          <a:stretch>
            <a:fillRect/>
          </a:stretch>
        </p:blipFill>
        <p:spPr>
          <a:xfrm>
            <a:off x="7907256" y="1190527"/>
            <a:ext cx="4216061" cy="4216059"/>
          </a:xfrm>
          <a:prstGeom prst="rect">
            <a:avLst/>
          </a:prstGeom>
          <a:ln w="12700">
            <a:miter lim="400000"/>
          </a:ln>
        </p:spPr>
      </p:pic>
      <p:sp>
        <p:nvSpPr>
          <p:cNvPr id="686" name="Google Shape;619;p47"/>
          <p:cNvSpPr txBox="1"/>
          <p:nvPr>
            <p:ph type="ctrTitle"/>
          </p:nvPr>
        </p:nvSpPr>
        <p:spPr>
          <a:xfrm>
            <a:off x="293016" y="41980"/>
            <a:ext cx="4323347" cy="1220449"/>
          </a:xfrm>
          <a:prstGeom prst="rect">
            <a:avLst/>
          </a:prstGeom>
        </p:spPr>
        <p:txBody>
          <a:bodyPr/>
          <a:lstStyle>
            <a:lvl1pPr>
              <a:defRPr>
                <a:latin typeface="Calibri"/>
                <a:ea typeface="Calibri"/>
                <a:cs typeface="Calibri"/>
                <a:sym typeface="Calibri"/>
              </a:defRPr>
            </a:lvl1pPr>
          </a:lstStyle>
          <a:p>
            <a:pPr/>
            <a:r>
              <a:t>Questions?</a:t>
            </a:r>
          </a:p>
        </p:txBody>
      </p:sp>
      <p:sp>
        <p:nvSpPr>
          <p:cNvPr id="687" name="Google Shape;618;p47"/>
          <p:cNvSpPr txBox="1"/>
          <p:nvPr/>
        </p:nvSpPr>
        <p:spPr>
          <a:xfrm>
            <a:off x="394687" y="1236447"/>
            <a:ext cx="7257485" cy="368962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indent="228600" algn="ctr">
              <a:lnSpc>
                <a:spcPct val="90000"/>
              </a:lnSpc>
              <a:defRPr b="1" sz="2800">
                <a:latin typeface="+mn-lt"/>
                <a:ea typeface="+mn-ea"/>
                <a:cs typeface="+mn-cs"/>
                <a:sym typeface="Arial"/>
              </a:defRPr>
            </a:pPr>
            <a:r>
              <a:t>Molly van der Burch</a:t>
            </a:r>
          </a:p>
          <a:p>
            <a:pPr indent="228600" algn="ctr">
              <a:lnSpc>
                <a:spcPct val="90000"/>
              </a:lnSpc>
              <a:spcBef>
                <a:spcPts val="1000"/>
              </a:spcBef>
              <a:defRPr sz="2800">
                <a:latin typeface="+mn-lt"/>
                <a:ea typeface="+mn-ea"/>
                <a:cs typeface="+mn-cs"/>
                <a:sym typeface="Arial"/>
              </a:defRPr>
            </a:pPr>
            <a:r>
              <a:t>Extension Master Gardener Program</a:t>
            </a:r>
          </a:p>
          <a:p>
            <a:pPr indent="228600" algn="ctr">
              <a:lnSpc>
                <a:spcPct val="90000"/>
              </a:lnSpc>
              <a:spcBef>
                <a:spcPts val="1000"/>
              </a:spcBef>
              <a:defRPr sz="2800">
                <a:latin typeface="+mn-lt"/>
                <a:ea typeface="+mn-ea"/>
                <a:cs typeface="+mn-cs"/>
                <a:sym typeface="Arial"/>
              </a:defRPr>
            </a:pPr>
            <a:r>
              <a:t>King County</a:t>
            </a:r>
            <a:br/>
          </a:p>
          <a:p>
            <a:pPr indent="228600">
              <a:lnSpc>
                <a:spcPct val="90000"/>
              </a:lnSpc>
              <a:spcBef>
                <a:spcPts val="1000"/>
              </a:spcBef>
              <a:defRPr sz="2800">
                <a:latin typeface="+mn-lt"/>
                <a:ea typeface="+mn-ea"/>
                <a:cs typeface="+mn-cs"/>
                <a:sym typeface="Arial"/>
              </a:defRPr>
            </a:pPr>
            <a:r>
              <a:t>Program Questions:</a:t>
            </a:r>
            <a:br/>
            <a:r>
              <a:t>  </a:t>
            </a:r>
            <a:r>
              <a:rPr u="sng">
                <a:solidFill>
                  <a:srgbClr val="0000FF"/>
                </a:solidFill>
                <a:uFill>
                  <a:solidFill>
                    <a:srgbClr val="0000FF"/>
                  </a:solidFill>
                </a:uFill>
                <a:hlinkClick r:id="rId7" invalidUrl="" action="" tgtFrame="" tooltip="" history="1" highlightClick="0" endSnd="0"/>
              </a:rPr>
              <a:t>king-mg@wsu.edu</a:t>
            </a:r>
          </a:p>
          <a:p>
            <a:pPr indent="228600">
              <a:lnSpc>
                <a:spcPct val="90000"/>
              </a:lnSpc>
              <a:spcBef>
                <a:spcPts val="1000"/>
              </a:spcBef>
              <a:defRPr sz="2800">
                <a:latin typeface="+mn-lt"/>
                <a:ea typeface="+mn-ea"/>
                <a:cs typeface="+mn-cs"/>
                <a:sym typeface="Arial"/>
              </a:defRPr>
            </a:pPr>
            <a:r>
              <a:t>Gardening Questions:</a:t>
            </a:r>
          </a:p>
          <a:p>
            <a:pPr indent="228600">
              <a:lnSpc>
                <a:spcPct val="90000"/>
              </a:lnSpc>
              <a:spcBef>
                <a:spcPts val="1000"/>
              </a:spcBef>
              <a:defRPr sz="2800" u="sng">
                <a:solidFill>
                  <a:srgbClr val="0000FF"/>
                </a:solidFill>
                <a:uFill>
                  <a:solidFill>
                    <a:srgbClr val="0000FF"/>
                  </a:solidFill>
                </a:uFill>
                <a:latin typeface="+mn-lt"/>
                <a:ea typeface="+mn-ea"/>
                <a:cs typeface="+mn-cs"/>
                <a:sym typeface="Arial"/>
              </a:defRPr>
            </a:pPr>
            <a:r>
              <a:rPr>
                <a:hlinkClick r:id="rId8" invalidUrl="" action="" tgtFrame="" tooltip="" history="1" highlightClick="0" endSnd="0"/>
              </a:rPr>
              <a:t>ask-a-mastergardener@live.com</a:t>
            </a:r>
          </a:p>
        </p:txBody>
      </p:sp>
      <p:sp>
        <p:nvSpPr>
          <p:cNvPr id="688" name="TextBox 1"/>
          <p:cNvSpPr txBox="1"/>
          <p:nvPr/>
        </p:nvSpPr>
        <p:spPr>
          <a:xfrm>
            <a:off x="579862" y="5207541"/>
            <a:ext cx="6713037" cy="55590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Calibri Light"/>
                <a:ea typeface="Calibri Light"/>
                <a:cs typeface="Calibri Light"/>
                <a:sym typeface="Calibri Light"/>
              </a:defRPr>
            </a:lvl1pPr>
          </a:lstStyle>
          <a:p>
            <a:pPr/>
            <a:r>
              <a:t>WSU Extension programs and employment are available to all without discrimination. Evidence of noncompliance may be reported through your local Extension office.</a:t>
            </a:r>
            <a:endParaRPr>
              <a:latin typeface="Calibri"/>
              <a:ea typeface="Calibri"/>
              <a:cs typeface="Calibri"/>
              <a:sym typeface="Calibri"/>
            </a:endParaRPr>
          </a:p>
        </p:txBody>
      </p:sp>
      <p:pic>
        <p:nvPicPr>
          <p:cNvPr id="689" name="Google Shape;620;p47" descr="Google Shape;620;p47"/>
          <p:cNvPicPr>
            <a:picLocks noChangeAspect="1"/>
          </p:cNvPicPr>
          <p:nvPr/>
        </p:nvPicPr>
        <p:blipFill>
          <a:blip r:embed="rId9">
            <a:extLst/>
          </a:blip>
          <a:stretch>
            <a:fillRect/>
          </a:stretch>
        </p:blipFill>
        <p:spPr>
          <a:xfrm>
            <a:off x="293016" y="5768523"/>
            <a:ext cx="3507207" cy="69170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Picture 3" descr="Picture 3"/>
          <p:cNvPicPr>
            <a:picLocks noChangeAspect="1"/>
          </p:cNvPicPr>
          <p:nvPr/>
        </p:nvPicPr>
        <p:blipFill>
          <a:blip r:embed="rId3">
            <a:extLst/>
          </a:blip>
          <a:stretch>
            <a:fillRect/>
          </a:stretch>
        </p:blipFill>
        <p:spPr>
          <a:xfrm>
            <a:off x="-3" y="-3"/>
            <a:ext cx="12192004" cy="6858004"/>
          </a:xfrm>
          <a:prstGeom prst="rect">
            <a:avLst/>
          </a:prstGeom>
          <a:ln w="12700">
            <a:miter lim="400000"/>
          </a:ln>
        </p:spPr>
      </p:pic>
      <p:sp>
        <p:nvSpPr>
          <p:cNvPr id="173" name="Rectangle 10"/>
          <p:cNvSpPr/>
          <p:nvPr/>
        </p:nvSpPr>
        <p:spPr>
          <a:xfrm>
            <a:off x="1204606" y="2575371"/>
            <a:ext cx="5145034" cy="3494036"/>
          </a:xfrm>
          <a:prstGeom prst="rect">
            <a:avLst/>
          </a:prstGeom>
          <a:solidFill>
            <a:srgbClr val="AA0D35"/>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p>
        </p:txBody>
      </p:sp>
      <p:grpSp>
        <p:nvGrpSpPr>
          <p:cNvPr id="176" name="Rectangle 6"/>
          <p:cNvGrpSpPr/>
          <p:nvPr/>
        </p:nvGrpSpPr>
        <p:grpSpPr>
          <a:xfrm>
            <a:off x="0" y="6664961"/>
            <a:ext cx="12192000" cy="294637"/>
            <a:chOff x="0" y="0"/>
            <a:chExt cx="12192000" cy="294635"/>
          </a:xfrm>
        </p:grpSpPr>
        <p:sp>
          <p:nvSpPr>
            <p:cNvPr id="174" name="Rectangle"/>
            <p:cNvSpPr/>
            <p:nvPr/>
          </p:nvSpPr>
          <p:spPr>
            <a:xfrm>
              <a:off x="0" y="101598"/>
              <a:ext cx="12192000" cy="91443"/>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p>
          </p:txBody>
        </p:sp>
        <p:sp>
          <p:nvSpPr>
            <p:cNvPr id="175" name="Text"/>
            <p:cNvSpPr txBox="1"/>
            <p:nvPr/>
          </p:nvSpPr>
          <p:spPr>
            <a:xfrm>
              <a:off x="45718" y="0"/>
              <a:ext cx="12100564" cy="2946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pPr/>
              <a:r>
                <a:t>          </a:t>
              </a:r>
            </a:p>
          </p:txBody>
        </p:sp>
      </p:grpSp>
      <p:pic>
        <p:nvPicPr>
          <p:cNvPr id="177" name="WSU-EXT-lockup-horz-rgb-6in.gif" descr="WSU-EXT-lockup-horz-rgb-6in.gif"/>
          <p:cNvPicPr>
            <a:picLocks noChangeAspect="1"/>
          </p:cNvPicPr>
          <p:nvPr/>
        </p:nvPicPr>
        <p:blipFill>
          <a:blip r:embed="rId5">
            <a:extLst/>
          </a:blip>
          <a:stretch>
            <a:fillRect/>
          </a:stretch>
        </p:blipFill>
        <p:spPr>
          <a:xfrm>
            <a:off x="3164298" y="268865"/>
            <a:ext cx="5863401" cy="1445773"/>
          </a:xfrm>
          <a:prstGeom prst="rect">
            <a:avLst/>
          </a:prstGeom>
          <a:ln w="12700">
            <a:miter lim="400000"/>
          </a:ln>
        </p:spPr>
      </p:pic>
      <p:sp>
        <p:nvSpPr>
          <p:cNvPr id="178" name="Content Placeholder 4"/>
          <p:cNvSpPr txBox="1"/>
          <p:nvPr>
            <p:ph type="ctrTitle"/>
          </p:nvPr>
        </p:nvSpPr>
        <p:spPr>
          <a:xfrm>
            <a:off x="1366500" y="2851068"/>
            <a:ext cx="4821247" cy="3851991"/>
          </a:xfrm>
          <a:prstGeom prst="rect">
            <a:avLst/>
          </a:prstGeom>
        </p:spPr>
        <p:txBody>
          <a:bodyPr lIns="45719" tIns="45719" rIns="45719" bIns="45719" anchor="t"/>
          <a:lstStyle/>
          <a:p>
            <a:pPr indent="228600" algn="l">
              <a:spcBef>
                <a:spcPts val="1000"/>
              </a:spcBef>
              <a:defRPr b="1" sz="2400">
                <a:solidFill>
                  <a:srgbClr val="FFFFFF"/>
                </a:solidFill>
              </a:defRPr>
            </a:pPr>
            <a:r>
              <a:t>WSU Extension Master Gardener Mission </a:t>
            </a:r>
            <a:endParaRPr sz="2800">
              <a:latin typeface="+mj-lt"/>
              <a:ea typeface="+mj-ea"/>
              <a:cs typeface="+mj-cs"/>
              <a:sym typeface="Helvetica"/>
            </a:endParaRPr>
          </a:p>
          <a:p>
            <a:pPr indent="228600" algn="l">
              <a:spcBef>
                <a:spcPts val="1000"/>
              </a:spcBef>
              <a:defRPr sz="2000">
                <a:solidFill>
                  <a:srgbClr val="FFFFFF"/>
                </a:solidFill>
              </a:defRPr>
            </a:pPr>
          </a:p>
          <a:p>
            <a:pPr indent="228600" algn="l">
              <a:spcBef>
                <a:spcPts val="1000"/>
              </a:spcBef>
              <a:defRPr sz="2000">
                <a:solidFill>
                  <a:srgbClr val="FFFFFF"/>
                </a:solidFill>
              </a:defRPr>
            </a:pPr>
            <a:r>
              <a:t>Engaging university-trained volunteers to empower and sustain diverse communities with relevant, unbiased, research-based horticulture and environmental stewardship education. </a:t>
            </a:r>
          </a:p>
        </p:txBody>
      </p:sp>
      <p:pic>
        <p:nvPicPr>
          <p:cNvPr id="179" name="image202.png" descr="image202.png"/>
          <p:cNvPicPr>
            <a:picLocks noChangeAspect="1"/>
          </p:cNvPicPr>
          <p:nvPr/>
        </p:nvPicPr>
        <p:blipFill>
          <a:blip r:embed="rId6">
            <a:extLst/>
          </a:blip>
          <a:stretch>
            <a:fillRect/>
          </a:stretch>
        </p:blipFill>
        <p:spPr>
          <a:xfrm>
            <a:off x="7402980" y="2346902"/>
            <a:ext cx="3911235" cy="3889024"/>
          </a:xfrm>
          <a:prstGeom prst="rect">
            <a:avLst/>
          </a:prstGeom>
          <a:ln w="12700">
            <a:miter lim="400000"/>
          </a:ln>
        </p:spPr>
      </p:pic>
      <p:pic>
        <p:nvPicPr>
          <p:cNvPr id="180" name="Picture 6" descr="Picture 6"/>
          <p:cNvPicPr>
            <a:picLocks noChangeAspect="1"/>
          </p:cNvPicPr>
          <p:nvPr/>
        </p:nvPicPr>
        <p:blipFill>
          <a:blip r:embed="rId7">
            <a:extLst/>
          </a:blip>
          <a:stretch>
            <a:fillRect/>
          </a:stretch>
        </p:blipFill>
        <p:spPr>
          <a:xfrm>
            <a:off x="10774880" y="179822"/>
            <a:ext cx="1182353" cy="1182352"/>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93" name="Google Shape;625;p48" descr="Google Shape;625;p48"/>
          <p:cNvPicPr>
            <a:picLocks noChangeAspect="1"/>
          </p:cNvPicPr>
          <p:nvPr/>
        </p:nvPicPr>
        <p:blipFill>
          <a:blip r:embed="rId3">
            <a:extLst/>
          </a:blip>
          <a:stretch>
            <a:fillRect/>
          </a:stretch>
        </p:blipFill>
        <p:spPr>
          <a:xfrm>
            <a:off x="-3" y="57148"/>
            <a:ext cx="12192004" cy="6858003"/>
          </a:xfrm>
          <a:prstGeom prst="rect">
            <a:avLst/>
          </a:prstGeom>
          <a:ln w="12700">
            <a:miter lim="400000"/>
          </a:ln>
        </p:spPr>
      </p:pic>
      <p:grpSp>
        <p:nvGrpSpPr>
          <p:cNvPr id="696" name="Google Shape;626;p48"/>
          <p:cNvGrpSpPr/>
          <p:nvPr/>
        </p:nvGrpSpPr>
        <p:grpSpPr>
          <a:xfrm>
            <a:off x="0" y="6636948"/>
            <a:ext cx="12192000" cy="350620"/>
            <a:chOff x="0" y="0"/>
            <a:chExt cx="12192000" cy="350619"/>
          </a:xfrm>
        </p:grpSpPr>
        <p:sp>
          <p:nvSpPr>
            <p:cNvPr id="694" name="Google Shape;627;p48"/>
            <p:cNvSpPr/>
            <p:nvPr/>
          </p:nvSpPr>
          <p:spPr>
            <a:xfrm>
              <a:off x="0" y="129611"/>
              <a:ext cx="12192000" cy="91443"/>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695" name="Google Shape;628;p48"/>
            <p:cNvSpPr txBox="1"/>
            <p:nvPr/>
          </p:nvSpPr>
          <p:spPr>
            <a:xfrm>
              <a:off x="45717" y="0"/>
              <a:ext cx="12100564"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697" name="Google Shape;629;p48" descr="Google Shape;629;p48"/>
          <p:cNvPicPr>
            <a:picLocks noChangeAspect="1"/>
          </p:cNvPicPr>
          <p:nvPr/>
        </p:nvPicPr>
        <p:blipFill>
          <a:blip r:embed="rId5">
            <a:alphaModFix amt="70000"/>
            <a:extLst/>
          </a:blip>
          <a:stretch>
            <a:fillRect/>
          </a:stretch>
        </p:blipFill>
        <p:spPr>
          <a:xfrm>
            <a:off x="11319633" y="136185"/>
            <a:ext cx="729699" cy="729700"/>
          </a:xfrm>
          <a:prstGeom prst="rect">
            <a:avLst/>
          </a:prstGeom>
          <a:ln w="12700">
            <a:miter lim="400000"/>
          </a:ln>
        </p:spPr>
      </p:pic>
      <p:sp>
        <p:nvSpPr>
          <p:cNvPr id="698" name="Google Shape;630;p48"/>
          <p:cNvSpPr txBox="1"/>
          <p:nvPr/>
        </p:nvSpPr>
        <p:spPr>
          <a:xfrm>
            <a:off x="65996" y="195844"/>
            <a:ext cx="12042658" cy="65556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b="1" sz="1800">
                <a:latin typeface="+mn-lt"/>
                <a:ea typeface="+mn-ea"/>
                <a:cs typeface="+mn-cs"/>
                <a:sym typeface="Arial"/>
              </a:defRPr>
            </a:pPr>
          </a:p>
          <a:p>
            <a:pPr>
              <a:defRPr b="1" sz="1800">
                <a:latin typeface="+mn-lt"/>
                <a:ea typeface="+mn-ea"/>
                <a:cs typeface="+mn-cs"/>
                <a:sym typeface="Arial"/>
              </a:defRPr>
            </a:pPr>
          </a:p>
          <a:p>
            <a:pPr marL="171448" indent="-171448">
              <a:spcBef>
                <a:spcPts val="400"/>
              </a:spcBef>
              <a:buClr>
                <a:srgbClr val="000000"/>
              </a:buClr>
              <a:buSzPts val="1300"/>
              <a:buFont typeface="Arial"/>
              <a:buChar char="•"/>
              <a:defRPr sz="1300">
                <a:latin typeface="+mn-lt"/>
                <a:ea typeface="+mn-ea"/>
                <a:cs typeface="+mn-cs"/>
                <a:sym typeface="Arial"/>
              </a:defRPr>
            </a:pPr>
            <a:r>
              <a:t>Claire McLean University of Washington Botanic Gardens, </a:t>
            </a:r>
            <a:r>
              <a:rPr i="1"/>
              <a:t>Climate Ready Plant Trials Underway at UW Botanic Gardens</a:t>
            </a:r>
            <a:endParaRPr i="1">
              <a:latin typeface="Helvetica Neue"/>
              <a:ea typeface="Helvetica Neue"/>
              <a:cs typeface="Helvetica Neue"/>
              <a:sym typeface="Helvetica Neue"/>
            </a:endParaRPr>
          </a:p>
          <a:p>
            <a:pPr>
              <a:spcBef>
                <a:spcPts val="400"/>
              </a:spcBef>
              <a:defRPr i="1" sz="1300">
                <a:latin typeface="+mn-lt"/>
                <a:ea typeface="+mn-ea"/>
                <a:cs typeface="+mn-cs"/>
                <a:sym typeface="Arial"/>
              </a:defRPr>
            </a:pPr>
            <a:r>
              <a:t>	</a:t>
            </a:r>
            <a:r>
              <a:rPr i="0"/>
              <a:t>Accessed February 2024, </a:t>
            </a:r>
            <a:r>
              <a:rPr i="0" u="sng">
                <a:solidFill>
                  <a:srgbClr val="0000FF"/>
                </a:solidFill>
                <a:uFill>
                  <a:solidFill>
                    <a:srgbClr val="0000FF"/>
                  </a:solidFill>
                </a:uFill>
                <a:hlinkClick r:id="rId6" invalidUrl="" action="" tgtFrame="" tooltip="" history="1" highlightClick="0" endSnd="0"/>
              </a:rPr>
              <a:t>https://botanicgardens.uw.edu/about/blog/2021/09/06/climate-ready-plant-trials-underway-at-uwbg/</a:t>
            </a:r>
            <a:r>
              <a:t>	</a:t>
            </a:r>
          </a:p>
          <a:p>
            <a:pPr marL="171448" indent="-171448">
              <a:spcBef>
                <a:spcPts val="400"/>
              </a:spcBef>
              <a:buClr>
                <a:srgbClr val="000000"/>
              </a:buClr>
              <a:buSzPts val="1300"/>
              <a:buFont typeface="Arial"/>
              <a:buChar char="•"/>
              <a:defRPr sz="1300">
                <a:latin typeface="+mn-lt"/>
                <a:ea typeface="+mn-ea"/>
                <a:cs typeface="+mn-cs"/>
                <a:sym typeface="Arial"/>
              </a:defRPr>
            </a:pPr>
            <a:r>
              <a:t>Ben Alexander, LeAnn Locher, Apollo Stone, Brian Matson, </a:t>
            </a:r>
            <a:r>
              <a:rPr i="1"/>
              <a:t>Climate Resiliency: The Future of Native Planting A Conversation with Botanists, Landscape Designers, Restoration Technicians in the Pacific Northwest</a:t>
            </a:r>
            <a:endParaRPr i="1">
              <a:latin typeface="Helvetica Neue"/>
              <a:ea typeface="Helvetica Neue"/>
              <a:cs typeface="Helvetica Neue"/>
              <a:sym typeface="Helvetica Neue"/>
            </a:endParaRPr>
          </a:p>
          <a:p>
            <a:pPr>
              <a:spcBef>
                <a:spcPts val="400"/>
              </a:spcBef>
              <a:defRPr i="1" sz="1300">
                <a:latin typeface="+mn-lt"/>
                <a:ea typeface="+mn-ea"/>
                <a:cs typeface="+mn-cs"/>
                <a:sym typeface="Arial"/>
              </a:defRPr>
            </a:pPr>
            <a:r>
              <a:t>          Accessed June 2024, </a:t>
            </a:r>
            <a:r>
              <a:rPr u="sng">
                <a:solidFill>
                  <a:srgbClr val="0000FF"/>
                </a:solidFill>
                <a:uFill>
                  <a:solidFill>
                    <a:srgbClr val="0000FF"/>
                  </a:solidFill>
                </a:uFill>
                <a:hlinkClick r:id="rId7" invalidUrl="" action="" tgtFrame="" tooltip="" history="1" highlightClick="0" endSnd="0"/>
              </a:rPr>
              <a:t>https://bpb-us-e1.wpmucdn.com/sites.uw.edu/dist/4/16698/files/2023/02/Falls-Indv-Project-4.pdf</a:t>
            </a:r>
          </a:p>
          <a:p>
            <a:pPr marL="171448" indent="-171448">
              <a:spcBef>
                <a:spcPts val="400"/>
              </a:spcBef>
              <a:buClr>
                <a:srgbClr val="000000"/>
              </a:buClr>
              <a:buSzPts val="1300"/>
              <a:buFont typeface="Arial"/>
              <a:buChar char="•"/>
              <a:defRPr sz="1300">
                <a:latin typeface="+mn-lt"/>
                <a:ea typeface="+mn-ea"/>
                <a:cs typeface="+mn-cs"/>
                <a:sym typeface="Arial"/>
              </a:defRPr>
            </a:pPr>
            <a:r>
              <a:t>Bruce Bennet, </a:t>
            </a:r>
            <a:r>
              <a:rPr i="1"/>
              <a:t>Climate Ready Landscape Plants, </a:t>
            </a:r>
            <a:r>
              <a:t>Jefferson County Master Gardener Foundation </a:t>
            </a:r>
          </a:p>
          <a:p>
            <a:pPr lvl="1" indent="457200">
              <a:spcBef>
                <a:spcPts val="400"/>
              </a:spcBef>
              <a:defRPr sz="1300">
                <a:latin typeface="+mn-lt"/>
                <a:ea typeface="+mn-ea"/>
                <a:cs typeface="+mn-cs"/>
                <a:sym typeface="Arial"/>
              </a:defRPr>
            </a:pPr>
            <a:r>
              <a:t>Accessed February 2024, file:///Users/mollyvdb/Desktop/Natives:Perennials/Bruce%20Bennett%20article.html</a:t>
            </a:r>
          </a:p>
          <a:p>
            <a:pPr marL="171448" indent="-171448">
              <a:spcBef>
                <a:spcPts val="400"/>
              </a:spcBef>
              <a:buClr>
                <a:srgbClr val="000000"/>
              </a:buClr>
              <a:buSzPts val="1300"/>
              <a:buFont typeface="Arial"/>
              <a:buChar char="•"/>
              <a:defRPr sz="1300">
                <a:latin typeface="+mn-lt"/>
                <a:ea typeface="+mn-ea"/>
                <a:cs typeface="+mn-cs"/>
                <a:sym typeface="Arial"/>
              </a:defRPr>
            </a:pPr>
            <a:r>
              <a:t>Linda Chalker-Scott, </a:t>
            </a:r>
            <a:r>
              <a:rPr i="1"/>
              <a:t>Are Native Trees and Shrubs Better Choices for Wildlife in Home Landscapes?</a:t>
            </a:r>
            <a:endParaRPr i="1">
              <a:latin typeface="Helvetica Neue"/>
              <a:ea typeface="Helvetica Neue"/>
              <a:cs typeface="Helvetica Neue"/>
              <a:sym typeface="Helvetica Neue"/>
            </a:endParaRPr>
          </a:p>
          <a:p>
            <a:pPr>
              <a:spcBef>
                <a:spcPts val="400"/>
              </a:spcBef>
              <a:defRPr i="1" sz="1300">
                <a:latin typeface="+mn-lt"/>
                <a:ea typeface="+mn-ea"/>
                <a:cs typeface="+mn-cs"/>
                <a:sym typeface="Arial"/>
              </a:defRPr>
            </a:pPr>
            <a:r>
              <a:t>	</a:t>
            </a:r>
            <a:r>
              <a:rPr i="0"/>
              <a:t>Accessed February 2024, </a:t>
            </a:r>
            <a:r>
              <a:rPr i="0" u="sng">
                <a:solidFill>
                  <a:srgbClr val="0000FF"/>
                </a:solidFill>
                <a:uFill>
                  <a:solidFill>
                    <a:srgbClr val="0000FF"/>
                  </a:solidFill>
                </a:uFill>
                <a:hlinkClick r:id="rId8" invalidUrl="" action="" tgtFrame="" tooltip="" history="1" highlightClick="0" endSnd="0"/>
              </a:rPr>
              <a:t>https://pubs.extension.wsu.edu/are-native-trees-and-shrubs-better-choices-for-wildlife-in-home-landscapes</a:t>
            </a:r>
          </a:p>
          <a:p>
            <a:pPr marL="171448" indent="-171448">
              <a:spcBef>
                <a:spcPts val="400"/>
              </a:spcBef>
              <a:buClr>
                <a:srgbClr val="000000"/>
              </a:buClr>
              <a:buSzPts val="1300"/>
              <a:buFont typeface="Arial"/>
              <a:buChar char="•"/>
              <a:defRPr sz="1300">
                <a:latin typeface="+mn-lt"/>
                <a:ea typeface="+mn-ea"/>
                <a:cs typeface="+mn-cs"/>
                <a:sym typeface="Arial"/>
              </a:defRPr>
            </a:pPr>
            <a:r>
              <a:t>Bert Cragg</a:t>
            </a:r>
            <a:r>
              <a:rPr i="1"/>
              <a:t>, Are Natives the Answer?</a:t>
            </a:r>
            <a:endParaRPr i="1">
              <a:latin typeface="Helvetica Neue"/>
              <a:ea typeface="Helvetica Neue"/>
              <a:cs typeface="Helvetica Neue"/>
              <a:sym typeface="Helvetica Neue"/>
            </a:endParaRPr>
          </a:p>
          <a:p>
            <a:pPr>
              <a:spcBef>
                <a:spcPts val="400"/>
              </a:spcBef>
              <a:defRPr sz="1300">
                <a:latin typeface="+mn-lt"/>
                <a:ea typeface="+mn-ea"/>
                <a:cs typeface="+mn-cs"/>
                <a:sym typeface="Arial"/>
              </a:defRPr>
            </a:pPr>
            <a:r>
              <a:t>	Accessed February 2024, </a:t>
            </a:r>
            <a:r>
              <a:rPr u="sng">
                <a:solidFill>
                  <a:srgbClr val="0000FF"/>
                </a:solidFill>
                <a:uFill>
                  <a:solidFill>
                    <a:srgbClr val="0000FF"/>
                  </a:solidFill>
                </a:uFill>
                <a:hlinkClick r:id="rId9" invalidUrl="" action="" tgtFrame="" tooltip="" history="1" highlightClick="0" endSnd="0"/>
              </a:rPr>
              <a:t>https://gardenprofessors.com/are-natives-the-answer-revisited/</a:t>
            </a:r>
          </a:p>
          <a:p>
            <a:pPr marL="171448" indent="-171448">
              <a:spcBef>
                <a:spcPts val="400"/>
              </a:spcBef>
              <a:buClr>
                <a:srgbClr val="000000"/>
              </a:buClr>
              <a:buSzPts val="1300"/>
              <a:buFont typeface="Arial"/>
              <a:buChar char="•"/>
              <a:defRPr sz="1300">
                <a:latin typeface="+mn-lt"/>
                <a:ea typeface="+mn-ea"/>
                <a:cs typeface="+mn-cs"/>
                <a:sym typeface="Arial"/>
              </a:defRPr>
            </a:pPr>
            <a:r>
              <a:t>Linda Chalker-Scott, </a:t>
            </a:r>
            <a:r>
              <a:rPr i="1"/>
              <a:t>Want more bird visitors? Non-native plants may be the answer</a:t>
            </a:r>
            <a:endParaRPr i="1">
              <a:latin typeface="Helvetica Neue"/>
              <a:ea typeface="Helvetica Neue"/>
              <a:cs typeface="Helvetica Neue"/>
              <a:sym typeface="Helvetica Neue"/>
            </a:endParaRPr>
          </a:p>
          <a:p>
            <a:pPr>
              <a:spcBef>
                <a:spcPts val="400"/>
              </a:spcBef>
              <a:defRPr sz="1300">
                <a:latin typeface="+mn-lt"/>
                <a:ea typeface="+mn-ea"/>
                <a:cs typeface="+mn-cs"/>
                <a:sym typeface="Arial"/>
              </a:defRPr>
            </a:pPr>
            <a:r>
              <a:t>	Accessed February 2024, </a:t>
            </a:r>
            <a:r>
              <a:rPr u="sng">
                <a:solidFill>
                  <a:srgbClr val="0000FF"/>
                </a:solidFill>
                <a:uFill>
                  <a:solidFill>
                    <a:srgbClr val="0000FF"/>
                  </a:solidFill>
                </a:uFill>
                <a:hlinkClick r:id="rId10" invalidUrl="" action="" tgtFrame="" tooltip="" history="1" highlightClick="0" endSnd="0"/>
              </a:rPr>
              <a:t>https://gardenprofessors.com/want-more-bird-visitors-nonnative-plants-may-be-the-answer/</a:t>
            </a:r>
          </a:p>
          <a:p>
            <a:pPr marL="171448" indent="-171448">
              <a:spcBef>
                <a:spcPts val="400"/>
              </a:spcBef>
              <a:buClr>
                <a:srgbClr val="000000"/>
              </a:buClr>
              <a:buSzPts val="1300"/>
              <a:buFont typeface="Arial"/>
              <a:buChar char="•"/>
              <a:defRPr sz="1300">
                <a:latin typeface="+mn-lt"/>
                <a:ea typeface="+mn-ea"/>
                <a:cs typeface="+mn-cs"/>
                <a:sym typeface="Arial"/>
              </a:defRPr>
            </a:pPr>
            <a:r>
              <a:t>Grow Native Missouri Prairie Foundation, </a:t>
            </a:r>
            <a:r>
              <a:rPr i="1"/>
              <a:t>Natives, Cultivars, and Nativars</a:t>
            </a:r>
            <a:endParaRPr i="1">
              <a:latin typeface="Helvetica Neue"/>
              <a:ea typeface="Helvetica Neue"/>
              <a:cs typeface="Helvetica Neue"/>
              <a:sym typeface="Helvetica Neue"/>
            </a:endParaRPr>
          </a:p>
          <a:p>
            <a:pPr>
              <a:spcBef>
                <a:spcPts val="400"/>
              </a:spcBef>
              <a:defRPr i="1" sz="1300">
                <a:latin typeface="+mn-lt"/>
                <a:ea typeface="+mn-ea"/>
                <a:cs typeface="+mn-cs"/>
                <a:sym typeface="Arial"/>
              </a:defRPr>
            </a:pPr>
            <a:r>
              <a:t>	</a:t>
            </a:r>
            <a:r>
              <a:rPr i="0"/>
              <a:t>Accessed February 2024, </a:t>
            </a:r>
            <a:r>
              <a:rPr i="0" u="sng">
                <a:solidFill>
                  <a:srgbClr val="0000FF"/>
                </a:solidFill>
                <a:uFill>
                  <a:solidFill>
                    <a:srgbClr val="0000FF"/>
                  </a:solidFill>
                </a:uFill>
                <a:hlinkClick r:id="rId11" invalidUrl="" action="" tgtFrame="" tooltip="" history="1" highlightClick="0" endSnd="0"/>
              </a:rPr>
              <a:t>https://grownative.org/learn/natives-cultivars-and-nativars/#goodbad</a:t>
            </a:r>
          </a:p>
          <a:p>
            <a:pPr marL="171448" indent="-171448">
              <a:spcBef>
                <a:spcPts val="400"/>
              </a:spcBef>
              <a:buClr>
                <a:srgbClr val="000000"/>
              </a:buClr>
              <a:buSzPts val="1300"/>
              <a:buFont typeface="Arial"/>
              <a:buChar char="•"/>
              <a:defRPr sz="1300">
                <a:latin typeface="+mn-lt"/>
                <a:ea typeface="+mn-ea"/>
                <a:cs typeface="+mn-cs"/>
                <a:sym typeface="Arial"/>
              </a:defRPr>
            </a:pPr>
            <a:r>
              <a:t>Janet Marinelli National Wildlife Federation</a:t>
            </a:r>
            <a:r>
              <a:rPr i="1"/>
              <a:t>, Native or Not So Much?</a:t>
            </a:r>
            <a:endParaRPr i="1">
              <a:latin typeface="Helvetica Neue"/>
              <a:ea typeface="Helvetica Neue"/>
              <a:cs typeface="Helvetica Neue"/>
              <a:sym typeface="Helvetica Neue"/>
            </a:endParaRPr>
          </a:p>
          <a:p>
            <a:pPr>
              <a:spcBef>
                <a:spcPts val="400"/>
              </a:spcBef>
              <a:defRPr i="1" sz="1300">
                <a:latin typeface="+mn-lt"/>
                <a:ea typeface="+mn-ea"/>
                <a:cs typeface="+mn-cs"/>
                <a:sym typeface="Arial"/>
              </a:defRPr>
            </a:pPr>
            <a:r>
              <a:t>	</a:t>
            </a:r>
            <a:r>
              <a:rPr i="0"/>
              <a:t>Accessed February 2024, </a:t>
            </a:r>
            <a:r>
              <a:rPr i="0" u="sng">
                <a:solidFill>
                  <a:srgbClr val="0000FF"/>
                </a:solidFill>
                <a:uFill>
                  <a:solidFill>
                    <a:srgbClr val="0000FF"/>
                  </a:solidFill>
                </a:uFill>
                <a:hlinkClick r:id="rId12" invalidUrl="" action="" tgtFrame="" tooltip="" history="1" highlightClick="0" endSnd="0"/>
              </a:rPr>
              <a:t>https://www.nwf.org/Magazines/National-Wildlife/2016/JuneJuly/Gardening/Cultivars</a:t>
            </a:r>
          </a:p>
          <a:p>
            <a:pPr marL="171448" indent="-171448">
              <a:spcBef>
                <a:spcPts val="400"/>
              </a:spcBef>
              <a:buClr>
                <a:srgbClr val="000000"/>
              </a:buClr>
              <a:buSzPts val="1300"/>
              <a:buFont typeface="Arial"/>
              <a:buChar char="•"/>
              <a:defRPr sz="1300">
                <a:latin typeface="+mn-lt"/>
                <a:ea typeface="+mn-ea"/>
                <a:cs typeface="+mn-cs"/>
                <a:sym typeface="Arial"/>
              </a:defRPr>
            </a:pPr>
            <a:r>
              <a:t>Alicia Rihn, </a:t>
            </a:r>
            <a:r>
              <a:rPr i="1"/>
              <a:t>Greater Appeal of Native Plants for Environmentally Conscious Consumers</a:t>
            </a:r>
            <a:r>
              <a:t>,</a:t>
            </a:r>
          </a:p>
          <a:p>
            <a:pPr>
              <a:spcBef>
                <a:spcPts val="400"/>
              </a:spcBef>
              <a:defRPr sz="1300">
                <a:latin typeface="+mn-lt"/>
                <a:ea typeface="+mn-ea"/>
                <a:cs typeface="+mn-cs"/>
                <a:sym typeface="Arial"/>
              </a:defRPr>
            </a:pPr>
            <a:r>
              <a:t>	Journal of Environmental Horticulture March 2023</a:t>
            </a:r>
          </a:p>
          <a:p>
            <a:pPr>
              <a:spcBef>
                <a:spcPts val="400"/>
              </a:spcBef>
              <a:defRPr sz="1300">
                <a:latin typeface="+mn-lt"/>
                <a:ea typeface="+mn-ea"/>
                <a:cs typeface="+mn-cs"/>
                <a:sym typeface="Arial"/>
              </a:defRPr>
            </a:pPr>
            <a:r>
              <a:t>	Accessed February 2024, </a:t>
            </a:r>
            <a:r>
              <a:rPr u="sng">
                <a:solidFill>
                  <a:srgbClr val="0000FF"/>
                </a:solidFill>
                <a:uFill>
                  <a:solidFill>
                    <a:srgbClr val="0000FF"/>
                  </a:solidFill>
                </a:uFill>
                <a:hlinkClick r:id="rId13" invalidUrl="" action="" tgtFrame="" tooltip="" history="1" highlightClick="0" endSnd="0"/>
              </a:rPr>
              <a:t>https://meridian.allenpress.com/jeh/article/41/1/7/491283/Greater-Appeal-of-Native-Plants-for</a:t>
            </a:r>
            <a:endParaRPr u="sng">
              <a:solidFill>
                <a:srgbClr val="0000FF"/>
              </a:solidFill>
              <a:uFill>
                <a:solidFill>
                  <a:srgbClr val="0000FF"/>
                </a:solidFill>
              </a:uFill>
            </a:endParaRPr>
          </a:p>
          <a:p>
            <a:pPr marL="285750" indent="-285750">
              <a:spcBef>
                <a:spcPts val="400"/>
              </a:spcBef>
              <a:buClr>
                <a:srgbClr val="000000"/>
              </a:buClr>
              <a:buSzPts val="1300"/>
              <a:buFont typeface="Arial"/>
              <a:buChar char="•"/>
              <a:defRPr sz="1300">
                <a:latin typeface="Trebuchet MS"/>
                <a:ea typeface="Trebuchet MS"/>
                <a:cs typeface="Trebuchet MS"/>
                <a:sym typeface="Trebuchet MS"/>
              </a:defRPr>
            </a:pPr>
            <a:r>
              <a:t>King County Native Plant Guide</a:t>
            </a:r>
            <a:r>
              <a:rPr i="1"/>
              <a:t>, Native Plants</a:t>
            </a:r>
            <a:endParaRPr i="1">
              <a:latin typeface="Helvetica Neue"/>
              <a:ea typeface="Helvetica Neue"/>
              <a:cs typeface="Helvetica Neue"/>
              <a:sym typeface="Helvetica Neue"/>
            </a:endParaRPr>
          </a:p>
          <a:p>
            <a:pPr>
              <a:spcBef>
                <a:spcPts val="400"/>
              </a:spcBef>
              <a:defRPr sz="1300">
                <a:latin typeface="Trebuchet MS"/>
                <a:ea typeface="Trebuchet MS"/>
                <a:cs typeface="Trebuchet MS"/>
                <a:sym typeface="Trebuchet MS"/>
              </a:defRPr>
            </a:pPr>
            <a:r>
              <a:t>	Accessed February 2024, </a:t>
            </a:r>
            <a:r>
              <a:rPr u="sng">
                <a:solidFill>
                  <a:srgbClr val="0000FF"/>
                </a:solidFill>
                <a:uFill>
                  <a:solidFill>
                    <a:srgbClr val="0000FF"/>
                  </a:solidFill>
                </a:uFill>
                <a:hlinkClick r:id="rId14" invalidUrl="" action="" tgtFrame="" tooltip="" history="1" highlightClick="0" endSnd="0"/>
              </a:rPr>
              <a:t>https://green2.kingcounty.gov/gonative/</a:t>
            </a:r>
          </a:p>
          <a:p>
            <a:pPr marL="285750" indent="-285750">
              <a:spcBef>
                <a:spcPts val="400"/>
              </a:spcBef>
              <a:buClr>
                <a:srgbClr val="000000"/>
              </a:buClr>
              <a:buSzPts val="1300"/>
              <a:buFont typeface="Arial"/>
              <a:buChar char="•"/>
              <a:defRPr sz="1300">
                <a:latin typeface="Trebuchet MS"/>
                <a:ea typeface="Trebuchet MS"/>
                <a:cs typeface="Trebuchet MS"/>
                <a:sym typeface="Trebuchet MS"/>
              </a:defRPr>
            </a:pPr>
            <a:r>
              <a:t>Jerry Faulring, </a:t>
            </a:r>
            <a:r>
              <a:rPr i="1"/>
              <a:t>Fact Check: Native Plants vs Cultivated Natives</a:t>
            </a:r>
            <a:endParaRPr i="1">
              <a:latin typeface="Helvetica Neue"/>
              <a:ea typeface="Helvetica Neue"/>
              <a:cs typeface="Helvetica Neue"/>
              <a:sym typeface="Helvetica Neue"/>
            </a:endParaRPr>
          </a:p>
          <a:p>
            <a:pPr>
              <a:spcBef>
                <a:spcPts val="400"/>
              </a:spcBef>
              <a:defRPr i="1" sz="1300">
                <a:latin typeface="Trebuchet MS"/>
                <a:ea typeface="Trebuchet MS"/>
                <a:cs typeface="Trebuchet MS"/>
                <a:sym typeface="Trebuchet MS"/>
              </a:defRPr>
            </a:pPr>
            <a:r>
              <a:t>	</a:t>
            </a:r>
            <a:r>
              <a:rPr i="0"/>
              <a:t>Waverly Farm 2021, Accessed February 2024, </a:t>
            </a:r>
            <a:r>
              <a:rPr i="0" u="sng">
                <a:solidFill>
                  <a:srgbClr val="0000FF"/>
                </a:solidFill>
                <a:uFill>
                  <a:solidFill>
                    <a:srgbClr val="0000FF"/>
                  </a:solidFill>
                </a:uFill>
                <a:hlinkClick r:id="rId15" invalidUrl="" action="" tgtFrame="" tooltip="" history="1" highlightClick="0" endSnd="0"/>
              </a:rPr>
              <a:t>https://www.waverlyfarm.com/blog/the-fine-points-of-native-plants-vs-cultivated-natives</a:t>
            </a:r>
            <a:endParaRPr u="sng">
              <a:solidFill>
                <a:srgbClr val="0000FF"/>
              </a:solidFill>
              <a:uFill>
                <a:solidFill>
                  <a:srgbClr val="0000FF"/>
                </a:solidFill>
              </a:uFill>
            </a:endParaRPr>
          </a:p>
        </p:txBody>
      </p:sp>
      <p:sp>
        <p:nvSpPr>
          <p:cNvPr id="699" name="Google Shape;631;p48"/>
          <p:cNvSpPr txBox="1"/>
          <p:nvPr>
            <p:ph type="title"/>
          </p:nvPr>
        </p:nvSpPr>
        <p:spPr>
          <a:xfrm>
            <a:off x="431187" y="0"/>
            <a:ext cx="8596670" cy="877024"/>
          </a:xfrm>
          <a:prstGeom prst="rect">
            <a:avLst/>
          </a:prstGeom>
        </p:spPr>
        <p:txBody>
          <a:bodyPr anchor="t"/>
          <a:lstStyle/>
          <a:p>
            <a:pPr algn="l">
              <a:lnSpc>
                <a:spcPct val="115000"/>
              </a:lnSpc>
              <a:defRPr i="1" sz="4200"/>
            </a:pPr>
            <a:r>
              <a:t>Resources</a:t>
            </a:r>
            <a:r>
              <a:t>: online documents</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03" name="Google Shape;636;p49" descr="Google Shape;636;p49"/>
          <p:cNvPicPr>
            <a:picLocks noChangeAspect="1"/>
          </p:cNvPicPr>
          <p:nvPr/>
        </p:nvPicPr>
        <p:blipFill>
          <a:blip r:embed="rId3">
            <a:extLst/>
          </a:blip>
          <a:stretch>
            <a:fillRect/>
          </a:stretch>
        </p:blipFill>
        <p:spPr>
          <a:xfrm>
            <a:off x="45718" y="-3"/>
            <a:ext cx="12192003" cy="6858004"/>
          </a:xfrm>
          <a:prstGeom prst="rect">
            <a:avLst/>
          </a:prstGeom>
          <a:ln w="12700">
            <a:miter lim="400000"/>
          </a:ln>
        </p:spPr>
      </p:pic>
      <p:grpSp>
        <p:nvGrpSpPr>
          <p:cNvPr id="706" name="Google Shape;637;p49"/>
          <p:cNvGrpSpPr/>
          <p:nvPr/>
        </p:nvGrpSpPr>
        <p:grpSpPr>
          <a:xfrm>
            <a:off x="0" y="6636948"/>
            <a:ext cx="12192000" cy="350620"/>
            <a:chOff x="0" y="0"/>
            <a:chExt cx="12192000" cy="350619"/>
          </a:xfrm>
        </p:grpSpPr>
        <p:sp>
          <p:nvSpPr>
            <p:cNvPr id="704" name="Google Shape;638;p49"/>
            <p:cNvSpPr/>
            <p:nvPr/>
          </p:nvSpPr>
          <p:spPr>
            <a:xfrm>
              <a:off x="0" y="129611"/>
              <a:ext cx="12192000" cy="91443"/>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705" name="Google Shape;639;p49"/>
            <p:cNvSpPr txBox="1"/>
            <p:nvPr/>
          </p:nvSpPr>
          <p:spPr>
            <a:xfrm>
              <a:off x="45717" y="0"/>
              <a:ext cx="12100564"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707" name="Google Shape;640;p49" descr="Google Shape;640;p49"/>
          <p:cNvPicPr>
            <a:picLocks noChangeAspect="1"/>
          </p:cNvPicPr>
          <p:nvPr/>
        </p:nvPicPr>
        <p:blipFill>
          <a:blip r:embed="rId5">
            <a:alphaModFix amt="70000"/>
            <a:extLst/>
          </a:blip>
          <a:stretch>
            <a:fillRect/>
          </a:stretch>
        </p:blipFill>
        <p:spPr>
          <a:xfrm>
            <a:off x="11319633" y="136185"/>
            <a:ext cx="729699" cy="729700"/>
          </a:xfrm>
          <a:prstGeom prst="rect">
            <a:avLst/>
          </a:prstGeom>
          <a:ln w="12700">
            <a:miter lim="400000"/>
          </a:ln>
        </p:spPr>
      </p:pic>
      <p:sp>
        <p:nvSpPr>
          <p:cNvPr id="708" name="Google Shape;641;p49"/>
          <p:cNvSpPr txBox="1"/>
          <p:nvPr>
            <p:ph type="title"/>
          </p:nvPr>
        </p:nvSpPr>
        <p:spPr>
          <a:xfrm>
            <a:off x="474050" y="-58920"/>
            <a:ext cx="8596670" cy="877021"/>
          </a:xfrm>
          <a:prstGeom prst="rect">
            <a:avLst/>
          </a:prstGeom>
        </p:spPr>
        <p:txBody>
          <a:bodyPr anchor="t"/>
          <a:lstStyle>
            <a:lvl1pPr algn="l">
              <a:lnSpc>
                <a:spcPct val="115000"/>
              </a:lnSpc>
              <a:defRPr i="1" sz="4200"/>
            </a:lvl1pPr>
          </a:lstStyle>
          <a:p>
            <a:pPr/>
            <a:r>
              <a:t>More Resources</a:t>
            </a:r>
          </a:p>
        </p:txBody>
      </p:sp>
      <p:sp>
        <p:nvSpPr>
          <p:cNvPr id="709" name="Google Shape;642;p49"/>
          <p:cNvSpPr txBox="1"/>
          <p:nvPr/>
        </p:nvSpPr>
        <p:spPr>
          <a:xfrm>
            <a:off x="250384" y="622996"/>
            <a:ext cx="11198829" cy="639500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171450" indent="-171450">
              <a:spcBef>
                <a:spcPts val="400"/>
              </a:spcBef>
              <a:buClr>
                <a:srgbClr val="000000"/>
              </a:buClr>
              <a:buSzPts val="1400"/>
              <a:buFont typeface="Arial"/>
              <a:buChar char="•"/>
              <a:defRPr>
                <a:latin typeface="Trebuchet MS"/>
                <a:ea typeface="Trebuchet MS"/>
                <a:cs typeface="Trebuchet MS"/>
                <a:sym typeface="Trebuchet MS"/>
              </a:defRPr>
            </a:pPr>
            <a:r>
              <a:t>Susan Martin, Piedmont Master Gardener, </a:t>
            </a:r>
            <a:r>
              <a:rPr i="1"/>
              <a:t>Native Species or Cultivars of Native Plants – Does it Matter?</a:t>
            </a:r>
            <a:endParaRPr i="1">
              <a:latin typeface="Helvetica Neue"/>
              <a:ea typeface="Helvetica Neue"/>
              <a:cs typeface="Helvetica Neue"/>
              <a:sym typeface="Helvetica Neue"/>
            </a:endParaRPr>
          </a:p>
          <a:p>
            <a:pPr>
              <a:spcBef>
                <a:spcPts val="400"/>
              </a:spcBef>
              <a:defRPr>
                <a:latin typeface="Trebuchet MS"/>
                <a:ea typeface="Trebuchet MS"/>
                <a:cs typeface="Trebuchet MS"/>
                <a:sym typeface="Trebuchet MS"/>
              </a:defRPr>
            </a:pPr>
            <a:r>
              <a:t>	Piedmont Master Gardeners, Accessed February 2024, </a:t>
            </a:r>
            <a:r>
              <a:rPr u="sng">
                <a:solidFill>
                  <a:srgbClr val="0000FF"/>
                </a:solidFill>
                <a:uFill>
                  <a:solidFill>
                    <a:srgbClr val="0000FF"/>
                  </a:solidFill>
                </a:uFill>
                <a:hlinkClick r:id="rId6" invalidUrl="" action="" tgtFrame="" tooltip="" history="1" highlightClick="0" endSnd="0"/>
              </a:rPr>
              <a:t>https://piedmontmastergardeners.org/article/native-species-or-cultivars-of-native-plants-does-it-matter</a:t>
            </a:r>
            <a:r>
              <a:rPr i="1" u="sng">
                <a:solidFill>
                  <a:srgbClr val="0000FF"/>
                </a:solidFill>
                <a:uFill>
                  <a:solidFill>
                    <a:srgbClr val="0000FF"/>
                  </a:solidFill>
                </a:uFill>
                <a:hlinkClick r:id="rId6" invalidUrl="" action="" tgtFrame="" tooltip="" history="1" highlightClick="0" endSnd="0"/>
              </a:rPr>
              <a:t>/</a:t>
            </a:r>
            <a:endParaRPr i="1">
              <a:latin typeface="Helvetica Neue"/>
              <a:ea typeface="Helvetica Neue"/>
              <a:cs typeface="Helvetica Neue"/>
              <a:sym typeface="Helvetica Neue"/>
            </a:endParaRPr>
          </a:p>
          <a:p>
            <a:pPr marL="171450" indent="-171450">
              <a:spcBef>
                <a:spcPts val="400"/>
              </a:spcBef>
              <a:buClr>
                <a:srgbClr val="000000"/>
              </a:buClr>
              <a:buSzPts val="1400"/>
              <a:buFont typeface="Arial"/>
              <a:buChar char="•"/>
              <a:defRPr>
                <a:latin typeface="Trebuchet MS"/>
                <a:ea typeface="Trebuchet MS"/>
                <a:cs typeface="Trebuchet MS"/>
                <a:sym typeface="Trebuchet MS"/>
              </a:defRPr>
            </a:pPr>
            <a:r>
              <a:t>Rebecca McMackin</a:t>
            </a:r>
            <a:r>
              <a:rPr i="1"/>
              <a:t>, State of the Native Plant Movement: </a:t>
            </a:r>
            <a:r>
              <a:t>A Way To Garden, Accessed June 2024, </a:t>
            </a:r>
            <a:r>
              <a:rPr u="sng">
                <a:solidFill>
                  <a:srgbClr val="0000FF"/>
                </a:solidFill>
                <a:uFill>
                  <a:solidFill>
                    <a:srgbClr val="0000FF"/>
                  </a:solidFill>
                </a:uFill>
                <a:hlinkClick r:id="rId7" invalidUrl="" action="" tgtFrame="" tooltip="" history="1" highlightClick="0" endSnd="0"/>
              </a:rPr>
              <a:t>https://awaytogarden.com/state-of-the-native-plant-movement-with-rebecca-mcmackin/</a:t>
            </a:r>
          </a:p>
          <a:p>
            <a:pPr marL="171450" indent="-171450">
              <a:spcBef>
                <a:spcPts val="400"/>
              </a:spcBef>
              <a:buClr>
                <a:srgbClr val="000000"/>
              </a:buClr>
              <a:buSzPts val="1300"/>
              <a:buFont typeface="Arial"/>
              <a:buChar char="•"/>
              <a:defRPr sz="1300">
                <a:latin typeface="Trebuchet MS"/>
                <a:ea typeface="Trebuchet MS"/>
                <a:cs typeface="Trebuchet MS"/>
                <a:sym typeface="Trebuchet MS"/>
              </a:defRPr>
            </a:pPr>
            <a:r>
              <a:t>Doug Tallamy</a:t>
            </a:r>
            <a:r>
              <a:rPr i="1"/>
              <a:t>, Creating Living Landscapes: The Importance of Native Plants</a:t>
            </a:r>
            <a:endParaRPr i="1">
              <a:latin typeface="Helvetica Neue"/>
              <a:ea typeface="Helvetica Neue"/>
              <a:cs typeface="Helvetica Neue"/>
              <a:sym typeface="Helvetica Neue"/>
            </a:endParaRPr>
          </a:p>
          <a:p>
            <a:pPr>
              <a:spcBef>
                <a:spcPts val="400"/>
              </a:spcBef>
              <a:defRPr i="1" sz="1300">
                <a:latin typeface="Trebuchet MS"/>
                <a:ea typeface="Trebuchet MS"/>
                <a:cs typeface="Trebuchet MS"/>
                <a:sym typeface="Trebuchet MS"/>
              </a:defRPr>
            </a:pPr>
            <a:r>
              <a:t>	</a:t>
            </a:r>
            <a:r>
              <a:rPr i="0"/>
              <a:t>High Country Gardens, Accessed February 2024, </a:t>
            </a:r>
            <a:r>
              <a:rPr i="0" u="sng">
                <a:solidFill>
                  <a:srgbClr val="0000FF"/>
                </a:solidFill>
                <a:uFill>
                  <a:solidFill>
                    <a:srgbClr val="0000FF"/>
                  </a:solidFill>
                </a:uFill>
                <a:hlinkClick r:id="rId8" invalidUrl="" action="" tgtFrame="" tooltip="" history="1" highlightClick="0" endSnd="0"/>
              </a:rPr>
              <a:t>https://www.highcountrygardens.com/content/gardening/creating-living-landscapes-the-importance-of-native-plants</a:t>
            </a:r>
          </a:p>
          <a:p>
            <a:pPr marL="171450" indent="-171450">
              <a:spcBef>
                <a:spcPts val="400"/>
              </a:spcBef>
              <a:buClr>
                <a:srgbClr val="000000"/>
              </a:buClr>
              <a:buSzPts val="1300"/>
              <a:buFont typeface="Arial"/>
              <a:buChar char="•"/>
              <a:defRPr sz="1300">
                <a:latin typeface="Trebuchet MS"/>
                <a:ea typeface="Trebuchet MS"/>
                <a:cs typeface="Trebuchet MS"/>
                <a:sym typeface="Trebuchet MS"/>
              </a:defRPr>
            </a:pPr>
            <a:r>
              <a:t>Caitlyn Fallon, </a:t>
            </a:r>
            <a:r>
              <a:rPr i="1"/>
              <a:t>Consumer Gardening Report Finds one in Three People Turning to Native Plants, Gardening for Wildlife</a:t>
            </a:r>
            <a:endParaRPr i="1">
              <a:latin typeface="Helvetica Neue"/>
              <a:ea typeface="Helvetica Neue"/>
              <a:cs typeface="Helvetica Neue"/>
              <a:sym typeface="Helvetica Neue"/>
            </a:endParaRPr>
          </a:p>
          <a:p>
            <a:pPr>
              <a:spcBef>
                <a:spcPts val="400"/>
              </a:spcBef>
              <a:defRPr i="1" sz="1300">
                <a:latin typeface="Trebuchet MS"/>
                <a:ea typeface="Trebuchet MS"/>
                <a:cs typeface="Trebuchet MS"/>
                <a:sym typeface="Trebuchet MS"/>
              </a:defRPr>
            </a:pPr>
            <a:r>
              <a:t>	</a:t>
            </a:r>
            <a:r>
              <a:rPr i="0"/>
              <a:t>National Wildlife Federation Accessed June 2024, </a:t>
            </a:r>
            <a:r>
              <a:rPr i="0" u="sng">
                <a:solidFill>
                  <a:srgbClr val="0000FF"/>
                </a:solidFill>
                <a:uFill>
                  <a:solidFill>
                    <a:srgbClr val="0000FF"/>
                  </a:solidFill>
                </a:uFill>
                <a:hlinkClick r:id="rId9" invalidUrl="" action="" tgtFrame="" tooltip="" history="1" highlightClick="0" endSnd="0"/>
              </a:rPr>
              <a:t>https://www.nwf.org/Latest-News/Press-Releases/2022/5-02-22-Consumer-Gardening-Report</a:t>
            </a:r>
          </a:p>
          <a:p>
            <a:pPr marL="171450" indent="-171450">
              <a:spcBef>
                <a:spcPts val="400"/>
              </a:spcBef>
              <a:buClr>
                <a:srgbClr val="000000"/>
              </a:buClr>
              <a:buSzPts val="1300"/>
              <a:buFont typeface="Arial"/>
              <a:buChar char="•"/>
              <a:defRPr sz="1300">
                <a:latin typeface="Trebuchet MS"/>
                <a:ea typeface="Trebuchet MS"/>
                <a:cs typeface="Trebuchet MS"/>
                <a:sym typeface="Trebuchet MS"/>
              </a:defRPr>
            </a:pPr>
            <a:r>
              <a:t>The Real Dirt Blog</a:t>
            </a:r>
            <a:r>
              <a:rPr i="1"/>
              <a:t>, Native vs. Non-Native Plants</a:t>
            </a:r>
            <a:endParaRPr i="1">
              <a:latin typeface="Helvetica Neue"/>
              <a:ea typeface="Helvetica Neue"/>
              <a:cs typeface="Helvetica Neue"/>
              <a:sym typeface="Helvetica Neue"/>
            </a:endParaRPr>
          </a:p>
          <a:p>
            <a:pPr>
              <a:spcBef>
                <a:spcPts val="400"/>
              </a:spcBef>
              <a:defRPr i="1" sz="1300">
                <a:latin typeface="Trebuchet MS"/>
                <a:ea typeface="Trebuchet MS"/>
                <a:cs typeface="Trebuchet MS"/>
                <a:sym typeface="Trebuchet MS"/>
              </a:defRPr>
            </a:pPr>
            <a:r>
              <a:t>	</a:t>
            </a:r>
            <a:r>
              <a:rPr i="0"/>
              <a:t>UC Master Gardeners of Butte County, CA  Accessed June 2024, </a:t>
            </a:r>
            <a:r>
              <a:rPr i="0" u="sng">
                <a:solidFill>
                  <a:srgbClr val="0000FF"/>
                </a:solidFill>
                <a:uFill>
                  <a:solidFill>
                    <a:srgbClr val="0000FF"/>
                  </a:solidFill>
                </a:uFill>
                <a:hlinkClick r:id="rId10" invalidUrl="" action="" tgtFrame="" tooltip="" history="1" highlightClick="0" endSnd="0"/>
              </a:rPr>
              <a:t>https://ucanr.edu/blogs/blogcore/postdetail.cfm?postnum=50407#:~:text=With%20non%2Dnative%20plants%2C%20make,and%20their%20diminishing%20natural%20habitat</a:t>
            </a:r>
          </a:p>
          <a:p>
            <a:pPr marL="171450" indent="-171450">
              <a:spcBef>
                <a:spcPts val="400"/>
              </a:spcBef>
              <a:buClr>
                <a:srgbClr val="000000"/>
              </a:buClr>
              <a:buSzPts val="1300"/>
              <a:buFont typeface="Arial"/>
              <a:buChar char="•"/>
              <a:defRPr sz="1300">
                <a:latin typeface="Trebuchet MS"/>
                <a:ea typeface="Trebuchet MS"/>
                <a:cs typeface="Trebuchet MS"/>
                <a:sym typeface="Trebuchet MS"/>
              </a:defRPr>
            </a:pPr>
            <a:r>
              <a:t>Kristen, </a:t>
            </a:r>
            <a:r>
              <a:rPr i="1"/>
              <a:t>What’s the Deal with Cultivars?</a:t>
            </a:r>
            <a:endParaRPr i="1">
              <a:latin typeface="Helvetica Neue"/>
              <a:ea typeface="Helvetica Neue"/>
              <a:cs typeface="Helvetica Neue"/>
              <a:sym typeface="Helvetica Neue"/>
            </a:endParaRPr>
          </a:p>
          <a:p>
            <a:pPr>
              <a:spcBef>
                <a:spcPts val="400"/>
              </a:spcBef>
              <a:defRPr i="1" sz="1300">
                <a:latin typeface="Trebuchet MS"/>
                <a:ea typeface="Trebuchet MS"/>
                <a:cs typeface="Trebuchet MS"/>
                <a:sym typeface="Trebuchet MS"/>
              </a:defRPr>
            </a:pPr>
            <a:r>
              <a:t>	</a:t>
            </a:r>
            <a:r>
              <a:rPr i="0"/>
              <a:t>Blue Stem Natives, Accessed June, 2024, </a:t>
            </a:r>
            <a:r>
              <a:rPr i="0" u="sng">
                <a:solidFill>
                  <a:srgbClr val="0000FF"/>
                </a:solidFill>
                <a:uFill>
                  <a:solidFill>
                    <a:srgbClr val="0000FF"/>
                  </a:solidFill>
                </a:uFill>
                <a:hlinkClick r:id="rId11" invalidUrl="" action="" tgtFrame="" tooltip="" history="1" highlightClick="0" endSnd="0"/>
              </a:rPr>
              <a:t>https://www.bluestemnatives.com/post/what-s-the-deal-with-cultivars</a:t>
            </a:r>
          </a:p>
          <a:p>
            <a:pPr marL="171450" indent="-171450">
              <a:spcBef>
                <a:spcPts val="400"/>
              </a:spcBef>
              <a:buClr>
                <a:srgbClr val="000000"/>
              </a:buClr>
              <a:buSzPts val="1300"/>
              <a:buFont typeface="Arial"/>
              <a:buChar char="•"/>
              <a:defRPr sz="1300">
                <a:latin typeface="Trebuchet MS"/>
                <a:ea typeface="Trebuchet MS"/>
                <a:cs typeface="Trebuchet MS"/>
                <a:sym typeface="Trebuchet MS"/>
              </a:defRPr>
            </a:pPr>
            <a:r>
              <a:t>Deborah Pilkington EMGV, </a:t>
            </a:r>
            <a:r>
              <a:rPr i="1"/>
              <a:t>Native, Nativar, Cultivar: What’s in a Name?</a:t>
            </a:r>
            <a:endParaRPr i="1">
              <a:latin typeface="Helvetica Neue"/>
              <a:ea typeface="Helvetica Neue"/>
              <a:cs typeface="Helvetica Neue"/>
              <a:sym typeface="Helvetica Neue"/>
            </a:endParaRPr>
          </a:p>
          <a:p>
            <a:pPr>
              <a:spcBef>
                <a:spcPts val="400"/>
              </a:spcBef>
              <a:defRPr i="1" sz="1300">
                <a:latin typeface="Trebuchet MS"/>
                <a:ea typeface="Trebuchet MS"/>
                <a:cs typeface="Trebuchet MS"/>
                <a:sym typeface="Trebuchet MS"/>
              </a:defRPr>
            </a:pPr>
            <a:r>
              <a:t>	</a:t>
            </a:r>
            <a:r>
              <a:rPr i="0"/>
              <a:t>Extension Master Gardener Volunteers of Durham Co., Accessed June 2024, </a:t>
            </a:r>
            <a:r>
              <a:rPr i="0" u="sng">
                <a:solidFill>
                  <a:srgbClr val="0000FF"/>
                </a:solidFill>
                <a:uFill>
                  <a:solidFill>
                    <a:srgbClr val="0000FF"/>
                  </a:solidFill>
                </a:uFill>
                <a:hlinkClick r:id="rId12" invalidUrl="" action="" tgtFrame="" tooltip="" history="1" highlightClick="0" endSnd="0"/>
              </a:rPr>
              <a:t>https://durhammastergardeners.com/2022/01/19/native-nativar-cultivar-whats-in-a-name/</a:t>
            </a:r>
          </a:p>
          <a:p>
            <a:pPr marL="171450" indent="-171450">
              <a:spcBef>
                <a:spcPts val="400"/>
              </a:spcBef>
              <a:buClr>
                <a:srgbClr val="000000"/>
              </a:buClr>
              <a:buSzPts val="1300"/>
              <a:buFont typeface="Arial"/>
              <a:buChar char="•"/>
              <a:defRPr sz="1300">
                <a:latin typeface="Trebuchet MS"/>
                <a:ea typeface="Trebuchet MS"/>
                <a:cs typeface="Trebuchet MS"/>
                <a:sym typeface="Trebuchet MS"/>
              </a:defRPr>
            </a:pPr>
            <a:r>
              <a:t>Green America, </a:t>
            </a:r>
            <a:r>
              <a:rPr i="1"/>
              <a:t>Annuals and Perennials</a:t>
            </a:r>
            <a:endParaRPr i="1">
              <a:latin typeface="Helvetica Neue"/>
              <a:ea typeface="Helvetica Neue"/>
              <a:cs typeface="Helvetica Neue"/>
              <a:sym typeface="Helvetica Neue"/>
            </a:endParaRPr>
          </a:p>
          <a:p>
            <a:pPr>
              <a:spcBef>
                <a:spcPts val="400"/>
              </a:spcBef>
              <a:defRPr i="1" sz="1300">
                <a:latin typeface="Trebuchet MS"/>
                <a:ea typeface="Trebuchet MS"/>
                <a:cs typeface="Trebuchet MS"/>
                <a:sym typeface="Trebuchet MS"/>
              </a:defRPr>
            </a:pPr>
            <a:r>
              <a:t>	</a:t>
            </a:r>
            <a:r>
              <a:rPr i="0"/>
              <a:t>Accessed June 2024, </a:t>
            </a:r>
            <a:r>
              <a:rPr i="0" u="sng">
                <a:solidFill>
                  <a:srgbClr val="0000FF"/>
                </a:solidFill>
                <a:uFill>
                  <a:solidFill>
                    <a:srgbClr val="0000FF"/>
                  </a:solidFill>
                </a:uFill>
                <a:hlinkClick r:id="rId13" invalidUrl="" action="" tgtFrame="" tooltip="" history="1" highlightClick="0" endSnd="0"/>
              </a:rPr>
              <a:t>https://greenamerica.org/faq/annuals-and-perennials</a:t>
            </a:r>
          </a:p>
          <a:p>
            <a:pPr marL="285750" indent="-285750">
              <a:spcBef>
                <a:spcPts val="400"/>
              </a:spcBef>
              <a:buClr>
                <a:srgbClr val="000000"/>
              </a:buClr>
              <a:buSzPts val="1300"/>
              <a:buFont typeface="Arial"/>
              <a:buChar char="•"/>
              <a:defRPr sz="1300">
                <a:latin typeface="Trebuchet MS"/>
                <a:ea typeface="Trebuchet MS"/>
                <a:cs typeface="Trebuchet MS"/>
                <a:sym typeface="Trebuchet MS"/>
              </a:defRPr>
            </a:pPr>
            <a:r>
              <a:t>Nathan Giles, </a:t>
            </a:r>
            <a:r>
              <a:rPr i="1">
                <a:solidFill>
                  <a:srgbClr val="231F20"/>
                </a:solidFill>
                <a:latin typeface="+mn-lt"/>
                <a:ea typeface="+mn-ea"/>
                <a:cs typeface="+mn-cs"/>
                <a:sym typeface="Arial"/>
              </a:rPr>
              <a:t>As tree species face decline, ‘assisted migration’ gains popularity in Pacific Northwest, </a:t>
            </a:r>
            <a:r>
              <a:rPr>
                <a:solidFill>
                  <a:srgbClr val="231F20"/>
                </a:solidFill>
                <a:latin typeface="+mn-lt"/>
                <a:ea typeface="+mn-ea"/>
                <a:cs typeface="+mn-cs"/>
                <a:sym typeface="Arial"/>
              </a:rPr>
              <a:t>Seattle Times Dec 30, 2023, Accessed June 2024, </a:t>
            </a:r>
            <a:r>
              <a:rPr u="sng">
                <a:solidFill>
                  <a:srgbClr val="0000FF"/>
                </a:solidFill>
                <a:uFill>
                  <a:solidFill>
                    <a:srgbClr val="0000FF"/>
                  </a:solidFill>
                </a:uFill>
                <a:hlinkClick r:id="rId14" invalidUrl="" action="" tgtFrame="" tooltip="" history="1" highlightClick="0" endSnd="0"/>
              </a:rPr>
              <a:t>https://www.seattletimes.com/seattle-news/environment/as-northwest-tree-species-decline-assisted-migration-gains-popularity/</a:t>
            </a:r>
          </a:p>
          <a:p>
            <a:pPr marL="285750" indent="-285750">
              <a:spcBef>
                <a:spcPts val="400"/>
              </a:spcBef>
              <a:buClr>
                <a:srgbClr val="000000"/>
              </a:buClr>
              <a:buSzPts val="1300"/>
              <a:buFont typeface="Arial"/>
              <a:buChar char="•"/>
              <a:defRPr sz="1300">
                <a:latin typeface="Trebuchet MS"/>
                <a:ea typeface="Trebuchet MS"/>
                <a:cs typeface="Trebuchet MS"/>
                <a:sym typeface="Trebuchet MS"/>
              </a:defRPr>
            </a:pPr>
            <a:r>
              <a:t>Michelle Ma, </a:t>
            </a:r>
            <a:r>
              <a:rPr i="1"/>
              <a:t>Bigleaf Maple Decline Tied to Hotter, Drier, summers in Washington, </a:t>
            </a:r>
            <a:r>
              <a:t>Washington Educational News September 30, 2021, Accessed June 2024, https://www.washington.edu/news/2021/09/30/bigleaf-maple-decline-tied-to-hotter-drier-summers-in-washington/#</a:t>
            </a:r>
          </a:p>
          <a:p>
            <a:pPr>
              <a:spcBef>
                <a:spcPts val="400"/>
              </a:spcBef>
              <a:defRPr i="1" sz="1800">
                <a:latin typeface="Helvetica Neue"/>
                <a:ea typeface="Helvetica Neue"/>
                <a:cs typeface="Helvetica Neue"/>
                <a:sym typeface="Helvetica Neue"/>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Picture 3" descr="Picture 3"/>
          <p:cNvPicPr>
            <a:picLocks noChangeAspect="1"/>
          </p:cNvPicPr>
          <p:nvPr/>
        </p:nvPicPr>
        <p:blipFill>
          <a:blip r:embed="rId3">
            <a:extLst/>
          </a:blip>
          <a:stretch>
            <a:fillRect/>
          </a:stretch>
        </p:blipFill>
        <p:spPr>
          <a:xfrm>
            <a:off x="-93662" y="-2"/>
            <a:ext cx="12192004" cy="6858004"/>
          </a:xfrm>
          <a:prstGeom prst="rect">
            <a:avLst/>
          </a:prstGeom>
          <a:ln w="12700">
            <a:miter lim="400000"/>
          </a:ln>
        </p:spPr>
      </p:pic>
      <p:sp>
        <p:nvSpPr>
          <p:cNvPr id="185" name="Google Shape;102;p15"/>
          <p:cNvSpPr/>
          <p:nvPr/>
        </p:nvSpPr>
        <p:spPr>
          <a:xfrm>
            <a:off x="1419726" y="2129243"/>
            <a:ext cx="365300" cy="45724"/>
          </a:xfrm>
          <a:prstGeom prst="rect">
            <a:avLst/>
          </a:prstGeom>
          <a:blipFill>
            <a:blip r:embed="rId4"/>
            <a:stretch>
              <a:fillRect/>
            </a:stretch>
          </a:blipFill>
          <a:ln w="12700">
            <a:miter lim="400000"/>
          </a:ln>
        </p:spPr>
        <p:txBody>
          <a:bodyPr lIns="45718" tIns="45718" rIns="45718" bIns="45718" anchor="ctr"/>
          <a:lstStyle/>
          <a:p>
            <a:pPr algn="ctr">
              <a:defRPr sz="1800">
                <a:latin typeface="+mn-lt"/>
                <a:ea typeface="+mn-ea"/>
                <a:cs typeface="+mn-cs"/>
                <a:sym typeface="Arial"/>
              </a:defRPr>
            </a:pPr>
          </a:p>
        </p:txBody>
      </p:sp>
      <p:grpSp>
        <p:nvGrpSpPr>
          <p:cNvPr id="188" name="Google Shape;103;p15"/>
          <p:cNvGrpSpPr/>
          <p:nvPr/>
        </p:nvGrpSpPr>
        <p:grpSpPr>
          <a:xfrm>
            <a:off x="-93661" y="6657762"/>
            <a:ext cx="12192001" cy="350620"/>
            <a:chOff x="0" y="0"/>
            <a:chExt cx="12192000" cy="350619"/>
          </a:xfrm>
        </p:grpSpPr>
        <p:sp>
          <p:nvSpPr>
            <p:cNvPr id="186" name="Google Shape;104;p15"/>
            <p:cNvSpPr/>
            <p:nvPr/>
          </p:nvSpPr>
          <p:spPr>
            <a:xfrm>
              <a:off x="0" y="129609"/>
              <a:ext cx="12192000" cy="91445"/>
            </a:xfrm>
            <a:prstGeom prst="rect">
              <a:avLst/>
            </a:prstGeom>
            <a:blipFill rotWithShape="1">
              <a:blip r:embed="rId5"/>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187" name="Google Shape;105;p15"/>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189" name="image2.jpeg" descr="image2.jpeg"/>
          <p:cNvPicPr>
            <a:picLocks noChangeAspect="1"/>
          </p:cNvPicPr>
          <p:nvPr/>
        </p:nvPicPr>
        <p:blipFill>
          <a:blip r:embed="rId6">
            <a:extLst/>
          </a:blip>
          <a:stretch>
            <a:fillRect/>
          </a:stretch>
        </p:blipFill>
        <p:spPr>
          <a:xfrm>
            <a:off x="132882" y="1460883"/>
            <a:ext cx="7601335" cy="5067557"/>
          </a:xfrm>
          <a:prstGeom prst="rect">
            <a:avLst/>
          </a:prstGeom>
          <a:ln w="25400">
            <a:solidFill>
              <a:srgbClr val="DDDDDD"/>
            </a:solidFill>
            <a:miter lim="400000"/>
          </a:ln>
        </p:spPr>
      </p:pic>
      <p:sp>
        <p:nvSpPr>
          <p:cNvPr id="190" name="Text"/>
          <p:cNvSpPr txBox="1"/>
          <p:nvPr/>
        </p:nvSpPr>
        <p:spPr>
          <a:xfrm>
            <a:off x="6007889" y="3402331"/>
            <a:ext cx="430222" cy="307339"/>
          </a:xfrm>
          <a:prstGeom prst="rect">
            <a:avLst/>
          </a:prstGeom>
          <a:ln w="12700">
            <a:miter lim="400000"/>
          </a:ln>
        </p:spPr>
        <p:txBody>
          <a:bodyPr wrap="none" lIns="45718" tIns="45718" rIns="45718" bIns="45718">
            <a:spAutoFit/>
          </a:bodyPr>
          <a:lstStyle/>
          <a:p>
            <a:pPr/>
          </a:p>
        </p:txBody>
      </p:sp>
      <p:sp>
        <p:nvSpPr>
          <p:cNvPr id="191" name="Text"/>
          <p:cNvSpPr txBox="1"/>
          <p:nvPr/>
        </p:nvSpPr>
        <p:spPr>
          <a:xfrm>
            <a:off x="6134889" y="3529331"/>
            <a:ext cx="430222" cy="307339"/>
          </a:xfrm>
          <a:prstGeom prst="rect">
            <a:avLst/>
          </a:prstGeom>
          <a:ln w="12700">
            <a:miter lim="400000"/>
          </a:ln>
        </p:spPr>
        <p:txBody>
          <a:bodyPr wrap="none" lIns="45718" tIns="45718" rIns="45718" bIns="45718">
            <a:spAutoFit/>
          </a:bodyPr>
          <a:lstStyle/>
          <a:p>
            <a:pPr/>
          </a:p>
        </p:txBody>
      </p:sp>
      <p:sp>
        <p:nvSpPr>
          <p:cNvPr id="192" name="Text"/>
          <p:cNvSpPr txBox="1"/>
          <p:nvPr/>
        </p:nvSpPr>
        <p:spPr>
          <a:xfrm>
            <a:off x="6134889" y="3529331"/>
            <a:ext cx="430222" cy="307339"/>
          </a:xfrm>
          <a:prstGeom prst="rect">
            <a:avLst/>
          </a:prstGeom>
          <a:ln w="12700">
            <a:miter lim="400000"/>
          </a:ln>
        </p:spPr>
        <p:txBody>
          <a:bodyPr wrap="none" lIns="45718" tIns="45718" rIns="45718" bIns="45718">
            <a:spAutoFit/>
          </a:bodyPr>
          <a:lstStyle/>
          <a:p>
            <a:pPr/>
          </a:p>
        </p:txBody>
      </p:sp>
      <p:sp>
        <p:nvSpPr>
          <p:cNvPr id="193" name="Photo Credit: Nick Wagner from Seattle Times November 20, 2024"/>
          <p:cNvSpPr txBox="1"/>
          <p:nvPr/>
        </p:nvSpPr>
        <p:spPr>
          <a:xfrm>
            <a:off x="239246" y="6104674"/>
            <a:ext cx="5619516" cy="28882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rgbClr val="FFFFFF"/>
                </a:solidFill>
                <a:latin typeface="+mn-lt"/>
                <a:ea typeface="+mn-ea"/>
                <a:cs typeface="+mn-cs"/>
                <a:sym typeface="Arial"/>
              </a:defRPr>
            </a:lvl1pPr>
          </a:lstStyle>
          <a:p>
            <a:pPr/>
            <a:r>
              <a:t>Photo Credit: Nick Wagner from Seattle Times November 20, 2024</a:t>
            </a:r>
          </a:p>
        </p:txBody>
      </p:sp>
      <p:sp>
        <p:nvSpPr>
          <p:cNvPr id="194" name="Text"/>
          <p:cNvSpPr txBox="1"/>
          <p:nvPr/>
        </p:nvSpPr>
        <p:spPr>
          <a:xfrm>
            <a:off x="5880889" y="3275331"/>
            <a:ext cx="430222" cy="307339"/>
          </a:xfrm>
          <a:prstGeom prst="rect">
            <a:avLst/>
          </a:prstGeom>
          <a:ln w="12700">
            <a:miter lim="400000"/>
          </a:ln>
        </p:spPr>
        <p:txBody>
          <a:bodyPr wrap="none" lIns="45718" tIns="45718" rIns="45718" bIns="45718">
            <a:spAutoFit/>
          </a:bodyPr>
          <a:lstStyle/>
          <a:p>
            <a:pPr/>
          </a:p>
        </p:txBody>
      </p:sp>
      <p:sp>
        <p:nvSpPr>
          <p:cNvPr id="195" name="Rectangle 10"/>
          <p:cNvSpPr/>
          <p:nvPr/>
        </p:nvSpPr>
        <p:spPr>
          <a:xfrm>
            <a:off x="7948133" y="2200824"/>
            <a:ext cx="3687529" cy="2964352"/>
          </a:xfrm>
          <a:prstGeom prst="rect">
            <a:avLst/>
          </a:prstGeom>
          <a:solidFill>
            <a:srgbClr val="AA0D35"/>
          </a:solidFill>
          <a:ln w="12700">
            <a:miter lim="400000"/>
          </a:ln>
          <a:extLst>
            <a:ext uri="{C572A759-6A51-4108-AA02-DFA0A04FC94B}">
              <ma14:wrappingTextBoxFlag xmlns:ma14="http://schemas.microsoft.com/office/mac/drawingml/2011/main" val="1"/>
            </a:ext>
          </a:extLst>
        </p:spPr>
        <p:txBody>
          <a:bodyPr lIns="45718" tIns="45718" rIns="45718" bIns="45718" anchor="ctr"/>
          <a:lstStyle/>
          <a:p>
            <a:pPr algn="ctr">
              <a:defRPr sz="2800">
                <a:solidFill>
                  <a:srgbClr val="FFFFFF"/>
                </a:solidFill>
                <a:latin typeface="+mn-lt"/>
                <a:ea typeface="+mn-ea"/>
                <a:cs typeface="+mn-cs"/>
                <a:sym typeface="Arial"/>
              </a:defRPr>
            </a:pPr>
            <a:r>
              <a:t>More Extreme </a:t>
            </a:r>
            <a:br/>
            <a:r>
              <a:t>Winter Storms</a:t>
            </a:r>
          </a:p>
          <a:p>
            <a:pPr algn="ctr">
              <a:defRPr sz="2800">
                <a:solidFill>
                  <a:srgbClr val="FFFFFF"/>
                </a:solidFill>
                <a:latin typeface="+mn-lt"/>
                <a:ea typeface="+mn-ea"/>
                <a:cs typeface="+mn-cs"/>
                <a:sym typeface="Arial"/>
              </a:defRPr>
            </a:pPr>
          </a:p>
          <a:p>
            <a:pPr algn="ctr">
              <a:defRPr sz="2800">
                <a:solidFill>
                  <a:srgbClr val="FFFFFF"/>
                </a:solidFill>
                <a:latin typeface="+mn-lt"/>
                <a:ea typeface="+mn-ea"/>
                <a:cs typeface="+mn-cs"/>
                <a:sym typeface="Arial"/>
              </a:defRPr>
            </a:pPr>
            <a:r>
              <a:t>Hotter &amp; Drier</a:t>
            </a:r>
            <a:br/>
            <a:r>
              <a:t>Summers</a:t>
            </a:r>
          </a:p>
        </p:txBody>
      </p:sp>
      <p:pic>
        <p:nvPicPr>
          <p:cNvPr id="196" name="Google Shape;188;p20" descr="Google Shape;188;p20"/>
          <p:cNvPicPr>
            <a:picLocks noChangeAspect="1"/>
          </p:cNvPicPr>
          <p:nvPr/>
        </p:nvPicPr>
        <p:blipFill>
          <a:blip r:embed="rId7">
            <a:alphaModFix amt="70000"/>
            <a:extLst/>
          </a:blip>
          <a:stretch>
            <a:fillRect/>
          </a:stretch>
        </p:blipFill>
        <p:spPr>
          <a:xfrm>
            <a:off x="11319633" y="136185"/>
            <a:ext cx="729699" cy="7297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0" name="Google Shape;99;p15" descr="Google Shape;99;p15"/>
          <p:cNvPicPr>
            <a:picLocks noChangeAspect="1"/>
          </p:cNvPicPr>
          <p:nvPr/>
        </p:nvPicPr>
        <p:blipFill>
          <a:blip r:embed="rId3">
            <a:extLst/>
          </a:blip>
          <a:stretch>
            <a:fillRect/>
          </a:stretch>
        </p:blipFill>
        <p:spPr>
          <a:xfrm>
            <a:off x="-3" y="-3"/>
            <a:ext cx="12192005" cy="6858005"/>
          </a:xfrm>
          <a:prstGeom prst="rect">
            <a:avLst/>
          </a:prstGeom>
          <a:ln w="12700">
            <a:miter lim="400000"/>
          </a:ln>
        </p:spPr>
      </p:pic>
      <p:sp>
        <p:nvSpPr>
          <p:cNvPr id="201" name="Google Shape;101;p15"/>
          <p:cNvSpPr txBox="1"/>
          <p:nvPr>
            <p:ph type="ctrTitle"/>
          </p:nvPr>
        </p:nvSpPr>
        <p:spPr>
          <a:xfrm>
            <a:off x="1143000" y="491426"/>
            <a:ext cx="3675647" cy="1645924"/>
          </a:xfrm>
          <a:prstGeom prst="rect">
            <a:avLst/>
          </a:prstGeom>
        </p:spPr>
        <p:txBody>
          <a:bodyPr lIns="0" tIns="0" rIns="0" bIns="0"/>
          <a:lstStyle>
            <a:lvl1pPr algn="l">
              <a:defRPr sz="5800">
                <a:solidFill>
                  <a:srgbClr val="404040"/>
                </a:solidFill>
              </a:defRPr>
            </a:lvl1pPr>
          </a:lstStyle>
          <a:p>
            <a:pPr/>
            <a:r>
              <a:t>Today’s Topics</a:t>
            </a:r>
          </a:p>
        </p:txBody>
      </p:sp>
      <p:sp>
        <p:nvSpPr>
          <p:cNvPr id="202" name="Google Shape;108;p15"/>
          <p:cNvSpPr txBox="1"/>
          <p:nvPr/>
        </p:nvSpPr>
        <p:spPr>
          <a:xfrm>
            <a:off x="353307" y="2648093"/>
            <a:ext cx="5843438" cy="3753414"/>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304800" indent="-304800">
              <a:lnSpc>
                <a:spcPct val="90000"/>
              </a:lnSpc>
              <a:buClr>
                <a:srgbClr val="404040"/>
              </a:buClr>
              <a:buSzPts val="2800"/>
              <a:buFont typeface="Arial"/>
              <a:buChar char="๏"/>
              <a:defRPr sz="2800">
                <a:solidFill>
                  <a:srgbClr val="404040"/>
                </a:solidFill>
                <a:latin typeface="+mn-lt"/>
                <a:ea typeface="+mn-ea"/>
                <a:cs typeface="+mn-cs"/>
                <a:sym typeface="Arial"/>
              </a:defRPr>
            </a:pPr>
            <a:r>
              <a:t>Criteria for Climate Resilient Plants</a:t>
            </a:r>
          </a:p>
          <a:p>
            <a:pPr marL="304800" indent="-304800">
              <a:lnSpc>
                <a:spcPct val="90000"/>
              </a:lnSpc>
              <a:buClr>
                <a:srgbClr val="404040"/>
              </a:buClr>
              <a:buSzPts val="2800"/>
              <a:buFont typeface="Arial"/>
              <a:buChar char="๏"/>
              <a:defRPr sz="2800">
                <a:solidFill>
                  <a:srgbClr val="404040"/>
                </a:solidFill>
                <a:latin typeface="+mn-lt"/>
                <a:ea typeface="+mn-ea"/>
                <a:cs typeface="+mn-cs"/>
                <a:sym typeface="Arial"/>
              </a:defRPr>
            </a:pPr>
            <a:r>
              <a:t>UW Botanic Gardens Climate-Ready Plants Study</a:t>
            </a:r>
          </a:p>
          <a:p>
            <a:pPr marL="304800" indent="-304800">
              <a:lnSpc>
                <a:spcPct val="90000"/>
              </a:lnSpc>
              <a:spcBef>
                <a:spcPts val="1000"/>
              </a:spcBef>
              <a:buClr>
                <a:srgbClr val="404040"/>
              </a:buClr>
              <a:buSzPts val="2800"/>
              <a:buFont typeface="Arial"/>
              <a:buChar char="๏"/>
              <a:defRPr sz="2800">
                <a:solidFill>
                  <a:srgbClr val="404040"/>
                </a:solidFill>
                <a:latin typeface="+mn-lt"/>
                <a:ea typeface="+mn-ea"/>
                <a:cs typeface="+mn-cs"/>
                <a:sym typeface="Arial"/>
              </a:defRPr>
            </a:pPr>
            <a:r>
              <a:t>Comparing Climate Resilience of Natives, Cultivars, and Nativars</a:t>
            </a:r>
          </a:p>
          <a:p>
            <a:pPr marL="304800" indent="-304800">
              <a:lnSpc>
                <a:spcPct val="90000"/>
              </a:lnSpc>
              <a:spcBef>
                <a:spcPts val="1000"/>
              </a:spcBef>
              <a:buClr>
                <a:srgbClr val="404040"/>
              </a:buClr>
              <a:buSzPts val="2800"/>
              <a:buFont typeface="Arial"/>
              <a:buChar char="๏"/>
              <a:defRPr sz="2800">
                <a:solidFill>
                  <a:srgbClr val="404040"/>
                </a:solidFill>
                <a:latin typeface="+mn-lt"/>
                <a:ea typeface="+mn-ea"/>
                <a:cs typeface="+mn-cs"/>
                <a:sym typeface="Arial"/>
              </a:defRPr>
            </a:pPr>
            <a:r>
              <a:t>Studies on Attractiveness to Pollinators</a:t>
            </a:r>
            <a:endParaRPr sz="2400"/>
          </a:p>
        </p:txBody>
      </p:sp>
      <p:pic>
        <p:nvPicPr>
          <p:cNvPr id="203" name="Google Shape;100;p15" descr="Google Shape;100;p15"/>
          <p:cNvPicPr>
            <a:picLocks noChangeAspect="1"/>
          </p:cNvPicPr>
          <p:nvPr/>
        </p:nvPicPr>
        <p:blipFill>
          <a:blip r:embed="rId4">
            <a:extLst/>
          </a:blip>
          <a:stretch>
            <a:fillRect/>
          </a:stretch>
        </p:blipFill>
        <p:spPr>
          <a:xfrm>
            <a:off x="6843882" y="0"/>
            <a:ext cx="5362239" cy="6766560"/>
          </a:xfrm>
          <a:prstGeom prst="rect">
            <a:avLst/>
          </a:prstGeom>
          <a:ln w="12700">
            <a:miter lim="400000"/>
          </a:ln>
        </p:spPr>
      </p:pic>
      <p:sp>
        <p:nvSpPr>
          <p:cNvPr id="204" name="Google Shape;109;p15"/>
          <p:cNvSpPr txBox="1"/>
          <p:nvPr/>
        </p:nvSpPr>
        <p:spPr>
          <a:xfrm>
            <a:off x="6950425" y="6523632"/>
            <a:ext cx="2613707" cy="2310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000">
                <a:solidFill>
                  <a:srgbClr val="FFFFFF"/>
                </a:solidFill>
                <a:latin typeface="Trebuchet MS"/>
                <a:ea typeface="Trebuchet MS"/>
                <a:cs typeface="Trebuchet MS"/>
                <a:sym typeface="Trebuchet MS"/>
              </a:defRPr>
            </a:lvl1pPr>
          </a:lstStyle>
          <a:p>
            <a:pPr/>
            <a:r>
              <a:t>Photo credit: by Katja via Pixabay </a:t>
            </a:r>
          </a:p>
        </p:txBody>
      </p:sp>
      <p:sp>
        <p:nvSpPr>
          <p:cNvPr id="205" name="Google Shape;102;p15"/>
          <p:cNvSpPr/>
          <p:nvPr/>
        </p:nvSpPr>
        <p:spPr>
          <a:xfrm>
            <a:off x="1419726" y="2129243"/>
            <a:ext cx="365300" cy="45724"/>
          </a:xfrm>
          <a:prstGeom prst="rect">
            <a:avLst/>
          </a:prstGeom>
          <a:blipFill>
            <a:blip r:embed="rId5"/>
            <a:stretch>
              <a:fillRect/>
            </a:stretch>
          </a:blipFill>
          <a:ln w="12700">
            <a:miter lim="400000"/>
          </a:ln>
        </p:spPr>
        <p:txBody>
          <a:bodyPr lIns="45718" tIns="45718" rIns="45718" bIns="45718" anchor="ctr"/>
          <a:lstStyle/>
          <a:p>
            <a:pPr algn="ctr">
              <a:defRPr sz="1800">
                <a:latin typeface="+mn-lt"/>
                <a:ea typeface="+mn-ea"/>
                <a:cs typeface="+mn-cs"/>
                <a:sym typeface="Arial"/>
              </a:defRPr>
            </a:pPr>
          </a:p>
        </p:txBody>
      </p:sp>
      <p:grpSp>
        <p:nvGrpSpPr>
          <p:cNvPr id="208" name="Google Shape;103;p15"/>
          <p:cNvGrpSpPr/>
          <p:nvPr/>
        </p:nvGrpSpPr>
        <p:grpSpPr>
          <a:xfrm>
            <a:off x="0" y="6636949"/>
            <a:ext cx="12192000" cy="350620"/>
            <a:chOff x="0" y="0"/>
            <a:chExt cx="12192000" cy="350619"/>
          </a:xfrm>
        </p:grpSpPr>
        <p:sp>
          <p:nvSpPr>
            <p:cNvPr id="206" name="Google Shape;104;p15"/>
            <p:cNvSpPr/>
            <p:nvPr/>
          </p:nvSpPr>
          <p:spPr>
            <a:xfrm>
              <a:off x="0" y="129609"/>
              <a:ext cx="12192000" cy="91445"/>
            </a:xfrm>
            <a:prstGeom prst="rect">
              <a:avLst/>
            </a:prstGeom>
            <a:blipFill rotWithShape="1">
              <a:blip r:embed="rId6"/>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207" name="Google Shape;105;p15"/>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209" name="Google Shape;106;p15" descr="Google Shape;106;p15"/>
          <p:cNvPicPr>
            <a:picLocks noChangeAspect="1"/>
          </p:cNvPicPr>
          <p:nvPr/>
        </p:nvPicPr>
        <p:blipFill>
          <a:blip r:embed="rId7">
            <a:extLst/>
          </a:blip>
          <a:stretch>
            <a:fillRect/>
          </a:stretch>
        </p:blipFill>
        <p:spPr>
          <a:xfrm>
            <a:off x="11262258" y="219399"/>
            <a:ext cx="729701" cy="729697"/>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grpSp>
        <p:nvGrpSpPr>
          <p:cNvPr id="215" name="Google Shape;116;p16"/>
          <p:cNvGrpSpPr/>
          <p:nvPr/>
        </p:nvGrpSpPr>
        <p:grpSpPr>
          <a:xfrm>
            <a:off x="0" y="6636949"/>
            <a:ext cx="12192000" cy="350620"/>
            <a:chOff x="0" y="0"/>
            <a:chExt cx="12192000" cy="350619"/>
          </a:xfrm>
        </p:grpSpPr>
        <p:sp>
          <p:nvSpPr>
            <p:cNvPr id="213" name="Google Shape;117;p16"/>
            <p:cNvSpPr/>
            <p:nvPr/>
          </p:nvSpPr>
          <p:spPr>
            <a:xfrm>
              <a:off x="0" y="129609"/>
              <a:ext cx="12192000" cy="91445"/>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214" name="Google Shape;118;p16"/>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216" name="Google Shape;119;p16" descr="Google Shape;119;p16"/>
          <p:cNvPicPr>
            <a:picLocks noChangeAspect="1"/>
          </p:cNvPicPr>
          <p:nvPr/>
        </p:nvPicPr>
        <p:blipFill>
          <a:blip r:embed="rId5">
            <a:extLst/>
          </a:blip>
          <a:stretch>
            <a:fillRect/>
          </a:stretch>
        </p:blipFill>
        <p:spPr>
          <a:xfrm>
            <a:off x="11262258" y="219399"/>
            <a:ext cx="729701" cy="729697"/>
          </a:xfrm>
          <a:prstGeom prst="rect">
            <a:avLst/>
          </a:prstGeom>
          <a:ln w="12700">
            <a:miter lim="400000"/>
          </a:ln>
        </p:spPr>
      </p:pic>
      <p:sp>
        <p:nvSpPr>
          <p:cNvPr id="217" name="Google Shape;129;p16"/>
          <p:cNvSpPr txBox="1"/>
          <p:nvPr/>
        </p:nvSpPr>
        <p:spPr>
          <a:xfrm>
            <a:off x="145398" y="6550339"/>
            <a:ext cx="2494112" cy="20237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800">
                <a:solidFill>
                  <a:srgbClr val="FFFFFF"/>
                </a:solidFill>
                <a:latin typeface="+mn-lt"/>
                <a:ea typeface="+mn-ea"/>
                <a:cs typeface="+mn-cs"/>
                <a:sym typeface="Arial"/>
              </a:defRPr>
            </a:lvl1pPr>
          </a:lstStyle>
          <a:p>
            <a:pPr/>
            <a:r>
              <a:t>Photo Credit:  by Hans via Pixabay</a:t>
            </a:r>
          </a:p>
        </p:txBody>
      </p:sp>
      <p:sp>
        <p:nvSpPr>
          <p:cNvPr id="218" name="What is a climate resilient plant?…"/>
          <p:cNvSpPr txBox="1"/>
          <p:nvPr/>
        </p:nvSpPr>
        <p:spPr>
          <a:xfrm>
            <a:off x="5329096" y="884227"/>
            <a:ext cx="6444809" cy="40773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600">
                <a:solidFill>
                  <a:srgbClr val="FFFFFF"/>
                </a:solidFill>
                <a:latin typeface="+mn-lt"/>
                <a:ea typeface="+mn-ea"/>
                <a:cs typeface="+mn-cs"/>
                <a:sym typeface="Arial"/>
              </a:defRPr>
            </a:pPr>
            <a:r>
              <a:t>What is a climate resilient plant?</a:t>
            </a:r>
          </a:p>
          <a:p>
            <a:pPr>
              <a:defRPr sz="2700">
                <a:solidFill>
                  <a:srgbClr val="FFFFFF"/>
                </a:solidFill>
                <a:latin typeface="+mn-lt"/>
                <a:ea typeface="+mn-ea"/>
                <a:cs typeface="+mn-cs"/>
                <a:sym typeface="Arial"/>
              </a:defRPr>
            </a:pPr>
          </a:p>
          <a:p>
            <a:pPr marL="140368" indent="-140368">
              <a:buSzPct val="100000"/>
              <a:buChar char="๏"/>
              <a:defRPr sz="3500">
                <a:solidFill>
                  <a:srgbClr val="FFFFFF"/>
                </a:solidFill>
                <a:latin typeface="+mn-lt"/>
                <a:ea typeface="+mn-ea"/>
                <a:cs typeface="+mn-cs"/>
                <a:sym typeface="Arial"/>
              </a:defRPr>
            </a:pPr>
            <a:r>
              <a:t>Can survive in a variety of  conditions</a:t>
            </a:r>
          </a:p>
          <a:p>
            <a:pPr marL="140368" indent="-140368">
              <a:buSzPct val="100000"/>
              <a:buChar char="๏"/>
              <a:defRPr sz="3500">
                <a:solidFill>
                  <a:srgbClr val="FFFFFF"/>
                </a:solidFill>
                <a:latin typeface="+mn-lt"/>
                <a:ea typeface="+mn-ea"/>
                <a:cs typeface="+mn-cs"/>
                <a:sym typeface="Arial"/>
              </a:defRPr>
            </a:pPr>
            <a:r>
              <a:t>Can tolerate pests and diseases</a:t>
            </a:r>
          </a:p>
          <a:p>
            <a:pPr marL="140368" indent="-140368">
              <a:buSzPct val="100000"/>
              <a:buChar char="๏"/>
              <a:defRPr sz="3500">
                <a:solidFill>
                  <a:srgbClr val="FFFFFF"/>
                </a:solidFill>
                <a:latin typeface="+mn-lt"/>
                <a:ea typeface="+mn-ea"/>
                <a:cs typeface="+mn-cs"/>
                <a:sym typeface="Arial"/>
              </a:defRPr>
            </a:pPr>
            <a:r>
              <a:t>Can attract pollinators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2" name="Google Shape;168;p19" descr="Google Shape;168;p19"/>
          <p:cNvPicPr>
            <a:picLocks noChangeAspect="1"/>
          </p:cNvPicPr>
          <p:nvPr/>
        </p:nvPicPr>
        <p:blipFill>
          <a:blip r:embed="rId3">
            <a:extLst/>
          </a:blip>
          <a:stretch>
            <a:fillRect/>
          </a:stretch>
        </p:blipFill>
        <p:spPr>
          <a:xfrm>
            <a:off x="-3" y="-3"/>
            <a:ext cx="12192005" cy="6858005"/>
          </a:xfrm>
          <a:prstGeom prst="rect">
            <a:avLst/>
          </a:prstGeom>
          <a:ln w="12700">
            <a:miter lim="400000"/>
          </a:ln>
        </p:spPr>
      </p:pic>
      <p:pic>
        <p:nvPicPr>
          <p:cNvPr id="223" name="Google Shape;169;p19" descr="Google Shape;169;p19"/>
          <p:cNvPicPr>
            <a:picLocks noChangeAspect="1"/>
          </p:cNvPicPr>
          <p:nvPr/>
        </p:nvPicPr>
        <p:blipFill>
          <a:blip r:embed="rId4">
            <a:extLst/>
          </a:blip>
          <a:stretch>
            <a:fillRect/>
          </a:stretch>
        </p:blipFill>
        <p:spPr>
          <a:xfrm>
            <a:off x="6829317" y="45640"/>
            <a:ext cx="5362240" cy="6766561"/>
          </a:xfrm>
          <a:prstGeom prst="rect">
            <a:avLst/>
          </a:prstGeom>
          <a:ln w="12700">
            <a:miter lim="400000"/>
          </a:ln>
        </p:spPr>
      </p:pic>
      <p:sp>
        <p:nvSpPr>
          <p:cNvPr id="224" name="Google Shape;170;p19"/>
          <p:cNvSpPr txBox="1"/>
          <p:nvPr>
            <p:ph type="ctrTitle"/>
          </p:nvPr>
        </p:nvSpPr>
        <p:spPr>
          <a:xfrm>
            <a:off x="1143000" y="491426"/>
            <a:ext cx="3675647" cy="1645924"/>
          </a:xfrm>
          <a:prstGeom prst="rect">
            <a:avLst/>
          </a:prstGeom>
        </p:spPr>
        <p:txBody>
          <a:bodyPr lIns="0" tIns="0" rIns="0" bIns="0" anchor="t"/>
          <a:lstStyle>
            <a:lvl1pPr algn="l">
              <a:defRPr sz="3500">
                <a:solidFill>
                  <a:srgbClr val="404040"/>
                </a:solidFill>
              </a:defRPr>
            </a:lvl1pPr>
          </a:lstStyle>
          <a:p>
            <a:pPr/>
            <a:r>
              <a:t>Criteria for Choosing Climate Resilient Plants</a:t>
            </a:r>
          </a:p>
        </p:txBody>
      </p:sp>
      <p:sp>
        <p:nvSpPr>
          <p:cNvPr id="225" name="Google Shape;177;p19"/>
          <p:cNvSpPr txBox="1"/>
          <p:nvPr>
            <p:ph type="subTitle" sz="quarter" idx="1"/>
          </p:nvPr>
        </p:nvSpPr>
        <p:spPr>
          <a:xfrm>
            <a:off x="1155285" y="2534047"/>
            <a:ext cx="4064440" cy="3920817"/>
          </a:xfrm>
          <a:prstGeom prst="rect">
            <a:avLst/>
          </a:prstGeom>
        </p:spPr>
        <p:txBody>
          <a:bodyPr/>
          <a:lstStyle/>
          <a:p>
            <a:pPr marL="285750" indent="-285750" algn="l">
              <a:lnSpc>
                <a:spcPct val="100000"/>
              </a:lnSpc>
              <a:spcBef>
                <a:spcPts val="0"/>
              </a:spcBef>
              <a:buClr>
                <a:srgbClr val="404040"/>
              </a:buClr>
              <a:buSzPts val="2400"/>
              <a:buFont typeface="Arial"/>
              <a:buChar char="๏"/>
              <a:defRPr>
                <a:solidFill>
                  <a:srgbClr val="404040"/>
                </a:solidFill>
              </a:defRPr>
            </a:pPr>
            <a:r>
              <a:t>Adaptable to PNW ecosystem</a:t>
            </a:r>
            <a:endParaRPr sz="1400"/>
          </a:p>
          <a:p>
            <a:pPr marL="285750" indent="-285750" algn="l">
              <a:lnSpc>
                <a:spcPct val="100000"/>
              </a:lnSpc>
              <a:buClr>
                <a:srgbClr val="404040"/>
              </a:buClr>
              <a:buSzPts val="2400"/>
              <a:buFont typeface="Arial"/>
              <a:buChar char="๏"/>
              <a:defRPr>
                <a:solidFill>
                  <a:srgbClr val="404040"/>
                </a:solidFill>
              </a:defRPr>
            </a:pPr>
            <a:r>
              <a:t>Use less water</a:t>
            </a:r>
            <a:endParaRPr sz="1400"/>
          </a:p>
          <a:p>
            <a:pPr marL="285750" indent="-285750" algn="l">
              <a:lnSpc>
                <a:spcPct val="100000"/>
              </a:lnSpc>
              <a:buClr>
                <a:srgbClr val="404040"/>
              </a:buClr>
              <a:buSzPts val="2400"/>
              <a:buFont typeface="Arial"/>
              <a:buChar char="๏"/>
              <a:defRPr>
                <a:solidFill>
                  <a:srgbClr val="404040"/>
                </a:solidFill>
              </a:defRPr>
            </a:pPr>
            <a:r>
              <a:t>Resistant to pests and diseases</a:t>
            </a:r>
            <a:endParaRPr sz="1400"/>
          </a:p>
          <a:p>
            <a:pPr marL="285750" indent="-285750" algn="l">
              <a:lnSpc>
                <a:spcPct val="100000"/>
              </a:lnSpc>
              <a:buClr>
                <a:srgbClr val="404040"/>
              </a:buClr>
              <a:buSzPts val="2400"/>
              <a:buFont typeface="Arial"/>
              <a:buChar char="๏"/>
              <a:defRPr>
                <a:solidFill>
                  <a:srgbClr val="404040"/>
                </a:solidFill>
              </a:defRPr>
            </a:pPr>
            <a:r>
              <a:t>Improve genetic diversity</a:t>
            </a:r>
            <a:endParaRPr sz="1400"/>
          </a:p>
          <a:p>
            <a:pPr marL="285750" indent="-285750" algn="l">
              <a:lnSpc>
                <a:spcPct val="100000"/>
              </a:lnSpc>
              <a:buClr>
                <a:srgbClr val="404040"/>
              </a:buClr>
              <a:buSzPts val="2400"/>
              <a:buFont typeface="Arial"/>
              <a:buChar char="๏"/>
              <a:defRPr>
                <a:solidFill>
                  <a:srgbClr val="404040"/>
                </a:solidFill>
              </a:defRPr>
            </a:pPr>
            <a:r>
              <a:t>Beneficial to pollinators</a:t>
            </a:r>
          </a:p>
        </p:txBody>
      </p:sp>
      <p:sp>
        <p:nvSpPr>
          <p:cNvPr id="226" name="Google Shape;171;p19"/>
          <p:cNvSpPr/>
          <p:nvPr/>
        </p:nvSpPr>
        <p:spPr>
          <a:xfrm>
            <a:off x="1173146" y="2089748"/>
            <a:ext cx="365300" cy="45724"/>
          </a:xfrm>
          <a:prstGeom prst="rect">
            <a:avLst/>
          </a:prstGeom>
          <a:blipFill>
            <a:blip r:embed="rId5"/>
            <a:stretch>
              <a:fillRect/>
            </a:stretch>
          </a:blipFill>
          <a:ln w="12700">
            <a:miter lim="400000"/>
          </a:ln>
        </p:spPr>
        <p:txBody>
          <a:bodyPr lIns="45718" tIns="45718" rIns="45718" bIns="45718" anchor="ctr"/>
          <a:lstStyle/>
          <a:p>
            <a:pPr algn="ctr">
              <a:defRPr sz="1800">
                <a:latin typeface="+mn-lt"/>
                <a:ea typeface="+mn-ea"/>
                <a:cs typeface="+mn-cs"/>
                <a:sym typeface="Arial"/>
              </a:defRPr>
            </a:pPr>
          </a:p>
        </p:txBody>
      </p:sp>
      <p:grpSp>
        <p:nvGrpSpPr>
          <p:cNvPr id="229" name="Google Shape;172;p19"/>
          <p:cNvGrpSpPr/>
          <p:nvPr/>
        </p:nvGrpSpPr>
        <p:grpSpPr>
          <a:xfrm>
            <a:off x="0" y="6636949"/>
            <a:ext cx="12192000" cy="350620"/>
            <a:chOff x="0" y="0"/>
            <a:chExt cx="12192000" cy="350619"/>
          </a:xfrm>
        </p:grpSpPr>
        <p:sp>
          <p:nvSpPr>
            <p:cNvPr id="227" name="Google Shape;173;p19"/>
            <p:cNvSpPr/>
            <p:nvPr/>
          </p:nvSpPr>
          <p:spPr>
            <a:xfrm>
              <a:off x="0" y="129609"/>
              <a:ext cx="12192000" cy="91445"/>
            </a:xfrm>
            <a:prstGeom prst="rect">
              <a:avLst/>
            </a:prstGeom>
            <a:blipFill rotWithShape="1">
              <a:blip r:embed="rId6"/>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228" name="Google Shape;174;p19"/>
            <p:cNvSpPr txBox="1"/>
            <p:nvPr/>
          </p:nvSpPr>
          <p:spPr>
            <a:xfrm>
              <a:off x="45716" y="0"/>
              <a:ext cx="12100566"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230" name="Google Shape;175;p19" descr="Google Shape;175;p19"/>
          <p:cNvPicPr>
            <a:picLocks noChangeAspect="1"/>
          </p:cNvPicPr>
          <p:nvPr/>
        </p:nvPicPr>
        <p:blipFill>
          <a:blip r:embed="rId7">
            <a:extLst/>
          </a:blip>
          <a:stretch>
            <a:fillRect/>
          </a:stretch>
        </p:blipFill>
        <p:spPr>
          <a:xfrm>
            <a:off x="11319071" y="5900666"/>
            <a:ext cx="729701" cy="729701"/>
          </a:xfrm>
          <a:prstGeom prst="rect">
            <a:avLst/>
          </a:prstGeom>
          <a:ln w="12700">
            <a:miter lim="400000"/>
          </a:ln>
        </p:spPr>
      </p:pic>
      <p:sp>
        <p:nvSpPr>
          <p:cNvPr id="231" name="Google Shape;178;p19"/>
          <p:cNvSpPr txBox="1"/>
          <p:nvPr/>
        </p:nvSpPr>
        <p:spPr>
          <a:xfrm>
            <a:off x="6901307" y="6520190"/>
            <a:ext cx="2680202" cy="2183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800">
                <a:solidFill>
                  <a:srgbClr val="FFFFFF"/>
                </a:solidFill>
                <a:latin typeface="Trebuchet MS"/>
                <a:ea typeface="Trebuchet MS"/>
                <a:cs typeface="Trebuchet MS"/>
                <a:sym typeface="Trebuchet MS"/>
              </a:defRPr>
            </a:lvl1pPr>
          </a:lstStyle>
          <a:p>
            <a:pPr/>
            <a:r>
              <a:t>Photo Credit: Ninebark Carol Davit29 June 2021.jpg</a:t>
            </a:r>
          </a:p>
        </p:txBody>
      </p:sp>
      <p:pic>
        <p:nvPicPr>
          <p:cNvPr id="232" name="Google Shape;119;p16" descr="Google Shape;119;p16"/>
          <p:cNvPicPr>
            <a:picLocks noChangeAspect="1"/>
          </p:cNvPicPr>
          <p:nvPr/>
        </p:nvPicPr>
        <p:blipFill>
          <a:blip r:embed="rId7">
            <a:extLst/>
          </a:blip>
          <a:stretch>
            <a:fillRect/>
          </a:stretch>
        </p:blipFill>
        <p:spPr>
          <a:xfrm>
            <a:off x="11262258" y="219399"/>
            <a:ext cx="729701" cy="729697"/>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6" name="Google Shape;183;p20" descr="Google Shape;183;p20"/>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237" name="Google Shape;184;p20"/>
          <p:cNvSpPr txBox="1"/>
          <p:nvPr>
            <p:ph type="title"/>
          </p:nvPr>
        </p:nvSpPr>
        <p:spPr>
          <a:xfrm>
            <a:off x="1863083" y="1882088"/>
            <a:ext cx="9298478" cy="1716510"/>
          </a:xfrm>
          <a:prstGeom prst="rect">
            <a:avLst/>
          </a:prstGeom>
        </p:spPr>
        <p:txBody>
          <a:bodyPr lIns="0" tIns="0" rIns="0" bIns="0"/>
          <a:lstStyle/>
          <a:p>
            <a:pPr algn="l">
              <a:defRPr sz="5000">
                <a:solidFill>
                  <a:srgbClr val="AA0D35"/>
                </a:solidFill>
              </a:defRPr>
            </a:pPr>
            <a:r>
              <a:t>University of Washington </a:t>
            </a:r>
          </a:p>
          <a:p>
            <a:pPr algn="l">
              <a:defRPr sz="5000">
                <a:solidFill>
                  <a:srgbClr val="AA0D35"/>
                </a:solidFill>
              </a:defRPr>
            </a:pPr>
            <a:r>
              <a:t>Climate-Ready Plants Study</a:t>
            </a:r>
          </a:p>
        </p:txBody>
      </p:sp>
      <p:grpSp>
        <p:nvGrpSpPr>
          <p:cNvPr id="240" name="Google Shape;185;p20"/>
          <p:cNvGrpSpPr/>
          <p:nvPr/>
        </p:nvGrpSpPr>
        <p:grpSpPr>
          <a:xfrm>
            <a:off x="0" y="6636948"/>
            <a:ext cx="12192000" cy="350620"/>
            <a:chOff x="0" y="0"/>
            <a:chExt cx="12192000" cy="350619"/>
          </a:xfrm>
        </p:grpSpPr>
        <p:sp>
          <p:nvSpPr>
            <p:cNvPr id="238" name="Google Shape;186;p20"/>
            <p:cNvSpPr/>
            <p:nvPr/>
          </p:nvSpPr>
          <p:spPr>
            <a:xfrm>
              <a:off x="0" y="129611"/>
              <a:ext cx="12192000" cy="91443"/>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ctr">
              <a:noAutofit/>
            </a:bodyPr>
            <a:lstStyle/>
            <a:p>
              <a:pPr algn="ctr">
                <a:defRPr sz="1800">
                  <a:solidFill>
                    <a:srgbClr val="FFFFFF"/>
                  </a:solidFill>
                  <a:latin typeface="+mn-lt"/>
                  <a:ea typeface="+mn-ea"/>
                  <a:cs typeface="+mn-cs"/>
                  <a:sym typeface="Arial"/>
                </a:defRPr>
              </a:pPr>
            </a:p>
          </p:txBody>
        </p:sp>
        <p:sp>
          <p:nvSpPr>
            <p:cNvPr id="239" name="Google Shape;187;p20"/>
            <p:cNvSpPr txBox="1"/>
            <p:nvPr/>
          </p:nvSpPr>
          <p:spPr>
            <a:xfrm>
              <a:off x="45717" y="0"/>
              <a:ext cx="12100564" cy="350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mn-lt"/>
                  <a:ea typeface="+mn-ea"/>
                  <a:cs typeface="+mn-cs"/>
                  <a:sym typeface="Arial"/>
                </a:defRPr>
              </a:lvl1pPr>
            </a:lstStyle>
            <a:p>
              <a:pPr/>
              <a:r>
                <a:t>          </a:t>
              </a:r>
            </a:p>
          </p:txBody>
        </p:sp>
      </p:grpSp>
      <p:pic>
        <p:nvPicPr>
          <p:cNvPr id="241" name="Google Shape;188;p20" descr="Google Shape;188;p20"/>
          <p:cNvPicPr>
            <a:picLocks noChangeAspect="1"/>
          </p:cNvPicPr>
          <p:nvPr/>
        </p:nvPicPr>
        <p:blipFill>
          <a:blip r:embed="rId5">
            <a:alphaModFix amt="70000"/>
            <a:extLst/>
          </a:blip>
          <a:stretch>
            <a:fillRect/>
          </a:stretch>
        </p:blipFill>
        <p:spPr>
          <a:xfrm>
            <a:off x="11319633" y="136185"/>
            <a:ext cx="729699" cy="7297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