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9" r:id="rId3"/>
  </p:sldMasterIdLst>
  <p:notesMasterIdLst>
    <p:notesMasterId r:id="rId41"/>
  </p:notesMasterIdLst>
  <p:sldIdLst>
    <p:sldId id="256" r:id="rId4"/>
    <p:sldId id="293" r:id="rId5"/>
    <p:sldId id="294" r:id="rId6"/>
    <p:sldId id="295"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x="12192000" cy="6858000"/>
  <p:notesSz cx="6858000" cy="9144000"/>
  <p:embeddedFontLst>
    <p:embeddedFont>
      <p:font typeface="Calibri" panose="020F0502020204030204" pitchFamily="34" charset="0"/>
      <p:regular r:id="rId42"/>
      <p:bold r:id="rId43"/>
      <p:italic r:id="rId44"/>
      <p:boldItalic r:id="rId45"/>
    </p:embeddedFont>
    <p:embeddedFont>
      <p:font typeface="Corbel" panose="020B0503020204020204" pitchFamily="34" charset="0"/>
      <p:regular r:id="rId46"/>
      <p:bold r:id="rId47"/>
      <p:italic r:id="rId48"/>
      <p:boldItalic r:id="rId49"/>
    </p:embeddedFont>
    <p:embeddedFont>
      <p:font typeface="Helvetica" pitchFamily="2" charset="0"/>
      <p:regular r:id="rId50"/>
      <p:bold r:id="rId51"/>
      <p:italic r:id="rId52"/>
      <p:boldItalic r:id="rId53"/>
    </p:embeddedFont>
    <p:embeddedFont>
      <p:font typeface="Montserrat" pitchFamily="2" charset="77"/>
      <p:regular r:id="rId54"/>
      <p:bold r:id="rId55"/>
      <p:italic r:id="rId56"/>
      <p:boldItalic r:id="rId57"/>
    </p:embeddedFont>
    <p:embeddedFont>
      <p:font typeface="Open Sans" panose="020B0606030504020204" pitchFamily="34" charset="0"/>
      <p:regular r:id="rId58"/>
      <p:bold r:id="rId59"/>
      <p:italic r:id="rId60"/>
      <p:boldItalic r:id="rId61"/>
    </p:embeddedFont>
  </p:embeddedFontLst>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694" autoAdjust="0"/>
  </p:normalViewPr>
  <p:slideViewPr>
    <p:cSldViewPr snapToGrid="0">
      <p:cViewPr varScale="1">
        <p:scale>
          <a:sx n="117" d="100"/>
          <a:sy n="117" d="100"/>
        </p:scale>
        <p:origin x="808" y="168"/>
      </p:cViewPr>
      <p:guideLst/>
    </p:cSldViewPr>
  </p:slideViewPr>
  <p:outlineViewPr>
    <p:cViewPr>
      <p:scale>
        <a:sx n="33" d="100"/>
        <a:sy n="33" d="100"/>
      </p:scale>
      <p:origin x="0" y="-809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2.xml"/><Relationship Id="rId61" Type="http://schemas.openxmlformats.org/officeDocument/2006/relationships/font" Target="fonts/font20.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font" Target="fonts/font18.fntdata"/><Relationship Id="rId20" Type="http://schemas.openxmlformats.org/officeDocument/2006/relationships/slide" Target="slides/slide17.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8" name="Shape 108"/>
          <p:cNvSpPr>
            <a:spLocks noGrp="1" noRot="1" noChangeAspect="1"/>
          </p:cNvSpPr>
          <p:nvPr>
            <p:ph type="sldImg"/>
          </p:nvPr>
        </p:nvSpPr>
        <p:spPr>
          <a:xfrm>
            <a:off x="1143000" y="685800"/>
            <a:ext cx="4572000" cy="3429000"/>
          </a:xfrm>
          <a:prstGeom prst="rect">
            <a:avLst/>
          </a:prstGeom>
        </p:spPr>
        <p:txBody>
          <a:bodyPr/>
          <a:lstStyle/>
          <a:p>
            <a:endParaRPr/>
          </a:p>
        </p:txBody>
      </p:sp>
      <p:sp>
        <p:nvSpPr>
          <p:cNvPr id="109" name="Shape 10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mastergardener.wsu.edu/resources/contact/"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af-info.or.jp/en/blueplanet/about.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Shape 126"/>
          <p:cNvSpPr>
            <a:spLocks noGrp="1" noRot="1" noChangeAspect="1"/>
          </p:cNvSpPr>
          <p:nvPr>
            <p:ph type="sldImg"/>
          </p:nvPr>
        </p:nvSpPr>
        <p:spPr>
          <a:xfrm>
            <a:off x="381000" y="685800"/>
            <a:ext cx="6096000" cy="3429000"/>
          </a:xfrm>
          <a:prstGeom prst="rect">
            <a:avLst/>
          </a:prstGeom>
        </p:spPr>
        <p:txBody>
          <a:bodyPr/>
          <a:lstStyle/>
          <a:p>
            <a:endParaRPr/>
          </a:p>
        </p:txBody>
      </p:sp>
      <p:sp>
        <p:nvSpPr>
          <p:cNvPr id="127" name="Shape 127"/>
          <p:cNvSpPr>
            <a:spLocks noGrp="1"/>
          </p:cNvSpPr>
          <p:nvPr>
            <p:ph type="body" sz="quarter" idx="1"/>
          </p:nvPr>
        </p:nvSpPr>
        <p:spPr>
          <a:prstGeom prst="rect">
            <a:avLst/>
          </a:prstGeom>
        </p:spPr>
        <p:txBody>
          <a:bodyPr/>
          <a:lstStyle/>
          <a:p>
            <a:pPr>
              <a:defRPr sz="1600">
                <a:latin typeface="Arial"/>
                <a:ea typeface="Arial"/>
                <a:cs typeface="Arial"/>
                <a:sym typeface="Arial"/>
              </a:defRPr>
            </a:pPr>
            <a:r>
              <a:t>Welcome to More Trees Please. This presentation was a Master Gardener’s intern project in 2022. </a:t>
            </a:r>
          </a:p>
          <a:p>
            <a:pPr>
              <a:defRPr sz="1600">
                <a:latin typeface="Arial"/>
                <a:ea typeface="Arial"/>
                <a:cs typeface="Arial"/>
                <a:sym typeface="Arial"/>
              </a:defRPr>
            </a:pPr>
            <a:endParaRPr/>
          </a:p>
          <a:p>
            <a:pPr>
              <a:defRPr sz="1600">
                <a:latin typeface="Arial"/>
                <a:ea typeface="Arial"/>
                <a:cs typeface="Arial"/>
                <a:sym typeface="Arial"/>
              </a:defRPr>
            </a:pPr>
            <a:r>
              <a:t>The MG program in Washington is an extension program of Washington State University.  GO COUGS!.  If you aren’t a MG, you might find it interesting that the MG program started 50 years ago(1973) in Washington State and the first cohort to complete the training was in Pierce County.   Master Gardener volunteers  are now serving their communities in all 50 states.</a:t>
            </a:r>
          </a:p>
          <a:p>
            <a:pPr>
              <a:defRPr sz="1600">
                <a:latin typeface="Arial"/>
                <a:ea typeface="Arial"/>
                <a:cs typeface="Arial"/>
                <a:sym typeface="Arial"/>
              </a:defRPr>
            </a:pPr>
            <a:endParaRPr/>
          </a:p>
          <a:p>
            <a:pPr>
              <a:defRPr sz="1600">
                <a:latin typeface="Arial"/>
                <a:ea typeface="Arial"/>
                <a:cs typeface="Arial"/>
                <a:sym typeface="Arial"/>
              </a:defRPr>
            </a:pPr>
            <a:r>
              <a:t>The presentation is available to the local community as a face-to-face presentation, as are other really great talks through request of the Pierce County MG website.  This presentation is also recorded for those who are not able to attend F2F and is available via the Pierce County MG YouTube channel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Shape 198"/>
          <p:cNvSpPr>
            <a:spLocks noGrp="1" noRot="1" noChangeAspect="1"/>
          </p:cNvSpPr>
          <p:nvPr>
            <p:ph type="sldImg"/>
          </p:nvPr>
        </p:nvSpPr>
        <p:spPr>
          <a:xfrm>
            <a:off x="381000" y="685800"/>
            <a:ext cx="6096000" cy="3429000"/>
          </a:xfrm>
          <a:prstGeom prst="rect">
            <a:avLst/>
          </a:prstGeom>
        </p:spPr>
        <p:txBody>
          <a:bodyPr/>
          <a:lstStyle/>
          <a:p>
            <a:endParaRPr/>
          </a:p>
        </p:txBody>
      </p:sp>
      <p:sp>
        <p:nvSpPr>
          <p:cNvPr id="199" name="Shape 199"/>
          <p:cNvSpPr>
            <a:spLocks noGrp="1"/>
          </p:cNvSpPr>
          <p:nvPr>
            <p:ph type="body" sz="quarter" idx="1"/>
          </p:nvPr>
        </p:nvSpPr>
        <p:spPr>
          <a:prstGeom prst="rect">
            <a:avLst/>
          </a:prstGeom>
        </p:spPr>
        <p:txBody>
          <a:bodyPr/>
          <a:lstStyle/>
          <a:p>
            <a:pPr marL="228599" indent="-228599">
              <a:buSzPct val="100000"/>
              <a:buAutoNum type="arabicPeriod"/>
              <a:defRPr sz="1600">
                <a:latin typeface="Arial"/>
                <a:ea typeface="Arial"/>
                <a:cs typeface="Arial"/>
                <a:sym typeface="Arial"/>
              </a:defRPr>
            </a:pPr>
            <a:r>
              <a:t>Second only to Japan, India has the most experience creating mini-forests using the MM.  </a:t>
            </a:r>
          </a:p>
          <a:p>
            <a:pPr marL="228599" indent="-228599">
              <a:buSzPct val="100000"/>
              <a:buAutoNum type="arabicPeriod"/>
              <a:defRPr sz="1600">
                <a:latin typeface="Arial"/>
                <a:ea typeface="Arial"/>
                <a:cs typeface="Arial"/>
                <a:sym typeface="Arial"/>
              </a:defRPr>
            </a:pPr>
            <a:r>
              <a:t>WHAT IS AFFORESTT.  The efforts of automotive companies to plant forests at Toyota introduced the MM to one industrial engineer Shebendu Sharma from India.  Mr. Sharma used his industrial engineering training to start a company that consults on planting these mini-forest.  AFFORESTT now has a professional staff that consults on MM forest projects throughout INDIA and internationally.  </a:t>
            </a:r>
          </a:p>
          <a:p>
            <a:pPr marL="228599" indent="-228599">
              <a:buSzPct val="100000"/>
              <a:buAutoNum type="arabicPeriod"/>
              <a:defRPr sz="1600">
                <a:latin typeface="Arial"/>
                <a:ea typeface="Arial"/>
                <a:cs typeface="Arial"/>
                <a:sym typeface="Arial"/>
              </a:defRPr>
            </a:pPr>
            <a:r>
              <a:t>The related handout gives you links to two of Sharma’s TED TALKS which have spread the word on the Miyawaki Method.  He has a variety of other Youtube videos explaining the concepts behind the Miyawaki Method.</a:t>
            </a:r>
          </a:p>
          <a:p>
            <a:pPr marL="228599" indent="-228599">
              <a:buSzPct val="100000"/>
              <a:buAutoNum type="arabicPeriod"/>
              <a:defRPr sz="1600">
                <a:latin typeface="Arial"/>
                <a:ea typeface="Arial"/>
                <a:cs typeface="Arial"/>
                <a:sym typeface="Arial"/>
              </a:defRPr>
            </a:pPr>
            <a:endParaRPr/>
          </a:p>
          <a:p>
            <a:pPr marL="228599" indent="-228599">
              <a:buSzPct val="100000"/>
              <a:buAutoNum type="arabicPeriod" startAt="4"/>
              <a:defRPr sz="1600">
                <a:latin typeface="Arial"/>
                <a:ea typeface="Arial"/>
                <a:cs typeface="Arial"/>
                <a:sym typeface="Arial"/>
              </a:defRPr>
            </a:pPr>
            <a:r>
              <a:t>This picture is a screen capture from one of his videos and was included here because it demonstrates the Miyawaki method dictate to plant very densely.</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xfrm>
            <a:off x="381000" y="685800"/>
            <a:ext cx="6096000" cy="3429000"/>
          </a:xfrm>
          <a:prstGeom prst="rect">
            <a:avLst/>
          </a:prstGeom>
        </p:spPr>
        <p:txBody>
          <a:bodyPr/>
          <a:lstStyle/>
          <a:p>
            <a:endParaRPr/>
          </a:p>
        </p:txBody>
      </p:sp>
      <p:sp>
        <p:nvSpPr>
          <p:cNvPr id="212" name="Shape 212"/>
          <p:cNvSpPr>
            <a:spLocks noGrp="1"/>
          </p:cNvSpPr>
          <p:nvPr>
            <p:ph type="body" sz="quarter" idx="1"/>
          </p:nvPr>
        </p:nvSpPr>
        <p:spPr>
          <a:prstGeom prst="rect">
            <a:avLst/>
          </a:prstGeom>
        </p:spPr>
        <p:txBody>
          <a:bodyPr/>
          <a:lstStyle/>
          <a:p>
            <a:pPr marL="342900" indent="-342900">
              <a:buSzPct val="100000"/>
              <a:buAutoNum type="arabicPeriod"/>
              <a:defRPr sz="1600">
                <a:latin typeface="Arial"/>
                <a:ea typeface="Arial"/>
                <a:cs typeface="Arial"/>
                <a:sym typeface="Arial"/>
              </a:defRPr>
            </a:pPr>
            <a:r>
              <a:t>SOME VOCABULARY:</a:t>
            </a:r>
          </a:p>
          <a:p>
            <a:pPr marL="342900" indent="-342900">
              <a:buSzPct val="100000"/>
              <a:buAutoNum type="arabicPeriod"/>
              <a:defRPr sz="1600">
                <a:latin typeface="Arial"/>
                <a:ea typeface="Arial"/>
                <a:cs typeface="Arial"/>
                <a:sym typeface="Arial"/>
              </a:defRPr>
            </a:pPr>
            <a:r>
              <a:t>The term pioneer is used to describe the species that first colonize new habitats created by disturbance (think logging, development, forest fire, tsunami, volcano).  EXP:  The pioneer species that first arrived at Mt. Saint Helen after the eruption was lichen.</a:t>
            </a:r>
          </a:p>
          <a:p>
            <a:pPr marL="342900" indent="-342900">
              <a:buSzPct val="100000"/>
              <a:buAutoNum type="arabicPeriod"/>
              <a:defRPr sz="1600">
                <a:latin typeface="Arial"/>
                <a:ea typeface="Arial"/>
                <a:cs typeface="Arial"/>
                <a:sym typeface="Arial"/>
              </a:defRPr>
            </a:pPr>
            <a:r>
              <a:t>Once pioneer species colonize the area and start to build soil, other species like grasses begin to move in. The complexity of the new community increases as more new species, including small shrubs and eventually shade intolerant trees, arrive. </a:t>
            </a:r>
          </a:p>
          <a:p>
            <a:pPr marL="342900" indent="-342900">
              <a:buSzPct val="100000"/>
              <a:buAutoNum type="arabicPeriod"/>
              <a:defRPr sz="1600">
                <a:latin typeface="Arial"/>
                <a:ea typeface="Arial"/>
                <a:cs typeface="Arial"/>
                <a:sym typeface="Arial"/>
              </a:defRPr>
            </a:pPr>
            <a:r>
              <a:t>BUT a Forest is not a sunny place.  A forest thrives in shade.  It is after the sun-loving species are established that the shade loving trees arrive and a forest can finally thrive.</a:t>
            </a:r>
          </a:p>
          <a:p>
            <a:pPr marL="342900" indent="-342900">
              <a:buSzPct val="100000"/>
              <a:buAutoNum type="arabicPeriod"/>
              <a:defRPr sz="1600">
                <a:latin typeface="Arial"/>
                <a:ea typeface="Arial"/>
                <a:cs typeface="Arial"/>
                <a:sym typeface="Arial"/>
              </a:defRPr>
            </a:pPr>
            <a:r>
              <a:t>AS time progresses, the soil becomes richer as leaves and vegetation decay and eventually the area will support climax species.  If you’ve ever visited a old growth forest, you will recall that the soil feels spongy—you wind up walking on beautiful fragrant humus.   </a:t>
            </a:r>
          </a:p>
          <a:p>
            <a:pPr marL="342900" indent="-342900">
              <a:buSzPct val="100000"/>
              <a:buAutoNum type="arabicPeriod"/>
              <a:defRPr sz="1600">
                <a:latin typeface="Arial"/>
                <a:ea typeface="Arial"/>
                <a:cs typeface="Arial"/>
                <a:sym typeface="Arial"/>
              </a:defRPr>
            </a:pPr>
            <a:r>
              <a:t>If Mother Nature is left to reestablish vegetation through NATURAL VEGETATION SUCCESSION with no HUMAN help or management it takes 100-200 years to produce a Climax forest.</a:t>
            </a:r>
          </a:p>
          <a:p>
            <a:pPr marL="342900" indent="-342900">
              <a:buSzPct val="100000"/>
              <a:buAutoNum type="arabicPeriod"/>
              <a:defRPr sz="1600">
                <a:latin typeface="Arial"/>
                <a:ea typeface="Arial"/>
                <a:cs typeface="Arial"/>
                <a:sym typeface="Arial"/>
              </a:defRPr>
            </a:pPr>
            <a:r>
              <a:t>Based on Prior Questioning:  It is important to point out that the forests growing in tropical environments grow faster and will establish quicker than those grown in temperate climates.   Thus the 100 to 200 year time frame.    LATITUDE OF the particular SITE, DEGREE DAYS, AMOUNT OF SUNLIGHT --difference between Borneo and Western Washington.</a:t>
            </a:r>
          </a:p>
          <a:p>
            <a:pPr marL="342900" indent="-342900">
              <a:buSzPct val="100000"/>
              <a:buAutoNum type="arabicPeriod"/>
              <a:defRPr sz="1600">
                <a:latin typeface="Arial"/>
                <a:ea typeface="Arial"/>
                <a:cs typeface="Arial"/>
                <a:sym typeface="Arial"/>
              </a:defRPr>
            </a:pPr>
            <a:r>
              <a:t>The amount of rainfall would be another local factor in determining how long it takes to establish a forest.</a:t>
            </a:r>
          </a:p>
          <a:p>
            <a:pPr marL="342900" indent="-342900">
              <a:buSzPct val="100000"/>
              <a:buAutoNum type="arabicPeriod"/>
              <a:defRPr sz="1600">
                <a:latin typeface="Arial"/>
                <a:ea typeface="Arial"/>
                <a:cs typeface="Arial"/>
                <a:sym typeface="Arial"/>
              </a:defRPr>
            </a:pPr>
            <a:endParaRPr/>
          </a:p>
          <a:p>
            <a:pPr marL="342900" indent="-342900">
              <a:buSzPct val="100000"/>
              <a:buAutoNum type="arabicPeriod" startAt="10"/>
              <a:defRPr sz="1600">
                <a:latin typeface="Arial"/>
                <a:ea typeface="Arial"/>
                <a:cs typeface="Arial"/>
                <a:sym typeface="Arial"/>
              </a:defRPr>
            </a:pPr>
            <a:endParaRPr/>
          </a:p>
          <a:p>
            <a:pPr marL="342900" indent="-342900">
              <a:buSzPct val="100000"/>
              <a:buAutoNum type="arabicPeriod" startAt="9"/>
              <a:defRPr sz="1600">
                <a:latin typeface="Arial"/>
                <a:ea typeface="Arial"/>
                <a:cs typeface="Arial"/>
                <a:sym typeface="Arial"/>
              </a:defRPr>
            </a:pPr>
            <a:r>
              <a:t>HOW IS THE MM DIFFERENT??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381000" y="685800"/>
            <a:ext cx="6096000" cy="3429000"/>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pPr marL="342900" indent="-342900">
              <a:buSzPct val="100000"/>
              <a:buAutoNum type="arabicPeriod" startAt="2"/>
              <a:defRPr sz="1600">
                <a:latin typeface="Arial"/>
                <a:ea typeface="Arial"/>
                <a:cs typeface="Arial"/>
                <a:sym typeface="Arial"/>
              </a:defRPr>
            </a:pPr>
            <a:r>
              <a:t>The Miyawaki Method establishes the Climactic forest much quicker (15-40 years) by fixing the soil through human manipulation and planting climax species plants on day 1.</a:t>
            </a:r>
          </a:p>
          <a:p>
            <a:pPr>
              <a:defRPr sz="1600">
                <a:latin typeface="Arial"/>
                <a:ea typeface="Arial"/>
                <a:cs typeface="Arial"/>
                <a:sym typeface="Arial"/>
              </a:defRPr>
            </a:pPr>
            <a:endParaRPr/>
          </a:p>
          <a:p>
            <a:pPr marL="342900" indent="-342900">
              <a:buSzPct val="100000"/>
              <a:buAutoNum type="arabicPeriod" startAt="2"/>
              <a:defRPr sz="1600">
                <a:latin typeface="Arial"/>
                <a:ea typeface="Arial"/>
                <a:cs typeface="Arial"/>
                <a:sym typeface="Arial"/>
              </a:defRPr>
            </a:pPr>
            <a:r>
              <a:t>Human management is necessary for no more than 3 years.</a:t>
            </a:r>
          </a:p>
          <a:p>
            <a:pPr>
              <a:defRPr sz="1600">
                <a:latin typeface="Arial"/>
                <a:ea typeface="Arial"/>
                <a:cs typeface="Arial"/>
                <a:sym typeface="Arial"/>
              </a:defRPr>
            </a:pPr>
            <a:endParaRPr/>
          </a:p>
          <a:p>
            <a:pPr marL="342900" indent="-342900">
              <a:buSzPct val="100000"/>
              <a:buAutoNum type="arabicPeriod" startAt="3"/>
              <a:defRPr sz="1600">
                <a:latin typeface="Arial"/>
                <a:ea typeface="Arial"/>
                <a:cs typeface="Arial"/>
                <a:sym typeface="Arial"/>
              </a:defRPr>
            </a:pPr>
            <a:r>
              <a:t>THE NEXT SLIDES ARE RATHER TECHNICAL.  Afterwards WE WILL GET TO INSPIRATIONAL EXAMPLES AND STORIES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 name="Shape 237"/>
          <p:cNvSpPr>
            <a:spLocks noGrp="1" noRot="1" noChangeAspect="1"/>
          </p:cNvSpPr>
          <p:nvPr>
            <p:ph type="sldImg"/>
          </p:nvPr>
        </p:nvSpPr>
        <p:spPr>
          <a:xfrm>
            <a:off x="381000" y="685800"/>
            <a:ext cx="6096000" cy="3429000"/>
          </a:xfrm>
          <a:prstGeom prst="rect">
            <a:avLst/>
          </a:prstGeom>
        </p:spPr>
        <p:txBody>
          <a:bodyPr/>
          <a:lstStyle/>
          <a:p>
            <a:endParaRPr/>
          </a:p>
        </p:txBody>
      </p:sp>
      <p:sp>
        <p:nvSpPr>
          <p:cNvPr id="238" name="Shape 238"/>
          <p:cNvSpPr>
            <a:spLocks noGrp="1"/>
          </p:cNvSpPr>
          <p:nvPr>
            <p:ph type="body" sz="quarter" idx="1"/>
          </p:nvPr>
        </p:nvSpPr>
        <p:spPr>
          <a:prstGeom prst="rect">
            <a:avLst/>
          </a:prstGeom>
        </p:spPr>
        <p:txBody>
          <a:bodyPr/>
          <a:lstStyle/>
          <a:p>
            <a:pPr marL="342900" indent="-342900">
              <a:buSzPct val="100000"/>
              <a:buAutoNum type="arabicPeriod" startAt="2"/>
              <a:defRPr sz="1600">
                <a:latin typeface="Arial"/>
                <a:ea typeface="Arial"/>
                <a:cs typeface="Arial"/>
                <a:sym typeface="Arial"/>
              </a:defRPr>
            </a:pPr>
            <a:r>
              <a:t>SELECT PLANTS-Think Natives:  the first question is what is the potential natural vegetation for the area or site?   In many projects the ideal climax species may not be obvious.  In degraded areas, the ideal climax plants may have been removed centuries before.  This is where Dr. Miyawaki’s efforts to identify, collect and catalogue ancient seeds was so necessary and valuable.  </a:t>
            </a:r>
          </a:p>
          <a:p>
            <a:pPr marL="342900" indent="-342900">
              <a:buSzPct val="100000"/>
              <a:buAutoNum type="arabicPeriod" startAt="2"/>
              <a:defRPr sz="1600">
                <a:latin typeface="Arial"/>
                <a:ea typeface="Arial"/>
                <a:cs typeface="Arial"/>
                <a:sym typeface="Arial"/>
              </a:defRPr>
            </a:pPr>
            <a:r>
              <a:t>In Japan, the land had often been manipulated by humans for so long that ancient art and texts provided clues to which native climax species are most suitable to the site;  another resource used to identify the appropriate and often rare species was the nearest Shinto Shrine which are traditionally left undisturbed through the years. </a:t>
            </a:r>
          </a:p>
          <a:p>
            <a:pPr marL="342900" indent="-342900">
              <a:buSzPct val="100000"/>
              <a:buAutoNum type="arabicPeriod" startAt="2"/>
              <a:defRPr sz="1600">
                <a:latin typeface="Arial"/>
                <a:ea typeface="Arial"/>
                <a:cs typeface="Arial"/>
                <a:sym typeface="Arial"/>
              </a:defRPr>
            </a:pPr>
            <a:r>
              <a:t>Many Japanese would be surprised that the conifer forests common in Japan are not native.  They were introduced to generate timber resources.  Through his research Dr. Miyawaki determined that deciduous trees which were quite often very rare in an area were usually the best climax species to plant in the Japanese sites.  For many early Miyawaki projects in Japan and India the need for nursery space to propagate unavailable species was a necessary step in the Miyawaki process.</a:t>
            </a:r>
          </a:p>
          <a:p>
            <a:pPr marL="342900" indent="-342900">
              <a:buSzPct val="100000"/>
              <a:buAutoNum type="arabicPeriod" startAt="2"/>
              <a:defRPr sz="1600">
                <a:latin typeface="Arial"/>
                <a:ea typeface="Arial"/>
                <a:cs typeface="Arial"/>
                <a:sym typeface="Arial"/>
              </a:defRPr>
            </a:pPr>
            <a:r>
              <a:t>In selecting plants, it is important to consider slope, wind, rain, drainage, proximity to roads or buildings.  You wouldn’t plant a species that thrives on a mountainous slope by a lowland river, even if these areas are side by side.  Plantings beside roadways should not impede visibility.</a:t>
            </a:r>
          </a:p>
          <a:p>
            <a:pPr marL="342900" indent="-342900">
              <a:buSzPct val="100000"/>
              <a:buAutoNum type="arabicPeriod" startAt="2"/>
              <a:defRPr sz="1600">
                <a:latin typeface="Arial"/>
                <a:ea typeface="Arial"/>
                <a:cs typeface="Arial"/>
                <a:sym typeface="Arial"/>
              </a:defRPr>
            </a:pPr>
            <a:endParaRPr/>
          </a:p>
          <a:p>
            <a:pPr marL="342900" indent="-342900">
              <a:buSzPct val="100000"/>
              <a:buAutoNum type="arabicPeriod" startAt="6"/>
              <a:defRPr sz="1600">
                <a:latin typeface="Arial"/>
                <a:ea typeface="Arial"/>
                <a:cs typeface="Arial"/>
                <a:sym typeface="Arial"/>
              </a:defRPr>
            </a:pPr>
            <a:r>
              <a:t>DIVERSITY: Rule of thumb:  70-80% of saplings should be canopy and subcanopy species, 10% shrubs and the remaining 10-20% midsized plants.  The KEY species should be the climax species.</a:t>
            </a:r>
          </a:p>
          <a:p>
            <a:pPr marL="342900" indent="-342900">
              <a:buSzPct val="100000"/>
              <a:buAutoNum type="arabicPeriod" startAt="6"/>
              <a:defRPr sz="1600">
                <a:latin typeface="Arial"/>
                <a:ea typeface="Arial"/>
                <a:cs typeface="Arial"/>
                <a:sym typeface="Arial"/>
              </a:defRPr>
            </a:pPr>
            <a:r>
              <a:t>There should be as many different species as possible.  Experience has shown that the more species the better.  This is not a tree plantation with a mono-forest of one species planted in row upon row.  </a:t>
            </a:r>
          </a:p>
          <a:p>
            <a:pPr marL="342900" indent="-342900">
              <a:buSzPct val="100000"/>
              <a:buAutoNum type="arabicPeriod" startAt="6"/>
              <a:defRPr sz="1600">
                <a:latin typeface="Arial"/>
                <a:ea typeface="Arial"/>
                <a:cs typeface="Arial"/>
                <a:sym typeface="Arial"/>
              </a:defRPr>
            </a:pPr>
            <a:r>
              <a:t>Considering the impact of Climate Change over the next 15-40 years, you may want to include some plants that thrive to your south in a warmer climatic zone.   </a:t>
            </a:r>
          </a:p>
          <a:p>
            <a:pPr marL="342900" indent="-342900">
              <a:buSzPct val="100000"/>
              <a:buAutoNum type="arabicPeriod" startAt="6"/>
              <a:defRPr sz="1600">
                <a:latin typeface="Arial"/>
                <a:ea typeface="Arial"/>
                <a:cs typeface="Arial"/>
                <a:sym typeface="Arial"/>
              </a:defRPr>
            </a:pPr>
            <a:endParaRPr/>
          </a:p>
          <a:p>
            <a:pPr marL="342900" indent="-342900">
              <a:buSzPct val="100000"/>
              <a:buAutoNum type="arabicPeriod" startAt="9"/>
              <a:defRPr sz="1600">
                <a:latin typeface="Arial"/>
                <a:ea typeface="Arial"/>
                <a:cs typeface="Arial"/>
                <a:sym typeface="Arial"/>
              </a:defRPr>
            </a:pPr>
            <a:r>
              <a:t>PLANT DENSELY: Rule of thumb: 3 trees per square meter (~3 trees per square yard). By densely planting a very biodiverse array of native species, such forests encourage collaboration between the plants, fungal and microbial life in the soil, resulting in fast-growing forests with high survival rates. They create self-sustaining ecosystems after the initial few years following planting.</a:t>
            </a:r>
          </a:p>
          <a:p>
            <a:pPr marL="342900" indent="-342900">
              <a:buSzPct val="100000"/>
              <a:buAutoNum type="arabicPeriod" startAt="9"/>
              <a:defRPr sz="1600">
                <a:latin typeface="Arial"/>
                <a:ea typeface="Arial"/>
                <a:cs typeface="Arial"/>
                <a:sym typeface="Arial"/>
              </a:defRPr>
            </a:pPr>
            <a:r>
              <a:t>The dense planting is 30X denser than a typical garden or park area which provide 30 times the </a:t>
            </a:r>
            <a:r>
              <a:rPr b="1"/>
              <a:t>photosynthesis</a:t>
            </a:r>
            <a:r>
              <a:t> of carbon dioxide into carbon and oxygen.</a:t>
            </a:r>
          </a:p>
          <a:p>
            <a:pPr marL="342900" indent="-342900">
              <a:buSzPct val="100000"/>
              <a:buAutoNum type="arabicPeriod" startAt="9"/>
              <a:defRPr sz="1600">
                <a:latin typeface="Arial"/>
                <a:ea typeface="Arial"/>
                <a:cs typeface="Arial"/>
                <a:sym typeface="Arial"/>
              </a:defRPr>
            </a:pPr>
            <a:endParaRPr/>
          </a:p>
          <a:p>
            <a:pPr marL="342900" indent="-342900">
              <a:buSzPct val="100000"/>
              <a:buAutoNum type="arabicPeriod" startAt="11"/>
              <a:defRPr sz="1600">
                <a:latin typeface="Arial"/>
                <a:ea typeface="Arial"/>
                <a:cs typeface="Arial"/>
                <a:sym typeface="Arial"/>
              </a:defRPr>
            </a:pPr>
            <a:r>
              <a:t>HABITAT:  The older of Miyawaki forests (examples in Japan and India which started using the method earlier) have shown that animal life returns to the healthy forested site often quicker and in more biodiversity of species than expected.  The MM Method has been used to create animal corridors for species of animals, promoting their genetic diversity and resulting in healthier animal populations.  Examples in India are thought to have contributed to the healther population of Tigers that has been documented.  Tigers are able to mingle.</a:t>
            </a:r>
          </a:p>
          <a:p>
            <a:pPr marL="342900" indent="-342900">
              <a:buSzPct val="100000"/>
              <a:buAutoNum type="arabicPeriod" startAt="11"/>
              <a:defRPr sz="1600">
                <a:latin typeface="Arial"/>
                <a:ea typeface="Arial"/>
                <a:cs typeface="Arial"/>
                <a:sym typeface="Arial"/>
              </a:defRPr>
            </a:pPr>
            <a:r>
              <a:t>Ask:  What is the potential to encourage pollinators to return?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Shape 250"/>
          <p:cNvSpPr>
            <a:spLocks noGrp="1" noRot="1" noChangeAspect="1"/>
          </p:cNvSpPr>
          <p:nvPr>
            <p:ph type="sldImg"/>
          </p:nvPr>
        </p:nvSpPr>
        <p:spPr>
          <a:xfrm>
            <a:off x="381000" y="685800"/>
            <a:ext cx="6096000" cy="3429000"/>
          </a:xfrm>
          <a:prstGeom prst="rect">
            <a:avLst/>
          </a:prstGeom>
        </p:spPr>
        <p:txBody>
          <a:bodyPr/>
          <a:lstStyle/>
          <a:p>
            <a:endParaRPr/>
          </a:p>
        </p:txBody>
      </p:sp>
      <p:sp>
        <p:nvSpPr>
          <p:cNvPr id="251" name="Shape 251"/>
          <p:cNvSpPr>
            <a:spLocks noGrp="1"/>
          </p:cNvSpPr>
          <p:nvPr>
            <p:ph type="body" sz="quarter" idx="1"/>
          </p:nvPr>
        </p:nvSpPr>
        <p:spPr>
          <a:prstGeom prst="rect">
            <a:avLst/>
          </a:prstGeom>
        </p:spPr>
        <p:txBody>
          <a:bodyPr/>
          <a:lstStyle/>
          <a:p>
            <a:pPr marL="342900" indent="-342900">
              <a:buSzPct val="100000"/>
              <a:buAutoNum type="arabicPeriod"/>
              <a:defRPr sz="1600">
                <a:latin typeface="Arial"/>
                <a:ea typeface="Arial"/>
                <a:cs typeface="Arial"/>
                <a:sym typeface="Arial"/>
              </a:defRPr>
            </a:pPr>
            <a:r>
              <a:t>SITE SELECTION” The Site selected is a community decision.  Hannah Lewis’s book shares some of the back and forth with municipal decision makers.  It could be a school or park or abutting a particularly unpleasant roadway. In many instances Miyawaki Mini-forests have been established for the purpose of creating a buffer between noisy dirty transport links or industrial sites and residential and community gathering areas.  (think train tracks, highways, factories or a port) on the one side and residential, schools and parks on the other. These buffer forests reduce noise and ALSO lower particulate pollution, making the air healthier to breath.</a:t>
            </a:r>
          </a:p>
          <a:p>
            <a:pPr marL="342900" indent="-342900">
              <a:buSzPct val="100000"/>
              <a:buAutoNum type="arabicPeriod"/>
              <a:defRPr sz="1600">
                <a:latin typeface="Arial"/>
                <a:ea typeface="Arial"/>
                <a:cs typeface="Arial"/>
                <a:sym typeface="Arial"/>
              </a:defRPr>
            </a:pPr>
            <a:r>
              <a:t>Miyawaki projects in Paris for example are replacing pavement in an effort to address the heat island effect the city is experiencing due to Climate Change.  Paris has established an objective that no resident should be more than a 7 minute walk from a cooling island and are using Miyawaki mini-forests to to meet that goal.</a:t>
            </a:r>
          </a:p>
          <a:p>
            <a:pPr marL="342900" indent="-342900">
              <a:buSzPct val="100000"/>
              <a:buAutoNum type="arabicPeriod"/>
              <a:defRPr sz="1600">
                <a:latin typeface="Arial"/>
                <a:ea typeface="Arial"/>
                <a:cs typeface="Arial"/>
                <a:sym typeface="Arial"/>
              </a:defRPr>
            </a:pPr>
            <a:r>
              <a:t>Selected sites often provides degraded conditions with compacted soil </a:t>
            </a:r>
          </a:p>
          <a:p>
            <a:pPr marL="342900" indent="-342900">
              <a:buSzPct val="100000"/>
              <a:buAutoNum type="arabicPeriod"/>
              <a:defRPr sz="1600">
                <a:latin typeface="Arial"/>
                <a:ea typeface="Arial"/>
                <a:cs typeface="Arial"/>
                <a:sym typeface="Arial"/>
              </a:defRPr>
            </a:pPr>
            <a:endParaRPr/>
          </a:p>
          <a:p>
            <a:pPr marL="342900" indent="-342900">
              <a:buSzPct val="100000"/>
              <a:buAutoNum type="arabicPeriod" startAt="4"/>
              <a:defRPr sz="1600">
                <a:latin typeface="Arial"/>
                <a:ea typeface="Arial"/>
                <a:cs typeface="Arial"/>
                <a:sym typeface="Arial"/>
              </a:defRPr>
            </a:pPr>
            <a:r>
              <a:t>SITE PREPARATION:  Unless if it a very tiny site,  preparation usually involves the use of a backhoe;  the backhoe can also be used to address particular drainage issues; for example, the site may be built/bermed up to improve drainage or taken down to promote water retention in the forest with swails.</a:t>
            </a:r>
          </a:p>
          <a:p>
            <a:pPr marL="342900" indent="-342900">
              <a:buSzPct val="100000"/>
              <a:buAutoNum type="arabicPeriod" startAt="4"/>
              <a:defRPr sz="1600">
                <a:latin typeface="Arial"/>
                <a:ea typeface="Arial"/>
                <a:cs typeface="Arial"/>
                <a:sym typeface="Arial"/>
              </a:defRPr>
            </a:pPr>
            <a:endParaRPr/>
          </a:p>
          <a:p>
            <a:pPr marL="342900" indent="-342900">
              <a:buSzPct val="100000"/>
              <a:buAutoNum type="arabicPeriod" startAt="5"/>
              <a:defRPr sz="1600">
                <a:latin typeface="Arial"/>
                <a:ea typeface="Arial"/>
                <a:cs typeface="Arial"/>
                <a:sym typeface="Arial"/>
              </a:defRPr>
            </a:pPr>
            <a:r>
              <a:t>SOIL ANALYSIS AND AMENDMENT:  The question of whether the soil is clay, loam or sandy must be answered and addressed;  The MM prescribes use of the The ribbon method to analyze the soil.  May need to amend for good drainage.  AND</a:t>
            </a:r>
          </a:p>
          <a:p>
            <a:pPr marL="342900" indent="-342900">
              <a:buSzPct val="100000"/>
              <a:buAutoNum type="arabicPeriod" startAt="5"/>
              <a:defRPr sz="1600">
                <a:latin typeface="Arial"/>
                <a:ea typeface="Arial"/>
                <a:cs typeface="Arial"/>
                <a:sym typeface="Arial"/>
              </a:defRPr>
            </a:pPr>
            <a:r>
              <a:t>HEAVY compost is recommended.  The Miyawaki Method instructs you to use the readily available compost—Tagro a biosolid from our waste treatment system would be a good option.  Free and readily available</a:t>
            </a:r>
          </a:p>
          <a:p>
            <a:pPr marL="342900" indent="-342900">
              <a:buSzPct val="100000"/>
              <a:buAutoNum type="arabicPeriod" startAt="5"/>
              <a:defRPr sz="1600">
                <a:latin typeface="Arial"/>
                <a:ea typeface="Arial"/>
                <a:cs typeface="Arial"/>
                <a:sym typeface="Arial"/>
              </a:defRPr>
            </a:pPr>
            <a:endParaRPr/>
          </a:p>
          <a:p>
            <a:pPr marL="342900" indent="-342900">
              <a:buSzPct val="100000"/>
              <a:buAutoNum type="arabicPeriod" startAt="7"/>
              <a:defRPr sz="1600">
                <a:latin typeface="Arial"/>
                <a:ea typeface="Arial"/>
                <a:cs typeface="Arial"/>
                <a:sym typeface="Arial"/>
              </a:defRPr>
            </a:pPr>
            <a:r>
              <a:t>AND MULCH IS IMPORTANT: Readily available and traditional local mulch is applied after planting.  </a:t>
            </a:r>
          </a:p>
          <a:p>
            <a:pPr marL="342900" indent="-342900">
              <a:buSzPct val="100000"/>
              <a:buAutoNum type="arabicPeriod" startAt="7"/>
              <a:defRPr sz="1600">
                <a:latin typeface="Arial"/>
                <a:ea typeface="Arial"/>
                <a:cs typeface="Arial"/>
                <a:sym typeface="Arial"/>
              </a:defRPr>
            </a:pPr>
            <a:endParaRPr/>
          </a:p>
          <a:p>
            <a:pPr marL="342900" indent="-342900">
              <a:buSzPct val="100000"/>
              <a:buAutoNum type="arabicPeriod" startAt="8"/>
              <a:defRPr sz="1600">
                <a:latin typeface="Arial"/>
                <a:ea typeface="Arial"/>
                <a:cs typeface="Arial"/>
                <a:sym typeface="Arial"/>
              </a:defRPr>
            </a:pPr>
            <a:r>
              <a:t>THE BEAUTY OF THE METHODOLOGY:  Once the forest is planted,  weeding and irrigation is necessary for no more that 3 years.  Planting, weeding and irrigation are often volunteer activities that bring the community together in shared efforts.  For some projects municipalities or local parks departments take on the responsibility for irrigation because they have water trucks and can make quick work.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Shape 258"/>
          <p:cNvSpPr>
            <a:spLocks noGrp="1" noRot="1" noChangeAspect="1"/>
          </p:cNvSpPr>
          <p:nvPr>
            <p:ph type="sldImg"/>
          </p:nvPr>
        </p:nvSpPr>
        <p:spPr>
          <a:xfrm>
            <a:off x="381000" y="685800"/>
            <a:ext cx="6096000" cy="3429000"/>
          </a:xfrm>
          <a:prstGeom prst="rect">
            <a:avLst/>
          </a:prstGeom>
        </p:spPr>
        <p:txBody>
          <a:bodyPr/>
          <a:lstStyle/>
          <a:p>
            <a:endParaRPr/>
          </a:p>
        </p:txBody>
      </p:sp>
      <p:sp>
        <p:nvSpPr>
          <p:cNvPr id="259" name="Shape 259"/>
          <p:cNvSpPr>
            <a:spLocks noGrp="1"/>
          </p:cNvSpPr>
          <p:nvPr>
            <p:ph type="body" sz="quarter" idx="1"/>
          </p:nvPr>
        </p:nvSpPr>
        <p:spPr>
          <a:prstGeom prst="rect">
            <a:avLst/>
          </a:prstGeom>
        </p:spPr>
        <p:txBody>
          <a:bodyPr/>
          <a:lstStyle/>
          <a:p>
            <a:pPr>
              <a:defRPr sz="1600">
                <a:latin typeface="Arial"/>
                <a:ea typeface="Arial"/>
                <a:cs typeface="Arial"/>
                <a:sym typeface="Arial"/>
              </a:defRPr>
            </a:pPr>
            <a:r>
              <a:t>IN SUMMARY.  FACTOIDS!!!</a:t>
            </a:r>
          </a:p>
          <a:p>
            <a:pPr>
              <a:defRPr sz="1600">
                <a:latin typeface="Arial"/>
                <a:ea typeface="Arial"/>
                <a:cs typeface="Arial"/>
                <a:sym typeface="Arial"/>
              </a:defRPr>
            </a:pPr>
            <a:r>
              <a:t>Emphasize that this methodology has been around since the early 1970’s with proven success of more than 1700 projects undertaken by Akira Miyawaki alone.  AND more as forest projects are taking off through India and beyond.</a:t>
            </a:r>
          </a:p>
          <a:p>
            <a:pPr>
              <a:defRPr sz="1600">
                <a:latin typeface="Arial"/>
                <a:ea typeface="Arial"/>
                <a:cs typeface="Arial"/>
                <a:sym typeface="Arial"/>
              </a:defRPr>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Shape 266"/>
          <p:cNvSpPr>
            <a:spLocks noGrp="1" noRot="1" noChangeAspect="1"/>
          </p:cNvSpPr>
          <p:nvPr>
            <p:ph type="sldImg"/>
          </p:nvPr>
        </p:nvSpPr>
        <p:spPr>
          <a:xfrm>
            <a:off x="381000" y="685800"/>
            <a:ext cx="6096000" cy="3429000"/>
          </a:xfrm>
          <a:prstGeom prst="rect">
            <a:avLst/>
          </a:prstGeom>
        </p:spPr>
        <p:txBody>
          <a:bodyPr/>
          <a:lstStyle/>
          <a:p>
            <a:endParaRPr/>
          </a:p>
        </p:txBody>
      </p:sp>
      <p:sp>
        <p:nvSpPr>
          <p:cNvPr id="267" name="Shape 267"/>
          <p:cNvSpPr>
            <a:spLocks noGrp="1"/>
          </p:cNvSpPr>
          <p:nvPr>
            <p:ph type="body" sz="quarter" idx="1"/>
          </p:nvPr>
        </p:nvSpPr>
        <p:spPr>
          <a:prstGeom prst="rect">
            <a:avLst/>
          </a:prstGeom>
        </p:spPr>
        <p:txBody>
          <a:bodyPr/>
          <a:lstStyle/>
          <a:p>
            <a:pPr>
              <a:defRPr sz="1600">
                <a:latin typeface="Arial"/>
                <a:ea typeface="Arial"/>
                <a:cs typeface="Arial"/>
                <a:sym typeface="Arial"/>
              </a:defRPr>
            </a:pPr>
            <a:r>
              <a:t>Criticism of the Miyawaki Method seems to center on the cost.  Costs can vary depending on such things as the use of consultants and the use of paid labor; </a:t>
            </a:r>
          </a:p>
          <a:p>
            <a:pPr>
              <a:defRPr sz="1600" i="1">
                <a:latin typeface="+mj-lt"/>
                <a:ea typeface="+mj-ea"/>
                <a:cs typeface="+mj-cs"/>
                <a:sym typeface="Helvetica"/>
              </a:defRPr>
            </a:pPr>
            <a:endParaRPr/>
          </a:p>
          <a:p>
            <a:pPr>
              <a:defRPr sz="1600" i="1">
                <a:latin typeface="+mj-lt"/>
                <a:ea typeface="+mj-ea"/>
                <a:cs typeface="+mj-cs"/>
                <a:sym typeface="Helvetica"/>
              </a:defRPr>
            </a:pPr>
            <a:r>
              <a:t>the goal is to re-forest areas where tree canopy has been wiped out by urbanization.  We’re trying to quickly grow tree canopy, not re-create the forest that was there before civilization</a:t>
            </a:r>
            <a:r>
              <a:rPr i="0"/>
              <a:t>”…</a:t>
            </a:r>
            <a:endParaRPr>
              <a:latin typeface="Arial"/>
              <a:ea typeface="Arial"/>
              <a:cs typeface="Arial"/>
              <a:sym typeface="Arial"/>
            </a:endParaRPr>
          </a:p>
          <a:p>
            <a:pPr>
              <a:defRPr sz="1600">
                <a:latin typeface="Arial"/>
                <a:ea typeface="Arial"/>
                <a:cs typeface="Arial"/>
                <a:sym typeface="Arial"/>
              </a:defRPr>
            </a:pPr>
            <a:endParaRPr>
              <a:latin typeface="Arial"/>
              <a:ea typeface="Arial"/>
              <a:cs typeface="Arial"/>
              <a:sym typeface="Arial"/>
            </a:endParaRPr>
          </a:p>
          <a:p>
            <a:pPr marL="342900" indent="-342900">
              <a:buSzPct val="100000"/>
              <a:buAutoNum type="arabicPeriod"/>
              <a:defRPr sz="1600">
                <a:latin typeface="Arial"/>
                <a:ea typeface="Arial"/>
                <a:cs typeface="Arial"/>
                <a:sym typeface="Arial"/>
              </a:defRPr>
            </a:pPr>
            <a:endParaRPr>
              <a:latin typeface="Arial"/>
              <a:ea typeface="Arial"/>
              <a:cs typeface="Arial"/>
              <a:sym typeface="Arial"/>
            </a:endParaRPr>
          </a:p>
          <a:p>
            <a:pPr>
              <a:defRPr sz="1600">
                <a:latin typeface="Arial"/>
                <a:ea typeface="Arial"/>
                <a:cs typeface="Arial"/>
                <a:sym typeface="Arial"/>
              </a:defRPr>
            </a:pPr>
            <a:r>
              <a:t>SO A PICTURE IS WORTH 1000 WORDS AND I HAVE SEVERAL INSPIRING EXAMPLES OF MM FORESTS TO SHARE</a:t>
            </a:r>
          </a:p>
          <a:p>
            <a:pPr marL="342900" indent="-342900">
              <a:buSzPct val="100000"/>
              <a:buAutoNum type="arabicPeriod"/>
              <a:defRPr sz="1600">
                <a:latin typeface="Arial"/>
                <a:ea typeface="Arial"/>
                <a:cs typeface="Arial"/>
                <a:sym typeface="Arial"/>
              </a:defRPr>
            </a:pPr>
            <a:endParaRPr/>
          </a:p>
          <a:p>
            <a:pPr>
              <a:defRPr sz="1600">
                <a:latin typeface="Arial"/>
                <a:ea typeface="Arial"/>
                <a:cs typeface="Arial"/>
                <a:sym typeface="Arial"/>
              </a:defRPr>
            </a:pPr>
            <a:r>
              <a:t>AND NOW ON TO THE BEAUTIFUL PHOTO EXAMPLES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noRot="1" noChangeAspect="1"/>
          </p:cNvSpPr>
          <p:nvPr>
            <p:ph type="sldImg"/>
          </p:nvPr>
        </p:nvSpPr>
        <p:spPr>
          <a:xfrm>
            <a:off x="381000" y="685800"/>
            <a:ext cx="6096000" cy="3429000"/>
          </a:xfrm>
          <a:prstGeom prst="rect">
            <a:avLst/>
          </a:prstGeom>
        </p:spPr>
        <p:txBody>
          <a:bodyPr/>
          <a:lstStyle/>
          <a:p>
            <a:endParaRPr/>
          </a:p>
        </p:txBody>
      </p:sp>
      <p:sp>
        <p:nvSpPr>
          <p:cNvPr id="279" name="Shape 279"/>
          <p:cNvSpPr>
            <a:spLocks noGrp="1"/>
          </p:cNvSpPr>
          <p:nvPr>
            <p:ph type="body" sz="quarter" idx="1"/>
          </p:nvPr>
        </p:nvSpPr>
        <p:spPr>
          <a:prstGeom prst="rect">
            <a:avLst/>
          </a:prstGeom>
        </p:spPr>
        <p:txBody>
          <a:bodyPr/>
          <a:lstStyle/>
          <a:p>
            <a:pPr marL="228599" indent="-228599">
              <a:buSzPct val="100000"/>
              <a:buAutoNum type="arabicPeriod"/>
              <a:defRPr sz="1600">
                <a:latin typeface="Arial"/>
                <a:ea typeface="Arial"/>
                <a:cs typeface="Arial"/>
                <a:sym typeface="Arial"/>
              </a:defRPr>
            </a:pPr>
            <a:r>
              <a:t>Afforestt Project.  Before and After 2 Years--Contrast.  Planting day</a:t>
            </a:r>
          </a:p>
          <a:p>
            <a:pPr marL="228599" indent="-228599">
              <a:buSzPct val="100000"/>
              <a:buAutoNum type="arabicPeriod"/>
              <a:defRPr sz="1600">
                <a:latin typeface="Arial"/>
                <a:ea typeface="Arial"/>
                <a:cs typeface="Arial"/>
                <a:sym typeface="Arial"/>
              </a:defRPr>
            </a:pPr>
            <a:endParaRPr/>
          </a:p>
          <a:p>
            <a:pPr marL="228599" indent="-228599">
              <a:buSzPct val="100000"/>
              <a:buAutoNum type="arabicPeriod" startAt="2"/>
              <a:defRPr sz="1600">
                <a:latin typeface="Arial"/>
                <a:ea typeface="Arial"/>
                <a:cs typeface="Arial"/>
                <a:sym typeface="Arial"/>
              </a:defRPr>
            </a:pPr>
            <a:r>
              <a:t>This mini-forest project was planted in 2015 to address the heat island effect in this very crowded area of this big urban city.  If you google maps this today, you can see that the entire park has been “greened”.</a:t>
            </a:r>
          </a:p>
          <a:p>
            <a:pPr marL="228599" indent="-228599">
              <a:buSzPct val="100000"/>
              <a:buAutoNum type="arabicPeriod" startAt="2"/>
              <a:defRPr sz="1600">
                <a:latin typeface="Arial"/>
                <a:ea typeface="Arial"/>
                <a:cs typeface="Arial"/>
                <a:sym typeface="Arial"/>
              </a:defRPr>
            </a:pPr>
            <a:endParaRPr/>
          </a:p>
          <a:p>
            <a:pPr marL="228599" indent="-228599">
              <a:buSzPct val="100000"/>
              <a:buAutoNum type="arabicPeriod" startAt="3"/>
              <a:defRPr sz="1600">
                <a:latin typeface="Arial"/>
                <a:ea typeface="Arial"/>
                <a:cs typeface="Arial"/>
                <a:sym typeface="Arial"/>
              </a:defRPr>
            </a:pPr>
            <a:r>
              <a:t>Let’s talk a little about the UHI --Urban Heat Island.  Our urban areas are noticeably much warmer due to human activities.  Think Pavement, big buildings and industrial activities.  They can also be dryer due to human manipulation of water drainage.  </a:t>
            </a:r>
          </a:p>
          <a:p>
            <a:pPr marL="228599" indent="-228599">
              <a:buSzPct val="100000"/>
              <a:buAutoNum type="arabicPeriod" startAt="3"/>
              <a:defRPr sz="1600">
                <a:latin typeface="Arial"/>
                <a:ea typeface="Arial"/>
                <a:cs typeface="Arial"/>
                <a:sym typeface="Arial"/>
              </a:defRPr>
            </a:pPr>
            <a:endParaRPr/>
          </a:p>
          <a:p>
            <a:pPr marL="228599" indent="-228599">
              <a:buSzPct val="100000"/>
              <a:buAutoNum type="arabicPeriod" startAt="4"/>
              <a:defRPr sz="1600">
                <a:latin typeface="Arial"/>
                <a:ea typeface="Arial"/>
                <a:cs typeface="Arial"/>
                <a:sym typeface="Arial"/>
              </a:defRPr>
            </a:pPr>
            <a:r>
              <a:t>Through study and data collection it has been determined that these UHIs are as much as 10^F warmer in air temp and 20-45^F warmer in surface temperatures than nearby green space with tree canopy such as parks.  UHIs heat up faster and cool down slower than nearby green space.</a:t>
            </a:r>
          </a:p>
          <a:p>
            <a:pPr marL="228599" indent="-228599">
              <a:buSzPct val="100000"/>
              <a:buAutoNum type="arabicPeriod" startAt="4"/>
              <a:defRPr sz="1600">
                <a:latin typeface="Arial"/>
                <a:ea typeface="Arial"/>
                <a:cs typeface="Arial"/>
                <a:sym typeface="Arial"/>
              </a:defRPr>
            </a:pPr>
            <a:endParaRPr/>
          </a:p>
          <a:p>
            <a:pPr marL="228599" indent="-228599">
              <a:buSzPct val="100000"/>
              <a:buAutoNum type="arabicPeriod" startAt="5"/>
              <a:defRPr sz="1600">
                <a:latin typeface="Arial"/>
                <a:ea typeface="Arial"/>
                <a:cs typeface="Arial"/>
                <a:sym typeface="Arial"/>
              </a:defRPr>
            </a:pPr>
            <a:r>
              <a:t>A primary solution to make these areas liveable is to plant trees.  Or Better a little forest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Shape 292"/>
          <p:cNvSpPr>
            <a:spLocks noGrp="1" noRot="1" noChangeAspect="1"/>
          </p:cNvSpPr>
          <p:nvPr>
            <p:ph type="sldImg"/>
          </p:nvPr>
        </p:nvSpPr>
        <p:spPr>
          <a:xfrm>
            <a:off x="381000" y="685800"/>
            <a:ext cx="6096000" cy="3429000"/>
          </a:xfrm>
          <a:prstGeom prst="rect">
            <a:avLst/>
          </a:prstGeom>
        </p:spPr>
        <p:txBody>
          <a:bodyPr/>
          <a:lstStyle/>
          <a:p>
            <a:endParaRPr/>
          </a:p>
        </p:txBody>
      </p:sp>
      <p:sp>
        <p:nvSpPr>
          <p:cNvPr id="293" name="Shape 293"/>
          <p:cNvSpPr>
            <a:spLocks noGrp="1"/>
          </p:cNvSpPr>
          <p:nvPr>
            <p:ph type="body" sz="quarter" idx="1"/>
          </p:nvPr>
        </p:nvSpPr>
        <p:spPr>
          <a:prstGeom prst="rect">
            <a:avLst/>
          </a:prstGeom>
        </p:spPr>
        <p:txBody>
          <a:bodyPr/>
          <a:lstStyle/>
          <a:p>
            <a:pPr marL="228599" indent="-228599">
              <a:buSzPct val="100000"/>
              <a:buAutoNum type="arabicPeriod"/>
              <a:defRPr sz="1600">
                <a:latin typeface="Arial"/>
                <a:ea typeface="Arial"/>
                <a:cs typeface="Arial"/>
                <a:sym typeface="Arial"/>
              </a:defRPr>
            </a:pPr>
            <a:r>
              <a:t>The Netherlands is another leader in promoting the MM and Mini Forests throughout the country.  Forest Makers in the Netherlands struggled to get the go-ahead for the first Miyawaki forests, but once the initial project was completed, other communities have jumped in.  Hannah Lewis shares stories of neighboring communities competing for bragging rights on who can complete a better project. </a:t>
            </a:r>
          </a:p>
          <a:p>
            <a:pPr marL="228599" indent="-228599">
              <a:buSzPct val="100000"/>
              <a:buAutoNum type="arabicPeriod"/>
              <a:defRPr sz="1600">
                <a:latin typeface="Arial"/>
                <a:ea typeface="Arial"/>
                <a:cs typeface="Arial"/>
                <a:sym typeface="Arial"/>
              </a:defRPr>
            </a:pPr>
            <a:r>
              <a:t>In 6 years the Dutch organization IVN planted 111 mini-forests and has written the handbook which is available to download in multiple languages and free of charge.  This is the Cover of the English version.</a:t>
            </a:r>
          </a:p>
          <a:p>
            <a:pPr marL="228599" indent="-228599">
              <a:buSzPct val="100000"/>
              <a:buAutoNum type="arabicPeriod"/>
              <a:defRPr sz="1600">
                <a:latin typeface="Arial"/>
                <a:ea typeface="Arial"/>
                <a:cs typeface="Arial"/>
                <a:sym typeface="Arial"/>
              </a:defRPr>
            </a:pPr>
            <a:r>
              <a:t>While Shubhendu Sharma was an early MM consultant in the Netherlands, this organization “ivn” is now consulting on Miyawaki forest projects across Europe</a:t>
            </a:r>
          </a:p>
          <a:p>
            <a:pPr marL="228599" indent="-228599">
              <a:buSzPct val="100000"/>
              <a:buAutoNum type="arabicPeriod"/>
              <a:defRPr sz="1600">
                <a:latin typeface="Arial"/>
                <a:ea typeface="Arial"/>
                <a:cs typeface="Arial"/>
                <a:sym typeface="Arial"/>
              </a:defRPr>
            </a:pPr>
            <a:r>
              <a:t>2 primary Motivations in the Netherlands:  1) In addition to the UHI issue, the Dutch efforts have been motivated in part to address the ever present flood risk which is only increasing with Climate Change;  planting the right mini forest can reduce flooding with plants suited to take up and store water. AND 2)  effort is largely directed to give school children the opportunity to experience nature in a very densely populated country with few places to experience nature.</a:t>
            </a:r>
          </a:p>
          <a:p>
            <a:pPr marL="228599" indent="-228599">
              <a:buSzPct val="100000"/>
              <a:buAutoNum type="arabicPeriod"/>
              <a:defRPr sz="1600">
                <a:latin typeface="Arial"/>
                <a:ea typeface="Arial"/>
                <a:cs typeface="Arial"/>
                <a:sym typeface="Arial"/>
              </a:defRPr>
            </a:pPr>
            <a:r>
              <a:t>The middle picture illustrates the density of planting and cooling opportunity at a transit station.  It is also an example of how you can start small and expand.  </a:t>
            </a:r>
          </a:p>
          <a:p>
            <a:pPr marL="228599" indent="-228599">
              <a:buSzPct val="100000"/>
              <a:buAutoNum type="arabicPeriod"/>
              <a:defRPr sz="1600">
                <a:latin typeface="Arial"/>
                <a:ea typeface="Arial"/>
                <a:cs typeface="Arial"/>
                <a:sym typeface="Arial"/>
              </a:defRPr>
            </a:pPr>
            <a:endParaRPr/>
          </a:p>
          <a:p>
            <a:pPr>
              <a:defRPr sz="1600">
                <a:latin typeface="Arial"/>
                <a:ea typeface="Arial"/>
                <a:cs typeface="Arial"/>
                <a:sym typeface="Arial"/>
              </a:defRPr>
            </a:pPr>
            <a:r>
              <a:t>MY NEXT EXAMPLE IS A WATER RESTORATION STORY</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Shape 303"/>
          <p:cNvSpPr>
            <a:spLocks noGrp="1" noRot="1" noChangeAspect="1"/>
          </p:cNvSpPr>
          <p:nvPr>
            <p:ph type="sldImg"/>
          </p:nvPr>
        </p:nvSpPr>
        <p:spPr>
          <a:xfrm>
            <a:off x="381000" y="685800"/>
            <a:ext cx="6096000" cy="3429000"/>
          </a:xfrm>
          <a:prstGeom prst="rect">
            <a:avLst/>
          </a:prstGeom>
        </p:spPr>
        <p:txBody>
          <a:bodyPr/>
          <a:lstStyle/>
          <a:p>
            <a:endParaRPr/>
          </a:p>
        </p:txBody>
      </p:sp>
      <p:sp>
        <p:nvSpPr>
          <p:cNvPr id="304" name="Shape 304"/>
          <p:cNvSpPr>
            <a:spLocks noGrp="1"/>
          </p:cNvSpPr>
          <p:nvPr>
            <p:ph type="body" sz="quarter" idx="1"/>
          </p:nvPr>
        </p:nvSpPr>
        <p:spPr>
          <a:prstGeom prst="rect">
            <a:avLst/>
          </a:prstGeom>
        </p:spPr>
        <p:txBody>
          <a:bodyPr/>
          <a:lstStyle/>
          <a:p>
            <a:pPr marL="228599" indent="-228599">
              <a:buSzPct val="100000"/>
              <a:buAutoNum type="arabicPeriod"/>
              <a:defRPr sz="1600">
                <a:latin typeface="Arial"/>
                <a:ea typeface="Arial"/>
                <a:cs typeface="Arial"/>
                <a:sym typeface="Arial"/>
              </a:defRPr>
            </a:pPr>
            <a:r>
              <a:t>This picture is one of 5 MM mini-forests patches (they call them pocket forests) planted as a coordinated project in Buea, Cameroon .  A great influx of population in the 1980’s resulted in cutting down the local forests to provide timber for housing. Although this area of Cameroon gets a lot of rain and mountain runoff within the Congo River Basin, the loss of forest caused the water catchment to dry up.</a:t>
            </a:r>
          </a:p>
          <a:p>
            <a:pPr marL="228599" indent="-228599">
              <a:buSzPct val="100000"/>
              <a:buAutoNum type="arabicPeriod" startAt="2"/>
              <a:defRPr sz="1600">
                <a:latin typeface="Arial"/>
                <a:ea typeface="Arial"/>
                <a:cs typeface="Arial"/>
                <a:sym typeface="Arial"/>
              </a:defRPr>
            </a:pPr>
            <a:r>
              <a:t>Though the area is blessed with abundant water resources, local inhabitants had faced a serious water crisis for a generation.  They had to haul in water for human use.</a:t>
            </a:r>
          </a:p>
          <a:p>
            <a:pPr marL="228599" indent="-228599">
              <a:buSzPct val="100000"/>
              <a:buAutoNum type="arabicPeriod" startAt="2"/>
              <a:defRPr sz="1600">
                <a:latin typeface="Arial"/>
                <a:ea typeface="Arial"/>
                <a:cs typeface="Arial"/>
                <a:sym typeface="Arial"/>
              </a:defRPr>
            </a:pPr>
            <a:endParaRPr/>
          </a:p>
          <a:p>
            <a:pPr marL="228599" indent="-228599">
              <a:buSzPct val="100000"/>
              <a:buAutoNum type="arabicPeriod" startAt="3"/>
              <a:defRPr sz="1600">
                <a:latin typeface="Arial"/>
                <a:ea typeface="Arial"/>
                <a:cs typeface="Arial"/>
                <a:sym typeface="Arial"/>
              </a:defRPr>
            </a:pPr>
            <a:r>
              <a:t>LOOK AT THE BRIDGE AND FIXED STRUCTURES.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WSU </a:t>
            </a:r>
            <a:r>
              <a:rPr lang="en-US" b="0" i="0" dirty="0">
                <a:solidFill>
                  <a:srgbClr val="464E54"/>
                </a:solidFill>
                <a:effectLst/>
                <a:latin typeface="Open Sans" panose="020B0606030504020204" pitchFamily="34" charset="0"/>
              </a:rPr>
              <a:t>Extension programs and policies are consistent with federal and state laws and regulations on nondiscrimination</a:t>
            </a:r>
            <a:r>
              <a:rPr lang="en-US" b="0" i="0" dirty="0">
                <a:solidFill>
                  <a:srgbClr val="464E54"/>
                </a:solidFill>
                <a:effectLst/>
                <a:latin typeface="Arial" panose="020B0604020202020204" pitchFamily="34" charset="0"/>
                <a:cs typeface="Arial" panose="020B0604020202020204" pitchFamily="34" charset="0"/>
              </a:rPr>
              <a:t>. Extension is for everyone, so we are glad you could join us today.</a:t>
            </a:r>
            <a:r>
              <a:rPr lang="en-US" i="0"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5"/>
          </p:nvPr>
        </p:nvSpPr>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C4B6E972-9ECF-4C79-8C74-0DBC8ED2145D}" type="slidenum">
              <a:rPr kumimoji="0" lang="en-US" sz="1800" b="0" i="0" u="none" strike="noStrike" kern="0" cap="none" spc="0" normalizeH="0" baseline="0" noProof="0" smtClean="0">
                <a:ln>
                  <a:noFill/>
                </a:ln>
                <a:solidFill>
                  <a:srgbClr val="000000"/>
                </a:solidFill>
                <a:effectLst/>
                <a:uLnTx/>
                <a:uFillTx/>
                <a:latin typeface="Corbel"/>
                <a:cs typeface="Helvetica"/>
                <a:sym typeface="Corbel"/>
              </a:rPr>
              <a:pPr marL="0" marR="0" lvl="0" indent="0" algn="l" defTabSz="457200" rtl="0" eaLnBrk="1" fontAlgn="auto" latinLnBrk="0" hangingPunct="0">
                <a:lnSpc>
                  <a:spcPct val="100000"/>
                </a:lnSpc>
                <a:spcBef>
                  <a:spcPts val="0"/>
                </a:spcBef>
                <a:spcAft>
                  <a:spcPts val="0"/>
                </a:spcAft>
                <a:buClrTx/>
                <a:buSzTx/>
                <a:buFontTx/>
                <a:buNone/>
                <a:tabLst/>
                <a:defRPr/>
              </a:pPr>
              <a:t>2</a:t>
            </a:fld>
            <a:endParaRPr kumimoji="0" lang="en-US" sz="1800" b="0" i="0" u="none" strike="noStrike" kern="0" cap="none" spc="0" normalizeH="0" baseline="0" noProof="0">
              <a:ln>
                <a:noFill/>
              </a:ln>
              <a:solidFill>
                <a:srgbClr val="000000"/>
              </a:solidFill>
              <a:effectLst/>
              <a:uLnTx/>
              <a:uFillTx/>
              <a:latin typeface="Corbel"/>
              <a:cs typeface="Helvetica"/>
              <a:sym typeface="Corbel"/>
            </a:endParaRPr>
          </a:p>
        </p:txBody>
      </p:sp>
    </p:spTree>
    <p:extLst>
      <p:ext uri="{BB962C8B-B14F-4D97-AF65-F5344CB8AC3E}">
        <p14:creationId xmlns:p14="http://schemas.microsoft.com/office/powerpoint/2010/main" val="7418977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noRot="1" noChangeAspect="1"/>
          </p:cNvSpPr>
          <p:nvPr>
            <p:ph type="sldImg"/>
          </p:nvPr>
        </p:nvSpPr>
        <p:spPr>
          <a:xfrm>
            <a:off x="381000" y="685800"/>
            <a:ext cx="6096000" cy="3429000"/>
          </a:xfrm>
          <a:prstGeom prst="rect">
            <a:avLst/>
          </a:prstGeom>
        </p:spPr>
        <p:txBody>
          <a:bodyPr/>
          <a:lstStyle/>
          <a:p>
            <a:endParaRPr/>
          </a:p>
        </p:txBody>
      </p:sp>
      <p:sp>
        <p:nvSpPr>
          <p:cNvPr id="315" name="Shape 315"/>
          <p:cNvSpPr>
            <a:spLocks noGrp="1"/>
          </p:cNvSpPr>
          <p:nvPr>
            <p:ph type="body" sz="quarter" idx="1"/>
          </p:nvPr>
        </p:nvSpPr>
        <p:spPr>
          <a:prstGeom prst="rect">
            <a:avLst/>
          </a:prstGeom>
        </p:spPr>
        <p:txBody>
          <a:bodyPr/>
          <a:lstStyle/>
          <a:p>
            <a:pPr marL="228600" indent="-228600">
              <a:buSzPct val="100000"/>
              <a:buAutoNum type="arabicPeriod"/>
            </a:pPr>
            <a:r>
              <a:rPr dirty="0"/>
              <a:t>ONE YEAR LATER –Note the same bridge and Structure</a:t>
            </a:r>
          </a:p>
          <a:p>
            <a:pPr marL="228600" indent="-228600">
              <a:buSzPct val="100000"/>
              <a:buAutoNum type="arabicPeriod"/>
            </a:pPr>
            <a:r>
              <a:rPr dirty="0"/>
              <a:t>As you can see in this picture, the natural springs are coming back and are storing water.  While the effort is ongoing, the desired results are happening much quicker than anticipated.  This community did not have the resources for a engineering hydrology study which might be a first step;  however, their hopes paid off and the water crisis was averted.</a:t>
            </a:r>
          </a:p>
          <a:p>
            <a:pPr marL="228600" indent="-228600">
              <a:buSzPct val="100000"/>
              <a:buAutoNum type="arabicPeriod"/>
              <a:defRPr>
                <a:solidFill>
                  <a:srgbClr val="192531"/>
                </a:solidFill>
                <a:latin typeface="Arial"/>
                <a:ea typeface="Arial"/>
                <a:cs typeface="Arial"/>
                <a:sym typeface="Arial"/>
              </a:defRPr>
            </a:pPr>
            <a:r>
              <a:rPr dirty="0"/>
              <a:t>The Buea forest is the brainchild of one determined leader, Limbi Blessing Tata, who attended an 8 month leadership institute in India where her primary goal was to explore the development of educational opportunities for girls and women in her community.  This is where she learned about the MM and realized the potential it offered at home.</a:t>
            </a:r>
          </a:p>
          <a:p>
            <a:pPr marL="228600" indent="-228600">
              <a:buSzPct val="100000"/>
              <a:buAutoNum type="arabicPeriod"/>
              <a:defRPr>
                <a:solidFill>
                  <a:srgbClr val="192531"/>
                </a:solidFill>
                <a:latin typeface="Arial"/>
                <a:ea typeface="Arial"/>
                <a:cs typeface="Arial"/>
                <a:sym typeface="Arial"/>
              </a:defRPr>
            </a:pPr>
            <a:r>
              <a:rPr dirty="0"/>
              <a:t>The Buea forest patches were planted with the additional goal of restoring fruits, nuts, mushrooms, spices, firewood and traditional medicinal resources that had been lost with the deforestation.  It is hoped that opportunity for traditional work associate with gleaning will return.</a:t>
            </a:r>
          </a:p>
          <a:p>
            <a:pPr marL="228600" indent="-228600">
              <a:buSzPct val="100000"/>
              <a:buAutoNum type="arabicPeriod"/>
              <a:defRPr>
                <a:solidFill>
                  <a:srgbClr val="192531"/>
                </a:solidFill>
                <a:latin typeface="Arial"/>
                <a:ea typeface="Arial"/>
                <a:cs typeface="Arial"/>
                <a:sym typeface="Arial"/>
              </a:defRPr>
            </a:pPr>
            <a:r>
              <a:rPr dirty="0"/>
              <a:t>You can find a yearly update on the </a:t>
            </a:r>
            <a:r>
              <a:rPr dirty="0" err="1"/>
              <a:t>SUGi</a:t>
            </a:r>
            <a:r>
              <a:rPr dirty="0"/>
              <a:t> website which lists the a variety of insect and other animal species that have </a:t>
            </a:r>
            <a:r>
              <a:rPr dirty="0" err="1"/>
              <a:t>retured</a:t>
            </a:r>
            <a:r>
              <a:rPr dirty="0"/>
              <a:t> the </a:t>
            </a:r>
            <a:r>
              <a:rPr dirty="0" err="1"/>
              <a:t>the</a:t>
            </a:r>
            <a:r>
              <a:rPr dirty="0"/>
              <a:t> </a:t>
            </a:r>
            <a:r>
              <a:rPr dirty="0" err="1"/>
              <a:t>Camaroonian</a:t>
            </a:r>
            <a:r>
              <a:rPr dirty="0"/>
              <a:t> MM sites including birds frogs and crabs.</a:t>
            </a:r>
          </a:p>
          <a:p>
            <a:pPr marL="228600" indent="-228600">
              <a:buSzPct val="100000"/>
              <a:buAutoNum type="arabicPeriod"/>
              <a:defRPr>
                <a:solidFill>
                  <a:srgbClr val="192531"/>
                </a:solidFill>
                <a:latin typeface="Arial"/>
                <a:ea typeface="Arial"/>
                <a:cs typeface="Arial"/>
                <a:sym typeface="Arial"/>
              </a:defRPr>
            </a:pPr>
            <a:r>
              <a:rPr dirty="0"/>
              <a:t>2023 </a:t>
            </a:r>
            <a:r>
              <a:rPr dirty="0" err="1"/>
              <a:t>SUGi</a:t>
            </a:r>
            <a:r>
              <a:rPr dirty="0"/>
              <a:t> Update:  They have recently installed solar panels to pump water to nearby villages.  The water table is in much better shape.</a:t>
            </a:r>
          </a:p>
          <a:p>
            <a:pPr marL="228600" indent="-228600">
              <a:buSzPct val="100000"/>
              <a:buAutoNum type="arabicPeriod"/>
              <a:defRPr>
                <a:solidFill>
                  <a:srgbClr val="192531"/>
                </a:solidFill>
                <a:latin typeface="Arial"/>
                <a:ea typeface="Arial"/>
                <a:cs typeface="Arial"/>
                <a:sym typeface="Arial"/>
              </a:defRPr>
            </a:pPr>
            <a:r>
              <a:rPr dirty="0"/>
              <a:t>2023 </a:t>
            </a:r>
            <a:r>
              <a:rPr dirty="0" err="1"/>
              <a:t>SUGi</a:t>
            </a:r>
            <a:r>
              <a:rPr dirty="0"/>
              <a:t> Update:  the survival rate for the trees dipped to 62.66% when villagers cut down some of the forest.  It is expected that renewed education and awareness efforts will bring the community together to protect these pocket forests.</a:t>
            </a:r>
          </a:p>
          <a:p>
            <a:pPr marL="228600" indent="-228600">
              <a:buSzPct val="100000"/>
              <a:buAutoNum type="arabicPeriod"/>
              <a:defRPr>
                <a:solidFill>
                  <a:srgbClr val="192531"/>
                </a:solidFill>
                <a:latin typeface="Arial"/>
                <a:ea typeface="Arial"/>
                <a:cs typeface="Arial"/>
                <a:sym typeface="Arial"/>
              </a:defRPr>
            </a:pPr>
            <a:endParaRPr dirty="0"/>
          </a:p>
          <a:p>
            <a:pPr marL="228600" indent="-228600">
              <a:buSzPct val="100000"/>
              <a:buAutoNum type="arabicPeriod" startAt="8"/>
              <a:defRPr>
                <a:solidFill>
                  <a:srgbClr val="192531"/>
                </a:solidFill>
                <a:latin typeface="Arial"/>
                <a:ea typeface="Arial"/>
                <a:cs typeface="Arial"/>
                <a:sym typeface="Arial"/>
              </a:defRPr>
            </a:pPr>
            <a:r>
              <a:rPr dirty="0"/>
              <a:t>AND THAT BRINGS ME TO the NEXT EXAMPLE TODAY—MUCH CLOSER TO HOME AND WITH A MASTER GARDENER CONNECTION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xfrm>
            <a:off x="381000" y="685800"/>
            <a:ext cx="6096000" cy="3429000"/>
          </a:xfrm>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p>
            <a:pPr marL="228599" indent="-228599">
              <a:buSzPct val="100000"/>
              <a:buAutoNum type="arabicPeriod"/>
              <a:defRPr sz="1600">
                <a:latin typeface="Arial"/>
                <a:ea typeface="Arial"/>
                <a:cs typeface="Arial"/>
                <a:sym typeface="Arial"/>
              </a:defRPr>
            </a:pPr>
            <a:r>
              <a:rPr dirty="0"/>
              <a:t>ONE YEAR LATER</a:t>
            </a:r>
          </a:p>
          <a:p>
            <a:pPr marL="228599" indent="-228599">
              <a:buSzPct val="100000"/>
              <a:buAutoNum type="arabicPeriod"/>
              <a:defRPr sz="1600">
                <a:latin typeface="Arial"/>
                <a:ea typeface="Arial"/>
                <a:cs typeface="Arial"/>
                <a:sym typeface="Arial"/>
              </a:defRPr>
            </a:pPr>
            <a:r>
              <a:rPr dirty="0"/>
              <a:t>As you can see in this picture, the natural springs are coming back and are storing water.  While the effort is ongoing, the desired results are happening much quicker than anticipated.  This community did not have the resources for a engineering hydrology study which might be a first step;  however, their hopes paid off and the water crisis was averted.</a:t>
            </a:r>
          </a:p>
          <a:p>
            <a:pPr marL="228599" indent="-228599">
              <a:buSzPct val="100000"/>
              <a:buAutoNum type="arabicPeriod"/>
              <a:defRPr sz="1600">
                <a:latin typeface="Arial"/>
                <a:ea typeface="Arial"/>
                <a:cs typeface="Arial"/>
                <a:sym typeface="Arial"/>
              </a:defRPr>
            </a:pPr>
            <a:endParaRPr dirty="0"/>
          </a:p>
          <a:p>
            <a:pPr marL="228599" indent="-228599">
              <a:buSzPct val="100000"/>
              <a:buAutoNum type="arabicPeriod" startAt="3"/>
              <a:defRPr sz="1600">
                <a:latin typeface="Arial"/>
                <a:ea typeface="Arial"/>
                <a:cs typeface="Arial"/>
                <a:sym typeface="Arial"/>
              </a:defRPr>
            </a:pPr>
            <a:r>
              <a:rPr dirty="0"/>
              <a:t>ADVANCE SLIDE</a:t>
            </a:r>
          </a:p>
          <a:p>
            <a:pPr marL="228599" indent="-228599">
              <a:buSzPct val="100000"/>
              <a:buAutoNum type="arabicPeriod" startAt="3"/>
              <a:defRPr sz="1600">
                <a:latin typeface="Arial"/>
                <a:ea typeface="Arial"/>
                <a:cs typeface="Arial"/>
                <a:sym typeface="Arial"/>
              </a:defRPr>
            </a:pPr>
            <a:endParaRPr dirty="0"/>
          </a:p>
          <a:p>
            <a:pPr marL="228599" indent="-228599">
              <a:buSzPct val="100000"/>
              <a:buAutoNum type="arabicPeriod" startAt="4"/>
              <a:defRPr sz="1600">
                <a:solidFill>
                  <a:srgbClr val="192531"/>
                </a:solidFill>
                <a:latin typeface="Arial"/>
                <a:ea typeface="Arial"/>
                <a:cs typeface="Arial"/>
                <a:sym typeface="Arial"/>
              </a:defRPr>
            </a:pPr>
            <a:r>
              <a:rPr dirty="0"/>
              <a:t>The Buea forest is the brainchild of one determined leader, Limbi Blessing Tata, who attended an 8 month leadership institute in India where her primary goal was to explore the development of educational opportunities for girls and women in her community.  This is where she learned about the MM and realized the potential it offered at home.</a:t>
            </a:r>
          </a:p>
          <a:p>
            <a:pPr marL="228599" indent="-228599">
              <a:buSzPct val="100000"/>
              <a:buAutoNum type="arabicPeriod" startAt="4"/>
              <a:defRPr sz="1600">
                <a:solidFill>
                  <a:srgbClr val="192531"/>
                </a:solidFill>
                <a:latin typeface="Arial"/>
                <a:ea typeface="Arial"/>
                <a:cs typeface="Arial"/>
                <a:sym typeface="Arial"/>
              </a:defRPr>
            </a:pPr>
            <a:r>
              <a:rPr dirty="0"/>
              <a:t>The Buea forest patches were planted with the additional goal of restoring fruits, nuts, mushrooms, spices, firewood and traditional medicinal resources that had been lost with the deforestation.  It is hoped that opportunity for traditional work associate with gleaning will return.</a:t>
            </a:r>
          </a:p>
          <a:p>
            <a:pPr marL="228599" indent="-228599">
              <a:buSzPct val="100000"/>
              <a:buAutoNum type="arabicPeriod" startAt="4"/>
              <a:defRPr sz="1600">
                <a:solidFill>
                  <a:srgbClr val="192531"/>
                </a:solidFill>
                <a:latin typeface="Arial"/>
                <a:ea typeface="Arial"/>
                <a:cs typeface="Arial"/>
                <a:sym typeface="Arial"/>
              </a:defRPr>
            </a:pPr>
            <a:r>
              <a:rPr dirty="0"/>
              <a:t>You can find a yearly update on the </a:t>
            </a:r>
            <a:r>
              <a:rPr dirty="0" err="1"/>
              <a:t>SUGi</a:t>
            </a:r>
            <a:r>
              <a:rPr dirty="0"/>
              <a:t> website which lists the a variety of insect and other animal species that have </a:t>
            </a:r>
            <a:r>
              <a:rPr dirty="0" err="1"/>
              <a:t>retured</a:t>
            </a:r>
            <a:r>
              <a:rPr dirty="0"/>
              <a:t> the </a:t>
            </a:r>
            <a:r>
              <a:rPr dirty="0" err="1"/>
              <a:t>the</a:t>
            </a:r>
            <a:r>
              <a:rPr dirty="0"/>
              <a:t> </a:t>
            </a:r>
            <a:r>
              <a:rPr dirty="0" err="1"/>
              <a:t>Camaroonian</a:t>
            </a:r>
            <a:r>
              <a:rPr dirty="0"/>
              <a:t> MM sites including birds frogs and crabs.</a:t>
            </a:r>
          </a:p>
          <a:p>
            <a:pPr marL="228599" indent="-228599">
              <a:buSzPct val="100000"/>
              <a:buAutoNum type="arabicPeriod" startAt="4"/>
              <a:defRPr sz="1600">
                <a:solidFill>
                  <a:srgbClr val="192531"/>
                </a:solidFill>
                <a:latin typeface="Arial"/>
                <a:ea typeface="Arial"/>
                <a:cs typeface="Arial"/>
                <a:sym typeface="Arial"/>
              </a:defRPr>
            </a:pPr>
            <a:r>
              <a:rPr dirty="0"/>
              <a:t>2023 </a:t>
            </a:r>
            <a:r>
              <a:rPr dirty="0" err="1"/>
              <a:t>SUGi</a:t>
            </a:r>
            <a:r>
              <a:rPr dirty="0"/>
              <a:t> Update:  They have recently installed solar panels to pump water to nearby villages.  The water table is in much better shape.</a:t>
            </a:r>
          </a:p>
          <a:p>
            <a:pPr marL="228599" indent="-228599">
              <a:buSzPct val="100000"/>
              <a:buAutoNum type="arabicPeriod" startAt="4"/>
              <a:defRPr sz="1600">
                <a:solidFill>
                  <a:srgbClr val="192531"/>
                </a:solidFill>
                <a:latin typeface="Arial"/>
                <a:ea typeface="Arial"/>
                <a:cs typeface="Arial"/>
                <a:sym typeface="Arial"/>
              </a:defRPr>
            </a:pPr>
            <a:r>
              <a:rPr dirty="0"/>
              <a:t>2023 </a:t>
            </a:r>
            <a:r>
              <a:rPr dirty="0" err="1"/>
              <a:t>SUGi</a:t>
            </a:r>
            <a:r>
              <a:rPr dirty="0"/>
              <a:t> Update:  the survival rate for the trees dipped to 62.66% when villagers cut down some of the forest.  It is expected that renewed education and awareness efforts will bring the community together to protect these pocket forests.</a:t>
            </a:r>
          </a:p>
          <a:p>
            <a:pPr>
              <a:defRPr sz="1600">
                <a:solidFill>
                  <a:srgbClr val="192531"/>
                </a:solidFill>
                <a:latin typeface="Arial"/>
                <a:ea typeface="Arial"/>
                <a:cs typeface="Arial"/>
                <a:sym typeface="Arial"/>
              </a:defRPr>
            </a:pPr>
            <a:endParaRPr dirty="0"/>
          </a:p>
          <a:p>
            <a:pPr marL="228599" indent="-228599">
              <a:buSzPct val="100000"/>
              <a:buAutoNum type="arabicPeriod"/>
              <a:defRPr sz="1600">
                <a:solidFill>
                  <a:srgbClr val="192531"/>
                </a:solidFill>
                <a:latin typeface="Arial"/>
                <a:ea typeface="Arial"/>
                <a:cs typeface="Arial"/>
                <a:sym typeface="Arial"/>
              </a:defRPr>
            </a:pPr>
            <a:endParaRPr dirty="0"/>
          </a:p>
          <a:p>
            <a:pPr marL="228599" indent="-228599">
              <a:buSzPct val="100000"/>
              <a:buAutoNum type="arabicPeriod"/>
              <a:defRPr sz="1600">
                <a:solidFill>
                  <a:srgbClr val="192531"/>
                </a:solidFill>
                <a:latin typeface="Arial"/>
                <a:ea typeface="Arial"/>
                <a:cs typeface="Arial"/>
                <a:sym typeface="Arial"/>
              </a:defRPr>
            </a:pPr>
            <a:r>
              <a:rPr dirty="0"/>
              <a:t>AND THAT BRINGS ME TO the NEXT EXAMPLE TODAY—MUCH CLOSER TO HOME AND WITH A MASTER GARDENER CONNECTION. The next story is just outside of Toppenish, Washington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Shape 338"/>
          <p:cNvSpPr>
            <a:spLocks noGrp="1" noRot="1" noChangeAspect="1"/>
          </p:cNvSpPr>
          <p:nvPr>
            <p:ph type="sldImg"/>
          </p:nvPr>
        </p:nvSpPr>
        <p:spPr>
          <a:xfrm>
            <a:off x="381000" y="685800"/>
            <a:ext cx="6096000" cy="3429000"/>
          </a:xfrm>
          <a:prstGeom prst="rect">
            <a:avLst/>
          </a:prstGeom>
        </p:spPr>
        <p:txBody>
          <a:bodyPr/>
          <a:lstStyle/>
          <a:p>
            <a:endParaRPr/>
          </a:p>
        </p:txBody>
      </p:sp>
      <p:sp>
        <p:nvSpPr>
          <p:cNvPr id="339" name="Shape 339"/>
          <p:cNvSpPr>
            <a:spLocks noGrp="1"/>
          </p:cNvSpPr>
          <p:nvPr>
            <p:ph type="body" sz="quarter" idx="1"/>
          </p:nvPr>
        </p:nvSpPr>
        <p:spPr>
          <a:prstGeom prst="rect">
            <a:avLst/>
          </a:prstGeom>
        </p:spPr>
        <p:txBody>
          <a:bodyPr/>
          <a:lstStyle/>
          <a:p>
            <a:pPr marL="228599" indent="-228599">
              <a:buSzPct val="100000"/>
              <a:buAutoNum type="arabicPeriod"/>
              <a:defRPr sz="1600">
                <a:latin typeface="Arial"/>
                <a:ea typeface="Arial"/>
                <a:cs typeface="Arial"/>
                <a:sym typeface="Arial"/>
              </a:defRPr>
            </a:pPr>
            <a:r>
              <a:rPr dirty="0"/>
              <a:t>This Miyawaki Forest is planted in the shape of a medicine wheel, a traditional native American design associated with health and healing.  It is a human rehabilitative project as many of the Mini-Forests are at heart.  Residents of the correctional facility provided much of the labor to establish the forest.</a:t>
            </a:r>
          </a:p>
          <a:p>
            <a:pPr marL="228599" indent="-228599">
              <a:buSzPct val="100000"/>
              <a:buAutoNum type="arabicPeriod"/>
              <a:defRPr sz="1600">
                <a:latin typeface="Arial"/>
                <a:ea typeface="Arial"/>
                <a:cs typeface="Arial"/>
                <a:sym typeface="Arial"/>
              </a:defRPr>
            </a:pPr>
            <a:r>
              <a:rPr dirty="0"/>
              <a:t>This forest serves as an outdoor classroom, where tribal elders can teach traditional skills and about native plants and their Yakama names and traditional tribal uses for the plants.</a:t>
            </a:r>
          </a:p>
          <a:p>
            <a:pPr marL="228599" indent="-228599">
              <a:buSzPct val="100000"/>
              <a:buAutoNum type="arabicPeriod"/>
              <a:defRPr sz="1600">
                <a:latin typeface="Arial"/>
                <a:ea typeface="Arial"/>
                <a:cs typeface="Arial"/>
                <a:sym typeface="Arial"/>
              </a:defRPr>
            </a:pPr>
            <a:r>
              <a:rPr dirty="0"/>
              <a:t>The impetus to establish the MM Healing Garden at the Correctional facility came at the recommendation of Debra Byrd, a tribal member and Master Gardener who is a dietician for the Yakama Tribe.  Debra Byrd has also planted a mini-forest in her own backyard and in both of these forests they have planted along the outer edges the sacred roots disappearing with the nearby forests;   she will use the sacred native roots in her work with specifically diabetes.  She also plans to use the forests to teach youth in her community about the native tribal and food traditions.</a:t>
            </a:r>
          </a:p>
          <a:p>
            <a:pPr marL="228599" indent="-228599">
              <a:buSzPct val="100000"/>
              <a:buAutoNum type="arabicPeriod"/>
              <a:defRPr sz="1600">
                <a:latin typeface="Arial"/>
                <a:ea typeface="Arial"/>
                <a:cs typeface="Arial"/>
                <a:sym typeface="Arial"/>
              </a:defRPr>
            </a:pPr>
            <a:r>
              <a:rPr dirty="0"/>
              <a:t>Note that this Miyawaki project is planted in phases.  Also, a more northerly dryer site, it is slower to establish.</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xfrm>
            <a:off x="381000" y="685800"/>
            <a:ext cx="6096000" cy="3429000"/>
          </a:xfrm>
          <a:prstGeom prst="rect">
            <a:avLst/>
          </a:prstGeom>
        </p:spPr>
        <p:txBody>
          <a:bodyPr/>
          <a:lstStyle/>
          <a:p>
            <a:endParaRPr/>
          </a:p>
        </p:txBody>
      </p:sp>
      <p:sp>
        <p:nvSpPr>
          <p:cNvPr id="354" name="Shape 354"/>
          <p:cNvSpPr>
            <a:spLocks noGrp="1"/>
          </p:cNvSpPr>
          <p:nvPr>
            <p:ph type="body" sz="quarter" idx="1"/>
          </p:nvPr>
        </p:nvSpPr>
        <p:spPr>
          <a:prstGeom prst="rect">
            <a:avLst/>
          </a:prstGeom>
        </p:spPr>
        <p:txBody>
          <a:bodyPr/>
          <a:lstStyle/>
          <a:p>
            <a:pPr marL="228599" indent="-228599">
              <a:buSzPct val="100000"/>
              <a:buAutoNum type="arabicPeriod"/>
              <a:defRPr sz="1600">
                <a:solidFill>
                  <a:srgbClr val="192531"/>
                </a:solidFill>
                <a:latin typeface="Arial"/>
                <a:ea typeface="Arial"/>
                <a:cs typeface="Arial"/>
                <a:sym typeface="Arial"/>
              </a:defRPr>
            </a:pPr>
            <a:r>
              <a:t>Since this example if closer to home, the question of what to plant is really interesting to us MGs.  PLANT SELECTION.  This Forest matrix selected initially 36 total species in 4 ascending layers (shrub, subtree, tree, and canopy). Some examples include once common trees and shrubs know for indigenous uses and suited to the habitat zone for the selected site;  the mix of plants includes Black Cottonwood, Scouler Willow, Trembling Aspen, Wild Rose, Buffalo Berry, Native Blackberries, Camas and Huckleberry.</a:t>
            </a:r>
          </a:p>
          <a:p>
            <a:pPr marL="228599" indent="-228599">
              <a:buSzPct val="100000"/>
              <a:buAutoNum type="arabicPeriod"/>
              <a:defRPr sz="1600">
                <a:solidFill>
                  <a:srgbClr val="192531"/>
                </a:solidFill>
                <a:latin typeface="Arial"/>
                <a:ea typeface="Arial"/>
                <a:cs typeface="Arial"/>
                <a:sym typeface="Arial"/>
              </a:defRPr>
            </a:pPr>
            <a:r>
              <a:t>Camas is an amazing plant that among other benefits is low in the glycemic index.  Indigenous people traditionally harvest the camas bulbs to produce flour. </a:t>
            </a:r>
          </a:p>
          <a:p>
            <a:pPr marL="228599" indent="-228599">
              <a:buSzPct val="100000"/>
              <a:buAutoNum type="arabicPeriod"/>
              <a:defRPr sz="1600">
                <a:solidFill>
                  <a:srgbClr val="192531"/>
                </a:solidFill>
                <a:latin typeface="Arial"/>
                <a:ea typeface="Arial"/>
                <a:cs typeface="Arial"/>
                <a:sym typeface="Arial"/>
              </a:defRPr>
            </a:pPr>
            <a:endParaRPr/>
          </a:p>
          <a:p>
            <a:pPr marL="228599" indent="-228599">
              <a:buSzPct val="100000"/>
              <a:buAutoNum type="arabicPeriod" startAt="7"/>
              <a:defRPr sz="1600">
                <a:solidFill>
                  <a:srgbClr val="192531"/>
                </a:solidFill>
                <a:latin typeface="Arial"/>
                <a:ea typeface="Arial"/>
                <a:cs typeface="Arial"/>
                <a:sym typeface="Arial"/>
              </a:defRPr>
            </a:pPr>
            <a:r>
              <a:t>Picture of Camas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 name="Shape 368"/>
          <p:cNvSpPr>
            <a:spLocks noGrp="1" noRot="1" noChangeAspect="1"/>
          </p:cNvSpPr>
          <p:nvPr>
            <p:ph type="sldImg"/>
          </p:nvPr>
        </p:nvSpPr>
        <p:spPr>
          <a:xfrm>
            <a:off x="381000" y="685800"/>
            <a:ext cx="6096000" cy="3429000"/>
          </a:xfrm>
          <a:prstGeom prst="rect">
            <a:avLst/>
          </a:prstGeom>
        </p:spPr>
        <p:txBody>
          <a:bodyPr/>
          <a:lstStyle/>
          <a:p>
            <a:endParaRPr/>
          </a:p>
        </p:txBody>
      </p:sp>
      <p:sp>
        <p:nvSpPr>
          <p:cNvPr id="369" name="Shape 369"/>
          <p:cNvSpPr>
            <a:spLocks noGrp="1"/>
          </p:cNvSpPr>
          <p:nvPr>
            <p:ph type="body" sz="quarter" idx="1"/>
          </p:nvPr>
        </p:nvSpPr>
        <p:spPr>
          <a:prstGeom prst="rect">
            <a:avLst/>
          </a:prstGeom>
        </p:spPr>
        <p:txBody>
          <a:bodyPr/>
          <a:lstStyle/>
          <a:p>
            <a:pPr marL="228600" indent="-228600">
              <a:buSzPct val="100000"/>
              <a:buAutoNum type="arabicPeriod"/>
              <a:defRPr>
                <a:solidFill>
                  <a:srgbClr val="192531"/>
                </a:solidFill>
                <a:latin typeface="Arial"/>
                <a:ea typeface="Arial"/>
                <a:cs typeface="Arial"/>
                <a:sym typeface="Arial"/>
              </a:defRPr>
            </a:pPr>
            <a:r>
              <a:t>Medicinal herbs planted on the outer area of the forest include stinging nettles for pain relief; tree moss for overall health; huckleberry leaves to settle the stomach; pine needle tea for digestive health; and yarrow for wound-healing.  Camas is an amazing plant that among other benefits is low in the glycemic index.  Indigenous people traditionally harvest the camas bulbs to produce flour. </a:t>
            </a:r>
          </a:p>
          <a:p>
            <a:pPr marL="228600" indent="-228600">
              <a:buSzPct val="100000"/>
              <a:buAutoNum type="arabicPeriod"/>
              <a:defRPr>
                <a:solidFill>
                  <a:srgbClr val="192531"/>
                </a:solidFill>
                <a:latin typeface="Arial"/>
                <a:ea typeface="Arial"/>
                <a:cs typeface="Arial"/>
                <a:sym typeface="Arial"/>
              </a:defRPr>
            </a:pPr>
            <a:r>
              <a:t>Note that this Miyawaki project is planted in phases.  Also, a more northerly dryer site, it is slower to establish.</a:t>
            </a:r>
          </a:p>
          <a:p>
            <a:pPr marL="228600" indent="-228600">
              <a:buSzPct val="100000"/>
              <a:buAutoNum type="arabicPeriod"/>
              <a:defRPr>
                <a:solidFill>
                  <a:srgbClr val="192531"/>
                </a:solidFill>
                <a:latin typeface="Arial"/>
                <a:ea typeface="Arial"/>
                <a:cs typeface="Arial"/>
                <a:sym typeface="Arial"/>
              </a:defRPr>
            </a:pPr>
            <a:endParaRPr/>
          </a:p>
          <a:p>
            <a:pPr marL="228600" indent="-228600">
              <a:buSzPct val="100000"/>
              <a:buAutoNum type="arabicPeriod" startAt="7"/>
              <a:defRPr>
                <a:solidFill>
                  <a:srgbClr val="192531"/>
                </a:solidFill>
                <a:latin typeface="Arial"/>
                <a:ea typeface="Arial"/>
                <a:cs typeface="Arial"/>
                <a:sym typeface="Arial"/>
              </a:defRPr>
            </a:pPr>
            <a:r>
              <a:t>Picture of  Evergreen Huckleberry</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xfrm>
            <a:off x="381000" y="685800"/>
            <a:ext cx="6096000" cy="3429000"/>
          </a:xfrm>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pPr marL="228600" indent="-228600">
              <a:buSzPct val="100000"/>
              <a:buAutoNum type="arabicPeriod"/>
              <a:defRPr>
                <a:solidFill>
                  <a:srgbClr val="192531"/>
                </a:solidFill>
                <a:latin typeface="Arial"/>
                <a:ea typeface="Arial"/>
                <a:cs typeface="Arial"/>
                <a:sym typeface="Arial"/>
              </a:defRPr>
            </a:pPr>
            <a:r>
              <a:t>Medicinal herbs planted on the outer area of the forest include stinging nettles for pain relief; tree moss for overall health; huckleberry leaves to settle the stomach; pine needle tea for digestive health; and yarrow for wound-healing.  Camas is an amazing plant that among other benefits is low in the glycemic index.  Indigenous people traditionally harvest the camas bulbs to produce flour. </a:t>
            </a:r>
          </a:p>
          <a:p>
            <a:pPr marL="228600" indent="-228600">
              <a:buSzPct val="100000"/>
              <a:buAutoNum type="arabicPeriod"/>
              <a:defRPr>
                <a:solidFill>
                  <a:srgbClr val="192531"/>
                </a:solidFill>
                <a:latin typeface="Arial"/>
                <a:ea typeface="Arial"/>
                <a:cs typeface="Arial"/>
                <a:sym typeface="Arial"/>
              </a:defRPr>
            </a:pPr>
            <a:endParaRPr/>
          </a:p>
          <a:p>
            <a:pPr marL="228600" indent="-228600">
              <a:buSzPct val="100000"/>
              <a:buAutoNum type="arabicPeriod" startAt="7"/>
              <a:defRPr>
                <a:solidFill>
                  <a:srgbClr val="192531"/>
                </a:solidFill>
                <a:latin typeface="Arial"/>
                <a:ea typeface="Arial"/>
                <a:cs typeface="Arial"/>
                <a:sym typeface="Arial"/>
              </a:defRPr>
            </a:pPr>
            <a:r>
              <a:t>Picture of Scouler Willow</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Shape 396"/>
          <p:cNvSpPr>
            <a:spLocks noGrp="1" noRot="1" noChangeAspect="1"/>
          </p:cNvSpPr>
          <p:nvPr>
            <p:ph type="sldImg"/>
          </p:nvPr>
        </p:nvSpPr>
        <p:spPr>
          <a:xfrm>
            <a:off x="381000" y="685800"/>
            <a:ext cx="6096000" cy="3429000"/>
          </a:xfrm>
          <a:prstGeom prst="rect">
            <a:avLst/>
          </a:prstGeom>
        </p:spPr>
        <p:txBody>
          <a:bodyPr/>
          <a:lstStyle/>
          <a:p>
            <a:endParaRPr/>
          </a:p>
        </p:txBody>
      </p:sp>
      <p:sp>
        <p:nvSpPr>
          <p:cNvPr id="397" name="Shape 397"/>
          <p:cNvSpPr>
            <a:spLocks noGrp="1"/>
          </p:cNvSpPr>
          <p:nvPr>
            <p:ph type="body" sz="quarter" idx="1"/>
          </p:nvPr>
        </p:nvSpPr>
        <p:spPr>
          <a:prstGeom prst="rect">
            <a:avLst/>
          </a:prstGeom>
        </p:spPr>
        <p:txBody>
          <a:bodyPr/>
          <a:lstStyle/>
          <a:p>
            <a:pPr marL="228600" indent="-228600">
              <a:buSzPct val="100000"/>
              <a:buAutoNum type="arabicPeriod"/>
            </a:pPr>
            <a:endParaRPr dirty="0"/>
          </a:p>
          <a:p>
            <a:pPr>
              <a:defRPr sz="1600">
                <a:latin typeface="Arial"/>
                <a:ea typeface="Arial"/>
                <a:cs typeface="Arial"/>
                <a:sym typeface="Arial"/>
              </a:defRPr>
            </a:pPr>
            <a:r>
              <a:rPr dirty="0"/>
              <a:t>Picture of Trembling Aspen.  Picture is from Utah.  </a:t>
            </a:r>
            <a:r>
              <a:rPr dirty="0" err="1"/>
              <a:t>Basicallly</a:t>
            </a:r>
            <a:r>
              <a:rPr dirty="0"/>
              <a:t> one plant all sharing the same root structure.</a:t>
            </a:r>
          </a:p>
          <a:p>
            <a:pPr>
              <a:defRPr sz="1600">
                <a:latin typeface="Arial"/>
                <a:ea typeface="Arial"/>
                <a:cs typeface="Arial"/>
                <a:sym typeface="Arial"/>
              </a:defRPr>
            </a:pPr>
            <a:endParaRPr dirty="0"/>
          </a:p>
          <a:p>
            <a:pPr>
              <a:defRPr sz="1600">
                <a:latin typeface="Arial"/>
                <a:ea typeface="Arial"/>
                <a:cs typeface="Arial"/>
                <a:sym typeface="Arial"/>
              </a:defRPr>
            </a:pPr>
            <a:r>
              <a:rPr dirty="0"/>
              <a:t>Stinging Nettle planted for medicinal uses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xfrm>
            <a:off x="381000" y="685800"/>
            <a:ext cx="6096000" cy="3429000"/>
          </a:xfrm>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p>
            <a:pPr>
              <a:defRPr sz="1600">
                <a:latin typeface="Arial"/>
                <a:ea typeface="Arial"/>
                <a:cs typeface="Arial"/>
                <a:sym typeface="Arial"/>
              </a:defRPr>
            </a:pPr>
            <a:r>
              <a:t>Photos of Wild Rose</a:t>
            </a:r>
          </a:p>
          <a:p>
            <a:pPr>
              <a:defRPr sz="1600">
                <a:latin typeface="Arial"/>
                <a:ea typeface="Arial"/>
                <a:cs typeface="Arial"/>
                <a:sym typeface="Arial"/>
              </a:defRPr>
            </a:pPr>
            <a:endParaRPr/>
          </a:p>
          <a:p>
            <a:pPr>
              <a:defRPr sz="1600">
                <a:latin typeface="Arial"/>
                <a:ea typeface="Arial"/>
                <a:cs typeface="Arial"/>
                <a:sym typeface="Arial"/>
              </a:defRPr>
            </a:pPr>
            <a:r>
              <a:t>Photo of Snowberry</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Shape 421"/>
          <p:cNvSpPr>
            <a:spLocks noGrp="1" noRot="1" noChangeAspect="1"/>
          </p:cNvSpPr>
          <p:nvPr>
            <p:ph type="sldImg"/>
          </p:nvPr>
        </p:nvSpPr>
        <p:spPr>
          <a:xfrm>
            <a:off x="381000" y="685800"/>
            <a:ext cx="6096000" cy="3429000"/>
          </a:xfrm>
          <a:prstGeom prst="rect">
            <a:avLst/>
          </a:prstGeom>
        </p:spPr>
        <p:txBody>
          <a:bodyPr/>
          <a:lstStyle/>
          <a:p>
            <a:endParaRPr/>
          </a:p>
        </p:txBody>
      </p:sp>
      <p:sp>
        <p:nvSpPr>
          <p:cNvPr id="422" name="Shape 422"/>
          <p:cNvSpPr>
            <a:spLocks noGrp="1"/>
          </p:cNvSpPr>
          <p:nvPr>
            <p:ph type="body" sz="quarter" idx="1"/>
          </p:nvPr>
        </p:nvSpPr>
        <p:spPr>
          <a:prstGeom prst="rect">
            <a:avLst/>
          </a:prstGeom>
        </p:spPr>
        <p:txBody>
          <a:bodyPr/>
          <a:lstStyle/>
          <a:p>
            <a:pPr>
              <a:defRPr sz="1600" b="1">
                <a:latin typeface="Arial"/>
                <a:ea typeface="Arial"/>
                <a:cs typeface="Arial"/>
                <a:sym typeface="Arial"/>
              </a:defRPr>
            </a:pPr>
            <a:r>
              <a:t>2023 Update from the Yakima Healing Forest:</a:t>
            </a:r>
          </a:p>
          <a:p>
            <a:pPr>
              <a:defRPr sz="1600" b="1">
                <a:latin typeface="Arial"/>
                <a:ea typeface="Arial"/>
                <a:cs typeface="Arial"/>
                <a:sym typeface="Arial"/>
              </a:defRPr>
            </a:pPr>
            <a:r>
              <a:t>“Today, there are 28 different foods to be foraged from the pocket forest to nurture our people. That has not happened for probably at least 100 years.”</a:t>
            </a:r>
          </a:p>
          <a:p>
            <a:pPr>
              <a:defRPr sz="1600">
                <a:solidFill>
                  <a:srgbClr val="192531"/>
                </a:solidFill>
                <a:latin typeface="Arial"/>
                <a:ea typeface="Arial"/>
                <a:cs typeface="Arial"/>
                <a:sym typeface="Arial"/>
              </a:defRPr>
            </a:pPr>
            <a:r>
              <a:t>Marylee Jones, Gatherer and Member of the Yakama Nation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Shape 433"/>
          <p:cNvSpPr>
            <a:spLocks noGrp="1" noRot="1" noChangeAspect="1"/>
          </p:cNvSpPr>
          <p:nvPr>
            <p:ph type="sldImg"/>
          </p:nvPr>
        </p:nvSpPr>
        <p:spPr>
          <a:xfrm>
            <a:off x="381000" y="685800"/>
            <a:ext cx="6096000" cy="3429000"/>
          </a:xfrm>
          <a:prstGeom prst="rect">
            <a:avLst/>
          </a:prstGeom>
        </p:spPr>
        <p:txBody>
          <a:bodyPr/>
          <a:lstStyle/>
          <a:p>
            <a:endParaRPr/>
          </a:p>
        </p:txBody>
      </p:sp>
      <p:sp>
        <p:nvSpPr>
          <p:cNvPr id="434" name="Shape 434"/>
          <p:cNvSpPr>
            <a:spLocks noGrp="1"/>
          </p:cNvSpPr>
          <p:nvPr>
            <p:ph type="body" sz="quarter" idx="1"/>
          </p:nvPr>
        </p:nvSpPr>
        <p:spPr>
          <a:prstGeom prst="rect">
            <a:avLst/>
          </a:prstGeom>
        </p:spPr>
        <p:txBody>
          <a:bodyPr/>
          <a:lstStyle/>
          <a:p>
            <a:pPr>
              <a:defRPr sz="1600">
                <a:latin typeface="Arial"/>
                <a:ea typeface="Arial"/>
                <a:cs typeface="Arial"/>
                <a:sym typeface="Arial"/>
              </a:defRPr>
            </a:pPr>
            <a:r>
              <a:t>ONE LAST EXAMPLE—ANOTHER HEALING PROJECT:  SUGi Projects in Beirut.  These projects have addressed water purification and OVERALL HEALING for these Forest Makers dealing with a lot of loss and hardship.  </a:t>
            </a:r>
          </a:p>
          <a:p>
            <a:pPr>
              <a:defRPr sz="1600">
                <a:latin typeface="Arial"/>
                <a:ea typeface="Arial"/>
                <a:cs typeface="Arial"/>
                <a:sym typeface="Arial"/>
              </a:defRPr>
            </a:pPr>
            <a:endParaRPr/>
          </a:p>
          <a:p>
            <a:pPr>
              <a:defRPr sz="1600">
                <a:latin typeface="Arial"/>
                <a:ea typeface="Arial"/>
                <a:cs typeface="Arial"/>
                <a:sym typeface="Arial"/>
              </a:defRPr>
            </a:pPr>
            <a:r>
              <a:t>These SUGi pictures illustrate two questions you may gave.  How small are the saplings to be planted and how small can the mini-forest be.  </a:t>
            </a:r>
          </a:p>
          <a:p>
            <a:pPr>
              <a:defRPr sz="1600">
                <a:latin typeface="Arial"/>
                <a:ea typeface="Arial"/>
                <a:cs typeface="Arial"/>
                <a:sym typeface="Arial"/>
              </a:defRPr>
            </a:pPr>
            <a:endParaRPr/>
          </a:p>
          <a:p>
            <a:pPr>
              <a:defRPr sz="1600">
                <a:latin typeface="Arial"/>
                <a:ea typeface="Arial"/>
                <a:cs typeface="Arial"/>
                <a:sym typeface="Arial"/>
              </a:defRPr>
            </a:pPr>
            <a:r>
              <a:t>The forest pictured here-lower left is a small strip along a busy roadway in front of an urban power station referred to as the “power plant of death” because of the air pollution emitting from the chimneys.  For this reason, this forest is considered an air filter.  It is also an example of a forest where irrigation was a challenge and some replanting was necessary.</a:t>
            </a:r>
          </a:p>
          <a:p>
            <a:pPr>
              <a:defRPr sz="1600">
                <a:latin typeface="Arial"/>
                <a:ea typeface="Arial"/>
                <a:cs typeface="Arial"/>
                <a:sym typeface="Arial"/>
              </a:defRPr>
            </a:pPr>
            <a:endParaRPr/>
          </a:p>
          <a:p>
            <a:pPr>
              <a:defRPr sz="1600">
                <a:latin typeface="Arial"/>
                <a:ea typeface="Arial"/>
                <a:cs typeface="Arial"/>
                <a:sym typeface="Arial"/>
              </a:defRPr>
            </a:pPr>
            <a:r>
              <a:t>No updates for the Air Filter Power Plant Forest since 2021. when it reported only 55% survival rate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WSU Extension is the front door to the University. It extends non-credit education to people throughout the state.</a:t>
            </a:r>
          </a:p>
          <a:p>
            <a:r>
              <a:rPr lang="en-US" altLang="en-US" dirty="0">
                <a:latin typeface="Arial" panose="020B0604020202020204" pitchFamily="34" charset="0"/>
                <a:cs typeface="Arial" panose="020B0604020202020204" pitchFamily="34" charset="0"/>
              </a:rPr>
              <a:t>WSU Extension empowers people, organizations, businesses, and communities to find solutions for local issues.</a:t>
            </a:r>
            <a:endParaRPr lang="en-US" altLang="en-US" sz="1400"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WSU Extension is recognized for its science-based educational programs and collaboration with community partners to create a culture of life-long learning.</a:t>
            </a:r>
          </a:p>
          <a:p>
            <a:r>
              <a:rPr lang="en-US" altLang="en-US" sz="1400" dirty="0">
                <a:latin typeface="Arial" panose="020B0604020202020204" pitchFamily="34" charset="0"/>
                <a:cs typeface="Arial" panose="020B0604020202020204" pitchFamily="34" charset="0"/>
              </a:rPr>
              <a:t>Such programs include 4H, Agriculture, Community and Economic Development, Youth and Families, Nutrition, Gardening and natural resources.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97955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 name="Shape 444"/>
          <p:cNvSpPr>
            <a:spLocks noGrp="1" noRot="1" noChangeAspect="1"/>
          </p:cNvSpPr>
          <p:nvPr>
            <p:ph type="sldImg"/>
          </p:nvPr>
        </p:nvSpPr>
        <p:spPr>
          <a:xfrm>
            <a:off x="381000" y="685800"/>
            <a:ext cx="6096000" cy="3429000"/>
          </a:xfrm>
          <a:prstGeom prst="rect">
            <a:avLst/>
          </a:prstGeom>
        </p:spPr>
        <p:txBody>
          <a:bodyPr/>
          <a:lstStyle/>
          <a:p>
            <a:endParaRPr/>
          </a:p>
        </p:txBody>
      </p:sp>
      <p:sp>
        <p:nvSpPr>
          <p:cNvPr id="445" name="Shape 445"/>
          <p:cNvSpPr>
            <a:spLocks noGrp="1"/>
          </p:cNvSpPr>
          <p:nvPr>
            <p:ph type="body" sz="quarter" idx="1"/>
          </p:nvPr>
        </p:nvSpPr>
        <p:spPr>
          <a:prstGeom prst="rect">
            <a:avLst/>
          </a:prstGeom>
        </p:spPr>
        <p:txBody>
          <a:bodyPr/>
          <a:lstStyle/>
          <a:p>
            <a:r>
              <a:t>Miyawaki Project in Western Washington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Shape 458"/>
          <p:cNvSpPr>
            <a:spLocks noGrp="1" noRot="1" noChangeAspect="1"/>
          </p:cNvSpPr>
          <p:nvPr>
            <p:ph type="sldImg"/>
          </p:nvPr>
        </p:nvSpPr>
        <p:spPr>
          <a:xfrm>
            <a:off x="381000" y="685800"/>
            <a:ext cx="6096000" cy="3429000"/>
          </a:xfrm>
          <a:prstGeom prst="rect">
            <a:avLst/>
          </a:prstGeom>
        </p:spPr>
        <p:txBody>
          <a:bodyPr/>
          <a:lstStyle/>
          <a:p>
            <a:endParaRPr/>
          </a:p>
        </p:txBody>
      </p:sp>
      <p:sp>
        <p:nvSpPr>
          <p:cNvPr id="459" name="Shape 459"/>
          <p:cNvSpPr>
            <a:spLocks noGrp="1"/>
          </p:cNvSpPr>
          <p:nvPr>
            <p:ph type="body" sz="quarter" idx="1"/>
          </p:nvPr>
        </p:nvSpPr>
        <p:spPr>
          <a:prstGeom prst="rect">
            <a:avLst/>
          </a:prstGeom>
        </p:spPr>
        <p:txBody>
          <a:bodyPr/>
          <a:lstStyle/>
          <a:p>
            <a:pPr>
              <a:defRPr sz="1600">
                <a:latin typeface="Arial"/>
                <a:ea typeface="Arial"/>
                <a:cs typeface="Arial"/>
                <a:sym typeface="Arial"/>
              </a:defRPr>
            </a:pPr>
            <a:r>
              <a:t>This picture is one of several plots established by this organization which is experimenting with the Miyawaki Method in the UK.</a:t>
            </a:r>
          </a:p>
          <a:p>
            <a:pPr>
              <a:defRPr sz="1600">
                <a:latin typeface="Arial"/>
                <a:ea typeface="Arial"/>
                <a:cs typeface="Arial"/>
                <a:sym typeface="Arial"/>
              </a:defRPr>
            </a:pPr>
            <a:endParaRPr/>
          </a:p>
          <a:p>
            <a:pPr>
              <a:defRPr sz="1600">
                <a:latin typeface="Arial"/>
                <a:ea typeface="Arial"/>
                <a:cs typeface="Arial"/>
                <a:sym typeface="Arial"/>
              </a:defRPr>
            </a:pPr>
            <a:r>
              <a:t>There is a 10 minute YouTube video that I recommend watching—link is in the handout.</a:t>
            </a:r>
          </a:p>
          <a:p>
            <a:pPr>
              <a:defRPr sz="1600">
                <a:latin typeface="Arial"/>
                <a:ea typeface="Arial"/>
                <a:cs typeface="Arial"/>
                <a:sym typeface="Arial"/>
              </a:defRPr>
            </a:pPr>
            <a:endParaRPr/>
          </a:p>
          <a:p>
            <a:pPr>
              <a:defRPr sz="1600">
                <a:latin typeface="Arial"/>
                <a:ea typeface="Arial"/>
                <a:cs typeface="Arial"/>
                <a:sym typeface="Arial"/>
              </a:defRPr>
            </a:pPr>
            <a:r>
              <a:t>In the video the team of researchers shares the approach to the project and results they are seeing.</a:t>
            </a:r>
          </a:p>
          <a:p>
            <a:pPr>
              <a:defRPr sz="1600">
                <a:latin typeface="Arial"/>
                <a:ea typeface="Arial"/>
                <a:cs typeface="Arial"/>
                <a:sym typeface="Arial"/>
              </a:defRPr>
            </a:pPr>
            <a:endParaRPr/>
          </a:p>
          <a:p>
            <a:pPr>
              <a:defRPr sz="1600">
                <a:latin typeface="Arial"/>
                <a:ea typeface="Arial"/>
                <a:cs typeface="Arial"/>
                <a:sym typeface="Arial"/>
              </a:defRPr>
            </a:pPr>
            <a:r>
              <a:t>The particular plot in this picture shows a Miyawaki planting on a piece of land that was used as the staging area for a  residential development.  Think compact awful soil.</a:t>
            </a:r>
          </a:p>
          <a:p>
            <a:pPr>
              <a:defRPr sz="1600">
                <a:latin typeface="Arial"/>
                <a:ea typeface="Arial"/>
                <a:cs typeface="Arial"/>
                <a:sym typeface="Arial"/>
              </a:defRPr>
            </a:pPr>
            <a:endParaRPr/>
          </a:p>
          <a:p>
            <a:pPr>
              <a:defRPr sz="1600">
                <a:latin typeface="Arial"/>
                <a:ea typeface="Arial"/>
                <a:cs typeface="Arial"/>
                <a:sym typeface="Arial"/>
              </a:defRPr>
            </a:pPr>
            <a:r>
              <a:t>The area on the right utilizes Miyawaki Principles (exp. fixing soil and planting densely)</a:t>
            </a:r>
          </a:p>
          <a:p>
            <a:pPr>
              <a:defRPr sz="1600">
                <a:latin typeface="Arial"/>
                <a:ea typeface="Arial"/>
                <a:cs typeface="Arial"/>
                <a:sym typeface="Arial"/>
              </a:defRPr>
            </a:pPr>
            <a:r>
              <a:t>In the area on the left, the same species of plants were planted at the same time into existing soil conditions.</a:t>
            </a:r>
          </a:p>
          <a:p>
            <a:pPr>
              <a:defRPr sz="1600">
                <a:latin typeface="Arial"/>
                <a:ea typeface="Arial"/>
                <a:cs typeface="Arial"/>
                <a:sym typeface="Arial"/>
              </a:defRPr>
            </a:pPr>
            <a:endParaRPr/>
          </a:p>
          <a:p>
            <a:pPr>
              <a:defRPr sz="1600">
                <a:latin typeface="Arial"/>
                <a:ea typeface="Arial"/>
                <a:cs typeface="Arial"/>
                <a:sym typeface="Arial"/>
              </a:defRPr>
            </a:pPr>
            <a:r>
              <a:t>While the visual contrast after one growing season is evident, this team has observed other differences--such as the leaves stay on trees longer, leaves get bigger and critters are returning to the MM side.  Interestingly, they made note that the Miyawaki area has not be vandalized like the other side of the plot.  They are measuring ambient and soil temperatures and proving out the UHI benefits on the MM side.  Regarding biodiversity returning to the MM planting, an ancient forest fungi has returned to the MM.</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Shape 464"/>
          <p:cNvSpPr>
            <a:spLocks noGrp="1" noRot="1" noChangeAspect="1"/>
          </p:cNvSpPr>
          <p:nvPr>
            <p:ph type="sldImg"/>
          </p:nvPr>
        </p:nvSpPr>
        <p:spPr>
          <a:xfrm>
            <a:off x="381000" y="685800"/>
            <a:ext cx="6096000" cy="3429000"/>
          </a:xfrm>
          <a:prstGeom prst="rect">
            <a:avLst/>
          </a:prstGeom>
        </p:spPr>
        <p:txBody>
          <a:bodyPr/>
          <a:lstStyle/>
          <a:p>
            <a:endParaRPr/>
          </a:p>
        </p:txBody>
      </p:sp>
      <p:sp>
        <p:nvSpPr>
          <p:cNvPr id="465" name="Shape 465"/>
          <p:cNvSpPr>
            <a:spLocks noGrp="1"/>
          </p:cNvSpPr>
          <p:nvPr>
            <p:ph type="body" sz="quarter" idx="1"/>
          </p:nvPr>
        </p:nvSpPr>
        <p:spPr>
          <a:prstGeom prst="rect">
            <a:avLst/>
          </a:prstGeom>
        </p:spPr>
        <p:txBody>
          <a:bodyPr/>
          <a:lstStyle/>
          <a:p>
            <a:pPr>
              <a:defRPr sz="1600">
                <a:latin typeface="Arial"/>
                <a:ea typeface="Arial"/>
                <a:cs typeface="Arial"/>
                <a:sym typeface="Arial"/>
              </a:defRPr>
            </a:pPr>
            <a:r>
              <a:t>Presenters may want to exchange this slide for one discussing local Tree projects in their area.</a:t>
            </a:r>
          </a:p>
          <a:p>
            <a:pPr>
              <a:defRPr sz="1600">
                <a:latin typeface="Arial"/>
                <a:ea typeface="Arial"/>
                <a:cs typeface="Arial"/>
                <a:sym typeface="Arial"/>
              </a:defRPr>
            </a:pPr>
            <a:r>
              <a:t>BRING THIS TOPIC HOME:  this topic was selected to share the MM forests and these inspiring projects that span the globe with Pierce County Master Gardeners and our larger community;  BUT learning about mini-forest begs us to find out what is happening locally and here are some activities in Pierce County:</a:t>
            </a:r>
          </a:p>
          <a:p>
            <a:pPr marL="228599" indent="-228599">
              <a:buSzPct val="100000"/>
              <a:buAutoNum type="arabicParenR"/>
              <a:defRPr sz="1600">
                <a:latin typeface="Arial"/>
                <a:ea typeface="Arial"/>
                <a:cs typeface="Arial"/>
                <a:sym typeface="Arial"/>
              </a:defRPr>
            </a:pPr>
            <a:endParaRPr/>
          </a:p>
          <a:p>
            <a:pPr marL="228599" indent="-228599">
              <a:buSzPct val="100000"/>
              <a:buAutoNum type="arabicParenR" startAt="2"/>
              <a:defRPr sz="1600">
                <a:latin typeface="Arial"/>
                <a:ea typeface="Arial"/>
                <a:cs typeface="Arial"/>
                <a:sym typeface="Arial"/>
              </a:defRPr>
            </a:pPr>
            <a:r>
              <a:t>Our local Tacoma tree canopy goal is 30% by 2030 and we are currently below 20%-- which is low relative to our peer cities in Washington State(Seattle is at 28%).  Paris is 10% Tokyo is just under 34%.   One of the things I learned is that Tacoma has a tree staff of 3 and comparable cities with similar size and goals have an average of 11 staff.</a:t>
            </a:r>
          </a:p>
          <a:p>
            <a:pPr marL="228599" indent="-228599">
              <a:buSzPct val="100000"/>
              <a:buAutoNum type="arabicParenR" startAt="2"/>
              <a:defRPr sz="1600">
                <a:latin typeface="Arial"/>
                <a:ea typeface="Arial"/>
                <a:cs typeface="Arial"/>
                <a:sym typeface="Arial"/>
              </a:defRPr>
            </a:pPr>
            <a:endParaRPr/>
          </a:p>
          <a:p>
            <a:pPr marL="228599" indent="-228599">
              <a:buSzPct val="100000"/>
              <a:buAutoNum type="arabicParenR" startAt="3"/>
              <a:defRPr sz="1600">
                <a:latin typeface="Arial"/>
                <a:ea typeface="Arial"/>
                <a:cs typeface="Arial"/>
                <a:sym typeface="Arial"/>
              </a:defRPr>
            </a:pPr>
            <a:r>
              <a:t>Another comparable example is Washington DC. DC has 37% tree canopy with a goal of 40% by 2032.  In the last 5 years with a staff of 24 urban foresters DC was able to improve its canopy by a little more than 2%.</a:t>
            </a:r>
          </a:p>
          <a:p>
            <a:pPr>
              <a:defRPr sz="1600">
                <a:latin typeface="Arial"/>
                <a:ea typeface="Arial"/>
                <a:cs typeface="Arial"/>
                <a:sym typeface="Arial"/>
              </a:defRPr>
            </a:pPr>
            <a:endParaRPr/>
          </a:p>
          <a:p>
            <a:pPr>
              <a:defRPr sz="1600">
                <a:latin typeface="Arial"/>
                <a:ea typeface="Arial"/>
                <a:cs typeface="Arial"/>
                <a:sym typeface="Arial"/>
              </a:defRPr>
            </a:pPr>
            <a:r>
              <a:t>4)  In Pierce County:  There are no measurable goals established for tree canopy specifically.  However Pierce County, in line with WA State goals, has adopted the goal of reducing green house gas emissions by 45% by 2030 in its Sustainability Plan 2030.  The plan focuses on 5 areas to meet this goal. Carbon Sequestration and Educational Outreach are two areas of focus listed in the plan and interestingly the </a:t>
            </a:r>
            <a:r>
              <a:rPr b="1"/>
              <a:t>WSU Puyallup Extension </a:t>
            </a:r>
            <a:r>
              <a:t>is listed as a partner on many of the action items proposed in these areas of the plan.  Conservation is an action item recognized in the plan.  The Handout has a link to the PC Sustainability Plan 2030.</a:t>
            </a:r>
          </a:p>
          <a:p>
            <a:pPr>
              <a:defRPr sz="1600">
                <a:latin typeface="Arial"/>
                <a:ea typeface="Arial"/>
                <a:cs typeface="Arial"/>
                <a:sym typeface="Arial"/>
              </a:defRPr>
            </a:pPr>
            <a:endParaRPr/>
          </a:p>
          <a:p>
            <a:pPr>
              <a:defRPr sz="1600">
                <a:latin typeface="Arial"/>
                <a:ea typeface="Arial"/>
                <a:cs typeface="Arial"/>
                <a:sym typeface="Arial"/>
              </a:defRPr>
            </a:pPr>
            <a:r>
              <a:t>5) The handout also provides a link to the Pierce Conservation Futures Program.  This is a process to identify and acquire land that should be conserved.  There is an established application process which is designed according to a two year cycle. there is a matching requirement that 10% is independently funded with the County contributing the other 90% and an obligation that the land be held in trust by an agency such as a municipal parks organization or an established land trust.  There is an emergency process to facilitate the protection of land when there is more urgency to acquiring the land.</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381000" y="685800"/>
            <a:ext cx="6096000" cy="3429000"/>
          </a:xfrm>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pPr>
              <a:defRPr sz="1600">
                <a:latin typeface="Arial"/>
                <a:ea typeface="Arial"/>
                <a:cs typeface="Arial"/>
                <a:sym typeface="Arial"/>
              </a:defRPr>
            </a:pPr>
            <a:r>
              <a:t>Share the Handout.  There are suggestions for more exploration you can undertake on your own.</a:t>
            </a:r>
          </a:p>
          <a:p>
            <a:pPr>
              <a:defRPr sz="1600">
                <a:latin typeface="Arial"/>
                <a:ea typeface="Arial"/>
                <a:cs typeface="Arial"/>
                <a:sym typeface="Arial"/>
              </a:defRPr>
            </a:pPr>
            <a:endParaRPr/>
          </a:p>
          <a:p>
            <a:pPr>
              <a:defRPr sz="1600">
                <a:latin typeface="Arial"/>
                <a:ea typeface="Arial"/>
                <a:cs typeface="Arial"/>
                <a:sym typeface="Arial"/>
              </a:defRPr>
            </a:pPr>
            <a:endParaRPr/>
          </a:p>
          <a:p>
            <a:pPr>
              <a:defRPr sz="1600">
                <a:latin typeface="Arial"/>
                <a:ea typeface="Arial"/>
                <a:cs typeface="Arial"/>
                <a:sym typeface="Arial"/>
              </a:defRPr>
            </a:pPr>
            <a:r>
              <a:t>We in Tacoma and other communities in PC are on the ancestral lands of the Puyalllup people.  I personally would like to make a connection with the Puyallup tribe to share the MM.</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Shape 485"/>
          <p:cNvSpPr>
            <a:spLocks noGrp="1" noRot="1" noChangeAspect="1"/>
          </p:cNvSpPr>
          <p:nvPr>
            <p:ph type="sldImg"/>
          </p:nvPr>
        </p:nvSpPr>
        <p:spPr>
          <a:xfrm>
            <a:off x="381000" y="685800"/>
            <a:ext cx="6096000" cy="3429000"/>
          </a:xfrm>
          <a:prstGeom prst="rect">
            <a:avLst/>
          </a:prstGeom>
        </p:spPr>
        <p:txBody>
          <a:bodyPr/>
          <a:lstStyle/>
          <a:p>
            <a:endParaRPr/>
          </a:p>
        </p:txBody>
      </p:sp>
      <p:sp>
        <p:nvSpPr>
          <p:cNvPr id="486" name="Shape 486"/>
          <p:cNvSpPr>
            <a:spLocks noGrp="1"/>
          </p:cNvSpPr>
          <p:nvPr>
            <p:ph type="body" sz="quarter" idx="1"/>
          </p:nvPr>
        </p:nvSpPr>
        <p:spPr>
          <a:prstGeom prst="rect">
            <a:avLst/>
          </a:prstGeom>
        </p:spPr>
        <p:txBody>
          <a:bodyPr/>
          <a:lstStyle/>
          <a:p>
            <a:pPr>
              <a:defRPr sz="1600">
                <a:latin typeface="Arial"/>
                <a:ea typeface="Arial"/>
                <a:cs typeface="Arial"/>
                <a:sym typeface="Arial"/>
              </a:defRPr>
            </a:pPr>
            <a:endParaRPr/>
          </a:p>
          <a:p>
            <a:pPr>
              <a:defRPr sz="1600">
                <a:latin typeface="Arial"/>
                <a:ea typeface="Arial"/>
                <a:cs typeface="Arial"/>
                <a:sym typeface="Arial"/>
              </a:defRPr>
            </a:pPr>
            <a:r>
              <a:t>Picture of me at 25 meters/75 feet in the tree canopy of a Dipterocarp forest in Borneo.  </a:t>
            </a:r>
          </a:p>
          <a:p>
            <a:pPr>
              <a:defRPr sz="1600">
                <a:latin typeface="Arial"/>
                <a:ea typeface="Arial"/>
                <a:cs typeface="Arial"/>
                <a:sym typeface="Arial"/>
              </a:defRPr>
            </a:pPr>
            <a:endParaRPr/>
          </a:p>
          <a:p>
            <a:pPr>
              <a:defRPr sz="1600">
                <a:latin typeface="Arial"/>
                <a:ea typeface="Arial"/>
                <a:cs typeface="Arial"/>
                <a:sym typeface="Arial"/>
              </a:defRPr>
            </a:pPr>
            <a:r>
              <a:t>These are links to connect with the Master Gardener group in Pierce County, WA.</a:t>
            </a:r>
          </a:p>
          <a:p>
            <a:pPr>
              <a:defRPr sz="1600">
                <a:latin typeface="Arial"/>
                <a:ea typeface="Arial"/>
                <a:cs typeface="Arial"/>
                <a:sym typeface="Arial"/>
              </a:defRPr>
            </a:pPr>
            <a:endParaRPr/>
          </a:p>
          <a:p>
            <a:pPr>
              <a:defRPr sz="1600">
                <a:latin typeface="Arial"/>
                <a:ea typeface="Arial"/>
                <a:cs typeface="Arial"/>
                <a:sym typeface="Arial"/>
              </a:defRPr>
            </a:pPr>
            <a:r>
              <a:t>With the dire climate crisis news we hear almost every day, there are hopeful positive actions being taken around the globe to heal nature.  </a:t>
            </a:r>
          </a:p>
          <a:p>
            <a:pPr>
              <a:defRPr sz="1600">
                <a:latin typeface="Arial"/>
                <a:ea typeface="Arial"/>
                <a:cs typeface="Arial"/>
                <a:sym typeface="Arial"/>
              </a:defRPr>
            </a:pPr>
            <a:endParaRPr/>
          </a:p>
          <a:p>
            <a:pPr>
              <a:defRPr sz="1600">
                <a:latin typeface="Arial"/>
                <a:ea typeface="Arial"/>
                <a:cs typeface="Arial"/>
                <a:sym typeface="Arial"/>
              </a:defRPr>
            </a:pPr>
            <a:r>
              <a:t>As one reviewer of Hannah Lewis’s book stated.  “Imagine a world where every modest scrap of worn-out dirt or asphalt- think tennis-court-size- can become a cooling, moisture-circulating, air-cleansing, wildlife-nurturing forest within a few years.  Mini-Forest Revolutions shows how ordinary citizens can embrace this trowel-ready solution, and are doing so.”</a:t>
            </a:r>
          </a:p>
          <a:p>
            <a:pPr>
              <a:defRPr sz="1600">
                <a:latin typeface="Arial"/>
                <a:ea typeface="Arial"/>
                <a:cs typeface="Arial"/>
                <a:sym typeface="Arial"/>
              </a:defRPr>
            </a:pPr>
            <a:endParaRPr/>
          </a:p>
          <a:p>
            <a:pPr>
              <a:defRPr sz="1600">
                <a:latin typeface="Arial"/>
                <a:ea typeface="Arial"/>
                <a:cs typeface="Arial"/>
                <a:sym typeface="Arial"/>
              </a:defRPr>
            </a:pPr>
            <a:r>
              <a:t>I hope this presentation has given you some food for thought and that you will share your thoughts with others to promote various efforts to plant and keep our established trees.  THANKS FOR YOUR ATTENTION.</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xfrm>
            <a:off x="381000" y="685800"/>
            <a:ext cx="6096000" cy="3429000"/>
          </a:xfrm>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lvl1pPr>
              <a:defRPr sz="1600">
                <a:latin typeface="Arial"/>
                <a:ea typeface="Arial"/>
                <a:cs typeface="Arial"/>
                <a:sym typeface="Arial"/>
              </a:defRPr>
            </a:lvl1pPr>
          </a:lstStyle>
          <a:p>
            <a:r>
              <a:t>75 mm is about 3 inches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Shape 121"/>
          <p:cNvSpPr>
            <a:spLocks noGrp="1" noRot="1" noChangeAspect="1"/>
          </p:cNvSpPr>
          <p:nvPr>
            <p:ph type="sldImg"/>
          </p:nvPr>
        </p:nvSpPr>
        <p:spPr>
          <a:xfrm>
            <a:off x="381000" y="685800"/>
            <a:ext cx="6096000" cy="3429000"/>
          </a:xfrm>
          <a:prstGeom prst="rect">
            <a:avLst/>
          </a:prstGeom>
        </p:spPr>
        <p:txBody>
          <a:bodyPr/>
          <a:lstStyle/>
          <a:p>
            <a:endParaRPr/>
          </a:p>
        </p:txBody>
      </p:sp>
      <p:sp>
        <p:nvSpPr>
          <p:cNvPr id="122" name="Shape 122"/>
          <p:cNvSpPr>
            <a:spLocks noGrp="1"/>
          </p:cNvSpPr>
          <p:nvPr>
            <p:ph type="body" sz="quarter" idx="1"/>
          </p:nvPr>
        </p:nvSpPr>
        <p:spPr>
          <a:prstGeom prst="rect">
            <a:avLst/>
          </a:prstGeom>
        </p:spPr>
        <p:txBody>
          <a:bodyPr/>
          <a:lstStyle/>
          <a:p>
            <a:pPr>
              <a:defRPr sz="2400">
                <a:solidFill>
                  <a:srgbClr val="FF2600"/>
                </a:solidFill>
              </a:defRPr>
            </a:pPr>
            <a:r>
              <a:rPr dirty="0">
                <a:latin typeface="Arial" panose="020B0604020202020204" pitchFamily="34" charset="0"/>
                <a:cs typeface="Arial" panose="020B0604020202020204" pitchFamily="34" charset="0"/>
              </a:rPr>
              <a:t>‘Must Use’ slide: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We want to ensure that you properly ‘place’ Master Gardeners as part of the WSU Extension program, touch on our mission and point out that we have 9 guiding Priorities, of which your presentation is one.</a:t>
            </a:r>
          </a:p>
          <a:p>
            <a:pPr marL="178244" indent="-178244">
              <a:buSzPct val="100000"/>
              <a:buChar char="-"/>
              <a:defRPr sz="2000">
                <a:solidFill>
                  <a:srgbClr val="FF2600"/>
                </a:solidFill>
              </a:defRPr>
            </a:pPr>
            <a:r>
              <a:rPr dirty="0">
                <a:latin typeface="Arial" panose="020B0604020202020204" pitchFamily="34" charset="0"/>
                <a:cs typeface="Arial" panose="020B0604020202020204" pitchFamily="34" charset="0"/>
              </a:rPr>
              <a:t>Suggest you cover this while handing out your questions/evaluation form.</a:t>
            </a:r>
          </a:p>
          <a:p>
            <a:pPr>
              <a:defRPr sz="2000">
                <a:solidFill>
                  <a:srgbClr val="FF2600"/>
                </a:solidFill>
              </a:defRPr>
            </a:pPr>
            <a:endParaRPr dirty="0">
              <a:latin typeface="Arial" panose="020B0604020202020204" pitchFamily="34" charset="0"/>
              <a:cs typeface="Arial" panose="020B0604020202020204" pitchFamily="34" charset="0"/>
            </a:endParaRPr>
          </a:p>
          <a:p>
            <a:pPr>
              <a:defRPr sz="2000">
                <a:solidFill>
                  <a:srgbClr val="FF2600"/>
                </a:solidFill>
              </a:defRPr>
            </a:pPr>
            <a:endParaRPr dirty="0">
              <a:latin typeface="Arial" panose="020B0604020202020204" pitchFamily="34" charset="0"/>
              <a:cs typeface="Arial" panose="020B0604020202020204" pitchFamily="34" charset="0"/>
            </a:endParaRPr>
          </a:p>
          <a:p>
            <a:pPr>
              <a:defRPr sz="2000" i="1"/>
            </a:pPr>
            <a:r>
              <a:rPr dirty="0">
                <a:latin typeface="Arial" panose="020B0604020202020204" pitchFamily="34" charset="0"/>
                <a:cs typeface="Arial" panose="020B0604020202020204" pitchFamily="34" charset="0"/>
              </a:rPr>
              <a:t>Throughout this presentation there are links to documents of various file types.</a:t>
            </a:r>
            <a:br>
              <a:rPr dirty="0">
                <a:latin typeface="Arial" panose="020B0604020202020204" pitchFamily="34" charset="0"/>
                <a:cs typeface="Arial" panose="020B0604020202020204" pitchFamily="34" charset="0"/>
              </a:rPr>
            </a:br>
            <a:r>
              <a:rPr dirty="0">
                <a:latin typeface="Arial" panose="020B0604020202020204" pitchFamily="34" charset="0"/>
                <a:cs typeface="Arial" panose="020B0604020202020204" pitchFamily="34" charset="0"/>
              </a:rPr>
              <a:t>Please contact our </a:t>
            </a:r>
            <a:r>
              <a:rPr u="sng" dirty="0">
                <a:solidFill>
                  <a:srgbClr val="0000FF"/>
                </a:solidFill>
                <a:uFill>
                  <a:solidFill>
                    <a:srgbClr val="0000FF"/>
                  </a:solidFill>
                </a:uFill>
                <a:latin typeface="Arial" panose="020B0604020202020204" pitchFamily="34" charset="0"/>
                <a:cs typeface="Arial" panose="020B0604020202020204" pitchFamily="34" charset="0"/>
                <a:hlinkClick r:id="rId3"/>
              </a:rPr>
              <a:t>Statewide Program Leader</a:t>
            </a:r>
            <a:r>
              <a:rPr dirty="0">
                <a:latin typeface="Arial" panose="020B0604020202020204" pitchFamily="34" charset="0"/>
                <a:cs typeface="Arial" panose="020B0604020202020204" pitchFamily="34" charset="0"/>
              </a:rPr>
              <a:t> if you require this information in a different format.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hape 149"/>
          <p:cNvSpPr>
            <a:spLocks noGrp="1" noRot="1" noChangeAspect="1"/>
          </p:cNvSpPr>
          <p:nvPr>
            <p:ph type="sldImg"/>
          </p:nvPr>
        </p:nvSpPr>
        <p:spPr>
          <a:xfrm>
            <a:off x="381000" y="685800"/>
            <a:ext cx="6096000" cy="3429000"/>
          </a:xfrm>
          <a:prstGeom prst="rect">
            <a:avLst/>
          </a:prstGeom>
        </p:spPr>
        <p:txBody>
          <a:bodyPr/>
          <a:lstStyle/>
          <a:p>
            <a:endParaRPr/>
          </a:p>
        </p:txBody>
      </p:sp>
      <p:sp>
        <p:nvSpPr>
          <p:cNvPr id="150" name="Shape 150"/>
          <p:cNvSpPr>
            <a:spLocks noGrp="1"/>
          </p:cNvSpPr>
          <p:nvPr>
            <p:ph type="body" sz="quarter" idx="1"/>
          </p:nvPr>
        </p:nvSpPr>
        <p:spPr>
          <a:prstGeom prst="rect">
            <a:avLst/>
          </a:prstGeom>
        </p:spPr>
        <p:txBody>
          <a:bodyPr/>
          <a:lstStyle/>
          <a:p>
            <a:pPr>
              <a:defRPr sz="1600">
                <a:latin typeface="Arial"/>
                <a:ea typeface="Arial"/>
                <a:cs typeface="Arial"/>
                <a:sym typeface="Arial"/>
              </a:defRPr>
            </a:pPr>
            <a:r>
              <a:t>There were several resources used to prepare this presentation; I want to acknowledge 2 of them up front.  One is the SUGi Project Website; SUGi is a 501c(3) organization whose mission is to empower individuals to invest in nature and restore biodiversity by planting forests;  this organization fundraises to support the establishment of community foresting projects around the globe.</a:t>
            </a:r>
          </a:p>
          <a:p>
            <a:pPr>
              <a:defRPr sz="1600">
                <a:latin typeface="Arial"/>
                <a:ea typeface="Arial"/>
                <a:cs typeface="Arial"/>
                <a:sym typeface="Arial"/>
              </a:defRPr>
            </a:pPr>
            <a:endParaRPr/>
          </a:p>
          <a:p>
            <a:pPr>
              <a:defRPr sz="1600">
                <a:latin typeface="Arial"/>
                <a:ea typeface="Arial"/>
                <a:cs typeface="Arial"/>
                <a:sym typeface="Arial"/>
              </a:defRPr>
            </a:pPr>
            <a:r>
              <a:t>SUGi gave permission to use their pictures to tell the story of a few of their projects and to advocate for the use of the Miyawaki Method which SUGi promotes in their work.</a:t>
            </a:r>
          </a:p>
          <a:p>
            <a:pPr>
              <a:defRPr sz="1600">
                <a:latin typeface="Arial"/>
                <a:ea typeface="Arial"/>
                <a:cs typeface="Arial"/>
                <a:sym typeface="Arial"/>
              </a:defRPr>
            </a:pPr>
            <a:endParaRPr/>
          </a:p>
          <a:p>
            <a:pPr>
              <a:defRPr sz="1600">
                <a:latin typeface="Arial"/>
                <a:ea typeface="Arial"/>
                <a:cs typeface="Arial"/>
                <a:sym typeface="Arial"/>
              </a:defRPr>
            </a:pPr>
            <a:r>
              <a:t>In addition to SUGi, the other primary inspiration for this talk was a book published in 2022 Called </a:t>
            </a:r>
            <a:r>
              <a:rPr u="sng"/>
              <a:t>Mini-Forest Revolutions: Using the Miyawaki method to Rapidly Rewild the World.</a:t>
            </a:r>
            <a:r>
              <a:t>  Written by Author Hannah Lewis and published by Chelsea Green.</a:t>
            </a:r>
          </a:p>
          <a:p>
            <a:pPr>
              <a:defRPr sz="1600">
                <a:latin typeface="Arial"/>
                <a:ea typeface="Arial"/>
                <a:cs typeface="Arial"/>
                <a:sym typeface="Arial"/>
              </a:defRPr>
            </a:pPr>
            <a:endParaRPr/>
          </a:p>
          <a:p>
            <a:pPr>
              <a:defRPr sz="1600">
                <a:latin typeface="Arial"/>
                <a:ea typeface="Arial"/>
                <a:cs typeface="Arial"/>
                <a:sym typeface="Arial"/>
              </a:defRPr>
            </a:pPr>
            <a:r>
              <a:t>INTRODUCE HANDOUT.  With this presentation you will find a handout which provides links to resources recommended for some homework to get you better informed.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Close Your Eyes</a:t>
            </a:r>
          </a:p>
          <a:p>
            <a:endParaRPr/>
          </a:p>
          <a:p>
            <a:r>
              <a:t>I want to take you back to an past experience when you were surrounded by nature.  You are cocooned by the natural world.  Think about the smell of that experience—the fresh air, the sounds or absence of sound, perhaps there is birdsong or insect noise.  Remember the feeling of cool, damp air on your face.  Maybe there is a wild animal near by, maybe several animals.  </a:t>
            </a:r>
          </a:p>
          <a:p>
            <a:endParaRPr/>
          </a:p>
          <a:p>
            <a:r>
              <a:t>Do you feel Peaceful?</a:t>
            </a:r>
          </a:p>
          <a:p>
            <a:endParaRPr/>
          </a:p>
          <a:p>
            <a:r>
              <a:t>Are you in a Forest?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noRot="1" noChangeAspect="1"/>
          </p:cNvSpPr>
          <p:nvPr>
            <p:ph type="sldImg"/>
          </p:nvPr>
        </p:nvSpPr>
        <p:spPr>
          <a:xfrm>
            <a:off x="381000" y="685800"/>
            <a:ext cx="6096000" cy="3429000"/>
          </a:xfrm>
          <a:prstGeom prst="rect">
            <a:avLst/>
          </a:prstGeom>
        </p:spPr>
        <p:txBody>
          <a:bodyPr/>
          <a:lstStyle/>
          <a:p>
            <a:endParaRPr/>
          </a:p>
        </p:txBody>
      </p:sp>
      <p:sp>
        <p:nvSpPr>
          <p:cNvPr id="168" name="Shape 168"/>
          <p:cNvSpPr>
            <a:spLocks noGrp="1"/>
          </p:cNvSpPr>
          <p:nvPr>
            <p:ph type="body" sz="quarter" idx="1"/>
          </p:nvPr>
        </p:nvSpPr>
        <p:spPr>
          <a:prstGeom prst="rect">
            <a:avLst/>
          </a:prstGeom>
        </p:spPr>
        <p:txBody>
          <a:bodyPr/>
          <a:lstStyle/>
          <a:p>
            <a:pPr marL="228599" indent="-228599">
              <a:buSzPct val="100000"/>
              <a:buAutoNum type="arabicParenR"/>
              <a:defRPr sz="1600">
                <a:latin typeface="Arial"/>
                <a:ea typeface="Arial"/>
                <a:cs typeface="Arial"/>
                <a:sym typeface="Arial"/>
              </a:defRPr>
            </a:pPr>
            <a:r>
              <a:t>Open your eyes.  Maybe you were in the middle of an old growth forest like this? This is the Tongass National Forest, Old Growth; Virgin Forest in Coastal Alaska.  A truly special beautiful place that you should visit with an indigenous guide when you are in the area.</a:t>
            </a:r>
          </a:p>
          <a:p>
            <a:pPr marL="228599" indent="-228599">
              <a:buSzPct val="100000"/>
              <a:buAutoNum type="arabicParenR"/>
              <a:defRPr sz="1600">
                <a:latin typeface="Arial"/>
                <a:ea typeface="Arial"/>
                <a:cs typeface="Arial"/>
                <a:sym typeface="Arial"/>
              </a:defRPr>
            </a:pPr>
            <a:endParaRPr/>
          </a:p>
          <a:p>
            <a:pPr marL="228599" indent="-228599">
              <a:buSzPct val="100000"/>
              <a:buAutoNum type="arabicParenR" startAt="2"/>
              <a:defRPr sz="1600">
                <a:latin typeface="Arial"/>
                <a:ea typeface="Arial"/>
                <a:cs typeface="Arial"/>
                <a:sym typeface="Arial"/>
              </a:defRPr>
            </a:pPr>
            <a:r>
              <a:t>Spending time in a forest has real wellness benefits.  Forests have much cleaner healthier air thanks to the vast amount of photosynthesis.  In a forest it is likely that you feel noticeably better—and experience a sense of ease;  You may achieve optimal blood pressure.  Dr. Quing Li, a medical doctor and researcher has studied the phenomenon and found that spending time in a forest can reduce stress, anxiety, depression, and anger; strengthen the immune system; improve cardiovascular and metabolic health; and boost overall well-being.  </a:t>
            </a:r>
          </a:p>
          <a:p>
            <a:pPr marL="228599" indent="-228599">
              <a:buSzPct val="100000"/>
              <a:buAutoNum type="arabicParenR" startAt="2"/>
              <a:defRPr sz="1600">
                <a:latin typeface="Arial"/>
                <a:ea typeface="Arial"/>
                <a:cs typeface="Arial"/>
                <a:sym typeface="Arial"/>
              </a:defRPr>
            </a:pPr>
            <a:endParaRPr/>
          </a:p>
          <a:p>
            <a:pPr marL="228599" indent="-228599">
              <a:buSzPct val="100000"/>
              <a:buAutoNum type="arabicParenR" startAt="3"/>
              <a:defRPr sz="1600">
                <a:latin typeface="Arial"/>
                <a:ea typeface="Arial"/>
                <a:cs typeface="Arial"/>
                <a:sym typeface="Arial"/>
              </a:defRPr>
            </a:pPr>
            <a:r>
              <a:t>In Japan there is a practice of ”Forest Bathing” that dates back to 1980. </a:t>
            </a:r>
            <a:r>
              <a:rPr>
                <a:solidFill>
                  <a:srgbClr val="4D5156"/>
                </a:solidFill>
              </a:rPr>
              <a:t>Shinrin-yoku, also known as forest bathing, is a practice or process of therapeutic relaxation where one spends time in a forest or natural atmosphere, focusing on sensory engagement to connect with nature.</a:t>
            </a:r>
          </a:p>
          <a:p>
            <a:pPr marL="228599" indent="-228599">
              <a:buSzPct val="100000"/>
              <a:buAutoNum type="arabicParenR" startAt="4"/>
              <a:defRPr sz="1600">
                <a:latin typeface="Arial"/>
                <a:ea typeface="Arial"/>
                <a:cs typeface="Arial"/>
                <a:sym typeface="Arial"/>
              </a:defRPr>
            </a:pPr>
            <a:r>
              <a:t>Having reminded you of the serenity and benefits of forests, the goal with this presentation is to advocate for “mini-Forests” which this presentation will demonstrate are being grown on degraded and derelict parcels of urban land.  </a:t>
            </a:r>
          </a:p>
          <a:p>
            <a:pPr>
              <a:defRPr sz="1600">
                <a:latin typeface="Arial"/>
                <a:ea typeface="Arial"/>
                <a:cs typeface="Arial"/>
                <a:sym typeface="Arial"/>
              </a:defRPr>
            </a:pPr>
            <a:endParaRPr/>
          </a:p>
          <a:p>
            <a:pPr>
              <a:defRPr sz="1600">
                <a:latin typeface="Arial"/>
                <a:ea typeface="Arial"/>
                <a:cs typeface="Arial"/>
                <a:sym typeface="Arial"/>
              </a:defRPr>
            </a:pPr>
            <a:r>
              <a:t>A secondary goal:  Advocating for conservation of our existing urban forests and urban tree canopy.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xfrm>
            <a:off x="381000" y="685800"/>
            <a:ext cx="6096000" cy="3429000"/>
          </a:xfrm>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a:defRPr sz="1600">
                <a:latin typeface="Arial"/>
                <a:ea typeface="Arial"/>
                <a:cs typeface="Arial"/>
                <a:sym typeface="Arial"/>
              </a:defRPr>
            </a:pPr>
            <a:r>
              <a:t>A little background;  In Washington state the MG program seeks to address, by providing un-biased research-based education, 9 priority issues that face Washington residents.  These program priorities describe what we MGs do and why we do it. These priorities help connect the dots from the horticulture skills we learn in the classroom to the natural resources we volunteers are trained to protect.  </a:t>
            </a:r>
          </a:p>
          <a:p>
            <a:pPr>
              <a:defRPr sz="1600">
                <a:latin typeface="Arial"/>
                <a:ea typeface="Arial"/>
                <a:cs typeface="Arial"/>
                <a:sym typeface="Arial"/>
              </a:defRPr>
            </a:pPr>
            <a:endParaRPr/>
          </a:p>
          <a:p>
            <a:pPr>
              <a:defRPr sz="1600">
                <a:latin typeface="Arial"/>
                <a:ea typeface="Arial"/>
                <a:cs typeface="Arial"/>
                <a:sym typeface="Arial"/>
              </a:defRPr>
            </a:pPr>
            <a:r>
              <a:t>This presentation about mini-forest efforts will touch on 6 of these priorities.   They are: …</a:t>
            </a:r>
          </a:p>
          <a:p>
            <a:pPr>
              <a:defRPr sz="1600">
                <a:latin typeface="Arial"/>
                <a:ea typeface="Arial"/>
                <a:cs typeface="Arial"/>
                <a:sym typeface="Arial"/>
              </a:defRPr>
            </a:pPr>
            <a:endParaRPr/>
          </a:p>
          <a:p>
            <a:pPr>
              <a:defRPr sz="1600">
                <a:latin typeface="Arial"/>
                <a:ea typeface="Arial"/>
                <a:cs typeface="Arial"/>
                <a:sym typeface="Arial"/>
              </a:defRPr>
            </a:pPr>
            <a:r>
              <a:t>So, Now, let’s talk about this Miyawaki Method to create a forest.</a:t>
            </a:r>
          </a:p>
          <a:p>
            <a:pPr>
              <a:defRPr>
                <a:latin typeface="Arial"/>
                <a:ea typeface="Arial"/>
                <a:cs typeface="Arial"/>
                <a:sym typeface="Arial"/>
              </a:defRPr>
            </a:pPr>
            <a:endParaRPr/>
          </a:p>
          <a:p>
            <a:pPr>
              <a:defRPr>
                <a:latin typeface="Arial"/>
                <a:ea typeface="Arial"/>
                <a:cs typeface="Arial"/>
                <a:sym typeface="Arial"/>
              </a:defRPr>
            </a:pPr>
            <a:endParaRPr/>
          </a:p>
          <a:p>
            <a:pPr>
              <a:defRPr>
                <a:latin typeface="Arial"/>
                <a:ea typeface="Arial"/>
                <a:cs typeface="Arial"/>
                <a:sym typeface="Arial"/>
              </a:defRPr>
            </a:pPr>
            <a:endParaRPr/>
          </a:p>
          <a:p>
            <a:pPr>
              <a:defRPr>
                <a:latin typeface="Arial"/>
                <a:ea typeface="Arial"/>
                <a:cs typeface="Arial"/>
                <a:sym typeface="Arial"/>
              </a:defRPr>
            </a:pPr>
            <a:endParaRPr/>
          </a:p>
          <a:p>
            <a:pPr>
              <a:defRPr>
                <a:latin typeface="Arial"/>
                <a:ea typeface="Arial"/>
                <a:cs typeface="Arial"/>
                <a:sym typeface="Arial"/>
              </a:defRPr>
            </a:pPr>
            <a:endParaRPr/>
          </a:p>
          <a:p>
            <a:pPr>
              <a:defRPr>
                <a:latin typeface="Arial"/>
                <a:ea typeface="Arial"/>
                <a:cs typeface="Arial"/>
                <a:sym typeface="Arial"/>
              </a:defRPr>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381000" y="685800"/>
            <a:ext cx="6096000" cy="3429000"/>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marL="228599" indent="-228599">
              <a:buSzPct val="100000"/>
              <a:buAutoNum type="arabicPeriod"/>
              <a:defRPr sz="1600">
                <a:solidFill>
                  <a:srgbClr val="202122"/>
                </a:solidFill>
                <a:latin typeface="Arial"/>
                <a:ea typeface="Arial"/>
                <a:cs typeface="Arial"/>
                <a:sym typeface="Arial"/>
              </a:defRPr>
            </a:pPr>
            <a:r>
              <a:t>I want to introduce you to Dr. Akira Miyawaki.</a:t>
            </a:r>
          </a:p>
          <a:p>
            <a:pPr marL="228599" indent="-228599">
              <a:buSzPct val="100000"/>
              <a:buAutoNum type="arabicPeriod"/>
              <a:defRPr sz="1600" b="1" u="sng">
                <a:solidFill>
                  <a:srgbClr val="0563C1"/>
                </a:solidFill>
                <a:uFill>
                  <a:solidFill>
                    <a:srgbClr val="0563C1"/>
                  </a:solidFill>
                </a:uFill>
                <a:latin typeface="Arial"/>
                <a:ea typeface="Arial"/>
                <a:cs typeface="Arial"/>
                <a:sym typeface="Arial"/>
              </a:defRPr>
            </a:pPr>
            <a:r>
              <a:rPr>
                <a:solidFill>
                  <a:srgbClr val="0000FF"/>
                </a:solidFill>
                <a:uFill>
                  <a:solidFill>
                    <a:srgbClr val="0000FF"/>
                  </a:solidFill>
                </a:uFill>
                <a:hlinkClick r:id="rId3"/>
              </a:rPr>
              <a:t>Blue Planet Prize</a:t>
            </a:r>
            <a:r>
              <a:rPr b="0" u="none">
                <a:solidFill>
                  <a:srgbClr val="202122"/>
                </a:solidFill>
                <a:uFillTx/>
              </a:rPr>
              <a:t>  recognizes outstanding efforts in scientific research or applications of science that contribute to solving global environmental problems.  It is an international recognition for work in the field of environmental and climate change studies.</a:t>
            </a:r>
            <a:endParaRPr>
              <a:solidFill>
                <a:srgbClr val="663366"/>
              </a:solidFill>
            </a:endParaRPr>
          </a:p>
          <a:p>
            <a:pPr marL="685800" lvl="1" indent="-228600">
              <a:buSzPct val="100000"/>
              <a:buAutoNum type="arabicPeriod"/>
              <a:defRPr sz="1600">
                <a:solidFill>
                  <a:srgbClr val="202122"/>
                </a:solidFill>
                <a:latin typeface="Arial"/>
                <a:ea typeface="Arial"/>
                <a:cs typeface="Arial"/>
                <a:sym typeface="Arial"/>
              </a:defRPr>
            </a:pPr>
            <a:r>
              <a:t>One of Dr. Miyawaki’s earliest academic pursuits was the study of weeds.  I thought It ironic that an expert on WEEDS would inspire the world to plant forests on degraded urban land.</a:t>
            </a:r>
          </a:p>
          <a:p>
            <a:pPr lvl="1" indent="457200" algn="ctr">
              <a:defRPr sz="1600">
                <a:solidFill>
                  <a:srgbClr val="202122"/>
                </a:solidFill>
                <a:latin typeface="Arial"/>
                <a:ea typeface="Arial"/>
                <a:cs typeface="Arial"/>
                <a:sym typeface="Arial"/>
              </a:defRPr>
            </a:pPr>
            <a:r>
              <a:t>Advance Slide</a:t>
            </a:r>
          </a:p>
          <a:p>
            <a:pPr marL="228599" indent="-228599">
              <a:buSzPct val="100000"/>
              <a:buAutoNum type="arabicPeriod"/>
              <a:defRPr sz="1600" b="1">
                <a:solidFill>
                  <a:srgbClr val="202122"/>
                </a:solidFill>
                <a:latin typeface="Arial"/>
                <a:ea typeface="Arial"/>
                <a:cs typeface="Arial"/>
                <a:sym typeface="Arial"/>
              </a:defRPr>
            </a:pPr>
            <a:r>
              <a:t>The concept of potential natural vegetation </a:t>
            </a:r>
            <a:r>
              <a:rPr b="0"/>
              <a:t>asks the question “what would grow in a area if there was no human management or climatic disturbance?”  Think native plants suited to the particular microclimate that complements the plant and animal biodiversity of the area.</a:t>
            </a:r>
          </a:p>
          <a:p>
            <a:pPr marL="228599" indent="-228599">
              <a:buSzPct val="100000"/>
              <a:buAutoNum type="arabicPeriod"/>
              <a:defRPr sz="1600">
                <a:solidFill>
                  <a:srgbClr val="202122"/>
                </a:solidFill>
                <a:latin typeface="Arial"/>
                <a:ea typeface="Arial"/>
                <a:cs typeface="Arial"/>
                <a:sym typeface="Arial"/>
              </a:defRPr>
            </a:pPr>
            <a:endParaRPr b="0"/>
          </a:p>
          <a:p>
            <a:pPr marL="228599" indent="-228599" algn="ctr">
              <a:buSzPct val="100000"/>
              <a:buAutoNum type="arabicPeriod" startAt="4"/>
              <a:defRPr sz="1600">
                <a:solidFill>
                  <a:srgbClr val="202122"/>
                </a:solidFill>
                <a:latin typeface="Arial"/>
                <a:ea typeface="Arial"/>
                <a:cs typeface="Arial"/>
                <a:sym typeface="Arial"/>
              </a:defRPr>
            </a:pPr>
            <a:r>
              <a:t>Advance Slide</a:t>
            </a:r>
          </a:p>
          <a:p>
            <a:pPr marL="228599" indent="-228599">
              <a:buSzPct val="100000"/>
              <a:buAutoNum type="arabicPeriod" startAt="4"/>
              <a:defRPr sz="1600">
                <a:solidFill>
                  <a:srgbClr val="202122"/>
                </a:solidFill>
                <a:latin typeface="Arial"/>
                <a:ea typeface="Arial"/>
                <a:cs typeface="Arial"/>
                <a:sym typeface="Arial"/>
              </a:defRPr>
            </a:pPr>
            <a:r>
              <a:t>The forests projects Dr. Miyawaki planted and consulted on were often on very degraded land and in a variety of microclimates and harsh conditions. </a:t>
            </a:r>
          </a:p>
          <a:p>
            <a:pPr marL="685800" lvl="1" indent="-228600">
              <a:buSzPct val="100000"/>
              <a:buAutoNum type="arabicPeriod"/>
              <a:defRPr sz="1600">
                <a:solidFill>
                  <a:srgbClr val="202122"/>
                </a:solidFill>
                <a:latin typeface="Arial"/>
                <a:ea typeface="Arial"/>
                <a:cs typeface="Arial"/>
                <a:sym typeface="Arial"/>
              </a:defRPr>
            </a:pPr>
            <a:r>
              <a:t>For example, Dr. Miyawaki was involved in planting forests along the coast of Japan after the earthquake and tsunami that devastated that area in 2011.  The natural coastal areas suffered far less impact than the areas with built structures that had been erected to protect the inland.  It is my understanding that after the tsunami, Japan has determined to  replace the man made build structures with forests.  IT IS thought that the forests will provide better protection than the man made structures and concrete barriers that failed in 2011.</a:t>
            </a:r>
          </a:p>
          <a:p>
            <a:pPr marL="685800" lvl="1" indent="-228600">
              <a:buSzPct val="100000"/>
              <a:buAutoNum type="arabicPeriod"/>
              <a:defRPr sz="1600">
                <a:solidFill>
                  <a:srgbClr val="202122"/>
                </a:solidFill>
                <a:latin typeface="Arial"/>
                <a:ea typeface="Arial"/>
                <a:cs typeface="Arial"/>
                <a:sym typeface="Arial"/>
              </a:defRPr>
            </a:pPr>
            <a:endParaRPr/>
          </a:p>
          <a:p>
            <a:pPr>
              <a:defRPr>
                <a:latin typeface="+mj-lt"/>
                <a:ea typeface="+mj-ea"/>
                <a:cs typeface="+mj-cs"/>
                <a:sym typeface="Helvetica"/>
              </a:defRPr>
            </a:pPr>
            <a:r>
              <a:t>Some areas are using Miyawaki designs, some are using non-Miyawaki style plantings and others have rebuilt the concrete walls.  </a:t>
            </a:r>
          </a:p>
          <a:p>
            <a:pPr>
              <a:defRPr>
                <a:latin typeface="+mj-lt"/>
                <a:ea typeface="+mj-ea"/>
                <a:cs typeface="+mj-cs"/>
                <a:sym typeface="Helvetica"/>
              </a:defRPr>
            </a:pPr>
            <a:r>
              <a:t>Quote from the Oxford Climate Reveiw: "The Great Forest Wall has not failed, but neither has it grown and evolved in quite the ways that Dr Miyawaki expected. The competing interests of local and national actors problematised the Great Forest Wall as a one-size-fits-all solution for Tōhoku. Although the project fostered creativity and collaboration between some parties, it met with competition and opposition from others. While the Great Forest Wall — like other green walls the world over — may not have lived up to its initial lofty aspirations, it still provided and continues to provide a strong impetus for community reconstruction in an area which suffered massive environmental degradation."</a:t>
            </a:r>
          </a:p>
          <a:p>
            <a:pPr>
              <a:defRPr>
                <a:latin typeface="+mj-lt"/>
                <a:ea typeface="+mj-ea"/>
                <a:cs typeface="+mj-cs"/>
                <a:sym typeface="Helvetica"/>
              </a:defRPr>
            </a:pPr>
            <a:r>
              <a:t>https://www.anthroposphere.co.uk/post/taking-root-failure-and-success-for-the-great-forest-wall-of-t%C5%8Dhoku</a:t>
            </a:r>
          </a:p>
          <a:p>
            <a:pPr marL="685800" lvl="1" indent="-228600">
              <a:buSzPct val="100000"/>
              <a:buAutoNum type="arabicPeriod"/>
              <a:defRPr sz="1600">
                <a:solidFill>
                  <a:srgbClr val="202122"/>
                </a:solidFill>
                <a:latin typeface="Arial"/>
                <a:ea typeface="Arial"/>
                <a:cs typeface="Arial"/>
                <a:sym typeface="Arial"/>
              </a:defRPr>
            </a:pPr>
            <a:endParaRPr/>
          </a:p>
          <a:p>
            <a:pPr lvl="1" indent="457200" algn="ctr">
              <a:defRPr sz="1600">
                <a:solidFill>
                  <a:srgbClr val="202122"/>
                </a:solidFill>
                <a:latin typeface="Arial"/>
                <a:ea typeface="Arial"/>
                <a:cs typeface="Arial"/>
                <a:sym typeface="Arial"/>
              </a:defRPr>
            </a:pPr>
            <a:r>
              <a:t>Advance Slide</a:t>
            </a:r>
          </a:p>
          <a:p>
            <a:pPr marL="228599" indent="-228599">
              <a:buSzPct val="100000"/>
              <a:buAutoNum type="arabicPeriod" startAt="4"/>
              <a:defRPr sz="1600">
                <a:solidFill>
                  <a:srgbClr val="202122"/>
                </a:solidFill>
                <a:latin typeface="Arial"/>
                <a:ea typeface="Arial"/>
                <a:cs typeface="Arial"/>
                <a:sym typeface="Arial"/>
              </a:defRPr>
            </a:pPr>
            <a:r>
              <a:t>Since Dr. Miyawaki’s initial work to establish a method for rapid reforestation, the use of his methodology has been applied to MINI urban sites.  </a:t>
            </a:r>
          </a:p>
          <a:p>
            <a:pPr marL="228599" indent="-228599">
              <a:buSzPct val="100000"/>
              <a:buAutoNum type="arabicPeriod" startAt="4"/>
              <a:defRPr sz="1600">
                <a:solidFill>
                  <a:srgbClr val="202122"/>
                </a:solidFill>
                <a:latin typeface="Arial"/>
                <a:ea typeface="Arial"/>
                <a:cs typeface="Arial"/>
                <a:sym typeface="Arial"/>
              </a:defRPr>
            </a:pPr>
            <a:endParaRPr/>
          </a:p>
          <a:p>
            <a:pPr marL="228599" indent="-228599" algn="ctr">
              <a:buSzPct val="100000"/>
              <a:buAutoNum type="arabicPeriod" startAt="5"/>
              <a:defRPr sz="1600">
                <a:solidFill>
                  <a:srgbClr val="202122"/>
                </a:solidFill>
                <a:latin typeface="Arial"/>
                <a:ea typeface="Arial"/>
                <a:cs typeface="Arial"/>
                <a:sym typeface="Arial"/>
              </a:defRPr>
            </a:pPr>
            <a:r>
              <a:t>Advance Slide</a:t>
            </a:r>
          </a:p>
          <a:p>
            <a:pPr marL="228599" indent="-228599">
              <a:buSzPct val="100000"/>
              <a:buAutoNum type="arabicPeriod" startAt="6"/>
              <a:defRPr sz="1600">
                <a:solidFill>
                  <a:srgbClr val="202122"/>
                </a:solidFill>
                <a:latin typeface="Arial"/>
                <a:ea typeface="Arial"/>
                <a:cs typeface="Arial"/>
                <a:sym typeface="Arial"/>
              </a:defRPr>
            </a:pPr>
            <a:r>
              <a:t>Another important academic pursuit of Dr. Miyawaki’s was surveying and saving seeds for tree species that were disappearing from nature.  This effort was critical in some of the projects undertaken.</a:t>
            </a:r>
          </a:p>
          <a:p>
            <a:pPr>
              <a:defRPr sz="1600">
                <a:solidFill>
                  <a:srgbClr val="202122"/>
                </a:solidFill>
                <a:latin typeface="Arial"/>
                <a:ea typeface="Arial"/>
                <a:cs typeface="Arial"/>
                <a:sym typeface="Arial"/>
              </a:defRPr>
            </a:pPr>
            <a:endParaRPr/>
          </a:p>
          <a:p>
            <a:pPr marL="228599" indent="-228599">
              <a:buSzPct val="100000"/>
              <a:buAutoNum type="arabicPeriod" startAt="7"/>
              <a:defRPr sz="1600">
                <a:solidFill>
                  <a:srgbClr val="202122"/>
                </a:solidFill>
                <a:latin typeface="Arial"/>
                <a:ea typeface="Arial"/>
                <a:cs typeface="Arial"/>
                <a:sym typeface="Arial"/>
              </a:defRPr>
            </a:pPr>
            <a:r>
              <a:t>This picture of Dr. Miyawaki was taken at a “planting festival” day in Madison, Indiana at an Arvin Sango Manufacturing facility in 2014.  Japanese auto-companies like Subaru and Toyota have a practice of planting forests at there industrial manufacturing facilities around the globe.  This effort of auto companies has been a factor in spreading use of the Miyawaki Method globally.   AND leads me to the next person I want to introduce Shebendhu Sharma…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0" name="Title Text"/>
          <p:cNvSpPr txBox="1">
            <a:spLocks noGrp="1"/>
          </p:cNvSpPr>
          <p:nvPr>
            <p:ph type="title"/>
          </p:nvPr>
        </p:nvSpPr>
        <p:spPr>
          <a:xfrm>
            <a:off x="839790" y="457200"/>
            <a:ext cx="3932236" cy="1600200"/>
          </a:xfrm>
          <a:prstGeom prst="rect">
            <a:avLst/>
          </a:prstGeom>
        </p:spPr>
        <p:txBody>
          <a:bodyPr anchor="b"/>
          <a:lstStyle>
            <a:lvl1pPr>
              <a:defRPr sz="3200"/>
            </a:lvl1pPr>
          </a:lstStyle>
          <a:p>
            <a:r>
              <a:t>Title Text</a:t>
            </a:r>
          </a:p>
        </p:txBody>
      </p:sp>
      <p:sp>
        <p:nvSpPr>
          <p:cNvPr id="91" name="Picture Placeholder 2"/>
          <p:cNvSpPr>
            <a:spLocks noGrp="1"/>
          </p:cNvSpPr>
          <p:nvPr>
            <p:ph type="pic" sz="half" idx="21"/>
          </p:nvPr>
        </p:nvSpPr>
        <p:spPr>
          <a:xfrm>
            <a:off x="5183187" y="987425"/>
            <a:ext cx="6172204" cy="4873625"/>
          </a:xfrm>
          <a:prstGeom prst="rect">
            <a:avLst/>
          </a:prstGeom>
        </p:spPr>
        <p:txBody>
          <a:bodyPr lIns="91439" tIns="45719" rIns="91439" bIns="45719">
            <a:noAutofit/>
          </a:bodyPr>
          <a:lstStyle/>
          <a:p>
            <a:endParaRPr/>
          </a:p>
        </p:txBody>
      </p:sp>
      <p:sp>
        <p:nvSpPr>
          <p:cNvPr id="92" name="Body Level One…"/>
          <p:cNvSpPr txBox="1">
            <a:spLocks noGrp="1"/>
          </p:cNvSpPr>
          <p:nvPr>
            <p:ph type="body" sz="quarter" idx="1"/>
          </p:nvPr>
        </p:nvSpPr>
        <p:spPr>
          <a:xfrm>
            <a:off x="839790" y="2057400"/>
            <a:ext cx="3932236"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00" name="Title Text"/>
          <p:cNvSpPr txBox="1">
            <a:spLocks noGrp="1"/>
          </p:cNvSpPr>
          <p:nvPr>
            <p:ph type="title"/>
          </p:nvPr>
        </p:nvSpPr>
        <p:spPr>
          <a:xfrm>
            <a:off x="1524000" y="1122362"/>
            <a:ext cx="9144000" cy="2387601"/>
          </a:xfrm>
          <a:prstGeom prst="rect">
            <a:avLst/>
          </a:prstGeom>
        </p:spPr>
        <p:txBody>
          <a:bodyPr anchor="b"/>
          <a:lstStyle>
            <a:lvl1pPr algn="ctr" defTabSz="914400">
              <a:defRPr sz="6000"/>
            </a:lvl1pPr>
          </a:lstStyle>
          <a:p>
            <a:r>
              <a:t>Title Text</a:t>
            </a:r>
          </a:p>
        </p:txBody>
      </p:sp>
      <p:sp>
        <p:nvSpPr>
          <p:cNvPr id="101" name="Body Level One…"/>
          <p:cNvSpPr txBox="1">
            <a:spLocks noGrp="1"/>
          </p:cNvSpPr>
          <p:nvPr>
            <p:ph type="body" sz="quarter" idx="1"/>
          </p:nvPr>
        </p:nvSpPr>
        <p:spPr>
          <a:xfrm>
            <a:off x="1524000" y="3602037"/>
            <a:ext cx="9144000" cy="1655764"/>
          </a:xfrm>
          <a:prstGeom prst="rect">
            <a:avLst/>
          </a:prstGeom>
        </p:spPr>
        <p:txBody>
          <a:bodyPr/>
          <a:lstStyle>
            <a:lvl1pPr marL="0" indent="0" algn="ctr" defTabSz="914400">
              <a:buSzTx/>
              <a:buFontTx/>
              <a:buNone/>
              <a:defRPr sz="2400"/>
            </a:lvl1pPr>
            <a:lvl2pPr marL="0" indent="0" algn="ctr" defTabSz="914400">
              <a:buSzTx/>
              <a:buFontTx/>
              <a:buNone/>
              <a:defRPr sz="2400"/>
            </a:lvl2pPr>
            <a:lvl3pPr marL="0" indent="0" algn="ctr" defTabSz="914400">
              <a:buSzTx/>
              <a:buFontTx/>
              <a:buNone/>
              <a:defRPr sz="2400"/>
            </a:lvl3pPr>
            <a:lvl4pPr marL="0" indent="0" algn="ctr" defTabSz="914400">
              <a:buSzTx/>
              <a:buFontTx/>
              <a:buNone/>
              <a:defRPr sz="2400"/>
            </a:lvl4pPr>
            <a:lvl5pPr marL="0" indent="0" algn="ctr" defTabSz="9144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02" name="Slide Number"/>
          <p:cNvSpPr txBox="1">
            <a:spLocks noGrp="1"/>
          </p:cNvSpPr>
          <p:nvPr>
            <p:ph type="sldNum" sz="quarter" idx="2"/>
          </p:nvPr>
        </p:nvSpPr>
        <p:spPr>
          <a:xfrm>
            <a:off x="11080147" y="6406786"/>
            <a:ext cx="273654" cy="264253"/>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1767797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575589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740218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a:lvl1pPr>
            <a:lvl2pPr marL="0" indent="457200">
              <a:buSzTx/>
              <a:buFontTx/>
              <a:buNone/>
              <a:defRPr sz="2400"/>
            </a:lvl2pPr>
            <a:lvl3pPr marL="0" indent="914400">
              <a:buSzTx/>
              <a:buFontTx/>
              <a:buNone/>
              <a:defRPr sz="2400"/>
            </a:lvl3pPr>
            <a:lvl4pPr marL="0" indent="1371600">
              <a:buSzTx/>
              <a:buFontTx/>
              <a:buNone/>
              <a:defRPr sz="2400"/>
            </a:lvl4pPr>
            <a:lvl5pPr marL="0" indent="182880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47609"/>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8921105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9852785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6452042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1989391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l">
              <a:defRPr sz="600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atin typeface="Arial" panose="020B0604020202020204" pitchFamily="34" charset="0"/>
                <a:cs typeface="Arial" panose="020B0604020202020204" pitchFamily="34" charset="0"/>
              </a:defRPr>
            </a:lvl1pPr>
            <a:lvl2pPr marL="0" indent="0" algn="ctr">
              <a:buSzTx/>
              <a:buFontTx/>
              <a:buNone/>
              <a:defRPr sz="2400">
                <a:latin typeface="Arial" panose="020B0604020202020204" pitchFamily="34" charset="0"/>
                <a:cs typeface="Arial" panose="020B0604020202020204" pitchFamily="34" charset="0"/>
              </a:defRPr>
            </a:lvl2pPr>
            <a:lvl3pPr marL="0" indent="0" algn="ctr">
              <a:buSzTx/>
              <a:buFontTx/>
              <a:buNone/>
              <a:defRPr sz="2400">
                <a:latin typeface="Arial" panose="020B0604020202020204" pitchFamily="34" charset="0"/>
                <a:cs typeface="Arial" panose="020B0604020202020204" pitchFamily="34" charset="0"/>
              </a:defRPr>
            </a:lvl3pPr>
            <a:lvl4pPr marL="0" indent="0" algn="ctr">
              <a:buSzTx/>
              <a:buFontTx/>
              <a:buNone/>
              <a:defRPr sz="2400">
                <a:latin typeface="Arial" panose="020B0604020202020204" pitchFamily="34" charset="0"/>
                <a:cs typeface="Arial" panose="020B0604020202020204" pitchFamily="34" charset="0"/>
              </a:defRPr>
            </a:lvl4pPr>
            <a:lvl5pPr marL="0" indent="0" algn="ctr">
              <a:buSzTx/>
              <a:buFontTx/>
              <a:buNone/>
              <a:defRPr sz="240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8814284"/>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rPr dirty="0"/>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911373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0" name="Body Level One…"/>
          <p:cNvSpPr txBox="1">
            <a:spLocks noGrp="1"/>
          </p:cNvSpPr>
          <p:nvPr>
            <p:ph type="body" sz="quarter" idx="1"/>
          </p:nvPr>
        </p:nvSpPr>
        <p:spPr>
          <a:xfrm>
            <a:off x="831850" y="4589462"/>
            <a:ext cx="10515600"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85783047"/>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1685312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48" name="Body Level One…"/>
          <p:cNvSpPr txBox="1">
            <a:spLocks noGrp="1"/>
          </p:cNvSpPr>
          <p:nvPr>
            <p:ph type="body" sz="quarter" idx="1"/>
          </p:nvPr>
        </p:nvSpPr>
        <p:spPr>
          <a:xfrm>
            <a:off x="839787" y="1681163"/>
            <a:ext cx="5157790" cy="823914"/>
          </a:xfrm>
          <a:prstGeom prst="rect">
            <a:avLst/>
          </a:prstGeom>
        </p:spPr>
        <p:txBody>
          <a:bodyPr anchor="b"/>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72200" y="1681163"/>
            <a:ext cx="5183188" cy="82391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74286245"/>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224504019"/>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05868707"/>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1975353"/>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21"/>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55724701"/>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7" name="Title Text"/>
          <p:cNvSpPr txBox="1">
            <a:spLocks noGrp="1"/>
          </p:cNvSpPr>
          <p:nvPr>
            <p:ph type="title"/>
          </p:nvPr>
        </p:nvSpPr>
        <p:spPr>
          <a:xfrm>
            <a:off x="831852" y="1709738"/>
            <a:ext cx="10515601" cy="2852737"/>
          </a:xfrm>
          <a:prstGeom prst="rect">
            <a:avLst/>
          </a:prstGeom>
        </p:spPr>
        <p:txBody>
          <a:bodyPr anchor="b"/>
          <a:lstStyle>
            <a:lvl1pPr>
              <a:defRPr sz="6000"/>
            </a:lvl1pPr>
          </a:lstStyle>
          <a:p>
            <a:r>
              <a:t>Title Text</a:t>
            </a:r>
          </a:p>
        </p:txBody>
      </p:sp>
      <p:sp>
        <p:nvSpPr>
          <p:cNvPr id="38" name="Body Level One…"/>
          <p:cNvSpPr txBox="1">
            <a:spLocks noGrp="1"/>
          </p:cNvSpPr>
          <p:nvPr>
            <p:ph type="body" sz="quarter" idx="1"/>
          </p:nvPr>
        </p:nvSpPr>
        <p:spPr>
          <a:xfrm>
            <a:off x="831852" y="4589464"/>
            <a:ext cx="10515601" cy="1500189"/>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Body Level One…"/>
          <p:cNvSpPr txBox="1">
            <a:spLocks noGrp="1"/>
          </p:cNvSpPr>
          <p:nvPr>
            <p:ph type="body" sz="half" idx="1"/>
          </p:nvPr>
        </p:nvSpPr>
        <p:spPr>
          <a:xfrm>
            <a:off x="838200" y="1825625"/>
            <a:ext cx="5181602"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5" name="Title Text"/>
          <p:cNvSpPr txBox="1">
            <a:spLocks noGrp="1"/>
          </p:cNvSpPr>
          <p:nvPr>
            <p:ph type="title"/>
          </p:nvPr>
        </p:nvSpPr>
        <p:spPr>
          <a:xfrm>
            <a:off x="839787" y="365125"/>
            <a:ext cx="10515602" cy="1325563"/>
          </a:xfrm>
          <a:prstGeom prst="rect">
            <a:avLst/>
          </a:prstGeom>
        </p:spPr>
        <p:txBody>
          <a:bodyPr/>
          <a:lstStyle/>
          <a:p>
            <a:r>
              <a:t>Title Text</a:t>
            </a:r>
          </a:p>
        </p:txBody>
      </p:sp>
      <p:sp>
        <p:nvSpPr>
          <p:cNvPr id="56" name="Body Level One…"/>
          <p:cNvSpPr txBox="1">
            <a:spLocks noGrp="1"/>
          </p:cNvSpPr>
          <p:nvPr>
            <p:ph type="body" sz="quarter" idx="1"/>
          </p:nvPr>
        </p:nvSpPr>
        <p:spPr>
          <a:xfrm>
            <a:off x="839787" y="1681163"/>
            <a:ext cx="5157791" cy="823914"/>
          </a:xfrm>
          <a:prstGeom prst="rect">
            <a:avLst/>
          </a:prstGeom>
        </p:spPr>
        <p:txBody>
          <a:bodyPr anchor="b"/>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7" name="Text Placeholder 4"/>
          <p:cNvSpPr>
            <a:spLocks noGrp="1"/>
          </p:cNvSpPr>
          <p:nvPr>
            <p:ph type="body" sz="quarter" idx="21"/>
          </p:nvPr>
        </p:nvSpPr>
        <p:spPr>
          <a:xfrm>
            <a:off x="6172201" y="1681163"/>
            <a:ext cx="5183190" cy="823914"/>
          </a:xfrm>
          <a:prstGeom prst="rect">
            <a:avLst/>
          </a:prstGeom>
        </p:spPr>
        <p:txBody>
          <a:bodyPr anchor="b"/>
          <a:lstStyle/>
          <a:p>
            <a:endParaRP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5" name="Title Text"/>
          <p:cNvSpPr txBox="1">
            <a:spLocks noGrp="1"/>
          </p:cNvSpPr>
          <p:nvPr>
            <p:ph type="title"/>
          </p:nvPr>
        </p:nvSpPr>
        <p:spPr>
          <a:prstGeom prst="rect">
            <a:avLst/>
          </a:prstGeom>
        </p:spPr>
        <p:txBody>
          <a:bodyPr/>
          <a:lstStyle/>
          <a:p>
            <a:r>
              <a:t>Title Text</a:t>
            </a:r>
          </a:p>
        </p:txBody>
      </p:sp>
      <p:sp>
        <p:nvSpPr>
          <p:cNvPr id="6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0" name="Title Text"/>
          <p:cNvSpPr txBox="1">
            <a:spLocks noGrp="1"/>
          </p:cNvSpPr>
          <p:nvPr>
            <p:ph type="title"/>
          </p:nvPr>
        </p:nvSpPr>
        <p:spPr>
          <a:xfrm>
            <a:off x="839790" y="457200"/>
            <a:ext cx="3932236" cy="1600200"/>
          </a:xfrm>
          <a:prstGeom prst="rect">
            <a:avLst/>
          </a:prstGeom>
        </p:spPr>
        <p:txBody>
          <a:bodyPr anchor="b"/>
          <a:lstStyle>
            <a:lvl1pPr>
              <a:defRPr sz="3200"/>
            </a:lvl1pPr>
          </a:lstStyle>
          <a:p>
            <a:r>
              <a:t>Title Text</a:t>
            </a:r>
          </a:p>
        </p:txBody>
      </p:sp>
      <p:sp>
        <p:nvSpPr>
          <p:cNvPr id="81" name="Body Level One…"/>
          <p:cNvSpPr txBox="1">
            <a:spLocks noGrp="1"/>
          </p:cNvSpPr>
          <p:nvPr>
            <p:ph type="body" sz="half" idx="1"/>
          </p:nvPr>
        </p:nvSpPr>
        <p:spPr>
          <a:xfrm>
            <a:off x="5183187" y="987425"/>
            <a:ext cx="6172204" cy="4873625"/>
          </a:xfrm>
          <a:prstGeom prst="rect">
            <a:avLst/>
          </a:prstGeom>
        </p:spPr>
        <p:txBody>
          <a:bodyPr/>
          <a:lstStyle>
            <a:lvl1pPr>
              <a:defRPr sz="3200"/>
            </a:lvl1pPr>
            <a:lvl2pPr marL="718465" indent="-261259">
              <a:defRPr sz="3200"/>
            </a:lvl2pPr>
            <a:lvl3pPr marL="1219213" indent="-304803">
              <a:defRPr sz="3200"/>
            </a:lvl3pPr>
            <a:lvl4pPr marL="1737380" indent="-365764">
              <a:defRPr sz="3200"/>
            </a:lvl4pPr>
            <a:lvl5pPr marL="2194586" indent="-365764">
              <a:defRPr sz="3200"/>
            </a:lvl5pPr>
          </a:lstStyle>
          <a:p>
            <a:r>
              <a:t>Body Level One</a:t>
            </a:r>
          </a:p>
          <a:p>
            <a:pPr lvl="1"/>
            <a:r>
              <a:t>Body Level Two</a:t>
            </a:r>
          </a:p>
          <a:p>
            <a:pPr lvl="2"/>
            <a:r>
              <a:t>Body Level Three</a:t>
            </a:r>
          </a:p>
          <a:p>
            <a:pPr lvl="3"/>
            <a:r>
              <a:t>Body Level Four</a:t>
            </a:r>
          </a:p>
          <a:p>
            <a:pPr lvl="4"/>
            <a:r>
              <a:t>Body Level Five</a:t>
            </a:r>
          </a:p>
        </p:txBody>
      </p:sp>
      <p:sp>
        <p:nvSpPr>
          <p:cNvPr id="82" name="Text Placeholder 3"/>
          <p:cNvSpPr>
            <a:spLocks noGrp="1"/>
          </p:cNvSpPr>
          <p:nvPr>
            <p:ph type="body" sz="quarter" idx="21"/>
          </p:nvPr>
        </p:nvSpPr>
        <p:spPr>
          <a:xfrm>
            <a:off x="839790" y="2057400"/>
            <a:ext cx="3932236" cy="3811588"/>
          </a:xfrm>
          <a:prstGeom prst="rect">
            <a:avLst/>
          </a:prstGeom>
        </p:spPr>
        <p:txBody>
          <a:bodyPr/>
          <a:lstStyle/>
          <a:p>
            <a:endParaRP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6"/>
            </a:gs>
            <a:gs pos="100000">
              <a:srgbClr val="F2F2F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2" y="365125"/>
            <a:ext cx="10515601"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2" y="1825625"/>
            <a:ext cx="10515601"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80147" y="6406788"/>
            <a:ext cx="273654" cy="264253"/>
          </a:xfrm>
          <a:prstGeom prst="rect">
            <a:avLst/>
          </a:prstGeom>
          <a:ln w="12700">
            <a:miter lim="400000"/>
          </a:ln>
        </p:spPr>
        <p:txBody>
          <a:bodyPr wrap="none" lIns="45718" tIns="45718" rIns="45718" bIns="45718" anchor="ctr">
            <a:spAutoFit/>
          </a:bodyPr>
          <a:lstStyle>
            <a:lvl1pPr algn="r">
              <a:defRPr sz="1200">
                <a:solidFill>
                  <a:srgbClr val="888888"/>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txStyles>
    <p:titleStyle>
      <a:lvl1pPr marL="0" marR="0" indent="0" algn="l" defTabSz="914411"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1pPr>
      <a:lvl2pPr marL="0" marR="0" indent="0" algn="l" defTabSz="914411"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2pPr>
      <a:lvl3pPr marL="0" marR="0" indent="0" algn="l" defTabSz="914411"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3pPr>
      <a:lvl4pPr marL="0" marR="0" indent="0" algn="l" defTabSz="914411"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4pPr>
      <a:lvl5pPr marL="0" marR="0" indent="0" algn="l" defTabSz="914411"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5pPr>
      <a:lvl6pPr marL="0" marR="0" indent="0" algn="l" defTabSz="914411"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6pPr>
      <a:lvl7pPr marL="0" marR="0" indent="0" algn="l" defTabSz="914411"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7pPr>
      <a:lvl8pPr marL="0" marR="0" indent="0" algn="l" defTabSz="914411"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8pPr>
      <a:lvl9pPr marL="0" marR="0" indent="0" algn="l" defTabSz="914411"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a:ea typeface="Arial"/>
          <a:cs typeface="Arial"/>
          <a:sym typeface="Arial"/>
        </a:defRPr>
      </a:lvl9pPr>
    </p:titleStyle>
    <p:bodyStyle>
      <a:lvl1pPr marL="228603" marR="0" indent="-228603" algn="l" defTabSz="914411"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1pPr>
      <a:lvl2pPr marL="723907" marR="0" indent="-266703" algn="l" defTabSz="914411"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2pPr>
      <a:lvl3pPr marL="1234454" marR="0" indent="-320044" algn="l" defTabSz="914411"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3pPr>
      <a:lvl4pPr marL="1727220" marR="0" indent="-355603" algn="l" defTabSz="914411"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4pPr>
      <a:lvl5pPr marL="2184426" marR="0" indent="-355604" algn="l" defTabSz="914411"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5pPr>
      <a:lvl6pPr marL="2641632" marR="0" indent="-355604" algn="l" defTabSz="914411"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6pPr>
      <a:lvl7pPr marL="3098837" marR="0" indent="-355604" algn="l" defTabSz="914411"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7pPr>
      <a:lvl8pPr marL="3556044" marR="0" indent="-355605" algn="l" defTabSz="914411"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8pPr>
      <a:lvl9pPr marL="4013248" marR="0" indent="-355603" algn="l" defTabSz="914411"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a:ea typeface="Arial"/>
          <a:cs typeface="Arial"/>
          <a:sym typeface="Aria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6"/>
            </a:gs>
            <a:gs pos="100000">
              <a:srgbClr val="F2F2F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7260" y="6404292"/>
            <a:ext cx="256541" cy="269241"/>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809218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457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914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1371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18288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22860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27432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32004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365760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6F6F6"/>
            </a:gs>
            <a:gs pos="100000">
              <a:srgbClr val="F2F2F2"/>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ctr">
            <a:normAutofit/>
          </a:bodyPr>
          <a:lstStyle/>
          <a:p>
            <a:r>
              <a:rPr dirty="0"/>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097262" y="6404293"/>
            <a:ext cx="256539"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Corbel"/>
                <a:ea typeface="Corbel"/>
                <a:cs typeface="Corbel"/>
                <a:sym typeface="Corbel"/>
              </a:defRPr>
            </a:lvl1pPr>
          </a:lstStyle>
          <a:p>
            <a:fld id="{86CB4B4D-7CA3-9044-876B-883B54F8677D}" type="slidenum">
              <a:t>‹#›</a:t>
            </a:fld>
            <a:endParaRPr/>
          </a:p>
        </p:txBody>
      </p:sp>
    </p:spTree>
    <p:extLst>
      <p:ext uri="{BB962C8B-B14F-4D97-AF65-F5344CB8AC3E}">
        <p14:creationId xmlns:p14="http://schemas.microsoft.com/office/powerpoint/2010/main" val="157007505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orbel"/>
          <a:ea typeface="Corbel"/>
          <a:cs typeface="Corbel"/>
          <a:sym typeface="Corbel"/>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Corbel"/>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Corbel"/>
          <a:ea typeface="Corbel"/>
          <a:cs typeface="Corbel"/>
          <a:sym typeface="Corbel"/>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orbe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5.pn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5.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hyperlink" Target="https://www.worldatlas.com/news/the-budding-industry-of-growing-personal-forests.html" TargetMode="External"/><Relationship Id="rId3" Type="http://schemas.openxmlformats.org/officeDocument/2006/relationships/image" Target="../media/image20.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20.png"/><Relationship Id="rId7" Type="http://schemas.openxmlformats.org/officeDocument/2006/relationships/hyperlink" Target="https://www.ivn.nl/tinyforest/handbook-tiny-forest-english-vers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6.png"/><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extension.wsu.edu/about-extension/extension-is-for-everyone/"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2.gif"/><Relationship Id="rId5" Type="http://schemas.openxmlformats.org/officeDocument/2006/relationships/image" Target="../media/image11.jpe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62.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0.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www.fs.usda.gov/wildflowers/plant-of-the-week/camassia_quamash.shtml" TargetMode="External"/><Relationship Id="rId5" Type="http://schemas.openxmlformats.org/officeDocument/2006/relationships/image" Target="../media/image66.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5.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hyperlink" Target="https://www.atlasobscura.com/places/pando-the-trembling-giant" TargetMode="External"/><Relationship Id="rId3" Type="http://schemas.openxmlformats.org/officeDocument/2006/relationships/image" Target="../media/image20.png"/><Relationship Id="rId7"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65.png"/><Relationship Id="rId4" Type="http://schemas.openxmlformats.org/officeDocument/2006/relationships/image" Target="../media/image5.png"/><Relationship Id="rId9" Type="http://schemas.openxmlformats.org/officeDocument/2006/relationships/hyperlink" Target="https://www.quora.com/Is-stinging-nettle-plant-soup-dangerous-to-consume-What-if-its-not-cooked-right"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20.png"/><Relationship Id="rId7" Type="http://schemas.openxmlformats.org/officeDocument/2006/relationships/image" Target="../media/image7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20.png"/><Relationship Id="rId7"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5.png"/><Relationship Id="rId4" Type="http://schemas.openxmlformats.org/officeDocument/2006/relationships/image" Target="../media/image14.jpe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5.png"/><Relationship Id="rId7" Type="http://schemas.openxmlformats.org/officeDocument/2006/relationships/image" Target="../media/image86.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png"/><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8" Type="http://schemas.openxmlformats.org/officeDocument/2006/relationships/hyperlink" Target="https://treecouncil.org.uk/trees-outside-woodland-project-secures-additional-2m-funding/" TargetMode="External"/><Relationship Id="rId3" Type="http://schemas.openxmlformats.org/officeDocument/2006/relationships/image" Target="../media/image20.png"/><Relationship Id="rId7"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5.png"/><Relationship Id="rId9" Type="http://schemas.openxmlformats.org/officeDocument/2006/relationships/hyperlink" Target="https://www.youtube.com/watch?v=0VizWfEIW1U"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91.png"/><Relationship Id="rId4" Type="http://schemas.openxmlformats.org/officeDocument/2006/relationships/hyperlink" Target="https://www.globalforestwatch.org/map"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2.png"/><Relationship Id="rId7" Type="http://schemas.openxmlformats.org/officeDocument/2006/relationships/image" Target="../media/image95.gi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4.jpeg"/><Relationship Id="rId11" Type="http://schemas.openxmlformats.org/officeDocument/2006/relationships/image" Target="../media/image8.png"/><Relationship Id="rId5" Type="http://schemas.openxmlformats.org/officeDocument/2006/relationships/image" Target="../media/image93.png"/><Relationship Id="rId10" Type="http://schemas.openxmlformats.org/officeDocument/2006/relationships/hyperlink" Target="https://www.facebook.com/WSUMGProgram" TargetMode="External"/><Relationship Id="rId4" Type="http://schemas.openxmlformats.org/officeDocument/2006/relationships/image" Target="../media/image5.png"/><Relationship Id="rId9" Type="http://schemas.openxmlformats.org/officeDocument/2006/relationships/hyperlink" Target="https://extension.wsu.edu/pierce/mg/"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inverse.com/science/mini-forests" TargetMode="External"/><Relationship Id="rId7" Type="http://schemas.openxmlformats.org/officeDocument/2006/relationships/hyperlink" Target="https://www.sugiproject.com/projects/healing-forest" TargetMode="External"/><Relationship Id="rId2" Type="http://schemas.openxmlformats.org/officeDocument/2006/relationships/hyperlink" Target="https://alaskamagazine.com/travel/southeast-alaska/the-tongass-national-forest/" TargetMode="External"/><Relationship Id="rId1" Type="http://schemas.openxmlformats.org/officeDocument/2006/relationships/slideLayout" Target="../slideLayouts/slideLayout2.xml"/><Relationship Id="rId6" Type="http://schemas.openxmlformats.org/officeDocument/2006/relationships/hyperlink" Target="https://www.sugiproject.com/projects/bulu" TargetMode="External"/><Relationship Id="rId5" Type="http://schemas.openxmlformats.org/officeDocument/2006/relationships/hyperlink" Target="https://www.ivn.nl/tinyforest/handbook-tiny-forest-english-version" TargetMode="External"/><Relationship Id="rId4" Type="http://schemas.openxmlformats.org/officeDocument/2006/relationships/hyperlink" Target="https://www.worldatlas.com/news/the-budding-industry-of-growing-personal-forests.html"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hyperlink" Target="https://www.agric.wa.gov.au/soil-constraints/soil-texture-estimating-hand"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7.gif"/><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gi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hyperlink" Target="https://www.sugiproject.com" TargetMode="External"/><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gif"/><Relationship Id="rId5" Type="http://schemas.openxmlformats.org/officeDocument/2006/relationships/image" Target="../media/image5.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0.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inverse.com/science/mini-forests" TargetMode="External"/><Relationship Id="rId5" Type="http://schemas.openxmlformats.org/officeDocument/2006/relationships/image" Target="../media/image7.gif"/><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More Trees Please"/>
          <p:cNvSpPr txBox="1">
            <a:spLocks noGrp="1"/>
          </p:cNvSpPr>
          <p:nvPr>
            <p:ph type="title"/>
          </p:nvPr>
        </p:nvSpPr>
        <p:spPr>
          <a:xfrm>
            <a:off x="5708667" y="1681452"/>
            <a:ext cx="5960245" cy="681388"/>
          </a:xfrm>
          <a:prstGeom prst="rect">
            <a:avLst/>
          </a:prstGeom>
        </p:spPr>
        <p:txBody>
          <a:bodyPr lIns="0" tIns="0" rIns="0" bIns="0"/>
          <a:lstStyle/>
          <a:p>
            <a:pPr algn="l" defTabSz="833383">
              <a:defRPr sz="4802">
                <a:solidFill>
                  <a:srgbClr val="AA0D35"/>
                </a:solidFill>
              </a:defRPr>
            </a:pPr>
            <a:r>
              <a:rPr dirty="0"/>
              <a:t>More </a:t>
            </a:r>
            <a:r>
              <a:rPr i="1" dirty="0"/>
              <a:t>Trees</a:t>
            </a:r>
            <a:r>
              <a:rPr dirty="0"/>
              <a:t> Please</a:t>
            </a:r>
          </a:p>
        </p:txBody>
      </p:sp>
      <p:pic>
        <p:nvPicPr>
          <p:cNvPr id="120"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5873" y="113680"/>
            <a:ext cx="1059288" cy="1024684"/>
          </a:xfrm>
          <a:prstGeom prst="rect">
            <a:avLst/>
          </a:prstGeom>
          <a:ln w="12700">
            <a:miter lim="400000"/>
          </a:ln>
        </p:spPr>
      </p:pic>
      <p:pic>
        <p:nvPicPr>
          <p:cNvPr id="111" name="Hands holding tree starts" descr="Hands holding tree starts"/>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32584" y="-2"/>
            <a:ext cx="5203674" cy="6858002"/>
          </a:xfrm>
          <a:prstGeom prst="rect">
            <a:avLst/>
          </a:prstGeom>
          <a:ln w="12700">
            <a:miter lim="400000"/>
          </a:ln>
        </p:spPr>
      </p:pic>
      <p:sp>
        <p:nvSpPr>
          <p:cNvPr id="123" name="TextBox 2"/>
          <p:cNvSpPr txBox="1"/>
          <p:nvPr/>
        </p:nvSpPr>
        <p:spPr>
          <a:xfrm>
            <a:off x="1407891" y="6493876"/>
            <a:ext cx="2768675" cy="2888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atin typeface="Arial"/>
                <a:ea typeface="Arial"/>
                <a:cs typeface="Arial"/>
                <a:sym typeface="Arial"/>
              </a:defRPr>
            </a:lvl1pPr>
          </a:lstStyle>
          <a:p>
            <a:r>
              <a:t>Photo courtesy of @sugiproject</a:t>
            </a:r>
          </a:p>
        </p:txBody>
      </p:sp>
      <p:pic>
        <p:nvPicPr>
          <p:cNvPr id="116" name="Picture 8" descr="WSU Cougar head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04454" y="279874"/>
            <a:ext cx="2768675" cy="681387"/>
          </a:xfrm>
          <a:prstGeom prst="rect">
            <a:avLst/>
          </a:prstGeom>
          <a:ln w="12700">
            <a:miter lim="400000"/>
          </a:ln>
        </p:spPr>
      </p:pic>
      <p:sp>
        <p:nvSpPr>
          <p:cNvPr id="112" name="Rectangle 7">
            <a:extLst>
              <a:ext uri="{C183D7F6-B498-43B3-948B-1728B52AA6E4}">
                <adec:decorative xmlns:adec="http://schemas.microsoft.com/office/drawing/2017/decorative" val="1"/>
              </a:ext>
            </a:extLst>
          </p:cNvPr>
          <p:cNvSpPr/>
          <p:nvPr/>
        </p:nvSpPr>
        <p:spPr>
          <a:xfrm>
            <a:off x="7947810" y="3256110"/>
            <a:ext cx="1481960" cy="45722"/>
          </a:xfrm>
          <a:prstGeom prst="rect">
            <a:avLst/>
          </a:prstGeom>
          <a:blipFill>
            <a:blip r:embed="rId6" cstate="email">
              <a:extLst>
                <a:ext uri="{28A0092B-C50C-407E-A947-70E740481C1C}">
                  <a14:useLocalDpi xmlns:a14="http://schemas.microsoft.com/office/drawing/2010/main"/>
                </a:ext>
              </a:extLst>
            </a:blip>
            <a:stretch>
              <a:fillRect/>
            </a:stretch>
          </a:blipFill>
          <a:ln w="12700">
            <a:miter lim="400000"/>
          </a:ln>
        </p:spPr>
        <p:txBody>
          <a:bodyPr lIns="45718" tIns="45718" rIns="45718" bIns="45718" anchor="ctr"/>
          <a:lstStyle/>
          <a:p>
            <a:pPr algn="ctr">
              <a:defRPr>
                <a:solidFill>
                  <a:srgbClr val="FF0000"/>
                </a:solidFill>
                <a:latin typeface="Arial"/>
                <a:ea typeface="Arial"/>
                <a:cs typeface="Arial"/>
                <a:sym typeface="Arial"/>
              </a:defRPr>
            </a:pPr>
            <a:endParaRPr/>
          </a:p>
        </p:txBody>
      </p:sp>
      <p:grpSp>
        <p:nvGrpSpPr>
          <p:cNvPr id="115" name="Rectangle 9">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113" name="Rectangle"/>
            <p:cNvSpPr/>
            <p:nvPr/>
          </p:nvSpPr>
          <p:spPr>
            <a:xfrm>
              <a:off x="0" y="127000"/>
              <a:ext cx="12192000" cy="91442"/>
            </a:xfrm>
            <a:prstGeom prst="rect">
              <a:avLst/>
            </a:prstGeom>
            <a:blipFill rotWithShape="1">
              <a:blip r:embed="rId7"/>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114"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pic>
        <p:nvPicPr>
          <p:cNvPr id="117" name="Picture 12">
            <a:extLst>
              <a:ext uri="{C183D7F6-B498-43B3-948B-1728B52AA6E4}">
                <adec:decorative xmlns:adec="http://schemas.microsoft.com/office/drawing/2017/decorative" val="1"/>
              </a:ext>
            </a:extLst>
          </p:cNvPr>
          <p:cNvPicPr>
            <a:picLocks noChangeAspect="1"/>
          </p:cNvPicPr>
          <p:nvPr/>
        </p:nvPicPr>
        <p:blipFill>
          <a:blip r:embed="rId8" cstate="email">
            <a:alphaModFix amt="20000"/>
            <a:extLst>
              <a:ext uri="{28A0092B-C50C-407E-A947-70E740481C1C}">
                <a14:useLocalDpi xmlns:a14="http://schemas.microsoft.com/office/drawing/2010/main"/>
              </a:ext>
            </a:extLst>
          </a:blip>
          <a:srcRect/>
          <a:stretch>
            <a:fillRect/>
          </a:stretch>
        </p:blipFill>
        <p:spPr>
          <a:xfrm>
            <a:off x="5171090" y="-9754"/>
            <a:ext cx="7342231" cy="6766562"/>
          </a:xfrm>
          <a:prstGeom prst="rect">
            <a:avLst/>
          </a:prstGeom>
          <a:ln w="12700">
            <a:miter lim="400000"/>
          </a:ln>
        </p:spPr>
      </p:pic>
      <p:sp>
        <p:nvSpPr>
          <p:cNvPr id="122" name="Title 1"/>
          <p:cNvSpPr txBox="1"/>
          <p:nvPr/>
        </p:nvSpPr>
        <p:spPr>
          <a:xfrm>
            <a:off x="5511301" y="2630298"/>
            <a:ext cx="6195340" cy="5361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lvl1pPr defTabSz="914400">
              <a:lnSpc>
                <a:spcPct val="90000"/>
              </a:lnSpc>
              <a:defRPr sz="2800" i="1">
                <a:solidFill>
                  <a:srgbClr val="AA0D35"/>
                </a:solidFill>
                <a:latin typeface="Arial"/>
                <a:ea typeface="Arial"/>
                <a:cs typeface="Arial"/>
                <a:sym typeface="Arial"/>
              </a:defRPr>
            </a:lvl1pPr>
          </a:lstStyle>
          <a:p>
            <a:r>
              <a:rPr dirty="0"/>
              <a:t>Mini-forests with the Miyawaki Method</a:t>
            </a:r>
          </a:p>
        </p:txBody>
      </p:sp>
      <p:sp>
        <p:nvSpPr>
          <p:cNvPr id="119" name="Title 1"/>
          <p:cNvSpPr txBox="1"/>
          <p:nvPr/>
        </p:nvSpPr>
        <p:spPr>
          <a:xfrm>
            <a:off x="5757391" y="4449734"/>
            <a:ext cx="5862797" cy="88443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chor="b">
            <a:normAutofit/>
          </a:bodyPr>
          <a:lstStyle/>
          <a:p>
            <a:pPr algn="ctr" defTabSz="914400">
              <a:lnSpc>
                <a:spcPct val="90000"/>
              </a:lnSpc>
              <a:defRPr sz="2400">
                <a:latin typeface="Arial"/>
                <a:ea typeface="Arial"/>
                <a:cs typeface="Arial"/>
                <a:sym typeface="Arial"/>
              </a:defRPr>
            </a:pPr>
            <a:r>
              <a:rPr dirty="0"/>
              <a:t>WSU Extension </a:t>
            </a:r>
            <a:endParaRPr sz="6000" dirty="0"/>
          </a:p>
          <a:p>
            <a:pPr algn="ctr" defTabSz="914400">
              <a:lnSpc>
                <a:spcPct val="90000"/>
              </a:lnSpc>
              <a:defRPr sz="2400">
                <a:latin typeface="Arial"/>
                <a:ea typeface="Arial"/>
                <a:cs typeface="Arial"/>
                <a:sym typeface="Arial"/>
              </a:defRPr>
            </a:pPr>
            <a:r>
              <a:rPr dirty="0"/>
              <a:t>Master Gardener Program </a:t>
            </a:r>
          </a:p>
        </p:txBody>
      </p:sp>
      <p:pic>
        <p:nvPicPr>
          <p:cNvPr id="118" name="Picture 6" descr="Extension Master Gardener flower icon."/>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161486" y="5523060"/>
            <a:ext cx="1054610" cy="1054610"/>
          </a:xfrm>
          <a:prstGeom prst="rect">
            <a:avLst/>
          </a:prstGeom>
          <a:ln w="12700">
            <a:miter lim="400000"/>
          </a:ln>
        </p:spPr>
      </p:pic>
      <p:pic>
        <p:nvPicPr>
          <p:cNvPr id="124" name="object 24" descr="WSU and Extension Master Gardener approved badge."/>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272710" y="5843151"/>
            <a:ext cx="919290" cy="921578"/>
          </a:xfrm>
          <a:prstGeom prst="rect">
            <a:avLst/>
          </a:prstGeom>
          <a:ln w="12700">
            <a:miter lim="400000"/>
          </a:ln>
        </p:spPr>
      </p:pic>
      <p:sp>
        <p:nvSpPr>
          <p:cNvPr id="125" name="CC-004"/>
          <p:cNvSpPr txBox="1"/>
          <p:nvPr/>
        </p:nvSpPr>
        <p:spPr>
          <a:xfrm>
            <a:off x="11481216" y="6617448"/>
            <a:ext cx="497994" cy="214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900">
                <a:latin typeface="Arial"/>
                <a:ea typeface="Arial"/>
                <a:cs typeface="Arial"/>
                <a:sym typeface="Arial"/>
              </a:defRPr>
            </a:lvl1pPr>
          </a:lstStyle>
          <a:p>
            <a:r>
              <a:t>CC-004</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194" name="Title 1"/>
          <p:cNvSpPr txBox="1">
            <a:spLocks noGrp="1"/>
          </p:cNvSpPr>
          <p:nvPr>
            <p:ph type="title"/>
          </p:nvPr>
        </p:nvSpPr>
        <p:spPr>
          <a:xfrm>
            <a:off x="713677" y="166499"/>
            <a:ext cx="10490000" cy="1325563"/>
          </a:xfrm>
          <a:prstGeom prst="rect">
            <a:avLst/>
          </a:prstGeom>
        </p:spPr>
        <p:txBody>
          <a:bodyPr/>
          <a:lstStyle>
            <a:lvl1pPr algn="ctr"/>
          </a:lstStyle>
          <a:p>
            <a:r>
              <a:t>Shubhendu Sharma</a:t>
            </a:r>
          </a:p>
        </p:txBody>
      </p:sp>
      <p:sp>
        <p:nvSpPr>
          <p:cNvPr id="195" name="Rectangle 4">
            <a:extLst>
              <a:ext uri="{C183D7F6-B498-43B3-948B-1728B52AA6E4}">
                <adec:decorative xmlns:adec="http://schemas.microsoft.com/office/drawing/2017/decorative" val="1"/>
              </a:ext>
            </a:extLst>
          </p:cNvPr>
          <p:cNvSpPr/>
          <p:nvPr/>
        </p:nvSpPr>
        <p:spPr>
          <a:xfrm flipV="1">
            <a:off x="0" y="2083518"/>
            <a:ext cx="12192000" cy="182009"/>
          </a:xfrm>
          <a:prstGeom prst="rect">
            <a:avLst/>
          </a:prstGeom>
          <a:blipFill>
            <a:blip r:embed="rId4"/>
            <a:stretch>
              <a:fillRect/>
            </a:stretch>
          </a:blipFill>
          <a:ln w="12700">
            <a:miter lim="400000"/>
          </a:ln>
        </p:spPr>
        <p:txBody>
          <a:bodyPr lIns="45718" tIns="45718" rIns="45718" bIns="45718" anchor="ctr"/>
          <a:lstStyle/>
          <a:p>
            <a:pPr algn="ctr">
              <a:defRPr>
                <a:noFill/>
                <a:latin typeface="Arial"/>
                <a:ea typeface="Arial"/>
                <a:cs typeface="Arial"/>
                <a:sym typeface="Arial"/>
              </a:defRPr>
            </a:pPr>
            <a:endParaRPr/>
          </a:p>
        </p:txBody>
      </p:sp>
      <p:pic>
        <p:nvPicPr>
          <p:cNvPr id="196" name="PIcture of Shubhendu Sharma in a mini forest" descr="PIcture of Shubhendu Sharma in a mini forest"/>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86810" y="1577313"/>
            <a:ext cx="8418381" cy="4847962"/>
          </a:xfrm>
          <a:prstGeom prst="rect">
            <a:avLst/>
          </a:prstGeom>
          <a:ln w="12700">
            <a:miter lim="400000"/>
          </a:ln>
        </p:spPr>
      </p:pic>
      <p:pic>
        <p:nvPicPr>
          <p:cNvPr id="197" name="Picture 6" descr="Afforest logo."/>
          <p:cNvPicPr>
            <a:picLocks noChangeAspect="1"/>
          </p:cNvPicPr>
          <p:nvPr/>
        </p:nvPicPr>
        <p:blipFill>
          <a:blip r:embed="rId6"/>
          <a:stretch>
            <a:fillRect/>
          </a:stretch>
        </p:blipFill>
        <p:spPr>
          <a:xfrm>
            <a:off x="336787" y="5470054"/>
            <a:ext cx="3585474" cy="1140834"/>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202" name="Rectangle 7">
            <a:extLst>
              <a:ext uri="{C183D7F6-B498-43B3-948B-1728B52AA6E4}">
                <adec:decorative xmlns:adec="http://schemas.microsoft.com/office/drawing/2017/decorative" val="1"/>
              </a:ext>
            </a:extLst>
          </p:cNvPr>
          <p:cNvSpPr/>
          <p:nvPr/>
        </p:nvSpPr>
        <p:spPr>
          <a:xfrm flipV="1">
            <a:off x="-2" y="2083521"/>
            <a:ext cx="4219885" cy="91442"/>
          </a:xfrm>
          <a:prstGeom prst="rect">
            <a:avLst/>
          </a:prstGeom>
          <a:blipFill>
            <a:blip r:embed="rId4" cstate="email">
              <a:extLst>
                <a:ext uri="{28A0092B-C50C-407E-A947-70E740481C1C}">
                  <a14:useLocalDpi xmlns:a14="http://schemas.microsoft.com/office/drawing/2010/main"/>
                </a:ext>
              </a:extLst>
            </a:blip>
            <a:stretch>
              <a:fillRect/>
            </a:stretch>
          </a:blipFill>
          <a:ln w="12700">
            <a:miter lim="400000"/>
          </a:ln>
        </p:spPr>
        <p:txBody>
          <a:bodyPr lIns="45718" tIns="45718" rIns="45718" bIns="45718" anchor="ctr"/>
          <a:lstStyle/>
          <a:p>
            <a:pPr algn="ctr">
              <a:defRPr>
                <a:noFill/>
                <a:latin typeface="Arial"/>
                <a:ea typeface="Arial"/>
                <a:cs typeface="Arial"/>
                <a:sym typeface="Arial"/>
              </a:defRPr>
            </a:pPr>
            <a:endParaRPr/>
          </a:p>
        </p:txBody>
      </p:sp>
      <p:grpSp>
        <p:nvGrpSpPr>
          <p:cNvPr id="205" name="Rectangle 6">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203" name="Rectangle"/>
            <p:cNvSpPr/>
            <p:nvPr/>
          </p:nvSpPr>
          <p:spPr>
            <a:xfrm>
              <a:off x="0" y="127000"/>
              <a:ext cx="12192000" cy="91442"/>
            </a:xfrm>
            <a:prstGeom prst="rect">
              <a:avLst/>
            </a:prstGeom>
            <a:blipFill rotWithShape="1">
              <a:blip r:embed="rId5"/>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204"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sp>
        <p:nvSpPr>
          <p:cNvPr id="207" name="Subtitle 2"/>
          <p:cNvSpPr txBox="1">
            <a:spLocks noGrp="1"/>
          </p:cNvSpPr>
          <p:nvPr>
            <p:ph type="title" idx="4294967295"/>
          </p:nvPr>
        </p:nvSpPr>
        <p:spPr>
          <a:xfrm>
            <a:off x="331477" y="2687446"/>
            <a:ext cx="3556925" cy="2162605"/>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spAutoFit/>
          </a:bodyPr>
          <a:lstStyle/>
          <a:p>
            <a:pPr marL="342903" marR="0" lvl="0" indent="-342903" algn="l" defTabSz="457200" rtl="0" eaLnBrk="1" fontAlgn="auto" latinLnBrk="0" hangingPunct="0">
              <a:lnSpc>
                <a:spcPct val="100000"/>
              </a:lnSpc>
              <a:spcBef>
                <a:spcPts val="200"/>
              </a:spcBef>
              <a:spcAft>
                <a:spcPts val="0"/>
              </a:spcAft>
              <a:buClr>
                <a:srgbClr val="C00000"/>
              </a:buClr>
              <a:buSzPct val="100000"/>
              <a:buFontTx/>
              <a:buChar char="▪"/>
              <a:tabLst/>
              <a:defRPr sz="2800">
                <a:latin typeface="Arial"/>
                <a:ea typeface="Arial"/>
                <a:cs typeface="Arial"/>
                <a:sym typeface="Arial"/>
              </a:defRPr>
            </a:pP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What are Pioneer species of plants?</a:t>
            </a:r>
            <a:endParaRPr kumimoji="0" lang="en-US" sz="2800" b="0" i="0" u="none" strike="noStrike" kern="0" cap="none" spc="0" normalizeH="0" baseline="0" noProof="0" dirty="0">
              <a:ln>
                <a:noFill/>
              </a:ln>
              <a:solidFill>
                <a:srgbClr val="E9E9E9"/>
              </a:solidFill>
              <a:effectLst/>
              <a:uLnTx/>
              <a:uFillTx/>
              <a:latin typeface="Arial"/>
              <a:ea typeface="Arial"/>
              <a:cs typeface="Arial"/>
              <a:sym typeface="Arial"/>
            </a:endParaRPr>
          </a:p>
          <a:p>
            <a:pPr marL="0" marR="0" lvl="0" indent="0" algn="l" defTabSz="457200" rtl="0" eaLnBrk="1" fontAlgn="auto" latinLnBrk="0" hangingPunct="0">
              <a:lnSpc>
                <a:spcPct val="100000"/>
              </a:lnSpc>
              <a:spcBef>
                <a:spcPts val="200"/>
              </a:spcBef>
              <a:spcAft>
                <a:spcPts val="0"/>
              </a:spcAft>
              <a:buClrTx/>
              <a:buSzTx/>
              <a:buFontTx/>
              <a:buNone/>
              <a:tabLst/>
              <a:defRPr sz="2800">
                <a:solidFill>
                  <a:srgbClr val="E9E9E9"/>
                </a:solidFill>
                <a:latin typeface="Arial"/>
                <a:ea typeface="Arial"/>
                <a:cs typeface="Arial"/>
                <a:sym typeface="Arial"/>
              </a:defRPr>
            </a:pPr>
            <a:endParaRPr kumimoji="0" lang="en-US" sz="2800" b="0" i="0" u="none" strike="noStrike" kern="0" cap="none" spc="0" normalizeH="0" baseline="0" noProof="0" dirty="0">
              <a:ln>
                <a:noFill/>
              </a:ln>
              <a:solidFill>
                <a:srgbClr val="E9E9E9"/>
              </a:solidFill>
              <a:effectLst/>
              <a:uLnTx/>
              <a:uFillTx/>
              <a:latin typeface="Arial"/>
              <a:ea typeface="Arial"/>
              <a:cs typeface="Arial"/>
              <a:sym typeface="Arial"/>
            </a:endParaRPr>
          </a:p>
          <a:p>
            <a:pPr marL="342903" marR="0" lvl="0" indent="-342903" algn="l" defTabSz="457200" rtl="0" eaLnBrk="1" fontAlgn="auto" latinLnBrk="0" hangingPunct="0">
              <a:lnSpc>
                <a:spcPct val="100000"/>
              </a:lnSpc>
              <a:spcBef>
                <a:spcPts val="200"/>
              </a:spcBef>
              <a:spcAft>
                <a:spcPts val="0"/>
              </a:spcAft>
              <a:buClr>
                <a:srgbClr val="C00000"/>
              </a:buClr>
              <a:buSzPct val="100000"/>
              <a:buFontTx/>
              <a:buChar char="▪"/>
              <a:tabLst/>
              <a:defRPr sz="2800">
                <a:latin typeface="Arial"/>
                <a:ea typeface="Arial"/>
                <a:cs typeface="Arial"/>
                <a:sym typeface="Arial"/>
              </a:defRPr>
            </a:pP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What are Climactic species of plants?</a:t>
            </a:r>
          </a:p>
        </p:txBody>
      </p:sp>
      <p:pic>
        <p:nvPicPr>
          <p:cNvPr id="210" name="Picture 20" descr="Plant biodiversity ico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2429" y="405772"/>
            <a:ext cx="1638025" cy="1477493"/>
          </a:xfrm>
          <a:prstGeom prst="rect">
            <a:avLst/>
          </a:prstGeom>
          <a:ln w="12700">
            <a:miter lim="400000"/>
          </a:ln>
        </p:spPr>
      </p:pic>
      <p:pic>
        <p:nvPicPr>
          <p:cNvPr id="208" name="Graphic showing Natural vegetation succession as forests regrow after wildfires" descr="Graphic showing Natural vegetation succession as forests regrow after wildfires"/>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3994010" y="405773"/>
            <a:ext cx="8051697" cy="5981797"/>
          </a:xfrm>
          <a:prstGeom prst="rect">
            <a:avLst/>
          </a:prstGeom>
          <a:ln w="38100">
            <a:solidFill>
              <a:srgbClr val="AA0D35"/>
            </a:solidFill>
          </a:ln>
        </p:spPr>
      </p:pic>
      <p:sp>
        <p:nvSpPr>
          <p:cNvPr id="209" name="TextBox 9"/>
          <p:cNvSpPr txBox="1"/>
          <p:nvPr/>
        </p:nvSpPr>
        <p:spPr>
          <a:xfrm>
            <a:off x="4163550" y="6388667"/>
            <a:ext cx="2384496"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100">
                <a:latin typeface="Arial"/>
                <a:ea typeface="Arial"/>
                <a:cs typeface="Arial"/>
                <a:sym typeface="Arial"/>
              </a:defRPr>
            </a:lvl1pPr>
          </a:lstStyle>
          <a:p>
            <a:r>
              <a:t>Illustration Courtesy of Elara Tanguy </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8" y="14149"/>
            <a:ext cx="12192004" cy="6858004"/>
          </a:xfrm>
          <a:prstGeom prst="rect">
            <a:avLst/>
          </a:prstGeom>
          <a:ln w="12700">
            <a:miter lim="400000"/>
          </a:ln>
        </p:spPr>
      </p:pic>
      <p:sp>
        <p:nvSpPr>
          <p:cNvPr id="215" name="Title 1"/>
          <p:cNvSpPr txBox="1">
            <a:spLocks noGrp="1"/>
          </p:cNvSpPr>
          <p:nvPr>
            <p:ph type="ctrTitle"/>
          </p:nvPr>
        </p:nvSpPr>
        <p:spPr>
          <a:xfrm>
            <a:off x="3444414" y="14149"/>
            <a:ext cx="6181800" cy="569048"/>
          </a:xfrm>
          <a:prstGeom prst="rect">
            <a:avLst/>
          </a:prstGeom>
        </p:spPr>
        <p:txBody>
          <a:bodyPr lIns="0" tIns="0" rIns="0" bIns="0"/>
          <a:lstStyle>
            <a:lvl1pPr>
              <a:defRPr sz="3200" spc="-200">
                <a:solidFill>
                  <a:srgbClr val="404040"/>
                </a:solidFill>
              </a:defRPr>
            </a:lvl1pPr>
          </a:lstStyle>
          <a:p>
            <a:r>
              <a:rPr dirty="0"/>
              <a:t>Miyawaki Time Line</a:t>
            </a:r>
          </a:p>
        </p:txBody>
      </p:sp>
      <p:sp>
        <p:nvSpPr>
          <p:cNvPr id="216" name="Rectangle 7">
            <a:extLst>
              <a:ext uri="{C183D7F6-B498-43B3-948B-1728B52AA6E4}">
                <adec:decorative xmlns:adec="http://schemas.microsoft.com/office/drawing/2017/decorative" val="1"/>
              </a:ext>
            </a:extLst>
          </p:cNvPr>
          <p:cNvSpPr/>
          <p:nvPr/>
        </p:nvSpPr>
        <p:spPr>
          <a:xfrm flipV="1">
            <a:off x="0" y="2083521"/>
            <a:ext cx="5352585" cy="91442"/>
          </a:xfrm>
          <a:prstGeom prst="rect">
            <a:avLst/>
          </a:prstGeom>
          <a:blipFill>
            <a:blip r:embed="rId4" cstate="email">
              <a:extLst>
                <a:ext uri="{28A0092B-C50C-407E-A947-70E740481C1C}">
                  <a14:useLocalDpi xmlns:a14="http://schemas.microsoft.com/office/drawing/2010/main"/>
                </a:ext>
              </a:extLst>
            </a:blip>
            <a:stretch>
              <a:fillRect/>
            </a:stretch>
          </a:blipFill>
          <a:ln w="12700">
            <a:miter lim="400000"/>
          </a:ln>
        </p:spPr>
        <p:txBody>
          <a:bodyPr lIns="45718" tIns="45718" rIns="45718" bIns="45718" anchor="ctr"/>
          <a:lstStyle/>
          <a:p>
            <a:pPr algn="ctr">
              <a:defRPr>
                <a:noFill/>
                <a:latin typeface="Arial"/>
                <a:ea typeface="Arial"/>
                <a:cs typeface="Arial"/>
                <a:sym typeface="Arial"/>
              </a:defRPr>
            </a:pPr>
            <a:endParaRPr/>
          </a:p>
        </p:txBody>
      </p:sp>
      <p:grpSp>
        <p:nvGrpSpPr>
          <p:cNvPr id="219" name="Rectangle 6">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217" name="Rectangle"/>
            <p:cNvSpPr/>
            <p:nvPr/>
          </p:nvSpPr>
          <p:spPr>
            <a:xfrm>
              <a:off x="0" y="127000"/>
              <a:ext cx="12192000" cy="91442"/>
            </a:xfrm>
            <a:prstGeom prst="rect">
              <a:avLst/>
            </a:prstGeom>
            <a:blipFill rotWithShape="1">
              <a:blip r:embed="rId5"/>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218"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sp>
        <p:nvSpPr>
          <p:cNvPr id="220" name="Subtitle 2"/>
          <p:cNvSpPr txBox="1"/>
          <p:nvPr/>
        </p:nvSpPr>
        <p:spPr>
          <a:xfrm>
            <a:off x="511477" y="2901745"/>
            <a:ext cx="3651942" cy="29013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nSpc>
                <a:spcPct val="150000"/>
              </a:lnSpc>
              <a:spcBef>
                <a:spcPts val="200"/>
              </a:spcBef>
              <a:defRPr sz="2800">
                <a:latin typeface="Arial"/>
                <a:ea typeface="Arial"/>
                <a:cs typeface="Arial"/>
                <a:sym typeface="Arial"/>
              </a:defRPr>
            </a:lvl1pPr>
          </a:lstStyle>
          <a:p>
            <a:r>
              <a:t>How is the Miyawaki Method used to establish a forest different from Natural Succession? </a:t>
            </a:r>
          </a:p>
        </p:txBody>
      </p:sp>
      <p:pic>
        <p:nvPicPr>
          <p:cNvPr id="221" name="Picture 20">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38216" y="467257"/>
            <a:ext cx="1638025" cy="1477493"/>
          </a:xfrm>
          <a:prstGeom prst="rect">
            <a:avLst/>
          </a:prstGeom>
          <a:ln w="12700">
            <a:miter lim="400000"/>
          </a:ln>
        </p:spPr>
      </p:pic>
      <p:pic>
        <p:nvPicPr>
          <p:cNvPr id="222" name="Graphic showing Natural vegetation succession as forests regrow after wildfires" descr="Graphic showing Natural vegetation succession as forests regrow after wildfires"/>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628476" y="740933"/>
            <a:ext cx="7396988" cy="5832333"/>
          </a:xfrm>
          <a:prstGeom prst="rect">
            <a:avLst/>
          </a:prstGeom>
          <a:ln w="38100">
            <a:solidFill>
              <a:srgbClr val="AA0D35"/>
            </a:solidFill>
          </a:ln>
        </p:spPr>
      </p:pic>
      <p:sp>
        <p:nvSpPr>
          <p:cNvPr id="223" name="TextBox 9"/>
          <p:cNvSpPr txBox="1"/>
          <p:nvPr/>
        </p:nvSpPr>
        <p:spPr>
          <a:xfrm>
            <a:off x="4903749" y="6214605"/>
            <a:ext cx="2384496" cy="2392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100">
                <a:latin typeface="Arial"/>
                <a:ea typeface="Arial"/>
                <a:cs typeface="Arial"/>
                <a:sym typeface="Arial"/>
              </a:defRPr>
            </a:lvl1pPr>
          </a:lstStyle>
          <a:p>
            <a:r>
              <a:t>Illustration Courtesy of Elara Tanguy </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228" name="Title 1"/>
          <p:cNvSpPr txBox="1">
            <a:spLocks noGrp="1"/>
          </p:cNvSpPr>
          <p:nvPr>
            <p:ph type="ctrTitle"/>
          </p:nvPr>
        </p:nvSpPr>
        <p:spPr>
          <a:xfrm>
            <a:off x="2248523" y="474990"/>
            <a:ext cx="3309667" cy="1311278"/>
          </a:xfrm>
          <a:prstGeom prst="rect">
            <a:avLst/>
          </a:prstGeom>
        </p:spPr>
        <p:txBody>
          <a:bodyPr lIns="0" tIns="0" rIns="0" bIns="0"/>
          <a:lstStyle>
            <a:lvl1pPr>
              <a:defRPr sz="2800" spc="-200">
                <a:solidFill>
                  <a:srgbClr val="404040"/>
                </a:solidFill>
              </a:defRPr>
            </a:lvl1pPr>
          </a:lstStyle>
          <a:p>
            <a:r>
              <a:t>Planning What and How to plant a Miyawaki Forest?</a:t>
            </a:r>
          </a:p>
        </p:txBody>
      </p:sp>
      <p:sp>
        <p:nvSpPr>
          <p:cNvPr id="229" name="Rectangle 7">
            <a:extLst>
              <a:ext uri="{C183D7F6-B498-43B3-948B-1728B52AA6E4}">
                <adec:decorative xmlns:adec="http://schemas.microsoft.com/office/drawing/2017/decorative" val="1"/>
              </a:ext>
            </a:extLst>
          </p:cNvPr>
          <p:cNvSpPr/>
          <p:nvPr/>
        </p:nvSpPr>
        <p:spPr>
          <a:xfrm flipV="1">
            <a:off x="-2" y="1918828"/>
            <a:ext cx="6408141" cy="80502"/>
          </a:xfrm>
          <a:prstGeom prst="rect">
            <a:avLst/>
          </a:prstGeom>
          <a:blipFill>
            <a:blip r:embed="rId4" cstate="email">
              <a:extLst>
                <a:ext uri="{28A0092B-C50C-407E-A947-70E740481C1C}">
                  <a14:useLocalDpi xmlns:a14="http://schemas.microsoft.com/office/drawing/2010/main"/>
                </a:ext>
              </a:extLst>
            </a:blip>
            <a:stretch>
              <a:fillRect/>
            </a:stretch>
          </a:blipFill>
          <a:ln w="12700">
            <a:miter lim="400000"/>
          </a:ln>
        </p:spPr>
        <p:txBody>
          <a:bodyPr lIns="45718" tIns="45718" rIns="45718" bIns="45718" anchor="ctr"/>
          <a:lstStyle/>
          <a:p>
            <a:pPr algn="ctr">
              <a:defRPr>
                <a:noFill/>
                <a:latin typeface="Arial"/>
                <a:ea typeface="Arial"/>
                <a:cs typeface="Arial"/>
                <a:sym typeface="Arial"/>
              </a:defRPr>
            </a:pPr>
            <a:endParaRPr/>
          </a:p>
        </p:txBody>
      </p:sp>
      <p:grpSp>
        <p:nvGrpSpPr>
          <p:cNvPr id="232" name="Rectangle 6">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230" name="Rectangle"/>
            <p:cNvSpPr/>
            <p:nvPr/>
          </p:nvSpPr>
          <p:spPr>
            <a:xfrm>
              <a:off x="0" y="127000"/>
              <a:ext cx="12192000" cy="91442"/>
            </a:xfrm>
            <a:prstGeom prst="rect">
              <a:avLst/>
            </a:prstGeom>
            <a:blipFill rotWithShape="1">
              <a:blip r:embed="rId5"/>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231"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sp>
        <p:nvSpPr>
          <p:cNvPr id="233" name="Subtitle 2"/>
          <p:cNvSpPr txBox="1"/>
          <p:nvPr/>
        </p:nvSpPr>
        <p:spPr>
          <a:xfrm>
            <a:off x="45718" y="2034893"/>
            <a:ext cx="5749602" cy="4297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spcBef>
                <a:spcPts val="100"/>
              </a:spcBef>
              <a:defRPr sz="2400">
                <a:latin typeface="Arial"/>
                <a:ea typeface="Arial"/>
                <a:cs typeface="Arial"/>
                <a:sym typeface="Arial"/>
              </a:defRPr>
            </a:pPr>
            <a:r>
              <a:rPr dirty="0"/>
              <a:t>Principles:</a:t>
            </a:r>
            <a:endParaRPr sz="2800" dirty="0">
              <a:solidFill>
                <a:srgbClr val="E9E9E9"/>
              </a:solidFill>
            </a:endParaRPr>
          </a:p>
          <a:p>
            <a:pPr>
              <a:spcBef>
                <a:spcPts val="100"/>
              </a:spcBef>
              <a:defRPr sz="2800">
                <a:solidFill>
                  <a:srgbClr val="E9E9E9"/>
                </a:solidFill>
                <a:latin typeface="Arial"/>
                <a:ea typeface="Arial"/>
                <a:cs typeface="Arial"/>
                <a:sym typeface="Arial"/>
              </a:defRPr>
            </a:pPr>
            <a:endParaRPr sz="2800" dirty="0">
              <a:solidFill>
                <a:srgbClr val="E9E9E9"/>
              </a:solidFill>
            </a:endParaRPr>
          </a:p>
          <a:p>
            <a:pPr marL="342903" indent="-342903">
              <a:spcBef>
                <a:spcPts val="100"/>
              </a:spcBef>
              <a:buClr>
                <a:srgbClr val="C00000"/>
              </a:buClr>
              <a:buSzPct val="95000"/>
              <a:buFont typeface="Arial"/>
              <a:buChar char="✓"/>
              <a:defRPr sz="2400">
                <a:latin typeface="Arial"/>
                <a:ea typeface="Arial"/>
                <a:cs typeface="Arial"/>
                <a:sym typeface="Arial"/>
              </a:defRPr>
            </a:pPr>
            <a:r>
              <a:rPr dirty="0"/>
              <a:t>Select Native plants ideal to the growing conditions of the microclimate</a:t>
            </a:r>
          </a:p>
          <a:p>
            <a:pPr marL="342903" indent="-342903">
              <a:spcBef>
                <a:spcPts val="100"/>
              </a:spcBef>
              <a:buClr>
                <a:srgbClr val="C00000"/>
              </a:buClr>
              <a:buSzPct val="95000"/>
              <a:buFont typeface="Arial"/>
              <a:buChar char="✓"/>
              <a:defRPr sz="2800">
                <a:solidFill>
                  <a:srgbClr val="E9E9E9"/>
                </a:solidFill>
                <a:latin typeface="Arial"/>
                <a:ea typeface="Arial"/>
                <a:cs typeface="Arial"/>
                <a:sym typeface="Arial"/>
              </a:defRPr>
            </a:pPr>
            <a:endParaRPr dirty="0"/>
          </a:p>
          <a:p>
            <a:pPr marL="342903" indent="-342903">
              <a:spcBef>
                <a:spcPts val="100"/>
              </a:spcBef>
              <a:buClr>
                <a:srgbClr val="C00000"/>
              </a:buClr>
              <a:buSzPct val="95000"/>
              <a:buFont typeface="Arial"/>
              <a:buChar char="✓"/>
              <a:defRPr sz="2400">
                <a:latin typeface="Arial"/>
                <a:ea typeface="Arial"/>
                <a:cs typeface="Arial"/>
                <a:sym typeface="Arial"/>
              </a:defRPr>
            </a:pPr>
            <a:r>
              <a:rPr dirty="0"/>
              <a:t>Plant with maximum biodiversity</a:t>
            </a:r>
            <a:endParaRPr sz="2800" dirty="0">
              <a:solidFill>
                <a:srgbClr val="E9E9E9"/>
              </a:solidFill>
            </a:endParaRPr>
          </a:p>
          <a:p>
            <a:pPr marL="342903" indent="-342903">
              <a:spcBef>
                <a:spcPts val="100"/>
              </a:spcBef>
              <a:buClr>
                <a:srgbClr val="C00000"/>
              </a:buClr>
              <a:buSzPct val="95000"/>
              <a:buFont typeface="Arial"/>
              <a:buChar char="✓"/>
              <a:defRPr sz="2800">
                <a:solidFill>
                  <a:srgbClr val="E9E9E9"/>
                </a:solidFill>
                <a:latin typeface="Arial"/>
                <a:ea typeface="Arial"/>
                <a:cs typeface="Arial"/>
                <a:sym typeface="Arial"/>
              </a:defRPr>
            </a:pPr>
            <a:endParaRPr sz="2800" dirty="0">
              <a:solidFill>
                <a:srgbClr val="E9E9E9"/>
              </a:solidFill>
            </a:endParaRPr>
          </a:p>
          <a:p>
            <a:pPr marL="342903" indent="-342903">
              <a:spcBef>
                <a:spcPts val="100"/>
              </a:spcBef>
              <a:buClr>
                <a:srgbClr val="C00000"/>
              </a:buClr>
              <a:buSzPct val="95000"/>
              <a:buFont typeface="Arial"/>
              <a:buChar char="✓"/>
              <a:defRPr sz="2400">
                <a:latin typeface="Arial"/>
                <a:ea typeface="Arial"/>
                <a:cs typeface="Arial"/>
                <a:sym typeface="Arial"/>
              </a:defRPr>
            </a:pPr>
            <a:r>
              <a:rPr dirty="0"/>
              <a:t>Plant densely </a:t>
            </a:r>
            <a:endParaRPr sz="2800" dirty="0">
              <a:solidFill>
                <a:srgbClr val="E9E9E9"/>
              </a:solidFill>
            </a:endParaRPr>
          </a:p>
          <a:p>
            <a:pPr>
              <a:spcBef>
                <a:spcPts val="100"/>
              </a:spcBef>
              <a:defRPr sz="2800">
                <a:solidFill>
                  <a:srgbClr val="E9E9E9"/>
                </a:solidFill>
                <a:latin typeface="Arial"/>
                <a:ea typeface="Arial"/>
                <a:cs typeface="Arial"/>
                <a:sym typeface="Arial"/>
              </a:defRPr>
            </a:pPr>
            <a:endParaRPr sz="2800" dirty="0">
              <a:solidFill>
                <a:srgbClr val="E9E9E9"/>
              </a:solidFill>
            </a:endParaRPr>
          </a:p>
          <a:p>
            <a:pPr marL="342903" indent="-342903">
              <a:spcBef>
                <a:spcPts val="100"/>
              </a:spcBef>
              <a:buClr>
                <a:srgbClr val="C00000"/>
              </a:buClr>
              <a:buSzPct val="95000"/>
              <a:buFont typeface="Arial"/>
              <a:buChar char="✓"/>
              <a:defRPr sz="2400">
                <a:latin typeface="Arial"/>
                <a:ea typeface="Arial"/>
                <a:cs typeface="Arial"/>
                <a:sym typeface="Arial"/>
              </a:defRPr>
            </a:pPr>
            <a:r>
              <a:rPr dirty="0"/>
              <a:t>Consider the potential for the return of native wildlife &amp; pollinators</a:t>
            </a:r>
          </a:p>
        </p:txBody>
      </p:sp>
      <p:pic>
        <p:nvPicPr>
          <p:cNvPr id="234" name="Graphic showing Natural vegetation succession as forests regrow after wildfires" descr="Graphic showing Natural vegetation succession as forests regrow after wildfires using two different methods."/>
          <p:cNvPicPr>
            <a:picLocks noChangeAspect="1"/>
          </p:cNvPicPr>
          <p:nvPr/>
        </p:nvPicPr>
        <p:blipFill>
          <a:blip r:embed="rId6"/>
          <a:stretch>
            <a:fillRect/>
          </a:stretch>
        </p:blipFill>
        <p:spPr>
          <a:xfrm>
            <a:off x="6039043" y="53744"/>
            <a:ext cx="6065012" cy="6712816"/>
          </a:xfrm>
          <a:prstGeom prst="rect">
            <a:avLst/>
          </a:prstGeom>
          <a:ln w="38100">
            <a:solidFill>
              <a:srgbClr val="AA0D35"/>
            </a:solidFill>
          </a:ln>
        </p:spPr>
      </p:pic>
      <p:pic>
        <p:nvPicPr>
          <p:cNvPr id="235" name="Picture 20">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8636" y="289240"/>
            <a:ext cx="1638025" cy="1477493"/>
          </a:xfrm>
          <a:prstGeom prst="rect">
            <a:avLst/>
          </a:prstGeom>
          <a:ln w="12700">
            <a:miter lim="400000"/>
          </a:ln>
        </p:spPr>
      </p:pic>
      <p:sp>
        <p:nvSpPr>
          <p:cNvPr id="236" name="TextBox 1"/>
          <p:cNvSpPr txBox="1"/>
          <p:nvPr/>
        </p:nvSpPr>
        <p:spPr>
          <a:xfrm>
            <a:off x="6141718" y="6496922"/>
            <a:ext cx="2384567" cy="256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100">
                <a:latin typeface="+mj-lt"/>
                <a:ea typeface="+mj-ea"/>
                <a:cs typeface="+mj-cs"/>
                <a:sym typeface="Helvetica"/>
              </a:defRPr>
            </a:pPr>
            <a:r>
              <a:t>Illustration Courtesy of Elara Tanguy</a:t>
            </a:r>
            <a:r>
              <a:rPr>
                <a:latin typeface="Arial"/>
                <a:ea typeface="Arial"/>
                <a:cs typeface="Arial"/>
                <a:sym typeface="Arial"/>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3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iterate>
                                    <p:tmAbs val="0"/>
                                  </p:iterate>
                                  <p:childTnLst>
                                    <p:set>
                                      <p:cBhvr>
                                        <p:cTn id="9" fill="hold"/>
                                        <p:tgtEl>
                                          <p:spTgt spid="233">
                                            <p:txEl>
                                              <p:pRg st="3" end="3"/>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iterate>
                                    <p:tmAbs val="0"/>
                                  </p:iterate>
                                  <p:childTnLst>
                                    <p:set>
                                      <p:cBhvr>
                                        <p:cTn id="13" fill="hold"/>
                                        <p:tgtEl>
                                          <p:spTgt spid="233">
                                            <p:txEl>
                                              <p:pRg st="4" end="4"/>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1" nodeType="afterEffect">
                                  <p:stCondLst>
                                    <p:cond delay="0"/>
                                  </p:stCondLst>
                                  <p:iterate>
                                    <p:tmAbs val="0"/>
                                  </p:iterate>
                                  <p:childTnLst>
                                    <p:set>
                                      <p:cBhvr>
                                        <p:cTn id="16" fill="hold"/>
                                        <p:tgtEl>
                                          <p:spTgt spid="23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33">
                                            <p:txEl>
                                              <p:pRg st="6" end="6"/>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1" nodeType="afterEffect">
                                  <p:stCondLst>
                                    <p:cond delay="0"/>
                                  </p:stCondLst>
                                  <p:iterate>
                                    <p:tmAbs val="0"/>
                                  </p:iterate>
                                  <p:childTnLst>
                                    <p:set>
                                      <p:cBhvr>
                                        <p:cTn id="23" fill="hold"/>
                                        <p:tgtEl>
                                          <p:spTgt spid="233">
                                            <p:txEl>
                                              <p:pRg st="7" end="7"/>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23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 grpId="1" build="p" bldLvl="5"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241" name="Title 1"/>
          <p:cNvSpPr txBox="1">
            <a:spLocks noGrp="1"/>
          </p:cNvSpPr>
          <p:nvPr>
            <p:ph type="ctrTitle"/>
          </p:nvPr>
        </p:nvSpPr>
        <p:spPr>
          <a:xfrm>
            <a:off x="2561066" y="588349"/>
            <a:ext cx="4556741" cy="984852"/>
          </a:xfrm>
          <a:prstGeom prst="rect">
            <a:avLst/>
          </a:prstGeom>
        </p:spPr>
        <p:txBody>
          <a:bodyPr lIns="0" tIns="0" rIns="0" bIns="0"/>
          <a:lstStyle>
            <a:lvl1pPr>
              <a:defRPr sz="3200" spc="-200">
                <a:solidFill>
                  <a:srgbClr val="404040"/>
                </a:solidFill>
              </a:defRPr>
            </a:lvl1pPr>
          </a:lstStyle>
          <a:p>
            <a:r>
              <a:t>Selecting, Preparing and Maintaining the Site</a:t>
            </a:r>
          </a:p>
        </p:txBody>
      </p:sp>
      <p:sp>
        <p:nvSpPr>
          <p:cNvPr id="242" name="Rectangle 7">
            <a:extLst>
              <a:ext uri="{C183D7F6-B498-43B3-948B-1728B52AA6E4}">
                <adec:decorative xmlns:adec="http://schemas.microsoft.com/office/drawing/2017/decorative" val="1"/>
              </a:ext>
            </a:extLst>
          </p:cNvPr>
          <p:cNvSpPr/>
          <p:nvPr/>
        </p:nvSpPr>
        <p:spPr>
          <a:xfrm flipV="1">
            <a:off x="-2" y="1881084"/>
            <a:ext cx="11830643" cy="91441"/>
          </a:xfrm>
          <a:prstGeom prst="rect">
            <a:avLst/>
          </a:prstGeom>
          <a:blipFill>
            <a:blip r:embed="rId4"/>
            <a:stretch>
              <a:fillRect/>
            </a:stretch>
          </a:blipFill>
          <a:ln w="12700">
            <a:miter lim="400000"/>
          </a:ln>
        </p:spPr>
        <p:txBody>
          <a:bodyPr lIns="45718" tIns="45718" rIns="45718" bIns="45718" anchor="ctr"/>
          <a:lstStyle/>
          <a:p>
            <a:pPr algn="ctr">
              <a:defRPr>
                <a:noFill/>
                <a:latin typeface="Arial"/>
                <a:ea typeface="Arial"/>
                <a:cs typeface="Arial"/>
                <a:sym typeface="Arial"/>
              </a:defRPr>
            </a:pPr>
            <a:endParaRPr/>
          </a:p>
        </p:txBody>
      </p:sp>
      <p:grpSp>
        <p:nvGrpSpPr>
          <p:cNvPr id="245" name="Rectangle 6">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243" name="Rectangle"/>
            <p:cNvSpPr/>
            <p:nvPr/>
          </p:nvSpPr>
          <p:spPr>
            <a:xfrm>
              <a:off x="0" y="127000"/>
              <a:ext cx="12192000" cy="91442"/>
            </a:xfrm>
            <a:prstGeom prst="rect">
              <a:avLst/>
            </a:prstGeom>
            <a:blipFill rotWithShape="1">
              <a:blip r:embed="rId4"/>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244"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pic>
        <p:nvPicPr>
          <p:cNvPr id="249" name="Picture 30" descr="Soil health ic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9758" y="249673"/>
            <a:ext cx="1343203" cy="1522114"/>
          </a:xfrm>
          <a:prstGeom prst="rect">
            <a:avLst/>
          </a:prstGeom>
          <a:ln w="12700">
            <a:miter lim="400000"/>
          </a:ln>
        </p:spPr>
      </p:pic>
      <p:sp>
        <p:nvSpPr>
          <p:cNvPr id="246" name="Subtitle 2"/>
          <p:cNvSpPr txBox="1"/>
          <p:nvPr/>
        </p:nvSpPr>
        <p:spPr>
          <a:xfrm>
            <a:off x="297662" y="2259729"/>
            <a:ext cx="11848618" cy="42986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3" indent="-342903">
              <a:spcBef>
                <a:spcPts val="200"/>
              </a:spcBef>
              <a:buClr>
                <a:srgbClr val="C00000"/>
              </a:buClr>
              <a:buSzPct val="100000"/>
              <a:buFont typeface="Arial"/>
              <a:buChar char="✓"/>
              <a:defRPr sz="2200">
                <a:latin typeface="Arial"/>
                <a:ea typeface="Arial"/>
                <a:cs typeface="Arial"/>
                <a:sym typeface="Arial"/>
              </a:defRPr>
            </a:pPr>
            <a:r>
              <a:rPr dirty="0"/>
              <a:t>Site Selection is often a community decision</a:t>
            </a:r>
            <a:endParaRPr dirty="0">
              <a:solidFill>
                <a:srgbClr val="E9E9E9"/>
              </a:solidFill>
            </a:endParaRPr>
          </a:p>
          <a:p>
            <a:pPr marL="342903" indent="-342903">
              <a:spcBef>
                <a:spcPts val="200"/>
              </a:spcBef>
              <a:buClr>
                <a:srgbClr val="C00000"/>
              </a:buClr>
              <a:buSzPct val="100000"/>
              <a:buFont typeface="Arial"/>
              <a:buChar char="✓"/>
              <a:defRPr sz="2200">
                <a:solidFill>
                  <a:srgbClr val="E9E9E9"/>
                </a:solidFill>
                <a:latin typeface="Arial"/>
                <a:ea typeface="Arial"/>
                <a:cs typeface="Arial"/>
                <a:sym typeface="Arial"/>
              </a:defRPr>
            </a:pPr>
            <a:endParaRPr dirty="0">
              <a:solidFill>
                <a:srgbClr val="E9E9E9"/>
              </a:solidFill>
            </a:endParaRPr>
          </a:p>
          <a:p>
            <a:pPr marL="342903" indent="-342903">
              <a:spcBef>
                <a:spcPts val="200"/>
              </a:spcBef>
              <a:buClr>
                <a:srgbClr val="C00000"/>
              </a:buClr>
              <a:buSzPct val="100000"/>
              <a:buFont typeface="Arial"/>
              <a:buChar char="✓"/>
              <a:defRPr sz="2200">
                <a:latin typeface="Arial"/>
                <a:ea typeface="Arial"/>
                <a:cs typeface="Arial"/>
                <a:sym typeface="Arial"/>
              </a:defRPr>
            </a:pPr>
            <a:r>
              <a:rPr dirty="0"/>
              <a:t>Site Preparation typically requires mechanical and professional assistance </a:t>
            </a:r>
            <a:endParaRPr dirty="0">
              <a:solidFill>
                <a:srgbClr val="E9E9E9"/>
              </a:solidFill>
            </a:endParaRPr>
          </a:p>
          <a:p>
            <a:pPr>
              <a:spcBef>
                <a:spcPts val="200"/>
              </a:spcBef>
              <a:defRPr sz="2200">
                <a:solidFill>
                  <a:srgbClr val="E9E9E9"/>
                </a:solidFill>
                <a:latin typeface="Arial"/>
                <a:ea typeface="Arial"/>
                <a:cs typeface="Arial"/>
                <a:sym typeface="Arial"/>
              </a:defRPr>
            </a:pPr>
            <a:endParaRPr dirty="0">
              <a:solidFill>
                <a:srgbClr val="E9E9E9"/>
              </a:solidFill>
            </a:endParaRPr>
          </a:p>
          <a:p>
            <a:pPr marL="342903" indent="-342903">
              <a:spcBef>
                <a:spcPts val="200"/>
              </a:spcBef>
              <a:buClr>
                <a:srgbClr val="C00000"/>
              </a:buClr>
              <a:buSzPct val="100000"/>
              <a:buFont typeface="Arial"/>
              <a:buChar char="✓"/>
              <a:defRPr sz="2200">
                <a:latin typeface="Arial"/>
                <a:ea typeface="Arial"/>
                <a:cs typeface="Arial"/>
                <a:sym typeface="Arial"/>
              </a:defRPr>
            </a:pPr>
            <a:r>
              <a:rPr dirty="0"/>
              <a:t>Soil Analysis is prescribed</a:t>
            </a:r>
            <a:endParaRPr dirty="0">
              <a:solidFill>
                <a:srgbClr val="E9E9E9"/>
              </a:solidFill>
            </a:endParaRPr>
          </a:p>
          <a:p>
            <a:pPr>
              <a:spcBef>
                <a:spcPts val="200"/>
              </a:spcBef>
              <a:defRPr sz="2200">
                <a:solidFill>
                  <a:srgbClr val="E9E9E9"/>
                </a:solidFill>
                <a:latin typeface="Arial"/>
                <a:ea typeface="Arial"/>
                <a:cs typeface="Arial"/>
                <a:sym typeface="Arial"/>
              </a:defRPr>
            </a:pPr>
            <a:endParaRPr dirty="0">
              <a:solidFill>
                <a:srgbClr val="E9E9E9"/>
              </a:solidFill>
            </a:endParaRPr>
          </a:p>
          <a:p>
            <a:pPr marL="342903" indent="-342903">
              <a:spcBef>
                <a:spcPts val="200"/>
              </a:spcBef>
              <a:buClr>
                <a:srgbClr val="C00000"/>
              </a:buClr>
              <a:buSzPct val="100000"/>
              <a:buFont typeface="Arial"/>
              <a:buChar char="✓"/>
              <a:defRPr sz="2200">
                <a:latin typeface="Arial"/>
                <a:ea typeface="Arial"/>
                <a:cs typeface="Arial"/>
                <a:sym typeface="Arial"/>
              </a:defRPr>
            </a:pPr>
            <a:r>
              <a:rPr dirty="0"/>
              <a:t>Amend Soil as necessary to promote drainage AND Compost!!!</a:t>
            </a:r>
            <a:endParaRPr dirty="0">
              <a:solidFill>
                <a:srgbClr val="E9E9E9"/>
              </a:solidFill>
            </a:endParaRPr>
          </a:p>
          <a:p>
            <a:pPr marL="342903" indent="-342903">
              <a:spcBef>
                <a:spcPts val="200"/>
              </a:spcBef>
              <a:buClr>
                <a:srgbClr val="C00000"/>
              </a:buClr>
              <a:buSzPct val="100000"/>
              <a:buFont typeface="Arial"/>
              <a:buChar char="✓"/>
              <a:defRPr sz="2200">
                <a:solidFill>
                  <a:srgbClr val="E9E9E9"/>
                </a:solidFill>
                <a:latin typeface="Arial"/>
                <a:ea typeface="Arial"/>
                <a:cs typeface="Arial"/>
                <a:sym typeface="Arial"/>
              </a:defRPr>
            </a:pPr>
            <a:endParaRPr dirty="0">
              <a:solidFill>
                <a:srgbClr val="E9E9E9"/>
              </a:solidFill>
            </a:endParaRPr>
          </a:p>
          <a:p>
            <a:pPr marL="342903" indent="-342903">
              <a:spcBef>
                <a:spcPts val="200"/>
              </a:spcBef>
              <a:buClr>
                <a:srgbClr val="C00000"/>
              </a:buClr>
              <a:buSzPct val="100000"/>
              <a:buFont typeface="Arial"/>
              <a:buChar char="✓"/>
              <a:defRPr sz="2200">
                <a:latin typeface="Arial"/>
                <a:ea typeface="Arial"/>
                <a:cs typeface="Arial"/>
                <a:sym typeface="Arial"/>
              </a:defRPr>
            </a:pPr>
            <a:r>
              <a:rPr dirty="0"/>
              <a:t>Readily available local mulch is recommended</a:t>
            </a:r>
            <a:endParaRPr dirty="0">
              <a:solidFill>
                <a:srgbClr val="E9E9E9"/>
              </a:solidFill>
            </a:endParaRPr>
          </a:p>
          <a:p>
            <a:pPr>
              <a:spcBef>
                <a:spcPts val="200"/>
              </a:spcBef>
              <a:defRPr sz="2200">
                <a:solidFill>
                  <a:srgbClr val="E9E9E9"/>
                </a:solidFill>
                <a:latin typeface="Arial"/>
                <a:ea typeface="Arial"/>
                <a:cs typeface="Arial"/>
                <a:sym typeface="Arial"/>
              </a:defRPr>
            </a:pPr>
            <a:endParaRPr dirty="0">
              <a:solidFill>
                <a:srgbClr val="E9E9E9"/>
              </a:solidFill>
            </a:endParaRPr>
          </a:p>
          <a:p>
            <a:pPr marL="342903" indent="-342903">
              <a:spcBef>
                <a:spcPts val="200"/>
              </a:spcBef>
              <a:buClr>
                <a:srgbClr val="C00000"/>
              </a:buClr>
              <a:buSzPct val="100000"/>
              <a:buFont typeface="Arial"/>
              <a:buChar char="✓"/>
              <a:defRPr sz="2200">
                <a:latin typeface="Arial"/>
                <a:ea typeface="Arial"/>
                <a:cs typeface="Arial"/>
                <a:sym typeface="Arial"/>
              </a:defRPr>
            </a:pPr>
            <a:r>
              <a:rPr dirty="0"/>
              <a:t>Depending on local requirements human-managed irrigation and maintenance is necessary for no more than 3 years</a:t>
            </a:r>
          </a:p>
        </p:txBody>
      </p:sp>
      <p:pic>
        <p:nvPicPr>
          <p:cNvPr id="247" name="Image showing people and machinery preparing a site." descr="Image showing people and machinery preparing a sit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7706" y="140921"/>
            <a:ext cx="3886987" cy="2584378"/>
          </a:xfrm>
          <a:prstGeom prst="rect">
            <a:avLst/>
          </a:prstGeom>
          <a:ln w="57150">
            <a:solidFill>
              <a:srgbClr val="AA0D35"/>
            </a:solidFill>
          </a:ln>
        </p:spPr>
      </p:pic>
      <p:sp>
        <p:nvSpPr>
          <p:cNvPr id="248" name="TextBox 8"/>
          <p:cNvSpPr txBox="1"/>
          <p:nvPr/>
        </p:nvSpPr>
        <p:spPr>
          <a:xfrm>
            <a:off x="9110419" y="2716009"/>
            <a:ext cx="2224195"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Arial"/>
                <a:ea typeface="Arial"/>
                <a:cs typeface="Arial"/>
                <a:sym typeface="Arial"/>
              </a:defRPr>
            </a:lvl1pPr>
          </a:lstStyle>
          <a:p>
            <a:r>
              <a:t>Photo courtesy of @sugiproject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4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46">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246">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24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246">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246">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246">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p:tmAbs val="0"/>
                                  </p:iterate>
                                  <p:childTnLst>
                                    <p:set>
                                      <p:cBhvr>
                                        <p:cTn id="31" fill="hold"/>
                                        <p:tgtEl>
                                          <p:spTgt spid="246">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iterate>
                                    <p:tmAbs val="0"/>
                                  </p:iterate>
                                  <p:childTnLst>
                                    <p:set>
                                      <p:cBhvr>
                                        <p:cTn id="35" fill="hold"/>
                                        <p:tgtEl>
                                          <p:spTgt spid="246">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iterate>
                                    <p:tmAbs val="0"/>
                                  </p:iterate>
                                  <p:childTnLst>
                                    <p:set>
                                      <p:cBhvr>
                                        <p:cTn id="39" fill="hold"/>
                                        <p:tgtEl>
                                          <p:spTgt spid="246">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1" nodeType="clickEffect">
                                  <p:stCondLst>
                                    <p:cond delay="0"/>
                                  </p:stCondLst>
                                  <p:iterate>
                                    <p:tmAbs val="0"/>
                                  </p:iterate>
                                  <p:childTnLst>
                                    <p:set>
                                      <p:cBhvr>
                                        <p:cTn id="43" fill="hold"/>
                                        <p:tgtEl>
                                          <p:spTgt spid="246">
                                            <p:txEl>
                                              <p:pRg st="9" end="9"/>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iterate>
                                    <p:tmAbs val="0"/>
                                  </p:iterate>
                                  <p:childTnLst>
                                    <p:set>
                                      <p:cBhvr>
                                        <p:cTn id="47" fill="hold"/>
                                        <p:tgtEl>
                                          <p:spTgt spid="24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 grpId="1" build="p" bldLvl="5"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254" name="Title 1"/>
          <p:cNvSpPr txBox="1">
            <a:spLocks noGrp="1"/>
          </p:cNvSpPr>
          <p:nvPr>
            <p:ph type="title"/>
          </p:nvPr>
        </p:nvSpPr>
        <p:spPr>
          <a:xfrm>
            <a:off x="726368" y="569728"/>
            <a:ext cx="8443946" cy="772943"/>
          </a:xfrm>
          <a:prstGeom prst="rect">
            <a:avLst/>
          </a:prstGeom>
        </p:spPr>
        <p:txBody>
          <a:bodyPr/>
          <a:lstStyle/>
          <a:p>
            <a:r>
              <a:t>Take Aways</a:t>
            </a:r>
          </a:p>
        </p:txBody>
      </p:sp>
      <p:sp>
        <p:nvSpPr>
          <p:cNvPr id="255" name="Content Placeholder 2"/>
          <p:cNvSpPr txBox="1">
            <a:spLocks noGrp="1"/>
          </p:cNvSpPr>
          <p:nvPr>
            <p:ph type="body" idx="1"/>
          </p:nvPr>
        </p:nvSpPr>
        <p:spPr>
          <a:xfrm>
            <a:off x="368389" y="2327044"/>
            <a:ext cx="11823612" cy="4098186"/>
          </a:xfrm>
          <a:prstGeom prst="rect">
            <a:avLst/>
          </a:prstGeom>
        </p:spPr>
        <p:txBody>
          <a:bodyPr/>
          <a:lstStyle/>
          <a:p>
            <a:r>
              <a:t>The Miyawaki Method of afforestation allows for the rapid creation of pockets of forest—even on degraded urban land.</a:t>
            </a:r>
          </a:p>
          <a:p>
            <a:r>
              <a:t>It is quick to establish and practically maintenance free once established.</a:t>
            </a:r>
          </a:p>
          <a:p>
            <a:r>
              <a:t>It utilizes 100% natural and organic methods.</a:t>
            </a:r>
          </a:p>
          <a:p>
            <a:r>
              <a:t>It is 30 times denser than other planting methods.</a:t>
            </a:r>
          </a:p>
          <a:p>
            <a:r>
              <a:t>Older projects result in many times  more biodiversity than nearby areas.</a:t>
            </a:r>
          </a:p>
          <a:p>
            <a:r>
              <a:t>It is proven in Japan and around the globe with a 97% success rate for forest survival.</a:t>
            </a:r>
          </a:p>
        </p:txBody>
      </p:sp>
      <p:sp>
        <p:nvSpPr>
          <p:cNvPr id="256" name="Rectangle 3">
            <a:extLst>
              <a:ext uri="{C183D7F6-B498-43B3-948B-1728B52AA6E4}">
                <adec:decorative xmlns:adec="http://schemas.microsoft.com/office/drawing/2017/decorative" val="1"/>
              </a:ext>
            </a:extLst>
          </p:cNvPr>
          <p:cNvSpPr/>
          <p:nvPr/>
        </p:nvSpPr>
        <p:spPr>
          <a:xfrm flipV="1">
            <a:off x="0" y="1652850"/>
            <a:ext cx="12192000" cy="182009"/>
          </a:xfrm>
          <a:prstGeom prst="rect">
            <a:avLst/>
          </a:prstGeom>
          <a:blipFill>
            <a:blip r:embed="rId4"/>
            <a:stretch>
              <a:fillRect/>
            </a:stretch>
          </a:blipFill>
          <a:ln w="12700">
            <a:miter lim="400000"/>
          </a:ln>
        </p:spPr>
        <p:txBody>
          <a:bodyPr lIns="45718" tIns="45718" rIns="45718" bIns="45718" anchor="ctr"/>
          <a:lstStyle/>
          <a:p>
            <a:pPr algn="ctr">
              <a:defRPr>
                <a:noFill/>
                <a:latin typeface="Arial"/>
                <a:ea typeface="Arial"/>
                <a:cs typeface="Arial"/>
                <a:sym typeface="Arial"/>
              </a:defRPr>
            </a:pPr>
            <a:endParaRPr/>
          </a:p>
        </p:txBody>
      </p:sp>
      <p:pic>
        <p:nvPicPr>
          <p:cNvPr id="257" name="cartoon tree" descr="cartoon tre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84402" y="229891"/>
            <a:ext cx="1697829" cy="2107185"/>
          </a:xfrm>
          <a:prstGeom prst="rect">
            <a:avLst/>
          </a:prstGeom>
          <a:ln w="57150">
            <a:solidFill>
              <a:srgbClr val="C00000"/>
            </a:solidFill>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262" name="Title 1"/>
          <p:cNvSpPr txBox="1">
            <a:spLocks noGrp="1"/>
          </p:cNvSpPr>
          <p:nvPr>
            <p:ph type="title"/>
          </p:nvPr>
        </p:nvSpPr>
        <p:spPr>
          <a:xfrm>
            <a:off x="726368" y="569728"/>
            <a:ext cx="8443946" cy="772943"/>
          </a:xfrm>
          <a:prstGeom prst="rect">
            <a:avLst/>
          </a:prstGeom>
        </p:spPr>
        <p:txBody>
          <a:bodyPr/>
          <a:lstStyle>
            <a:lvl1pPr defTabSz="731528">
              <a:defRPr sz="4800">
                <a:solidFill>
                  <a:srgbClr val="C00000"/>
                </a:solidFill>
              </a:defRPr>
            </a:lvl1pPr>
          </a:lstStyle>
          <a:p>
            <a:r>
              <a:t>Cost?</a:t>
            </a:r>
          </a:p>
        </p:txBody>
      </p:sp>
      <p:sp>
        <p:nvSpPr>
          <p:cNvPr id="263" name="Content Placeholder 2"/>
          <p:cNvSpPr txBox="1">
            <a:spLocks noGrp="1"/>
          </p:cNvSpPr>
          <p:nvPr>
            <p:ph type="body" idx="1"/>
          </p:nvPr>
        </p:nvSpPr>
        <p:spPr>
          <a:xfrm>
            <a:off x="368389" y="2327044"/>
            <a:ext cx="11716520" cy="4098186"/>
          </a:xfrm>
          <a:prstGeom prst="rect">
            <a:avLst/>
          </a:prstGeom>
        </p:spPr>
        <p:txBody>
          <a:bodyPr/>
          <a:lstStyle/>
          <a:p>
            <a:pPr>
              <a:lnSpc>
                <a:spcPct val="72000"/>
              </a:lnSpc>
              <a:buFontTx/>
              <a:buChar char="✓"/>
              <a:defRPr sz="1900"/>
            </a:pPr>
            <a:r>
              <a:t> Use of a Backhoe and Operator is likely the most significant cost.</a:t>
            </a:r>
          </a:p>
          <a:p>
            <a:pPr>
              <a:lnSpc>
                <a:spcPct val="72000"/>
              </a:lnSpc>
              <a:buFontTx/>
              <a:buChar char="✓"/>
              <a:defRPr sz="1900"/>
            </a:pPr>
            <a:r>
              <a:t> Selected Plants may be available at little or no charge from local municipal organizations;  any need to propagate in a nursery would add cost.</a:t>
            </a:r>
          </a:p>
          <a:p>
            <a:pPr>
              <a:lnSpc>
                <a:spcPct val="72000"/>
              </a:lnSpc>
              <a:buFontTx/>
              <a:buChar char="✓"/>
              <a:defRPr sz="1900"/>
            </a:pPr>
            <a:r>
              <a:t> Young saplings are more affordable than larger plants; planting at the best time of year for the microclimate will promote survivability.</a:t>
            </a:r>
          </a:p>
          <a:p>
            <a:pPr>
              <a:lnSpc>
                <a:spcPct val="72000"/>
              </a:lnSpc>
              <a:buFontTx/>
              <a:buChar char="✓"/>
              <a:defRPr sz="1900"/>
            </a:pPr>
            <a:r>
              <a:t> Use of readily available compost and mulch will be low cost.</a:t>
            </a:r>
          </a:p>
          <a:p>
            <a:pPr>
              <a:lnSpc>
                <a:spcPct val="72000"/>
              </a:lnSpc>
              <a:buFontTx/>
              <a:buChar char="✓"/>
              <a:defRPr sz="1900"/>
            </a:pPr>
            <a:r>
              <a:t> Use of volunteer labor for planting and minimal maintenance will be free; there will be a need to weed only noxious and invasive plants; we will want other native volunteer-type “weeds” to establish naturally.</a:t>
            </a:r>
          </a:p>
          <a:p>
            <a:pPr>
              <a:lnSpc>
                <a:spcPct val="72000"/>
              </a:lnSpc>
              <a:buFontTx/>
              <a:buChar char="✓"/>
              <a:defRPr sz="1900"/>
            </a:pPr>
            <a:r>
              <a:t>Once established, the Miyawaki Forest will thrive practically maintenance and cost free.</a:t>
            </a:r>
          </a:p>
          <a:p>
            <a:pPr marL="0" indent="0">
              <a:lnSpc>
                <a:spcPct val="72000"/>
              </a:lnSpc>
              <a:buSzTx/>
              <a:buNone/>
              <a:defRPr sz="1900">
                <a:solidFill>
                  <a:srgbClr val="C00000"/>
                </a:solidFill>
              </a:defRPr>
            </a:pPr>
            <a:endParaRPr/>
          </a:p>
          <a:p>
            <a:pPr marL="0" indent="0">
              <a:lnSpc>
                <a:spcPct val="72000"/>
              </a:lnSpc>
              <a:buSzTx/>
              <a:buNone/>
              <a:defRPr sz="2100">
                <a:solidFill>
                  <a:srgbClr val="C00000"/>
                </a:solidFill>
              </a:defRPr>
            </a:pPr>
            <a:r>
              <a:t>Benefits with the potential to save costs long term include *cleaner air for better community health, *urban noise reduction, *water restoration, *food production, *wildlife and pollinator  habitat restoration and *community building. </a:t>
            </a:r>
          </a:p>
        </p:txBody>
      </p:sp>
      <p:sp>
        <p:nvSpPr>
          <p:cNvPr id="264" name="Rectangle 3">
            <a:extLst>
              <a:ext uri="{C183D7F6-B498-43B3-948B-1728B52AA6E4}">
                <adec:decorative xmlns:adec="http://schemas.microsoft.com/office/drawing/2017/decorative" val="1"/>
              </a:ext>
            </a:extLst>
          </p:cNvPr>
          <p:cNvSpPr/>
          <p:nvPr/>
        </p:nvSpPr>
        <p:spPr>
          <a:xfrm flipV="1">
            <a:off x="0" y="1652850"/>
            <a:ext cx="12192000" cy="182009"/>
          </a:xfrm>
          <a:prstGeom prst="rect">
            <a:avLst/>
          </a:prstGeom>
          <a:blipFill>
            <a:blip r:embed="rId4"/>
            <a:stretch>
              <a:fillRect/>
            </a:stretch>
          </a:blipFill>
          <a:ln w="12700">
            <a:miter lim="400000"/>
          </a:ln>
        </p:spPr>
        <p:txBody>
          <a:bodyPr lIns="45718" tIns="45718" rIns="45718" bIns="45718" anchor="ctr"/>
          <a:lstStyle/>
          <a:p>
            <a:pPr algn="ctr">
              <a:defRPr>
                <a:noFill/>
                <a:latin typeface="Arial"/>
                <a:ea typeface="Arial"/>
                <a:cs typeface="Arial"/>
                <a:sym typeface="Arial"/>
              </a:defRPr>
            </a:pPr>
            <a:endParaRPr/>
          </a:p>
        </p:txBody>
      </p:sp>
      <p:pic>
        <p:nvPicPr>
          <p:cNvPr id="265" name="Calculator with dollar sign" descr="Calculator with dollar sig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21577" y="215311"/>
            <a:ext cx="2544055" cy="1678963"/>
          </a:xfrm>
          <a:prstGeom prst="rect">
            <a:avLst/>
          </a:prstGeom>
          <a:ln w="127000" cap="sq">
            <a:solidFill>
              <a:srgbClr val="C00000"/>
            </a:solidFill>
            <a:miter/>
          </a:ln>
          <a:effectLst>
            <a:outerShdw blurRad="63500" dist="50800" dir="2700000" rotWithShape="0">
              <a:srgbClr val="000000">
                <a:alpha val="40000"/>
              </a:srgbClr>
            </a:outerShdw>
          </a:effectLst>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270" name="Title 1"/>
          <p:cNvSpPr txBox="1">
            <a:spLocks noGrp="1"/>
          </p:cNvSpPr>
          <p:nvPr>
            <p:ph type="title"/>
          </p:nvPr>
        </p:nvSpPr>
        <p:spPr>
          <a:xfrm>
            <a:off x="3312826" y="703206"/>
            <a:ext cx="8539206" cy="992856"/>
          </a:xfrm>
          <a:prstGeom prst="rect">
            <a:avLst/>
          </a:prstGeom>
        </p:spPr>
        <p:txBody>
          <a:bodyPr/>
          <a:lstStyle>
            <a:lvl1pPr algn="ctr"/>
          </a:lstStyle>
          <a:p>
            <a:r>
              <a:t>Clifton Park, Karachi, Pakistan</a:t>
            </a:r>
          </a:p>
        </p:txBody>
      </p:sp>
      <p:pic>
        <p:nvPicPr>
          <p:cNvPr id="275" name="Picture 7" descr="Climate change ico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4060" y="672889"/>
            <a:ext cx="1057728" cy="1023174"/>
          </a:xfrm>
          <a:prstGeom prst="rect">
            <a:avLst/>
          </a:prstGeom>
          <a:ln w="12700">
            <a:miter lim="400000"/>
          </a:ln>
        </p:spPr>
      </p:pic>
      <p:pic>
        <p:nvPicPr>
          <p:cNvPr id="277" name="Picture 18" descr="Nearby nature ic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03444" y="661932"/>
            <a:ext cx="1057727" cy="1045087"/>
          </a:xfrm>
          <a:prstGeom prst="rect">
            <a:avLst/>
          </a:prstGeom>
          <a:ln w="12700">
            <a:miter lim="400000"/>
          </a:ln>
        </p:spPr>
      </p:pic>
      <p:pic>
        <p:nvPicPr>
          <p:cNvPr id="271" name="Clifton Park in Pakistan as forest planted and then two years later showing forest growth" descr="Clifton Park in Pakistan as forest planted and then two years later showing forest growth"/>
          <p:cNvPicPr>
            <a:picLocks noChangeAspect="1"/>
          </p:cNvPicPr>
          <p:nvPr/>
        </p:nvPicPr>
        <p:blipFill>
          <a:blip r:embed="rId6"/>
          <a:stretch>
            <a:fillRect/>
          </a:stretch>
        </p:blipFill>
        <p:spPr>
          <a:xfrm>
            <a:off x="9359" y="1970783"/>
            <a:ext cx="12208225" cy="3783759"/>
          </a:xfrm>
          <a:prstGeom prst="rect">
            <a:avLst/>
          </a:prstGeom>
          <a:ln w="12700">
            <a:miter lim="400000"/>
          </a:ln>
        </p:spPr>
      </p:pic>
      <p:grpSp>
        <p:nvGrpSpPr>
          <p:cNvPr id="274" name="Rectangle 5">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272" name="Rectangle"/>
            <p:cNvSpPr/>
            <p:nvPr/>
          </p:nvSpPr>
          <p:spPr>
            <a:xfrm>
              <a:off x="0" y="127000"/>
              <a:ext cx="12192000" cy="91442"/>
            </a:xfrm>
            <a:prstGeom prst="rect">
              <a:avLst/>
            </a:prstGeom>
            <a:blipFill rotWithShape="1">
              <a:blip r:embed="rId7"/>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273"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sp>
        <p:nvSpPr>
          <p:cNvPr id="276" name="TextBox 6"/>
          <p:cNvSpPr txBox="1"/>
          <p:nvPr/>
        </p:nvSpPr>
        <p:spPr>
          <a:xfrm>
            <a:off x="-339971" y="6154795"/>
            <a:ext cx="12192004" cy="4674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1400">
                <a:latin typeface="Arial"/>
                <a:ea typeface="Arial"/>
                <a:cs typeface="Arial"/>
                <a:sym typeface="Arial"/>
              </a:defRPr>
            </a:pPr>
            <a:r>
              <a:t>Photo of Clifton Park Miyawaki Forest.  Afforestt.</a:t>
            </a:r>
            <a:r>
              <a:rPr sz="1200"/>
              <a:t>  </a:t>
            </a:r>
            <a:br>
              <a:rPr sz="1200"/>
            </a:br>
            <a:r>
              <a:rPr sz="1200" u="sng">
                <a:solidFill>
                  <a:srgbClr val="0000FF"/>
                </a:solidFill>
                <a:uFill>
                  <a:solidFill>
                    <a:srgbClr val="0000FF"/>
                  </a:solidFill>
                </a:uFill>
                <a:hlinkClick r:id="rId8"/>
              </a:rPr>
              <a:t>https://www.worldatlas.com/news/the-budding-industry-of-growing-personal-forests.html</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1"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283" name="TextBox 13"/>
          <p:cNvSpPr txBox="1">
            <a:spLocks noGrp="1"/>
          </p:cNvSpPr>
          <p:nvPr>
            <p:ph type="title" idx="4294967295"/>
          </p:nvPr>
        </p:nvSpPr>
        <p:spPr>
          <a:xfrm>
            <a:off x="2735128" y="402665"/>
            <a:ext cx="4867053" cy="708158"/>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spAutoFit/>
          </a:bodyPr>
          <a:lstStyle>
            <a:lvl1pPr>
              <a:defRPr sz="4400">
                <a:solidFill>
                  <a:srgbClr val="9E0605"/>
                </a:solidFill>
                <a:latin typeface="Arial"/>
                <a:ea typeface="Arial"/>
                <a:cs typeface="Arial"/>
                <a:sym typeface="Aria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9E0605"/>
                </a:solidFill>
                <a:effectLst/>
                <a:uLnTx/>
                <a:uFillTx/>
                <a:latin typeface="Arial"/>
                <a:ea typeface="Arial"/>
                <a:cs typeface="Arial"/>
                <a:sym typeface="Arial"/>
              </a:rPr>
              <a:t>The Netherlands</a:t>
            </a:r>
          </a:p>
        </p:txBody>
      </p:sp>
      <p:pic>
        <p:nvPicPr>
          <p:cNvPr id="285" name="Mini forest in the Netherlands" descr="Mini forest in the Netherlands"/>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57527" y="1357181"/>
            <a:ext cx="4296965" cy="2666845"/>
          </a:xfrm>
          <a:prstGeom prst="rect">
            <a:avLst/>
          </a:prstGeom>
          <a:ln w="12700">
            <a:miter lim="400000"/>
          </a:ln>
        </p:spPr>
      </p:pic>
      <p:pic>
        <p:nvPicPr>
          <p:cNvPr id="282" name="People planting trees" descr="People planting tree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7004" y="3640261"/>
            <a:ext cx="3644912" cy="2403091"/>
          </a:xfrm>
          <a:prstGeom prst="rect">
            <a:avLst/>
          </a:prstGeom>
          <a:ln w="12700">
            <a:miter lim="400000"/>
          </a:ln>
        </p:spPr>
      </p:pic>
      <p:sp>
        <p:nvSpPr>
          <p:cNvPr id="284" name="Rectangle 14">
            <a:extLst>
              <a:ext uri="{C183D7F6-B498-43B3-948B-1728B52AA6E4}">
                <adec:decorative xmlns:adec="http://schemas.microsoft.com/office/drawing/2017/decorative" val="1"/>
              </a:ext>
            </a:extLst>
          </p:cNvPr>
          <p:cNvSpPr/>
          <p:nvPr/>
        </p:nvSpPr>
        <p:spPr>
          <a:xfrm>
            <a:off x="0" y="2174961"/>
            <a:ext cx="12192000" cy="45721"/>
          </a:xfrm>
          <a:prstGeom prst="rect">
            <a:avLst/>
          </a:prstGeom>
          <a:blipFill>
            <a:blip r:embed="rId6"/>
            <a:stretch>
              <a:fillRect/>
            </a:stretch>
          </a:blipFill>
          <a:ln w="12700">
            <a:miter lim="400000"/>
          </a:ln>
        </p:spPr>
        <p:txBody>
          <a:bodyPr lIns="45718" tIns="45718" rIns="45718" bIns="45718" anchor="ctr"/>
          <a:lstStyle/>
          <a:p>
            <a:pPr algn="ctr">
              <a:defRPr>
                <a:noFill/>
                <a:latin typeface="Arial"/>
                <a:ea typeface="Arial"/>
                <a:cs typeface="Arial"/>
                <a:sym typeface="Arial"/>
              </a:defRPr>
            </a:pPr>
            <a:endParaRPr/>
          </a:p>
        </p:txBody>
      </p:sp>
      <p:sp>
        <p:nvSpPr>
          <p:cNvPr id="290" name="TextBox 4"/>
          <p:cNvSpPr txBox="1"/>
          <p:nvPr/>
        </p:nvSpPr>
        <p:spPr>
          <a:xfrm>
            <a:off x="362725" y="6364452"/>
            <a:ext cx="6711909" cy="4547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300">
                <a:latin typeface="Arial"/>
                <a:ea typeface="Arial"/>
                <a:cs typeface="Arial"/>
                <a:sym typeface="Arial"/>
              </a:defRPr>
            </a:pPr>
            <a:r>
              <a:t>Photos of IVN Mini-forest Handbook. </a:t>
            </a:r>
            <a:br/>
            <a:r>
              <a:rPr sz="1200" u="sng">
                <a:solidFill>
                  <a:srgbClr val="0000FF"/>
                </a:solidFill>
                <a:uFill>
                  <a:solidFill>
                    <a:srgbClr val="0000FF"/>
                  </a:solidFill>
                </a:uFill>
                <a:hlinkClick r:id="rId7"/>
              </a:rPr>
              <a:t>https://www.ivn.nl/tinyforest/handbook-tiny-forest-english-version</a:t>
            </a:r>
            <a:r>
              <a:rPr sz="1200"/>
              <a:t> </a:t>
            </a:r>
          </a:p>
        </p:txBody>
      </p:sp>
      <p:grpSp>
        <p:nvGrpSpPr>
          <p:cNvPr id="288" name="Content Placeholder 9" descr="Screenshot of a handbook for planting a forest."/>
          <p:cNvGrpSpPr/>
          <p:nvPr/>
        </p:nvGrpSpPr>
        <p:grpSpPr>
          <a:xfrm>
            <a:off x="7404409" y="337286"/>
            <a:ext cx="4369525" cy="6183429"/>
            <a:chOff x="0" y="0"/>
            <a:chExt cx="4369523" cy="6183428"/>
          </a:xfrm>
        </p:grpSpPr>
        <p:sp>
          <p:nvSpPr>
            <p:cNvPr id="286" name="Rectangle"/>
            <p:cNvSpPr/>
            <p:nvPr/>
          </p:nvSpPr>
          <p:spPr>
            <a:xfrm>
              <a:off x="-1" y="0"/>
              <a:ext cx="4369525" cy="6183429"/>
            </a:xfrm>
            <a:prstGeom prst="rect">
              <a:avLst/>
            </a:prstGeom>
            <a:solidFill>
              <a:srgbClr val="FFFFFF"/>
            </a:solidFill>
            <a:ln w="12700" cap="flat">
              <a:noFill/>
              <a:miter lim="400000"/>
            </a:ln>
            <a:effectLst/>
          </p:spPr>
          <p:txBody>
            <a:bodyPr wrap="square" lIns="45718" tIns="45718" rIns="45718" bIns="45718" numCol="1" anchor="ctr">
              <a:noAutofit/>
            </a:bodyPr>
            <a:lstStyle/>
            <a:p>
              <a:pPr>
                <a:defRPr>
                  <a:latin typeface="Arial"/>
                  <a:ea typeface="Arial"/>
                  <a:cs typeface="Arial"/>
                  <a:sym typeface="Arial"/>
                </a:defRPr>
              </a:pPr>
              <a:endParaRPr/>
            </a:p>
          </p:txBody>
        </p:sp>
        <p:pic>
          <p:nvPicPr>
            <p:cNvPr id="287" name="image31.tif" descr="image31.tif"/>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 y="0"/>
              <a:ext cx="4369525" cy="6183429"/>
            </a:xfrm>
            <a:prstGeom prst="rect">
              <a:avLst/>
            </a:prstGeom>
            <a:ln w="57150" cap="flat">
              <a:solidFill>
                <a:srgbClr val="AA0D35"/>
              </a:solidFill>
              <a:prstDash val="solid"/>
              <a:round/>
            </a:ln>
            <a:effectLst/>
          </p:spPr>
        </p:pic>
      </p:grpSp>
      <p:pic>
        <p:nvPicPr>
          <p:cNvPr id="289" name="Picture 15">
            <a:extLst>
              <a:ext uri="{C183D7F6-B498-43B3-948B-1728B52AA6E4}">
                <adec:decorative xmlns:adec="http://schemas.microsoft.com/office/drawing/2017/decorative" val="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2046" y="417698"/>
            <a:ext cx="1118540" cy="1082002"/>
          </a:xfrm>
          <a:prstGeom prst="rect">
            <a:avLst/>
          </a:prstGeom>
          <a:ln w="12700">
            <a:miter lim="400000"/>
          </a:ln>
        </p:spPr>
      </p:pic>
      <p:pic>
        <p:nvPicPr>
          <p:cNvPr id="291" name="Picture 18">
            <a:extLst>
              <a:ext uri="{C183D7F6-B498-43B3-948B-1728B52AA6E4}">
                <adec:decorative xmlns:adec="http://schemas.microsoft.com/office/drawing/2017/decorative" val="1"/>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73770" y="2389470"/>
            <a:ext cx="1095092" cy="1082003"/>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296" name="Title 1"/>
          <p:cNvSpPr txBox="1">
            <a:spLocks noGrp="1"/>
          </p:cNvSpPr>
          <p:nvPr>
            <p:ph type="title"/>
          </p:nvPr>
        </p:nvSpPr>
        <p:spPr>
          <a:xfrm>
            <a:off x="342901" y="2229633"/>
            <a:ext cx="2293942" cy="2931092"/>
          </a:xfrm>
          <a:prstGeom prst="rect">
            <a:avLst/>
          </a:prstGeom>
        </p:spPr>
        <p:txBody>
          <a:bodyPr/>
          <a:lstStyle/>
          <a:p>
            <a:pPr>
              <a:defRPr sz="3200"/>
            </a:pPr>
            <a:r>
              <a:rPr dirty="0"/>
              <a:t>Buea, Cameroon </a:t>
            </a:r>
            <a:br>
              <a:rPr dirty="0"/>
            </a:br>
            <a:br>
              <a:rPr dirty="0"/>
            </a:br>
            <a:r>
              <a:rPr dirty="0"/>
              <a:t>Planting Day </a:t>
            </a:r>
            <a:br>
              <a:rPr dirty="0"/>
            </a:br>
            <a:r>
              <a:rPr dirty="0"/>
              <a:t>March 2020</a:t>
            </a:r>
          </a:p>
        </p:txBody>
      </p:sp>
      <p:pic>
        <p:nvPicPr>
          <p:cNvPr id="302" name="Picture 34" descr="Water conservation ico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4213" y="349923"/>
            <a:ext cx="1653115" cy="1477496"/>
          </a:xfrm>
          <a:prstGeom prst="rect">
            <a:avLst/>
          </a:prstGeom>
          <a:ln w="12700">
            <a:miter lim="400000"/>
          </a:ln>
        </p:spPr>
      </p:pic>
      <p:sp>
        <p:nvSpPr>
          <p:cNvPr id="301" name="TextBox 2"/>
          <p:cNvSpPr txBox="1"/>
          <p:nvPr/>
        </p:nvSpPr>
        <p:spPr>
          <a:xfrm>
            <a:off x="61968" y="6343335"/>
            <a:ext cx="2224195"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Arial"/>
                <a:ea typeface="Arial"/>
                <a:cs typeface="Arial"/>
                <a:sym typeface="Arial"/>
              </a:defRPr>
            </a:lvl1pPr>
          </a:lstStyle>
          <a:p>
            <a:r>
              <a:t>Photo courtesy of @sugiproject</a:t>
            </a:r>
          </a:p>
        </p:txBody>
      </p:sp>
      <p:pic>
        <p:nvPicPr>
          <p:cNvPr id="297" name="before picture of people preparing to plant in Buea, Cameroon" descr="before picture of people preparing to plant in Buea, Cameroon"/>
          <p:cNvPicPr>
            <a:picLocks noChangeAspect="1"/>
          </p:cNvPicPr>
          <p:nvPr/>
        </p:nvPicPr>
        <p:blipFill>
          <a:blip r:embed="rId5"/>
          <a:stretch>
            <a:fillRect/>
          </a:stretch>
        </p:blipFill>
        <p:spPr>
          <a:xfrm>
            <a:off x="2670234" y="724299"/>
            <a:ext cx="9720263" cy="6087980"/>
          </a:xfrm>
          <a:prstGeom prst="rect">
            <a:avLst/>
          </a:prstGeom>
          <a:ln w="12700">
            <a:miter lim="400000"/>
          </a:ln>
        </p:spPr>
      </p:pic>
      <p:grpSp>
        <p:nvGrpSpPr>
          <p:cNvPr id="300" name="Rectangle 10">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298" name="Rectangle"/>
            <p:cNvSpPr/>
            <p:nvPr/>
          </p:nvSpPr>
          <p:spPr>
            <a:xfrm>
              <a:off x="0" y="127000"/>
              <a:ext cx="12192000" cy="91442"/>
            </a:xfrm>
            <a:prstGeom prst="rect">
              <a:avLst/>
            </a:prstGeom>
            <a:blipFill rotWithShape="1">
              <a:blip r:embed="rId6"/>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299"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B27590F-1EDD-FA4C-3540-395324D97613}"/>
              </a:ext>
              <a:ext uri="{C183D7F6-B498-43B3-948B-1728B52AA6E4}">
                <adec:decorative xmlns:adec="http://schemas.microsoft.com/office/drawing/2017/decorative" val="1"/>
              </a:ext>
            </a:extLst>
          </p:cNvPr>
          <p:cNvSpPr/>
          <p:nvPr/>
        </p:nvSpPr>
        <p:spPr>
          <a:xfrm>
            <a:off x="5914417" y="0"/>
            <a:ext cx="6277583" cy="6812281"/>
          </a:xfrm>
          <a:prstGeom prst="rect">
            <a:avLst/>
          </a:prstGeom>
          <a:blipFill>
            <a:blip r:embed="rId3">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Helvetica"/>
              <a:cs typeface="Helvetica"/>
              <a:sym typeface="Corbel"/>
            </a:endParaRPr>
          </a:p>
        </p:txBody>
      </p:sp>
      <p:sp>
        <p:nvSpPr>
          <p:cNvPr id="7" name="Rectangle 6">
            <a:extLst>
              <a:ext uri="{FF2B5EF4-FFF2-40B4-BE49-F238E27FC236}">
                <a16:creationId xmlns:a16="http://schemas.microsoft.com/office/drawing/2014/main" id="{978ABF79-F3EC-0246-9BED-3803B4F6241E}"/>
              </a:ext>
              <a:ext uri="{C183D7F6-B498-43B3-948B-1728B52AA6E4}">
                <adec:decorative xmlns:adec="http://schemas.microsoft.com/office/drawing/2017/decorative" val="1"/>
              </a:ext>
            </a:extLst>
          </p:cNvPr>
          <p:cNvSpPr/>
          <p:nvPr/>
        </p:nvSpPr>
        <p:spPr>
          <a:xfrm>
            <a:off x="0" y="6766560"/>
            <a:ext cx="12192000" cy="91440"/>
          </a:xfrm>
          <a:prstGeom prst="rect">
            <a:avLst/>
          </a:prstGeom>
          <a:blipFill dpi="0" rotWithShape="1">
            <a:blip r:embed="rId4">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Corbel"/>
              </a:rPr>
              <a:t>          </a:t>
            </a:r>
          </a:p>
        </p:txBody>
      </p:sp>
      <p:pic>
        <p:nvPicPr>
          <p:cNvPr id="15" name="Picture 14">
            <a:extLst>
              <a:ext uri="{FF2B5EF4-FFF2-40B4-BE49-F238E27FC236}">
                <a16:creationId xmlns:a16="http://schemas.microsoft.com/office/drawing/2014/main" id="{3A964BE9-C6A2-C551-3D22-47297D4FD84A}"/>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58907" y="2703378"/>
            <a:ext cx="1451244" cy="1451244"/>
          </a:xfrm>
          <a:prstGeom prst="rect">
            <a:avLst/>
          </a:prstGeom>
        </p:spPr>
      </p:pic>
      <p:pic>
        <p:nvPicPr>
          <p:cNvPr id="13" name="Picture 12">
            <a:extLst>
              <a:ext uri="{FF2B5EF4-FFF2-40B4-BE49-F238E27FC236}">
                <a16:creationId xmlns:a16="http://schemas.microsoft.com/office/drawing/2014/main" id="{31A66DC9-1E28-F472-55A6-9315FD04A6A1}"/>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220454" y="229073"/>
            <a:ext cx="729696" cy="729696"/>
          </a:xfrm>
          <a:prstGeom prst="rect">
            <a:avLst/>
          </a:prstGeom>
        </p:spPr>
      </p:pic>
      <p:sp>
        <p:nvSpPr>
          <p:cNvPr id="4" name="Title 1">
            <a:extLst>
              <a:ext uri="{FF2B5EF4-FFF2-40B4-BE49-F238E27FC236}">
                <a16:creationId xmlns:a16="http://schemas.microsoft.com/office/drawing/2014/main" id="{30937D4A-08F6-9E68-1575-B71B88395986}"/>
              </a:ext>
            </a:extLst>
          </p:cNvPr>
          <p:cNvSpPr>
            <a:spLocks noGrp="1"/>
          </p:cNvSpPr>
          <p:nvPr>
            <p:ph type="ctrTitle"/>
          </p:nvPr>
        </p:nvSpPr>
        <p:spPr>
          <a:xfrm>
            <a:off x="763623" y="434306"/>
            <a:ext cx="4800600" cy="1451244"/>
          </a:xfrm>
        </p:spPr>
        <p:txBody>
          <a:bodyPr lIns="0" rIns="0">
            <a:noAutofit/>
          </a:bodyPr>
          <a:lstStyle/>
          <a:p>
            <a:pPr algn="l"/>
            <a:r>
              <a:rPr lang="en-US" sz="4000" b="1" i="1" spc="-150" dirty="0">
                <a:solidFill>
                  <a:schemeClr val="bg1">
                    <a:lumMod val="50000"/>
                  </a:schemeClr>
                </a:solidFill>
                <a:latin typeface="Arial" panose="020B0604020202020204" pitchFamily="34" charset="0"/>
                <a:cs typeface="Arial" panose="020B0604020202020204" pitchFamily="34" charset="0"/>
              </a:rPr>
              <a:t>Extension is for everyone!</a:t>
            </a:r>
          </a:p>
        </p:txBody>
      </p:sp>
      <p:sp>
        <p:nvSpPr>
          <p:cNvPr id="3" name="Title 1">
            <a:extLst>
              <a:ext uri="{FF2B5EF4-FFF2-40B4-BE49-F238E27FC236}">
                <a16:creationId xmlns:a16="http://schemas.microsoft.com/office/drawing/2014/main" id="{97E7F8BF-D4E6-9DAF-6EB7-14CCFC334A86}"/>
              </a:ext>
            </a:extLst>
          </p:cNvPr>
          <p:cNvSpPr txBox="1">
            <a:spLocks/>
          </p:cNvSpPr>
          <p:nvPr/>
        </p:nvSpPr>
        <p:spPr>
          <a:xfrm>
            <a:off x="662506" y="1727081"/>
            <a:ext cx="4353426" cy="311118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Calibri"/>
                <a:cs typeface="Arial" panose="020B0604020202020204" pitchFamily="34" charset="0"/>
                <a:sym typeface="Corbel"/>
              </a:rPr>
              <a:t>Washington State University is an affirmative-action, equal-opportunity employer. Washington State University Extension programs and materials are open to all without regard to race, color, national origin, sex, gender, gender identity, religion, age, height, weight, disability, political beliefs, sexual orientation, marital status, family status, or veteran status. </a:t>
            </a:r>
          </a:p>
        </p:txBody>
      </p:sp>
      <p:sp>
        <p:nvSpPr>
          <p:cNvPr id="9" name="Title 1">
            <a:extLst>
              <a:ext uri="{FF2B5EF4-FFF2-40B4-BE49-F238E27FC236}">
                <a16:creationId xmlns:a16="http://schemas.microsoft.com/office/drawing/2014/main" id="{8E2ACEBC-81E5-C8D0-5FA5-588968D10BA6}"/>
              </a:ext>
            </a:extLst>
          </p:cNvPr>
          <p:cNvSpPr txBox="1">
            <a:spLocks/>
          </p:cNvSpPr>
          <p:nvPr/>
        </p:nvSpPr>
        <p:spPr>
          <a:xfrm>
            <a:off x="7369020" y="1646680"/>
            <a:ext cx="4581130" cy="2898325"/>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Welcome!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We are glad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150" normalizeH="0" baseline="0" noProof="0" dirty="0">
                <a:ln>
                  <a:noFill/>
                </a:ln>
                <a:solidFill>
                  <a:srgbClr val="FFFFFF"/>
                </a:solidFill>
                <a:effectLst/>
                <a:uLnTx/>
                <a:uFillTx/>
                <a:latin typeface="Arial" panose="020B0604020202020204" pitchFamily="34" charset="0"/>
                <a:ea typeface="Calibri"/>
                <a:cs typeface="Arial" panose="020B0604020202020204" pitchFamily="34" charset="0"/>
                <a:sym typeface="Corbel"/>
              </a:rPr>
              <a:t>you are here.</a:t>
            </a:r>
          </a:p>
        </p:txBody>
      </p:sp>
      <p:sp>
        <p:nvSpPr>
          <p:cNvPr id="6" name="TextBox 5">
            <a:extLst>
              <a:ext uri="{FF2B5EF4-FFF2-40B4-BE49-F238E27FC236}">
                <a16:creationId xmlns:a16="http://schemas.microsoft.com/office/drawing/2014/main" id="{410486D7-5811-0696-5D78-8AAA67E1F940}"/>
              </a:ext>
            </a:extLst>
          </p:cNvPr>
          <p:cNvSpPr txBox="1"/>
          <p:nvPr/>
        </p:nvSpPr>
        <p:spPr>
          <a:xfrm>
            <a:off x="662506" y="5130904"/>
            <a:ext cx="4632499" cy="923330"/>
          </a:xfrm>
          <a:prstGeom prst="rect">
            <a:avLst/>
          </a:prstGeom>
          <a:noFill/>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FFFFFF">
                    <a:lumMod val="50000"/>
                  </a:srgbClr>
                </a:solidFill>
                <a:effectLst/>
                <a:uLnTx/>
                <a:uFillTx/>
                <a:latin typeface="Corbel"/>
                <a:cs typeface="Helvetica"/>
                <a:sym typeface="Corbel"/>
              </a:rPr>
              <a:t>Read more on the WSU Extension website:</a:t>
            </a: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Corbel"/>
                <a:cs typeface="Helvetica"/>
                <a:sym typeface="Corbel"/>
                <a:hlinkClick r:id="rId7"/>
              </a:rPr>
              <a:t>https://extension.wsu.edu/about-extension/extension-is-for-everyone/</a:t>
            </a:r>
            <a:endParaRPr kumimoji="0" lang="en-US" sz="1800" b="0" i="0" u="none" strike="noStrike" kern="0" cap="none" spc="0" normalizeH="0" baseline="0" noProof="0" dirty="0">
              <a:ln>
                <a:noFill/>
              </a:ln>
              <a:solidFill>
                <a:srgbClr val="000000"/>
              </a:solidFill>
              <a:effectLst/>
              <a:uLnTx/>
              <a:uFillTx/>
              <a:latin typeface="Corbel"/>
              <a:cs typeface="Helvetica"/>
              <a:sym typeface="Corbel"/>
            </a:endParaRPr>
          </a:p>
        </p:txBody>
      </p:sp>
    </p:spTree>
    <p:extLst>
      <p:ext uri="{BB962C8B-B14F-4D97-AF65-F5344CB8AC3E}">
        <p14:creationId xmlns:p14="http://schemas.microsoft.com/office/powerpoint/2010/main" val="3531779462"/>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307" name="Title 1"/>
          <p:cNvSpPr txBox="1">
            <a:spLocks noGrp="1"/>
          </p:cNvSpPr>
          <p:nvPr>
            <p:ph type="title"/>
          </p:nvPr>
        </p:nvSpPr>
        <p:spPr>
          <a:xfrm>
            <a:off x="167161" y="1995293"/>
            <a:ext cx="2293942" cy="2931093"/>
          </a:xfrm>
          <a:prstGeom prst="rect">
            <a:avLst/>
          </a:prstGeom>
        </p:spPr>
        <p:txBody>
          <a:bodyPr/>
          <a:lstStyle/>
          <a:p>
            <a:pPr>
              <a:defRPr sz="3600"/>
            </a:pPr>
            <a:r>
              <a:rPr dirty="0"/>
              <a:t>Buea, Cameroon </a:t>
            </a:r>
            <a:br>
              <a:rPr dirty="0"/>
            </a:br>
            <a:br>
              <a:rPr dirty="0"/>
            </a:br>
            <a:r>
              <a:rPr dirty="0"/>
              <a:t>One Year later</a:t>
            </a:r>
          </a:p>
        </p:txBody>
      </p:sp>
      <p:pic>
        <p:nvPicPr>
          <p:cNvPr id="308" name="Buea, Cameroon mini forest one year after planting" descr="Buea, Cameroon mini forest one year after planting"/>
          <p:cNvPicPr>
            <a:picLocks noChangeAspect="1"/>
          </p:cNvPicPr>
          <p:nvPr/>
        </p:nvPicPr>
        <p:blipFill>
          <a:blip r:embed="rId4"/>
          <a:stretch>
            <a:fillRect/>
          </a:stretch>
        </p:blipFill>
        <p:spPr>
          <a:xfrm>
            <a:off x="2519538" y="834603"/>
            <a:ext cx="9879866" cy="4967741"/>
          </a:xfrm>
          <a:prstGeom prst="rect">
            <a:avLst/>
          </a:prstGeom>
          <a:ln w="12700">
            <a:miter lim="400000"/>
          </a:ln>
        </p:spPr>
      </p:pic>
      <p:grpSp>
        <p:nvGrpSpPr>
          <p:cNvPr id="311" name="Rectangle 10">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309" name="Rectangle"/>
            <p:cNvSpPr/>
            <p:nvPr/>
          </p:nvSpPr>
          <p:spPr>
            <a:xfrm>
              <a:off x="0" y="127000"/>
              <a:ext cx="12192000" cy="91442"/>
            </a:xfrm>
            <a:prstGeom prst="rect">
              <a:avLst/>
            </a:prstGeom>
            <a:blipFill rotWithShape="1">
              <a:blip r:embed="rId5"/>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310"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sp>
        <p:nvSpPr>
          <p:cNvPr id="312" name="TextBox 3"/>
          <p:cNvSpPr txBox="1"/>
          <p:nvPr/>
        </p:nvSpPr>
        <p:spPr>
          <a:xfrm>
            <a:off x="6101869" y="5882662"/>
            <a:ext cx="2300395"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Arial"/>
                <a:ea typeface="Arial"/>
                <a:cs typeface="Arial"/>
                <a:sym typeface="Arial"/>
              </a:defRPr>
            </a:lvl1pPr>
          </a:lstStyle>
          <a:p>
            <a:r>
              <a:t>Photos courtesy of @sugiproject</a:t>
            </a:r>
          </a:p>
        </p:txBody>
      </p:sp>
      <p:pic>
        <p:nvPicPr>
          <p:cNvPr id="313" name="Picture 34">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44213" y="349923"/>
            <a:ext cx="1653115" cy="1477496"/>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itle 1"/>
          <p:cNvSpPr txBox="1">
            <a:spLocks noGrp="1"/>
          </p:cNvSpPr>
          <p:nvPr>
            <p:ph type="title"/>
          </p:nvPr>
        </p:nvSpPr>
        <p:spPr>
          <a:xfrm>
            <a:off x="3058701" y="-948510"/>
            <a:ext cx="8878118" cy="2931092"/>
          </a:xfrm>
          <a:prstGeom prst="rect">
            <a:avLst/>
          </a:prstGeom>
        </p:spPr>
        <p:txBody>
          <a:bodyPr/>
          <a:lstStyle/>
          <a:p>
            <a:pPr>
              <a:defRPr sz="3600"/>
            </a:pPr>
            <a:r>
              <a:rPr dirty="0"/>
              <a:t>Buea, Camero</a:t>
            </a:r>
            <a:r>
              <a:rPr lang="en-US" dirty="0"/>
              <a:t>   -  </a:t>
            </a:r>
            <a:r>
              <a:rPr dirty="0"/>
              <a:t>One Year later</a:t>
            </a:r>
          </a:p>
        </p:txBody>
      </p:sp>
      <p:pic>
        <p:nvPicPr>
          <p:cNvPr id="317"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4666"/>
            <a:ext cx="12192004" cy="6858004"/>
          </a:xfrm>
          <a:prstGeom prst="rect">
            <a:avLst/>
          </a:prstGeom>
          <a:ln w="12700">
            <a:miter lim="400000"/>
          </a:ln>
        </p:spPr>
      </p:pic>
      <p:pic>
        <p:nvPicPr>
          <p:cNvPr id="323" name="Project lead in Buea Cameroon" descr="Project lead in Buea Cameroon"/>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666" y="2567157"/>
            <a:ext cx="1916754" cy="2391790"/>
          </a:xfrm>
          <a:prstGeom prst="rect">
            <a:avLst/>
          </a:prstGeom>
          <a:ln w="76200">
            <a:solidFill>
              <a:srgbClr val="AA0D35"/>
            </a:solidFill>
          </a:ln>
        </p:spPr>
      </p:pic>
      <p:pic>
        <p:nvPicPr>
          <p:cNvPr id="319" name="Buea, Cameroon mini forest one year after planting" descr="Buea, Cameroon mini forest one year after planting"/>
          <p:cNvPicPr>
            <a:picLocks noChangeAspect="1"/>
          </p:cNvPicPr>
          <p:nvPr/>
        </p:nvPicPr>
        <p:blipFill>
          <a:blip r:embed="rId5"/>
          <a:stretch>
            <a:fillRect/>
          </a:stretch>
        </p:blipFill>
        <p:spPr>
          <a:xfrm>
            <a:off x="2866094" y="920466"/>
            <a:ext cx="9324422" cy="4967741"/>
          </a:xfrm>
          <a:prstGeom prst="rect">
            <a:avLst/>
          </a:prstGeom>
          <a:ln w="12700">
            <a:miter lim="400000"/>
          </a:ln>
        </p:spPr>
      </p:pic>
      <p:sp>
        <p:nvSpPr>
          <p:cNvPr id="324" name="TextBox 3"/>
          <p:cNvSpPr txBox="1"/>
          <p:nvPr/>
        </p:nvSpPr>
        <p:spPr>
          <a:xfrm>
            <a:off x="9636424" y="6449290"/>
            <a:ext cx="2300395"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Arial"/>
                <a:ea typeface="Arial"/>
                <a:cs typeface="Arial"/>
                <a:sym typeface="Arial"/>
              </a:defRPr>
            </a:lvl1pPr>
          </a:lstStyle>
          <a:p>
            <a:r>
              <a:rPr dirty="0"/>
              <a:t>Photos courtesy of @sugiproject</a:t>
            </a:r>
          </a:p>
        </p:txBody>
      </p:sp>
      <p:grpSp>
        <p:nvGrpSpPr>
          <p:cNvPr id="322" name="Rectangle 10">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320" name="Rectangle"/>
            <p:cNvSpPr/>
            <p:nvPr/>
          </p:nvSpPr>
          <p:spPr>
            <a:xfrm>
              <a:off x="0" y="127000"/>
              <a:ext cx="12192000" cy="91442"/>
            </a:xfrm>
            <a:prstGeom prst="rect">
              <a:avLst/>
            </a:prstGeom>
            <a:blipFill rotWithShape="1">
              <a:blip r:embed="rId6"/>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321"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pic>
        <p:nvPicPr>
          <p:cNvPr id="325" name="Picture 34">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3485" y="338996"/>
            <a:ext cx="1653115" cy="147749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iterate>
                                    <p:tmAbs val="0"/>
                                  </p:iterate>
                                  <p:childTnLst>
                                    <p:set>
                                      <p:cBhvr>
                                        <p:cTn id="6" fill="hold"/>
                                        <p:tgtEl>
                                          <p:spTgt spid="323"/>
                                        </p:tgtEl>
                                        <p:attrNameLst>
                                          <p:attrName>style.visibility</p:attrName>
                                        </p:attrNameLst>
                                      </p:cBhvr>
                                      <p:to>
                                        <p:strVal val="visible"/>
                                      </p:to>
                                    </p:set>
                                    <p:anim calcmode="lin" valueType="num">
                                      <p:cBhvr>
                                        <p:cTn id="7" dur="500" fill="hold"/>
                                        <p:tgtEl>
                                          <p:spTgt spid="323"/>
                                        </p:tgtEl>
                                        <p:attrNameLst>
                                          <p:attrName>ppt_x</p:attrName>
                                        </p:attrNameLst>
                                      </p:cBhvr>
                                      <p:tavLst>
                                        <p:tav tm="0">
                                          <p:val>
                                            <p:strVal val="#ppt_x"/>
                                          </p:val>
                                        </p:tav>
                                        <p:tav tm="100000">
                                          <p:val>
                                            <p:strVal val="#ppt_x"/>
                                          </p:val>
                                        </p:tav>
                                      </p:tavLst>
                                    </p:anim>
                                    <p:anim calcmode="lin" valueType="num">
                                      <p:cBhvr>
                                        <p:cTn id="8" dur="500" fill="hold"/>
                                        <p:tgtEl>
                                          <p:spTgt spid="3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 grpId="1"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52"/>
            <a:ext cx="12192003" cy="6858004"/>
          </a:xfrm>
          <a:prstGeom prst="rect">
            <a:avLst/>
          </a:prstGeom>
          <a:ln w="12700">
            <a:miter lim="400000"/>
          </a:ln>
        </p:spPr>
      </p:pic>
      <p:sp>
        <p:nvSpPr>
          <p:cNvPr id="4" name="Title 3">
            <a:extLst>
              <a:ext uri="{FF2B5EF4-FFF2-40B4-BE49-F238E27FC236}">
                <a16:creationId xmlns:a16="http://schemas.microsoft.com/office/drawing/2014/main" id="{7976369E-4273-7015-82C0-9F787E0CC592}"/>
              </a:ext>
            </a:extLst>
          </p:cNvPr>
          <p:cNvSpPr>
            <a:spLocks noGrp="1"/>
          </p:cNvSpPr>
          <p:nvPr>
            <p:ph type="title"/>
          </p:nvPr>
        </p:nvSpPr>
        <p:spPr>
          <a:xfrm>
            <a:off x="838202" y="-1325563"/>
            <a:ext cx="10515601" cy="1325563"/>
          </a:xfrm>
        </p:spPr>
        <p:txBody>
          <a:bodyPr lIns="45718" tIns="45718" rIns="45718" bIns="45718" anchor="b">
            <a:normAutofit/>
          </a:bodyPr>
          <a:lstStyle/>
          <a:p>
            <a:r>
              <a:rPr lang="en-US" sz="900" dirty="0"/>
              <a:t>Healing forest</a:t>
            </a:r>
          </a:p>
        </p:txBody>
      </p:sp>
      <p:sp>
        <p:nvSpPr>
          <p:cNvPr id="335" name="TextBox 12"/>
          <p:cNvSpPr txBox="1"/>
          <p:nvPr/>
        </p:nvSpPr>
        <p:spPr>
          <a:xfrm>
            <a:off x="1988500" y="-152"/>
            <a:ext cx="9592459" cy="10772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lgn="ctr">
              <a:defRPr sz="3600">
                <a:latin typeface="Arial"/>
                <a:ea typeface="Arial"/>
                <a:cs typeface="Arial"/>
                <a:sym typeface="Arial"/>
              </a:defRPr>
            </a:pPr>
            <a:r>
              <a:rPr dirty="0"/>
              <a:t>Healing Forest</a:t>
            </a:r>
            <a:r>
              <a:rPr lang="en-US" dirty="0"/>
              <a:t>: 2020 </a:t>
            </a:r>
            <a:endParaRPr dirty="0"/>
          </a:p>
          <a:p>
            <a:pPr algn="ctr">
              <a:defRPr sz="2800">
                <a:latin typeface="Arial"/>
                <a:ea typeface="Arial"/>
                <a:cs typeface="Arial"/>
                <a:sym typeface="Arial"/>
              </a:defRPr>
            </a:pPr>
            <a:r>
              <a:rPr dirty="0"/>
              <a:t>Yakama Nation Correctional and Rehabilitation Facility</a:t>
            </a:r>
          </a:p>
        </p:txBody>
      </p:sp>
      <p:pic>
        <p:nvPicPr>
          <p:cNvPr id="331" name="Overhead shot of a healing forest design " descr="Overhead shot of a healing forest design "/>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17246" y="1082955"/>
            <a:ext cx="8374379" cy="5389218"/>
          </a:xfrm>
          <a:prstGeom prst="rect">
            <a:avLst/>
          </a:prstGeom>
          <a:ln w="12700">
            <a:miter lim="400000"/>
          </a:ln>
        </p:spPr>
      </p:pic>
      <p:grpSp>
        <p:nvGrpSpPr>
          <p:cNvPr id="334" name="Rectangle 10">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332" name="Rectangle"/>
            <p:cNvSpPr/>
            <p:nvPr/>
          </p:nvSpPr>
          <p:spPr>
            <a:xfrm>
              <a:off x="0" y="127000"/>
              <a:ext cx="12192000" cy="91442"/>
            </a:xfrm>
            <a:prstGeom prst="rect">
              <a:avLst/>
            </a:prstGeom>
            <a:blipFill rotWithShape="1">
              <a:blip r:embed="rId5"/>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333"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sp>
        <p:nvSpPr>
          <p:cNvPr id="336" name="TextBox 8"/>
          <p:cNvSpPr txBox="1"/>
          <p:nvPr/>
        </p:nvSpPr>
        <p:spPr>
          <a:xfrm>
            <a:off x="4783799" y="6472173"/>
            <a:ext cx="2224195"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Arial"/>
                <a:ea typeface="Arial"/>
                <a:cs typeface="Arial"/>
                <a:sym typeface="Arial"/>
              </a:defRPr>
            </a:lvl1pPr>
          </a:lstStyle>
          <a:p>
            <a:r>
              <a:t>Photo courtesy of @sugiproject</a:t>
            </a:r>
          </a:p>
        </p:txBody>
      </p:sp>
      <p:pic>
        <p:nvPicPr>
          <p:cNvPr id="337" name="Picture 18">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64008" y="390207"/>
            <a:ext cx="1466594" cy="1449068"/>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963" y="-161122"/>
            <a:ext cx="12192004" cy="6858004"/>
          </a:xfrm>
          <a:prstGeom prst="rect">
            <a:avLst/>
          </a:prstGeom>
          <a:ln w="12700">
            <a:miter lim="400000"/>
          </a:ln>
        </p:spPr>
      </p:pic>
      <p:sp>
        <p:nvSpPr>
          <p:cNvPr id="349" name="TextBox 12"/>
          <p:cNvSpPr txBox="1">
            <a:spLocks noGrp="1"/>
          </p:cNvSpPr>
          <p:nvPr>
            <p:ph type="title" idx="4294967295"/>
          </p:nvPr>
        </p:nvSpPr>
        <p:spPr>
          <a:xfrm>
            <a:off x="1831669" y="289056"/>
            <a:ext cx="9592459" cy="1077214"/>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3600">
                <a:latin typeface="Arial"/>
                <a:ea typeface="Arial"/>
                <a:cs typeface="Arial"/>
                <a:sym typeface="Arial"/>
              </a:defRPr>
            </a:pP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Healing Forest: 2024</a:t>
            </a:r>
          </a:p>
          <a:p>
            <a:pPr marL="0" marR="0" lvl="0" indent="0" algn="ctr" defTabSz="457200" rtl="0" eaLnBrk="1" fontAlgn="auto" latinLnBrk="0" hangingPunct="0">
              <a:lnSpc>
                <a:spcPct val="100000"/>
              </a:lnSpc>
              <a:spcBef>
                <a:spcPts val="0"/>
              </a:spcBef>
              <a:spcAft>
                <a:spcPts val="0"/>
              </a:spcAft>
              <a:buClrTx/>
              <a:buSzTx/>
              <a:buFontTx/>
              <a:buNone/>
              <a:tabLst/>
              <a:defRPr sz="2800">
                <a:latin typeface="Arial"/>
                <a:ea typeface="Arial"/>
                <a:cs typeface="Arial"/>
                <a:sym typeface="Arial"/>
              </a:defRPr>
            </a:pP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Yakama Nation Correctional and Rehabilitation Facility</a:t>
            </a:r>
          </a:p>
        </p:txBody>
      </p:sp>
      <p:grpSp>
        <p:nvGrpSpPr>
          <p:cNvPr id="345" name="Rectangle 10">
            <a:extLst>
              <a:ext uri="{C183D7F6-B498-43B3-948B-1728B52AA6E4}">
                <adec:decorative xmlns:adec="http://schemas.microsoft.com/office/drawing/2017/decorative" val="1"/>
              </a:ext>
            </a:extLst>
          </p:cNvPr>
          <p:cNvGrpSpPr/>
          <p:nvPr/>
        </p:nvGrpSpPr>
        <p:grpSpPr>
          <a:xfrm>
            <a:off x="-3" y="6632078"/>
            <a:ext cx="12192000" cy="350660"/>
            <a:chOff x="0" y="-2608"/>
            <a:chExt cx="12192000" cy="350659"/>
          </a:xfrm>
        </p:grpSpPr>
        <p:sp>
          <p:nvSpPr>
            <p:cNvPr id="343" name="Rectangle"/>
            <p:cNvSpPr/>
            <p:nvPr/>
          </p:nvSpPr>
          <p:spPr>
            <a:xfrm>
              <a:off x="0" y="127000"/>
              <a:ext cx="12192000" cy="91442"/>
            </a:xfrm>
            <a:prstGeom prst="rect">
              <a:avLst/>
            </a:prstGeom>
            <a:blipFill rotWithShape="1">
              <a:blip r:embed="rId4"/>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344"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pic>
        <p:nvPicPr>
          <p:cNvPr id="347" name="Photo of common Camas" descr="Photo of common Camas"/>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45355" y="1733581"/>
            <a:ext cx="3115015" cy="4131021"/>
          </a:xfrm>
          <a:prstGeom prst="rect">
            <a:avLst/>
          </a:prstGeom>
          <a:ln w="12700">
            <a:miter lim="400000"/>
          </a:ln>
        </p:spPr>
      </p:pic>
      <p:sp>
        <p:nvSpPr>
          <p:cNvPr id="348" name="TextBox 3"/>
          <p:cNvSpPr txBox="1"/>
          <p:nvPr/>
        </p:nvSpPr>
        <p:spPr>
          <a:xfrm>
            <a:off x="707929" y="6022176"/>
            <a:ext cx="5516645" cy="4928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ctr">
              <a:defRPr sz="1600">
                <a:latin typeface="Arial"/>
                <a:ea typeface="Arial"/>
                <a:cs typeface="Arial"/>
                <a:sym typeface="Arial"/>
              </a:defRPr>
            </a:pPr>
            <a:r>
              <a:t>Photo of Common Camas.</a:t>
            </a:r>
            <a:r>
              <a:rPr sz="1200"/>
              <a:t> </a:t>
            </a:r>
            <a:br>
              <a:rPr sz="1200"/>
            </a:br>
            <a:r>
              <a:rPr sz="1200" u="sng">
                <a:solidFill>
                  <a:srgbClr val="0000FF"/>
                </a:solidFill>
                <a:uFill>
                  <a:solidFill>
                    <a:srgbClr val="0000FF"/>
                  </a:solidFill>
                </a:uFill>
                <a:hlinkClick r:id="rId6"/>
              </a:rPr>
              <a:t>https://www.fs.usda.gov/wildflowers/plant-of-the-week/camassia_quamash.shtml</a:t>
            </a:r>
          </a:p>
        </p:txBody>
      </p:sp>
      <p:sp>
        <p:nvSpPr>
          <p:cNvPr id="352" name="TextBox 5"/>
          <p:cNvSpPr txBox="1"/>
          <p:nvPr/>
        </p:nvSpPr>
        <p:spPr>
          <a:xfrm>
            <a:off x="6627899" y="1413056"/>
            <a:ext cx="1108059" cy="3506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Arial"/>
                <a:ea typeface="Arial"/>
                <a:cs typeface="Arial"/>
                <a:sym typeface="Arial"/>
              </a:defRPr>
            </a:lvl1pPr>
          </a:lstStyle>
          <a:p>
            <a:r>
              <a:rPr dirty="0"/>
              <a:t>May 2024</a:t>
            </a:r>
          </a:p>
        </p:txBody>
      </p:sp>
      <p:pic>
        <p:nvPicPr>
          <p:cNvPr id="351" name="Arial shot of mini forest" descr="Arial shot of mini forest"/>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42330" y="1798909"/>
            <a:ext cx="5522014" cy="4223267"/>
          </a:xfrm>
          <a:prstGeom prst="rect">
            <a:avLst/>
          </a:prstGeom>
          <a:ln w="12700">
            <a:miter lim="400000"/>
          </a:ln>
        </p:spPr>
      </p:pic>
      <p:sp>
        <p:nvSpPr>
          <p:cNvPr id="346" name="TextBox 8"/>
          <p:cNvSpPr txBox="1"/>
          <p:nvPr/>
        </p:nvSpPr>
        <p:spPr>
          <a:xfrm>
            <a:off x="8105065" y="6175948"/>
            <a:ext cx="2224196" cy="2642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Arial"/>
                <a:ea typeface="Arial"/>
                <a:cs typeface="Arial"/>
                <a:sym typeface="Arial"/>
              </a:defRPr>
            </a:lvl1pPr>
          </a:lstStyle>
          <a:p>
            <a:r>
              <a:t>Photo courtesy of @sugiproject</a:t>
            </a:r>
          </a:p>
        </p:txBody>
      </p:sp>
      <p:pic>
        <p:nvPicPr>
          <p:cNvPr id="350" name="Picture 18">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1139" y="139318"/>
            <a:ext cx="1466594" cy="1449068"/>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 y="289150"/>
            <a:ext cx="12192004" cy="6858004"/>
          </a:xfrm>
          <a:prstGeom prst="rect">
            <a:avLst/>
          </a:prstGeom>
          <a:ln w="12700">
            <a:miter lim="400000"/>
          </a:ln>
        </p:spPr>
      </p:pic>
      <p:grpSp>
        <p:nvGrpSpPr>
          <p:cNvPr id="360" name="Rectangle 10">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358" name="Rectangle"/>
            <p:cNvSpPr/>
            <p:nvPr/>
          </p:nvSpPr>
          <p:spPr>
            <a:xfrm>
              <a:off x="0" y="127000"/>
              <a:ext cx="12192000" cy="91442"/>
            </a:xfrm>
            <a:prstGeom prst="rect">
              <a:avLst/>
            </a:prstGeom>
            <a:blipFill rotWithShape="1">
              <a:blip r:embed="rId4"/>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359"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sp>
        <p:nvSpPr>
          <p:cNvPr id="363" name="TextBox 12"/>
          <p:cNvSpPr txBox="1">
            <a:spLocks noGrp="1"/>
          </p:cNvSpPr>
          <p:nvPr>
            <p:ph type="title" idx="4294967295"/>
          </p:nvPr>
        </p:nvSpPr>
        <p:spPr>
          <a:xfrm>
            <a:off x="1189119" y="118174"/>
            <a:ext cx="9592458" cy="1077214"/>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3600">
                <a:latin typeface="Arial"/>
                <a:ea typeface="Arial"/>
                <a:cs typeface="Arial"/>
                <a:sym typeface="Arial"/>
              </a:defRPr>
            </a:pP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Healing Forest </a:t>
            </a:r>
          </a:p>
          <a:p>
            <a:pPr marL="0" marR="0" lvl="0" indent="0" algn="ctr" defTabSz="457200" rtl="0" eaLnBrk="1" fontAlgn="auto" latinLnBrk="0" hangingPunct="0">
              <a:lnSpc>
                <a:spcPct val="100000"/>
              </a:lnSpc>
              <a:spcBef>
                <a:spcPts val="0"/>
              </a:spcBef>
              <a:spcAft>
                <a:spcPts val="0"/>
              </a:spcAft>
              <a:buClrTx/>
              <a:buSzTx/>
              <a:buFontTx/>
              <a:buNone/>
              <a:tabLst/>
              <a:defRPr sz="2800">
                <a:latin typeface="Arial"/>
                <a:ea typeface="Arial"/>
                <a:cs typeface="Arial"/>
                <a:sym typeface="Arial"/>
              </a:defRPr>
            </a:pP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Yakama Nation Correctional and Rehabilitation Facility</a:t>
            </a:r>
          </a:p>
        </p:txBody>
      </p:sp>
      <p:pic>
        <p:nvPicPr>
          <p:cNvPr id="364" name="Picture 18">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688" y="223693"/>
            <a:ext cx="1466594" cy="1449068"/>
          </a:xfrm>
          <a:prstGeom prst="rect">
            <a:avLst/>
          </a:prstGeom>
          <a:ln w="12700">
            <a:miter lim="400000"/>
          </a:ln>
        </p:spPr>
      </p:pic>
      <p:pic>
        <p:nvPicPr>
          <p:cNvPr id="365" name="Evergreen Huckleberry" descr="Evergreen Huckleberry"/>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611511" y="2063045"/>
            <a:ext cx="4869150" cy="3325554"/>
          </a:xfrm>
          <a:prstGeom prst="rect">
            <a:avLst/>
          </a:prstGeom>
          <a:ln w="12700">
            <a:miter lim="400000"/>
          </a:ln>
        </p:spPr>
      </p:pic>
      <p:sp>
        <p:nvSpPr>
          <p:cNvPr id="362" name="TextBox 3"/>
          <p:cNvSpPr txBox="1"/>
          <p:nvPr/>
        </p:nvSpPr>
        <p:spPr>
          <a:xfrm>
            <a:off x="611511" y="5447432"/>
            <a:ext cx="4349152"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lgn="ctr">
              <a:defRPr sz="1200">
                <a:solidFill>
                  <a:srgbClr val="FFFFFF"/>
                </a:solidFill>
                <a:latin typeface="Arial"/>
                <a:ea typeface="Arial"/>
                <a:cs typeface="Arial"/>
                <a:sym typeface="Arial"/>
              </a:defRPr>
            </a:pPr>
            <a:r>
              <a:rPr dirty="0"/>
              <a:t>PP</a:t>
            </a:r>
            <a:endParaRPr u="sng" dirty="0">
              <a:solidFill>
                <a:srgbClr val="0563C1"/>
              </a:solidFill>
              <a:uFill>
                <a:solidFill>
                  <a:srgbClr val="0563C1"/>
                </a:solidFill>
              </a:uFill>
            </a:endParaRPr>
          </a:p>
          <a:p>
            <a:pPr algn="ctr">
              <a:defRPr sz="1600">
                <a:latin typeface="Arial"/>
                <a:ea typeface="Arial"/>
                <a:cs typeface="Arial"/>
                <a:sym typeface="Arial"/>
              </a:defRPr>
            </a:pPr>
            <a:r>
              <a:rPr dirty="0"/>
              <a:t>Photo of </a:t>
            </a:r>
            <a:r>
              <a:rPr lang="en-US" dirty="0"/>
              <a:t>Mountain</a:t>
            </a:r>
            <a:r>
              <a:rPr dirty="0"/>
              <a:t> Huckleberry</a:t>
            </a:r>
            <a:r>
              <a:rPr sz="1200" dirty="0"/>
              <a:t> </a:t>
            </a:r>
            <a:br>
              <a:rPr sz="1200" dirty="0"/>
            </a:br>
            <a:endParaRPr sz="1200" dirty="0"/>
          </a:p>
        </p:txBody>
      </p:sp>
      <p:pic>
        <p:nvPicPr>
          <p:cNvPr id="366" name="May 2024 Planting of Phase 4 of Healing Forest" descr="May 2024 Planting of Phase 4 of Healing Forest"/>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985347" y="1565923"/>
            <a:ext cx="6084509" cy="4041904"/>
          </a:xfrm>
          <a:prstGeom prst="rect">
            <a:avLst/>
          </a:prstGeom>
          <a:ln w="12700">
            <a:miter lim="400000"/>
          </a:ln>
        </p:spPr>
      </p:pic>
      <p:sp>
        <p:nvSpPr>
          <p:cNvPr id="367" name="TextBox 3"/>
          <p:cNvSpPr txBox="1"/>
          <p:nvPr/>
        </p:nvSpPr>
        <p:spPr>
          <a:xfrm>
            <a:off x="7725609" y="5710166"/>
            <a:ext cx="3154185"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Arial"/>
                <a:ea typeface="Arial"/>
                <a:cs typeface="Arial"/>
                <a:sym typeface="Arial"/>
              </a:defRPr>
            </a:lvl1pPr>
          </a:lstStyle>
          <a:p>
            <a:r>
              <a:rPr dirty="0"/>
              <a:t>May 2024 Planting of Phase 4</a:t>
            </a:r>
          </a:p>
        </p:txBody>
      </p:sp>
      <p:sp>
        <p:nvSpPr>
          <p:cNvPr id="361" name="TextBox 8"/>
          <p:cNvSpPr txBox="1"/>
          <p:nvPr/>
        </p:nvSpPr>
        <p:spPr>
          <a:xfrm>
            <a:off x="4960663" y="6313863"/>
            <a:ext cx="2300395"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200">
                <a:latin typeface="Arial"/>
                <a:ea typeface="Arial"/>
                <a:cs typeface="Arial"/>
                <a:sym typeface="Arial"/>
              </a:defRPr>
            </a:pPr>
            <a:r>
              <a:t>Photos courtesy of @sugiproject</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23" y="0"/>
            <a:ext cx="12192004" cy="6858003"/>
          </a:xfrm>
          <a:prstGeom prst="rect">
            <a:avLst/>
          </a:prstGeom>
          <a:ln w="12700">
            <a:miter lim="400000"/>
          </a:ln>
        </p:spPr>
      </p:pic>
      <p:grpSp>
        <p:nvGrpSpPr>
          <p:cNvPr id="375" name="Rectangle 10">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373" name="Rectangle"/>
            <p:cNvSpPr/>
            <p:nvPr/>
          </p:nvSpPr>
          <p:spPr>
            <a:xfrm>
              <a:off x="0" y="127000"/>
              <a:ext cx="12192000" cy="91442"/>
            </a:xfrm>
            <a:prstGeom prst="rect">
              <a:avLst/>
            </a:prstGeom>
            <a:blipFill rotWithShape="1">
              <a:blip r:embed="rId4"/>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374"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sp>
        <p:nvSpPr>
          <p:cNvPr id="377" name="TextBox 12"/>
          <p:cNvSpPr txBox="1">
            <a:spLocks noGrp="1"/>
          </p:cNvSpPr>
          <p:nvPr>
            <p:ph type="title" idx="4294967295"/>
          </p:nvPr>
        </p:nvSpPr>
        <p:spPr>
          <a:xfrm>
            <a:off x="1189119" y="118174"/>
            <a:ext cx="9592458" cy="1077214"/>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3600">
                <a:latin typeface="Arial"/>
                <a:ea typeface="Arial"/>
                <a:cs typeface="Arial"/>
                <a:sym typeface="Arial"/>
              </a:defRPr>
            </a:pP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Healing Forest</a:t>
            </a:r>
          </a:p>
          <a:p>
            <a:pPr marL="0" marR="0" lvl="0" indent="0" algn="ctr" defTabSz="457200" rtl="0" eaLnBrk="1" fontAlgn="auto" latinLnBrk="0" hangingPunct="0">
              <a:lnSpc>
                <a:spcPct val="100000"/>
              </a:lnSpc>
              <a:spcBef>
                <a:spcPts val="0"/>
              </a:spcBef>
              <a:spcAft>
                <a:spcPts val="0"/>
              </a:spcAft>
              <a:buClrTx/>
              <a:buSzTx/>
              <a:buFontTx/>
              <a:buNone/>
              <a:tabLst/>
              <a:defRPr sz="2800">
                <a:latin typeface="Arial"/>
                <a:ea typeface="Arial"/>
                <a:cs typeface="Arial"/>
                <a:sym typeface="Arial"/>
              </a:defRPr>
            </a:pP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Yakama Nation Correctional and Rehabilitation Facility</a:t>
            </a:r>
          </a:p>
        </p:txBody>
      </p:sp>
      <p:pic>
        <p:nvPicPr>
          <p:cNvPr id="379" name="Scouler Willow" descr="Scouler Willow"/>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26413" y="1741146"/>
            <a:ext cx="5294177" cy="3808217"/>
          </a:xfrm>
          <a:prstGeom prst="rect">
            <a:avLst/>
          </a:prstGeom>
          <a:ln w="12700">
            <a:miter lim="400000"/>
          </a:ln>
        </p:spPr>
      </p:pic>
      <p:sp>
        <p:nvSpPr>
          <p:cNvPr id="380" name="Picture of Scouler Willow"/>
          <p:cNvSpPr txBox="1"/>
          <p:nvPr/>
        </p:nvSpPr>
        <p:spPr>
          <a:xfrm>
            <a:off x="2451488" y="5696568"/>
            <a:ext cx="1269997" cy="288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1400">
                <a:latin typeface="Arial"/>
                <a:ea typeface="Arial"/>
                <a:cs typeface="Arial"/>
                <a:sym typeface="Arial"/>
              </a:defRPr>
            </a:lvl1pPr>
          </a:lstStyle>
          <a:p>
            <a:r>
              <a:t>Scouler Willow</a:t>
            </a:r>
          </a:p>
        </p:txBody>
      </p:sp>
      <p:pic>
        <p:nvPicPr>
          <p:cNvPr id="381" name="Rendition of the layout of the healing forest" descr="Rendition of the layout of the healing forest"/>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65647" y="1499660"/>
            <a:ext cx="5235577" cy="4237853"/>
          </a:xfrm>
          <a:prstGeom prst="rect">
            <a:avLst/>
          </a:prstGeom>
          <a:ln w="12700">
            <a:miter lim="400000"/>
          </a:ln>
        </p:spPr>
      </p:pic>
      <p:sp>
        <p:nvSpPr>
          <p:cNvPr id="376" name="TextBox 8"/>
          <p:cNvSpPr txBox="1"/>
          <p:nvPr/>
        </p:nvSpPr>
        <p:spPr>
          <a:xfrm>
            <a:off x="4862753" y="6144113"/>
            <a:ext cx="3405788"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200">
                <a:latin typeface="Arial"/>
                <a:ea typeface="Arial"/>
                <a:cs typeface="Arial"/>
                <a:sym typeface="Arial"/>
              </a:defRPr>
            </a:pPr>
            <a:r>
              <a:t>Photo and Illustration courtesy of @sugiproject</a:t>
            </a:r>
          </a:p>
        </p:txBody>
      </p:sp>
      <p:pic>
        <p:nvPicPr>
          <p:cNvPr id="378" name="Picture 18">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74618" y="211648"/>
            <a:ext cx="1303590" cy="1288012"/>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18" y="-45725"/>
            <a:ext cx="12192004" cy="6858004"/>
          </a:xfrm>
          <a:prstGeom prst="rect">
            <a:avLst/>
          </a:prstGeom>
          <a:ln w="12700">
            <a:miter lim="400000"/>
          </a:ln>
        </p:spPr>
      </p:pic>
      <p:grpSp>
        <p:nvGrpSpPr>
          <p:cNvPr id="389" name="Rectangle 10">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387" name="Rectangle"/>
            <p:cNvSpPr/>
            <p:nvPr/>
          </p:nvSpPr>
          <p:spPr>
            <a:xfrm>
              <a:off x="0" y="127000"/>
              <a:ext cx="12192000" cy="91442"/>
            </a:xfrm>
            <a:prstGeom prst="rect">
              <a:avLst/>
            </a:prstGeom>
            <a:blipFill rotWithShape="1">
              <a:blip r:embed="rId4"/>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388"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sp>
        <p:nvSpPr>
          <p:cNvPr id="390" name="TextBox 12"/>
          <p:cNvSpPr txBox="1">
            <a:spLocks noGrp="1"/>
          </p:cNvSpPr>
          <p:nvPr>
            <p:ph type="title" idx="4294967295"/>
          </p:nvPr>
        </p:nvSpPr>
        <p:spPr>
          <a:xfrm>
            <a:off x="1918167" y="349048"/>
            <a:ext cx="9592459" cy="1077214"/>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3600">
                <a:latin typeface="Arial"/>
                <a:ea typeface="Arial"/>
                <a:cs typeface="Arial"/>
                <a:sym typeface="Arial"/>
              </a:defRPr>
            </a:pP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Healing Forest: Plants</a:t>
            </a:r>
          </a:p>
          <a:p>
            <a:pPr marL="0" marR="0" lvl="0" indent="0" algn="ctr" defTabSz="457200" rtl="0" eaLnBrk="1" fontAlgn="auto" latinLnBrk="0" hangingPunct="0">
              <a:lnSpc>
                <a:spcPct val="100000"/>
              </a:lnSpc>
              <a:spcBef>
                <a:spcPts val="0"/>
              </a:spcBef>
              <a:spcAft>
                <a:spcPts val="0"/>
              </a:spcAft>
              <a:buClrTx/>
              <a:buSzTx/>
              <a:buFontTx/>
              <a:buNone/>
              <a:tabLst/>
              <a:defRPr sz="2800">
                <a:latin typeface="Arial"/>
                <a:ea typeface="Arial"/>
                <a:cs typeface="Arial"/>
                <a:sym typeface="Arial"/>
              </a:defRPr>
            </a:pP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Yakama Nation Correctional and Rehabilitation Facility</a:t>
            </a:r>
          </a:p>
        </p:txBody>
      </p:sp>
      <p:pic>
        <p:nvPicPr>
          <p:cNvPr id="391" name="Picture 18">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2862" y="236700"/>
            <a:ext cx="1466594" cy="1449068"/>
          </a:xfrm>
          <a:prstGeom prst="rect">
            <a:avLst/>
          </a:prstGeom>
          <a:ln w="12700">
            <a:miter lim="400000"/>
          </a:ln>
        </p:spPr>
      </p:pic>
      <p:pic>
        <p:nvPicPr>
          <p:cNvPr id="392" name="Stand of Aspen" descr="Stand of Aspe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8543" y="2021928"/>
            <a:ext cx="5217078" cy="3554327"/>
          </a:xfrm>
          <a:prstGeom prst="rect">
            <a:avLst/>
          </a:prstGeom>
          <a:ln w="12700">
            <a:miter lim="400000"/>
          </a:ln>
        </p:spPr>
      </p:pic>
      <p:pic>
        <p:nvPicPr>
          <p:cNvPr id="394" name="Stinging Nettle" descr="Stinging Nettle"/>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6490601" y="2117903"/>
            <a:ext cx="4646659" cy="3362376"/>
          </a:xfrm>
          <a:prstGeom prst="rect">
            <a:avLst/>
          </a:prstGeom>
          <a:ln w="12700">
            <a:miter lim="400000"/>
          </a:ln>
        </p:spPr>
      </p:pic>
      <p:sp>
        <p:nvSpPr>
          <p:cNvPr id="393" name="TextBox 3"/>
          <p:cNvSpPr txBox="1"/>
          <p:nvPr/>
        </p:nvSpPr>
        <p:spPr>
          <a:xfrm>
            <a:off x="1136910" y="5855851"/>
            <a:ext cx="10707383" cy="5165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a:latin typeface="Arial"/>
                <a:ea typeface="Arial"/>
                <a:cs typeface="Arial"/>
                <a:sym typeface="Arial"/>
              </a:defRPr>
            </a:pPr>
            <a:r>
              <a:t>Photo of Trembling Aspen:  </a:t>
            </a:r>
            <a:r>
              <a:rPr sz="1200" u="sng">
                <a:solidFill>
                  <a:srgbClr val="0000FF"/>
                </a:solidFill>
                <a:uFill>
                  <a:solidFill>
                    <a:srgbClr val="0000FF"/>
                  </a:solidFill>
                </a:uFill>
                <a:hlinkClick r:id="rId8"/>
              </a:rPr>
              <a:t>https://www.atlasobscura.com/places/pando-the-trembling-giant </a:t>
            </a:r>
            <a:endParaRPr sz="1200" u="sng">
              <a:solidFill>
                <a:srgbClr val="0563C1"/>
              </a:solidFill>
              <a:uFill>
                <a:solidFill>
                  <a:srgbClr val="0563C1"/>
                </a:solidFill>
              </a:uFill>
            </a:endParaRPr>
          </a:p>
          <a:p>
            <a:pPr>
              <a:defRPr sz="1400">
                <a:latin typeface="Arial"/>
                <a:ea typeface="Arial"/>
                <a:cs typeface="Arial"/>
                <a:sym typeface="Arial"/>
              </a:defRPr>
            </a:pPr>
            <a:r>
              <a:t>Photo of Stinging Nettle: </a:t>
            </a:r>
            <a:r>
              <a:rPr sz="1600"/>
              <a:t> </a:t>
            </a:r>
            <a:r>
              <a:rPr sz="1200" u="sng">
                <a:solidFill>
                  <a:srgbClr val="0000FF"/>
                </a:solidFill>
                <a:uFill>
                  <a:solidFill>
                    <a:srgbClr val="0000FF"/>
                  </a:solidFill>
                </a:uFill>
                <a:hlinkClick r:id="rId9"/>
              </a:rPr>
              <a:t>https://www.quora.com/Is-stinging-nettle-plant-soup-dangerous-to-consume-What-if-its-not-cooked-right</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037" y="13424"/>
            <a:ext cx="12192003" cy="6858004"/>
          </a:xfrm>
          <a:prstGeom prst="rect">
            <a:avLst/>
          </a:prstGeom>
          <a:ln w="12700">
            <a:miter lim="400000"/>
          </a:ln>
        </p:spPr>
      </p:pic>
      <p:grpSp>
        <p:nvGrpSpPr>
          <p:cNvPr id="403" name="Rectangle 10">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401" name="Rectangle"/>
            <p:cNvSpPr/>
            <p:nvPr/>
          </p:nvSpPr>
          <p:spPr>
            <a:xfrm>
              <a:off x="0" y="127000"/>
              <a:ext cx="12192000" cy="91442"/>
            </a:xfrm>
            <a:prstGeom prst="rect">
              <a:avLst/>
            </a:prstGeom>
            <a:blipFill rotWithShape="1">
              <a:blip r:embed="rId4"/>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402"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sp>
        <p:nvSpPr>
          <p:cNvPr id="405" name="TextBox 12"/>
          <p:cNvSpPr txBox="1">
            <a:spLocks noGrp="1"/>
          </p:cNvSpPr>
          <p:nvPr>
            <p:ph type="title" idx="4294967295"/>
          </p:nvPr>
        </p:nvSpPr>
        <p:spPr>
          <a:xfrm>
            <a:off x="2031157" y="201112"/>
            <a:ext cx="9592459" cy="1077214"/>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sz="3600">
                <a:latin typeface="Arial"/>
                <a:ea typeface="Arial"/>
                <a:cs typeface="Arial"/>
                <a:sym typeface="Arial"/>
              </a:defRPr>
            </a:pP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Healing Forest</a:t>
            </a:r>
            <a:r>
              <a:rPr lang="en-US" sz="3600" dirty="0"/>
              <a:t>:</a:t>
            </a:r>
            <a:endParaRPr kumimoji="0" lang="en-US" sz="3600" b="0" i="0" u="none" strike="noStrike" kern="0" cap="none" spc="0" normalizeH="0" baseline="0" noProof="0" dirty="0">
              <a:ln>
                <a:noFill/>
              </a:ln>
              <a:solidFill>
                <a:srgbClr val="000000"/>
              </a:solidFill>
              <a:effectLst/>
              <a:uLnTx/>
              <a:uFillTx/>
              <a:latin typeface="Arial"/>
              <a:ea typeface="Arial"/>
              <a:cs typeface="Arial"/>
              <a:sym typeface="Arial"/>
            </a:endParaRPr>
          </a:p>
          <a:p>
            <a:pPr marL="0" marR="0" lvl="0" indent="0" algn="ctr" defTabSz="457200" rtl="0" eaLnBrk="1" fontAlgn="auto" latinLnBrk="0" hangingPunct="0">
              <a:lnSpc>
                <a:spcPct val="100000"/>
              </a:lnSpc>
              <a:spcBef>
                <a:spcPts val="0"/>
              </a:spcBef>
              <a:spcAft>
                <a:spcPts val="0"/>
              </a:spcAft>
              <a:buClrTx/>
              <a:buSzTx/>
              <a:buFontTx/>
              <a:buNone/>
              <a:tabLst/>
              <a:defRPr sz="2800">
                <a:latin typeface="Arial"/>
                <a:ea typeface="Arial"/>
                <a:cs typeface="Arial"/>
                <a:sym typeface="Arial"/>
              </a:defRPr>
            </a:pPr>
            <a:r>
              <a:rPr kumimoji="0" lang="en-US" sz="2800" b="0" i="0" u="none" strike="noStrike" kern="0" cap="none" spc="0" normalizeH="0" baseline="0" noProof="0" dirty="0">
                <a:ln>
                  <a:noFill/>
                </a:ln>
                <a:solidFill>
                  <a:srgbClr val="000000"/>
                </a:solidFill>
                <a:effectLst/>
                <a:uLnTx/>
                <a:uFillTx/>
                <a:latin typeface="Arial"/>
                <a:ea typeface="Arial"/>
                <a:cs typeface="Arial"/>
                <a:sym typeface="Arial"/>
              </a:rPr>
              <a:t>Yakama Nation Correctional and Rehabilitation Facility</a:t>
            </a:r>
          </a:p>
        </p:txBody>
      </p:sp>
      <p:pic>
        <p:nvPicPr>
          <p:cNvPr id="407" name="Wild rose" descr="Wild ros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5645" y="1791298"/>
            <a:ext cx="3115554" cy="4361774"/>
          </a:xfrm>
          <a:prstGeom prst="rect">
            <a:avLst/>
          </a:prstGeom>
          <a:ln w="12700">
            <a:miter lim="400000"/>
          </a:ln>
        </p:spPr>
      </p:pic>
      <p:pic>
        <p:nvPicPr>
          <p:cNvPr id="409" name="Another wild rose" descr="Another wild ros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51270" y="1795049"/>
            <a:ext cx="3681212" cy="4361774"/>
          </a:xfrm>
          <a:prstGeom prst="rect">
            <a:avLst/>
          </a:prstGeom>
          <a:ln w="12700">
            <a:miter lim="400000"/>
          </a:ln>
        </p:spPr>
      </p:pic>
      <p:pic>
        <p:nvPicPr>
          <p:cNvPr id="410" name="Snowberry" descr="Snowberry"/>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018597" y="1791298"/>
            <a:ext cx="3664829" cy="4361774"/>
          </a:xfrm>
          <a:prstGeom prst="rect">
            <a:avLst/>
          </a:prstGeom>
          <a:ln w="12700">
            <a:miter lim="400000"/>
          </a:ln>
        </p:spPr>
      </p:pic>
      <p:pic>
        <p:nvPicPr>
          <p:cNvPr id="406" name="Picture 18">
            <a:extLst>
              <a:ext uri="{C183D7F6-B498-43B3-948B-1728B52AA6E4}">
                <adec:decorative xmlns:adec="http://schemas.microsoft.com/office/drawing/2017/decorative" val="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5645" y="210084"/>
            <a:ext cx="1466594" cy="1449068"/>
          </a:xfrm>
          <a:prstGeom prst="rect">
            <a:avLst/>
          </a:prstGeom>
          <a:ln w="12700">
            <a:miter lim="400000"/>
          </a:ln>
        </p:spPr>
      </p:pic>
      <p:sp>
        <p:nvSpPr>
          <p:cNvPr id="408" name="Wild Rose"/>
          <p:cNvSpPr txBox="1"/>
          <p:nvPr/>
        </p:nvSpPr>
        <p:spPr>
          <a:xfrm>
            <a:off x="1665568" y="6114222"/>
            <a:ext cx="1030049" cy="31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1600">
                <a:latin typeface="Arial"/>
                <a:ea typeface="Arial"/>
                <a:cs typeface="Arial"/>
                <a:sym typeface="Arial"/>
              </a:defRPr>
            </a:lvl1pPr>
          </a:lstStyle>
          <a:p>
            <a:r>
              <a:rPr dirty="0"/>
              <a:t>Wild Rose</a:t>
            </a:r>
          </a:p>
        </p:txBody>
      </p:sp>
      <p:sp>
        <p:nvSpPr>
          <p:cNvPr id="2" name="Wild Rose">
            <a:extLst>
              <a:ext uri="{FF2B5EF4-FFF2-40B4-BE49-F238E27FC236}">
                <a16:creationId xmlns:a16="http://schemas.microsoft.com/office/drawing/2014/main" id="{B116CB99-DE75-C404-7F31-8C9FAB347F35}"/>
              </a:ext>
            </a:extLst>
          </p:cNvPr>
          <p:cNvSpPr txBox="1"/>
          <p:nvPr/>
        </p:nvSpPr>
        <p:spPr>
          <a:xfrm>
            <a:off x="5186704" y="6126396"/>
            <a:ext cx="1491751" cy="338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defTabSz="914400">
              <a:defRPr sz="1600">
                <a:latin typeface="Arial"/>
                <a:ea typeface="Arial"/>
                <a:cs typeface="Arial"/>
                <a:sym typeface="Arial"/>
              </a:defRPr>
            </a:lvl1pPr>
          </a:lstStyle>
          <a:p>
            <a:r>
              <a:rPr dirty="0"/>
              <a:t>Wild Rose</a:t>
            </a:r>
            <a:r>
              <a:rPr lang="en-US" dirty="0"/>
              <a:t> Hips</a:t>
            </a:r>
            <a:endParaRPr dirty="0"/>
          </a:p>
        </p:txBody>
      </p:sp>
      <p:sp>
        <p:nvSpPr>
          <p:cNvPr id="411" name="TextBox 7"/>
          <p:cNvSpPr txBox="1"/>
          <p:nvPr/>
        </p:nvSpPr>
        <p:spPr>
          <a:xfrm>
            <a:off x="9737890" y="6195231"/>
            <a:ext cx="1075391" cy="313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600">
                <a:latin typeface="Arial"/>
                <a:ea typeface="Arial"/>
                <a:cs typeface="Arial"/>
                <a:sym typeface="Arial"/>
              </a:defRPr>
            </a:lvl1pPr>
          </a:lstStyle>
          <a:p>
            <a:r>
              <a:rPr dirty="0"/>
              <a:t>Snowberry</a:t>
            </a:r>
          </a:p>
        </p:txBody>
      </p:sp>
      <p:sp>
        <p:nvSpPr>
          <p:cNvPr id="404" name="TextBox 8"/>
          <p:cNvSpPr txBox="1"/>
          <p:nvPr/>
        </p:nvSpPr>
        <p:spPr>
          <a:xfrm>
            <a:off x="80282" y="6510680"/>
            <a:ext cx="2300396"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200">
                <a:latin typeface="Arial"/>
                <a:ea typeface="Arial"/>
                <a:cs typeface="Arial"/>
                <a:sym typeface="Arial"/>
              </a:defRPr>
            </a:pPr>
            <a:r>
              <a:t>Photos courtesy of @sugiproject</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416" name="Title 1"/>
          <p:cNvSpPr txBox="1">
            <a:spLocks noGrp="1"/>
          </p:cNvSpPr>
          <p:nvPr>
            <p:ph type="title"/>
          </p:nvPr>
        </p:nvSpPr>
        <p:spPr>
          <a:xfrm>
            <a:off x="838202" y="365126"/>
            <a:ext cx="10515601" cy="975538"/>
          </a:xfrm>
          <a:prstGeom prst="rect">
            <a:avLst/>
          </a:prstGeom>
        </p:spPr>
        <p:txBody>
          <a:bodyPr/>
          <a:lstStyle>
            <a:lvl1pPr algn="ctr"/>
          </a:lstStyle>
          <a:p>
            <a:r>
              <a:t>Yakima Nation Healing Forest in 2023</a:t>
            </a:r>
          </a:p>
        </p:txBody>
      </p:sp>
      <p:sp>
        <p:nvSpPr>
          <p:cNvPr id="418" name="Rectangle 10">
            <a:extLst>
              <a:ext uri="{C183D7F6-B498-43B3-948B-1728B52AA6E4}">
                <adec:decorative xmlns:adec="http://schemas.microsoft.com/office/drawing/2017/decorative" val="1"/>
              </a:ext>
            </a:extLst>
          </p:cNvPr>
          <p:cNvSpPr/>
          <p:nvPr/>
        </p:nvSpPr>
        <p:spPr>
          <a:xfrm flipV="1">
            <a:off x="0" y="2083518"/>
            <a:ext cx="12192000" cy="182009"/>
          </a:xfrm>
          <a:prstGeom prst="rect">
            <a:avLst/>
          </a:prstGeom>
          <a:blipFill>
            <a:blip r:embed="rId4"/>
            <a:stretch>
              <a:fillRect/>
            </a:stretch>
          </a:blipFill>
          <a:ln w="12700">
            <a:miter lim="400000"/>
          </a:ln>
        </p:spPr>
        <p:txBody>
          <a:bodyPr lIns="45718" tIns="45718" rIns="45718" bIns="45718" anchor="ctr"/>
          <a:lstStyle/>
          <a:p>
            <a:pPr algn="ctr">
              <a:defRPr>
                <a:noFill/>
                <a:latin typeface="Arial"/>
                <a:ea typeface="Arial"/>
                <a:cs typeface="Arial"/>
                <a:sym typeface="Arial"/>
              </a:defRPr>
            </a:pPr>
            <a:endParaRPr/>
          </a:p>
        </p:txBody>
      </p:sp>
      <p:pic>
        <p:nvPicPr>
          <p:cNvPr id="420" name="Members of Yakima Nation" descr="Members of Yakima Nation"/>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2242" y="2639785"/>
            <a:ext cx="2569947" cy="3062662"/>
          </a:xfrm>
          <a:prstGeom prst="rect">
            <a:avLst/>
          </a:prstGeom>
          <a:ln w="76200">
            <a:solidFill>
              <a:srgbClr val="C00000"/>
            </a:solidFill>
          </a:ln>
        </p:spPr>
      </p:pic>
      <p:pic>
        <p:nvPicPr>
          <p:cNvPr id="419" name="Yakima Nation Healing forest in 2023" descr="Yakima Nation Healing forest in 202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97341" y="1340663"/>
            <a:ext cx="8649181" cy="4948605"/>
          </a:xfrm>
          <a:prstGeom prst="rect">
            <a:avLst/>
          </a:prstGeom>
          <a:ln w="76200">
            <a:solidFill>
              <a:srgbClr val="C00000"/>
            </a:solidFill>
          </a:ln>
        </p:spPr>
      </p:pic>
      <p:sp>
        <p:nvSpPr>
          <p:cNvPr id="417" name="TextBox 8"/>
          <p:cNvSpPr txBox="1"/>
          <p:nvPr/>
        </p:nvSpPr>
        <p:spPr>
          <a:xfrm>
            <a:off x="4885987" y="6499888"/>
            <a:ext cx="2300395"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200">
                <a:latin typeface="Arial"/>
                <a:ea typeface="Arial"/>
                <a:cs typeface="Arial"/>
                <a:sym typeface="Arial"/>
              </a:defRPr>
            </a:lvl1pPr>
          </a:lstStyle>
          <a:p>
            <a:r>
              <a:rPr dirty="0"/>
              <a:t>Photos courtesy of @suqiproject</a:t>
            </a:r>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FFFFFF"/>
            </a:gs>
          </a:gsLst>
          <a:path path="circle">
            <a:fillToRect l="50000" t="50000" r="50000" b="50000"/>
          </a:path>
        </a:gradFill>
        <a:effectLst/>
      </p:bgPr>
    </p:bg>
    <p:spTree>
      <p:nvGrpSpPr>
        <p:cNvPr id="1" name=""/>
        <p:cNvGrpSpPr/>
        <p:nvPr/>
      </p:nvGrpSpPr>
      <p:grpSpPr>
        <a:xfrm>
          <a:off x="0" y="0"/>
          <a:ext cx="0" cy="0"/>
          <a:chOff x="0" y="0"/>
          <a:chExt cx="0" cy="0"/>
        </a:xfrm>
      </p:grpSpPr>
      <p:pic>
        <p:nvPicPr>
          <p:cNvPr id="42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425" name="TextBox 7"/>
          <p:cNvSpPr txBox="1">
            <a:spLocks noGrp="1"/>
          </p:cNvSpPr>
          <p:nvPr>
            <p:ph type="title" idx="4294967295"/>
          </p:nvPr>
        </p:nvSpPr>
        <p:spPr>
          <a:xfrm>
            <a:off x="3863930" y="176320"/>
            <a:ext cx="4812766" cy="708158"/>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spAutoFit/>
          </a:bodyPr>
          <a:lstStyle>
            <a:lvl1pPr>
              <a:defRPr sz="4400">
                <a:solidFill>
                  <a:srgbClr val="9E0605"/>
                </a:solidFill>
                <a:latin typeface="Arial"/>
                <a:ea typeface="Arial"/>
                <a:cs typeface="Arial"/>
                <a:sym typeface="Aria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9E0605"/>
                </a:solidFill>
                <a:effectLst/>
                <a:uLnTx/>
                <a:uFillTx/>
                <a:latin typeface="Arial"/>
                <a:ea typeface="Arial"/>
                <a:cs typeface="Arial"/>
                <a:sym typeface="Arial"/>
              </a:rPr>
              <a:t>Beirut, Lebanon</a:t>
            </a:r>
          </a:p>
        </p:txBody>
      </p:sp>
      <p:sp>
        <p:nvSpPr>
          <p:cNvPr id="426" name="Rectangle 8">
            <a:extLst>
              <a:ext uri="{C183D7F6-B498-43B3-948B-1728B52AA6E4}">
                <adec:decorative xmlns:adec="http://schemas.microsoft.com/office/drawing/2017/decorative" val="1"/>
              </a:ext>
            </a:extLst>
          </p:cNvPr>
          <p:cNvSpPr/>
          <p:nvPr/>
        </p:nvSpPr>
        <p:spPr>
          <a:xfrm>
            <a:off x="0" y="2174961"/>
            <a:ext cx="12192000" cy="45721"/>
          </a:xfrm>
          <a:prstGeom prst="rect">
            <a:avLst/>
          </a:prstGeom>
          <a:blipFill>
            <a:blip r:embed="rId4"/>
            <a:stretch>
              <a:fillRect/>
            </a:stretch>
          </a:blipFill>
          <a:ln w="12700">
            <a:miter lim="400000"/>
          </a:ln>
        </p:spPr>
        <p:txBody>
          <a:bodyPr lIns="45718" tIns="45718" rIns="45718" bIns="45718" anchor="ctr"/>
          <a:lstStyle/>
          <a:p>
            <a:pPr algn="ctr">
              <a:defRPr>
                <a:noFill/>
                <a:latin typeface="Arial"/>
                <a:ea typeface="Arial"/>
                <a:cs typeface="Arial"/>
                <a:sym typeface="Arial"/>
              </a:defRPr>
            </a:pPr>
            <a:endParaRPr/>
          </a:p>
        </p:txBody>
      </p:sp>
      <p:pic>
        <p:nvPicPr>
          <p:cNvPr id="427" name="Picture 10">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4738" y="176320"/>
            <a:ext cx="1331230" cy="1308276"/>
          </a:xfrm>
          <a:prstGeom prst="rect">
            <a:avLst/>
          </a:prstGeom>
          <a:ln w="12700">
            <a:miter lim="400000"/>
          </a:ln>
        </p:spPr>
      </p:pic>
      <p:pic>
        <p:nvPicPr>
          <p:cNvPr id="431" name="Tree starts" descr="Tree start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93541" y="1556950"/>
            <a:ext cx="2390857" cy="1593905"/>
          </a:xfrm>
          <a:prstGeom prst="rect">
            <a:avLst/>
          </a:prstGeom>
          <a:ln w="38100">
            <a:solidFill>
              <a:srgbClr val="9E0605"/>
            </a:solidFill>
          </a:ln>
        </p:spPr>
      </p:pic>
      <p:pic>
        <p:nvPicPr>
          <p:cNvPr id="430" name="Arial photo of Mini forest" descr="Arial photo of Mini forest"/>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3121" y="3449880"/>
            <a:ext cx="4142662" cy="2659857"/>
          </a:xfrm>
          <a:prstGeom prst="rect">
            <a:avLst/>
          </a:prstGeom>
          <a:ln w="57150">
            <a:solidFill>
              <a:srgbClr val="9E0605"/>
            </a:solidFill>
          </a:ln>
        </p:spPr>
      </p:pic>
      <p:pic>
        <p:nvPicPr>
          <p:cNvPr id="429" name="Person planting mini forest in Beirut, Lebanon" descr="Person planting mini forest in Beirut, Lebanon"/>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528907" y="1539154"/>
            <a:ext cx="7508795" cy="5010502"/>
          </a:xfrm>
          <a:prstGeom prst="rect">
            <a:avLst/>
          </a:prstGeom>
          <a:ln w="38100">
            <a:solidFill>
              <a:srgbClr val="9E0605"/>
            </a:solidFill>
          </a:ln>
        </p:spPr>
      </p:pic>
      <p:sp>
        <p:nvSpPr>
          <p:cNvPr id="432" name="TextBox 2"/>
          <p:cNvSpPr txBox="1"/>
          <p:nvPr/>
        </p:nvSpPr>
        <p:spPr>
          <a:xfrm>
            <a:off x="789707" y="6408762"/>
            <a:ext cx="3398524"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Arial"/>
                <a:ea typeface="Arial"/>
                <a:cs typeface="Arial"/>
                <a:sym typeface="Arial"/>
              </a:defRPr>
            </a:lvl1pPr>
          </a:lstStyle>
          <a:p>
            <a:r>
              <a:rPr dirty="0"/>
              <a:t>Photos courtesy of @sugiproject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1E2F37AC-7330-A905-2407-7ECC68CD3129}"/>
              </a:ext>
            </a:extLst>
          </p:cNvPr>
          <p:cNvSpPr txBox="1">
            <a:spLocks noGrp="1"/>
          </p:cNvSpPr>
          <p:nvPr>
            <p:ph type="title" idx="4294967295"/>
          </p:nvPr>
        </p:nvSpPr>
        <p:spPr>
          <a:xfrm>
            <a:off x="2483738" y="820254"/>
            <a:ext cx="6576913" cy="707882"/>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fromWordArt="0" anchor="t" anchorCtr="0" forceAA="0" compatLnSpc="1">
            <a:prstTxWarp prst="textNoShape">
              <a:avLst/>
            </a:prstTxWarp>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Helvetica"/>
              </a:rPr>
              <a:t>Resilient Washington</a:t>
            </a:r>
          </a:p>
        </p:txBody>
      </p:sp>
      <p:sp>
        <p:nvSpPr>
          <p:cNvPr id="20" name="TextBox 19">
            <a:extLst>
              <a:ext uri="{FF2B5EF4-FFF2-40B4-BE49-F238E27FC236}">
                <a16:creationId xmlns:a16="http://schemas.microsoft.com/office/drawing/2014/main" id="{FCCAE48E-829D-4ADA-1A5F-2BCD75F63D8C}"/>
              </a:ext>
            </a:extLst>
          </p:cNvPr>
          <p:cNvSpPr txBox="1"/>
          <p:nvPr/>
        </p:nvSpPr>
        <p:spPr>
          <a:xfrm>
            <a:off x="2556472" y="2160979"/>
            <a:ext cx="7448782" cy="17235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Our Mission: Building a Resilient Washington Together</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srgbClr val="262626"/>
              </a:solidFill>
              <a:effectLst/>
              <a:uLnTx/>
              <a:uFillTx/>
              <a:latin typeface="Montserrat" panose="00000500000000000000" pitchFamily="50" charset="0"/>
              <a:cs typeface="Helvetica"/>
              <a:sym typeface="Helvetica"/>
            </a:endParaRPr>
          </a:p>
          <a:p>
            <a:pPr marL="0" marR="0" lvl="0" indent="0" algn="l" defTabSz="457200" rtl="0" eaLnBrk="1" fontAlgn="auto" latinLnBrk="0" hangingPunct="0">
              <a:lnSpc>
                <a:spcPts val="15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rPr>
              <a:t>Washington State University’s College of Agricultural, Human, and Natural Resource Sciences works to create a more resilient Washington. Our scientists, educators, students, and volunteers foster discovery and innovation across many disciplines that improve our state’s productiveness, sustainability, health, and wellbeing. Our mission embraces four pillars of endeavor:</a:t>
            </a:r>
            <a:endParaRPr kumimoji="0" lang="en-US" sz="1200" b="1" i="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200" b="0" i="0" u="none" strike="noStrike" kern="0" cap="none" spc="0" normalizeH="0" baseline="0" noProof="0" dirty="0">
              <a:ln>
                <a:noFill/>
              </a:ln>
              <a:solidFill>
                <a:srgbClr val="000000"/>
              </a:solidFill>
              <a:effectLst/>
              <a:uLnTx/>
              <a:uFillTx/>
              <a:latin typeface="Helvetica"/>
              <a:ea typeface="+mn-ea"/>
              <a:cs typeface="Helvetica"/>
              <a:sym typeface="Helvetica"/>
            </a:endParaRPr>
          </a:p>
        </p:txBody>
      </p:sp>
      <p:sp>
        <p:nvSpPr>
          <p:cNvPr id="16" name="TextBox 15">
            <a:extLst>
              <a:ext uri="{FF2B5EF4-FFF2-40B4-BE49-F238E27FC236}">
                <a16:creationId xmlns:a16="http://schemas.microsoft.com/office/drawing/2014/main" id="{40EC0C31-1290-6A98-27F5-3C5B23D52223}"/>
              </a:ext>
            </a:extLst>
          </p:cNvPr>
          <p:cNvSpPr txBox="1"/>
          <p:nvPr/>
        </p:nvSpPr>
        <p:spPr>
          <a:xfrm>
            <a:off x="1908102" y="5337867"/>
            <a:ext cx="1778696"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Create an adaptable workforce</a:t>
            </a:r>
          </a:p>
        </p:txBody>
      </p:sp>
      <p:sp>
        <p:nvSpPr>
          <p:cNvPr id="17" name="TextBox 16">
            <a:extLst>
              <a:ext uri="{FF2B5EF4-FFF2-40B4-BE49-F238E27FC236}">
                <a16:creationId xmlns:a16="http://schemas.microsoft.com/office/drawing/2014/main" id="{8F189239-0393-6A1F-AD8F-934AC1B82DCD}"/>
              </a:ext>
            </a:extLst>
          </p:cNvPr>
          <p:cNvSpPr txBox="1"/>
          <p:nvPr/>
        </p:nvSpPr>
        <p:spPr>
          <a:xfrm>
            <a:off x="4140099" y="5341250"/>
            <a:ext cx="185559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Providing a secure food supply system</a:t>
            </a:r>
          </a:p>
        </p:txBody>
      </p:sp>
      <p:sp>
        <p:nvSpPr>
          <p:cNvPr id="18" name="TextBox 17">
            <a:extLst>
              <a:ext uri="{FF2B5EF4-FFF2-40B4-BE49-F238E27FC236}">
                <a16:creationId xmlns:a16="http://schemas.microsoft.com/office/drawing/2014/main" id="{028C3C7A-D053-63CC-4D40-19A5E4478A91}"/>
              </a:ext>
            </a:extLst>
          </p:cNvPr>
          <p:cNvSpPr txBox="1"/>
          <p:nvPr/>
        </p:nvSpPr>
        <p:spPr>
          <a:xfrm>
            <a:off x="6330992" y="5341250"/>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Helping to maintain sustainable natural resources</a:t>
            </a:r>
          </a:p>
        </p:txBody>
      </p:sp>
      <p:sp>
        <p:nvSpPr>
          <p:cNvPr id="19" name="TextBox 18">
            <a:extLst>
              <a:ext uri="{FF2B5EF4-FFF2-40B4-BE49-F238E27FC236}">
                <a16:creationId xmlns:a16="http://schemas.microsoft.com/office/drawing/2014/main" id="{7DE64A49-381D-6FD1-5A09-7D0F465126D5}"/>
              </a:ext>
            </a:extLst>
          </p:cNvPr>
          <p:cNvSpPr txBox="1"/>
          <p:nvPr/>
        </p:nvSpPr>
        <p:spPr>
          <a:xfrm>
            <a:off x="8644016" y="5337867"/>
            <a:ext cx="1778696"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Helvetica"/>
              </a:rPr>
              <a:t>Supporting thriving, healthy communities, families, and individuals</a:t>
            </a:r>
          </a:p>
        </p:txBody>
      </p:sp>
      <p:pic>
        <p:nvPicPr>
          <p:cNvPr id="15" name="Picture 14">
            <a:extLst>
              <a:ext uri="{FF2B5EF4-FFF2-40B4-BE49-F238E27FC236}">
                <a16:creationId xmlns:a16="http://schemas.microsoft.com/office/drawing/2014/main" id="{8EB2A5C0-8A7E-7CF1-746B-0EE3A0B8879B}"/>
              </a:ex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74899" y="4012087"/>
            <a:ext cx="1116930" cy="1244985"/>
          </a:xfrm>
          <a:prstGeom prst="rect">
            <a:avLst/>
          </a:prstGeom>
        </p:spPr>
      </p:pic>
      <p:pic>
        <p:nvPicPr>
          <p:cNvPr id="7" name="Picture 6">
            <a:extLst>
              <a:ext uri="{FF2B5EF4-FFF2-40B4-BE49-F238E27FC236}">
                <a16:creationId xmlns:a16="http://schemas.microsoft.com/office/drawing/2014/main" id="{9DB854A0-6DA0-4F25-70ED-860C32E03FE3}"/>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2626" y="323678"/>
            <a:ext cx="1816050" cy="1701034"/>
          </a:xfrm>
          <a:prstGeom prst="rect">
            <a:avLst/>
          </a:prstGeom>
        </p:spPr>
      </p:pic>
      <p:pic>
        <p:nvPicPr>
          <p:cNvPr id="11" name="Picture 10">
            <a:extLst>
              <a:ext uri="{FF2B5EF4-FFF2-40B4-BE49-F238E27FC236}">
                <a16:creationId xmlns:a16="http://schemas.microsoft.com/office/drawing/2014/main" id="{ED92495A-433C-7CF3-D180-6CDA1C49723B}"/>
              </a:ex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18100" y="3981776"/>
            <a:ext cx="1099590" cy="1211606"/>
          </a:xfrm>
          <a:prstGeom prst="rect">
            <a:avLst/>
          </a:prstGeom>
        </p:spPr>
      </p:pic>
      <p:pic>
        <p:nvPicPr>
          <p:cNvPr id="13" name="Picture 12">
            <a:extLst>
              <a:ext uri="{FF2B5EF4-FFF2-40B4-BE49-F238E27FC236}">
                <a16:creationId xmlns:a16="http://schemas.microsoft.com/office/drawing/2014/main" id="{DBCF9B7A-A4DC-6A2C-57A6-2C86F59CFA14}"/>
              </a:ex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574311" y="3884524"/>
            <a:ext cx="1535377" cy="1406109"/>
          </a:xfrm>
          <a:prstGeom prst="rect">
            <a:avLst/>
          </a:prstGeom>
        </p:spPr>
      </p:pic>
      <p:pic>
        <p:nvPicPr>
          <p:cNvPr id="9" name="Picture 8">
            <a:extLst>
              <a:ext uri="{FF2B5EF4-FFF2-40B4-BE49-F238E27FC236}">
                <a16:creationId xmlns:a16="http://schemas.microsoft.com/office/drawing/2014/main" id="{86D5BF22-7CC8-B374-D851-8585A69D8F98}"/>
              </a:ex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840919" y="4078528"/>
            <a:ext cx="1913063" cy="1114854"/>
          </a:xfrm>
          <a:prstGeom prst="rect">
            <a:avLst/>
          </a:prstGeom>
        </p:spPr>
      </p:pic>
      <p:pic>
        <p:nvPicPr>
          <p:cNvPr id="6" name="Picture 5">
            <a:extLst>
              <a:ext uri="{FF2B5EF4-FFF2-40B4-BE49-F238E27FC236}">
                <a16:creationId xmlns:a16="http://schemas.microsoft.com/office/drawing/2014/main" id="{749B9A79-55EA-571F-D8DC-DD05D835AA5E}"/>
              </a:ext>
              <a:ext uri="{C183D7F6-B498-43B3-948B-1728B52AA6E4}">
                <adec:decorative xmlns:adec="http://schemas.microsoft.com/office/drawing/2017/decorative" val="1"/>
              </a:ext>
            </a:extLst>
          </p:cNvPr>
          <p:cNvPicPr>
            <a:picLocks noChangeAspect="1"/>
          </p:cNvPicPr>
          <p:nvPr/>
        </p:nvPicPr>
        <p:blipFill>
          <a:blip r:embed="rId8" cstate="email">
            <a:alphaModFix amt="70000"/>
            <a:extLst>
              <a:ext uri="{28A0092B-C50C-407E-A947-70E740481C1C}">
                <a14:useLocalDpi xmlns:a14="http://schemas.microsoft.com/office/drawing/2010/main"/>
              </a:ext>
            </a:extLst>
          </a:blip>
          <a:stretch>
            <a:fillRect/>
          </a:stretch>
        </p:blipFill>
        <p:spPr>
          <a:xfrm>
            <a:off x="412703" y="281892"/>
            <a:ext cx="789061" cy="789061"/>
          </a:xfrm>
          <a:prstGeom prst="rect">
            <a:avLst/>
          </a:prstGeom>
        </p:spPr>
      </p:pic>
      <p:pic>
        <p:nvPicPr>
          <p:cNvPr id="22" name="Picture 21">
            <a:extLst>
              <a:ext uri="{FF2B5EF4-FFF2-40B4-BE49-F238E27FC236}">
                <a16:creationId xmlns:a16="http://schemas.microsoft.com/office/drawing/2014/main" id="{9D744FCE-9E53-05E6-6219-832EB1BCBFE6}"/>
              </a:ext>
              <a:ext uri="{C183D7F6-B498-43B3-948B-1728B52AA6E4}">
                <adec:decorative xmlns:adec="http://schemas.microsoft.com/office/drawing/2017/decorative" val="1"/>
              </a:ext>
            </a:extLst>
          </p:cNvPr>
          <p:cNvPicPr>
            <a:picLocks/>
          </p:cNvPicPr>
          <p:nvPr/>
        </p:nvPicPr>
        <p:blipFill>
          <a:blip r:embed="rId9" cstate="email">
            <a:extLst>
              <a:ext uri="{28A0092B-C50C-407E-A947-70E740481C1C}">
                <a14:useLocalDpi xmlns:a14="http://schemas.microsoft.com/office/drawing/2010/main"/>
              </a:ext>
            </a:extLst>
          </a:blip>
          <a:stretch>
            <a:fillRect/>
          </a:stretch>
        </p:blipFill>
        <p:spPr>
          <a:xfrm>
            <a:off x="2556472" y="1482416"/>
            <a:ext cx="1097280" cy="45720"/>
          </a:xfrm>
          <a:prstGeom prst="rect">
            <a:avLst/>
          </a:prstGeom>
        </p:spPr>
      </p:pic>
      <p:sp>
        <p:nvSpPr>
          <p:cNvPr id="4" name="Rectangle 3">
            <a:extLst>
              <a:ext uri="{FF2B5EF4-FFF2-40B4-BE49-F238E27FC236}">
                <a16:creationId xmlns:a16="http://schemas.microsoft.com/office/drawing/2014/main" id="{34E27DF7-277A-47B3-2929-127F52D323B3}"/>
              </a:ext>
              <a:ext uri="{C183D7F6-B498-43B3-948B-1728B52AA6E4}">
                <adec:decorative xmlns:adec="http://schemas.microsoft.com/office/drawing/2017/decorative" val="1"/>
              </a:ext>
            </a:extLst>
          </p:cNvPr>
          <p:cNvSpPr/>
          <p:nvPr/>
        </p:nvSpPr>
        <p:spPr>
          <a:xfrm>
            <a:off x="-256480" y="6754914"/>
            <a:ext cx="13183884" cy="95516"/>
          </a:xfrm>
          <a:prstGeom prst="rect">
            <a:avLst/>
          </a:prstGeom>
          <a:blipFill dpi="0" rotWithShape="1">
            <a:blip r:embed="rId1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0">
              <a:lnSpc>
                <a:spcPct val="100000"/>
              </a:lnSpc>
              <a:spcBef>
                <a:spcPts val="0"/>
              </a:spcBef>
              <a:spcAft>
                <a:spcPts val="600"/>
              </a:spcAft>
              <a:buClrTx/>
              <a:buSzTx/>
              <a:buFontTx/>
              <a:buNone/>
              <a:tabLst/>
              <a:defRPr/>
            </a:pPr>
            <a:r>
              <a:rPr kumimoji="0" lang="en-US" sz="1800" b="0" i="0" u="none" strike="noStrike" kern="0" cap="none" spc="0" normalizeH="0" baseline="0" noProof="0" dirty="0">
                <a:ln>
                  <a:noFill/>
                </a:ln>
                <a:noFill/>
                <a:effectLst/>
                <a:uLnTx/>
                <a:uFillTx/>
                <a:latin typeface="Helvetica"/>
                <a:cs typeface="Helvetica"/>
                <a:sym typeface="Helvetica"/>
              </a:rPr>
              <a:t>          </a:t>
            </a:r>
            <a:endParaRPr kumimoji="0" lang="en-US" sz="1800" b="0" i="0" u="none" strike="noStrike" kern="0" cap="none" spc="0" normalizeH="0" baseline="0" noProof="0">
              <a:ln>
                <a:noFill/>
              </a:ln>
              <a:noFill/>
              <a:effectLst/>
              <a:uLnTx/>
              <a:uFillTx/>
              <a:latin typeface="Helvetica"/>
              <a:cs typeface="Helvetica"/>
              <a:sym typeface="Helvetica"/>
            </a:endParaRPr>
          </a:p>
        </p:txBody>
      </p:sp>
    </p:spTree>
    <p:extLst>
      <p:ext uri="{BB962C8B-B14F-4D97-AF65-F5344CB8AC3E}">
        <p14:creationId xmlns:p14="http://schemas.microsoft.com/office/powerpoint/2010/main" val="2448208859"/>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Title 1"/>
          <p:cNvSpPr txBox="1">
            <a:spLocks noGrp="1"/>
          </p:cNvSpPr>
          <p:nvPr>
            <p:ph type="title"/>
          </p:nvPr>
        </p:nvSpPr>
        <p:spPr>
          <a:xfrm>
            <a:off x="2419349" y="391593"/>
            <a:ext cx="6759820" cy="1325563"/>
          </a:xfrm>
          <a:prstGeom prst="rect">
            <a:avLst/>
          </a:prstGeom>
        </p:spPr>
        <p:txBody>
          <a:bodyPr/>
          <a:lstStyle/>
          <a:p>
            <a:pPr algn="ctr">
              <a:defRPr sz="3600"/>
            </a:pPr>
            <a:r>
              <a:t>Miyawaki Urban Forest</a:t>
            </a:r>
            <a:br/>
            <a:r>
              <a:rPr sz="3200"/>
              <a:t> </a:t>
            </a:r>
            <a:r>
              <a:rPr sz="2400"/>
              <a:t>Shoreline Historical Museum-planted Oct. 2023</a:t>
            </a:r>
          </a:p>
        </p:txBody>
      </p:sp>
      <p:sp>
        <p:nvSpPr>
          <p:cNvPr id="437" name="Rectangle 10">
            <a:extLst>
              <a:ext uri="{C183D7F6-B498-43B3-948B-1728B52AA6E4}">
                <adec:decorative xmlns:adec="http://schemas.microsoft.com/office/drawing/2017/decorative" val="1"/>
              </a:ext>
            </a:extLst>
          </p:cNvPr>
          <p:cNvSpPr/>
          <p:nvPr/>
        </p:nvSpPr>
        <p:spPr>
          <a:xfrm flipV="1">
            <a:off x="0" y="1949923"/>
            <a:ext cx="12192000" cy="182009"/>
          </a:xfrm>
          <a:prstGeom prst="rect">
            <a:avLst/>
          </a:prstGeom>
          <a:blipFill>
            <a:blip r:embed="rId3"/>
            <a:stretch>
              <a:fillRect/>
            </a:stretch>
          </a:blipFill>
          <a:ln w="12700">
            <a:miter lim="400000"/>
          </a:ln>
        </p:spPr>
        <p:txBody>
          <a:bodyPr lIns="45718" tIns="45718" rIns="45718" bIns="45718" anchor="ctr"/>
          <a:lstStyle/>
          <a:p>
            <a:pPr algn="ctr">
              <a:defRPr>
                <a:noFill/>
                <a:latin typeface="Arial"/>
                <a:ea typeface="Arial"/>
                <a:cs typeface="Arial"/>
                <a:sym typeface="Arial"/>
              </a:defRPr>
            </a:pPr>
            <a:endParaRPr/>
          </a:p>
        </p:txBody>
      </p:sp>
      <p:pic>
        <p:nvPicPr>
          <p:cNvPr id="438" name="Picture 18">
            <a:extLs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4820" y="239899"/>
            <a:ext cx="1565456" cy="1546747"/>
          </a:xfrm>
          <a:prstGeom prst="rect">
            <a:avLst/>
          </a:prstGeom>
          <a:ln w="12700">
            <a:miter lim="400000"/>
          </a:ln>
        </p:spPr>
      </p:pic>
      <p:pic>
        <p:nvPicPr>
          <p:cNvPr id="443" name="Shoreline, WA mini forest picture" descr="Shoreline, WA mini forest pictur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9492574" y="94364"/>
            <a:ext cx="1891126" cy="2332835"/>
          </a:xfrm>
          <a:prstGeom prst="rect">
            <a:avLst/>
          </a:prstGeom>
          <a:ln w="12700">
            <a:miter lim="400000"/>
          </a:ln>
        </p:spPr>
      </p:pic>
      <p:pic>
        <p:nvPicPr>
          <p:cNvPr id="440" name="Shoreline, WA mini forest picture" descr="Shoreline, WA mini forest pictur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228490" y="2430695"/>
            <a:ext cx="3638551" cy="4063567"/>
          </a:xfrm>
          <a:prstGeom prst="rect">
            <a:avLst/>
          </a:prstGeom>
          <a:ln w="12700">
            <a:miter lim="400000"/>
          </a:ln>
        </p:spPr>
      </p:pic>
      <p:pic>
        <p:nvPicPr>
          <p:cNvPr id="441" name="Shoreline, WA mini forest picture" descr="Shoreline, WA mini forest picture"/>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61613" y="2364697"/>
            <a:ext cx="4379486" cy="3284615"/>
          </a:xfrm>
          <a:prstGeom prst="rect">
            <a:avLst/>
          </a:prstGeom>
          <a:ln w="12700">
            <a:miter lim="400000"/>
          </a:ln>
        </p:spPr>
      </p:pic>
      <p:sp>
        <p:nvSpPr>
          <p:cNvPr id="442" name="TextBox 26"/>
          <p:cNvSpPr txBox="1"/>
          <p:nvPr/>
        </p:nvSpPr>
        <p:spPr>
          <a:xfrm>
            <a:off x="4423262" y="5882078"/>
            <a:ext cx="4056186" cy="3133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ctr">
              <a:defRPr sz="1600">
                <a:latin typeface="Arial"/>
                <a:ea typeface="Arial"/>
                <a:cs typeface="Arial"/>
                <a:sym typeface="Arial"/>
              </a:defRPr>
            </a:lvl1pPr>
          </a:lstStyle>
          <a:p>
            <a:r>
              <a:t>July 2024 Photos courtesy of Mike Peronto</a:t>
            </a:r>
          </a:p>
        </p:txBody>
      </p:sp>
      <p:pic>
        <p:nvPicPr>
          <p:cNvPr id="439" name="Shoreline, WA mini forest picture" descr="Shoreline, WA mini forest picture"/>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35670" y="2590475"/>
            <a:ext cx="2927840" cy="3903786"/>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pic>
        <p:nvPicPr>
          <p:cNvPr id="447"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
            <a:ext cx="12192004" cy="6858004"/>
          </a:xfrm>
          <a:prstGeom prst="rect">
            <a:avLst/>
          </a:prstGeom>
          <a:ln w="12700">
            <a:miter lim="400000"/>
          </a:ln>
        </p:spPr>
      </p:pic>
      <p:sp>
        <p:nvSpPr>
          <p:cNvPr id="448" name="TextBox 9"/>
          <p:cNvSpPr txBox="1">
            <a:spLocks noGrp="1"/>
          </p:cNvSpPr>
          <p:nvPr>
            <p:ph type="title" idx="4294967295"/>
          </p:nvPr>
        </p:nvSpPr>
        <p:spPr>
          <a:xfrm>
            <a:off x="2060221" y="118602"/>
            <a:ext cx="8939705" cy="609881"/>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spAutoFit/>
          </a:bodyPr>
          <a:lstStyle>
            <a:lvl1pPr>
              <a:defRPr sz="3600">
                <a:latin typeface="Arial"/>
                <a:ea typeface="Arial"/>
                <a:cs typeface="Arial"/>
                <a:sym typeface="Aria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0000"/>
                </a:solidFill>
                <a:effectLst/>
                <a:uLnTx/>
                <a:uFillTx/>
                <a:latin typeface="Arial"/>
                <a:ea typeface="Arial"/>
                <a:cs typeface="Arial"/>
                <a:sym typeface="Arial"/>
              </a:rPr>
              <a:t>Trees Outside Woodland Project in the UK</a:t>
            </a:r>
          </a:p>
        </p:txBody>
      </p:sp>
      <p:sp>
        <p:nvSpPr>
          <p:cNvPr id="449" name="Rectangle 14">
            <a:extLst>
              <a:ext uri="{C183D7F6-B498-43B3-948B-1728B52AA6E4}">
                <adec:decorative xmlns:adec="http://schemas.microsoft.com/office/drawing/2017/decorative" val="1"/>
              </a:ext>
            </a:extLst>
          </p:cNvPr>
          <p:cNvSpPr/>
          <p:nvPr/>
        </p:nvSpPr>
        <p:spPr>
          <a:xfrm flipV="1">
            <a:off x="0" y="2589993"/>
            <a:ext cx="12192000" cy="182009"/>
          </a:xfrm>
          <a:prstGeom prst="rect">
            <a:avLst/>
          </a:prstGeom>
          <a:blipFill>
            <a:blip r:embed="rId4"/>
            <a:stretch>
              <a:fillRect/>
            </a:stretch>
          </a:blipFill>
          <a:ln w="12700">
            <a:miter lim="400000"/>
          </a:ln>
        </p:spPr>
        <p:txBody>
          <a:bodyPr lIns="45718" tIns="45718" rIns="45718" bIns="45718" anchor="ctr"/>
          <a:lstStyle/>
          <a:p>
            <a:pPr algn="ctr">
              <a:defRPr>
                <a:noFill/>
                <a:latin typeface="Arial"/>
                <a:ea typeface="Arial"/>
                <a:cs typeface="Arial"/>
                <a:sym typeface="Arial"/>
              </a:defRPr>
            </a:pPr>
            <a:endParaRPr/>
          </a:p>
        </p:txBody>
      </p:sp>
      <p:pic>
        <p:nvPicPr>
          <p:cNvPr id="453" name="Picture 6" descr="the Tree Council 50 years logo."/>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9832" y="911009"/>
            <a:ext cx="2181688" cy="1315131"/>
          </a:xfrm>
          <a:prstGeom prst="rect">
            <a:avLst/>
          </a:prstGeom>
          <a:ln w="12700">
            <a:miter lim="400000"/>
          </a:ln>
        </p:spPr>
      </p:pic>
      <p:grpSp>
        <p:nvGrpSpPr>
          <p:cNvPr id="457" name="Picture 2" descr="Mini forest in Woodland, UK"/>
          <p:cNvGrpSpPr/>
          <p:nvPr/>
        </p:nvGrpSpPr>
        <p:grpSpPr>
          <a:xfrm>
            <a:off x="152937" y="4085999"/>
            <a:ext cx="4554580" cy="1948860"/>
            <a:chOff x="0" y="0"/>
            <a:chExt cx="4777511" cy="2044250"/>
          </a:xfrm>
        </p:grpSpPr>
        <p:sp>
          <p:nvSpPr>
            <p:cNvPr id="455" name="Rectangle"/>
            <p:cNvSpPr/>
            <p:nvPr/>
          </p:nvSpPr>
          <p:spPr>
            <a:xfrm>
              <a:off x="0" y="0"/>
              <a:ext cx="4777512" cy="2044251"/>
            </a:xfrm>
            <a:prstGeom prst="rect">
              <a:avLst/>
            </a:prstGeom>
            <a:solidFill>
              <a:srgbClr val="C00000"/>
            </a:solidFill>
            <a:ln w="12700" cap="flat">
              <a:noFill/>
              <a:miter lim="400000"/>
            </a:ln>
            <a:effectLst/>
          </p:spPr>
          <p:txBody>
            <a:bodyPr wrap="square" lIns="45718" tIns="45718" rIns="45718" bIns="45718" numCol="1" anchor="ctr">
              <a:noAutofit/>
            </a:bodyPr>
            <a:lstStyle/>
            <a:p>
              <a:endParaRPr/>
            </a:p>
          </p:txBody>
        </p:sp>
        <p:pic>
          <p:nvPicPr>
            <p:cNvPr id="456" name="Mini forest in Woodland, UK" descr="Mini forest in Woodland, UK"/>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1" y="0"/>
              <a:ext cx="4777513" cy="2044251"/>
            </a:xfrm>
            <a:prstGeom prst="rect">
              <a:avLst/>
            </a:prstGeom>
            <a:ln w="12700" cap="flat">
              <a:noFill/>
              <a:miter lim="400000"/>
            </a:ln>
            <a:effectLst/>
          </p:spPr>
        </p:pic>
      </p:grpSp>
      <p:grpSp>
        <p:nvGrpSpPr>
          <p:cNvPr id="452" name="Picture 13" descr="Trees behind a fence."/>
          <p:cNvGrpSpPr/>
          <p:nvPr/>
        </p:nvGrpSpPr>
        <p:grpSpPr>
          <a:xfrm>
            <a:off x="4168235" y="978195"/>
            <a:ext cx="7729580" cy="4493337"/>
            <a:chOff x="0" y="0"/>
            <a:chExt cx="8344226" cy="4560551"/>
          </a:xfrm>
        </p:grpSpPr>
        <p:sp>
          <p:nvSpPr>
            <p:cNvPr id="450" name="Rectangle"/>
            <p:cNvSpPr/>
            <p:nvPr/>
          </p:nvSpPr>
          <p:spPr>
            <a:xfrm>
              <a:off x="0" y="0"/>
              <a:ext cx="8344227" cy="4560552"/>
            </a:xfrm>
            <a:prstGeom prst="rect">
              <a:avLst/>
            </a:prstGeom>
            <a:solidFill>
              <a:srgbClr val="EDEDED"/>
            </a:solidFill>
            <a:ln w="12700" cap="flat">
              <a:noFill/>
              <a:miter lim="400000"/>
            </a:ln>
            <a:effectLst/>
          </p:spPr>
          <p:txBody>
            <a:bodyPr wrap="square" lIns="45718" tIns="45718" rIns="45718" bIns="45718" numCol="1" anchor="ctr">
              <a:noAutofit/>
            </a:bodyPr>
            <a:lstStyle/>
            <a:p>
              <a:endParaRPr/>
            </a:p>
          </p:txBody>
        </p:sp>
        <p:pic>
          <p:nvPicPr>
            <p:cNvPr id="451" name="Mini forest in Woodland, UK" descr="Mini forest in Woodland, UK"/>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8344227" cy="4560552"/>
            </a:xfrm>
            <a:prstGeom prst="rect">
              <a:avLst/>
            </a:prstGeom>
            <a:ln w="190500" cap="rnd">
              <a:solidFill>
                <a:srgbClr val="C00000"/>
              </a:solidFill>
              <a:prstDash val="solid"/>
              <a:round/>
            </a:ln>
            <a:effectLst>
              <a:outerShdw blurRad="50800" rotWithShape="0">
                <a:srgbClr val="000000">
                  <a:alpha val="41000"/>
                </a:srgbClr>
              </a:outerShdw>
            </a:effectLst>
          </p:spPr>
        </p:pic>
      </p:grpSp>
      <p:sp>
        <p:nvSpPr>
          <p:cNvPr id="454" name="TextBox 8"/>
          <p:cNvSpPr txBox="1"/>
          <p:nvPr/>
        </p:nvSpPr>
        <p:spPr>
          <a:xfrm>
            <a:off x="470681" y="6188461"/>
            <a:ext cx="9202030" cy="5241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400" u="sng">
                <a:solidFill>
                  <a:srgbClr val="0563C1"/>
                </a:solidFill>
                <a:uFill>
                  <a:solidFill>
                    <a:srgbClr val="0563C1"/>
                  </a:solidFill>
                </a:uFill>
              </a:defRPr>
            </a:pPr>
            <a:r>
              <a:rPr>
                <a:solidFill>
                  <a:srgbClr val="0000FF"/>
                </a:solidFill>
                <a:uFill>
                  <a:solidFill>
                    <a:srgbClr val="0000FF"/>
                  </a:solidFill>
                </a:uFill>
                <a:hlinkClick r:id="rId8"/>
              </a:rPr>
              <a:t>https://treecouncil.org.uk/trees-outside-woodland-project-secures-additional-2m-funding/</a:t>
            </a:r>
            <a:r>
              <a:rPr u="none">
                <a:uFillTx/>
              </a:rPr>
              <a:t>  </a:t>
            </a:r>
            <a:r>
              <a:rPr>
                <a:solidFill>
                  <a:srgbClr val="0000FF"/>
                </a:solidFill>
                <a:uFill>
                  <a:solidFill>
                    <a:srgbClr val="0000FF"/>
                  </a:solidFill>
                </a:uFill>
                <a:hlinkClick r:id="rId9"/>
              </a:rPr>
              <a:t>https://www.youtube.com/watch?v=0VizWfEIW1U</a:t>
            </a:r>
            <a:r>
              <a:rPr u="none">
                <a:solidFill>
                  <a:srgbClr val="000000"/>
                </a:solidFill>
                <a:uFillTx/>
                <a:latin typeface="Arial"/>
                <a:ea typeface="Arial"/>
                <a:cs typeface="Arial"/>
                <a:sym typeface="Arial"/>
              </a:rPr>
              <a:t> </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1"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4" name="Title 3">
            <a:extLst>
              <a:ext uri="{FF2B5EF4-FFF2-40B4-BE49-F238E27FC236}">
                <a16:creationId xmlns:a16="http://schemas.microsoft.com/office/drawing/2014/main" id="{554809D0-B397-E723-C26A-59A51B1DE125}"/>
              </a:ext>
            </a:extLst>
          </p:cNvPr>
          <p:cNvSpPr txBox="1">
            <a:spLocks noGrp="1"/>
          </p:cNvSpPr>
          <p:nvPr>
            <p:ph type="title" idx="4294967295"/>
          </p:nvPr>
        </p:nvSpPr>
        <p:spPr>
          <a:xfrm>
            <a:off x="1963479" y="-471746"/>
            <a:ext cx="6096000" cy="369332"/>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mn-lt"/>
                <a:ea typeface="+mn-ea"/>
                <a:cs typeface="+mn-cs"/>
                <a:sym typeface="Calibri"/>
              </a:rPr>
              <a:t>Forest change in Tacoma </a:t>
            </a:r>
          </a:p>
        </p:txBody>
      </p:sp>
      <p:sp>
        <p:nvSpPr>
          <p:cNvPr id="462" name="Title 1"/>
          <p:cNvSpPr txBox="1">
            <a:spLocks/>
          </p:cNvSpPr>
          <p:nvPr/>
        </p:nvSpPr>
        <p:spPr>
          <a:xfrm>
            <a:off x="838200" y="337458"/>
            <a:ext cx="2635062" cy="457202"/>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ctr" anchorCtr="0" forceAA="0" compatLnSpc="1">
            <a:prstTxWarp prst="textNoShape">
              <a:avLst/>
            </a:prstTxWarp>
            <a:normAutofit fontScale="97500" lnSpcReduction="10000"/>
          </a:bodyPr>
          <a:lstStyle/>
          <a:p>
            <a:pPr marL="0" marR="0" lvl="0" indent="0" algn="l" defTabSz="321872" rtl="0" eaLnBrk="1" fontAlgn="auto" latinLnBrk="0" hangingPunct="1">
              <a:lnSpc>
                <a:spcPct val="90000"/>
              </a:lnSpc>
              <a:spcBef>
                <a:spcPts val="0"/>
              </a:spcBef>
              <a:spcAft>
                <a:spcPts val="0"/>
              </a:spcAft>
              <a:buClrTx/>
              <a:buSzTx/>
              <a:buFontTx/>
              <a:buNone/>
              <a:tabLst/>
              <a:defRPr sz="704" u="sng">
                <a:solidFill>
                  <a:srgbClr val="0563C1"/>
                </a:solidFill>
                <a:uFill>
                  <a:solidFill>
                    <a:srgbClr val="0563C1"/>
                  </a:solidFill>
                </a:uFill>
              </a:defRPr>
            </a:pPr>
            <a:r>
              <a:rPr kumimoji="0" lang="en-US" sz="704" b="0" i="0" u="sng" strike="noStrike" kern="0" cap="none" spc="0" normalizeH="0" baseline="0" noProof="0">
                <a:ln>
                  <a:noFill/>
                </a:ln>
                <a:solidFill>
                  <a:srgbClr val="0000FF"/>
                </a:solidFill>
                <a:effectLst/>
                <a:uLnTx/>
                <a:uFill>
                  <a:solidFill>
                    <a:srgbClr val="0000FF"/>
                  </a:solidFill>
                </a:uFill>
                <a:latin typeface="Arial"/>
                <a:ea typeface="Arial"/>
                <a:cs typeface="Arial"/>
                <a:sym typeface="Arial"/>
                <a:hlinkClick r:id="rId4"/>
              </a:rPr>
              <a:t>https://www.globalforestwatch.org/map</a:t>
            </a:r>
            <a:br>
              <a:rPr kumimoji="0" lang="en-US" sz="704" b="0" i="0" u="sng" strike="noStrike" kern="0" cap="none" spc="0" normalizeH="0" baseline="0" noProof="0">
                <a:ln>
                  <a:noFill/>
                </a:ln>
                <a:solidFill>
                  <a:srgbClr val="0563C1"/>
                </a:solidFill>
                <a:effectLst/>
                <a:uLnTx/>
                <a:uFill>
                  <a:solidFill>
                    <a:srgbClr val="0563C1"/>
                  </a:solidFill>
                </a:uFill>
                <a:latin typeface="Arial"/>
                <a:ea typeface="Arial"/>
                <a:cs typeface="Arial"/>
                <a:sym typeface="Arial"/>
              </a:rPr>
            </a:br>
            <a:br>
              <a:rPr kumimoji="0" lang="en-US" sz="704" b="0" i="0" u="sng" strike="noStrike" kern="0" cap="none" spc="0" normalizeH="0" baseline="0" noProof="0">
                <a:ln>
                  <a:noFill/>
                </a:ln>
                <a:solidFill>
                  <a:srgbClr val="0563C1"/>
                </a:solidFill>
                <a:effectLst/>
                <a:uLnTx/>
                <a:uFill>
                  <a:solidFill>
                    <a:srgbClr val="0563C1"/>
                  </a:solidFill>
                </a:uFill>
                <a:latin typeface="Arial"/>
                <a:ea typeface="Arial"/>
                <a:cs typeface="Arial"/>
                <a:sym typeface="Arial"/>
              </a:rPr>
            </a:br>
            <a:br>
              <a:rPr kumimoji="0" lang="en-US" sz="704" b="0" i="0" u="sng" strike="noStrike" kern="0" cap="none" spc="0" normalizeH="0" baseline="0" noProof="0">
                <a:ln>
                  <a:noFill/>
                </a:ln>
                <a:solidFill>
                  <a:srgbClr val="0563C1"/>
                </a:solidFill>
                <a:effectLst/>
                <a:uLnTx/>
                <a:uFill>
                  <a:solidFill>
                    <a:srgbClr val="0563C1"/>
                  </a:solidFill>
                </a:uFill>
                <a:latin typeface="Arial"/>
                <a:ea typeface="Arial"/>
                <a:cs typeface="Arial"/>
                <a:sym typeface="Arial"/>
              </a:rPr>
            </a:br>
            <a:endParaRPr kumimoji="0" lang="en-US" sz="704" b="0" i="0" u="sng" strike="noStrike" kern="0" cap="none" spc="0" normalizeH="0" baseline="0" noProof="0" dirty="0">
              <a:ln>
                <a:noFill/>
              </a:ln>
              <a:solidFill>
                <a:srgbClr val="0563C1"/>
              </a:solidFill>
              <a:effectLst/>
              <a:uLnTx/>
              <a:uFill>
                <a:solidFill>
                  <a:srgbClr val="0563C1"/>
                </a:solidFill>
              </a:uFill>
              <a:latin typeface="Arial"/>
              <a:ea typeface="Arial"/>
              <a:cs typeface="Arial"/>
              <a:sym typeface="Arial"/>
            </a:endParaRPr>
          </a:p>
        </p:txBody>
      </p:sp>
      <p:pic>
        <p:nvPicPr>
          <p:cNvPr id="463" name="Map showing tree density in Tacoma WA" descr="Map showing tree density in Tacoma WA"/>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13" y="696686"/>
            <a:ext cx="12182889" cy="6161314"/>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Title 1"/>
          <p:cNvSpPr txBox="1">
            <a:spLocks noGrp="1"/>
          </p:cNvSpPr>
          <p:nvPr>
            <p:ph type="title"/>
          </p:nvPr>
        </p:nvSpPr>
        <p:spPr>
          <a:xfrm>
            <a:off x="838200" y="365125"/>
            <a:ext cx="10515600" cy="1005839"/>
          </a:xfrm>
          <a:prstGeom prst="rect">
            <a:avLst/>
          </a:prstGeom>
        </p:spPr>
        <p:txBody>
          <a:bodyPr lIns="0" tIns="0" rIns="0" bIns="0"/>
          <a:lstStyle>
            <a:lvl1pPr>
              <a:defRPr sz="4800">
                <a:solidFill>
                  <a:srgbClr val="AA0D35"/>
                </a:solidFill>
              </a:defRPr>
            </a:lvl1pPr>
          </a:lstStyle>
          <a:p>
            <a:r>
              <a:t>So, What can you do?</a:t>
            </a:r>
          </a:p>
        </p:txBody>
      </p:sp>
      <p:sp>
        <p:nvSpPr>
          <p:cNvPr id="468" name="Content Placeholder 2"/>
          <p:cNvSpPr txBox="1">
            <a:spLocks noGrp="1"/>
          </p:cNvSpPr>
          <p:nvPr>
            <p:ph type="body" idx="1"/>
          </p:nvPr>
        </p:nvSpPr>
        <p:spPr>
          <a:xfrm>
            <a:off x="714432" y="1894369"/>
            <a:ext cx="10821076" cy="4168193"/>
          </a:xfrm>
          <a:prstGeom prst="rect">
            <a:avLst/>
          </a:prstGeom>
        </p:spPr>
        <p:txBody>
          <a:bodyPr lIns="0" tIns="0" rIns="0" bIns="0"/>
          <a:lstStyle/>
          <a:p>
            <a:pPr>
              <a:lnSpc>
                <a:spcPct val="110000"/>
              </a:lnSpc>
              <a:spcBef>
                <a:spcPts val="600"/>
              </a:spcBef>
              <a:buClr>
                <a:srgbClr val="AA0D35"/>
              </a:buClr>
            </a:pPr>
            <a:r>
              <a:t>Become Better Informed</a:t>
            </a:r>
          </a:p>
          <a:p>
            <a:pPr>
              <a:lnSpc>
                <a:spcPct val="110000"/>
              </a:lnSpc>
              <a:spcBef>
                <a:spcPts val="600"/>
              </a:spcBef>
              <a:buClr>
                <a:srgbClr val="AA0D35"/>
              </a:buClr>
            </a:pPr>
            <a:r>
              <a:t>Share your knowledge with friends and neighbors</a:t>
            </a:r>
          </a:p>
          <a:p>
            <a:pPr>
              <a:lnSpc>
                <a:spcPct val="100000"/>
              </a:lnSpc>
              <a:spcBef>
                <a:spcPts val="600"/>
              </a:spcBef>
              <a:buClr>
                <a:srgbClr val="AA0D35"/>
              </a:buClr>
            </a:pPr>
            <a:r>
              <a:t>Contact your city, county and tribal council members to advocate for Miyawaki projects in your community</a:t>
            </a:r>
          </a:p>
          <a:p>
            <a:pPr>
              <a:lnSpc>
                <a:spcPct val="100000"/>
              </a:lnSpc>
              <a:spcBef>
                <a:spcPts val="600"/>
              </a:spcBef>
              <a:buClr>
                <a:srgbClr val="AA0D35"/>
              </a:buClr>
            </a:pPr>
            <a:r>
              <a:t>Explore local opportunities to connect with urban foresting</a:t>
            </a:r>
          </a:p>
          <a:p>
            <a:pPr>
              <a:lnSpc>
                <a:spcPct val="110000"/>
              </a:lnSpc>
              <a:spcBef>
                <a:spcPts val="600"/>
              </a:spcBef>
              <a:buClr>
                <a:srgbClr val="AA0D35"/>
              </a:buClr>
            </a:pPr>
            <a:r>
              <a:t>Plant a Forest! If you have the space</a:t>
            </a:r>
          </a:p>
          <a:p>
            <a:pPr>
              <a:lnSpc>
                <a:spcPct val="110000"/>
              </a:lnSpc>
              <a:spcBef>
                <a:spcPts val="600"/>
              </a:spcBef>
              <a:buClr>
                <a:srgbClr val="AA0D35"/>
              </a:buClr>
              <a:defRPr sz="3200"/>
            </a:pPr>
            <a:r>
              <a:t>Encourage conservation of existing forests and tree canopy!!</a:t>
            </a:r>
          </a:p>
        </p:txBody>
      </p:sp>
      <p:pic>
        <p:nvPicPr>
          <p:cNvPr id="469"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8809" y="365125"/>
            <a:ext cx="1634991" cy="163498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68">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468">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46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46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468">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468">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46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8" grpId="1" build="p"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Rectangle 2">
            <a:extLst>
              <a:ext uri="{C183D7F6-B498-43B3-948B-1728B52AA6E4}">
                <adec:decorative xmlns:adec="http://schemas.microsoft.com/office/drawing/2017/decorative" val="1"/>
              </a:ext>
            </a:extLst>
          </p:cNvPr>
          <p:cNvSpPr/>
          <p:nvPr/>
        </p:nvSpPr>
        <p:spPr>
          <a:xfrm>
            <a:off x="5440100" y="1199862"/>
            <a:ext cx="6751899" cy="5566698"/>
          </a:xfrm>
          <a:prstGeom prst="rect">
            <a:avLst/>
          </a:prstGeom>
          <a:blipFill>
            <a:blip r:embed="rId3" cstate="email">
              <a:extLst>
                <a:ext uri="{28A0092B-C50C-407E-A947-70E740481C1C}">
                  <a14:useLocalDpi xmlns:a14="http://schemas.microsoft.com/office/drawing/2010/main"/>
                </a:ext>
              </a:extLst>
            </a:blip>
            <a:stretch>
              <a:fillRect/>
            </a:stretch>
          </a:blipFill>
          <a:ln w="12700">
            <a:miter lim="400000"/>
          </a:ln>
        </p:spPr>
        <p:txBody>
          <a:bodyPr lIns="45718" tIns="45718" rIns="45718" bIns="45718" anchor="ctr"/>
          <a:lstStyle/>
          <a:p>
            <a:pPr algn="ctr">
              <a:defRPr>
                <a:solidFill>
                  <a:srgbClr val="FFFFFF"/>
                </a:solidFill>
                <a:latin typeface="Arial"/>
                <a:ea typeface="Arial"/>
                <a:cs typeface="Arial"/>
                <a:sym typeface="Arial"/>
              </a:defRPr>
            </a:pPr>
            <a:endParaRPr/>
          </a:p>
        </p:txBody>
      </p:sp>
      <p:grpSp>
        <p:nvGrpSpPr>
          <p:cNvPr id="476" name="Rectangle 6">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474" name="Rectangle"/>
            <p:cNvSpPr/>
            <p:nvPr/>
          </p:nvSpPr>
          <p:spPr>
            <a:xfrm>
              <a:off x="0" y="127000"/>
              <a:ext cx="12192000" cy="91442"/>
            </a:xfrm>
            <a:prstGeom prst="rect">
              <a:avLst/>
            </a:prstGeom>
            <a:blipFill rotWithShape="1">
              <a:blip r:embed="rId4"/>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475"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pic>
        <p:nvPicPr>
          <p:cNvPr id="477" name="Picture 9">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40982" y="1582862"/>
            <a:ext cx="2285882" cy="2285882"/>
          </a:xfrm>
          <a:prstGeom prst="rect">
            <a:avLst/>
          </a:prstGeom>
          <a:ln w="12700">
            <a:miter lim="400000"/>
          </a:ln>
        </p:spPr>
      </p:pic>
      <p:sp>
        <p:nvSpPr>
          <p:cNvPr id="482" name="TextBox 3"/>
          <p:cNvSpPr txBox="1">
            <a:spLocks noGrp="1"/>
          </p:cNvSpPr>
          <p:nvPr>
            <p:ph type="title" idx="4294967295"/>
          </p:nvPr>
        </p:nvSpPr>
        <p:spPr>
          <a:xfrm>
            <a:off x="6953174" y="180094"/>
            <a:ext cx="4848551" cy="708158"/>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spAutoFit/>
          </a:bodyPr>
          <a:lstStyle>
            <a:lvl1pPr algn="ctr">
              <a:defRPr sz="4400">
                <a:solidFill>
                  <a:srgbClr val="AA0D35"/>
                </a:solidFill>
                <a:latin typeface="Arial"/>
                <a:ea typeface="Arial"/>
                <a:cs typeface="Arial"/>
                <a:sym typeface="Aria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AA0D35"/>
                </a:solidFill>
                <a:effectLst/>
                <a:uLnTx/>
                <a:uFillTx/>
                <a:latin typeface="Arial"/>
                <a:ea typeface="Arial"/>
                <a:cs typeface="Arial"/>
                <a:sym typeface="Arial"/>
              </a:rPr>
              <a:t>Questions?</a:t>
            </a:r>
          </a:p>
        </p:txBody>
      </p:sp>
      <p:pic>
        <p:nvPicPr>
          <p:cNvPr id="480" name="Forest in Washington" descr="Forest in Washington"/>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61313" y="33068"/>
            <a:ext cx="4593943" cy="5566702"/>
          </a:xfrm>
          <a:prstGeom prst="rect">
            <a:avLst/>
          </a:prstGeom>
          <a:ln>
            <a:solidFill>
              <a:srgbClr val="000000"/>
            </a:solidFill>
          </a:ln>
        </p:spPr>
      </p:pic>
      <p:pic>
        <p:nvPicPr>
          <p:cNvPr id="479" name="Picture 7">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3016" y="5768523"/>
            <a:ext cx="3507207" cy="691701"/>
          </a:xfrm>
          <a:prstGeom prst="rect">
            <a:avLst/>
          </a:prstGeom>
          <a:ln w="12700">
            <a:miter lim="400000"/>
          </a:ln>
        </p:spPr>
      </p:pic>
      <p:pic>
        <p:nvPicPr>
          <p:cNvPr id="481" name="Presentation author" descr="Presentation autho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554736" y="981966"/>
            <a:ext cx="2065266" cy="2753687"/>
          </a:xfrm>
          <a:prstGeom prst="rect">
            <a:avLst/>
          </a:prstGeom>
          <a:ln>
            <a:solidFill>
              <a:srgbClr val="000000"/>
            </a:solidFill>
          </a:ln>
        </p:spPr>
      </p:pic>
      <p:sp>
        <p:nvSpPr>
          <p:cNvPr id="478" name="Content Placeholder 2"/>
          <p:cNvSpPr txBox="1"/>
          <p:nvPr/>
        </p:nvSpPr>
        <p:spPr>
          <a:xfrm>
            <a:off x="6286034" y="4149016"/>
            <a:ext cx="5515692" cy="1547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indent="228600" algn="ctr" defTabSz="914400">
              <a:lnSpc>
                <a:spcPct val="90000"/>
              </a:lnSpc>
              <a:spcBef>
                <a:spcPts val="1000"/>
              </a:spcBef>
              <a:defRPr sz="2000" b="1">
                <a:solidFill>
                  <a:srgbClr val="FFFFFF"/>
                </a:solidFill>
                <a:latin typeface="Arial"/>
                <a:ea typeface="Arial"/>
                <a:cs typeface="Arial"/>
                <a:sym typeface="Arial"/>
              </a:defRPr>
            </a:pPr>
            <a:r>
              <a:t>Gail Hecmanczuk</a:t>
            </a:r>
            <a:endParaRPr sz="2800"/>
          </a:p>
          <a:p>
            <a:pPr indent="228600" algn="ctr" defTabSz="914400">
              <a:lnSpc>
                <a:spcPct val="90000"/>
              </a:lnSpc>
              <a:spcBef>
                <a:spcPts val="1000"/>
              </a:spcBef>
              <a:defRPr sz="2000">
                <a:solidFill>
                  <a:srgbClr val="FFFFFF"/>
                </a:solidFill>
                <a:latin typeface="Arial"/>
                <a:ea typeface="Arial"/>
                <a:cs typeface="Arial"/>
                <a:sym typeface="Arial"/>
              </a:defRPr>
            </a:pPr>
            <a:r>
              <a:t>WSU Extension Master Gardener Volunteer</a:t>
            </a:r>
            <a:endParaRPr sz="1200"/>
          </a:p>
          <a:p>
            <a:pPr indent="228600" defTabSz="914400">
              <a:lnSpc>
                <a:spcPct val="90000"/>
              </a:lnSpc>
              <a:spcBef>
                <a:spcPts val="1000"/>
              </a:spcBef>
              <a:defRPr sz="2000" u="sng">
                <a:solidFill>
                  <a:srgbClr val="0563C1"/>
                </a:solidFill>
                <a:uFill>
                  <a:solidFill>
                    <a:srgbClr val="0563C1"/>
                  </a:solidFill>
                </a:uFill>
                <a:latin typeface="Arial"/>
                <a:ea typeface="Arial"/>
                <a:cs typeface="Arial"/>
                <a:sym typeface="Arial"/>
              </a:defRPr>
            </a:pPr>
            <a:r>
              <a:rPr>
                <a:solidFill>
                  <a:srgbClr val="0000FF"/>
                </a:solidFill>
                <a:uFill>
                  <a:solidFill>
                    <a:srgbClr val="0000FF"/>
                  </a:solidFill>
                </a:uFill>
                <a:hlinkClick r:id="rId9"/>
              </a:rPr>
              <a:t>https://extension.wsu.edu/pierce/mg/</a:t>
            </a:r>
          </a:p>
          <a:p>
            <a:pPr indent="228600" defTabSz="914400">
              <a:lnSpc>
                <a:spcPct val="90000"/>
              </a:lnSpc>
              <a:spcBef>
                <a:spcPts val="1000"/>
              </a:spcBef>
              <a:defRPr sz="2000" u="sng">
                <a:solidFill>
                  <a:srgbClr val="0563C1"/>
                </a:solidFill>
                <a:uFill>
                  <a:solidFill>
                    <a:srgbClr val="0563C1"/>
                  </a:solidFill>
                </a:uFill>
                <a:latin typeface="Arial"/>
                <a:ea typeface="Arial"/>
                <a:cs typeface="Arial"/>
                <a:sym typeface="Arial"/>
              </a:defRPr>
            </a:pPr>
            <a:r>
              <a:rPr>
                <a:solidFill>
                  <a:srgbClr val="0000FF"/>
                </a:solidFill>
                <a:uFill>
                  <a:solidFill>
                    <a:srgbClr val="0000FF"/>
                  </a:solidFill>
                </a:uFill>
                <a:hlinkClick r:id="rId10"/>
              </a:rPr>
              <a:t>https://www.facebook.com/WSUMGProgram</a:t>
            </a:r>
          </a:p>
        </p:txBody>
      </p:sp>
      <p:grpSp>
        <p:nvGrpSpPr>
          <p:cNvPr id="2" name="Group 1">
            <a:extLst>
              <a:ext uri="{FF2B5EF4-FFF2-40B4-BE49-F238E27FC236}">
                <a16:creationId xmlns:a16="http://schemas.microsoft.com/office/drawing/2014/main" id="{C4C0921C-9126-2130-4250-DB3AD3033790}"/>
              </a:ext>
              <a:ext uri="{C183D7F6-B498-43B3-948B-1728B52AA6E4}">
                <adec:decorative xmlns:adec="http://schemas.microsoft.com/office/drawing/2017/decorative" val="1"/>
              </a:ext>
            </a:extLst>
          </p:cNvPr>
          <p:cNvGrpSpPr/>
          <p:nvPr/>
        </p:nvGrpSpPr>
        <p:grpSpPr>
          <a:xfrm>
            <a:off x="11272710" y="5843151"/>
            <a:ext cx="919290" cy="988997"/>
            <a:chOff x="11272710" y="5843151"/>
            <a:chExt cx="919290" cy="988997"/>
          </a:xfrm>
        </p:grpSpPr>
        <p:pic>
          <p:nvPicPr>
            <p:cNvPr id="483" name="object 24">
              <a:extLst>
                <a:ext uri="{C183D7F6-B498-43B3-948B-1728B52AA6E4}">
                  <adec:decorative xmlns:adec="http://schemas.microsoft.com/office/drawing/2017/decorative" val="1"/>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1272710" y="5843151"/>
              <a:ext cx="919290" cy="921578"/>
            </a:xfrm>
            <a:prstGeom prst="rect">
              <a:avLst/>
            </a:prstGeom>
            <a:ln w="12700">
              <a:miter lim="400000"/>
            </a:ln>
          </p:spPr>
        </p:pic>
        <p:sp>
          <p:nvSpPr>
            <p:cNvPr id="484" name="CC-004"/>
            <p:cNvSpPr txBox="1"/>
            <p:nvPr/>
          </p:nvSpPr>
          <p:spPr>
            <a:xfrm>
              <a:off x="11481216" y="6617448"/>
              <a:ext cx="497994" cy="214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900">
                  <a:latin typeface="Arial"/>
                  <a:ea typeface="Arial"/>
                  <a:cs typeface="Arial"/>
                  <a:sym typeface="Arial"/>
                </a:defRPr>
              </a:lvl1pPr>
            </a:lstStyle>
            <a:p>
              <a:r>
                <a:rPr dirty="0"/>
                <a:t>CC-004</a:t>
              </a:r>
            </a:p>
          </p:txBody>
        </p:sp>
      </p:gr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 name="Title 1"/>
          <p:cNvSpPr txBox="1">
            <a:spLocks noGrp="1"/>
          </p:cNvSpPr>
          <p:nvPr>
            <p:ph type="title"/>
          </p:nvPr>
        </p:nvSpPr>
        <p:spPr>
          <a:xfrm>
            <a:off x="838202" y="365125"/>
            <a:ext cx="10515601" cy="1325563"/>
          </a:xfrm>
          <a:prstGeom prst="rect">
            <a:avLst/>
          </a:prstGeom>
        </p:spPr>
        <p:txBody>
          <a:bodyPr/>
          <a:lstStyle/>
          <a:p>
            <a:r>
              <a:rPr lang="en-US" dirty="0"/>
              <a:t>Event feedback</a:t>
            </a:r>
            <a:endParaRPr dirty="0"/>
          </a:p>
        </p:txBody>
      </p:sp>
      <p:pic>
        <p:nvPicPr>
          <p:cNvPr id="489" name="Potting a flower" descr="Potting a flowe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8200" y="307227"/>
            <a:ext cx="10515600" cy="618565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 name="Title 1"/>
          <p:cNvSpPr txBox="1">
            <a:spLocks noGrp="1"/>
          </p:cNvSpPr>
          <p:nvPr>
            <p:ph type="title"/>
          </p:nvPr>
        </p:nvSpPr>
        <p:spPr>
          <a:xfrm>
            <a:off x="293913" y="139700"/>
            <a:ext cx="11680374" cy="685803"/>
          </a:xfrm>
          <a:prstGeom prst="rect">
            <a:avLst/>
          </a:prstGeom>
        </p:spPr>
        <p:txBody>
          <a:bodyPr/>
          <a:lstStyle>
            <a:lvl1pPr>
              <a:defRPr sz="3900"/>
            </a:lvl1pPr>
          </a:lstStyle>
          <a:p>
            <a:r>
              <a:t>More Trees Please Resources</a:t>
            </a:r>
          </a:p>
        </p:txBody>
      </p:sp>
      <p:sp>
        <p:nvSpPr>
          <p:cNvPr id="492" name="Content Placeholder 2"/>
          <p:cNvSpPr txBox="1">
            <a:spLocks noGrp="1"/>
          </p:cNvSpPr>
          <p:nvPr>
            <p:ph type="body" idx="1"/>
          </p:nvPr>
        </p:nvSpPr>
        <p:spPr>
          <a:xfrm>
            <a:off x="293913" y="939799"/>
            <a:ext cx="11680374" cy="5807078"/>
          </a:xfrm>
          <a:prstGeom prst="rect">
            <a:avLst/>
          </a:prstGeom>
        </p:spPr>
        <p:txBody>
          <a:bodyPr/>
          <a:lstStyle/>
          <a:p>
            <a:pPr marL="217171" indent="-217171" defTabSz="868689">
              <a:lnSpc>
                <a:spcPct val="81000"/>
              </a:lnSpc>
              <a:spcBef>
                <a:spcPts val="900"/>
              </a:spcBef>
              <a:buClr>
                <a:srgbClr val="AA0D35"/>
              </a:buClr>
              <a:defRPr sz="1900"/>
            </a:pPr>
            <a:r>
              <a:t>Presentation inspired by </a:t>
            </a:r>
            <a:r>
              <a:rPr u="sng"/>
              <a:t>Mini-Forest Revolution:  Using the Miyawaki Method to Rapidly Rewild the World</a:t>
            </a:r>
            <a:r>
              <a:t>, by Hannah Lewis. (Lewis, Hannah. </a:t>
            </a:r>
            <a:r>
              <a:rPr u="sng"/>
              <a:t>Mini-Forest Revolution</a:t>
            </a:r>
            <a:r>
              <a:t>. White River Junction, Vermont, Chelsea Green Publishing, May 2022.)</a:t>
            </a:r>
          </a:p>
          <a:p>
            <a:pPr marL="217171" indent="-217171" defTabSz="868689">
              <a:lnSpc>
                <a:spcPct val="81000"/>
              </a:lnSpc>
              <a:spcBef>
                <a:spcPts val="900"/>
              </a:spcBef>
              <a:buClr>
                <a:srgbClr val="AA0D35"/>
              </a:buClr>
              <a:defRPr sz="1900"/>
            </a:pPr>
            <a:r>
              <a:t>Photo of  The Tongass National Forest.  Alaska Magazine. </a:t>
            </a:r>
            <a:r>
              <a:rPr u="sng">
                <a:solidFill>
                  <a:srgbClr val="0000FF"/>
                </a:solidFill>
                <a:uFill>
                  <a:solidFill>
                    <a:srgbClr val="0000FF"/>
                  </a:solidFill>
                </a:uFill>
                <a:hlinkClick r:id="rId2"/>
              </a:rPr>
              <a:t>https://alaskamagazine.com/travel/southeast-alaska/the-tongass-national-forest/</a:t>
            </a:r>
          </a:p>
          <a:p>
            <a:pPr marL="217171" indent="-217171" defTabSz="868689">
              <a:lnSpc>
                <a:spcPct val="81000"/>
              </a:lnSpc>
              <a:spcBef>
                <a:spcPts val="900"/>
              </a:spcBef>
              <a:buClr>
                <a:srgbClr val="AA0D35"/>
              </a:buClr>
              <a:defRPr sz="1900"/>
            </a:pPr>
            <a:r>
              <a:t>Photo of Dr. Akira Miyawaki holding up a seedling during Arvin Sango’s first planting day in Madison, Indiana. </a:t>
            </a:r>
            <a:r>
              <a:rPr u="sng">
                <a:solidFill>
                  <a:srgbClr val="0000FF"/>
                </a:solidFill>
                <a:uFill>
                  <a:solidFill>
                    <a:srgbClr val="0000FF"/>
                  </a:solidFill>
                </a:uFill>
                <a:hlinkClick r:id="rId3"/>
              </a:rPr>
              <a:t>https://www.inverse.com/science/mini-forests</a:t>
            </a:r>
          </a:p>
          <a:p>
            <a:pPr marL="217171" indent="-217171" defTabSz="868689">
              <a:lnSpc>
                <a:spcPct val="81000"/>
              </a:lnSpc>
              <a:spcBef>
                <a:spcPts val="900"/>
              </a:spcBef>
              <a:buClr>
                <a:srgbClr val="AA0D35"/>
              </a:buClr>
              <a:defRPr sz="1900"/>
            </a:pPr>
            <a:r>
              <a:t>"Mini-Forest Revolution"; Illustration Courtesy of Elara Tanguy.</a:t>
            </a:r>
          </a:p>
          <a:p>
            <a:pPr marL="217171" indent="-217171" defTabSz="868689">
              <a:lnSpc>
                <a:spcPct val="81000"/>
              </a:lnSpc>
              <a:spcBef>
                <a:spcPts val="900"/>
              </a:spcBef>
              <a:buClr>
                <a:srgbClr val="AA0D35"/>
              </a:buClr>
              <a:defRPr sz="1900"/>
            </a:pPr>
            <a:r>
              <a:t>Photo of Clifton Park Miyawaki Forest.  Afforestt. </a:t>
            </a:r>
            <a:r>
              <a:rPr u="sng">
                <a:solidFill>
                  <a:srgbClr val="0000FF"/>
                </a:solidFill>
                <a:uFill>
                  <a:solidFill>
                    <a:srgbClr val="0000FF"/>
                  </a:solidFill>
                </a:uFill>
                <a:hlinkClick r:id="rId4"/>
              </a:rPr>
              <a:t>https://www.worldatlas.com/news/the-budding-industry-of-growing-personal-forests.html</a:t>
            </a:r>
          </a:p>
          <a:p>
            <a:pPr marL="217171" indent="-217171" defTabSz="868689">
              <a:lnSpc>
                <a:spcPct val="81000"/>
              </a:lnSpc>
              <a:spcBef>
                <a:spcPts val="900"/>
              </a:spcBef>
              <a:buClr>
                <a:srgbClr val="AA0D35"/>
              </a:buClr>
              <a:defRPr sz="1900"/>
            </a:pPr>
            <a:r>
              <a:t>Photos of IVN Mini-forest Handbook. </a:t>
            </a:r>
            <a:r>
              <a:rPr u="sng">
                <a:solidFill>
                  <a:srgbClr val="0000FF"/>
                </a:solidFill>
                <a:uFill>
                  <a:solidFill>
                    <a:srgbClr val="0000FF"/>
                  </a:solidFill>
                </a:uFill>
                <a:hlinkClick r:id="rId5"/>
              </a:rPr>
              <a:t>https://www.ivn.nl/tinyforest/handbook-tiny-forest-english-version</a:t>
            </a:r>
            <a:r>
              <a:t> </a:t>
            </a:r>
          </a:p>
          <a:p>
            <a:pPr marL="217171" indent="-217171" defTabSz="868689">
              <a:lnSpc>
                <a:spcPct val="81000"/>
              </a:lnSpc>
              <a:spcBef>
                <a:spcPts val="900"/>
              </a:spcBef>
              <a:buClr>
                <a:srgbClr val="AA0D35"/>
              </a:buClr>
              <a:defRPr sz="1900"/>
            </a:pPr>
            <a:r>
              <a:t>Photos of Buea, Cameroon Miyawaki Pocket Forest. SUGi. </a:t>
            </a:r>
            <a:r>
              <a:rPr u="sng">
                <a:solidFill>
                  <a:srgbClr val="0000FF"/>
                </a:solidFill>
                <a:uFill>
                  <a:solidFill>
                    <a:srgbClr val="0000FF"/>
                  </a:solidFill>
                </a:uFill>
                <a:hlinkClick r:id="rId6"/>
              </a:rPr>
              <a:t>https://www.sugiproject.com/projects/bulu</a:t>
            </a:r>
          </a:p>
          <a:p>
            <a:pPr marL="217171" indent="-217171" defTabSz="868689">
              <a:lnSpc>
                <a:spcPct val="81000"/>
              </a:lnSpc>
              <a:spcBef>
                <a:spcPts val="900"/>
              </a:spcBef>
              <a:buClr>
                <a:srgbClr val="AA0D35"/>
              </a:buClr>
              <a:defRPr sz="1900"/>
            </a:pPr>
            <a:r>
              <a:t>Photos of the Yakama Healing Mini-Forest. SUGi. </a:t>
            </a:r>
            <a:r>
              <a:rPr u="sng">
                <a:solidFill>
                  <a:srgbClr val="0000FF"/>
                </a:solidFill>
                <a:uFill>
                  <a:solidFill>
                    <a:srgbClr val="0000FF"/>
                  </a:solidFill>
                </a:uFill>
                <a:hlinkClick r:id="rId7"/>
              </a:rPr>
              <a:t>https://www.sugiproject.com/projects/healing-forest</a:t>
            </a:r>
            <a:endParaRPr u="sng">
              <a:solidFill>
                <a:srgbClr val="0563C1"/>
              </a:solidFill>
              <a:uFill>
                <a:solidFill>
                  <a:srgbClr val="0563C1"/>
                </a:solidFill>
              </a:uFill>
            </a:endParaRPr>
          </a:p>
          <a:p>
            <a:pPr marL="217171" indent="-217171" defTabSz="868689">
              <a:lnSpc>
                <a:spcPct val="81000"/>
              </a:lnSpc>
              <a:spcBef>
                <a:spcPts val="900"/>
              </a:spcBef>
              <a:buClr>
                <a:srgbClr val="AA0D35"/>
              </a:buClr>
              <a:defRPr sz="1900">
                <a:latin typeface="+mj-lt"/>
                <a:ea typeface="+mj-ea"/>
                <a:cs typeface="+mj-cs"/>
                <a:sym typeface="Helvetica"/>
              </a:defRPr>
            </a:pPr>
            <a:r>
              <a:t>Li Q. Effects of forest environment (Shinrin-yoku/Forest bathing) on health promotion and disease prevention -the Establishment of "Forest Medicine". Environ Health Prev Med. 2022;27:43. doi: 10.1265/ehpm.22-00160.</a:t>
            </a:r>
            <a:endParaRPr>
              <a:latin typeface="Arial"/>
              <a:ea typeface="Arial"/>
              <a:cs typeface="Arial"/>
              <a:sym typeface="Arial"/>
            </a:endParaRPr>
          </a:p>
          <a:p>
            <a:pPr marL="217171" indent="-217171" defTabSz="868689">
              <a:lnSpc>
                <a:spcPct val="81000"/>
              </a:lnSpc>
              <a:spcBef>
                <a:spcPts val="900"/>
              </a:spcBef>
              <a:buClr>
                <a:srgbClr val="AA0D35"/>
              </a:buClr>
              <a:defRPr sz="1900"/>
            </a:pPr>
            <a:r>
              <a:t>Photos from 75 feet high in the Forest Canopy of the Danum Valley, Malaysian Borneo.  Photos Courtesy of Dick Hecmanczuk.</a:t>
            </a:r>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 name="Title 1"/>
          <p:cNvSpPr txBox="1">
            <a:spLocks noGrp="1"/>
          </p:cNvSpPr>
          <p:nvPr>
            <p:ph type="title"/>
          </p:nvPr>
        </p:nvSpPr>
        <p:spPr>
          <a:xfrm>
            <a:off x="838200" y="365124"/>
            <a:ext cx="10515600" cy="1040995"/>
          </a:xfrm>
          <a:prstGeom prst="rect">
            <a:avLst/>
          </a:prstGeom>
        </p:spPr>
        <p:txBody>
          <a:bodyPr/>
          <a:lstStyle>
            <a:lvl1pPr>
              <a:defRPr>
                <a:solidFill>
                  <a:srgbClr val="AA0D35"/>
                </a:solidFill>
              </a:defRPr>
            </a:lvl1pPr>
          </a:lstStyle>
          <a:p>
            <a:r>
              <a:rPr dirty="0"/>
              <a:t>Ribbon Test to Analyze Soil Texture</a:t>
            </a:r>
          </a:p>
        </p:txBody>
      </p:sp>
      <p:grpSp>
        <p:nvGrpSpPr>
          <p:cNvPr id="2" name="Group 1" descr="Hands demonstrating ribbon test to check soil texture.">
            <a:extLst>
              <a:ext uri="{FF2B5EF4-FFF2-40B4-BE49-F238E27FC236}">
                <a16:creationId xmlns:a16="http://schemas.microsoft.com/office/drawing/2014/main" id="{E294F3BF-DE09-525B-BDA1-49D6EAF6720A}"/>
              </a:ext>
            </a:extLst>
          </p:cNvPr>
          <p:cNvGrpSpPr/>
          <p:nvPr/>
        </p:nvGrpSpPr>
        <p:grpSpPr>
          <a:xfrm>
            <a:off x="762000" y="1406116"/>
            <a:ext cx="3959327" cy="4972146"/>
            <a:chOff x="762000" y="1406116"/>
            <a:chExt cx="3959327" cy="4972146"/>
          </a:xfrm>
        </p:grpSpPr>
        <p:pic>
          <p:nvPicPr>
            <p:cNvPr id="495" name="Image showing ribbon test of soil texture" descr="Image showing ribbon test of soil textur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4054883"/>
              <a:ext cx="3959327" cy="2323379"/>
            </a:xfrm>
            <a:prstGeom prst="rect">
              <a:avLst/>
            </a:prstGeom>
            <a:ln w="12700">
              <a:miter lim="400000"/>
            </a:ln>
          </p:spPr>
        </p:pic>
        <p:pic>
          <p:nvPicPr>
            <p:cNvPr id="496" name="Picture 8" descr="Hands demonstrating ribbon test to check soil textur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 y="1406116"/>
              <a:ext cx="3959327" cy="2648768"/>
            </a:xfrm>
            <a:prstGeom prst="rect">
              <a:avLst/>
            </a:prstGeom>
            <a:ln w="12700">
              <a:miter lim="400000"/>
            </a:ln>
          </p:spPr>
        </p:pic>
      </p:grpSp>
      <p:pic>
        <p:nvPicPr>
          <p:cNvPr id="497" name="Graphic showing different types of soil" descr="Graphic showing different types of soil"/>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16335" y="1628248"/>
            <a:ext cx="6216071" cy="4496928"/>
          </a:xfrm>
          <a:prstGeom prst="rect">
            <a:avLst/>
          </a:prstGeom>
          <a:ln w="12700">
            <a:miter lim="400000"/>
          </a:ln>
        </p:spPr>
      </p:pic>
      <p:pic>
        <p:nvPicPr>
          <p:cNvPr id="498" name="Picture 4">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434883" y="325708"/>
            <a:ext cx="918917" cy="1047137"/>
          </a:xfrm>
          <a:prstGeom prst="rect">
            <a:avLst/>
          </a:prstGeom>
          <a:ln w="12700">
            <a:miter lim="400000"/>
          </a:ln>
        </p:spPr>
      </p:pic>
      <p:sp>
        <p:nvSpPr>
          <p:cNvPr id="500" name="TextBox 2"/>
          <p:cNvSpPr txBox="1"/>
          <p:nvPr/>
        </p:nvSpPr>
        <p:spPr>
          <a:xfrm>
            <a:off x="8771896" y="1943391"/>
            <a:ext cx="2581904"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a:latin typeface="Arial"/>
                <a:ea typeface="Arial"/>
                <a:cs typeface="Arial"/>
                <a:sym typeface="Arial"/>
              </a:defRPr>
            </a:lvl1pPr>
          </a:lstStyle>
          <a:p>
            <a:r>
              <a:rPr dirty="0"/>
              <a:t>75 mm is about 3 inches</a:t>
            </a:r>
          </a:p>
        </p:txBody>
      </p:sp>
      <p:sp>
        <p:nvSpPr>
          <p:cNvPr id="499" name="TextBox 6"/>
          <p:cNvSpPr txBox="1"/>
          <p:nvPr/>
        </p:nvSpPr>
        <p:spPr>
          <a:xfrm>
            <a:off x="4767047" y="6211669"/>
            <a:ext cx="9248503" cy="350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u="sng">
                <a:solidFill>
                  <a:srgbClr val="0000FF"/>
                </a:solidFill>
                <a:uFill>
                  <a:solidFill>
                    <a:srgbClr val="0000FF"/>
                  </a:solidFill>
                </a:uFill>
                <a:latin typeface="Arial"/>
                <a:ea typeface="Arial"/>
                <a:cs typeface="Arial"/>
                <a:sym typeface="Arial"/>
                <a:hlinkClick r:id="rId7"/>
              </a:defRPr>
            </a:lvl1pPr>
          </a:lstStyle>
          <a:p>
            <a:pPr>
              <a:defRPr>
                <a:solidFill>
                  <a:srgbClr val="0563C1"/>
                </a:solidFill>
                <a:uFill>
                  <a:solidFill>
                    <a:srgbClr val="0563C1"/>
                  </a:solidFill>
                </a:uFill>
              </a:defRPr>
            </a:pPr>
            <a:r>
              <a:rPr>
                <a:solidFill>
                  <a:srgbClr val="0000FF"/>
                </a:solidFill>
                <a:uFill>
                  <a:solidFill>
                    <a:srgbClr val="0000FF"/>
                  </a:solidFill>
                </a:uFill>
                <a:hlinkClick r:id="rId7"/>
              </a:rPr>
              <a:t>https://www.agric.wa.gov.au/soil-constraints/soil-texture-estimating-hand</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2"/>
            <a:ext cx="12192002" cy="6858002"/>
          </a:xfrm>
          <a:prstGeom prst="rect">
            <a:avLst/>
          </a:prstGeom>
          <a:ln w="12700">
            <a:miter lim="400000"/>
          </a:ln>
        </p:spPr>
      </p:pic>
      <p:sp>
        <p:nvSpPr>
          <p:cNvPr id="111" name="Rectangle 10">
            <a:extLst>
              <a:ext uri="{C183D7F6-B498-43B3-948B-1728B52AA6E4}">
                <adec:decorative xmlns:adec="http://schemas.microsoft.com/office/drawing/2017/decorative" val="1"/>
              </a:ext>
            </a:extLst>
          </p:cNvPr>
          <p:cNvSpPr/>
          <p:nvPr/>
        </p:nvSpPr>
        <p:spPr>
          <a:xfrm>
            <a:off x="1204607" y="2575371"/>
            <a:ext cx="5145032" cy="3494035"/>
          </a:xfrm>
          <a:prstGeom prst="rect">
            <a:avLst/>
          </a:prstGeom>
          <a:solidFill>
            <a:srgbClr val="AA0D35"/>
          </a:solidFill>
          <a:ln w="12700">
            <a:miter lim="400000"/>
          </a:ln>
        </p:spPr>
        <p:txBody>
          <a:bodyPr lIns="45718" tIns="45718" rIns="45718" bIns="45718" anchor="ct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Corbel"/>
                <a:ea typeface="Corbel"/>
                <a:cs typeface="Corbel"/>
                <a:sym typeface="Corbel"/>
              </a:defRPr>
            </a:pPr>
            <a:endParaRPr kumimoji="0" sz="1800" b="0" i="0" u="none" strike="noStrike" kern="0" cap="none" spc="0" normalizeH="0" baseline="0" noProof="0">
              <a:ln>
                <a:noFill/>
              </a:ln>
              <a:solidFill>
                <a:srgbClr val="FFFFFF"/>
              </a:solidFill>
              <a:effectLst/>
              <a:uLnTx/>
              <a:uFillTx/>
              <a:latin typeface="Corbel"/>
              <a:sym typeface="Corbel"/>
            </a:endParaRPr>
          </a:p>
        </p:txBody>
      </p:sp>
      <p:grpSp>
        <p:nvGrpSpPr>
          <p:cNvPr id="114" name="Rectangle 6">
            <a:extLst>
              <a:ext uri="{C183D7F6-B498-43B3-948B-1728B52AA6E4}">
                <adec:decorative xmlns:adec="http://schemas.microsoft.com/office/drawing/2017/decorative" val="1"/>
              </a:ext>
            </a:extLst>
          </p:cNvPr>
          <p:cNvGrpSpPr/>
          <p:nvPr/>
        </p:nvGrpSpPr>
        <p:grpSpPr>
          <a:xfrm>
            <a:off x="0" y="6639559"/>
            <a:ext cx="12192000" cy="345439"/>
            <a:chOff x="0" y="0"/>
            <a:chExt cx="12192000" cy="345437"/>
          </a:xfrm>
        </p:grpSpPr>
        <p:sp>
          <p:nvSpPr>
            <p:cNvPr id="112" name="Rectangle"/>
            <p:cNvSpPr/>
            <p:nvPr/>
          </p:nvSpPr>
          <p:spPr>
            <a:xfrm>
              <a:off x="0" y="127000"/>
              <a:ext cx="12192000" cy="91442"/>
            </a:xfrm>
            <a:prstGeom prst="rect">
              <a:avLst/>
            </a:prstGeom>
            <a:blipFill rotWithShape="1">
              <a:blip r:embed="rId4"/>
              <a:srcRect/>
              <a:stretch>
                <a:fillRect/>
              </a:stretch>
            </a:blipFill>
            <a:ln w="12700" cap="flat">
              <a:noFill/>
              <a:miter lim="400000"/>
            </a:ln>
            <a:effectLst/>
          </p:spPr>
          <p:txBody>
            <a:bodyPr wrap="square" lIns="45718" tIns="45718" rIns="45718" bIns="45718" numCol="1" anchor="ctr">
              <a:noAutofit/>
            </a:bodyPr>
            <a:lstStyle/>
            <a:p>
              <a:pPr marL="0" marR="0" lvl="0" indent="0" algn="ctr" defTabSz="457200" rtl="0" eaLnBrk="1" fontAlgn="auto" latinLnBrk="0" hangingPunct="0">
                <a:lnSpc>
                  <a:spcPct val="100000"/>
                </a:lnSpc>
                <a:spcBef>
                  <a:spcPts val="0"/>
                </a:spcBef>
                <a:spcAft>
                  <a:spcPts val="0"/>
                </a:spcAft>
                <a:buClrTx/>
                <a:buSzTx/>
                <a:buFontTx/>
                <a:buNone/>
                <a:tabLst/>
                <a:defRPr>
                  <a:solidFill>
                    <a:srgbClr val="FFFFFF"/>
                  </a:solidFill>
                  <a:latin typeface="Corbel"/>
                  <a:ea typeface="Corbel"/>
                  <a:cs typeface="Corbel"/>
                  <a:sym typeface="Corbel"/>
                </a:defRPr>
              </a:pPr>
              <a:endParaRPr kumimoji="0" sz="1800" b="0" i="0" u="none" strike="noStrike" kern="0" cap="none" spc="0" normalizeH="0" baseline="0" noProof="0">
                <a:ln>
                  <a:noFill/>
                </a:ln>
                <a:solidFill>
                  <a:srgbClr val="FFFFFF"/>
                </a:solidFill>
                <a:effectLst/>
                <a:uLnTx/>
                <a:uFillTx/>
                <a:latin typeface="Corbel"/>
                <a:sym typeface="Corbel"/>
              </a:endParaRPr>
            </a:p>
          </p:txBody>
        </p:sp>
        <p:sp>
          <p:nvSpPr>
            <p:cNvPr id="113" name="Text"/>
            <p:cNvSpPr txBox="1"/>
            <p:nvPr/>
          </p:nvSpPr>
          <p:spPr>
            <a:xfrm>
              <a:off x="45718" y="0"/>
              <a:ext cx="12100563" cy="34543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Corbel"/>
                  <a:ea typeface="Corbel"/>
                  <a:cs typeface="Corbel"/>
                  <a:sym typeface="Corbel"/>
                </a:defRPr>
              </a:lvl1p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sz="1800" b="0" i="0" u="none" strike="noStrike" kern="0" cap="none" spc="0" normalizeH="0" baseline="0" noProof="0">
                  <a:ln>
                    <a:noFill/>
                  </a:ln>
                  <a:noFill/>
                  <a:effectLst/>
                  <a:uLnTx/>
                  <a:uFillTx/>
                  <a:latin typeface="Corbel"/>
                  <a:sym typeface="Corbel"/>
                </a:rPr>
                <a:t>          </a:t>
              </a:r>
            </a:p>
          </p:txBody>
        </p:sp>
      </p:grpSp>
      <p:pic>
        <p:nvPicPr>
          <p:cNvPr id="118" name="WSU-EXT-lockup-horz-rgb-6in.gif">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164299" y="268865"/>
            <a:ext cx="5863400" cy="1445772"/>
          </a:xfrm>
          <a:prstGeom prst="rect">
            <a:avLst/>
          </a:prstGeom>
          <a:ln w="12700">
            <a:miter lim="400000"/>
          </a:ln>
        </p:spPr>
      </p:pic>
      <p:sp>
        <p:nvSpPr>
          <p:cNvPr id="2" name="Content Placeholder 4">
            <a:extLst>
              <a:ext uri="{FF2B5EF4-FFF2-40B4-BE49-F238E27FC236}">
                <a16:creationId xmlns:a16="http://schemas.microsoft.com/office/drawing/2014/main" id="{8E5F930E-4DBF-B19A-46A5-22AE0D10D726}"/>
              </a:ext>
            </a:extLst>
          </p:cNvPr>
          <p:cNvSpPr txBox="1">
            <a:spLocks noGrp="1"/>
          </p:cNvSpPr>
          <p:nvPr>
            <p:ph type="title" idx="4294967295"/>
          </p:nvPr>
        </p:nvSpPr>
        <p:spPr>
          <a:xfrm>
            <a:off x="1366500" y="2851068"/>
            <a:ext cx="4821246" cy="38519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rPr>
              <a:t>WSU Extension Master Gardener Mission </a:t>
            </a: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endParaRPr>
          </a:p>
          <a:p>
            <a:pPr marL="2286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Helvetica"/>
              </a:rPr>
              <a:t>Engaging university-trained volunteers to empower and sustain diverse communities with relevant, unbiased, research-based horticulture and environmental stewardship education. </a:t>
            </a:r>
          </a:p>
        </p:txBody>
      </p:sp>
      <p:pic>
        <p:nvPicPr>
          <p:cNvPr id="117" name="image202.png" descr="Healthy people, healthy planet diagram showing our nine program priorities"/>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7402981" y="2346902"/>
            <a:ext cx="3911234" cy="3889023"/>
          </a:xfrm>
          <a:prstGeom prst="rect">
            <a:avLst/>
          </a:prstGeom>
          <a:ln w="12700">
            <a:miter lim="400000"/>
          </a:ln>
        </p:spPr>
      </p:pic>
      <p:pic>
        <p:nvPicPr>
          <p:cNvPr id="119" name="Picture 6">
            <a:extLst>
              <a:ext uri="{C183D7F6-B498-43B3-948B-1728B52AA6E4}">
                <adec:decorative xmlns:adec="http://schemas.microsoft.com/office/drawing/2017/decorative" val="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774880" y="179822"/>
            <a:ext cx="1182352" cy="1182352"/>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image5.png">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3481"/>
            <a:ext cx="12192001" cy="6858002"/>
          </a:xfrm>
          <a:prstGeom prst="rect">
            <a:avLst/>
          </a:prstGeom>
          <a:ln w="12700">
            <a:miter lim="400000"/>
          </a:ln>
        </p:spPr>
      </p:pic>
      <p:sp>
        <p:nvSpPr>
          <p:cNvPr id="140" name="Title 1"/>
          <p:cNvSpPr txBox="1">
            <a:spLocks noGrp="1"/>
          </p:cNvSpPr>
          <p:nvPr>
            <p:ph type="title"/>
          </p:nvPr>
        </p:nvSpPr>
        <p:spPr>
          <a:xfrm>
            <a:off x="573138" y="354950"/>
            <a:ext cx="5812918" cy="729699"/>
          </a:xfrm>
          <a:prstGeom prst="rect">
            <a:avLst/>
          </a:prstGeom>
        </p:spPr>
        <p:txBody>
          <a:bodyPr lIns="0" tIns="0" rIns="0" bIns="0" anchor="t"/>
          <a:lstStyle>
            <a:lvl1pPr algn="l" defTabSz="859536">
              <a:defRPr sz="5000" spc="-200">
                <a:solidFill>
                  <a:srgbClr val="C00000"/>
                </a:solidFill>
                <a:latin typeface="Carlito"/>
                <a:ea typeface="Carlito"/>
                <a:cs typeface="Carlito"/>
                <a:sym typeface="Carlito"/>
              </a:defRPr>
            </a:lvl1pPr>
          </a:lstStyle>
          <a:p>
            <a:r>
              <a:rPr dirty="0"/>
              <a:t>2 Acknowledgements: </a:t>
            </a:r>
          </a:p>
        </p:txBody>
      </p:sp>
      <p:grpSp>
        <p:nvGrpSpPr>
          <p:cNvPr id="143" name="Rectangle 6">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141" name="Rectangle"/>
            <p:cNvSpPr/>
            <p:nvPr/>
          </p:nvSpPr>
          <p:spPr>
            <a:xfrm>
              <a:off x="0" y="127000"/>
              <a:ext cx="12192000" cy="91442"/>
            </a:xfrm>
            <a:prstGeom prst="rect">
              <a:avLst/>
            </a:prstGeom>
            <a:blipFill rotWithShape="1">
              <a:blip r:embed="rId4"/>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142"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pic>
        <p:nvPicPr>
          <p:cNvPr id="144" name="Group of people beginning to plant a mini Forest" descr="Group of people beginning to plant a mini Forest"/>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54340" y="1262726"/>
            <a:ext cx="6686730" cy="5160107"/>
          </a:xfrm>
          <a:prstGeom prst="rect">
            <a:avLst/>
          </a:prstGeom>
          <a:ln w="76200">
            <a:solidFill>
              <a:srgbClr val="C00000"/>
            </a:solidFill>
          </a:ln>
        </p:spPr>
      </p:pic>
      <p:pic>
        <p:nvPicPr>
          <p:cNvPr id="146" name="Book cover of Mini-Forest revolution by Hannah Lewis" descr="Book cover of Mini-Forest revolution by Hannah Lewis"/>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3138" y="1415126"/>
            <a:ext cx="3753765" cy="4964632"/>
          </a:xfrm>
          <a:prstGeom prst="rect">
            <a:avLst/>
          </a:prstGeom>
          <a:ln w="12700">
            <a:miter lim="400000"/>
          </a:ln>
        </p:spPr>
      </p:pic>
      <p:pic>
        <p:nvPicPr>
          <p:cNvPr id="147" name="Picture 14" descr="Sugi project logo."/>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99713" y="1540102"/>
            <a:ext cx="1251527" cy="712077"/>
          </a:xfrm>
          <a:prstGeom prst="rect">
            <a:avLst/>
          </a:prstGeom>
          <a:ln w="12700">
            <a:solidFill>
              <a:srgbClr val="000000"/>
            </a:solidFill>
            <a:miter lim="400000"/>
          </a:ln>
        </p:spPr>
      </p:pic>
      <p:sp>
        <p:nvSpPr>
          <p:cNvPr id="148" name="https://www.sugiproject.com"/>
          <p:cNvSpPr txBox="1"/>
          <p:nvPr/>
        </p:nvSpPr>
        <p:spPr>
          <a:xfrm>
            <a:off x="7269223" y="6458349"/>
            <a:ext cx="2035259" cy="2642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1200" u="sng">
                <a:solidFill>
                  <a:srgbClr val="0563C1"/>
                </a:solidFill>
                <a:uFill>
                  <a:solidFill>
                    <a:srgbClr val="0563C1"/>
                  </a:solidFill>
                </a:uFill>
                <a:latin typeface="Arial"/>
                <a:ea typeface="Arial"/>
                <a:cs typeface="Arial"/>
                <a:sym typeface="Arial"/>
              </a:defRPr>
            </a:pPr>
            <a:r>
              <a:rPr dirty="0">
                <a:solidFill>
                  <a:srgbClr val="0000FF"/>
                </a:solidFill>
                <a:uFill>
                  <a:solidFill>
                    <a:srgbClr val="0000FF"/>
                  </a:solidFill>
                </a:uFill>
                <a:hlinkClick r:id="rId8"/>
              </a:rPr>
              <a:t>https://www.sugiproject.com</a:t>
            </a:r>
            <a:r>
              <a:rPr u="none" dirty="0">
                <a:solidFill>
                  <a:srgbClr val="000000"/>
                </a:solidFill>
                <a:uFillTx/>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 grpId="1"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2925"/>
            <a:ext cx="12192003" cy="6858004"/>
          </a:xfrm>
          <a:prstGeom prst="rect">
            <a:avLst/>
          </a:prstGeom>
          <a:ln w="12700">
            <a:miter lim="400000"/>
          </a:ln>
        </p:spPr>
      </p:pic>
      <p:sp>
        <p:nvSpPr>
          <p:cNvPr id="153" name="Rectangle 4">
            <a:extLst>
              <a:ext uri="{C183D7F6-B498-43B3-948B-1728B52AA6E4}">
                <adec:decorative xmlns:adec="http://schemas.microsoft.com/office/drawing/2017/decorative" val="1"/>
              </a:ext>
            </a:extLst>
          </p:cNvPr>
          <p:cNvSpPr/>
          <p:nvPr/>
        </p:nvSpPr>
        <p:spPr>
          <a:xfrm flipV="1">
            <a:off x="0" y="2083518"/>
            <a:ext cx="12192000" cy="182009"/>
          </a:xfrm>
          <a:prstGeom prst="rect">
            <a:avLst/>
          </a:prstGeom>
          <a:blipFill>
            <a:blip r:embed="rId4"/>
            <a:stretch>
              <a:fillRect/>
            </a:stretch>
          </a:blipFill>
          <a:ln w="12700">
            <a:miter lim="400000"/>
          </a:ln>
        </p:spPr>
        <p:txBody>
          <a:bodyPr lIns="45718" tIns="45718" rIns="45718" bIns="45718" anchor="ctr"/>
          <a:lstStyle/>
          <a:p>
            <a:pPr algn="ctr">
              <a:defRPr>
                <a:noFill/>
                <a:latin typeface="Arial"/>
                <a:ea typeface="Arial"/>
                <a:cs typeface="Arial"/>
                <a:sym typeface="Arial"/>
              </a:defRPr>
            </a:pPr>
            <a:endParaRPr/>
          </a:p>
        </p:txBody>
      </p:sp>
      <p:sp>
        <p:nvSpPr>
          <p:cNvPr id="154" name="Title 2"/>
          <p:cNvSpPr txBox="1">
            <a:spLocks noGrp="1"/>
          </p:cNvSpPr>
          <p:nvPr>
            <p:ph type="title"/>
          </p:nvPr>
        </p:nvSpPr>
        <p:spPr>
          <a:xfrm>
            <a:off x="3908809" y="365125"/>
            <a:ext cx="7444993" cy="1325563"/>
          </a:xfrm>
          <a:prstGeom prst="rect">
            <a:avLst/>
          </a:prstGeom>
        </p:spPr>
        <p:txBody>
          <a:bodyPr/>
          <a:lstStyle/>
          <a:p>
            <a:r>
              <a:t>Close Your Eyes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 y="0"/>
            <a:ext cx="12192004" cy="6858004"/>
          </a:xfrm>
          <a:prstGeom prst="rect">
            <a:avLst/>
          </a:prstGeom>
          <a:ln w="12700">
            <a:miter lim="400000"/>
          </a:ln>
        </p:spPr>
      </p:pic>
      <p:sp>
        <p:nvSpPr>
          <p:cNvPr id="159" name="Rectangle 7">
            <a:extLst>
              <a:ext uri="{C183D7F6-B498-43B3-948B-1728B52AA6E4}">
                <adec:decorative xmlns:adec="http://schemas.microsoft.com/office/drawing/2017/decorative" val="1"/>
              </a:ext>
            </a:extLst>
          </p:cNvPr>
          <p:cNvSpPr/>
          <p:nvPr/>
        </p:nvSpPr>
        <p:spPr>
          <a:xfrm rot="10800000" flipH="1">
            <a:off x="8501063" y="3276077"/>
            <a:ext cx="3358614" cy="45719"/>
          </a:xfrm>
          <a:prstGeom prst="rect">
            <a:avLst/>
          </a:prstGeom>
          <a:blipFill>
            <a:blip r:embed="rId4" cstate="email">
              <a:extLst>
                <a:ext uri="{28A0092B-C50C-407E-A947-70E740481C1C}">
                  <a14:useLocalDpi xmlns:a14="http://schemas.microsoft.com/office/drawing/2010/main"/>
                </a:ext>
              </a:extLst>
            </a:blip>
            <a:stretch>
              <a:fillRect/>
            </a:stretch>
          </a:blipFill>
          <a:ln w="12700">
            <a:miter lim="400000"/>
          </a:ln>
        </p:spPr>
        <p:txBody>
          <a:bodyPr lIns="45718" tIns="45718" rIns="45718" bIns="45718" anchor="ctr"/>
          <a:lstStyle/>
          <a:p>
            <a:pPr algn="ctr">
              <a:defRPr>
                <a:solidFill>
                  <a:srgbClr val="FF0000"/>
                </a:solidFill>
                <a:latin typeface="Arial"/>
                <a:ea typeface="Arial"/>
                <a:cs typeface="Arial"/>
                <a:sym typeface="Arial"/>
              </a:defRPr>
            </a:pPr>
            <a:endParaRPr/>
          </a:p>
        </p:txBody>
      </p:sp>
      <p:grpSp>
        <p:nvGrpSpPr>
          <p:cNvPr id="162" name="Rectangle 9">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160" name="Rectangle"/>
            <p:cNvSpPr/>
            <p:nvPr/>
          </p:nvSpPr>
          <p:spPr>
            <a:xfrm>
              <a:off x="0" y="127000"/>
              <a:ext cx="12192000" cy="91442"/>
            </a:xfrm>
            <a:prstGeom prst="rect">
              <a:avLst/>
            </a:prstGeom>
            <a:blipFill rotWithShape="1">
              <a:blip r:embed="rId5"/>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161"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pic>
        <p:nvPicPr>
          <p:cNvPr id="163" name="Picture 6">
            <a:extLst>
              <a:ext uri="{C183D7F6-B498-43B3-948B-1728B52AA6E4}">
                <adec:decorative xmlns:adec="http://schemas.microsoft.com/office/drawing/2017/decorative" val="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36201" y="3749849"/>
            <a:ext cx="1691458" cy="1691458"/>
          </a:xfrm>
          <a:prstGeom prst="rect">
            <a:avLst/>
          </a:prstGeom>
          <a:ln w="12700">
            <a:miter lim="400000"/>
          </a:ln>
        </p:spPr>
      </p:pic>
      <p:sp>
        <p:nvSpPr>
          <p:cNvPr id="164" name="Subtitle 2"/>
          <p:cNvSpPr txBox="1">
            <a:spLocks noGrp="1"/>
          </p:cNvSpPr>
          <p:nvPr>
            <p:ph type="title" idx="4294967295"/>
          </p:nvPr>
        </p:nvSpPr>
        <p:spPr>
          <a:xfrm>
            <a:off x="7978775" y="1103313"/>
            <a:ext cx="3881438" cy="1744662"/>
          </a:xfrm>
          <a:prstGeom prst="rect">
            <a:avLst/>
          </a:prstGeom>
          <a:noFill/>
          <a:ln w="12700">
            <a:noFill/>
            <a:prstDash/>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rot="0" spcFirstLastPara="0" vertOverflow="overflow" horzOverflow="overflow" vert="horz" wrap="square" lIns="45718" tIns="45718" rIns="45718" bIns="45718" numCol="1" spcCol="0" rtlCol="0" fromWordArt="0" anchor="t" anchorCtr="0" forceAA="0" compatLnSpc="1">
            <a:prstTxWarp prst="textNoShape">
              <a:avLst/>
            </a:prstTxWarp>
            <a:normAutofit/>
          </a:bodyPr>
          <a:lstStyle>
            <a:lvl1pPr>
              <a:defRPr sz="4000">
                <a:solidFill>
                  <a:srgbClr val="AA0D35"/>
                </a:solidFill>
              </a:defRPr>
            </a:lvl1pPr>
          </a:lstStyle>
          <a:p>
            <a:pPr marL="0" marR="0" lvl="0" indent="0" algn="ctr" defTabSz="914411" rtl="0" eaLnBrk="1" fontAlgn="auto" latinLnBrk="0" hangingPunct="1">
              <a:lnSpc>
                <a:spcPct val="90000"/>
              </a:lnSpc>
              <a:spcBef>
                <a:spcPts val="1000"/>
              </a:spcBef>
              <a:spcAft>
                <a:spcPts val="0"/>
              </a:spcAft>
              <a:buClrTx/>
              <a:buSzTx/>
              <a:buFontTx/>
              <a:buNone/>
              <a:tabLst/>
              <a:defRPr/>
            </a:pPr>
            <a:r>
              <a:rPr kumimoji="0" lang="en-US" sz="4000" b="0" i="0" u="none" strike="noStrike" kern="0" cap="none" spc="0" normalizeH="0" baseline="0" noProof="0" dirty="0">
                <a:ln>
                  <a:noFill/>
                </a:ln>
                <a:solidFill>
                  <a:srgbClr val="AA0D35"/>
                </a:solidFill>
                <a:effectLst/>
                <a:uLnTx/>
                <a:uFillTx/>
                <a:latin typeface="Arial"/>
                <a:ea typeface="Arial"/>
                <a:cs typeface="Arial"/>
                <a:sym typeface="Arial"/>
              </a:rPr>
              <a:t>The Miyawaki               Method to    Mini-Forests</a:t>
            </a:r>
          </a:p>
        </p:txBody>
      </p:sp>
      <p:pic>
        <p:nvPicPr>
          <p:cNvPr id="165" name="Mossy tree trunks in forest" descr="Mossy tree trunks in forest"/>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205257" y="277614"/>
            <a:ext cx="8014536" cy="6302591"/>
          </a:xfrm>
          <a:prstGeom prst="rect">
            <a:avLst/>
          </a:prstGeom>
          <a:ln w="12700">
            <a:miter lim="400000"/>
          </a:ln>
        </p:spPr>
      </p:pic>
      <p:sp>
        <p:nvSpPr>
          <p:cNvPr id="166" name="TextBox 1"/>
          <p:cNvSpPr txBox="1"/>
          <p:nvPr/>
        </p:nvSpPr>
        <p:spPr>
          <a:xfrm>
            <a:off x="220605" y="6298770"/>
            <a:ext cx="6197214" cy="2888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defRPr sz="1400">
                <a:solidFill>
                  <a:srgbClr val="FFFFFF"/>
                </a:solidFill>
                <a:latin typeface="Arial"/>
                <a:ea typeface="Arial"/>
                <a:cs typeface="Arial"/>
                <a:sym typeface="Arial"/>
              </a:defRPr>
            </a:lvl1pPr>
          </a:lstStyle>
          <a:p>
            <a:r>
              <a:t>Photo Courtesy of Alaska Magazine</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751" y="0"/>
            <a:ext cx="12192004" cy="6858004"/>
          </a:xfrm>
          <a:prstGeom prst="rect">
            <a:avLst/>
          </a:prstGeom>
          <a:ln w="12700">
            <a:miter lim="400000"/>
          </a:ln>
        </p:spPr>
      </p:pic>
      <p:sp>
        <p:nvSpPr>
          <p:cNvPr id="4" name="Title 3">
            <a:extLst>
              <a:ext uri="{FF2B5EF4-FFF2-40B4-BE49-F238E27FC236}">
                <a16:creationId xmlns:a16="http://schemas.microsoft.com/office/drawing/2014/main" id="{9AE512E3-1E0E-3DC0-6155-4DF72A951067}"/>
              </a:ext>
            </a:extLst>
          </p:cNvPr>
          <p:cNvSpPr txBox="1">
            <a:spLocks noGrp="1"/>
          </p:cNvSpPr>
          <p:nvPr>
            <p:ph type="title" idx="4294967295"/>
          </p:nvPr>
        </p:nvSpPr>
        <p:spPr>
          <a:xfrm>
            <a:off x="594359" y="-591176"/>
            <a:ext cx="6097604" cy="215444"/>
          </a:xfrm>
          <a:prstGeom prst="rect">
            <a:avLst/>
          </a:prstGeom>
          <a:noFill/>
          <a:ln w="12700" cap="flat">
            <a:noFill/>
            <a:prstDash/>
            <a:miter lim="400000"/>
          </a:ln>
          <a:effectLst/>
          <a:sp3d/>
        </p:spPr>
        <p:style>
          <a:lnRef idx="0">
            <a:scrgbClr r="0" g="0" b="0"/>
          </a:lnRef>
          <a:fillRef idx="0">
            <a:scrgbClr r="0" g="0" b="0"/>
          </a:fillRef>
          <a:effectRef idx="0">
            <a:scrgbClr r="0" g="0" b="0"/>
          </a:effectRef>
          <a:fontRef idx="none"/>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Calibri"/>
              </a:rPr>
              <a:t>Healthy people , healthy planet</a:t>
            </a:r>
          </a:p>
        </p:txBody>
      </p:sp>
      <p:grpSp>
        <p:nvGrpSpPr>
          <p:cNvPr id="173" name="Rectangle 6">
            <a:extLst>
              <a:ext uri="{C183D7F6-B498-43B3-948B-1728B52AA6E4}">
                <adec:decorative xmlns:adec="http://schemas.microsoft.com/office/drawing/2017/decorative" val="1"/>
              </a:ext>
            </a:extLst>
          </p:cNvPr>
          <p:cNvGrpSpPr/>
          <p:nvPr/>
        </p:nvGrpSpPr>
        <p:grpSpPr>
          <a:xfrm>
            <a:off x="0" y="6636950"/>
            <a:ext cx="12192000" cy="350660"/>
            <a:chOff x="0" y="-2608"/>
            <a:chExt cx="12192000" cy="350659"/>
          </a:xfrm>
        </p:grpSpPr>
        <p:sp>
          <p:nvSpPr>
            <p:cNvPr id="171" name="Rectangle"/>
            <p:cNvSpPr/>
            <p:nvPr/>
          </p:nvSpPr>
          <p:spPr>
            <a:xfrm>
              <a:off x="0" y="127000"/>
              <a:ext cx="12192000" cy="91442"/>
            </a:xfrm>
            <a:prstGeom prst="rect">
              <a:avLst/>
            </a:prstGeom>
            <a:blipFill rotWithShape="1">
              <a:blip r:embed="rId4"/>
              <a:srcRect/>
              <a:stretch>
                <a:fillRect/>
              </a:stretch>
            </a:blipFill>
            <a:ln w="12700" cap="flat">
              <a:noFill/>
              <a:miter lim="400000"/>
            </a:ln>
            <a:effectLst/>
          </p:spPr>
          <p:txBody>
            <a:bodyPr wrap="square" lIns="45718" tIns="45718" rIns="45718" bIns="45718" numCol="1" anchor="ctr">
              <a:noAutofit/>
            </a:bodyPr>
            <a:lstStyle/>
            <a:p>
              <a:pPr algn="ctr">
                <a:defRPr>
                  <a:solidFill>
                    <a:srgbClr val="FFFFFF"/>
                  </a:solidFill>
                  <a:latin typeface="Arial"/>
                  <a:ea typeface="Arial"/>
                  <a:cs typeface="Arial"/>
                  <a:sym typeface="Arial"/>
                </a:defRPr>
              </a:pPr>
              <a:endParaRPr/>
            </a:p>
          </p:txBody>
        </p:sp>
        <p:sp>
          <p:nvSpPr>
            <p:cNvPr id="172" name="Text"/>
            <p:cNvSpPr txBox="1"/>
            <p:nvPr/>
          </p:nvSpPr>
          <p:spPr>
            <a:xfrm>
              <a:off x="45718" y="-2609"/>
              <a:ext cx="12100563" cy="35066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ctr">
              <a:spAutoFit/>
            </a:bodyPr>
            <a:lstStyle>
              <a:lvl1pPr algn="ctr">
                <a:defRPr>
                  <a:noFill/>
                  <a:latin typeface="Arial"/>
                  <a:ea typeface="Arial"/>
                  <a:cs typeface="Arial"/>
                  <a:sym typeface="Arial"/>
                </a:defRPr>
              </a:lvl1pPr>
            </a:lstStyle>
            <a:p>
              <a:r>
                <a:t>          </a:t>
              </a:r>
            </a:p>
          </p:txBody>
        </p:sp>
      </p:grpSp>
      <p:grpSp>
        <p:nvGrpSpPr>
          <p:cNvPr id="9" name="Group 8" descr="The nine Extension Master Gardener program priorities icons.">
            <a:extLst>
              <a:ext uri="{FF2B5EF4-FFF2-40B4-BE49-F238E27FC236}">
                <a16:creationId xmlns:a16="http://schemas.microsoft.com/office/drawing/2014/main" id="{D2740B89-03DA-2D0F-B887-A9D0A9BB3F55}"/>
              </a:ext>
              <a:ext uri="{C183D7F6-B498-43B3-948B-1728B52AA6E4}">
                <adec:decorative xmlns:adec="http://schemas.microsoft.com/office/drawing/2017/decorative" val="0"/>
              </a:ext>
            </a:extLst>
          </p:cNvPr>
          <p:cNvGrpSpPr/>
          <p:nvPr/>
        </p:nvGrpSpPr>
        <p:grpSpPr>
          <a:xfrm>
            <a:off x="886311" y="532208"/>
            <a:ext cx="5529922" cy="5301712"/>
            <a:chOff x="886311" y="532208"/>
            <a:chExt cx="5529922" cy="5301712"/>
          </a:xfrm>
        </p:grpSpPr>
        <p:pic>
          <p:nvPicPr>
            <p:cNvPr id="179" name="Climate Change graphic" descr="Climate Change graphic"/>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97305" y="532208"/>
              <a:ext cx="1692175" cy="1636896"/>
            </a:xfrm>
            <a:prstGeom prst="rect">
              <a:avLst/>
            </a:prstGeom>
            <a:ln w="12700">
              <a:miter lim="400000"/>
            </a:ln>
          </p:spPr>
        </p:pic>
        <p:pic>
          <p:nvPicPr>
            <p:cNvPr id="178" name="Water Conservation graphic" descr="Water Conservation graphic"/>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86311" y="2393405"/>
              <a:ext cx="1712329" cy="1531539"/>
            </a:xfrm>
            <a:prstGeom prst="rect">
              <a:avLst/>
            </a:prstGeom>
            <a:ln w="12700">
              <a:miter lim="400000"/>
            </a:ln>
          </p:spPr>
        </p:pic>
        <p:pic>
          <p:nvPicPr>
            <p:cNvPr id="3" name="Picture 2" descr="clean water icon&#10;&#10;">
              <a:extLst>
                <a:ext uri="{FF2B5EF4-FFF2-40B4-BE49-F238E27FC236}">
                  <a16:creationId xmlns:a16="http://schemas.microsoft.com/office/drawing/2014/main" id="{76433FF5-EFD7-312C-0D60-76624889FFF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14457" y="4173730"/>
              <a:ext cx="1456036" cy="1611028"/>
            </a:xfrm>
            <a:prstGeom prst="rect">
              <a:avLst/>
            </a:prstGeom>
          </p:spPr>
        </p:pic>
        <p:pic>
          <p:nvPicPr>
            <p:cNvPr id="6" name="Picture 5" descr="Pollinators icon">
              <a:extLst>
                <a:ext uri="{FF2B5EF4-FFF2-40B4-BE49-F238E27FC236}">
                  <a16:creationId xmlns:a16="http://schemas.microsoft.com/office/drawing/2014/main" id="{D63724FB-C2D2-9BAA-055B-F9A3B7A0700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900653" y="532208"/>
              <a:ext cx="1485015" cy="1662836"/>
            </a:xfrm>
            <a:prstGeom prst="rect">
              <a:avLst/>
            </a:prstGeom>
          </p:spPr>
        </p:pic>
        <p:pic>
          <p:nvPicPr>
            <p:cNvPr id="177" name="Soil Health graphic" descr="Soil Health graphic"/>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76931" y="2393405"/>
              <a:ext cx="1485015" cy="1594960"/>
            </a:xfrm>
            <a:prstGeom prst="rect">
              <a:avLst/>
            </a:prstGeom>
            <a:ln w="12700">
              <a:miter lim="400000"/>
            </a:ln>
          </p:spPr>
        </p:pic>
        <p:pic>
          <p:nvPicPr>
            <p:cNvPr id="180" name="Local food graphic" descr="Local food graphic"/>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76930" y="4173730"/>
              <a:ext cx="1456035" cy="1660190"/>
            </a:xfrm>
            <a:prstGeom prst="rect">
              <a:avLst/>
            </a:prstGeom>
            <a:ln w="12700">
              <a:miter lim="400000"/>
            </a:ln>
          </p:spPr>
        </p:pic>
        <p:pic>
          <p:nvPicPr>
            <p:cNvPr id="176" name="Nearby Nature graphic" descr="Nearby Nature graphic"/>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636534" y="532208"/>
              <a:ext cx="1692171" cy="1671949"/>
            </a:xfrm>
            <a:prstGeom prst="rect">
              <a:avLst/>
            </a:prstGeom>
            <a:ln w="12700">
              <a:miter lim="400000"/>
            </a:ln>
          </p:spPr>
        </p:pic>
        <p:pic>
          <p:nvPicPr>
            <p:cNvPr id="175" name="Plant Biodiversity graphic" descr="Plant Biodiversity graphic"/>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549007" y="2393405"/>
              <a:ext cx="1786746" cy="1611641"/>
            </a:xfrm>
            <a:prstGeom prst="rect">
              <a:avLst/>
            </a:prstGeom>
            <a:ln w="12700">
              <a:miter lim="400000"/>
            </a:ln>
          </p:spPr>
        </p:pic>
        <p:pic>
          <p:nvPicPr>
            <p:cNvPr id="8" name="Picture 7" descr="Wildfire preparedness icon">
              <a:extLst>
                <a:ext uri="{FF2B5EF4-FFF2-40B4-BE49-F238E27FC236}">
                  <a16:creationId xmlns:a16="http://schemas.microsoft.com/office/drawing/2014/main" id="{712F3426-C058-FB3E-665B-0BEC51B59238}"/>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49007" y="4173730"/>
              <a:ext cx="1867226" cy="1660190"/>
            </a:xfrm>
            <a:prstGeom prst="rect">
              <a:avLst/>
            </a:prstGeom>
          </p:spPr>
        </p:pic>
      </p:grpSp>
      <p:pic>
        <p:nvPicPr>
          <p:cNvPr id="174" name="Graphic showing Master Gardener priorities around a Healthy People, Healthy Planet graphic" descr="Graphic showing Master Gardener priorities around a Healthy People, Healthy Planet graphic"/>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691963" y="652714"/>
            <a:ext cx="4976099" cy="5012919"/>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Picture 3">
            <a:extLst>
              <a:ext uri="{C183D7F6-B498-43B3-948B-1728B52AA6E4}">
                <adec:decorative xmlns:adec="http://schemas.microsoft.com/office/drawing/2017/decorative" val="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 y="-3"/>
            <a:ext cx="12192004" cy="6858004"/>
          </a:xfrm>
          <a:prstGeom prst="rect">
            <a:avLst/>
          </a:prstGeom>
          <a:ln w="12700">
            <a:miter lim="400000"/>
          </a:ln>
        </p:spPr>
      </p:pic>
      <p:sp>
        <p:nvSpPr>
          <p:cNvPr id="185" name="Title 1"/>
          <p:cNvSpPr txBox="1">
            <a:spLocks noGrp="1"/>
          </p:cNvSpPr>
          <p:nvPr>
            <p:ph type="title"/>
          </p:nvPr>
        </p:nvSpPr>
        <p:spPr>
          <a:xfrm>
            <a:off x="838199" y="365125"/>
            <a:ext cx="9873196" cy="849382"/>
          </a:xfrm>
          <a:prstGeom prst="rect">
            <a:avLst/>
          </a:prstGeom>
        </p:spPr>
        <p:txBody>
          <a:bodyPr/>
          <a:lstStyle/>
          <a:p>
            <a:pPr algn="ctr" defTabSz="886978">
              <a:defRPr sz="4200"/>
            </a:pPr>
            <a:r>
              <a:t>Dr. Akira Miyawaki </a:t>
            </a:r>
            <a:r>
              <a:rPr>
                <a:solidFill>
                  <a:srgbClr val="202122"/>
                </a:solidFill>
              </a:rPr>
              <a:t>宮脇 昭 </a:t>
            </a:r>
            <a:r>
              <a:t>(1928-2021)</a:t>
            </a:r>
          </a:p>
        </p:txBody>
      </p:sp>
      <p:pic>
        <p:nvPicPr>
          <p:cNvPr id="186" name="Picture of Dr. Akira Miyawaki holding a seedling" descr="Picture of Dr. Akira Miyawaki holding a seedli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1214506"/>
            <a:ext cx="2993021" cy="4847962"/>
          </a:xfrm>
          <a:prstGeom prst="rect">
            <a:avLst/>
          </a:prstGeom>
          <a:ln w="76200">
            <a:solidFill>
              <a:srgbClr val="C00000"/>
            </a:solidFill>
          </a:ln>
        </p:spPr>
      </p:pic>
      <p:sp>
        <p:nvSpPr>
          <p:cNvPr id="187" name="TextBox 3"/>
          <p:cNvSpPr txBox="1"/>
          <p:nvPr/>
        </p:nvSpPr>
        <p:spPr>
          <a:xfrm>
            <a:off x="4055105" y="1379578"/>
            <a:ext cx="7751207" cy="50352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342903" indent="-342903">
              <a:buClr>
                <a:srgbClr val="AA0D35"/>
              </a:buClr>
              <a:buSzPct val="100000"/>
              <a:buChar char="▪"/>
              <a:defRPr sz="2200">
                <a:latin typeface="Arial"/>
                <a:ea typeface="Arial"/>
                <a:cs typeface="Arial"/>
                <a:sym typeface="Arial"/>
              </a:defRPr>
            </a:pPr>
            <a:r>
              <a:t>Japanese botanist and expert in plant ecology;  Was the recipient of the </a:t>
            </a:r>
            <a:r>
              <a:rPr>
                <a:solidFill>
                  <a:srgbClr val="AA0D35"/>
                </a:solidFill>
              </a:rPr>
              <a:t>2006 Blue Planet Prize</a:t>
            </a:r>
          </a:p>
          <a:p>
            <a:pPr marL="342903" indent="-342903">
              <a:buClr>
                <a:srgbClr val="AA0D35"/>
              </a:buClr>
              <a:buSzPct val="100000"/>
              <a:buChar char="▪"/>
              <a:defRPr sz="2200">
                <a:solidFill>
                  <a:srgbClr val="AA0D35"/>
                </a:solidFill>
                <a:latin typeface="Arial"/>
                <a:ea typeface="Arial"/>
                <a:cs typeface="Arial"/>
                <a:sym typeface="Arial"/>
              </a:defRPr>
            </a:pPr>
            <a:endParaRPr>
              <a:solidFill>
                <a:srgbClr val="AA0D35"/>
              </a:solidFill>
            </a:endParaRPr>
          </a:p>
          <a:p>
            <a:pPr marL="342903" indent="-342903">
              <a:buClr>
                <a:srgbClr val="AA0D35"/>
              </a:buClr>
              <a:buSzPct val="100000"/>
              <a:buChar char="▪"/>
              <a:defRPr sz="2200">
                <a:latin typeface="Arial"/>
                <a:ea typeface="Arial"/>
                <a:cs typeface="Arial"/>
                <a:sym typeface="Arial"/>
              </a:defRPr>
            </a:pPr>
            <a:r>
              <a:t>Outspoken advocate for restoration of natural forests using the concept of </a:t>
            </a:r>
            <a:r>
              <a:rPr>
                <a:solidFill>
                  <a:srgbClr val="AA0D35"/>
                </a:solidFill>
              </a:rPr>
              <a:t>potential natural vegetation</a:t>
            </a:r>
          </a:p>
          <a:p>
            <a:pPr>
              <a:defRPr sz="2200">
                <a:solidFill>
                  <a:srgbClr val="AA0D35"/>
                </a:solidFill>
                <a:latin typeface="Arial"/>
                <a:ea typeface="Arial"/>
                <a:cs typeface="Arial"/>
                <a:sym typeface="Arial"/>
              </a:defRPr>
            </a:pPr>
            <a:endParaRPr>
              <a:solidFill>
                <a:srgbClr val="AA0D35"/>
              </a:solidFill>
            </a:endParaRPr>
          </a:p>
          <a:p>
            <a:pPr marL="342903" indent="-342903">
              <a:buClr>
                <a:srgbClr val="AA0D35"/>
              </a:buClr>
              <a:buSzPct val="100000"/>
              <a:buChar char="▪"/>
              <a:defRPr sz="2200">
                <a:latin typeface="Arial"/>
                <a:ea typeface="Arial"/>
                <a:cs typeface="Arial"/>
                <a:sym typeface="Arial"/>
              </a:defRPr>
            </a:pPr>
            <a:r>
              <a:t>Established the </a:t>
            </a:r>
            <a:r>
              <a:rPr>
                <a:solidFill>
                  <a:srgbClr val="AA0D35"/>
                </a:solidFill>
              </a:rPr>
              <a:t>Miyawaki Method </a:t>
            </a:r>
            <a:r>
              <a:t>for rapidly growing forests with projects in over 1,700 areas worldwide</a:t>
            </a:r>
          </a:p>
          <a:p>
            <a:pPr>
              <a:defRPr sz="2200">
                <a:latin typeface="Arial"/>
                <a:ea typeface="Arial"/>
                <a:cs typeface="Arial"/>
                <a:sym typeface="Arial"/>
              </a:defRPr>
            </a:pPr>
            <a:endParaRPr/>
          </a:p>
          <a:p>
            <a:pPr marL="342903" indent="-342903">
              <a:buClr>
                <a:srgbClr val="AA0D35"/>
              </a:buClr>
              <a:buSzPct val="100000"/>
              <a:buChar char="▪"/>
              <a:defRPr sz="2200">
                <a:latin typeface="Arial"/>
                <a:ea typeface="Arial"/>
                <a:cs typeface="Arial"/>
                <a:sym typeface="Arial"/>
              </a:defRPr>
            </a:pPr>
            <a:r>
              <a:t>Promoted use of the </a:t>
            </a:r>
            <a:r>
              <a:rPr>
                <a:solidFill>
                  <a:srgbClr val="AA0D35"/>
                </a:solidFill>
              </a:rPr>
              <a:t>Miyawaki Method to establish “tiny forests” in urban environments</a:t>
            </a:r>
          </a:p>
          <a:p>
            <a:pPr>
              <a:defRPr sz="2200">
                <a:solidFill>
                  <a:srgbClr val="AA0D35"/>
                </a:solidFill>
                <a:latin typeface="Arial"/>
                <a:ea typeface="Arial"/>
                <a:cs typeface="Arial"/>
                <a:sym typeface="Arial"/>
              </a:defRPr>
            </a:pPr>
            <a:endParaRPr>
              <a:solidFill>
                <a:srgbClr val="AA0D35"/>
              </a:solidFill>
            </a:endParaRPr>
          </a:p>
          <a:p>
            <a:pPr marL="342903" indent="-342903">
              <a:buClr>
                <a:srgbClr val="AA0D35"/>
              </a:buClr>
              <a:buSzPct val="100000"/>
              <a:buChar char="▪"/>
              <a:defRPr sz="2200">
                <a:latin typeface="Arial"/>
                <a:ea typeface="Arial"/>
                <a:cs typeface="Arial"/>
                <a:sym typeface="Arial"/>
              </a:defRPr>
            </a:pPr>
            <a:r>
              <a:t>Contributed to vegetational surveys and seed banks for tree species throughout Southeast Asia</a:t>
            </a:r>
          </a:p>
        </p:txBody>
      </p:sp>
      <p:pic>
        <p:nvPicPr>
          <p:cNvPr id="188" name="Picture 4">
            <a:extLst>
              <a:ext uri="{C183D7F6-B498-43B3-948B-1728B52AA6E4}">
                <adec:decorative xmlns:adec="http://schemas.microsoft.com/office/drawing/2017/decorative" val="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711391" y="365125"/>
            <a:ext cx="1054610" cy="1054609"/>
          </a:xfrm>
          <a:prstGeom prst="rect">
            <a:avLst/>
          </a:prstGeom>
          <a:ln w="12700">
            <a:miter lim="400000"/>
          </a:ln>
        </p:spPr>
      </p:pic>
      <p:sp>
        <p:nvSpPr>
          <p:cNvPr id="189" name="TextBox 2"/>
          <p:cNvSpPr txBox="1"/>
          <p:nvPr/>
        </p:nvSpPr>
        <p:spPr>
          <a:xfrm>
            <a:off x="385687" y="6369764"/>
            <a:ext cx="7576809" cy="4420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a:defRPr sz="1200">
                <a:latin typeface="Arial"/>
                <a:ea typeface="Arial"/>
                <a:cs typeface="Arial"/>
                <a:sym typeface="Arial"/>
              </a:defRPr>
            </a:pPr>
            <a:r>
              <a:t>Photo of Dr. Akira Miyawaki holding up a seedling during Arvin Sango’s first planting day in Madison, Indiana. </a:t>
            </a:r>
            <a:br/>
            <a:r>
              <a:rPr u="sng">
                <a:solidFill>
                  <a:srgbClr val="0000FF"/>
                </a:solidFill>
                <a:uFill>
                  <a:solidFill>
                    <a:srgbClr val="0000FF"/>
                  </a:solidFill>
                </a:uFill>
                <a:hlinkClick r:id="rId6"/>
              </a:rPr>
              <a:t>https://www.inverse.com/science/mini-forests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8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87">
                                            <p:txEl>
                                              <p:pRg st="0" end="0"/>
                                            </p:txEl>
                                          </p:spTgt>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1" nodeType="afterEffect">
                                  <p:stCondLst>
                                    <p:cond delay="0"/>
                                  </p:stCondLst>
                                  <p:iterate>
                                    <p:tmAbs val="0"/>
                                  </p:iterate>
                                  <p:childTnLst>
                                    <p:set>
                                      <p:cBhvr>
                                        <p:cTn id="11" fill="hold"/>
                                        <p:tgtEl>
                                          <p:spTgt spid="187">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1" nodeType="clickEffect">
                                  <p:stCondLst>
                                    <p:cond delay="0"/>
                                  </p:stCondLst>
                                  <p:iterate>
                                    <p:tmAbs val="0"/>
                                  </p:iterate>
                                  <p:childTnLst>
                                    <p:set>
                                      <p:cBhvr>
                                        <p:cTn id="15" fill="hold"/>
                                        <p:tgtEl>
                                          <p:spTgt spid="187">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1" nodeType="clickEffect">
                                  <p:stCondLst>
                                    <p:cond delay="0"/>
                                  </p:stCondLst>
                                  <p:iterate>
                                    <p:tmAbs val="0"/>
                                  </p:iterate>
                                  <p:childTnLst>
                                    <p:set>
                                      <p:cBhvr>
                                        <p:cTn id="19" fill="hold"/>
                                        <p:tgtEl>
                                          <p:spTgt spid="187">
                                            <p:txEl>
                                              <p:pRg st="3" end="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1" nodeType="clickEffect">
                                  <p:stCondLst>
                                    <p:cond delay="0"/>
                                  </p:stCondLst>
                                  <p:iterate>
                                    <p:tmAbs val="0"/>
                                  </p:iterate>
                                  <p:childTnLst>
                                    <p:set>
                                      <p:cBhvr>
                                        <p:cTn id="23" fill="hold"/>
                                        <p:tgtEl>
                                          <p:spTgt spid="187">
                                            <p:txEl>
                                              <p:pRg st="4" end="4"/>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1" nodeType="clickEffect">
                                  <p:stCondLst>
                                    <p:cond delay="0"/>
                                  </p:stCondLst>
                                  <p:iterate>
                                    <p:tmAbs val="0"/>
                                  </p:iterate>
                                  <p:childTnLst>
                                    <p:set>
                                      <p:cBhvr>
                                        <p:cTn id="27" fill="hold"/>
                                        <p:tgtEl>
                                          <p:spTgt spid="187">
                                            <p:txEl>
                                              <p:pRg st="5" end="5"/>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1" nodeType="clickEffect">
                                  <p:stCondLst>
                                    <p:cond delay="0"/>
                                  </p:stCondLst>
                                  <p:iterate>
                                    <p:tmAbs val="0"/>
                                  </p:iterate>
                                  <p:childTnLst>
                                    <p:set>
                                      <p:cBhvr>
                                        <p:cTn id="31" fill="hold"/>
                                        <p:tgtEl>
                                          <p:spTgt spid="187">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1" nodeType="clickEffect">
                                  <p:stCondLst>
                                    <p:cond delay="0"/>
                                  </p:stCondLst>
                                  <p:iterate>
                                    <p:tmAbs val="0"/>
                                  </p:iterate>
                                  <p:childTnLst>
                                    <p:set>
                                      <p:cBhvr>
                                        <p:cTn id="35" fill="hold"/>
                                        <p:tgtEl>
                                          <p:spTgt spid="187">
                                            <p:txEl>
                                              <p:pRg st="7" end="7"/>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iterate>
                                    <p:tmAbs val="0"/>
                                  </p:iterate>
                                  <p:childTnLst>
                                    <p:set>
                                      <p:cBhvr>
                                        <p:cTn id="39" fill="hold"/>
                                        <p:tgtEl>
                                          <p:spTgt spid="187">
                                            <p:txEl>
                                              <p:pRg st="8" end="8"/>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1" nodeType="clickEffect">
                                  <p:stCondLst>
                                    <p:cond delay="0"/>
                                  </p:stCondLst>
                                  <p:iterate>
                                    <p:tmAbs val="0"/>
                                  </p:iterate>
                                  <p:childTnLst>
                                    <p:set>
                                      <p:cBhvr>
                                        <p:cTn id="43" fill="hold"/>
                                        <p:tgtEl>
                                          <p:spTgt spid="1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 grpId="1" build="p" bldLvl="5" animBg="1" advAuto="0"/>
    </p:bldLst>
  </p:timing>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orbel"/>
            <a:ea typeface="Corbel"/>
            <a:cs typeface="Corbel"/>
            <a:sym typeface="Corbe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4137</TotalTime>
  <Words>7429</Words>
  <Application>Microsoft Macintosh PowerPoint</Application>
  <PresentationFormat>Widescreen</PresentationFormat>
  <Paragraphs>426</Paragraphs>
  <Slides>37</Slides>
  <Notes>35</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37</vt:i4>
      </vt:variant>
    </vt:vector>
  </HeadingPairs>
  <TitlesOfParts>
    <vt:vector size="47" baseType="lpstr">
      <vt:lpstr>Montserrat</vt:lpstr>
      <vt:lpstr>Carlito</vt:lpstr>
      <vt:lpstr>Corbel</vt:lpstr>
      <vt:lpstr>Arial</vt:lpstr>
      <vt:lpstr>Open Sans</vt:lpstr>
      <vt:lpstr>Helvetica</vt:lpstr>
      <vt:lpstr>Calibri</vt:lpstr>
      <vt:lpstr>Office Theme</vt:lpstr>
      <vt:lpstr>1_Office Theme</vt:lpstr>
      <vt:lpstr>2_Office Theme</vt:lpstr>
      <vt:lpstr>More Trees Please</vt:lpstr>
      <vt:lpstr>Extension is for everyone!</vt:lpstr>
      <vt:lpstr>Resilient Washington</vt:lpstr>
      <vt:lpstr>WSU Extension Master Gardener Mission   Engaging university-trained volunteers to empower and sustain diverse communities with relevant, unbiased, research-based horticulture and environmental stewardship education. </vt:lpstr>
      <vt:lpstr>2 Acknowledgements: </vt:lpstr>
      <vt:lpstr>Close Your Eyes</vt:lpstr>
      <vt:lpstr>The Miyawaki               Method to    Mini-Forests</vt:lpstr>
      <vt:lpstr>Healthy people , healthy planet</vt:lpstr>
      <vt:lpstr>Dr. Akira Miyawaki 宮脇 昭 (1928-2021)</vt:lpstr>
      <vt:lpstr>Shubhendu Sharma</vt:lpstr>
      <vt:lpstr>What are Pioneer species of plants?  What are Climactic species of plants?</vt:lpstr>
      <vt:lpstr>Miyawaki Time Line</vt:lpstr>
      <vt:lpstr>Planning What and How to plant a Miyawaki Forest?</vt:lpstr>
      <vt:lpstr>Selecting, Preparing and Maintaining the Site</vt:lpstr>
      <vt:lpstr>Take Aways</vt:lpstr>
      <vt:lpstr>Cost?</vt:lpstr>
      <vt:lpstr>Clifton Park, Karachi, Pakistan</vt:lpstr>
      <vt:lpstr>The Netherlands</vt:lpstr>
      <vt:lpstr>Buea, Cameroon   Planting Day  March 2020</vt:lpstr>
      <vt:lpstr>Buea, Cameroon   One Year later</vt:lpstr>
      <vt:lpstr>Buea, Camero   -  One Year later</vt:lpstr>
      <vt:lpstr>Healing forest</vt:lpstr>
      <vt:lpstr>Healing Forest: 2024 Yakama Nation Correctional and Rehabilitation Facility</vt:lpstr>
      <vt:lpstr>Healing Forest  Yakama Nation Correctional and Rehabilitation Facility</vt:lpstr>
      <vt:lpstr>Healing Forest Yakama Nation Correctional and Rehabilitation Facility</vt:lpstr>
      <vt:lpstr>Healing Forest: Plants Yakama Nation Correctional and Rehabilitation Facility</vt:lpstr>
      <vt:lpstr>Healing Forest: Yakama Nation Correctional and Rehabilitation Facility</vt:lpstr>
      <vt:lpstr>Yakima Nation Healing Forest in 2023</vt:lpstr>
      <vt:lpstr>Beirut, Lebanon</vt:lpstr>
      <vt:lpstr>Miyawaki Urban Forest  Shoreline Historical Museum-planted Oct. 2023</vt:lpstr>
      <vt:lpstr>Trees Outside Woodland Project in the UK</vt:lpstr>
      <vt:lpstr>Forest change in Tacoma </vt:lpstr>
      <vt:lpstr>So, What can you do?</vt:lpstr>
      <vt:lpstr>Questions?</vt:lpstr>
      <vt:lpstr>Event feedback</vt:lpstr>
      <vt:lpstr>More Trees Please Resources</vt:lpstr>
      <vt:lpstr>Ribbon Test to Analyze Soil Texture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More Trees Please</dc:title>
  <dc:creator>Debra</dc:creator>
  <cp:lastModifiedBy>Gail Hecmanczuk</cp:lastModifiedBy>
  <cp:revision>9</cp:revision>
  <dcterms:modified xsi:type="dcterms:W3CDTF">2024-12-19T19:20:08Z</dcterms:modified>
</cp:coreProperties>
</file>