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8" r:id="rId2"/>
    <p:sldMasterId id="2147483667" r:id="rId3"/>
  </p:sldMasterIdLst>
  <p:notesMasterIdLst>
    <p:notesMasterId r:id="rId42"/>
  </p:notesMasterIdLst>
  <p:sldIdLst>
    <p:sldId id="256" r:id="rId4"/>
    <p:sldId id="293" r:id="rId5"/>
    <p:sldId id="295" r:id="rId6"/>
    <p:sldId id="294"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2192000" cy="6858000"/>
  <p:notesSz cx="6858000" cy="9144000"/>
  <p:embeddedFontLst>
    <p:embeddedFont>
      <p:font typeface="Corbel" panose="020B0503020204020204" pitchFamily="34" charset="0"/>
      <p:regular r:id="rId43"/>
      <p:bold r:id="rId44"/>
      <p:italic r:id="rId45"/>
      <p:boldItalic r:id="rId46"/>
    </p:embeddedFont>
    <p:embeddedFont>
      <p:font typeface="Helvetica" panose="020B0604020202020204" charset="0"/>
      <p:regular r:id="rId47"/>
      <p:bold r:id="rId48"/>
      <p:italic r:id="rId49"/>
      <p:boldItalic r:id="rId50"/>
    </p:embeddedFont>
    <p:embeddedFont>
      <p:font typeface="Montserrat" panose="00000500000000000000" pitchFamily="50" charset="0"/>
      <p:regular r:id="rId51"/>
      <p:bold r:id="rId52"/>
    </p:embeddedFont>
    <p:embeddedFont>
      <p:font typeface="Open Sans" panose="020B0606030504020204" pitchFamily="34" charset="0"/>
      <p:regular r:id="rId53"/>
      <p:bold r:id="rId54"/>
      <p:italic r:id="rId55"/>
      <p:boldItalic r:id="rId56"/>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rbel"/>
          <a:ea typeface="Corbel"/>
          <a:cs typeface="Corbe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rbel"/>
          <a:ea typeface="Corbel"/>
          <a:cs typeface="Corbe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rbel"/>
          <a:ea typeface="Corbel"/>
          <a:cs typeface="Corbe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rbel"/>
          <a:ea typeface="Corbel"/>
          <a:cs typeface="Corbe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rbel"/>
          <a:ea typeface="Corbel"/>
          <a:cs typeface="Corbe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rbel"/>
          <a:ea typeface="Corbel"/>
          <a:cs typeface="Corbe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orbel"/>
          <a:ea typeface="Corbel"/>
          <a:cs typeface="Corbe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86416" autoAdjust="0"/>
  </p:normalViewPr>
  <p:slideViewPr>
    <p:cSldViewPr snapToGrid="0">
      <p:cViewPr varScale="1">
        <p:scale>
          <a:sx n="86" d="100"/>
          <a:sy n="86" d="100"/>
        </p:scale>
        <p:origin x="64" y="26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Dendroctonus_brevicomi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cientificamerican.com/article/the-worlds-winds-are-speeding-u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publishersweekly.blogspot.com/2009/09/ebooks-save-millions-of-trees-10-ideas.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greenpressinitiative.org/about/faq.ht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sz="1800">
                <a:latin typeface="Arial"/>
                <a:ea typeface="Arial"/>
                <a:cs typeface="Arial"/>
                <a:sym typeface="Arial"/>
              </a:defRPr>
            </a:pPr>
            <a:r>
              <a:t>Welcome</a:t>
            </a:r>
          </a:p>
          <a:p>
            <a:pPr>
              <a:defRPr sz="1800">
                <a:latin typeface="Arial"/>
                <a:ea typeface="Arial"/>
                <a:cs typeface="Arial"/>
                <a:sym typeface="Arial"/>
              </a:defRPr>
            </a:pPr>
            <a:r>
              <a:t>-indicate this is part of a series of presentations developed in Pierce County to provide specific information on gardening in ways to respond to the growing conditions and realities caused by human accelerated climate change</a:t>
            </a:r>
          </a:p>
          <a:p>
            <a:pPr>
              <a:defRPr sz="1800">
                <a:latin typeface="Arial"/>
                <a:ea typeface="Arial"/>
                <a:cs typeface="Arial"/>
                <a:sym typeface="Arial"/>
              </a:defRPr>
            </a:pPr>
            <a:endParaRPr/>
          </a:p>
          <a:p>
            <a:pPr>
              <a:defRPr sz="1800">
                <a:latin typeface="Arial"/>
                <a:ea typeface="Arial"/>
                <a:cs typeface="Arial"/>
                <a:sym typeface="Arial"/>
              </a:defRPr>
            </a:pPr>
            <a:r>
              <a:t>-Being resilient will focus on both what you can do to reduce your contribution to climate change with your gardening practices as well as adjust to the environmental changes occurring because of climate change.</a:t>
            </a:r>
          </a:p>
          <a:p>
            <a:pPr>
              <a:defRPr sz="1800">
                <a:latin typeface="Arial"/>
                <a:ea typeface="Arial"/>
                <a:cs typeface="Arial"/>
                <a:sym typeface="Arial"/>
              </a:defRPr>
            </a:pPr>
            <a:r>
              <a:t>-Being resilient is being prepared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381000" y="685800"/>
            <a:ext cx="6096000" cy="3429000"/>
          </a:xfrm>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a:defRPr sz="1800">
                <a:solidFill>
                  <a:srgbClr val="333333"/>
                </a:solidFill>
                <a:latin typeface="Arial"/>
                <a:ea typeface="Arial"/>
                <a:cs typeface="Arial"/>
                <a:sym typeface="Arial"/>
              </a:defRPr>
            </a:pPr>
            <a:r>
              <a:t>From University of Washington (https://environment.uw.edu/news/2023/12/plant-hardiness-zones-are-getting-warmer-across-the-country-uw-plant-expert-explains-why-it-matters/#:~:text=The%202023%20update%2C%20released%20in,of%20the%20UW%20Botanic%20Gardens.)</a:t>
            </a:r>
          </a:p>
          <a:p>
            <a:pPr>
              <a:defRPr sz="1800">
                <a:solidFill>
                  <a:srgbClr val="333333"/>
                </a:solidFill>
                <a:latin typeface="Arial"/>
                <a:ea typeface="Arial"/>
                <a:cs typeface="Arial"/>
                <a:sym typeface="Arial"/>
              </a:defRPr>
            </a:pPr>
            <a:r>
              <a:t>“While the plant hardiness map may present new possibilities for gardeners, it also carries a host of risks. With warmer minimum temperatures, certain insects that would otherwise die off in winter can survive year-round — and as maximum temperatures rise in the summer, heat-stressed plants can become prime targets for destructive pests such as ....the </a:t>
            </a:r>
            <a:r>
              <a:rPr u="sng">
                <a:solidFill>
                  <a:srgbClr val="0563C1"/>
                </a:solidFill>
                <a:uFill>
                  <a:solidFill>
                    <a:srgbClr val="0563C1"/>
                  </a:solidFill>
                </a:uFill>
                <a:hlinkClick r:id="rId3"/>
              </a:rPr>
              <a:t>western pine beetle</a:t>
            </a:r>
            <a:r>
              <a:t>.</a:t>
            </a:r>
          </a:p>
          <a:p>
            <a:pPr>
              <a:defRPr sz="1800">
                <a:solidFill>
                  <a:srgbClr val="333333"/>
                </a:solidFill>
                <a:latin typeface="Arial"/>
                <a:ea typeface="Arial"/>
                <a:cs typeface="Arial"/>
                <a:sym typeface="Arial"/>
              </a:defRPr>
            </a:pPr>
            <a:r>
              <a:t>Agriculture also faces challenges. Fruit trees, for example, require a number of cold days each winter to properly flower and set fruit in the spring. In Washington, where chilly temperatures help support the production of more apples, cherries and blueberries than in any other state, warming winters could negatively impact harvests.”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a:defRPr sz="1800">
                <a:latin typeface="Arial"/>
                <a:ea typeface="Arial"/>
                <a:cs typeface="Arial"/>
                <a:sym typeface="Arial"/>
              </a:defRPr>
            </a:pPr>
            <a:r>
              <a:t>So one tool to fight climate change, is to grow plants which capture carbon dioxide</a:t>
            </a:r>
          </a:p>
          <a:p>
            <a:pPr>
              <a:defRPr sz="1800">
                <a:latin typeface="Arial"/>
                <a:ea typeface="Arial"/>
                <a:cs typeface="Arial"/>
                <a:sym typeface="Arial"/>
              </a:defRPr>
            </a:pPr>
            <a:endParaRPr/>
          </a:p>
          <a:p>
            <a:pPr>
              <a:defRPr sz="1800">
                <a:latin typeface="Arial"/>
                <a:ea typeface="Arial"/>
                <a:cs typeface="Arial"/>
                <a:sym typeface="Arial"/>
              </a:defRPr>
            </a:pPr>
            <a:r>
              <a:t>1.  Plants pull CO2 from the air during photosynthesis</a:t>
            </a:r>
          </a:p>
          <a:p>
            <a:pPr>
              <a:defRPr sz="1800">
                <a:latin typeface="Arial"/>
                <a:ea typeface="Arial"/>
                <a:cs typeface="Arial"/>
                <a:sym typeface="Arial"/>
              </a:defRPr>
            </a:pPr>
            <a:r>
              <a:t>2. the roots carry and disperse carbon into the soil</a:t>
            </a:r>
          </a:p>
          <a:p>
            <a:pPr>
              <a:defRPr sz="1800">
                <a:latin typeface="Arial"/>
                <a:ea typeface="Arial"/>
                <a:cs typeface="Arial"/>
                <a:sym typeface="Arial"/>
              </a:defRPr>
            </a:pPr>
            <a:r>
              <a:t>3. Decomposing roots and plants, contribute carbon to the soil- ultimately some carbon is released during decomposition, however the nutrients remain to create healthier soil, which promotes healthy plant growth to capture carbon dioxide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pPr>
              <a:defRPr sz="1800">
                <a:latin typeface="Arial"/>
                <a:ea typeface="Arial"/>
                <a:cs typeface="Arial"/>
                <a:sym typeface="Arial"/>
              </a:defRPr>
            </a:pPr>
            <a:r>
              <a:t>This is the slide that gives you an opportunity to explain why vegetable gardeners need to be concerned about climate change.  </a:t>
            </a:r>
          </a:p>
          <a:p>
            <a:pPr>
              <a:defRPr sz="1800">
                <a:latin typeface="Arial"/>
                <a:ea typeface="Arial"/>
                <a:cs typeface="Arial"/>
                <a:sym typeface="Arial"/>
              </a:defRPr>
            </a:pPr>
            <a:endParaRPr/>
          </a:p>
          <a:p>
            <a:pPr>
              <a:defRPr sz="1800">
                <a:latin typeface="Arial"/>
                <a:ea typeface="Arial"/>
                <a:cs typeface="Arial"/>
                <a:sym typeface="Arial"/>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1800">
                <a:latin typeface="Arial"/>
                <a:ea typeface="Arial"/>
                <a:cs typeface="Arial"/>
                <a:sym typeface="Arial"/>
              </a:defRPr>
            </a:pPr>
            <a:r>
              <a:t>Being a Climate Resilient gardener, requires you as a gardener to take some specific actions in order to be successful</a:t>
            </a:r>
          </a:p>
          <a:p>
            <a:pPr>
              <a:defRPr sz="1800">
                <a:latin typeface="Arial"/>
                <a:ea typeface="Arial"/>
                <a:cs typeface="Arial"/>
                <a:sym typeface="Arial"/>
              </a:defRPr>
            </a:pPr>
            <a:endParaRPr/>
          </a:p>
          <a:p>
            <a:pPr marL="228599" indent="-228599">
              <a:buSzPct val="100000"/>
              <a:buAutoNum type="arabicPeriod"/>
              <a:defRPr sz="1800">
                <a:latin typeface="Arial"/>
                <a:ea typeface="Arial"/>
                <a:cs typeface="Arial"/>
                <a:sym typeface="Arial"/>
              </a:defRPr>
            </a:pPr>
            <a:r>
              <a:t>You need to “prepare, respond to and recover from” the effects of climate change (the 1</a:t>
            </a:r>
            <a:r>
              <a:rPr baseline="30666"/>
              <a:t>st</a:t>
            </a:r>
            <a:r>
              <a:t> quote)</a:t>
            </a:r>
          </a:p>
          <a:p>
            <a:pPr marL="228599" indent="-228599">
              <a:buSzPct val="100000"/>
              <a:buAutoNum type="arabicPeriod"/>
              <a:defRPr sz="1800">
                <a:latin typeface="Arial"/>
                <a:ea typeface="Arial"/>
                <a:cs typeface="Arial"/>
                <a:sym typeface="Arial"/>
              </a:defRPr>
            </a:pPr>
            <a:r>
              <a:t>You need to intentionally focus on increasing biodiversity “t</a:t>
            </a:r>
            <a:r>
              <a:rPr>
                <a:solidFill>
                  <a:srgbClr val="202124"/>
                </a:solidFill>
              </a:rPr>
              <a:t>he variety of life in your particular habitat or ecosystem” (the 2</a:t>
            </a:r>
            <a:r>
              <a:rPr baseline="30666">
                <a:solidFill>
                  <a:srgbClr val="202124"/>
                </a:solidFill>
              </a:rPr>
              <a:t>nd</a:t>
            </a:r>
            <a:r>
              <a:rPr>
                <a:solidFill>
                  <a:srgbClr val="202124"/>
                </a:solidFill>
              </a:rPr>
              <a:t> quote)</a:t>
            </a:r>
          </a:p>
          <a:p>
            <a:pPr marL="228599" indent="-228599">
              <a:buSzPct val="100000"/>
              <a:buAutoNum type="arabicPeriod"/>
              <a:defRPr sz="1800">
                <a:solidFill>
                  <a:srgbClr val="202124"/>
                </a:solidFill>
                <a:latin typeface="Arial"/>
                <a:ea typeface="Arial"/>
                <a:cs typeface="Arial"/>
                <a:sym typeface="Arial"/>
              </a:defRPr>
            </a:pPr>
            <a:r>
              <a:t>The actions don’t have to be gigantic- give yourself permission to focus on “tiny actions’ (the 3</a:t>
            </a:r>
            <a:r>
              <a:rPr baseline="30666"/>
              <a:t>rd</a:t>
            </a:r>
            <a:r>
              <a:t> quote)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lvl1pPr>
              <a:defRPr sz="1800">
                <a:latin typeface="Arial"/>
                <a:ea typeface="Arial"/>
                <a:cs typeface="Arial"/>
                <a:sym typeface="Arial"/>
              </a:defRPr>
            </a:lvl1pPr>
          </a:lstStyle>
          <a:p>
            <a:r>
              <a:t>A quick mnemonic to help folks organize the information being shared in this presentation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lvl1pPr>
              <a:defRPr sz="1800">
                <a:latin typeface="Arial"/>
                <a:ea typeface="Arial"/>
                <a:cs typeface="Arial"/>
                <a:sym typeface="Arial"/>
              </a:defRPr>
            </a:lvl1pPr>
          </a:lstStyle>
          <a:p>
            <a:r>
              <a:t>Get folks to start thinking about ways they are are contributing to climate change, even as they are gardening!  Not all gardening is low carbon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lvl1pPr>
              <a:defRPr sz="1800">
                <a:latin typeface="Arial"/>
                <a:ea typeface="Arial"/>
                <a:cs typeface="Arial"/>
                <a:sym typeface="Arial"/>
              </a:defRPr>
            </a:lvl1pPr>
          </a:lstStyle>
          <a:p>
            <a:r>
              <a:t>Use lettuce as an example of how the common food we eat, can contribute to accelerating climate change, depending on how it is grown, transported, stored and used.  Lettuce is fairly easy to grow- an easy way to start reducing your own carbon footprint.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381000" y="685800"/>
            <a:ext cx="6096000" cy="3429000"/>
          </a:xfrm>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a:defRPr sz="1800">
                <a:latin typeface="Arial"/>
                <a:ea typeface="Arial"/>
                <a:cs typeface="Arial"/>
                <a:sym typeface="Arial"/>
              </a:defRPr>
            </a:pPr>
            <a:r>
              <a:t>If you have wifi where you are presenting, you can click on the link (diet carbon footprint) and put in other items and show folks how this works.</a:t>
            </a:r>
          </a:p>
          <a:p>
            <a:pPr>
              <a:defRPr sz="1800">
                <a:latin typeface="Arial"/>
                <a:ea typeface="Arial"/>
                <a:cs typeface="Arial"/>
                <a:sym typeface="Arial"/>
              </a:defRPr>
            </a:pPr>
            <a:r>
              <a:t>Again, another way for folks to think about their carbon footprint and what they might change in their diet if they eat more of the food they grow, rather than depending on food that is grown elsewhere, transported and sold in stores.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pPr>
              <a:defRPr sz="1800">
                <a:latin typeface="Arial"/>
                <a:ea typeface="Arial"/>
                <a:cs typeface="Arial"/>
                <a:sym typeface="Arial"/>
              </a:defRPr>
            </a:pPr>
            <a:r>
              <a:t>Adapting means we might need to learn new ways of gardening, being more intentional about some practices we have done, and abandoning some practices</a:t>
            </a:r>
          </a:p>
          <a:p>
            <a:pPr>
              <a:defRPr sz="1800">
                <a:latin typeface="Arial"/>
                <a:ea typeface="Arial"/>
                <a:cs typeface="Arial"/>
                <a:sym typeface="Arial"/>
              </a:defRPr>
            </a:pPr>
            <a:endParaRPr/>
          </a:p>
          <a:p>
            <a:pPr>
              <a:defRPr sz="1800">
                <a:latin typeface="Arial"/>
                <a:ea typeface="Arial"/>
                <a:cs typeface="Arial"/>
                <a:sym typeface="Arial"/>
              </a:defRPr>
            </a:pPr>
            <a:r>
              <a:t>We tend to think of Climate Change only resulting in drought- but there has also been recent increases in downpours and flooding</a:t>
            </a:r>
          </a:p>
          <a:p>
            <a:pPr>
              <a:defRPr sz="1800">
                <a:latin typeface="Arial"/>
                <a:ea typeface="Arial"/>
                <a:cs typeface="Arial"/>
                <a:sym typeface="Arial"/>
              </a:defRP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381000" y="685800"/>
            <a:ext cx="6096000" cy="3429000"/>
          </a:xfrm>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pPr>
              <a:defRPr sz="1800">
                <a:latin typeface="Arial"/>
                <a:ea typeface="Arial"/>
                <a:cs typeface="Arial"/>
                <a:sym typeface="Arial"/>
              </a:defRPr>
            </a:pPr>
            <a:r>
              <a:t>When we experience longer periods without rain- we might tend to overwater! </a:t>
            </a:r>
          </a:p>
          <a:p>
            <a:pPr>
              <a:defRPr sz="1800">
                <a:latin typeface="Arial"/>
                <a:ea typeface="Arial"/>
                <a:cs typeface="Arial"/>
                <a:sym typeface="Arial"/>
              </a:defRPr>
            </a:pPr>
            <a:r>
              <a:t>Instead, focus on and plan throughout your growing season to conserve water, and create a garden that retains moisture for your plants. </a:t>
            </a:r>
          </a:p>
          <a:p>
            <a:pPr>
              <a:defRPr sz="1800">
                <a:latin typeface="Arial"/>
                <a:ea typeface="Arial"/>
                <a:cs typeface="Arial"/>
                <a:sym typeface="Arial"/>
              </a:defRPr>
            </a:pPr>
            <a:endParaRPr/>
          </a:p>
          <a:p>
            <a:pPr>
              <a:defRPr sz="1800">
                <a:latin typeface="Arial"/>
                <a:ea typeface="Arial"/>
                <a:cs typeface="Arial"/>
                <a:sym typeface="Arial"/>
              </a:defRPr>
            </a:pPr>
            <a:r>
              <a:t>The use of Olla for watering;  From UC Master Gardener. https://ccmg.ucanr.edu/News_to_Grow_By/?story=2452</a:t>
            </a:r>
          </a:p>
          <a:p>
            <a:pPr>
              <a:defRPr sz="1800">
                <a:latin typeface="Arial"/>
                <a:ea typeface="Arial"/>
                <a:cs typeface="Arial"/>
                <a:sym typeface="Arial"/>
              </a:defRPr>
            </a:pPr>
            <a:r>
              <a:t>“</a:t>
            </a:r>
            <a:r>
              <a:rPr>
                <a:solidFill>
                  <a:srgbClr val="1A1D1E"/>
                </a:solidFill>
              </a:rPr>
              <a:t>An olla (pronounced “oy-ah”) is an unglazed clay pot which is buried in the garden bed and filled from the top with water. The neck of the pot is exposed to make filling easy and covered to prevent evaporation (as well as keep out dirt, mosquitos, and other bugs).</a:t>
            </a:r>
          </a:p>
          <a:p>
            <a:pPr>
              <a:defRPr sz="1800">
                <a:latin typeface="Arial"/>
                <a:ea typeface="Arial"/>
                <a:cs typeface="Arial"/>
                <a:sym typeface="Arial"/>
              </a:defRPr>
            </a:pPr>
            <a:endParaRPr>
              <a:solidFill>
                <a:srgbClr val="1A1D1E"/>
              </a:solidFill>
            </a:endParaRPr>
          </a:p>
          <a:p>
            <a:pPr>
              <a:defRPr sz="1800">
                <a:latin typeface="Arial"/>
                <a:ea typeface="Arial"/>
                <a:cs typeface="Arial"/>
                <a:sym typeface="Arial"/>
              </a:defRPr>
            </a:pPr>
            <a:endParaRPr>
              <a:solidFill>
                <a:srgbClr val="1A1D1E"/>
              </a:solidFill>
            </a:endParaRPr>
          </a:p>
          <a:p>
            <a:pPr>
              <a:defRPr sz="1800">
                <a:latin typeface="Arial"/>
                <a:ea typeface="Arial"/>
                <a:cs typeface="Arial"/>
                <a:sym typeface="Arial"/>
              </a:defRPr>
            </a:pPr>
            <a:endParaRPr>
              <a:solidFill>
                <a:srgbClr val="1A1D1E"/>
              </a:solidFill>
            </a:endParaRPr>
          </a:p>
          <a:p>
            <a:pPr>
              <a:defRPr sz="1800">
                <a:latin typeface="Arial"/>
                <a:ea typeface="Arial"/>
                <a:cs typeface="Arial"/>
                <a:sym typeface="Arial"/>
              </a:defRPr>
            </a:pP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sym typeface="Corbel"/>
              </a:rPr>
              <a:pPr marL="0" marR="0" lvl="0" indent="0" algn="l" defTabSz="457200" rtl="0" eaLnBrk="1" fontAlgn="auto" latinLnBrk="0" hangingPunct="0">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rgbClr val="000000"/>
              </a:solidFill>
              <a:effectLst/>
              <a:uLnTx/>
              <a:uFillTx/>
              <a:latin typeface="Corbel"/>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xfrm>
            <a:off x="381000" y="685800"/>
            <a:ext cx="6096000" cy="3429000"/>
          </a:xfrm>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pPr>
              <a:defRPr sz="1800">
                <a:latin typeface="Arial"/>
                <a:ea typeface="Arial"/>
                <a:cs typeface="Arial"/>
                <a:sym typeface="Arial"/>
              </a:defRPr>
            </a:pPr>
            <a:r>
              <a:t>You also need to adapt to hot days- more of them and longer periods of time</a:t>
            </a:r>
          </a:p>
          <a:p>
            <a:pPr>
              <a:defRPr sz="1800">
                <a:latin typeface="Arial"/>
                <a:ea typeface="Arial"/>
                <a:cs typeface="Arial"/>
                <a:sym typeface="Arial"/>
              </a:defRPr>
            </a:pPr>
            <a:r>
              <a:t>Additionally, we will continue to experience windier days- just recently beginning to be studied as an effect of climate change…most attention has been paid to temperature and rainfall.  </a:t>
            </a:r>
          </a:p>
          <a:p>
            <a:pPr>
              <a:defRPr sz="1800">
                <a:latin typeface="Arial"/>
                <a:ea typeface="Arial"/>
                <a:cs typeface="Arial"/>
                <a:sym typeface="Arial"/>
              </a:defRPr>
            </a:pPr>
            <a:endParaRPr/>
          </a:p>
          <a:p>
            <a:pPr>
              <a:defRPr sz="1800">
                <a:latin typeface="Arial"/>
                <a:ea typeface="Arial"/>
                <a:cs typeface="Arial"/>
                <a:sym typeface="Arial"/>
              </a:defRPr>
            </a:pPr>
            <a:r>
              <a:t>For instance:  “ A</a:t>
            </a:r>
            <a:r>
              <a:rPr u="sng">
                <a:solidFill>
                  <a:srgbClr val="0563C1"/>
                </a:solidFill>
                <a:uFill>
                  <a:solidFill>
                    <a:srgbClr val="0563C1"/>
                  </a:solidFill>
                </a:uFill>
                <a:hlinkClick r:id="rId3"/>
              </a:rPr>
              <a:t> 2019 study found</a:t>
            </a:r>
            <a:r>
              <a:t> that in the preceding nine years the global average wind speed increased nearly 6 percent, from 7.0 to 7.4 mph. Anecdotal observations in Maine support the premise that we’re experiencing more breezy and gusty conditions”</a:t>
            </a:r>
          </a:p>
          <a:p>
            <a:pPr>
              <a:defRPr sz="1800">
                <a:latin typeface="Arial"/>
                <a:ea typeface="Arial"/>
                <a:cs typeface="Arial"/>
                <a:sym typeface="Arial"/>
              </a:defRPr>
            </a:pPr>
            <a:endParaRPr/>
          </a:p>
          <a:p>
            <a:pPr>
              <a:defRPr sz="1800">
                <a:latin typeface="Arial"/>
                <a:ea typeface="Arial"/>
                <a:cs typeface="Arial"/>
                <a:sym typeface="Arial"/>
              </a:defRPr>
            </a:pPr>
            <a:r>
              <a:t>https://themainemonitor.org/wind-the-overlooked-wild-card-in-climate-change/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pPr>
              <a:defRPr sz="1800">
                <a:latin typeface="Arial"/>
                <a:ea typeface="Arial"/>
                <a:cs typeface="Arial"/>
                <a:sym typeface="Arial"/>
              </a:defRPr>
            </a:pPr>
            <a:r>
              <a:t>Remember: the definition of biodiversity biodiversity “t</a:t>
            </a:r>
            <a:r>
              <a:rPr>
                <a:solidFill>
                  <a:srgbClr val="202124"/>
                </a:solidFill>
              </a:rPr>
              <a:t>he variety of life in your particular habitat or ecosystem” </a:t>
            </a:r>
          </a:p>
          <a:p>
            <a:pPr>
              <a:defRPr sz="1800">
                <a:solidFill>
                  <a:srgbClr val="202124"/>
                </a:solidFill>
                <a:latin typeface="Arial"/>
                <a:ea typeface="Arial"/>
                <a:cs typeface="Arial"/>
                <a:sym typeface="Arial"/>
              </a:defRPr>
            </a:pPr>
            <a:endParaRPr>
              <a:solidFill>
                <a:srgbClr val="202124"/>
              </a:solidFill>
            </a:endParaRPr>
          </a:p>
          <a:p>
            <a:pPr>
              <a:defRPr sz="1800">
                <a:solidFill>
                  <a:srgbClr val="202124"/>
                </a:solidFill>
                <a:latin typeface="Arial"/>
                <a:ea typeface="Arial"/>
                <a:cs typeface="Arial"/>
                <a:sym typeface="Arial"/>
              </a:defRPr>
            </a:pPr>
            <a:r>
              <a:t>-Diversity in what you plant:  Different plants contribute and take different nutrients from the soil- when you have reduced plant biodiversity the diversity of your soil is impacted</a:t>
            </a:r>
          </a:p>
          <a:p>
            <a:pPr>
              <a:defRPr sz="1800">
                <a:solidFill>
                  <a:srgbClr val="202124"/>
                </a:solidFill>
                <a:latin typeface="Arial"/>
                <a:ea typeface="Arial"/>
                <a:cs typeface="Arial"/>
                <a:sym typeface="Arial"/>
              </a:defRPr>
            </a:pPr>
            <a:endParaRPr/>
          </a:p>
          <a:p>
            <a:pPr>
              <a:defRPr sz="1800">
                <a:solidFill>
                  <a:srgbClr val="202124"/>
                </a:solidFill>
                <a:latin typeface="Arial"/>
                <a:ea typeface="Arial"/>
                <a:cs typeface="Arial"/>
                <a:sym typeface="Arial"/>
              </a:defRPr>
            </a:pPr>
            <a:r>
              <a:t>-you also want to increase the diversity of wildlife: yes some of the wildlife will eat some of your garden goodies- but birds will also eat insects that will eat your plants.</a:t>
            </a:r>
          </a:p>
          <a:p>
            <a:pPr>
              <a:defRPr sz="1800">
                <a:solidFill>
                  <a:srgbClr val="202124"/>
                </a:solidFill>
                <a:latin typeface="Arial"/>
                <a:ea typeface="Arial"/>
                <a:cs typeface="Arial"/>
                <a:sym typeface="Arial"/>
              </a:defRPr>
            </a:pPr>
            <a:endParaRPr/>
          </a:p>
          <a:p>
            <a:pPr>
              <a:defRPr sz="1800">
                <a:solidFill>
                  <a:srgbClr val="202124"/>
                </a:solidFill>
                <a:latin typeface="Arial"/>
                <a:ea typeface="Arial"/>
                <a:cs typeface="Arial"/>
                <a:sym typeface="Arial"/>
              </a:defRPr>
            </a:pPr>
            <a:r>
              <a:t>-Pollinators- “</a:t>
            </a:r>
            <a:r>
              <a:rPr>
                <a:solidFill>
                  <a:srgbClr val="444444"/>
                </a:solidFill>
              </a:rPr>
              <a:t>Birds, bats, butterflies, moths, flies, beetles, wasps, small mammals, and most importantly, bees are pollinators. They visit flowers to drink nectar or feed off of pollen and transport pollen grains as they move from spot to spot.”  pollinator.org</a:t>
            </a:r>
          </a:p>
          <a:p>
            <a:pPr>
              <a:defRPr sz="1800">
                <a:solidFill>
                  <a:srgbClr val="444444"/>
                </a:solidFill>
                <a:latin typeface="Arial"/>
                <a:ea typeface="Arial"/>
                <a:cs typeface="Arial"/>
                <a:sym typeface="Arial"/>
              </a:defRPr>
            </a:pPr>
            <a:endParaRPr>
              <a:solidFill>
                <a:srgbClr val="444444"/>
              </a:solidFill>
            </a:endParaRPr>
          </a:p>
          <a:p>
            <a:pPr>
              <a:defRPr sz="1800">
                <a:solidFill>
                  <a:srgbClr val="444444"/>
                </a:solidFill>
                <a:latin typeface="Arial"/>
                <a:ea typeface="Arial"/>
                <a:cs typeface="Arial"/>
                <a:sym typeface="Arial"/>
              </a:defRPr>
            </a:pPr>
            <a:r>
              <a:t>-untidy gardens are useful- don’t feel the peer pressure to clean them up.  Protect habitats</a:t>
            </a:r>
          </a:p>
          <a:p>
            <a:pPr>
              <a:defRPr sz="1800">
                <a:solidFill>
                  <a:srgbClr val="444444"/>
                </a:solidFill>
                <a:latin typeface="Arial"/>
                <a:ea typeface="Arial"/>
                <a:cs typeface="Arial"/>
                <a:sym typeface="Arial"/>
              </a:defRPr>
            </a:pPr>
            <a:endParaRPr/>
          </a:p>
          <a:p>
            <a:pPr>
              <a:defRPr sz="1800">
                <a:latin typeface="Arial"/>
                <a:ea typeface="Arial"/>
                <a:cs typeface="Arial"/>
                <a:sym typeface="Arial"/>
              </a:defRPr>
            </a:pPr>
            <a:br>
              <a:rPr>
                <a:solidFill>
                  <a:srgbClr val="444444"/>
                </a:solidFill>
              </a:rPr>
            </a:br>
            <a:endParaRPr>
              <a:solidFill>
                <a:srgbClr val="444444"/>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xfrm>
            <a:off x="381000" y="685800"/>
            <a:ext cx="6096000" cy="3429000"/>
          </a:xfrm>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pPr>
              <a:defRPr sz="1800">
                <a:latin typeface="Arial"/>
                <a:ea typeface="Arial"/>
                <a:cs typeface="Arial"/>
                <a:sym typeface="Arial"/>
              </a:defRPr>
            </a:pPr>
            <a:r>
              <a:t>Your soil can support a web of living creatures</a:t>
            </a:r>
          </a:p>
          <a:p>
            <a:pPr>
              <a:defRPr sz="1800">
                <a:latin typeface="Arial"/>
                <a:ea typeface="Arial"/>
                <a:cs typeface="Arial"/>
                <a:sym typeface="Arial"/>
              </a:defRPr>
            </a:pPr>
            <a:r>
              <a:t>Do everything you can to build up your soil- keep it healthy!</a:t>
            </a:r>
          </a:p>
          <a:p>
            <a:pPr>
              <a:defRPr sz="1800">
                <a:latin typeface="Arial"/>
                <a:ea typeface="Arial"/>
                <a:cs typeface="Arial"/>
                <a:sym typeface="Arial"/>
              </a:defRPr>
            </a:pPr>
            <a:r>
              <a:t>Healthy soil supports healthy plants- that are more resistant to insect and diseases- so you don’t use chemicals, which end up in your soil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381000" y="685800"/>
            <a:ext cx="6096000" cy="3429000"/>
          </a:xfrm>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pPr>
              <a:defRPr sz="1800">
                <a:latin typeface="Arial"/>
                <a:ea typeface="Arial"/>
                <a:cs typeface="Arial"/>
                <a:sym typeface="Arial"/>
              </a:defRPr>
            </a:pPr>
            <a:r>
              <a:t>- your local Master gardener demonstration garden will provide you with some hands on examples of ways to compost in your setting</a:t>
            </a:r>
          </a:p>
          <a:p>
            <a:pPr>
              <a:defRPr sz="1800">
                <a:latin typeface="Arial"/>
                <a:ea typeface="Arial"/>
                <a:cs typeface="Arial"/>
                <a:sym typeface="Arial"/>
              </a:defRPr>
            </a:pPr>
            <a:r>
              <a:t>-if you are unable to compost on your own property- explore vermiculture (worm composting) which can be done indoors</a:t>
            </a:r>
          </a:p>
          <a:p>
            <a:pPr>
              <a:defRPr sz="1800">
                <a:latin typeface="Arial"/>
                <a:ea typeface="Arial"/>
                <a:cs typeface="Arial"/>
                <a:sym typeface="Arial"/>
              </a:defRPr>
            </a:pPr>
            <a:r>
              <a:t>-check with your local waste/refuse collection to see if you can compost your yard waste and food scraps with them</a:t>
            </a:r>
          </a:p>
          <a:p>
            <a:pPr>
              <a:defRPr sz="1800">
                <a:latin typeface="Arial"/>
                <a:ea typeface="Arial"/>
                <a:cs typeface="Arial"/>
                <a:sym typeface="Arial"/>
              </a:defRPr>
            </a:pPr>
            <a:endParaRPr/>
          </a:p>
          <a:p>
            <a:pPr>
              <a:defRPr sz="1800">
                <a:latin typeface="Arial"/>
                <a:ea typeface="Arial"/>
                <a:cs typeface="Arial"/>
                <a:sym typeface="Arial"/>
              </a:defRPr>
            </a:pPr>
            <a:endParaRPr/>
          </a:p>
          <a:p>
            <a:pPr>
              <a:defRPr sz="1800">
                <a:latin typeface="Arial"/>
                <a:ea typeface="Arial"/>
                <a:cs typeface="Arial"/>
                <a:sym typeface="Arial"/>
              </a:defRPr>
            </a:pPr>
            <a: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xfrm>
            <a:off x="381000" y="685800"/>
            <a:ext cx="6096000" cy="3429000"/>
          </a:xfrm>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pPr>
              <a:defRPr sz="1800">
                <a:latin typeface="Arial"/>
                <a:ea typeface="Arial"/>
                <a:cs typeface="Arial"/>
                <a:sym typeface="Arial"/>
              </a:defRPr>
            </a:pPr>
            <a:r>
              <a:t>Tilling one’s garden is an example of a practice that challenges the practices of many gardeners- we have been tilling the soil for century</a:t>
            </a:r>
          </a:p>
          <a:p>
            <a:pPr>
              <a:defRPr sz="1800">
                <a:latin typeface="Arial"/>
                <a:ea typeface="Arial"/>
                <a:cs typeface="Arial"/>
                <a:sym typeface="Arial"/>
              </a:defRPr>
            </a:pPr>
            <a:r>
              <a:t>Be aware of the negative side effects of this practice- and if you do till, prepare to address the issues it may cause in your garden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a:defRPr sz="1800">
                <a:latin typeface="Arial"/>
                <a:ea typeface="Arial"/>
                <a:cs typeface="Arial"/>
                <a:sym typeface="Arial"/>
              </a:defRPr>
            </a:pPr>
            <a:r>
              <a:t>Again, just some time to reflection.  If you have time, ask for audience feedback on the information shared in these quotes. Some starting questions:</a:t>
            </a:r>
          </a:p>
          <a:p>
            <a:pPr>
              <a:defRPr sz="1800">
                <a:latin typeface="Arial"/>
                <a:ea typeface="Arial"/>
                <a:cs typeface="Arial"/>
                <a:sym typeface="Arial"/>
              </a:defRPr>
            </a:pPr>
            <a:endParaRPr/>
          </a:p>
          <a:p>
            <a:pPr>
              <a:defRPr sz="1800">
                <a:latin typeface="Arial"/>
                <a:ea typeface="Arial"/>
                <a:cs typeface="Arial"/>
                <a:sym typeface="Arial"/>
              </a:defRPr>
            </a:pPr>
            <a:r>
              <a:t>“What would it take for you to try ”no dig”?</a:t>
            </a:r>
          </a:p>
          <a:p>
            <a:pPr>
              <a:defRPr sz="1800">
                <a:latin typeface="Arial"/>
                <a:ea typeface="Arial"/>
                <a:cs typeface="Arial"/>
                <a:sym typeface="Arial"/>
              </a:defRPr>
            </a:pPr>
            <a:r>
              <a:t>Has anyone tried “no dig” and how does it work?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pPr>
              <a:defRPr sz="1800">
                <a:latin typeface="Arial"/>
                <a:ea typeface="Arial"/>
                <a:cs typeface="Arial"/>
                <a:sym typeface="Arial"/>
              </a:defRPr>
            </a:pPr>
            <a:r>
              <a:t>Reinforce- lots of different ways to vegetable garden- the tradition rows with tilling in between is not the only way, and it fact may not be the most resilient way</a:t>
            </a:r>
          </a:p>
          <a:p>
            <a:pPr>
              <a:defRPr sz="1800">
                <a:latin typeface="Arial"/>
                <a:ea typeface="Arial"/>
                <a:cs typeface="Arial"/>
                <a:sym typeface="Arial"/>
              </a:defRPr>
            </a:pPr>
            <a:endParaRPr/>
          </a:p>
          <a:p>
            <a:pPr>
              <a:defRPr sz="1800">
                <a:latin typeface="Arial"/>
                <a:ea typeface="Arial"/>
                <a:cs typeface="Arial"/>
                <a:sym typeface="Arial"/>
              </a:defRPr>
            </a:pPr>
            <a:r>
              <a:t>Also, whenever possible upcycle in your garden.  Definition of upcycling </a:t>
            </a:r>
            <a:r>
              <a:rPr i="1"/>
              <a:t>“The activity of making new furniture, objects, etc. out of old or used things or waste material”</a:t>
            </a:r>
          </a:p>
          <a:p>
            <a:pPr>
              <a:defRPr sz="1800">
                <a:latin typeface="Arial"/>
                <a:ea typeface="Arial"/>
                <a:cs typeface="Arial"/>
                <a:sym typeface="Arial"/>
              </a:defRPr>
            </a:pPr>
            <a:endParaRPr i="1"/>
          </a:p>
          <a:p>
            <a:pPr>
              <a:defRPr sz="1800">
                <a:latin typeface="Arial"/>
                <a:ea typeface="Arial"/>
                <a:cs typeface="Arial"/>
                <a:sym typeface="Arial"/>
              </a:defRPr>
            </a:pPr>
            <a:r>
              <a:t>Remember, consider the impact of your carbon footprint when your buy new objects for your garden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xfrm>
            <a:off x="381000" y="685800"/>
            <a:ext cx="6096000" cy="3429000"/>
          </a:xfrm>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pPr>
              <a:defRPr sz="1800">
                <a:latin typeface="Arial"/>
                <a:ea typeface="Arial"/>
                <a:cs typeface="Arial"/>
                <a:sym typeface="Arial"/>
              </a:defRPr>
            </a:pPr>
            <a:r>
              <a:rPr dirty="0"/>
              <a:t>Many good resources for planting times &amp; guidance</a:t>
            </a:r>
          </a:p>
          <a:p>
            <a:pPr>
              <a:defRPr sz="1800">
                <a:latin typeface="Arial"/>
                <a:ea typeface="Arial"/>
                <a:cs typeface="Arial"/>
                <a:sym typeface="Arial"/>
              </a:defRPr>
            </a:pPr>
            <a:endParaRPr dirty="0"/>
          </a:p>
          <a:p>
            <a:pPr>
              <a:defRPr sz="1800">
                <a:latin typeface="Arial"/>
                <a:ea typeface="Arial"/>
                <a:cs typeface="Arial"/>
                <a:sym typeface="Arial"/>
              </a:defRPr>
            </a:pPr>
            <a:r>
              <a:rPr dirty="0"/>
              <a:t>Don’t rely on “folk wisdom” about when to plant</a:t>
            </a:r>
          </a:p>
          <a:p>
            <a:pPr>
              <a:defRPr sz="1800">
                <a:latin typeface="Arial"/>
                <a:ea typeface="Arial"/>
                <a:cs typeface="Arial"/>
                <a:sym typeface="Arial"/>
              </a:defRPr>
            </a:pPr>
            <a:endParaRPr dirty="0"/>
          </a:p>
          <a:p>
            <a:pPr>
              <a:defRPr sz="1800">
                <a:latin typeface="Arial"/>
                <a:ea typeface="Arial"/>
                <a:cs typeface="Arial"/>
                <a:sym typeface="Arial"/>
              </a:defRPr>
            </a:pPr>
            <a:r>
              <a:rPr dirty="0"/>
              <a:t>Seattle Tilth</a:t>
            </a:r>
          </a:p>
          <a:p>
            <a:pPr>
              <a:defRPr sz="1800">
                <a:latin typeface="Arial"/>
                <a:ea typeface="Arial"/>
                <a:cs typeface="Arial"/>
                <a:sym typeface="Arial"/>
              </a:defRPr>
            </a:pPr>
            <a:r>
              <a:rPr dirty="0"/>
              <a:t>WSU Publication- find link and add it to slide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xfrm>
            <a:off x="381000" y="685800"/>
            <a:ext cx="6096000" cy="3429000"/>
          </a:xfrm>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pPr>
              <a:defRPr sz="1800">
                <a:latin typeface="Arial"/>
                <a:ea typeface="Arial"/>
                <a:cs typeface="Arial"/>
                <a:sym typeface="Arial"/>
              </a:defRPr>
            </a:pPr>
            <a:r>
              <a:t>From: https://s3.wp.wsu.edu/uploads/sites/2073/2014/09/Home-Vegetable-Gardening-in-Washington.pdf</a:t>
            </a:r>
          </a:p>
          <a:p>
            <a:pPr>
              <a:defRPr sz="1800">
                <a:latin typeface="Arial"/>
                <a:ea typeface="Arial"/>
                <a:cs typeface="Arial"/>
                <a:sym typeface="Arial"/>
              </a:defRPr>
            </a:pPr>
            <a:endParaRPr/>
          </a:p>
          <a:p>
            <a:pPr>
              <a:defRPr sz="1800">
                <a:latin typeface="Arial"/>
                <a:ea typeface="Arial"/>
                <a:cs typeface="Arial"/>
                <a:sym typeface="Arial"/>
              </a:defRPr>
            </a:pPr>
            <a:r>
              <a:t>This is an example of the FREE Evidence Based Resources for gardeners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xfrm>
            <a:off x="381000" y="685800"/>
            <a:ext cx="6096000" cy="3429000"/>
          </a:xfrm>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a:defRPr sz="1800">
                <a:latin typeface="Arial"/>
                <a:ea typeface="Arial"/>
                <a:cs typeface="Arial"/>
                <a:sym typeface="Arial"/>
              </a:defRPr>
            </a:pPr>
            <a:endParaRPr dirty="0"/>
          </a:p>
          <a:p>
            <a:pPr>
              <a:defRPr sz="1800">
                <a:latin typeface="Arial"/>
                <a:ea typeface="Arial"/>
                <a:cs typeface="Arial"/>
                <a:sym typeface="Arial"/>
              </a:defRPr>
            </a:pPr>
            <a:r>
              <a:rPr dirty="0"/>
              <a:t>Avoid having monoculture vegetable gardens- planting a diversity of edible plants, flowers and herbs supports the health of your soil and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xfrm>
            <a:off x="381000" y="685800"/>
            <a:ext cx="6096000" cy="3429000"/>
          </a:xfrm>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p>
            <a:pPr>
              <a:defRPr sz="1800">
                <a:latin typeface="Arial"/>
                <a:ea typeface="Arial"/>
                <a:cs typeface="Arial"/>
                <a:sym typeface="Arial"/>
              </a:defRPr>
            </a:pPr>
            <a:r>
              <a:t>Not an endorsement of one seed company over another- just an example of what to look for:</a:t>
            </a:r>
          </a:p>
          <a:p>
            <a:pPr>
              <a:defRPr sz="1800">
                <a:latin typeface="Arial"/>
                <a:ea typeface="Arial"/>
                <a:cs typeface="Arial"/>
                <a:sym typeface="Arial"/>
              </a:defRPr>
            </a:pPr>
            <a:endParaRPr/>
          </a:p>
          <a:p>
            <a:pPr>
              <a:defRPr sz="1800">
                <a:latin typeface="Arial"/>
                <a:ea typeface="Arial"/>
                <a:cs typeface="Arial"/>
                <a:sym typeface="Arial"/>
              </a:defRPr>
            </a:pPr>
            <a:r>
              <a:t>When to plan, and what soil temperature needs to be at in order for it to germinate.</a:t>
            </a:r>
          </a:p>
          <a:p>
            <a:pPr>
              <a:defRPr sz="1800">
                <a:latin typeface="Arial"/>
                <a:ea typeface="Arial"/>
                <a:cs typeface="Arial"/>
                <a:sym typeface="Arial"/>
              </a:defRPr>
            </a:pPr>
            <a:endParaRPr/>
          </a:p>
          <a:p>
            <a:pPr>
              <a:defRPr sz="1800">
                <a:latin typeface="Arial"/>
                <a:ea typeface="Arial"/>
                <a:cs typeface="Arial"/>
                <a:sym typeface="Arial"/>
              </a:defRPr>
            </a:pPr>
            <a:r>
              <a:t>If in soil to long before germination- likely to rot and not germinate</a:t>
            </a:r>
          </a:p>
          <a:p>
            <a:pPr>
              <a:defRPr sz="1800">
                <a:latin typeface="Arial"/>
                <a:ea typeface="Arial"/>
                <a:cs typeface="Arial"/>
                <a:sym typeface="Arial"/>
              </a:defRPr>
            </a:pPr>
            <a:endParaRPr/>
          </a:p>
          <a:p>
            <a:pPr>
              <a:defRPr sz="1800">
                <a:latin typeface="Arial"/>
                <a:ea typeface="Arial"/>
                <a:cs typeface="Arial"/>
                <a:sym typeface="Arial"/>
              </a:defRPr>
            </a:pPr>
            <a:r>
              <a:t>Consider investing in a soil thermometer-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xfrm>
            <a:off x="381000" y="685800"/>
            <a:ext cx="6096000" cy="3429000"/>
          </a:xfrm>
          <a:prstGeom prst="rect">
            <a:avLst/>
          </a:prstGeom>
        </p:spPr>
        <p:txBody>
          <a:bodyPr/>
          <a:lstStyle/>
          <a:p>
            <a:endParaRPr/>
          </a:p>
        </p:txBody>
      </p:sp>
      <p:sp>
        <p:nvSpPr>
          <p:cNvPr id="563" name="Shape 563"/>
          <p:cNvSpPr>
            <a:spLocks noGrp="1"/>
          </p:cNvSpPr>
          <p:nvPr>
            <p:ph type="body" sz="quarter" idx="1"/>
          </p:nvPr>
        </p:nvSpPr>
        <p:spPr>
          <a:prstGeom prst="rect">
            <a:avLst/>
          </a:prstGeom>
        </p:spPr>
        <p:txBody>
          <a:bodyPr/>
          <a:lstStyle/>
          <a:p>
            <a:pPr>
              <a:defRPr sz="1800">
                <a:latin typeface="Arial"/>
                <a:ea typeface="Arial"/>
                <a:cs typeface="Arial"/>
                <a:sym typeface="Arial"/>
              </a:defRPr>
            </a:pPr>
            <a:r>
              <a:rPr dirty="0"/>
              <a:t>Just a quick recap.   </a:t>
            </a:r>
            <a:r>
              <a:t>Get audience involvement by having them check themselves to see what they learned.</a:t>
            </a:r>
          </a:p>
          <a:p>
            <a:pPr>
              <a:defRPr sz="1800">
                <a:latin typeface="Arial"/>
                <a:ea typeface="Arial"/>
                <a:cs typeface="Arial"/>
                <a:sym typeface="Arial"/>
              </a:defRPr>
            </a:pPr>
            <a:endParaRPr dirty="0"/>
          </a:p>
          <a:p>
            <a:pPr>
              <a:defRPr sz="1800">
                <a:latin typeface="Arial"/>
                <a:ea typeface="Arial"/>
                <a:cs typeface="Arial"/>
                <a:sym typeface="Arial"/>
              </a:defRPr>
            </a:pPr>
            <a:r>
              <a:rPr dirty="0"/>
              <a:t>For the one strategy that they will try, have them first share with a neighbor (partner share)  and then if time have folks share ideas with whole group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381000" y="685800"/>
            <a:ext cx="6096000" cy="3429000"/>
          </a:xfrm>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lvl1pPr>
              <a:defRPr sz="1800">
                <a:latin typeface="Arial"/>
                <a:ea typeface="Arial"/>
                <a:cs typeface="Arial"/>
                <a:sym typeface="Arial"/>
              </a:defRPr>
            </a:lvl1pPr>
          </a:lstStyle>
          <a:p>
            <a:r>
              <a:t>Just a few that might help folks grow and develop their skills.  Save carbon by using the library and not buying a new book</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7888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xfrm>
            <a:off x="381000" y="685800"/>
            <a:ext cx="6096000" cy="3429000"/>
          </a:xfrm>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lvl1pPr>
              <a:defRPr sz="1800">
                <a:latin typeface="Arial"/>
                <a:ea typeface="Arial"/>
                <a:cs typeface="Arial"/>
                <a:sym typeface="Arial"/>
              </a:defRPr>
            </a:lvl1pPr>
          </a:lstStyle>
          <a:p>
            <a:r>
              <a:t>Use QR code to get to website- links to lots of research based information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noRot="1" noChangeAspect="1"/>
          </p:cNvSpPr>
          <p:nvPr>
            <p:ph type="sldImg"/>
          </p:nvPr>
        </p:nvSpPr>
        <p:spPr>
          <a:xfrm>
            <a:off x="381000" y="685800"/>
            <a:ext cx="6096000" cy="3429000"/>
          </a:xfrm>
          <a:prstGeom prst="rect">
            <a:avLst/>
          </a:prstGeom>
        </p:spPr>
        <p:txBody>
          <a:bodyPr/>
          <a:lstStyle/>
          <a:p>
            <a:endParaRPr/>
          </a:p>
        </p:txBody>
      </p:sp>
      <p:sp>
        <p:nvSpPr>
          <p:cNvPr id="607" name="Shape 607"/>
          <p:cNvSpPr>
            <a:spLocks noGrp="1"/>
          </p:cNvSpPr>
          <p:nvPr>
            <p:ph type="body" sz="quarter" idx="1"/>
          </p:nvPr>
        </p:nvSpPr>
        <p:spPr>
          <a:prstGeom prst="rect">
            <a:avLst/>
          </a:prstGeom>
        </p:spPr>
        <p:txBody>
          <a:bodyPr/>
          <a:lstStyle/>
          <a:p>
            <a:pPr>
              <a:defRPr sz="1800">
                <a:latin typeface="Arial"/>
                <a:ea typeface="Arial"/>
                <a:cs typeface="Arial"/>
                <a:sym typeface="Arial"/>
              </a:defRPr>
            </a:pPr>
            <a:r>
              <a:t>Note:  Whenever possible, try to check the books from your library or buy used, or consider e-books:   publishing new books   According to. https://www.greenmatters.com/news/2017/09/15/1vvQRq/publishing-sustainable.</a:t>
            </a:r>
          </a:p>
          <a:p>
            <a:pPr>
              <a:defRPr sz="1800">
                <a:latin typeface="Arial"/>
                <a:ea typeface="Arial"/>
                <a:cs typeface="Arial"/>
                <a:sym typeface="Arial"/>
              </a:defRPr>
            </a:pPr>
            <a:endParaRPr/>
          </a:p>
          <a:p>
            <a:pPr>
              <a:defRPr sz="1800">
                <a:latin typeface="Arial"/>
                <a:ea typeface="Arial"/>
                <a:cs typeface="Arial"/>
                <a:sym typeface="Arial"/>
              </a:defRPr>
            </a:pPr>
            <a:r>
              <a:t>   ”</a:t>
            </a:r>
            <a:r>
              <a:rPr>
                <a:solidFill>
                  <a:srgbClr val="050B07"/>
                </a:solidFill>
              </a:rPr>
              <a:t> In the United States alone, the publishing industry uses about </a:t>
            </a:r>
            <a:r>
              <a:rPr b="1" u="sng">
                <a:solidFill>
                  <a:srgbClr val="0563C1"/>
                </a:solidFill>
                <a:uFill>
                  <a:solidFill>
                    <a:srgbClr val="0563C1"/>
                  </a:solidFill>
                </a:uFill>
                <a:hlinkClick r:id="rId3"/>
              </a:rPr>
              <a:t>32 million trees </a:t>
            </a:r>
            <a:r>
              <a:rPr>
                <a:solidFill>
                  <a:srgbClr val="050B07"/>
                </a:solidFill>
              </a:rPr>
              <a:t>annually to make books. On top of that, producing books emits over </a:t>
            </a:r>
            <a:r>
              <a:rPr b="1" u="sng">
                <a:solidFill>
                  <a:srgbClr val="0563C1"/>
                </a:solidFill>
                <a:uFill>
                  <a:solidFill>
                    <a:srgbClr val="0563C1"/>
                  </a:solidFill>
                </a:uFill>
                <a:hlinkClick r:id="rId4"/>
              </a:rPr>
              <a:t>40 million metric tons of C02</a:t>
            </a:r>
            <a:r>
              <a:rPr>
                <a:solidFill>
                  <a:srgbClr val="050B07"/>
                </a:solidFill>
              </a:rPr>
              <a:t>each year. ”</a:t>
            </a:r>
          </a:p>
          <a:p>
            <a:pPr>
              <a:defRPr sz="1800">
                <a:solidFill>
                  <a:srgbClr val="050B07"/>
                </a:solidFill>
                <a:latin typeface="Arial"/>
                <a:ea typeface="Arial"/>
                <a:cs typeface="Arial"/>
                <a:sym typeface="Arial"/>
              </a:defRPr>
            </a:pPr>
            <a:endParaRPr>
              <a:solidFill>
                <a:srgbClr val="050B07"/>
              </a:solidFill>
            </a:endParaRPr>
          </a:p>
          <a:p>
            <a:pPr>
              <a:defRPr sz="1800">
                <a:solidFill>
                  <a:srgbClr val="050B07"/>
                </a:solidFill>
                <a:latin typeface="Arial"/>
                <a:ea typeface="Arial"/>
                <a:cs typeface="Arial"/>
                <a:sym typeface="Arial"/>
              </a:defRPr>
            </a:pPr>
            <a:r>
              <a:t>“While printed books require paper and create C02 emissions, e-books are an obvious alternative to printed books, and are becoming more accessible and affordable by the year. Of course, readers still need to consume energy to use the devices. It's also worth noting that, as of current production, the devices themselves still create pollution when they are being made. While there are upsides to using e-readers, they don't necessarily offer a perfect environmental solution. “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pPr>
              <a:defRPr sz="2400">
                <a:solidFill>
                  <a:srgbClr val="FF2600"/>
                </a:solidFill>
              </a:defRPr>
            </a:pPr>
            <a:r>
              <a:t>This is ‘Must Use’ slide #2</a:t>
            </a:r>
          </a:p>
          <a:p>
            <a:pPr marL="178245" indent="-178245">
              <a:buSzPct val="100000"/>
              <a:buChar char="-"/>
              <a:defRPr sz="2000">
                <a:solidFill>
                  <a:srgbClr val="FF2600"/>
                </a:solidFill>
              </a:defRPr>
            </a:pPr>
            <a:r>
              <a:t>We want to ensure that you properly ‘place’ Master Gardeners as part of the WSU Extension program, touch on our mission and point out that we have 9 guiding Priorities, of which your presentation is one.</a:t>
            </a:r>
          </a:p>
          <a:p>
            <a:pPr marL="178245" indent="-178245">
              <a:buSzPct val="100000"/>
              <a:buChar char="-"/>
              <a:defRPr sz="2000">
                <a:solidFill>
                  <a:srgbClr val="FF2600"/>
                </a:solidFill>
              </a:defRPr>
            </a:pPr>
            <a:r>
              <a:t>Suggest you cover this while handing out your questions/evaluation form.</a:t>
            </a:r>
          </a:p>
          <a:p>
            <a:pPr>
              <a:defRPr sz="2000">
                <a:solidFill>
                  <a:srgbClr val="FF2600"/>
                </a:solidFill>
              </a:defRPr>
            </a:pPr>
            <a:endParaRPr/>
          </a:p>
          <a:p>
            <a:pPr>
              <a:defRPr sz="2000">
                <a:solidFill>
                  <a:srgbClr val="FF2600"/>
                </a:solidFill>
              </a:defRPr>
            </a:pPr>
            <a:endParaRPr/>
          </a:p>
          <a:p>
            <a:pPr>
              <a:defRPr sz="2000" i="1"/>
            </a:pPr>
            <a:r>
              <a:t>Throughout this presentation there are links to documents of various file types.</a:t>
            </a:r>
            <a:br/>
            <a:r>
              <a:t>Please contact our </a:t>
            </a:r>
            <a:r>
              <a:rPr u="sng">
                <a:solidFill>
                  <a:srgbClr val="0563C1"/>
                </a:solidFill>
                <a:uFill>
                  <a:solidFill>
                    <a:srgbClr val="0563C1"/>
                  </a:solidFill>
                </a:uFill>
                <a:hlinkClick r:id="rId3"/>
              </a:rPr>
              <a:t>Statewide Program Leader</a:t>
            </a:r>
            <a: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marL="178243" indent="-178243">
              <a:buSzPct val="100000"/>
              <a:buChar char="-"/>
              <a:defRPr sz="1800">
                <a:latin typeface="Arial"/>
                <a:ea typeface="Arial"/>
                <a:cs typeface="Arial"/>
                <a:sym typeface="Arial"/>
              </a:defRPr>
            </a:pPr>
            <a:r>
              <a:t>The program seeks to address, by providing un-biased research-based education, 9 issues that face Washington residents.  These program priorities describe what we do and why we do it. They help connect the dots from the horticulture skills being learned in the classroom to the natural resources we are trained to protect.   </a:t>
            </a:r>
          </a:p>
          <a:p>
            <a:pPr marL="178243" indent="-178243">
              <a:buSzPct val="100000"/>
              <a:buChar char="-"/>
              <a:defRPr sz="1800">
                <a:solidFill>
                  <a:srgbClr val="FF2600"/>
                </a:solidFill>
                <a:latin typeface="Arial"/>
                <a:ea typeface="Arial"/>
                <a:cs typeface="Arial"/>
                <a:sym typeface="Arial"/>
              </a:defRPr>
            </a:pPr>
            <a:endParaRPr/>
          </a:p>
          <a:p>
            <a:pPr>
              <a:defRPr sz="1800">
                <a:solidFill>
                  <a:srgbClr val="FF2600"/>
                </a:solidFill>
                <a:latin typeface="Arial"/>
                <a:ea typeface="Arial"/>
                <a:cs typeface="Arial"/>
                <a:sym typeface="Arial"/>
              </a:defRPr>
            </a:pPr>
            <a:endParaRPr/>
          </a:p>
          <a:p>
            <a:pPr>
              <a:defRPr sz="1800">
                <a:solidFill>
                  <a:srgbClr val="FF2600"/>
                </a:solidFill>
                <a:latin typeface="Arial"/>
                <a:ea typeface="Arial"/>
                <a:cs typeface="Arial"/>
                <a:sym typeface="Arial"/>
              </a:defRPr>
            </a:pPr>
            <a:endParaRPr/>
          </a:p>
          <a:p>
            <a:pPr>
              <a:defRPr sz="1800" i="1">
                <a:latin typeface="Arial"/>
                <a:ea typeface="Arial"/>
                <a:cs typeface="Arial"/>
                <a:sym typeface="Arial"/>
              </a:defRPr>
            </a:pPr>
            <a:r>
              <a:t>Throughout this presentation there are links to documents of various file types.</a:t>
            </a:r>
            <a:br/>
            <a:r>
              <a:t>Please contact our </a:t>
            </a:r>
            <a:r>
              <a:rPr u="sng">
                <a:solidFill>
                  <a:srgbClr val="0563C1"/>
                </a:solidFill>
                <a:uFill>
                  <a:solidFill>
                    <a:srgbClr val="0563C1"/>
                  </a:solidFill>
                </a:uFill>
                <a:hlinkClick r:id="rId3"/>
              </a:rPr>
              <a:t>Statewide Program Leader</a:t>
            </a:r>
            <a:r>
              <a:t> if you require this information in a different format.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defRPr sz="1800">
                <a:latin typeface="Arial"/>
                <a:ea typeface="Arial"/>
                <a:cs typeface="Arial"/>
                <a:sym typeface="Arial"/>
              </a:defRPr>
            </a:pPr>
            <a:r>
              <a:t>‘Must Use’ slide: Program provided wording to ‘frame’ the Climate Change issue.</a:t>
            </a:r>
            <a:br/>
            <a:endParaRPr/>
          </a:p>
          <a:p>
            <a:pPr>
              <a:defRPr sz="1800">
                <a:latin typeface="Arial"/>
                <a:ea typeface="Arial"/>
                <a:cs typeface="Arial"/>
                <a:sym typeface="Arial"/>
              </a:defRPr>
            </a:pPr>
            <a:r>
              <a:t>Warmer winters, hotter summers, flooding and droughts affect plant growth and impact the many organisms that interact with plants (insects, pollinators, diseases and microbes).   Home gardeners have an important role to play in combating climate change. Choosing human-powered tools like push mowers, rakes and hand clippers over gas-powered tools such as lawn mowers and leaf blowers can reduce greenhouse gas emissions. Choosing resilient plants that are well adapted to your soil and climate and using research-based horticulture practices to manage soil will help keep your landscape resilient. Composting on-site closes the loop on waste and yields valuable nutrients and helps to reduce methane emissions from landfills.</a:t>
            </a:r>
          </a:p>
          <a:p>
            <a:pPr>
              <a:defRPr sz="1800"/>
            </a:pPr>
            <a:endParaRPr/>
          </a:p>
          <a:p>
            <a:pPr>
              <a:spcBef>
                <a:spcPts val="400"/>
              </a:spcBef>
              <a:defRPr sz="1800"/>
            </a:pPr>
            <a:r>
              <a:t>This talk on [insert title] will give you a better understanding of the importance of creating resilient landscapes that can thrive in a changing climate, help you recognize that we all have a role to play in reducing the impact of climate change on our society and will provide you with specific techniques that you can use to build and maintain resilient landscapes in your own spaces.</a:t>
            </a:r>
          </a:p>
          <a:p>
            <a:pPr>
              <a:spcBef>
                <a:spcPts val="400"/>
              </a:spcBef>
              <a:defRPr sz="1800"/>
            </a:pPr>
            <a:endParaRPr/>
          </a:p>
          <a:p>
            <a:pPr>
              <a:spcBef>
                <a:spcPts val="400"/>
              </a:spcBef>
              <a:defRPr sz="1800"/>
            </a:pPr>
            <a:endParaRPr/>
          </a:p>
          <a:p>
            <a:pPr>
              <a:defRPr sz="1800"/>
            </a:pPr>
            <a:endParaRPr/>
          </a:p>
          <a:p>
            <a:pPr>
              <a:defRPr sz="1800" i="1"/>
            </a:pPr>
            <a:r>
              <a:t>Throughout this presentation there are links to documents of various file types.</a:t>
            </a:r>
            <a:br/>
            <a:r>
              <a:t>Please contact our </a:t>
            </a:r>
            <a:r>
              <a:rPr u="sng">
                <a:uFill>
                  <a:solidFill>
                    <a:srgbClr val="0563C1"/>
                  </a:solidFill>
                </a:uFill>
                <a:hlinkClick r:id="rId3"/>
              </a:rPr>
              <a:t>Statewide Program Leader</a:t>
            </a:r>
            <a:r>
              <a:t> if you require this information in a different format.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defRPr sz="1800">
                <a:latin typeface="Arial"/>
                <a:ea typeface="Arial"/>
                <a:cs typeface="Arial"/>
                <a:sym typeface="Arial"/>
              </a:defRPr>
            </a:pPr>
            <a:endParaRPr/>
          </a:p>
          <a:p>
            <a:pPr>
              <a:defRPr sz="1800">
                <a:latin typeface="Arial"/>
                <a:ea typeface="Arial"/>
                <a:cs typeface="Arial"/>
                <a:sym typeface="Arial"/>
              </a:defRPr>
            </a:pPr>
            <a:r>
              <a:t>Before launching into the full presentation, use this as a time to get a feel for who is in the room and what level of knowledge and comfort about the subject they bring with them.</a:t>
            </a:r>
          </a:p>
          <a:p>
            <a:pPr>
              <a:defRPr sz="1800">
                <a:latin typeface="Arial"/>
                <a:ea typeface="Arial"/>
                <a:cs typeface="Arial"/>
                <a:sym typeface="Arial"/>
              </a:defRPr>
            </a:pPr>
            <a:endParaRPr/>
          </a:p>
          <a:p>
            <a:pPr>
              <a:defRPr sz="1800">
                <a:latin typeface="Arial"/>
                <a:ea typeface="Arial"/>
                <a:cs typeface="Arial"/>
                <a:sym typeface="Arial"/>
              </a:defRPr>
            </a:pPr>
            <a:r>
              <a:t>Ask the first question- and ask folks to raise their hand as you call out the amount of year experience?</a:t>
            </a:r>
          </a:p>
          <a:p>
            <a:pPr>
              <a:defRPr sz="1800">
                <a:latin typeface="Arial"/>
                <a:ea typeface="Arial"/>
                <a:cs typeface="Arial"/>
                <a:sym typeface="Arial"/>
              </a:defRPr>
            </a:pPr>
            <a:r>
              <a:t>Then ask the second question- and again ask folks to raise their hands as they share what they see as their level of expertise around gardening and climate change.</a:t>
            </a:r>
          </a:p>
          <a:p>
            <a:pPr>
              <a:defRPr sz="1800">
                <a:latin typeface="Arial"/>
                <a:ea typeface="Arial"/>
                <a:cs typeface="Arial"/>
                <a:sym typeface="Arial"/>
              </a:defRPr>
            </a:pPr>
            <a:endParaRPr/>
          </a:p>
          <a:p>
            <a:pPr>
              <a:defRPr sz="1800">
                <a:latin typeface="Arial"/>
                <a:ea typeface="Arial"/>
                <a:cs typeface="Arial"/>
                <a:sym typeface="Arial"/>
              </a:defRPr>
            </a:pPr>
            <a:r>
              <a:t>Finish this slide by saying a quick summary of what you got from audience input: For example- It looks like we have folks with a wide variety of experience as a vegetable gardener, and across the group it seems as if most of you feel you are just beginning to develop skills and knowledge that are useful for gardening under current climate change conditions.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sz="1800">
                <a:latin typeface="Arial"/>
                <a:ea typeface="Arial"/>
                <a:cs typeface="Arial"/>
                <a:sym typeface="Arial"/>
              </a:defRPr>
            </a:pPr>
            <a:r>
              <a:t>Provide a brief overview of what the presentation will cover</a:t>
            </a:r>
          </a:p>
          <a:p>
            <a:pPr>
              <a:defRPr sz="1800">
                <a:latin typeface="Arial"/>
                <a:ea typeface="Arial"/>
                <a:cs typeface="Arial"/>
                <a:sym typeface="Arial"/>
              </a:defRPr>
            </a:pPr>
            <a:r>
              <a:t>Be sure to say it is okay to ask questions throughout as well-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a:defRPr sz="1800">
                <a:latin typeface="Arial"/>
                <a:ea typeface="Arial"/>
                <a:cs typeface="Arial"/>
                <a:sym typeface="Arial"/>
              </a:defRPr>
            </a:pPr>
            <a:r>
              <a:t>This slide provides you with an overview some facts about the realities of climate change</a:t>
            </a:r>
          </a:p>
          <a:p>
            <a:pPr>
              <a:defRPr sz="1800">
                <a:latin typeface="Arial"/>
                <a:ea typeface="Arial"/>
                <a:cs typeface="Arial"/>
                <a:sym typeface="Arial"/>
              </a:defRPr>
            </a:pPr>
            <a:r>
              <a:t>Emphasize:</a:t>
            </a:r>
          </a:p>
          <a:p>
            <a:pPr>
              <a:defRPr sz="1800">
                <a:latin typeface="Arial"/>
                <a:ea typeface="Arial"/>
                <a:cs typeface="Arial"/>
                <a:sym typeface="Arial"/>
              </a:defRPr>
            </a:pPr>
            <a:endParaRPr/>
          </a:p>
          <a:p>
            <a:pPr marL="228599" indent="-228599">
              <a:buSzPct val="100000"/>
              <a:buAutoNum type="arabicPeriod"/>
              <a:defRPr sz="1800">
                <a:latin typeface="Arial"/>
                <a:ea typeface="Arial"/>
                <a:cs typeface="Arial"/>
                <a:sym typeface="Arial"/>
              </a:defRPr>
            </a:pPr>
            <a:r>
              <a:t>The world is getting warmer and in the last 20 years at a faster rate</a:t>
            </a:r>
          </a:p>
          <a:p>
            <a:pPr marL="228599" indent="-228599">
              <a:buSzPct val="100000"/>
              <a:buAutoNum type="arabicPeriod"/>
              <a:defRPr sz="1800">
                <a:latin typeface="Arial"/>
                <a:ea typeface="Arial"/>
                <a:cs typeface="Arial"/>
                <a:sym typeface="Arial"/>
              </a:defRPr>
            </a:pPr>
            <a:r>
              <a:t>Human use of fossil fuels is one of the major contributors to this accelerated change in our global temperature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0040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301131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682044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61675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66083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86317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825502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400755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l">
              <a:defRPr sz="600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atin typeface="Arial" panose="020B0604020202020204" pitchFamily="34" charset="0"/>
                <a:cs typeface="Arial" panose="020B0604020202020204" pitchFamily="34" charset="0"/>
              </a:defRPr>
            </a:lvl1pPr>
            <a:lvl2pPr marL="0" indent="0" algn="ctr">
              <a:buSzTx/>
              <a:buFontTx/>
              <a:buNone/>
              <a:defRPr sz="2400">
                <a:latin typeface="Arial" panose="020B0604020202020204" pitchFamily="34" charset="0"/>
                <a:cs typeface="Arial" panose="020B0604020202020204" pitchFamily="34" charset="0"/>
              </a:defRPr>
            </a:lvl2pPr>
            <a:lvl3pPr marL="0" indent="0" algn="ctr">
              <a:buSzTx/>
              <a:buFontTx/>
              <a:buNone/>
              <a:defRPr sz="2400">
                <a:latin typeface="Arial" panose="020B0604020202020204" pitchFamily="34" charset="0"/>
                <a:cs typeface="Arial" panose="020B0604020202020204" pitchFamily="34" charset="0"/>
              </a:defRPr>
            </a:lvl3pPr>
            <a:lvl4pPr marL="0" indent="0" algn="ctr">
              <a:buSzTx/>
              <a:buFontTx/>
              <a:buNone/>
              <a:defRPr sz="2400">
                <a:latin typeface="Arial" panose="020B0604020202020204" pitchFamily="34" charset="0"/>
                <a:cs typeface="Arial" panose="020B0604020202020204" pitchFamily="34" charset="0"/>
              </a:defRPr>
            </a:lvl4pPr>
            <a:lvl5pPr marL="0" indent="0" algn="ctr">
              <a:buSzTx/>
              <a:buFontTx/>
              <a:buNone/>
              <a:defRPr sz="240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80935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dirty="0"/>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96785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887178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855584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801027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68326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109839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395622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908593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7260" y="6404292"/>
            <a:ext cx="256541"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7260" y="6404292"/>
            <a:ext cx="256541"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3902286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97262" y="6404293"/>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2186866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hyperlink" Target="mailto:matsonl@mac.com" TargetMode="External"/><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hyperlink" Target="https://ugc.berkeley.edu/background-content/wind/" TargetMode="External"/><Relationship Id="rId3" Type="http://schemas.openxmlformats.org/officeDocument/2006/relationships/image" Target="../media/image25.png"/><Relationship Id="rId7" Type="http://schemas.openxmlformats.org/officeDocument/2006/relationships/hyperlink" Target="https://www.epa.gov/climateimpacts/climate-change-impacts-ecosystems#:~:text=As a result, climate change,response to changing climatic condition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lse.ac.uk/granthaminstitute/explainers/what-is-the-difference-between-climate-change-adaptation-and-resilience/"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19.gif"/><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hyperlink" Target="https://impactful.ninja/what-is-the-carbon-footprint-of-lettuce" TargetMode="Externa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6.png"/><Relationship Id="rId4" Type="http://schemas.openxmlformats.org/officeDocument/2006/relationships/hyperlink" Target="https://www.bbc.com/news/science-environment-4645971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19.gif"/><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gif"/><Relationship Id="rId5" Type="http://schemas.openxmlformats.org/officeDocument/2006/relationships/hyperlink" Target="https://extension.wsu.edu/about-extension/extension-is-for-everyone/"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25.png"/><Relationship Id="rId7"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2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climatehubs.usda.gov/hubs/northwest/topic/northwest-no-till-farming-climate-resilience" TargetMode="External"/><Relationship Id="rId5" Type="http://schemas.openxmlformats.org/officeDocument/2006/relationships/image" Target="../media/image19.gif"/><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9.gif"/><Relationship Id="rId4" Type="http://schemas.openxmlformats.org/officeDocument/2006/relationships/hyperlink" Target="https://www.sciencedirect.com/science/article/pii/S0016706121005231?casa_token=RAed_wrodI4AAAAA:mXTyC02xQaLNVeY7mLwPrhJVCpL9oV7DnkngUWomLDBp2v7BbP17_9Nz8KZ1KTMPZsm05c33FA#bi00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5.png"/><Relationship Id="rId7"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21.png"/><Relationship Id="rId4" Type="http://schemas.openxmlformats.org/officeDocument/2006/relationships/image" Target="../media/image54.jpeg"/><Relationship Id="rId9"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gif"/><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59.jpeg"/><Relationship Id="rId4" Type="http://schemas.openxmlformats.org/officeDocument/2006/relationships/hyperlink" Target="https://tilthalliance.org/resources/cool-and-warm-season-crops-spring-picks/"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from:%20https://s3.wp.wsu.edu/uploads/sites/2073/2014/09/Home-Vegetable-Gardening-in-Washington.pdf" TargetMode="External"/><Relationship Id="rId9" Type="http://schemas.openxmlformats.org/officeDocument/2006/relationships/image" Target="../media/image19.gif"/></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9.gif"/><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hyperlink" Target="https://humeseeds.com/wp-content/uploads/2020/12/lettucegarnetoakleaf031.jpg" TargetMode="External"/><Relationship Id="rId3" Type="http://schemas.openxmlformats.org/officeDocument/2006/relationships/image" Target="../media/image25.png"/><Relationship Id="rId7" Type="http://schemas.openxmlformats.org/officeDocument/2006/relationships/hyperlink" Target="https://humeseeds.com/wp-content/uploads/SeedPackets/pepperserranopurple730.jpg"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21.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1.png"/><Relationship Id="rId7" Type="http://schemas.openxmlformats.org/officeDocument/2006/relationships/image" Target="../media/image73.gi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inhttp/mastergardener.wsu.edu/" TargetMode="External"/><Relationship Id="rId5" Type="http://schemas.openxmlformats.org/officeDocument/2006/relationships/hyperlink" Target="https://extension.wsu.edu/pierce/mg/" TargetMode="Externa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4.gif"/><Relationship Id="rId5" Type="http://schemas.openxmlformats.org/officeDocument/2006/relationships/image" Target="../media/image21.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4.gif"/><Relationship Id="rId11" Type="http://schemas.openxmlformats.org/officeDocument/2006/relationships/image" Target="../media/image30.png"/><Relationship Id="rId5" Type="http://schemas.openxmlformats.org/officeDocument/2006/relationships/image" Target="../media/image22.gif"/><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8.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9.gif"/><Relationship Id="rId5" Type="http://schemas.openxmlformats.org/officeDocument/2006/relationships/image" Target="../media/image39.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5.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9.gif"/><Relationship Id="rId5" Type="http://schemas.openxmlformats.org/officeDocument/2006/relationships/image" Target="../media/image21.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hyperlink" Target="https://www.noaa.gov/news-release/carbon-dioxide-now-more-than-50-higher-than-pre-industrial-levels#:~:text=Carbon dioxide measured at NOAA's,of California San Diego announced"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9.gif"/><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object 2">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472" y="-3743"/>
            <a:ext cx="12192001" cy="6858000"/>
          </a:xfrm>
          <a:prstGeom prst="rect">
            <a:avLst/>
          </a:prstGeom>
          <a:ln w="12700">
            <a:miter lim="400000"/>
          </a:ln>
        </p:spPr>
      </p:pic>
      <p:sp>
        <p:nvSpPr>
          <p:cNvPr id="139" name="object 20"/>
          <p:cNvSpPr txBox="1">
            <a:spLocks noGrp="1"/>
          </p:cNvSpPr>
          <p:nvPr>
            <p:ph type="title"/>
          </p:nvPr>
        </p:nvSpPr>
        <p:spPr>
          <a:xfrm>
            <a:off x="5539578" y="1550803"/>
            <a:ext cx="6411596" cy="1158876"/>
          </a:xfrm>
          <a:prstGeom prst="rect">
            <a:avLst/>
          </a:prstGeom>
        </p:spPr>
        <p:txBody>
          <a:bodyPr lIns="0" tIns="0" rIns="0" bIns="0"/>
          <a:lstStyle/>
          <a:p>
            <a:pPr algn="ctr">
              <a:lnSpc>
                <a:spcPct val="100000"/>
              </a:lnSpc>
              <a:spcBef>
                <a:spcPts val="600"/>
              </a:spcBef>
              <a:defRPr sz="3500" spc="-100">
                <a:latin typeface="Arial"/>
                <a:ea typeface="Arial"/>
                <a:cs typeface="Arial"/>
                <a:sym typeface="Arial"/>
              </a:defRPr>
            </a:pPr>
            <a:r>
              <a:rPr dirty="0"/>
              <a:t>Vegetable</a:t>
            </a:r>
            <a:r>
              <a:rPr spc="-200" dirty="0"/>
              <a:t> </a:t>
            </a:r>
            <a:r>
              <a:rPr spc="0" dirty="0"/>
              <a:t>Gardening</a:t>
            </a:r>
            <a:r>
              <a:rPr spc="-200" dirty="0"/>
              <a:t> </a:t>
            </a:r>
            <a:r>
              <a:rPr spc="0" dirty="0"/>
              <a:t>with</a:t>
            </a:r>
            <a:r>
              <a:rPr spc="-200" dirty="0"/>
              <a:t> </a:t>
            </a:r>
            <a:r>
              <a:rPr dirty="0"/>
              <a:t>EASE</a:t>
            </a:r>
          </a:p>
          <a:p>
            <a:pPr algn="ctr">
              <a:lnSpc>
                <a:spcPct val="100000"/>
              </a:lnSpc>
              <a:spcBef>
                <a:spcPts val="400"/>
              </a:spcBef>
              <a:defRPr sz="3100" i="1">
                <a:latin typeface="Arial"/>
                <a:ea typeface="Arial"/>
                <a:cs typeface="Arial"/>
                <a:sym typeface="Arial"/>
              </a:defRPr>
            </a:pPr>
            <a:r>
              <a:rPr dirty="0"/>
              <a:t>The</a:t>
            </a:r>
            <a:r>
              <a:rPr spc="-100" dirty="0"/>
              <a:t> </a:t>
            </a:r>
            <a:r>
              <a:rPr dirty="0"/>
              <a:t>Resilient</a:t>
            </a:r>
            <a:r>
              <a:rPr spc="-100" dirty="0"/>
              <a:t> Yard</a:t>
            </a:r>
          </a:p>
        </p:txBody>
      </p:sp>
      <p:grpSp>
        <p:nvGrpSpPr>
          <p:cNvPr id="9" name="Group 8" descr="Salad vegetables growing in raised bed.">
            <a:extLst>
              <a:ext uri="{FF2B5EF4-FFF2-40B4-BE49-F238E27FC236}">
                <a16:creationId xmlns:a16="http://schemas.microsoft.com/office/drawing/2014/main" id="{1EC21995-8966-35B5-5EC5-DF4A2DA3890F}"/>
              </a:ext>
            </a:extLst>
          </p:cNvPr>
          <p:cNvGrpSpPr/>
          <p:nvPr/>
        </p:nvGrpSpPr>
        <p:grpSpPr>
          <a:xfrm>
            <a:off x="6397" y="3743"/>
            <a:ext cx="5362234" cy="6766561"/>
            <a:chOff x="6397" y="3743"/>
            <a:chExt cx="5362234" cy="6766561"/>
          </a:xfrm>
        </p:grpSpPr>
        <p:pic>
          <p:nvPicPr>
            <p:cNvPr id="95" name="object 3" descr="Salad type vegetables growing in a raised b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 y="3743"/>
              <a:ext cx="5362234" cy="6766561"/>
            </a:xfrm>
            <a:prstGeom prst="rect">
              <a:avLst/>
            </a:prstGeom>
            <a:ln w="12700">
              <a:miter lim="400000"/>
            </a:ln>
          </p:spPr>
        </p:pic>
        <p:pic>
          <p:nvPicPr>
            <p:cNvPr id="7" name="Picture 6" descr="A red circle with white text and a basket of vegetables&#10;&#10;">
              <a:extLst>
                <a:ext uri="{FF2B5EF4-FFF2-40B4-BE49-F238E27FC236}">
                  <a16:creationId xmlns:a16="http://schemas.microsoft.com/office/drawing/2014/main" id="{9FF44852-6B38-42A6-7BD3-3EC519CC225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667563" y="105136"/>
              <a:ext cx="1189008" cy="1351827"/>
            </a:xfrm>
            <a:prstGeom prst="rect">
              <a:avLst/>
            </a:prstGeom>
          </p:spPr>
        </p:pic>
        <p:pic>
          <p:nvPicPr>
            <p:cNvPr id="3" name="Picture 2" descr="A red circle with a white outline of a planet and a thermometer&#10;&#10;&#10;">
              <a:extLst>
                <a:ext uri="{FF2B5EF4-FFF2-40B4-BE49-F238E27FC236}">
                  <a16:creationId xmlns:a16="http://schemas.microsoft.com/office/drawing/2014/main" id="{0151F2BA-1F84-2F57-6D91-77A98CEB454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18590" y="105136"/>
              <a:ext cx="1397936" cy="1351827"/>
            </a:xfrm>
            <a:prstGeom prst="rect">
              <a:avLst/>
            </a:prstGeom>
          </p:spPr>
        </p:pic>
      </p:grpSp>
      <p:pic>
        <p:nvPicPr>
          <p:cNvPr id="5" name="Picture 4" descr="WSU cougar head logo">
            <a:extLst>
              <a:ext uri="{FF2B5EF4-FFF2-40B4-BE49-F238E27FC236}">
                <a16:creationId xmlns:a16="http://schemas.microsoft.com/office/drawing/2014/main" id="{80A52145-8E2C-E556-C896-CD5699DC1AA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191942" y="198480"/>
            <a:ext cx="3223607" cy="792611"/>
          </a:xfrm>
          <a:prstGeom prst="rect">
            <a:avLst/>
          </a:prstGeom>
        </p:spPr>
      </p:pic>
      <p:pic>
        <p:nvPicPr>
          <p:cNvPr id="96" name="object 4">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810" y="3256110"/>
            <a:ext cx="1481958" cy="45721"/>
          </a:xfrm>
          <a:prstGeom prst="rect">
            <a:avLst/>
          </a:prstGeom>
          <a:ln w="12700">
            <a:miter lim="400000"/>
          </a:ln>
        </p:spPr>
      </p:pic>
      <p:pic>
        <p:nvPicPr>
          <p:cNvPr id="97" name="object 5">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766559"/>
            <a:ext cx="12192000" cy="91441"/>
          </a:xfrm>
          <a:prstGeom prst="rect">
            <a:avLst/>
          </a:prstGeom>
          <a:ln w="12700">
            <a:miter lim="400000"/>
          </a:ln>
        </p:spPr>
      </p:pic>
      <p:sp>
        <p:nvSpPr>
          <p:cNvPr id="8" name="TextBox 7">
            <a:extLst>
              <a:ext uri="{FF2B5EF4-FFF2-40B4-BE49-F238E27FC236}">
                <a16:creationId xmlns:a16="http://schemas.microsoft.com/office/drawing/2014/main" id="{947EB405-F122-1C5D-554D-5FF080C4E2AD}"/>
              </a:ext>
            </a:extLst>
          </p:cNvPr>
          <p:cNvSpPr txBox="1"/>
          <p:nvPr/>
        </p:nvSpPr>
        <p:spPr>
          <a:xfrm>
            <a:off x="5917114" y="3523268"/>
            <a:ext cx="5656521" cy="1118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ts val="2700"/>
              </a:lnSpc>
              <a:spcBef>
                <a:spcPts val="100"/>
              </a:spcBef>
              <a:spcAft>
                <a:spcPts val="0"/>
              </a:spcAft>
              <a:buClrTx/>
              <a:buSzTx/>
              <a:buFontTx/>
              <a:buNone/>
              <a:tabLst/>
              <a:defRPr sz="2400">
                <a:latin typeface="Arial"/>
                <a:ea typeface="Arial"/>
                <a:cs typeface="Arial"/>
                <a:sym typeface="Arial"/>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Laura</a:t>
            </a:r>
            <a:r>
              <a:rPr kumimoji="0" lang="en-US" sz="2400" b="0" i="0" u="none" strike="noStrike" kern="0" cap="none" spc="-70" normalizeH="0" baseline="0" noProof="0" dirty="0">
                <a:ln>
                  <a:noFill/>
                </a:ln>
                <a:solidFill>
                  <a:srgbClr val="000000"/>
                </a:solidFill>
                <a:effectLst/>
                <a:uLnTx/>
                <a:uFillTx/>
                <a:latin typeface="Arial"/>
                <a:cs typeface="Arial"/>
                <a:sym typeface="Arial"/>
              </a:rPr>
              <a:t> </a:t>
            </a:r>
            <a:r>
              <a:rPr kumimoji="0" lang="en-US" sz="2400" b="0" i="0" u="none" strike="noStrike" kern="0" cap="none" spc="-10" normalizeH="0" baseline="0" noProof="0" dirty="0">
                <a:ln>
                  <a:noFill/>
                </a:ln>
                <a:solidFill>
                  <a:srgbClr val="000000"/>
                </a:solidFill>
                <a:effectLst/>
                <a:uLnTx/>
                <a:uFillTx/>
                <a:latin typeface="Arial"/>
                <a:cs typeface="Arial"/>
                <a:sym typeface="Arial"/>
              </a:rPr>
              <a:t>Matson</a:t>
            </a:r>
          </a:p>
          <a:p>
            <a:pPr marL="0" marR="5080" lvl="0" indent="12700" algn="ctr" defTabSz="457200" rtl="0" eaLnBrk="1" fontAlgn="auto" latinLnBrk="0" hangingPunct="0">
              <a:lnSpc>
                <a:spcPts val="2500"/>
              </a:lnSpc>
              <a:spcBef>
                <a:spcPts val="200"/>
              </a:spcBef>
              <a:spcAft>
                <a:spcPts val="0"/>
              </a:spcAft>
              <a:buClrTx/>
              <a:buSzTx/>
              <a:buFontTx/>
              <a:buNone/>
              <a:tabLst/>
              <a:defRPr sz="2400">
                <a:latin typeface="Arial"/>
                <a:ea typeface="Arial"/>
                <a:cs typeface="Arial"/>
                <a:sym typeface="Arial"/>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WSU</a:t>
            </a:r>
            <a:r>
              <a:rPr kumimoji="0" lang="en-US" sz="2400" b="0" i="0" u="none" strike="noStrike" kern="0" cap="none" spc="-7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a:ln>
                  <a:noFill/>
                </a:ln>
                <a:solidFill>
                  <a:srgbClr val="000000"/>
                </a:solidFill>
                <a:effectLst/>
                <a:uLnTx/>
                <a:uFillTx/>
                <a:latin typeface="Arial"/>
                <a:cs typeface="Arial"/>
                <a:sym typeface="Arial"/>
              </a:rPr>
              <a:t>Pierce</a:t>
            </a:r>
            <a:r>
              <a:rPr kumimoji="0" lang="en-US" sz="2400" b="0" i="0" u="none" strike="noStrike" kern="0" cap="none" spc="-7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a:ln>
                  <a:noFill/>
                </a:ln>
                <a:solidFill>
                  <a:srgbClr val="000000"/>
                </a:solidFill>
                <a:effectLst/>
                <a:uLnTx/>
                <a:uFillTx/>
                <a:latin typeface="Arial"/>
                <a:cs typeface="Arial"/>
                <a:sym typeface="Arial"/>
              </a:rPr>
              <a:t>Extension,</a:t>
            </a:r>
            <a:r>
              <a:rPr kumimoji="0" lang="en-US" sz="2400" b="0" i="0" u="none" strike="noStrike" kern="0" cap="none" spc="-7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a:ln>
                  <a:noFill/>
                </a:ln>
                <a:solidFill>
                  <a:srgbClr val="000000"/>
                </a:solidFill>
                <a:effectLst/>
                <a:uLnTx/>
                <a:uFillTx/>
                <a:latin typeface="Arial"/>
                <a:cs typeface="Arial"/>
                <a:sym typeface="Arial"/>
              </a:rPr>
              <a:t>Master</a:t>
            </a:r>
            <a:r>
              <a:rPr kumimoji="0" lang="en-US" sz="2400" b="0" i="0" u="none" strike="noStrike" kern="0" cap="none" spc="-75" normalizeH="0" baseline="0" noProof="0" dirty="0">
                <a:ln>
                  <a:noFill/>
                </a:ln>
                <a:solidFill>
                  <a:srgbClr val="000000"/>
                </a:solidFill>
                <a:effectLst/>
                <a:uLnTx/>
                <a:uFillTx/>
                <a:latin typeface="Arial"/>
                <a:cs typeface="Arial"/>
                <a:sym typeface="Arial"/>
              </a:rPr>
              <a:t> </a:t>
            </a:r>
            <a:r>
              <a:rPr kumimoji="0" lang="en-US" sz="2400" b="0" i="0" u="none" strike="noStrike" kern="0" cap="none" spc="-10" normalizeH="0" baseline="0" noProof="0" dirty="0">
                <a:ln>
                  <a:noFill/>
                </a:ln>
                <a:solidFill>
                  <a:srgbClr val="000000"/>
                </a:solidFill>
                <a:effectLst/>
                <a:uLnTx/>
                <a:uFillTx/>
                <a:latin typeface="Arial"/>
                <a:cs typeface="Arial"/>
                <a:sym typeface="Arial"/>
              </a:rPr>
              <a:t>Gardener </a:t>
            </a:r>
            <a:r>
              <a:rPr kumimoji="0" lang="en-US" sz="2400" b="0" i="0" u="sng" strike="noStrike" kern="0" cap="none" spc="-10" normalizeH="0" baseline="0" noProof="0" dirty="0">
                <a:ln>
                  <a:noFill/>
                </a:ln>
                <a:solidFill>
                  <a:srgbClr val="0563C1"/>
                </a:solidFill>
                <a:effectLst/>
                <a:uLnTx/>
                <a:uFill>
                  <a:solidFill>
                    <a:srgbClr val="0563C1"/>
                  </a:solidFill>
                </a:uFill>
                <a:latin typeface="Arial"/>
                <a:cs typeface="Arial"/>
                <a:sym typeface="Arial"/>
                <a:hlinkClick r:id="rId10"/>
              </a:rPr>
              <a:t>matsonl@mac.com</a:t>
            </a:r>
          </a:p>
        </p:txBody>
      </p:sp>
      <p:pic>
        <p:nvPicPr>
          <p:cNvPr id="137" name="object 18" descr="Extension Master Gardener flowe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8218071" y="4931386"/>
            <a:ext cx="1054608" cy="1054609"/>
          </a:xfrm>
          <a:prstGeom prst="rect">
            <a:avLst/>
          </a:prstGeom>
          <a:ln w="12700">
            <a:miter lim="400000"/>
          </a:ln>
        </p:spPr>
      </p:pic>
      <p:sp>
        <p:nvSpPr>
          <p:cNvPr id="2" name="TextBox 1">
            <a:extLst>
              <a:ext uri="{FF2B5EF4-FFF2-40B4-BE49-F238E27FC236}">
                <a16:creationId xmlns:a16="http://schemas.microsoft.com/office/drawing/2014/main" id="{61DAD0AF-4F23-D3FA-68FB-B908FA8EA986}"/>
              </a:ext>
            </a:extLst>
          </p:cNvPr>
          <p:cNvSpPr txBox="1"/>
          <p:nvPr/>
        </p:nvSpPr>
        <p:spPr>
          <a:xfrm>
            <a:off x="5712278" y="6293797"/>
            <a:ext cx="5474959" cy="400105"/>
          </a:xfrm>
          <a:prstGeom prst="rect">
            <a:avLst/>
          </a:prstGeom>
          <a:noFill/>
          <a:ln w="12700" cap="flat">
            <a:noFill/>
            <a:miter lim="400000"/>
          </a:ln>
          <a:effectLst/>
          <a:sp3d/>
        </p:spPr>
        <p:txBody>
          <a:bodyPr rot="0" spcFirstLastPara="1" vertOverflow="overflow" horzOverflow="overflow" vert="horz" wrap="square" lIns="45718" tIns="45718" rIns="45718" bIns="45718"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180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sym typeface="Helvetica"/>
              </a:rPr>
              <a:t>WSU Extension programs and employment are available to all without discrimination. Evidence of noncompliance may be reported through your local Extension office.</a:t>
            </a: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Helvetica"/>
            </a:endParaRPr>
          </a:p>
        </p:txBody>
      </p:sp>
      <p:pic>
        <p:nvPicPr>
          <p:cNvPr id="143" name="object 24" descr="WSU and EMG approved badge"/>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1272710" y="5843151"/>
            <a:ext cx="919290" cy="92157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 y="-15348"/>
            <a:ext cx="12192004" cy="6858004"/>
          </a:xfrm>
          <a:prstGeom prst="rect">
            <a:avLst/>
          </a:prstGeom>
          <a:ln w="12700">
            <a:miter lim="400000"/>
          </a:ln>
        </p:spPr>
      </p:pic>
      <p:sp>
        <p:nvSpPr>
          <p:cNvPr id="242" name="Title 1"/>
          <p:cNvSpPr txBox="1">
            <a:spLocks noGrp="1"/>
          </p:cNvSpPr>
          <p:nvPr>
            <p:ph type="title"/>
          </p:nvPr>
        </p:nvSpPr>
        <p:spPr>
          <a:xfrm>
            <a:off x="249452" y="365125"/>
            <a:ext cx="11104348" cy="1325563"/>
          </a:xfrm>
          <a:prstGeom prst="rect">
            <a:avLst/>
          </a:prstGeom>
        </p:spPr>
        <p:txBody>
          <a:bodyPr/>
          <a:lstStyle>
            <a:lvl1pPr>
              <a:defRPr sz="4200">
                <a:solidFill>
                  <a:srgbClr val="535353"/>
                </a:solidFill>
                <a:latin typeface="Arial"/>
                <a:ea typeface="Arial"/>
                <a:cs typeface="Arial"/>
                <a:sym typeface="Arial"/>
              </a:defRPr>
            </a:lvl1pPr>
          </a:lstStyle>
          <a:p>
            <a:r>
              <a:rPr dirty="0"/>
              <a:t>USDA Plant Hardiness Zones Changes: 2023</a:t>
            </a:r>
          </a:p>
        </p:txBody>
      </p:sp>
      <p:pic>
        <p:nvPicPr>
          <p:cNvPr id="243" name="Picture 2" descr="USDA plant hardiness map"/>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7986" y="1426962"/>
            <a:ext cx="5921815" cy="4576599"/>
          </a:xfrm>
          <a:prstGeom prst="rect">
            <a:avLst/>
          </a:prstGeom>
          <a:ln w="12700">
            <a:miter lim="400000"/>
          </a:ln>
        </p:spPr>
      </p:pic>
      <p:sp>
        <p:nvSpPr>
          <p:cNvPr id="245" name="TextBox 3"/>
          <p:cNvSpPr txBox="1"/>
          <p:nvPr/>
        </p:nvSpPr>
        <p:spPr>
          <a:xfrm>
            <a:off x="100113" y="6003561"/>
            <a:ext cx="6072087"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rPr dirty="0"/>
              <a:t>Source: https://uw-env-media.b-cdn.net/wp-content/uploads/2023/11/National_Map_HZ_8x11_HS_150.jpg</a:t>
            </a:r>
          </a:p>
        </p:txBody>
      </p:sp>
      <p:sp>
        <p:nvSpPr>
          <p:cNvPr id="244" name="Content Placeholder 4"/>
          <p:cNvSpPr txBox="1">
            <a:spLocks noGrp="1"/>
          </p:cNvSpPr>
          <p:nvPr>
            <p:ph type="body" sz="half" idx="1"/>
          </p:nvPr>
        </p:nvSpPr>
        <p:spPr>
          <a:xfrm>
            <a:off x="6172200" y="1850710"/>
            <a:ext cx="5181600" cy="4351338"/>
          </a:xfrm>
          <a:prstGeom prst="rect">
            <a:avLst/>
          </a:prstGeom>
        </p:spPr>
        <p:txBody>
          <a:bodyPr/>
          <a:lstStyle/>
          <a:p>
            <a:pPr>
              <a:lnSpc>
                <a:spcPct val="81000"/>
              </a:lnSpc>
              <a:defRPr>
                <a:solidFill>
                  <a:srgbClr val="535353"/>
                </a:solidFill>
                <a:latin typeface="Arial"/>
                <a:ea typeface="Arial"/>
                <a:cs typeface="Arial"/>
                <a:sym typeface="Arial"/>
              </a:defRPr>
            </a:pPr>
            <a:r>
              <a:t>About ½ of the US shifted into a warmer hardiness zone. </a:t>
            </a:r>
          </a:p>
          <a:p>
            <a:pPr marL="685800" lvl="1" indent="-228600">
              <a:lnSpc>
                <a:spcPct val="81000"/>
              </a:lnSpc>
              <a:spcBef>
                <a:spcPts val="500"/>
              </a:spcBef>
              <a:defRPr sz="2400">
                <a:solidFill>
                  <a:srgbClr val="535353"/>
                </a:solidFill>
                <a:latin typeface="Arial"/>
                <a:ea typeface="Arial"/>
                <a:cs typeface="Arial"/>
                <a:sym typeface="Arial"/>
              </a:defRPr>
            </a:pPr>
            <a:r>
              <a:t>Approximately 2.5 degrees Fahrenheit warmer than the previous map from 2012.</a:t>
            </a:r>
          </a:p>
          <a:p>
            <a:pPr>
              <a:lnSpc>
                <a:spcPct val="81000"/>
              </a:lnSpc>
              <a:defRPr>
                <a:solidFill>
                  <a:srgbClr val="535353"/>
                </a:solidFill>
                <a:latin typeface="Arial"/>
                <a:ea typeface="Arial"/>
                <a:cs typeface="Arial"/>
                <a:sym typeface="Arial"/>
              </a:defRPr>
            </a:pPr>
            <a:r>
              <a:t>Seattle Area</a:t>
            </a:r>
          </a:p>
          <a:p>
            <a:pPr marL="685800" lvl="1" indent="-228600">
              <a:lnSpc>
                <a:spcPct val="81000"/>
              </a:lnSpc>
              <a:spcBef>
                <a:spcPts val="500"/>
              </a:spcBef>
              <a:defRPr sz="2400">
                <a:solidFill>
                  <a:srgbClr val="535353"/>
                </a:solidFill>
                <a:latin typeface="Arial"/>
                <a:ea typeface="Arial"/>
                <a:cs typeface="Arial"/>
                <a:sym typeface="Arial"/>
              </a:defRPr>
            </a:pPr>
            <a:r>
              <a:t>Coldest days increased 5-10 degrees F</a:t>
            </a:r>
          </a:p>
          <a:p>
            <a:pPr marL="685800" lvl="1" indent="-228600">
              <a:lnSpc>
                <a:spcPct val="81000"/>
              </a:lnSpc>
              <a:spcBef>
                <a:spcPts val="500"/>
              </a:spcBef>
              <a:defRPr sz="2400">
                <a:solidFill>
                  <a:srgbClr val="535353"/>
                </a:solidFill>
                <a:latin typeface="Arial"/>
                <a:ea typeface="Arial"/>
                <a:cs typeface="Arial"/>
                <a:sym typeface="Arial"/>
              </a:defRPr>
            </a:pPr>
            <a:r>
              <a:t>From zone 8b to zone 9a</a:t>
            </a:r>
          </a:p>
          <a:p>
            <a:pPr>
              <a:lnSpc>
                <a:spcPct val="81000"/>
              </a:lnSpc>
              <a:defRPr>
                <a:solidFill>
                  <a:srgbClr val="535353"/>
                </a:solidFill>
                <a:latin typeface="Arial"/>
                <a:ea typeface="Arial"/>
                <a:cs typeface="Arial"/>
                <a:sym typeface="Arial"/>
              </a:defRPr>
            </a:pPr>
            <a:r>
              <a:t>Changes present new possibilities &amp; new challenges</a:t>
            </a:r>
          </a:p>
        </p:txBody>
      </p:sp>
      <p:grpSp>
        <p:nvGrpSpPr>
          <p:cNvPr id="248" name="Rectangle 5">
            <a:extLst>
              <a:ext uri="{C183D7F6-B498-43B3-948B-1728B52AA6E4}">
                <adec:decorative xmlns:adec="http://schemas.microsoft.com/office/drawing/2017/decorative" val="1"/>
              </a:ext>
            </a:extLst>
          </p:cNvPr>
          <p:cNvGrpSpPr/>
          <p:nvPr/>
        </p:nvGrpSpPr>
        <p:grpSpPr>
          <a:xfrm>
            <a:off x="0" y="6302621"/>
            <a:ext cx="12198550" cy="584454"/>
            <a:chOff x="0" y="-383144"/>
            <a:chExt cx="12198550" cy="601585"/>
          </a:xfrm>
        </p:grpSpPr>
        <p:sp>
          <p:nvSpPr>
            <p:cNvPr id="246"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47" name="Text"/>
            <p:cNvSpPr txBox="1"/>
            <p:nvPr/>
          </p:nvSpPr>
          <p:spPr>
            <a:xfrm>
              <a:off x="97989" y="-383144"/>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249" name="Picture 6">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256564" y="136185"/>
            <a:ext cx="729697" cy="729698"/>
          </a:xfrm>
          <a:prstGeom prst="rect">
            <a:avLst/>
          </a:prstGeom>
          <a:ln w="12700">
            <a:miter lim="400000"/>
          </a:ln>
        </p:spPr>
      </p:pic>
      <p:sp>
        <p:nvSpPr>
          <p:cNvPr id="250" name="Rectangle 7">
            <a:extLst>
              <a:ext uri="{C183D7F6-B498-43B3-948B-1728B52AA6E4}">
                <adec:decorative xmlns:adec="http://schemas.microsoft.com/office/drawing/2017/decorative" val="1"/>
              </a:ext>
            </a:extLst>
          </p:cNvPr>
          <p:cNvSpPr/>
          <p:nvPr/>
        </p:nvSpPr>
        <p:spPr>
          <a:xfrm>
            <a:off x="336413" y="1274503"/>
            <a:ext cx="365297" cy="45722"/>
          </a:xfrm>
          <a:prstGeom prst="rect">
            <a:avLst/>
          </a:prstGeom>
          <a:blipFill>
            <a:blip r:embed="rId7"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256" name="Title 1"/>
          <p:cNvSpPr txBox="1">
            <a:spLocks noGrp="1"/>
          </p:cNvSpPr>
          <p:nvPr>
            <p:ph type="ctrTitle"/>
          </p:nvPr>
        </p:nvSpPr>
        <p:spPr>
          <a:xfrm>
            <a:off x="610594" y="260830"/>
            <a:ext cx="6455280" cy="914401"/>
          </a:xfrm>
          <a:prstGeom prst="rect">
            <a:avLst/>
          </a:prstGeom>
        </p:spPr>
        <p:txBody>
          <a:bodyPr lIns="0" tIns="0" rIns="0" bIns="0"/>
          <a:lstStyle>
            <a:lvl1pPr algn="l">
              <a:defRPr sz="4800" spc="-218">
                <a:solidFill>
                  <a:srgbClr val="AA0D35"/>
                </a:solidFill>
                <a:latin typeface="Arial"/>
                <a:ea typeface="Arial"/>
                <a:cs typeface="Arial"/>
                <a:sym typeface="Arial"/>
              </a:defRPr>
            </a:lvl1pPr>
          </a:lstStyle>
          <a:p>
            <a:r>
              <a:rPr dirty="0"/>
              <a:t>A Brief Science Lesson</a:t>
            </a:r>
          </a:p>
        </p:txBody>
      </p:sp>
      <p:sp>
        <p:nvSpPr>
          <p:cNvPr id="257" name="Rectangle 7">
            <a:extLst>
              <a:ext uri="{C183D7F6-B498-43B3-948B-1728B52AA6E4}">
                <adec:decorative xmlns:adec="http://schemas.microsoft.com/office/drawing/2017/decorative" val="1"/>
              </a:ext>
            </a:extLst>
          </p:cNvPr>
          <p:cNvSpPr/>
          <p:nvPr/>
        </p:nvSpPr>
        <p:spPr>
          <a:xfrm>
            <a:off x="610592" y="1269903"/>
            <a:ext cx="365295" cy="45720"/>
          </a:xfrm>
          <a:prstGeom prst="rect">
            <a:avLst/>
          </a:prstGeom>
          <a:blipFill>
            <a:blip r:embed="rId4"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grpSp>
        <p:nvGrpSpPr>
          <p:cNvPr id="260"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258"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59"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261" name="Picture 8">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sp>
        <p:nvSpPr>
          <p:cNvPr id="262" name="TextBox 3"/>
          <p:cNvSpPr txBox="1"/>
          <p:nvPr/>
        </p:nvSpPr>
        <p:spPr>
          <a:xfrm>
            <a:off x="305396" y="1889401"/>
            <a:ext cx="3643963" cy="3455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2400">
                <a:solidFill>
                  <a:srgbClr val="535353"/>
                </a:solidFill>
                <a:latin typeface="Arial"/>
                <a:ea typeface="Arial"/>
                <a:cs typeface="Arial"/>
                <a:sym typeface="Arial"/>
              </a:defRPr>
            </a:pPr>
            <a:r>
              <a:t>When you garden, you grow plants that capture and use CO</a:t>
            </a:r>
            <a:r>
              <a:rPr baseline="-25000"/>
              <a:t>2!</a:t>
            </a:r>
          </a:p>
          <a:p>
            <a:pPr marL="457200" indent="-457200">
              <a:buSzPct val="100000"/>
              <a:buFont typeface="Arial"/>
              <a:buChar char="•"/>
              <a:defRPr sz="2400" baseline="-25000">
                <a:solidFill>
                  <a:srgbClr val="535353"/>
                </a:solidFill>
                <a:latin typeface="Arial"/>
                <a:ea typeface="Arial"/>
                <a:cs typeface="Arial"/>
                <a:sym typeface="Arial"/>
              </a:defRPr>
            </a:pPr>
            <a:endParaRPr baseline="-25000"/>
          </a:p>
          <a:p>
            <a:pPr marL="457200" indent="-457200">
              <a:buSzPct val="100000"/>
              <a:buFont typeface="Arial"/>
              <a:buChar char="•"/>
              <a:defRPr sz="2400">
                <a:solidFill>
                  <a:srgbClr val="535353"/>
                </a:solidFill>
                <a:latin typeface="Arial"/>
                <a:ea typeface="Arial"/>
                <a:cs typeface="Arial"/>
                <a:sym typeface="Arial"/>
              </a:defRPr>
            </a:pPr>
            <a:r>
              <a:t>This reduces the amount of CO</a:t>
            </a:r>
            <a:r>
              <a:rPr baseline="-25000"/>
              <a:t>2 </a:t>
            </a:r>
            <a:r>
              <a:t>released into the atmosphere as greenhouse gas</a:t>
            </a:r>
          </a:p>
        </p:txBody>
      </p:sp>
      <p:pic>
        <p:nvPicPr>
          <p:cNvPr id="263" name="Picture 2" descr="Diagram of plants and soil relationshi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418" y="1387574"/>
            <a:ext cx="8003912" cy="4535550"/>
          </a:xfrm>
          <a:prstGeom prst="rect">
            <a:avLst/>
          </a:prstGeom>
          <a:ln w="12700">
            <a:miter lim="400000"/>
          </a:ln>
        </p:spPr>
      </p:pic>
      <p:sp>
        <p:nvSpPr>
          <p:cNvPr id="264" name="TextBox 15" descr="photo credit Cropwatch"/>
          <p:cNvSpPr txBox="1"/>
          <p:nvPr/>
        </p:nvSpPr>
        <p:spPr>
          <a:xfrm>
            <a:off x="4101062" y="6556257"/>
            <a:ext cx="5488924"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atin typeface="Arial"/>
                <a:ea typeface="Arial"/>
                <a:cs typeface="Arial"/>
                <a:sym typeface="Arial"/>
              </a:defRPr>
            </a:lvl1pPr>
          </a:lstStyle>
          <a:p>
            <a:r>
              <a:rPr dirty="0"/>
              <a:t>Source: https://cropwatch.unl.edu/2019-CW-News/2019-images/Agro-Interns/McDowell-F3.png</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270" name="Title 1"/>
          <p:cNvSpPr txBox="1">
            <a:spLocks noGrp="1"/>
          </p:cNvSpPr>
          <p:nvPr>
            <p:ph type="title"/>
          </p:nvPr>
        </p:nvSpPr>
        <p:spPr>
          <a:prstGeom prst="rect">
            <a:avLst/>
          </a:prstGeom>
        </p:spPr>
        <p:txBody>
          <a:bodyPr lIns="0" tIns="0" rIns="0" bIns="0"/>
          <a:lstStyle>
            <a:lvl1pPr>
              <a:defRPr sz="4800">
                <a:solidFill>
                  <a:srgbClr val="AA0D35"/>
                </a:solidFill>
                <a:latin typeface="Arial"/>
                <a:ea typeface="Arial"/>
                <a:cs typeface="Arial"/>
                <a:sym typeface="Arial"/>
              </a:defRPr>
            </a:lvl1pPr>
          </a:lstStyle>
          <a:p>
            <a:r>
              <a:t>Climate Change Effects</a:t>
            </a:r>
          </a:p>
        </p:txBody>
      </p:sp>
      <p:sp>
        <p:nvSpPr>
          <p:cNvPr id="271" name="Content Placeholder 2"/>
          <p:cNvSpPr txBox="1">
            <a:spLocks noGrp="1"/>
          </p:cNvSpPr>
          <p:nvPr>
            <p:ph type="body" sz="half" idx="1"/>
          </p:nvPr>
        </p:nvSpPr>
        <p:spPr>
          <a:xfrm>
            <a:off x="518159" y="1798954"/>
            <a:ext cx="5181601" cy="4351339"/>
          </a:xfrm>
          <a:prstGeom prst="rect">
            <a:avLst/>
          </a:prstGeom>
        </p:spPr>
        <p:txBody>
          <a:bodyPr/>
          <a:lstStyle/>
          <a:p>
            <a:pPr>
              <a:lnSpc>
                <a:spcPct val="81000"/>
              </a:lnSpc>
              <a:defRPr>
                <a:solidFill>
                  <a:srgbClr val="535353"/>
                </a:solidFill>
                <a:latin typeface="Arial"/>
                <a:ea typeface="Arial"/>
                <a:cs typeface="Arial"/>
                <a:sym typeface="Arial"/>
              </a:defRPr>
            </a:pPr>
            <a:r>
              <a:rPr dirty="0"/>
              <a:t>Increased extreme weather</a:t>
            </a:r>
          </a:p>
          <a:p>
            <a:pPr marL="685800" lvl="1" indent="-228600">
              <a:lnSpc>
                <a:spcPct val="81000"/>
              </a:lnSpc>
              <a:spcBef>
                <a:spcPts val="500"/>
              </a:spcBef>
              <a:defRPr sz="2400">
                <a:solidFill>
                  <a:srgbClr val="535353"/>
                </a:solidFill>
                <a:latin typeface="Arial"/>
                <a:ea typeface="Arial"/>
                <a:cs typeface="Arial"/>
                <a:sym typeface="Arial"/>
              </a:defRPr>
            </a:pPr>
            <a:r>
              <a:rPr dirty="0"/>
              <a:t>Storms</a:t>
            </a:r>
          </a:p>
          <a:p>
            <a:pPr marL="685800" lvl="1" indent="-228600">
              <a:lnSpc>
                <a:spcPct val="81000"/>
              </a:lnSpc>
              <a:spcBef>
                <a:spcPts val="500"/>
              </a:spcBef>
              <a:defRPr sz="2400">
                <a:solidFill>
                  <a:srgbClr val="535353"/>
                </a:solidFill>
                <a:latin typeface="Arial"/>
                <a:ea typeface="Arial"/>
                <a:cs typeface="Arial"/>
                <a:sym typeface="Arial"/>
              </a:defRPr>
            </a:pPr>
            <a:r>
              <a:rPr dirty="0"/>
              <a:t>Excessive rain</a:t>
            </a:r>
          </a:p>
          <a:p>
            <a:pPr marL="685800" lvl="1" indent="-228600">
              <a:lnSpc>
                <a:spcPct val="81000"/>
              </a:lnSpc>
              <a:spcBef>
                <a:spcPts val="500"/>
              </a:spcBef>
              <a:defRPr sz="2400">
                <a:solidFill>
                  <a:srgbClr val="535353"/>
                </a:solidFill>
                <a:latin typeface="Arial"/>
                <a:ea typeface="Arial"/>
                <a:cs typeface="Arial"/>
                <a:sym typeface="Arial"/>
              </a:defRPr>
            </a:pPr>
            <a:r>
              <a:rPr dirty="0"/>
              <a:t>High winds</a:t>
            </a:r>
          </a:p>
          <a:p>
            <a:pPr marL="685800" lvl="1" indent="-228600">
              <a:lnSpc>
                <a:spcPct val="81000"/>
              </a:lnSpc>
              <a:spcBef>
                <a:spcPts val="500"/>
              </a:spcBef>
              <a:defRPr sz="2400">
                <a:solidFill>
                  <a:srgbClr val="535353"/>
                </a:solidFill>
                <a:latin typeface="Arial"/>
                <a:ea typeface="Arial"/>
                <a:cs typeface="Arial"/>
                <a:sym typeface="Arial"/>
              </a:defRPr>
            </a:pPr>
            <a:r>
              <a:rPr dirty="0"/>
              <a:t>Droughts</a:t>
            </a:r>
          </a:p>
          <a:p>
            <a:pPr marL="685800" lvl="1" indent="-228600">
              <a:lnSpc>
                <a:spcPct val="81000"/>
              </a:lnSpc>
              <a:spcBef>
                <a:spcPts val="500"/>
              </a:spcBef>
              <a:defRPr sz="2400">
                <a:solidFill>
                  <a:srgbClr val="535353"/>
                </a:solidFill>
                <a:latin typeface="Arial"/>
                <a:ea typeface="Arial"/>
                <a:cs typeface="Arial"/>
                <a:sym typeface="Arial"/>
              </a:defRPr>
            </a:pPr>
            <a:r>
              <a:rPr dirty="0"/>
              <a:t>Extreme temperatures (hot and cool)</a:t>
            </a:r>
          </a:p>
          <a:p>
            <a:pPr>
              <a:lnSpc>
                <a:spcPct val="81000"/>
              </a:lnSpc>
              <a:defRPr>
                <a:solidFill>
                  <a:srgbClr val="535353"/>
                </a:solidFill>
                <a:latin typeface="Arial"/>
                <a:ea typeface="Arial"/>
                <a:cs typeface="Arial"/>
                <a:sym typeface="Arial"/>
              </a:defRPr>
            </a:pPr>
            <a:r>
              <a:rPr dirty="0"/>
              <a:t>Reduction in Biodiversity</a:t>
            </a:r>
          </a:p>
          <a:p>
            <a:pPr marL="685800" lvl="1" indent="-228600">
              <a:lnSpc>
                <a:spcPct val="81000"/>
              </a:lnSpc>
              <a:spcBef>
                <a:spcPts val="500"/>
              </a:spcBef>
              <a:defRPr sz="2400">
                <a:solidFill>
                  <a:srgbClr val="535353"/>
                </a:solidFill>
                <a:latin typeface="Arial"/>
                <a:ea typeface="Arial"/>
                <a:cs typeface="Arial"/>
                <a:sym typeface="Arial"/>
              </a:defRPr>
            </a:pPr>
            <a:r>
              <a:rPr dirty="0"/>
              <a:t>Plants</a:t>
            </a:r>
          </a:p>
          <a:p>
            <a:pPr marL="685800" lvl="1" indent="-228600">
              <a:lnSpc>
                <a:spcPct val="81000"/>
              </a:lnSpc>
              <a:spcBef>
                <a:spcPts val="500"/>
              </a:spcBef>
              <a:defRPr sz="2400">
                <a:solidFill>
                  <a:srgbClr val="535353"/>
                </a:solidFill>
                <a:latin typeface="Arial"/>
                <a:ea typeface="Arial"/>
                <a:cs typeface="Arial"/>
                <a:sym typeface="Arial"/>
              </a:defRPr>
            </a:pPr>
            <a:r>
              <a:rPr dirty="0"/>
              <a:t>Birds</a:t>
            </a:r>
          </a:p>
          <a:p>
            <a:pPr marL="685800" lvl="1" indent="-228600">
              <a:lnSpc>
                <a:spcPct val="81000"/>
              </a:lnSpc>
              <a:spcBef>
                <a:spcPts val="500"/>
              </a:spcBef>
              <a:defRPr sz="2400">
                <a:solidFill>
                  <a:srgbClr val="535353"/>
                </a:solidFill>
                <a:latin typeface="Arial"/>
                <a:ea typeface="Arial"/>
                <a:cs typeface="Arial"/>
                <a:sym typeface="Arial"/>
              </a:defRPr>
            </a:pPr>
            <a:r>
              <a:rPr dirty="0"/>
              <a:t>Insects </a:t>
            </a:r>
          </a:p>
        </p:txBody>
      </p:sp>
      <p:sp>
        <p:nvSpPr>
          <p:cNvPr id="272" name="Content Placeholder 3"/>
          <p:cNvSpPr txBox="1"/>
          <p:nvPr/>
        </p:nvSpPr>
        <p:spPr>
          <a:xfrm>
            <a:off x="6419481" y="1122964"/>
            <a:ext cx="5090160" cy="448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859536">
              <a:lnSpc>
                <a:spcPct val="81000"/>
              </a:lnSpc>
              <a:spcBef>
                <a:spcPts val="900"/>
              </a:spcBef>
              <a:defRPr sz="3008">
                <a:solidFill>
                  <a:srgbClr val="535353"/>
                </a:solidFill>
                <a:latin typeface="Arial"/>
                <a:ea typeface="Arial"/>
                <a:cs typeface="Arial"/>
                <a:sym typeface="Arial"/>
              </a:defRPr>
            </a:pPr>
            <a:r>
              <a:t>Impact on </a:t>
            </a:r>
            <a:endParaRPr sz="2632"/>
          </a:p>
          <a:p>
            <a:pPr algn="ctr" defTabSz="859536">
              <a:lnSpc>
                <a:spcPct val="81000"/>
              </a:lnSpc>
              <a:spcBef>
                <a:spcPts val="900"/>
              </a:spcBef>
              <a:defRPr sz="3008">
                <a:solidFill>
                  <a:srgbClr val="535353"/>
                </a:solidFill>
                <a:latin typeface="Arial"/>
                <a:ea typeface="Arial"/>
                <a:cs typeface="Arial"/>
                <a:sym typeface="Arial"/>
              </a:defRPr>
            </a:pPr>
            <a:r>
              <a:t>Vegetable Gardens</a:t>
            </a:r>
            <a:br/>
            <a:r>
              <a:t> </a:t>
            </a:r>
            <a:endParaRPr sz="2632"/>
          </a:p>
          <a:p>
            <a:pPr marL="644651" lvl="1" indent="-214884" defTabSz="859536">
              <a:lnSpc>
                <a:spcPct val="81000"/>
              </a:lnSpc>
              <a:spcBef>
                <a:spcPts val="400"/>
              </a:spcBef>
              <a:buSzPct val="100000"/>
              <a:buFont typeface="Arial"/>
              <a:buChar char="•"/>
              <a:defRPr sz="2632">
                <a:solidFill>
                  <a:srgbClr val="535353"/>
                </a:solidFill>
                <a:latin typeface="Arial"/>
                <a:ea typeface="Arial"/>
                <a:cs typeface="Arial"/>
                <a:sym typeface="Arial"/>
              </a:defRPr>
            </a:pPr>
            <a:r>
              <a:t>Changes in growing seasons</a:t>
            </a:r>
            <a:endParaRPr sz="2256"/>
          </a:p>
          <a:p>
            <a:pPr marL="644651" lvl="1" indent="-214884" defTabSz="859536">
              <a:lnSpc>
                <a:spcPct val="81000"/>
              </a:lnSpc>
              <a:spcBef>
                <a:spcPts val="400"/>
              </a:spcBef>
              <a:buSzPct val="100000"/>
              <a:buFont typeface="Arial"/>
              <a:buChar char="•"/>
              <a:defRPr sz="2632">
                <a:solidFill>
                  <a:srgbClr val="535353"/>
                </a:solidFill>
                <a:latin typeface="Arial"/>
                <a:ea typeface="Arial"/>
                <a:cs typeface="Arial"/>
                <a:sym typeface="Arial"/>
              </a:defRPr>
            </a:pPr>
            <a:r>
              <a:t>Plants stressed by weather events- making them susceptible to pests and disease</a:t>
            </a:r>
            <a:endParaRPr sz="2256"/>
          </a:p>
          <a:p>
            <a:pPr marL="644651" lvl="1" indent="-214884" defTabSz="859536">
              <a:lnSpc>
                <a:spcPct val="81000"/>
              </a:lnSpc>
              <a:spcBef>
                <a:spcPts val="400"/>
              </a:spcBef>
              <a:buSzPct val="100000"/>
              <a:buFont typeface="Arial"/>
              <a:buChar char="•"/>
              <a:defRPr sz="2632">
                <a:solidFill>
                  <a:srgbClr val="535353"/>
                </a:solidFill>
                <a:latin typeface="Arial"/>
                <a:ea typeface="Arial"/>
                <a:cs typeface="Arial"/>
                <a:sym typeface="Arial"/>
              </a:defRPr>
            </a:pPr>
            <a:r>
              <a:t>Less bio-diversity may result in fewer pollinators and beneficial insects for your garden</a:t>
            </a:r>
          </a:p>
        </p:txBody>
      </p:sp>
      <p:sp>
        <p:nvSpPr>
          <p:cNvPr id="273" name="Rectangle 7">
            <a:extLst>
              <a:ext uri="{C183D7F6-B498-43B3-948B-1728B52AA6E4}">
                <adec:decorative xmlns:adec="http://schemas.microsoft.com/office/drawing/2017/decorative" val="1"/>
              </a:ext>
            </a:extLst>
          </p:cNvPr>
          <p:cNvSpPr/>
          <p:nvPr/>
        </p:nvSpPr>
        <p:spPr>
          <a:xfrm>
            <a:off x="962303" y="1390150"/>
            <a:ext cx="365295" cy="45720"/>
          </a:xfrm>
          <a:prstGeom prst="rect">
            <a:avLst/>
          </a:prstGeom>
          <a:blipFill>
            <a:blip r:embed="rId4"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grpSp>
        <p:nvGrpSpPr>
          <p:cNvPr id="276"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274"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5"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277" name="Picture 8">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sp>
        <p:nvSpPr>
          <p:cNvPr id="3" name="TextBox 2">
            <a:extLst>
              <a:ext uri="{FF2B5EF4-FFF2-40B4-BE49-F238E27FC236}">
                <a16:creationId xmlns:a16="http://schemas.microsoft.com/office/drawing/2014/main" id="{33B6E740-0AB5-1338-2440-78D0B05C37DB}"/>
              </a:ext>
            </a:extLst>
          </p:cNvPr>
          <p:cNvSpPr txBox="1"/>
          <p:nvPr/>
        </p:nvSpPr>
        <p:spPr>
          <a:xfrm>
            <a:off x="97909" y="6039241"/>
            <a:ext cx="1183215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Arial"/>
                <a:ea typeface="Arial"/>
                <a:cs typeface="Arial"/>
                <a:sym typeface="Arial"/>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Sources:  The Climate Change Garden by Morgan &amp; Stoddart(2023); </a:t>
            </a:r>
            <a:br>
              <a:rPr kumimoji="0" lang="en-US" sz="1200" b="0" i="0" u="none" strike="noStrike" kern="0" cap="none" spc="0" normalizeH="0" baseline="0" noProof="0" dirty="0">
                <a:ln>
                  <a:noFill/>
                </a:ln>
                <a:solidFill>
                  <a:srgbClr val="000000"/>
                </a:solidFill>
                <a:effectLst/>
                <a:uLnTx/>
                <a:uFillTx/>
                <a:latin typeface="Arial"/>
                <a:cs typeface="Arial"/>
                <a:sym typeface="Arial"/>
              </a:rPr>
            </a:br>
            <a:r>
              <a:rPr kumimoji="0" lang="en-US" sz="1200" b="0" i="0" u="none" strike="noStrike" kern="0" cap="none" spc="0" normalizeH="0" baseline="0" noProof="0" dirty="0">
                <a:ln>
                  <a:noFill/>
                </a:ln>
                <a:solidFill>
                  <a:srgbClr val="000000"/>
                </a:solidFill>
                <a:effectLst/>
                <a:uLnTx/>
                <a:uFillTx/>
                <a:latin typeface="Arial"/>
                <a:cs typeface="Arial"/>
                <a:sym typeface="Arial"/>
              </a:rPr>
              <a:t>Climate Friendly Gardening Tip Sheet #14, King County Master Gardeners,</a:t>
            </a:r>
            <a:br>
              <a:rPr kumimoji="0" lang="en-US" sz="1200" b="0" i="0" u="none" strike="noStrike" kern="0" cap="none" spc="0" normalizeH="0" baseline="0" noProof="0" dirty="0">
                <a:ln>
                  <a:noFill/>
                </a:ln>
                <a:solidFill>
                  <a:srgbClr val="000000"/>
                </a:solidFill>
                <a:effectLst/>
                <a:uLnTx/>
                <a:uFillTx/>
                <a:latin typeface="Arial"/>
                <a:cs typeface="Arial"/>
                <a:sym typeface="Arial"/>
              </a:rPr>
            </a:br>
            <a:r>
              <a:rPr kumimoji="0" lang="en-US" sz="800" b="0" i="0" u="sng" strike="noStrike" kern="0" cap="none" spc="0" normalizeH="0" baseline="0" noProof="0" dirty="0">
                <a:ln>
                  <a:noFill/>
                </a:ln>
                <a:solidFill>
                  <a:srgbClr val="0563C1"/>
                </a:solidFill>
                <a:effectLst/>
                <a:uLnTx/>
                <a:uFill>
                  <a:solidFill>
                    <a:srgbClr val="0563C1"/>
                  </a:solidFill>
                </a:uFill>
                <a:latin typeface="Arial"/>
                <a:cs typeface="Arial"/>
                <a:sym typeface="Arial"/>
                <a:hlinkClick r:id="rId7"/>
              </a:rPr>
              <a:t>https://www.epa.gov/climateimpacts/climate-change-impacts-ecosystems#:~:text=As%20a%20result%2C%20climate%20change,response%20to%20changing%20climatic%20conditions</a:t>
            </a:r>
          </a:p>
          <a:p>
            <a:pPr marL="0" marR="0" lvl="0" indent="0" algn="l" defTabSz="457200" rtl="0" eaLnBrk="1" fontAlgn="auto" latinLnBrk="0" hangingPunct="0">
              <a:lnSpc>
                <a:spcPct val="100000"/>
              </a:lnSpc>
              <a:spcBef>
                <a:spcPts val="0"/>
              </a:spcBef>
              <a:spcAft>
                <a:spcPts val="0"/>
              </a:spcAft>
              <a:buClrTx/>
              <a:buSzTx/>
              <a:buFontTx/>
              <a:buNone/>
              <a:tabLst/>
              <a:defRPr sz="1200">
                <a:latin typeface="Arial"/>
                <a:ea typeface="Arial"/>
                <a:cs typeface="Arial"/>
                <a:sym typeface="Arial"/>
              </a:defRPr>
            </a:pPr>
            <a:r>
              <a:rPr kumimoji="0" lang="en-US" sz="800" b="0" i="0" u="sng" strike="noStrike" kern="0" cap="none" spc="0" normalizeH="0" baseline="0" noProof="0" dirty="0">
                <a:ln>
                  <a:noFill/>
                </a:ln>
                <a:solidFill>
                  <a:srgbClr val="0563C1"/>
                </a:solidFill>
                <a:effectLst/>
                <a:uLnTx/>
                <a:uFill>
                  <a:solidFill>
                    <a:srgbClr val="0563C1"/>
                  </a:solidFill>
                </a:uFill>
                <a:latin typeface="Arial"/>
                <a:cs typeface="Arial"/>
                <a:sym typeface="Arial"/>
                <a:hlinkClick r:id="rId8"/>
              </a:rPr>
              <a:t>https://ugc.berkeley.edu/background-content/wind/</a:t>
            </a:r>
            <a:r>
              <a:rPr kumimoji="0" lang="en-US" sz="800" b="0" i="0" u="none" strike="noStrike" kern="0" cap="none" spc="0" normalizeH="0" baseline="0" noProof="0" dirty="0">
                <a:ln>
                  <a:noFill/>
                </a:ln>
                <a:solidFill>
                  <a:srgbClr val="000000"/>
                </a:solidFill>
                <a:effectLst/>
                <a:uLnTx/>
                <a:uFillTx/>
                <a:latin typeface="Arial"/>
                <a:cs typeface="Arial"/>
                <a:sym typeface="Arial"/>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284" name="Title 1"/>
          <p:cNvSpPr txBox="1">
            <a:spLocks noGrp="1"/>
          </p:cNvSpPr>
          <p:nvPr>
            <p:ph type="ctrTitle"/>
          </p:nvPr>
        </p:nvSpPr>
        <p:spPr>
          <a:xfrm>
            <a:off x="771748" y="669637"/>
            <a:ext cx="7077458" cy="914401"/>
          </a:xfrm>
          <a:prstGeom prst="rect">
            <a:avLst/>
          </a:prstGeom>
        </p:spPr>
        <p:txBody>
          <a:bodyPr lIns="0" tIns="0" rIns="0" bIns="0"/>
          <a:lstStyle>
            <a:lvl1pPr algn="l">
              <a:defRPr sz="4800">
                <a:solidFill>
                  <a:srgbClr val="AA0D35"/>
                </a:solidFill>
                <a:latin typeface="Arial"/>
                <a:ea typeface="Arial"/>
                <a:cs typeface="Arial"/>
                <a:sym typeface="Arial"/>
              </a:defRPr>
            </a:lvl1pPr>
          </a:lstStyle>
          <a:p>
            <a:r>
              <a:rPr dirty="0"/>
              <a:t>Be Intentional</a:t>
            </a:r>
          </a:p>
        </p:txBody>
      </p:sp>
      <p:sp>
        <p:nvSpPr>
          <p:cNvPr id="285" name="Rectangle 7">
            <a:extLst>
              <a:ext uri="{C183D7F6-B498-43B3-948B-1728B52AA6E4}">
                <adec:decorative xmlns:adec="http://schemas.microsoft.com/office/drawing/2017/decorative" val="1"/>
              </a:ext>
            </a:extLst>
          </p:cNvPr>
          <p:cNvSpPr/>
          <p:nvPr/>
        </p:nvSpPr>
        <p:spPr>
          <a:xfrm>
            <a:off x="771746" y="1678710"/>
            <a:ext cx="365295" cy="45720"/>
          </a:xfrm>
          <a:prstGeom prst="rect">
            <a:avLst/>
          </a:prstGeom>
          <a:blipFill>
            <a:blip r:embed="rId4"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grpSp>
        <p:nvGrpSpPr>
          <p:cNvPr id="288"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286"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87"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289" name="Picture 8">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19633" y="184703"/>
            <a:ext cx="729697" cy="729698"/>
          </a:xfrm>
          <a:prstGeom prst="rect">
            <a:avLst/>
          </a:prstGeom>
          <a:ln w="12700">
            <a:miter lim="400000"/>
          </a:ln>
        </p:spPr>
      </p:pic>
      <p:sp>
        <p:nvSpPr>
          <p:cNvPr id="290" name="TextBox 4"/>
          <p:cNvSpPr txBox="1"/>
          <p:nvPr/>
        </p:nvSpPr>
        <p:spPr>
          <a:xfrm>
            <a:off x="711940" y="2303827"/>
            <a:ext cx="3722901" cy="4236863"/>
          </a:xfrm>
          <a:prstGeom prst="rect">
            <a:avLst/>
          </a:prstGeom>
          <a:solidFill>
            <a:srgbClr val="E2F0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latin typeface="Arial"/>
                <a:ea typeface="Arial"/>
                <a:cs typeface="Arial"/>
                <a:sym typeface="Arial"/>
              </a:defRPr>
            </a:pPr>
            <a:r>
              <a:rPr dirty="0"/>
              <a:t> ”Resilience to climate change is defined as the capacity to </a:t>
            </a:r>
          </a:p>
          <a:p>
            <a:pPr lvl="1">
              <a:defRPr sz="2000">
                <a:latin typeface="Arial"/>
                <a:ea typeface="Arial"/>
                <a:cs typeface="Arial"/>
                <a:sym typeface="Arial"/>
              </a:defRPr>
            </a:pPr>
            <a:r>
              <a:rPr dirty="0"/>
              <a:t>prepare for, </a:t>
            </a:r>
          </a:p>
          <a:p>
            <a:pPr lvl="1">
              <a:defRPr sz="2000">
                <a:latin typeface="Arial"/>
                <a:ea typeface="Arial"/>
                <a:cs typeface="Arial"/>
                <a:sym typeface="Arial"/>
              </a:defRPr>
            </a:pPr>
            <a:r>
              <a:rPr dirty="0"/>
              <a:t>respond to, and </a:t>
            </a:r>
          </a:p>
          <a:p>
            <a:pPr lvl="1">
              <a:defRPr sz="2000">
                <a:latin typeface="Arial"/>
                <a:ea typeface="Arial"/>
                <a:cs typeface="Arial"/>
                <a:sym typeface="Arial"/>
              </a:defRPr>
            </a:pPr>
            <a:r>
              <a:rPr dirty="0"/>
              <a:t>recover from </a:t>
            </a:r>
          </a:p>
          <a:p>
            <a:pPr>
              <a:defRPr sz="2000">
                <a:latin typeface="Arial"/>
                <a:ea typeface="Arial"/>
                <a:cs typeface="Arial"/>
                <a:sym typeface="Arial"/>
              </a:defRPr>
            </a:pPr>
            <a:r>
              <a:rPr dirty="0"/>
              <a:t>the impacts of hazardous climatic events while incurring minimal damage to societal wellbeing, the economy and the environment. “</a:t>
            </a:r>
          </a:p>
          <a:p>
            <a:pPr algn="ctr">
              <a:defRPr sz="1200">
                <a:latin typeface="Arial"/>
                <a:ea typeface="Arial"/>
                <a:cs typeface="Arial"/>
                <a:sym typeface="Arial"/>
              </a:defRPr>
            </a:pPr>
            <a:endParaRPr dirty="0"/>
          </a:p>
          <a:p>
            <a:pPr algn="ctr">
              <a:defRPr sz="1200">
                <a:latin typeface="Arial"/>
                <a:ea typeface="Arial"/>
                <a:cs typeface="Arial"/>
                <a:sym typeface="Arial"/>
              </a:defRPr>
            </a:pPr>
            <a:endParaRPr dirty="0"/>
          </a:p>
          <a:p>
            <a:pPr>
              <a:defRPr sz="1400">
                <a:latin typeface="Arial"/>
                <a:ea typeface="Arial"/>
                <a:cs typeface="Arial"/>
                <a:sym typeface="Arial"/>
              </a:defRPr>
            </a:pPr>
            <a:r>
              <a:rPr u="sng" dirty="0" err="1">
                <a:solidFill>
                  <a:srgbClr val="0563C1"/>
                </a:solidFill>
                <a:uFill>
                  <a:solidFill>
                    <a:srgbClr val="0563C1"/>
                  </a:solidFill>
                </a:uFill>
                <a:hlinkClick r:id="rId7"/>
              </a:rPr>
              <a:t>Mehryar</a:t>
            </a:r>
            <a:r>
              <a:rPr u="sng" dirty="0">
                <a:solidFill>
                  <a:srgbClr val="0563C1"/>
                </a:solidFill>
                <a:uFill>
                  <a:solidFill>
                    <a:srgbClr val="0563C1"/>
                  </a:solidFill>
                </a:uFill>
                <a:hlinkClick r:id="rId7"/>
              </a:rPr>
              <a:t>, S </a:t>
            </a:r>
            <a:r>
              <a:rPr i="1" u="sng" dirty="0">
                <a:solidFill>
                  <a:srgbClr val="0563C1"/>
                </a:solidFill>
                <a:uFill>
                  <a:solidFill>
                    <a:srgbClr val="0563C1"/>
                  </a:solidFill>
                </a:uFill>
                <a:hlinkClick r:id="rId7"/>
              </a:rPr>
              <a:t>What is the difference between climate change adaptation and resilience? </a:t>
            </a:r>
            <a:r>
              <a:rPr u="sng" dirty="0">
                <a:solidFill>
                  <a:srgbClr val="0563C1"/>
                </a:solidFill>
                <a:uFill>
                  <a:solidFill>
                    <a:srgbClr val="0563C1"/>
                  </a:solidFill>
                </a:uFill>
                <a:hlinkClick r:id="rId7"/>
              </a:rPr>
              <a:t>(2022)</a:t>
            </a:r>
          </a:p>
        </p:txBody>
      </p:sp>
      <p:sp>
        <p:nvSpPr>
          <p:cNvPr id="291" name="TextBox 5"/>
          <p:cNvSpPr txBox="1"/>
          <p:nvPr/>
        </p:nvSpPr>
        <p:spPr>
          <a:xfrm>
            <a:off x="4732215" y="2309373"/>
            <a:ext cx="6587419" cy="1304825"/>
          </a:xfrm>
          <a:prstGeom prst="rect">
            <a:avLst/>
          </a:prstGeom>
          <a:solidFill>
            <a:srgbClr val="DEEBF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i="1">
                <a:latin typeface="Arial"/>
                <a:ea typeface="Arial"/>
                <a:cs typeface="Arial"/>
                <a:sym typeface="Arial"/>
              </a:defRPr>
            </a:pPr>
            <a:r>
              <a:t>“If you want to improve the climate resilience of your garden, you need more biodiversity, both in the soil and above the ground.”</a:t>
            </a:r>
          </a:p>
          <a:p>
            <a:pPr algn="ctr">
              <a:defRPr sz="1000">
                <a:latin typeface="Arial"/>
                <a:ea typeface="Arial"/>
                <a:cs typeface="Arial"/>
                <a:sym typeface="Arial"/>
              </a:defRPr>
            </a:pPr>
            <a:endParaRPr/>
          </a:p>
          <a:p>
            <a:pPr algn="ctr">
              <a:defRPr sz="1400">
                <a:latin typeface="Arial"/>
                <a:ea typeface="Arial"/>
                <a:cs typeface="Arial"/>
                <a:sym typeface="Arial"/>
              </a:defRPr>
            </a:pPr>
            <a:r>
              <a:t>Morgan &amp; Stoddart, </a:t>
            </a:r>
            <a:r>
              <a:rPr i="1"/>
              <a:t>The Climate Change Garden </a:t>
            </a:r>
            <a:r>
              <a:t>(2023)</a:t>
            </a:r>
          </a:p>
        </p:txBody>
      </p:sp>
      <p:sp>
        <p:nvSpPr>
          <p:cNvPr id="292" name="TextBox 9"/>
          <p:cNvSpPr txBox="1"/>
          <p:nvPr/>
        </p:nvSpPr>
        <p:spPr>
          <a:xfrm>
            <a:off x="5242454" y="4199142"/>
            <a:ext cx="5566940" cy="1635024"/>
          </a:xfrm>
          <a:prstGeom prst="rect">
            <a:avLst/>
          </a:prstGeom>
          <a:solidFill>
            <a:srgbClr val="FFF2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i="1">
                <a:latin typeface="Arial"/>
                <a:ea typeface="Arial"/>
                <a:cs typeface="Arial"/>
                <a:sym typeface="Arial"/>
              </a:defRPr>
            </a:pPr>
            <a:r>
              <a:t>“A billion tiny actions have brought us to the edge of environmental crisis.  And a billion tiny actions can pull us back from the brink.”</a:t>
            </a:r>
          </a:p>
          <a:p>
            <a:pPr>
              <a:defRPr>
                <a:latin typeface="Arial"/>
                <a:ea typeface="Arial"/>
                <a:cs typeface="Arial"/>
                <a:sym typeface="Arial"/>
              </a:defRPr>
            </a:pPr>
            <a:endParaRPr/>
          </a:p>
          <a:p>
            <a:pPr>
              <a:defRPr sz="1400">
                <a:latin typeface="Arial"/>
                <a:ea typeface="Arial"/>
                <a:cs typeface="Arial"/>
                <a:sym typeface="Arial"/>
              </a:defRPr>
            </a:pPr>
            <a:r>
              <a:t>Sally Nex, </a:t>
            </a:r>
            <a:r>
              <a:rPr u="sng"/>
              <a:t>How to Garden the Low Carbon Way: The steps you can take to help combat climate change. </a:t>
            </a:r>
            <a:r>
              <a:t>2021</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298" name="Title 1"/>
          <p:cNvSpPr txBox="1">
            <a:spLocks noGrp="1"/>
          </p:cNvSpPr>
          <p:nvPr>
            <p:ph type="ctrTitle"/>
          </p:nvPr>
        </p:nvSpPr>
        <p:spPr>
          <a:xfrm>
            <a:off x="995572" y="475702"/>
            <a:ext cx="8829307" cy="895464"/>
          </a:xfrm>
          <a:prstGeom prst="rect">
            <a:avLst/>
          </a:prstGeom>
        </p:spPr>
        <p:txBody>
          <a:bodyPr lIns="0" tIns="0" rIns="0" bIns="0"/>
          <a:lstStyle>
            <a:lvl1pPr algn="l">
              <a:defRPr sz="4800" spc="-200">
                <a:solidFill>
                  <a:srgbClr val="404040"/>
                </a:solidFill>
                <a:latin typeface="Arial"/>
                <a:ea typeface="Arial"/>
                <a:cs typeface="Arial"/>
                <a:sym typeface="Arial"/>
              </a:defRPr>
            </a:lvl1pPr>
          </a:lstStyle>
          <a:p>
            <a:r>
              <a:t>Vegetable Gardening with EASE</a:t>
            </a:r>
          </a:p>
        </p:txBody>
      </p:sp>
      <p:sp>
        <p:nvSpPr>
          <p:cNvPr id="299" name="Subtitle 2"/>
          <p:cNvSpPr txBox="1"/>
          <p:nvPr/>
        </p:nvSpPr>
        <p:spPr>
          <a:xfrm>
            <a:off x="1045465" y="2217616"/>
            <a:ext cx="9211056" cy="4582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4400">
                <a:latin typeface="Arial"/>
                <a:ea typeface="Arial"/>
                <a:cs typeface="Arial"/>
                <a:sym typeface="Arial"/>
              </a:defRPr>
            </a:pPr>
            <a:r>
              <a:t>E</a:t>
            </a:r>
            <a:r>
              <a:rPr sz="3600">
                <a:solidFill>
                  <a:srgbClr val="9E0605"/>
                </a:solidFill>
              </a:rPr>
              <a:t>valuate your carbon footprint</a:t>
            </a:r>
            <a:endParaRPr sz="3600">
              <a:solidFill>
                <a:srgbClr val="3B3838"/>
              </a:solidFill>
            </a:endParaRPr>
          </a:p>
          <a:p>
            <a:pPr defTabSz="914400">
              <a:lnSpc>
                <a:spcPct val="90000"/>
              </a:lnSpc>
              <a:spcBef>
                <a:spcPts val="1000"/>
              </a:spcBef>
              <a:defRPr sz="4400">
                <a:latin typeface="Arial"/>
                <a:ea typeface="Arial"/>
                <a:cs typeface="Arial"/>
                <a:sym typeface="Arial"/>
              </a:defRPr>
            </a:pPr>
            <a:r>
              <a:t>A</a:t>
            </a:r>
            <a:r>
              <a:rPr sz="3600">
                <a:solidFill>
                  <a:srgbClr val="9E0605"/>
                </a:solidFill>
              </a:rPr>
              <a:t>dapt to climate change realities</a:t>
            </a:r>
            <a:endParaRPr sz="2400"/>
          </a:p>
          <a:p>
            <a:pPr defTabSz="914400">
              <a:lnSpc>
                <a:spcPct val="90000"/>
              </a:lnSpc>
              <a:spcBef>
                <a:spcPts val="1000"/>
              </a:spcBef>
              <a:defRPr sz="4400">
                <a:latin typeface="Arial"/>
                <a:ea typeface="Arial"/>
                <a:cs typeface="Arial"/>
                <a:sym typeface="Arial"/>
              </a:defRPr>
            </a:pPr>
            <a:r>
              <a:t>S</a:t>
            </a:r>
            <a:r>
              <a:rPr sz="3600">
                <a:solidFill>
                  <a:srgbClr val="9E0605"/>
                </a:solidFill>
              </a:rPr>
              <a:t>ustain soil health</a:t>
            </a:r>
            <a:endParaRPr sz="2400"/>
          </a:p>
          <a:p>
            <a:pPr defTabSz="914400">
              <a:lnSpc>
                <a:spcPct val="90000"/>
              </a:lnSpc>
              <a:spcBef>
                <a:spcPts val="1000"/>
              </a:spcBef>
              <a:defRPr sz="4400">
                <a:latin typeface="Arial"/>
                <a:ea typeface="Arial"/>
                <a:cs typeface="Arial"/>
                <a:sym typeface="Arial"/>
              </a:defRPr>
            </a:pPr>
            <a:r>
              <a:t>E</a:t>
            </a:r>
            <a:r>
              <a:rPr sz="3600">
                <a:solidFill>
                  <a:srgbClr val="9E0605"/>
                </a:solidFill>
              </a:rPr>
              <a:t>njoy designing, planting and harvesting</a:t>
            </a:r>
            <a:endParaRPr sz="3200">
              <a:solidFill>
                <a:srgbClr val="9E0605"/>
              </a:solidFill>
            </a:endParaRPr>
          </a:p>
          <a:p>
            <a:pPr defTabSz="914400">
              <a:lnSpc>
                <a:spcPct val="90000"/>
              </a:lnSpc>
              <a:spcBef>
                <a:spcPts val="1000"/>
              </a:spcBef>
              <a:defRPr sz="2400">
                <a:solidFill>
                  <a:srgbClr val="9E0605"/>
                </a:solidFill>
                <a:latin typeface="Arial"/>
                <a:ea typeface="Arial"/>
                <a:cs typeface="Arial"/>
                <a:sym typeface="Arial"/>
              </a:defRPr>
            </a:pPr>
            <a:endParaRPr sz="3200">
              <a:solidFill>
                <a:srgbClr val="9E0605"/>
              </a:solidFill>
            </a:endParaRPr>
          </a:p>
          <a:p>
            <a:pPr defTabSz="914400">
              <a:lnSpc>
                <a:spcPct val="90000"/>
              </a:lnSpc>
              <a:spcBef>
                <a:spcPts val="1000"/>
              </a:spcBef>
              <a:defRPr sz="2400">
                <a:solidFill>
                  <a:srgbClr val="9E0605"/>
                </a:solidFill>
                <a:latin typeface="Arial"/>
                <a:ea typeface="Arial"/>
                <a:cs typeface="Arial"/>
                <a:sym typeface="Arial"/>
              </a:defRPr>
            </a:pPr>
            <a:endParaRPr sz="3200">
              <a:solidFill>
                <a:srgbClr val="9E0605"/>
              </a:solidFill>
            </a:endParaRPr>
          </a:p>
          <a:p>
            <a:pPr defTabSz="914400">
              <a:lnSpc>
                <a:spcPct val="90000"/>
              </a:lnSpc>
              <a:spcBef>
                <a:spcPts val="1000"/>
              </a:spcBef>
              <a:defRPr sz="2400">
                <a:solidFill>
                  <a:srgbClr val="9E0605"/>
                </a:solidFill>
                <a:latin typeface="Arial"/>
                <a:ea typeface="Arial"/>
                <a:cs typeface="Arial"/>
                <a:sym typeface="Arial"/>
              </a:defRPr>
            </a:pPr>
            <a:endParaRPr sz="3200">
              <a:solidFill>
                <a:srgbClr val="9E0605"/>
              </a:solidFill>
            </a:endParaRPr>
          </a:p>
        </p:txBody>
      </p:sp>
      <p:sp>
        <p:nvSpPr>
          <p:cNvPr id="300" name="Rectangle 7">
            <a:extLst>
              <a:ext uri="{C183D7F6-B498-43B3-948B-1728B52AA6E4}">
                <adec:decorative xmlns:adec="http://schemas.microsoft.com/office/drawing/2017/decorative" val="1"/>
              </a:ext>
            </a:extLst>
          </p:cNvPr>
          <p:cNvSpPr/>
          <p:nvPr/>
        </p:nvSpPr>
        <p:spPr>
          <a:xfrm>
            <a:off x="1004526" y="1395245"/>
            <a:ext cx="365295" cy="45720"/>
          </a:xfrm>
          <a:prstGeom prst="rect">
            <a:avLst/>
          </a:prstGeom>
          <a:blipFill>
            <a:blip r:embed="rId4"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grpSp>
        <p:nvGrpSpPr>
          <p:cNvPr id="303"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01"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2"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04" name="Picture 3">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19633" y="184703"/>
            <a:ext cx="729697" cy="72969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18" name="Carbon Footprint in the yard…"/>
          <p:cNvSpPr txBox="1">
            <a:spLocks noGrp="1"/>
          </p:cNvSpPr>
          <p:nvPr>
            <p:ph type="title"/>
          </p:nvPr>
        </p:nvSpPr>
        <p:spPr>
          <a:xfrm>
            <a:off x="691170" y="97647"/>
            <a:ext cx="8829307" cy="895464"/>
          </a:xfrm>
          <a:prstGeom prst="rect">
            <a:avLst/>
          </a:prstGeom>
        </p:spPr>
        <p:txBody>
          <a:bodyPr lIns="0" tIns="0" rIns="0" bIns="0"/>
          <a:lstStyle>
            <a:lvl1pPr>
              <a:defRPr sz="4800" spc="-200">
                <a:solidFill>
                  <a:srgbClr val="404040"/>
                </a:solidFill>
                <a:latin typeface="Arial"/>
                <a:ea typeface="Arial"/>
                <a:cs typeface="Arial"/>
                <a:sym typeface="Arial"/>
              </a:defRPr>
            </a:lvl1pPr>
          </a:lstStyle>
          <a:p>
            <a:r>
              <a:t>Carbon Footprint in the yard…</a:t>
            </a:r>
          </a:p>
        </p:txBody>
      </p:sp>
      <p:sp>
        <p:nvSpPr>
          <p:cNvPr id="310" name="Content Placeholder 2"/>
          <p:cNvSpPr txBox="1">
            <a:spLocks noGrp="1"/>
          </p:cNvSpPr>
          <p:nvPr>
            <p:ph type="body" sz="quarter" idx="1"/>
          </p:nvPr>
        </p:nvSpPr>
        <p:spPr>
          <a:xfrm>
            <a:off x="289473" y="1381081"/>
            <a:ext cx="3359174" cy="3774099"/>
          </a:xfrm>
          <a:prstGeom prst="rect">
            <a:avLst/>
          </a:prstGeom>
          <a:solidFill>
            <a:srgbClr val="FBE5D6"/>
          </a:solidFill>
        </p:spPr>
        <p:txBody>
          <a:bodyPr/>
          <a:lstStyle/>
          <a:p>
            <a:pPr marL="0" indent="0" algn="ctr">
              <a:buSzTx/>
              <a:buNone/>
              <a:defRPr sz="2400" i="1">
                <a:solidFill>
                  <a:srgbClr val="2B2B2B"/>
                </a:solidFill>
                <a:latin typeface="Arial"/>
                <a:ea typeface="Arial"/>
                <a:cs typeface="Arial"/>
                <a:sym typeface="Arial"/>
              </a:defRPr>
            </a:pPr>
            <a:r>
              <a:t>“</a:t>
            </a:r>
            <a:r>
              <a:rPr b="1"/>
              <a:t>Carbon footprint</a:t>
            </a:r>
            <a:r>
              <a:t>: </a:t>
            </a:r>
            <a:br/>
            <a:r>
              <a:t>the amount of greenhouse gases and specifically carbon dioxide emitted by something (such as a person’s activities or a product’s manufacture and transport) during a given period”</a:t>
            </a:r>
            <a:br/>
            <a:r>
              <a:t>     </a:t>
            </a:r>
            <a:r>
              <a:rPr sz="2000"/>
              <a:t>Merriam Webster</a:t>
            </a:r>
          </a:p>
        </p:txBody>
      </p:sp>
      <p:sp>
        <p:nvSpPr>
          <p:cNvPr id="311" name="Text Placeholder 3"/>
          <p:cNvSpPr>
            <a:spLocks noGrp="1"/>
          </p:cNvSpPr>
          <p:nvPr>
            <p:ph type="body" idx="21"/>
          </p:nvPr>
        </p:nvSpPr>
        <p:spPr>
          <a:xfrm>
            <a:off x="4153530" y="1252590"/>
            <a:ext cx="7266432" cy="54766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85750" indent="-285750">
              <a:defRPr sz="2000">
                <a:solidFill>
                  <a:srgbClr val="535353"/>
                </a:solidFill>
                <a:latin typeface="Arial"/>
                <a:ea typeface="Arial"/>
                <a:cs typeface="Arial"/>
                <a:sym typeface="Arial"/>
              </a:defRPr>
            </a:pPr>
            <a:r>
              <a:t>Gas Powered Equipment</a:t>
            </a:r>
          </a:p>
          <a:p>
            <a:pPr marL="742950" lvl="1" indent="-285750">
              <a:spcBef>
                <a:spcPts val="500"/>
              </a:spcBef>
              <a:defRPr sz="2000">
                <a:solidFill>
                  <a:srgbClr val="535353"/>
                </a:solidFill>
                <a:latin typeface="Arial"/>
                <a:ea typeface="Arial"/>
                <a:cs typeface="Arial"/>
                <a:sym typeface="Arial"/>
              </a:defRPr>
            </a:pPr>
            <a:r>
              <a:t>An average gas-powered lawn mower puts 90 pounds of carbon dioxide—and 50 pounds of other pollutants—into the air every year</a:t>
            </a:r>
            <a:endParaRPr sz="1400"/>
          </a:p>
          <a:p>
            <a:pPr marL="285750" indent="-285750">
              <a:defRPr sz="2000">
                <a:solidFill>
                  <a:srgbClr val="535353"/>
                </a:solidFill>
                <a:latin typeface="Arial"/>
                <a:ea typeface="Arial"/>
                <a:cs typeface="Arial"/>
                <a:sym typeface="Arial"/>
              </a:defRPr>
            </a:pPr>
            <a:r>
              <a:t>Synthetic Fertilizers &amp; Pesticides</a:t>
            </a:r>
          </a:p>
          <a:p>
            <a:pPr marL="742950" lvl="1" indent="-285750">
              <a:spcBef>
                <a:spcPts val="500"/>
              </a:spcBef>
              <a:defRPr sz="2000">
                <a:solidFill>
                  <a:srgbClr val="535353"/>
                </a:solidFill>
                <a:latin typeface="Arial"/>
                <a:ea typeface="Arial"/>
                <a:cs typeface="Arial"/>
                <a:sym typeface="Arial"/>
              </a:defRPr>
            </a:pPr>
            <a:r>
              <a:t>Consider the carbon footprint involved with the manufacturing, packaging and transporting</a:t>
            </a:r>
            <a:endParaRPr sz="1400"/>
          </a:p>
          <a:p>
            <a:pPr marL="742950" lvl="1" indent="-285750">
              <a:spcBef>
                <a:spcPts val="500"/>
              </a:spcBef>
              <a:defRPr sz="2000">
                <a:solidFill>
                  <a:srgbClr val="535353"/>
                </a:solidFill>
                <a:latin typeface="Arial"/>
                <a:ea typeface="Arial"/>
                <a:cs typeface="Arial"/>
                <a:sym typeface="Arial"/>
              </a:defRPr>
            </a:pPr>
            <a:r>
              <a:t>Application emits potent greenhouse gas nitrous oxide into the air</a:t>
            </a:r>
            <a:endParaRPr sz="1400"/>
          </a:p>
          <a:p>
            <a:pPr marL="1200150" lvl="2" indent="-285750">
              <a:spcBef>
                <a:spcPts val="500"/>
              </a:spcBef>
              <a:defRPr sz="1800">
                <a:solidFill>
                  <a:srgbClr val="535353"/>
                </a:solidFill>
                <a:latin typeface="Arial"/>
                <a:ea typeface="Arial"/>
                <a:cs typeface="Arial"/>
                <a:sym typeface="Arial"/>
              </a:defRPr>
            </a:pPr>
            <a:r>
              <a:t>“For every 2.25  lb of fertilizer you scatter on the garden, you add about 6 lb of greenhouse gases to the atmosphere.”</a:t>
            </a:r>
          </a:p>
          <a:p>
            <a:pPr marL="285750" indent="-285750">
              <a:defRPr sz="2000">
                <a:solidFill>
                  <a:srgbClr val="535353"/>
                </a:solidFill>
                <a:latin typeface="Arial"/>
                <a:ea typeface="Arial"/>
                <a:cs typeface="Arial"/>
                <a:sym typeface="Arial"/>
              </a:defRPr>
            </a:pPr>
            <a:r>
              <a:t>Potting soil &amp; seed starting mixes that include Peat Moss</a:t>
            </a:r>
          </a:p>
          <a:p>
            <a:pPr marL="742950" lvl="1" indent="-285750">
              <a:spcBef>
                <a:spcPts val="500"/>
              </a:spcBef>
              <a:defRPr sz="2000">
                <a:solidFill>
                  <a:srgbClr val="535353"/>
                </a:solidFill>
                <a:latin typeface="Arial"/>
                <a:ea typeface="Arial"/>
                <a:cs typeface="Arial"/>
                <a:sym typeface="Arial"/>
              </a:defRPr>
            </a:pPr>
            <a:r>
              <a:t>Peat bogs store large amounts of carbon. </a:t>
            </a:r>
            <a:br/>
            <a:r>
              <a:t>(408 megatons a year)</a:t>
            </a:r>
            <a:endParaRPr sz="1400"/>
          </a:p>
          <a:p>
            <a:pPr marL="742950" lvl="1" indent="-285750">
              <a:spcBef>
                <a:spcPts val="500"/>
              </a:spcBef>
              <a:defRPr sz="2000">
                <a:solidFill>
                  <a:srgbClr val="535353"/>
                </a:solidFill>
                <a:latin typeface="Arial"/>
                <a:ea typeface="Arial"/>
                <a:cs typeface="Arial"/>
                <a:sym typeface="Arial"/>
              </a:defRPr>
            </a:pPr>
            <a:r>
              <a:t>Using alternatives to Peat Moss leaves peat bogs undisturbed and they retain CO 2.</a:t>
            </a:r>
          </a:p>
        </p:txBody>
      </p:sp>
      <p:sp>
        <p:nvSpPr>
          <p:cNvPr id="312" name="TextBox 5"/>
          <p:cNvSpPr txBox="1"/>
          <p:nvPr/>
        </p:nvSpPr>
        <p:spPr>
          <a:xfrm>
            <a:off x="3980936" y="6541117"/>
            <a:ext cx="5846822"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latin typeface="Arial"/>
                <a:ea typeface="Arial"/>
                <a:cs typeface="Arial"/>
                <a:sym typeface="Arial"/>
              </a:defRPr>
            </a:pPr>
            <a:r>
              <a:t>WSU Extension King County Tip Sheet #14 &amp; </a:t>
            </a:r>
            <a:r>
              <a:rPr i="1" u="sng"/>
              <a:t>How to Garden the Low Carbon Way</a:t>
            </a:r>
          </a:p>
        </p:txBody>
      </p:sp>
      <p:grpSp>
        <p:nvGrpSpPr>
          <p:cNvPr id="315" name="Rectangle 4">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13"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14"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16" name="Picture 6">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276194" y="164972"/>
            <a:ext cx="729697" cy="729698"/>
          </a:xfrm>
          <a:prstGeom prst="rect">
            <a:avLst/>
          </a:prstGeom>
          <a:ln w="12700">
            <a:miter lim="400000"/>
          </a:ln>
        </p:spPr>
      </p:pic>
      <p:sp>
        <p:nvSpPr>
          <p:cNvPr id="319" name="Rectangle 7">
            <a:extLst>
              <a:ext uri="{C183D7F6-B498-43B3-948B-1728B52AA6E4}">
                <adec:decorative xmlns:adec="http://schemas.microsoft.com/office/drawing/2017/decorative" val="1"/>
              </a:ext>
            </a:extLst>
          </p:cNvPr>
          <p:cNvSpPr/>
          <p:nvPr/>
        </p:nvSpPr>
        <p:spPr>
          <a:xfrm>
            <a:off x="766973" y="989475"/>
            <a:ext cx="365295" cy="45720"/>
          </a:xfrm>
          <a:prstGeom prst="rect">
            <a:avLst/>
          </a:prstGeom>
          <a:blipFill>
            <a:blip r:embed="rId6"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24" name="Title 1"/>
          <p:cNvSpPr txBox="1">
            <a:spLocks noGrp="1"/>
          </p:cNvSpPr>
          <p:nvPr>
            <p:ph type="title"/>
          </p:nvPr>
        </p:nvSpPr>
        <p:spPr>
          <a:xfrm>
            <a:off x="426435" y="136185"/>
            <a:ext cx="10290249" cy="729698"/>
          </a:xfrm>
          <a:prstGeom prst="rect">
            <a:avLst/>
          </a:prstGeom>
        </p:spPr>
        <p:txBody>
          <a:bodyPr anchor="t">
            <a:normAutofit fontScale="90000"/>
          </a:bodyPr>
          <a:lstStyle>
            <a:lvl1pPr defTabSz="877823">
              <a:defRPr sz="4224">
                <a:solidFill>
                  <a:srgbClr val="535353"/>
                </a:solidFill>
                <a:latin typeface="Arial"/>
                <a:ea typeface="Arial"/>
                <a:cs typeface="Arial"/>
                <a:sym typeface="Arial"/>
              </a:defRPr>
            </a:lvl1pPr>
          </a:lstStyle>
          <a:p>
            <a:r>
              <a:rPr dirty="0"/>
              <a:t>Carbon Footprint of Store Bought Produce: </a:t>
            </a:r>
          </a:p>
        </p:txBody>
      </p:sp>
      <p:pic>
        <p:nvPicPr>
          <p:cNvPr id="326" name="Content Placeholder 6" descr="Chart stating the carbon footprint created by commercial production of various vegetab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68" y="1113657"/>
            <a:ext cx="5832232" cy="4630686"/>
          </a:xfrm>
          <a:prstGeom prst="rect">
            <a:avLst/>
          </a:prstGeom>
          <a:ln w="12700">
            <a:miter lim="400000"/>
          </a:ln>
        </p:spPr>
      </p:pic>
      <p:sp>
        <p:nvSpPr>
          <p:cNvPr id="332" name="TextBox 6"/>
          <p:cNvSpPr txBox="1"/>
          <p:nvPr/>
        </p:nvSpPr>
        <p:spPr>
          <a:xfrm>
            <a:off x="211659" y="6158809"/>
            <a:ext cx="8591288" cy="506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latin typeface="Arial"/>
                <a:ea typeface="Arial"/>
                <a:cs typeface="Arial"/>
                <a:sym typeface="Arial"/>
              </a:defRPr>
            </a:pPr>
            <a:r>
              <a:rPr dirty="0"/>
              <a:t>Source: The Impactful Ninja: </a:t>
            </a:r>
            <a:br>
              <a:rPr dirty="0"/>
            </a:br>
            <a:r>
              <a:rPr u="sng" dirty="0">
                <a:solidFill>
                  <a:srgbClr val="0563C1"/>
                </a:solidFill>
                <a:uFill>
                  <a:solidFill>
                    <a:srgbClr val="0563C1"/>
                  </a:solidFill>
                </a:uFill>
                <a:hlinkClick r:id="rId5"/>
              </a:rPr>
              <a:t>https://impactful.ninja/what-is-the-carbon-footprint-of-lettuce</a:t>
            </a:r>
            <a:r>
              <a:rPr dirty="0"/>
              <a:t> #:~:text=The%20overall%20carbon%20footprint%20of%20lettuce%20is%200.26%20kg%20(0.57,%2C%20cucumber%2C%20and%20bell%20pepper.</a:t>
            </a:r>
          </a:p>
        </p:txBody>
      </p:sp>
      <p:sp>
        <p:nvSpPr>
          <p:cNvPr id="325" name="Content Placeholder 10"/>
          <p:cNvSpPr txBox="1"/>
          <p:nvPr/>
        </p:nvSpPr>
        <p:spPr>
          <a:xfrm>
            <a:off x="6390466" y="1121249"/>
            <a:ext cx="5032498" cy="3395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914400">
              <a:lnSpc>
                <a:spcPct val="90000"/>
              </a:lnSpc>
              <a:spcBef>
                <a:spcPts val="1000"/>
              </a:spcBef>
              <a:defRPr sz="2400">
                <a:solidFill>
                  <a:srgbClr val="535353"/>
                </a:solidFill>
                <a:latin typeface="Arial"/>
                <a:ea typeface="Arial"/>
                <a:cs typeface="Arial"/>
                <a:sym typeface="Arial"/>
              </a:defRPr>
            </a:pPr>
            <a:r>
              <a:rPr dirty="0"/>
              <a:t>Consider Lettuce</a:t>
            </a:r>
            <a:endParaRPr sz="3200" dirty="0"/>
          </a:p>
          <a:p>
            <a:pPr marL="228600" indent="-228600" defTabSz="914400">
              <a:lnSpc>
                <a:spcPct val="90000"/>
              </a:lnSpc>
              <a:spcBef>
                <a:spcPts val="1000"/>
              </a:spcBef>
              <a:buSzPct val="100000"/>
              <a:buFont typeface="Arial"/>
              <a:buChar char="•"/>
              <a:defRPr>
                <a:solidFill>
                  <a:srgbClr val="535353"/>
                </a:solidFill>
                <a:latin typeface="Arial"/>
                <a:ea typeface="Arial"/>
                <a:cs typeface="Arial"/>
                <a:sym typeface="Arial"/>
              </a:defRPr>
            </a:pPr>
            <a:r>
              <a:rPr dirty="0"/>
              <a:t>90% of lettuce comes is transported from California and Arizona</a:t>
            </a:r>
            <a:endParaRPr sz="3200" dirty="0"/>
          </a:p>
          <a:p>
            <a:pPr marL="228600" indent="-228600" defTabSz="914400">
              <a:lnSpc>
                <a:spcPct val="90000"/>
              </a:lnSpc>
              <a:spcBef>
                <a:spcPts val="1000"/>
              </a:spcBef>
              <a:buSzPct val="100000"/>
              <a:buFont typeface="Arial"/>
              <a:buChar char="•"/>
              <a:defRPr>
                <a:solidFill>
                  <a:srgbClr val="535353"/>
                </a:solidFill>
                <a:latin typeface="Arial"/>
                <a:ea typeface="Arial"/>
                <a:cs typeface="Arial"/>
                <a:sym typeface="Arial"/>
              </a:defRPr>
            </a:pPr>
            <a:r>
              <a:rPr dirty="0"/>
              <a:t>Transported in special refrigerated trucks that emit more particulate matter and nitrogen oxides than most diesel trucks</a:t>
            </a:r>
            <a:endParaRPr sz="3200" dirty="0"/>
          </a:p>
          <a:p>
            <a:pPr marL="228600" indent="-228600" defTabSz="914400">
              <a:lnSpc>
                <a:spcPct val="90000"/>
              </a:lnSpc>
              <a:spcBef>
                <a:spcPts val="1000"/>
              </a:spcBef>
              <a:buSzPct val="100000"/>
              <a:buFont typeface="Arial"/>
              <a:buChar char="•"/>
              <a:defRPr>
                <a:solidFill>
                  <a:srgbClr val="535353"/>
                </a:solidFill>
                <a:latin typeface="Arial"/>
                <a:ea typeface="Arial"/>
                <a:cs typeface="Arial"/>
                <a:sym typeface="Arial"/>
              </a:defRPr>
            </a:pPr>
            <a:r>
              <a:rPr dirty="0"/>
              <a:t>Often lettuce is packaged in plastic- has a carbon footprint and is hard to recycle</a:t>
            </a:r>
            <a:endParaRPr sz="3200" dirty="0"/>
          </a:p>
          <a:p>
            <a:pPr marL="228600" indent="-228600" defTabSz="914400">
              <a:lnSpc>
                <a:spcPct val="90000"/>
              </a:lnSpc>
              <a:spcBef>
                <a:spcPts val="1000"/>
              </a:spcBef>
              <a:buSzPct val="100000"/>
              <a:buFont typeface="Arial"/>
              <a:buChar char="•"/>
              <a:defRPr>
                <a:solidFill>
                  <a:srgbClr val="535353"/>
                </a:solidFill>
                <a:latin typeface="Arial"/>
                <a:ea typeface="Arial"/>
                <a:cs typeface="Arial"/>
                <a:sym typeface="Arial"/>
              </a:defRPr>
            </a:pPr>
            <a:r>
              <a:rPr dirty="0"/>
              <a:t>40% of bagged lettuce is wasted annually; if put in the landfill releases CO2 (methane gas)</a:t>
            </a:r>
          </a:p>
        </p:txBody>
      </p:sp>
      <p:sp>
        <p:nvSpPr>
          <p:cNvPr id="327" name="TextBox 13"/>
          <p:cNvSpPr txBox="1"/>
          <p:nvPr/>
        </p:nvSpPr>
        <p:spPr>
          <a:xfrm>
            <a:off x="6316431" y="4445275"/>
            <a:ext cx="5588393" cy="1845257"/>
          </a:xfrm>
          <a:prstGeom prst="rect">
            <a:avLst/>
          </a:prstGeom>
          <a:solidFill>
            <a:srgbClr val="CF312A">
              <a:alpha val="29902"/>
            </a:srgbClr>
          </a:solidFill>
          <a:ln>
            <a:solidFill>
              <a:srgbClr val="C5E0B4"/>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latin typeface="Arial"/>
                <a:ea typeface="Arial"/>
                <a:cs typeface="Arial"/>
                <a:sym typeface="Arial"/>
              </a:defRPr>
            </a:pPr>
            <a:r>
              <a:t>Reduction in Carbon Footprint</a:t>
            </a:r>
          </a:p>
          <a:p>
            <a:pPr>
              <a:defRPr sz="2000">
                <a:latin typeface="Arial"/>
                <a:ea typeface="Arial"/>
                <a:cs typeface="Arial"/>
                <a:sym typeface="Arial"/>
              </a:defRPr>
            </a:pPr>
            <a:r>
              <a:t>If you grow lettuce in your garden,</a:t>
            </a:r>
          </a:p>
          <a:p>
            <a:pPr marL="285750" indent="-285750">
              <a:buSzPct val="100000"/>
              <a:buFont typeface="Arial"/>
              <a:buChar char="•"/>
              <a:defRPr sz="2000">
                <a:latin typeface="Arial"/>
                <a:ea typeface="Arial"/>
                <a:cs typeface="Arial"/>
                <a:sym typeface="Arial"/>
              </a:defRPr>
            </a:pPr>
            <a:r>
              <a:t>Use your feet for transport</a:t>
            </a:r>
          </a:p>
          <a:p>
            <a:pPr marL="285750" indent="-285750">
              <a:buSzPct val="100000"/>
              <a:buFont typeface="Arial"/>
              <a:buChar char="•"/>
              <a:defRPr sz="2000">
                <a:latin typeface="Arial"/>
                <a:ea typeface="Arial"/>
                <a:cs typeface="Arial"/>
                <a:sym typeface="Arial"/>
              </a:defRPr>
            </a:pPr>
            <a:r>
              <a:t>Harvest as you use it</a:t>
            </a:r>
          </a:p>
          <a:p>
            <a:pPr marL="285750" indent="-285750">
              <a:buSzPct val="100000"/>
              <a:buFont typeface="Arial"/>
              <a:buChar char="•"/>
              <a:defRPr sz="2000">
                <a:latin typeface="Arial"/>
                <a:ea typeface="Arial"/>
                <a:cs typeface="Arial"/>
                <a:sym typeface="Arial"/>
              </a:defRPr>
            </a:pPr>
            <a:r>
              <a:t>Refrigerate it in a reused bag or a bowl</a:t>
            </a:r>
          </a:p>
          <a:p>
            <a:pPr marL="285750" indent="-285750">
              <a:buSzPct val="100000"/>
              <a:buFont typeface="Arial"/>
              <a:buChar char="•"/>
              <a:defRPr sz="2000">
                <a:latin typeface="Arial"/>
                <a:ea typeface="Arial"/>
                <a:cs typeface="Arial"/>
                <a:sym typeface="Arial"/>
              </a:defRPr>
            </a:pPr>
            <a:r>
              <a:t>If it goes bad, add it in your compost</a:t>
            </a:r>
          </a:p>
        </p:txBody>
      </p:sp>
      <p:grpSp>
        <p:nvGrpSpPr>
          <p:cNvPr id="330" name="Rectangle 2">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28" name="Rectangle"/>
            <p:cNvSpPr/>
            <p:nvPr/>
          </p:nvSpPr>
          <p:spPr>
            <a:xfrm>
              <a:off x="0" y="127000"/>
              <a:ext cx="12192000" cy="91441"/>
            </a:xfrm>
            <a:prstGeom prst="rect">
              <a:avLst/>
            </a:prstGeom>
            <a:blipFill rotWithShape="1">
              <a:blip r:embed="rId6">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29"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31" name="Picture 5">
            <a:extLst>
              <a:ext uri="{C183D7F6-B498-43B3-948B-1728B52AA6E4}">
                <adec:decorative xmlns:adec="http://schemas.microsoft.com/office/drawing/2017/decorative" val="1"/>
              </a:ext>
            </a:extLst>
          </p:cNvPr>
          <p:cNvPicPr>
            <a:picLocks noChangeAspect="1"/>
          </p:cNvPicPr>
          <p:nvPr/>
        </p:nvPicPr>
        <p:blipFill>
          <a:blip r:embed="rId7"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sp>
        <p:nvSpPr>
          <p:cNvPr id="333" name="Rectangle 7">
            <a:extLst>
              <a:ext uri="{C183D7F6-B498-43B3-948B-1728B52AA6E4}">
                <adec:decorative xmlns:adec="http://schemas.microsoft.com/office/drawing/2017/decorative" val="1"/>
              </a:ext>
            </a:extLst>
          </p:cNvPr>
          <p:cNvSpPr/>
          <p:nvPr/>
        </p:nvSpPr>
        <p:spPr>
          <a:xfrm>
            <a:off x="570007" y="806287"/>
            <a:ext cx="365295" cy="45720"/>
          </a:xfrm>
          <a:prstGeom prst="rect">
            <a:avLst/>
          </a:prstGeom>
          <a:blipFill>
            <a:blip r:embed="rId8"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39" name="Title 4" descr="Link to website to calculation your diet's carbon footprint"/>
          <p:cNvSpPr txBox="1">
            <a:spLocks noGrp="1"/>
          </p:cNvSpPr>
          <p:nvPr>
            <p:ph type="title"/>
          </p:nvPr>
        </p:nvSpPr>
        <p:spPr>
          <a:xfrm>
            <a:off x="167639" y="1669669"/>
            <a:ext cx="3380234" cy="2451228"/>
          </a:xfrm>
          <a:prstGeom prst="rect">
            <a:avLst/>
          </a:prstGeom>
        </p:spPr>
        <p:txBody>
          <a:bodyPr/>
          <a:lstStyle/>
          <a:p>
            <a:pPr algn="ctr" defTabSz="896111">
              <a:defRPr sz="3822">
                <a:latin typeface="Arial"/>
                <a:ea typeface="Arial"/>
                <a:cs typeface="Arial"/>
                <a:sym typeface="Arial"/>
              </a:defRPr>
            </a:pPr>
            <a:r>
              <a:rPr u="sng" dirty="0">
                <a:solidFill>
                  <a:srgbClr val="0563C1"/>
                </a:solidFill>
                <a:uFill>
                  <a:solidFill>
                    <a:srgbClr val="0563C1"/>
                  </a:solidFill>
                </a:uFill>
                <a:hlinkClick r:id="rId4"/>
              </a:rPr>
              <a:t>Check out your Diet’s Carbon Footprint</a:t>
            </a:r>
            <a:br>
              <a:rPr dirty="0"/>
            </a:br>
            <a:endParaRPr dirty="0"/>
          </a:p>
        </p:txBody>
      </p:sp>
      <p:sp>
        <p:nvSpPr>
          <p:cNvPr id="345" name="TextBox 5"/>
          <p:cNvSpPr txBox="1"/>
          <p:nvPr/>
        </p:nvSpPr>
        <p:spPr>
          <a:xfrm>
            <a:off x="6752" y="6472628"/>
            <a:ext cx="4936237"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Arial"/>
                <a:ea typeface="Arial"/>
                <a:cs typeface="Arial"/>
                <a:sym typeface="Arial"/>
              </a:defRPr>
            </a:lvl1pPr>
          </a:lstStyle>
          <a:p>
            <a:r>
              <a:rPr dirty="0"/>
              <a:t>Source: https://www.bbc.com/news/science-environment-46459714</a:t>
            </a:r>
          </a:p>
        </p:txBody>
      </p:sp>
      <p:pic>
        <p:nvPicPr>
          <p:cNvPr id="340" name="Content Placeholder 6" descr="Screenshot of carbon calculato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771" y="99885"/>
            <a:ext cx="3746775" cy="6666676"/>
          </a:xfrm>
          <a:prstGeom prst="rect">
            <a:avLst/>
          </a:prstGeom>
          <a:ln w="12700">
            <a:miter lim="400000"/>
          </a:ln>
        </p:spPr>
      </p:pic>
      <p:grpSp>
        <p:nvGrpSpPr>
          <p:cNvPr id="343" name="Rectangle 2">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41" name="Rectangle"/>
            <p:cNvSpPr/>
            <p:nvPr/>
          </p:nvSpPr>
          <p:spPr>
            <a:xfrm>
              <a:off x="0" y="127000"/>
              <a:ext cx="12192000" cy="91441"/>
            </a:xfrm>
            <a:prstGeom prst="rect">
              <a:avLst/>
            </a:prstGeom>
            <a:blipFill rotWithShape="1">
              <a:blip r:embed="rId6">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42"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44" name="Picture 3">
            <a:extLst>
              <a:ext uri="{C183D7F6-B498-43B3-948B-1728B52AA6E4}">
                <adec:decorative xmlns:adec="http://schemas.microsoft.com/office/drawing/2017/decorative" val="1"/>
              </a:ext>
            </a:extLst>
          </p:cNvPr>
          <p:cNvPicPr>
            <a:picLocks noChangeAspect="1"/>
          </p:cNvPicPr>
          <p:nvPr/>
        </p:nvPicPr>
        <p:blipFill>
          <a:blip r:embed="rId7"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51" name="Title 1"/>
          <p:cNvSpPr txBox="1">
            <a:spLocks noGrp="1"/>
          </p:cNvSpPr>
          <p:nvPr>
            <p:ph type="title"/>
          </p:nvPr>
        </p:nvSpPr>
        <p:spPr>
          <a:prstGeom prst="rect">
            <a:avLst/>
          </a:prstGeom>
        </p:spPr>
        <p:txBody>
          <a:bodyPr lIns="0" tIns="0" rIns="0" bIns="0"/>
          <a:lstStyle/>
          <a:p>
            <a:pPr>
              <a:defRPr sz="6600">
                <a:latin typeface="Arial"/>
                <a:ea typeface="Arial"/>
                <a:cs typeface="Arial"/>
                <a:sym typeface="Arial"/>
              </a:defRPr>
            </a:pPr>
            <a:r>
              <a:rPr dirty="0"/>
              <a:t>A</a:t>
            </a:r>
            <a:r>
              <a:rPr sz="5400" dirty="0">
                <a:solidFill>
                  <a:srgbClr val="9E0605"/>
                </a:solidFill>
              </a:rPr>
              <a:t>dapt: Too Much Water</a:t>
            </a:r>
          </a:p>
        </p:txBody>
      </p:sp>
      <p:sp>
        <p:nvSpPr>
          <p:cNvPr id="352" name="Content Placeholder 9"/>
          <p:cNvSpPr txBox="1">
            <a:spLocks noGrp="1"/>
          </p:cNvSpPr>
          <p:nvPr>
            <p:ph type="body" idx="1"/>
          </p:nvPr>
        </p:nvSpPr>
        <p:spPr>
          <a:xfrm>
            <a:off x="693281" y="1989454"/>
            <a:ext cx="10515601" cy="4351339"/>
          </a:xfrm>
          <a:prstGeom prst="rect">
            <a:avLst/>
          </a:prstGeom>
        </p:spPr>
        <p:txBody>
          <a:bodyPr/>
          <a:lstStyle/>
          <a:p>
            <a:pPr>
              <a:defRPr sz="3200">
                <a:solidFill>
                  <a:srgbClr val="535353"/>
                </a:solidFill>
                <a:latin typeface="Arial"/>
                <a:ea typeface="Arial"/>
                <a:cs typeface="Arial"/>
                <a:sym typeface="Arial"/>
              </a:defRPr>
            </a:pPr>
            <a:r>
              <a:t>Plan for good drainage</a:t>
            </a:r>
          </a:p>
          <a:p>
            <a:pPr marL="685800" lvl="1" indent="-228600">
              <a:spcBef>
                <a:spcPts val="500"/>
              </a:spcBef>
              <a:defRPr sz="3200">
                <a:solidFill>
                  <a:srgbClr val="535353"/>
                </a:solidFill>
                <a:latin typeface="Arial"/>
                <a:ea typeface="Arial"/>
                <a:cs typeface="Arial"/>
                <a:sym typeface="Arial"/>
              </a:defRPr>
            </a:pPr>
            <a:r>
              <a:t>Raised beds, vertical gardens, container gardening, straw bed bales</a:t>
            </a:r>
            <a:endParaRPr sz="2400"/>
          </a:p>
          <a:p>
            <a:pPr>
              <a:defRPr sz="3200">
                <a:solidFill>
                  <a:srgbClr val="535353"/>
                </a:solidFill>
                <a:latin typeface="Arial"/>
                <a:ea typeface="Arial"/>
                <a:cs typeface="Arial"/>
                <a:sym typeface="Arial"/>
              </a:defRPr>
            </a:pPr>
            <a:r>
              <a:t>Use mulch to absorb excess rain</a:t>
            </a:r>
          </a:p>
          <a:p>
            <a:pPr>
              <a:defRPr sz="3200">
                <a:solidFill>
                  <a:srgbClr val="535353"/>
                </a:solidFill>
                <a:latin typeface="Arial"/>
                <a:ea typeface="Arial"/>
                <a:cs typeface="Arial"/>
                <a:sym typeface="Arial"/>
              </a:defRPr>
            </a:pPr>
            <a:r>
              <a:t>Capture excess rain</a:t>
            </a:r>
          </a:p>
          <a:p>
            <a:pPr marL="685800" lvl="1" indent="-228600">
              <a:spcBef>
                <a:spcPts val="500"/>
              </a:spcBef>
              <a:defRPr>
                <a:solidFill>
                  <a:srgbClr val="535353"/>
                </a:solidFill>
                <a:latin typeface="Arial"/>
                <a:ea typeface="Arial"/>
                <a:cs typeface="Arial"/>
                <a:sym typeface="Arial"/>
              </a:defRPr>
            </a:pPr>
            <a:r>
              <a:t>rain barrels, storage tank, rain gardens</a:t>
            </a:r>
            <a:endParaRPr sz="2400"/>
          </a:p>
          <a:p>
            <a:pPr>
              <a:defRPr sz="3200">
                <a:solidFill>
                  <a:srgbClr val="535353"/>
                </a:solidFill>
                <a:latin typeface="Arial"/>
                <a:ea typeface="Arial"/>
                <a:cs typeface="Arial"/>
                <a:sym typeface="Arial"/>
              </a:defRPr>
            </a:pPr>
            <a:r>
              <a:t>Avoid walking on/working waterlogged soil</a:t>
            </a:r>
          </a:p>
        </p:txBody>
      </p:sp>
      <p:grpSp>
        <p:nvGrpSpPr>
          <p:cNvPr id="355"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53"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54"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56" name="Picture 3">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sp>
        <p:nvSpPr>
          <p:cNvPr id="357" name="TextBox 2"/>
          <p:cNvSpPr txBox="1"/>
          <p:nvPr/>
        </p:nvSpPr>
        <p:spPr>
          <a:xfrm>
            <a:off x="5682852" y="6047258"/>
            <a:ext cx="6452490" cy="960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latin typeface="Arial"/>
                <a:ea typeface="Arial"/>
                <a:cs typeface="Arial"/>
                <a:sym typeface="Arial"/>
              </a:defRPr>
            </a:pPr>
            <a:r>
              <a:t>Sources:  The Climate Change Garden by Morgan &amp; Stoddart(2023); </a:t>
            </a:r>
            <a:br/>
            <a:r>
              <a:t>Climate Friendly Gardening Tip Sheet #14, King County Master Gardeners; </a:t>
            </a:r>
            <a:br/>
            <a:r>
              <a:t>WSU Home Vegetable Gardening in Washington EMO57E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62" name="Title 1"/>
          <p:cNvSpPr txBox="1">
            <a:spLocks noGrp="1"/>
          </p:cNvSpPr>
          <p:nvPr>
            <p:ph type="title"/>
          </p:nvPr>
        </p:nvSpPr>
        <p:spPr>
          <a:xfrm>
            <a:off x="838200" y="128587"/>
            <a:ext cx="10515600" cy="1325563"/>
          </a:xfrm>
          <a:prstGeom prst="rect">
            <a:avLst/>
          </a:prstGeom>
        </p:spPr>
        <p:txBody>
          <a:bodyPr/>
          <a:lstStyle/>
          <a:p>
            <a:pPr>
              <a:defRPr sz="5400">
                <a:latin typeface="Arial"/>
                <a:ea typeface="Arial"/>
                <a:cs typeface="Arial"/>
                <a:sym typeface="Arial"/>
              </a:defRPr>
            </a:pPr>
            <a:r>
              <a:rPr dirty="0"/>
              <a:t>A</a:t>
            </a:r>
            <a:r>
              <a:rPr sz="4400" dirty="0">
                <a:solidFill>
                  <a:srgbClr val="9E0605"/>
                </a:solidFill>
              </a:rPr>
              <a:t>dapt: Too Little Water</a:t>
            </a:r>
          </a:p>
        </p:txBody>
      </p:sp>
      <p:sp>
        <p:nvSpPr>
          <p:cNvPr id="363" name="Content Placeholder 2"/>
          <p:cNvSpPr txBox="1">
            <a:spLocks noGrp="1"/>
          </p:cNvSpPr>
          <p:nvPr>
            <p:ph type="body" idx="1"/>
          </p:nvPr>
        </p:nvSpPr>
        <p:spPr>
          <a:xfrm>
            <a:off x="838200" y="1424027"/>
            <a:ext cx="10515600" cy="4788535"/>
          </a:xfrm>
          <a:prstGeom prst="rect">
            <a:avLst/>
          </a:prstGeom>
        </p:spPr>
        <p:txBody>
          <a:bodyPr/>
          <a:lstStyle/>
          <a:p>
            <a:pPr>
              <a:defRPr sz="3200">
                <a:solidFill>
                  <a:srgbClr val="535353"/>
                </a:solidFill>
                <a:latin typeface="Arial"/>
                <a:ea typeface="Arial"/>
                <a:cs typeface="Arial"/>
                <a:sym typeface="Arial"/>
              </a:defRPr>
            </a:pPr>
            <a:r>
              <a:t>Water in the morning when cooler</a:t>
            </a:r>
          </a:p>
          <a:p>
            <a:pPr marL="685800" lvl="1" indent="-228600">
              <a:spcBef>
                <a:spcPts val="500"/>
              </a:spcBef>
              <a:defRPr>
                <a:solidFill>
                  <a:srgbClr val="535353"/>
                </a:solidFill>
                <a:latin typeface="Arial"/>
                <a:ea typeface="Arial"/>
                <a:cs typeface="Arial"/>
                <a:sym typeface="Arial"/>
              </a:defRPr>
            </a:pPr>
            <a:r>
              <a:t>Aim for 1 inch per week</a:t>
            </a:r>
            <a:endParaRPr sz="2400"/>
          </a:p>
          <a:p>
            <a:pPr>
              <a:defRPr sz="3200">
                <a:solidFill>
                  <a:srgbClr val="535353"/>
                </a:solidFill>
                <a:latin typeface="Arial"/>
                <a:ea typeface="Arial"/>
                <a:cs typeface="Arial"/>
                <a:sym typeface="Arial"/>
              </a:defRPr>
            </a:pPr>
            <a:r>
              <a:t>Water for long periods of time and less often</a:t>
            </a:r>
          </a:p>
          <a:p>
            <a:pPr>
              <a:defRPr sz="3200">
                <a:solidFill>
                  <a:srgbClr val="535353"/>
                </a:solidFill>
                <a:latin typeface="Arial"/>
                <a:ea typeface="Arial"/>
                <a:cs typeface="Arial"/>
                <a:sym typeface="Arial"/>
              </a:defRPr>
            </a:pPr>
            <a:r>
              <a:t>Water with drip systems or soaker hoses</a:t>
            </a:r>
          </a:p>
          <a:p>
            <a:pPr marL="685800" lvl="1" indent="-228600">
              <a:spcBef>
                <a:spcPts val="500"/>
              </a:spcBef>
              <a:defRPr>
                <a:solidFill>
                  <a:srgbClr val="535353"/>
                </a:solidFill>
                <a:latin typeface="Arial"/>
                <a:ea typeface="Arial"/>
                <a:cs typeface="Arial"/>
                <a:sym typeface="Arial"/>
              </a:defRPr>
            </a:pPr>
            <a:r>
              <a:t>Overhead watering inefficient and wastes water</a:t>
            </a:r>
            <a:endParaRPr sz="2400"/>
          </a:p>
          <a:p>
            <a:pPr marL="685800" lvl="1" indent="-228600">
              <a:spcBef>
                <a:spcPts val="500"/>
              </a:spcBef>
              <a:defRPr>
                <a:solidFill>
                  <a:srgbClr val="535353"/>
                </a:solidFill>
                <a:latin typeface="Arial"/>
                <a:ea typeface="Arial"/>
                <a:cs typeface="Arial"/>
                <a:sym typeface="Arial"/>
              </a:defRPr>
            </a:pPr>
            <a:r>
              <a:t>Timer systems: pros and cons</a:t>
            </a:r>
            <a:endParaRPr sz="2400"/>
          </a:p>
          <a:p>
            <a:pPr marL="685800" lvl="1" indent="-228600">
              <a:spcBef>
                <a:spcPts val="500"/>
              </a:spcBef>
              <a:defRPr>
                <a:solidFill>
                  <a:srgbClr val="535353"/>
                </a:solidFill>
                <a:latin typeface="Arial"/>
                <a:ea typeface="Arial"/>
                <a:cs typeface="Arial"/>
                <a:sym typeface="Arial"/>
              </a:defRPr>
            </a:pPr>
            <a:r>
              <a:t>Consider the use of ollas (oy-ahs)</a:t>
            </a:r>
            <a:endParaRPr sz="2400"/>
          </a:p>
          <a:p>
            <a:pPr>
              <a:defRPr sz="3200">
                <a:solidFill>
                  <a:srgbClr val="535353"/>
                </a:solidFill>
                <a:latin typeface="Arial"/>
                <a:ea typeface="Arial"/>
                <a:cs typeface="Arial"/>
                <a:sym typeface="Arial"/>
              </a:defRPr>
            </a:pPr>
            <a:r>
              <a:t>Mulch thirstier plants</a:t>
            </a:r>
          </a:p>
        </p:txBody>
      </p:sp>
      <p:sp>
        <p:nvSpPr>
          <p:cNvPr id="370" name="TextBox 6"/>
          <p:cNvSpPr txBox="1"/>
          <p:nvPr/>
        </p:nvSpPr>
        <p:spPr>
          <a:xfrm>
            <a:off x="71215" y="6120736"/>
            <a:ext cx="7090424" cy="898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latin typeface="Arial"/>
                <a:ea typeface="Arial"/>
                <a:cs typeface="Arial"/>
                <a:sym typeface="Arial"/>
              </a:defRPr>
            </a:pPr>
            <a:r>
              <a:t>Sources:  The Climate Change Garden by Morgan &amp; Stoddart(2023); </a:t>
            </a:r>
            <a:br/>
            <a:r>
              <a:t>Climate Friendly Gardening Tip Sheet #14, King County Master Gardeners; </a:t>
            </a:r>
            <a:br/>
            <a:r>
              <a:t>WSU Home Vegetable Gardening in Washington EMO57E</a:t>
            </a:r>
          </a:p>
        </p:txBody>
      </p:sp>
      <p:grpSp>
        <p:nvGrpSpPr>
          <p:cNvPr id="366" name="Rectangle 5">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64"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65"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67" name="Picture 3">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pic>
        <p:nvPicPr>
          <p:cNvPr id="368" name="Picture 2" descr="Terra cotta water storage ur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3702" y="4048299"/>
            <a:ext cx="3753998" cy="2348929"/>
          </a:xfrm>
          <a:prstGeom prst="rect">
            <a:avLst/>
          </a:prstGeom>
          <a:ln w="12700">
            <a:miter lim="400000"/>
          </a:ln>
        </p:spPr>
      </p:pic>
      <p:sp>
        <p:nvSpPr>
          <p:cNvPr id="369" name="TextBox 4"/>
          <p:cNvSpPr txBox="1"/>
          <p:nvPr/>
        </p:nvSpPr>
        <p:spPr>
          <a:xfrm>
            <a:off x="7681966" y="6456455"/>
            <a:ext cx="3737470"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Photo credit: https://ucanr.edu/sites/ccmg/files/367863display.jpg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5914417" y="0"/>
            <a:ext cx="6277583"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Corbel"/>
              </a:rPr>
              <a:t>          </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662506" y="1727081"/>
            <a:ext cx="4353426" cy="3111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763623" y="434306"/>
            <a:ext cx="4800600" cy="1451244"/>
          </a:xfrm>
        </p:spPr>
        <p:txBody>
          <a:bodyPr lIns="0" rIns="0">
            <a:noAutofit/>
          </a:bodyPr>
          <a:lstStyle/>
          <a:p>
            <a:pPr algn="l"/>
            <a:r>
              <a:rPr lang="en-US" sz="4000" b="1" i="1" spc="-150" dirty="0">
                <a:solidFill>
                  <a:schemeClr val="bg1">
                    <a:lumMod val="50000"/>
                  </a:schemeClr>
                </a:solidFill>
                <a:latin typeface="Arial" panose="020B0604020202020204" pitchFamily="34" charset="0"/>
                <a:cs typeface="Arial" panose="020B0604020202020204" pitchFamily="34" charset="0"/>
              </a:rPr>
              <a:t>Extension is for everyone!</a:t>
            </a:r>
          </a:p>
        </p:txBody>
      </p:sp>
      <p:sp>
        <p:nvSpPr>
          <p:cNvPr id="6" name="TextBox 5">
            <a:extLst>
              <a:ext uri="{FF2B5EF4-FFF2-40B4-BE49-F238E27FC236}">
                <a16:creationId xmlns:a16="http://schemas.microsoft.com/office/drawing/2014/main" id="{410486D7-5811-0696-5D78-8AAA67E1F940}"/>
              </a:ext>
            </a:extLst>
          </p:cNvPr>
          <p:cNvSpPr txBox="1"/>
          <p:nvPr/>
        </p:nvSpPr>
        <p:spPr>
          <a:xfrm>
            <a:off x="662506" y="5130904"/>
            <a:ext cx="4632499" cy="923330"/>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50000"/>
                  </a:srgbClr>
                </a:solidFill>
                <a:effectLst/>
                <a:uLnTx/>
                <a:uFillTx/>
                <a:latin typeface="Corbel"/>
                <a:sym typeface="Corbel"/>
              </a:rPr>
              <a:t>Read more on the WSU Extension website: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sym typeface="Corbel"/>
                <a:hlinkClick r:id="rId5"/>
              </a:rPr>
              <a:t>https://extension.wsu.edu/about-extension/extension-is-for-everyone/</a:t>
            </a:r>
            <a:endParaRPr kumimoji="0" lang="en-US" sz="1800" b="0" i="0" u="none" strike="noStrike" kern="0" cap="none" spc="0" normalizeH="0" baseline="0" noProof="0" dirty="0">
              <a:ln>
                <a:noFill/>
              </a:ln>
              <a:solidFill>
                <a:srgbClr val="000000"/>
              </a:solidFill>
              <a:effectLst/>
              <a:uLnTx/>
              <a:uFillTx/>
              <a:latin typeface="Corbel"/>
              <a:sym typeface="Corbel"/>
            </a:endParaRP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7369020" y="1646680"/>
            <a:ext cx="4581130" cy="2898325"/>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Welcome!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 are glad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you are here.</a:t>
            </a:r>
          </a:p>
        </p:txBody>
      </p:sp>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220454" y="229073"/>
            <a:ext cx="729696" cy="729696"/>
          </a:xfrm>
          <a:prstGeom prst="rect">
            <a:avLst/>
          </a:prstGeom>
        </p:spPr>
      </p:pic>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258907" y="2703378"/>
            <a:ext cx="1451244" cy="1451244"/>
          </a:xfrm>
          <a:prstGeom prst="rect">
            <a:avLst/>
          </a:prstGeom>
        </p:spPr>
      </p:pic>
    </p:spTree>
    <p:extLst>
      <p:ext uri="{BB962C8B-B14F-4D97-AF65-F5344CB8AC3E}">
        <p14:creationId xmlns:p14="http://schemas.microsoft.com/office/powerpoint/2010/main" val="353177946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75" name="Title 1"/>
          <p:cNvSpPr txBox="1">
            <a:spLocks noGrp="1"/>
          </p:cNvSpPr>
          <p:nvPr>
            <p:ph type="title"/>
          </p:nvPr>
        </p:nvSpPr>
        <p:spPr>
          <a:prstGeom prst="rect">
            <a:avLst/>
          </a:prstGeom>
        </p:spPr>
        <p:txBody>
          <a:bodyPr/>
          <a:lstStyle/>
          <a:p>
            <a:pPr>
              <a:defRPr sz="5400">
                <a:latin typeface="Arial"/>
                <a:ea typeface="Arial"/>
                <a:cs typeface="Arial"/>
                <a:sym typeface="Arial"/>
              </a:defRPr>
            </a:pPr>
            <a:r>
              <a:rPr dirty="0"/>
              <a:t>A</a:t>
            </a:r>
            <a:r>
              <a:rPr sz="4400" dirty="0">
                <a:solidFill>
                  <a:srgbClr val="9E0605"/>
                </a:solidFill>
              </a:rPr>
              <a:t>dapt: Excessive Wind and Heat</a:t>
            </a:r>
          </a:p>
        </p:txBody>
      </p:sp>
      <p:sp>
        <p:nvSpPr>
          <p:cNvPr id="376" name="Content Placeholder 2"/>
          <p:cNvSpPr txBox="1">
            <a:spLocks noGrp="1"/>
          </p:cNvSpPr>
          <p:nvPr>
            <p:ph type="body" idx="1"/>
          </p:nvPr>
        </p:nvSpPr>
        <p:spPr>
          <a:prstGeom prst="rect">
            <a:avLst/>
          </a:prstGeom>
        </p:spPr>
        <p:txBody>
          <a:bodyPr/>
          <a:lstStyle/>
          <a:p>
            <a:pPr>
              <a:defRPr sz="3200">
                <a:solidFill>
                  <a:srgbClr val="535353"/>
                </a:solidFill>
                <a:latin typeface="Arial"/>
                <a:ea typeface="Arial"/>
                <a:cs typeface="Arial"/>
                <a:sym typeface="Arial"/>
              </a:defRPr>
            </a:pPr>
            <a:r>
              <a:t>Use windbreaks to shelter “fragile” plants</a:t>
            </a:r>
          </a:p>
          <a:p>
            <a:pPr>
              <a:defRPr sz="3200">
                <a:solidFill>
                  <a:srgbClr val="535353"/>
                </a:solidFill>
                <a:latin typeface="Arial"/>
                <a:ea typeface="Arial"/>
                <a:cs typeface="Arial"/>
                <a:sym typeface="Arial"/>
              </a:defRPr>
            </a:pPr>
            <a:r>
              <a:t>Use stakes, trellis’ or tomato cages to provide plants extra support</a:t>
            </a:r>
          </a:p>
          <a:p>
            <a:pPr>
              <a:defRPr sz="3200">
                <a:solidFill>
                  <a:srgbClr val="535353"/>
                </a:solidFill>
                <a:latin typeface="Arial"/>
                <a:ea typeface="Arial"/>
                <a:cs typeface="Arial"/>
                <a:sym typeface="Arial"/>
              </a:defRPr>
            </a:pPr>
            <a:r>
              <a:t>Create shade areas in your vegetable garden</a:t>
            </a:r>
          </a:p>
          <a:p>
            <a:pPr>
              <a:defRPr sz="3200">
                <a:solidFill>
                  <a:srgbClr val="535353"/>
                </a:solidFill>
                <a:latin typeface="Arial"/>
                <a:ea typeface="Arial"/>
                <a:cs typeface="Arial"/>
                <a:sym typeface="Arial"/>
              </a:defRPr>
            </a:pPr>
            <a:r>
              <a:t>Take advantage of the heat and explore crops that like the warmth</a:t>
            </a:r>
          </a:p>
          <a:p>
            <a:pPr marL="685800" lvl="1" indent="-228600">
              <a:spcBef>
                <a:spcPts val="500"/>
              </a:spcBef>
              <a:defRPr sz="3200">
                <a:solidFill>
                  <a:srgbClr val="535353"/>
                </a:solidFill>
                <a:latin typeface="Arial"/>
                <a:ea typeface="Arial"/>
                <a:cs typeface="Arial"/>
                <a:sym typeface="Arial"/>
              </a:defRPr>
            </a:pPr>
            <a:r>
              <a:t>Examples: eggplant, melons, tomatoes</a:t>
            </a:r>
          </a:p>
        </p:txBody>
      </p:sp>
      <p:grpSp>
        <p:nvGrpSpPr>
          <p:cNvPr id="379" name="Rectangle 5">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77"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78"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80" name="Picture 3">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sp>
        <p:nvSpPr>
          <p:cNvPr id="381" name="TextBox 4"/>
          <p:cNvSpPr txBox="1"/>
          <p:nvPr/>
        </p:nvSpPr>
        <p:spPr>
          <a:xfrm>
            <a:off x="3060265" y="6086262"/>
            <a:ext cx="5287866"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latin typeface="Arial"/>
                <a:ea typeface="Arial"/>
                <a:cs typeface="Arial"/>
                <a:sym typeface="Arial"/>
              </a:defRPr>
            </a:pPr>
            <a:r>
              <a:t>Sources:  The Climate Change Garden by Morgan &amp; Stoddart(2023); </a:t>
            </a:r>
            <a:br/>
            <a:r>
              <a:t>Climate Friendly Gardening Tip Sheet #14, King County Master Gardeners; </a:t>
            </a:r>
            <a:br/>
            <a:r>
              <a:t>WSU Home Vegetable Gardening in Washington EMO57E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87" name="Title 1"/>
          <p:cNvSpPr txBox="1">
            <a:spLocks noGrp="1"/>
          </p:cNvSpPr>
          <p:nvPr>
            <p:ph type="title"/>
          </p:nvPr>
        </p:nvSpPr>
        <p:spPr>
          <a:prstGeom prst="rect">
            <a:avLst/>
          </a:prstGeom>
        </p:spPr>
        <p:txBody>
          <a:bodyPr/>
          <a:lstStyle/>
          <a:p>
            <a:pPr>
              <a:defRPr sz="5400">
                <a:latin typeface="Arial"/>
                <a:ea typeface="Arial"/>
                <a:cs typeface="Arial"/>
                <a:sym typeface="Arial"/>
              </a:defRPr>
            </a:pPr>
            <a:r>
              <a:rPr dirty="0"/>
              <a:t>A</a:t>
            </a:r>
            <a:r>
              <a:rPr sz="4400" dirty="0">
                <a:solidFill>
                  <a:srgbClr val="9E0605"/>
                </a:solidFill>
              </a:rPr>
              <a:t>dapt: Reduction of Biodiversity</a:t>
            </a:r>
          </a:p>
        </p:txBody>
      </p:sp>
      <p:sp>
        <p:nvSpPr>
          <p:cNvPr id="388" name="Content Placeholder 2"/>
          <p:cNvSpPr txBox="1">
            <a:spLocks noGrp="1"/>
          </p:cNvSpPr>
          <p:nvPr>
            <p:ph type="body" idx="1"/>
          </p:nvPr>
        </p:nvSpPr>
        <p:spPr>
          <a:prstGeom prst="rect">
            <a:avLst/>
          </a:prstGeom>
        </p:spPr>
        <p:txBody>
          <a:bodyPr/>
          <a:lstStyle/>
          <a:p>
            <a:pPr marL="228600" indent="-228600">
              <a:defRPr sz="3200">
                <a:solidFill>
                  <a:srgbClr val="535353"/>
                </a:solidFill>
                <a:latin typeface="Arial"/>
                <a:ea typeface="Arial"/>
                <a:cs typeface="Arial"/>
                <a:sym typeface="Arial"/>
              </a:defRPr>
            </a:pPr>
            <a:r>
              <a:t>Plant a variety of vegetables &amp; rotate crops yearly</a:t>
            </a:r>
          </a:p>
          <a:p>
            <a:pPr marL="228600" indent="-228600">
              <a:defRPr sz="3200">
                <a:solidFill>
                  <a:srgbClr val="535353"/>
                </a:solidFill>
                <a:latin typeface="Arial"/>
                <a:ea typeface="Arial"/>
                <a:cs typeface="Arial"/>
                <a:sym typeface="Arial"/>
              </a:defRPr>
            </a:pPr>
            <a:r>
              <a:t>Have water source nearby to attract birds</a:t>
            </a:r>
          </a:p>
          <a:p>
            <a:pPr marL="228600" indent="-228600">
              <a:defRPr sz="3200">
                <a:solidFill>
                  <a:srgbClr val="535353"/>
                </a:solidFill>
                <a:latin typeface="Arial"/>
                <a:ea typeface="Arial"/>
                <a:cs typeface="Arial"/>
                <a:sym typeface="Arial"/>
              </a:defRPr>
            </a:pPr>
            <a:r>
              <a:t>Plant flowers in or near vegies to attract pollinators</a:t>
            </a:r>
          </a:p>
          <a:p>
            <a:pPr marL="685800" lvl="1" indent="-228600">
              <a:spcBef>
                <a:spcPts val="500"/>
              </a:spcBef>
              <a:defRPr sz="3200">
                <a:solidFill>
                  <a:srgbClr val="535353"/>
                </a:solidFill>
                <a:latin typeface="Arial"/>
                <a:ea typeface="Arial"/>
                <a:cs typeface="Arial"/>
                <a:sym typeface="Arial"/>
              </a:defRPr>
            </a:pPr>
            <a:r>
              <a:t>Intentionally plan to support pollinators in early spring and late fall </a:t>
            </a:r>
          </a:p>
          <a:p>
            <a:pPr marL="228600" indent="-228600">
              <a:defRPr sz="3200">
                <a:solidFill>
                  <a:srgbClr val="535353"/>
                </a:solidFill>
                <a:latin typeface="Arial"/>
                <a:ea typeface="Arial"/>
                <a:cs typeface="Arial"/>
                <a:sym typeface="Arial"/>
              </a:defRPr>
            </a:pPr>
            <a:r>
              <a:t>“Untidy” gardens provide habitat for beneficial critters</a:t>
            </a:r>
          </a:p>
        </p:txBody>
      </p:sp>
      <p:grpSp>
        <p:nvGrpSpPr>
          <p:cNvPr id="391" name="Rectangle 5">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389"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90"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392" name="Picture 3">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353800" y="298209"/>
            <a:ext cx="729697" cy="729698"/>
          </a:xfrm>
          <a:prstGeom prst="rect">
            <a:avLst/>
          </a:prstGeom>
          <a:ln w="12700">
            <a:miter lim="400000"/>
          </a:ln>
        </p:spPr>
      </p:pic>
      <p:sp>
        <p:nvSpPr>
          <p:cNvPr id="393" name="TextBox 4"/>
          <p:cNvSpPr txBox="1"/>
          <p:nvPr/>
        </p:nvSpPr>
        <p:spPr>
          <a:xfrm>
            <a:off x="3452067" y="6148933"/>
            <a:ext cx="5287866"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latin typeface="Arial"/>
                <a:ea typeface="Arial"/>
                <a:cs typeface="Arial"/>
                <a:sym typeface="Arial"/>
              </a:defRPr>
            </a:pPr>
            <a:r>
              <a:t>Sources:  The Climate Change Garden by Morgan &amp; Stoddart(2023); </a:t>
            </a:r>
            <a:br/>
            <a:r>
              <a:t>Climate Friendly Gardening Tip Sheet #14, King County Master Gardeners; </a:t>
            </a:r>
            <a:br/>
            <a:r>
              <a:t>WSU Home Vegetable Gardening in Washington EMO57E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399" name="Title 1"/>
          <p:cNvSpPr txBox="1">
            <a:spLocks noGrp="1"/>
          </p:cNvSpPr>
          <p:nvPr>
            <p:ph type="title"/>
          </p:nvPr>
        </p:nvSpPr>
        <p:spPr>
          <a:xfrm>
            <a:off x="304799" y="143169"/>
            <a:ext cx="5486401" cy="2131786"/>
          </a:xfrm>
          <a:prstGeom prst="rect">
            <a:avLst/>
          </a:prstGeom>
        </p:spPr>
        <p:txBody>
          <a:bodyPr/>
          <a:lstStyle/>
          <a:p>
            <a:pPr>
              <a:defRPr sz="5400">
                <a:latin typeface="Arial"/>
                <a:ea typeface="Arial"/>
                <a:cs typeface="Arial"/>
                <a:sym typeface="Arial"/>
              </a:defRPr>
            </a:pPr>
            <a:r>
              <a:rPr dirty="0"/>
              <a:t>S</a:t>
            </a:r>
            <a:r>
              <a:rPr sz="4400" dirty="0">
                <a:solidFill>
                  <a:srgbClr val="9E0605"/>
                </a:solidFill>
              </a:rPr>
              <a:t>ustain </a:t>
            </a:r>
            <a:r>
              <a:rPr lang="en-US" sz="4400" dirty="0">
                <a:solidFill>
                  <a:srgbClr val="9E0605"/>
                </a:solidFill>
              </a:rPr>
              <a:t>healthy </a:t>
            </a:r>
            <a:r>
              <a:rPr sz="4400" dirty="0">
                <a:solidFill>
                  <a:srgbClr val="9E0605"/>
                </a:solidFill>
              </a:rPr>
              <a:t>soil</a:t>
            </a:r>
          </a:p>
        </p:txBody>
      </p:sp>
      <p:pic>
        <p:nvPicPr>
          <p:cNvPr id="400" name="Picture 2" descr="Diagram of the soil food web"/>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2138122"/>
            <a:ext cx="5486401" cy="4203701"/>
          </a:xfrm>
          <a:prstGeom prst="rect">
            <a:avLst/>
          </a:prstGeom>
          <a:ln w="12700">
            <a:miter lim="400000"/>
          </a:ln>
        </p:spPr>
      </p:pic>
      <p:grpSp>
        <p:nvGrpSpPr>
          <p:cNvPr id="403" name="Rectangle 4">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401"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02"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sp>
        <p:nvSpPr>
          <p:cNvPr id="404" name="TextBox 2"/>
          <p:cNvSpPr txBox="1"/>
          <p:nvPr/>
        </p:nvSpPr>
        <p:spPr>
          <a:xfrm>
            <a:off x="5986526" y="1769022"/>
            <a:ext cx="5864653" cy="4594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solidFill>
                  <a:srgbClr val="535353"/>
                </a:solidFill>
                <a:latin typeface="Arial"/>
                <a:ea typeface="Arial"/>
                <a:cs typeface="Arial"/>
                <a:sym typeface="Arial"/>
              </a:defRPr>
            </a:pPr>
            <a:r>
              <a:t>Healthy soil…</a:t>
            </a:r>
          </a:p>
          <a:p>
            <a:pPr marL="800100" lvl="1" indent="-342900">
              <a:buSzPct val="100000"/>
              <a:buFont typeface="Arial"/>
              <a:buChar char="•"/>
              <a:defRPr sz="2800">
                <a:solidFill>
                  <a:srgbClr val="535353"/>
                </a:solidFill>
                <a:latin typeface="Arial"/>
                <a:ea typeface="Arial"/>
                <a:cs typeface="Arial"/>
                <a:sym typeface="Arial"/>
              </a:defRPr>
            </a:pPr>
            <a:r>
              <a:t>Stores more carbon</a:t>
            </a:r>
          </a:p>
          <a:p>
            <a:pPr marL="800100" lvl="1" indent="-342900">
              <a:buSzPct val="100000"/>
              <a:buFont typeface="Arial"/>
              <a:buChar char="•"/>
              <a:defRPr sz="2800">
                <a:solidFill>
                  <a:srgbClr val="535353"/>
                </a:solidFill>
                <a:latin typeface="Arial"/>
                <a:ea typeface="Arial"/>
                <a:cs typeface="Arial"/>
                <a:sym typeface="Arial"/>
              </a:defRPr>
            </a:pPr>
            <a:r>
              <a:t>Retains water, which allows plant roots to have a good water source</a:t>
            </a:r>
          </a:p>
          <a:p>
            <a:pPr marL="800100" lvl="1" indent="-342900">
              <a:buSzPct val="100000"/>
              <a:buFont typeface="Arial"/>
              <a:buChar char="•"/>
              <a:defRPr sz="2800">
                <a:solidFill>
                  <a:srgbClr val="535353"/>
                </a:solidFill>
                <a:latin typeface="Arial"/>
                <a:ea typeface="Arial"/>
                <a:cs typeface="Arial"/>
                <a:sym typeface="Arial"/>
              </a:defRPr>
            </a:pPr>
            <a:r>
              <a:t>Provides needed nutrients for healthy plants</a:t>
            </a:r>
          </a:p>
          <a:p>
            <a:pPr marL="1257300" lvl="2" indent="-342900">
              <a:buSzPct val="100000"/>
              <a:buFont typeface="Arial"/>
              <a:buChar char="•"/>
              <a:defRPr sz="2400">
                <a:solidFill>
                  <a:srgbClr val="535353"/>
                </a:solidFill>
                <a:latin typeface="Arial"/>
                <a:ea typeface="Arial"/>
                <a:cs typeface="Arial"/>
                <a:sym typeface="Arial"/>
              </a:defRPr>
            </a:pPr>
            <a:r>
              <a:t>More nutrition for you </a:t>
            </a:r>
          </a:p>
          <a:p>
            <a:pPr marL="1257300" lvl="2" indent="-342900">
              <a:buSzPct val="100000"/>
              <a:buFont typeface="Arial"/>
              <a:buChar char="•"/>
              <a:defRPr sz="2400">
                <a:solidFill>
                  <a:srgbClr val="535353"/>
                </a:solidFill>
                <a:latin typeface="Arial"/>
                <a:ea typeface="Arial"/>
                <a:cs typeface="Arial"/>
                <a:sym typeface="Arial"/>
              </a:defRPr>
            </a:pPr>
            <a:r>
              <a:t>Increase the plants ability to withstand effects of climate change and pests</a:t>
            </a:r>
          </a:p>
        </p:txBody>
      </p:sp>
      <p:pic>
        <p:nvPicPr>
          <p:cNvPr id="405" name="Picture 3">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53800" y="316189"/>
            <a:ext cx="729697" cy="729697"/>
          </a:xfrm>
          <a:prstGeom prst="rect">
            <a:avLst/>
          </a:prstGeom>
          <a:ln w="12700">
            <a:miter lim="400000"/>
          </a:ln>
        </p:spPr>
      </p:pic>
      <p:sp>
        <p:nvSpPr>
          <p:cNvPr id="406" name="TextBox 6"/>
          <p:cNvSpPr txBox="1"/>
          <p:nvPr/>
        </p:nvSpPr>
        <p:spPr>
          <a:xfrm>
            <a:off x="1082039" y="6391664"/>
            <a:ext cx="3661183"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latin typeface="Arial"/>
                <a:ea typeface="Arial"/>
                <a:cs typeface="Arial"/>
                <a:sym typeface="Arial"/>
              </a:defRPr>
            </a:lvl1pPr>
          </a:lstStyle>
          <a:p>
            <a:r>
              <a:t>From: Soil Biology Primer USDA/NRCS 1999</a:t>
            </a:r>
          </a:p>
        </p:txBody>
      </p:sp>
      <p:pic>
        <p:nvPicPr>
          <p:cNvPr id="407" name="Picture 2" descr="Shovel"/>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528857" y="143168"/>
            <a:ext cx="2525271" cy="1684830"/>
          </a:xfrm>
          <a:prstGeom prst="rect">
            <a:avLst/>
          </a:prstGeom>
          <a:ln w="12700">
            <a:miter lim="400000"/>
          </a:ln>
        </p:spPr>
      </p:pic>
      <p:sp>
        <p:nvSpPr>
          <p:cNvPr id="408" name="TextBox 8"/>
          <p:cNvSpPr txBox="1"/>
          <p:nvPr/>
        </p:nvSpPr>
        <p:spPr>
          <a:xfrm>
            <a:off x="7802879" y="2119645"/>
            <a:ext cx="3699511" cy="205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FFFFFF"/>
                </a:solidFill>
              </a:defRPr>
            </a:lvl1pPr>
          </a:lstStyle>
          <a:p>
            <a:r>
              <a:t>https://cdn.pixabay.com/photo/2016/02/03/01/01/garden-1176406_1280.jpg</a:t>
            </a:r>
          </a:p>
        </p:txBody>
      </p:sp>
      <p:sp>
        <p:nvSpPr>
          <p:cNvPr id="409" name="TextBox 5"/>
          <p:cNvSpPr txBox="1"/>
          <p:nvPr/>
        </p:nvSpPr>
        <p:spPr>
          <a:xfrm>
            <a:off x="5651454" y="6559257"/>
            <a:ext cx="6534797"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atin typeface="Arial"/>
                <a:ea typeface="Arial"/>
                <a:cs typeface="Arial"/>
                <a:sym typeface="Arial"/>
              </a:defRPr>
            </a:lvl1pPr>
          </a:lstStyle>
          <a:p>
            <a:r>
              <a:t>Source: https://www.colorado.edu/ecenter/2021/03/04/carbon-sequestration-through-soil-health</a:t>
            </a:r>
          </a:p>
        </p:txBody>
      </p:sp>
      <p:pic>
        <p:nvPicPr>
          <p:cNvPr id="410" name="Picture 14" descr="Picture 1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351619" y="5980658"/>
            <a:ext cx="665725" cy="75906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415" name="Title 1"/>
          <p:cNvSpPr txBox="1">
            <a:spLocks noGrp="1"/>
          </p:cNvSpPr>
          <p:nvPr>
            <p:ph type="title"/>
          </p:nvPr>
        </p:nvSpPr>
        <p:spPr>
          <a:xfrm>
            <a:off x="804034" y="98357"/>
            <a:ext cx="10515601" cy="1325563"/>
          </a:xfrm>
          <a:prstGeom prst="rect">
            <a:avLst/>
          </a:prstGeom>
        </p:spPr>
        <p:txBody>
          <a:bodyPr/>
          <a:lstStyle/>
          <a:p>
            <a:pPr>
              <a:defRPr sz="5400">
                <a:latin typeface="Arial"/>
                <a:ea typeface="Arial"/>
                <a:cs typeface="Arial"/>
                <a:sym typeface="Arial"/>
              </a:defRPr>
            </a:pPr>
            <a:r>
              <a:rPr dirty="0"/>
              <a:t>S</a:t>
            </a:r>
            <a:r>
              <a:rPr sz="4400" dirty="0">
                <a:solidFill>
                  <a:srgbClr val="9E0605"/>
                </a:solidFill>
              </a:rPr>
              <a:t>ustain soil health </a:t>
            </a:r>
          </a:p>
        </p:txBody>
      </p:sp>
      <p:sp>
        <p:nvSpPr>
          <p:cNvPr id="416" name="Content Placeholder 2"/>
          <p:cNvSpPr txBox="1">
            <a:spLocks noGrp="1"/>
          </p:cNvSpPr>
          <p:nvPr>
            <p:ph type="body" sz="half" idx="1"/>
          </p:nvPr>
        </p:nvSpPr>
        <p:spPr>
          <a:xfrm>
            <a:off x="804034" y="1366392"/>
            <a:ext cx="10515601" cy="2407798"/>
          </a:xfrm>
          <a:prstGeom prst="rect">
            <a:avLst/>
          </a:prstGeom>
        </p:spPr>
        <p:txBody>
          <a:bodyPr/>
          <a:lstStyle/>
          <a:p>
            <a:pPr marL="514350" indent="-514350">
              <a:buFontTx/>
              <a:buAutoNum type="arabicPeriod"/>
              <a:defRPr sz="3200">
                <a:solidFill>
                  <a:srgbClr val="535353"/>
                </a:solidFill>
                <a:latin typeface="Arial"/>
                <a:ea typeface="Arial"/>
                <a:cs typeface="Arial"/>
                <a:sym typeface="Arial"/>
              </a:defRPr>
            </a:pPr>
            <a:r>
              <a:rPr dirty="0"/>
              <a:t>Add organic matter- Compost, Compost, Compost</a:t>
            </a:r>
          </a:p>
          <a:p>
            <a:pPr marL="514350" indent="-514350">
              <a:buFontTx/>
              <a:buAutoNum type="arabicPeriod"/>
              <a:defRPr sz="3200">
                <a:solidFill>
                  <a:srgbClr val="535353"/>
                </a:solidFill>
                <a:latin typeface="Arial"/>
                <a:ea typeface="Arial"/>
                <a:cs typeface="Arial"/>
                <a:sym typeface="Arial"/>
              </a:defRPr>
            </a:pPr>
            <a:r>
              <a:rPr dirty="0"/>
              <a:t>Avoid damaging the soil with compacting or tilling</a:t>
            </a:r>
          </a:p>
          <a:p>
            <a:pPr marL="514350" indent="-514350">
              <a:buFontTx/>
              <a:buAutoNum type="arabicPeriod"/>
              <a:defRPr sz="3200">
                <a:solidFill>
                  <a:srgbClr val="535353"/>
                </a:solidFill>
                <a:latin typeface="Arial"/>
                <a:ea typeface="Arial"/>
                <a:cs typeface="Arial"/>
                <a:sym typeface="Arial"/>
              </a:defRPr>
            </a:pPr>
            <a:r>
              <a:rPr dirty="0"/>
              <a:t>At end of gardening year, add  2”-3” of compost</a:t>
            </a:r>
          </a:p>
          <a:p>
            <a:pPr marL="685800" lvl="1" indent="-228600">
              <a:spcBef>
                <a:spcPts val="500"/>
              </a:spcBef>
              <a:defRPr sz="3200">
                <a:solidFill>
                  <a:srgbClr val="535353"/>
                </a:solidFill>
                <a:latin typeface="Arial"/>
                <a:ea typeface="Arial"/>
                <a:cs typeface="Arial"/>
                <a:sym typeface="Arial"/>
              </a:defRPr>
            </a:pPr>
            <a:r>
              <a:rPr dirty="0"/>
              <a:t>Your goal is to maintain an 6”-8”mulch layer</a:t>
            </a:r>
          </a:p>
        </p:txBody>
      </p:sp>
      <p:pic>
        <p:nvPicPr>
          <p:cNvPr id="417" name="Picture 8" descr="Sample of compost"/>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1797" y="3857773"/>
            <a:ext cx="3817672" cy="2290604"/>
          </a:xfrm>
          <a:prstGeom prst="rect">
            <a:avLst/>
          </a:prstGeom>
          <a:ln w="12700">
            <a:miter lim="400000"/>
          </a:ln>
        </p:spPr>
      </p:pic>
      <p:sp>
        <p:nvSpPr>
          <p:cNvPr id="421" name="TextBox 5"/>
          <p:cNvSpPr txBox="1"/>
          <p:nvPr/>
        </p:nvSpPr>
        <p:spPr>
          <a:xfrm>
            <a:off x="357518" y="6392445"/>
            <a:ext cx="4133803" cy="366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atin typeface="Arial"/>
                <a:ea typeface="Arial"/>
                <a:cs typeface="Arial"/>
                <a:sym typeface="Arial"/>
              </a:defRPr>
            </a:lvl1pPr>
          </a:lstStyle>
          <a:p>
            <a:r>
              <a:rPr dirty="0"/>
              <a:t>Photo Credit; https://cdn.pixabay.com/photo/2021/02/26/21/09/compost-6053136_1280.jpg</a:t>
            </a:r>
          </a:p>
        </p:txBody>
      </p:sp>
      <p:grpSp>
        <p:nvGrpSpPr>
          <p:cNvPr id="420" name="Rectangle 4">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418"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19"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424" name="Picture 14" descr="Woman putting vegetable scrapes into kitchen compost bucket."/>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97896" y="3923944"/>
            <a:ext cx="3154681" cy="2103122"/>
          </a:xfrm>
          <a:prstGeom prst="rect">
            <a:avLst/>
          </a:prstGeom>
          <a:ln w="12700">
            <a:miter lim="400000"/>
          </a:ln>
        </p:spPr>
      </p:pic>
      <p:sp>
        <p:nvSpPr>
          <p:cNvPr id="425" name="TextBox 7"/>
          <p:cNvSpPr txBox="1"/>
          <p:nvPr/>
        </p:nvSpPr>
        <p:spPr>
          <a:xfrm>
            <a:off x="4786105" y="6432308"/>
            <a:ext cx="3063240"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atin typeface="Arial"/>
                <a:ea typeface="Arial"/>
                <a:cs typeface="Arial"/>
                <a:sym typeface="Arial"/>
              </a:defRPr>
            </a:lvl1pPr>
          </a:lstStyle>
          <a:p>
            <a:r>
              <a:rPr dirty="0"/>
              <a:t>Photo Credit: http://tinyurl.com/2afb5ddw</a:t>
            </a:r>
          </a:p>
        </p:txBody>
      </p:sp>
      <p:pic>
        <p:nvPicPr>
          <p:cNvPr id="422" name="Picture 12" descr="Earthworms in soil."/>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421003" y="3892606"/>
            <a:ext cx="3154682" cy="2102149"/>
          </a:xfrm>
          <a:prstGeom prst="rect">
            <a:avLst/>
          </a:prstGeom>
          <a:ln w="12700">
            <a:miter lim="400000"/>
          </a:ln>
        </p:spPr>
      </p:pic>
      <p:sp>
        <p:nvSpPr>
          <p:cNvPr id="423" name="TextBox 6"/>
          <p:cNvSpPr txBox="1"/>
          <p:nvPr/>
        </p:nvSpPr>
        <p:spPr>
          <a:xfrm>
            <a:off x="8466722" y="6278419"/>
            <a:ext cx="3286216" cy="366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latin typeface="Arial"/>
                <a:ea typeface="Arial"/>
                <a:cs typeface="Arial"/>
                <a:sym typeface="Arial"/>
              </a:defRPr>
            </a:lvl1pPr>
          </a:lstStyle>
          <a:p>
            <a:r>
              <a:t>Photo Credit: https://cdn.pixabay.com/photo/2022/02/11/03/41/compost-7006499_1280.jpg</a:t>
            </a:r>
          </a:p>
        </p:txBody>
      </p:sp>
      <p:pic>
        <p:nvPicPr>
          <p:cNvPr id="426" name="Picture 8">
            <a:extLst>
              <a:ext uri="{C183D7F6-B498-43B3-948B-1728B52AA6E4}">
                <adec:decorative xmlns:adec="http://schemas.microsoft.com/office/drawing/2017/decorative" val="1"/>
              </a:ext>
            </a:extLst>
          </p:cNvPr>
          <p:cNvPicPr>
            <a:picLocks noChangeAspect="1"/>
          </p:cNvPicPr>
          <p:nvPr/>
        </p:nvPicPr>
        <p:blipFill>
          <a:blip r:embed="rId8" cstate="screen">
            <a:alphaModFix amt="70000"/>
            <a:extLst>
              <a:ext uri="{28A0092B-C50C-407E-A947-70E740481C1C}">
                <a14:useLocalDpi xmlns:a14="http://schemas.microsoft.com/office/drawing/2010/main" val="0"/>
              </a:ext>
            </a:extLst>
          </a:blip>
          <a:stretch>
            <a:fillRect/>
          </a:stretch>
        </p:blipFill>
        <p:spPr>
          <a:xfrm>
            <a:off x="11295813" y="200863"/>
            <a:ext cx="729697" cy="729697"/>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431" name="Title 1"/>
          <p:cNvSpPr txBox="1">
            <a:spLocks noGrp="1"/>
          </p:cNvSpPr>
          <p:nvPr>
            <p:ph type="title"/>
          </p:nvPr>
        </p:nvSpPr>
        <p:spPr>
          <a:prstGeom prst="rect">
            <a:avLst/>
          </a:prstGeom>
        </p:spPr>
        <p:txBody>
          <a:bodyPr/>
          <a:lstStyle>
            <a:lvl1pPr>
              <a:defRPr sz="4800">
                <a:solidFill>
                  <a:srgbClr val="535353"/>
                </a:solidFill>
                <a:latin typeface="Arial"/>
                <a:ea typeface="Arial"/>
                <a:cs typeface="Arial"/>
                <a:sym typeface="Arial"/>
              </a:defRPr>
            </a:lvl1pPr>
          </a:lstStyle>
          <a:p>
            <a:r>
              <a:rPr dirty="0"/>
              <a:t>When you till your garden, you …</a:t>
            </a:r>
          </a:p>
        </p:txBody>
      </p:sp>
      <p:sp>
        <p:nvSpPr>
          <p:cNvPr id="432" name="Content Placeholder 2"/>
          <p:cNvSpPr txBox="1">
            <a:spLocks noGrp="1"/>
          </p:cNvSpPr>
          <p:nvPr>
            <p:ph type="body" idx="1"/>
          </p:nvPr>
        </p:nvSpPr>
        <p:spPr>
          <a:prstGeom prst="rect">
            <a:avLst/>
          </a:prstGeom>
        </p:spPr>
        <p:txBody>
          <a:bodyPr/>
          <a:lstStyle/>
          <a:p>
            <a:pPr>
              <a:defRPr sz="3200">
                <a:solidFill>
                  <a:srgbClr val="535353"/>
                </a:solidFill>
                <a:latin typeface="Arial"/>
                <a:ea typeface="Arial"/>
                <a:cs typeface="Arial"/>
                <a:sym typeface="Arial"/>
              </a:defRPr>
            </a:pPr>
            <a:r>
              <a:t>Reduce the firm soil structure that your plants need</a:t>
            </a:r>
          </a:p>
          <a:p>
            <a:pPr>
              <a:defRPr sz="3200">
                <a:solidFill>
                  <a:srgbClr val="535353"/>
                </a:solidFill>
                <a:latin typeface="Arial"/>
                <a:ea typeface="Arial"/>
                <a:cs typeface="Arial"/>
                <a:sym typeface="Arial"/>
              </a:defRPr>
            </a:pPr>
            <a:r>
              <a:t>Damage the networks of fungal growth, which reduces ability of roots to obtain water and nutrients</a:t>
            </a:r>
          </a:p>
          <a:p>
            <a:pPr>
              <a:defRPr sz="3200">
                <a:solidFill>
                  <a:srgbClr val="535353"/>
                </a:solidFill>
                <a:latin typeface="Arial"/>
                <a:ea typeface="Arial"/>
                <a:cs typeface="Arial"/>
                <a:sym typeface="Arial"/>
              </a:defRPr>
            </a:pPr>
            <a:r>
              <a:t>Tend to only till the top part, thus creating 2 layers of soil, which can cause drainage issues</a:t>
            </a:r>
          </a:p>
          <a:p>
            <a:pPr>
              <a:defRPr sz="3200">
                <a:solidFill>
                  <a:srgbClr val="535353"/>
                </a:solidFill>
                <a:latin typeface="Arial"/>
                <a:ea typeface="Arial"/>
                <a:cs typeface="Arial"/>
                <a:sym typeface="Arial"/>
              </a:defRPr>
            </a:pPr>
            <a:r>
              <a:t>Bring buried seeds to the surface</a:t>
            </a:r>
          </a:p>
          <a:p>
            <a:pPr>
              <a:defRPr sz="3200">
                <a:solidFill>
                  <a:srgbClr val="535353"/>
                </a:solidFill>
                <a:latin typeface="Arial"/>
                <a:ea typeface="Arial"/>
                <a:cs typeface="Arial"/>
                <a:sym typeface="Arial"/>
              </a:defRPr>
            </a:pPr>
            <a:r>
              <a:t>Release carbon into the atmosphere</a:t>
            </a:r>
          </a:p>
        </p:txBody>
      </p:sp>
      <p:grpSp>
        <p:nvGrpSpPr>
          <p:cNvPr id="435" name="Rectangle 4">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433"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34"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436" name="Picture 6">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295813" y="200863"/>
            <a:ext cx="729697" cy="729697"/>
          </a:xfrm>
          <a:prstGeom prst="rect">
            <a:avLst/>
          </a:prstGeom>
          <a:ln w="12700">
            <a:miter lim="400000"/>
          </a:ln>
        </p:spPr>
      </p:pic>
      <p:sp>
        <p:nvSpPr>
          <p:cNvPr id="437" name="TextBox 5"/>
          <p:cNvSpPr txBox="1"/>
          <p:nvPr/>
        </p:nvSpPr>
        <p:spPr>
          <a:xfrm>
            <a:off x="1939095" y="6457308"/>
            <a:ext cx="8513699" cy="492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a:latin typeface="Arial"/>
                <a:ea typeface="Arial"/>
                <a:cs typeface="Arial"/>
                <a:sym typeface="Arial"/>
              </a:defRPr>
            </a:pPr>
            <a:r>
              <a:t>Source: </a:t>
            </a:r>
            <a:r>
              <a:rPr u="sng">
                <a:solidFill>
                  <a:srgbClr val="0563C1"/>
                </a:solidFill>
                <a:uFill>
                  <a:solidFill>
                    <a:srgbClr val="0563C1"/>
                  </a:solidFill>
                </a:uFill>
                <a:hlinkClick r:id="rId6"/>
              </a:rPr>
              <a:t>https://www.climatehubs.usda.gov/hubs/northwest/topic/northwest-no-till-farming-climate-resilience</a:t>
            </a:r>
          </a:p>
        </p:txBody>
      </p:sp>
      <p:sp>
        <p:nvSpPr>
          <p:cNvPr id="439" name="Rectangle 7">
            <a:extLst>
              <a:ext uri="{C183D7F6-B498-43B3-948B-1728B52AA6E4}">
                <adec:decorative xmlns:adec="http://schemas.microsoft.com/office/drawing/2017/decorative" val="1"/>
              </a:ext>
            </a:extLst>
          </p:cNvPr>
          <p:cNvSpPr/>
          <p:nvPr/>
        </p:nvSpPr>
        <p:spPr>
          <a:xfrm>
            <a:off x="963939" y="1317309"/>
            <a:ext cx="365295" cy="45720"/>
          </a:xfrm>
          <a:prstGeom prst="rect">
            <a:avLst/>
          </a:prstGeom>
          <a:blipFill>
            <a:blip r:embed="rId7"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icture 3">
            <a:extLs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444" name="Title 1"/>
          <p:cNvSpPr txBox="1">
            <a:spLocks noGrp="1"/>
          </p:cNvSpPr>
          <p:nvPr>
            <p:ph type="title"/>
          </p:nvPr>
        </p:nvSpPr>
        <p:spPr>
          <a:xfrm>
            <a:off x="560656" y="101600"/>
            <a:ext cx="10515601" cy="1325563"/>
          </a:xfrm>
          <a:prstGeom prst="rect">
            <a:avLst/>
          </a:prstGeom>
        </p:spPr>
        <p:txBody>
          <a:bodyPr/>
          <a:lstStyle>
            <a:lvl1pPr>
              <a:defRPr sz="4800">
                <a:solidFill>
                  <a:srgbClr val="535353"/>
                </a:solidFill>
                <a:latin typeface="Arial"/>
                <a:ea typeface="Arial"/>
                <a:cs typeface="Arial"/>
                <a:sym typeface="Arial"/>
              </a:defRPr>
            </a:lvl1pPr>
          </a:lstStyle>
          <a:p>
            <a:r>
              <a:rPr dirty="0"/>
              <a:t>When you garden without tilling, you…</a:t>
            </a:r>
          </a:p>
        </p:txBody>
      </p:sp>
      <p:sp>
        <p:nvSpPr>
          <p:cNvPr id="445" name="Content Placeholder 2"/>
          <p:cNvSpPr txBox="1">
            <a:spLocks noGrp="1"/>
          </p:cNvSpPr>
          <p:nvPr>
            <p:ph type="body" idx="1"/>
          </p:nvPr>
        </p:nvSpPr>
        <p:spPr>
          <a:xfrm>
            <a:off x="643106" y="1583976"/>
            <a:ext cx="10515601" cy="4520580"/>
          </a:xfrm>
          <a:prstGeom prst="rect">
            <a:avLst/>
          </a:prstGeom>
        </p:spPr>
        <p:txBody>
          <a:bodyPr/>
          <a:lstStyle/>
          <a:p>
            <a:pPr>
              <a:defRPr>
                <a:solidFill>
                  <a:srgbClr val="535353"/>
                </a:solidFill>
                <a:latin typeface="Arial"/>
                <a:ea typeface="Arial"/>
                <a:cs typeface="Arial"/>
                <a:sym typeface="Arial"/>
              </a:defRPr>
            </a:pPr>
            <a:r>
              <a:t>Preserve the health of your soil’s food web</a:t>
            </a:r>
          </a:p>
          <a:p>
            <a:pPr>
              <a:defRPr>
                <a:solidFill>
                  <a:srgbClr val="535353"/>
                </a:solidFill>
                <a:latin typeface="Arial"/>
                <a:ea typeface="Arial"/>
                <a:cs typeface="Arial"/>
                <a:sym typeface="Arial"/>
              </a:defRPr>
            </a:pPr>
            <a:r>
              <a:t>Improve your soil by adding compost to it each fall</a:t>
            </a:r>
          </a:p>
          <a:p>
            <a:pPr>
              <a:defRPr>
                <a:solidFill>
                  <a:srgbClr val="535353"/>
                </a:solidFill>
                <a:latin typeface="Arial"/>
                <a:ea typeface="Arial"/>
                <a:cs typeface="Arial"/>
                <a:sym typeface="Arial"/>
              </a:defRPr>
            </a:pPr>
            <a:r>
              <a:t>Improve your soil’s natural aeration and water drainage</a:t>
            </a:r>
            <a:endParaRPr sz="4000"/>
          </a:p>
          <a:p>
            <a:pPr>
              <a:defRPr>
                <a:solidFill>
                  <a:srgbClr val="535353"/>
                </a:solidFill>
                <a:latin typeface="Arial"/>
                <a:ea typeface="Arial"/>
                <a:cs typeface="Arial"/>
                <a:sym typeface="Arial"/>
              </a:defRPr>
            </a:pPr>
            <a:r>
              <a:t>Develop soil that enhances the plants’ roots</a:t>
            </a:r>
          </a:p>
          <a:p>
            <a:pPr>
              <a:defRPr>
                <a:solidFill>
                  <a:srgbClr val="535353"/>
                </a:solidFill>
                <a:latin typeface="Arial"/>
                <a:ea typeface="Arial"/>
                <a:cs typeface="Arial"/>
                <a:sym typeface="Arial"/>
              </a:defRPr>
            </a:pPr>
            <a:r>
              <a:t>Develop soil that is more resistant to wind and water erosion</a:t>
            </a:r>
            <a:endParaRPr sz="4000"/>
          </a:p>
          <a:p>
            <a:pPr>
              <a:defRPr>
                <a:solidFill>
                  <a:srgbClr val="535353"/>
                </a:solidFill>
                <a:latin typeface="Arial"/>
                <a:ea typeface="Arial"/>
                <a:cs typeface="Arial"/>
                <a:sym typeface="Arial"/>
              </a:defRPr>
            </a:pPr>
            <a:r>
              <a:t>Reduce the need to weed, </a:t>
            </a:r>
          </a:p>
          <a:p>
            <a:pPr marL="685800" lvl="1" indent="-228600">
              <a:spcBef>
                <a:spcPts val="500"/>
              </a:spcBef>
              <a:defRPr sz="2400">
                <a:solidFill>
                  <a:srgbClr val="535353"/>
                </a:solidFill>
                <a:latin typeface="Arial"/>
                <a:ea typeface="Arial"/>
                <a:cs typeface="Arial"/>
                <a:sym typeface="Arial"/>
              </a:defRPr>
            </a:pPr>
            <a:r>
              <a:t>Buried weed seeds, stay buried and don’t grow</a:t>
            </a:r>
          </a:p>
          <a:p>
            <a:pPr marL="685800" lvl="1" indent="-228600">
              <a:spcBef>
                <a:spcPts val="500"/>
              </a:spcBef>
              <a:defRPr sz="2400">
                <a:solidFill>
                  <a:srgbClr val="535353"/>
                </a:solidFill>
                <a:latin typeface="Arial"/>
                <a:ea typeface="Arial"/>
                <a:cs typeface="Arial"/>
                <a:sym typeface="Arial"/>
              </a:defRPr>
            </a:pPr>
            <a:r>
              <a:t>The mulch suppresses weed development</a:t>
            </a:r>
          </a:p>
          <a:p>
            <a:pPr>
              <a:defRPr>
                <a:solidFill>
                  <a:srgbClr val="535353"/>
                </a:solidFill>
                <a:latin typeface="Arial"/>
                <a:ea typeface="Arial"/>
                <a:cs typeface="Arial"/>
                <a:sym typeface="Arial"/>
              </a:defRPr>
            </a:pPr>
            <a:r>
              <a:t>Helps soil retain carbon</a:t>
            </a:r>
          </a:p>
        </p:txBody>
      </p:sp>
      <p:grpSp>
        <p:nvGrpSpPr>
          <p:cNvPr id="448" name="Rectangle 5">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446" name="Rectangle"/>
            <p:cNvSpPr/>
            <p:nvPr/>
          </p:nvSpPr>
          <p:spPr>
            <a:xfrm>
              <a:off x="0" y="127000"/>
              <a:ext cx="12192000" cy="91441"/>
            </a:xfrm>
            <a:prstGeom prst="rect">
              <a:avLst/>
            </a:prstGeom>
            <a:blipFill rotWithShape="1">
              <a:blip r:embed="rId3">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47"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sp>
        <p:nvSpPr>
          <p:cNvPr id="449" name="TextBox 3"/>
          <p:cNvSpPr txBox="1"/>
          <p:nvPr/>
        </p:nvSpPr>
        <p:spPr>
          <a:xfrm>
            <a:off x="30827" y="6528315"/>
            <a:ext cx="8752790"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a:latin typeface="Arial"/>
                <a:ea typeface="Arial"/>
                <a:cs typeface="Arial"/>
                <a:sym typeface="Arial"/>
              </a:defRPr>
            </a:pPr>
            <a:r>
              <a:rPr u="sng">
                <a:solidFill>
                  <a:srgbClr val="0563C1"/>
                </a:solidFill>
                <a:uFill>
                  <a:solidFill>
                    <a:srgbClr val="0563C1"/>
                  </a:solidFill>
                </a:uFill>
                <a:hlinkClick r:id="rId4"/>
              </a:rPr>
              <a:t>Source:Mondal &amp; Chakraborty, (2022) Global meta-analysis suggests that no-tillage favourably changes soil structure and porosity. ScienceDirect.com </a:t>
            </a:r>
          </a:p>
        </p:txBody>
      </p:sp>
      <p:pic>
        <p:nvPicPr>
          <p:cNvPr id="450" name="Picture 6">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295813" y="200863"/>
            <a:ext cx="729697" cy="729697"/>
          </a:xfrm>
          <a:prstGeom prst="rect">
            <a:avLst/>
          </a:prstGeom>
          <a:ln w="12700">
            <a:miter lim="400000"/>
          </a:ln>
        </p:spPr>
      </p:pic>
      <p:sp>
        <p:nvSpPr>
          <p:cNvPr id="452" name="Rectangle 7">
            <a:extLst>
              <a:ext uri="{C183D7F6-B498-43B3-948B-1728B52AA6E4}">
                <adec:decorative xmlns:adec="http://schemas.microsoft.com/office/drawing/2017/decorative" val="1"/>
              </a:ext>
            </a:extLst>
          </p:cNvPr>
          <p:cNvSpPr/>
          <p:nvPr/>
        </p:nvSpPr>
        <p:spPr>
          <a:xfrm>
            <a:off x="686396" y="1104853"/>
            <a:ext cx="365295" cy="45720"/>
          </a:xfrm>
          <a:prstGeom prst="rect">
            <a:avLst/>
          </a:prstGeom>
          <a:blipFill>
            <a:blip r:embed="rId6"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2" name="Title 1">
            <a:extLst>
              <a:ext uri="{FF2B5EF4-FFF2-40B4-BE49-F238E27FC236}">
                <a16:creationId xmlns:a16="http://schemas.microsoft.com/office/drawing/2014/main" id="{4BB4B309-0457-4658-7DA6-96DB67EDE2AF}"/>
              </a:ext>
            </a:extLst>
          </p:cNvPr>
          <p:cNvSpPr>
            <a:spLocks noGrp="1"/>
          </p:cNvSpPr>
          <p:nvPr>
            <p:ph type="title"/>
          </p:nvPr>
        </p:nvSpPr>
        <p:spPr>
          <a:xfrm>
            <a:off x="1386783" y="-386091"/>
            <a:ext cx="3932239" cy="259088"/>
          </a:xfrm>
        </p:spPr>
        <p:txBody>
          <a:bodyPr>
            <a:normAutofit/>
          </a:bodyPr>
          <a:lstStyle/>
          <a:p>
            <a:r>
              <a:rPr lang="en-US" sz="900" dirty="0"/>
              <a:t>About soil</a:t>
            </a:r>
          </a:p>
        </p:txBody>
      </p:sp>
      <p:pic>
        <p:nvPicPr>
          <p:cNvPr id="457" name="Picture 11" descr="Large vegetable garden."/>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86783" y="124141"/>
            <a:ext cx="3829288" cy="2546476"/>
          </a:xfrm>
          <a:prstGeom prst="rect">
            <a:avLst/>
          </a:prstGeom>
          <a:ln w="12700">
            <a:miter lim="400000"/>
          </a:ln>
        </p:spPr>
      </p:pic>
      <p:sp>
        <p:nvSpPr>
          <p:cNvPr id="456" name="Text Placeholder 5"/>
          <p:cNvSpPr>
            <a:spLocks noGrp="1"/>
          </p:cNvSpPr>
          <p:nvPr>
            <p:ph type="body" idx="21"/>
          </p:nvPr>
        </p:nvSpPr>
        <p:spPr>
          <a:xfrm>
            <a:off x="321628" y="3015065"/>
            <a:ext cx="5774372" cy="3238406"/>
          </a:xfrm>
          <a:prstGeom prst="rect">
            <a:avLst/>
          </a:prstGeom>
          <a:solidFill>
            <a:srgbClr val="FFD966"/>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indent="0" defTabSz="896111">
              <a:spcBef>
                <a:spcPts val="900"/>
              </a:spcBef>
              <a:buSzTx/>
              <a:buFontTx/>
              <a:buNone/>
              <a:defRPr sz="2744" i="1">
                <a:latin typeface="Arial"/>
                <a:ea typeface="Arial"/>
                <a:cs typeface="Arial"/>
                <a:sym typeface="Arial"/>
              </a:defRPr>
            </a:pPr>
            <a:r>
              <a:rPr dirty="0"/>
              <a:t>“No dig saves time and allows gardeners to enjoy themselves more, while a simple annual mulch of compost improves soil fertility and its ability to hold carbon and feeds the soil ecology; for a health balance between pests and predators.” </a:t>
            </a:r>
          </a:p>
          <a:p>
            <a:pPr marL="0" indent="0" defTabSz="896111">
              <a:spcBef>
                <a:spcPts val="900"/>
              </a:spcBef>
              <a:buSzTx/>
              <a:buFontTx/>
              <a:buNone/>
              <a:defRPr sz="1960">
                <a:latin typeface="Arial"/>
                <a:ea typeface="Arial"/>
                <a:cs typeface="Arial"/>
                <a:sym typeface="Arial"/>
              </a:defRPr>
            </a:pPr>
            <a:r>
              <a:rPr sz="1372" dirty="0"/>
              <a:t>Charles Dowding, </a:t>
            </a:r>
            <a:r>
              <a:rPr sz="1372" u="sng" dirty="0"/>
              <a:t>No Dig</a:t>
            </a:r>
            <a:r>
              <a:rPr sz="1372" dirty="0"/>
              <a:t>, </a:t>
            </a:r>
            <a:r>
              <a:rPr sz="1372" dirty="0" err="1"/>
              <a:t>pg</a:t>
            </a:r>
            <a:r>
              <a:rPr sz="1372" dirty="0"/>
              <a:t> 9</a:t>
            </a:r>
            <a:r>
              <a:rPr dirty="0"/>
              <a:t> </a:t>
            </a:r>
          </a:p>
        </p:txBody>
      </p:sp>
      <p:sp>
        <p:nvSpPr>
          <p:cNvPr id="455" name="Content Placeholder 4"/>
          <p:cNvSpPr txBox="1">
            <a:spLocks noGrp="1"/>
          </p:cNvSpPr>
          <p:nvPr>
            <p:ph type="body" sz="half" idx="1"/>
          </p:nvPr>
        </p:nvSpPr>
        <p:spPr>
          <a:xfrm>
            <a:off x="6473952" y="1379845"/>
            <a:ext cx="5259389" cy="4873626"/>
          </a:xfrm>
          <a:prstGeom prst="rect">
            <a:avLst/>
          </a:prstGeom>
          <a:solidFill>
            <a:srgbClr val="B4C7E7"/>
          </a:solidFill>
          <a:ln w="9525">
            <a:solidFill>
              <a:srgbClr val="BDD7EE"/>
            </a:solidFill>
            <a:round/>
          </a:ln>
        </p:spPr>
        <p:txBody>
          <a:bodyPr/>
          <a:lstStyle/>
          <a:p>
            <a:pPr marL="0" indent="0" algn="ctr" defTabSz="896111">
              <a:spcBef>
                <a:spcPts val="900"/>
              </a:spcBef>
              <a:buSzTx/>
              <a:buNone/>
              <a:defRPr sz="2842" i="1">
                <a:latin typeface="Arial"/>
                <a:ea typeface="Arial"/>
                <a:cs typeface="Arial"/>
                <a:sym typeface="Arial"/>
              </a:defRPr>
            </a:pPr>
            <a:r>
              <a:rPr dirty="0"/>
              <a:t>“Modern soil science is teaching us new ways to understand soil life.  We now know that most of the active creatures that make soil alive live in the top few inches of soil.  When we disturb the soil layers through tilling and double digging, we are actually destroying healthy colonies of soil biota” </a:t>
            </a:r>
          </a:p>
          <a:p>
            <a:pPr marL="0" indent="0" defTabSz="896111">
              <a:spcBef>
                <a:spcPts val="900"/>
              </a:spcBef>
              <a:buSzTx/>
              <a:buNone/>
              <a:defRPr sz="1568">
                <a:latin typeface="Arial"/>
                <a:ea typeface="Arial"/>
                <a:cs typeface="Arial"/>
                <a:sym typeface="Arial"/>
              </a:defRPr>
            </a:pPr>
            <a:endParaRPr dirty="0"/>
          </a:p>
          <a:p>
            <a:pPr marL="0" indent="0" defTabSz="896111">
              <a:spcBef>
                <a:spcPts val="900"/>
              </a:spcBef>
              <a:buSzTx/>
              <a:buNone/>
              <a:defRPr sz="1372">
                <a:latin typeface="Arial"/>
                <a:ea typeface="Arial"/>
                <a:cs typeface="Arial"/>
                <a:sym typeface="Arial"/>
              </a:defRPr>
            </a:pPr>
            <a:r>
              <a:rPr dirty="0"/>
              <a:t>Ann Lovejoy, </a:t>
            </a:r>
            <a:r>
              <a:rPr u="sng" dirty="0"/>
              <a:t>Handbook of Northwest Gardening</a:t>
            </a:r>
            <a:r>
              <a:rPr dirty="0"/>
              <a:t>, </a:t>
            </a:r>
            <a:r>
              <a:rPr dirty="0" err="1"/>
              <a:t>pg</a:t>
            </a:r>
            <a:r>
              <a:rPr dirty="0"/>
              <a:t> 60.</a:t>
            </a:r>
          </a:p>
        </p:txBody>
      </p:sp>
      <p:grpSp>
        <p:nvGrpSpPr>
          <p:cNvPr id="460" name="Rectangle 2">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458"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59"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461" name="Picture 3">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295813" y="200863"/>
            <a:ext cx="729697" cy="72969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467" name="Title 1"/>
          <p:cNvSpPr txBox="1">
            <a:spLocks noGrp="1"/>
          </p:cNvSpPr>
          <p:nvPr>
            <p:ph type="title"/>
          </p:nvPr>
        </p:nvSpPr>
        <p:spPr>
          <a:xfrm>
            <a:off x="389625" y="145553"/>
            <a:ext cx="10515601" cy="1325563"/>
          </a:xfrm>
          <a:prstGeom prst="rect">
            <a:avLst/>
          </a:prstGeom>
        </p:spPr>
        <p:txBody>
          <a:bodyPr/>
          <a:lstStyle/>
          <a:p>
            <a:pPr>
              <a:defRPr sz="4800">
                <a:latin typeface="Arial"/>
                <a:ea typeface="Arial"/>
                <a:cs typeface="Arial"/>
                <a:sym typeface="Arial"/>
              </a:defRPr>
            </a:pPr>
            <a:r>
              <a:rPr dirty="0"/>
              <a:t>E</a:t>
            </a:r>
            <a:r>
              <a:rPr sz="3900" dirty="0">
                <a:solidFill>
                  <a:srgbClr val="9E0605"/>
                </a:solidFill>
              </a:rPr>
              <a:t>njoy designing</a:t>
            </a:r>
            <a:br>
              <a:rPr sz="3900" dirty="0">
                <a:solidFill>
                  <a:srgbClr val="9E0605"/>
                </a:solidFill>
              </a:rPr>
            </a:br>
            <a:endParaRPr sz="3900" dirty="0">
              <a:solidFill>
                <a:srgbClr val="9E0605"/>
              </a:solidFill>
            </a:endParaRPr>
          </a:p>
        </p:txBody>
      </p:sp>
      <p:pic>
        <p:nvPicPr>
          <p:cNvPr id="468" name="Picture 1" descr="Tomatoes growing in a straw bale."/>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0489" y="1111175"/>
            <a:ext cx="3744688" cy="2496457"/>
          </a:xfrm>
          <a:prstGeom prst="rect">
            <a:avLst/>
          </a:prstGeom>
          <a:ln w="12700">
            <a:miter lim="400000"/>
          </a:ln>
        </p:spPr>
      </p:pic>
      <p:pic>
        <p:nvPicPr>
          <p:cNvPr id="472" name="Picture 9" descr="Tomato plant in a p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89" y="3996609"/>
            <a:ext cx="1841501" cy="2463801"/>
          </a:xfrm>
          <a:prstGeom prst="rect">
            <a:avLst/>
          </a:prstGeom>
          <a:ln w="12700">
            <a:miter lim="400000"/>
          </a:ln>
        </p:spPr>
      </p:pic>
      <p:pic>
        <p:nvPicPr>
          <p:cNvPr id="469" name="Picture 3" descr="Bicycle with vines growing over it."/>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52959" y="502818"/>
            <a:ext cx="5706725" cy="2926183"/>
          </a:xfrm>
          <a:prstGeom prst="rect">
            <a:avLst/>
          </a:prstGeom>
          <a:ln w="12700">
            <a:miter lim="400000"/>
          </a:ln>
        </p:spPr>
      </p:pic>
      <p:pic>
        <p:nvPicPr>
          <p:cNvPr id="471" name="Picture 7" descr="Garden growing in a grid."/>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296108" y="3786265"/>
            <a:ext cx="4177450" cy="2784967"/>
          </a:xfrm>
          <a:prstGeom prst="rect">
            <a:avLst/>
          </a:prstGeom>
          <a:ln w="12700">
            <a:miter lim="400000"/>
          </a:ln>
        </p:spPr>
      </p:pic>
      <p:pic>
        <p:nvPicPr>
          <p:cNvPr id="470" name="Picture 5" descr="Vegetables growing in a wood palle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9487" y="3786265"/>
            <a:ext cx="4177451" cy="2784967"/>
          </a:xfrm>
          <a:prstGeom prst="rect">
            <a:avLst/>
          </a:prstGeom>
          <a:ln w="12700">
            <a:miter lim="400000"/>
          </a:ln>
        </p:spPr>
      </p:pic>
      <p:pic>
        <p:nvPicPr>
          <p:cNvPr id="473" name="Picture 2">
            <a:extLst>
              <a:ext uri="{C183D7F6-B498-43B3-948B-1728B52AA6E4}">
                <adec:decorative xmlns:adec="http://schemas.microsoft.com/office/drawing/2017/decorative" val="1"/>
              </a:ext>
            </a:extLst>
          </p:cNvPr>
          <p:cNvPicPr>
            <a:picLocks noChangeAspect="1"/>
          </p:cNvPicPr>
          <p:nvPr/>
        </p:nvPicPr>
        <p:blipFill>
          <a:blip r:embed="rId9"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grpSp>
        <p:nvGrpSpPr>
          <p:cNvPr id="476" name="Rectangle 3">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474" name="Rectangle"/>
            <p:cNvSpPr/>
            <p:nvPr/>
          </p:nvSpPr>
          <p:spPr>
            <a:xfrm>
              <a:off x="0" y="127000"/>
              <a:ext cx="12192000" cy="91441"/>
            </a:xfrm>
            <a:prstGeom prst="rect">
              <a:avLst/>
            </a:prstGeom>
            <a:blipFill rotWithShape="1">
              <a:blip r:embed="rId10">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5"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482" name="Title 1"/>
          <p:cNvSpPr txBox="1">
            <a:spLocks noGrp="1"/>
          </p:cNvSpPr>
          <p:nvPr>
            <p:ph type="title"/>
          </p:nvPr>
        </p:nvSpPr>
        <p:spPr>
          <a:prstGeom prst="rect">
            <a:avLst/>
          </a:prstGeom>
        </p:spPr>
        <p:txBody>
          <a:bodyPr>
            <a:normAutofit/>
          </a:bodyPr>
          <a:lstStyle/>
          <a:p>
            <a:pPr>
              <a:defRPr sz="5400">
                <a:latin typeface="Arial"/>
                <a:ea typeface="Arial"/>
                <a:cs typeface="Arial"/>
                <a:sym typeface="Arial"/>
              </a:defRPr>
            </a:pPr>
            <a:r>
              <a:rPr dirty="0"/>
              <a:t>E</a:t>
            </a:r>
            <a:r>
              <a:rPr sz="4400" dirty="0">
                <a:solidFill>
                  <a:srgbClr val="9E0605"/>
                </a:solidFill>
              </a:rPr>
              <a:t>njoy planting for biodiversity</a:t>
            </a:r>
            <a:r>
              <a:rPr lang="en-US" sz="4400" dirty="0">
                <a:solidFill>
                  <a:srgbClr val="9E0605"/>
                </a:solidFill>
              </a:rPr>
              <a:t>:</a:t>
            </a:r>
            <a:br>
              <a:rPr lang="en-US" sz="4400" dirty="0">
                <a:solidFill>
                  <a:srgbClr val="9E0605"/>
                </a:solidFill>
              </a:rPr>
            </a:br>
            <a:r>
              <a:rPr lang="en-US" sz="3100" dirty="0">
                <a:solidFill>
                  <a:srgbClr val="9E0605"/>
                </a:solidFill>
              </a:rPr>
              <a:t>cool vs. season crops</a:t>
            </a:r>
            <a:endParaRPr sz="3100" dirty="0">
              <a:solidFill>
                <a:srgbClr val="9E0605"/>
              </a:solidFill>
            </a:endParaRPr>
          </a:p>
        </p:txBody>
      </p:sp>
      <p:sp>
        <p:nvSpPr>
          <p:cNvPr id="483" name="Text Placeholder 5"/>
          <p:cNvSpPr txBox="1">
            <a:spLocks noGrp="1"/>
          </p:cNvSpPr>
          <p:nvPr>
            <p:ph type="body" sz="quarter" idx="1"/>
          </p:nvPr>
        </p:nvSpPr>
        <p:spPr>
          <a:xfrm>
            <a:off x="566925" y="1715562"/>
            <a:ext cx="5157788" cy="823913"/>
          </a:xfrm>
          <a:prstGeom prst="rect">
            <a:avLst/>
          </a:prstGeom>
        </p:spPr>
        <p:txBody>
          <a:bodyPr/>
          <a:lstStyle>
            <a:lvl1pPr>
              <a:defRPr sz="2800">
                <a:latin typeface="Arial"/>
                <a:ea typeface="Arial"/>
                <a:cs typeface="Arial"/>
                <a:sym typeface="Arial"/>
              </a:defRPr>
            </a:lvl1pPr>
          </a:lstStyle>
          <a:p>
            <a:r>
              <a:t>Cool Season Crops</a:t>
            </a:r>
          </a:p>
        </p:txBody>
      </p:sp>
      <p:sp>
        <p:nvSpPr>
          <p:cNvPr id="484" name="Content Placeholder 6"/>
          <p:cNvSpPr txBox="1"/>
          <p:nvPr/>
        </p:nvSpPr>
        <p:spPr>
          <a:xfrm>
            <a:off x="612645" y="2564348"/>
            <a:ext cx="5066348" cy="3684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17170" indent="-217170" defTabSz="868680">
              <a:lnSpc>
                <a:spcPct val="90000"/>
              </a:lnSpc>
              <a:spcBef>
                <a:spcPts val="900"/>
              </a:spcBef>
              <a:buSzPct val="100000"/>
              <a:buFont typeface="Arial"/>
              <a:buChar char="•"/>
              <a:defRPr sz="1900">
                <a:solidFill>
                  <a:srgbClr val="484848"/>
                </a:solidFill>
                <a:latin typeface="Arial"/>
                <a:ea typeface="Arial"/>
                <a:cs typeface="Arial"/>
                <a:sym typeface="Arial"/>
              </a:defRPr>
            </a:pPr>
            <a:r>
              <a:rPr dirty="0"/>
              <a:t>Includes: </a:t>
            </a:r>
            <a:endParaRPr sz="2660" dirty="0"/>
          </a:p>
          <a:p>
            <a:pPr marL="651509" lvl="1" indent="-217170" defTabSz="868680">
              <a:lnSpc>
                <a:spcPct val="90000"/>
              </a:lnSpc>
              <a:spcBef>
                <a:spcPts val="400"/>
              </a:spcBef>
              <a:buSzPct val="100000"/>
              <a:buFont typeface="Arial"/>
              <a:buChar char="•"/>
              <a:defRPr sz="1520">
                <a:solidFill>
                  <a:srgbClr val="484848"/>
                </a:solidFill>
                <a:latin typeface="Arial"/>
                <a:ea typeface="Arial"/>
                <a:cs typeface="Arial"/>
                <a:sym typeface="Arial"/>
              </a:defRPr>
            </a:pPr>
            <a:r>
              <a:rPr dirty="0"/>
              <a:t>leafy greens (such as lettuce, spinach, mustards, chard, kale), </a:t>
            </a:r>
            <a:endParaRPr sz="2280" dirty="0"/>
          </a:p>
          <a:p>
            <a:pPr marL="651509" lvl="1" indent="-217170" defTabSz="868680">
              <a:lnSpc>
                <a:spcPct val="90000"/>
              </a:lnSpc>
              <a:spcBef>
                <a:spcPts val="400"/>
              </a:spcBef>
              <a:buSzPct val="100000"/>
              <a:buFont typeface="Arial"/>
              <a:buChar char="•"/>
              <a:defRPr sz="1520">
                <a:solidFill>
                  <a:srgbClr val="484848"/>
                </a:solidFill>
                <a:latin typeface="Arial"/>
                <a:ea typeface="Arial"/>
                <a:cs typeface="Arial"/>
                <a:sym typeface="Arial"/>
              </a:defRPr>
            </a:pPr>
            <a:r>
              <a:rPr dirty="0"/>
              <a:t>peas, </a:t>
            </a:r>
            <a:endParaRPr sz="2280" dirty="0"/>
          </a:p>
          <a:p>
            <a:pPr marL="651509" lvl="1" indent="-217170" defTabSz="868680">
              <a:lnSpc>
                <a:spcPct val="90000"/>
              </a:lnSpc>
              <a:spcBef>
                <a:spcPts val="400"/>
              </a:spcBef>
              <a:buSzPct val="100000"/>
              <a:buFont typeface="Arial"/>
              <a:buChar char="•"/>
              <a:defRPr sz="1520">
                <a:solidFill>
                  <a:srgbClr val="484848"/>
                </a:solidFill>
                <a:latin typeface="Arial"/>
                <a:ea typeface="Arial"/>
                <a:cs typeface="Arial"/>
                <a:sym typeface="Arial"/>
              </a:defRPr>
            </a:pPr>
            <a:r>
              <a:rPr dirty="0"/>
              <a:t>cilantro and </a:t>
            </a:r>
            <a:endParaRPr sz="2280" dirty="0"/>
          </a:p>
          <a:p>
            <a:pPr marL="651509" lvl="1" indent="-217170" defTabSz="868680">
              <a:lnSpc>
                <a:spcPct val="90000"/>
              </a:lnSpc>
              <a:spcBef>
                <a:spcPts val="400"/>
              </a:spcBef>
              <a:buSzPct val="100000"/>
              <a:buFont typeface="Arial"/>
              <a:buChar char="•"/>
              <a:defRPr sz="1520">
                <a:solidFill>
                  <a:srgbClr val="484848"/>
                </a:solidFill>
                <a:latin typeface="Arial"/>
                <a:ea typeface="Arial"/>
                <a:cs typeface="Arial"/>
                <a:sym typeface="Arial"/>
              </a:defRPr>
            </a:pPr>
            <a:r>
              <a:rPr dirty="0"/>
              <a:t>many roots (such as beets, carrots, radishes)</a:t>
            </a:r>
            <a:endParaRPr sz="2280" dirty="0"/>
          </a:p>
          <a:p>
            <a:pPr marL="217170" indent="-217170" defTabSz="868680">
              <a:lnSpc>
                <a:spcPct val="90000"/>
              </a:lnSpc>
              <a:spcBef>
                <a:spcPts val="900"/>
              </a:spcBef>
              <a:buSzPct val="100000"/>
              <a:buFont typeface="Arial"/>
              <a:buChar char="•"/>
              <a:defRPr sz="1900">
                <a:solidFill>
                  <a:srgbClr val="484848"/>
                </a:solidFill>
                <a:latin typeface="Arial"/>
                <a:ea typeface="Arial"/>
                <a:cs typeface="Arial"/>
                <a:sym typeface="Arial"/>
              </a:defRPr>
            </a:pPr>
            <a:r>
              <a:rPr dirty="0"/>
              <a:t>Grow best when temperatures are  40-60°F</a:t>
            </a:r>
            <a:endParaRPr sz="2660" dirty="0"/>
          </a:p>
          <a:p>
            <a:pPr marL="651509" lvl="1" indent="-217170" defTabSz="868680">
              <a:lnSpc>
                <a:spcPct val="90000"/>
              </a:lnSpc>
              <a:spcBef>
                <a:spcPts val="400"/>
              </a:spcBef>
              <a:buSzPct val="100000"/>
              <a:buFont typeface="Arial"/>
              <a:buChar char="•"/>
              <a:defRPr sz="1900">
                <a:solidFill>
                  <a:srgbClr val="484848"/>
                </a:solidFill>
                <a:latin typeface="Arial"/>
                <a:ea typeface="Arial"/>
                <a:cs typeface="Arial"/>
                <a:sym typeface="Arial"/>
              </a:defRPr>
            </a:pPr>
            <a:r>
              <a:rPr dirty="0"/>
              <a:t>May have a spring &amp; fall cool season crop</a:t>
            </a:r>
            <a:endParaRPr sz="2280" dirty="0"/>
          </a:p>
          <a:p>
            <a:pPr marL="217170" indent="-217170" defTabSz="868680">
              <a:lnSpc>
                <a:spcPct val="90000"/>
              </a:lnSpc>
              <a:spcBef>
                <a:spcPts val="900"/>
              </a:spcBef>
              <a:buSzPct val="100000"/>
              <a:buFont typeface="Arial"/>
              <a:buChar char="•"/>
              <a:defRPr sz="1900">
                <a:solidFill>
                  <a:srgbClr val="484848"/>
                </a:solidFill>
                <a:latin typeface="Arial"/>
                <a:ea typeface="Arial"/>
                <a:cs typeface="Arial"/>
                <a:sym typeface="Arial"/>
              </a:defRPr>
            </a:pPr>
            <a:r>
              <a:rPr dirty="0"/>
              <a:t>Some can also grow when temperatures are warmer (especially heat-tolerant varieties), or if you have shade areas in your garden</a:t>
            </a:r>
          </a:p>
        </p:txBody>
      </p:sp>
      <p:sp>
        <p:nvSpPr>
          <p:cNvPr id="487" name="TextBox 10" descr="Link to Seattle Tilth website."/>
          <p:cNvSpPr txBox="1"/>
          <p:nvPr/>
        </p:nvSpPr>
        <p:spPr>
          <a:xfrm>
            <a:off x="3457119" y="6273810"/>
            <a:ext cx="1895436"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u="sng">
                <a:solidFill>
                  <a:srgbClr val="0563C1"/>
                </a:solidFill>
                <a:uFill>
                  <a:solidFill>
                    <a:srgbClr val="0563C1"/>
                  </a:solidFill>
                </a:uFill>
                <a:latin typeface="Arial"/>
                <a:ea typeface="Arial"/>
                <a:cs typeface="Arial"/>
                <a:sym typeface="Arial"/>
                <a:hlinkClick r:id="rId4"/>
              </a:defRPr>
            </a:lvl1pPr>
          </a:lstStyle>
          <a:p>
            <a:pPr>
              <a:defRPr u="none">
                <a:solidFill>
                  <a:srgbClr val="000000"/>
                </a:solidFill>
                <a:uFillTx/>
              </a:defRPr>
            </a:pPr>
            <a:r>
              <a:rPr u="sng" dirty="0">
                <a:solidFill>
                  <a:srgbClr val="0563C1"/>
                </a:solidFill>
                <a:uFill>
                  <a:solidFill>
                    <a:srgbClr val="0563C1"/>
                  </a:solidFill>
                </a:uFill>
                <a:hlinkClick r:id="rId4"/>
              </a:rPr>
              <a:t>From Seattle Tilth</a:t>
            </a:r>
          </a:p>
        </p:txBody>
      </p:sp>
      <p:pic>
        <p:nvPicPr>
          <p:cNvPr id="492" name="Picture 6" descr="Irrigation canal running through field."/>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490332" y="60753"/>
            <a:ext cx="3602832" cy="2403764"/>
          </a:xfrm>
          <a:prstGeom prst="rect">
            <a:avLst/>
          </a:prstGeom>
          <a:ln w="12700">
            <a:miter lim="400000"/>
          </a:ln>
        </p:spPr>
      </p:pic>
      <p:sp>
        <p:nvSpPr>
          <p:cNvPr id="493" name="TextBox 11"/>
          <p:cNvSpPr txBox="1"/>
          <p:nvPr/>
        </p:nvSpPr>
        <p:spPr>
          <a:xfrm>
            <a:off x="8536052" y="2071118"/>
            <a:ext cx="3511391"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000">
                <a:solidFill>
                  <a:srgbClr val="FFFFFF"/>
                </a:solidFill>
              </a:defRPr>
            </a:lvl1pPr>
          </a:lstStyle>
          <a:p>
            <a:r>
              <a:rPr dirty="0"/>
              <a:t>https://cdn.pixabay.com/photo/2017/10/31/23/48/thermometer-2906817_1280.jpg</a:t>
            </a:r>
          </a:p>
        </p:txBody>
      </p:sp>
      <p:sp>
        <p:nvSpPr>
          <p:cNvPr id="485" name="Text Placeholder 7"/>
          <p:cNvSpPr>
            <a:spLocks noGrp="1"/>
          </p:cNvSpPr>
          <p:nvPr>
            <p:ph type="body" idx="21"/>
          </p:nvPr>
        </p:nvSpPr>
        <p:spPr>
          <a:xfrm>
            <a:off x="6453775" y="2365093"/>
            <a:ext cx="5183189" cy="5513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buSzTx/>
              <a:buFontTx/>
              <a:buNone/>
              <a:defRPr>
                <a:latin typeface="Arial"/>
                <a:ea typeface="Arial"/>
                <a:cs typeface="Arial"/>
                <a:sym typeface="Arial"/>
              </a:defRPr>
            </a:lvl1pPr>
          </a:lstStyle>
          <a:p>
            <a:r>
              <a:t>Warm Season Crops</a:t>
            </a:r>
          </a:p>
        </p:txBody>
      </p:sp>
      <p:sp>
        <p:nvSpPr>
          <p:cNvPr id="486" name="Content Placeholder 8"/>
          <p:cNvSpPr txBox="1"/>
          <p:nvPr/>
        </p:nvSpPr>
        <p:spPr>
          <a:xfrm>
            <a:off x="6499495" y="2909521"/>
            <a:ext cx="5091749" cy="3684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defTabSz="914400">
              <a:lnSpc>
                <a:spcPct val="81000"/>
              </a:lnSpc>
              <a:spcBef>
                <a:spcPts val="1000"/>
              </a:spcBef>
              <a:buSzPct val="100000"/>
              <a:buFont typeface="Arial"/>
              <a:buChar char="•"/>
              <a:defRPr sz="2000">
                <a:solidFill>
                  <a:srgbClr val="484848"/>
                </a:solidFill>
                <a:latin typeface="Arial"/>
                <a:ea typeface="Arial"/>
                <a:cs typeface="Arial"/>
                <a:sym typeface="Arial"/>
              </a:defRPr>
            </a:pPr>
            <a:r>
              <a:rPr sz="1900" dirty="0"/>
              <a:t>Includes fruiting vegetables:</a:t>
            </a:r>
            <a:r>
              <a:rPr lang="en-US" sz="1900" dirty="0"/>
              <a:t> </a:t>
            </a:r>
            <a:r>
              <a:rPr sz="1900" dirty="0"/>
              <a:t>tomatoes, beans, cucumbers, peppers, corn, eggplant and squash</a:t>
            </a:r>
          </a:p>
          <a:p>
            <a:pPr marL="228600" indent="-228600" defTabSz="914400">
              <a:lnSpc>
                <a:spcPct val="81000"/>
              </a:lnSpc>
              <a:spcBef>
                <a:spcPts val="1000"/>
              </a:spcBef>
              <a:buSzPct val="100000"/>
              <a:buFont typeface="Arial"/>
              <a:buChar char="•"/>
              <a:defRPr sz="2000">
                <a:solidFill>
                  <a:srgbClr val="484848"/>
                </a:solidFill>
                <a:latin typeface="Arial"/>
                <a:ea typeface="Arial"/>
                <a:cs typeface="Arial"/>
                <a:sym typeface="Arial"/>
              </a:defRPr>
            </a:pPr>
            <a:r>
              <a:rPr sz="1900" dirty="0"/>
              <a:t>Grow best when temperatures are 60°F  or higher</a:t>
            </a:r>
          </a:p>
          <a:p>
            <a:pPr marL="228600" indent="-228600" defTabSz="914400">
              <a:lnSpc>
                <a:spcPct val="81000"/>
              </a:lnSpc>
              <a:spcBef>
                <a:spcPts val="1000"/>
              </a:spcBef>
              <a:buSzPct val="100000"/>
              <a:buFont typeface="Arial"/>
              <a:buChar char="•"/>
              <a:defRPr sz="2000">
                <a:solidFill>
                  <a:srgbClr val="484848"/>
                </a:solidFill>
                <a:latin typeface="Arial"/>
                <a:ea typeface="Arial"/>
                <a:cs typeface="Arial"/>
                <a:sym typeface="Arial"/>
              </a:defRPr>
            </a:pPr>
            <a:r>
              <a:rPr sz="1900" dirty="0"/>
              <a:t>Timing is critical</a:t>
            </a:r>
          </a:p>
          <a:p>
            <a:pPr marL="685800" lvl="1" indent="-228600" defTabSz="914400">
              <a:lnSpc>
                <a:spcPct val="81000"/>
              </a:lnSpc>
              <a:spcBef>
                <a:spcPts val="500"/>
              </a:spcBef>
              <a:buSzPct val="100000"/>
              <a:buFont typeface="Arial"/>
              <a:buChar char="•"/>
              <a:defRPr sz="2000">
                <a:solidFill>
                  <a:srgbClr val="484848"/>
                </a:solidFill>
                <a:latin typeface="Arial"/>
                <a:ea typeface="Arial"/>
                <a:cs typeface="Arial"/>
                <a:sym typeface="Arial"/>
              </a:defRPr>
            </a:pPr>
            <a:r>
              <a:rPr sz="1900" dirty="0"/>
              <a:t>Too early: shock or failure to thrive, </a:t>
            </a:r>
          </a:p>
          <a:p>
            <a:pPr marL="685800" lvl="1" indent="-228600" defTabSz="914400">
              <a:lnSpc>
                <a:spcPct val="81000"/>
              </a:lnSpc>
              <a:spcBef>
                <a:spcPts val="500"/>
              </a:spcBef>
              <a:buSzPct val="100000"/>
              <a:buFont typeface="Arial"/>
              <a:buChar char="•"/>
              <a:defRPr sz="2000">
                <a:solidFill>
                  <a:srgbClr val="484848"/>
                </a:solidFill>
                <a:latin typeface="Arial"/>
                <a:ea typeface="Arial"/>
                <a:cs typeface="Arial"/>
                <a:sym typeface="Arial"/>
              </a:defRPr>
            </a:pPr>
            <a:r>
              <a:rPr sz="1900" dirty="0"/>
              <a:t>Too late: not have enough time to fully mature. </a:t>
            </a:r>
          </a:p>
          <a:p>
            <a:pPr marL="228600" indent="-228600" defTabSz="914400">
              <a:lnSpc>
                <a:spcPct val="81000"/>
              </a:lnSpc>
              <a:spcBef>
                <a:spcPts val="1000"/>
              </a:spcBef>
              <a:buSzPct val="100000"/>
              <a:buFont typeface="Arial"/>
              <a:buChar char="•"/>
              <a:defRPr sz="2000">
                <a:solidFill>
                  <a:srgbClr val="484848"/>
                </a:solidFill>
                <a:latin typeface="Arial"/>
                <a:ea typeface="Arial"/>
                <a:cs typeface="Arial"/>
                <a:sym typeface="Arial"/>
              </a:defRPr>
            </a:pPr>
            <a:r>
              <a:rPr sz="1900" dirty="0"/>
              <a:t>Typically planted out in the garden in May and June.</a:t>
            </a:r>
          </a:p>
        </p:txBody>
      </p:sp>
      <p:grpSp>
        <p:nvGrpSpPr>
          <p:cNvPr id="490" name="Rectangle 4">
            <a:extLst>
              <a:ext uri="{C183D7F6-B498-43B3-948B-1728B52AA6E4}">
                <adec:decorative xmlns:adec="http://schemas.microsoft.com/office/drawing/2017/decorative" val="1"/>
              </a:ext>
            </a:extLst>
          </p:cNvPr>
          <p:cNvGrpSpPr/>
          <p:nvPr/>
        </p:nvGrpSpPr>
        <p:grpSpPr>
          <a:xfrm>
            <a:off x="0" y="6649345"/>
            <a:ext cx="12192001" cy="345441"/>
            <a:chOff x="0" y="0"/>
            <a:chExt cx="12192000" cy="345440"/>
          </a:xfrm>
        </p:grpSpPr>
        <p:sp>
          <p:nvSpPr>
            <p:cNvPr id="488" name="Rectangle"/>
            <p:cNvSpPr/>
            <p:nvPr/>
          </p:nvSpPr>
          <p:spPr>
            <a:xfrm>
              <a:off x="0" y="127000"/>
              <a:ext cx="12192000" cy="91441"/>
            </a:xfrm>
            <a:prstGeom prst="rect">
              <a:avLst/>
            </a:prstGeom>
            <a:blipFill rotWithShape="1">
              <a:blip r:embed="rId6">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89"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491" name="Picture 2">
            <a:extLst>
              <a:ext uri="{C183D7F6-B498-43B3-948B-1728B52AA6E4}">
                <adec:decorative xmlns:adec="http://schemas.microsoft.com/office/drawing/2017/decorative" val="1"/>
              </a:ext>
            </a:extLst>
          </p:cNvPr>
          <p:cNvPicPr>
            <a:picLocks noChangeAspect="1"/>
          </p:cNvPicPr>
          <p:nvPr/>
        </p:nvPicPr>
        <p:blipFill>
          <a:blip r:embed="rId7" cstate="screen">
            <a:alphaModFix amt="70000"/>
            <a:extLst>
              <a:ext uri="{28A0092B-C50C-407E-A947-70E740481C1C}">
                <a14:useLocalDpi xmlns:a14="http://schemas.microsoft.com/office/drawing/2010/main" val="0"/>
              </a:ext>
            </a:extLst>
          </a:blip>
          <a:stretch>
            <a:fillRect/>
          </a:stretch>
        </p:blipFill>
        <p:spPr>
          <a:xfrm>
            <a:off x="106916" y="93150"/>
            <a:ext cx="729697" cy="729697"/>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44" y="-14695"/>
            <a:ext cx="12192004" cy="6858004"/>
          </a:xfrm>
          <a:prstGeom prst="rect">
            <a:avLst/>
          </a:prstGeom>
          <a:ln w="12700">
            <a:miter lim="400000"/>
          </a:ln>
        </p:spPr>
      </p:pic>
      <p:sp>
        <p:nvSpPr>
          <p:cNvPr id="499" name="Title 6"/>
          <p:cNvSpPr txBox="1">
            <a:spLocks noGrp="1"/>
          </p:cNvSpPr>
          <p:nvPr>
            <p:ph type="title"/>
          </p:nvPr>
        </p:nvSpPr>
        <p:spPr>
          <a:xfrm>
            <a:off x="1318603" y="212307"/>
            <a:ext cx="4648201" cy="729699"/>
          </a:xfrm>
          <a:prstGeom prst="rect">
            <a:avLst/>
          </a:prstGeom>
        </p:spPr>
        <p:txBody>
          <a:bodyPr/>
          <a:lstStyle>
            <a:lvl1pPr>
              <a:defRPr>
                <a:latin typeface="Arial"/>
                <a:ea typeface="Arial"/>
                <a:cs typeface="Arial"/>
                <a:sym typeface="Arial"/>
              </a:defRPr>
            </a:lvl1pPr>
          </a:lstStyle>
          <a:p>
            <a:r>
              <a:rPr dirty="0"/>
              <a:t>Great Resources </a:t>
            </a:r>
          </a:p>
        </p:txBody>
      </p:sp>
      <p:sp>
        <p:nvSpPr>
          <p:cNvPr id="507" name="TextBox 13" descr="Link to Home Vegetable Gardening in Washington."/>
          <p:cNvSpPr txBox="1"/>
          <p:nvPr/>
        </p:nvSpPr>
        <p:spPr>
          <a:xfrm>
            <a:off x="1342290" y="831997"/>
            <a:ext cx="6804933" cy="313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600" u="sng">
                <a:solidFill>
                  <a:srgbClr val="0563C1"/>
                </a:solidFill>
                <a:uFill>
                  <a:solidFill>
                    <a:srgbClr val="0563C1"/>
                  </a:solidFill>
                </a:uFill>
                <a:latin typeface="Arial"/>
                <a:ea typeface="Arial"/>
                <a:cs typeface="Arial"/>
                <a:sym typeface="Arial"/>
                <a:hlinkClick r:id="rId4"/>
              </a:defRPr>
            </a:lvl1pPr>
          </a:lstStyle>
          <a:p>
            <a:pPr>
              <a:defRPr u="none">
                <a:solidFill>
                  <a:srgbClr val="000000"/>
                </a:solidFill>
                <a:uFillTx/>
              </a:defRPr>
            </a:pPr>
            <a:r>
              <a:rPr u="sng" dirty="0">
                <a:solidFill>
                  <a:srgbClr val="0563C1"/>
                </a:solidFill>
                <a:uFill>
                  <a:solidFill>
                    <a:srgbClr val="0563C1"/>
                  </a:solidFill>
                </a:uFill>
                <a:hlinkClick r:id="rId4"/>
              </a:rPr>
              <a:t>WSU Extension: Home Vegetable Gardening in Washington</a:t>
            </a:r>
          </a:p>
        </p:txBody>
      </p:sp>
      <p:pic>
        <p:nvPicPr>
          <p:cNvPr id="500" name="Picture 7" descr="Front cover of Gardening in Washington publication."/>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6836" y="1379605"/>
            <a:ext cx="3125985" cy="3992654"/>
          </a:xfrm>
          <a:prstGeom prst="rect">
            <a:avLst/>
          </a:prstGeom>
          <a:ln w="12700">
            <a:miter lim="400000"/>
          </a:ln>
        </p:spPr>
      </p:pic>
      <p:pic>
        <p:nvPicPr>
          <p:cNvPr id="501" name="Picture 8" descr="Chart of seed recommendations."/>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120655" y="3886142"/>
            <a:ext cx="5336924" cy="2387840"/>
          </a:xfrm>
          <a:prstGeom prst="rect">
            <a:avLst/>
          </a:prstGeom>
          <a:ln w="12700">
            <a:miter lim="400000"/>
          </a:ln>
        </p:spPr>
      </p:pic>
      <p:pic>
        <p:nvPicPr>
          <p:cNvPr id="502" name="Picture 10" descr="Chart of seed planting recommendations."/>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rot="4952175">
            <a:off x="7005845" y="1391327"/>
            <a:ext cx="5110265" cy="3594101"/>
          </a:xfrm>
          <a:prstGeom prst="rect">
            <a:avLst/>
          </a:prstGeom>
          <a:ln w="12700">
            <a:miter lim="400000"/>
          </a:ln>
        </p:spPr>
      </p:pic>
      <p:grpSp>
        <p:nvGrpSpPr>
          <p:cNvPr id="505" name="Rectangle 11">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03" name="Rectangle"/>
            <p:cNvSpPr/>
            <p:nvPr/>
          </p:nvSpPr>
          <p:spPr>
            <a:xfrm>
              <a:off x="0" y="127000"/>
              <a:ext cx="12192000" cy="91441"/>
            </a:xfrm>
            <a:prstGeom prst="rect">
              <a:avLst/>
            </a:prstGeom>
            <a:blipFill rotWithShape="1">
              <a:blip r:embed="rId8">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04"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506" name="Picture 12">
            <a:extLst>
              <a:ext uri="{C183D7F6-B498-43B3-948B-1728B52AA6E4}">
                <adec:decorative xmlns:adec="http://schemas.microsoft.com/office/drawing/2017/decorative" val="1"/>
              </a:ext>
            </a:extLst>
          </p:cNvPr>
          <p:cNvPicPr>
            <a:picLocks noChangeAspect="1"/>
          </p:cNvPicPr>
          <p:nvPr/>
        </p:nvPicPr>
        <p:blipFill>
          <a:blip r:embed="rId9" cstate="screen">
            <a:alphaModFix amt="70000"/>
            <a:extLst>
              <a:ext uri="{28A0092B-C50C-407E-A947-70E740481C1C}">
                <a14:useLocalDpi xmlns:a14="http://schemas.microsoft.com/office/drawing/2010/main" val="0"/>
              </a:ext>
            </a:extLst>
          </a:blip>
          <a:stretch>
            <a:fillRect/>
          </a:stretch>
        </p:blipFill>
        <p:spPr>
          <a:xfrm>
            <a:off x="11309863" y="259326"/>
            <a:ext cx="729697" cy="729697"/>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2483738" y="820254"/>
            <a:ext cx="65769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2556472" y="2160979"/>
            <a:ext cx="7448782" cy="1723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Our Mission: Building a Resilient Washington Together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62626"/>
              </a:solidFill>
              <a:effectLst/>
              <a:uLnTx/>
              <a:uFillTx/>
              <a:latin typeface="Montserrat" panose="00000500000000000000" pitchFamily="50" charset="0"/>
              <a:cs typeface="Helvetica"/>
              <a:sym typeface="Helvetica"/>
            </a:endParaRPr>
          </a:p>
          <a:p>
            <a:pPr marL="0" marR="0" lvl="0" indent="0" algn="l" defTabSz="457200" rtl="0" eaLnBrk="1" fontAlgn="auto" latinLnBrk="0" hangingPunct="0">
              <a:lnSpc>
                <a:spcPts val="15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kumimoji="0" lang="en-US" sz="1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1908102" y="5337867"/>
            <a:ext cx="17786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4140099" y="5341250"/>
            <a:ext cx="18555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6330992" y="5341250"/>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8644016" y="5337867"/>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74899" y="4012087"/>
            <a:ext cx="1116930" cy="1244985"/>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52626" y="323678"/>
            <a:ext cx="1816050" cy="1701034"/>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100" y="3981776"/>
            <a:ext cx="1099590" cy="1211606"/>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74311" y="3884524"/>
            <a:ext cx="1535377" cy="1406109"/>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40919" y="4078528"/>
            <a:ext cx="1913063" cy="1114854"/>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screen">
            <a:alphaModFix amt="70000"/>
            <a:extLst>
              <a:ext uri="{28A0092B-C50C-407E-A947-70E740481C1C}">
                <a14:useLocalDpi xmlns:a14="http://schemas.microsoft.com/office/drawing/2010/main" val="0"/>
              </a:ext>
            </a:extLst>
          </a:blip>
          <a:stretch>
            <a:fillRect/>
          </a:stretch>
        </p:blipFill>
        <p:spPr>
          <a:xfrm>
            <a:off x="412703" y="281892"/>
            <a:ext cx="789061" cy="789061"/>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2556472" y="1482416"/>
            <a:ext cx="1097280" cy="4572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256480" y="6754914"/>
            <a:ext cx="13183884" cy="9551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Helvetica"/>
              </a:rPr>
              <a:t>          </a:t>
            </a:r>
            <a:endParaRPr kumimoji="0" lang="en-US" sz="1800" b="0" i="0" u="none" strike="noStrike" kern="0" cap="none" spc="0" normalizeH="0" baseline="0" noProof="0">
              <a:ln>
                <a:noFill/>
              </a:ln>
              <a:noFill/>
              <a:effectLst/>
              <a:uLnTx/>
              <a:uFillTx/>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Picture 3">
            <a:extLs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513" name="Title 1"/>
          <p:cNvSpPr txBox="1">
            <a:spLocks noGrp="1"/>
          </p:cNvSpPr>
          <p:nvPr>
            <p:ph type="title"/>
          </p:nvPr>
        </p:nvSpPr>
        <p:spPr>
          <a:prstGeom prst="rect">
            <a:avLst/>
          </a:prstGeom>
        </p:spPr>
        <p:txBody>
          <a:bodyPr/>
          <a:lstStyle/>
          <a:p>
            <a:pPr>
              <a:defRPr sz="5400">
                <a:latin typeface="Arial"/>
                <a:ea typeface="Arial"/>
                <a:cs typeface="Arial"/>
                <a:sym typeface="Arial"/>
              </a:defRPr>
            </a:pPr>
            <a:r>
              <a:rPr dirty="0"/>
              <a:t>E</a:t>
            </a:r>
            <a:r>
              <a:rPr sz="4400" dirty="0">
                <a:solidFill>
                  <a:srgbClr val="9E0605"/>
                </a:solidFill>
              </a:rPr>
              <a:t>njoy harvesting</a:t>
            </a:r>
          </a:p>
        </p:txBody>
      </p:sp>
      <p:sp>
        <p:nvSpPr>
          <p:cNvPr id="514" name="Content Placeholder 2"/>
          <p:cNvSpPr txBox="1">
            <a:spLocks noGrp="1"/>
          </p:cNvSpPr>
          <p:nvPr>
            <p:ph type="body" sz="half" idx="1"/>
          </p:nvPr>
        </p:nvSpPr>
        <p:spPr>
          <a:xfrm>
            <a:off x="383385" y="1936693"/>
            <a:ext cx="5929801" cy="4227529"/>
          </a:xfrm>
          <a:prstGeom prst="rect">
            <a:avLst/>
          </a:prstGeom>
        </p:spPr>
        <p:txBody>
          <a:bodyPr/>
          <a:lstStyle/>
          <a:p>
            <a:pPr marL="192024" indent="-192024" defTabSz="768095">
              <a:lnSpc>
                <a:spcPct val="72000"/>
              </a:lnSpc>
              <a:spcBef>
                <a:spcPts val="800"/>
              </a:spcBef>
              <a:defRPr sz="2688">
                <a:solidFill>
                  <a:srgbClr val="535353"/>
                </a:solidFill>
                <a:latin typeface="Arial"/>
                <a:ea typeface="Arial"/>
                <a:cs typeface="Arial"/>
                <a:sym typeface="Arial"/>
              </a:defRPr>
            </a:pPr>
            <a:r>
              <a:t>Take daily strolls to sample your bounty</a:t>
            </a:r>
          </a:p>
          <a:p>
            <a:pPr marL="192024" indent="-192024" defTabSz="768095">
              <a:lnSpc>
                <a:spcPct val="72000"/>
              </a:lnSpc>
              <a:spcBef>
                <a:spcPts val="800"/>
              </a:spcBef>
              <a:defRPr sz="2688">
                <a:solidFill>
                  <a:srgbClr val="535353"/>
                </a:solidFill>
                <a:latin typeface="Arial"/>
                <a:ea typeface="Arial"/>
                <a:cs typeface="Arial"/>
                <a:sym typeface="Arial"/>
              </a:defRPr>
            </a:pPr>
            <a:r>
              <a:t>Learn the signs for harvest time</a:t>
            </a:r>
          </a:p>
          <a:p>
            <a:pPr marL="192024" indent="-192024" defTabSz="768095">
              <a:lnSpc>
                <a:spcPct val="72000"/>
              </a:lnSpc>
              <a:spcBef>
                <a:spcPts val="800"/>
              </a:spcBef>
              <a:defRPr sz="2688">
                <a:solidFill>
                  <a:srgbClr val="535353"/>
                </a:solidFill>
                <a:latin typeface="Arial"/>
                <a:ea typeface="Arial"/>
                <a:cs typeface="Arial"/>
                <a:sym typeface="Arial"/>
              </a:defRPr>
            </a:pPr>
            <a:r>
              <a:t>Usually best to harvest in cool part of the day</a:t>
            </a:r>
          </a:p>
          <a:p>
            <a:pPr marL="192024" indent="-192024" defTabSz="768095">
              <a:lnSpc>
                <a:spcPct val="72000"/>
              </a:lnSpc>
              <a:spcBef>
                <a:spcPts val="800"/>
              </a:spcBef>
              <a:defRPr sz="2688">
                <a:solidFill>
                  <a:srgbClr val="535353"/>
                </a:solidFill>
                <a:latin typeface="Arial"/>
                <a:ea typeface="Arial"/>
                <a:cs typeface="Arial"/>
                <a:sym typeface="Arial"/>
              </a:defRPr>
            </a:pPr>
            <a:r>
              <a:t>Remember to harvest “hidden crops”</a:t>
            </a:r>
          </a:p>
          <a:p>
            <a:pPr marL="192024" indent="-192024" defTabSz="768095">
              <a:lnSpc>
                <a:spcPct val="72000"/>
              </a:lnSpc>
              <a:spcBef>
                <a:spcPts val="800"/>
              </a:spcBef>
              <a:defRPr sz="2688">
                <a:solidFill>
                  <a:srgbClr val="535353"/>
                </a:solidFill>
                <a:latin typeface="Arial"/>
                <a:ea typeface="Arial"/>
                <a:cs typeface="Arial"/>
                <a:sym typeface="Arial"/>
              </a:defRPr>
            </a:pPr>
            <a:r>
              <a:t>Excess?</a:t>
            </a:r>
          </a:p>
          <a:p>
            <a:pPr marL="576071" lvl="1" indent="-192023" defTabSz="768095">
              <a:lnSpc>
                <a:spcPct val="72000"/>
              </a:lnSpc>
              <a:spcBef>
                <a:spcPts val="400"/>
              </a:spcBef>
              <a:defRPr sz="2688">
                <a:solidFill>
                  <a:srgbClr val="535353"/>
                </a:solidFill>
                <a:latin typeface="Arial"/>
                <a:ea typeface="Arial"/>
                <a:cs typeface="Arial"/>
                <a:sym typeface="Arial"/>
              </a:defRPr>
            </a:pPr>
            <a:r>
              <a:t>Share with friends</a:t>
            </a:r>
          </a:p>
          <a:p>
            <a:pPr marL="576071" lvl="1" indent="-192023" defTabSz="768095">
              <a:lnSpc>
                <a:spcPct val="72000"/>
              </a:lnSpc>
              <a:spcBef>
                <a:spcPts val="400"/>
              </a:spcBef>
              <a:defRPr sz="2688">
                <a:solidFill>
                  <a:srgbClr val="535353"/>
                </a:solidFill>
                <a:latin typeface="Arial"/>
                <a:ea typeface="Arial"/>
                <a:cs typeface="Arial"/>
                <a:sym typeface="Arial"/>
              </a:defRPr>
            </a:pPr>
            <a:r>
              <a:t>Preserving: canning, freezing or dehydrating</a:t>
            </a:r>
          </a:p>
          <a:p>
            <a:pPr marL="576071" lvl="1" indent="-192023" defTabSz="768095">
              <a:lnSpc>
                <a:spcPct val="72000"/>
              </a:lnSpc>
              <a:spcBef>
                <a:spcPts val="400"/>
              </a:spcBef>
              <a:defRPr sz="2688">
                <a:solidFill>
                  <a:srgbClr val="535353"/>
                </a:solidFill>
                <a:latin typeface="Arial"/>
                <a:ea typeface="Arial"/>
                <a:cs typeface="Arial"/>
                <a:sym typeface="Arial"/>
              </a:defRPr>
            </a:pPr>
            <a:r>
              <a:t>COMPOST!!! (Replenish your soil)</a:t>
            </a:r>
          </a:p>
        </p:txBody>
      </p:sp>
      <p:grpSp>
        <p:nvGrpSpPr>
          <p:cNvPr id="517" name="Rectangle 5">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15" name="Rectangle"/>
            <p:cNvSpPr/>
            <p:nvPr/>
          </p:nvSpPr>
          <p:spPr>
            <a:xfrm>
              <a:off x="0" y="127000"/>
              <a:ext cx="12192000" cy="91441"/>
            </a:xfrm>
            <a:prstGeom prst="rect">
              <a:avLst/>
            </a:prstGeom>
            <a:blipFill rotWithShape="1">
              <a:blip r:embed="rId3">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16"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518" name="Picture 2" descr="Large basket of produ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209" y="488950"/>
            <a:ext cx="5736791" cy="3827515"/>
          </a:xfrm>
          <a:prstGeom prst="rect">
            <a:avLst/>
          </a:prstGeom>
          <a:ln w="12700">
            <a:miter lim="400000"/>
          </a:ln>
        </p:spPr>
      </p:pic>
      <p:sp>
        <p:nvSpPr>
          <p:cNvPr id="519" name="TextBox 3"/>
          <p:cNvSpPr txBox="1"/>
          <p:nvPr/>
        </p:nvSpPr>
        <p:spPr>
          <a:xfrm>
            <a:off x="6413193" y="4054854"/>
            <a:ext cx="5755648" cy="239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FFFFFF"/>
                </a:solidFill>
                <a:latin typeface="Arial"/>
                <a:ea typeface="Arial"/>
                <a:cs typeface="Arial"/>
                <a:sym typeface="Arial"/>
              </a:defRPr>
            </a:lvl1pPr>
          </a:lstStyle>
          <a:p>
            <a:r>
              <a:t>Credit: https://cdn.pixabay.com/photo/2014/05/21/14/53/vegetable-basket-349667_1280.jpg</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523" name="Title 1"/>
          <p:cNvSpPr txBox="1">
            <a:spLocks noGrp="1"/>
          </p:cNvSpPr>
          <p:nvPr>
            <p:ph type="title"/>
          </p:nvPr>
        </p:nvSpPr>
        <p:spPr>
          <a:prstGeom prst="rect">
            <a:avLst/>
          </a:prstGeom>
        </p:spPr>
        <p:txBody>
          <a:bodyPr/>
          <a:lstStyle/>
          <a:p>
            <a:pPr>
              <a:defRPr sz="5400">
                <a:latin typeface="Arial"/>
                <a:ea typeface="Arial"/>
                <a:cs typeface="Arial"/>
                <a:sym typeface="Arial"/>
              </a:defRPr>
            </a:pPr>
            <a:r>
              <a:rPr dirty="0"/>
              <a:t>E</a:t>
            </a:r>
            <a:r>
              <a:rPr sz="4400" dirty="0">
                <a:solidFill>
                  <a:srgbClr val="9E0605"/>
                </a:solidFill>
              </a:rPr>
              <a:t>njoy planting for biodiversity</a:t>
            </a:r>
          </a:p>
        </p:txBody>
      </p:sp>
      <p:sp>
        <p:nvSpPr>
          <p:cNvPr id="524" name="Content Placeholder 2"/>
          <p:cNvSpPr txBox="1">
            <a:spLocks noGrp="1"/>
          </p:cNvSpPr>
          <p:nvPr>
            <p:ph type="body" idx="1"/>
          </p:nvPr>
        </p:nvSpPr>
        <p:spPr>
          <a:xfrm>
            <a:off x="838200" y="1825625"/>
            <a:ext cx="10515600" cy="4667250"/>
          </a:xfrm>
          <a:prstGeom prst="rect">
            <a:avLst/>
          </a:prstGeom>
        </p:spPr>
        <p:txBody>
          <a:bodyPr/>
          <a:lstStyle/>
          <a:p>
            <a:pPr>
              <a:lnSpc>
                <a:spcPct val="81000"/>
              </a:lnSpc>
              <a:defRPr sz="2500">
                <a:solidFill>
                  <a:srgbClr val="535353"/>
                </a:solidFill>
                <a:latin typeface="Arial"/>
                <a:ea typeface="Arial"/>
                <a:cs typeface="Arial"/>
                <a:sym typeface="Arial"/>
              </a:defRPr>
            </a:pPr>
            <a:r>
              <a:t>Experiment with what you can grow year round</a:t>
            </a:r>
          </a:p>
          <a:p>
            <a:pPr marL="685800" lvl="1" indent="-228600">
              <a:lnSpc>
                <a:spcPct val="81000"/>
              </a:lnSpc>
              <a:spcBef>
                <a:spcPts val="500"/>
              </a:spcBef>
              <a:defRPr sz="2200">
                <a:solidFill>
                  <a:srgbClr val="535353"/>
                </a:solidFill>
                <a:latin typeface="Arial"/>
                <a:ea typeface="Arial"/>
                <a:cs typeface="Arial"/>
                <a:sym typeface="Arial"/>
              </a:defRPr>
            </a:pPr>
            <a:r>
              <a:t>Use cold frames, greenhouses, hoop houses, row covers, </a:t>
            </a:r>
          </a:p>
          <a:p>
            <a:pPr>
              <a:lnSpc>
                <a:spcPct val="81000"/>
              </a:lnSpc>
              <a:defRPr sz="2500">
                <a:solidFill>
                  <a:srgbClr val="535353"/>
                </a:solidFill>
                <a:latin typeface="Arial"/>
                <a:ea typeface="Arial"/>
                <a:cs typeface="Arial"/>
                <a:sym typeface="Arial"/>
              </a:defRPr>
            </a:pPr>
            <a:r>
              <a:t>Consider establishing perennial vegetables </a:t>
            </a:r>
          </a:p>
          <a:p>
            <a:pPr marL="685800" lvl="1" indent="-228600">
              <a:lnSpc>
                <a:spcPct val="81000"/>
              </a:lnSpc>
              <a:spcBef>
                <a:spcPts val="500"/>
              </a:spcBef>
              <a:defRPr sz="2200">
                <a:solidFill>
                  <a:srgbClr val="535353"/>
                </a:solidFill>
                <a:latin typeface="Arial"/>
                <a:ea typeface="Arial"/>
                <a:cs typeface="Arial"/>
                <a:sym typeface="Arial"/>
              </a:defRPr>
            </a:pPr>
            <a:r>
              <a:t>Leaves soil undisturbed and established root structures less susceptible to challenging weather (e.g. Rhubarb, Jerusalem Artichokes, Berries)</a:t>
            </a:r>
          </a:p>
          <a:p>
            <a:pPr>
              <a:lnSpc>
                <a:spcPct val="81000"/>
              </a:lnSpc>
              <a:defRPr sz="2500">
                <a:solidFill>
                  <a:srgbClr val="535353"/>
                </a:solidFill>
                <a:latin typeface="Arial"/>
                <a:ea typeface="Arial"/>
                <a:cs typeface="Arial"/>
                <a:sym typeface="Arial"/>
              </a:defRPr>
            </a:pPr>
            <a:r>
              <a:t>Explore Succession Planting</a:t>
            </a:r>
          </a:p>
          <a:p>
            <a:pPr marL="685800" lvl="1" indent="-228600">
              <a:lnSpc>
                <a:spcPct val="81000"/>
              </a:lnSpc>
              <a:spcBef>
                <a:spcPts val="500"/>
              </a:spcBef>
              <a:defRPr sz="2200">
                <a:solidFill>
                  <a:srgbClr val="535353"/>
                </a:solidFill>
                <a:latin typeface="Arial"/>
                <a:ea typeface="Arial"/>
                <a:cs typeface="Arial"/>
                <a:sym typeface="Arial"/>
              </a:defRPr>
            </a:pPr>
            <a:r>
              <a:t>Seeding a plant over 2-4 consecutive weeks, spread out harvest time</a:t>
            </a:r>
          </a:p>
          <a:p>
            <a:pPr marL="685800" lvl="1" indent="-228600">
              <a:lnSpc>
                <a:spcPct val="81000"/>
              </a:lnSpc>
              <a:spcBef>
                <a:spcPts val="500"/>
              </a:spcBef>
              <a:defRPr sz="2200">
                <a:solidFill>
                  <a:srgbClr val="535353"/>
                </a:solidFill>
                <a:latin typeface="Arial"/>
                <a:ea typeface="Arial"/>
                <a:cs typeface="Arial"/>
                <a:sym typeface="Arial"/>
              </a:defRPr>
            </a:pPr>
            <a:r>
              <a:t>Harvest a plant at different stages of maturity (e.g. lettuce, greens, turnips)</a:t>
            </a:r>
          </a:p>
          <a:p>
            <a:pPr>
              <a:lnSpc>
                <a:spcPct val="81000"/>
              </a:lnSpc>
              <a:defRPr sz="2500">
                <a:solidFill>
                  <a:srgbClr val="535353"/>
                </a:solidFill>
                <a:latin typeface="Arial"/>
                <a:ea typeface="Arial"/>
                <a:cs typeface="Arial"/>
                <a:sym typeface="Arial"/>
              </a:defRPr>
            </a:pPr>
            <a:r>
              <a:t>Explore Companion Planting</a:t>
            </a:r>
          </a:p>
          <a:p>
            <a:pPr marL="685800" lvl="1" indent="-228600">
              <a:lnSpc>
                <a:spcPct val="81000"/>
              </a:lnSpc>
              <a:spcBef>
                <a:spcPts val="500"/>
              </a:spcBef>
              <a:defRPr sz="2200">
                <a:solidFill>
                  <a:srgbClr val="535353"/>
                </a:solidFill>
                <a:latin typeface="Arial"/>
                <a:ea typeface="Arial"/>
                <a:cs typeface="Arial"/>
                <a:sym typeface="Arial"/>
              </a:defRPr>
            </a:pPr>
            <a:r>
              <a:t>Increase diversity</a:t>
            </a:r>
          </a:p>
          <a:p>
            <a:pPr marL="685800" lvl="1" indent="-228600">
              <a:lnSpc>
                <a:spcPct val="81000"/>
              </a:lnSpc>
              <a:spcBef>
                <a:spcPts val="500"/>
              </a:spcBef>
              <a:defRPr sz="2200">
                <a:solidFill>
                  <a:srgbClr val="535353"/>
                </a:solidFill>
                <a:latin typeface="Arial"/>
                <a:ea typeface="Arial"/>
                <a:cs typeface="Arial"/>
                <a:sym typeface="Arial"/>
              </a:defRPr>
            </a:pPr>
            <a:r>
              <a:t>Provide nutrient sharing</a:t>
            </a:r>
          </a:p>
          <a:p>
            <a:pPr marL="685800" lvl="1" indent="-228600">
              <a:lnSpc>
                <a:spcPct val="81000"/>
              </a:lnSpc>
              <a:spcBef>
                <a:spcPts val="500"/>
              </a:spcBef>
              <a:defRPr sz="2200">
                <a:solidFill>
                  <a:srgbClr val="535353"/>
                </a:solidFill>
                <a:latin typeface="Arial"/>
                <a:ea typeface="Arial"/>
                <a:cs typeface="Arial"/>
                <a:sym typeface="Arial"/>
              </a:defRPr>
            </a:pPr>
            <a:r>
              <a:t>Protection from pests attacking single crop plantings</a:t>
            </a:r>
          </a:p>
        </p:txBody>
      </p:sp>
      <p:grpSp>
        <p:nvGrpSpPr>
          <p:cNvPr id="527" name="Rectangle 4">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25"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26"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528" name="Picture 3">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309863" y="259326"/>
            <a:ext cx="729697" cy="729697"/>
          </a:xfrm>
          <a:prstGeom prst="rect">
            <a:avLst/>
          </a:prstGeom>
          <a:ln w="12700">
            <a:miter lim="400000"/>
          </a:ln>
        </p:spPr>
      </p:pic>
      <p:pic>
        <p:nvPicPr>
          <p:cNvPr id="529" name="Picture 6" descr="Sample publication cover. "/>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21173483">
            <a:off x="8673342" y="269046"/>
            <a:ext cx="1950722" cy="249155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535" name="Title 1"/>
          <p:cNvSpPr txBox="1">
            <a:spLocks noGrp="1"/>
          </p:cNvSpPr>
          <p:nvPr>
            <p:ph type="title"/>
          </p:nvPr>
        </p:nvSpPr>
        <p:spPr>
          <a:xfrm>
            <a:off x="566925" y="340432"/>
            <a:ext cx="10515601" cy="1325564"/>
          </a:xfrm>
          <a:prstGeom prst="rect">
            <a:avLst/>
          </a:prstGeom>
        </p:spPr>
        <p:txBody>
          <a:bodyPr/>
          <a:lstStyle>
            <a:lvl1pPr>
              <a:defRPr>
                <a:solidFill>
                  <a:srgbClr val="535353"/>
                </a:solidFill>
                <a:latin typeface="Arial"/>
                <a:ea typeface="Arial"/>
                <a:cs typeface="Arial"/>
                <a:sym typeface="Arial"/>
              </a:defRPr>
            </a:lvl1pPr>
          </a:lstStyle>
          <a:p>
            <a:r>
              <a:t>Seeding Directions Examples</a:t>
            </a:r>
          </a:p>
        </p:txBody>
      </p:sp>
      <p:sp>
        <p:nvSpPr>
          <p:cNvPr id="536" name="Text Placeholder 2"/>
          <p:cNvSpPr txBox="1">
            <a:spLocks noGrp="1"/>
          </p:cNvSpPr>
          <p:nvPr>
            <p:ph type="body" sz="quarter" idx="1"/>
          </p:nvPr>
        </p:nvSpPr>
        <p:spPr>
          <a:xfrm>
            <a:off x="467702" y="1902256"/>
            <a:ext cx="5157788" cy="823913"/>
          </a:xfrm>
          <a:prstGeom prst="rect">
            <a:avLst/>
          </a:prstGeom>
        </p:spPr>
        <p:txBody>
          <a:bodyPr/>
          <a:lstStyle>
            <a:lvl1pPr>
              <a:defRPr sz="2800">
                <a:solidFill>
                  <a:srgbClr val="535353"/>
                </a:solidFill>
                <a:latin typeface="Arial"/>
                <a:ea typeface="Arial"/>
                <a:cs typeface="Arial"/>
                <a:sym typeface="Arial"/>
              </a:defRPr>
            </a:lvl1pPr>
          </a:lstStyle>
          <a:p>
            <a:r>
              <a:t>Oakleaf Lettuce</a:t>
            </a:r>
          </a:p>
        </p:txBody>
      </p:sp>
      <p:sp>
        <p:nvSpPr>
          <p:cNvPr id="537" name="Content Placeholder 3"/>
          <p:cNvSpPr txBox="1"/>
          <p:nvPr/>
        </p:nvSpPr>
        <p:spPr>
          <a:xfrm>
            <a:off x="513422" y="2937736"/>
            <a:ext cx="5066348" cy="3684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defTabSz="914400">
              <a:lnSpc>
                <a:spcPct val="81000"/>
              </a:lnSpc>
              <a:spcBef>
                <a:spcPts val="1000"/>
              </a:spcBef>
              <a:buSzPct val="100000"/>
              <a:buFont typeface="Arial"/>
              <a:buChar char="•"/>
              <a:defRPr sz="2000" b="1">
                <a:solidFill>
                  <a:srgbClr val="4B4F58"/>
                </a:solidFill>
                <a:latin typeface="Arial"/>
                <a:ea typeface="Arial"/>
                <a:cs typeface="Arial"/>
                <a:sym typeface="Arial"/>
              </a:defRPr>
            </a:pPr>
            <a:r>
              <a:t>SOWING:</a:t>
            </a:r>
            <a:r>
              <a:rPr b="0"/>
              <a:t> Start early indoors or seed directly outdoors from early to mid-spring and again in late summer to early fall. Cover with 1/8 inch light soil.</a:t>
            </a:r>
          </a:p>
          <a:p>
            <a:pPr marL="228600" indent="-228600" defTabSz="914400">
              <a:lnSpc>
                <a:spcPct val="81000"/>
              </a:lnSpc>
              <a:spcBef>
                <a:spcPts val="1000"/>
              </a:spcBef>
              <a:buSzPct val="100000"/>
              <a:buFont typeface="Arial"/>
              <a:buChar char="•"/>
              <a:defRPr sz="2000" b="1">
                <a:solidFill>
                  <a:srgbClr val="4B4F58"/>
                </a:solidFill>
                <a:latin typeface="Arial"/>
                <a:ea typeface="Arial"/>
                <a:cs typeface="Arial"/>
                <a:sym typeface="Arial"/>
              </a:defRPr>
            </a:pPr>
            <a:r>
              <a:t>GERMINATION:</a:t>
            </a:r>
            <a:r>
              <a:rPr b="0"/>
              <a:t> Approximately one week to 10 days. Start seed in cool 55 to 60 degree Fahrenheit temperatures.</a:t>
            </a:r>
          </a:p>
        </p:txBody>
      </p:sp>
      <p:sp>
        <p:nvSpPr>
          <p:cNvPr id="543" name="TextBox 7"/>
          <p:cNvSpPr txBox="1"/>
          <p:nvPr/>
        </p:nvSpPr>
        <p:spPr>
          <a:xfrm>
            <a:off x="626567" y="6229587"/>
            <a:ext cx="2378198"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latin typeface="Arial"/>
                <a:ea typeface="Arial"/>
                <a:cs typeface="Arial"/>
                <a:sym typeface="Arial"/>
              </a:defRPr>
            </a:lvl1pPr>
          </a:lstStyle>
          <a:p>
            <a:r>
              <a:rPr dirty="0"/>
              <a:t>From humeseeds.com</a:t>
            </a:r>
          </a:p>
        </p:txBody>
      </p:sp>
      <p:grpSp>
        <p:nvGrpSpPr>
          <p:cNvPr id="542"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40"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41"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546" name="Picture 4" descr="Pepper seed packet."/>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0493353">
            <a:off x="8400208" y="48296"/>
            <a:ext cx="1375808" cy="1909836"/>
          </a:xfrm>
          <a:prstGeom prst="rect">
            <a:avLst/>
          </a:prstGeom>
          <a:ln w="12700">
            <a:miter lim="400000"/>
          </a:ln>
        </p:spPr>
      </p:pic>
      <p:pic>
        <p:nvPicPr>
          <p:cNvPr id="544" name="Picture 2" descr="Lettuce seed packet."/>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828362">
            <a:off x="10182500" y="188098"/>
            <a:ext cx="1543411" cy="2164081"/>
          </a:xfrm>
          <a:prstGeom prst="rect">
            <a:avLst/>
          </a:prstGeom>
          <a:ln w="12700">
            <a:miter lim="400000"/>
          </a:ln>
        </p:spPr>
      </p:pic>
      <p:sp>
        <p:nvSpPr>
          <p:cNvPr id="538" name="Text Placeholder 4"/>
          <p:cNvSpPr>
            <a:spLocks noGrp="1"/>
          </p:cNvSpPr>
          <p:nvPr>
            <p:ph type="body" idx="21"/>
          </p:nvPr>
        </p:nvSpPr>
        <p:spPr>
          <a:xfrm>
            <a:off x="6048171" y="1902256"/>
            <a:ext cx="5183189" cy="8239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buSzTx/>
              <a:buFontTx/>
              <a:buNone/>
              <a:defRPr>
                <a:solidFill>
                  <a:srgbClr val="535353"/>
                </a:solidFill>
                <a:latin typeface="Arial"/>
                <a:ea typeface="Arial"/>
                <a:cs typeface="Arial"/>
                <a:sym typeface="Arial"/>
              </a:defRPr>
            </a:lvl1pPr>
          </a:lstStyle>
          <a:p>
            <a:r>
              <a:t>Serrano Purple Peppers</a:t>
            </a:r>
          </a:p>
        </p:txBody>
      </p:sp>
      <p:sp>
        <p:nvSpPr>
          <p:cNvPr id="539" name="Content Placeholder 5"/>
          <p:cNvSpPr txBox="1"/>
          <p:nvPr/>
        </p:nvSpPr>
        <p:spPr>
          <a:xfrm>
            <a:off x="6093891" y="2937736"/>
            <a:ext cx="5091749" cy="3684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defTabSz="914400">
              <a:lnSpc>
                <a:spcPct val="81000"/>
              </a:lnSpc>
              <a:spcBef>
                <a:spcPts val="1000"/>
              </a:spcBef>
              <a:buSzPct val="100000"/>
              <a:buFont typeface="Arial"/>
              <a:buChar char="•"/>
              <a:defRPr sz="2000" b="1">
                <a:solidFill>
                  <a:srgbClr val="4B4F58"/>
                </a:solidFill>
                <a:latin typeface="Arial"/>
                <a:ea typeface="Arial"/>
                <a:cs typeface="Arial"/>
                <a:sym typeface="Arial"/>
              </a:defRPr>
            </a:pPr>
            <a:r>
              <a:t>SOWING: </a:t>
            </a:r>
            <a:r>
              <a:rPr b="0"/>
              <a:t>Sow seeds indoors in March or April. Sow 2 to 3 seeds in individual peat pots or other containers barely covering the seeds with 1/8″ starter mix. Place pots in plastic seed flat with no drainage holes. Carefully pour warm water into flat, the moisture will soak up from the bottom. Keep in warm room and provide lots of light.</a:t>
            </a:r>
          </a:p>
          <a:p>
            <a:pPr marL="228600" indent="-228600" defTabSz="914400">
              <a:lnSpc>
                <a:spcPct val="81000"/>
              </a:lnSpc>
              <a:spcBef>
                <a:spcPts val="1000"/>
              </a:spcBef>
              <a:buSzPct val="100000"/>
              <a:buFont typeface="Arial"/>
              <a:buChar char="•"/>
              <a:defRPr sz="2000" b="1">
                <a:solidFill>
                  <a:srgbClr val="4B4F58"/>
                </a:solidFill>
                <a:latin typeface="Arial"/>
                <a:ea typeface="Arial"/>
                <a:cs typeface="Arial"/>
                <a:sym typeface="Arial"/>
              </a:defRPr>
            </a:pPr>
            <a:r>
              <a:t>GERMINATION:</a:t>
            </a:r>
            <a:r>
              <a:rPr b="0"/>
              <a:t> 2 to 3 weeks at 65° to 70° F. Keep soil moderately moist.</a:t>
            </a:r>
          </a:p>
        </p:txBody>
      </p:sp>
      <p:sp>
        <p:nvSpPr>
          <p:cNvPr id="545" name="TextBox 8"/>
          <p:cNvSpPr txBox="1"/>
          <p:nvPr/>
        </p:nvSpPr>
        <p:spPr>
          <a:xfrm>
            <a:off x="5873225" y="6391208"/>
            <a:ext cx="5533081" cy="366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000">
                <a:latin typeface="Arial"/>
                <a:ea typeface="Arial"/>
                <a:cs typeface="Arial"/>
                <a:sym typeface="Arial"/>
              </a:defRPr>
            </a:pPr>
            <a:r>
              <a:t>Credit: </a:t>
            </a:r>
            <a:r>
              <a:rPr u="sng">
                <a:solidFill>
                  <a:srgbClr val="0563C1"/>
                </a:solidFill>
                <a:uFill>
                  <a:solidFill>
                    <a:srgbClr val="0563C1"/>
                  </a:solidFill>
                </a:uFill>
                <a:hlinkClick r:id="rId7"/>
              </a:rPr>
              <a:t>https://humeseeds.com/wp-content/uploads/SeedPackets/pepperserranopurple730.jpg</a:t>
            </a:r>
            <a:r>
              <a:t> &amp; </a:t>
            </a:r>
          </a:p>
          <a:p>
            <a:pPr>
              <a:defRPr sz="1000">
                <a:latin typeface="Arial"/>
                <a:ea typeface="Arial"/>
                <a:cs typeface="Arial"/>
                <a:sym typeface="Arial"/>
              </a:defRPr>
            </a:pPr>
            <a:r>
              <a:rPr u="sng">
                <a:solidFill>
                  <a:srgbClr val="0563C1"/>
                </a:solidFill>
                <a:uFill>
                  <a:solidFill>
                    <a:srgbClr val="0563C1"/>
                  </a:solidFill>
                </a:uFill>
                <a:hlinkClick r:id="rId8"/>
              </a:rPr>
              <a:t>https://humeseeds.com/wp-content/uploads/2020/12/lettucegarnetoakleaf031.jpg</a:t>
            </a:r>
            <a:r>
              <a:t> </a:t>
            </a:r>
          </a:p>
        </p:txBody>
      </p:sp>
      <p:sp>
        <p:nvSpPr>
          <p:cNvPr id="548" name="Rectangle 7">
            <a:extLst>
              <a:ext uri="{C183D7F6-B498-43B3-948B-1728B52AA6E4}">
                <adec:decorative xmlns:adec="http://schemas.microsoft.com/office/drawing/2017/decorative" val="1"/>
              </a:ext>
            </a:extLst>
          </p:cNvPr>
          <p:cNvSpPr/>
          <p:nvPr/>
        </p:nvSpPr>
        <p:spPr>
          <a:xfrm>
            <a:off x="659537" y="1352420"/>
            <a:ext cx="365295" cy="45720"/>
          </a:xfrm>
          <a:prstGeom prst="rect">
            <a:avLst/>
          </a:prstGeom>
          <a:blipFill>
            <a:blip r:embed="rId9"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553" name="Title 1"/>
          <p:cNvSpPr txBox="1">
            <a:spLocks noGrp="1"/>
          </p:cNvSpPr>
          <p:nvPr>
            <p:ph type="title"/>
          </p:nvPr>
        </p:nvSpPr>
        <p:spPr>
          <a:prstGeom prst="rect">
            <a:avLst/>
          </a:prstGeom>
        </p:spPr>
        <p:txBody>
          <a:bodyPr lIns="0" tIns="0" rIns="0" bIns="0"/>
          <a:lstStyle>
            <a:lvl1pPr>
              <a:defRPr sz="4800" spc="-200">
                <a:solidFill>
                  <a:srgbClr val="404040"/>
                </a:solidFill>
                <a:latin typeface="Arial"/>
                <a:ea typeface="Arial"/>
                <a:cs typeface="Arial"/>
                <a:sym typeface="Arial"/>
              </a:defRPr>
            </a:lvl1pPr>
          </a:lstStyle>
          <a:p>
            <a:r>
              <a:rPr dirty="0"/>
              <a:t>Vegetable Gardening with EASE</a:t>
            </a:r>
            <a:r>
              <a:rPr lang="en-US" dirty="0"/>
              <a:t>:</a:t>
            </a:r>
            <a:endParaRPr dirty="0"/>
          </a:p>
        </p:txBody>
      </p:sp>
      <p:sp>
        <p:nvSpPr>
          <p:cNvPr id="554" name="Content Placeholder 2"/>
          <p:cNvSpPr txBox="1">
            <a:spLocks noGrp="1"/>
          </p:cNvSpPr>
          <p:nvPr>
            <p:ph type="body" sz="half" idx="1"/>
          </p:nvPr>
        </p:nvSpPr>
        <p:spPr>
          <a:xfrm>
            <a:off x="838200" y="2120424"/>
            <a:ext cx="5181600" cy="4351338"/>
          </a:xfrm>
          <a:prstGeom prst="rect">
            <a:avLst/>
          </a:prstGeom>
        </p:spPr>
        <p:txBody>
          <a:bodyPr/>
          <a:lstStyle/>
          <a:p>
            <a:pPr>
              <a:defRPr sz="3600">
                <a:latin typeface="Arial"/>
                <a:ea typeface="Arial"/>
                <a:cs typeface="Arial"/>
                <a:sym typeface="Arial"/>
              </a:defRPr>
            </a:pPr>
            <a:r>
              <a:t>E</a:t>
            </a:r>
            <a:r>
              <a:rPr sz="2800">
                <a:solidFill>
                  <a:srgbClr val="9E0605"/>
                </a:solidFill>
              </a:rPr>
              <a:t>valuate your carbon footprint</a:t>
            </a:r>
            <a:endParaRPr>
              <a:solidFill>
                <a:srgbClr val="3B3838"/>
              </a:solidFill>
            </a:endParaRPr>
          </a:p>
          <a:p>
            <a:pPr>
              <a:defRPr sz="3600">
                <a:latin typeface="Arial"/>
                <a:ea typeface="Arial"/>
                <a:cs typeface="Arial"/>
                <a:sym typeface="Arial"/>
              </a:defRPr>
            </a:pPr>
            <a:r>
              <a:t>A</a:t>
            </a:r>
            <a:r>
              <a:rPr sz="2800">
                <a:solidFill>
                  <a:srgbClr val="9E0605"/>
                </a:solidFill>
              </a:rPr>
              <a:t>dapt to climate change realities</a:t>
            </a:r>
          </a:p>
          <a:p>
            <a:pPr>
              <a:defRPr sz="3600">
                <a:latin typeface="Arial"/>
                <a:ea typeface="Arial"/>
                <a:cs typeface="Arial"/>
                <a:sym typeface="Arial"/>
              </a:defRPr>
            </a:pPr>
            <a:r>
              <a:t>S</a:t>
            </a:r>
            <a:r>
              <a:rPr sz="2800">
                <a:solidFill>
                  <a:srgbClr val="9E0605"/>
                </a:solidFill>
              </a:rPr>
              <a:t>ustain soil health</a:t>
            </a:r>
          </a:p>
          <a:p>
            <a:pPr>
              <a:defRPr sz="3600">
                <a:latin typeface="Arial"/>
                <a:ea typeface="Arial"/>
                <a:cs typeface="Arial"/>
                <a:sym typeface="Arial"/>
              </a:defRPr>
            </a:pPr>
            <a:r>
              <a:t>E</a:t>
            </a:r>
            <a:r>
              <a:rPr sz="2800">
                <a:solidFill>
                  <a:srgbClr val="9E0605"/>
                </a:solidFill>
              </a:rPr>
              <a:t>njoy designing, planting and harvesting</a:t>
            </a:r>
          </a:p>
        </p:txBody>
      </p:sp>
      <p:sp>
        <p:nvSpPr>
          <p:cNvPr id="555" name="Content Placeholder 3"/>
          <p:cNvSpPr txBox="1"/>
          <p:nvPr/>
        </p:nvSpPr>
        <p:spPr>
          <a:xfrm>
            <a:off x="6675122" y="2059059"/>
            <a:ext cx="5090160"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28600" indent="-228600" defTabSz="914400">
              <a:lnSpc>
                <a:spcPct val="90000"/>
              </a:lnSpc>
              <a:spcBef>
                <a:spcPts val="1000"/>
              </a:spcBef>
              <a:buSzPct val="100000"/>
              <a:buFont typeface="Arial"/>
              <a:buChar char="•"/>
              <a:defRPr sz="2800">
                <a:solidFill>
                  <a:srgbClr val="535353"/>
                </a:solidFill>
                <a:latin typeface="Arial"/>
                <a:ea typeface="Arial"/>
                <a:cs typeface="Arial"/>
                <a:sym typeface="Arial"/>
              </a:defRPr>
            </a:pPr>
            <a:r>
              <a:t>How do you rate your gardening knowledge and skills under our current climate change conditions? </a:t>
            </a:r>
          </a:p>
          <a:p>
            <a:pPr marL="685800" lvl="1" indent="-228600" defTabSz="914400">
              <a:lnSpc>
                <a:spcPct val="90000"/>
              </a:lnSpc>
              <a:spcBef>
                <a:spcPts val="500"/>
              </a:spcBef>
              <a:buSzPct val="100000"/>
              <a:buFont typeface="Arial"/>
              <a:buChar char="•"/>
              <a:defRPr sz="2400">
                <a:solidFill>
                  <a:srgbClr val="535353"/>
                </a:solidFill>
                <a:latin typeface="Arial"/>
                <a:ea typeface="Arial"/>
                <a:cs typeface="Arial"/>
                <a:sym typeface="Arial"/>
              </a:defRPr>
            </a:pPr>
            <a:r>
              <a:t>Novice</a:t>
            </a:r>
          </a:p>
          <a:p>
            <a:pPr marL="685800" lvl="1" indent="-228600" defTabSz="914400">
              <a:lnSpc>
                <a:spcPct val="90000"/>
              </a:lnSpc>
              <a:spcBef>
                <a:spcPts val="500"/>
              </a:spcBef>
              <a:buSzPct val="100000"/>
              <a:buFont typeface="Arial"/>
              <a:buChar char="•"/>
              <a:defRPr sz="2400">
                <a:solidFill>
                  <a:srgbClr val="535353"/>
                </a:solidFill>
                <a:latin typeface="Arial"/>
                <a:ea typeface="Arial"/>
                <a:cs typeface="Arial"/>
                <a:sym typeface="Arial"/>
              </a:defRPr>
            </a:pPr>
            <a:r>
              <a:t>Beginner</a:t>
            </a:r>
          </a:p>
          <a:p>
            <a:pPr marL="685800" lvl="1" indent="-228600" defTabSz="914400">
              <a:lnSpc>
                <a:spcPct val="90000"/>
              </a:lnSpc>
              <a:spcBef>
                <a:spcPts val="500"/>
              </a:spcBef>
              <a:buSzPct val="100000"/>
              <a:buFont typeface="Arial"/>
              <a:buChar char="•"/>
              <a:defRPr sz="2400">
                <a:solidFill>
                  <a:srgbClr val="535353"/>
                </a:solidFill>
                <a:latin typeface="Arial"/>
                <a:ea typeface="Arial"/>
                <a:cs typeface="Arial"/>
                <a:sym typeface="Arial"/>
              </a:defRPr>
            </a:pPr>
            <a:r>
              <a:t>Advanced</a:t>
            </a:r>
          </a:p>
          <a:p>
            <a:pPr marL="685800" lvl="1" indent="-228600" defTabSz="914400">
              <a:lnSpc>
                <a:spcPct val="90000"/>
              </a:lnSpc>
              <a:spcBef>
                <a:spcPts val="500"/>
              </a:spcBef>
              <a:buSzPct val="100000"/>
              <a:buFont typeface="Arial"/>
              <a:buChar char="•"/>
              <a:defRPr sz="2400">
                <a:solidFill>
                  <a:srgbClr val="535353"/>
                </a:solidFill>
                <a:latin typeface="Arial"/>
                <a:ea typeface="Arial"/>
                <a:cs typeface="Arial"/>
                <a:sym typeface="Arial"/>
              </a:defRPr>
            </a:pPr>
            <a:r>
              <a:t>Expert</a:t>
            </a:r>
          </a:p>
          <a:p>
            <a:pPr marL="228600" indent="-228600" defTabSz="914400">
              <a:lnSpc>
                <a:spcPct val="90000"/>
              </a:lnSpc>
              <a:spcBef>
                <a:spcPts val="1000"/>
              </a:spcBef>
              <a:buSzPct val="100000"/>
              <a:buFont typeface="Arial"/>
              <a:buChar char="•"/>
              <a:defRPr sz="2800">
                <a:solidFill>
                  <a:srgbClr val="535353"/>
                </a:solidFill>
                <a:latin typeface="Arial"/>
                <a:ea typeface="Arial"/>
                <a:cs typeface="Arial"/>
                <a:sym typeface="Arial"/>
              </a:defRPr>
            </a:pPr>
            <a:r>
              <a:t>What is at least one resilient gardening strategy you will try?</a:t>
            </a:r>
          </a:p>
        </p:txBody>
      </p:sp>
      <p:sp>
        <p:nvSpPr>
          <p:cNvPr id="556" name="Rectangle 7">
            <a:extLst>
              <a:ext uri="{C183D7F6-B498-43B3-948B-1728B52AA6E4}">
                <adec:decorative xmlns:adec="http://schemas.microsoft.com/office/drawing/2017/decorative" val="1"/>
              </a:ext>
            </a:extLst>
          </p:cNvPr>
          <p:cNvSpPr/>
          <p:nvPr/>
        </p:nvSpPr>
        <p:spPr>
          <a:xfrm>
            <a:off x="879184" y="1386292"/>
            <a:ext cx="365295" cy="45720"/>
          </a:xfrm>
          <a:prstGeom prst="rect">
            <a:avLst/>
          </a:prstGeom>
          <a:blipFill>
            <a:blip r:embed="rId4"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grpSp>
        <p:nvGrpSpPr>
          <p:cNvPr id="559"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57"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58"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560" name="Picture 8">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09863" y="259326"/>
            <a:ext cx="729697" cy="72969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566" name="Title 1"/>
          <p:cNvSpPr txBox="1">
            <a:spLocks noGrp="1"/>
          </p:cNvSpPr>
          <p:nvPr>
            <p:ph type="title" idx="4294967295"/>
          </p:nvPr>
        </p:nvSpPr>
        <p:spPr>
          <a:xfrm>
            <a:off x="458265" y="89211"/>
            <a:ext cx="11275470" cy="1325564"/>
          </a:xfrm>
          <a:prstGeom prst="rect">
            <a:avLst/>
          </a:prstGeom>
        </p:spPr>
        <p:txBody>
          <a:bodyPr/>
          <a:lstStyle>
            <a:lvl1pPr>
              <a:defRPr>
                <a:solidFill>
                  <a:srgbClr val="535353"/>
                </a:solidFill>
                <a:latin typeface="Arial"/>
                <a:ea typeface="Arial"/>
                <a:cs typeface="Arial"/>
                <a:sym typeface="Arial"/>
              </a:defRPr>
            </a:lvl1pPr>
          </a:lstStyle>
          <a:p>
            <a:r>
              <a:t>Resources from your Pierce County Library</a:t>
            </a:r>
          </a:p>
        </p:txBody>
      </p:sp>
      <p:pic>
        <p:nvPicPr>
          <p:cNvPr id="567" name="Picture 2" descr="Book cover for No Dig by Charles Dowd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408" y="1213161"/>
            <a:ext cx="2195291" cy="3255600"/>
          </a:xfrm>
          <a:prstGeom prst="rect">
            <a:avLst/>
          </a:prstGeom>
          <a:ln w="12700">
            <a:miter lim="400000"/>
          </a:ln>
        </p:spPr>
      </p:pic>
      <p:pic>
        <p:nvPicPr>
          <p:cNvPr id="568" name="Picture 4" descr="Book cover for How to Garden the Low Carbon W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643" y="3180633"/>
            <a:ext cx="2617198" cy="3336545"/>
          </a:xfrm>
          <a:prstGeom prst="rect">
            <a:avLst/>
          </a:prstGeom>
          <a:ln w="12700">
            <a:miter lim="400000"/>
          </a:ln>
        </p:spPr>
      </p:pic>
      <p:pic>
        <p:nvPicPr>
          <p:cNvPr id="570" name="Picture 8" descr="Book cover for Compost Science for Gardener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0102" y="1395724"/>
            <a:ext cx="2395461" cy="3593191"/>
          </a:xfrm>
          <a:prstGeom prst="rect">
            <a:avLst/>
          </a:prstGeom>
          <a:ln w="12700">
            <a:miter lim="400000"/>
          </a:ln>
        </p:spPr>
      </p:pic>
      <p:grpSp>
        <p:nvGrpSpPr>
          <p:cNvPr id="573" name="Rectangle 2">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71" name="Rectangle"/>
            <p:cNvSpPr/>
            <p:nvPr/>
          </p:nvSpPr>
          <p:spPr>
            <a:xfrm>
              <a:off x="0" y="127000"/>
              <a:ext cx="12192000" cy="91441"/>
            </a:xfrm>
            <a:prstGeom prst="rect">
              <a:avLst/>
            </a:prstGeom>
            <a:blipFill rotWithShape="1">
              <a:blip r:embed="rId7">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72"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574" name="Picture 4" descr="Book cover for the Ann Lovejoy Handbook of Northwest Garden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5562" y="2598031"/>
            <a:ext cx="2617198" cy="3929726"/>
          </a:xfrm>
          <a:prstGeom prst="rect">
            <a:avLst/>
          </a:prstGeom>
          <a:ln w="12700">
            <a:miter lim="400000"/>
          </a:ln>
        </p:spPr>
      </p:pic>
      <p:pic>
        <p:nvPicPr>
          <p:cNvPr id="569" name="Picture 6" descr="Book cover for Grow More Foo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5490" y="1425222"/>
            <a:ext cx="2580422" cy="330901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vent Feedback">
            <a:extLst>
              <a:ext uri="{FF2B5EF4-FFF2-40B4-BE49-F238E27FC236}">
                <a16:creationId xmlns:a16="http://schemas.microsoft.com/office/drawing/2014/main" id="{60471515-8745-CC90-C274-5F3ACA924FE5}"/>
              </a:ext>
            </a:extLst>
          </p:cNvPr>
          <p:cNvSpPr>
            <a:spLocks noGrp="1"/>
          </p:cNvSpPr>
          <p:nvPr>
            <p:ph type="title" idx="4294967295"/>
          </p:nvPr>
        </p:nvSpPr>
        <p:spPr>
          <a:xfrm>
            <a:off x="737616" y="-841883"/>
            <a:ext cx="10515600" cy="1325563"/>
          </a:xfrm>
        </p:spPr>
        <p:txBody>
          <a:bodyPr>
            <a:normAutofit/>
          </a:bodyPr>
          <a:lstStyle/>
          <a:p>
            <a:r>
              <a:rPr lang="en-US" sz="800" dirty="0"/>
              <a:t>Event feedback</a:t>
            </a:r>
          </a:p>
        </p:txBody>
      </p:sp>
      <p:pic>
        <p:nvPicPr>
          <p:cNvPr id="579" name="Picture 2" descr="Event feedback QR code.">
            <a:extLs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0714" y="209862"/>
            <a:ext cx="10950572" cy="6438276"/>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Rectangle 2">
            <a:extLst>
              <a:ext uri="{C183D7F6-B498-43B3-948B-1728B52AA6E4}">
                <adec:decorative xmlns:adec="http://schemas.microsoft.com/office/drawing/2017/decorative" val="1"/>
              </a:ext>
            </a:extLst>
          </p:cNvPr>
          <p:cNvSpPr/>
          <p:nvPr/>
        </p:nvSpPr>
        <p:spPr>
          <a:xfrm>
            <a:off x="7838574" y="-1"/>
            <a:ext cx="4353427" cy="6812283"/>
          </a:xfrm>
          <a:prstGeom prst="rect">
            <a:avLst/>
          </a:prstGeom>
          <a:blipFill>
            <a:blip r:embed="rId2">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solidFill>
                  <a:srgbClr val="FFFFFF"/>
                </a:solidFill>
              </a:defRPr>
            </a:pPr>
            <a:endParaRPr/>
          </a:p>
        </p:txBody>
      </p:sp>
      <p:grpSp>
        <p:nvGrpSpPr>
          <p:cNvPr id="584"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82" name="Rectangle"/>
            <p:cNvSpPr/>
            <p:nvPr/>
          </p:nvSpPr>
          <p:spPr>
            <a:xfrm>
              <a:off x="0" y="127000"/>
              <a:ext cx="12192000" cy="91441"/>
            </a:xfrm>
            <a:prstGeom prst="rect">
              <a:avLst/>
            </a:prstGeom>
            <a:blipFill rotWithShape="1">
              <a:blip r:embed="rId3">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83"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585" name="Picture 3">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29477"/>
            <a:ext cx="12192000" cy="6858001"/>
          </a:xfrm>
          <a:prstGeom prst="rect">
            <a:avLst/>
          </a:prstGeom>
          <a:ln w="12700">
            <a:miter lim="400000"/>
          </a:ln>
        </p:spPr>
      </p:pic>
      <p:sp>
        <p:nvSpPr>
          <p:cNvPr id="588" name="Title 4"/>
          <p:cNvSpPr txBox="1">
            <a:spLocks noGrp="1"/>
          </p:cNvSpPr>
          <p:nvPr>
            <p:ph type="ctrTitle"/>
          </p:nvPr>
        </p:nvSpPr>
        <p:spPr>
          <a:xfrm>
            <a:off x="293017" y="397778"/>
            <a:ext cx="4323347" cy="1220449"/>
          </a:xfrm>
          <a:prstGeom prst="rect">
            <a:avLst/>
          </a:prstGeom>
        </p:spPr>
        <p:txBody>
          <a:bodyPr/>
          <a:lstStyle>
            <a:lvl1pPr>
              <a:defRPr>
                <a:latin typeface="Arial"/>
                <a:ea typeface="Arial"/>
                <a:cs typeface="Arial"/>
                <a:sym typeface="Arial"/>
              </a:defRPr>
            </a:lvl1pPr>
          </a:lstStyle>
          <a:p>
            <a:r>
              <a:t>Questions?</a:t>
            </a:r>
          </a:p>
        </p:txBody>
      </p:sp>
      <p:sp>
        <p:nvSpPr>
          <p:cNvPr id="587" name="Content Placeholder 2"/>
          <p:cNvSpPr txBox="1"/>
          <p:nvPr/>
        </p:nvSpPr>
        <p:spPr>
          <a:xfrm>
            <a:off x="535368" y="2222267"/>
            <a:ext cx="7257486" cy="2955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indent="228600" defTabSz="914400">
              <a:lnSpc>
                <a:spcPct val="90000"/>
              </a:lnSpc>
              <a:spcBef>
                <a:spcPts val="1000"/>
              </a:spcBef>
              <a:defRPr sz="2800">
                <a:latin typeface="Arial"/>
                <a:ea typeface="Arial"/>
                <a:cs typeface="Arial"/>
                <a:sym typeface="Arial"/>
              </a:defRPr>
            </a:pPr>
            <a:r>
              <a:t>Laura Matson</a:t>
            </a:r>
          </a:p>
          <a:p>
            <a:pPr indent="228600" defTabSz="914400">
              <a:lnSpc>
                <a:spcPct val="90000"/>
              </a:lnSpc>
              <a:spcBef>
                <a:spcPts val="1000"/>
              </a:spcBef>
              <a:defRPr sz="2800">
                <a:latin typeface="Arial"/>
                <a:ea typeface="Arial"/>
                <a:cs typeface="Arial"/>
                <a:sym typeface="Arial"/>
              </a:defRPr>
            </a:pPr>
            <a:r>
              <a:t>WSU Extension Master Gardener Volunteer</a:t>
            </a:r>
          </a:p>
          <a:p>
            <a:pPr indent="228600" defTabSz="914400">
              <a:lnSpc>
                <a:spcPct val="90000"/>
              </a:lnSpc>
              <a:spcBef>
                <a:spcPts val="1000"/>
              </a:spcBef>
              <a:defRPr sz="2800">
                <a:latin typeface="Arial"/>
                <a:ea typeface="Arial"/>
                <a:cs typeface="Arial"/>
                <a:sym typeface="Arial"/>
              </a:defRPr>
            </a:pPr>
            <a:r>
              <a:rPr u="sng">
                <a:solidFill>
                  <a:srgbClr val="0563C1"/>
                </a:solidFill>
                <a:uFill>
                  <a:solidFill>
                    <a:srgbClr val="0563C1"/>
                  </a:solidFill>
                </a:uFill>
                <a:hlinkClick r:id="rId5"/>
              </a:rPr>
              <a:t>https://extension.wsu.edu/pierce/mg/</a:t>
            </a:r>
          </a:p>
          <a:p>
            <a:pPr indent="228600" defTabSz="914400">
              <a:lnSpc>
                <a:spcPct val="90000"/>
              </a:lnSpc>
              <a:spcBef>
                <a:spcPts val="1000"/>
              </a:spcBef>
              <a:defRPr sz="2800">
                <a:latin typeface="Arial"/>
                <a:ea typeface="Arial"/>
                <a:cs typeface="Arial"/>
                <a:sym typeface="Arial"/>
              </a:defRPr>
            </a:pPr>
            <a:endParaRPr u="sng">
              <a:solidFill>
                <a:srgbClr val="0563C1"/>
              </a:solidFill>
              <a:uFill>
                <a:solidFill>
                  <a:srgbClr val="0563C1"/>
                </a:solidFill>
              </a:uFill>
              <a:hlinkClick r:id="rId5"/>
            </a:endParaRPr>
          </a:p>
          <a:p>
            <a:pPr indent="228600" defTabSz="914400">
              <a:lnSpc>
                <a:spcPct val="90000"/>
              </a:lnSpc>
              <a:spcBef>
                <a:spcPts val="1000"/>
              </a:spcBef>
              <a:defRPr sz="2800">
                <a:latin typeface="Arial"/>
                <a:ea typeface="Arial"/>
                <a:cs typeface="Arial"/>
                <a:sym typeface="Arial"/>
              </a:defRPr>
            </a:pPr>
            <a:r>
              <a:rPr u="sng">
                <a:solidFill>
                  <a:srgbClr val="0563C1"/>
                </a:solidFill>
                <a:uFill>
                  <a:solidFill>
                    <a:srgbClr val="0563C1"/>
                  </a:solidFill>
                </a:uFill>
                <a:hlinkClick r:id="rId6"/>
              </a:rPr>
              <a:t>matsonsl@mac.com</a:t>
            </a:r>
          </a:p>
        </p:txBody>
      </p:sp>
      <p:pic>
        <p:nvPicPr>
          <p:cNvPr id="589" name="Picture 7" descr="WSU Cougar head logo."/>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93016" y="5768523"/>
            <a:ext cx="3507206" cy="691700"/>
          </a:xfrm>
          <a:prstGeom prst="rect">
            <a:avLst/>
          </a:prstGeom>
          <a:ln w="12700">
            <a:miter lim="400000"/>
          </a:ln>
        </p:spPr>
      </p:pic>
      <p:pic>
        <p:nvPicPr>
          <p:cNvPr id="586" name="Picture 9" descr="Extension Master Gardener flowe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7256" y="1190527"/>
            <a:ext cx="4216060" cy="421605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itle 9"/>
          <p:cNvSpPr txBox="1">
            <a:spLocks noGrp="1"/>
          </p:cNvSpPr>
          <p:nvPr>
            <p:ph type="title"/>
          </p:nvPr>
        </p:nvSpPr>
        <p:spPr>
          <a:xfrm>
            <a:off x="838200" y="-207748"/>
            <a:ext cx="10515600" cy="1325564"/>
          </a:xfrm>
          <a:prstGeom prst="rect">
            <a:avLst/>
          </a:prstGeom>
        </p:spPr>
        <p:txBody>
          <a:bodyPr/>
          <a:lstStyle>
            <a:lvl1pPr>
              <a:defRPr>
                <a:solidFill>
                  <a:srgbClr val="535353"/>
                </a:solidFill>
                <a:latin typeface="Arial"/>
                <a:ea typeface="Arial"/>
                <a:cs typeface="Arial"/>
                <a:sym typeface="Arial"/>
              </a:defRPr>
            </a:lvl1pPr>
          </a:lstStyle>
          <a:p>
            <a:r>
              <a:rPr dirty="0"/>
              <a:t>Resources from your Master Gardeners</a:t>
            </a:r>
          </a:p>
        </p:txBody>
      </p:sp>
      <p:pic>
        <p:nvPicPr>
          <p:cNvPr id="592" name="Picture 6" descr="Home page of the Pierce County Master Gardener website."/>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2048" y="884687"/>
            <a:ext cx="7349946" cy="5381494"/>
          </a:xfrm>
          <a:prstGeom prst="rect">
            <a:avLst/>
          </a:prstGeom>
          <a:ln w="12700">
            <a:miter lim="400000"/>
          </a:ln>
        </p:spPr>
      </p:pic>
      <p:pic>
        <p:nvPicPr>
          <p:cNvPr id="591" name="Picture 5" descr="QR code to Pierce County Extension Master Gardener Program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000" y="1574800"/>
            <a:ext cx="3683000" cy="3708400"/>
          </a:xfrm>
          <a:prstGeom prst="rect">
            <a:avLst/>
          </a:prstGeom>
          <a:ln w="12700">
            <a:miter lim="400000"/>
          </a:ln>
        </p:spPr>
      </p:pic>
      <p:grpSp>
        <p:nvGrpSpPr>
          <p:cNvPr id="596" name="Rectangle 3">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594"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95"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a:ln w="12700">
            <a:miter lim="400000"/>
          </a:ln>
        </p:spPr>
      </p:pic>
      <p:grpSp>
        <p:nvGrpSpPr>
          <p:cNvPr id="603" name="Rectangle 3">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601"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02"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sp>
        <p:nvSpPr>
          <p:cNvPr id="605" name="Title 9"/>
          <p:cNvSpPr txBox="1">
            <a:spLocks noGrp="1"/>
          </p:cNvSpPr>
          <p:nvPr>
            <p:ph type="title"/>
          </p:nvPr>
        </p:nvSpPr>
        <p:spPr>
          <a:xfrm>
            <a:off x="912694" y="352697"/>
            <a:ext cx="4882897" cy="737584"/>
          </a:xfrm>
          <a:prstGeom prst="rect">
            <a:avLst/>
          </a:prstGeom>
        </p:spPr>
        <p:txBody>
          <a:bodyPr lIns="0" tIns="0" rIns="0" bIns="0" anchor="b"/>
          <a:lstStyle>
            <a:lvl1pPr>
              <a:defRPr>
                <a:solidFill>
                  <a:srgbClr val="535353"/>
                </a:solidFill>
                <a:latin typeface="Arial"/>
                <a:ea typeface="Arial"/>
                <a:cs typeface="Arial"/>
                <a:sym typeface="Arial"/>
              </a:defRPr>
            </a:lvl1pPr>
          </a:lstStyle>
          <a:p>
            <a:r>
              <a:rPr dirty="0"/>
              <a:t>Print Resources</a:t>
            </a:r>
          </a:p>
        </p:txBody>
      </p:sp>
      <p:sp>
        <p:nvSpPr>
          <p:cNvPr id="604" name="Subtitle 2"/>
          <p:cNvSpPr txBox="1"/>
          <p:nvPr/>
        </p:nvSpPr>
        <p:spPr>
          <a:xfrm>
            <a:off x="1084913" y="1854299"/>
            <a:ext cx="10022174" cy="3420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285750" indent="-285750" defTabSz="914400">
              <a:spcBef>
                <a:spcPts val="1000"/>
              </a:spcBef>
              <a:buSzPct val="100000"/>
              <a:buFont typeface="Arial"/>
              <a:buChar char="•"/>
              <a:defRPr sz="2000">
                <a:latin typeface="Arial"/>
                <a:ea typeface="Arial"/>
                <a:cs typeface="Arial"/>
                <a:sym typeface="Arial"/>
              </a:defRPr>
            </a:pPr>
            <a:r>
              <a:t>Charles Dowding.  No Dig: Nurture your soil to grow better vegetables with less effort (2022)  DK. ISBN: 0744061261</a:t>
            </a:r>
          </a:p>
          <a:p>
            <a:pPr marL="285750" indent="-285750" defTabSz="914400">
              <a:spcBef>
                <a:spcPts val="1000"/>
              </a:spcBef>
              <a:buSzPct val="100000"/>
              <a:buFont typeface="Arial"/>
              <a:buChar char="•"/>
              <a:defRPr sz="2000">
                <a:latin typeface="Arial"/>
                <a:ea typeface="Arial"/>
                <a:cs typeface="Arial"/>
                <a:sym typeface="Arial"/>
              </a:defRPr>
            </a:pPr>
            <a:r>
              <a:t>Ann Lovejoy.   The Ann Lovejoy Handbook of Northwest Gardening, Revised Edition (2007), ISBN: 157061198X</a:t>
            </a:r>
          </a:p>
          <a:p>
            <a:pPr marL="285750" indent="-285750" defTabSz="914400">
              <a:spcBef>
                <a:spcPts val="1000"/>
              </a:spcBef>
              <a:buSzPct val="100000"/>
              <a:buFont typeface="Arial"/>
              <a:buChar char="•"/>
              <a:defRPr sz="2000">
                <a:latin typeface="Arial"/>
                <a:ea typeface="Arial"/>
                <a:cs typeface="Arial"/>
                <a:sym typeface="Arial"/>
              </a:defRPr>
            </a:pPr>
            <a:r>
              <a:t>Sally Morgan and Kim Stoddart, The Climate Change Garden: Down to Earth Advice for Growing a Resilient Garden. (2023)  Cool Springs Press ISBN 0760379483</a:t>
            </a:r>
          </a:p>
          <a:p>
            <a:pPr marL="285750" indent="-285750" defTabSz="914400">
              <a:spcBef>
                <a:spcPts val="1000"/>
              </a:spcBef>
              <a:buSzPct val="100000"/>
              <a:buFont typeface="Arial"/>
              <a:buChar char="•"/>
              <a:defRPr sz="2000">
                <a:latin typeface="Arial"/>
                <a:ea typeface="Arial"/>
                <a:cs typeface="Arial"/>
                <a:sym typeface="Arial"/>
              </a:defRPr>
            </a:pPr>
            <a:r>
              <a:t> Sally Nex.  How to Garden the Low Carbon Way: The steps you can take to help combat climate change (2021) DK.  ISBN: 0744029287</a:t>
            </a:r>
          </a:p>
          <a:p>
            <a:pPr marL="285750" indent="-285750" defTabSz="914400">
              <a:spcBef>
                <a:spcPts val="1000"/>
              </a:spcBef>
              <a:buSzPct val="100000"/>
              <a:buFont typeface="Arial"/>
              <a:buChar char="•"/>
              <a:defRPr sz="2000">
                <a:latin typeface="Arial"/>
                <a:ea typeface="Arial"/>
                <a:cs typeface="Arial"/>
                <a:sym typeface="Arial"/>
              </a:defRPr>
            </a:pPr>
            <a:r>
              <a:t>Tilth Alliance.  Maritime Northwest Garden Guide: Planning Calendar for Year-Round Organic Gardening, 2nd Edition (2014),  Tilth Alliance  ISBN: 0931380200</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0">
            <a:extLst>
              <a:ext uri="{C183D7F6-B498-43B3-948B-1728B52AA6E4}">
                <adec:decorative xmlns:adec="http://schemas.microsoft.com/office/drawing/2017/decorative" val="1"/>
              </a:ext>
            </a:extLst>
          </p:cNvPr>
          <p:cNvSpPr/>
          <p:nvPr/>
        </p:nvSpPr>
        <p:spPr>
          <a:xfrm>
            <a:off x="1110684" y="2312020"/>
            <a:ext cx="5145030" cy="3114908"/>
          </a:xfrm>
          <a:prstGeom prst="rect">
            <a:avLst/>
          </a:prstGeom>
          <a:solidFill>
            <a:srgbClr val="AA0D35"/>
          </a:solidFill>
          <a:ln w="12700">
            <a:miter lim="400000"/>
          </a:ln>
        </p:spPr>
        <p:txBody>
          <a:bodyPr lIns="45719" rIns="45719"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orbel"/>
              <a:sym typeface="Corbel"/>
            </a:endParaRPr>
          </a:p>
        </p:txBody>
      </p:sp>
      <p:sp>
        <p:nvSpPr>
          <p:cNvPr id="2" name="Title 1">
            <a:extLst>
              <a:ext uri="{FF2B5EF4-FFF2-40B4-BE49-F238E27FC236}">
                <a16:creationId xmlns:a16="http://schemas.microsoft.com/office/drawing/2014/main" id="{300ABF6C-DF96-4D0F-ACB7-6E7AB283B532}"/>
              </a:ext>
            </a:extLst>
          </p:cNvPr>
          <p:cNvSpPr txBox="1">
            <a:spLocks noGrp="1"/>
          </p:cNvSpPr>
          <p:nvPr>
            <p:ph type="title" idx="4294967295"/>
          </p:nvPr>
        </p:nvSpPr>
        <p:spPr>
          <a:xfrm>
            <a:off x="1318296" y="2501229"/>
            <a:ext cx="4729806" cy="885369"/>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90000"/>
              </a:lnSpc>
              <a:spcBef>
                <a:spcPts val="1000"/>
              </a:spcBef>
              <a:spcAft>
                <a:spcPts val="0"/>
              </a:spcAft>
              <a:buClrTx/>
              <a:buSzTx/>
              <a:buFontTx/>
              <a:buNone/>
              <a:tabLst/>
              <a:defRPr sz="2000">
                <a:solidFill>
                  <a:srgbClr val="FFFFFF"/>
                </a:solidFill>
              </a:defRPr>
            </a:pPr>
            <a:r>
              <a:rPr kumimoji="0" lang="en-US" sz="2400" b="1" i="0" u="none" strike="noStrike" kern="0" cap="none" spc="0" normalizeH="0" baseline="0" noProof="0" dirty="0">
                <a:ln>
                  <a:noFill/>
                </a:ln>
                <a:solidFill>
                  <a:srgbClr val="FFFFFF"/>
                </a:solidFill>
                <a:effectLst/>
                <a:uLnTx/>
                <a:uFillTx/>
                <a:latin typeface="Corbel"/>
                <a:ea typeface="Corbel"/>
                <a:cs typeface="Corbel"/>
                <a:sym typeface="Corbel"/>
              </a:rPr>
              <a:t>WSU Extension Master Gardener Mission:</a:t>
            </a:r>
          </a:p>
        </p:txBody>
      </p:sp>
      <p:sp>
        <p:nvSpPr>
          <p:cNvPr id="117" name="Content Placeholder 4"/>
          <p:cNvSpPr txBox="1"/>
          <p:nvPr/>
        </p:nvSpPr>
        <p:spPr>
          <a:xfrm>
            <a:off x="1318296" y="3573999"/>
            <a:ext cx="4729806"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l" defTabSz="914400" rtl="0" eaLnBrk="1" fontAlgn="auto" latinLnBrk="0" hangingPunct="0">
              <a:lnSpc>
                <a:spcPct val="90000"/>
              </a:lnSpc>
              <a:spcBef>
                <a:spcPts val="1000"/>
              </a:spcBef>
              <a:spcAft>
                <a:spcPts val="0"/>
              </a:spcAft>
              <a:buClrTx/>
              <a:buSzTx/>
              <a:buFontTx/>
              <a:buNone/>
              <a:tabLst/>
              <a:defRPr sz="2000">
                <a:solidFill>
                  <a:srgbClr val="FFFFFF"/>
                </a:solidFill>
              </a:defRPr>
            </a:pPr>
            <a:r>
              <a:rPr kumimoji="0" sz="2000" b="0" i="0" u="none" strike="noStrike" kern="0" cap="none" spc="0" normalizeH="0" baseline="0" noProof="0" dirty="0">
                <a:ln>
                  <a:noFill/>
                </a:ln>
                <a:solidFill>
                  <a:srgbClr val="FFFFFF"/>
                </a:solidFill>
                <a:effectLst/>
                <a:uLnTx/>
                <a:uFillTx/>
                <a:latin typeface="Corbel"/>
                <a:sym typeface="Corbel"/>
              </a:rPr>
              <a:t>Engaging university-trained volunteers to empower and sustain diverse communities with relevant, unbiased, research-based horticulture and environmental stewardship education. </a:t>
            </a:r>
          </a:p>
        </p:txBody>
      </p:sp>
      <p:pic>
        <p:nvPicPr>
          <p:cNvPr id="120" name="WSU-EXT-lockup-horz-rgb-6in.gif" descr="WSU Extension logo with the cougar head."/>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70398" y="429318"/>
            <a:ext cx="4825602" cy="1189875"/>
          </a:xfrm>
          <a:prstGeom prst="rect">
            <a:avLst/>
          </a:prstGeom>
          <a:ln w="12700">
            <a:miter lim="400000"/>
          </a:ln>
        </p:spPr>
      </p:pic>
      <p:pic>
        <p:nvPicPr>
          <p:cNvPr id="119" name="image202.png" descr="A diagram depicting nine extension master gardener program priorities and their interconnectedness for a healthy people and planet.&#10;&#10;"/>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7480730" y="2068497"/>
            <a:ext cx="3726953" cy="3705788"/>
          </a:xfrm>
          <a:prstGeom prst="rect">
            <a:avLst/>
          </a:prstGeom>
          <a:ln w="12700">
            <a:miter lim="400000"/>
          </a:ln>
        </p:spPr>
      </p:pic>
      <p:grpSp>
        <p:nvGrpSpPr>
          <p:cNvPr id="116"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114"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orbel"/>
                <a:sym typeface="Corbel"/>
              </a:endParaRPr>
            </a:p>
          </p:txBody>
        </p:sp>
        <p:sp>
          <p:nvSpPr>
            <p:cNvPr id="115" name="Text"/>
            <p:cNvSpPr txBox="1"/>
            <p:nvPr/>
          </p:nvSpPr>
          <p:spPr>
            <a:xfrm>
              <a:off x="45719" y="0"/>
              <a:ext cx="12100561"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a:no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noFill/>
                  <a:effectLst/>
                  <a:uLnTx/>
                  <a:uFillTx/>
                  <a:latin typeface="Corbel"/>
                  <a:sym typeface="Corbel"/>
                </a:rPr>
                <a:t>          </a:t>
              </a:r>
            </a:p>
          </p:txBody>
        </p:sp>
      </p:grpSp>
      <p:pic>
        <p:nvPicPr>
          <p:cNvPr id="121" name="Picture 6">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774880" y="179823"/>
            <a:ext cx="1182351" cy="118235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 y="-2"/>
            <a:ext cx="12192004" cy="6858004"/>
          </a:xfrm>
          <a:prstGeom prst="rect">
            <a:avLst/>
          </a:prstGeom>
          <a:ln w="12700">
            <a:miter lim="400000"/>
          </a:ln>
        </p:spPr>
      </p:pic>
      <p:grpSp>
        <p:nvGrpSpPr>
          <p:cNvPr id="164" name="Rectangle 6">
            <a:extLst>
              <a:ext uri="{C183D7F6-B498-43B3-948B-1728B52AA6E4}">
                <adec:decorative xmlns:adec="http://schemas.microsoft.com/office/drawing/2017/decorative" val="1"/>
              </a:ext>
            </a:extLst>
          </p:cNvPr>
          <p:cNvGrpSpPr/>
          <p:nvPr/>
        </p:nvGrpSpPr>
        <p:grpSpPr>
          <a:xfrm>
            <a:off x="0" y="6639559"/>
            <a:ext cx="12192000" cy="345437"/>
            <a:chOff x="0" y="0"/>
            <a:chExt cx="12192000" cy="345435"/>
          </a:xfrm>
        </p:grpSpPr>
        <p:sp>
          <p:nvSpPr>
            <p:cNvPr id="162" name="Rectangle"/>
            <p:cNvSpPr/>
            <p:nvPr/>
          </p:nvSpPr>
          <p:spPr>
            <a:xfrm>
              <a:off x="0" y="127000"/>
              <a:ext cx="12192000" cy="91443"/>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63" name="Text"/>
            <p:cNvSpPr txBox="1"/>
            <p:nvPr/>
          </p:nvSpPr>
          <p:spPr>
            <a:xfrm>
              <a:off x="45718" y="0"/>
              <a:ext cx="12100564" cy="345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defRPr>
              </a:lvl1pPr>
            </a:lstStyle>
            <a:p>
              <a:r>
                <a:t>          </a:t>
              </a:r>
            </a:p>
          </p:txBody>
        </p:sp>
      </p:grpSp>
      <p:sp>
        <p:nvSpPr>
          <p:cNvPr id="2" name="Title 1">
            <a:extLst>
              <a:ext uri="{FF2B5EF4-FFF2-40B4-BE49-F238E27FC236}">
                <a16:creationId xmlns:a16="http://schemas.microsoft.com/office/drawing/2014/main" id="{AC52553A-742C-EA5B-6A4C-F547226A5909}"/>
              </a:ext>
            </a:extLst>
          </p:cNvPr>
          <p:cNvSpPr>
            <a:spLocks noGrp="1"/>
          </p:cNvSpPr>
          <p:nvPr>
            <p:ph type="title"/>
          </p:nvPr>
        </p:nvSpPr>
        <p:spPr>
          <a:xfrm>
            <a:off x="1481054" y="-328025"/>
            <a:ext cx="9144000" cy="223404"/>
          </a:xfrm>
        </p:spPr>
        <p:txBody>
          <a:bodyPr>
            <a:normAutofit fontScale="90000"/>
          </a:bodyPr>
          <a:lstStyle/>
          <a:p>
            <a:r>
              <a:rPr lang="en-US" sz="1000" dirty="0"/>
              <a:t>Climate change and Local food priorities</a:t>
            </a:r>
          </a:p>
        </p:txBody>
      </p:sp>
      <p:pic>
        <p:nvPicPr>
          <p:cNvPr id="165" name="WSU-EXT-lockup-horz-rgb-6in.gif" descr="WSU cougar head logo"/>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86489" y="48082"/>
            <a:ext cx="4978928" cy="1227683"/>
          </a:xfrm>
          <a:prstGeom prst="rect">
            <a:avLst/>
          </a:prstGeom>
          <a:ln w="12700">
            <a:miter lim="400000"/>
          </a:ln>
        </p:spPr>
      </p:pic>
      <p:pic>
        <p:nvPicPr>
          <p:cNvPr id="166" name="Picture 6">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774880" y="179822"/>
            <a:ext cx="1182353" cy="1182352"/>
          </a:xfrm>
          <a:prstGeom prst="rect">
            <a:avLst/>
          </a:prstGeom>
          <a:ln w="12700">
            <a:miter lim="400000"/>
          </a:ln>
        </p:spPr>
      </p:pic>
      <p:pic>
        <p:nvPicPr>
          <p:cNvPr id="167" name="Climate Spirit mark.png" descr="We teach ways to create resilient landscapes that are adapted to our changing climat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5829" y="1472760"/>
            <a:ext cx="4380305" cy="4395514"/>
          </a:xfrm>
          <a:prstGeom prst="rect">
            <a:avLst/>
          </a:prstGeom>
          <a:ln w="12700">
            <a:miter lim="400000"/>
          </a:ln>
        </p:spPr>
      </p:pic>
      <p:sp>
        <p:nvSpPr>
          <p:cNvPr id="169" name="We teach ways to create resilient landscapes that are adapted to our changing climate."/>
          <p:cNvSpPr txBox="1"/>
          <p:nvPr/>
        </p:nvSpPr>
        <p:spPr>
          <a:xfrm>
            <a:off x="1481054" y="4682122"/>
            <a:ext cx="3689855" cy="9217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900">
                <a:solidFill>
                  <a:srgbClr val="FFFFFF"/>
                </a:solidFill>
                <a:latin typeface="Arial"/>
                <a:ea typeface="Arial"/>
                <a:cs typeface="Arial"/>
                <a:sym typeface="Arial"/>
              </a:defRPr>
            </a:lvl1pPr>
          </a:lstStyle>
          <a:p>
            <a:r>
              <a:rPr dirty="0"/>
              <a:t>We teach ways to create resilient landscapes that are adapted to our changing climate.</a:t>
            </a:r>
          </a:p>
        </p:txBody>
      </p:sp>
      <p:pic>
        <p:nvPicPr>
          <p:cNvPr id="168" name="Local food spirit mark.png" descr="We teach sustainable techniques for growing local food to improve individual &amp; community health and wellnes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6029" y="1472760"/>
            <a:ext cx="4335094" cy="4395514"/>
          </a:xfrm>
          <a:prstGeom prst="rect">
            <a:avLst/>
          </a:prstGeom>
          <a:ln w="12700">
            <a:miter lim="400000"/>
          </a:ln>
        </p:spPr>
      </p:pic>
      <p:sp>
        <p:nvSpPr>
          <p:cNvPr id="170" name="We teach sustainable techniques for growing local food to improve individual &amp; community health and wellness." descr="We teach sustainable techniques for growing local food to improve individual and community health and wellness."/>
          <p:cNvSpPr txBox="1"/>
          <p:nvPr/>
        </p:nvSpPr>
        <p:spPr>
          <a:xfrm>
            <a:off x="6831721" y="4456793"/>
            <a:ext cx="3689856" cy="120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900">
                <a:solidFill>
                  <a:srgbClr val="FFFFFF"/>
                </a:solidFill>
                <a:latin typeface="Arial"/>
                <a:ea typeface="Arial"/>
                <a:cs typeface="Arial"/>
                <a:sym typeface="Arial"/>
              </a:defRPr>
            </a:lvl1pPr>
          </a:lstStyle>
          <a:p>
            <a:r>
              <a:rPr dirty="0"/>
              <a:t>We teach sustainable techniques for growing local food to improve individual &amp; community health and wellness.</a:t>
            </a:r>
          </a:p>
        </p:txBody>
      </p:sp>
      <p:pic>
        <p:nvPicPr>
          <p:cNvPr id="171" name="Picture 6" descr="Clean water icon"/>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23190" y="5988832"/>
            <a:ext cx="691161" cy="764734"/>
          </a:xfrm>
          <a:prstGeom prst="rect">
            <a:avLst/>
          </a:prstGeom>
          <a:ln w="12700">
            <a:miter lim="400000"/>
          </a:ln>
        </p:spPr>
      </p:pic>
      <p:pic>
        <p:nvPicPr>
          <p:cNvPr id="172" name="Picture 10" descr="Climate change icon"/>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207655" y="5988832"/>
            <a:ext cx="790560" cy="764734"/>
          </a:xfrm>
          <a:prstGeom prst="rect">
            <a:avLst/>
          </a:prstGeom>
          <a:ln w="12700">
            <a:miter lim="400000"/>
          </a:ln>
        </p:spPr>
      </p:pic>
      <p:pic>
        <p:nvPicPr>
          <p:cNvPr id="173" name="Picture 14" descr="Local food icon"/>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17645" y="5980658"/>
            <a:ext cx="665725" cy="759069"/>
          </a:xfrm>
          <a:prstGeom prst="rect">
            <a:avLst/>
          </a:prstGeom>
          <a:ln w="12700">
            <a:miter lim="400000"/>
          </a:ln>
        </p:spPr>
      </p:pic>
      <p:pic>
        <p:nvPicPr>
          <p:cNvPr id="179" name="Picture 38" descr="Wildfire preparedness icon"/>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495800" y="5980658"/>
            <a:ext cx="838397" cy="745438"/>
          </a:xfrm>
          <a:prstGeom prst="rect">
            <a:avLst/>
          </a:prstGeom>
          <a:ln w="12700">
            <a:miter lim="400000"/>
          </a:ln>
        </p:spPr>
      </p:pic>
      <p:pic>
        <p:nvPicPr>
          <p:cNvPr id="176" name="Picture 26" descr="Pollinators icon"/>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693853" y="5977256"/>
            <a:ext cx="665725" cy="745437"/>
          </a:xfrm>
          <a:prstGeom prst="rect">
            <a:avLst/>
          </a:prstGeom>
          <a:ln w="12700">
            <a:miter lim="400000"/>
          </a:ln>
        </p:spPr>
      </p:pic>
      <p:pic>
        <p:nvPicPr>
          <p:cNvPr id="175" name="Picture 20" descr="Plant biodiversity icon"/>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775474" y="5980658"/>
            <a:ext cx="826429" cy="745438"/>
          </a:xfrm>
          <a:prstGeom prst="rect">
            <a:avLst/>
          </a:prstGeom>
          <a:ln w="12700">
            <a:miter lim="400000"/>
          </a:ln>
        </p:spPr>
      </p:pic>
      <p:pic>
        <p:nvPicPr>
          <p:cNvPr id="178" name="Picture 34" descr="Water conservation icon"/>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8015646" y="5980658"/>
            <a:ext cx="826429" cy="738632"/>
          </a:xfrm>
          <a:prstGeom prst="rect">
            <a:avLst/>
          </a:prstGeom>
          <a:ln w="12700">
            <a:miter lim="400000"/>
          </a:ln>
        </p:spPr>
      </p:pic>
      <p:pic>
        <p:nvPicPr>
          <p:cNvPr id="177" name="Picture 30" descr="Soil health icon"/>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9198547" y="5980658"/>
            <a:ext cx="637386" cy="722286"/>
          </a:xfrm>
          <a:prstGeom prst="rect">
            <a:avLst/>
          </a:prstGeom>
          <a:ln w="12700">
            <a:miter lim="400000"/>
          </a:ln>
        </p:spPr>
      </p:pic>
      <p:pic>
        <p:nvPicPr>
          <p:cNvPr id="174" name="Picture 18" descr="Nearby nature icon"/>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0192405" y="5988832"/>
            <a:ext cx="731022" cy="722285"/>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185" name="Title 1"/>
          <p:cNvSpPr txBox="1">
            <a:spLocks noGrp="1"/>
          </p:cNvSpPr>
          <p:nvPr>
            <p:ph type="ctrTitle"/>
          </p:nvPr>
        </p:nvSpPr>
        <p:spPr>
          <a:xfrm>
            <a:off x="1143000" y="491426"/>
            <a:ext cx="3675647" cy="1645924"/>
          </a:xfrm>
          <a:prstGeom prst="rect">
            <a:avLst/>
          </a:prstGeom>
        </p:spPr>
        <p:txBody>
          <a:bodyPr lIns="0" tIns="0" rIns="0" bIns="0"/>
          <a:lstStyle/>
          <a:p>
            <a:pPr algn="l" defTabSz="896111">
              <a:defRPr sz="5800" spc="-200">
                <a:solidFill>
                  <a:srgbClr val="404040"/>
                </a:solidFill>
                <a:latin typeface="Arial"/>
                <a:ea typeface="Arial"/>
                <a:cs typeface="Arial"/>
                <a:sym typeface="Arial"/>
              </a:defRPr>
            </a:pPr>
            <a:r>
              <a:rPr dirty="0"/>
              <a:t>Climate</a:t>
            </a:r>
            <a:br>
              <a:rPr dirty="0"/>
            </a:br>
            <a:r>
              <a:rPr dirty="0"/>
              <a:t>Change</a:t>
            </a:r>
          </a:p>
        </p:txBody>
      </p:sp>
      <p:sp>
        <p:nvSpPr>
          <p:cNvPr id="191" name="Subtitle 2"/>
          <p:cNvSpPr txBox="1"/>
          <p:nvPr/>
        </p:nvSpPr>
        <p:spPr>
          <a:xfrm>
            <a:off x="1082495" y="2337092"/>
            <a:ext cx="4460881" cy="1148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200"/>
              </a:spcBef>
              <a:defRPr sz="2400">
                <a:solidFill>
                  <a:srgbClr val="626E74"/>
                </a:solidFill>
                <a:latin typeface="Arial"/>
                <a:ea typeface="Arial"/>
                <a:cs typeface="Arial"/>
                <a:sym typeface="Arial"/>
              </a:defRPr>
            </a:lvl1pPr>
          </a:lstStyle>
          <a:p>
            <a:r>
              <a:t>Teach ways to create resilient landscapes that are adapted to our changing climate.</a:t>
            </a:r>
          </a:p>
        </p:txBody>
      </p:sp>
      <p:sp>
        <p:nvSpPr>
          <p:cNvPr id="192" name="Subtitle 2"/>
          <p:cNvSpPr txBox="1"/>
          <p:nvPr/>
        </p:nvSpPr>
        <p:spPr>
          <a:xfrm>
            <a:off x="1082494" y="3669596"/>
            <a:ext cx="4967788" cy="2073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lnSpc>
                <a:spcPct val="150000"/>
              </a:lnSpc>
              <a:spcBef>
                <a:spcPts val="200"/>
              </a:spcBef>
              <a:buClr>
                <a:srgbClr val="C00000"/>
              </a:buClr>
              <a:buSzPct val="100000"/>
              <a:buChar char="▪"/>
              <a:defRPr sz="2400">
                <a:solidFill>
                  <a:srgbClr val="626E74"/>
                </a:solidFill>
                <a:latin typeface="Arial"/>
                <a:ea typeface="Arial"/>
                <a:cs typeface="Arial"/>
                <a:sym typeface="Arial"/>
              </a:defRPr>
            </a:pPr>
            <a:r>
              <a:t>Impact of climate change on people, wildlife and ecosystems</a:t>
            </a:r>
            <a:endParaRPr sz="2800">
              <a:solidFill>
                <a:srgbClr val="E9E9E9"/>
              </a:solidFill>
            </a:endParaRPr>
          </a:p>
          <a:p>
            <a:pPr marL="342900" indent="-342900">
              <a:lnSpc>
                <a:spcPct val="150000"/>
              </a:lnSpc>
              <a:spcBef>
                <a:spcPts val="200"/>
              </a:spcBef>
              <a:buClr>
                <a:srgbClr val="C00000"/>
              </a:buClr>
              <a:buSzPct val="100000"/>
              <a:buChar char="▪"/>
              <a:defRPr sz="2400">
                <a:solidFill>
                  <a:srgbClr val="626E74"/>
                </a:solidFill>
                <a:latin typeface="Arial"/>
                <a:ea typeface="Arial"/>
                <a:cs typeface="Arial"/>
                <a:sym typeface="Arial"/>
              </a:defRPr>
            </a:pPr>
            <a:r>
              <a:t>We all have a role to play</a:t>
            </a:r>
            <a:endParaRPr sz="2800">
              <a:solidFill>
                <a:srgbClr val="E9E9E9"/>
              </a:solidFill>
            </a:endParaRPr>
          </a:p>
          <a:p>
            <a:pPr marL="342900" indent="-342900">
              <a:lnSpc>
                <a:spcPct val="150000"/>
              </a:lnSpc>
              <a:spcBef>
                <a:spcPts val="200"/>
              </a:spcBef>
              <a:buClr>
                <a:srgbClr val="C00000"/>
              </a:buClr>
              <a:buSzPct val="100000"/>
              <a:buChar char="▪"/>
              <a:defRPr sz="2400">
                <a:solidFill>
                  <a:srgbClr val="626E74"/>
                </a:solidFill>
                <a:latin typeface="Arial"/>
                <a:ea typeface="Arial"/>
                <a:cs typeface="Arial"/>
                <a:sym typeface="Arial"/>
              </a:defRPr>
            </a:pPr>
            <a:r>
              <a:t>Techniques for home landscapes</a:t>
            </a:r>
          </a:p>
        </p:txBody>
      </p:sp>
      <p:pic>
        <p:nvPicPr>
          <p:cNvPr id="184" name="image17.jpeg" descr="Grass growing in caked mud"/>
          <p:cNvPicPr>
            <a:picLocks noChangeAspect="1"/>
          </p:cNvPicPr>
          <p:nvPr/>
        </p:nvPicPr>
        <p:blipFill>
          <a:blip r:embed="rId4" cstate="screen">
            <a:extLst>
              <a:ext uri="{28A0092B-C50C-407E-A947-70E740481C1C}">
                <a14:useLocalDpi xmlns:a14="http://schemas.microsoft.com/office/drawing/2010/main" val="0"/>
              </a:ext>
            </a:extLst>
          </a:blip>
          <a:srcRect t="-76"/>
          <a:stretch/>
        </p:blipFill>
        <p:spPr>
          <a:xfrm>
            <a:off x="6843882" y="-5160"/>
            <a:ext cx="5362238" cy="6766561"/>
          </a:xfrm>
          <a:prstGeom prst="rect">
            <a:avLst/>
          </a:prstGeom>
          <a:ln w="12700">
            <a:miter lim="400000"/>
          </a:ln>
        </p:spPr>
      </p:pic>
      <p:sp>
        <p:nvSpPr>
          <p:cNvPr id="2" name="TextBox 1">
            <a:extLst>
              <a:ext uri="{FF2B5EF4-FFF2-40B4-BE49-F238E27FC236}">
                <a16:creationId xmlns:a16="http://schemas.microsoft.com/office/drawing/2014/main" id="{EFA8D279-ED8E-EB51-7917-AA3201B44595}"/>
              </a:ext>
            </a:extLst>
          </p:cNvPr>
          <p:cNvSpPr txBox="1"/>
          <p:nvPr/>
        </p:nvSpPr>
        <p:spPr>
          <a:xfrm>
            <a:off x="7047068" y="6552170"/>
            <a:ext cx="1705047"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orbel"/>
              </a:rPr>
              <a:t>Photo credit: Deposit Photos</a:t>
            </a:r>
          </a:p>
        </p:txBody>
      </p:sp>
      <p:sp>
        <p:nvSpPr>
          <p:cNvPr id="186" name="Rectangle 7">
            <a:extLst>
              <a:ext uri="{C183D7F6-B498-43B3-948B-1728B52AA6E4}">
                <adec:decorative xmlns:adec="http://schemas.microsoft.com/office/drawing/2017/decorative" val="1"/>
              </a:ext>
            </a:extLst>
          </p:cNvPr>
          <p:cNvSpPr/>
          <p:nvPr/>
        </p:nvSpPr>
        <p:spPr>
          <a:xfrm>
            <a:off x="1240666" y="2107133"/>
            <a:ext cx="365297" cy="45722"/>
          </a:xfrm>
          <a:prstGeom prst="rect">
            <a:avLst/>
          </a:prstGeom>
          <a:blipFill>
            <a:blip r:embed="rId5"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grpSp>
        <p:nvGrpSpPr>
          <p:cNvPr id="189" name="Rectangle 6">
            <a:extLst>
              <a:ext uri="{C183D7F6-B498-43B3-948B-1728B52AA6E4}">
                <adec:decorative xmlns:adec="http://schemas.microsoft.com/office/drawing/2017/decorative" val="1"/>
              </a:ext>
            </a:extLst>
          </p:cNvPr>
          <p:cNvGrpSpPr/>
          <p:nvPr/>
        </p:nvGrpSpPr>
        <p:grpSpPr>
          <a:xfrm>
            <a:off x="0" y="6639559"/>
            <a:ext cx="12192000" cy="345437"/>
            <a:chOff x="0" y="0"/>
            <a:chExt cx="12192000" cy="345435"/>
          </a:xfrm>
        </p:grpSpPr>
        <p:sp>
          <p:nvSpPr>
            <p:cNvPr id="187" name="Rectangle"/>
            <p:cNvSpPr/>
            <p:nvPr/>
          </p:nvSpPr>
          <p:spPr>
            <a:xfrm>
              <a:off x="0" y="127000"/>
              <a:ext cx="12192000" cy="91443"/>
            </a:xfrm>
            <a:prstGeom prst="rect">
              <a:avLst/>
            </a:prstGeom>
            <a:blipFill rotWithShape="1">
              <a:blip r:embed="rId6">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88" name="Text"/>
            <p:cNvSpPr txBox="1"/>
            <p:nvPr/>
          </p:nvSpPr>
          <p:spPr>
            <a:xfrm>
              <a:off x="45718" y="0"/>
              <a:ext cx="12100564" cy="345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defRPr>
              </a:lvl1pPr>
            </a:lstStyle>
            <a:p>
              <a:r>
                <a:t>          </a:t>
              </a:r>
            </a:p>
          </p:txBody>
        </p:sp>
      </p:grpSp>
      <p:pic>
        <p:nvPicPr>
          <p:cNvPr id="190" name="Picture 13">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1262258" y="219399"/>
            <a:ext cx="729699" cy="729697"/>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grpSp>
        <p:nvGrpSpPr>
          <p:cNvPr id="200"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198"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9"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sp>
        <p:nvSpPr>
          <p:cNvPr id="201" name="Title 12"/>
          <p:cNvSpPr txBox="1">
            <a:spLocks noGrp="1"/>
          </p:cNvSpPr>
          <p:nvPr>
            <p:ph type="title"/>
          </p:nvPr>
        </p:nvSpPr>
        <p:spPr>
          <a:xfrm>
            <a:off x="539446" y="169156"/>
            <a:ext cx="7691451" cy="1600201"/>
          </a:xfrm>
          <a:prstGeom prst="rect">
            <a:avLst/>
          </a:prstGeom>
        </p:spPr>
        <p:txBody>
          <a:bodyPr anchor="t"/>
          <a:lstStyle>
            <a:lvl1pPr>
              <a:defRPr sz="5800" spc="-362">
                <a:solidFill>
                  <a:srgbClr val="404040"/>
                </a:solidFill>
                <a:latin typeface="Arial"/>
                <a:ea typeface="Arial"/>
                <a:cs typeface="Arial"/>
                <a:sym typeface="Arial"/>
              </a:defRPr>
            </a:lvl1pPr>
          </a:lstStyle>
          <a:p>
            <a:r>
              <a:t>Who is in the audience?</a:t>
            </a:r>
          </a:p>
        </p:txBody>
      </p:sp>
      <p:sp>
        <p:nvSpPr>
          <p:cNvPr id="202" name="Text Placeholder 15"/>
          <p:cNvSpPr txBox="1">
            <a:spLocks noGrp="1"/>
          </p:cNvSpPr>
          <p:nvPr>
            <p:ph type="body" sz="half" idx="1"/>
          </p:nvPr>
        </p:nvSpPr>
        <p:spPr>
          <a:xfrm>
            <a:off x="132859" y="1673673"/>
            <a:ext cx="5301067" cy="4397567"/>
          </a:xfrm>
          <a:prstGeom prst="rect">
            <a:avLst/>
          </a:prstGeom>
        </p:spPr>
        <p:txBody>
          <a:bodyPr>
            <a:normAutofit lnSpcReduction="10000"/>
          </a:bodyPr>
          <a:lstStyle/>
          <a:p>
            <a:pPr marL="498763" indent="-498763">
              <a:buClr>
                <a:srgbClr val="535353"/>
              </a:buClr>
              <a:buSzPct val="100000"/>
              <a:buChar char="•"/>
              <a:defRPr sz="2400">
                <a:solidFill>
                  <a:srgbClr val="535353"/>
                </a:solidFill>
                <a:latin typeface="Arial"/>
                <a:ea typeface="Arial"/>
                <a:cs typeface="Arial"/>
                <a:sym typeface="Arial"/>
              </a:defRPr>
            </a:pPr>
            <a:r>
              <a:t>Years of experience vegetable gardening?</a:t>
            </a:r>
            <a:endParaRPr sz="1400"/>
          </a:p>
          <a:p>
            <a:pPr marL="698500" lvl="1" indent="0">
              <a:spcBef>
                <a:spcPts val="500"/>
              </a:spcBef>
              <a:buClr>
                <a:srgbClr val="535353"/>
              </a:buClr>
              <a:buSzPct val="100000"/>
              <a:buChar char="•"/>
              <a:defRPr sz="2000">
                <a:solidFill>
                  <a:srgbClr val="535353"/>
                </a:solidFill>
                <a:latin typeface="Arial"/>
                <a:ea typeface="Arial"/>
                <a:cs typeface="Arial"/>
                <a:sym typeface="Arial"/>
              </a:defRPr>
            </a:pPr>
            <a:r>
              <a:t>Less than 2 years</a:t>
            </a:r>
            <a:endParaRPr sz="1200"/>
          </a:p>
          <a:p>
            <a:pPr marL="698500" lvl="1" indent="0">
              <a:spcBef>
                <a:spcPts val="500"/>
              </a:spcBef>
              <a:buClr>
                <a:srgbClr val="535353"/>
              </a:buClr>
              <a:buSzPct val="100000"/>
              <a:buChar char="•"/>
              <a:defRPr sz="2000">
                <a:solidFill>
                  <a:srgbClr val="535353"/>
                </a:solidFill>
                <a:latin typeface="Arial"/>
                <a:ea typeface="Arial"/>
                <a:cs typeface="Arial"/>
                <a:sym typeface="Arial"/>
              </a:defRPr>
            </a:pPr>
            <a:r>
              <a:t>3-10 years</a:t>
            </a:r>
            <a:endParaRPr sz="1200"/>
          </a:p>
          <a:p>
            <a:pPr marL="698500" lvl="1" indent="0">
              <a:spcBef>
                <a:spcPts val="500"/>
              </a:spcBef>
              <a:buClr>
                <a:srgbClr val="535353"/>
              </a:buClr>
              <a:buSzPct val="100000"/>
              <a:buChar char="•"/>
              <a:defRPr sz="2000">
                <a:solidFill>
                  <a:srgbClr val="535353"/>
                </a:solidFill>
                <a:latin typeface="Arial"/>
                <a:ea typeface="Arial"/>
                <a:cs typeface="Arial"/>
                <a:sym typeface="Arial"/>
              </a:defRPr>
            </a:pPr>
            <a:r>
              <a:t>More than 10 years</a:t>
            </a:r>
            <a:endParaRPr sz="1200"/>
          </a:p>
          <a:p>
            <a:pPr marL="498763" indent="-498763">
              <a:buClr>
                <a:srgbClr val="535353"/>
              </a:buClr>
              <a:buSzPct val="100000"/>
              <a:buChar char="•"/>
              <a:defRPr sz="2400">
                <a:solidFill>
                  <a:srgbClr val="535353"/>
                </a:solidFill>
                <a:latin typeface="Arial"/>
                <a:ea typeface="Arial"/>
                <a:cs typeface="Arial"/>
                <a:sym typeface="Arial"/>
              </a:defRPr>
            </a:pPr>
            <a:r>
              <a:t>How do you rate your gardening knowledge and skills under our current climate change conditions? </a:t>
            </a:r>
            <a:endParaRPr sz="1400"/>
          </a:p>
          <a:p>
            <a:pPr marL="698500" lvl="1" indent="0">
              <a:spcBef>
                <a:spcPts val="500"/>
              </a:spcBef>
              <a:buClr>
                <a:srgbClr val="535353"/>
              </a:buClr>
              <a:buSzPct val="100000"/>
              <a:buChar char="•"/>
              <a:defRPr sz="2000">
                <a:solidFill>
                  <a:srgbClr val="535353"/>
                </a:solidFill>
                <a:latin typeface="Arial"/>
                <a:ea typeface="Arial"/>
                <a:cs typeface="Arial"/>
                <a:sym typeface="Arial"/>
              </a:defRPr>
            </a:pPr>
            <a:r>
              <a:t>Novice</a:t>
            </a:r>
            <a:endParaRPr sz="1200"/>
          </a:p>
          <a:p>
            <a:pPr marL="698500" lvl="1" indent="0">
              <a:spcBef>
                <a:spcPts val="500"/>
              </a:spcBef>
              <a:buClr>
                <a:srgbClr val="535353"/>
              </a:buClr>
              <a:buSzPct val="100000"/>
              <a:buChar char="•"/>
              <a:defRPr sz="2000">
                <a:solidFill>
                  <a:srgbClr val="535353"/>
                </a:solidFill>
                <a:latin typeface="Arial"/>
                <a:ea typeface="Arial"/>
                <a:cs typeface="Arial"/>
                <a:sym typeface="Arial"/>
              </a:defRPr>
            </a:pPr>
            <a:r>
              <a:t>Beginner</a:t>
            </a:r>
            <a:endParaRPr sz="1200"/>
          </a:p>
          <a:p>
            <a:pPr marL="698500" lvl="1" indent="0">
              <a:spcBef>
                <a:spcPts val="500"/>
              </a:spcBef>
              <a:buClr>
                <a:srgbClr val="535353"/>
              </a:buClr>
              <a:buSzPct val="100000"/>
              <a:buChar char="•"/>
              <a:defRPr sz="2000">
                <a:solidFill>
                  <a:srgbClr val="535353"/>
                </a:solidFill>
                <a:latin typeface="Arial"/>
                <a:ea typeface="Arial"/>
                <a:cs typeface="Arial"/>
                <a:sym typeface="Arial"/>
              </a:defRPr>
            </a:pPr>
            <a:r>
              <a:t>Advanced</a:t>
            </a:r>
            <a:endParaRPr sz="1200"/>
          </a:p>
          <a:p>
            <a:pPr marL="698500" lvl="1" indent="0">
              <a:spcBef>
                <a:spcPts val="500"/>
              </a:spcBef>
              <a:buClr>
                <a:srgbClr val="535353"/>
              </a:buClr>
              <a:buSzPct val="100000"/>
              <a:buChar char="•"/>
              <a:defRPr sz="2000">
                <a:solidFill>
                  <a:srgbClr val="535353"/>
                </a:solidFill>
                <a:latin typeface="Arial"/>
                <a:ea typeface="Arial"/>
                <a:cs typeface="Arial"/>
                <a:sym typeface="Arial"/>
              </a:defRPr>
            </a:pPr>
            <a:r>
              <a:t>Expert</a:t>
            </a:r>
          </a:p>
        </p:txBody>
      </p:sp>
      <p:pic>
        <p:nvPicPr>
          <p:cNvPr id="203" name="Picture 2" descr="Hands rais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397" y="1804822"/>
            <a:ext cx="6413557" cy="4950464"/>
          </a:xfrm>
          <a:prstGeom prst="rect">
            <a:avLst/>
          </a:prstGeom>
          <a:ln w="12700">
            <a:miter lim="400000"/>
          </a:ln>
        </p:spPr>
      </p:pic>
      <p:pic>
        <p:nvPicPr>
          <p:cNvPr id="204" name="Picture 19">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sp>
        <p:nvSpPr>
          <p:cNvPr id="205" name="Rectangle 7">
            <a:extLst>
              <a:ext uri="{C183D7F6-B498-43B3-948B-1728B52AA6E4}">
                <adec:decorative xmlns:adec="http://schemas.microsoft.com/office/drawing/2017/decorative" val="1"/>
              </a:ext>
            </a:extLst>
          </p:cNvPr>
          <p:cNvSpPr/>
          <p:nvPr/>
        </p:nvSpPr>
        <p:spPr>
          <a:xfrm>
            <a:off x="757204" y="1059631"/>
            <a:ext cx="365297" cy="45722"/>
          </a:xfrm>
          <a:prstGeom prst="rect">
            <a:avLst/>
          </a:prstGeom>
          <a:blipFill>
            <a:blip r:embed="rId7"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sp>
        <p:nvSpPr>
          <p:cNvPr id="210" name="Rectangle 7">
            <a:extLst>
              <a:ext uri="{C183D7F6-B498-43B3-948B-1728B52AA6E4}">
                <adec:decorative xmlns:adec="http://schemas.microsoft.com/office/drawing/2017/decorative" val="1"/>
              </a:ext>
            </a:extLst>
          </p:cNvPr>
          <p:cNvSpPr/>
          <p:nvPr/>
        </p:nvSpPr>
        <p:spPr>
          <a:xfrm>
            <a:off x="963123" y="1985995"/>
            <a:ext cx="365295" cy="45720"/>
          </a:xfrm>
          <a:prstGeom prst="rect">
            <a:avLst/>
          </a:prstGeom>
          <a:blipFill>
            <a:blip r:embed="rId4"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grpSp>
        <p:nvGrpSpPr>
          <p:cNvPr id="213"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211" name="Rectangle"/>
            <p:cNvSpPr/>
            <p:nvPr/>
          </p:nvSpPr>
          <p:spPr>
            <a:xfrm>
              <a:off x="0" y="127000"/>
              <a:ext cx="12192000" cy="91441"/>
            </a:xfrm>
            <a:prstGeom prst="rect">
              <a:avLst/>
            </a:prstGeom>
            <a:blipFill rotWithShape="1">
              <a:blip r:embed="rId5">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12"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sp>
        <p:nvSpPr>
          <p:cNvPr id="214" name="Title 12"/>
          <p:cNvSpPr txBox="1">
            <a:spLocks noGrp="1"/>
          </p:cNvSpPr>
          <p:nvPr>
            <p:ph type="title"/>
          </p:nvPr>
        </p:nvSpPr>
        <p:spPr>
          <a:xfrm>
            <a:off x="839787" y="457200"/>
            <a:ext cx="4890454" cy="1600200"/>
          </a:xfrm>
          <a:prstGeom prst="rect">
            <a:avLst/>
          </a:prstGeom>
        </p:spPr>
        <p:txBody>
          <a:bodyPr/>
          <a:lstStyle>
            <a:lvl1pPr defTabSz="859536">
              <a:defRPr sz="5452">
                <a:solidFill>
                  <a:srgbClr val="535353"/>
                </a:solidFill>
                <a:latin typeface="Arial"/>
                <a:ea typeface="Arial"/>
                <a:cs typeface="Arial"/>
                <a:sym typeface="Arial"/>
              </a:defRPr>
            </a:lvl1pPr>
          </a:lstStyle>
          <a:p>
            <a:r>
              <a:rPr dirty="0"/>
              <a:t>Presentation Overview</a:t>
            </a:r>
          </a:p>
        </p:txBody>
      </p:sp>
      <p:sp>
        <p:nvSpPr>
          <p:cNvPr id="215" name="Text Placeholder 15"/>
          <p:cNvSpPr txBox="1">
            <a:spLocks noGrp="1"/>
          </p:cNvSpPr>
          <p:nvPr>
            <p:ph type="body" sz="half" idx="1"/>
          </p:nvPr>
        </p:nvSpPr>
        <p:spPr>
          <a:xfrm>
            <a:off x="759211" y="2429842"/>
            <a:ext cx="4890452" cy="3811589"/>
          </a:xfrm>
          <a:prstGeom prst="rect">
            <a:avLst/>
          </a:prstGeom>
        </p:spPr>
        <p:txBody>
          <a:bodyPr/>
          <a:lstStyle/>
          <a:p>
            <a:pPr marL="285750" indent="-285750">
              <a:lnSpc>
                <a:spcPct val="81000"/>
              </a:lnSpc>
              <a:buSzPct val="100000"/>
              <a:buFont typeface="Arial"/>
              <a:buChar char="•"/>
              <a:defRPr sz="2800">
                <a:solidFill>
                  <a:srgbClr val="535353"/>
                </a:solidFill>
                <a:latin typeface="Arial"/>
                <a:ea typeface="Arial"/>
                <a:cs typeface="Arial"/>
                <a:sym typeface="Arial"/>
              </a:defRPr>
            </a:pPr>
            <a:r>
              <a:t>Review of Changing Climate Realities</a:t>
            </a:r>
          </a:p>
          <a:p>
            <a:pPr marL="285750" indent="-285750">
              <a:lnSpc>
                <a:spcPct val="81000"/>
              </a:lnSpc>
              <a:buSzPct val="100000"/>
              <a:buFont typeface="Arial"/>
              <a:buChar char="•"/>
              <a:defRPr sz="2800">
                <a:solidFill>
                  <a:srgbClr val="535353"/>
                </a:solidFill>
                <a:latin typeface="Arial"/>
                <a:ea typeface="Arial"/>
                <a:cs typeface="Arial"/>
                <a:sym typeface="Arial"/>
              </a:defRPr>
            </a:pPr>
            <a:r>
              <a:t>Rationale for becoming a resilient Vegetable Gardener</a:t>
            </a:r>
          </a:p>
          <a:p>
            <a:pPr marL="285750" indent="-285750">
              <a:lnSpc>
                <a:spcPct val="81000"/>
              </a:lnSpc>
              <a:buSzPct val="100000"/>
              <a:buFont typeface="Arial"/>
              <a:buChar char="•"/>
              <a:defRPr sz="2800">
                <a:solidFill>
                  <a:srgbClr val="535353"/>
                </a:solidFill>
                <a:latin typeface="Arial"/>
                <a:ea typeface="Arial"/>
                <a:cs typeface="Arial"/>
                <a:sym typeface="Arial"/>
              </a:defRPr>
            </a:pPr>
            <a:r>
              <a:t>Ideas for becoming a resilient Vegetable Gardener</a:t>
            </a:r>
          </a:p>
          <a:p>
            <a:pPr marL="285750" indent="-285750">
              <a:lnSpc>
                <a:spcPct val="81000"/>
              </a:lnSpc>
              <a:buSzPct val="100000"/>
              <a:buFont typeface="Arial"/>
              <a:buChar char="•"/>
              <a:defRPr sz="2800">
                <a:solidFill>
                  <a:srgbClr val="535353"/>
                </a:solidFill>
                <a:latin typeface="Arial"/>
                <a:ea typeface="Arial"/>
                <a:cs typeface="Arial"/>
                <a:sym typeface="Arial"/>
              </a:defRPr>
            </a:pPr>
            <a:r>
              <a:t>Wrap-up &amp; Questions</a:t>
            </a:r>
          </a:p>
        </p:txBody>
      </p:sp>
      <p:pic>
        <p:nvPicPr>
          <p:cNvPr id="216" name="Picture 19">
            <a:extLst>
              <a:ext uri="{C183D7F6-B498-43B3-948B-1728B52AA6E4}">
                <adec:decorative xmlns:adec="http://schemas.microsoft.com/office/drawing/2017/decorative" val="1"/>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a:off x="11319633" y="136185"/>
            <a:ext cx="729697" cy="729698"/>
          </a:xfrm>
          <a:prstGeom prst="rect">
            <a:avLst/>
          </a:prstGeom>
          <a:ln w="12700">
            <a:miter lim="400000"/>
          </a:ln>
        </p:spPr>
      </p:pic>
      <p:pic>
        <p:nvPicPr>
          <p:cNvPr id="217" name="Picture 2" descr="Basket of vegetables"/>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775931" y="163636"/>
            <a:ext cx="4489836" cy="3072894"/>
          </a:xfrm>
          <a:prstGeom prst="rect">
            <a:avLst/>
          </a:prstGeom>
          <a:ln w="12700">
            <a:miter lim="400000"/>
          </a:ln>
        </p:spPr>
      </p:pic>
      <p:sp>
        <p:nvSpPr>
          <p:cNvPr id="218" name="TextBox 8" descr="Photo credit Pixabay"/>
          <p:cNvSpPr txBox="1"/>
          <p:nvPr/>
        </p:nvSpPr>
        <p:spPr>
          <a:xfrm>
            <a:off x="5775931" y="3079391"/>
            <a:ext cx="4489836" cy="2024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
                <a:solidFill>
                  <a:srgbClr val="FFFFFF"/>
                </a:solidFill>
                <a:latin typeface="Arial"/>
                <a:ea typeface="Arial"/>
                <a:cs typeface="Arial"/>
                <a:sym typeface="Arial"/>
              </a:defRPr>
            </a:lvl1pPr>
          </a:lstStyle>
          <a:p>
            <a:r>
              <a:rPr dirty="0"/>
              <a:t>Photo credit: https://cdn.pixabay.com/photo/2015/05/04/10/16/vegetables-752153_1280.jpg</a:t>
            </a:r>
          </a:p>
        </p:txBody>
      </p:sp>
      <p:pic>
        <p:nvPicPr>
          <p:cNvPr id="219" name="Picture 4" descr="New seedling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3254" y="3455357"/>
            <a:ext cx="4489836" cy="2995563"/>
          </a:xfrm>
          <a:prstGeom prst="rect">
            <a:avLst/>
          </a:prstGeom>
          <a:ln w="12700">
            <a:miter lim="400000"/>
          </a:ln>
        </p:spPr>
      </p:pic>
      <p:sp>
        <p:nvSpPr>
          <p:cNvPr id="220" name="TextBox 10" descr="photo credit Pixabay&#10;"/>
          <p:cNvSpPr txBox="1"/>
          <p:nvPr/>
        </p:nvSpPr>
        <p:spPr>
          <a:xfrm>
            <a:off x="6576167" y="6266436"/>
            <a:ext cx="4039306" cy="202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800">
                <a:solidFill>
                  <a:srgbClr val="FFFFFF"/>
                </a:solidFill>
                <a:latin typeface="Arial"/>
                <a:ea typeface="Arial"/>
                <a:cs typeface="Arial"/>
                <a:sym typeface="Arial"/>
              </a:defRPr>
            </a:lvl1pPr>
          </a:lstStyle>
          <a:p>
            <a:r>
              <a:rPr dirty="0"/>
              <a:t>Photo credit: https://cdn.pixabay.com/photo/2016/06/23/08/00/plant-1474807_1280.jpgx</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 y="-3"/>
            <a:ext cx="12192004" cy="6858004"/>
          </a:xfrm>
          <a:prstGeom prst="rect">
            <a:avLst/>
          </a:prstGeom>
          <a:ln w="12700">
            <a:miter lim="400000"/>
          </a:ln>
        </p:spPr>
      </p:pic>
      <p:grpSp>
        <p:nvGrpSpPr>
          <p:cNvPr id="229" name="Rectangle 6">
            <a:extLst>
              <a:ext uri="{C183D7F6-B498-43B3-948B-1728B52AA6E4}">
                <adec:decorative xmlns:adec="http://schemas.microsoft.com/office/drawing/2017/decorative" val="1"/>
              </a:ext>
            </a:extLst>
          </p:cNvPr>
          <p:cNvGrpSpPr/>
          <p:nvPr/>
        </p:nvGrpSpPr>
        <p:grpSpPr>
          <a:xfrm>
            <a:off x="0" y="6639559"/>
            <a:ext cx="12192000" cy="345441"/>
            <a:chOff x="0" y="0"/>
            <a:chExt cx="12192000" cy="345440"/>
          </a:xfrm>
        </p:grpSpPr>
        <p:sp>
          <p:nvSpPr>
            <p:cNvPr id="227" name="Rectangle"/>
            <p:cNvSpPr/>
            <p:nvPr/>
          </p:nvSpPr>
          <p:spPr>
            <a:xfrm>
              <a:off x="0" y="127000"/>
              <a:ext cx="12192000" cy="91441"/>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28" name="Text"/>
            <p:cNvSpPr txBox="1"/>
            <p:nvPr/>
          </p:nvSpPr>
          <p:spPr>
            <a:xfrm>
              <a:off x="45719" y="0"/>
              <a:ext cx="12100561" cy="34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a:noFill/>
                </a:defRPr>
              </a:lvl1pPr>
            </a:lstStyle>
            <a:p>
              <a:r>
                <a:t>          </a:t>
              </a:r>
            </a:p>
          </p:txBody>
        </p:sp>
      </p:grpSp>
      <p:pic>
        <p:nvPicPr>
          <p:cNvPr id="230" name="Picture 8">
            <a:extLst>
              <a:ext uri="{C183D7F6-B498-43B3-948B-1728B52AA6E4}">
                <adec:decorative xmlns:adec="http://schemas.microsoft.com/office/drawing/2017/decorative" val="1"/>
              </a:ext>
            </a:extLst>
          </p:cNvPr>
          <p:cNvPicPr>
            <a:picLocks noChangeAspect="1"/>
          </p:cNvPicPr>
          <p:nvPr/>
        </p:nvPicPr>
        <p:blipFill>
          <a:blip r:embed="rId5" cstate="screen">
            <a:alphaModFix amt="70000"/>
            <a:extLst>
              <a:ext uri="{28A0092B-C50C-407E-A947-70E740481C1C}">
                <a14:useLocalDpi xmlns:a14="http://schemas.microsoft.com/office/drawing/2010/main" val="0"/>
              </a:ext>
            </a:extLst>
          </a:blip>
          <a:stretch>
            <a:fillRect/>
          </a:stretch>
        </p:blipFill>
        <p:spPr>
          <a:xfrm>
            <a:off x="11256564" y="136185"/>
            <a:ext cx="729697" cy="729698"/>
          </a:xfrm>
          <a:prstGeom prst="rect">
            <a:avLst/>
          </a:prstGeom>
          <a:ln w="12700">
            <a:miter lim="400000"/>
          </a:ln>
        </p:spPr>
      </p:pic>
      <p:sp>
        <p:nvSpPr>
          <p:cNvPr id="236" name="Warming Climate"/>
          <p:cNvSpPr txBox="1">
            <a:spLocks noGrp="1"/>
          </p:cNvSpPr>
          <p:nvPr>
            <p:ph type="ctrTitle"/>
          </p:nvPr>
        </p:nvSpPr>
        <p:spPr>
          <a:xfrm>
            <a:off x="6712957" y="370044"/>
            <a:ext cx="4890453" cy="884063"/>
          </a:xfrm>
          <a:prstGeom prst="rect">
            <a:avLst/>
          </a:prstGeom>
        </p:spPr>
        <p:txBody>
          <a:bodyPr anchor="t"/>
          <a:lstStyle>
            <a:lvl1pPr algn="l">
              <a:defRPr sz="4400">
                <a:solidFill>
                  <a:srgbClr val="535353"/>
                </a:solidFill>
                <a:latin typeface="Arial"/>
                <a:ea typeface="Arial"/>
                <a:cs typeface="Arial"/>
                <a:sym typeface="Arial"/>
              </a:defRPr>
            </a:lvl1pPr>
          </a:lstStyle>
          <a:p>
            <a:r>
              <a:rPr dirty="0"/>
              <a:t>Warming Climate</a:t>
            </a:r>
          </a:p>
        </p:txBody>
      </p:sp>
      <p:pic>
        <p:nvPicPr>
          <p:cNvPr id="231" name="Picture 6" descr="Graph showing how the world has been getting warme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7659" y="529885"/>
            <a:ext cx="5974081" cy="4760752"/>
          </a:xfrm>
          <a:prstGeom prst="rect">
            <a:avLst/>
          </a:prstGeom>
          <a:ln w="12700">
            <a:miter lim="400000"/>
          </a:ln>
        </p:spPr>
      </p:pic>
      <p:sp>
        <p:nvSpPr>
          <p:cNvPr id="232" name="TextBox 9"/>
          <p:cNvSpPr txBox="1"/>
          <p:nvPr/>
        </p:nvSpPr>
        <p:spPr>
          <a:xfrm>
            <a:off x="99059" y="5642616"/>
            <a:ext cx="6358891"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141414"/>
                </a:solidFill>
                <a:latin typeface="Arial"/>
                <a:ea typeface="Arial"/>
                <a:cs typeface="Arial"/>
                <a:sym typeface="Arial"/>
              </a:defRPr>
            </a:pPr>
            <a:r>
              <a:rPr dirty="0"/>
              <a:t>The world is now about 1.1C warmer than it was in the 19th Century</a:t>
            </a:r>
            <a:br>
              <a:rPr dirty="0"/>
            </a:br>
            <a:r>
              <a:rPr dirty="0"/>
              <a:t> </a:t>
            </a:r>
            <a:r>
              <a:rPr b="1" u="sng" dirty="0">
                <a:solidFill>
                  <a:srgbClr val="0563C1"/>
                </a:solidFill>
                <a:uFill>
                  <a:solidFill>
                    <a:srgbClr val="0563C1"/>
                  </a:solidFill>
                </a:uFill>
                <a:hlinkClick r:id="rId7"/>
              </a:rPr>
              <a:t>the amount of CO2 in the atmosphere has risen by 50%</a:t>
            </a:r>
            <a:r>
              <a:rPr dirty="0"/>
              <a:t>.</a:t>
            </a:r>
          </a:p>
        </p:txBody>
      </p:sp>
      <p:sp>
        <p:nvSpPr>
          <p:cNvPr id="234" name="TextBox 11"/>
          <p:cNvSpPr txBox="1"/>
          <p:nvPr/>
        </p:nvSpPr>
        <p:spPr>
          <a:xfrm>
            <a:off x="6936118" y="1400285"/>
            <a:ext cx="4905939" cy="4973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2400">
                <a:solidFill>
                  <a:srgbClr val="535353"/>
                </a:solidFill>
                <a:latin typeface="Arial"/>
                <a:ea typeface="Arial"/>
                <a:cs typeface="Arial"/>
                <a:sym typeface="Arial"/>
              </a:defRPr>
            </a:pPr>
            <a:r>
              <a:rPr dirty="0"/>
              <a:t>Climate is the average weather in place over many years</a:t>
            </a:r>
          </a:p>
          <a:p>
            <a:pPr marL="285750" indent="-285750">
              <a:buSzPct val="100000"/>
              <a:buFont typeface="Arial"/>
              <a:buChar char="•"/>
              <a:defRPr sz="2400">
                <a:solidFill>
                  <a:srgbClr val="535353"/>
                </a:solidFill>
                <a:latin typeface="Arial"/>
                <a:ea typeface="Arial"/>
                <a:cs typeface="Arial"/>
                <a:sym typeface="Arial"/>
              </a:defRPr>
            </a:pPr>
            <a:r>
              <a:rPr dirty="0"/>
              <a:t>Over the years, those average conditions have shifted.</a:t>
            </a:r>
          </a:p>
          <a:p>
            <a:pPr marL="285750" indent="-285750">
              <a:buSzPct val="100000"/>
              <a:buFont typeface="Arial"/>
              <a:buChar char="•"/>
              <a:defRPr sz="2400">
                <a:solidFill>
                  <a:srgbClr val="535353"/>
                </a:solidFill>
                <a:latin typeface="Arial"/>
                <a:ea typeface="Arial"/>
                <a:cs typeface="Arial"/>
                <a:sym typeface="Arial"/>
              </a:defRPr>
            </a:pPr>
            <a:r>
              <a:rPr dirty="0"/>
              <a:t>The human accelerated change we now see, is largely caused by the use of oil, gas and coal.</a:t>
            </a:r>
          </a:p>
          <a:p>
            <a:pPr marL="285750" indent="-285750">
              <a:buSzPct val="100000"/>
              <a:buFont typeface="Arial"/>
              <a:buChar char="•"/>
              <a:defRPr sz="2400">
                <a:solidFill>
                  <a:srgbClr val="535353"/>
                </a:solidFill>
                <a:latin typeface="Arial"/>
                <a:ea typeface="Arial"/>
                <a:cs typeface="Arial"/>
                <a:sym typeface="Arial"/>
              </a:defRPr>
            </a:pPr>
            <a:r>
              <a:rPr dirty="0"/>
              <a:t>When burned, these fossil fuels burn, release greenhouse gases - mostly carbon dioxide (CO2). </a:t>
            </a:r>
          </a:p>
          <a:p>
            <a:pPr marL="285750" indent="-285750">
              <a:buSzPct val="100000"/>
              <a:buFont typeface="Arial"/>
              <a:buChar char="•"/>
              <a:defRPr sz="2400">
                <a:solidFill>
                  <a:srgbClr val="535353"/>
                </a:solidFill>
                <a:latin typeface="Arial"/>
                <a:ea typeface="Arial"/>
                <a:cs typeface="Arial"/>
                <a:sym typeface="Arial"/>
              </a:defRPr>
            </a:pPr>
            <a:r>
              <a:rPr dirty="0"/>
              <a:t>These gases trap the Sun's heat and cause the planet's temperature to rise.</a:t>
            </a:r>
          </a:p>
        </p:txBody>
      </p:sp>
      <p:sp>
        <p:nvSpPr>
          <p:cNvPr id="237" name="Rectangle 7">
            <a:extLst>
              <a:ext uri="{C183D7F6-B498-43B3-948B-1728B52AA6E4}">
                <adec:decorative xmlns:adec="http://schemas.microsoft.com/office/drawing/2017/decorative" val="1"/>
              </a:ext>
            </a:extLst>
          </p:cNvPr>
          <p:cNvSpPr/>
          <p:nvPr/>
        </p:nvSpPr>
        <p:spPr>
          <a:xfrm>
            <a:off x="6815023" y="1001313"/>
            <a:ext cx="365295" cy="45720"/>
          </a:xfrm>
          <a:prstGeom prst="rect">
            <a:avLst/>
          </a:prstGeom>
          <a:blipFill>
            <a:blip r:embed="rId8" cstate="screen">
              <a:extLst>
                <a:ext uri="{28A0092B-C50C-407E-A947-70E740481C1C}">
                  <a14:useLocalDpi xmlns:a14="http://schemas.microsoft.com/office/drawing/2010/main" val="0"/>
                </a:ext>
              </a:extLst>
            </a:blip>
            <a:stretch>
              <a:fillRect/>
            </a:stretch>
          </a:blipFill>
          <a:ln w="12700">
            <a:miter lim="400000"/>
          </a:ln>
        </p:spPr>
        <p:txBody>
          <a:bodyPr lIns="45719" rIns="45719" anchor="ctr"/>
          <a:lstStyle/>
          <a:p>
            <a:pPr algn="ctr">
              <a:defRPr>
                <a:noFill/>
              </a:defRPr>
            </a:pPr>
            <a:endParaRPr/>
          </a:p>
        </p:txBody>
      </p:sp>
      <p:sp>
        <p:nvSpPr>
          <p:cNvPr id="233" name="TextBox 10"/>
          <p:cNvSpPr txBox="1"/>
          <p:nvPr/>
        </p:nvSpPr>
        <p:spPr>
          <a:xfrm>
            <a:off x="7016973" y="6519925"/>
            <a:ext cx="3887848"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latin typeface="Arial"/>
                <a:ea typeface="Arial"/>
                <a:cs typeface="Arial"/>
                <a:sym typeface="Arial"/>
              </a:defRPr>
            </a:lvl1pPr>
          </a:lstStyle>
          <a:p>
            <a:r>
              <a:t>Source: https://www.bbc.com/news/science-environment-24021772</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5547</TotalTime>
  <Words>5485</Words>
  <Application>Microsoft Office PowerPoint</Application>
  <PresentationFormat>Widescreen</PresentationFormat>
  <Paragraphs>466</Paragraphs>
  <Slides>38</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Calibri</vt:lpstr>
      <vt:lpstr>Montserrat</vt:lpstr>
      <vt:lpstr>Corbel</vt:lpstr>
      <vt:lpstr>Helvetica</vt:lpstr>
      <vt:lpstr>Open Sans</vt:lpstr>
      <vt:lpstr>Office Theme</vt:lpstr>
      <vt:lpstr>1_Office Theme</vt:lpstr>
      <vt:lpstr>2_Office Theme</vt:lpstr>
      <vt:lpstr>Vegetable Gardening with EASE The Resilient Yard</vt:lpstr>
      <vt:lpstr>Extension is for everyone!</vt:lpstr>
      <vt:lpstr>Resilient Washington</vt:lpstr>
      <vt:lpstr>WSU Extension Master Gardener Mission:</vt:lpstr>
      <vt:lpstr>Climate change and Local food priorities</vt:lpstr>
      <vt:lpstr>Climate Change</vt:lpstr>
      <vt:lpstr>Who is in the audience?</vt:lpstr>
      <vt:lpstr>Presentation Overview</vt:lpstr>
      <vt:lpstr>Warming Climate</vt:lpstr>
      <vt:lpstr>USDA Plant Hardiness Zones Changes: 2023</vt:lpstr>
      <vt:lpstr>A Brief Science Lesson</vt:lpstr>
      <vt:lpstr>Climate Change Effects</vt:lpstr>
      <vt:lpstr>Be Intentional</vt:lpstr>
      <vt:lpstr>Vegetable Gardening with EASE</vt:lpstr>
      <vt:lpstr>Carbon Footprint in the yard…</vt:lpstr>
      <vt:lpstr>Carbon Footprint of Store Bought Produce: </vt:lpstr>
      <vt:lpstr>Check out your Diet’s Carbon Footprint </vt:lpstr>
      <vt:lpstr>Adapt: Too Much Water</vt:lpstr>
      <vt:lpstr>Adapt: Too Little Water</vt:lpstr>
      <vt:lpstr>Adapt: Excessive Wind and Heat</vt:lpstr>
      <vt:lpstr>Adapt: Reduction of Biodiversity</vt:lpstr>
      <vt:lpstr>Sustain healthy soil</vt:lpstr>
      <vt:lpstr>Sustain soil health </vt:lpstr>
      <vt:lpstr>When you till your garden, you …</vt:lpstr>
      <vt:lpstr>When you garden without tilling, you…</vt:lpstr>
      <vt:lpstr>About soil</vt:lpstr>
      <vt:lpstr>Enjoy designing </vt:lpstr>
      <vt:lpstr>Enjoy planting for biodiversity: cool vs. season crops</vt:lpstr>
      <vt:lpstr>Great Resources </vt:lpstr>
      <vt:lpstr>Enjoy harvesting</vt:lpstr>
      <vt:lpstr>Enjoy planting for biodiversity</vt:lpstr>
      <vt:lpstr>Seeding Directions Examples</vt:lpstr>
      <vt:lpstr>Vegetable Gardening with EASE:</vt:lpstr>
      <vt:lpstr>Resources from your Pierce County Library</vt:lpstr>
      <vt:lpstr>Event feedback</vt:lpstr>
      <vt:lpstr>Questions?</vt:lpstr>
      <vt:lpstr>Resources from your Master Gardeners</vt:lpstr>
      <vt:lpstr>Print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Debra</dc:creator>
  <cp:lastModifiedBy>Debra Benbow</cp:lastModifiedBy>
  <cp:revision>10</cp:revision>
  <dcterms:modified xsi:type="dcterms:W3CDTF">2024-11-01T21:25:07Z</dcterms:modified>
</cp:coreProperties>
</file>