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8" r:id="rId2"/>
  </p:sldMasterIdLst>
  <p:notesMasterIdLst>
    <p:notesMasterId r:id="rId41"/>
  </p:notesMasterIdLst>
  <p:sldIdLst>
    <p:sldId id="256" r:id="rId3"/>
    <p:sldId id="293" r:id="rId4"/>
    <p:sldId id="29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6858000" cy="9144000"/>
  <p:embeddedFontLst>
    <p:embeddedFont>
      <p:font typeface="Corbel" panose="020B0503020204020204" pitchFamily="34" charset="0"/>
      <p:regular r:id="rId42"/>
      <p:bold r:id="rId43"/>
      <p:italic r:id="rId44"/>
      <p:boldItalic r:id="rId45"/>
    </p:embeddedFont>
    <p:embeddedFont>
      <p:font typeface="Helvetica" panose="020B0604020202020204" pitchFamily="34" charset="0"/>
      <p:regular r:id="rId46"/>
      <p:bold r:id="rId47"/>
      <p:italic r:id="rId48"/>
      <p:boldItalic r:id="rId49"/>
    </p:embeddedFont>
    <p:embeddedFont>
      <p:font typeface="Montserrat" panose="00000500000000000000" pitchFamily="50" charset="0"/>
      <p:regular r:id="rId50"/>
      <p:bold r:id="rId51"/>
    </p:embeddedFont>
    <p:embeddedFont>
      <p:font typeface="Open Sans" panose="020B0606030504020204" pitchFamily="34" charset="0"/>
      <p:regular r:id="rId52"/>
      <p:bold r:id="rId53"/>
      <p:italic r:id="rId54"/>
      <p:boldItalic r:id="rId5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F2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B4E93-0D91-479D-923C-5EF58E78EF69}" v="5" dt="2024-10-24T20:59:28.07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1" autoAdjust="0"/>
  </p:normalViewPr>
  <p:slideViewPr>
    <p:cSldViewPr snapToGrid="0">
      <p:cViewPr varScale="1">
        <p:scale>
          <a:sx n="104" d="100"/>
          <a:sy n="104" d="100"/>
        </p:scale>
        <p:origin x="284" y="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ology.wa.gov/Air-Climate/Reducing-Greenhouse-Gas-Emissions/Tracking-greenhouse-gases/GHG-inventor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p>
            <a:pPr>
              <a:defRPr sz="1800">
                <a:solidFill>
                  <a:srgbClr val="008F00"/>
                </a:solidFill>
              </a:defRPr>
            </a:pPr>
            <a:r>
              <a:t>Editor’s Notes are in green.  </a:t>
            </a:r>
            <a:r>
              <a:rPr>
                <a:solidFill>
                  <a:srgbClr val="000000"/>
                </a:solidFill>
              </a:rPr>
              <a:t>Presenters notes are in black</a:t>
            </a:r>
            <a:r>
              <a:t>.</a:t>
            </a:r>
          </a:p>
          <a:p>
            <a:pPr>
              <a:defRPr sz="1800">
                <a:solidFill>
                  <a:srgbClr val="008F00"/>
                </a:solidFill>
              </a:defRPr>
            </a:pPr>
            <a:endParaRPr/>
          </a:p>
          <a:p>
            <a:pPr>
              <a:defRPr sz="1800">
                <a:solidFill>
                  <a:srgbClr val="008F00"/>
                </a:solidFill>
              </a:defRPr>
            </a:pPr>
            <a:endParaRPr/>
          </a:p>
          <a:p>
            <a:pPr>
              <a:defRPr sz="1800">
                <a:solidFill>
                  <a:schemeClr val="accent6">
                    <a:lumOff val="-9568"/>
                  </a:schemeClr>
                </a:solidFill>
              </a:defRPr>
            </a:pPr>
            <a:r>
              <a:t>I use this slide to introduce myself, the Master Gardener program and the title of the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a:defRPr sz="1800"/>
            </a:pPr>
            <a:r>
              <a:t>…. the Technology to convert CO2 into stored carbon is called Photosynthesis, and the ‘machines’ that do it are called plants(!)</a:t>
            </a:r>
          </a:p>
          <a:p>
            <a:pPr>
              <a:defRPr sz="1800"/>
            </a:pPr>
            <a:r>
              <a:t>So, back to school: photosynthesis is the process where the leaves in plants, when watered and exposed to sunlight grab CO2 from the air and turn it into the oxygen we breathe and they create a substance (e.g. plant sugars, carbohydrates, ‘exudates’) that they use to both feed themselves (~70%) and also to ‘exude’ these carbs into the soil through their roots (~30%) as a food source for the microorganisms in the soil.</a:t>
            </a:r>
          </a:p>
          <a:p>
            <a:pPr>
              <a:defRPr sz="1800"/>
            </a:pPr>
            <a:endParaRPr/>
          </a:p>
          <a:p>
            <a:pPr>
              <a:defRPr sz="1800"/>
            </a:pPr>
            <a:r>
              <a:t>So, that’s step one: the plants through their growth store carbon in solid form in their leaves, branches and trunks.</a:t>
            </a:r>
          </a:p>
          <a:p>
            <a:pPr>
              <a:defRPr sz="1800"/>
            </a:pPr>
            <a:endParaRPr/>
          </a:p>
          <a:p>
            <a:pPr>
              <a:defRPr sz="1800"/>
            </a:pPr>
            <a:r>
              <a:t>Step two is….(next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a:defRPr sz="1800"/>
            </a:pPr>
            <a:r>
              <a:t>… The Soil Food Web….</a:t>
            </a:r>
          </a:p>
          <a:p>
            <a:pPr>
              <a:defRPr sz="1800"/>
            </a:pPr>
            <a:r>
              <a:t>Those root ‘exudates’ deposited by plants are an important food source for soil organisms.  And there are billions upon billions of them.  Almost 60% of all life on earth is either in or just on top of our soils (another UW Prof David Montgomery reference. This one from an earlier book “Growing a Revolution”).  And once fed, these organisms do what living things do, they poop, multiply, attract predators and die…. All these activities return carbon to the soil where it can stay for hundreds of years.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defRPr sz="1800"/>
            </a:pPr>
            <a:r>
              <a:t>… so, the key learnings from our foray into ‘Climate Change 101’ is that there are two actions you can take to capture CO2 and store it in your yard:</a:t>
            </a:r>
          </a:p>
          <a:p>
            <a:pPr>
              <a:defRPr sz="1800"/>
            </a:pPr>
            <a:r>
              <a:rPr b="1"/>
              <a:t>One</a:t>
            </a:r>
            <a:r>
              <a:t>: plant stuff</a:t>
            </a:r>
          </a:p>
          <a:p>
            <a:pPr>
              <a:defRPr sz="1800"/>
            </a:pPr>
            <a:r>
              <a:rPr b="1"/>
              <a:t>Two</a:t>
            </a:r>
            <a:r>
              <a:t>: add compost to your soil.  It is important to add organic matter to the soil because, beyond just adding plants, you are trying to accelerate the growth of those billions of organisms in the soil and the more food you give them, the more they do “what living things do”.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381000" y="685800"/>
            <a:ext cx="6096000" cy="342900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a:defRPr sz="1800">
                <a:solidFill>
                  <a:srgbClr val="008F00"/>
                </a:solidFill>
              </a:defRPr>
            </a:pPr>
            <a:r>
              <a:rPr u="sng"/>
              <a:t>Editor’s Note</a:t>
            </a:r>
            <a:r>
              <a:t>: In general this presentation, rather than trying to convince the audience, just assumes that Climate Change exists.  The emphasis is: here’s what you can do about it.  I have found that to be more successful/less controversial than trying to prove to someone that Climate Change exists.  This is the one slide that I include for any doubters to give evidence that we’ve been heating up the planet.</a:t>
            </a:r>
          </a:p>
          <a:p>
            <a:pPr>
              <a:defRPr sz="1800">
                <a:solidFill>
                  <a:srgbClr val="008F00"/>
                </a:solidFill>
              </a:defRPr>
            </a:pPr>
            <a:r>
              <a:t> </a:t>
            </a:r>
          </a:p>
          <a:p>
            <a:pPr>
              <a:defRPr sz="1800"/>
            </a:pPr>
            <a:r>
              <a:rPr u="sng"/>
              <a:t>Presenter’s Note</a:t>
            </a:r>
            <a:r>
              <a:t>: This slide is included to give you a feel for the trends we are trying to counteract by capturing carbon in our yards.  Just as a frame of reference.</a:t>
            </a:r>
          </a:p>
          <a:p>
            <a:pPr>
              <a:defRPr sz="1800"/>
            </a:pPr>
            <a:r>
              <a:t>Here’s how to read the slide:</a:t>
            </a:r>
          </a:p>
          <a:p>
            <a:pPr marL="160421" indent="-160421">
              <a:buSzPct val="100000"/>
              <a:buChar char="-"/>
              <a:defRPr sz="1800"/>
            </a:pPr>
            <a:r>
              <a:t>We have been capturing daily temperatures around the globe since 1850.</a:t>
            </a:r>
          </a:p>
          <a:p>
            <a:pPr marL="160421" indent="-160421">
              <a:buSzPct val="100000"/>
              <a:buChar char="-"/>
              <a:defRPr sz="1800"/>
            </a:pPr>
            <a:r>
              <a:t>This slide takes the average of those temperatures for each June for the last 173 years.</a:t>
            </a:r>
          </a:p>
          <a:p>
            <a:pPr marL="160421" indent="-160421">
              <a:buSzPct val="100000"/>
              <a:buChar char="-"/>
              <a:defRPr sz="1800"/>
            </a:pPr>
            <a:r>
              <a:t>The straight line at “0.00C/F” is the 173 year average</a:t>
            </a:r>
          </a:p>
          <a:p>
            <a:pPr marL="160421" indent="-160421">
              <a:buSzPct val="100000"/>
              <a:buChar char="-"/>
              <a:defRPr sz="1800"/>
            </a:pPr>
            <a:r>
              <a:t>Then, each year in sequence has been graphed against that average</a:t>
            </a:r>
          </a:p>
          <a:p>
            <a:pPr marL="160421" indent="-160421">
              <a:buSzPct val="100000"/>
              <a:buChar char="-"/>
              <a:defRPr sz="1800"/>
            </a:pPr>
            <a:r>
              <a:t>You can see that for about 90 years (1850-1940) we were consistently BELOW average; then for about 40 years we hovered around average, but in the last 43 years, we’ve sky-rocketed above the average… to about 1.5-1.75 degrees above…. With no reduction in sight.</a:t>
            </a:r>
          </a:p>
          <a:p>
            <a:pPr>
              <a:defRPr sz="1800">
                <a:solidFill>
                  <a:srgbClr val="4F8F00"/>
                </a:solidFill>
              </a:defRPr>
            </a:pPr>
            <a:r>
              <a:t>Ed Note: The Seattle Times graphic can be deleted if you don’t want to use it.  I use it as an anecdote to point out that Climate Change needs to alter our thinking about everything.  Here’s how I do that….(note that you can also go less extreme than looking to N. Calif as done here. Can also just say ‘look south’… Oregon, etc)</a:t>
            </a:r>
          </a:p>
          <a:p>
            <a:pPr marL="160421" indent="-160421">
              <a:buSzPct val="100000"/>
              <a:buChar char="-"/>
              <a:defRPr sz="1800"/>
            </a:pPr>
            <a:r>
              <a:t>And so, we need to fundamentally re-think the way we handle our yards.  As just one example, I know of several sources whose ‘go to’ recommendation to battle Climate Change is to “plant Natives” .  BUT… natives became native in a much colder climate.  We need to start looking at the native plants from warmer climates to blend into our yards to maximize the chances of survival.  And, anecdotally, if you look, the evidence is growing all around us.  For example is this article in the 2023 Seattle Times - native trees like the Western Red Cedar are dying off at an alarming rate.  And what is the parks department replacing them with?  Northern California Sequoias!  So, there are no simple pat answers.  Instead, we need to rethink how we approach our yards. (But not to worry…. There are relatively steps you can take)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pPr>
              <a:defRPr sz="1800">
                <a:solidFill>
                  <a:srgbClr val="008F00"/>
                </a:solidFill>
              </a:defRPr>
            </a:pPr>
            <a:r>
              <a:t>Ask for questions on the first section. You should be at about the 15 minute mark in the presentation…. Check your time to make sure you don’t have to rush at the end.</a:t>
            </a:r>
          </a:p>
          <a:p>
            <a:pPr>
              <a:defRPr sz="1800"/>
            </a:pPr>
            <a:endParaRPr/>
          </a:p>
          <a:p>
            <a:pPr>
              <a:defRPr sz="1800"/>
            </a:pPr>
            <a:r>
              <a:t>Transition: We are now going to discuss lawn care.  And while lawns DO capture and store carbon (yep, photosynthesis) the big win for the environment is to start maintaining our lawns in a more climate friendly way.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xfrm>
            <a:off x="381000" y="685800"/>
            <a:ext cx="6096000" cy="3429000"/>
          </a:xfrm>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a:defRPr sz="1800">
                <a:solidFill>
                  <a:srgbClr val="FF2600"/>
                </a:solidFill>
              </a:defRPr>
            </a:pPr>
            <a:endParaRPr/>
          </a:p>
          <a:p>
            <a:pPr>
              <a:defRPr sz="1800"/>
            </a:pPr>
            <a:r>
              <a:t>Most climate change articles / presentations argue that you should just </a:t>
            </a:r>
            <a:r>
              <a:rPr i="1"/>
              <a:t>get rid of your lawn</a:t>
            </a:r>
            <a:r>
              <a:t>.  We are not going to do that here.  But, what drives that line of thought?</a:t>
            </a:r>
          </a:p>
          <a:p>
            <a:pPr>
              <a:defRPr sz="1800"/>
            </a:pPr>
            <a:r>
              <a:t>	From a big picture perspective, when you add together all the lawns, nationwide, we have something like 40 million acres of lawn.  That is more acreage dedicated to growing grass than any commercial crop.  More than corn.  And grass is grown for decorative and leisure purposes, not to provide food.  Further, grass is a “mono-crop” and nature prefers diversity.  The only way for our mono-crop lawns to look the way we intend is to put increasing amounts - of fertilizer - of herb&amp;pesticides - of water on it to keep it green, lush and weed free the way we want it to look.  But doing that creates a toxic stew that is damaging to the environment…. Hence the “get rid of it” argument.</a:t>
            </a:r>
          </a:p>
          <a:p>
            <a:pPr>
              <a:defRPr sz="1800"/>
            </a:pPr>
            <a:r>
              <a:t>	</a:t>
            </a:r>
            <a:r>
              <a:rPr b="1" u="sng"/>
              <a:t>However</a:t>
            </a:r>
            <a:r>
              <a:t>, lawns are not going away any time soon.  The single family home with lawn is too tightly linked with the American Dream.  AND lawns do store carbon.  So, let’s figure out a more environmentally friendly way to care for our lawns.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a:defRPr sz="1800"/>
            </a:pPr>
            <a:r>
              <a:t>If you are going to keep your lawn, you need to maintain it in a way that minimizes the ‘carbon inputs’ (which we’ll explain), reduce the application of synthetic fertilizers and optimize the amount of water you apply to your lawn.</a:t>
            </a:r>
          </a:p>
          <a:p>
            <a:pPr>
              <a:defRPr sz="1800"/>
            </a:pPr>
            <a:r>
              <a:t>	And as a starting point, we need to learn to let our lawns grow longer.  So, if your goal is to “maintain it like a golf course” you need to start thinking “the rough”… not “the putting green”.</a:t>
            </a:r>
          </a:p>
          <a:p>
            <a:pPr>
              <a:defRPr sz="1800"/>
            </a:pPr>
            <a:r>
              <a:t>	(Note: guideline is 2-3” but as lawns age, the blades of grass ‘bend over’, so more than a specific measurement I encourage people to let it grow as long as it can while still ‘standing up’ so that it can be mown.)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xfrm>
            <a:off x="381000" y="685800"/>
            <a:ext cx="6096000" cy="3429000"/>
          </a:xfrm>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sz="1800"/>
            </a:pPr>
            <a:r>
              <a:t>First step:  ditch the gas powered tools. </a:t>
            </a:r>
          </a:p>
          <a:p>
            <a:pPr>
              <a:defRPr sz="1800"/>
            </a:pPr>
            <a:r>
              <a:t>	In 2020, the California Air Resources Board did a study: they measured the CO2e produced by the top selling brand of lawn mower and measured it against the top selling auto brand.  They found that one hour of lawn mower use produced the same amount of CO2e as driving the car for 300 miles(!). And leaf blowers are worse… 1,100 miles (!!).</a:t>
            </a:r>
          </a:p>
          <a:p>
            <a:pPr>
              <a:defRPr sz="1800"/>
            </a:pPr>
            <a:r>
              <a:t>	Why is this the case?  Because lawn equipment is powered mostly by ‘2 stroke’ (and sometimes ‘4 stroke’) engines which are light and powerful, but they are also terribly inefficient in burning their fuel, generating lots of CO2e.  </a:t>
            </a:r>
          </a:p>
          <a:p>
            <a:pPr>
              <a:defRPr sz="1800"/>
            </a:pPr>
            <a:r>
              <a:t>	You can also note that gas powered tools, especially leaf blowers are NOISY… they emit low frequency sound which goes through walls and windows and disturbs the neighborhood… as well as damages the hearing of the user.</a:t>
            </a:r>
          </a:p>
          <a:p>
            <a:pPr>
              <a:defRPr sz="1800"/>
            </a:pPr>
            <a:r>
              <a:t>	The good news:  electric trimmers, edgers &amp; blowers are all cost effective and powerful enough to do the job.  Even electric mowers are now powerful enough to handle all but the largest lawns.  And you might want to go a step further and use the old-fashioned reel (push) mower and get a little exercise while you’re at it.</a:t>
            </a:r>
          </a:p>
          <a:p>
            <a:pPr>
              <a:defRPr sz="1800"/>
            </a:pPr>
            <a:endParaRPr/>
          </a:p>
          <a:p>
            <a:pPr>
              <a:defRPr sz="1800"/>
            </a:pPr>
            <a:r>
              <a:t>AND… for those of you who think this doesn’t apply to you because you have a </a:t>
            </a:r>
            <a:r>
              <a:rPr b="1"/>
              <a:t>lawn service</a:t>
            </a:r>
            <a:r>
              <a:t>…. It is time to have “the talk” with your provider: ask them to switch to electric….. Do I think they are going to immediately change?  No.  But they have 20-40 customers and if enough of them ask, the smart ones will start going electric… even if it is for just the ones who ask for it.  It is all about accelerating the change from gas to electric.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xfrm>
            <a:off x="381000" y="685800"/>
            <a:ext cx="6096000" cy="3429000"/>
          </a:xfrm>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pPr>
              <a:defRPr sz="1800"/>
            </a:pPr>
            <a:r>
              <a:t>Once you’ve gone electric, the next step is to cut back on the chemicals applied to your lawn.  This, too, is pretty simple to accomplish.</a:t>
            </a:r>
          </a:p>
          <a:p>
            <a:pPr>
              <a:defRPr sz="1800"/>
            </a:pPr>
            <a:r>
              <a:rPr b="1"/>
              <a:t>Fertilizer</a:t>
            </a:r>
            <a:r>
              <a:t>.  It is important to cut back on the use of synthetic fertilizers from a climate perspective because so much energy is used up in the manufacturing process to create these nitrogen based fertilizers. To manufacturing temperatures of 750 degrees and atmospheric pressures of 100 times sea-level are required to extract the nitrogen and turn it into fertilizer.  Cornell University studied this and determined that 4-6 pounds of CO2 is expended for each pound of synthetic fertilizer you apply to your lawn.  So, think about those bags of fertilizer…. They weigh about 25 pounds.  The commercial websites encourage you to apply 4 times/per year.  By avoiding 2 of those applications, you can save 100-200 pounds of CO2 per year in fertilizer not manufactured.  How do you do that?</a:t>
            </a:r>
          </a:p>
          <a:p>
            <a:pPr>
              <a:defRPr sz="1800"/>
            </a:pPr>
            <a:r>
              <a:t>	Going from 4 to 2 times per year is not difficult.  Just do two things.  First, when you mow your lawn, let the clippings drop.  They are rich in nitrogen and provide food for the microbes in the soil.  If you mow regularly, the clippings are short enough that they fall between the blades of grass and onto the soil.  You cannot see them.  Second, replace one fertilizer application (preferably the spring, when the soil microbe activity is picking up) with a screened compost.  The screening gives you a fine enough compost that it can just be ‘top-dressed’ and raked in, again providing food for the soil microbes to boost their population and improve the soil underneath your lawn, making it more able to absorb and store water for the dry summer months ahead. And finally, when you do apply commercial fertilizer, please look for fertilizers labelled organic.  Less energy went into the creation of those fertilizers.</a:t>
            </a:r>
          </a:p>
          <a:p>
            <a:pPr>
              <a:defRPr sz="1800"/>
            </a:pPr>
            <a:r>
              <a:t>	We also encourage you to reduce / stop using other lawn chemicals. Moss Killers just kill the moss, you still have to rake it out.  BUT, moss has small root system and can just be raked out without applying the chemical.  It isn’t needed.  Recommend a thatching rake (pictured) to make the job easier.  And, by the way, moss thrives in a low PH environment and the moss killers lower the PH of your soil (!). Better way is to apply slow release lime in the fall to raise the PH of your soil, tilting the balance in favor of growing grass and away from aiding moss growth.  All the “Weed and…” products should be avoided.  They are a broadcast herbicide that is applied to 100% of your lawn.  But lawns rarely if ever are covered with 100% weeds.  So it is overkill (literally) with harmful impacts on the critters in and around your lawn.  If you have a small problem, just weed by hand.  For more significant issues…. That’s why you have Master Gardeners!  They can tell you what you need to do to solve your issue in an environmentally friendly/ier way.  Look us up at a Clinic near you.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a:defRPr sz="1800"/>
            </a:pPr>
            <a:r>
              <a:rPr u="sng"/>
              <a:t>Presenter’s Notes</a:t>
            </a:r>
            <a:r>
              <a:t>: OK, so we’ve rid ourselves of the gas powered tools, and reduced the chemicals we apply to the lawn.  It’s time to look at watering.</a:t>
            </a:r>
          </a:p>
          <a:p>
            <a:pPr>
              <a:defRPr sz="1800"/>
            </a:pPr>
            <a:endParaRPr/>
          </a:p>
          <a:p>
            <a:pPr>
              <a:defRPr sz="1800"/>
            </a:pPr>
            <a:r>
              <a:t>This graph shows the difference in precipitation between Eastern &amp; Western WA due to the ‘wringing out’ effect of the Cascade mountains.  Packwood (West) and Yakima (East) are similar elevation and only 55 miles apart, yet they get starkly different amounts of water.  </a:t>
            </a:r>
          </a:p>
          <a:p>
            <a:pPr>
              <a:defRPr sz="1800"/>
            </a:pPr>
            <a:r>
              <a:t> 	In the maritime PNW we are fortunate in that we get enough water for our lawns for much of the year. (Blue bars) Watering is only an issue for about three months of the year… July, August and part of September.  You want to water your lawn ‘deeply and infrequently’, ideally watering just once a week and applying 1 inch of water.  How do you tell when you’ve applied an inch?  You can use the “tuna can test”… place some tuna cans around your lawn under your sprinkler and check back in about 45 minutes.  Measure the water level until you reach one inch.  It is usually about 45min-1hour.  Once you know this, that’s how long your setting is as you move your sprinkler around the yard.</a:t>
            </a:r>
          </a:p>
          <a:p>
            <a:pPr>
              <a:defRPr sz="1800"/>
            </a:pPr>
            <a:r>
              <a:t>	If you have an irrigation system, you know that they are marketed as water savers.  This is true.  But it is only true if you manage your settings.  If you have a service turn on your irrigation for you, they typically have it run for 10mins a day, every day.  Shallow and Frequent is bad because it discourages the grass roots from digging deeper in the soil in search of water.  And shallow roots lead to burned up lawns once the heat of August arrives. So… check your irrigation settings and start stretching it out until you get to the once-a-week for an hour setting.  Also note: if you get rain, back off your watering that week.  The lawn doesn’t need it and you will save on your water bill. Also, you can just stop watering in the summer months and your lawn will ‘come back’ with the rains in the fall.</a:t>
            </a:r>
          </a:p>
          <a:p>
            <a:pPr>
              <a:defRPr sz="1800"/>
            </a:pPr>
            <a:r>
              <a:t>	And finally… with good (composted) spongy soil and deep roots, your lawn is best equipped to withstand the heat of August.  Stick to your once a week schedule.  Yes, your lawn may brown up a bit and that is natural… , but it is resilient: it will bounce back in the second half of September when the days and nights cool.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4B6E972-9ECF-4C79-8C74-0DBC8ED2145D}" type="slidenum">
              <a:rPr lang="en-US" smtClean="0"/>
              <a:t>2</a:t>
            </a:fld>
            <a:endParaRPr lang="en-US"/>
          </a:p>
        </p:txBody>
      </p:sp>
    </p:spTree>
    <p:extLst>
      <p:ext uri="{BB962C8B-B14F-4D97-AF65-F5344CB8AC3E}">
        <p14:creationId xmlns:p14="http://schemas.microsoft.com/office/powerpoint/2010/main" val="74189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81000" y="685800"/>
            <a:ext cx="6096000" cy="342900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pPr>
              <a:defRPr sz="1800"/>
            </a:pPr>
            <a:r>
              <a:t>OK, that’s it for the lawn, but one side note:  If your area has yard waste collection services and you don’t have a Yard Waste container, get one and use it. Please.</a:t>
            </a:r>
          </a:p>
          <a:p>
            <a:pPr>
              <a:defRPr sz="1800"/>
            </a:pPr>
            <a:endParaRPr/>
          </a:p>
          <a:p>
            <a:pPr>
              <a:defRPr sz="1800"/>
            </a:pPr>
            <a:r>
              <a:t>Why?  Because if organic matter is taken to the landfill, it is covered up and decomposes without oxygen.  When you get decomposition without oxygen, you generate Methane gas…. And while in total, Methane is a much smaller component of the greenhouse gas mix, pound for pound it is 80X worse at heating the atmosphere than is CO2.  </a:t>
            </a:r>
          </a:p>
          <a:p>
            <a:pPr>
              <a:defRPr sz="1800"/>
            </a:pPr>
            <a:r>
              <a:t>	If you put it into yard waste, it gets composted and recycled back into our yards.  This simple step can save hundreds of pounds of organic material going into the landfill each year.</a:t>
            </a:r>
          </a:p>
          <a:p>
            <a:pPr>
              <a:defRPr sz="1800"/>
            </a:pPr>
            <a:r>
              <a:t>	If you don’t have a yard wast service, you might want to consider composting at home.  It is a low cost way to improve your soil.  In fact you might want to compost at home even if you have a yard service.  I do it specifically to bolster the quality of the soil I use in my home veggie garden.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xfrm>
            <a:off x="381000" y="685800"/>
            <a:ext cx="6096000" cy="3429000"/>
          </a:xfrm>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a:defRPr sz="1800"/>
            </a:pPr>
            <a:r>
              <a:t>That’s it for the lawn.  I hope you can see that with a few easy and inexpensive changes in the way you maintain your lawn, you can prevent a significant amount of CO2 from entering the atmosphere.  And remember, lawns do also capture carbon through photosynthesis/soil food web.  This is a picture from Oregon State University where they cut a profile of lawn to expose the amount of root growth difference between a short lawn, medium lawn and leaving the blades grow long.  Remember my “think golf course roughs,  not greens”?  You can see that it can really make a difference in root growth how you maintain your lawn.  Separately, Ohio State University measured the range of stored carbon to be between 200 and 1,800 pounds per acre.  To me, the real point of that stat is the RANGE…. A factor of 9 difference from low to high.  I don’t know how much carbon you will store in your lawn, but if you follow the guidelines of this section you are much more likely to be on the higher end of that range.</a:t>
            </a:r>
          </a:p>
          <a:p>
            <a:pPr>
              <a:defRPr sz="1800"/>
            </a:pPr>
            <a:r>
              <a:t>	And finally…. We don’t expect you to change the way you maintain everything, all at once.  The abbreviation of title of this presentation (The Resilient Yard) is  TRY … and that’s all we ask is that you TRY… and hold yourself accountable.  Here’s a scorecard you can use.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381000" y="685800"/>
            <a:ext cx="60960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a:defRPr sz="1800">
                <a:solidFill>
                  <a:srgbClr val="4F8F00"/>
                </a:solidFill>
              </a:defRPr>
            </a:pPr>
            <a:r>
              <a:t>Ed Note: Ask for any questions on the lawn section.  You should be ~ 30 minutes in.  I find I’m often running about 35minutes here (people LOVE to ask about their lawns).  35 is usually fine as the final section has been shortened to accommodate.  But if you are running past that… need to speed things up!</a:t>
            </a:r>
          </a:p>
          <a:p>
            <a:pPr>
              <a:defRPr sz="1800"/>
            </a:pPr>
            <a:endParaRPr/>
          </a:p>
          <a:p>
            <a:pPr>
              <a:defRPr sz="1800"/>
            </a:pPr>
            <a:r>
              <a:t>Transition: The big win in the lawn section was in reducing the ‘carbon inputs’ in maintaining your lawn.  But now, with your garden beds we switch strategies and start attacking the billions of pounds of CO2 that is already in the atmosphere.  The goal with your beds is to maximize the amount of CO2 you can capture and store both above and below ground.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noRot="1" noChangeAspect="1"/>
          </p:cNvSpPr>
          <p:nvPr>
            <p:ph type="sldImg"/>
          </p:nvPr>
        </p:nvSpPr>
        <p:spPr>
          <a:xfrm>
            <a:off x="381000" y="685800"/>
            <a:ext cx="6096000" cy="3429000"/>
          </a:xfrm>
          <a:prstGeom prst="rect">
            <a:avLst/>
          </a:prstGeom>
        </p:spPr>
        <p:txBody>
          <a:bodyPr/>
          <a:lstStyle/>
          <a:p>
            <a:endParaRPr/>
          </a:p>
        </p:txBody>
      </p:sp>
      <p:sp>
        <p:nvSpPr>
          <p:cNvPr id="407" name="Shape 407"/>
          <p:cNvSpPr>
            <a:spLocks noGrp="1"/>
          </p:cNvSpPr>
          <p:nvPr>
            <p:ph type="body" sz="quarter" idx="1"/>
          </p:nvPr>
        </p:nvSpPr>
        <p:spPr>
          <a:prstGeom prst="rect">
            <a:avLst/>
          </a:prstGeom>
        </p:spPr>
        <p:txBody>
          <a:bodyPr/>
          <a:lstStyle/>
          <a:p>
            <a:pPr>
              <a:defRPr sz="1800"/>
            </a:pPr>
            <a:r>
              <a:t>Presenter’s notes:  I use the forest picture as a kind of re-set.  After talking lawn, you need to pivot to the garden beds.  I remind the audience of the picture of the new housing development replacing a forest in slide 4.  This is what that forest </a:t>
            </a:r>
            <a:r>
              <a:rPr i="1"/>
              <a:t>could</a:t>
            </a:r>
            <a:r>
              <a:t> have looked like before the development (not the same picture &amp; valid only for Western WA).  Note that left undisturbed, forests compete for sunlight until they capture ALL the sun’s rays.  You cannot see the forest floor. They maximize photosynthesis, which triggers the soil food web within and on the soil.</a:t>
            </a:r>
          </a:p>
          <a:p>
            <a:pPr>
              <a:defRPr sz="1800"/>
            </a:pPr>
            <a:r>
              <a:t>	Also note that by forming a complete canopy, they both retard weed growth and maximize water retention… two characteristics you would like to optimize in your garden beds….</a:t>
            </a:r>
          </a:p>
          <a:p>
            <a:pPr>
              <a:defRPr sz="1800"/>
            </a:pPr>
            <a:endParaRPr/>
          </a:p>
          <a:p>
            <a:pPr>
              <a:defRPr sz="1800"/>
            </a:pPr>
            <a:r>
              <a:t>Now, let’s take another “Sun’s eye view”… (next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381000" y="685800"/>
            <a:ext cx="6096000" cy="342900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pPr>
              <a:spcBef>
                <a:spcPts val="400"/>
              </a:spcBef>
              <a:defRPr sz="1800"/>
            </a:pPr>
            <a:r>
              <a:t>This, too, is a once forested area replaced with another new housing development.  Realistically, there is no way you will ever get back to the full tree canopy of a forest, given that there are now houses, driveways, sidewalks and streets.  Further, within housing developments you might want to maintain sight lines out of windows.  So, the ‘replace the forest with another forest’ model will not work.</a:t>
            </a:r>
          </a:p>
          <a:p>
            <a:pPr>
              <a:spcBef>
                <a:spcPts val="400"/>
              </a:spcBef>
              <a:defRPr sz="1800"/>
            </a:pPr>
            <a:r>
              <a:t>However your yard is broken up into numerous garden beds and you can, on a bed-by-bed basis employ some of the strategies used in a forest to improve your ability to capture and store carbon, minimize weed growth and optimize water retention. </a:t>
            </a:r>
          </a:p>
          <a:p>
            <a:pPr>
              <a:spcBef>
                <a:spcPts val="400"/>
              </a:spcBef>
              <a:defRPr sz="1800"/>
            </a:pPr>
            <a:r>
              <a:rPr b="1"/>
              <a:t>The core principle</a:t>
            </a:r>
            <a:r>
              <a:t>: on a bed-by-bed basis, you need to design your beds to capture every ray of sun, from spring through fall, leaving no bare soil. </a:t>
            </a:r>
          </a:p>
          <a:p>
            <a:pPr>
              <a:spcBef>
                <a:spcPts val="400"/>
              </a:spcBef>
              <a:defRPr sz="1800"/>
            </a:pPr>
            <a:r>
              <a:t>You need to do this within the context of the existing layout of your yard and your desire to maintain sight lines from your windows.  So, in many cases you will not be designing with forest high dimensions in mind.  But you can still apply these principles at below-window height where relevant.</a:t>
            </a:r>
          </a:p>
          <a:p>
            <a:pPr>
              <a:spcBef>
                <a:spcPts val="400"/>
              </a:spcBef>
              <a:defRPr sz="1800"/>
            </a:pPr>
            <a:endParaRPr/>
          </a:p>
          <a:p>
            <a:pPr>
              <a:spcBef>
                <a:spcPts val="400"/>
              </a:spcBef>
              <a:defRPr sz="1600"/>
            </a:pPr>
            <a:endParaRPr/>
          </a:p>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noRot="1" noChangeAspect="1"/>
          </p:cNvSpPr>
          <p:nvPr>
            <p:ph type="sldImg"/>
          </p:nvPr>
        </p:nvSpPr>
        <p:spPr>
          <a:xfrm>
            <a:off x="381000" y="685800"/>
            <a:ext cx="6096000" cy="3429000"/>
          </a:xfrm>
          <a:prstGeom prst="rect">
            <a:avLst/>
          </a:prstGeom>
        </p:spPr>
        <p:txBody>
          <a:bodyPr/>
          <a:lstStyle/>
          <a:p>
            <a:endParaRPr/>
          </a:p>
        </p:txBody>
      </p:sp>
      <p:sp>
        <p:nvSpPr>
          <p:cNvPr id="438" name="Shape 438"/>
          <p:cNvSpPr>
            <a:spLocks noGrp="1"/>
          </p:cNvSpPr>
          <p:nvPr>
            <p:ph type="body" sz="quarter" idx="1"/>
          </p:nvPr>
        </p:nvSpPr>
        <p:spPr>
          <a:prstGeom prst="rect">
            <a:avLst/>
          </a:prstGeom>
        </p:spPr>
        <p:txBody>
          <a:bodyPr/>
          <a:lstStyle/>
          <a:p>
            <a:pPr>
              <a:spcBef>
                <a:spcPts val="400"/>
              </a:spcBef>
              <a:defRPr sz="1800"/>
            </a:pPr>
            <a:r>
              <a:t>This, and the next two slides lay out the “puzzle argument”… your yard has been chopped up into pieces and you now need to examine each piece and determine the best way for them fit together.  The goal: creating a new “whole” that maximizes the carbon capturing potential of your yard.</a:t>
            </a:r>
          </a:p>
          <a:p>
            <a:pPr>
              <a:spcBef>
                <a:spcPts val="400"/>
              </a:spcBef>
              <a:defRPr sz="1800"/>
            </a:pPr>
            <a:r>
              <a:rPr b="1"/>
              <a:t>Lawn</a:t>
            </a:r>
            <a:r>
              <a:t> - yep, we said you can keep it, but that doesn’t mean you cannot shrink it down.  Look at lawn function:  high traffic pathways &amp; play areas.  But where beds are encroaching on lawns (shrub growth), let the beds win and cut back the lawn.  Where mossy: too much shade.  Cut back.</a:t>
            </a:r>
          </a:p>
          <a:p>
            <a:pPr>
              <a:spcBef>
                <a:spcPts val="400"/>
              </a:spcBef>
              <a:defRPr sz="1800"/>
            </a:pPr>
            <a:r>
              <a:rPr b="1"/>
              <a:t>Garden Beds</a:t>
            </a:r>
            <a:r>
              <a:t> - maximize size and look for gaps, in all dimensions: height, ground cover, and across time (early flowering AND late flowering).  To do this, you need to focus in on the ‘micro-climate’ of each puzzle piece, each bed to figure out the better plants to use to fill these gaps.</a:t>
            </a:r>
          </a:p>
          <a:p>
            <a:pPr>
              <a:defRPr sz="1800"/>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xfrm>
            <a:off x="381000" y="685800"/>
            <a:ext cx="6096000" cy="3429000"/>
          </a:xfrm>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p>
            <a:pPr>
              <a:spcBef>
                <a:spcPts val="400"/>
              </a:spcBef>
              <a:defRPr sz="1800"/>
            </a:pPr>
            <a:r>
              <a:t>When selecting plants, sort them by the ‘layer’ they occupy in the bed.</a:t>
            </a:r>
          </a:p>
          <a:p>
            <a:pPr>
              <a:spcBef>
                <a:spcPts val="400"/>
              </a:spcBef>
              <a:defRPr sz="1800"/>
            </a:pPr>
            <a:r>
              <a:t>The goal here is, bed by bed, to develop your own ‘micro-forest’ strategy that is suited to that bed:  you want maximum leaf exposure to the sun from spring to fall (maximize carbon capture); you want to cover all empty spaces (weed prevention and soil health); and you want to do this within the context of your home… i.e. if the bed is in front of a view-window… then your entire ‘micro-forest’ has to mature at a level that doesn’t block sight lines.</a:t>
            </a:r>
          </a:p>
          <a:p>
            <a:pPr>
              <a:spcBef>
                <a:spcPts val="400"/>
              </a:spcBef>
              <a:defRPr sz="1800"/>
            </a:pPr>
            <a:r>
              <a:t>	So, there can be a significantly different plan for each bed, depending on the job you want it to do.</a:t>
            </a:r>
          </a:p>
          <a:p>
            <a:pPr>
              <a:spcBef>
                <a:spcPts val="400"/>
              </a:spcBef>
              <a:defRPr sz="1800"/>
            </a:pPr>
            <a:r>
              <a:t>Assuming there are already plants in your beds, you are just looking for gaps that you can fill.  You want to go from the north side of your bed to the south, filling with larger plants to the north and shorter plants to the south.  Because of the angle of the sun in the northern hemisphere, this is the best way to capture more of the suns rays as it ‘angles’ into your yard.  So you fill gaps first with a ‘tree layer’ (if applicable), then a ‘shrub layer’ in front of it and finally a ‘ground cover’ layer.</a:t>
            </a:r>
          </a:p>
          <a:p>
            <a:pPr>
              <a:defRPr sz="1800"/>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xfrm>
            <a:off x="381000" y="685800"/>
            <a:ext cx="6096000" cy="3429000"/>
          </a:xfrm>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p>
            <a:pPr>
              <a:spcBef>
                <a:spcPts val="400"/>
              </a:spcBef>
              <a:defRPr sz="1800"/>
            </a:pPr>
            <a:r>
              <a:t>Once you’ve analyzed your beds and figured out the gaps of that bed’s ‘micro-climate’, then you can start selecting plants.  Unfortunately, there is not time in this presentation to get into specific plants (there are so many!), but the internet is a good tool to use as your assistant.  Here are some terms in use that can align with your specific bed/plan.</a:t>
            </a:r>
          </a:p>
          <a:p>
            <a:pPr>
              <a:defRPr sz="1800"/>
            </a:pPr>
            <a:r>
              <a:t>	Note the * on the “Climate adapted” point above is just to remind you of the Seattle Times anecdote from slide 9 (if you chose to keep it) that choosing Native Plants are no guarantee… as our climate is now hotter than when those plants became native.  So feel free to ‘look to the south’ for other native plants to try.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noRot="1" noChangeAspect="1"/>
          </p:cNvSpPr>
          <p:nvPr>
            <p:ph type="sldImg"/>
          </p:nvPr>
        </p:nvSpPr>
        <p:spPr>
          <a:xfrm>
            <a:off x="381000" y="685800"/>
            <a:ext cx="6096000" cy="3429000"/>
          </a:xfrm>
          <a:prstGeom prst="rect">
            <a:avLst/>
          </a:prstGeom>
        </p:spPr>
        <p:txBody>
          <a:bodyPr/>
          <a:lstStyle/>
          <a:p>
            <a:endParaRPr/>
          </a:p>
        </p:txBody>
      </p:sp>
      <p:sp>
        <p:nvSpPr>
          <p:cNvPr id="485" name="Shape 485"/>
          <p:cNvSpPr>
            <a:spLocks noGrp="1"/>
          </p:cNvSpPr>
          <p:nvPr>
            <p:ph type="body" sz="quarter" idx="1"/>
          </p:nvPr>
        </p:nvSpPr>
        <p:spPr>
          <a:prstGeom prst="rect">
            <a:avLst/>
          </a:prstGeom>
        </p:spPr>
        <p:txBody>
          <a:bodyPr/>
          <a:lstStyle/>
          <a:p>
            <a:pPr>
              <a:spcBef>
                <a:spcPts val="400"/>
              </a:spcBef>
              <a:defRPr sz="1800"/>
            </a:pPr>
            <a:r>
              <a:t>Turning from planning to action:  when planting (or adding plants to) your beds, it is always good practice to double down on the fundamentals: to make your yard truly ‘resilient’ in a changing climate you’ve got to have great soil &amp; a diversity of plants.</a:t>
            </a:r>
          </a:p>
          <a:p>
            <a:pPr>
              <a:spcBef>
                <a:spcPts val="400"/>
              </a:spcBef>
              <a:defRPr sz="1800"/>
            </a:pPr>
            <a:r>
              <a:rPr b="1"/>
              <a:t>Bonus Round!</a:t>
            </a:r>
            <a:r>
              <a:t> If time allows &amp; you are feeling ambitious, here’s the place to talk MUSHROOMS! (Mycorrhizal fungi).  Some notes below to help you along if you are not familiar with this:</a:t>
            </a:r>
          </a:p>
          <a:p>
            <a:pPr>
              <a:spcBef>
                <a:spcPts val="400"/>
              </a:spcBef>
              <a:defRPr sz="1800" b="1"/>
            </a:pPr>
            <a:r>
              <a:t>Complete guide to mycorrhizal fungi </a:t>
            </a:r>
            <a:r>
              <a:rPr b="0"/>
              <a:t>By Sue Fisher (just background you can paraphrase to help you describe what is going on)</a:t>
            </a:r>
          </a:p>
          <a:p>
            <a:pPr>
              <a:spcBef>
                <a:spcPts val="400"/>
              </a:spcBef>
              <a:defRPr sz="1800"/>
            </a:pPr>
            <a:r>
              <a:t>What is mycorrhizal fungi and how does it work? Our complete guide introduces these incredible fungi and explains how to use mycorrhizal products in the garden.</a:t>
            </a:r>
            <a:br/>
            <a:r>
              <a:t>	Out of sight, below the ground, the soil teems with life. Much of the living mass of soils is made up of fungi, which form extensive underground networks, working in partnership with plants and "supercharging" their root systems.</a:t>
            </a:r>
            <a:br/>
            <a:r>
              <a:t>	More than 90 per cent of all plant species form associations with mycorrhizal fungi. Scientific research continues to make discoveries about the world beneath our feet, revealing how important it is to take care of our soil health by adopting sustainable practices such as composting, using leaf mould and not using synthetic fertilisers.</a:t>
            </a:r>
          </a:p>
          <a:p>
            <a:pPr>
              <a:spcBef>
                <a:spcPts val="400"/>
              </a:spcBef>
              <a:defRPr sz="1800"/>
            </a:pPr>
            <a:r>
              <a:t>What are mycorrhizal fungi?</a:t>
            </a:r>
          </a:p>
          <a:p>
            <a:pPr>
              <a:spcBef>
                <a:spcPts val="400"/>
              </a:spcBef>
              <a:defRPr sz="1800"/>
            </a:pPr>
            <a:r>
              <a:t>The word mycorrhizal relates to "myco" (fungi) and "rhiza" (root). It refers to the symbiotic relationships that fungi have with plant roots, aiding absorption of nutrients and helping them grow. Mycorrhizal fungi pass water and nutrients to the plant, and the plant in turn supplies the fungi with some of the food that it generates by photosynthesis – the process by which plants use sunlight to transform water and carbon dioxide into oxygen and energy.</a:t>
            </a:r>
            <a:br/>
            <a:r>
              <a:t>	Because the fungi are far more extensive than the plants’ roots alone, they efficiently ‘mine’ the soil for nutrients and water, and the food from the plant boosts the fungi growth.</a:t>
            </a:r>
            <a:br/>
            <a:r>
              <a:t>	Mycorrhizal fungi have been around for hundreds of millions of years and research suggests that they are the root of all life on land. Underground, mycorrhizal fungi form an extensive network, known as mycelium, of microscopic thread-like strands or hyphae, which becomes far more extensive than the actual roots of a plant. Incredibly, the fungal network can cover up to 700 times more soil than the plant roots alone. Fungal networks also connect individual plants together to share resources in a natural ecosystem, often described as the ‘wood wide web’ for its similarities with the internet or ‘world wide web’.</a:t>
            </a:r>
          </a:p>
          <a:p>
            <a:pPr>
              <a:spcBef>
                <a:spcPts val="400"/>
              </a:spcBef>
              <a:defRPr sz="1800"/>
            </a:pPr>
            <a:r>
              <a:t>The benefits to plants of mycorrhizal fungi</a:t>
            </a:r>
          </a:p>
          <a:p>
            <a:pPr>
              <a:spcBef>
                <a:spcPts val="400"/>
              </a:spcBef>
              <a:defRPr sz="1800"/>
            </a:pPr>
            <a:r>
              <a:t>Gardeners can boost natural levels of mycorrhizal fungi by composting, mulching the soil with organic matter such as well-rotted horse manure, letting leaf litter remain on the soil and top-dressing with leaf mould. You can also buy mycorrhizal fungi and add it to the planting hole when planting new plants. This can help plants establish more quickly and boost healthy growth by supplying additional water and nutrients. Mycorrhizal fungi therefore help plants resist drought, produce bigger crops and flowers, resist diseases, and thrive on poor soils or adverse conditions.</a:t>
            </a:r>
          </a:p>
          <a:p>
            <a:pPr>
              <a:defRPr sz="1800"/>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Shape 505"/>
          <p:cNvSpPr>
            <a:spLocks noGrp="1" noRot="1" noChangeAspect="1"/>
          </p:cNvSpPr>
          <p:nvPr>
            <p:ph type="sldImg"/>
          </p:nvPr>
        </p:nvSpPr>
        <p:spPr>
          <a:xfrm>
            <a:off x="381000" y="685800"/>
            <a:ext cx="6096000" cy="3429000"/>
          </a:xfrm>
          <a:prstGeom prst="rect">
            <a:avLst/>
          </a:prstGeom>
        </p:spPr>
        <p:txBody>
          <a:bodyPr/>
          <a:lstStyle/>
          <a:p>
            <a:endParaRPr/>
          </a:p>
        </p:txBody>
      </p:sp>
      <p:sp>
        <p:nvSpPr>
          <p:cNvPr id="506" name="Shape 506"/>
          <p:cNvSpPr>
            <a:spLocks noGrp="1"/>
          </p:cNvSpPr>
          <p:nvPr>
            <p:ph type="body" sz="quarter" idx="1"/>
          </p:nvPr>
        </p:nvSpPr>
        <p:spPr>
          <a:prstGeom prst="rect">
            <a:avLst/>
          </a:prstGeom>
        </p:spPr>
        <p:txBody>
          <a:bodyPr/>
          <a:lstStyle/>
          <a:p>
            <a:pPr>
              <a:spcBef>
                <a:spcPts val="400"/>
              </a:spcBef>
              <a:defRPr sz="1800"/>
            </a:pPr>
            <a:r>
              <a:t>Nature hates mono-cultures…. It always works to create diversity to support more life.  And you want/need planting diversity to make your yard more resilient in our rapidly changing climate, because plants that thrived in cooler climates are being stressed as we continually heat up the atmosphere. </a:t>
            </a:r>
          </a:p>
          <a:p>
            <a:pPr>
              <a:spcBef>
                <a:spcPts val="400"/>
              </a:spcBef>
              <a:defRPr sz="1800"/>
            </a:pPr>
            <a:r>
              <a:t>	When builders install beds, it is less costly to put in just a few plant types (like these thujia’s)…but in addition to it being more risky in a changing climate, you also have less flexibility to hide dead and dying plants.  In the picture at right, you could lose some of your plants to climate change in any year without anyone noticing.  Not so with the plantings on the left.</a:t>
            </a:r>
          </a:p>
          <a:p>
            <a:pPr>
              <a:spcBef>
                <a:spcPts val="400"/>
              </a:spcBef>
              <a:defRPr sz="1800"/>
            </a:pPr>
            <a:r>
              <a:t>	So, diversifying your plantings lowers your risk, it makes it easier for you to devise planting strategies to maximize your coverage from spring to fall and covering all open ground…. It also attracts a wider range of insects both good and bad… but it is one that is more in balance and so there are more likely to be predators that keep the pests in check…. Minimizing your need to apply herbicides and pesticides.  Let nature do the work for you!</a:t>
            </a:r>
          </a:p>
          <a:p>
            <a:pPr>
              <a:defRPr sz="18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xfrm>
            <a:off x="381000" y="685800"/>
            <a:ext cx="6096000" cy="3429000"/>
          </a:xfrm>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lvl1pPr>
              <a:defRPr sz="1800"/>
            </a:lvl1pPr>
          </a:lstStyle>
          <a:p>
            <a:r>
              <a:t>You are summarizing the section.  This slide places ideal time frames around some of the recommendations in the section: OK, so you’ve created your plan and are focusing on the fundamentals of good soil creation and diverse plantings.  When is the best time(s) to perform each activity?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xfrm>
            <a:off x="381000" y="685800"/>
            <a:ext cx="6096000" cy="3429000"/>
          </a:xfrm>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lvl1pPr>
              <a:defRPr sz="1800"/>
            </a:lvl1pPr>
          </a:lstStyle>
          <a:p>
            <a:r>
              <a:t>And finally, here’s another scorecard so you can hold yourself accountable to making continual progress.  We don’t expect you to do it all at once, just TRY and keep chipping away at it.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xfrm>
            <a:off x="381000" y="685800"/>
            <a:ext cx="6096000" cy="3429000"/>
          </a:xfrm>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pPr>
              <a:defRPr sz="1800"/>
            </a:pPr>
            <a:r>
              <a:t>Ask for questions on the previous section.  If you are at the 45-50min mark, you’re going to make it.</a:t>
            </a:r>
          </a:p>
          <a:p>
            <a:pPr>
              <a:defRPr sz="1800"/>
            </a:pPr>
            <a:endParaRPr/>
          </a:p>
          <a:p>
            <a:pPr>
              <a:defRPr sz="1800"/>
            </a:pPr>
            <a:r>
              <a:t>Transition:  The lawn section was about avoiding generating CO2 in your maintenance efforts and the Garden Beds section was about increasing overall bed ‘mass’ to capture and store more CO2…. So, what is the logic behind our recommendation to add a veggie garden to your yard?</a:t>
            </a:r>
          </a:p>
          <a:p>
            <a:pPr>
              <a:defRPr sz="1800"/>
            </a:pPr>
            <a:endParaRPr/>
          </a:p>
          <a:p>
            <a:pPr>
              <a:defRPr sz="1800"/>
            </a:pPr>
            <a:r>
              <a:t>For this, we are going ‘Big Picture’…..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xfrm>
            <a:off x="381000" y="685800"/>
            <a:ext cx="6096000" cy="3429000"/>
          </a:xfrm>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pPr>
              <a:defRPr sz="1800"/>
            </a:pPr>
            <a:r>
              <a:t>In our changing climate, our food systems are under increasing pressure:  the way we currently grow food generates a lot of CO2 and must be reduced.  BUT, we have to do this while continuing to INCREASE the amount of food world-wide that we produce and at little or no increase in cost.  This is the equivalent of “changing the engine on a plane while in flight”.  So, the agriculture industry needs a ‘break’. Remember those 40million+ acres we have in our yards?  We are uniquely positioned to give them a hand.</a:t>
            </a:r>
          </a:p>
          <a:p>
            <a:pPr>
              <a:defRPr sz="1800"/>
            </a:pPr>
            <a:r>
              <a:t>	Food Security:  for the last 75 years, the industry has been focused on building world wide ‘supply chains’ … after all, we’ve become conditioned to expecting our fresh raspberries on our morning cereal in January(!)… But, with Climate Change, those supply chains are increasingly breaking and the result is inflation in our groceries.</a:t>
            </a:r>
          </a:p>
          <a:p>
            <a:pPr>
              <a:defRPr sz="1800"/>
            </a:pPr>
            <a:r>
              <a:t>	The average distance food travels to our tables is ~1,500 miles… and it is not being transported on electric vehicles… but every bit of produce you grow in your yard travels the shortest supply chain on the planet: from your yard to your table.  And grow as much as your space will allow… don’t worry about over-producing any crop because you can apply the rule of the “three F’s” (Family then Friends then Food Bank)… everything you grow will help build even a little flexibility into our increasingly brittle supply chains.</a:t>
            </a:r>
          </a:p>
          <a:p>
            <a:pPr>
              <a:defRPr sz="1800"/>
            </a:pPr>
            <a:r>
              <a:t>	So, if you think of Climate Change in the context of a “Battle”… your home garden is the ‘Victory Garden’ for our times.</a:t>
            </a:r>
          </a:p>
          <a:p>
            <a:pPr>
              <a:defRPr sz="1800"/>
            </a:pPr>
            <a:r>
              <a:t>AND…when done at home, it is easy to grow veggies in a climate friendly way.  Let me explain……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xfrm>
            <a:off x="381000" y="685800"/>
            <a:ext cx="6096000" cy="3429000"/>
          </a:xfrm>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p>
            <a:pPr>
              <a:defRPr sz="1800"/>
            </a:pPr>
            <a:r>
              <a:t>For the last 75 years or so, we have experienced tremendous increases in food production while also decreasing the cost of the food.  This has been called the ‘Green Revolution’.  It applied a ‘Factory’ model to the growing of food: extensive tilling of huge tracts of land until they are pool-table flat; planting of huge acreage of mono-crops… and we know that nature fights for diversity, so to keep those crops ‘mono’ we apply ever increasing amounts of fertilizer, herbicides &amp; pesticides…. And we now know the CO2 impact of those practices.  So, agriculture needs to evolve to a new model without losing productivity and keeping costs low.</a:t>
            </a:r>
          </a:p>
          <a:p>
            <a:pPr>
              <a:defRPr sz="1800"/>
            </a:pPr>
            <a:r>
              <a:t>	If we help out in the home garden, interestingly, because we don’t have the commercial issue of huge scale, it is easy to grow our own food in a climate friendly way:  we naturally have small plots, so we don’t have to till the soil…. And we know from the beds section that by minimizing soil disturbance, we let nature create a soil structure that is superior to tilling.  We all want lots of things in our home garden, so we naturally grow many crops, which attract a range of critters, including predators for the pests, so we don’t need as many pesticides.  We can pull weeds by hand, cutting out the herbicides.  So, with just a little guidance, home grown veggies have a much, much smaller impact on our climate.  Unfortunately, we don’t have time today to go into detail on this, but I hope you can see that even a small ‘Victory Garden’ can help us better manage the ‘Big Picture’ in evolving agriculture.  And besides… it’s fun!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noRot="1" noChangeAspect="1"/>
          </p:cNvSpPr>
          <p:nvPr>
            <p:ph type="sldImg"/>
          </p:nvPr>
        </p:nvSpPr>
        <p:spPr>
          <a:xfrm>
            <a:off x="381000" y="685800"/>
            <a:ext cx="6096000" cy="3429000"/>
          </a:xfrm>
          <a:prstGeom prst="rect">
            <a:avLst/>
          </a:prstGeom>
        </p:spPr>
        <p:txBody>
          <a:bodyPr/>
          <a:lstStyle/>
          <a:p>
            <a:endParaRPr/>
          </a:p>
        </p:txBody>
      </p:sp>
      <p:sp>
        <p:nvSpPr>
          <p:cNvPr id="609" name="Shape 609"/>
          <p:cNvSpPr>
            <a:spLocks noGrp="1"/>
          </p:cNvSpPr>
          <p:nvPr>
            <p:ph type="body" sz="quarter" idx="1"/>
          </p:nvPr>
        </p:nvSpPr>
        <p:spPr>
          <a:prstGeom prst="rect">
            <a:avLst/>
          </a:prstGeom>
        </p:spPr>
        <p:txBody>
          <a:bodyPr/>
          <a:lstStyle/>
          <a:p>
            <a:pPr>
              <a:defRPr sz="1800">
                <a:solidFill>
                  <a:srgbClr val="4F8F00"/>
                </a:solidFill>
              </a:defRPr>
            </a:pPr>
            <a:r>
              <a:t>Ed Note:  You need to edit this slide to be consistent with the presentations you make in your County.  All of the Follow On Presentations exist, but you may not have trained presenters in your county.  So check first and only include those presentations you are equipped to give.</a:t>
            </a:r>
          </a:p>
          <a:p>
            <a:pPr>
              <a:defRPr sz="1800"/>
            </a:pPr>
            <a:endParaRPr/>
          </a:p>
          <a:p>
            <a:pPr>
              <a:defRPr sz="1800"/>
            </a:pPr>
            <a:r>
              <a:t>So that’s it for today.  We covered a LOT of material, but time didn’t allow us to cover everything to the depth it deserves.  But, we’ve set you up for follow-on presentations if you are interested.</a:t>
            </a:r>
          </a:p>
          <a:p>
            <a:pPr marL="160421" indent="-160421">
              <a:buSzPct val="100000"/>
              <a:buChar char="-"/>
              <a:defRPr sz="1800"/>
            </a:pPr>
            <a:r>
              <a:t>The Lawn… if you want to go further and learn how to minimize your lawn area up to and including removing it entirely, or</a:t>
            </a:r>
          </a:p>
          <a:p>
            <a:pPr marL="160421" indent="-160421">
              <a:buSzPct val="100000"/>
              <a:buChar char="-"/>
              <a:defRPr sz="1800"/>
            </a:pPr>
            <a:r>
              <a:t>If you want to learn more about how to plant specific types of beds, or</a:t>
            </a:r>
          </a:p>
          <a:p>
            <a:pPr marL="160421" indent="-160421">
              <a:buSzPct val="100000"/>
              <a:buChar char="-"/>
              <a:defRPr sz="1800"/>
            </a:pPr>
            <a:r>
              <a:t>You want a deeper dive on home gardening… we have additional presentations on all these topics and more.</a:t>
            </a:r>
          </a:p>
          <a:p>
            <a:pPr>
              <a:defRPr sz="1800"/>
            </a:pPr>
            <a:r>
              <a:t>When you are filling out your evaluation form, let me know and I’ll connect you with our Speakers Bureau.</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Shape 622"/>
          <p:cNvSpPr>
            <a:spLocks noGrp="1" noRot="1" noChangeAspect="1"/>
          </p:cNvSpPr>
          <p:nvPr>
            <p:ph type="sldImg"/>
          </p:nvPr>
        </p:nvSpPr>
        <p:spPr>
          <a:xfrm>
            <a:off x="381000" y="685800"/>
            <a:ext cx="6096000" cy="3429000"/>
          </a:xfrm>
          <a:prstGeom prst="rect">
            <a:avLst/>
          </a:prstGeom>
        </p:spPr>
        <p:txBody>
          <a:bodyPr/>
          <a:lstStyle/>
          <a:p>
            <a:endParaRPr/>
          </a:p>
        </p:txBody>
      </p:sp>
      <p:sp>
        <p:nvSpPr>
          <p:cNvPr id="623" name="Shape 623"/>
          <p:cNvSpPr>
            <a:spLocks noGrp="1"/>
          </p:cNvSpPr>
          <p:nvPr>
            <p:ph type="body" sz="quarter" idx="1"/>
          </p:nvPr>
        </p:nvSpPr>
        <p:spPr>
          <a:prstGeom prst="rect">
            <a:avLst/>
          </a:prstGeom>
        </p:spPr>
        <p:txBody>
          <a:bodyPr/>
          <a:lstStyle/>
          <a:p>
            <a:pPr>
              <a:defRPr sz="2400">
                <a:latin typeface="Arial"/>
                <a:ea typeface="Arial"/>
                <a:cs typeface="Arial"/>
                <a:sym typeface="Arial"/>
              </a:defRPr>
            </a:pPr>
            <a:r>
              <a:rPr>
                <a:solidFill>
                  <a:srgbClr val="FF2600"/>
                </a:solidFill>
              </a:rPr>
              <a:t>This is ‘Must Use’ slide #4.</a:t>
            </a:r>
            <a:br>
              <a:rPr>
                <a:solidFill>
                  <a:srgbClr val="FF2600"/>
                </a:solidFill>
              </a:rPr>
            </a:br>
            <a:r>
              <a:rPr sz="2000">
                <a:solidFill>
                  <a:srgbClr val="FF2600"/>
                </a:solidFill>
              </a:rPr>
              <a:t>Standard way to end your presentation…. But for the PDF version, you need to add….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pPr>
              <a:defRPr sz="2400">
                <a:solidFill>
                  <a:srgbClr val="FF2600"/>
                </a:solidFill>
              </a:defRPr>
            </a:pPr>
            <a:r>
              <a:t>This is ‘Must Use’ slide #2</a:t>
            </a:r>
          </a:p>
          <a:p>
            <a:pPr marL="178245" indent="-178245">
              <a:buSzPct val="100000"/>
              <a:buChar char="-"/>
              <a:defRPr sz="2000">
                <a:solidFill>
                  <a:srgbClr val="FF2600"/>
                </a:solidFill>
              </a:defRPr>
            </a:pPr>
            <a:r>
              <a:t>We want to ensure that you properly ‘place’ Master Gardeners as part of the WSU Extension program, touch on our mission and point out that we have 9 guiding Priorities, of which your presentation is one.</a:t>
            </a:r>
          </a:p>
          <a:p>
            <a:pPr marL="178245" indent="-178245">
              <a:buSzPct val="100000"/>
              <a:buChar char="-"/>
              <a:defRPr sz="2000">
                <a:solidFill>
                  <a:srgbClr val="FF2600"/>
                </a:solidFill>
              </a:defRPr>
            </a:pPr>
            <a:r>
              <a:t>Suggest you cover this while handing out your questions/evaluation form.</a:t>
            </a:r>
          </a:p>
          <a:p>
            <a:pPr>
              <a:defRPr sz="2000">
                <a:solidFill>
                  <a:srgbClr val="FF2600"/>
                </a:solidFill>
              </a:defRPr>
            </a:pPr>
            <a:endParaRP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563C1"/>
                </a:solidFill>
                <a:uFill>
                  <a:solidFill>
                    <a:srgbClr val="0563C1"/>
                  </a:solidFill>
                </a:uFill>
                <a:hlinkClick r:id="rId3"/>
              </a:rPr>
              <a:t>Statewide Program Leader</a:t>
            </a:r>
            <a:r>
              <a:t> if you require this information in a different format.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defRPr sz="2400">
                <a:latin typeface="Arial"/>
                <a:ea typeface="Arial"/>
                <a:cs typeface="Arial"/>
                <a:sym typeface="Arial"/>
              </a:defRPr>
            </a:pPr>
            <a:r>
              <a:rPr>
                <a:solidFill>
                  <a:srgbClr val="FF2600"/>
                </a:solidFill>
              </a:rPr>
              <a:t>This is ‘Must Use’ slide #3.</a:t>
            </a:r>
            <a:r>
              <a:t> Program provided wording to ‘frame’ the Climate Change issue.</a:t>
            </a:r>
            <a:br/>
            <a:endParaRPr/>
          </a:p>
          <a:p>
            <a:pPr>
              <a:defRPr sz="2000">
                <a:latin typeface="Arial"/>
                <a:ea typeface="Arial"/>
                <a:cs typeface="Arial"/>
                <a:sym typeface="Arial"/>
              </a:defRPr>
            </a:pPr>
            <a:r>
              <a:t>Warmer winters, hotter summers, flooding and droughts affect plant growth and impact the many organisms that interact with plants (insects, pollinators, diseases and microbes).   Home gardeners have an important role to play in combating climate change. Choosing human-powered tools like push mowers, rakes and hand clippers over gas-powered tools such as lawn mowers and leaf blowers can reduce greenhouse gas emissions. Choosing resilient plants that are well adapted to your soil and climate and using research-based horticulture practices to manage soil will help keep your landscape resilient. Composting on-site closes the loop on waste and yields valuable nutrients and helps to reduce methane emissions from landfills.</a:t>
            </a:r>
          </a:p>
          <a:p>
            <a:pPr>
              <a:defRPr sz="2000"/>
            </a:pPr>
            <a:endParaRPr/>
          </a:p>
          <a:p>
            <a:pPr>
              <a:spcBef>
                <a:spcPts val="400"/>
              </a:spcBef>
              <a:defRPr sz="2000"/>
            </a:pPr>
            <a:r>
              <a:t>This talk on [insert title] will give you a better understanding of the importance of creating resilient landscapes that can thrive in a changing climate, help you recognize that we all have a role to play in reducing the impact of climate change on our society and will provide you with specific techniques that you can use to build and maintain resilient landscapes in your own spaces.</a:t>
            </a:r>
          </a:p>
          <a:p>
            <a:pPr>
              <a:spcBef>
                <a:spcPts val="400"/>
              </a:spcBef>
              <a:defRPr sz="2000"/>
            </a:pPr>
            <a:endParaRPr/>
          </a:p>
          <a:p>
            <a:pPr>
              <a:spcBef>
                <a:spcPts val="400"/>
              </a:spcBef>
              <a:defRPr sz="2000"/>
            </a:pPr>
            <a:endParaRP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563C1"/>
                </a:solidFill>
                <a:uFill>
                  <a:solidFill>
                    <a:srgbClr val="0563C1"/>
                  </a:solidFill>
                </a:uFill>
                <a:hlinkClick r:id="rId3"/>
              </a:rPr>
              <a:t>Statewide Program Leader</a:t>
            </a:r>
            <a:r>
              <a:t> if you require this information in a different format.</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pPr>
              <a:defRPr sz="1800">
                <a:solidFill>
                  <a:srgbClr val="008F00"/>
                </a:solidFill>
              </a:defRPr>
            </a:pPr>
            <a:r>
              <a:rPr u="sng"/>
              <a:t>Editor’s Note</a:t>
            </a:r>
            <a:r>
              <a:t>:  there is an alternate </a:t>
            </a:r>
            <a:r>
              <a:rPr u="sng"/>
              <a:t>US-wide</a:t>
            </a:r>
            <a:r>
              <a:t> graphic at the back of this presentation that you can use.  It has a different category sort (includes ‘industry’) so I don’t like it as well, but if you cannot find local statistics, you can choose to use this.  There is also a website containing Greenhouse Gas graphs for WA. You can search it for something you like here: </a:t>
            </a:r>
            <a:r>
              <a:rPr u="sng">
                <a:solidFill>
                  <a:srgbClr val="0563C1"/>
                </a:solidFill>
                <a:uFill>
                  <a:solidFill>
                    <a:srgbClr val="0563C1"/>
                  </a:solidFill>
                </a:uFill>
                <a:hlinkClick r:id="rId3"/>
              </a:rPr>
              <a:t>https://ecology.wa.gov/Air-Climate/Reducing-Greenhouse-Gas-Emissions/Tracking-greenhouse-gases/GHG-inventories</a:t>
            </a:r>
            <a:r>
              <a:t> </a:t>
            </a:r>
          </a:p>
          <a:p>
            <a:pPr>
              <a:defRPr sz="1800">
                <a:solidFill>
                  <a:srgbClr val="FF2600"/>
                </a:solidFill>
              </a:defRPr>
            </a:pPr>
            <a:endParaRPr/>
          </a:p>
          <a:p>
            <a:pPr>
              <a:defRPr sz="1800">
                <a:solidFill>
                  <a:srgbClr val="008F00"/>
                </a:solidFill>
              </a:defRPr>
            </a:pPr>
            <a:endParaRPr/>
          </a:p>
          <a:p>
            <a:pPr>
              <a:defRPr sz="1800"/>
            </a:pPr>
            <a:r>
              <a:rPr u="sng"/>
              <a:t>Presenter’s Notes</a:t>
            </a:r>
            <a:r>
              <a:t>: Set the parameters of the presentation:  This is a presentation about doing what you can, as an individual home owner, to make a difference.  We are presenting you with actionable information that you can take home and implement.</a:t>
            </a:r>
          </a:p>
          <a:p>
            <a:pPr>
              <a:defRPr sz="1800"/>
            </a:pPr>
            <a:endParaRPr/>
          </a:p>
          <a:p>
            <a:pPr>
              <a:defRPr sz="1800"/>
            </a:pPr>
            <a:r>
              <a:t>Big Picture:  individuals can act in three areas:  Home - how they heat and cool their homes; Transportation - how they move themselves and their things around; Yard - how they manage their yards to capture and store carbon.  We’re Master Gardeners, so we’re going to talk about this third option.</a:t>
            </a:r>
          </a:p>
          <a:p>
            <a:pPr>
              <a:defRPr sz="1800"/>
            </a:pPr>
            <a:endParaRPr/>
          </a:p>
          <a:p>
            <a:pPr>
              <a:defRPr sz="1800"/>
            </a:pPr>
            <a:r>
              <a:t>Pierce County Stat (replace with stats from your county, if you can find them):  Home + Transportation + Land Use = more than 90% of our emissions when you look at both commercial and private use.  So, you are acting in an area that can make a difference.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a:defRPr sz="1800">
                <a:solidFill>
                  <a:srgbClr val="FF2600"/>
                </a:solidFill>
              </a:defRPr>
            </a:pPr>
            <a:endParaRPr/>
          </a:p>
          <a:p>
            <a:pPr>
              <a:defRPr sz="1800"/>
            </a:pPr>
            <a:r>
              <a:rPr u="sng"/>
              <a:t>Presenter’s Notes</a:t>
            </a:r>
            <a:r>
              <a:t>: This presentation is broken down into 4 sections of roughly equal time:</a:t>
            </a:r>
          </a:p>
          <a:p>
            <a:pPr marL="160421" indent="-160421">
              <a:buSzPct val="100000"/>
              <a:buChar char="-"/>
              <a:defRPr sz="1800"/>
            </a:pPr>
            <a:r>
              <a:t>Climate Change 101: Climate Change is a huge topic, we’re only going to cover what you need to know to understand our recommendations in the rest of the presentation</a:t>
            </a:r>
          </a:p>
          <a:p>
            <a:pPr marL="160421" indent="-160421">
              <a:buSzPct val="100000"/>
              <a:buChar char="-"/>
              <a:defRPr sz="1800"/>
            </a:pPr>
            <a:r>
              <a:t>Then we’re going to break down the typical suburban yard into it’s components:  the lawn and the garden beds, plus we’re going to make an argument that adding a veggie garden to your yard is an important step in helping our agricultural industry deal with our changing climate.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a:defRPr sz="1800"/>
            </a:pPr>
            <a:r>
              <a:rPr u="sng"/>
              <a:t>Presenter’s Notes</a:t>
            </a:r>
            <a:r>
              <a:t>: Let’s start where virtually all of our homes started from:  this is a picture of a new development going in.  You can see from the picture, that this used to be a forested area with a mature set of trees that were capturing and storing carbon in their leaves, branches and trunks… and in the soil.  But for houses to go in, trees must come out.  That isn’t surprising.  What might be more surprising is that if you look closely at the dirt in the foreground, all the dark rich humus-y soil is gone!  The builder has stripped it down to the ‘hard pan’.  Why?  Because we want foundations, roads and sidewalks that do not crack.  And rich soil expands and contracts with changes in the seasons… so it’s got to go.</a:t>
            </a:r>
          </a:p>
          <a:p>
            <a:pPr>
              <a:defRPr sz="1800"/>
            </a:pPr>
            <a:r>
              <a:t>So, a mini-ecosystem, often hundreds of years in the making is ripped out in order to build our homes.  Then we all know what happens next: after the house is built, they truck back 1-2” of topsoil, roll out turf grass, pop some plants into the small beds, cover that with bark mulch and irrigate.  Then they sell the home.</a:t>
            </a:r>
          </a:p>
          <a:p>
            <a:pPr>
              <a:defRPr sz="1800"/>
            </a:pPr>
            <a:r>
              <a:t>But, life finds a way… and this yard starts to grow.  But, as an environment its ability to store carbon is never optimized.  It is never even considered.  In this presentaton, we’re going to show you how you can do that.  It isn’t difficult.  It just requires a little thought and planning (and not much expense!).  But before we do that, we’ve started to throw Climate terms around like “storing carbon”… we first need to explain what we mean by that.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a:defRPr sz="1800"/>
            </a:pPr>
            <a:r>
              <a:rPr u="sng"/>
              <a:t>Presenter’s Notes</a:t>
            </a:r>
            <a:r>
              <a:t>: Explain the graphic. Note that in the comparison nature also emits greenhouse gasses and we need some of them to keep the planet from getting too cold issue.  But the “Human Enhanced” side of the graphic show that we’re adding too much, and heating the planet.</a:t>
            </a:r>
          </a:p>
          <a:p>
            <a:pPr>
              <a:defRPr sz="1800"/>
            </a:pPr>
            <a:endParaRPr/>
          </a:p>
          <a:p>
            <a:pPr>
              <a:defRPr sz="1800"/>
            </a:pPr>
            <a:r>
              <a:t>Key point:  BUT… just as we turned solids (coal &amp; wood) &amp; liquids (oil) into a gas, we can do the opposite: turn those gasses in our atmosphere back into a form where carbon can be stored, where they actually help the planet instead of warm it.  That is called carbon capture…</a:t>
            </a:r>
          </a:p>
          <a:p>
            <a:pPr>
              <a:defRPr sz="1800"/>
            </a:pPr>
            <a:r>
              <a:t>There are lots of entrepreneurs out trying to find a cost-effective way to capture and store carbon on a world-wide scale, but so far there is only one economically feasible way to do this at scale….(next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dirty="0"/>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78778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854272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52919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523438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432866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404034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828870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53403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l">
              <a:defRPr sz="600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atin typeface="Arial" panose="020B0604020202020204" pitchFamily="34" charset="0"/>
                <a:cs typeface="Arial" panose="020B0604020202020204" pitchFamily="34" charset="0"/>
              </a:defRPr>
            </a:lvl1pPr>
            <a:lvl2pPr marL="0" indent="0" algn="ctr">
              <a:buSzTx/>
              <a:buFontTx/>
              <a:buNone/>
              <a:defRPr sz="2400">
                <a:latin typeface="Arial" panose="020B0604020202020204" pitchFamily="34" charset="0"/>
                <a:cs typeface="Arial" panose="020B0604020202020204" pitchFamily="34" charset="0"/>
              </a:defRPr>
            </a:lvl2pPr>
            <a:lvl3pPr marL="0" indent="0" algn="ctr">
              <a:buSzTx/>
              <a:buFontTx/>
              <a:buNone/>
              <a:defRPr sz="2400">
                <a:latin typeface="Arial" panose="020B0604020202020204" pitchFamily="34" charset="0"/>
                <a:cs typeface="Arial" panose="020B0604020202020204" pitchFamily="34" charset="0"/>
              </a:defRPr>
            </a:lvl3pPr>
            <a:lvl4pPr marL="0" indent="0" algn="ctr">
              <a:buSzTx/>
              <a:buFontTx/>
              <a:buNone/>
              <a:defRPr sz="2400">
                <a:latin typeface="Arial" panose="020B0604020202020204" pitchFamily="34" charset="0"/>
                <a:cs typeface="Arial" panose="020B0604020202020204" pitchFamily="34" charset="0"/>
              </a:defRPr>
            </a:lvl4pPr>
            <a:lvl5pPr marL="0" indent="0" algn="ctr">
              <a:buSzTx/>
              <a:buFontTx/>
              <a:buNone/>
              <a:defRPr sz="24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76483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0" y="6404292"/>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110003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2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31.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s://www.ncei.noaa.gov/access/monitoring/monthly-report/global/202213" TargetMode="External"/><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35.png"/><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hyperlink" Target="https://www.seattletimes.com/seattle-news/environment/how-extreme-heat-scorched-pacific-northwests-evergreen-tre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37.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hyperlink" Target="https://ww2.arb.ca.gov/our-work/topics/lawn-garden-landscape-equipment" TargetMode="External"/><Relationship Id="rId4" Type="http://schemas.openxmlformats.org/officeDocument/2006/relationships/image" Target="../media/image38.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wonkeedonkeetools.co.uk/rakes/what-is-a-thatching-rake#google_vignette" TargetMode="External"/><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3.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7.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hyperlink" Target="https://extension.wsu.edu/about-extension/extension-is-for-everyone/"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hyperlink" Target="http://seattle.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50.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7.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3.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3.png"/><Relationship Id="rId7"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10" Type="http://schemas.openxmlformats.org/officeDocument/2006/relationships/image" Target="../media/image60.png"/><Relationship Id="rId4" Type="http://schemas.openxmlformats.org/officeDocument/2006/relationships/image" Target="../media/image22.png"/><Relationship Id="rId9" Type="http://schemas.openxmlformats.org/officeDocument/2006/relationships/image" Target="../media/image59.jpeg"/></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7.png"/><Relationship Id="rId4" Type="http://schemas.openxmlformats.org/officeDocument/2006/relationships/image" Target="../media/image13.jpe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23.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17.gif"/><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17.gif"/><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hyperlink" Target="https://www.facebook.com/WSUMGProgram" TargetMode="External"/><Relationship Id="rId3" Type="http://schemas.openxmlformats.org/officeDocument/2006/relationships/image" Target="../media/image8.png"/><Relationship Id="rId7" Type="http://schemas.openxmlformats.org/officeDocument/2006/relationships/hyperlink" Target="http://inhttp:/mastergardener.wsu.edu/"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23.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69.gif"/></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homegrownnationalpark.org/" TargetMode="External"/><Relationship Id="rId5" Type="http://schemas.openxmlformats.org/officeDocument/2006/relationships/image" Target="../media/image10.gif"/><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0.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10.gi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12">
            <a:extLst>
              <a:ext uri="{C183D7F6-B498-43B3-948B-1728B52AA6E4}">
                <adec:decorative xmlns:adec="http://schemas.microsoft.com/office/drawing/2017/decorative" val="1"/>
              </a:ext>
            </a:extLst>
          </p:cNvPr>
          <p:cNvPicPr>
            <a:picLocks noChangeAspect="1"/>
          </p:cNvPicPr>
          <p:nvPr/>
        </p:nvPicPr>
        <p:blipFill>
          <a:blip r:embed="rId3" cstate="screen">
            <a:alphaModFix amt="20000"/>
            <a:extLst>
              <a:ext uri="{28A0092B-C50C-407E-A947-70E740481C1C}">
                <a14:useLocalDpi xmlns:a14="http://schemas.microsoft.com/office/drawing/2010/main" val="0"/>
              </a:ext>
            </a:extLst>
          </a:blip>
          <a:srcRect/>
          <a:stretch>
            <a:fillRect/>
          </a:stretch>
        </p:blipFill>
        <p:spPr>
          <a:xfrm>
            <a:off x="4911425" y="0"/>
            <a:ext cx="7342230" cy="6816782"/>
          </a:xfrm>
          <a:prstGeom prst="rect">
            <a:avLst/>
          </a:prstGeom>
          <a:ln w="12700">
            <a:miter lim="400000"/>
          </a:ln>
        </p:spPr>
      </p:pic>
      <p:sp>
        <p:nvSpPr>
          <p:cNvPr id="5" name="Title 4">
            <a:extLst>
              <a:ext uri="{FF2B5EF4-FFF2-40B4-BE49-F238E27FC236}">
                <a16:creationId xmlns:a16="http://schemas.microsoft.com/office/drawing/2014/main" id="{CAAB0E50-E7EE-CA53-4613-8E05BAB3B673}"/>
              </a:ext>
            </a:extLst>
          </p:cNvPr>
          <p:cNvSpPr txBox="1">
            <a:spLocks noGrp="1"/>
          </p:cNvSpPr>
          <p:nvPr>
            <p:ph type="title" idx="4294967295"/>
          </p:nvPr>
        </p:nvSpPr>
        <p:spPr>
          <a:xfrm>
            <a:off x="5551012" y="1513074"/>
            <a:ext cx="6275554" cy="830995"/>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A60F2D"/>
                </a:solidFill>
                <a:effectLst/>
                <a:uLnTx/>
                <a:uFillTx/>
                <a:latin typeface="Arial" panose="020B0604020202020204" pitchFamily="34" charset="0"/>
                <a:ea typeface="Corbel"/>
                <a:cs typeface="Arial" panose="020B0604020202020204" pitchFamily="34" charset="0"/>
                <a:sym typeface="Corbel"/>
              </a:rPr>
              <a:t>The Resilient Yard</a:t>
            </a:r>
          </a:p>
        </p:txBody>
      </p:sp>
      <p:pic>
        <p:nvPicPr>
          <p:cNvPr id="94" name="image1.jpeg" descr="Grass growing in mud baked soil."/>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32584" y="-83590"/>
            <a:ext cx="5051384" cy="6850149"/>
          </a:xfrm>
          <a:prstGeom prst="rect">
            <a:avLst/>
          </a:prstGeom>
          <a:ln w="12700">
            <a:miter lim="400000"/>
          </a:ln>
        </p:spPr>
      </p:pic>
      <p:sp>
        <p:nvSpPr>
          <p:cNvPr id="2" name="TextBox 1">
            <a:extLst>
              <a:ext uri="{FF2B5EF4-FFF2-40B4-BE49-F238E27FC236}">
                <a16:creationId xmlns:a16="http://schemas.microsoft.com/office/drawing/2014/main" id="{72971CEE-C255-7637-12C8-26459EF04078}"/>
              </a:ext>
            </a:extLst>
          </p:cNvPr>
          <p:cNvSpPr txBox="1"/>
          <p:nvPr/>
        </p:nvSpPr>
        <p:spPr>
          <a:xfrm>
            <a:off x="821125" y="6522747"/>
            <a:ext cx="3547136"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orbel"/>
              </a:rPr>
              <a:t>Photo by Deposit Photos</a:t>
            </a:r>
          </a:p>
        </p:txBody>
      </p:sp>
      <p:pic>
        <p:nvPicPr>
          <p:cNvPr id="99" name="Picture 8" descr="WSU cougar head logo"/>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04454" y="279874"/>
            <a:ext cx="2768674" cy="681387"/>
          </a:xfrm>
          <a:prstGeom prst="rect">
            <a:avLst/>
          </a:prstGeom>
          <a:ln w="12700">
            <a:miter lim="400000"/>
          </a:ln>
        </p:spPr>
      </p:pic>
      <p:sp>
        <p:nvSpPr>
          <p:cNvPr id="8" name="TextBox 7">
            <a:extLst>
              <a:ext uri="{FF2B5EF4-FFF2-40B4-BE49-F238E27FC236}">
                <a16:creationId xmlns:a16="http://schemas.microsoft.com/office/drawing/2014/main" id="{D17C6F27-DD97-DDA5-546B-C0CD4CA91A7B}"/>
              </a:ext>
            </a:extLst>
          </p:cNvPr>
          <p:cNvSpPr txBox="1"/>
          <p:nvPr/>
        </p:nvSpPr>
        <p:spPr>
          <a:xfrm>
            <a:off x="5790461" y="2456356"/>
            <a:ext cx="579665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rgbClr val="A60F2D"/>
                </a:solidFill>
                <a:effectLst/>
                <a:uFillTx/>
                <a:latin typeface="Arial" panose="020B0604020202020204" pitchFamily="34" charset="0"/>
                <a:cs typeface="Arial" panose="020B0604020202020204" pitchFamily="34" charset="0"/>
                <a:sym typeface="Corbel"/>
              </a:rPr>
              <a:t>Battling Climate Change at Home</a:t>
            </a:r>
          </a:p>
        </p:txBody>
      </p:sp>
      <p:sp>
        <p:nvSpPr>
          <p:cNvPr id="9" name="TextBox 8">
            <a:extLst>
              <a:ext uri="{FF2B5EF4-FFF2-40B4-BE49-F238E27FC236}">
                <a16:creationId xmlns:a16="http://schemas.microsoft.com/office/drawing/2014/main" id="{FCDF0C4F-289E-C49D-06E0-B7C565DF7DB4}"/>
              </a:ext>
            </a:extLst>
          </p:cNvPr>
          <p:cNvSpPr txBox="1"/>
          <p:nvPr/>
        </p:nvSpPr>
        <p:spPr>
          <a:xfrm>
            <a:off x="6536891" y="4400043"/>
            <a:ext cx="4303792" cy="757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a:lnSpc>
                <a:spcPct val="90000"/>
              </a:lnSpc>
              <a:defRPr sz="2400">
                <a:latin typeface="Arial"/>
                <a:ea typeface="Arial"/>
                <a:cs typeface="Arial"/>
                <a:sym typeface="Arial"/>
              </a:defRPr>
            </a:pPr>
            <a:r>
              <a:rPr lang="en-US" dirty="0"/>
              <a:t>WSU Extension </a:t>
            </a:r>
            <a:endParaRPr lang="en-US" sz="4800" dirty="0"/>
          </a:p>
          <a:p>
            <a:pPr algn="ctr" defTabSz="914400">
              <a:lnSpc>
                <a:spcPct val="90000"/>
              </a:lnSpc>
              <a:defRPr sz="2400">
                <a:latin typeface="Arial"/>
                <a:ea typeface="Arial"/>
                <a:cs typeface="Arial"/>
                <a:sym typeface="Arial"/>
              </a:defRPr>
            </a:pPr>
            <a:r>
              <a:rPr lang="en-US" dirty="0"/>
              <a:t>Master Gardener Program </a:t>
            </a:r>
          </a:p>
        </p:txBody>
      </p:sp>
      <p:pic>
        <p:nvPicPr>
          <p:cNvPr id="107" name="LOGOS (Final).png" descr="WSU Extension Master Gardener reviewed and approved badge."/>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850157" y="5398924"/>
            <a:ext cx="1255035" cy="1255035"/>
          </a:xfrm>
          <a:prstGeom prst="rect">
            <a:avLst/>
          </a:prstGeom>
          <a:ln w="12700">
            <a:miter lim="400000"/>
          </a:ln>
        </p:spPr>
      </p:pic>
      <p:pic>
        <p:nvPicPr>
          <p:cNvPr id="101" name="Picture 6">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61486" y="5523060"/>
            <a:ext cx="1054609" cy="1054609"/>
          </a:xfrm>
          <a:prstGeom prst="rect">
            <a:avLst/>
          </a:prstGeom>
          <a:ln w="12700">
            <a:miter lim="400000"/>
          </a:ln>
        </p:spPr>
      </p:pic>
      <p:sp>
        <p:nvSpPr>
          <p:cNvPr id="95" name="Rectangle 7">
            <a:extLst>
              <a:ext uri="{C183D7F6-B498-43B3-948B-1728B52AA6E4}">
                <adec:decorative xmlns:adec="http://schemas.microsoft.com/office/drawing/2017/decorative" val="1"/>
              </a:ext>
            </a:extLst>
          </p:cNvPr>
          <p:cNvSpPr/>
          <p:nvPr/>
        </p:nvSpPr>
        <p:spPr>
          <a:xfrm>
            <a:off x="7947808" y="3251144"/>
            <a:ext cx="1481959" cy="45721"/>
          </a:xfrm>
          <a:prstGeom prst="rect">
            <a:avLst/>
          </a:prstGeom>
          <a:blipFill>
            <a:blip r:embed="rId8"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solidFill>
                  <a:srgbClr val="FF0000"/>
                </a:solidFill>
              </a:defRPr>
            </a:pPr>
            <a:endParaRPr/>
          </a:p>
        </p:txBody>
      </p:sp>
      <p:grpSp>
        <p:nvGrpSpPr>
          <p:cNvPr id="98" name="Rectangle 9">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96" name="Rectangle"/>
            <p:cNvSpPr/>
            <p:nvPr/>
          </p:nvSpPr>
          <p:spPr>
            <a:xfrm>
              <a:off x="0" y="127000"/>
              <a:ext cx="12192000" cy="91441"/>
            </a:xfrm>
            <a:prstGeom prst="rect">
              <a:avLst/>
            </a:prstGeom>
            <a:blipFill rotWithShape="1">
              <a:blip r:embed="rId9">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7"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108" name="CC-001">
            <a:extLst>
              <a:ext uri="{C183D7F6-B498-43B3-948B-1728B52AA6E4}">
                <adec:decorative xmlns:adec="http://schemas.microsoft.com/office/drawing/2017/decorative" val="1"/>
              </a:ext>
            </a:extLst>
          </p:cNvPr>
          <p:cNvSpPr txBox="1"/>
          <p:nvPr/>
        </p:nvSpPr>
        <p:spPr>
          <a:xfrm>
            <a:off x="11206796" y="6466980"/>
            <a:ext cx="541756"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a:latin typeface="+mn-lt"/>
                <a:ea typeface="+mn-ea"/>
                <a:cs typeface="+mn-cs"/>
                <a:sym typeface="Helvetica"/>
              </a:defRPr>
            </a:lvl1pPr>
          </a:lstStyle>
          <a:p>
            <a:r>
              <a:t>CC-001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ctrTitle"/>
          </p:nvPr>
        </p:nvSpPr>
        <p:spPr>
          <a:xfrm>
            <a:off x="419100" y="491427"/>
            <a:ext cx="4613722" cy="918055"/>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Photosynthesis!</a:t>
            </a:r>
          </a:p>
        </p:txBody>
      </p:sp>
      <p:sp>
        <p:nvSpPr>
          <p:cNvPr id="200" name="Rectangle 7">
            <a:extLst>
              <a:ext uri="{C183D7F6-B498-43B3-948B-1728B52AA6E4}">
                <adec:decorative xmlns:adec="http://schemas.microsoft.com/office/drawing/2017/decorative" val="1"/>
              </a:ext>
            </a:extLst>
          </p:cNvPr>
          <p:cNvSpPr/>
          <p:nvPr/>
        </p:nvSpPr>
        <p:spPr>
          <a:xfrm>
            <a:off x="491301" y="1265690"/>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203"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201"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2"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205" name="Subtitle 2"/>
          <p:cNvSpPr txBox="1"/>
          <p:nvPr/>
        </p:nvSpPr>
        <p:spPr>
          <a:xfrm>
            <a:off x="410605" y="1374013"/>
            <a:ext cx="4460881" cy="792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2400">
                <a:solidFill>
                  <a:srgbClr val="626E74"/>
                </a:solidFill>
                <a:latin typeface="Arial"/>
                <a:ea typeface="Arial"/>
                <a:cs typeface="Arial"/>
                <a:sym typeface="Arial"/>
              </a:defRPr>
            </a:pPr>
            <a:r>
              <a:t>Changes CO</a:t>
            </a:r>
            <a:r>
              <a:rPr sz="1800"/>
              <a:t>2</a:t>
            </a:r>
            <a:r>
              <a:t> from gas into carbon that can be stored:</a:t>
            </a:r>
          </a:p>
        </p:txBody>
      </p:sp>
      <p:sp>
        <p:nvSpPr>
          <p:cNvPr id="206" name="Subtitle 2"/>
          <p:cNvSpPr txBox="1"/>
          <p:nvPr/>
        </p:nvSpPr>
        <p:spPr>
          <a:xfrm>
            <a:off x="404045" y="2459550"/>
            <a:ext cx="4967785" cy="3129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Plants convert CO</a:t>
            </a:r>
            <a:r>
              <a:rPr sz="1800"/>
              <a:t>2</a:t>
            </a:r>
            <a:r>
              <a:t> to carbohydrates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 70%* to feed above ground trunk, branches, leaves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 30% ‘exudates’ from roots to accelerate….</a:t>
            </a:r>
          </a:p>
        </p:txBody>
      </p:sp>
      <p:sp>
        <p:nvSpPr>
          <p:cNvPr id="208" name="*What Your Food Ate by David Montgomery &amp; Anne Bickle"/>
          <p:cNvSpPr txBox="1"/>
          <p:nvPr/>
        </p:nvSpPr>
        <p:spPr>
          <a:xfrm>
            <a:off x="227208" y="6381195"/>
            <a:ext cx="4026358"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latin typeface="Arial"/>
                <a:ea typeface="Arial"/>
                <a:cs typeface="Arial"/>
                <a:sym typeface="Arial"/>
              </a:defRPr>
            </a:lvl1pPr>
          </a:lstStyle>
          <a:p>
            <a:r>
              <a:t>*What Your Food Ate by David Montgomery &amp; Anne Bickle</a:t>
            </a:r>
          </a:p>
        </p:txBody>
      </p:sp>
      <p:pic>
        <p:nvPicPr>
          <p:cNvPr id="198" name="image9.png" descr="graphic of a sunflower drawing depicting how photosynthesis changes carbon dioxide from gas into carbon that can be stor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2073" y="5420"/>
            <a:ext cx="6766657" cy="6766657"/>
          </a:xfrm>
          <a:prstGeom prst="rect">
            <a:avLst/>
          </a:prstGeom>
          <a:ln w="12700">
            <a:miter lim="400000"/>
          </a:ln>
        </p:spPr>
      </p:pic>
      <p:sp>
        <p:nvSpPr>
          <p:cNvPr id="207" name="Illustration credit: https://en.wikipedia.org/wiki/Photosynthesis"/>
          <p:cNvSpPr txBox="1"/>
          <p:nvPr/>
        </p:nvSpPr>
        <p:spPr>
          <a:xfrm>
            <a:off x="6336953" y="6503282"/>
            <a:ext cx="4916896"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FFFFFF"/>
                </a:solidFill>
                <a:latin typeface="Arial"/>
                <a:ea typeface="Arial"/>
                <a:cs typeface="Arial"/>
                <a:sym typeface="Arial"/>
              </a:defRPr>
            </a:lvl1pPr>
          </a:lstStyle>
          <a:p>
            <a:r>
              <a:t>Illustration credit: https://en.wikipedia.org/wiki/Photosynthesis</a:t>
            </a:r>
          </a:p>
        </p:txBody>
      </p:sp>
      <p:pic>
        <p:nvPicPr>
          <p:cNvPr id="204"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41796" y="5923391"/>
            <a:ext cx="729697" cy="72969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 y="-70177"/>
            <a:ext cx="12192001" cy="6858001"/>
          </a:xfrm>
          <a:prstGeom prst="rect">
            <a:avLst/>
          </a:prstGeom>
          <a:ln w="12700">
            <a:miter lim="400000"/>
          </a:ln>
        </p:spPr>
      </p:pic>
      <p:sp>
        <p:nvSpPr>
          <p:cNvPr id="213" name="Title 1"/>
          <p:cNvSpPr txBox="1">
            <a:spLocks noGrp="1"/>
          </p:cNvSpPr>
          <p:nvPr>
            <p:ph type="ctrTitle"/>
          </p:nvPr>
        </p:nvSpPr>
        <p:spPr>
          <a:xfrm>
            <a:off x="227208" y="491427"/>
            <a:ext cx="5706229" cy="1645923"/>
          </a:xfrm>
          <a:prstGeom prst="rect">
            <a:avLst/>
          </a:prstGeom>
        </p:spPr>
        <p:txBody>
          <a:bodyPr lIns="0" tIns="0" rIns="0" bIns="0" anchor="t"/>
          <a:lstStyle>
            <a:lvl1pPr algn="l">
              <a:defRPr sz="5000" spc="-166">
                <a:solidFill>
                  <a:srgbClr val="404040"/>
                </a:solidFill>
                <a:latin typeface="Carlito"/>
                <a:ea typeface="Carlito"/>
                <a:cs typeface="Carlito"/>
                <a:sym typeface="Carlito"/>
              </a:defRPr>
            </a:lvl1pPr>
          </a:lstStyle>
          <a:p>
            <a:r>
              <a:rPr dirty="0"/>
              <a:t>The Soil Food Web:</a:t>
            </a:r>
          </a:p>
        </p:txBody>
      </p:sp>
      <p:sp>
        <p:nvSpPr>
          <p:cNvPr id="214" name="Rectangle 7">
            <a:extLst>
              <a:ext uri="{C183D7F6-B498-43B3-948B-1728B52AA6E4}">
                <adec:decorative xmlns:adec="http://schemas.microsoft.com/office/drawing/2017/decorative" val="1"/>
              </a:ext>
            </a:extLst>
          </p:cNvPr>
          <p:cNvSpPr/>
          <p:nvPr/>
        </p:nvSpPr>
        <p:spPr>
          <a:xfrm>
            <a:off x="352454" y="1163427"/>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217"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215"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6"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218"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41796" y="5923391"/>
            <a:ext cx="729697" cy="729697"/>
          </a:xfrm>
          <a:prstGeom prst="rect">
            <a:avLst/>
          </a:prstGeom>
          <a:ln w="12700">
            <a:miter lim="400000"/>
          </a:ln>
        </p:spPr>
      </p:pic>
      <p:sp>
        <p:nvSpPr>
          <p:cNvPr id="219" name="Subtitle 2"/>
          <p:cNvSpPr txBox="1"/>
          <p:nvPr/>
        </p:nvSpPr>
        <p:spPr>
          <a:xfrm>
            <a:off x="154070" y="1592845"/>
            <a:ext cx="4733315" cy="742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00"/>
              </a:spcBef>
              <a:defRPr sz="2200">
                <a:solidFill>
                  <a:srgbClr val="626E74"/>
                </a:solidFill>
                <a:latin typeface="Arial"/>
                <a:ea typeface="Arial"/>
                <a:cs typeface="Arial"/>
                <a:sym typeface="Arial"/>
              </a:defRPr>
            </a:lvl1pPr>
          </a:lstStyle>
          <a:p>
            <a:r>
              <a:t>Organisms in/on the soil comprise ~59%* of all life on earth:</a:t>
            </a:r>
          </a:p>
        </p:txBody>
      </p:sp>
      <p:sp>
        <p:nvSpPr>
          <p:cNvPr id="220" name="Subtitle 2"/>
          <p:cNvSpPr txBox="1"/>
          <p:nvPr/>
        </p:nvSpPr>
        <p:spPr>
          <a:xfrm>
            <a:off x="290420" y="2769212"/>
            <a:ext cx="4460615" cy="2073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Insects, earthworms, nematodes, springtails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Bacteria</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Fungi</a:t>
            </a:r>
          </a:p>
        </p:txBody>
      </p:sp>
      <p:sp>
        <p:nvSpPr>
          <p:cNvPr id="221" name="Subtitle 2"/>
          <p:cNvSpPr txBox="1"/>
          <p:nvPr/>
        </p:nvSpPr>
        <p:spPr>
          <a:xfrm>
            <a:off x="289449" y="5474186"/>
            <a:ext cx="4185841" cy="76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200"/>
              </a:spcBef>
              <a:defRPr sz="2200">
                <a:solidFill>
                  <a:srgbClr val="626E74"/>
                </a:solidFill>
                <a:latin typeface="Arial"/>
                <a:ea typeface="Arial"/>
                <a:cs typeface="Arial"/>
                <a:sym typeface="Arial"/>
              </a:defRPr>
            </a:pPr>
            <a:r>
              <a:t>Once fed, these organisms</a:t>
            </a:r>
          </a:p>
          <a:p>
            <a:pPr algn="ctr">
              <a:spcBef>
                <a:spcPts val="200"/>
              </a:spcBef>
              <a:defRPr sz="2200">
                <a:solidFill>
                  <a:srgbClr val="626E74"/>
                </a:solidFill>
                <a:latin typeface="Arial"/>
                <a:ea typeface="Arial"/>
                <a:cs typeface="Arial"/>
                <a:sym typeface="Arial"/>
              </a:defRPr>
            </a:pPr>
            <a:r>
              <a:t>‘Do what living things do’</a:t>
            </a:r>
          </a:p>
        </p:txBody>
      </p:sp>
      <p:sp>
        <p:nvSpPr>
          <p:cNvPr id="222" name="*Growing a Revolution by David Montgomery"/>
          <p:cNvSpPr txBox="1"/>
          <p:nvPr/>
        </p:nvSpPr>
        <p:spPr>
          <a:xfrm>
            <a:off x="227208" y="6381195"/>
            <a:ext cx="3145072"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latin typeface="Arial"/>
                <a:ea typeface="Arial"/>
                <a:cs typeface="Arial"/>
                <a:sym typeface="Arial"/>
              </a:defRPr>
            </a:pPr>
            <a:r>
              <a:t>*</a:t>
            </a:r>
            <a:r>
              <a:rPr i="1"/>
              <a:t>Growing a Revolution</a:t>
            </a:r>
            <a:r>
              <a:t> by David Montgomery</a:t>
            </a:r>
          </a:p>
        </p:txBody>
      </p:sp>
      <p:pic>
        <p:nvPicPr>
          <p:cNvPr id="223" name="Soil_food_webUSDA.jpg" descr="A diagram showing the relationships between soil food web, plants, organic matter, and birds and mammals.&#10;&#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7041" y="214642"/>
            <a:ext cx="7172905" cy="642871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13626"/>
            <a:ext cx="12192001" cy="6858001"/>
          </a:xfrm>
          <a:prstGeom prst="rect">
            <a:avLst/>
          </a:prstGeom>
          <a:ln w="12700">
            <a:miter lim="400000"/>
          </a:ln>
        </p:spPr>
      </p:pic>
      <p:sp>
        <p:nvSpPr>
          <p:cNvPr id="228" name="Title 1"/>
          <p:cNvSpPr txBox="1">
            <a:spLocks noGrp="1"/>
          </p:cNvSpPr>
          <p:nvPr>
            <p:ph type="ctrTitle"/>
          </p:nvPr>
        </p:nvSpPr>
        <p:spPr>
          <a:xfrm>
            <a:off x="290809" y="420835"/>
            <a:ext cx="10239437" cy="792669"/>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t>Adding plants &amp; compost: </a:t>
            </a:r>
          </a:p>
        </p:txBody>
      </p:sp>
      <p:grpSp>
        <p:nvGrpSpPr>
          <p:cNvPr id="231"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229"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0"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238" name="pexels-photomix-company-1002703.jpg" descr="A close-up of a young plant with 4 leaves.&#10;&#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62623"/>
            <a:ext cx="6188508" cy="5329853"/>
          </a:xfrm>
          <a:prstGeom prst="rect">
            <a:avLst/>
          </a:prstGeom>
          <a:ln w="12700">
            <a:miter lim="400000"/>
          </a:ln>
        </p:spPr>
      </p:pic>
      <p:sp>
        <p:nvSpPr>
          <p:cNvPr id="239" name="Photo credit: pexels-photomix-company-1002703"/>
          <p:cNvSpPr txBox="1"/>
          <p:nvPr/>
        </p:nvSpPr>
        <p:spPr>
          <a:xfrm>
            <a:off x="1392702" y="6456222"/>
            <a:ext cx="3424943"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FFFFFF"/>
                </a:solidFill>
                <a:latin typeface="Arial"/>
                <a:ea typeface="Arial"/>
                <a:cs typeface="Arial"/>
                <a:sym typeface="Arial"/>
              </a:defRPr>
            </a:lvl1pPr>
          </a:lstStyle>
          <a:p>
            <a:r>
              <a:t>Photo credit: pexels-photomix-company-1002703</a:t>
            </a:r>
          </a:p>
        </p:txBody>
      </p:sp>
      <p:sp>
        <p:nvSpPr>
          <p:cNvPr id="233" name="Subtitle 2"/>
          <p:cNvSpPr txBox="1"/>
          <p:nvPr/>
        </p:nvSpPr>
        <p:spPr>
          <a:xfrm>
            <a:off x="7293323" y="2181552"/>
            <a:ext cx="4635253" cy="1658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spcBef>
                <a:spcPts val="200"/>
              </a:spcBef>
              <a:buClr>
                <a:srgbClr val="C00000"/>
              </a:buClr>
              <a:buSzPct val="100000"/>
              <a:buChar char="▪"/>
              <a:defRPr sz="2400">
                <a:solidFill>
                  <a:srgbClr val="626E74"/>
                </a:solidFill>
                <a:latin typeface="Arial"/>
                <a:ea typeface="Arial"/>
                <a:cs typeface="Arial"/>
                <a:sym typeface="Arial"/>
              </a:defRPr>
            </a:pPr>
            <a:r>
              <a:t>Builds &amp; stores carbon in your soil and plants.</a:t>
            </a:r>
          </a:p>
          <a:p>
            <a:pPr marL="342900" indent="-342900">
              <a:lnSpc>
                <a:spcPct val="130000"/>
              </a:lnSpc>
              <a:spcBef>
                <a:spcPts val="200"/>
              </a:spcBef>
              <a:buClr>
                <a:srgbClr val="C00000"/>
              </a:buClr>
              <a:buSzPct val="100000"/>
              <a:buChar char="▪"/>
              <a:defRPr sz="2400">
                <a:solidFill>
                  <a:srgbClr val="626E74"/>
                </a:solidFill>
                <a:latin typeface="Arial"/>
                <a:ea typeface="Arial"/>
                <a:cs typeface="Arial"/>
                <a:sym typeface="Arial"/>
              </a:defRPr>
            </a:pPr>
            <a:r>
              <a:t>Above ground (~40%)</a:t>
            </a:r>
            <a:endParaRPr sz="2800">
              <a:solidFill>
                <a:srgbClr val="E9E9E9"/>
              </a:solidFill>
            </a:endParaRPr>
          </a:p>
          <a:p>
            <a:pPr marL="342900" indent="-342900">
              <a:lnSpc>
                <a:spcPct val="130000"/>
              </a:lnSpc>
              <a:spcBef>
                <a:spcPts val="200"/>
              </a:spcBef>
              <a:buClr>
                <a:srgbClr val="C00000"/>
              </a:buClr>
              <a:buSzPct val="100000"/>
              <a:buChar char="▪"/>
              <a:defRPr sz="2400">
                <a:solidFill>
                  <a:srgbClr val="626E74"/>
                </a:solidFill>
                <a:latin typeface="Arial"/>
                <a:ea typeface="Arial"/>
                <a:cs typeface="Arial"/>
                <a:sym typeface="Arial"/>
              </a:defRPr>
            </a:pPr>
            <a:r>
              <a:t>In the ground (~60%)</a:t>
            </a:r>
          </a:p>
        </p:txBody>
      </p:sp>
      <p:pic>
        <p:nvPicPr>
          <p:cNvPr id="234"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3032" y="5945193"/>
            <a:ext cx="729697" cy="729697"/>
          </a:xfrm>
          <a:prstGeom prst="rect">
            <a:avLst/>
          </a:prstGeom>
          <a:ln w="12700">
            <a:miter lim="400000"/>
          </a:ln>
        </p:spPr>
      </p:pic>
      <p:sp>
        <p:nvSpPr>
          <p:cNvPr id="235" name="Subtitle 2"/>
          <p:cNvSpPr txBox="1"/>
          <p:nvPr/>
        </p:nvSpPr>
        <p:spPr>
          <a:xfrm>
            <a:off x="7244291" y="4206228"/>
            <a:ext cx="4733316" cy="1148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2400">
                <a:solidFill>
                  <a:srgbClr val="626E74"/>
                </a:solidFill>
                <a:latin typeface="Arial"/>
                <a:ea typeface="Arial"/>
                <a:cs typeface="Arial"/>
                <a:sym typeface="Arial"/>
              </a:defRPr>
            </a:pPr>
            <a:r>
              <a:rPr u="sng"/>
              <a:t>Strategy</a:t>
            </a:r>
            <a:r>
              <a:t>: accelerate &amp; maximize these processes to the extent your yard will allow.</a:t>
            </a:r>
          </a:p>
        </p:txBody>
      </p:sp>
      <p:sp>
        <p:nvSpPr>
          <p:cNvPr id="236" name="*Growing a Revolution by David Montgomery"/>
          <p:cNvSpPr txBox="1"/>
          <p:nvPr/>
        </p:nvSpPr>
        <p:spPr>
          <a:xfrm>
            <a:off x="7918688" y="6456222"/>
            <a:ext cx="3145072"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latin typeface="Arial"/>
                <a:ea typeface="Arial"/>
                <a:cs typeface="Arial"/>
                <a:sym typeface="Arial"/>
              </a:defRPr>
            </a:pPr>
            <a:r>
              <a:t>*</a:t>
            </a:r>
            <a:r>
              <a:rPr i="1"/>
              <a:t>Growing a Revolution</a:t>
            </a:r>
            <a:r>
              <a:t> by David Montgomery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13626"/>
            <a:ext cx="12192001" cy="6858001"/>
          </a:xfrm>
          <a:prstGeom prst="rect">
            <a:avLst/>
          </a:prstGeom>
          <a:ln w="12700">
            <a:miter lim="400000"/>
          </a:ln>
        </p:spPr>
      </p:pic>
      <p:sp>
        <p:nvSpPr>
          <p:cNvPr id="244" name="Title 1"/>
          <p:cNvSpPr txBox="1">
            <a:spLocks noGrp="1"/>
          </p:cNvSpPr>
          <p:nvPr>
            <p:ph type="ctrTitle"/>
          </p:nvPr>
        </p:nvSpPr>
        <p:spPr>
          <a:xfrm>
            <a:off x="884235" y="468702"/>
            <a:ext cx="9875614" cy="729697"/>
          </a:xfrm>
          <a:prstGeom prst="rect">
            <a:avLst/>
          </a:prstGeom>
        </p:spPr>
        <p:txBody>
          <a:bodyPr lIns="0" tIns="0" rIns="0" bIns="0" anchor="t">
            <a:normAutofit fontScale="90000"/>
          </a:bodyPr>
          <a:lstStyle>
            <a:lvl1pPr algn="l" defTabSz="859536">
              <a:defRPr sz="5640" spc="-188">
                <a:solidFill>
                  <a:srgbClr val="404040"/>
                </a:solidFill>
                <a:latin typeface="Carlito"/>
                <a:ea typeface="Carlito"/>
                <a:cs typeface="Carlito"/>
                <a:sym typeface="Carlito"/>
              </a:defRPr>
            </a:lvl1pPr>
          </a:lstStyle>
          <a:p>
            <a:r>
              <a:t>173 Year Global Average Temps</a:t>
            </a:r>
          </a:p>
        </p:txBody>
      </p:sp>
      <p:sp>
        <p:nvSpPr>
          <p:cNvPr id="245" name="Rectangle 7">
            <a:extLst>
              <a:ext uri="{C183D7F6-B498-43B3-948B-1728B52AA6E4}">
                <adec:decorative xmlns:adec="http://schemas.microsoft.com/office/drawing/2017/decorative" val="1"/>
              </a:ext>
            </a:extLst>
          </p:cNvPr>
          <p:cNvSpPr/>
          <p:nvPr/>
        </p:nvSpPr>
        <p:spPr>
          <a:xfrm>
            <a:off x="990927" y="1073144"/>
            <a:ext cx="848513" cy="6698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248"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246"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7"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250" name="Picture 13" descr="Picture 1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12767" y="5582515"/>
            <a:ext cx="729697" cy="729697"/>
          </a:xfrm>
          <a:prstGeom prst="rect">
            <a:avLst/>
          </a:prstGeom>
          <a:ln w="12700">
            <a:miter lim="400000"/>
          </a:ln>
        </p:spPr>
      </p:pic>
      <p:pic>
        <p:nvPicPr>
          <p:cNvPr id="251" name="image13.png" descr="A graph from NOAA showing global land and ocean June temperature anomalies from 1850 to 2023&#10;&#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70925" y="1571858"/>
            <a:ext cx="11489290" cy="5054376"/>
          </a:xfrm>
          <a:prstGeom prst="rect">
            <a:avLst/>
          </a:prstGeom>
          <a:ln w="12700">
            <a:miter lim="400000"/>
          </a:ln>
        </p:spPr>
      </p:pic>
      <p:sp>
        <p:nvSpPr>
          <p:cNvPr id="252" name="National Centers for Environmental Information"/>
          <p:cNvSpPr txBox="1"/>
          <p:nvPr/>
        </p:nvSpPr>
        <p:spPr>
          <a:xfrm>
            <a:off x="4321797" y="6343758"/>
            <a:ext cx="3387391"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u="sng">
                <a:solidFill>
                  <a:srgbClr val="0563C1"/>
                </a:solidFill>
                <a:uFill>
                  <a:solidFill>
                    <a:srgbClr val="0563C1"/>
                  </a:solidFill>
                </a:uFill>
                <a:latin typeface="Arial"/>
                <a:ea typeface="Arial"/>
                <a:cs typeface="Arial"/>
                <a:sym typeface="Arial"/>
                <a:hlinkClick r:id="rId8"/>
              </a:defRPr>
            </a:lvl1pPr>
          </a:lstStyle>
          <a:p>
            <a:pPr>
              <a:defRPr u="none">
                <a:solidFill>
                  <a:srgbClr val="000000"/>
                </a:solidFill>
                <a:uFillTx/>
              </a:defRPr>
            </a:pPr>
            <a:r>
              <a:rPr u="sng">
                <a:solidFill>
                  <a:srgbClr val="0563C1"/>
                </a:solidFill>
                <a:uFill>
                  <a:solidFill>
                    <a:srgbClr val="0563C1"/>
                  </a:solidFill>
                </a:uFill>
                <a:hlinkClick r:id="rId8"/>
              </a:rPr>
              <a:t>National Centers for Environmental Information</a:t>
            </a:r>
          </a:p>
        </p:txBody>
      </p:sp>
      <p:grpSp>
        <p:nvGrpSpPr>
          <p:cNvPr id="255" name="Screenshot 2023-12-17 at 5.22.01 PM.png" descr="Seattle times article on how extreme heat scorched Pacific Northwest evergreen trees dated Feb 13, 2023 to emphasize the global land and ocean temperature anomalies">
            <a:hlinkClick r:id="rId9"/>
          </p:cNvPr>
          <p:cNvGrpSpPr/>
          <p:nvPr/>
        </p:nvGrpSpPr>
        <p:grpSpPr>
          <a:xfrm>
            <a:off x="6938899" y="1119180"/>
            <a:ext cx="3519936" cy="1712610"/>
            <a:chOff x="0" y="0"/>
            <a:chExt cx="3519935" cy="1712609"/>
          </a:xfrm>
        </p:grpSpPr>
        <p:pic>
          <p:nvPicPr>
            <p:cNvPr id="254" name="Screenshot 2023-12-17 at 5.22.01 PM.png" descr="Screenshot 2023-12-17 at 5.22.01 PM.png"/>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15900" y="139700"/>
              <a:ext cx="3088136" cy="1153809"/>
            </a:xfrm>
            <a:prstGeom prst="rect">
              <a:avLst/>
            </a:prstGeom>
            <a:ln>
              <a:noFill/>
            </a:ln>
            <a:effectLst/>
          </p:spPr>
        </p:pic>
        <p:pic>
          <p:nvPicPr>
            <p:cNvPr id="253" name="Screenshot 2023-12-17 at 5.22.01 PM.png" descr="Screenshot 2023-12-17 at 5.22.01 PM.png"/>
            <p:cNvPicPr>
              <a:picLocks/>
            </p:cNvPicPr>
            <p:nvPr/>
          </p:nvPicPr>
          <p:blipFill>
            <a:blip r:embed="rId11">
              <a:extLst>
                <a:ext uri="{28A0092B-C50C-407E-A947-70E740481C1C}">
                  <a14:useLocalDpi xmlns:a14="http://schemas.microsoft.com/office/drawing/2010/main" val="0"/>
                </a:ext>
              </a:extLst>
            </a:blip>
            <a:stretch>
              <a:fillRect/>
            </a:stretch>
          </p:blipFill>
          <p:spPr>
            <a:xfrm>
              <a:off x="0" y="-1"/>
              <a:ext cx="3519936" cy="1712610"/>
            </a:xfrm>
            <a:prstGeom prst="rect">
              <a:avLst/>
            </a:prstGeom>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icture 13" descr="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sp>
        <p:nvSpPr>
          <p:cNvPr id="260" name="Title 1"/>
          <p:cNvSpPr txBox="1">
            <a:spLocks noGrp="1"/>
          </p:cNvSpPr>
          <p:nvPr>
            <p:ph type="ctrTitle"/>
          </p:nvPr>
        </p:nvSpPr>
        <p:spPr>
          <a:xfrm>
            <a:off x="1530675" y="2027928"/>
            <a:ext cx="9298477" cy="914401"/>
          </a:xfrm>
          <a:prstGeom prst="rect">
            <a:avLst/>
          </a:prstGeom>
        </p:spPr>
        <p:txBody>
          <a:bodyPr lIns="0" tIns="0" rIns="0" bIns="0"/>
          <a:lstStyle>
            <a:lvl1pPr algn="l">
              <a:defRPr sz="5000">
                <a:solidFill>
                  <a:srgbClr val="AA0D35"/>
                </a:solidFill>
                <a:latin typeface="Carlito"/>
                <a:ea typeface="Carlito"/>
                <a:cs typeface="Carlito"/>
                <a:sym typeface="Carlito"/>
              </a:defRPr>
            </a:lvl1pPr>
          </a:lstStyle>
          <a:p>
            <a:r>
              <a:t>Designing &amp; Maintaining your lawn</a:t>
            </a:r>
          </a:p>
        </p:txBody>
      </p:sp>
      <p:grpSp>
        <p:nvGrpSpPr>
          <p:cNvPr id="263"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261"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2"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264" name="Picture 8" descr="Picture 8"/>
          <p:cNvPicPr>
            <a:picLocks noChangeAspect="1"/>
          </p:cNvPicPr>
          <p:nvPr/>
        </p:nvPicPr>
        <p:blipFill>
          <a:blip r:embed="rId5" cstate="screen">
            <a:alphaModFix amt="70000"/>
            <a:extLst>
              <a:ext uri="{28A0092B-C50C-407E-A947-70E740481C1C}">
                <a14:useLocalDpi xmlns:a14="http://schemas.microsoft.com/office/drawing/2010/main" val="0"/>
              </a:ext>
            </a:extLst>
          </a:blip>
          <a:stretch>
            <a:fillRect/>
          </a:stretch>
        </p:blipFill>
        <p:spPr>
          <a:xfrm>
            <a:off x="11319633" y="136185"/>
            <a:ext cx="729697" cy="729698"/>
          </a:xfrm>
          <a:prstGeom prst="rect">
            <a:avLst/>
          </a:prstGeom>
          <a:ln w="12700">
            <a:miter lim="400000"/>
          </a:ln>
        </p:spPr>
      </p:pic>
      <p:sp>
        <p:nvSpPr>
          <p:cNvPr id="265" name="Title 1"/>
          <p:cNvSpPr txBox="1"/>
          <p:nvPr/>
        </p:nvSpPr>
        <p:spPr>
          <a:xfrm>
            <a:off x="3002838" y="3160924"/>
            <a:ext cx="6354150" cy="536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14400">
              <a:lnSpc>
                <a:spcPct val="90000"/>
              </a:lnSpc>
              <a:defRPr sz="3300" i="1">
                <a:solidFill>
                  <a:srgbClr val="AA0D35"/>
                </a:solidFill>
                <a:latin typeface="Carlito"/>
                <a:ea typeface="Carlito"/>
                <a:cs typeface="Carlito"/>
                <a:sym typeface="Carlito"/>
              </a:defRPr>
            </a:pPr>
            <a:r>
              <a:rPr u="sng"/>
              <a:t>Primary Strategy</a:t>
            </a:r>
            <a:r>
              <a:t>: expend less CO2</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
          <p:cNvSpPr txBox="1">
            <a:spLocks noGrp="1"/>
          </p:cNvSpPr>
          <p:nvPr>
            <p:ph type="ctrTitle"/>
          </p:nvPr>
        </p:nvSpPr>
        <p:spPr>
          <a:xfrm>
            <a:off x="461247" y="414622"/>
            <a:ext cx="6278457" cy="1041356"/>
          </a:xfrm>
          <a:prstGeom prst="rect">
            <a:avLst/>
          </a:prstGeom>
        </p:spPr>
        <p:txBody>
          <a:bodyPr lIns="0" tIns="0" rIns="0" bIns="0" anchor="t"/>
          <a:lstStyle>
            <a:lvl1pPr algn="l">
              <a:defRPr i="1" spc="-200">
                <a:solidFill>
                  <a:srgbClr val="404040"/>
                </a:solidFill>
                <a:latin typeface="Carlito"/>
                <a:ea typeface="Carlito"/>
                <a:cs typeface="Carlito"/>
                <a:sym typeface="Carlito"/>
              </a:defRPr>
            </a:lvl1pPr>
          </a:lstStyle>
          <a:p>
            <a:r>
              <a:t>“Get rid of your lawn”</a:t>
            </a:r>
          </a:p>
        </p:txBody>
      </p:sp>
      <p:sp>
        <p:nvSpPr>
          <p:cNvPr id="277" name="Subtitle 2"/>
          <p:cNvSpPr txBox="1"/>
          <p:nvPr/>
        </p:nvSpPr>
        <p:spPr>
          <a:xfrm>
            <a:off x="923420" y="1510714"/>
            <a:ext cx="5354111" cy="5018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Why?</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 40 million acres</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Monoculture</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Over-watered</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Too many chemicals</a:t>
            </a:r>
          </a:p>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But</a:t>
            </a:r>
            <a:endParaRPr>
              <a:solidFill>
                <a:srgbClr val="E9E9E9"/>
              </a:solidFill>
            </a:endParaRP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‘American Dream’</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It </a:t>
            </a:r>
            <a:r>
              <a:rPr i="1"/>
              <a:t>does</a:t>
            </a:r>
            <a:r>
              <a:t> store carbon</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Can be maintained responsibly</a:t>
            </a:r>
          </a:p>
        </p:txBody>
      </p:sp>
      <p:pic>
        <p:nvPicPr>
          <p:cNvPr id="270" name="image5.jpeg" descr="A well manicured lawn with rocks and bushes&#10;&#10;"/>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809794" y="-8688"/>
            <a:ext cx="5362236" cy="6766561"/>
          </a:xfrm>
          <a:prstGeom prst="rect">
            <a:avLst/>
          </a:prstGeom>
          <a:ln w="12700">
            <a:miter lim="400000"/>
          </a:ln>
        </p:spPr>
      </p:pic>
      <p:sp>
        <p:nvSpPr>
          <p:cNvPr id="278" name="Photo credit: Teresa Casson (EMG) 2023"/>
          <p:cNvSpPr txBox="1"/>
          <p:nvPr/>
        </p:nvSpPr>
        <p:spPr>
          <a:xfrm>
            <a:off x="8211913" y="6467044"/>
            <a:ext cx="3191867" cy="276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solidFill>
                  <a:srgbClr val="FFFFFF"/>
                </a:solidFill>
                <a:latin typeface="Arial"/>
                <a:ea typeface="Arial"/>
                <a:cs typeface="Arial"/>
                <a:sym typeface="Arial"/>
              </a:defRPr>
            </a:lvl1pPr>
          </a:lstStyle>
          <a:p>
            <a:r>
              <a:t>Photo credit: Teresa Casson (EMG) 2023</a:t>
            </a:r>
          </a:p>
        </p:txBody>
      </p:sp>
      <p:sp>
        <p:nvSpPr>
          <p:cNvPr id="272" name="Rectangle 7">
            <a:extLst>
              <a:ext uri="{C183D7F6-B498-43B3-948B-1728B52AA6E4}">
                <adec:decorative xmlns:adec="http://schemas.microsoft.com/office/drawing/2017/decorative" val="1"/>
              </a:ext>
            </a:extLst>
          </p:cNvPr>
          <p:cNvSpPr/>
          <p:nvPr/>
        </p:nvSpPr>
        <p:spPr>
          <a:xfrm>
            <a:off x="840237" y="1123823"/>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275"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273"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4"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276"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19071" y="5900666"/>
            <a:ext cx="729697" cy="72969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1"/>
          <p:cNvSpPr txBox="1">
            <a:spLocks noGrp="1"/>
          </p:cNvSpPr>
          <p:nvPr>
            <p:ph type="ctrTitle"/>
          </p:nvPr>
        </p:nvSpPr>
        <p:spPr>
          <a:xfrm>
            <a:off x="1143000" y="491427"/>
            <a:ext cx="3675647" cy="866169"/>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If it stays:</a:t>
            </a:r>
          </a:p>
        </p:txBody>
      </p:sp>
      <p:sp>
        <p:nvSpPr>
          <p:cNvPr id="284" name="Rectangle 7">
            <a:extLst>
              <a:ext uri="{C183D7F6-B498-43B3-948B-1728B52AA6E4}">
                <adec:decorative xmlns:adec="http://schemas.microsoft.com/office/drawing/2017/decorative" val="1"/>
              </a:ext>
            </a:extLst>
          </p:cNvPr>
          <p:cNvSpPr/>
          <p:nvPr/>
        </p:nvSpPr>
        <p:spPr>
          <a:xfrm>
            <a:off x="1260651" y="1214724"/>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287"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285"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6"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289" name="Subtitle 2"/>
          <p:cNvSpPr txBox="1"/>
          <p:nvPr/>
        </p:nvSpPr>
        <p:spPr>
          <a:xfrm>
            <a:off x="1116583" y="2181104"/>
            <a:ext cx="4967785" cy="1744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Minimize ‘carbon inputs’</a:t>
            </a:r>
          </a:p>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Reduce synthetic fertilizers</a:t>
            </a:r>
          </a:p>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Optimize watering</a:t>
            </a:r>
          </a:p>
        </p:txBody>
      </p:sp>
      <p:sp>
        <p:nvSpPr>
          <p:cNvPr id="290" name="Subtitle 2"/>
          <p:cNvSpPr txBox="1"/>
          <p:nvPr/>
        </p:nvSpPr>
        <p:spPr>
          <a:xfrm>
            <a:off x="605269" y="4511320"/>
            <a:ext cx="5614074" cy="792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2400">
                <a:solidFill>
                  <a:srgbClr val="626E74"/>
                </a:solidFill>
                <a:latin typeface="Arial"/>
                <a:ea typeface="Arial"/>
                <a:cs typeface="Arial"/>
                <a:sym typeface="Arial"/>
              </a:defRPr>
            </a:pPr>
            <a:r>
              <a:t>If you want it to look like a golf course, think the rough, </a:t>
            </a:r>
            <a:r>
              <a:rPr i="1" u="sng"/>
              <a:t>not</a:t>
            </a:r>
            <a:r>
              <a:t> the putting green</a:t>
            </a:r>
          </a:p>
        </p:txBody>
      </p:sp>
      <p:sp>
        <p:nvSpPr>
          <p:cNvPr id="291" name="Subtitle 2"/>
          <p:cNvSpPr txBox="1"/>
          <p:nvPr/>
        </p:nvSpPr>
        <p:spPr>
          <a:xfrm>
            <a:off x="1512502" y="5784159"/>
            <a:ext cx="2936643" cy="37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000">
                <a:solidFill>
                  <a:srgbClr val="626E74"/>
                </a:solidFill>
                <a:latin typeface="Arial"/>
                <a:ea typeface="Arial"/>
                <a:cs typeface="Arial"/>
                <a:sym typeface="Arial"/>
              </a:defRPr>
            </a:lvl1pPr>
          </a:lstStyle>
          <a:p>
            <a:r>
              <a:t>Mow it long: 2” to 3”</a:t>
            </a:r>
          </a:p>
        </p:txBody>
      </p:sp>
      <p:pic>
        <p:nvPicPr>
          <p:cNvPr id="282" name="pexels-lucie-liz-5384083.jpg" descr="A golf course with trees and a flag&#10;&#10;"/>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6809794" y="-8688"/>
            <a:ext cx="5362236" cy="6766561"/>
          </a:xfrm>
          <a:prstGeom prst="rect">
            <a:avLst/>
          </a:prstGeom>
          <a:ln w="12700">
            <a:miter lim="400000"/>
          </a:ln>
        </p:spPr>
      </p:pic>
      <p:sp>
        <p:nvSpPr>
          <p:cNvPr id="292" name="Pho credit: pexels-lucie-liz-5384083"/>
          <p:cNvSpPr txBox="1"/>
          <p:nvPr/>
        </p:nvSpPr>
        <p:spPr>
          <a:xfrm>
            <a:off x="8015169" y="6457282"/>
            <a:ext cx="4025184"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FFFF"/>
                </a:solidFill>
                <a:latin typeface="Arial"/>
                <a:ea typeface="Arial"/>
                <a:cs typeface="Arial"/>
                <a:sym typeface="Arial"/>
              </a:defRPr>
            </a:lvl1pPr>
          </a:lstStyle>
          <a:p>
            <a:r>
              <a:t>Pho credit: pexels-lucie-liz-5384083</a:t>
            </a:r>
          </a:p>
        </p:txBody>
      </p:sp>
      <p:pic>
        <p:nvPicPr>
          <p:cNvPr id="288"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19071" y="5900666"/>
            <a:ext cx="729697" cy="729697"/>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060" y="0"/>
            <a:ext cx="12192001" cy="6858000"/>
          </a:xfrm>
          <a:prstGeom prst="rect">
            <a:avLst/>
          </a:prstGeom>
          <a:ln w="12700">
            <a:miter lim="400000"/>
          </a:ln>
        </p:spPr>
      </p:pic>
      <p:sp>
        <p:nvSpPr>
          <p:cNvPr id="298" name="Title 1"/>
          <p:cNvSpPr txBox="1">
            <a:spLocks noGrp="1"/>
          </p:cNvSpPr>
          <p:nvPr>
            <p:ph type="ctrTitle"/>
          </p:nvPr>
        </p:nvSpPr>
        <p:spPr>
          <a:xfrm>
            <a:off x="6097065" y="468702"/>
            <a:ext cx="4662784" cy="1645922"/>
          </a:xfrm>
          <a:prstGeom prst="rect">
            <a:avLst/>
          </a:prstGeom>
        </p:spPr>
        <p:txBody>
          <a:bodyPr lIns="0" tIns="0" rIns="0" bIns="0" anchor="t"/>
          <a:lstStyle>
            <a:lvl1pPr algn="l">
              <a:defRPr sz="5500" spc="-183">
                <a:solidFill>
                  <a:srgbClr val="404040"/>
                </a:solidFill>
                <a:latin typeface="Carlito"/>
                <a:ea typeface="Carlito"/>
                <a:cs typeface="Carlito"/>
                <a:sym typeface="Carlito"/>
              </a:defRPr>
            </a:lvl1pPr>
          </a:lstStyle>
          <a:p>
            <a:r>
              <a:t>Ditch the gas powered tools</a:t>
            </a:r>
          </a:p>
        </p:txBody>
      </p:sp>
      <p:pic>
        <p:nvPicPr>
          <p:cNvPr id="305" name="image20.png" descr="A diagram of a car and a lawn mower and a car and a leaf blower showing 1 hour of gas lawn mower use is the equivalent to driving 300 miles and 1 hour of leaf blower use equals 1100 miles driving&#10;&#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 y="-1650"/>
            <a:ext cx="5295076" cy="3884163"/>
          </a:xfrm>
          <a:prstGeom prst="rect">
            <a:avLst/>
          </a:prstGeom>
          <a:ln w="12700">
            <a:miter lim="400000"/>
          </a:ln>
        </p:spPr>
      </p:pic>
      <p:sp>
        <p:nvSpPr>
          <p:cNvPr id="309" name="CARB California Air Resources Board"/>
          <p:cNvSpPr txBox="1"/>
          <p:nvPr/>
        </p:nvSpPr>
        <p:spPr>
          <a:xfrm>
            <a:off x="1085528" y="3619044"/>
            <a:ext cx="2653641"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u="sng">
                <a:solidFill>
                  <a:srgbClr val="0563C1"/>
                </a:solidFill>
                <a:uFill>
                  <a:solidFill>
                    <a:srgbClr val="0563C1"/>
                  </a:solidFill>
                </a:uFill>
                <a:latin typeface="Arial"/>
                <a:ea typeface="Arial"/>
                <a:cs typeface="Arial"/>
                <a:sym typeface="Arial"/>
                <a:hlinkClick r:id="rId5"/>
              </a:defRPr>
            </a:lvl1pPr>
          </a:lstStyle>
          <a:p>
            <a:pPr>
              <a:defRPr u="none">
                <a:solidFill>
                  <a:srgbClr val="000000"/>
                </a:solidFill>
                <a:uFillTx/>
              </a:defRPr>
            </a:pPr>
            <a:r>
              <a:rPr u="sng">
                <a:solidFill>
                  <a:srgbClr val="0563C1"/>
                </a:solidFill>
                <a:uFill>
                  <a:solidFill>
                    <a:srgbClr val="0563C1"/>
                  </a:solidFill>
                </a:uFill>
                <a:hlinkClick r:id="rId5"/>
              </a:rPr>
              <a:t>CARB California Air Resources Board</a:t>
            </a:r>
          </a:p>
        </p:txBody>
      </p:sp>
      <p:pic>
        <p:nvPicPr>
          <p:cNvPr id="297" name="reel-mower-scotts-2000-20s-2-inch-classic-action-630.jpg.jpeg" descr="A person walking behind a lawn reel- mower&#10;&#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555" y="3892557"/>
            <a:ext cx="4339448" cy="2892965"/>
          </a:xfrm>
          <a:prstGeom prst="rect">
            <a:avLst/>
          </a:prstGeom>
          <a:ln w="12700">
            <a:miter lim="400000"/>
          </a:ln>
        </p:spPr>
      </p:pic>
      <p:sp>
        <p:nvSpPr>
          <p:cNvPr id="308" name="https://www.nytimes.com/wirecutter/reviews/best-reel-mower/"/>
          <p:cNvSpPr txBox="1"/>
          <p:nvPr/>
        </p:nvSpPr>
        <p:spPr>
          <a:xfrm>
            <a:off x="430322" y="6474218"/>
            <a:ext cx="4225914"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latin typeface="Arial"/>
                <a:ea typeface="Arial"/>
                <a:cs typeface="Arial"/>
                <a:sym typeface="Arial"/>
              </a:defRPr>
            </a:lvl1pPr>
          </a:lstStyle>
          <a:p>
            <a:r>
              <a:t>https://www.nytimes.com/wirecutter/reviews/best-reel-mower/</a:t>
            </a:r>
          </a:p>
        </p:txBody>
      </p:sp>
      <p:sp>
        <p:nvSpPr>
          <p:cNvPr id="304" name="Subtitle 2"/>
          <p:cNvSpPr txBox="1"/>
          <p:nvPr/>
        </p:nvSpPr>
        <p:spPr>
          <a:xfrm>
            <a:off x="6082011" y="2578813"/>
            <a:ext cx="5614073" cy="990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Trimmers, edgers &amp; blowers: electric</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Mowers: electric or reel</a:t>
            </a:r>
          </a:p>
        </p:txBody>
      </p:sp>
      <p:sp>
        <p:nvSpPr>
          <p:cNvPr id="307" name="Subtitle 2"/>
          <p:cNvSpPr txBox="1"/>
          <p:nvPr/>
        </p:nvSpPr>
        <p:spPr>
          <a:xfrm>
            <a:off x="5621420" y="4589978"/>
            <a:ext cx="5614074" cy="1199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200"/>
              </a:spcBef>
              <a:defRPr sz="2400">
                <a:solidFill>
                  <a:srgbClr val="626E74"/>
                </a:solidFill>
                <a:latin typeface="Arial"/>
                <a:ea typeface="Arial"/>
                <a:cs typeface="Arial"/>
                <a:sym typeface="Arial"/>
              </a:defRPr>
            </a:pPr>
            <a:r>
              <a:rPr dirty="0"/>
              <a:t>If you employ a Yard Service…</a:t>
            </a:r>
          </a:p>
          <a:p>
            <a:pPr algn="ctr">
              <a:spcBef>
                <a:spcPts val="200"/>
              </a:spcBef>
              <a:defRPr sz="2400">
                <a:solidFill>
                  <a:srgbClr val="626E74"/>
                </a:solidFill>
                <a:latin typeface="Arial"/>
                <a:ea typeface="Arial"/>
                <a:cs typeface="Arial"/>
                <a:sym typeface="Arial"/>
              </a:defRPr>
            </a:pPr>
            <a:r>
              <a:rPr dirty="0"/>
              <a:t>It’s time to have “</a:t>
            </a:r>
            <a:r>
              <a:rPr i="1" dirty="0"/>
              <a:t>The Talk</a:t>
            </a:r>
            <a:r>
              <a:rPr dirty="0"/>
              <a:t>”</a:t>
            </a:r>
          </a:p>
          <a:p>
            <a:pPr algn="ctr">
              <a:spcBef>
                <a:spcPts val="200"/>
              </a:spcBef>
              <a:defRPr sz="2400">
                <a:solidFill>
                  <a:srgbClr val="626E74"/>
                </a:solidFill>
                <a:latin typeface="Arial"/>
                <a:ea typeface="Arial"/>
                <a:cs typeface="Arial"/>
                <a:sym typeface="Arial"/>
              </a:defRPr>
            </a:pPr>
            <a:r>
              <a:rPr dirty="0"/>
              <a:t>… switch to electric</a:t>
            </a:r>
          </a:p>
        </p:txBody>
      </p:sp>
      <p:sp>
        <p:nvSpPr>
          <p:cNvPr id="299" name="Rectangle 7">
            <a:extLst>
              <a:ext uri="{C183D7F6-B498-43B3-948B-1728B52AA6E4}">
                <adec:decorative xmlns:adec="http://schemas.microsoft.com/office/drawing/2017/decorative" val="1"/>
              </a:ext>
            </a:extLst>
          </p:cNvPr>
          <p:cNvSpPr/>
          <p:nvPr/>
        </p:nvSpPr>
        <p:spPr>
          <a:xfrm>
            <a:off x="6101091" y="2084410"/>
            <a:ext cx="365295" cy="45720"/>
          </a:xfrm>
          <a:prstGeom prst="rect">
            <a:avLst/>
          </a:prstGeom>
          <a:blipFill>
            <a:blip r:embed="rId7"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302"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300" name="Rectangle"/>
            <p:cNvSpPr/>
            <p:nvPr/>
          </p:nvSpPr>
          <p:spPr>
            <a:xfrm>
              <a:off x="0" y="127000"/>
              <a:ext cx="12192000" cy="91441"/>
            </a:xfrm>
            <a:prstGeom prst="rect">
              <a:avLst/>
            </a:prstGeom>
            <a:blipFill rotWithShape="1">
              <a:blip r:embed="rId8">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1"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306" name="Rectangle 7">
            <a:extLst>
              <a:ext uri="{C183D7F6-B498-43B3-948B-1728B52AA6E4}">
                <adec:decorative xmlns:adec="http://schemas.microsoft.com/office/drawing/2017/decorative" val="1"/>
              </a:ext>
            </a:extLst>
          </p:cNvPr>
          <p:cNvSpPr/>
          <p:nvPr/>
        </p:nvSpPr>
        <p:spPr>
          <a:xfrm>
            <a:off x="7785219" y="4089484"/>
            <a:ext cx="1286476" cy="45720"/>
          </a:xfrm>
          <a:prstGeom prst="rect">
            <a:avLst/>
          </a:prstGeom>
          <a:blipFill>
            <a:blip r:embed="rId9"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 y="-174767"/>
            <a:ext cx="12192001" cy="6858001"/>
          </a:xfrm>
          <a:prstGeom prst="rect">
            <a:avLst/>
          </a:prstGeom>
          <a:ln w="12700">
            <a:miter lim="400000"/>
          </a:ln>
        </p:spPr>
      </p:pic>
      <p:sp>
        <p:nvSpPr>
          <p:cNvPr id="314" name="Title 1">
            <a:extLst>
              <a:ext uri="{C183D7F6-B498-43B3-948B-1728B52AA6E4}">
                <adec:decorative xmlns:adec="http://schemas.microsoft.com/office/drawing/2017/decorative" val="0"/>
              </a:ext>
            </a:extLst>
          </p:cNvPr>
          <p:cNvSpPr txBox="1">
            <a:spLocks noGrp="1"/>
          </p:cNvSpPr>
          <p:nvPr>
            <p:ph type="ctrTitle"/>
          </p:nvPr>
        </p:nvSpPr>
        <p:spPr>
          <a:xfrm>
            <a:off x="2095437" y="513870"/>
            <a:ext cx="8376603" cy="792670"/>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Reduce chemical inputs</a:t>
            </a:r>
          </a:p>
        </p:txBody>
      </p:sp>
      <p:pic>
        <p:nvPicPr>
          <p:cNvPr id="322" name="image26.png" descr="A bag of moss killer with an 'x' over it."/>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9936" y="550094"/>
            <a:ext cx="1068782" cy="2056731"/>
          </a:xfrm>
          <a:prstGeom prst="rect">
            <a:avLst/>
          </a:prstGeom>
          <a:ln w="12700">
            <a:miter lim="400000"/>
          </a:ln>
        </p:spPr>
      </p:pic>
      <p:grpSp>
        <p:nvGrpSpPr>
          <p:cNvPr id="2" name="Group 1" descr="Thatching rake.">
            <a:extLst>
              <a:ext uri="{FF2B5EF4-FFF2-40B4-BE49-F238E27FC236}">
                <a16:creationId xmlns:a16="http://schemas.microsoft.com/office/drawing/2014/main" id="{9647608C-AD84-5C4E-C163-F5C7A23221BE}"/>
              </a:ext>
            </a:extLst>
          </p:cNvPr>
          <p:cNvGrpSpPr/>
          <p:nvPr/>
        </p:nvGrpSpPr>
        <p:grpSpPr>
          <a:xfrm>
            <a:off x="678758" y="2035724"/>
            <a:ext cx="4315951" cy="2877301"/>
            <a:chOff x="678758" y="2035724"/>
            <a:chExt cx="4315951" cy="2877301"/>
          </a:xfrm>
        </p:grpSpPr>
        <p:pic>
          <p:nvPicPr>
            <p:cNvPr id="326" name="26RK-15-4.jpg" descr="a graphic of a thatching rak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758" y="2035724"/>
              <a:ext cx="4315951" cy="2877301"/>
            </a:xfrm>
            <a:prstGeom prst="rect">
              <a:avLst/>
            </a:prstGeom>
            <a:ln w="12700">
              <a:miter lim="400000"/>
            </a:ln>
          </p:spPr>
        </p:pic>
        <p:sp>
          <p:nvSpPr>
            <p:cNvPr id="327" name="Thatching Rake"/>
            <p:cNvSpPr txBox="1"/>
            <p:nvPr/>
          </p:nvSpPr>
          <p:spPr>
            <a:xfrm>
              <a:off x="982637" y="4524864"/>
              <a:ext cx="1438385" cy="30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u="sng">
                  <a:uFill>
                    <a:solidFill>
                      <a:srgbClr val="0563C1"/>
                    </a:solidFill>
                  </a:uFill>
                  <a:latin typeface="Arial"/>
                  <a:ea typeface="Arial"/>
                  <a:cs typeface="Arial"/>
                  <a:sym typeface="Arial"/>
                  <a:hlinkClick r:id="rId6"/>
                </a:defRPr>
              </a:lvl1pPr>
            </a:lstStyle>
            <a:p>
              <a:pPr>
                <a:defRPr u="none">
                  <a:uFillTx/>
                </a:defRPr>
              </a:pPr>
              <a:r>
                <a:rPr u="sng" dirty="0">
                  <a:uFill>
                    <a:solidFill>
                      <a:srgbClr val="0563C1"/>
                    </a:solidFill>
                  </a:uFill>
                  <a:hlinkClick r:id="rId6"/>
                </a:rPr>
                <a:t>Thatching Rake</a:t>
              </a:r>
            </a:p>
          </p:txBody>
        </p:sp>
      </p:grpSp>
      <p:sp>
        <p:nvSpPr>
          <p:cNvPr id="315" name="Rectangle 7">
            <a:extLst>
              <a:ext uri="{C183D7F6-B498-43B3-948B-1728B52AA6E4}">
                <adec:decorative xmlns:adec="http://schemas.microsoft.com/office/drawing/2017/decorative" val="1"/>
              </a:ext>
            </a:extLst>
          </p:cNvPr>
          <p:cNvSpPr/>
          <p:nvPr/>
        </p:nvSpPr>
        <p:spPr>
          <a:xfrm>
            <a:off x="2124204" y="1220857"/>
            <a:ext cx="365295" cy="45720"/>
          </a:xfrm>
          <a:prstGeom prst="rect">
            <a:avLst/>
          </a:prstGeom>
          <a:blipFill>
            <a:blip r:embed="rId7"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318"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316" name="Rectangle"/>
            <p:cNvSpPr/>
            <p:nvPr/>
          </p:nvSpPr>
          <p:spPr>
            <a:xfrm>
              <a:off x="0" y="127000"/>
              <a:ext cx="12192000" cy="91441"/>
            </a:xfrm>
            <a:prstGeom prst="rect">
              <a:avLst/>
            </a:prstGeom>
            <a:blipFill rotWithShape="1">
              <a:blip r:embed="rId8">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7"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321" name="Subtitle 2"/>
          <p:cNvSpPr txBox="1"/>
          <p:nvPr/>
        </p:nvSpPr>
        <p:spPr>
          <a:xfrm>
            <a:off x="5468434" y="1876076"/>
            <a:ext cx="6598442" cy="3759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u="sng"/>
              <a:t>Fertilizer</a:t>
            </a:r>
            <a:r>
              <a:t>*: from 4 to 2 times/year</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Let nitrogen rich clippings drop (25-40%)</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Add Compost</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Moss Killers &amp; “Weed &amp;” products</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Stop </a:t>
            </a:r>
            <a:r>
              <a:rPr sz="2000"/>
              <a:t>(add lime instead)</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Thatch &amp; pull</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Major issues: Master Gardeners!</a:t>
            </a:r>
          </a:p>
        </p:txBody>
      </p:sp>
      <p:pic>
        <p:nvPicPr>
          <p:cNvPr id="325" name="pasted-movie.png">
            <a:extLst>
              <a:ext uri="{C183D7F6-B498-43B3-948B-1728B52AA6E4}">
                <adec:decorative xmlns:adec="http://schemas.microsoft.com/office/drawing/2017/decorative" val="1"/>
              </a:ext>
            </a:extLst>
          </p:cNvPr>
          <p:cNvPicPr>
            <a:picLocks noChangeAspect="1"/>
          </p:cNvPicPr>
          <p:nvPr/>
        </p:nvPicPr>
        <p:blipFill>
          <a:blip r:embed="rId9" cstate="screen">
            <a:alphaModFix amt="69522"/>
            <a:extLst>
              <a:ext uri="{28A0092B-C50C-407E-A947-70E740481C1C}">
                <a14:useLocalDpi xmlns:a14="http://schemas.microsoft.com/office/drawing/2010/main" val="0"/>
              </a:ext>
            </a:extLst>
          </a:blip>
          <a:stretch>
            <a:fillRect/>
          </a:stretch>
        </p:blipFill>
        <p:spPr>
          <a:xfrm>
            <a:off x="375477" y="733157"/>
            <a:ext cx="1214321" cy="1214321"/>
          </a:xfrm>
          <a:prstGeom prst="rect">
            <a:avLst/>
          </a:prstGeom>
          <a:ln w="12700">
            <a:miter lim="400000"/>
          </a:ln>
        </p:spPr>
      </p:pic>
      <p:sp>
        <p:nvSpPr>
          <p:cNvPr id="320" name="Subtitle 2"/>
          <p:cNvSpPr txBox="1"/>
          <p:nvPr/>
        </p:nvSpPr>
        <p:spPr>
          <a:xfrm>
            <a:off x="2505192" y="6082027"/>
            <a:ext cx="7181616" cy="375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2000">
                <a:solidFill>
                  <a:srgbClr val="626E74"/>
                </a:solidFill>
                <a:latin typeface="Arial"/>
                <a:ea typeface="Arial"/>
                <a:cs typeface="Arial"/>
                <a:sym typeface="Arial"/>
              </a:defRPr>
            </a:pPr>
            <a:r>
              <a:t>* Synthetic fertilizer: 4-6 lbs CO</a:t>
            </a:r>
            <a:r>
              <a:rPr sz="1600"/>
              <a:t>2e</a:t>
            </a:r>
            <a:r>
              <a:t> for every 1 lb used</a:t>
            </a:r>
          </a:p>
        </p:txBody>
      </p:sp>
      <p:sp>
        <p:nvSpPr>
          <p:cNvPr id="328" name="Subtitle 2"/>
          <p:cNvSpPr txBox="1"/>
          <p:nvPr/>
        </p:nvSpPr>
        <p:spPr>
          <a:xfrm>
            <a:off x="2910991" y="6389382"/>
            <a:ext cx="5489202"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1400">
                <a:solidFill>
                  <a:srgbClr val="626E74"/>
                </a:solidFill>
                <a:latin typeface="Arial"/>
                <a:ea typeface="Arial"/>
                <a:cs typeface="Arial"/>
                <a:sym typeface="Arial"/>
              </a:defRPr>
            </a:lvl1pPr>
          </a:lstStyle>
          <a:p>
            <a:r>
              <a:t>David Wolfe, professor of plant and soil ecology, Cornell University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 y="-1"/>
            <a:ext cx="12192001" cy="6858001"/>
          </a:xfrm>
          <a:prstGeom prst="rect">
            <a:avLst/>
          </a:prstGeom>
          <a:ln w="12700">
            <a:miter lim="400000"/>
          </a:ln>
        </p:spPr>
      </p:pic>
      <p:sp>
        <p:nvSpPr>
          <p:cNvPr id="333" name="Title 1"/>
          <p:cNvSpPr txBox="1">
            <a:spLocks noGrp="1"/>
          </p:cNvSpPr>
          <p:nvPr>
            <p:ph type="ctrTitle"/>
          </p:nvPr>
        </p:nvSpPr>
        <p:spPr>
          <a:xfrm>
            <a:off x="884235" y="468702"/>
            <a:ext cx="9875614" cy="729697"/>
          </a:xfrm>
          <a:prstGeom prst="rect">
            <a:avLst/>
          </a:prstGeom>
        </p:spPr>
        <p:txBody>
          <a:bodyPr lIns="0" tIns="0" rIns="0" bIns="0" anchor="t">
            <a:normAutofit fontScale="90000"/>
          </a:bodyPr>
          <a:lstStyle>
            <a:lvl1pPr algn="l" defTabSz="859536">
              <a:defRPr sz="5640" spc="-188">
                <a:solidFill>
                  <a:srgbClr val="404040"/>
                </a:solidFill>
                <a:latin typeface="Carlito"/>
                <a:ea typeface="Carlito"/>
                <a:cs typeface="Carlito"/>
                <a:sym typeface="Carlito"/>
              </a:defRPr>
            </a:lvl1pPr>
          </a:lstStyle>
          <a:p>
            <a:r>
              <a:t>Water: Deep &amp; infrequently</a:t>
            </a:r>
          </a:p>
        </p:txBody>
      </p:sp>
      <p:sp>
        <p:nvSpPr>
          <p:cNvPr id="334" name="Rectangle 7">
            <a:extLst>
              <a:ext uri="{C183D7F6-B498-43B3-948B-1728B52AA6E4}">
                <adec:decorative xmlns:adec="http://schemas.microsoft.com/office/drawing/2017/decorative" val="1"/>
              </a:ext>
            </a:extLst>
          </p:cNvPr>
          <p:cNvSpPr/>
          <p:nvPr/>
        </p:nvSpPr>
        <p:spPr>
          <a:xfrm>
            <a:off x="990927" y="1073144"/>
            <a:ext cx="848513" cy="6698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337"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335"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6"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339" name="image8.jpeg" descr="a tuna can with a rule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8160" y="1748910"/>
            <a:ext cx="1985076" cy="2646769"/>
          </a:xfrm>
          <a:prstGeom prst="rect">
            <a:avLst/>
          </a:prstGeom>
          <a:ln w="12700">
            <a:miter lim="400000"/>
          </a:ln>
        </p:spPr>
      </p:pic>
      <p:sp>
        <p:nvSpPr>
          <p:cNvPr id="347" name="Photographer: Teresa Casson"/>
          <p:cNvSpPr txBox="1"/>
          <p:nvPr/>
        </p:nvSpPr>
        <p:spPr>
          <a:xfrm>
            <a:off x="411759" y="4149482"/>
            <a:ext cx="2006848"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FFFF"/>
                </a:solidFill>
                <a:latin typeface="Arial"/>
                <a:ea typeface="Arial"/>
                <a:cs typeface="Arial"/>
                <a:sym typeface="Arial"/>
              </a:defRPr>
            </a:lvl1pPr>
          </a:lstStyle>
          <a:p>
            <a:r>
              <a:rPr dirty="0"/>
              <a:t>Photographer: Teresa Casson</a:t>
            </a:r>
          </a:p>
        </p:txBody>
      </p:sp>
      <p:sp>
        <p:nvSpPr>
          <p:cNvPr id="345" name="Subtitle 2"/>
          <p:cNvSpPr txBox="1"/>
          <p:nvPr/>
        </p:nvSpPr>
        <p:spPr>
          <a:xfrm>
            <a:off x="442228" y="4792396"/>
            <a:ext cx="2092487"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i="1">
                <a:solidFill>
                  <a:srgbClr val="626E74"/>
                </a:solidFill>
                <a:latin typeface="Arial"/>
                <a:ea typeface="Arial"/>
                <a:cs typeface="Arial"/>
                <a:sym typeface="Arial"/>
              </a:defRPr>
            </a:lvl1pPr>
          </a:lstStyle>
          <a:p>
            <a:r>
              <a:t>By Hand:</a:t>
            </a:r>
          </a:p>
        </p:txBody>
      </p:sp>
      <p:sp>
        <p:nvSpPr>
          <p:cNvPr id="341" name="Subtitle 2"/>
          <p:cNvSpPr txBox="1"/>
          <p:nvPr/>
        </p:nvSpPr>
        <p:spPr>
          <a:xfrm>
            <a:off x="230348" y="4890401"/>
            <a:ext cx="2369670" cy="1615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spcBef>
                <a:spcPts val="200"/>
              </a:spcBef>
              <a:defRPr>
                <a:solidFill>
                  <a:srgbClr val="626E74"/>
                </a:solidFill>
                <a:latin typeface="Arial"/>
                <a:ea typeface="Arial"/>
                <a:cs typeface="Arial"/>
                <a:sym typeface="Arial"/>
              </a:defRPr>
            </a:pPr>
            <a:endParaRPr dirty="0"/>
          </a:p>
          <a:p>
            <a:pPr marL="342900" indent="-342900">
              <a:lnSpc>
                <a:spcPct val="150000"/>
              </a:lnSpc>
              <a:spcBef>
                <a:spcPts val="200"/>
              </a:spcBef>
              <a:buClr>
                <a:srgbClr val="C00000"/>
              </a:buClr>
              <a:buSzPct val="100000"/>
              <a:buChar char="▪"/>
              <a:defRPr>
                <a:solidFill>
                  <a:srgbClr val="626E74"/>
                </a:solidFill>
                <a:latin typeface="Arial"/>
                <a:ea typeface="Arial"/>
                <a:cs typeface="Arial"/>
                <a:sym typeface="Arial"/>
              </a:defRPr>
            </a:pPr>
            <a:r>
              <a:rPr dirty="0"/>
              <a:t>1 time &amp; 1” week</a:t>
            </a:r>
          </a:p>
          <a:p>
            <a:pPr marL="342900" indent="-342900">
              <a:lnSpc>
                <a:spcPct val="150000"/>
              </a:lnSpc>
              <a:spcBef>
                <a:spcPts val="200"/>
              </a:spcBef>
              <a:buClr>
                <a:srgbClr val="C00000"/>
              </a:buClr>
              <a:buSzPct val="100000"/>
              <a:buChar char="▪"/>
              <a:defRPr>
                <a:solidFill>
                  <a:srgbClr val="626E74"/>
                </a:solidFill>
                <a:latin typeface="Arial"/>
                <a:ea typeface="Arial"/>
                <a:cs typeface="Arial"/>
                <a:sym typeface="Arial"/>
              </a:defRPr>
            </a:pPr>
            <a:r>
              <a:rPr dirty="0"/>
              <a:t>Tuna can test</a:t>
            </a:r>
          </a:p>
          <a:p>
            <a:pPr marL="342900" indent="-342900">
              <a:lnSpc>
                <a:spcPct val="150000"/>
              </a:lnSpc>
              <a:spcBef>
                <a:spcPts val="200"/>
              </a:spcBef>
              <a:buClr>
                <a:srgbClr val="C00000"/>
              </a:buClr>
              <a:buSzPct val="100000"/>
              <a:buChar char="▪"/>
              <a:defRPr>
                <a:solidFill>
                  <a:srgbClr val="626E74"/>
                </a:solidFill>
                <a:latin typeface="Arial"/>
                <a:ea typeface="Arial"/>
                <a:cs typeface="Arial"/>
                <a:sym typeface="Arial"/>
              </a:defRPr>
            </a:pPr>
            <a:r>
              <a:rPr dirty="0"/>
              <a:t>Good soil: sponge</a:t>
            </a:r>
          </a:p>
        </p:txBody>
      </p:sp>
      <p:pic>
        <p:nvPicPr>
          <p:cNvPr id="350" name="packwood_yakima.png" descr="graph showing average monthly precipitation totals comparing Yakima and Packwoo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2475" y="1504206"/>
            <a:ext cx="6061261" cy="4034216"/>
          </a:xfrm>
          <a:prstGeom prst="rect">
            <a:avLst/>
          </a:prstGeom>
          <a:ln w="12700">
            <a:miter lim="400000"/>
          </a:ln>
        </p:spPr>
      </p:pic>
      <p:sp>
        <p:nvSpPr>
          <p:cNvPr id="351" name="https://www.climate.gov/news-features/blogs/beyond-data/highs-and-lows-climate"/>
          <p:cNvSpPr txBox="1"/>
          <p:nvPr/>
        </p:nvSpPr>
        <p:spPr>
          <a:xfrm>
            <a:off x="3161223" y="5566171"/>
            <a:ext cx="5869554"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Arial"/>
                <a:ea typeface="Arial"/>
                <a:cs typeface="Arial"/>
                <a:sym typeface="Arial"/>
              </a:defRPr>
            </a:lvl1pPr>
          </a:lstStyle>
          <a:p>
            <a:r>
              <a:rPr dirty="0"/>
              <a:t>https://www.climate.gov/news-features/blogs/beyond-data/highs-and-lows-climate</a:t>
            </a:r>
          </a:p>
        </p:txBody>
      </p:sp>
      <p:pic>
        <p:nvPicPr>
          <p:cNvPr id="340" name="image28.png" descr="irrigation computer and time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707604" y="2151763"/>
            <a:ext cx="2245692" cy="2554474"/>
          </a:xfrm>
          <a:prstGeom prst="rect">
            <a:avLst/>
          </a:prstGeom>
          <a:ln w="12700">
            <a:miter lim="400000"/>
          </a:ln>
        </p:spPr>
      </p:pic>
      <p:sp>
        <p:nvSpPr>
          <p:cNvPr id="346" name="Subtitle 2"/>
          <p:cNvSpPr txBox="1"/>
          <p:nvPr/>
        </p:nvSpPr>
        <p:spPr>
          <a:xfrm>
            <a:off x="9897006" y="4792396"/>
            <a:ext cx="2092487"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i="1">
                <a:solidFill>
                  <a:srgbClr val="626E74"/>
                </a:solidFill>
                <a:latin typeface="Arial"/>
                <a:ea typeface="Arial"/>
                <a:cs typeface="Arial"/>
                <a:sym typeface="Arial"/>
              </a:defRPr>
            </a:lvl1pPr>
          </a:lstStyle>
          <a:p>
            <a:r>
              <a:t>Irrigation:</a:t>
            </a:r>
          </a:p>
        </p:txBody>
      </p:sp>
      <p:sp>
        <p:nvSpPr>
          <p:cNvPr id="342" name="Subtitle 2"/>
          <p:cNvSpPr txBox="1"/>
          <p:nvPr/>
        </p:nvSpPr>
        <p:spPr>
          <a:xfrm>
            <a:off x="9549639" y="4890401"/>
            <a:ext cx="2561621" cy="1856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spcBef>
                <a:spcPts val="200"/>
              </a:spcBef>
              <a:defRPr>
                <a:latin typeface="Arial"/>
                <a:ea typeface="Arial"/>
                <a:cs typeface="Arial"/>
                <a:sym typeface="Arial"/>
              </a:defRPr>
            </a:pPr>
            <a:endParaRPr/>
          </a:p>
          <a:p>
            <a:pPr marL="342900" indent="-342900">
              <a:lnSpc>
                <a:spcPct val="150000"/>
              </a:lnSpc>
              <a:spcBef>
                <a:spcPts val="200"/>
              </a:spcBef>
              <a:buClr>
                <a:srgbClr val="C00000"/>
              </a:buClr>
              <a:buSzPct val="100000"/>
              <a:buChar char="▪"/>
              <a:defRPr>
                <a:solidFill>
                  <a:srgbClr val="626E74"/>
                </a:solidFill>
                <a:latin typeface="Arial"/>
                <a:ea typeface="Arial"/>
                <a:cs typeface="Arial"/>
                <a:sym typeface="Arial"/>
              </a:defRPr>
            </a:pPr>
            <a:r>
              <a:t>Water savers, IF</a:t>
            </a:r>
          </a:p>
          <a:p>
            <a:pPr marL="342900" indent="-342900">
              <a:lnSpc>
                <a:spcPct val="150000"/>
              </a:lnSpc>
              <a:spcBef>
                <a:spcPts val="200"/>
              </a:spcBef>
              <a:buClr>
                <a:srgbClr val="C00000"/>
              </a:buClr>
              <a:buSzPct val="100000"/>
              <a:buChar char="▪"/>
              <a:defRPr>
                <a:solidFill>
                  <a:srgbClr val="626E74"/>
                </a:solidFill>
                <a:latin typeface="Arial"/>
                <a:ea typeface="Arial"/>
                <a:cs typeface="Arial"/>
                <a:sym typeface="Arial"/>
              </a:defRPr>
            </a:pPr>
            <a:r>
              <a:t>Adjusted frequently</a:t>
            </a:r>
          </a:p>
          <a:p>
            <a:pPr marL="342900" indent="-342900">
              <a:lnSpc>
                <a:spcPct val="90000"/>
              </a:lnSpc>
              <a:spcBef>
                <a:spcPts val="200"/>
              </a:spcBef>
              <a:buClr>
                <a:srgbClr val="C00000"/>
              </a:buClr>
              <a:buSzPct val="100000"/>
              <a:buChar char="▪"/>
              <a:defRPr>
                <a:solidFill>
                  <a:srgbClr val="626E74"/>
                </a:solidFill>
                <a:latin typeface="Arial"/>
                <a:ea typeface="Arial"/>
                <a:cs typeface="Arial"/>
                <a:sym typeface="Arial"/>
              </a:defRPr>
            </a:pPr>
            <a:r>
              <a:t>Check your service provider</a:t>
            </a:r>
          </a:p>
        </p:txBody>
      </p:sp>
      <p:sp>
        <p:nvSpPr>
          <p:cNvPr id="343" name="Line">
            <a:extLst>
              <a:ext uri="{C183D7F6-B498-43B3-948B-1728B52AA6E4}">
                <adec:decorative xmlns:adec="http://schemas.microsoft.com/office/drawing/2017/decorative" val="1"/>
              </a:ext>
            </a:extLst>
          </p:cNvPr>
          <p:cNvSpPr/>
          <p:nvPr/>
        </p:nvSpPr>
        <p:spPr>
          <a:xfrm>
            <a:off x="630665" y="5222978"/>
            <a:ext cx="848514" cy="1"/>
          </a:xfrm>
          <a:prstGeom prst="line">
            <a:avLst/>
          </a:prstGeom>
          <a:ln w="12700">
            <a:solidFill>
              <a:schemeClr val="accent2"/>
            </a:solidFill>
            <a:miter/>
          </a:ln>
        </p:spPr>
        <p:txBody>
          <a:bodyPr lIns="45719" rIns="45719"/>
          <a:lstStyle/>
          <a:p>
            <a:endParaRPr/>
          </a:p>
        </p:txBody>
      </p:sp>
      <p:sp>
        <p:nvSpPr>
          <p:cNvPr id="344" name="Line">
            <a:extLst>
              <a:ext uri="{C183D7F6-B498-43B3-948B-1728B52AA6E4}">
                <adec:decorative xmlns:adec="http://schemas.microsoft.com/office/drawing/2017/decorative" val="1"/>
              </a:ext>
            </a:extLst>
          </p:cNvPr>
          <p:cNvSpPr/>
          <p:nvPr/>
        </p:nvSpPr>
        <p:spPr>
          <a:xfrm>
            <a:off x="10256440" y="5222978"/>
            <a:ext cx="848514" cy="1"/>
          </a:xfrm>
          <a:prstGeom prst="line">
            <a:avLst/>
          </a:prstGeom>
          <a:ln w="12700">
            <a:solidFill>
              <a:schemeClr val="accent2"/>
            </a:solidFill>
            <a:miter/>
          </a:ln>
        </p:spPr>
        <p:txBody>
          <a:bodyPr lIns="45719" rIns="45719"/>
          <a:lstStyle/>
          <a:p>
            <a:endParaRPr/>
          </a:p>
        </p:txBody>
      </p:sp>
      <p:sp>
        <p:nvSpPr>
          <p:cNvPr id="348" name="Rounded Rectangle">
            <a:extLst>
              <a:ext uri="{C183D7F6-B498-43B3-948B-1728B52AA6E4}">
                <adec:decorative xmlns:adec="http://schemas.microsoft.com/office/drawing/2017/decorative" val="1"/>
              </a:ext>
            </a:extLst>
          </p:cNvPr>
          <p:cNvSpPr/>
          <p:nvPr/>
        </p:nvSpPr>
        <p:spPr>
          <a:xfrm>
            <a:off x="9941946" y="3983159"/>
            <a:ext cx="1477501" cy="332741"/>
          </a:xfrm>
          <a:prstGeom prst="roundRect">
            <a:avLst>
              <a:gd name="adj" fmla="val 50000"/>
            </a:avLst>
          </a:prstGeom>
          <a:solidFill>
            <a:srgbClr val="D6D6D6">
              <a:alpha val="99609"/>
            </a:srgbClr>
          </a:solidFill>
          <a:ln w="12700">
            <a:miter lim="400000"/>
          </a:ln>
        </p:spPr>
        <p:txBody>
          <a:bodyPr lIns="45719" rIns="45719" anchor="ctr"/>
          <a:lstStyle/>
          <a:p>
            <a:pPr>
              <a:defRPr>
                <a:solidFill>
                  <a:srgbClr val="FFFFFF"/>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solidFill>
                  <a:schemeClr val="bg1">
                    <a:lumMod val="50000"/>
                  </a:schemeClr>
                </a:solidFill>
                <a:latin typeface="Arial" panose="020B0604020202020204" pitchFamily="34" charset="0"/>
                <a:cs typeface="Arial" panose="020B0604020202020204" pitchFamily="34" charset="0"/>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r>
              <a:rPr lang="en-US" i="1" dirty="0">
                <a:solidFill>
                  <a:schemeClr val="bg1">
                    <a:lumMod val="50000"/>
                  </a:schemeClr>
                </a:solidFill>
              </a:rPr>
              <a:t>Read more on the WSU Extension website:</a:t>
            </a:r>
          </a:p>
          <a:p>
            <a:r>
              <a:rPr lang="en-US" dirty="0">
                <a:hlinkClick r:id="rId5"/>
              </a:rPr>
              <a:t>https://extension.wsu.edu/about-extension/extension-is-for-everyone/</a:t>
            </a:r>
            <a:endParaRPr lang="en-US" dirty="0"/>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sz="4800" b="1" spc="-150" dirty="0">
                <a:solidFill>
                  <a:schemeClr val="bg1"/>
                </a:solidFill>
              </a:rPr>
              <a:t>Welcome! </a:t>
            </a:r>
          </a:p>
          <a:p>
            <a:pPr algn="l"/>
            <a:r>
              <a:rPr lang="en-US" sz="4800" b="1" spc="-150" dirty="0">
                <a:solidFill>
                  <a:schemeClr val="bg1"/>
                </a:solidFill>
              </a:rPr>
              <a:t>We are glad </a:t>
            </a:r>
          </a:p>
          <a:p>
            <a:pPr algn="l"/>
            <a:r>
              <a:rPr lang="en-US" sz="4800" b="1" spc="-150" dirty="0">
                <a:solidFill>
                  <a:schemeClr val="bg1"/>
                </a:solidFill>
              </a:rPr>
              <a:t>you are here.</a:t>
            </a:r>
          </a:p>
        </p:txBody>
      </p:sp>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20454" y="229073"/>
            <a:ext cx="729696" cy="729696"/>
          </a:xfrm>
          <a:prstGeom prst="rect">
            <a:avLst/>
          </a:prstGeom>
        </p:spPr>
      </p:pic>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258907" y="2703378"/>
            <a:ext cx="1451244" cy="1451244"/>
          </a:xfrm>
          <a:prstGeom prst="rect">
            <a:avLst/>
          </a:prstGeom>
        </p:spPr>
      </p:pic>
    </p:spTree>
    <p:extLst>
      <p:ext uri="{BB962C8B-B14F-4D97-AF65-F5344CB8AC3E}">
        <p14:creationId xmlns:p14="http://schemas.microsoft.com/office/powerpoint/2010/main" val="353177946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ctrTitle"/>
          </p:nvPr>
        </p:nvSpPr>
        <p:spPr>
          <a:xfrm>
            <a:off x="6097065" y="468702"/>
            <a:ext cx="4662784" cy="1645922"/>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Yard Waste:</a:t>
            </a:r>
          </a:p>
        </p:txBody>
      </p:sp>
      <p:pic>
        <p:nvPicPr>
          <p:cNvPr id="355" name="image9.jpeg" descr="green waste bin"/>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7714" y="45640"/>
            <a:ext cx="5362236" cy="6766561"/>
          </a:xfrm>
          <a:prstGeom prst="rect">
            <a:avLst/>
          </a:prstGeom>
          <a:ln w="12700">
            <a:miter lim="400000"/>
          </a:ln>
        </p:spPr>
      </p:pic>
      <p:sp>
        <p:nvSpPr>
          <p:cNvPr id="365" name="Photograph from seattle.gov"/>
          <p:cNvSpPr txBox="1"/>
          <p:nvPr/>
        </p:nvSpPr>
        <p:spPr>
          <a:xfrm>
            <a:off x="1470123" y="6295249"/>
            <a:ext cx="2551786" cy="467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Arial"/>
                <a:ea typeface="Arial"/>
                <a:cs typeface="Arial"/>
                <a:sym typeface="Arial"/>
              </a:defRPr>
            </a:pPr>
            <a:r>
              <a:t>Photograph from </a:t>
            </a:r>
            <a:r>
              <a:rPr u="sng">
                <a:uFill>
                  <a:solidFill>
                    <a:srgbClr val="0563C1"/>
                  </a:solidFill>
                </a:uFill>
                <a:hlinkClick r:id="rId4"/>
              </a:rPr>
              <a:t>seattle.gov</a:t>
            </a:r>
          </a:p>
        </p:txBody>
      </p:sp>
      <p:sp>
        <p:nvSpPr>
          <p:cNvPr id="357" name="Rectangle 7">
            <a:extLst>
              <a:ext uri="{C183D7F6-B498-43B3-948B-1728B52AA6E4}">
                <adec:decorative xmlns:adec="http://schemas.microsoft.com/office/drawing/2017/decorative" val="1"/>
              </a:ext>
            </a:extLst>
          </p:cNvPr>
          <p:cNvSpPr/>
          <p:nvPr/>
        </p:nvSpPr>
        <p:spPr>
          <a:xfrm>
            <a:off x="6101091" y="2084410"/>
            <a:ext cx="365295" cy="45720"/>
          </a:xfrm>
          <a:prstGeom prst="rect">
            <a:avLst/>
          </a:prstGeom>
          <a:blipFill>
            <a:blip r:embed="rId5"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360"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358" name="Rectangle"/>
            <p:cNvSpPr/>
            <p:nvPr/>
          </p:nvSpPr>
          <p:spPr>
            <a:xfrm>
              <a:off x="0" y="127000"/>
              <a:ext cx="12192000" cy="91441"/>
            </a:xfrm>
            <a:prstGeom prst="rect">
              <a:avLst/>
            </a:prstGeom>
            <a:blipFill rotWithShape="1">
              <a:blip r:embed="rId6">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9"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361" name="Picture 13">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285785" y="5849090"/>
            <a:ext cx="729697" cy="729697"/>
          </a:xfrm>
          <a:prstGeom prst="rect">
            <a:avLst/>
          </a:prstGeom>
          <a:ln w="12700">
            <a:miter lim="400000"/>
          </a:ln>
        </p:spPr>
      </p:pic>
      <p:sp>
        <p:nvSpPr>
          <p:cNvPr id="363" name="Subtitle 2"/>
          <p:cNvSpPr txBox="1"/>
          <p:nvPr/>
        </p:nvSpPr>
        <p:spPr>
          <a:xfrm>
            <a:off x="6036560" y="2314366"/>
            <a:ext cx="5614074"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a:solidFill>
                  <a:srgbClr val="626E74"/>
                </a:solidFill>
                <a:latin typeface="Arial"/>
                <a:ea typeface="Arial"/>
                <a:cs typeface="Arial"/>
                <a:sym typeface="Arial"/>
              </a:defRPr>
            </a:lvl1pPr>
          </a:lstStyle>
          <a:p>
            <a:r>
              <a:t>If you don’t have one of these, get one! </a:t>
            </a:r>
          </a:p>
        </p:txBody>
      </p:sp>
      <p:sp>
        <p:nvSpPr>
          <p:cNvPr id="364" name="Subtitle 2"/>
          <p:cNvSpPr txBox="1"/>
          <p:nvPr/>
        </p:nvSpPr>
        <p:spPr>
          <a:xfrm>
            <a:off x="6036560" y="3169644"/>
            <a:ext cx="5614074" cy="1544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Organic materials in landfill:</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Methane </a:t>
            </a:r>
            <a:r>
              <a:rPr sz="1900"/>
              <a:t>(80x worse than CO</a:t>
            </a:r>
            <a:r>
              <a:rPr sz="1600"/>
              <a:t>2</a:t>
            </a:r>
            <a:r>
              <a:rPr sz="1900"/>
              <a:t>)</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Why? Decomposes without oxygen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ctrTitle"/>
          </p:nvPr>
        </p:nvSpPr>
        <p:spPr>
          <a:xfrm>
            <a:off x="593906" y="491427"/>
            <a:ext cx="3675648" cy="793111"/>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t>Scorecard:</a:t>
            </a:r>
          </a:p>
        </p:txBody>
      </p:sp>
      <p:sp>
        <p:nvSpPr>
          <p:cNvPr id="370" name="Rectangle 7">
            <a:extLst>
              <a:ext uri="{C183D7F6-B498-43B3-948B-1728B52AA6E4}">
                <adec:decorative xmlns:adec="http://schemas.microsoft.com/office/drawing/2017/decorative" val="1"/>
              </a:ext>
            </a:extLst>
          </p:cNvPr>
          <p:cNvSpPr/>
          <p:nvPr/>
        </p:nvSpPr>
        <p:spPr>
          <a:xfrm>
            <a:off x="635712" y="1152065"/>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373"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371"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2"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374" name="Subtitle 2"/>
          <p:cNvSpPr txBox="1"/>
          <p:nvPr/>
        </p:nvSpPr>
        <p:spPr>
          <a:xfrm>
            <a:off x="218943" y="1427940"/>
            <a:ext cx="4425575" cy="3111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Go electric</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Fertilize 2x max</a:t>
            </a:r>
          </a:p>
          <a:p>
            <a:pPr marL="800100" lvl="1" indent="-342900">
              <a:lnSpc>
                <a:spcPct val="150000"/>
              </a:lnSpc>
              <a:spcBef>
                <a:spcPts val="200"/>
              </a:spcBef>
              <a:buClr>
                <a:srgbClr val="C00000"/>
              </a:buClr>
              <a:buSzPct val="100000"/>
              <a:buChar char="▪"/>
              <a:defRPr sz="2000">
                <a:solidFill>
                  <a:srgbClr val="626E74"/>
                </a:solidFill>
                <a:latin typeface="Arial"/>
                <a:ea typeface="Arial"/>
                <a:cs typeface="Arial"/>
                <a:sym typeface="Arial"/>
              </a:defRPr>
            </a:pPr>
            <a:r>
              <a:rPr dirty="0"/>
              <a:t>Lawn clippings &amp; compost</a:t>
            </a:r>
            <a:endParaRPr dirty="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Water: 1”/week </a:t>
            </a:r>
            <a:r>
              <a:rPr sz="2000" dirty="0"/>
              <a:t>(even August)</a:t>
            </a:r>
            <a:r>
              <a:rPr dirty="0"/>
              <a:t> </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No “Weed &amp;” products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Yard waste bin</a:t>
            </a:r>
          </a:p>
        </p:txBody>
      </p:sp>
      <p:sp>
        <p:nvSpPr>
          <p:cNvPr id="378" name="Subtitle 2"/>
          <p:cNvSpPr txBox="1"/>
          <p:nvPr/>
        </p:nvSpPr>
        <p:spPr>
          <a:xfrm>
            <a:off x="853475" y="5334222"/>
            <a:ext cx="2092487" cy="510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3000" i="1">
                <a:solidFill>
                  <a:srgbClr val="626E74"/>
                </a:solidFill>
                <a:latin typeface="Arial"/>
                <a:ea typeface="Arial"/>
                <a:cs typeface="Arial"/>
                <a:sym typeface="Arial"/>
              </a:defRPr>
            </a:lvl1pPr>
          </a:lstStyle>
          <a:p>
            <a:r>
              <a:t>Just ‘TRY’</a:t>
            </a:r>
          </a:p>
        </p:txBody>
      </p:sp>
      <p:sp>
        <p:nvSpPr>
          <p:cNvPr id="377" name="Carbon Stored: 200-1,800 pounds / acre / year"/>
          <p:cNvSpPr txBox="1"/>
          <p:nvPr/>
        </p:nvSpPr>
        <p:spPr>
          <a:xfrm>
            <a:off x="6557857" y="551711"/>
            <a:ext cx="4443853" cy="3330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lvl="1" indent="0">
              <a:defRPr b="1">
                <a:solidFill>
                  <a:srgbClr val="535353"/>
                </a:solidFill>
                <a:latin typeface="+mj-lt"/>
                <a:ea typeface="+mj-ea"/>
                <a:cs typeface="+mj-cs"/>
                <a:sym typeface="Calibri"/>
              </a:defRPr>
            </a:pPr>
            <a:r>
              <a:t>Carbon Stored: 200-1,800</a:t>
            </a:r>
            <a:r>
              <a:rPr b="0"/>
              <a:t> pounds / acre / year</a:t>
            </a:r>
          </a:p>
        </p:txBody>
      </p:sp>
      <p:sp>
        <p:nvSpPr>
          <p:cNvPr id="379" name="Image courtesy of Oregon State University"/>
          <p:cNvSpPr txBox="1"/>
          <p:nvPr/>
        </p:nvSpPr>
        <p:spPr>
          <a:xfrm>
            <a:off x="6604459" y="772241"/>
            <a:ext cx="2203271" cy="28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400">
                <a:solidFill>
                  <a:srgbClr val="535353"/>
                </a:solidFill>
                <a:latin typeface="+mj-lt"/>
                <a:ea typeface="+mj-ea"/>
                <a:cs typeface="+mj-cs"/>
                <a:sym typeface="Calibri"/>
              </a:defRPr>
            </a:lvl1pPr>
          </a:lstStyle>
          <a:p>
            <a:r>
              <a:t>Source: Ohio State University</a:t>
            </a:r>
          </a:p>
        </p:txBody>
      </p:sp>
      <p:pic>
        <p:nvPicPr>
          <p:cNvPr id="375" name="image10.jpeg" descr="A row of grass in a transparent planter showing grass root depth and carbon storage capacity&#10;&#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984" y="1094083"/>
            <a:ext cx="7200653" cy="5400489"/>
          </a:xfrm>
          <a:prstGeom prst="rect">
            <a:avLst/>
          </a:prstGeom>
          <a:ln w="12700">
            <a:miter lim="400000"/>
          </a:ln>
        </p:spPr>
      </p:pic>
      <p:sp>
        <p:nvSpPr>
          <p:cNvPr id="376" name="Image courtesy of Oregon State University"/>
          <p:cNvSpPr txBox="1"/>
          <p:nvPr/>
        </p:nvSpPr>
        <p:spPr>
          <a:xfrm>
            <a:off x="6775797" y="6453950"/>
            <a:ext cx="4007973" cy="333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535353"/>
                </a:solidFill>
                <a:latin typeface="+mj-lt"/>
                <a:ea typeface="+mj-ea"/>
                <a:cs typeface="+mj-cs"/>
                <a:sym typeface="Calibri"/>
              </a:defRPr>
            </a:lvl1pPr>
          </a:lstStyle>
          <a:p>
            <a:r>
              <a:t>Image courtesy of Oregon State University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Picture 13" descr="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sp>
        <p:nvSpPr>
          <p:cNvPr id="384" name="Title 1"/>
          <p:cNvSpPr txBox="1">
            <a:spLocks noGrp="1"/>
          </p:cNvSpPr>
          <p:nvPr>
            <p:ph type="ctrTitle"/>
          </p:nvPr>
        </p:nvSpPr>
        <p:spPr>
          <a:xfrm>
            <a:off x="1305643" y="2027928"/>
            <a:ext cx="9748541" cy="914401"/>
          </a:xfrm>
          <a:prstGeom prst="rect">
            <a:avLst/>
          </a:prstGeom>
        </p:spPr>
        <p:txBody>
          <a:bodyPr lIns="0" tIns="0" rIns="0" bIns="0"/>
          <a:lstStyle>
            <a:lvl1pPr algn="l">
              <a:defRPr sz="5000">
                <a:solidFill>
                  <a:srgbClr val="AA0D35"/>
                </a:solidFill>
                <a:latin typeface="Carlito"/>
                <a:ea typeface="Carlito"/>
                <a:cs typeface="Carlito"/>
                <a:sym typeface="Carlito"/>
              </a:defRPr>
            </a:lvl1pPr>
          </a:lstStyle>
          <a:p>
            <a:r>
              <a:t>Designing &amp; Maintaining garden beds</a:t>
            </a:r>
          </a:p>
        </p:txBody>
      </p:sp>
      <p:grpSp>
        <p:nvGrpSpPr>
          <p:cNvPr id="387"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385"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86"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388" name="Picture 8" descr="Picture 8"/>
          <p:cNvPicPr>
            <a:picLocks noChangeAspect="1"/>
          </p:cNvPicPr>
          <p:nvPr/>
        </p:nvPicPr>
        <p:blipFill>
          <a:blip r:embed="rId5" cstate="screen">
            <a:alphaModFix amt="70000"/>
            <a:extLst>
              <a:ext uri="{28A0092B-C50C-407E-A947-70E740481C1C}">
                <a14:useLocalDpi xmlns:a14="http://schemas.microsoft.com/office/drawing/2010/main" val="0"/>
              </a:ext>
            </a:extLst>
          </a:blip>
          <a:stretch>
            <a:fillRect/>
          </a:stretch>
        </p:blipFill>
        <p:spPr>
          <a:xfrm>
            <a:off x="11319633" y="136185"/>
            <a:ext cx="729697" cy="729698"/>
          </a:xfrm>
          <a:prstGeom prst="rect">
            <a:avLst/>
          </a:prstGeom>
          <a:ln w="12700">
            <a:miter lim="400000"/>
          </a:ln>
        </p:spPr>
      </p:pic>
      <p:sp>
        <p:nvSpPr>
          <p:cNvPr id="389" name="Title 1"/>
          <p:cNvSpPr txBox="1"/>
          <p:nvPr/>
        </p:nvSpPr>
        <p:spPr>
          <a:xfrm>
            <a:off x="3962832" y="3305045"/>
            <a:ext cx="4690926" cy="536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676655">
              <a:lnSpc>
                <a:spcPct val="90000"/>
              </a:lnSpc>
              <a:defRPr sz="2442" i="1">
                <a:solidFill>
                  <a:srgbClr val="AA0D35"/>
                </a:solidFill>
                <a:latin typeface="Carlito"/>
                <a:ea typeface="Carlito"/>
                <a:cs typeface="Carlito"/>
                <a:sym typeface="Carlito"/>
              </a:defRPr>
            </a:pPr>
            <a:r>
              <a:rPr u="sng"/>
              <a:t>Primary Strategy</a:t>
            </a:r>
            <a:r>
              <a:t>: store more carbon!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itle 1"/>
          <p:cNvSpPr txBox="1">
            <a:spLocks noGrp="1"/>
          </p:cNvSpPr>
          <p:nvPr>
            <p:ph type="ctrTitle"/>
          </p:nvPr>
        </p:nvSpPr>
        <p:spPr>
          <a:xfrm>
            <a:off x="800099" y="491427"/>
            <a:ext cx="4967785" cy="1645923"/>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Sun’s-eye view</a:t>
            </a:r>
            <a:r>
              <a:rPr lang="en-US" dirty="0"/>
              <a:t> </a:t>
            </a:r>
            <a:endParaRPr dirty="0"/>
          </a:p>
        </p:txBody>
      </p:sp>
      <p:sp>
        <p:nvSpPr>
          <p:cNvPr id="402" name="Subtitle 2"/>
          <p:cNvSpPr txBox="1"/>
          <p:nvPr/>
        </p:nvSpPr>
        <p:spPr>
          <a:xfrm>
            <a:off x="739595" y="1516475"/>
            <a:ext cx="4460881"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rPr dirty="0"/>
              <a:t>Forest:</a:t>
            </a:r>
          </a:p>
        </p:txBody>
      </p:sp>
      <p:sp>
        <p:nvSpPr>
          <p:cNvPr id="403" name="Subtitle 2"/>
          <p:cNvSpPr txBox="1"/>
          <p:nvPr/>
        </p:nvSpPr>
        <p:spPr>
          <a:xfrm>
            <a:off x="709488" y="2132771"/>
            <a:ext cx="4967785" cy="1544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Leaf-capture of </a:t>
            </a:r>
            <a:r>
              <a:rPr i="1" dirty="0"/>
              <a:t>every ray of sun</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From spring through fall</a:t>
            </a:r>
            <a:endParaRPr sz="2800" dirty="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rPr dirty="0"/>
              <a:t>Leaving no bare soil</a:t>
            </a:r>
          </a:p>
        </p:txBody>
      </p:sp>
      <p:sp>
        <p:nvSpPr>
          <p:cNvPr id="404" name="Subtitle 2"/>
          <p:cNvSpPr txBox="1"/>
          <p:nvPr/>
        </p:nvSpPr>
        <p:spPr>
          <a:xfrm>
            <a:off x="722836" y="4472992"/>
            <a:ext cx="4778938" cy="1199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2400" i="1" u="sng">
                <a:solidFill>
                  <a:srgbClr val="626E74"/>
                </a:solidFill>
                <a:latin typeface="Arial"/>
                <a:ea typeface="Arial"/>
                <a:cs typeface="Arial"/>
                <a:sym typeface="Arial"/>
              </a:defRPr>
            </a:pPr>
            <a:r>
              <a:rPr dirty="0"/>
              <a:t>Photosynthesis &amp; Soil Food Web</a:t>
            </a:r>
          </a:p>
          <a:p>
            <a:pPr>
              <a:spcBef>
                <a:spcPts val="200"/>
              </a:spcBef>
              <a:defRPr sz="2400" i="1" u="sng">
                <a:solidFill>
                  <a:srgbClr val="626E74"/>
                </a:solidFill>
                <a:latin typeface="Arial"/>
                <a:ea typeface="Arial"/>
                <a:cs typeface="Arial"/>
                <a:sym typeface="Arial"/>
              </a:defRPr>
            </a:pPr>
            <a:endParaRPr dirty="0"/>
          </a:p>
          <a:p>
            <a:pPr>
              <a:spcBef>
                <a:spcPts val="200"/>
              </a:spcBef>
              <a:defRPr sz="2400" i="1" u="sng">
                <a:solidFill>
                  <a:srgbClr val="626E74"/>
                </a:solidFill>
                <a:latin typeface="Arial"/>
                <a:ea typeface="Arial"/>
                <a:cs typeface="Arial"/>
                <a:sym typeface="Arial"/>
              </a:defRPr>
            </a:pPr>
            <a:r>
              <a:rPr dirty="0"/>
              <a:t>Water retention &amp; weed control</a:t>
            </a:r>
          </a:p>
        </p:txBody>
      </p:sp>
      <p:pic>
        <p:nvPicPr>
          <p:cNvPr id="394" name="birds eye forest.jpg" descr="forest view from above"/>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843882" y="0"/>
            <a:ext cx="5362236" cy="6766560"/>
          </a:xfrm>
          <a:prstGeom prst="rect">
            <a:avLst/>
          </a:prstGeom>
          <a:ln w="12700">
            <a:miter lim="400000"/>
          </a:ln>
        </p:spPr>
      </p:pic>
      <p:sp>
        <p:nvSpPr>
          <p:cNvPr id="396" name="Rectangle 7">
            <a:extLst>
              <a:ext uri="{C183D7F6-B498-43B3-948B-1728B52AA6E4}">
                <adec:decorative xmlns:adec="http://schemas.microsoft.com/office/drawing/2017/decorative" val="1"/>
              </a:ext>
            </a:extLst>
          </p:cNvPr>
          <p:cNvSpPr/>
          <p:nvPr/>
        </p:nvSpPr>
        <p:spPr>
          <a:xfrm>
            <a:off x="854887" y="1291529"/>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399"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397"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8"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400"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
        <p:nvSpPr>
          <p:cNvPr id="405" name="Photo credit: pexels-Markus-Spiske"/>
          <p:cNvSpPr txBox="1"/>
          <p:nvPr/>
        </p:nvSpPr>
        <p:spPr>
          <a:xfrm>
            <a:off x="8211913" y="6467044"/>
            <a:ext cx="300049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latin typeface="Arial"/>
                <a:ea typeface="Arial"/>
                <a:cs typeface="Arial"/>
                <a:sym typeface="Arial"/>
              </a:defRPr>
            </a:lvl1pPr>
          </a:lstStyle>
          <a:p>
            <a:r>
              <a:t>Photo credit: pexels-Markus-Spiske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itle 1"/>
          <p:cNvSpPr txBox="1">
            <a:spLocks noGrp="1"/>
          </p:cNvSpPr>
          <p:nvPr>
            <p:ph type="ctrTitle"/>
          </p:nvPr>
        </p:nvSpPr>
        <p:spPr>
          <a:xfrm>
            <a:off x="929853" y="506933"/>
            <a:ext cx="4339873" cy="1645922"/>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Sun’s-eye view</a:t>
            </a:r>
          </a:p>
        </p:txBody>
      </p:sp>
      <p:sp>
        <p:nvSpPr>
          <p:cNvPr id="411" name="Rectangle 7">
            <a:extLst>
              <a:ext uri="{C183D7F6-B498-43B3-948B-1728B52AA6E4}">
                <adec:decorative xmlns:adec="http://schemas.microsoft.com/office/drawing/2017/decorative" val="1"/>
              </a:ext>
            </a:extLst>
          </p:cNvPr>
          <p:cNvSpPr/>
          <p:nvPr/>
        </p:nvSpPr>
        <p:spPr>
          <a:xfrm>
            <a:off x="950803" y="1180739"/>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414"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412"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13"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416" name="Subtitle 2"/>
          <p:cNvSpPr txBox="1"/>
          <p:nvPr/>
        </p:nvSpPr>
        <p:spPr>
          <a:xfrm>
            <a:off x="869349" y="1431216"/>
            <a:ext cx="4460881"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Housing Development:</a:t>
            </a:r>
          </a:p>
        </p:txBody>
      </p:sp>
      <p:sp>
        <p:nvSpPr>
          <p:cNvPr id="420" name="Subtitle 2"/>
          <p:cNvSpPr txBox="1"/>
          <p:nvPr/>
        </p:nvSpPr>
        <p:spPr>
          <a:xfrm>
            <a:off x="869348" y="1818481"/>
            <a:ext cx="4967785" cy="1544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Leaf-capture of </a:t>
            </a:r>
            <a:r>
              <a:rPr i="1"/>
              <a:t>every ray of sun</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From spring through fall</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Leaving no bare soil</a:t>
            </a:r>
          </a:p>
        </p:txBody>
      </p:sp>
      <p:sp>
        <p:nvSpPr>
          <p:cNvPr id="418" name="Subtitle 2"/>
          <p:cNvSpPr txBox="1"/>
          <p:nvPr/>
        </p:nvSpPr>
        <p:spPr>
          <a:xfrm>
            <a:off x="869349" y="3714474"/>
            <a:ext cx="4460881"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Context:</a:t>
            </a:r>
          </a:p>
        </p:txBody>
      </p:sp>
      <p:sp>
        <p:nvSpPr>
          <p:cNvPr id="419" name="Subtitle 2"/>
          <p:cNvSpPr txBox="1"/>
          <p:nvPr/>
        </p:nvSpPr>
        <p:spPr>
          <a:xfrm>
            <a:off x="869348" y="4204451"/>
            <a:ext cx="4967785" cy="159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Maintain sight lines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Pre-designed yard</a:t>
            </a:r>
            <a:endParaRPr sz="2800">
              <a:solidFill>
                <a:srgbClr val="E9E9E9"/>
              </a:solidFill>
            </a:endParaRPr>
          </a:p>
        </p:txBody>
      </p:sp>
      <p:pic>
        <p:nvPicPr>
          <p:cNvPr id="409" name="BBR top down 2.jpeg" descr="aerial view of a housing development "/>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6843882" y="0"/>
            <a:ext cx="5362236" cy="6766560"/>
          </a:xfrm>
          <a:prstGeom prst="rect">
            <a:avLst/>
          </a:prstGeom>
          <a:ln w="12700">
            <a:miter lim="400000"/>
          </a:ln>
        </p:spPr>
      </p:pic>
      <p:pic>
        <p:nvPicPr>
          <p:cNvPr id="415"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9076" y="5890456"/>
            <a:ext cx="729697" cy="729697"/>
          </a:xfrm>
          <a:prstGeom prst="rect">
            <a:avLst/>
          </a:prstGeom>
          <a:ln w="12700">
            <a:miter lim="400000"/>
          </a:ln>
        </p:spPr>
      </p:pic>
      <p:sp>
        <p:nvSpPr>
          <p:cNvPr id="421" name="Image: Google Earth"/>
          <p:cNvSpPr txBox="1"/>
          <p:nvPr/>
        </p:nvSpPr>
        <p:spPr>
          <a:xfrm>
            <a:off x="9104670" y="6430973"/>
            <a:ext cx="300049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latin typeface="Arial"/>
                <a:ea typeface="Arial"/>
                <a:cs typeface="Arial"/>
                <a:sym typeface="Arial"/>
              </a:defRPr>
            </a:lvl1pPr>
          </a:lstStyle>
          <a:p>
            <a:r>
              <a:t>Image: Google Earth</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itle 1"/>
          <p:cNvSpPr txBox="1">
            <a:spLocks noGrp="1"/>
          </p:cNvSpPr>
          <p:nvPr>
            <p:ph type="ctrTitle"/>
          </p:nvPr>
        </p:nvSpPr>
        <p:spPr>
          <a:xfrm>
            <a:off x="5727074" y="479360"/>
            <a:ext cx="4662784" cy="729697"/>
          </a:xfrm>
          <a:prstGeom prst="rect">
            <a:avLst/>
          </a:prstGeom>
        </p:spPr>
        <p:txBody>
          <a:bodyPr lIns="0" tIns="0" rIns="0" bIns="0" anchor="t">
            <a:normAutofit fontScale="90000"/>
          </a:bodyPr>
          <a:lstStyle>
            <a:lvl1pPr algn="l" defTabSz="859536">
              <a:defRPr sz="5640" spc="-188">
                <a:solidFill>
                  <a:srgbClr val="404040"/>
                </a:solidFill>
                <a:latin typeface="Carlito"/>
                <a:ea typeface="Carlito"/>
                <a:cs typeface="Carlito"/>
                <a:sym typeface="Carlito"/>
              </a:defRPr>
            </a:lvl1pPr>
          </a:lstStyle>
          <a:p>
            <a:r>
              <a:t>Analyze beds:</a:t>
            </a:r>
          </a:p>
        </p:txBody>
      </p:sp>
      <p:pic>
        <p:nvPicPr>
          <p:cNvPr id="425" name="BBR top down 2.jpeg" descr="aerial view of housing development"/>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3636" y="7620"/>
            <a:ext cx="5362236" cy="6766560"/>
          </a:xfrm>
          <a:prstGeom prst="rect">
            <a:avLst/>
          </a:prstGeom>
          <a:ln w="12700">
            <a:miter lim="400000"/>
          </a:ln>
        </p:spPr>
      </p:pic>
      <p:sp>
        <p:nvSpPr>
          <p:cNvPr id="436" name="Image: Google Earth"/>
          <p:cNvSpPr txBox="1"/>
          <p:nvPr/>
        </p:nvSpPr>
        <p:spPr>
          <a:xfrm>
            <a:off x="2404481" y="6485079"/>
            <a:ext cx="17280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latin typeface="Arial"/>
                <a:ea typeface="Arial"/>
                <a:cs typeface="Arial"/>
                <a:sym typeface="Arial"/>
              </a:defRPr>
            </a:lvl1pPr>
          </a:lstStyle>
          <a:p>
            <a:r>
              <a:t>Image: Google Earth</a:t>
            </a:r>
          </a:p>
        </p:txBody>
      </p:sp>
      <p:sp>
        <p:nvSpPr>
          <p:cNvPr id="427" name="Rectangle 7">
            <a:extLst>
              <a:ext uri="{C183D7F6-B498-43B3-948B-1728B52AA6E4}">
                <adec:decorative xmlns:adec="http://schemas.microsoft.com/office/drawing/2017/decorative" val="1"/>
              </a:ext>
            </a:extLst>
          </p:cNvPr>
          <p:cNvSpPr/>
          <p:nvPr/>
        </p:nvSpPr>
        <p:spPr>
          <a:xfrm>
            <a:off x="5824000" y="1221165"/>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430"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428"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29"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431"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35044" y="114511"/>
            <a:ext cx="729697" cy="729697"/>
          </a:xfrm>
          <a:prstGeom prst="rect">
            <a:avLst/>
          </a:prstGeom>
          <a:ln w="12700">
            <a:miter lim="400000"/>
          </a:ln>
        </p:spPr>
      </p:pic>
      <p:sp>
        <p:nvSpPr>
          <p:cNvPr id="432" name="Subtitle 2"/>
          <p:cNvSpPr txBox="1"/>
          <p:nvPr/>
        </p:nvSpPr>
        <p:spPr>
          <a:xfrm>
            <a:off x="5832751" y="1819332"/>
            <a:ext cx="4049192" cy="2827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spcBef>
                <a:spcPts val="200"/>
              </a:spcBef>
              <a:buClr>
                <a:srgbClr val="C00000"/>
              </a:buClr>
              <a:buSzPct val="100000"/>
              <a:buChar char="▪"/>
              <a:defRPr sz="2400">
                <a:solidFill>
                  <a:srgbClr val="626E74"/>
                </a:solidFill>
                <a:latin typeface="Arial"/>
                <a:ea typeface="Arial"/>
                <a:cs typeface="Arial"/>
                <a:sym typeface="Arial"/>
              </a:defRPr>
            </a:pPr>
            <a:r>
              <a:t>North - full shade        </a:t>
            </a:r>
            <a:r>
              <a:rPr sz="2000"/>
              <a:t>(except…)</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East - morning sun</a:t>
            </a:r>
            <a:endParaRPr sz="2800">
              <a:solidFill>
                <a:srgbClr val="E9E9E9"/>
              </a:solidFill>
            </a:endParaRPr>
          </a:p>
          <a:p>
            <a:pPr marL="342900" indent="-342900">
              <a:lnSpc>
                <a:spcPct val="90000"/>
              </a:lnSpc>
              <a:spcBef>
                <a:spcPts val="200"/>
              </a:spcBef>
              <a:buClr>
                <a:srgbClr val="C00000"/>
              </a:buClr>
              <a:buSzPct val="100000"/>
              <a:buChar char="▪"/>
              <a:defRPr sz="2400">
                <a:solidFill>
                  <a:srgbClr val="626E74"/>
                </a:solidFill>
                <a:latin typeface="Arial"/>
                <a:ea typeface="Arial"/>
                <a:cs typeface="Arial"/>
                <a:sym typeface="Arial"/>
              </a:defRPr>
            </a:pPr>
            <a:r>
              <a:t>South - full sun            </a:t>
            </a:r>
            <a:r>
              <a:rPr sz="2000"/>
              <a:t>(bank shot!)</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West - setting sun</a:t>
            </a:r>
          </a:p>
        </p:txBody>
      </p:sp>
      <p:sp>
        <p:nvSpPr>
          <p:cNvPr id="433" name="Full Sun…. To Western Exposure….. To Eastern Exposure….. to Full Shade"/>
          <p:cNvSpPr txBox="1"/>
          <p:nvPr/>
        </p:nvSpPr>
        <p:spPr>
          <a:xfrm>
            <a:off x="2444022" y="5902520"/>
            <a:ext cx="8176292" cy="352878"/>
          </a:xfrm>
          <a:prstGeom prst="rect">
            <a:avLst/>
          </a:prstGeom>
          <a:gradFill>
            <a:gsLst>
              <a:gs pos="0">
                <a:schemeClr val="accent4"/>
              </a:gs>
              <a:gs pos="100000">
                <a:schemeClr val="accent1">
                  <a:hueOff val="258141"/>
                  <a:satOff val="-1314"/>
                  <a:lumOff val="16637"/>
                </a:schemeClr>
              </a:gs>
            </a:gsLst>
          </a:gra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000" i="1">
                <a:latin typeface="+mj-lt"/>
                <a:ea typeface="+mj-ea"/>
                <a:cs typeface="+mj-cs"/>
                <a:sym typeface="Calibri"/>
              </a:defRPr>
            </a:lvl1pPr>
          </a:lstStyle>
          <a:p>
            <a:r>
              <a:t>Full Sun…. To Western Exposure….. To Eastern Exposure….. to Full Shade</a:t>
            </a:r>
          </a:p>
        </p:txBody>
      </p:sp>
      <p:pic>
        <p:nvPicPr>
          <p:cNvPr id="435" name="compass_411-430-min.png" descr="compass to indicate exposure around a house"/>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901336" y="5504826"/>
            <a:ext cx="1097532" cy="114827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sp>
        <p:nvSpPr>
          <p:cNvPr id="441" name="Title 1"/>
          <p:cNvSpPr txBox="1">
            <a:spLocks noGrp="1"/>
          </p:cNvSpPr>
          <p:nvPr>
            <p:ph type="ctrTitle"/>
          </p:nvPr>
        </p:nvSpPr>
        <p:spPr>
          <a:xfrm>
            <a:off x="1143000" y="491427"/>
            <a:ext cx="3675647" cy="77002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t>The Layers:</a:t>
            </a:r>
          </a:p>
        </p:txBody>
      </p:sp>
      <p:sp>
        <p:nvSpPr>
          <p:cNvPr id="442" name="Rectangle 7">
            <a:extLst>
              <a:ext uri="{C183D7F6-B498-43B3-948B-1728B52AA6E4}">
                <adec:decorative xmlns:adec="http://schemas.microsoft.com/office/drawing/2017/decorative" val="1"/>
              </a:ext>
            </a:extLst>
          </p:cNvPr>
          <p:cNvSpPr/>
          <p:nvPr/>
        </p:nvSpPr>
        <p:spPr>
          <a:xfrm>
            <a:off x="1270524" y="1255341"/>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445"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443"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4"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448" name="Subtitle 2"/>
          <p:cNvSpPr txBox="1"/>
          <p:nvPr/>
        </p:nvSpPr>
        <p:spPr>
          <a:xfrm>
            <a:off x="1120188" y="1658749"/>
            <a:ext cx="3496073" cy="320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Trees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Shrubs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Ground Covers</a:t>
            </a:r>
          </a:p>
          <a:p>
            <a:pPr>
              <a:lnSpc>
                <a:spcPct val="150000"/>
              </a:lnSpc>
              <a:spcBef>
                <a:spcPts val="200"/>
              </a:spcBef>
              <a:defRPr sz="2400">
                <a:solidFill>
                  <a:srgbClr val="626E74"/>
                </a:solidFill>
                <a:latin typeface="Arial"/>
                <a:ea typeface="Arial"/>
                <a:cs typeface="Arial"/>
                <a:sym typeface="Arial"/>
              </a:defRPr>
            </a:pPr>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Tallest to Smallest</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North to South</a:t>
            </a:r>
          </a:p>
        </p:txBody>
      </p:sp>
      <p:sp>
        <p:nvSpPr>
          <p:cNvPr id="449" name="Rectangle 7">
            <a:extLst>
              <a:ext uri="{C183D7F6-B498-43B3-948B-1728B52AA6E4}">
                <adec:decorative xmlns:adec="http://schemas.microsoft.com/office/drawing/2017/decorative" val="1"/>
              </a:ext>
            </a:extLst>
          </p:cNvPr>
          <p:cNvSpPr/>
          <p:nvPr/>
        </p:nvSpPr>
        <p:spPr>
          <a:xfrm>
            <a:off x="1270524" y="3679167"/>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sp>
        <p:nvSpPr>
          <p:cNvPr id="450" name="TextBox 3"/>
          <p:cNvSpPr txBox="1"/>
          <p:nvPr/>
        </p:nvSpPr>
        <p:spPr>
          <a:xfrm>
            <a:off x="384225" y="5602087"/>
            <a:ext cx="3572872" cy="760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i="1">
                <a:solidFill>
                  <a:srgbClr val="535353"/>
                </a:solidFill>
                <a:latin typeface="+mj-lt"/>
                <a:ea typeface="+mj-ea"/>
                <a:cs typeface="+mj-cs"/>
                <a:sym typeface="Calibri"/>
              </a:defRPr>
            </a:pPr>
            <a:r>
              <a:t>Cover it vertically, </a:t>
            </a:r>
            <a:br/>
            <a:r>
              <a:t>horizontally &amp; across time.</a:t>
            </a:r>
          </a:p>
        </p:txBody>
      </p:sp>
      <p:pic>
        <p:nvPicPr>
          <p:cNvPr id="446" name="image13.jpeg" descr="layers of a forest garden to include roots, ground covers, herb, vines, shrubs, low trees and tall tre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2118" y="453025"/>
            <a:ext cx="7289222" cy="6167804"/>
          </a:xfrm>
          <a:prstGeom prst="rect">
            <a:avLst/>
          </a:prstGeom>
          <a:ln w="12700">
            <a:miter lim="400000"/>
          </a:ln>
        </p:spPr>
      </p:pic>
      <p:sp>
        <p:nvSpPr>
          <p:cNvPr id="451" name="https://www.chelseagreen.com/2023/designing-a-forest-garden-the-seven-story-garden/"/>
          <p:cNvSpPr txBox="1"/>
          <p:nvPr/>
        </p:nvSpPr>
        <p:spPr>
          <a:xfrm>
            <a:off x="4766276" y="6446910"/>
            <a:ext cx="7200907"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Arial"/>
                <a:ea typeface="Arial"/>
                <a:cs typeface="Arial"/>
                <a:sym typeface="Arial"/>
              </a:defRPr>
            </a:lvl1pPr>
          </a:lstStyle>
          <a:p>
            <a:r>
              <a:t>https://www.chelseagreen.com/2023/designing-a-forest-garden-the-seven-story-garden/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sp>
        <p:nvSpPr>
          <p:cNvPr id="456" name="Title 1"/>
          <p:cNvSpPr txBox="1">
            <a:spLocks noGrp="1"/>
          </p:cNvSpPr>
          <p:nvPr>
            <p:ph type="ctrTitle"/>
          </p:nvPr>
        </p:nvSpPr>
        <p:spPr>
          <a:xfrm>
            <a:off x="1143000" y="491427"/>
            <a:ext cx="7006691" cy="1645923"/>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‘Theme’ for your beds:</a:t>
            </a:r>
          </a:p>
        </p:txBody>
      </p:sp>
      <p:sp>
        <p:nvSpPr>
          <p:cNvPr id="457" name="Rectangle 7">
            <a:extLst>
              <a:ext uri="{C183D7F6-B498-43B3-948B-1728B52AA6E4}">
                <adec:decorative xmlns:adec="http://schemas.microsoft.com/office/drawing/2017/decorative" val="1"/>
              </a:ext>
            </a:extLst>
          </p:cNvPr>
          <p:cNvSpPr/>
          <p:nvPr/>
        </p:nvSpPr>
        <p:spPr>
          <a:xfrm>
            <a:off x="1249209" y="1291529"/>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460"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458"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9"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461"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
        <p:nvSpPr>
          <p:cNvPr id="462" name="Subtitle 2"/>
          <p:cNvSpPr txBox="1"/>
          <p:nvPr/>
        </p:nvSpPr>
        <p:spPr>
          <a:xfrm>
            <a:off x="1226762" y="1744008"/>
            <a:ext cx="3447343" cy="2652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Native plants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Xeriscaping</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Pollinator gardens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Rain gardens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Permaculture</a:t>
            </a:r>
          </a:p>
        </p:txBody>
      </p:sp>
      <p:sp>
        <p:nvSpPr>
          <p:cNvPr id="467" name="Subtitle 2"/>
          <p:cNvSpPr txBox="1"/>
          <p:nvPr/>
        </p:nvSpPr>
        <p:spPr>
          <a:xfrm>
            <a:off x="5042098" y="1744008"/>
            <a:ext cx="4086558" cy="2652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Climate adapted*</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Hot, dry / water access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Help the bees!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Excess water run-off</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a.k.a. ‘food forest’</a:t>
            </a:r>
          </a:p>
        </p:txBody>
      </p:sp>
      <p:grpSp>
        <p:nvGrpSpPr>
          <p:cNvPr id="466" name="Screenshot 2023-10-09 at 11.29.58 AM.png" descr="book cover Nature's Best Hope by Douglas W. Tallamy"/>
          <p:cNvGrpSpPr/>
          <p:nvPr/>
        </p:nvGrpSpPr>
        <p:grpSpPr>
          <a:xfrm>
            <a:off x="9249739" y="2995192"/>
            <a:ext cx="2451101" cy="3454401"/>
            <a:chOff x="0" y="0"/>
            <a:chExt cx="2451100" cy="3454400"/>
          </a:xfrm>
        </p:grpSpPr>
        <p:pic>
          <p:nvPicPr>
            <p:cNvPr id="465" name="Screenshot 2023-10-09 at 11.29.58 AM.png" descr="Screenshot 2023-10-09 at 11.29.5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900" y="139700"/>
              <a:ext cx="2019300" cy="2895600"/>
            </a:xfrm>
            <a:prstGeom prst="rect">
              <a:avLst/>
            </a:prstGeom>
            <a:ln>
              <a:noFill/>
            </a:ln>
            <a:effectLst/>
          </p:spPr>
        </p:pic>
        <p:pic>
          <p:nvPicPr>
            <p:cNvPr id="464" name="Screenshot 2023-10-09 at 11.29.58 AM.png" descr="Screenshot 2023-10-09 at 11.29.58 AM.png"/>
            <p:cNvPicPr>
              <a:picLocks/>
            </p:cNvPicPr>
            <p:nvPr/>
          </p:nvPicPr>
          <p:blipFill>
            <a:blip r:embed="rId8">
              <a:extLst>
                <a:ext uri="{28A0092B-C50C-407E-A947-70E740481C1C}">
                  <a14:useLocalDpi xmlns:a14="http://schemas.microsoft.com/office/drawing/2010/main" val="0"/>
                </a:ext>
              </a:extLst>
            </a:blip>
            <a:stretch>
              <a:fillRect/>
            </a:stretch>
          </p:blipFill>
          <p:spPr>
            <a:xfrm>
              <a:off x="0" y="0"/>
              <a:ext cx="2451100" cy="3454400"/>
            </a:xfrm>
            <a:prstGeom prst="rect">
              <a:avLst/>
            </a:prstGeom>
            <a:effectLst/>
          </p:spPr>
        </p:pic>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1"/>
          <p:cNvSpPr txBox="1">
            <a:spLocks noGrp="1"/>
          </p:cNvSpPr>
          <p:nvPr>
            <p:ph type="ctrTitle"/>
          </p:nvPr>
        </p:nvSpPr>
        <p:spPr>
          <a:xfrm>
            <a:off x="5296965" y="468702"/>
            <a:ext cx="4662784" cy="937667"/>
          </a:xfrm>
          <a:prstGeom prst="rect">
            <a:avLst/>
          </a:prstGeom>
        </p:spPr>
        <p:txBody>
          <a:bodyPr lIns="0" tIns="0" rIns="0" bIns="0" anchor="t"/>
          <a:lstStyle>
            <a:lvl1pPr algn="l" defTabSz="722376">
              <a:defRPr sz="4740" spc="-158">
                <a:solidFill>
                  <a:srgbClr val="404040"/>
                </a:solidFill>
                <a:latin typeface="Carlito"/>
                <a:ea typeface="Carlito"/>
                <a:cs typeface="Carlito"/>
                <a:sym typeface="Carlito"/>
              </a:defRPr>
            </a:lvl1pPr>
          </a:lstStyle>
          <a:p>
            <a:r>
              <a:rPr dirty="0"/>
              <a:t>Get your hands dirty</a:t>
            </a:r>
          </a:p>
        </p:txBody>
      </p:sp>
      <p:sp>
        <p:nvSpPr>
          <p:cNvPr id="472" name="Rectangle 7">
            <a:extLst>
              <a:ext uri="{C183D7F6-B498-43B3-948B-1728B52AA6E4}">
                <adec:decorative xmlns:adec="http://schemas.microsoft.com/office/drawing/2017/decorative" val="1"/>
              </a:ext>
            </a:extLst>
          </p:cNvPr>
          <p:cNvSpPr/>
          <p:nvPr/>
        </p:nvSpPr>
        <p:spPr>
          <a:xfrm>
            <a:off x="5332963" y="1071962"/>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475"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473"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74"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482" name="600px-Mycorrhizal_network.svg.png" descr="graphic showing an annual soil improvement strateg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68" y="1594472"/>
            <a:ext cx="4988177" cy="4115246"/>
          </a:xfrm>
          <a:prstGeom prst="rect">
            <a:avLst/>
          </a:prstGeom>
          <a:ln w="12700">
            <a:miter lim="400000"/>
          </a:ln>
        </p:spPr>
      </p:pic>
      <p:sp>
        <p:nvSpPr>
          <p:cNvPr id="483" name="Image: https://en.wikipedia.org/wiki/Mycorrhiza"/>
          <p:cNvSpPr txBox="1"/>
          <p:nvPr/>
        </p:nvSpPr>
        <p:spPr>
          <a:xfrm>
            <a:off x="913751" y="5442084"/>
            <a:ext cx="3164654" cy="239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solidFill>
                  <a:srgbClr val="FFFFFF"/>
                </a:solidFill>
                <a:latin typeface="Arial"/>
                <a:ea typeface="Arial"/>
                <a:cs typeface="Arial"/>
                <a:sym typeface="Arial"/>
              </a:defRPr>
            </a:lvl1pPr>
          </a:lstStyle>
          <a:p>
            <a:r>
              <a:t>Image: https://en.wikipedia.org/wiki/Mycorrhiza</a:t>
            </a:r>
          </a:p>
        </p:txBody>
      </p:sp>
      <p:sp>
        <p:nvSpPr>
          <p:cNvPr id="476" name="Subtitle 2"/>
          <p:cNvSpPr txBox="1"/>
          <p:nvPr/>
        </p:nvSpPr>
        <p:spPr>
          <a:xfrm>
            <a:off x="5236460" y="1474859"/>
            <a:ext cx="2457128"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Fundamentals:</a:t>
            </a:r>
          </a:p>
        </p:txBody>
      </p:sp>
      <p:sp>
        <p:nvSpPr>
          <p:cNvPr id="477" name="Subtitle 2"/>
          <p:cNvSpPr txBox="1"/>
          <p:nvPr/>
        </p:nvSpPr>
        <p:spPr>
          <a:xfrm>
            <a:off x="5257775" y="1980418"/>
            <a:ext cx="5614074" cy="692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899" indent="-342899">
              <a:spcBef>
                <a:spcPts val="200"/>
              </a:spcBef>
              <a:buClr>
                <a:srgbClr val="C00000"/>
              </a:buClr>
              <a:buSzPct val="100000"/>
              <a:buChar char="▪"/>
              <a:defRPr sz="2000">
                <a:solidFill>
                  <a:srgbClr val="626E74"/>
                </a:solidFill>
                <a:latin typeface="Arial"/>
                <a:ea typeface="Arial"/>
                <a:cs typeface="Arial"/>
                <a:sym typeface="Arial"/>
              </a:defRPr>
            </a:pPr>
            <a:r>
              <a:t>Always building better soil</a:t>
            </a:r>
          </a:p>
          <a:p>
            <a:pPr marL="342899" indent="-342899">
              <a:spcBef>
                <a:spcPts val="200"/>
              </a:spcBef>
              <a:buClr>
                <a:srgbClr val="C00000"/>
              </a:buClr>
              <a:buSzPct val="100000"/>
              <a:buChar char="▪"/>
              <a:defRPr sz="2000">
                <a:solidFill>
                  <a:srgbClr val="626E74"/>
                </a:solidFill>
                <a:latin typeface="Arial"/>
                <a:ea typeface="Arial"/>
                <a:cs typeface="Arial"/>
                <a:sym typeface="Arial"/>
              </a:defRPr>
            </a:pPr>
            <a:r>
              <a:t>Diversify plantings to mitigate climate risk</a:t>
            </a:r>
          </a:p>
        </p:txBody>
      </p:sp>
      <p:sp>
        <p:nvSpPr>
          <p:cNvPr id="478" name="Subtitle 2"/>
          <p:cNvSpPr txBox="1"/>
          <p:nvPr/>
        </p:nvSpPr>
        <p:spPr>
          <a:xfrm>
            <a:off x="5247118" y="3079669"/>
            <a:ext cx="5505544"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Annual soil improvement strategy:</a:t>
            </a:r>
          </a:p>
        </p:txBody>
      </p:sp>
      <p:sp>
        <p:nvSpPr>
          <p:cNvPr id="479" name="Subtitle 2"/>
          <p:cNvSpPr txBox="1"/>
          <p:nvPr/>
        </p:nvSpPr>
        <p:spPr>
          <a:xfrm>
            <a:off x="5257775" y="3609156"/>
            <a:ext cx="5614074" cy="1645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899" indent="-342899">
              <a:spcBef>
                <a:spcPts val="200"/>
              </a:spcBef>
              <a:buClr>
                <a:srgbClr val="C00000"/>
              </a:buClr>
              <a:buSzPct val="100000"/>
              <a:buChar char="▪"/>
              <a:defRPr sz="2000">
                <a:solidFill>
                  <a:srgbClr val="626E74"/>
                </a:solidFill>
                <a:latin typeface="Arial"/>
                <a:ea typeface="Arial"/>
                <a:cs typeface="Arial"/>
                <a:sym typeface="Arial"/>
              </a:defRPr>
            </a:pPr>
            <a:r>
              <a:t>Compost, plant &amp; mulch</a:t>
            </a:r>
          </a:p>
          <a:p>
            <a:pPr marL="342899" indent="-342899">
              <a:spcBef>
                <a:spcPts val="200"/>
              </a:spcBef>
              <a:buClr>
                <a:srgbClr val="C00000"/>
              </a:buClr>
              <a:buSzPct val="100000"/>
              <a:buChar char="▪"/>
              <a:defRPr sz="2000">
                <a:solidFill>
                  <a:srgbClr val="626E74"/>
                </a:solidFill>
                <a:latin typeface="Arial"/>
                <a:ea typeface="Arial"/>
                <a:cs typeface="Arial"/>
                <a:sym typeface="Arial"/>
              </a:defRPr>
            </a:pPr>
            <a:r>
              <a:t>Photosynthesis &amp;</a:t>
            </a:r>
          </a:p>
          <a:p>
            <a:pPr marL="342899" indent="-342899">
              <a:spcBef>
                <a:spcPts val="200"/>
              </a:spcBef>
              <a:buClr>
                <a:srgbClr val="C00000"/>
              </a:buClr>
              <a:buSzPct val="100000"/>
              <a:buChar char="▪"/>
              <a:defRPr sz="2000">
                <a:solidFill>
                  <a:srgbClr val="626E74"/>
                </a:solidFill>
                <a:latin typeface="Arial"/>
                <a:ea typeface="Arial"/>
                <a:cs typeface="Arial"/>
                <a:sym typeface="Arial"/>
              </a:defRPr>
            </a:pPr>
            <a:r>
              <a:t>Soil food web</a:t>
            </a:r>
          </a:p>
          <a:p>
            <a:pPr>
              <a:spcBef>
                <a:spcPts val="200"/>
              </a:spcBef>
              <a:defRPr sz="2000">
                <a:solidFill>
                  <a:srgbClr val="626E74"/>
                </a:solidFill>
                <a:latin typeface="Arial"/>
                <a:ea typeface="Arial"/>
                <a:cs typeface="Arial"/>
                <a:sym typeface="Arial"/>
              </a:defRPr>
            </a:pPr>
            <a:endParaRPr/>
          </a:p>
          <a:p>
            <a:pPr marL="342899" indent="-342899">
              <a:spcBef>
                <a:spcPts val="200"/>
              </a:spcBef>
              <a:buClr>
                <a:srgbClr val="C00000"/>
              </a:buClr>
              <a:buSzPct val="100000"/>
              <a:buChar char="▪"/>
              <a:defRPr sz="2000">
                <a:solidFill>
                  <a:srgbClr val="626E74"/>
                </a:solidFill>
                <a:latin typeface="Arial"/>
                <a:ea typeface="Arial"/>
                <a:cs typeface="Arial"/>
                <a:sym typeface="Arial"/>
              </a:defRPr>
            </a:pPr>
            <a:r>
              <a:t>Let’s talk mycorrhizal fungi! </a:t>
            </a:r>
          </a:p>
        </p:txBody>
      </p:sp>
      <p:pic>
        <p:nvPicPr>
          <p:cNvPr id="480" name="pexels-mikhail-nilov-8543583.jpg" descr="hands holding healthy soil"/>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455281" y="4150"/>
            <a:ext cx="1742906" cy="2605452"/>
          </a:xfrm>
          <a:prstGeom prst="rect">
            <a:avLst/>
          </a:prstGeom>
          <a:ln w="12700">
            <a:miter lim="400000"/>
          </a:ln>
        </p:spPr>
      </p:pic>
      <p:sp>
        <p:nvSpPr>
          <p:cNvPr id="481" name="Photo credit: pexels-…"/>
          <p:cNvSpPr txBox="1"/>
          <p:nvPr/>
        </p:nvSpPr>
        <p:spPr>
          <a:xfrm>
            <a:off x="10548672" y="2183847"/>
            <a:ext cx="1556124"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solidFill>
                  <a:srgbClr val="FFFFFF"/>
                </a:solidFill>
                <a:latin typeface="Arial"/>
                <a:ea typeface="Arial"/>
                <a:cs typeface="Arial"/>
                <a:sym typeface="Arial"/>
              </a:defRPr>
            </a:pPr>
            <a:r>
              <a:t>Photo credit: pexels-</a:t>
            </a:r>
          </a:p>
          <a:p>
            <a:pPr>
              <a:defRPr sz="1200">
                <a:solidFill>
                  <a:srgbClr val="FFFFFF"/>
                </a:solidFill>
                <a:latin typeface="Arial"/>
                <a:ea typeface="Arial"/>
                <a:cs typeface="Arial"/>
                <a:sym typeface="Arial"/>
              </a:defRPr>
            </a:pPr>
            <a:r>
              <a:t>Markus-Spiske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 name="Picture 13" descr="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sp>
        <p:nvSpPr>
          <p:cNvPr id="488" name="Title 1"/>
          <p:cNvSpPr txBox="1">
            <a:spLocks noGrp="1"/>
          </p:cNvSpPr>
          <p:nvPr>
            <p:ph type="ctrTitle"/>
          </p:nvPr>
        </p:nvSpPr>
        <p:spPr>
          <a:xfrm>
            <a:off x="1143000" y="491427"/>
            <a:ext cx="9373121" cy="729698"/>
          </a:xfrm>
          <a:prstGeom prst="rect">
            <a:avLst/>
          </a:prstGeom>
        </p:spPr>
        <p:txBody>
          <a:bodyPr lIns="0" tIns="0" rIns="0" bIns="0" anchor="t">
            <a:normAutofit fontScale="90000"/>
          </a:bodyPr>
          <a:lstStyle>
            <a:lvl1pPr algn="l" defTabSz="859536">
              <a:defRPr sz="5640" spc="-188">
                <a:solidFill>
                  <a:srgbClr val="404040"/>
                </a:solidFill>
                <a:latin typeface="Carlito"/>
                <a:ea typeface="Carlito"/>
                <a:cs typeface="Carlito"/>
                <a:sym typeface="Carlito"/>
              </a:defRPr>
            </a:lvl1pPr>
          </a:lstStyle>
          <a:p>
            <a:r>
              <a:t>Diversify your planting</a:t>
            </a:r>
          </a:p>
        </p:txBody>
      </p:sp>
      <p:sp>
        <p:nvSpPr>
          <p:cNvPr id="489" name="Rectangle 7">
            <a:extLst>
              <a:ext uri="{C183D7F6-B498-43B3-948B-1728B52AA6E4}">
                <adec:decorative xmlns:adec="http://schemas.microsoft.com/office/drawing/2017/decorative" val="1"/>
              </a:ext>
            </a:extLst>
          </p:cNvPr>
          <p:cNvSpPr/>
          <p:nvPr/>
        </p:nvSpPr>
        <p:spPr>
          <a:xfrm>
            <a:off x="1281181" y="1138110"/>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492"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490"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1"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493" name="Picture 13" descr="Picture 1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
        <p:nvSpPr>
          <p:cNvPr id="494" name="Subtitle 2"/>
          <p:cNvSpPr txBox="1"/>
          <p:nvPr/>
        </p:nvSpPr>
        <p:spPr>
          <a:xfrm>
            <a:off x="1141503" y="1589588"/>
            <a:ext cx="4517064" cy="1658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10000"/>
              </a:lnSpc>
              <a:spcBef>
                <a:spcPts val="200"/>
              </a:spcBef>
              <a:buClr>
                <a:srgbClr val="C00000"/>
              </a:buClr>
              <a:buSzPct val="100000"/>
              <a:buChar char="▪"/>
              <a:defRPr sz="2400">
                <a:solidFill>
                  <a:srgbClr val="626E74"/>
                </a:solidFill>
                <a:latin typeface="Arial"/>
                <a:ea typeface="Arial"/>
                <a:cs typeface="Arial"/>
                <a:sym typeface="Arial"/>
              </a:defRPr>
            </a:pPr>
            <a:r>
              <a:t>Reduces climate induced risk</a:t>
            </a:r>
          </a:p>
          <a:p>
            <a:pPr marL="342900" indent="-342900">
              <a:lnSpc>
                <a:spcPct val="110000"/>
              </a:lnSpc>
              <a:spcBef>
                <a:spcPts val="200"/>
              </a:spcBef>
              <a:buClr>
                <a:srgbClr val="C00000"/>
              </a:buClr>
              <a:buSzPct val="100000"/>
              <a:buChar char="▪"/>
              <a:defRPr sz="2400">
                <a:solidFill>
                  <a:srgbClr val="626E74"/>
                </a:solidFill>
                <a:latin typeface="Arial"/>
                <a:ea typeface="Arial"/>
                <a:cs typeface="Arial"/>
                <a:sym typeface="Arial"/>
              </a:defRPr>
            </a:pPr>
            <a:r>
              <a:t>Improves coverage across  space &amp; time</a:t>
            </a:r>
            <a:endParaRPr sz="2800">
              <a:solidFill>
                <a:srgbClr val="E9E9E9"/>
              </a:solidFill>
            </a:endParaRPr>
          </a:p>
          <a:p>
            <a:pPr marL="342900" indent="-342900">
              <a:lnSpc>
                <a:spcPct val="110000"/>
              </a:lnSpc>
              <a:spcBef>
                <a:spcPts val="200"/>
              </a:spcBef>
              <a:buClr>
                <a:srgbClr val="C00000"/>
              </a:buClr>
              <a:buSzPct val="100000"/>
              <a:buChar char="▪"/>
              <a:defRPr sz="2400">
                <a:solidFill>
                  <a:srgbClr val="626E74"/>
                </a:solidFill>
                <a:latin typeface="Arial"/>
                <a:ea typeface="Arial"/>
                <a:cs typeface="Arial"/>
                <a:sym typeface="Arial"/>
              </a:defRPr>
            </a:pPr>
            <a:r>
              <a:t>Attracts pest - predators</a:t>
            </a:r>
          </a:p>
        </p:txBody>
      </p:sp>
      <p:sp>
        <p:nvSpPr>
          <p:cNvPr id="496" name="Subtitle 2"/>
          <p:cNvSpPr txBox="1"/>
          <p:nvPr/>
        </p:nvSpPr>
        <p:spPr>
          <a:xfrm>
            <a:off x="6629147" y="1576888"/>
            <a:ext cx="4791647" cy="1683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10000"/>
              </a:lnSpc>
              <a:spcBef>
                <a:spcPts val="200"/>
              </a:spcBef>
              <a:buClr>
                <a:srgbClr val="C00000"/>
              </a:buClr>
              <a:buSzPct val="100000"/>
              <a:buChar char="▪"/>
              <a:defRPr sz="2400">
                <a:solidFill>
                  <a:srgbClr val="626E74"/>
                </a:solidFill>
                <a:latin typeface="Arial"/>
                <a:ea typeface="Arial"/>
                <a:cs typeface="Arial"/>
                <a:sym typeface="Arial"/>
              </a:defRPr>
            </a:pPr>
            <a:r>
              <a:t>Fewer pests</a:t>
            </a:r>
            <a:endParaRPr sz="2800">
              <a:solidFill>
                <a:srgbClr val="E9E9E9"/>
              </a:solidFill>
            </a:endParaRPr>
          </a:p>
          <a:p>
            <a:pPr marL="342900" indent="-342900">
              <a:lnSpc>
                <a:spcPct val="110000"/>
              </a:lnSpc>
              <a:spcBef>
                <a:spcPts val="200"/>
              </a:spcBef>
              <a:buClr>
                <a:srgbClr val="C00000"/>
              </a:buClr>
              <a:buSzPct val="100000"/>
              <a:buChar char="▪"/>
              <a:defRPr sz="2400">
                <a:solidFill>
                  <a:srgbClr val="626E74"/>
                </a:solidFill>
                <a:latin typeface="Arial"/>
                <a:ea typeface="Arial"/>
                <a:cs typeface="Arial"/>
                <a:sym typeface="Arial"/>
              </a:defRPr>
            </a:pPr>
            <a:r>
              <a:t>Fewer weeds</a:t>
            </a:r>
          </a:p>
          <a:p>
            <a:pPr marL="342900" indent="-342900">
              <a:lnSpc>
                <a:spcPct val="110000"/>
              </a:lnSpc>
              <a:spcBef>
                <a:spcPts val="200"/>
              </a:spcBef>
              <a:buClr>
                <a:srgbClr val="C00000"/>
              </a:buClr>
              <a:buSzPct val="100000"/>
              <a:buChar char="▪"/>
              <a:defRPr sz="2400">
                <a:solidFill>
                  <a:srgbClr val="626E74"/>
                </a:solidFill>
                <a:latin typeface="Arial"/>
                <a:ea typeface="Arial"/>
                <a:cs typeface="Arial"/>
                <a:sym typeface="Arial"/>
              </a:defRPr>
            </a:pPr>
            <a:r>
              <a:t>Less fertilizer</a:t>
            </a:r>
          </a:p>
          <a:p>
            <a:pPr marL="342900" indent="-342900">
              <a:lnSpc>
                <a:spcPct val="110000"/>
              </a:lnSpc>
              <a:spcBef>
                <a:spcPts val="200"/>
              </a:spcBef>
              <a:buClr>
                <a:srgbClr val="C00000"/>
              </a:buClr>
              <a:buSzPct val="100000"/>
              <a:buChar char="▪"/>
              <a:defRPr sz="2400">
                <a:solidFill>
                  <a:srgbClr val="626E74"/>
                </a:solidFill>
                <a:latin typeface="Arial"/>
                <a:ea typeface="Arial"/>
                <a:cs typeface="Arial"/>
                <a:sym typeface="Arial"/>
              </a:defRPr>
            </a:pPr>
            <a:r>
              <a:t>Improved water retention</a:t>
            </a:r>
          </a:p>
        </p:txBody>
      </p:sp>
      <p:grpSp>
        <p:nvGrpSpPr>
          <p:cNvPr id="499" name="IMG_0863.jpeg" descr="row of five arborvitae trees with the second one from left dead."/>
          <p:cNvGrpSpPr/>
          <p:nvPr/>
        </p:nvGrpSpPr>
        <p:grpSpPr>
          <a:xfrm>
            <a:off x="1142444" y="3653703"/>
            <a:ext cx="4141402" cy="3235859"/>
            <a:chOff x="0" y="0"/>
            <a:chExt cx="4141401" cy="3235857"/>
          </a:xfrm>
        </p:grpSpPr>
        <p:pic>
          <p:nvPicPr>
            <p:cNvPr id="497" name="IMG_0863.jpeg" descr="IMG_0863.jpe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5380" y="72113"/>
              <a:ext cx="3910639" cy="2932981"/>
            </a:xfrm>
            <a:prstGeom prst="rect">
              <a:avLst/>
            </a:prstGeom>
            <a:ln w="12700" cap="flat">
              <a:noFill/>
              <a:miter lim="400000"/>
            </a:ln>
            <a:effectLst/>
          </p:spPr>
        </p:pic>
        <p:pic>
          <p:nvPicPr>
            <p:cNvPr id="498" name="IMG_0863.jpeg" descr="IMG_0863.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1"/>
              <a:ext cx="4141402" cy="3235858"/>
            </a:xfrm>
            <a:prstGeom prst="rect">
              <a:avLst/>
            </a:prstGeom>
            <a:ln w="12700" cap="flat">
              <a:noFill/>
              <a:miter lim="400000"/>
            </a:ln>
            <a:effectLst/>
          </p:spPr>
        </p:pic>
      </p:grpSp>
      <p:grpSp>
        <p:nvGrpSpPr>
          <p:cNvPr id="502" name="unknown.jpg" descr="lush garden bed of a variety of perennials"/>
          <p:cNvGrpSpPr/>
          <p:nvPr/>
        </p:nvGrpSpPr>
        <p:grpSpPr>
          <a:xfrm>
            <a:off x="6517050" y="3633881"/>
            <a:ext cx="4517065" cy="3275503"/>
            <a:chOff x="0" y="0"/>
            <a:chExt cx="4517063" cy="3275502"/>
          </a:xfrm>
        </p:grpSpPr>
        <p:pic>
          <p:nvPicPr>
            <p:cNvPr id="500" name="unknown.jpg" descr="unknow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900" y="139700"/>
              <a:ext cx="4085263" cy="2716701"/>
            </a:xfrm>
            <a:prstGeom prst="rect">
              <a:avLst/>
            </a:prstGeom>
            <a:ln w="12700" cap="flat">
              <a:noFill/>
              <a:miter lim="400000"/>
            </a:ln>
            <a:effectLst/>
          </p:spPr>
        </p:pic>
        <p:pic>
          <p:nvPicPr>
            <p:cNvPr id="501" name="unknown.jpg" descr="unknow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1"/>
              <a:ext cx="4517064" cy="3275503"/>
            </a:xfrm>
            <a:prstGeom prst="rect">
              <a:avLst/>
            </a:prstGeom>
            <a:ln w="12700" cap="flat">
              <a:noFill/>
              <a:miter lim="400000"/>
            </a:ln>
            <a:effectLst/>
          </p:spPr>
        </p:pic>
      </p:grpSp>
      <p:sp>
        <p:nvSpPr>
          <p:cNvPr id="503" name="Photo credit: Teresa Casson (EMG) 2023"/>
          <p:cNvSpPr txBox="1"/>
          <p:nvPr/>
        </p:nvSpPr>
        <p:spPr>
          <a:xfrm>
            <a:off x="7275338" y="6204447"/>
            <a:ext cx="3000489"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latin typeface="Arial"/>
                <a:ea typeface="Arial"/>
                <a:cs typeface="Arial"/>
                <a:sym typeface="Arial"/>
              </a:defRPr>
            </a:lvl1pPr>
          </a:lstStyle>
          <a:p>
            <a:r>
              <a:t>Photo credit: Teresa Casson (EMG) 2023</a:t>
            </a:r>
          </a:p>
        </p:txBody>
      </p:sp>
      <p:sp>
        <p:nvSpPr>
          <p:cNvPr id="504" name="Photo credit: Mike Peronto (EMG) 2023"/>
          <p:cNvSpPr txBox="1"/>
          <p:nvPr/>
        </p:nvSpPr>
        <p:spPr>
          <a:xfrm>
            <a:off x="1807506" y="6369051"/>
            <a:ext cx="300049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latin typeface="Arial"/>
                <a:ea typeface="Arial"/>
                <a:cs typeface="Arial"/>
                <a:sym typeface="Arial"/>
              </a:defRPr>
            </a:lvl1pPr>
          </a:lstStyle>
          <a:p>
            <a:r>
              <a:t>Photo credit: Mike Peronto (EMG) 2023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cstate="screen">
            <a:alphaModFix amt="70000"/>
            <a:extLst>
              <a:ext uri="{28A0092B-C50C-407E-A947-70E740481C1C}">
                <a14:useLocalDpi xmlns:a14="http://schemas.microsoft.com/office/drawing/2010/main" val="0"/>
              </a:ext>
            </a:extLst>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cstate="screen">
            <a:extLst>
              <a:ext uri="{28A0092B-C50C-407E-A947-70E740481C1C}">
                <a14:useLocalDpi xmlns:a14="http://schemas.microsoft.com/office/drawing/2010/main" val="0"/>
              </a:ext>
            </a:extLst>
          </a:blip>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Helvetica"/>
              </a:rPr>
              <a:t>          </a:t>
            </a:r>
            <a:endParaRPr kumimoji="0" lang="en-US" sz="1800" b="0" i="0" u="none" strike="noStrike" kern="0" cap="none" spc="0" normalizeH="0" baseline="0" noProof="0">
              <a:ln>
                <a:noFill/>
              </a:ln>
              <a:noFill/>
              <a:effectLst/>
              <a:uLnTx/>
              <a:uFillTx/>
              <a:latin typeface="Helvetica"/>
              <a:cs typeface="Helvetica"/>
              <a:sym typeface="Helvetica"/>
            </a:endParaRPr>
          </a:p>
        </p:txBody>
      </p:sp>
    </p:spTree>
    <p:extLst>
      <p:ext uri="{BB962C8B-B14F-4D97-AF65-F5344CB8AC3E}">
        <p14:creationId xmlns:p14="http://schemas.microsoft.com/office/powerpoint/2010/main" val="244820885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 y="-106574"/>
            <a:ext cx="12192001" cy="6858001"/>
          </a:xfrm>
          <a:prstGeom prst="rect">
            <a:avLst/>
          </a:prstGeom>
          <a:ln w="12700">
            <a:miter lim="400000"/>
          </a:ln>
        </p:spPr>
      </p:pic>
      <p:sp>
        <p:nvSpPr>
          <p:cNvPr id="509" name="Title 1"/>
          <p:cNvSpPr txBox="1">
            <a:spLocks noGrp="1"/>
          </p:cNvSpPr>
          <p:nvPr>
            <p:ph type="ctrTitle"/>
          </p:nvPr>
        </p:nvSpPr>
        <p:spPr>
          <a:xfrm>
            <a:off x="1143000" y="491427"/>
            <a:ext cx="8994744" cy="833550"/>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Through the seasons…</a:t>
            </a:r>
          </a:p>
        </p:txBody>
      </p:sp>
      <p:sp>
        <p:nvSpPr>
          <p:cNvPr id="510" name="Rectangle 7">
            <a:extLst>
              <a:ext uri="{C183D7F6-B498-43B3-948B-1728B52AA6E4}">
                <adec:decorative xmlns:adec="http://schemas.microsoft.com/office/drawing/2017/decorative" val="1"/>
              </a:ext>
            </a:extLst>
          </p:cNvPr>
          <p:cNvSpPr/>
          <p:nvPr/>
        </p:nvSpPr>
        <p:spPr>
          <a:xfrm>
            <a:off x="1281181" y="1138110"/>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513"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511"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12"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514"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
        <p:nvSpPr>
          <p:cNvPr id="517" name="Subtitle 2"/>
          <p:cNvSpPr txBox="1"/>
          <p:nvPr/>
        </p:nvSpPr>
        <p:spPr>
          <a:xfrm>
            <a:off x="624230" y="1385931"/>
            <a:ext cx="2695009"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Spring:</a:t>
            </a:r>
          </a:p>
        </p:txBody>
      </p:sp>
      <p:sp>
        <p:nvSpPr>
          <p:cNvPr id="515" name="Subtitle 2"/>
          <p:cNvSpPr txBox="1"/>
          <p:nvPr/>
        </p:nvSpPr>
        <p:spPr>
          <a:xfrm>
            <a:off x="629951" y="1934754"/>
            <a:ext cx="5000484" cy="2186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Amend soil with compost</a:t>
            </a:r>
            <a:endParaRPr sz="2800">
              <a:solidFill>
                <a:srgbClr val="E9E9E9"/>
              </a:solidFill>
            </a:endParaRPr>
          </a:p>
          <a:p>
            <a:pPr marL="342900" indent="-342900">
              <a:spcBef>
                <a:spcPts val="200"/>
              </a:spcBef>
              <a:buClr>
                <a:srgbClr val="C00000"/>
              </a:buClr>
              <a:buSzPct val="100000"/>
              <a:buChar char="▪"/>
              <a:defRPr sz="2400">
                <a:solidFill>
                  <a:srgbClr val="626E74"/>
                </a:solidFill>
                <a:latin typeface="Arial"/>
                <a:ea typeface="Arial"/>
                <a:cs typeface="Arial"/>
                <a:sym typeface="Arial"/>
              </a:defRPr>
            </a:pPr>
            <a:r>
              <a:t>Plant shrubs &amp; ground covers</a:t>
            </a:r>
          </a:p>
          <a:p>
            <a:pPr marL="800100" lvl="1" indent="-342900">
              <a:lnSpc>
                <a:spcPct val="150000"/>
              </a:lnSpc>
              <a:spcBef>
                <a:spcPts val="200"/>
              </a:spcBef>
              <a:buClr>
                <a:srgbClr val="C00000"/>
              </a:buClr>
              <a:buSzPct val="100000"/>
              <a:buChar char="▪"/>
              <a:defRPr sz="2000">
                <a:solidFill>
                  <a:srgbClr val="626E74"/>
                </a:solidFill>
                <a:latin typeface="Arial"/>
                <a:ea typeface="Arial"/>
                <a:cs typeface="Arial"/>
                <a:sym typeface="Arial"/>
              </a:defRPr>
            </a:pPr>
            <a:r>
              <a:t>According to plan</a:t>
            </a:r>
            <a:endParaRPr sz="2800">
              <a:solidFill>
                <a:srgbClr val="E9E9E9"/>
              </a:solidFill>
            </a:endParaRPr>
          </a:p>
          <a:p>
            <a:pPr marL="342900" indent="-342900">
              <a:spcBef>
                <a:spcPts val="200"/>
              </a:spcBef>
              <a:buClr>
                <a:srgbClr val="C00000"/>
              </a:buClr>
              <a:buSzPct val="100000"/>
              <a:buChar char="▪"/>
              <a:defRPr sz="2400">
                <a:solidFill>
                  <a:srgbClr val="626E74"/>
                </a:solidFill>
                <a:latin typeface="Arial"/>
                <a:ea typeface="Arial"/>
                <a:cs typeface="Arial"/>
                <a:sym typeface="Arial"/>
              </a:defRPr>
            </a:pPr>
            <a:r>
              <a:t>Varieties that fill vertical &amp; horizontal, above &amp; below ground</a:t>
            </a:r>
          </a:p>
        </p:txBody>
      </p:sp>
      <p:sp>
        <p:nvSpPr>
          <p:cNvPr id="519" name="Subtitle 2"/>
          <p:cNvSpPr txBox="1"/>
          <p:nvPr/>
        </p:nvSpPr>
        <p:spPr>
          <a:xfrm>
            <a:off x="627090" y="4231279"/>
            <a:ext cx="2695009"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Summer:</a:t>
            </a:r>
          </a:p>
        </p:txBody>
      </p:sp>
      <p:sp>
        <p:nvSpPr>
          <p:cNvPr id="518" name="Subtitle 2"/>
          <p:cNvSpPr txBox="1"/>
          <p:nvPr/>
        </p:nvSpPr>
        <p:spPr>
          <a:xfrm>
            <a:off x="632811" y="4780103"/>
            <a:ext cx="5000485" cy="1880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Mulch to prevent evaporation</a:t>
            </a:r>
            <a:endParaRPr sz="2800">
              <a:solidFill>
                <a:srgbClr val="E9E9E9"/>
              </a:solidFill>
            </a:endParaRPr>
          </a:p>
          <a:p>
            <a:pPr marL="342900" indent="-342900">
              <a:spcBef>
                <a:spcPts val="200"/>
              </a:spcBef>
              <a:buClr>
                <a:srgbClr val="C00000"/>
              </a:buClr>
              <a:buSzPct val="100000"/>
              <a:buChar char="▪"/>
              <a:defRPr sz="2400">
                <a:solidFill>
                  <a:srgbClr val="626E74"/>
                </a:solidFill>
                <a:latin typeface="Arial"/>
                <a:ea typeface="Arial"/>
                <a:cs typeface="Arial"/>
                <a:sym typeface="Arial"/>
              </a:defRPr>
            </a:pPr>
            <a:r>
              <a:t>Water deeply &amp; infrequently</a:t>
            </a:r>
          </a:p>
          <a:p>
            <a:pPr marL="800100" lvl="1" indent="-342900">
              <a:lnSpc>
                <a:spcPct val="150000"/>
              </a:lnSpc>
              <a:spcBef>
                <a:spcPts val="200"/>
              </a:spcBef>
              <a:buClr>
                <a:srgbClr val="C00000"/>
              </a:buClr>
              <a:buSzPct val="100000"/>
              <a:buChar char="▪"/>
              <a:defRPr sz="2000">
                <a:solidFill>
                  <a:srgbClr val="626E74"/>
                </a:solidFill>
                <a:latin typeface="Arial"/>
                <a:ea typeface="Arial"/>
                <a:cs typeface="Arial"/>
                <a:sym typeface="Arial"/>
              </a:defRPr>
            </a:pPr>
            <a:r>
              <a:t>Morning or evening</a:t>
            </a:r>
            <a:endParaRPr sz="2800">
              <a:solidFill>
                <a:srgbClr val="E9E9E9"/>
              </a:solidFill>
            </a:endParaRPr>
          </a:p>
        </p:txBody>
      </p:sp>
      <p:sp>
        <p:nvSpPr>
          <p:cNvPr id="521" name="Subtitle 2"/>
          <p:cNvSpPr txBox="1"/>
          <p:nvPr/>
        </p:nvSpPr>
        <p:spPr>
          <a:xfrm>
            <a:off x="6634083" y="1344974"/>
            <a:ext cx="2695009"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Fall:</a:t>
            </a:r>
          </a:p>
        </p:txBody>
      </p:sp>
      <p:sp>
        <p:nvSpPr>
          <p:cNvPr id="520" name="Subtitle 2"/>
          <p:cNvSpPr txBox="1"/>
          <p:nvPr/>
        </p:nvSpPr>
        <p:spPr>
          <a:xfrm>
            <a:off x="6639804" y="1893797"/>
            <a:ext cx="5000484" cy="1346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Upgrade 2nd bed?</a:t>
            </a:r>
            <a:endParaRPr sz="2800">
              <a:solidFill>
                <a:srgbClr val="E9E9E9"/>
              </a:solidFill>
            </a:endParaRPr>
          </a:p>
          <a:p>
            <a:pPr marL="342900" indent="-342900">
              <a:spcBef>
                <a:spcPts val="200"/>
              </a:spcBef>
              <a:buClr>
                <a:srgbClr val="C00000"/>
              </a:buClr>
              <a:buSzPct val="100000"/>
              <a:buChar char="▪"/>
              <a:defRPr sz="2400">
                <a:solidFill>
                  <a:srgbClr val="626E74"/>
                </a:solidFill>
                <a:latin typeface="Arial"/>
                <a:ea typeface="Arial"/>
                <a:cs typeface="Arial"/>
                <a:sym typeface="Arial"/>
              </a:defRPr>
            </a:pPr>
            <a:r>
              <a:t>Leave leaf-fall on your beds, mulch with leaves for winter</a:t>
            </a:r>
          </a:p>
        </p:txBody>
      </p:sp>
      <p:sp>
        <p:nvSpPr>
          <p:cNvPr id="523" name="Subtitle 2"/>
          <p:cNvSpPr txBox="1"/>
          <p:nvPr/>
        </p:nvSpPr>
        <p:spPr>
          <a:xfrm>
            <a:off x="6636943" y="4190322"/>
            <a:ext cx="2695010"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Winter:</a:t>
            </a:r>
          </a:p>
        </p:txBody>
      </p:sp>
      <p:sp>
        <p:nvSpPr>
          <p:cNvPr id="522" name="Subtitle 2"/>
          <p:cNvSpPr txBox="1"/>
          <p:nvPr/>
        </p:nvSpPr>
        <p:spPr>
          <a:xfrm>
            <a:off x="6642664" y="4739146"/>
            <a:ext cx="5231782" cy="1974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Cover bare soil</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Next year’s bed improvement plan</a:t>
            </a:r>
            <a:endParaRPr sz="2800">
              <a:solidFill>
                <a:srgbClr val="E9E9E9"/>
              </a:solidFill>
            </a:endParaRPr>
          </a:p>
          <a:p>
            <a:pPr marL="342900" indent="-342900">
              <a:spcBef>
                <a:spcPts val="200"/>
              </a:spcBef>
              <a:buClr>
                <a:srgbClr val="C00000"/>
              </a:buClr>
              <a:buSzPct val="100000"/>
              <a:buChar char="▪"/>
              <a:defRPr sz="2400">
                <a:solidFill>
                  <a:srgbClr val="626E74"/>
                </a:solidFill>
                <a:latin typeface="Arial"/>
                <a:ea typeface="Arial"/>
                <a:cs typeface="Arial"/>
                <a:sym typeface="Arial"/>
              </a:defRPr>
            </a:pPr>
            <a:r>
              <a:t>Plant trees in late winter</a:t>
            </a:r>
            <a:endParaRPr sz="2800">
              <a:solidFill>
                <a:srgbClr val="E9E9E9"/>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Picture 13" descr="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sp>
        <p:nvSpPr>
          <p:cNvPr id="528" name="Title 1"/>
          <p:cNvSpPr txBox="1">
            <a:spLocks noGrp="1"/>
          </p:cNvSpPr>
          <p:nvPr>
            <p:ph type="ctrTitle"/>
          </p:nvPr>
        </p:nvSpPr>
        <p:spPr>
          <a:xfrm>
            <a:off x="812622" y="214337"/>
            <a:ext cx="3922598" cy="966023"/>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Scorecard</a:t>
            </a:r>
          </a:p>
        </p:txBody>
      </p:sp>
      <p:sp>
        <p:nvSpPr>
          <p:cNvPr id="529" name="Rectangle 7">
            <a:extLst>
              <a:ext uri="{C183D7F6-B498-43B3-948B-1728B52AA6E4}">
                <adec:decorative xmlns:adec="http://schemas.microsoft.com/office/drawing/2017/decorative" val="1"/>
              </a:ext>
            </a:extLst>
          </p:cNvPr>
          <p:cNvSpPr/>
          <p:nvPr/>
        </p:nvSpPr>
        <p:spPr>
          <a:xfrm>
            <a:off x="854887" y="903648"/>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532"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530"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31"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533" name="Picture 13" descr="Picture 1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
        <p:nvSpPr>
          <p:cNvPr id="534" name="Subtitle 2"/>
          <p:cNvSpPr txBox="1"/>
          <p:nvPr/>
        </p:nvSpPr>
        <p:spPr>
          <a:xfrm>
            <a:off x="645315" y="1825930"/>
            <a:ext cx="3675648" cy="3206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Enough trees canopy?</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Upgrade bed(s)?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Expand beds?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Compost?</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Mulch bare soil?</a:t>
            </a:r>
          </a:p>
        </p:txBody>
      </p:sp>
      <p:pic>
        <p:nvPicPr>
          <p:cNvPr id="535" name="Picture 2" descr="Picture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751117" y="123214"/>
            <a:ext cx="1190279" cy="1148269"/>
          </a:xfrm>
          <a:prstGeom prst="rect">
            <a:avLst/>
          </a:prstGeom>
          <a:ln w="12700">
            <a:miter lim="400000"/>
          </a:ln>
        </p:spPr>
      </p:pic>
      <p:grpSp>
        <p:nvGrpSpPr>
          <p:cNvPr id="538" name="Content Placeholder 8" descr="layers of the forest garden"/>
          <p:cNvGrpSpPr/>
          <p:nvPr/>
        </p:nvGrpSpPr>
        <p:grpSpPr>
          <a:xfrm>
            <a:off x="4363597" y="1460804"/>
            <a:ext cx="7727693" cy="4667047"/>
            <a:chOff x="0" y="0"/>
            <a:chExt cx="7727691" cy="4667045"/>
          </a:xfrm>
        </p:grpSpPr>
        <p:pic>
          <p:nvPicPr>
            <p:cNvPr id="536" name="Content Placeholder 8" descr="Content Placeholder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900" y="139700"/>
              <a:ext cx="7295892" cy="4108246"/>
            </a:xfrm>
            <a:prstGeom prst="rect">
              <a:avLst/>
            </a:prstGeom>
            <a:ln w="12700" cap="flat">
              <a:noFill/>
              <a:miter lim="400000"/>
            </a:ln>
            <a:effectLst/>
          </p:spPr>
        </p:pic>
        <p:pic>
          <p:nvPicPr>
            <p:cNvPr id="537" name="Content Placeholder 8" descr="Content Placeholder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7727692" cy="4667046"/>
            </a:xfrm>
            <a:prstGeom prst="rect">
              <a:avLst/>
            </a:prstGeom>
            <a:ln w="12700" cap="flat">
              <a:noFill/>
              <a:miter lim="400000"/>
            </a:ln>
            <a:effectLst/>
          </p:spPr>
        </p:pic>
      </p:grpSp>
      <p:sp>
        <p:nvSpPr>
          <p:cNvPr id="539" name="Image courtesy of the Urban Farm School"/>
          <p:cNvSpPr txBox="1"/>
          <p:nvPr/>
        </p:nvSpPr>
        <p:spPr>
          <a:xfrm>
            <a:off x="6241650" y="5919277"/>
            <a:ext cx="3971585" cy="3330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a:solidFill>
                  <a:srgbClr val="535353"/>
                </a:solidFill>
                <a:latin typeface="+mj-lt"/>
                <a:ea typeface="+mj-ea"/>
                <a:cs typeface="+mj-cs"/>
                <a:sym typeface="Calibri"/>
              </a:defRPr>
            </a:pPr>
            <a:r>
              <a:t>Image courtesy of the </a:t>
            </a:r>
            <a:r>
              <a:rPr b="1" u="sng"/>
              <a:t>Urban Farm School</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13" descr="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45119"/>
            <a:ext cx="12192001" cy="6858001"/>
          </a:xfrm>
          <a:prstGeom prst="rect">
            <a:avLst/>
          </a:prstGeom>
          <a:ln w="12700">
            <a:miter lim="400000"/>
          </a:ln>
        </p:spPr>
      </p:pic>
      <p:sp>
        <p:nvSpPr>
          <p:cNvPr id="544" name="Title 1"/>
          <p:cNvSpPr txBox="1">
            <a:spLocks noGrp="1"/>
          </p:cNvSpPr>
          <p:nvPr>
            <p:ph type="ctrTitle"/>
          </p:nvPr>
        </p:nvSpPr>
        <p:spPr>
          <a:xfrm>
            <a:off x="3309223" y="2038585"/>
            <a:ext cx="7104729" cy="914401"/>
          </a:xfrm>
          <a:prstGeom prst="rect">
            <a:avLst/>
          </a:prstGeom>
        </p:spPr>
        <p:txBody>
          <a:bodyPr lIns="0" tIns="0" rIns="0" bIns="0"/>
          <a:lstStyle>
            <a:lvl1pPr algn="l">
              <a:defRPr sz="5000">
                <a:solidFill>
                  <a:srgbClr val="AA0D35"/>
                </a:solidFill>
                <a:latin typeface="Carlito"/>
                <a:ea typeface="Carlito"/>
                <a:cs typeface="Carlito"/>
                <a:sym typeface="Carlito"/>
              </a:defRPr>
            </a:lvl1pPr>
          </a:lstStyle>
          <a:p>
            <a:r>
              <a:t>Growing Veggies at home</a:t>
            </a:r>
          </a:p>
        </p:txBody>
      </p:sp>
      <p:grpSp>
        <p:nvGrpSpPr>
          <p:cNvPr id="547"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545"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6"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548" name="Picture 8" descr="Picture 8"/>
          <p:cNvPicPr>
            <a:picLocks noChangeAspect="1"/>
          </p:cNvPicPr>
          <p:nvPr/>
        </p:nvPicPr>
        <p:blipFill>
          <a:blip r:embed="rId5" cstate="screen">
            <a:alphaModFix amt="70000"/>
            <a:extLst>
              <a:ext uri="{28A0092B-C50C-407E-A947-70E740481C1C}">
                <a14:useLocalDpi xmlns:a14="http://schemas.microsoft.com/office/drawing/2010/main" val="0"/>
              </a:ext>
            </a:extLst>
          </a:blip>
          <a:stretch>
            <a:fillRect/>
          </a:stretch>
        </p:blipFill>
        <p:spPr>
          <a:xfrm>
            <a:off x="11319633" y="136185"/>
            <a:ext cx="729697" cy="729698"/>
          </a:xfrm>
          <a:prstGeom prst="rect">
            <a:avLst/>
          </a:prstGeom>
          <a:ln w="12700">
            <a:miter lim="400000"/>
          </a:ln>
        </p:spPr>
      </p:pic>
      <p:sp>
        <p:nvSpPr>
          <p:cNvPr id="549" name="Title 1"/>
          <p:cNvSpPr txBox="1"/>
          <p:nvPr/>
        </p:nvSpPr>
        <p:spPr>
          <a:xfrm>
            <a:off x="5880422" y="3183340"/>
            <a:ext cx="2147900" cy="536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14400">
              <a:lnSpc>
                <a:spcPct val="90000"/>
              </a:lnSpc>
              <a:defRPr sz="3300" i="1">
                <a:solidFill>
                  <a:srgbClr val="AA0D35"/>
                </a:solidFill>
                <a:latin typeface="Carlito"/>
                <a:ea typeface="Carlito"/>
                <a:cs typeface="Carlito"/>
                <a:sym typeface="Carlito"/>
              </a:defRPr>
            </a:pPr>
            <a:r>
              <a:rPr u="sng"/>
              <a:t>Strategy</a:t>
            </a:r>
            <a:r>
              <a:rPr i="0"/>
              <a:t> …</a:t>
            </a:r>
          </a:p>
        </p:txBody>
      </p:sp>
      <p:pic>
        <p:nvPicPr>
          <p:cNvPr id="550" name="Picture 2" descr="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37" y="3994666"/>
            <a:ext cx="2022609" cy="1951223"/>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itle 1"/>
          <p:cNvSpPr txBox="1">
            <a:spLocks noGrp="1"/>
          </p:cNvSpPr>
          <p:nvPr>
            <p:ph type="ctrTitle"/>
          </p:nvPr>
        </p:nvSpPr>
        <p:spPr>
          <a:xfrm>
            <a:off x="6097065" y="468702"/>
            <a:ext cx="4662784" cy="937667"/>
          </a:xfrm>
          <a:prstGeom prst="rect">
            <a:avLst/>
          </a:prstGeom>
        </p:spPr>
        <p:txBody>
          <a:bodyPr lIns="0" tIns="0" rIns="0" bIns="0" anchor="t">
            <a:normAutofit fontScale="90000"/>
          </a:bodyPr>
          <a:lstStyle>
            <a:lvl1pPr algn="l" defTabSz="768095">
              <a:defRPr sz="5040" spc="-168">
                <a:solidFill>
                  <a:srgbClr val="404040"/>
                </a:solidFill>
                <a:latin typeface="Carlito"/>
                <a:ea typeface="Carlito"/>
                <a:cs typeface="Carlito"/>
                <a:sym typeface="Carlito"/>
              </a:defRPr>
            </a:lvl1pPr>
          </a:lstStyle>
          <a:p>
            <a:r>
              <a:t>Why grow veggies?</a:t>
            </a:r>
          </a:p>
        </p:txBody>
      </p:sp>
      <p:pic>
        <p:nvPicPr>
          <p:cNvPr id="567" name="IMG_1180.jpeg" descr="garden bed full of lettuce varieties"/>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397" y="3744"/>
            <a:ext cx="5362236" cy="6766561"/>
          </a:xfrm>
          <a:prstGeom prst="rect">
            <a:avLst/>
          </a:prstGeom>
          <a:ln w="12700">
            <a:miter lim="400000"/>
          </a:ln>
        </p:spPr>
      </p:pic>
      <p:sp>
        <p:nvSpPr>
          <p:cNvPr id="568" name="Photo credit: Mike Peronto (EMG) 2023"/>
          <p:cNvSpPr txBox="1"/>
          <p:nvPr/>
        </p:nvSpPr>
        <p:spPr>
          <a:xfrm>
            <a:off x="1187242" y="6476427"/>
            <a:ext cx="3000489"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FFFFFF"/>
                </a:solidFill>
                <a:latin typeface="Arial"/>
                <a:ea typeface="Arial"/>
                <a:cs typeface="Arial"/>
                <a:sym typeface="Arial"/>
              </a:defRPr>
            </a:lvl1pPr>
          </a:lstStyle>
          <a:p>
            <a:r>
              <a:t>Photo credit: Mike Peronto (EMG) 2023</a:t>
            </a:r>
          </a:p>
        </p:txBody>
      </p:sp>
      <p:sp>
        <p:nvSpPr>
          <p:cNvPr id="555" name="Rectangle 7">
            <a:extLst>
              <a:ext uri="{C183D7F6-B498-43B3-948B-1728B52AA6E4}">
                <adec:decorative xmlns:adec="http://schemas.microsoft.com/office/drawing/2017/decorative" val="1"/>
              </a:ext>
            </a:extLst>
          </p:cNvPr>
          <p:cNvSpPr/>
          <p:nvPr/>
        </p:nvSpPr>
        <p:spPr>
          <a:xfrm>
            <a:off x="6154378" y="1189193"/>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558"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556"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7"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559" name="Subtitle 2"/>
          <p:cNvSpPr txBox="1"/>
          <p:nvPr/>
        </p:nvSpPr>
        <p:spPr>
          <a:xfrm>
            <a:off x="6036560" y="1515065"/>
            <a:ext cx="2457128"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Food Security</a:t>
            </a:r>
          </a:p>
        </p:txBody>
      </p:sp>
      <p:sp>
        <p:nvSpPr>
          <p:cNvPr id="560" name="Subtitle 2"/>
          <p:cNvSpPr txBox="1"/>
          <p:nvPr/>
        </p:nvSpPr>
        <p:spPr>
          <a:xfrm>
            <a:off x="6057875" y="1980418"/>
            <a:ext cx="5614074" cy="692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899" indent="-342899">
              <a:spcBef>
                <a:spcPts val="200"/>
              </a:spcBef>
              <a:buClr>
                <a:srgbClr val="C00000"/>
              </a:buClr>
              <a:buSzPct val="100000"/>
              <a:buChar char="▪"/>
              <a:defRPr sz="2000">
                <a:solidFill>
                  <a:srgbClr val="626E74"/>
                </a:solidFill>
                <a:latin typeface="Arial"/>
                <a:ea typeface="Arial"/>
                <a:cs typeface="Arial"/>
                <a:sym typeface="Arial"/>
              </a:defRPr>
            </a:pPr>
            <a:r>
              <a:t>Worldwide Supply chains under duress</a:t>
            </a:r>
          </a:p>
          <a:p>
            <a:pPr marL="342899" indent="-342899">
              <a:spcBef>
                <a:spcPts val="200"/>
              </a:spcBef>
              <a:buClr>
                <a:srgbClr val="C00000"/>
              </a:buClr>
              <a:buSzPct val="100000"/>
              <a:buChar char="▪"/>
              <a:defRPr sz="2000">
                <a:solidFill>
                  <a:srgbClr val="626E74"/>
                </a:solidFill>
                <a:latin typeface="Arial"/>
                <a:ea typeface="Arial"/>
                <a:cs typeface="Arial"/>
                <a:sym typeface="Arial"/>
              </a:defRPr>
            </a:pPr>
            <a:r>
              <a:t>Inflation</a:t>
            </a:r>
          </a:p>
        </p:txBody>
      </p:sp>
      <p:sp>
        <p:nvSpPr>
          <p:cNvPr id="562" name="Subtitle 2"/>
          <p:cNvSpPr txBox="1"/>
          <p:nvPr/>
        </p:nvSpPr>
        <p:spPr>
          <a:xfrm>
            <a:off x="6047218" y="3079669"/>
            <a:ext cx="3851241"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1,494 Miles &amp; 30% Waste</a:t>
            </a:r>
          </a:p>
        </p:txBody>
      </p:sp>
      <p:sp>
        <p:nvSpPr>
          <p:cNvPr id="563" name="Subtitle 2"/>
          <p:cNvSpPr txBox="1"/>
          <p:nvPr/>
        </p:nvSpPr>
        <p:spPr>
          <a:xfrm>
            <a:off x="6068533" y="3631158"/>
            <a:ext cx="5614073" cy="692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899" indent="-342899">
              <a:spcBef>
                <a:spcPts val="200"/>
              </a:spcBef>
              <a:buClr>
                <a:srgbClr val="C00000"/>
              </a:buClr>
              <a:buSzPct val="100000"/>
              <a:buChar char="▪"/>
              <a:defRPr sz="2000">
                <a:solidFill>
                  <a:srgbClr val="626E74"/>
                </a:solidFill>
                <a:latin typeface="Arial"/>
                <a:ea typeface="Arial"/>
                <a:cs typeface="Arial"/>
                <a:sym typeface="Arial"/>
              </a:defRPr>
            </a:pPr>
            <a:r>
              <a:t>Average distance food travels to market</a:t>
            </a:r>
          </a:p>
          <a:p>
            <a:pPr marL="342899" indent="-342899">
              <a:spcBef>
                <a:spcPts val="200"/>
              </a:spcBef>
              <a:buClr>
                <a:srgbClr val="C00000"/>
              </a:buClr>
              <a:buSzPct val="100000"/>
              <a:buChar char="▪"/>
              <a:defRPr sz="2000">
                <a:solidFill>
                  <a:srgbClr val="626E74"/>
                </a:solidFill>
                <a:latin typeface="Arial"/>
                <a:ea typeface="Arial"/>
                <a:cs typeface="Arial"/>
                <a:sym typeface="Arial"/>
              </a:defRPr>
            </a:pPr>
            <a:r>
              <a:t>Average amount of food thrown into landfill</a:t>
            </a:r>
          </a:p>
        </p:txBody>
      </p:sp>
      <p:sp>
        <p:nvSpPr>
          <p:cNvPr id="564" name="Subtitle 2"/>
          <p:cNvSpPr txBox="1"/>
          <p:nvPr/>
        </p:nvSpPr>
        <p:spPr>
          <a:xfrm>
            <a:off x="6047218" y="4816546"/>
            <a:ext cx="5362236"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Employ Climate Friendly Practices</a:t>
            </a:r>
          </a:p>
        </p:txBody>
      </p:sp>
      <p:sp>
        <p:nvSpPr>
          <p:cNvPr id="565" name="Subtitle 2"/>
          <p:cNvSpPr txBox="1"/>
          <p:nvPr/>
        </p:nvSpPr>
        <p:spPr>
          <a:xfrm>
            <a:off x="6068533" y="5281899"/>
            <a:ext cx="5614073" cy="692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899" indent="-342899">
              <a:spcBef>
                <a:spcPts val="200"/>
              </a:spcBef>
              <a:buClr>
                <a:srgbClr val="C00000"/>
              </a:buClr>
              <a:buSzPct val="100000"/>
              <a:buChar char="▪"/>
              <a:defRPr sz="2000">
                <a:solidFill>
                  <a:srgbClr val="626E74"/>
                </a:solidFill>
                <a:latin typeface="Arial"/>
                <a:ea typeface="Arial"/>
                <a:cs typeface="Arial"/>
                <a:sym typeface="Arial"/>
              </a:defRPr>
            </a:pPr>
            <a:r>
              <a:t>Easy </a:t>
            </a:r>
            <a:r>
              <a:rPr sz="1800"/>
              <a:t>@</a:t>
            </a:r>
            <a:r>
              <a:t> home, challenging </a:t>
            </a:r>
            <a:r>
              <a:rPr sz="1800"/>
              <a:t>@</a:t>
            </a:r>
            <a:r>
              <a:t> scale</a:t>
            </a:r>
          </a:p>
          <a:p>
            <a:pPr marL="342899" indent="-342899">
              <a:spcBef>
                <a:spcPts val="200"/>
              </a:spcBef>
              <a:buClr>
                <a:srgbClr val="C00000"/>
              </a:buClr>
              <a:buSzPct val="100000"/>
              <a:buChar char="▪"/>
              <a:defRPr sz="2000">
                <a:solidFill>
                  <a:srgbClr val="626E74"/>
                </a:solidFill>
                <a:latin typeface="Arial"/>
                <a:ea typeface="Arial"/>
                <a:cs typeface="Arial"/>
                <a:sym typeface="Arial"/>
              </a:defRPr>
            </a:pPr>
            <a:r>
              <a:t>Help pollinators, improve soil &amp; store carbon</a:t>
            </a:r>
          </a:p>
        </p:txBody>
      </p:sp>
      <p:sp>
        <p:nvSpPr>
          <p:cNvPr id="566" name="Save the Planet, Save some money, save yourself"/>
          <p:cNvSpPr txBox="1"/>
          <p:nvPr/>
        </p:nvSpPr>
        <p:spPr>
          <a:xfrm>
            <a:off x="5451850" y="6318584"/>
            <a:ext cx="6397459" cy="385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200" i="1">
                <a:solidFill>
                  <a:srgbClr val="535353"/>
                </a:solidFill>
                <a:latin typeface="+mj-lt"/>
                <a:ea typeface="+mj-ea"/>
                <a:cs typeface="+mj-cs"/>
                <a:sym typeface="Calibri"/>
              </a:defRPr>
            </a:lvl1pPr>
          </a:lstStyle>
          <a:p>
            <a:r>
              <a:t>Healthy people &amp; healthy planet saves lives and money!</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itle 1"/>
          <p:cNvSpPr txBox="1">
            <a:spLocks noGrp="1"/>
          </p:cNvSpPr>
          <p:nvPr>
            <p:ph type="ctrTitle"/>
          </p:nvPr>
        </p:nvSpPr>
        <p:spPr>
          <a:xfrm>
            <a:off x="1143000" y="491427"/>
            <a:ext cx="8994744" cy="833550"/>
          </a:xfrm>
          <a:prstGeom prst="rect">
            <a:avLst/>
          </a:prstGeom>
        </p:spPr>
        <p:txBody>
          <a:bodyPr lIns="0" tIns="0" rIns="0" bIns="0" anchor="t"/>
          <a:lstStyle>
            <a:lvl1pPr algn="l" defTabSz="722376">
              <a:defRPr sz="4740" spc="-158">
                <a:solidFill>
                  <a:srgbClr val="404040"/>
                </a:solidFill>
                <a:latin typeface="Carlito"/>
                <a:ea typeface="Carlito"/>
                <a:cs typeface="Carlito"/>
                <a:sym typeface="Carlito"/>
              </a:defRPr>
            </a:lvl1pPr>
          </a:lstStyle>
          <a:p>
            <a:r>
              <a:rPr dirty="0"/>
              <a:t>Commercial Agriculture: Climate Trends</a:t>
            </a:r>
          </a:p>
        </p:txBody>
      </p:sp>
      <p:sp>
        <p:nvSpPr>
          <p:cNvPr id="583" name="Subtitle 2"/>
          <p:cNvSpPr txBox="1"/>
          <p:nvPr/>
        </p:nvSpPr>
        <p:spPr>
          <a:xfrm>
            <a:off x="736722" y="1458960"/>
            <a:ext cx="3463881" cy="256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defTabSz="905255">
              <a:lnSpc>
                <a:spcPct val="90000"/>
              </a:lnSpc>
              <a:spcBef>
                <a:spcPts val="900"/>
              </a:spcBef>
              <a:defRPr sz="1700">
                <a:solidFill>
                  <a:srgbClr val="808080"/>
                </a:solidFill>
                <a:latin typeface="Carlito"/>
                <a:ea typeface="Carlito"/>
                <a:cs typeface="Carlito"/>
                <a:sym typeface="Carlito"/>
              </a:defRPr>
            </a:lvl1pPr>
          </a:lstStyle>
          <a:p>
            <a:r>
              <a:t>Applied to home gardening</a:t>
            </a:r>
          </a:p>
        </p:txBody>
      </p:sp>
      <p:sp>
        <p:nvSpPr>
          <p:cNvPr id="574" name="Rectangle 7">
            <a:extLst>
              <a:ext uri="{C183D7F6-B498-43B3-948B-1728B52AA6E4}">
                <adec:decorative xmlns:adec="http://schemas.microsoft.com/office/drawing/2017/decorative" val="1"/>
              </a:ext>
            </a:extLst>
          </p:cNvPr>
          <p:cNvSpPr/>
          <p:nvPr/>
        </p:nvSpPr>
        <p:spPr>
          <a:xfrm>
            <a:off x="1281181" y="1138110"/>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pic>
        <p:nvPicPr>
          <p:cNvPr id="572" name="Picture 1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 y="-154942"/>
            <a:ext cx="12192001" cy="6858001"/>
          </a:xfrm>
          <a:prstGeom prst="rect">
            <a:avLst/>
          </a:prstGeom>
          <a:ln w="12700">
            <a:miter lim="400000"/>
          </a:ln>
        </p:spPr>
      </p:pic>
      <p:grpSp>
        <p:nvGrpSpPr>
          <p:cNvPr id="577"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575"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76"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578"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
        <p:nvSpPr>
          <p:cNvPr id="581" name="Subtitle 2"/>
          <p:cNvSpPr txBox="1"/>
          <p:nvPr/>
        </p:nvSpPr>
        <p:spPr>
          <a:xfrm>
            <a:off x="624230" y="1875024"/>
            <a:ext cx="4120137"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rPr dirty="0"/>
              <a:t>The Green Revolution</a:t>
            </a:r>
          </a:p>
        </p:txBody>
      </p:sp>
      <p:sp>
        <p:nvSpPr>
          <p:cNvPr id="579" name="Subtitle 2"/>
          <p:cNvSpPr txBox="1"/>
          <p:nvPr/>
        </p:nvSpPr>
        <p:spPr>
          <a:xfrm>
            <a:off x="629951" y="2423847"/>
            <a:ext cx="4542199" cy="2687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‘Factory Model’ </a:t>
            </a:r>
            <a:endParaRPr sz="2800">
              <a:solidFill>
                <a:srgbClr val="E9E9E9"/>
              </a:solidFill>
            </a:endParaRP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Extensive tilling</a:t>
            </a:r>
            <a:endParaRPr sz="2800">
              <a:solidFill>
                <a:srgbClr val="E9E9E9"/>
              </a:solidFill>
            </a:endParaRP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Vast mono-crops</a:t>
            </a: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Synthetic fertilizers</a:t>
            </a: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Herbicides</a:t>
            </a: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Pesticides</a:t>
            </a:r>
          </a:p>
        </p:txBody>
      </p:sp>
      <p:sp>
        <p:nvSpPr>
          <p:cNvPr id="584" name="Subtitle 2"/>
          <p:cNvSpPr txBox="1"/>
          <p:nvPr/>
        </p:nvSpPr>
        <p:spPr>
          <a:xfrm>
            <a:off x="624230" y="5223299"/>
            <a:ext cx="5011926"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i="1">
                <a:solidFill>
                  <a:srgbClr val="626E74"/>
                </a:solidFill>
                <a:latin typeface="Arial"/>
                <a:ea typeface="Arial"/>
                <a:cs typeface="Arial"/>
                <a:sym typeface="Arial"/>
              </a:defRPr>
            </a:lvl1pPr>
          </a:lstStyle>
          <a:p>
            <a:r>
              <a:t>… all have negative climate impacts</a:t>
            </a:r>
          </a:p>
        </p:txBody>
      </p:sp>
      <p:sp>
        <p:nvSpPr>
          <p:cNvPr id="582" name="Subtitle 2"/>
          <p:cNvSpPr txBox="1"/>
          <p:nvPr/>
        </p:nvSpPr>
        <p:spPr>
          <a:xfrm>
            <a:off x="6634083" y="1834067"/>
            <a:ext cx="3887341"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b="1" u="sng">
                <a:solidFill>
                  <a:srgbClr val="626E74"/>
                </a:solidFill>
                <a:latin typeface="Arial"/>
                <a:ea typeface="Arial"/>
                <a:cs typeface="Arial"/>
                <a:sym typeface="Arial"/>
              </a:defRPr>
            </a:lvl1pPr>
          </a:lstStyle>
          <a:p>
            <a:r>
              <a:t>Home Gardening:</a:t>
            </a:r>
          </a:p>
        </p:txBody>
      </p:sp>
      <p:sp>
        <p:nvSpPr>
          <p:cNvPr id="586" name="Subtitle 2"/>
          <p:cNvSpPr txBox="1"/>
          <p:nvPr/>
        </p:nvSpPr>
        <p:spPr>
          <a:xfrm>
            <a:off x="6447971" y="2423847"/>
            <a:ext cx="4542200" cy="2237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Small plots</a:t>
            </a:r>
            <a:endParaRPr sz="2800">
              <a:solidFill>
                <a:srgbClr val="E9E9E9"/>
              </a:solidFill>
            </a:endParaRP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‘No-dig’</a:t>
            </a:r>
            <a:endParaRPr sz="2800">
              <a:solidFill>
                <a:srgbClr val="E9E9E9"/>
              </a:solidFill>
            </a:endParaRP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Diverse, interplanted crops</a:t>
            </a: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Minimize chemical inputs</a:t>
            </a:r>
          </a:p>
          <a:p>
            <a:pPr marL="342900" indent="-342900">
              <a:lnSpc>
                <a:spcPct val="120000"/>
              </a:lnSpc>
              <a:spcBef>
                <a:spcPts val="200"/>
              </a:spcBef>
              <a:buClr>
                <a:srgbClr val="C00000"/>
              </a:buClr>
              <a:buSzPct val="100000"/>
              <a:buChar char="▪"/>
              <a:defRPr sz="2400">
                <a:solidFill>
                  <a:srgbClr val="626E74"/>
                </a:solidFill>
                <a:latin typeface="Arial"/>
                <a:ea typeface="Arial"/>
                <a:cs typeface="Arial"/>
                <a:sym typeface="Arial"/>
              </a:defRPr>
            </a:pPr>
            <a:r>
              <a:t>Focus on improving soil</a:t>
            </a:r>
          </a:p>
        </p:txBody>
      </p:sp>
      <p:sp>
        <p:nvSpPr>
          <p:cNvPr id="587" name="Subtitle 2"/>
          <p:cNvSpPr txBox="1"/>
          <p:nvPr/>
        </p:nvSpPr>
        <p:spPr>
          <a:xfrm>
            <a:off x="6367649" y="5223299"/>
            <a:ext cx="5209481"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i="1">
                <a:solidFill>
                  <a:srgbClr val="626E74"/>
                </a:solidFill>
                <a:latin typeface="Arial"/>
                <a:ea typeface="Arial"/>
                <a:cs typeface="Arial"/>
                <a:sym typeface="Arial"/>
              </a:defRPr>
            </a:lvl1pPr>
          </a:lstStyle>
          <a:p>
            <a:r>
              <a:t>…easier to do - and healthier for you</a:t>
            </a:r>
          </a:p>
        </p:txBody>
      </p:sp>
      <p:sp>
        <p:nvSpPr>
          <p:cNvPr id="585" name="Subtitle 2"/>
          <p:cNvSpPr txBox="1"/>
          <p:nvPr/>
        </p:nvSpPr>
        <p:spPr>
          <a:xfrm>
            <a:off x="1768922" y="6061418"/>
            <a:ext cx="9216457"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i="1">
                <a:solidFill>
                  <a:srgbClr val="626E74"/>
                </a:solidFill>
                <a:latin typeface="Arial"/>
                <a:ea typeface="Arial"/>
                <a:cs typeface="Arial"/>
                <a:sym typeface="Arial"/>
              </a:defRPr>
            </a:lvl1pPr>
          </a:lstStyle>
          <a:p>
            <a:r>
              <a:t>The Green Revolution is credited with saving over a billion lives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30" y="-91442"/>
            <a:ext cx="12192000" cy="6858001"/>
          </a:xfrm>
          <a:prstGeom prst="rect">
            <a:avLst/>
          </a:prstGeom>
          <a:ln w="12700">
            <a:miter lim="400000"/>
          </a:ln>
        </p:spPr>
      </p:pic>
      <p:sp>
        <p:nvSpPr>
          <p:cNvPr id="592" name="Title 1"/>
          <p:cNvSpPr txBox="1">
            <a:spLocks noGrp="1"/>
          </p:cNvSpPr>
          <p:nvPr>
            <p:ph type="ctrTitle"/>
          </p:nvPr>
        </p:nvSpPr>
        <p:spPr>
          <a:xfrm>
            <a:off x="901399" y="408982"/>
            <a:ext cx="8772372" cy="914401"/>
          </a:xfrm>
          <a:prstGeom prst="rect">
            <a:avLst/>
          </a:prstGeom>
        </p:spPr>
        <p:txBody>
          <a:bodyPr lIns="0" tIns="0" rIns="0" bIns="0">
            <a:normAutofit/>
          </a:bodyPr>
          <a:lstStyle>
            <a:lvl1pPr algn="l">
              <a:defRPr sz="5000">
                <a:solidFill>
                  <a:srgbClr val="AA0D35"/>
                </a:solidFill>
                <a:latin typeface="Carlito"/>
                <a:ea typeface="Carlito"/>
                <a:cs typeface="Carlito"/>
                <a:sym typeface="Carlito"/>
              </a:defRPr>
            </a:lvl1pPr>
          </a:lstStyle>
          <a:p>
            <a:r>
              <a:rPr dirty="0"/>
              <a:t>The Resilient Yard</a:t>
            </a:r>
            <a:r>
              <a:rPr lang="en-US" dirty="0"/>
              <a:t>: Conclusion</a:t>
            </a:r>
            <a:endParaRPr dirty="0"/>
          </a:p>
        </p:txBody>
      </p:sp>
      <p:grpSp>
        <p:nvGrpSpPr>
          <p:cNvPr id="595"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593"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4"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596" name="Picture 8">
            <a:extLst>
              <a:ext uri="{C183D7F6-B498-43B3-948B-1728B52AA6E4}">
                <adec:decorative xmlns:adec="http://schemas.microsoft.com/office/drawing/2017/decorative" val="1"/>
              </a:ext>
            </a:extLst>
          </p:cNvPr>
          <p:cNvPicPr>
            <a:picLocks noChangeAspect="1"/>
          </p:cNvPicPr>
          <p:nvPr/>
        </p:nvPicPr>
        <p:blipFill>
          <a:blip r:embed="rId5" cstate="screen">
            <a:alphaModFix amt="70000"/>
            <a:extLst>
              <a:ext uri="{28A0092B-C50C-407E-A947-70E740481C1C}">
                <a14:useLocalDpi xmlns:a14="http://schemas.microsoft.com/office/drawing/2010/main" val="0"/>
              </a:ext>
            </a:extLst>
          </a:blip>
          <a:stretch>
            <a:fillRect/>
          </a:stretch>
        </p:blipFill>
        <p:spPr>
          <a:xfrm>
            <a:off x="11319633" y="136185"/>
            <a:ext cx="729697" cy="729698"/>
          </a:xfrm>
          <a:prstGeom prst="rect">
            <a:avLst/>
          </a:prstGeom>
          <a:ln w="12700">
            <a:miter lim="400000"/>
          </a:ln>
        </p:spPr>
      </p:pic>
      <p:sp>
        <p:nvSpPr>
          <p:cNvPr id="597" name="Title 1"/>
          <p:cNvSpPr txBox="1"/>
          <p:nvPr/>
        </p:nvSpPr>
        <p:spPr>
          <a:xfrm>
            <a:off x="1676995" y="1978042"/>
            <a:ext cx="2682932" cy="2814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14400">
              <a:lnSpc>
                <a:spcPct val="90000"/>
              </a:lnSpc>
              <a:defRPr sz="3300">
                <a:solidFill>
                  <a:srgbClr val="AA0D35"/>
                </a:solidFill>
                <a:latin typeface="Carlito"/>
                <a:ea typeface="Carlito"/>
                <a:cs typeface="Carlito"/>
                <a:sym typeface="Carlito"/>
              </a:defRPr>
            </a:pPr>
            <a:r>
              <a:rPr dirty="0"/>
              <a:t>Lawns:</a:t>
            </a:r>
          </a:p>
          <a:p>
            <a:pPr defTabSz="914400">
              <a:lnSpc>
                <a:spcPct val="90000"/>
              </a:lnSpc>
              <a:defRPr sz="2400">
                <a:solidFill>
                  <a:srgbClr val="AA0D35"/>
                </a:solidFill>
                <a:latin typeface="Carlito"/>
                <a:ea typeface="Carlito"/>
                <a:cs typeface="Carlito"/>
                <a:sym typeface="Carlito"/>
              </a:defRPr>
            </a:pPr>
            <a:r>
              <a:rPr dirty="0"/>
              <a:t>- Minimize CO</a:t>
            </a:r>
            <a:r>
              <a:rPr sz="1800" dirty="0"/>
              <a:t>2</a:t>
            </a:r>
          </a:p>
          <a:p>
            <a:pPr defTabSz="914400">
              <a:lnSpc>
                <a:spcPct val="90000"/>
              </a:lnSpc>
              <a:defRPr sz="3300">
                <a:solidFill>
                  <a:srgbClr val="AA0D35"/>
                </a:solidFill>
                <a:latin typeface="Carlito"/>
                <a:ea typeface="Carlito"/>
                <a:cs typeface="Carlito"/>
                <a:sym typeface="Carlito"/>
              </a:defRPr>
            </a:pPr>
            <a:endParaRPr sz="1800" dirty="0"/>
          </a:p>
        </p:txBody>
      </p:sp>
      <p:sp>
        <p:nvSpPr>
          <p:cNvPr id="599" name="Title 1"/>
          <p:cNvSpPr txBox="1"/>
          <p:nvPr/>
        </p:nvSpPr>
        <p:spPr>
          <a:xfrm>
            <a:off x="1676995" y="3094036"/>
            <a:ext cx="2682933" cy="2395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14400">
              <a:lnSpc>
                <a:spcPct val="90000"/>
              </a:lnSpc>
              <a:defRPr sz="3300">
                <a:solidFill>
                  <a:srgbClr val="AA0D35"/>
                </a:solidFill>
                <a:latin typeface="Carlito"/>
                <a:ea typeface="Carlito"/>
                <a:cs typeface="Carlito"/>
                <a:sym typeface="Carlito"/>
              </a:defRPr>
            </a:pPr>
            <a:r>
              <a:rPr dirty="0"/>
              <a:t>Beds:</a:t>
            </a:r>
          </a:p>
          <a:p>
            <a:pPr marL="240631" indent="-240631" defTabSz="914400">
              <a:lnSpc>
                <a:spcPct val="90000"/>
              </a:lnSpc>
              <a:buSzPct val="100000"/>
              <a:buChar char="-"/>
              <a:defRPr sz="2400">
                <a:solidFill>
                  <a:srgbClr val="AA0D35"/>
                </a:solidFill>
                <a:latin typeface="Carlito"/>
                <a:ea typeface="Carlito"/>
                <a:cs typeface="Carlito"/>
                <a:sym typeface="Carlito"/>
              </a:defRPr>
            </a:pPr>
            <a:r>
              <a:rPr dirty="0"/>
              <a:t>Maximize capture &amp; storage</a:t>
            </a:r>
          </a:p>
          <a:p>
            <a:pPr defTabSz="914400">
              <a:lnSpc>
                <a:spcPct val="90000"/>
              </a:lnSpc>
              <a:defRPr sz="3300">
                <a:solidFill>
                  <a:srgbClr val="AA0D35"/>
                </a:solidFill>
                <a:latin typeface="Carlito"/>
                <a:ea typeface="Carlito"/>
                <a:cs typeface="Carlito"/>
                <a:sym typeface="Carlito"/>
              </a:defRPr>
            </a:pPr>
            <a:endParaRPr dirty="0"/>
          </a:p>
        </p:txBody>
      </p:sp>
      <p:sp>
        <p:nvSpPr>
          <p:cNvPr id="600" name="Title 1"/>
          <p:cNvSpPr txBox="1"/>
          <p:nvPr/>
        </p:nvSpPr>
        <p:spPr>
          <a:xfrm>
            <a:off x="1719429" y="4545950"/>
            <a:ext cx="2682932" cy="2814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14400">
              <a:lnSpc>
                <a:spcPct val="90000"/>
              </a:lnSpc>
              <a:defRPr sz="3300">
                <a:solidFill>
                  <a:srgbClr val="AA0D35"/>
                </a:solidFill>
                <a:latin typeface="Carlito"/>
                <a:ea typeface="Carlito"/>
                <a:cs typeface="Carlito"/>
                <a:sym typeface="Carlito"/>
              </a:defRPr>
            </a:pPr>
            <a:r>
              <a:rPr dirty="0"/>
              <a:t>Veggies:</a:t>
            </a:r>
          </a:p>
          <a:p>
            <a:pPr marL="240631" indent="-240631" defTabSz="914400">
              <a:lnSpc>
                <a:spcPct val="90000"/>
              </a:lnSpc>
              <a:buSzPct val="100000"/>
              <a:buChar char="-"/>
              <a:defRPr sz="2400">
                <a:solidFill>
                  <a:srgbClr val="AA0D35"/>
                </a:solidFill>
                <a:latin typeface="Carlito"/>
                <a:ea typeface="Carlito"/>
                <a:cs typeface="Carlito"/>
                <a:sym typeface="Carlito"/>
              </a:defRPr>
            </a:pPr>
            <a:r>
              <a:rPr dirty="0"/>
              <a:t>Ease supply chain stresses</a:t>
            </a:r>
          </a:p>
          <a:p>
            <a:pPr defTabSz="914400">
              <a:lnSpc>
                <a:spcPct val="90000"/>
              </a:lnSpc>
              <a:defRPr sz="3300">
                <a:solidFill>
                  <a:srgbClr val="AA0D35"/>
                </a:solidFill>
                <a:latin typeface="Carlito"/>
                <a:ea typeface="Carlito"/>
                <a:cs typeface="Carlito"/>
                <a:sym typeface="Carlito"/>
              </a:defRPr>
            </a:pPr>
            <a:endParaRPr dirty="0"/>
          </a:p>
        </p:txBody>
      </p:sp>
      <p:pic>
        <p:nvPicPr>
          <p:cNvPr id="606" name="Starburst_ComingSoon_1200x1200.png.png">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950743" y="3008826"/>
            <a:ext cx="1468741" cy="768641"/>
          </a:xfrm>
          <a:prstGeom prst="rect">
            <a:avLst/>
          </a:prstGeom>
          <a:ln w="12700">
            <a:miter lim="400000"/>
          </a:ln>
        </p:spPr>
      </p:pic>
      <p:sp>
        <p:nvSpPr>
          <p:cNvPr id="601" name="Title 1"/>
          <p:cNvSpPr txBox="1"/>
          <p:nvPr/>
        </p:nvSpPr>
        <p:spPr>
          <a:xfrm>
            <a:off x="6338005" y="1978042"/>
            <a:ext cx="4918350"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lvl1pPr defTabSz="905255">
              <a:lnSpc>
                <a:spcPct val="90000"/>
              </a:lnSpc>
              <a:defRPr sz="3861">
                <a:solidFill>
                  <a:srgbClr val="AA0D35"/>
                </a:solidFill>
                <a:latin typeface="Carlito"/>
                <a:ea typeface="Carlito"/>
                <a:cs typeface="Carlito"/>
                <a:sym typeface="Carlito"/>
              </a:defRPr>
            </a:lvl1pPr>
          </a:lstStyle>
          <a:p>
            <a:r>
              <a:rPr dirty="0"/>
              <a:t>Follow on presentations:</a:t>
            </a:r>
          </a:p>
        </p:txBody>
      </p:sp>
      <p:sp>
        <p:nvSpPr>
          <p:cNvPr id="602" name="Title 1"/>
          <p:cNvSpPr txBox="1"/>
          <p:nvPr/>
        </p:nvSpPr>
        <p:spPr>
          <a:xfrm>
            <a:off x="6466204" y="2636341"/>
            <a:ext cx="3647668" cy="114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457200" indent="-457200" defTabSz="749808">
              <a:lnSpc>
                <a:spcPct val="90000"/>
              </a:lnSpc>
              <a:buFont typeface="Arial" panose="020B0604020202020204" pitchFamily="34" charset="0"/>
              <a:buChar char="•"/>
              <a:defRPr sz="2706">
                <a:solidFill>
                  <a:srgbClr val="AA0D35"/>
                </a:solidFill>
                <a:latin typeface="Carlito"/>
                <a:ea typeface="Carlito"/>
                <a:cs typeface="Carlito"/>
                <a:sym typeface="Carlito"/>
              </a:defRPr>
            </a:pPr>
            <a:r>
              <a:rPr sz="3300" dirty="0"/>
              <a:t>Lawn alternatives</a:t>
            </a:r>
            <a:endParaRPr lang="en-US" sz="3300" dirty="0"/>
          </a:p>
          <a:p>
            <a:pPr lvl="2" defTabSz="566927">
              <a:lnSpc>
                <a:spcPct val="90000"/>
              </a:lnSpc>
              <a:defRPr sz="2046">
                <a:solidFill>
                  <a:srgbClr val="AA0D35"/>
                </a:solidFill>
                <a:latin typeface="Carlito"/>
                <a:ea typeface="Carlito"/>
                <a:cs typeface="Carlito"/>
                <a:sym typeface="Carlito"/>
              </a:defRPr>
            </a:pPr>
            <a:r>
              <a:rPr lang="en-US" sz="2400" dirty="0"/>
              <a:t>Native plants</a:t>
            </a:r>
          </a:p>
          <a:p>
            <a:pPr lvl="2" defTabSz="566927">
              <a:lnSpc>
                <a:spcPct val="90000"/>
              </a:lnSpc>
              <a:defRPr sz="2046">
                <a:solidFill>
                  <a:srgbClr val="AA0D35"/>
                </a:solidFill>
                <a:latin typeface="Carlito"/>
                <a:ea typeface="Carlito"/>
                <a:cs typeface="Carlito"/>
                <a:sym typeface="Carlito"/>
              </a:defRPr>
            </a:pPr>
            <a:r>
              <a:rPr lang="en-US" sz="2400" dirty="0"/>
              <a:t>Pollinator beds</a:t>
            </a:r>
          </a:p>
          <a:p>
            <a:pPr marL="457200" indent="-457200" defTabSz="749808">
              <a:lnSpc>
                <a:spcPct val="90000"/>
              </a:lnSpc>
              <a:buFont typeface="Arial" panose="020B0604020202020204" pitchFamily="34" charset="0"/>
              <a:buChar char="•"/>
              <a:defRPr sz="2706">
                <a:solidFill>
                  <a:srgbClr val="AA0D35"/>
                </a:solidFill>
                <a:latin typeface="Carlito"/>
                <a:ea typeface="Carlito"/>
                <a:cs typeface="Carlito"/>
                <a:sym typeface="Carlito"/>
              </a:defRPr>
            </a:pPr>
            <a:endParaRPr sz="3300" dirty="0"/>
          </a:p>
          <a:p>
            <a:pPr marL="457200" indent="-457200" defTabSz="749808">
              <a:lnSpc>
                <a:spcPct val="90000"/>
              </a:lnSpc>
              <a:buFont typeface="Arial" panose="020B0604020202020204" pitchFamily="34" charset="0"/>
              <a:buChar char="•"/>
              <a:defRPr sz="2706">
                <a:solidFill>
                  <a:srgbClr val="AA0D35"/>
                </a:solidFill>
                <a:latin typeface="Carlito"/>
                <a:ea typeface="Carlito"/>
                <a:cs typeface="Carlito"/>
                <a:sym typeface="Carlito"/>
              </a:defRPr>
            </a:pPr>
            <a:endParaRPr dirty="0"/>
          </a:p>
        </p:txBody>
      </p:sp>
      <p:sp>
        <p:nvSpPr>
          <p:cNvPr id="604" name="Title 1"/>
          <p:cNvSpPr txBox="1"/>
          <p:nvPr/>
        </p:nvSpPr>
        <p:spPr>
          <a:xfrm>
            <a:off x="6466204" y="3931739"/>
            <a:ext cx="4381049" cy="114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457200" indent="-457200" defTabSz="749808">
              <a:lnSpc>
                <a:spcPct val="90000"/>
              </a:lnSpc>
              <a:buFont typeface="Arial" panose="020B0604020202020204" pitchFamily="34" charset="0"/>
              <a:buChar char="•"/>
              <a:defRPr sz="2706">
                <a:solidFill>
                  <a:srgbClr val="AA0D35"/>
                </a:solidFill>
                <a:latin typeface="Carlito"/>
                <a:ea typeface="Carlito"/>
                <a:cs typeface="Carlito"/>
                <a:sym typeface="Carlito"/>
              </a:defRPr>
            </a:pPr>
            <a:r>
              <a:rPr sz="3300" dirty="0"/>
              <a:t>Easy Home Gardening</a:t>
            </a:r>
          </a:p>
          <a:p>
            <a:pPr defTabSz="749808">
              <a:lnSpc>
                <a:spcPct val="90000"/>
              </a:lnSpc>
              <a:defRPr sz="2706">
                <a:solidFill>
                  <a:srgbClr val="AA0D35"/>
                </a:solidFill>
                <a:latin typeface="Carlito"/>
                <a:ea typeface="Carlito"/>
                <a:cs typeface="Carlito"/>
                <a:sym typeface="Carlito"/>
              </a:defRPr>
            </a:pPr>
            <a:endParaRPr dirty="0"/>
          </a:p>
        </p:txBody>
      </p:sp>
      <p:sp>
        <p:nvSpPr>
          <p:cNvPr id="605" name="Rectangle 7">
            <a:extLst>
              <a:ext uri="{C183D7F6-B498-43B3-948B-1728B52AA6E4}">
                <adec:decorative xmlns:adec="http://schemas.microsoft.com/office/drawing/2017/decorative" val="1"/>
              </a:ext>
            </a:extLst>
          </p:cNvPr>
          <p:cNvSpPr/>
          <p:nvPr/>
        </p:nvSpPr>
        <p:spPr>
          <a:xfrm>
            <a:off x="901399" y="1404663"/>
            <a:ext cx="365295" cy="45720"/>
          </a:xfrm>
          <a:prstGeom prst="rect">
            <a:avLst/>
          </a:prstGeom>
          <a:blipFill>
            <a:blip r:embed="rId7"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sp>
        <p:nvSpPr>
          <p:cNvPr id="607" name="Rectangle 7">
            <a:extLst>
              <a:ext uri="{C183D7F6-B498-43B3-948B-1728B52AA6E4}">
                <adec:decorative xmlns:adec="http://schemas.microsoft.com/office/drawing/2017/decorative" val="1"/>
              </a:ext>
            </a:extLst>
          </p:cNvPr>
          <p:cNvSpPr/>
          <p:nvPr/>
        </p:nvSpPr>
        <p:spPr>
          <a:xfrm rot="5400000" flipV="1">
            <a:off x="4338074" y="3781794"/>
            <a:ext cx="2743200" cy="36576"/>
          </a:xfrm>
          <a:prstGeom prst="rect">
            <a:avLst/>
          </a:prstGeom>
          <a:blipFill>
            <a:blip r:embed="rId8"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2">
            <a:extLst>
              <a:ext uri="{C183D7F6-B498-43B3-948B-1728B52AA6E4}">
                <adec:decorative xmlns:adec="http://schemas.microsoft.com/office/drawing/2017/decorative" val="1"/>
              </a:ext>
            </a:extLst>
          </p:cNvPr>
          <p:cNvSpPr/>
          <p:nvPr/>
        </p:nvSpPr>
        <p:spPr>
          <a:xfrm>
            <a:off x="7838574" y="-1"/>
            <a:ext cx="4353427" cy="6812283"/>
          </a:xfrm>
          <a:prstGeom prst="rect">
            <a:avLst/>
          </a:prstGeom>
          <a:blipFill>
            <a:blip r:embed="rId3">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solidFill>
                  <a:srgbClr val="FFFFFF"/>
                </a:solidFill>
              </a:defRPr>
            </a:pPr>
            <a:endParaRPr/>
          </a:p>
        </p:txBody>
      </p:sp>
      <p:grpSp>
        <p:nvGrpSpPr>
          <p:cNvPr id="614"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612"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13"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615" name="Picture 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22860"/>
            <a:ext cx="12192001" cy="6858001"/>
          </a:xfrm>
          <a:prstGeom prst="rect">
            <a:avLst/>
          </a:prstGeom>
          <a:ln w="12700">
            <a:miter lim="400000"/>
          </a:ln>
        </p:spPr>
      </p:pic>
      <p:pic>
        <p:nvPicPr>
          <p:cNvPr id="616"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7256" y="1190527"/>
            <a:ext cx="4216060" cy="4216059"/>
          </a:xfrm>
          <a:prstGeom prst="rect">
            <a:avLst/>
          </a:prstGeom>
          <a:ln w="12700">
            <a:miter lim="400000"/>
          </a:ln>
        </p:spPr>
      </p:pic>
      <p:sp>
        <p:nvSpPr>
          <p:cNvPr id="618" name="Title 4"/>
          <p:cNvSpPr txBox="1">
            <a:spLocks noGrp="1"/>
          </p:cNvSpPr>
          <p:nvPr>
            <p:ph type="ctrTitle"/>
          </p:nvPr>
        </p:nvSpPr>
        <p:spPr>
          <a:xfrm>
            <a:off x="293017" y="397778"/>
            <a:ext cx="4323347" cy="1220449"/>
          </a:xfrm>
          <a:prstGeom prst="rect">
            <a:avLst/>
          </a:prstGeom>
        </p:spPr>
        <p:txBody>
          <a:bodyPr/>
          <a:lstStyle>
            <a:lvl1pPr>
              <a:defRPr>
                <a:latin typeface="+mj-lt"/>
                <a:ea typeface="+mj-ea"/>
                <a:cs typeface="+mj-cs"/>
                <a:sym typeface="Calibri"/>
              </a:defRPr>
            </a:lvl1pPr>
          </a:lstStyle>
          <a:p>
            <a:r>
              <a:t>Questions?</a:t>
            </a:r>
          </a:p>
        </p:txBody>
      </p:sp>
      <p:sp>
        <p:nvSpPr>
          <p:cNvPr id="617" name="Content Placeholder 2"/>
          <p:cNvSpPr txBox="1"/>
          <p:nvPr/>
        </p:nvSpPr>
        <p:spPr>
          <a:xfrm>
            <a:off x="239340" y="2222267"/>
            <a:ext cx="7553514" cy="2544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indent="228600" defTabSz="914400">
              <a:lnSpc>
                <a:spcPct val="90000"/>
              </a:lnSpc>
              <a:spcBef>
                <a:spcPts val="1000"/>
              </a:spcBef>
              <a:defRPr sz="2800">
                <a:latin typeface="Arial"/>
                <a:ea typeface="Arial"/>
                <a:cs typeface="Arial"/>
                <a:sym typeface="Arial"/>
              </a:defRPr>
            </a:pPr>
            <a:r>
              <a:rPr dirty="0"/>
              <a:t>Insert Name</a:t>
            </a:r>
          </a:p>
          <a:p>
            <a:pPr indent="228600" defTabSz="914400">
              <a:lnSpc>
                <a:spcPct val="90000"/>
              </a:lnSpc>
              <a:spcBef>
                <a:spcPts val="1000"/>
              </a:spcBef>
              <a:defRPr sz="2800">
                <a:latin typeface="Arial"/>
                <a:ea typeface="Arial"/>
                <a:cs typeface="Arial"/>
                <a:sym typeface="Arial"/>
              </a:defRPr>
            </a:pPr>
            <a:r>
              <a:rPr dirty="0"/>
              <a:t>WSU Extension Master Gardener Volunteer</a:t>
            </a:r>
          </a:p>
          <a:p>
            <a:pPr indent="228600" defTabSz="914400">
              <a:lnSpc>
                <a:spcPct val="90000"/>
              </a:lnSpc>
              <a:spcBef>
                <a:spcPts val="1000"/>
              </a:spcBef>
              <a:defRPr sz="2800">
                <a:latin typeface="Arial"/>
                <a:ea typeface="Arial"/>
                <a:cs typeface="Arial"/>
                <a:sym typeface="Arial"/>
              </a:defRPr>
            </a:pPr>
            <a:r>
              <a:rPr dirty="0"/>
              <a:t>Contact info</a:t>
            </a:r>
          </a:p>
          <a:p>
            <a:pPr indent="228600" defTabSz="914400">
              <a:lnSpc>
                <a:spcPct val="90000"/>
              </a:lnSpc>
              <a:spcBef>
                <a:spcPts val="1000"/>
              </a:spcBef>
              <a:defRPr sz="2800">
                <a:latin typeface="Arial"/>
                <a:ea typeface="Arial"/>
                <a:cs typeface="Arial"/>
                <a:sym typeface="Arial"/>
              </a:defRPr>
            </a:pPr>
            <a:r>
              <a:rPr u="sng" dirty="0">
                <a:solidFill>
                  <a:srgbClr val="0563C1"/>
                </a:solidFill>
                <a:uFill>
                  <a:solidFill>
                    <a:srgbClr val="0563C1"/>
                  </a:solidFill>
                </a:uFill>
                <a:hlinkClick r:id="rId7"/>
              </a:rPr>
              <a:t>http://mastergardener.wsu.edu/</a:t>
            </a:r>
          </a:p>
          <a:p>
            <a:pPr indent="228600" defTabSz="914400">
              <a:lnSpc>
                <a:spcPct val="90000"/>
              </a:lnSpc>
              <a:spcBef>
                <a:spcPts val="1000"/>
              </a:spcBef>
              <a:defRPr sz="2800">
                <a:latin typeface="Arial"/>
                <a:ea typeface="Arial"/>
                <a:cs typeface="Arial"/>
                <a:sym typeface="Arial"/>
              </a:defRPr>
            </a:pPr>
            <a:r>
              <a:rPr u="sng" dirty="0">
                <a:solidFill>
                  <a:srgbClr val="0563C1"/>
                </a:solidFill>
                <a:uFill>
                  <a:solidFill>
                    <a:srgbClr val="0563C1"/>
                  </a:solidFill>
                </a:uFill>
                <a:hlinkClick r:id="rId8"/>
              </a:rPr>
              <a:t>https://www.facebook.com/WSUMGProgram</a:t>
            </a:r>
          </a:p>
        </p:txBody>
      </p:sp>
      <p:sp>
        <p:nvSpPr>
          <p:cNvPr id="2" name="TextBox 1">
            <a:extLst>
              <a:ext uri="{FF2B5EF4-FFF2-40B4-BE49-F238E27FC236}">
                <a16:creationId xmlns:a16="http://schemas.microsoft.com/office/drawing/2014/main" id="{B84F8893-BC76-D667-78E1-903A3EC0FC9E}"/>
              </a:ext>
            </a:extLst>
          </p:cNvPr>
          <p:cNvSpPr txBox="1"/>
          <p:nvPr/>
        </p:nvSpPr>
        <p:spPr>
          <a:xfrm>
            <a:off x="293016" y="5284922"/>
            <a:ext cx="701443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WSU Extension programs and employment are available to all without discrimination. Evidence of noncompliance may be reported through your local Extension office.</a:t>
            </a:r>
            <a:endPar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pic>
        <p:nvPicPr>
          <p:cNvPr id="619" name="Picture 7" descr="WSU Cougar head logo."/>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93016" y="5768523"/>
            <a:ext cx="3507206" cy="691700"/>
          </a:xfrm>
          <a:prstGeom prst="rect">
            <a:avLst/>
          </a:prstGeom>
          <a:ln w="12700">
            <a:miter lim="400000"/>
          </a:ln>
        </p:spPr>
      </p:pic>
      <p:pic>
        <p:nvPicPr>
          <p:cNvPr id="620" name="LOGOS (Final).png" descr="graphic indicating this presentation is Extension Master Gardener reviewed and approved"/>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850157" y="5398924"/>
            <a:ext cx="1255035" cy="1255035"/>
          </a:xfrm>
          <a:prstGeom prst="rect">
            <a:avLst/>
          </a:prstGeom>
          <a:ln w="12700">
            <a:miter lim="400000"/>
          </a:ln>
        </p:spPr>
      </p:pic>
      <p:sp>
        <p:nvSpPr>
          <p:cNvPr id="621" name="CC-001"/>
          <p:cNvSpPr txBox="1"/>
          <p:nvPr/>
        </p:nvSpPr>
        <p:spPr>
          <a:xfrm>
            <a:off x="11206796" y="6466980"/>
            <a:ext cx="541756"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a:latin typeface="+mn-lt"/>
                <a:ea typeface="+mn-ea"/>
                <a:cs typeface="+mn-cs"/>
                <a:sym typeface="Helvetica"/>
              </a:defRPr>
            </a:lvl1pPr>
          </a:lstStyle>
          <a:p>
            <a:r>
              <a:t>CC-001</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 name="Picture 13">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12192001" cy="6858001"/>
          </a:xfrm>
          <a:prstGeom prst="rect">
            <a:avLst/>
          </a:prstGeom>
          <a:ln w="12700">
            <a:miter lim="400000"/>
          </a:ln>
        </p:spPr>
      </p:pic>
      <p:sp>
        <p:nvSpPr>
          <p:cNvPr id="633" name="Subtitle 2"/>
          <p:cNvSpPr txBox="1"/>
          <p:nvPr/>
        </p:nvSpPr>
        <p:spPr>
          <a:xfrm>
            <a:off x="582956" y="248657"/>
            <a:ext cx="1807607" cy="33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defTabSz="886966">
              <a:lnSpc>
                <a:spcPct val="90000"/>
              </a:lnSpc>
              <a:spcBef>
                <a:spcPts val="900"/>
              </a:spcBef>
              <a:defRPr sz="1900">
                <a:solidFill>
                  <a:srgbClr val="808080"/>
                </a:solidFill>
                <a:latin typeface="Carlito"/>
                <a:ea typeface="Carlito"/>
                <a:cs typeface="Carlito"/>
                <a:sym typeface="Carlito"/>
              </a:defRPr>
            </a:lvl1pPr>
          </a:lstStyle>
          <a:p>
            <a:r>
              <a:t>The Resilient Yard</a:t>
            </a:r>
          </a:p>
        </p:txBody>
      </p:sp>
      <p:sp>
        <p:nvSpPr>
          <p:cNvPr id="626" name="Title 1"/>
          <p:cNvSpPr txBox="1">
            <a:spLocks noGrp="1"/>
          </p:cNvSpPr>
          <p:nvPr>
            <p:ph type="ctrTitle"/>
          </p:nvPr>
        </p:nvSpPr>
        <p:spPr>
          <a:xfrm>
            <a:off x="565863" y="496505"/>
            <a:ext cx="8994745" cy="833549"/>
          </a:xfrm>
          <a:prstGeom prst="rect">
            <a:avLst/>
          </a:prstGeom>
        </p:spPr>
        <p:txBody>
          <a:bodyPr lIns="0" tIns="0" rIns="0" bIns="0" anchor="t"/>
          <a:lstStyle>
            <a:lvl1pPr algn="l">
              <a:defRPr sz="5500" spc="-183">
                <a:solidFill>
                  <a:srgbClr val="404040"/>
                </a:solidFill>
                <a:latin typeface="Carlito"/>
                <a:ea typeface="Carlito"/>
                <a:cs typeface="Carlito"/>
                <a:sym typeface="Carlito"/>
              </a:defRPr>
            </a:lvl1pPr>
          </a:lstStyle>
          <a:p>
            <a:r>
              <a:t>Resources:</a:t>
            </a:r>
          </a:p>
        </p:txBody>
      </p:sp>
      <p:sp>
        <p:nvSpPr>
          <p:cNvPr id="627" name="Rectangle 7">
            <a:extLst>
              <a:ext uri="{C183D7F6-B498-43B3-948B-1728B52AA6E4}">
                <adec:decorative xmlns:adec="http://schemas.microsoft.com/office/drawing/2017/decorative" val="1"/>
              </a:ext>
            </a:extLst>
          </p:cNvPr>
          <p:cNvSpPr/>
          <p:nvPr/>
        </p:nvSpPr>
        <p:spPr>
          <a:xfrm>
            <a:off x="616820" y="1135159"/>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630"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628"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29"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631"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
        <p:nvSpPr>
          <p:cNvPr id="636" name="Subtitle 2"/>
          <p:cNvSpPr txBox="1"/>
          <p:nvPr/>
        </p:nvSpPr>
        <p:spPr>
          <a:xfrm>
            <a:off x="616820" y="1548020"/>
            <a:ext cx="5231782"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1333">
                <a:latin typeface="Times Roman"/>
                <a:ea typeface="Times Roman"/>
                <a:cs typeface="Times Roman"/>
                <a:sym typeface="Times Roman"/>
              </a:defRPr>
            </a:pPr>
            <a:r>
              <a:rPr b="1" dirty="0"/>
              <a:t>David Montgomery &amp; Anne Bickle</a:t>
            </a:r>
            <a:r>
              <a:rPr dirty="0"/>
              <a:t>, </a:t>
            </a:r>
            <a:r>
              <a:rPr b="1" i="1" dirty="0"/>
              <a:t>What Your Food Ate</a:t>
            </a:r>
            <a:r>
              <a:rPr b="1" dirty="0"/>
              <a:t>,</a:t>
            </a:r>
          </a:p>
          <a:p>
            <a:pPr>
              <a:spcBef>
                <a:spcPts val="1200"/>
              </a:spcBef>
              <a:defRPr sz="1333">
                <a:latin typeface="Times Roman"/>
                <a:ea typeface="Times Roman"/>
                <a:cs typeface="Times Roman"/>
                <a:sym typeface="Times Roman"/>
              </a:defRPr>
            </a:pPr>
            <a:r>
              <a:rPr dirty="0"/>
              <a:t>Published in 2023 by </a:t>
            </a:r>
            <a:r>
              <a:rPr dirty="0" err="1"/>
              <a:t>W.W.Norton</a:t>
            </a:r>
            <a:r>
              <a:rPr dirty="0"/>
              <a:t> &amp; Company.  ISBN-10 1324004533</a:t>
            </a:r>
          </a:p>
        </p:txBody>
      </p:sp>
      <p:sp>
        <p:nvSpPr>
          <p:cNvPr id="638" name="Subtitle 2"/>
          <p:cNvSpPr txBox="1"/>
          <p:nvPr/>
        </p:nvSpPr>
        <p:spPr>
          <a:xfrm>
            <a:off x="641829" y="2487445"/>
            <a:ext cx="4439840"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1333">
                <a:latin typeface="Times Roman"/>
                <a:ea typeface="Times Roman"/>
                <a:cs typeface="Times Roman"/>
                <a:sym typeface="Times Roman"/>
              </a:defRPr>
            </a:pPr>
            <a:r>
              <a:rPr b="1"/>
              <a:t>David Montgomery, </a:t>
            </a:r>
            <a:r>
              <a:rPr b="1" i="1"/>
              <a:t>Growing a Revolution, bringing our soil back to life</a:t>
            </a:r>
            <a:r>
              <a:t>, </a:t>
            </a:r>
          </a:p>
          <a:p>
            <a:pPr>
              <a:spcBef>
                <a:spcPts val="1200"/>
              </a:spcBef>
              <a:defRPr sz="1333">
                <a:latin typeface="Times Roman"/>
                <a:ea typeface="Times Roman"/>
                <a:cs typeface="Times Roman"/>
                <a:sym typeface="Times Roman"/>
              </a:defRPr>
            </a:pPr>
            <a:r>
              <a:t>Published in 2017 by W.W.Norton &amp; Company.                  ISBN 978-0-393-60832-8</a:t>
            </a:r>
          </a:p>
        </p:txBody>
      </p:sp>
      <p:sp>
        <p:nvSpPr>
          <p:cNvPr id="639" name="Subtitle 2"/>
          <p:cNvSpPr txBox="1"/>
          <p:nvPr/>
        </p:nvSpPr>
        <p:spPr>
          <a:xfrm>
            <a:off x="641829" y="3833270"/>
            <a:ext cx="4439840"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1333">
                <a:latin typeface="Times Roman"/>
                <a:ea typeface="Times Roman"/>
                <a:cs typeface="Times Roman"/>
                <a:sym typeface="Times Roman"/>
              </a:defRPr>
            </a:pPr>
            <a:r>
              <a:rPr b="1"/>
              <a:t>Dale Strickler</a:t>
            </a:r>
            <a:r>
              <a:t>, </a:t>
            </a:r>
            <a:r>
              <a:rPr b="1" i="1"/>
              <a:t>Restoring Your Soil</a:t>
            </a:r>
            <a:r>
              <a:rPr b="1"/>
              <a:t>,  </a:t>
            </a:r>
          </a:p>
          <a:p>
            <a:pPr>
              <a:spcBef>
                <a:spcPts val="1200"/>
              </a:spcBef>
              <a:defRPr sz="1333">
                <a:latin typeface="Times Roman"/>
                <a:ea typeface="Times Roman"/>
                <a:cs typeface="Times Roman"/>
                <a:sym typeface="Times Roman"/>
              </a:defRPr>
            </a:pPr>
            <a:r>
              <a:t>Published in 2021 by Storey Publishing.                                 ISBN 978-1-63586-224-9</a:t>
            </a:r>
          </a:p>
        </p:txBody>
      </p:sp>
      <p:sp>
        <p:nvSpPr>
          <p:cNvPr id="640" name="Subtitle 2"/>
          <p:cNvSpPr txBox="1"/>
          <p:nvPr/>
        </p:nvSpPr>
        <p:spPr>
          <a:xfrm>
            <a:off x="641829" y="5047113"/>
            <a:ext cx="4439840" cy="1166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1333">
                <a:latin typeface="Times Roman"/>
                <a:ea typeface="Times Roman"/>
                <a:cs typeface="Times Roman"/>
                <a:sym typeface="Times Roman"/>
              </a:defRPr>
            </a:pPr>
            <a:r>
              <a:rPr b="1"/>
              <a:t>Douglas W. Tallamy</a:t>
            </a:r>
            <a:r>
              <a:t>, </a:t>
            </a:r>
            <a:r>
              <a:rPr b="1" i="1"/>
              <a:t>Nature’s Best Hope, a new approach to conservation that starts in your yard</a:t>
            </a:r>
            <a:r>
              <a:rPr b="1"/>
              <a:t>,</a:t>
            </a:r>
          </a:p>
          <a:p>
            <a:pPr>
              <a:spcBef>
                <a:spcPts val="1200"/>
              </a:spcBef>
              <a:defRPr sz="1333">
                <a:latin typeface="Times Roman"/>
                <a:ea typeface="Times Roman"/>
                <a:cs typeface="Times Roman"/>
                <a:sym typeface="Times Roman"/>
              </a:defRPr>
            </a:pPr>
            <a:r>
              <a:t>Published in 2019 by Timber Press.  ISBN 978-1-60469-900-5</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Helvetica Neue"/>
                <a:ea typeface="Helvetica Neue"/>
                <a:cs typeface="Helvetica Neue"/>
                <a:sym typeface="Helvetica Neue"/>
              </a:defRPr>
            </a:pPr>
            <a:r>
              <a:rPr b="1"/>
              <a:t>Website.  </a:t>
            </a:r>
            <a:r>
              <a:rPr u="sng">
                <a:uFill>
                  <a:solidFill>
                    <a:srgbClr val="0563C1"/>
                  </a:solidFill>
                </a:uFill>
                <a:hlinkClick r:id="rId6"/>
              </a:rPr>
              <a:t>https://homegrownnationalpark.org/</a:t>
            </a:r>
            <a:r>
              <a:rPr b="1"/>
              <a:t> </a:t>
            </a:r>
          </a:p>
        </p:txBody>
      </p:sp>
      <p:sp>
        <p:nvSpPr>
          <p:cNvPr id="635" name="Subtitle 2"/>
          <p:cNvSpPr txBox="1"/>
          <p:nvPr/>
        </p:nvSpPr>
        <p:spPr>
          <a:xfrm>
            <a:off x="6605314" y="1560720"/>
            <a:ext cx="5231783" cy="904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1333">
                <a:latin typeface="Times Roman"/>
                <a:ea typeface="Times Roman"/>
                <a:cs typeface="Times Roman"/>
                <a:sym typeface="Times Roman"/>
              </a:defRPr>
            </a:pPr>
            <a:r>
              <a:rPr b="1"/>
              <a:t>California Air Resources Board, </a:t>
            </a:r>
            <a:r>
              <a:rPr b="1" i="1"/>
              <a:t>Small Offroad Engines in California</a:t>
            </a:r>
            <a:r>
              <a:t>, accessed September 8, 2023, archived at https://web. a r c h i v e . o r g / w e b / 2 0 2 3 0 9 0 8 1 3 3 9 1 3 / h t t p s : // w w 2 . a r b . c a . g o v / s i t e s / default/files/2021-12/2021%20SORE%20Fact%20Sheet.pdf. </a:t>
            </a:r>
          </a:p>
        </p:txBody>
      </p:sp>
      <p:sp>
        <p:nvSpPr>
          <p:cNvPr id="637" name="Line">
            <a:extLst>
              <a:ext uri="{C183D7F6-B498-43B3-948B-1728B52AA6E4}">
                <adec:decorative xmlns:adec="http://schemas.microsoft.com/office/drawing/2017/decorative" val="1"/>
              </a:ext>
            </a:extLst>
          </p:cNvPr>
          <p:cNvSpPr/>
          <p:nvPr/>
        </p:nvSpPr>
        <p:spPr>
          <a:xfrm flipV="1">
            <a:off x="6095999" y="1247231"/>
            <a:ext cx="1" cy="4788988"/>
          </a:xfrm>
          <a:prstGeom prst="line">
            <a:avLst/>
          </a:prstGeom>
          <a:ln w="12700">
            <a:solidFill>
              <a:srgbClr val="000000"/>
            </a:solidFill>
            <a:miter/>
          </a:ln>
        </p:spPr>
        <p:txBody>
          <a:bodyPr lIns="45719" rIns="45719"/>
          <a:lstStyle/>
          <a:p>
            <a:endParaRPr/>
          </a:p>
        </p:txBody>
      </p:sp>
      <p:sp>
        <p:nvSpPr>
          <p:cNvPr id="634" name="Subtitle 2"/>
          <p:cNvSpPr txBox="1"/>
          <p:nvPr/>
        </p:nvSpPr>
        <p:spPr>
          <a:xfrm>
            <a:off x="6605314" y="2695628"/>
            <a:ext cx="5231783"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1333">
                <a:latin typeface="Times Roman"/>
                <a:ea typeface="Times Roman"/>
                <a:cs typeface="Times Roman"/>
                <a:sym typeface="Times Roman"/>
              </a:defRPr>
            </a:pPr>
            <a:r>
              <a:rPr b="1"/>
              <a:t>Lawn Care Goes Electric, </a:t>
            </a:r>
            <a:r>
              <a:rPr b="1" i="1"/>
              <a:t>Why it’s time to switch to a new generation of clean, quiet electric lawn equipment</a:t>
            </a:r>
            <a:r>
              <a:t>, Environment America; U.S.PIRG Education Fund; Frontier Group.  </a:t>
            </a:r>
          </a:p>
          <a:p>
            <a:pPr>
              <a:spcBef>
                <a:spcPts val="1200"/>
              </a:spcBef>
              <a:defRPr sz="1333">
                <a:latin typeface="Times Roman"/>
                <a:ea typeface="Times Roman"/>
                <a:cs typeface="Times Roman"/>
                <a:sym typeface="Times Roman"/>
              </a:defRPr>
            </a:pPr>
            <a:r>
              <a:t>2023. https://environmentamerica.org/center/resources/lawn-care-goes-electric/</a:t>
            </a:r>
          </a:p>
        </p:txBody>
      </p:sp>
      <p:sp>
        <p:nvSpPr>
          <p:cNvPr id="641" name="Subtitle 2"/>
          <p:cNvSpPr txBox="1"/>
          <p:nvPr/>
        </p:nvSpPr>
        <p:spPr>
          <a:xfrm>
            <a:off x="531534" y="6321720"/>
            <a:ext cx="11481752"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1333" b="1">
                <a:latin typeface="Times Roman"/>
                <a:ea typeface="Times Roman"/>
                <a:cs typeface="Times Roman"/>
                <a:sym typeface="Times Roman"/>
              </a:defRPr>
            </a:pPr>
            <a:r>
              <a:rPr u="sng"/>
              <a:t>Note</a:t>
            </a:r>
            <a:r>
              <a:t>:  All Photos/Images/Graphics with label beginning ‘Credit WSU’ are copyrighted by the University and permission has been granted for this use.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ubtitle 2"/>
          <p:cNvSpPr txBox="1"/>
          <p:nvPr/>
        </p:nvSpPr>
        <p:spPr>
          <a:xfrm>
            <a:off x="582956" y="248657"/>
            <a:ext cx="1807607" cy="33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defTabSz="886966">
              <a:lnSpc>
                <a:spcPct val="90000"/>
              </a:lnSpc>
              <a:spcBef>
                <a:spcPts val="900"/>
              </a:spcBef>
              <a:defRPr sz="1900">
                <a:solidFill>
                  <a:srgbClr val="808080"/>
                </a:solidFill>
                <a:latin typeface="Carlito"/>
                <a:ea typeface="Carlito"/>
                <a:cs typeface="Carlito"/>
                <a:sym typeface="Carlito"/>
              </a:defRPr>
            </a:lvl1pPr>
          </a:lstStyle>
          <a:p>
            <a:r>
              <a:t>The Resilient Yard</a:t>
            </a:r>
          </a:p>
        </p:txBody>
      </p:sp>
      <p:sp>
        <p:nvSpPr>
          <p:cNvPr id="643" name="Title 1"/>
          <p:cNvSpPr txBox="1">
            <a:spLocks noGrp="1"/>
          </p:cNvSpPr>
          <p:nvPr>
            <p:ph type="ctrTitle"/>
          </p:nvPr>
        </p:nvSpPr>
        <p:spPr>
          <a:xfrm>
            <a:off x="565863" y="496505"/>
            <a:ext cx="8994745" cy="833549"/>
          </a:xfrm>
          <a:prstGeom prst="rect">
            <a:avLst/>
          </a:prstGeom>
        </p:spPr>
        <p:txBody>
          <a:bodyPr lIns="0" tIns="0" rIns="0" bIns="0" anchor="t"/>
          <a:lstStyle>
            <a:lvl1pPr algn="l">
              <a:defRPr sz="5500" spc="-183">
                <a:solidFill>
                  <a:srgbClr val="404040"/>
                </a:solidFill>
                <a:latin typeface="Carlito"/>
                <a:ea typeface="Carlito"/>
                <a:cs typeface="Carlito"/>
                <a:sym typeface="Carlito"/>
              </a:defRPr>
            </a:lvl1pPr>
          </a:lstStyle>
          <a:p>
            <a:r>
              <a:t>Alternate Graphics:</a:t>
            </a:r>
          </a:p>
        </p:txBody>
      </p:sp>
      <p:sp>
        <p:nvSpPr>
          <p:cNvPr id="644" name="Rectangle 7">
            <a:extLst>
              <a:ext uri="{C183D7F6-B498-43B3-948B-1728B52AA6E4}">
                <adec:decorative xmlns:adec="http://schemas.microsoft.com/office/drawing/2017/decorative" val="1"/>
              </a:ext>
            </a:extLst>
          </p:cNvPr>
          <p:cNvSpPr/>
          <p:nvPr/>
        </p:nvSpPr>
        <p:spPr>
          <a:xfrm>
            <a:off x="622885" y="1056950"/>
            <a:ext cx="365295" cy="45720"/>
          </a:xfrm>
          <a:prstGeom prst="rect">
            <a:avLst/>
          </a:prstGeom>
          <a:blipFill>
            <a:blip r:embed="rId2"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647"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645" name="Rectangle"/>
            <p:cNvSpPr/>
            <p:nvPr/>
          </p:nvSpPr>
          <p:spPr>
            <a:xfrm>
              <a:off x="0" y="127000"/>
              <a:ext cx="12192000" cy="91441"/>
            </a:xfrm>
            <a:prstGeom prst="rect">
              <a:avLst/>
            </a:prstGeom>
            <a:blipFill rotWithShape="1">
              <a:blip r:embed="rId3">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46"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648" name="Picture 1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pic>
        <p:nvPicPr>
          <p:cNvPr id="651" name="total-2023-caption.png" descr="pie chart showing where emissions come from"/>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4159" y="1333903"/>
            <a:ext cx="2793473" cy="2793473"/>
          </a:xfrm>
          <a:prstGeom prst="rect">
            <a:avLst/>
          </a:prstGeom>
          <a:ln w="12700">
            <a:miter lim="400000"/>
          </a:ln>
        </p:spPr>
      </p:pic>
      <p:sp>
        <p:nvSpPr>
          <p:cNvPr id="652" name="https://www.epa.gov/ghgemissions/sources-greenhouse-gas-emissions#:~:text=Sector in 2021-,Total Emissions in 2021 = 6,340 Million Metric Tons of CO₂,shown in the above diagram."/>
          <p:cNvSpPr txBox="1"/>
          <p:nvPr/>
        </p:nvSpPr>
        <p:spPr>
          <a:xfrm>
            <a:off x="497314" y="4358609"/>
            <a:ext cx="3279528" cy="819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https://www.epa.gov/ghgemissions/sources-greenhouse-gas-emissions#:~:text=Sector in 2021-,Total Emissions in 2021 = 6,340 Million Metric Tons of CO₂,shown in the above diagram.</a:t>
            </a:r>
          </a:p>
        </p:txBody>
      </p:sp>
      <p:pic>
        <p:nvPicPr>
          <p:cNvPr id="653" name="Document.png" descr="A diagram of a mountain with trees and clouds showing where emissions are generated&#10;&#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33065" y="1377911"/>
            <a:ext cx="4149568" cy="2350890"/>
          </a:xfrm>
          <a:prstGeom prst="rect">
            <a:avLst/>
          </a:prstGeom>
          <a:ln w="12700">
            <a:miter lim="400000"/>
          </a:ln>
        </p:spPr>
      </p:pic>
      <p:sp>
        <p:nvSpPr>
          <p:cNvPr id="654" name="https://www.piercecountywa.gov/ImageRepository/Document?documentID=98274"/>
          <p:cNvSpPr txBox="1"/>
          <p:nvPr/>
        </p:nvSpPr>
        <p:spPr>
          <a:xfrm>
            <a:off x="6014968" y="3793771"/>
            <a:ext cx="3279528"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https://www.piercecountywa.gov/ImageRepository/Document?documentID=98274</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0">
            <a:extLst>
              <a:ext uri="{C183D7F6-B498-43B3-948B-1728B52AA6E4}">
                <adec:decorative xmlns:adec="http://schemas.microsoft.com/office/drawing/2017/decorative" val="1"/>
              </a:ext>
            </a:extLst>
          </p:cNvPr>
          <p:cNvSpPr/>
          <p:nvPr/>
        </p:nvSpPr>
        <p:spPr>
          <a:xfrm>
            <a:off x="1110684" y="2312020"/>
            <a:ext cx="5145030" cy="3114908"/>
          </a:xfrm>
          <a:prstGeom prst="rect">
            <a:avLst/>
          </a:prstGeom>
          <a:solidFill>
            <a:srgbClr val="AA0D35"/>
          </a:solidFill>
          <a:ln w="12700">
            <a:miter lim="400000"/>
          </a:ln>
        </p:spPr>
        <p:txBody>
          <a:bodyPr lIns="45719" rIns="45719" anchor="ctr"/>
          <a:lstStyle/>
          <a:p>
            <a:pPr algn="ctr">
              <a:defRPr>
                <a:solidFill>
                  <a:srgbClr val="FFFFFF"/>
                </a:solidFill>
              </a:defRPr>
            </a:pPr>
            <a:endParaRPr dirty="0"/>
          </a:p>
        </p:txBody>
      </p:sp>
      <p:sp>
        <p:nvSpPr>
          <p:cNvPr id="2" name="Title 1">
            <a:extLst>
              <a:ext uri="{FF2B5EF4-FFF2-40B4-BE49-F238E27FC236}">
                <a16:creationId xmlns:a16="http://schemas.microsoft.com/office/drawing/2014/main" id="{300ABF6C-DF96-4D0F-ACB7-6E7AB283B532}"/>
              </a:ext>
            </a:extLst>
          </p:cNvPr>
          <p:cNvSpPr txBox="1">
            <a:spLocks noGrp="1"/>
          </p:cNvSpPr>
          <p:nvPr>
            <p:ph type="title" idx="4294967295"/>
          </p:nvPr>
        </p:nvSpPr>
        <p:spPr>
          <a:xfrm>
            <a:off x="1318296" y="2501229"/>
            <a:ext cx="4729806" cy="885369"/>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90000"/>
              </a:lnSpc>
              <a:spcBef>
                <a:spcPts val="1000"/>
              </a:spcBef>
              <a:spcAft>
                <a:spcPts val="0"/>
              </a:spcAft>
              <a:buClrTx/>
              <a:buSzTx/>
              <a:buFontTx/>
              <a:buNone/>
              <a:tabLst/>
              <a:defRPr sz="2000">
                <a:solidFill>
                  <a:srgbClr val="FFFFFF"/>
                </a:solidFill>
              </a:defRPr>
            </a:pPr>
            <a:r>
              <a:rPr kumimoji="0" lang="en-US" sz="2400" b="1" i="0" u="none" strike="noStrike" kern="0" cap="none" spc="0" normalizeH="0" baseline="0" noProof="0" dirty="0">
                <a:ln>
                  <a:noFill/>
                </a:ln>
                <a:solidFill>
                  <a:srgbClr val="FFFFFF"/>
                </a:solidFill>
                <a:effectLst/>
                <a:uLnTx/>
                <a:uFillTx/>
                <a:latin typeface="Corbel"/>
                <a:ea typeface="Corbel"/>
                <a:cs typeface="Corbel"/>
                <a:sym typeface="Corbel"/>
              </a:rPr>
              <a:t>WSU Extension Master Gardener Mission:</a:t>
            </a:r>
          </a:p>
        </p:txBody>
      </p:sp>
      <p:sp>
        <p:nvSpPr>
          <p:cNvPr id="117" name="Content Placeholder 4"/>
          <p:cNvSpPr txBox="1"/>
          <p:nvPr/>
        </p:nvSpPr>
        <p:spPr>
          <a:xfrm>
            <a:off x="1318296" y="3573999"/>
            <a:ext cx="4729806"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914400">
              <a:lnSpc>
                <a:spcPct val="90000"/>
              </a:lnSpc>
              <a:spcBef>
                <a:spcPts val="1000"/>
              </a:spcBef>
              <a:defRPr sz="2000">
                <a:solidFill>
                  <a:srgbClr val="FFFFFF"/>
                </a:solidFill>
              </a:defRPr>
            </a:pPr>
            <a:r>
              <a:rPr dirty="0"/>
              <a:t>Engaging university-trained volunteers to empower and sustain diverse communities with relevant, unbiased, research-based horticulture and environmental stewardship education. </a:t>
            </a:r>
          </a:p>
        </p:txBody>
      </p:sp>
      <p:pic>
        <p:nvPicPr>
          <p:cNvPr id="120" name="WSU-EXT-lockup-horz-rgb-6in.gif" descr="WSU Extension logo with the cougar hea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70398" y="429318"/>
            <a:ext cx="4825602" cy="1189875"/>
          </a:xfrm>
          <a:prstGeom prst="rect">
            <a:avLst/>
          </a:prstGeom>
          <a:ln w="12700">
            <a:miter lim="400000"/>
          </a:ln>
        </p:spPr>
      </p:pic>
      <p:pic>
        <p:nvPicPr>
          <p:cNvPr id="119" name="image202.png" descr="A diagram depicting nine extension master gardener program priorities and their interconnectedness for a healthy people and planet.&#10;&#10;"/>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7480730" y="2068497"/>
            <a:ext cx="3726953" cy="3705788"/>
          </a:xfrm>
          <a:prstGeom prst="rect">
            <a:avLst/>
          </a:prstGeom>
          <a:ln w="12700">
            <a:miter lim="400000"/>
          </a:ln>
        </p:spPr>
      </p:pic>
      <p:grpSp>
        <p:nvGrpSpPr>
          <p:cNvPr id="116"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14"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5"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121" name="Picture 6">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774880" y="179823"/>
            <a:ext cx="1182351" cy="118235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noGrp="1"/>
          </p:cNvSpPr>
          <p:nvPr>
            <p:ph type="ctrTitle"/>
          </p:nvPr>
        </p:nvSpPr>
        <p:spPr>
          <a:xfrm>
            <a:off x="1143000" y="491427"/>
            <a:ext cx="3675647" cy="1645923"/>
          </a:xfrm>
          <a:prstGeom prst="rect">
            <a:avLst/>
          </a:prstGeom>
        </p:spPr>
        <p:txBody>
          <a:bodyPr lIns="0" tIns="0" rIns="0" bIns="0"/>
          <a:lstStyle/>
          <a:p>
            <a:pPr algn="l" defTabSz="896111">
              <a:defRPr sz="5880" spc="-196">
                <a:solidFill>
                  <a:srgbClr val="404040"/>
                </a:solidFill>
              </a:defRPr>
            </a:pPr>
            <a:r>
              <a:t>Climate</a:t>
            </a:r>
            <a:br/>
            <a:r>
              <a:t>Change</a:t>
            </a:r>
          </a:p>
        </p:txBody>
      </p:sp>
      <p:sp>
        <p:nvSpPr>
          <p:cNvPr id="134" name="Subtitle 2"/>
          <p:cNvSpPr txBox="1"/>
          <p:nvPr/>
        </p:nvSpPr>
        <p:spPr>
          <a:xfrm>
            <a:off x="1082495" y="2337091"/>
            <a:ext cx="4460881"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a:solidFill>
                  <a:srgbClr val="626E74"/>
                </a:solidFill>
              </a:defRPr>
            </a:lvl1pPr>
          </a:lstStyle>
          <a:p>
            <a:r>
              <a:t>Teaches ways to create resilient landscapes that are adapted to our changing climate.</a:t>
            </a:r>
          </a:p>
        </p:txBody>
      </p:sp>
      <p:sp>
        <p:nvSpPr>
          <p:cNvPr id="135" name="Subtitle 2"/>
          <p:cNvSpPr txBox="1"/>
          <p:nvPr/>
        </p:nvSpPr>
        <p:spPr>
          <a:xfrm>
            <a:off x="1082495" y="3669596"/>
            <a:ext cx="4967785" cy="209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defRPr>
            </a:pPr>
            <a:r>
              <a:t>Impact of climate change on people, wildlife and ecosystems</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defRPr>
            </a:pPr>
            <a:r>
              <a:t>We all have a role to play</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defRPr>
            </a:pPr>
            <a:r>
              <a:t>Techniques for home landscapes</a:t>
            </a:r>
          </a:p>
        </p:txBody>
      </p:sp>
      <p:pic>
        <p:nvPicPr>
          <p:cNvPr id="126" name="image22.jpeg" descr="melting iceberg against a blue sky"/>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843882" y="0"/>
            <a:ext cx="5362236" cy="6766560"/>
          </a:xfrm>
          <a:prstGeom prst="rect">
            <a:avLst/>
          </a:prstGeom>
          <a:ln w="12700">
            <a:miter lim="400000"/>
          </a:ln>
        </p:spPr>
      </p:pic>
      <p:sp>
        <p:nvSpPr>
          <p:cNvPr id="128" name="Rectangle 7">
            <a:extLst>
              <a:ext uri="{C183D7F6-B498-43B3-948B-1728B52AA6E4}">
                <adec:decorative xmlns:adec="http://schemas.microsoft.com/office/drawing/2017/decorative" val="1"/>
              </a:ext>
            </a:extLst>
          </p:cNvPr>
          <p:cNvSpPr/>
          <p:nvPr/>
        </p:nvSpPr>
        <p:spPr>
          <a:xfrm>
            <a:off x="1419727" y="2129243"/>
            <a:ext cx="365295" cy="4572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131"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29"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0"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13626"/>
            <a:ext cx="12192001" cy="6858001"/>
          </a:xfrm>
          <a:prstGeom prst="rect">
            <a:avLst/>
          </a:prstGeom>
          <a:ln w="12700">
            <a:miter lim="400000"/>
          </a:ln>
        </p:spPr>
      </p:pic>
      <p:sp>
        <p:nvSpPr>
          <p:cNvPr id="140" name="Title 1"/>
          <p:cNvSpPr txBox="1">
            <a:spLocks noGrp="1"/>
          </p:cNvSpPr>
          <p:nvPr>
            <p:ph type="ctrTitle"/>
          </p:nvPr>
        </p:nvSpPr>
        <p:spPr>
          <a:xfrm>
            <a:off x="1143000" y="491427"/>
            <a:ext cx="9684197" cy="1645923"/>
          </a:xfrm>
          <a:prstGeom prst="rect">
            <a:avLst/>
          </a:prstGeom>
        </p:spPr>
        <p:txBody>
          <a:bodyPr lIns="0" tIns="0" rIns="0" bIns="0" anchor="t"/>
          <a:lstStyle>
            <a:lvl1pPr algn="l">
              <a:defRPr sz="5000" spc="-166">
                <a:solidFill>
                  <a:srgbClr val="404040"/>
                </a:solidFill>
                <a:latin typeface="Carlito"/>
                <a:ea typeface="Carlito"/>
                <a:cs typeface="Carlito"/>
                <a:sym typeface="Carlito"/>
              </a:defRPr>
            </a:lvl1pPr>
          </a:lstStyle>
          <a:p>
            <a:r>
              <a:t>What can I do about Climate Change?</a:t>
            </a:r>
          </a:p>
        </p:txBody>
      </p:sp>
      <p:sp>
        <p:nvSpPr>
          <p:cNvPr id="141" name="Rectangle 7">
            <a:extLst>
              <a:ext uri="{C183D7F6-B498-43B3-948B-1728B52AA6E4}">
                <adec:decorative xmlns:adec="http://schemas.microsoft.com/office/drawing/2017/decorative" val="1"/>
              </a:ext>
            </a:extLst>
          </p:cNvPr>
          <p:cNvSpPr/>
          <p:nvPr/>
        </p:nvSpPr>
        <p:spPr>
          <a:xfrm>
            <a:off x="1241974" y="1104729"/>
            <a:ext cx="602754" cy="51090"/>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144"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42" name="Rectangle"/>
            <p:cNvSpPr/>
            <p:nvPr/>
          </p:nvSpPr>
          <p:spPr>
            <a:xfrm>
              <a:off x="0" y="127000"/>
              <a:ext cx="12192000" cy="91441"/>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3"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146" name="Subtitle 2"/>
          <p:cNvSpPr txBox="1"/>
          <p:nvPr/>
        </p:nvSpPr>
        <p:spPr>
          <a:xfrm>
            <a:off x="1082495" y="2337091"/>
            <a:ext cx="6217014" cy="792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a:solidFill>
                  <a:srgbClr val="626E74"/>
                </a:solidFill>
                <a:latin typeface="Arial"/>
                <a:ea typeface="Arial"/>
                <a:cs typeface="Arial"/>
                <a:sym typeface="Arial"/>
              </a:defRPr>
            </a:lvl1pPr>
          </a:lstStyle>
          <a:p>
            <a:r>
              <a:t>There are three major areas where individuals can impact climate change.</a:t>
            </a:r>
          </a:p>
        </p:txBody>
      </p:sp>
      <p:sp>
        <p:nvSpPr>
          <p:cNvPr id="147" name="Subtitle 2"/>
          <p:cNvSpPr txBox="1"/>
          <p:nvPr/>
        </p:nvSpPr>
        <p:spPr>
          <a:xfrm>
            <a:off x="1104098" y="3711501"/>
            <a:ext cx="4694666" cy="1544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Built Environment (your home) </a:t>
            </a:r>
            <a:endParaRPr>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Transportation</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Land Use (your yard)</a:t>
            </a:r>
          </a:p>
        </p:txBody>
      </p:sp>
      <p:pic>
        <p:nvPicPr>
          <p:cNvPr id="149" name="image3.png" descr="Graph defining where most of emissions in Pierce County, Washington come from. 34% built environment, 31% transportation, 27% land use, 4% refrigerants, 4% waste and waste water equalling 10.8 million MTCO2e in 201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782696" y="1488478"/>
            <a:ext cx="5164460" cy="4870873"/>
          </a:xfrm>
          <a:prstGeom prst="rect">
            <a:avLst/>
          </a:prstGeom>
          <a:ln w="12700">
            <a:miter lim="400000"/>
          </a:ln>
        </p:spPr>
      </p:pic>
      <p:sp>
        <p:nvSpPr>
          <p:cNvPr id="148" name="Source: Pierce County Conservation District"/>
          <p:cNvSpPr txBox="1"/>
          <p:nvPr/>
        </p:nvSpPr>
        <p:spPr>
          <a:xfrm>
            <a:off x="6977976" y="6364296"/>
            <a:ext cx="4694666" cy="3330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latin typeface="+mj-lt"/>
                <a:ea typeface="+mj-ea"/>
                <a:cs typeface="+mj-cs"/>
                <a:sym typeface="Calibri"/>
              </a:defRPr>
            </a:lvl1pPr>
          </a:lstStyle>
          <a:p>
            <a:r>
              <a:t>Source: Pierce County Conservation District, 2023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ctrTitle"/>
          </p:nvPr>
        </p:nvSpPr>
        <p:spPr>
          <a:xfrm>
            <a:off x="1143000" y="491427"/>
            <a:ext cx="3675647" cy="1645923"/>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Contents:</a:t>
            </a:r>
          </a:p>
        </p:txBody>
      </p:sp>
      <p:sp>
        <p:nvSpPr>
          <p:cNvPr id="156" name="Rectangle 7">
            <a:extLst>
              <a:ext uri="{C183D7F6-B498-43B3-948B-1728B52AA6E4}">
                <adec:decorative xmlns:adec="http://schemas.microsoft.com/office/drawing/2017/decorative" val="1"/>
              </a:ext>
            </a:extLst>
          </p:cNvPr>
          <p:cNvSpPr/>
          <p:nvPr/>
        </p:nvSpPr>
        <p:spPr>
          <a:xfrm>
            <a:off x="1260651" y="1214724"/>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159"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57"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8"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sp>
        <p:nvSpPr>
          <p:cNvPr id="162" name="Subtitle 2"/>
          <p:cNvSpPr txBox="1"/>
          <p:nvPr/>
        </p:nvSpPr>
        <p:spPr>
          <a:xfrm>
            <a:off x="1116583" y="2181104"/>
            <a:ext cx="4967785" cy="3356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Introduction &amp; Overview</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‘Climate Change 101’</a:t>
            </a:r>
          </a:p>
          <a:p>
            <a:pPr marL="342900" indent="-342900">
              <a:lnSpc>
                <a:spcPct val="150000"/>
              </a:lnSpc>
              <a:spcBef>
                <a:spcPts val="200"/>
              </a:spcBef>
              <a:buClr>
                <a:srgbClr val="C00000"/>
              </a:buClr>
              <a:buSzPct val="100000"/>
              <a:buChar char="▪"/>
              <a:defRPr sz="2800">
                <a:solidFill>
                  <a:srgbClr val="626E74"/>
                </a:solidFill>
                <a:latin typeface="Arial"/>
                <a:ea typeface="Arial"/>
                <a:cs typeface="Arial"/>
                <a:sym typeface="Arial"/>
              </a:defRPr>
            </a:pPr>
            <a:r>
              <a:t>The Suburban Yard</a:t>
            </a:r>
            <a:endParaRPr>
              <a:solidFill>
                <a:srgbClr val="E9E9E9"/>
              </a:solidFill>
            </a:endParaRP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The Lawn</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Garden Beds</a:t>
            </a:r>
          </a:p>
          <a:p>
            <a:pPr marL="800100" lvl="1" indent="-342900">
              <a:lnSpc>
                <a:spcPct val="150000"/>
              </a:lnSpc>
              <a:spcBef>
                <a:spcPts val="200"/>
              </a:spcBef>
              <a:buClr>
                <a:srgbClr val="C00000"/>
              </a:buClr>
              <a:buSzPct val="100000"/>
              <a:buChar char="▪"/>
              <a:defRPr sz="2400">
                <a:solidFill>
                  <a:srgbClr val="797979"/>
                </a:solidFill>
                <a:latin typeface="Arial"/>
                <a:ea typeface="Arial"/>
                <a:cs typeface="Arial"/>
                <a:sym typeface="Arial"/>
              </a:defRPr>
            </a:pPr>
            <a:r>
              <a:t>Veggie Garden</a:t>
            </a:r>
          </a:p>
        </p:txBody>
      </p:sp>
      <p:pic>
        <p:nvPicPr>
          <p:cNvPr id="154" name="image2.jpeg" descr="a well landscaped suburban yard featuring lawn, trees, and perennial beds."/>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6829317" y="45640"/>
            <a:ext cx="5362236" cy="6766561"/>
          </a:xfrm>
          <a:prstGeom prst="rect">
            <a:avLst/>
          </a:prstGeom>
          <a:ln w="12700">
            <a:miter lim="400000"/>
          </a:ln>
        </p:spPr>
      </p:pic>
      <p:sp>
        <p:nvSpPr>
          <p:cNvPr id="163" name="Photo credit: Teresa Casson (EMG) 2023"/>
          <p:cNvSpPr txBox="1"/>
          <p:nvPr/>
        </p:nvSpPr>
        <p:spPr>
          <a:xfrm>
            <a:off x="7214893" y="6428944"/>
            <a:ext cx="4086410"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FFFFFF"/>
                </a:solidFill>
                <a:latin typeface="Arial"/>
                <a:ea typeface="Arial"/>
                <a:cs typeface="Arial"/>
                <a:sym typeface="Arial"/>
              </a:defRPr>
            </a:lvl1pPr>
          </a:lstStyle>
          <a:p>
            <a:r>
              <a:t>Photo credit: Teresa Casson (EMG) 2023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ctrTitle"/>
          </p:nvPr>
        </p:nvSpPr>
        <p:spPr>
          <a:xfrm>
            <a:off x="1079500" y="491427"/>
            <a:ext cx="3675647" cy="884278"/>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New Homes</a:t>
            </a:r>
          </a:p>
        </p:txBody>
      </p:sp>
      <p:sp>
        <p:nvSpPr>
          <p:cNvPr id="169" name="Rectangle 7">
            <a:extLst>
              <a:ext uri="{C183D7F6-B498-43B3-948B-1728B52AA6E4}">
                <adec:decorative xmlns:adec="http://schemas.microsoft.com/office/drawing/2017/decorative" val="1"/>
              </a:ext>
            </a:extLst>
          </p:cNvPr>
          <p:cNvSpPr/>
          <p:nvPr/>
        </p:nvSpPr>
        <p:spPr>
          <a:xfrm>
            <a:off x="1169751" y="1214724"/>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defRPr>
            </a:pPr>
            <a:endParaRPr/>
          </a:p>
        </p:txBody>
      </p:sp>
      <p:grpSp>
        <p:nvGrpSpPr>
          <p:cNvPr id="172"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70"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1"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173"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07708" y="71686"/>
            <a:ext cx="729697" cy="729697"/>
          </a:xfrm>
          <a:prstGeom prst="rect">
            <a:avLst/>
          </a:prstGeom>
          <a:ln w="12700">
            <a:miter lim="400000"/>
          </a:ln>
        </p:spPr>
      </p:pic>
      <p:sp>
        <p:nvSpPr>
          <p:cNvPr id="175" name="Subtitle 2"/>
          <p:cNvSpPr txBox="1"/>
          <p:nvPr/>
        </p:nvSpPr>
        <p:spPr>
          <a:xfrm>
            <a:off x="816966" y="1580657"/>
            <a:ext cx="3874181" cy="66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00"/>
              </a:spcBef>
              <a:defRPr sz="2000" i="1">
                <a:solidFill>
                  <a:srgbClr val="626E74"/>
                </a:solidFill>
                <a:latin typeface="Arial"/>
                <a:ea typeface="Arial"/>
                <a:cs typeface="Arial"/>
                <a:sym typeface="Arial"/>
              </a:defRPr>
            </a:lvl1pPr>
          </a:lstStyle>
          <a:p>
            <a:r>
              <a:t>Everything is dug up and carted off.  Down to the ‘hard pan’</a:t>
            </a:r>
          </a:p>
        </p:txBody>
      </p:sp>
      <p:sp>
        <p:nvSpPr>
          <p:cNvPr id="176" name="Subtitle 2"/>
          <p:cNvSpPr txBox="1"/>
          <p:nvPr/>
        </p:nvSpPr>
        <p:spPr>
          <a:xfrm>
            <a:off x="761361" y="2452941"/>
            <a:ext cx="5558415" cy="3206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Above ground:</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Trees storing decades of carbon</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Below ground:</a:t>
            </a:r>
            <a:endParaRPr sz="2800">
              <a:solidFill>
                <a:srgbClr val="E9E9E9"/>
              </a:solidFill>
            </a:endParaRP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All the rich humus</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Hundreds of years of stored carbon</a:t>
            </a:r>
          </a:p>
          <a:p>
            <a:pPr marL="800100" lvl="1"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Gone</a:t>
            </a:r>
          </a:p>
        </p:txBody>
      </p:sp>
      <p:sp>
        <p:nvSpPr>
          <p:cNvPr id="177" name="Subtitle 2"/>
          <p:cNvSpPr txBox="1"/>
          <p:nvPr/>
        </p:nvSpPr>
        <p:spPr>
          <a:xfrm>
            <a:off x="1061277" y="5972762"/>
            <a:ext cx="3874182"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00"/>
              </a:spcBef>
              <a:defRPr sz="2200" i="1">
                <a:solidFill>
                  <a:srgbClr val="626E74"/>
                </a:solidFill>
                <a:latin typeface="Arial"/>
                <a:ea typeface="Arial"/>
                <a:cs typeface="Arial"/>
                <a:sym typeface="Arial"/>
              </a:defRPr>
            </a:lvl1pPr>
          </a:lstStyle>
          <a:p>
            <a:r>
              <a:t>You can rebuild this capability!</a:t>
            </a:r>
          </a:p>
        </p:txBody>
      </p:sp>
      <p:pic>
        <p:nvPicPr>
          <p:cNvPr id="167" name="image3.jpeg" descr="an image of a construction site showing only bare soil and tractor marks."/>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6809794" y="-8688"/>
            <a:ext cx="5362236" cy="6766561"/>
          </a:xfrm>
          <a:prstGeom prst="rect">
            <a:avLst/>
          </a:prstGeom>
          <a:ln w="12700">
            <a:miter lim="400000"/>
          </a:ln>
        </p:spPr>
      </p:pic>
      <p:sp>
        <p:nvSpPr>
          <p:cNvPr id="178" name="Photo credit: Mike Peronto (EMG) 2022"/>
          <p:cNvSpPr txBox="1"/>
          <p:nvPr/>
        </p:nvSpPr>
        <p:spPr>
          <a:xfrm>
            <a:off x="8009154" y="6484336"/>
            <a:ext cx="352867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latin typeface="Arial"/>
                <a:ea typeface="Arial"/>
                <a:cs typeface="Arial"/>
                <a:sym typeface="Arial"/>
              </a:defRPr>
            </a:lvl1pPr>
          </a:lstStyle>
          <a:p>
            <a:r>
              <a:t>Photo credit: Mike Peronto (EMG) 2022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ctrTitle"/>
          </p:nvPr>
        </p:nvSpPr>
        <p:spPr>
          <a:xfrm>
            <a:off x="1278357" y="279218"/>
            <a:ext cx="7425146" cy="874158"/>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Climate Change ‘101’</a:t>
            </a:r>
          </a:p>
        </p:txBody>
      </p:sp>
      <p:pic>
        <p:nvPicPr>
          <p:cNvPr id="182"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
            <a:miter lim="400000"/>
          </a:ln>
        </p:spPr>
      </p:pic>
      <p:grpSp>
        <p:nvGrpSpPr>
          <p:cNvPr id="186"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84"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5" name="Text"/>
            <p:cNvSpPr txBox="1"/>
            <p:nvPr/>
          </p:nvSpPr>
          <p:spPr>
            <a:xfrm>
              <a:off x="45719" y="0"/>
              <a:ext cx="12100561" cy="34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noFill/>
                </a:defRPr>
              </a:lvl1pPr>
            </a:lstStyle>
            <a:p>
              <a:r>
                <a:t>          </a:t>
              </a:r>
            </a:p>
          </p:txBody>
        </p:sp>
      </p:grpSp>
      <p:pic>
        <p:nvPicPr>
          <p:cNvPr id="187"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2886" y="185311"/>
            <a:ext cx="729697" cy="729697"/>
          </a:xfrm>
          <a:prstGeom prst="rect">
            <a:avLst/>
          </a:prstGeom>
          <a:ln w="12700">
            <a:miter lim="400000"/>
          </a:ln>
        </p:spPr>
      </p:pic>
      <p:pic>
        <p:nvPicPr>
          <p:cNvPr id="193" name="greenhouse-effect.jpeg" descr="image showing natural greenhouse effect with solar radiation penetrating the earth's atmosphere and re-radiated heat escaping into space compared with human enhanced greenhouse effect depicting re-radiating heat being trapped in the earth's atmosphere by carbon dioxide, methane, and nitrous oxide"/>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1889" y="1129692"/>
            <a:ext cx="7606111" cy="4482535"/>
          </a:xfrm>
          <a:prstGeom prst="rect">
            <a:avLst/>
          </a:prstGeom>
          <a:ln w="12700">
            <a:miter lim="400000"/>
          </a:ln>
        </p:spPr>
      </p:pic>
      <p:sp>
        <p:nvSpPr>
          <p:cNvPr id="194" name="https://www.colorado.edu/ecenter/sites/default/files/styles/large/public/page/greenhouse-effect.jpeg?itok=4X5-u6Iz"/>
          <p:cNvSpPr txBox="1"/>
          <p:nvPr/>
        </p:nvSpPr>
        <p:spPr>
          <a:xfrm>
            <a:off x="61693" y="5826911"/>
            <a:ext cx="786650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Arial"/>
                <a:ea typeface="Arial"/>
                <a:cs typeface="Arial"/>
                <a:sym typeface="Arial"/>
              </a:defRPr>
            </a:lvl1pPr>
          </a:lstStyle>
          <a:p>
            <a:r>
              <a:t>https://www.colorado.edu/ecenter/sites/default/files/styles/large/public/page/greenhouse-effect.jpeg?itok=4X5-u6Iz</a:t>
            </a:r>
          </a:p>
        </p:txBody>
      </p:sp>
      <p:sp>
        <p:nvSpPr>
          <p:cNvPr id="188" name="Subtitle 2"/>
          <p:cNvSpPr txBox="1"/>
          <p:nvPr/>
        </p:nvSpPr>
        <p:spPr>
          <a:xfrm>
            <a:off x="8013641" y="1314463"/>
            <a:ext cx="3708631" cy="1148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200"/>
              </a:spcBef>
              <a:defRPr sz="2400">
                <a:solidFill>
                  <a:srgbClr val="626E74"/>
                </a:solidFill>
                <a:latin typeface="Arial"/>
                <a:ea typeface="Arial"/>
                <a:cs typeface="Arial"/>
                <a:sym typeface="Arial"/>
              </a:defRPr>
            </a:lvl1pPr>
          </a:lstStyle>
          <a:p>
            <a:r>
              <a:t>Greenhouse gasses act like a blanket &amp; trap the heat from the sun.</a:t>
            </a:r>
          </a:p>
        </p:txBody>
      </p:sp>
      <p:sp>
        <p:nvSpPr>
          <p:cNvPr id="189" name="Subtitle 2"/>
          <p:cNvSpPr txBox="1"/>
          <p:nvPr/>
        </p:nvSpPr>
        <p:spPr>
          <a:xfrm>
            <a:off x="7891204" y="2717794"/>
            <a:ext cx="4301460" cy="1544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Carbon Dioxide (CO</a:t>
            </a:r>
            <a:r>
              <a:rPr sz="1800"/>
              <a:t>2</a:t>
            </a:r>
            <a:r>
              <a:t>) ~</a:t>
            </a:r>
            <a:r>
              <a:rPr sz="1800"/>
              <a:t>80%</a:t>
            </a: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Methane (CH</a:t>
            </a:r>
            <a:r>
              <a:rPr sz="1800"/>
              <a:t>4</a:t>
            </a:r>
            <a:r>
              <a:t>) </a:t>
            </a:r>
            <a:r>
              <a:rPr sz="1800"/>
              <a:t>~12%</a:t>
            </a:r>
            <a:endParaRPr sz="2800">
              <a:solidFill>
                <a:srgbClr val="E9E9E9"/>
              </a:solidFill>
            </a:endParaRPr>
          </a:p>
          <a:p>
            <a:pPr marL="342900" indent="-342900">
              <a:lnSpc>
                <a:spcPct val="150000"/>
              </a:lnSpc>
              <a:spcBef>
                <a:spcPts val="200"/>
              </a:spcBef>
              <a:buClr>
                <a:srgbClr val="C00000"/>
              </a:buClr>
              <a:buSzPct val="100000"/>
              <a:buChar char="▪"/>
              <a:defRPr sz="2400">
                <a:solidFill>
                  <a:srgbClr val="626E74"/>
                </a:solidFill>
                <a:latin typeface="Arial"/>
                <a:ea typeface="Arial"/>
                <a:cs typeface="Arial"/>
                <a:sym typeface="Arial"/>
              </a:defRPr>
            </a:pPr>
            <a:r>
              <a:t>Nitrous Oxide (N</a:t>
            </a:r>
            <a:r>
              <a:rPr sz="1800"/>
              <a:t>2</a:t>
            </a:r>
            <a:r>
              <a:t>O) </a:t>
            </a:r>
            <a:r>
              <a:rPr sz="1800"/>
              <a:t>~6%</a:t>
            </a:r>
          </a:p>
        </p:txBody>
      </p:sp>
      <p:sp>
        <p:nvSpPr>
          <p:cNvPr id="190" name="Subtitle 2"/>
          <p:cNvSpPr txBox="1"/>
          <p:nvPr/>
        </p:nvSpPr>
        <p:spPr>
          <a:xfrm>
            <a:off x="8013641" y="4520710"/>
            <a:ext cx="4107385" cy="112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2200">
                <a:solidFill>
                  <a:srgbClr val="626E74"/>
                </a:solidFill>
                <a:latin typeface="Arial"/>
                <a:ea typeface="Arial"/>
                <a:cs typeface="Arial"/>
                <a:sym typeface="Arial"/>
              </a:defRPr>
            </a:pPr>
            <a:r>
              <a:rPr i="1"/>
              <a:t>Note</a:t>
            </a:r>
            <a:r>
              <a:t>:</a:t>
            </a:r>
          </a:p>
          <a:p>
            <a:pPr>
              <a:spcBef>
                <a:spcPts val="200"/>
              </a:spcBef>
              <a:defRPr sz="2200">
                <a:solidFill>
                  <a:srgbClr val="626E74"/>
                </a:solidFill>
                <a:latin typeface="Arial"/>
                <a:ea typeface="Arial"/>
                <a:cs typeface="Arial"/>
                <a:sym typeface="Arial"/>
              </a:defRPr>
            </a:pPr>
            <a:r>
              <a:t>Earth’s carbon doesn’t change</a:t>
            </a:r>
          </a:p>
          <a:p>
            <a:pPr>
              <a:spcBef>
                <a:spcPts val="200"/>
              </a:spcBef>
              <a:defRPr sz="2200">
                <a:solidFill>
                  <a:srgbClr val="626E74"/>
                </a:solidFill>
                <a:latin typeface="Arial"/>
                <a:ea typeface="Arial"/>
                <a:cs typeface="Arial"/>
                <a:sym typeface="Arial"/>
              </a:defRPr>
            </a:pPr>
            <a:r>
              <a:t>Solid/liquid to gas is the issue</a:t>
            </a:r>
          </a:p>
        </p:txBody>
      </p:sp>
      <p:sp>
        <p:nvSpPr>
          <p:cNvPr id="192" name="https://www.epa.gov/ghgemissions/overview-greenhouse-gases"/>
          <p:cNvSpPr txBox="1"/>
          <p:nvPr/>
        </p:nvSpPr>
        <p:spPr>
          <a:xfrm>
            <a:off x="7991397" y="6488123"/>
            <a:ext cx="4041116"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100">
                <a:latin typeface="Arial"/>
                <a:ea typeface="Arial"/>
                <a:cs typeface="Arial"/>
                <a:sym typeface="Arial"/>
              </a:defRPr>
            </a:lvl1pPr>
          </a:lstStyle>
          <a:p>
            <a:r>
              <a:t>https://www.epa.gov/ghgemissions/overview-greenhouse-gases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1301</TotalTime>
  <Words>9420</Words>
  <Application>Microsoft Office PowerPoint</Application>
  <PresentationFormat>Widescreen</PresentationFormat>
  <Paragraphs>511</Paragraphs>
  <Slides>38</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Open Sans</vt:lpstr>
      <vt:lpstr>Corbel</vt:lpstr>
      <vt:lpstr>Helvetica</vt:lpstr>
      <vt:lpstr>Montserrat</vt:lpstr>
      <vt:lpstr>Office Theme</vt:lpstr>
      <vt:lpstr>1_Office Theme</vt:lpstr>
      <vt:lpstr>The Resilient Yard</vt:lpstr>
      <vt:lpstr>Extension is for everyone!</vt:lpstr>
      <vt:lpstr>Resilient Washington</vt:lpstr>
      <vt:lpstr>WSU Extension Master Gardener Mission:</vt:lpstr>
      <vt:lpstr>Climate Change</vt:lpstr>
      <vt:lpstr>What can I do about Climate Change?</vt:lpstr>
      <vt:lpstr>Contents:</vt:lpstr>
      <vt:lpstr>New Homes</vt:lpstr>
      <vt:lpstr>Climate Change ‘101’</vt:lpstr>
      <vt:lpstr>Photosynthesis!</vt:lpstr>
      <vt:lpstr>The Soil Food Web:</vt:lpstr>
      <vt:lpstr>Adding plants &amp; compost: </vt:lpstr>
      <vt:lpstr>173 Year Global Average Temps</vt:lpstr>
      <vt:lpstr>Designing &amp; Maintaining your lawn</vt:lpstr>
      <vt:lpstr>“Get rid of your lawn”</vt:lpstr>
      <vt:lpstr>If it stays:</vt:lpstr>
      <vt:lpstr>Ditch the gas powered tools</vt:lpstr>
      <vt:lpstr>Reduce chemical inputs</vt:lpstr>
      <vt:lpstr>Water: Deep &amp; infrequently</vt:lpstr>
      <vt:lpstr>Yard Waste:</vt:lpstr>
      <vt:lpstr>Scorecard:</vt:lpstr>
      <vt:lpstr>Designing &amp; Maintaining garden beds</vt:lpstr>
      <vt:lpstr>Sun’s-eye view </vt:lpstr>
      <vt:lpstr>Sun’s-eye view</vt:lpstr>
      <vt:lpstr>Analyze beds:</vt:lpstr>
      <vt:lpstr>The Layers:</vt:lpstr>
      <vt:lpstr>‘Theme’ for your beds:</vt:lpstr>
      <vt:lpstr>Get your hands dirty</vt:lpstr>
      <vt:lpstr>Diversify your planting</vt:lpstr>
      <vt:lpstr>Through the seasons…</vt:lpstr>
      <vt:lpstr>Scorecard</vt:lpstr>
      <vt:lpstr>Growing Veggies at home</vt:lpstr>
      <vt:lpstr>Why grow veggies?</vt:lpstr>
      <vt:lpstr>Commercial Agriculture: Climate Trends</vt:lpstr>
      <vt:lpstr>The Resilient Yard: Conclusion</vt:lpstr>
      <vt:lpstr>Questions?</vt:lpstr>
      <vt:lpstr>Resources:</vt:lpstr>
      <vt:lpstr>Alternate 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Resilient Yard</dc:title>
  <dc:creator>Debra</dc:creator>
  <cp:lastModifiedBy>Debra Benbow</cp:lastModifiedBy>
  <cp:revision>8</cp:revision>
  <dcterms:modified xsi:type="dcterms:W3CDTF">2024-11-01T21:48:32Z</dcterms:modified>
</cp:coreProperties>
</file>