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3" r:id="rId4"/>
    <p:sldMasterId id="2147483795" r:id="rId5"/>
    <p:sldMasterId id="2147483807" r:id="rId6"/>
    <p:sldMasterId id="2147483819" r:id="rId7"/>
    <p:sldMasterId id="2147483828" r:id="rId8"/>
  </p:sldMasterIdLst>
  <p:notesMasterIdLst>
    <p:notesMasterId r:id="rId19"/>
  </p:notesMasterIdLst>
  <p:sldIdLst>
    <p:sldId id="288" r:id="rId9"/>
    <p:sldId id="295" r:id="rId10"/>
    <p:sldId id="294" r:id="rId11"/>
    <p:sldId id="256" r:id="rId12"/>
    <p:sldId id="293" r:id="rId13"/>
    <p:sldId id="264" r:id="rId14"/>
    <p:sldId id="257" r:id="rId15"/>
    <p:sldId id="265" r:id="rId16"/>
    <p:sldId id="272" r:id="rId17"/>
    <p:sldId id="268" r:id="rId18"/>
  </p:sldIdLst>
  <p:sldSz cx="12192000" cy="6858000"/>
  <p:notesSz cx="6858000" cy="9144000"/>
  <p:embeddedFontLst>
    <p:embeddedFont>
      <p:font typeface="Corbel" panose="020B0503020204020204" pitchFamily="34" charset="0"/>
      <p:regular r:id="rId20"/>
      <p:bold r:id="rId21"/>
      <p:italic r:id="rId22"/>
      <p:boldItalic r:id="rId23"/>
    </p:embeddedFont>
    <p:embeddedFont>
      <p:font typeface="Helvetica" panose="020B0604020202020204" pitchFamily="34" charset="0"/>
      <p:regular r:id="rId24"/>
      <p:bold r:id="rId25"/>
      <p:italic r:id="rId26"/>
      <p:boldItalic r:id="rId27"/>
    </p:embeddedFont>
    <p:embeddedFont>
      <p:font typeface="Montserrat" panose="00000500000000000000" pitchFamily="50" charset="0"/>
      <p:regular r:id="rId28"/>
      <p:bold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A0D35"/>
    <a:srgbClr val="DA0605"/>
    <a:srgbClr val="FF0020"/>
    <a:srgbClr val="9E0605"/>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08" autoAdjust="0"/>
    <p:restoredTop sz="78642" autoAdjust="0"/>
  </p:normalViewPr>
  <p:slideViewPr>
    <p:cSldViewPr snapToGrid="0" snapToObjects="1">
      <p:cViewPr varScale="1">
        <p:scale>
          <a:sx n="87" d="100"/>
          <a:sy n="87" d="100"/>
        </p:scale>
        <p:origin x="42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28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BE815-C465-4715-B154-EC3247495ACC}"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6E972-9ECF-4C79-8C74-0DBC8ED2145D}" type="slidenum">
              <a:rPr lang="en-US" smtClean="0"/>
              <a:t>‹#›</a:t>
            </a:fld>
            <a:endParaRPr lang="en-US"/>
          </a:p>
        </p:txBody>
      </p:sp>
    </p:spTree>
    <p:extLst>
      <p:ext uri="{BB962C8B-B14F-4D97-AF65-F5344CB8AC3E}">
        <p14:creationId xmlns:p14="http://schemas.microsoft.com/office/powerpoint/2010/main" val="347016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B6E972-9ECF-4C79-8C74-0DBC8ED214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81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WSU </a:t>
            </a:r>
            <a:r>
              <a:rPr lang="en-US" b="0" i="0" dirty="0">
                <a:solidFill>
                  <a:srgbClr val="464E54"/>
                </a:solidFill>
                <a:effectLst/>
                <a:latin typeface="Open Sans" panose="020B0606030504020204" pitchFamily="34" charset="0"/>
              </a:rPr>
              <a:t>Extension programs and policies are consistent with federal and state laws and regulations on nondiscrimination</a:t>
            </a:r>
            <a:r>
              <a:rPr lang="en-US" b="0" i="0" dirty="0">
                <a:solidFill>
                  <a:srgbClr val="464E54"/>
                </a:solidFill>
                <a:effectLst/>
                <a:latin typeface="Arial" panose="020B0604020202020204" pitchFamily="34" charset="0"/>
                <a:cs typeface="Arial" panose="020B0604020202020204" pitchFamily="34" charset="0"/>
              </a:rPr>
              <a:t>. Extension is for everyone, so we are glad you could join us today.</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C4B6E972-9ECF-4C79-8C74-0DBC8ED2145D}" type="slidenum">
              <a:rPr kumimoji="0" lang="en-US" sz="1800" b="0" i="0" u="none" strike="noStrike" kern="0" cap="none" spc="0" normalizeH="0" baseline="0" noProof="0" smtClean="0">
                <a:ln>
                  <a:noFill/>
                </a:ln>
                <a:solidFill>
                  <a:srgbClr val="000000"/>
                </a:solidFill>
                <a:effectLst/>
                <a:uLnTx/>
                <a:uFillTx/>
                <a:latin typeface="Corbel"/>
                <a:ea typeface="+mn-ea"/>
                <a:cs typeface="Helvetica"/>
                <a:sym typeface="Corbel"/>
              </a:rPr>
              <a:pPr marL="0" marR="0" lvl="0" indent="0" algn="l" defTabSz="457200" rtl="0" eaLnBrk="1" fontAlgn="auto" latinLnBrk="0" hangingPunct="0">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rgbClr val="000000"/>
              </a:solidFill>
              <a:effectLst/>
              <a:uLnTx/>
              <a:uFillTx/>
              <a:latin typeface="Corbel"/>
              <a:ea typeface="+mn-ea"/>
              <a:cs typeface="Helvetica"/>
              <a:sym typeface="Corbel"/>
            </a:endParaRPr>
          </a:p>
        </p:txBody>
      </p:sp>
    </p:spTree>
    <p:extLst>
      <p:ext uri="{BB962C8B-B14F-4D97-AF65-F5344CB8AC3E}">
        <p14:creationId xmlns:p14="http://schemas.microsoft.com/office/powerpoint/2010/main" val="74189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WSU Extension is the front door to the University. It extends non-credit education to people throughout the state.</a:t>
            </a:r>
          </a:p>
          <a:p>
            <a:r>
              <a:rPr lang="en-US" altLang="en-US" dirty="0">
                <a:latin typeface="Arial" panose="020B0604020202020204" pitchFamily="34" charset="0"/>
                <a:cs typeface="Arial" panose="020B0604020202020204" pitchFamily="34" charset="0"/>
              </a:rPr>
              <a:t>WSU Extension empowers people, organizations, businesses, and communities to find solutions for local issues.</a:t>
            </a:r>
            <a:endParaRPr lang="en-US" altLang="en-US" sz="14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WSU Extension is recognized for its science-based educational programs and collaboration with community partners to create a culture of life-long learning.</a:t>
            </a:r>
          </a:p>
          <a:p>
            <a:r>
              <a:rPr lang="en-US" altLang="en-US" sz="1400" dirty="0">
                <a:latin typeface="Arial" panose="020B0604020202020204" pitchFamily="34" charset="0"/>
                <a:cs typeface="Arial" panose="020B0604020202020204" pitchFamily="34" charset="0"/>
              </a:rPr>
              <a:t>Such programs include 4H, Agriculture, Community and Economic Development, Youth and Families, Nutrition, Gardening and natural resources.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5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‘Must Use’ slide: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We want to ensure that you properly ‘place’ Master Gardeners as part of the WSU Extension program, touch on our mission and point out that we have 9 guiding Priorities, of which your presentation is one.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Suggest you cover this while handing out your questions/evaluation form.</a:t>
            </a:r>
          </a:p>
          <a:p>
            <a:pPr>
              <a:defRPr sz="2000">
                <a:solidFill>
                  <a:srgbClr val="FF2600"/>
                </a:solidFill>
              </a:defRPr>
            </a:pPr>
            <a:endParaRPr dirty="0">
              <a:latin typeface="Arial" panose="020B0604020202020204" pitchFamily="34" charset="0"/>
              <a:cs typeface="Arial" panose="020B0604020202020204" pitchFamily="34" charset="0"/>
            </a:endParaRPr>
          </a:p>
          <a:p>
            <a:pPr>
              <a:defRPr sz="2000">
                <a:solidFill>
                  <a:srgbClr val="FF2600"/>
                </a:solidFill>
              </a:defRPr>
            </a:pPr>
            <a:endParaRPr dirty="0">
              <a:latin typeface="Arial" panose="020B0604020202020204" pitchFamily="34" charset="0"/>
              <a:cs typeface="Arial" panose="020B0604020202020204" pitchFamily="34" charset="0"/>
            </a:endParaRPr>
          </a:p>
          <a:p>
            <a:pPr>
              <a:defRPr sz="2000" i="1"/>
            </a:pPr>
            <a:r>
              <a:rPr dirty="0">
                <a:latin typeface="Arial" panose="020B0604020202020204" pitchFamily="34" charset="0"/>
                <a:cs typeface="Arial" panose="020B0604020202020204" pitchFamily="34" charset="0"/>
              </a:rPr>
              <a:t>Throughout this presentation there are links to documents of various file types.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Please contact our </a:t>
            </a:r>
            <a:r>
              <a:rPr u="sng" dirty="0">
                <a:solidFill>
                  <a:srgbClr val="0000FF"/>
                </a:solidFill>
                <a:uFill>
                  <a:solidFill>
                    <a:srgbClr val="0000FF"/>
                  </a:solidFill>
                </a:uFill>
                <a:latin typeface="Arial" panose="020B0604020202020204" pitchFamily="34" charset="0"/>
                <a:cs typeface="Arial" panose="020B0604020202020204" pitchFamily="34" charset="0"/>
                <a:hlinkClick r:id="rId3"/>
              </a:rPr>
              <a:t>Statewide Program Leader</a:t>
            </a:r>
            <a:r>
              <a:rPr dirty="0">
                <a:latin typeface="Arial" panose="020B0604020202020204" pitchFamily="34" charset="0"/>
                <a:cs typeface="Arial" panose="020B0604020202020204" pitchFamily="34" charset="0"/>
              </a:rPr>
              <a:t> if you require this information in a different format.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Soil contains living organisms that when cared for provide the basic necessities of life – food, shelter, and water. Healthy soils provide ecosystem services critical for life. It acts as a water filter and a growing medium; provides habitat for billions of organisms, contributes to biodiversity; and supplies antibiotics. Humans use soil as a holding facility for solid waste, filter for wastewater, and foundation for cities and towns. Soil is the basis of agroecosystems which grow feed, fiber, food and fuel. Increasing deforestation, soil compaction, and erosion factor into soil health degradation. </a:t>
            </a:r>
            <a:endParaRPr lang="en-US" dirty="0"/>
          </a:p>
          <a:p>
            <a:endParaRPr lang="en-US" dirty="0">
              <a:solidFill>
                <a:srgbClr val="000000"/>
              </a:solidFill>
              <a:latin typeface="Calibri"/>
              <a:ea typeface="ＭＳ Ｐゴシック"/>
              <a:cs typeface="Calibri"/>
            </a:endParaRPr>
          </a:p>
          <a:p>
            <a:r>
              <a:rPr lang="en-US" b="0" i="0" dirty="0">
                <a:solidFill>
                  <a:srgbClr val="000000"/>
                </a:solidFill>
                <a:effectLst/>
                <a:latin typeface="Calibri"/>
                <a:ea typeface="ＭＳ Ｐゴシック"/>
                <a:cs typeface="Calibri"/>
              </a:rPr>
              <a:t>This talk on [insert title] will give you a better understanding of the importance of healthy soils, help you recognize that we all have a role to play in soil conservation and will provide you with specific techniques that you can use to build and maintain healthy soils in your own spaces.</a:t>
            </a: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fld id="{C4B6E972-9ECF-4C79-8C74-0DBC8ED2145D}" type="slidenum">
              <a:rPr lang="en-US" smtClean="0"/>
              <a:t>8</a:t>
            </a:fld>
            <a:endParaRPr lang="en-US"/>
          </a:p>
        </p:txBody>
      </p:sp>
    </p:spTree>
    <p:extLst>
      <p:ext uri="{BB962C8B-B14F-4D97-AF65-F5344CB8AC3E}">
        <p14:creationId xmlns:p14="http://schemas.microsoft.com/office/powerpoint/2010/main" val="234289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9</a:t>
            </a:fld>
            <a:endParaRPr lang="en-US"/>
          </a:p>
        </p:txBody>
      </p:sp>
    </p:spTree>
    <p:extLst>
      <p:ext uri="{BB962C8B-B14F-4D97-AF65-F5344CB8AC3E}">
        <p14:creationId xmlns:p14="http://schemas.microsoft.com/office/powerpoint/2010/main" val="62748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6E972-9ECF-4C79-8C74-0DBC8ED2145D}" type="slidenum">
              <a:rPr lang="en-US" smtClean="0"/>
              <a:t>10</a:t>
            </a:fld>
            <a:endParaRPr lang="en-US"/>
          </a:p>
        </p:txBody>
      </p:sp>
    </p:spTree>
    <p:extLst>
      <p:ext uri="{BB962C8B-B14F-4D97-AF65-F5344CB8AC3E}">
        <p14:creationId xmlns:p14="http://schemas.microsoft.com/office/powerpoint/2010/main" val="204754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19,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5899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19,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0802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19,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8682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235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0230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536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8C7CB5-D5C2-52F1-EAF3-3633FFE85F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17,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786816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17,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147797571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17,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45303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17,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0943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17,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81756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19,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79417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17,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3136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798168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0030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733655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1586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07460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17,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922792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17,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81969986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17,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85984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17,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6427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19,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29777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17,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436225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17,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188636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90243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935710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0006957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003222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234476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89464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503173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411058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19,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063326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544041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18213035"/>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l">
              <a:defRPr sz="600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atin typeface="Arial" panose="020B0604020202020204" pitchFamily="34" charset="0"/>
                <a:cs typeface="Arial" panose="020B0604020202020204" pitchFamily="34" charset="0"/>
              </a:defRPr>
            </a:lvl1pPr>
            <a:lvl2pPr marL="0" indent="0" algn="ctr">
              <a:buSzTx/>
              <a:buFontTx/>
              <a:buNone/>
              <a:defRPr sz="2400">
                <a:latin typeface="Arial" panose="020B0604020202020204" pitchFamily="34" charset="0"/>
                <a:cs typeface="Arial" panose="020B0604020202020204" pitchFamily="34" charset="0"/>
              </a:defRPr>
            </a:lvl2pPr>
            <a:lvl3pPr marL="0" indent="0" algn="ctr">
              <a:buSzTx/>
              <a:buFontTx/>
              <a:buNone/>
              <a:defRPr sz="2400">
                <a:latin typeface="Arial" panose="020B0604020202020204" pitchFamily="34" charset="0"/>
                <a:cs typeface="Arial" panose="020B0604020202020204" pitchFamily="34" charset="0"/>
              </a:defRPr>
            </a:lvl3pPr>
            <a:lvl4pPr marL="0" indent="0" algn="ctr">
              <a:buSzTx/>
              <a:buFontTx/>
              <a:buNone/>
              <a:defRPr sz="2400">
                <a:latin typeface="Arial" panose="020B0604020202020204" pitchFamily="34" charset="0"/>
                <a:cs typeface="Arial" panose="020B0604020202020204" pitchFamily="34" charset="0"/>
              </a:defRPr>
            </a:lvl4pPr>
            <a:lvl5pPr marL="0" indent="0" algn="ctr">
              <a:buSzTx/>
              <a:buFontTx/>
              <a:buNone/>
              <a:defRPr sz="2400">
                <a:latin typeface="Arial" panose="020B0604020202020204" pitchFamily="34" charset="0"/>
                <a:cs typeface="Arial"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4144775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dirty="0"/>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139064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652630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112956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8096830"/>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8019751"/>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307471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0617854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19,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94119297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8840573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19,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525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19,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3065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19,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42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19,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4439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19,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6421522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17,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06320924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17,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193609922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0" y="6404292"/>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31273102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097262" y="6404293"/>
            <a:ext cx="256539"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196891822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hyperlink" Target="https://brand.wsu.edu/colors/" TargetMode="Externa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hyperlink" Target="https://brand.wsu.edu/typography/" TargetMode="Externa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jpe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hyperlink" Target="https://mastergardener.wsu.edu/resources/for-master-gardeners/#marketing" TargetMode="External"/><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WSUMGProgram" TargetMode="External"/><Relationship Id="rId3" Type="http://schemas.openxmlformats.org/officeDocument/2006/relationships/image" Target="../media/image28.png"/><Relationship Id="rId7" Type="http://schemas.openxmlformats.org/officeDocument/2006/relationships/hyperlink" Target="http://inhttp:/mastergardener.wsu.ed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gif"/><Relationship Id="rId5" Type="http://schemas.openxmlformats.org/officeDocument/2006/relationships/image" Target="../media/image48.png"/><Relationship Id="rId4" Type="http://schemas.openxmlformats.org/officeDocument/2006/relationships/image" Target="../media/image26.png"/><Relationship Id="rId9" Type="http://schemas.openxmlformats.org/officeDocument/2006/relationships/image" Target="../media/image4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extension.wsu.edu/about-extension/extension-is-for-everyone/"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0.gif"/><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26.png"/><Relationship Id="rId4" Type="http://schemas.openxmlformats.org/officeDocument/2006/relationships/image" Target="../media/image42.png"/><Relationship Id="rId9"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1EAF2EE5-CE8B-A1EF-4A63-4033A36C05DD}"/>
              </a:ext>
            </a:extLst>
          </p:cNvPr>
          <p:cNvSpPr txBox="1">
            <a:spLocks noGrp="1"/>
          </p:cNvSpPr>
          <p:nvPr>
            <p:ph type="title" idx="4294967295"/>
          </p:nvPr>
        </p:nvSpPr>
        <p:spPr>
          <a:xfrm>
            <a:off x="327646" y="74873"/>
            <a:ext cx="529422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rPr>
              <a:t>RESOURCES FOR YOUR SLIDE SHOW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60F2D"/>
                </a:solidFill>
                <a:effectLst/>
                <a:uLnTx/>
                <a:uFillTx/>
                <a:latin typeface="Arial" panose="020B0604020202020204"/>
                <a:ea typeface="+mn-ea"/>
                <a:cs typeface="+mn-cs"/>
              </a:rPr>
              <a:t>Delete the first two resource slides when your document is finished.</a:t>
            </a:r>
            <a:endPar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0BB01354-8012-15DA-9149-D908817236AD}"/>
              </a:ext>
            </a:extLst>
          </p:cNvPr>
          <p:cNvSpPr txBox="1"/>
          <p:nvPr/>
        </p:nvSpPr>
        <p:spPr>
          <a:xfrm>
            <a:off x="402126" y="546590"/>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Typography</a:t>
            </a:r>
          </a:p>
        </p:txBody>
      </p:sp>
      <p:sp>
        <p:nvSpPr>
          <p:cNvPr id="4" name="TextBox 3">
            <a:extLst>
              <a:ext uri="{FF2B5EF4-FFF2-40B4-BE49-F238E27FC236}">
                <a16:creationId xmlns:a16="http://schemas.microsoft.com/office/drawing/2014/main" id="{3788932B-9B41-ABE2-6E2A-0BC65E6013F5}"/>
              </a:ext>
            </a:extLst>
          </p:cNvPr>
          <p:cNvSpPr txBox="1"/>
          <p:nvPr/>
        </p:nvSpPr>
        <p:spPr>
          <a:xfrm>
            <a:off x="402125" y="869495"/>
            <a:ext cx="1017557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To create a consistent look for a wide variety of communications, there are two main typefaces for print (Proxima Nova and </a:t>
            </a:r>
            <a:r>
              <a:rPr kumimoji="0" lang="en-US" sz="1200" b="0" i="0" u="none" strike="noStrike" kern="1200" cap="none" spc="0" normalizeH="0" baseline="0" noProof="0" dirty="0" err="1">
                <a:ln>
                  <a:noFill/>
                </a:ln>
                <a:solidFill>
                  <a:srgbClr val="212529"/>
                </a:solidFill>
                <a:effectLst/>
                <a:uLnTx/>
                <a:uFillTx/>
                <a:latin typeface="Arial" panose="020B0604020202020204"/>
                <a:ea typeface="+mn-ea"/>
                <a:cs typeface="+mn-cs"/>
              </a:rPr>
              <a:t>FreightBig</a:t>
            </a: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 Pro) and one for web (Montserrat).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If these are not available there are substitutes: Sans Serif: Corbel and Arial. Serif substitute is Baskerville Old Face.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For the purpose of consistency between MAC and PC software, this PowerPoint uses Arial throughout the slides.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Please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Typography – Washington State University</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for more information.</a:t>
            </a:r>
          </a:p>
        </p:txBody>
      </p:sp>
      <p:sp>
        <p:nvSpPr>
          <p:cNvPr id="12" name="TextBox 11">
            <a:extLst>
              <a:ext uri="{FF2B5EF4-FFF2-40B4-BE49-F238E27FC236}">
                <a16:creationId xmlns:a16="http://schemas.microsoft.com/office/drawing/2014/main" id="{5FC03FF3-A2C1-DBDA-7E13-7326EF5A779D}"/>
              </a:ext>
            </a:extLst>
          </p:cNvPr>
          <p:cNvSpPr txBox="1"/>
          <p:nvPr/>
        </p:nvSpPr>
        <p:spPr>
          <a:xfrm>
            <a:off x="402125" y="2435325"/>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Colors</a:t>
            </a:r>
          </a:p>
        </p:txBody>
      </p:sp>
      <p:sp>
        <p:nvSpPr>
          <p:cNvPr id="47" name="TextBox 46">
            <a:extLst>
              <a:ext uri="{FF2B5EF4-FFF2-40B4-BE49-F238E27FC236}">
                <a16:creationId xmlns:a16="http://schemas.microsoft.com/office/drawing/2014/main" id="{B00A77C4-4BF0-69AE-C106-3830A4CFAF36}"/>
              </a:ext>
              <a:ext uri="{C183D7F6-B498-43B3-948B-1728B52AA6E4}">
                <adec:decorative xmlns:adec="http://schemas.microsoft.com/office/drawing/2017/decorative" val="0"/>
              </a:ext>
            </a:extLst>
          </p:cNvPr>
          <p:cNvSpPr txBox="1"/>
          <p:nvPr/>
        </p:nvSpPr>
        <p:spPr>
          <a:xfrm>
            <a:off x="402126" y="2718362"/>
            <a:ext cx="79620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WSU theme colors can be found at the top of the color picker.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For WSU color information and formulas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Colors – Washington State University</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48146229-5D35-6BE4-2A32-8268BF2F2239}"/>
              </a:ext>
              <a:ext uri="{C183D7F6-B498-43B3-948B-1728B52AA6E4}">
                <adec:decorative xmlns:adec="http://schemas.microsoft.com/office/drawing/2017/decorative" val="1"/>
              </a:ext>
            </a:extLst>
          </p:cNvPr>
          <p:cNvSpPr/>
          <p:nvPr/>
        </p:nvSpPr>
        <p:spPr>
          <a:xfrm>
            <a:off x="327646" y="4693320"/>
            <a:ext cx="9508602" cy="1401680"/>
          </a:xfrm>
          <a:prstGeom prst="rect">
            <a:avLst/>
          </a:prstGeom>
          <a:solidFill>
            <a:schemeClr val="tx1">
              <a:lumMod val="85000"/>
              <a:lumOff val="1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B35A6A3-EB99-7E4B-9AFC-FEB7A226D13E}"/>
              </a:ext>
            </a:extLst>
          </p:cNvPr>
          <p:cNvSpPr>
            <a:spLocks/>
          </p:cNvSpPr>
          <p:nvPr/>
        </p:nvSpPr>
        <p:spPr>
          <a:xfrm>
            <a:off x="398429" y="3264521"/>
            <a:ext cx="3688769" cy="31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Priority icons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for light backgrounds.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DE1CC0D-82EA-58BA-57E5-5CDBA0A16FDA}"/>
              </a:ext>
            </a:extLst>
          </p:cNvPr>
          <p:cNvSpPr txBox="1"/>
          <p:nvPr/>
        </p:nvSpPr>
        <p:spPr>
          <a:xfrm>
            <a:off x="242657" y="4725710"/>
            <a:ext cx="392584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Priority icons for dark backgrounds</a:t>
            </a:r>
          </a:p>
        </p:txBody>
      </p:sp>
      <p:sp>
        <p:nvSpPr>
          <p:cNvPr id="18" name="TextBox 17">
            <a:extLst>
              <a:ext uri="{FF2B5EF4-FFF2-40B4-BE49-F238E27FC236}">
                <a16:creationId xmlns:a16="http://schemas.microsoft.com/office/drawing/2014/main" id="{1DFEF858-8D50-29F9-FFFC-DCAC9234DBAC}"/>
              </a:ext>
            </a:extLst>
          </p:cNvPr>
          <p:cNvSpPr txBox="1"/>
          <p:nvPr/>
        </p:nvSpPr>
        <p:spPr>
          <a:xfrm>
            <a:off x="242657" y="6173952"/>
            <a:ext cx="119681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Find Program Priority icons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For Master Gardeners | Master Gardener Program | Washington State University</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ACEDE145-97E1-F5F2-12D1-05DFA40D28C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521" y="3618405"/>
            <a:ext cx="826428" cy="914400"/>
          </a:xfrm>
          <a:prstGeom prst="rect">
            <a:avLst/>
          </a:prstGeom>
        </p:spPr>
      </p:pic>
      <p:pic>
        <p:nvPicPr>
          <p:cNvPr id="11" name="Picture 10">
            <a:extLst>
              <a:ext uri="{FF2B5EF4-FFF2-40B4-BE49-F238E27FC236}">
                <a16:creationId xmlns:a16="http://schemas.microsoft.com/office/drawing/2014/main" id="{9F63093D-0DD1-D075-0DB8-413D30C7150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6109" y="3618405"/>
            <a:ext cx="945280" cy="914400"/>
          </a:xfrm>
          <a:prstGeom prst="rect">
            <a:avLst/>
          </a:prstGeom>
        </p:spPr>
      </p:pic>
      <p:pic>
        <p:nvPicPr>
          <p:cNvPr id="15" name="Picture 14">
            <a:extLst>
              <a:ext uri="{FF2B5EF4-FFF2-40B4-BE49-F238E27FC236}">
                <a16:creationId xmlns:a16="http://schemas.microsoft.com/office/drawing/2014/main" id="{B806A7CC-E051-0257-95E2-F38FDDC5FD5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03549" y="3618405"/>
            <a:ext cx="801955" cy="914400"/>
          </a:xfrm>
          <a:prstGeom prst="rect">
            <a:avLst/>
          </a:prstGeom>
        </p:spPr>
      </p:pic>
      <p:pic>
        <p:nvPicPr>
          <p:cNvPr id="39" name="Picture 38">
            <a:extLst>
              <a:ext uri="{FF2B5EF4-FFF2-40B4-BE49-F238E27FC236}">
                <a16:creationId xmlns:a16="http://schemas.microsoft.com/office/drawing/2014/main" id="{E3F4143E-8E24-3033-A255-3549906BA58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17664" y="3618405"/>
            <a:ext cx="1028431" cy="914400"/>
          </a:xfrm>
          <a:prstGeom prst="rect">
            <a:avLst/>
          </a:prstGeom>
        </p:spPr>
      </p:pic>
      <p:pic>
        <p:nvPicPr>
          <p:cNvPr id="27" name="Picture 26">
            <a:extLst>
              <a:ext uri="{FF2B5EF4-FFF2-40B4-BE49-F238E27FC236}">
                <a16:creationId xmlns:a16="http://schemas.microsoft.com/office/drawing/2014/main" id="{4FE593D1-0FE0-0D63-E642-C717047B279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58255" y="3618405"/>
            <a:ext cx="816620" cy="914400"/>
          </a:xfrm>
          <a:prstGeom prst="rect">
            <a:avLst/>
          </a:prstGeom>
        </p:spPr>
      </p:pic>
      <p:pic>
        <p:nvPicPr>
          <p:cNvPr id="21" name="Picture 20">
            <a:extLst>
              <a:ext uri="{FF2B5EF4-FFF2-40B4-BE49-F238E27FC236}">
                <a16:creationId xmlns:a16="http://schemas.microsoft.com/office/drawing/2014/main" id="{CA91B98F-A04D-6207-6E96-4A1650DEFCE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487035" y="3618405"/>
            <a:ext cx="1013750" cy="914400"/>
          </a:xfrm>
          <a:prstGeom prst="rect">
            <a:avLst/>
          </a:prstGeom>
        </p:spPr>
      </p:pic>
      <p:pic>
        <p:nvPicPr>
          <p:cNvPr id="35" name="Picture 34">
            <a:extLst>
              <a:ext uri="{FF2B5EF4-FFF2-40B4-BE49-F238E27FC236}">
                <a16:creationId xmlns:a16="http://schemas.microsoft.com/office/drawing/2014/main" id="{BD0A0C37-5631-F0EE-D23A-8C228A54F99E}"/>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12945" y="3618405"/>
            <a:ext cx="1023090" cy="914400"/>
          </a:xfrm>
          <a:prstGeom prst="rect">
            <a:avLst/>
          </a:prstGeom>
        </p:spPr>
      </p:pic>
      <p:pic>
        <p:nvPicPr>
          <p:cNvPr id="31" name="Picture 30">
            <a:extLst>
              <a:ext uri="{FF2B5EF4-FFF2-40B4-BE49-F238E27FC236}">
                <a16:creationId xmlns:a16="http://schemas.microsoft.com/office/drawing/2014/main" id="{19E60460-F752-3D88-D687-65C59921E40D}"/>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748195" y="3618405"/>
            <a:ext cx="806920" cy="914400"/>
          </a:xfrm>
          <a:prstGeom prst="rect">
            <a:avLst/>
          </a:prstGeom>
        </p:spPr>
      </p:pic>
      <p:pic>
        <p:nvPicPr>
          <p:cNvPr id="19" name="Picture 18">
            <a:extLst>
              <a:ext uri="{FF2B5EF4-FFF2-40B4-BE49-F238E27FC236}">
                <a16:creationId xmlns:a16="http://schemas.microsoft.com/office/drawing/2014/main" id="{91477F1E-2031-913E-02F0-265124929334}"/>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67273" y="3618405"/>
            <a:ext cx="925460" cy="914400"/>
          </a:xfrm>
          <a:prstGeom prst="rect">
            <a:avLst/>
          </a:prstGeom>
        </p:spPr>
      </p:pic>
      <p:pic>
        <p:nvPicPr>
          <p:cNvPr id="44" name="Picture 43">
            <a:extLst>
              <a:ext uri="{FF2B5EF4-FFF2-40B4-BE49-F238E27FC236}">
                <a16:creationId xmlns:a16="http://schemas.microsoft.com/office/drawing/2014/main" id="{677D6F9F-E4C2-6233-3872-E180CBAF98A5}"/>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951303" y="238398"/>
            <a:ext cx="998040" cy="5483733"/>
          </a:xfrm>
          <a:prstGeom prst="rect">
            <a:avLst/>
          </a:prstGeom>
        </p:spPr>
      </p:pic>
      <p:pic>
        <p:nvPicPr>
          <p:cNvPr id="5" name="Picture 4">
            <a:extLst>
              <a:ext uri="{FF2B5EF4-FFF2-40B4-BE49-F238E27FC236}">
                <a16:creationId xmlns:a16="http://schemas.microsoft.com/office/drawing/2014/main" id="{70053790-3E3A-3BE8-460C-D3C2783309FB}"/>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7521" y="5062374"/>
            <a:ext cx="839640" cy="914400"/>
          </a:xfrm>
          <a:prstGeom prst="rect">
            <a:avLst/>
          </a:prstGeom>
        </p:spPr>
      </p:pic>
      <p:pic>
        <p:nvPicPr>
          <p:cNvPr id="9" name="Picture 8">
            <a:extLst>
              <a:ext uri="{FF2B5EF4-FFF2-40B4-BE49-F238E27FC236}">
                <a16:creationId xmlns:a16="http://schemas.microsoft.com/office/drawing/2014/main" id="{E618453B-4FAA-48E4-F797-126E87AE900C}"/>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449230" y="5062374"/>
            <a:ext cx="945590" cy="914400"/>
          </a:xfrm>
          <a:prstGeom prst="rect">
            <a:avLst/>
          </a:prstGeom>
        </p:spPr>
      </p:pic>
      <p:pic>
        <p:nvPicPr>
          <p:cNvPr id="13" name="Picture 12">
            <a:extLst>
              <a:ext uri="{FF2B5EF4-FFF2-40B4-BE49-F238E27FC236}">
                <a16:creationId xmlns:a16="http://schemas.microsoft.com/office/drawing/2014/main" id="{5EE7C318-47A4-696C-2B56-9B685A61E410}"/>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496889" y="5062374"/>
            <a:ext cx="804270" cy="914400"/>
          </a:xfrm>
          <a:prstGeom prst="rect">
            <a:avLst/>
          </a:prstGeom>
        </p:spPr>
      </p:pic>
      <p:pic>
        <p:nvPicPr>
          <p:cNvPr id="37" name="Picture 36">
            <a:extLst>
              <a:ext uri="{FF2B5EF4-FFF2-40B4-BE49-F238E27FC236}">
                <a16:creationId xmlns:a16="http://schemas.microsoft.com/office/drawing/2014/main" id="{1225D25D-1904-F61E-BEC2-5319D3883887}"/>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403228" y="5062374"/>
            <a:ext cx="1029590" cy="914400"/>
          </a:xfrm>
          <a:prstGeom prst="rect">
            <a:avLst/>
          </a:prstGeom>
        </p:spPr>
      </p:pic>
      <p:pic>
        <p:nvPicPr>
          <p:cNvPr id="25" name="Picture 24">
            <a:extLst>
              <a:ext uri="{FF2B5EF4-FFF2-40B4-BE49-F238E27FC236}">
                <a16:creationId xmlns:a16="http://schemas.microsoft.com/office/drawing/2014/main" id="{430A91C4-1A31-60A5-84D9-EC1F371A1C95}"/>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534887" y="5062374"/>
            <a:ext cx="840490" cy="914400"/>
          </a:xfrm>
          <a:prstGeom prst="rect">
            <a:avLst/>
          </a:prstGeom>
        </p:spPr>
      </p:pic>
      <p:pic>
        <p:nvPicPr>
          <p:cNvPr id="23" name="Picture 22">
            <a:extLst>
              <a:ext uri="{FF2B5EF4-FFF2-40B4-BE49-F238E27FC236}">
                <a16:creationId xmlns:a16="http://schemas.microsoft.com/office/drawing/2014/main" id="{454C7887-1C10-F5FC-5744-080D12959366}"/>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477446" y="5062374"/>
            <a:ext cx="1028170" cy="914400"/>
          </a:xfrm>
          <a:prstGeom prst="rect">
            <a:avLst/>
          </a:prstGeom>
        </p:spPr>
      </p:pic>
      <p:pic>
        <p:nvPicPr>
          <p:cNvPr id="33" name="Picture 32">
            <a:extLst>
              <a:ext uri="{FF2B5EF4-FFF2-40B4-BE49-F238E27FC236}">
                <a16:creationId xmlns:a16="http://schemas.microsoft.com/office/drawing/2014/main" id="{289F47E8-06F5-32E5-8D72-A9571FEC6207}"/>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607685" y="5062374"/>
            <a:ext cx="1028170" cy="914400"/>
          </a:xfrm>
          <a:prstGeom prst="rect">
            <a:avLst/>
          </a:prstGeom>
        </p:spPr>
      </p:pic>
      <p:pic>
        <p:nvPicPr>
          <p:cNvPr id="29" name="Picture 28">
            <a:extLst>
              <a:ext uri="{FF2B5EF4-FFF2-40B4-BE49-F238E27FC236}">
                <a16:creationId xmlns:a16="http://schemas.microsoft.com/office/drawing/2014/main" id="{3956F353-9FB4-F1CE-EAAC-D72B1301D662}"/>
              </a:ext>
              <a:ext uri="{C183D7F6-B498-43B3-948B-1728B52AA6E4}">
                <adec:decorative xmlns:adec="http://schemas.microsoft.com/office/drawing/2017/decorative" val="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737924" y="5062374"/>
            <a:ext cx="840490" cy="914400"/>
          </a:xfrm>
          <a:prstGeom prst="rect">
            <a:avLst/>
          </a:prstGeom>
        </p:spPr>
      </p:pic>
      <p:pic>
        <p:nvPicPr>
          <p:cNvPr id="17" name="Picture 16">
            <a:extLst>
              <a:ext uri="{FF2B5EF4-FFF2-40B4-BE49-F238E27FC236}">
                <a16:creationId xmlns:a16="http://schemas.microsoft.com/office/drawing/2014/main" id="{55B0FCD0-E916-8401-96EF-92FDB68EF802}"/>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680485" y="5062374"/>
            <a:ext cx="927060" cy="914400"/>
          </a:xfrm>
          <a:prstGeom prst="rect">
            <a:avLst/>
          </a:prstGeom>
        </p:spPr>
      </p:pic>
      <p:pic>
        <p:nvPicPr>
          <p:cNvPr id="49" name="Picture 48">
            <a:extLst>
              <a:ext uri="{FF2B5EF4-FFF2-40B4-BE49-F238E27FC236}">
                <a16:creationId xmlns:a16="http://schemas.microsoft.com/office/drawing/2014/main" id="{F2EEC8EF-59E6-10FB-CF6E-870BBF013959}"/>
              </a:ext>
              <a:ext uri="{C183D7F6-B498-43B3-948B-1728B52AA6E4}">
                <adec:decorative xmlns:adec="http://schemas.microsoft.com/office/drawing/2017/decorative" val="1"/>
              </a:ext>
            </a:extLst>
          </p:cNvPr>
          <p:cNvPicPr>
            <a:picLocks noChangeAspect="1"/>
          </p:cNvPicPr>
          <p:nvPr/>
        </p:nvPicPr>
        <p:blipFill>
          <a:blip r:embed="rId24" cstate="screen">
            <a:extLst>
              <a:ext uri="{28A0092B-C50C-407E-A947-70E740481C1C}">
                <a14:useLocalDpi xmlns:a14="http://schemas.microsoft.com/office/drawing/2010/main"/>
              </a:ext>
            </a:extLst>
          </a:blip>
          <a:srcRect/>
          <a:stretch/>
        </p:blipFill>
        <p:spPr>
          <a:xfrm>
            <a:off x="8940438" y="1178170"/>
            <a:ext cx="1635993" cy="2086352"/>
          </a:xfrm>
          <a:prstGeom prst="rect">
            <a:avLst/>
          </a:prstGeom>
        </p:spPr>
      </p:pic>
      <p:sp>
        <p:nvSpPr>
          <p:cNvPr id="6" name="TextBox 5">
            <a:extLst>
              <a:ext uri="{FF2B5EF4-FFF2-40B4-BE49-F238E27FC236}">
                <a16:creationId xmlns:a16="http://schemas.microsoft.com/office/drawing/2014/main" id="{0D10708A-3B47-99C0-A7D4-98A60DE477CA}"/>
              </a:ext>
            </a:extLst>
          </p:cNvPr>
          <p:cNvSpPr txBox="1"/>
          <p:nvPr/>
        </p:nvSpPr>
        <p:spPr>
          <a:xfrm>
            <a:off x="233668" y="6464054"/>
            <a:ext cx="736871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highlight>
                  <a:srgbClr val="FFFF00"/>
                </a:highlight>
                <a:uLnTx/>
                <a:uFillTx/>
                <a:latin typeface="Arial" panose="020B0604020202020204"/>
                <a:ea typeface="+mn-ea"/>
                <a:cs typeface="+mn-cs"/>
              </a:rPr>
              <a:t>Delete this resource slide when your document is finished.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179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5161A9-EEE9-FE43-8948-77B86A745351}"/>
              </a:ext>
              <a:ext uri="{C183D7F6-B498-43B3-948B-1728B52AA6E4}">
                <adec:decorative xmlns:adec="http://schemas.microsoft.com/office/drawing/2017/decorative" val="1"/>
              </a:ext>
            </a:extLst>
          </p:cNvPr>
          <p:cNvSpPr/>
          <p:nvPr/>
        </p:nvSpPr>
        <p:spPr>
          <a:xfrm>
            <a:off x="7838574" y="0"/>
            <a:ext cx="4353426" cy="6812281"/>
          </a:xfrm>
          <a:prstGeom prst="rect">
            <a:avLst/>
          </a:prstGeom>
          <a:blipFill>
            <a:blip r:embed="rId3">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4" name="Picture 3">
            <a:extLst>
              <a:ext uri="{FF2B5EF4-FFF2-40B4-BE49-F238E27FC236}">
                <a16:creationId xmlns:a16="http://schemas.microsoft.com/office/drawing/2014/main" id="{F67014A3-83F5-1C95-AE45-18A2B0B1C56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84" y="0"/>
            <a:ext cx="12192000" cy="6858000"/>
          </a:xfrm>
          <a:prstGeom prst="rect">
            <a:avLst/>
          </a:prstGeom>
        </p:spPr>
      </p:pic>
      <p:pic>
        <p:nvPicPr>
          <p:cNvPr id="10" name="Picture 9">
            <a:extLst>
              <a:ext uri="{FF2B5EF4-FFF2-40B4-BE49-F238E27FC236}">
                <a16:creationId xmlns:a16="http://schemas.microsoft.com/office/drawing/2014/main" id="{C6F70240-9978-F14B-9E79-B425247C9A06}"/>
              </a:ext>
              <a:ext uri="{C183D7F6-B498-43B3-948B-1728B52AA6E4}">
                <adec:decorative xmlns:adec="http://schemas.microsoft.com/office/drawing/2017/decorative" val="1"/>
              </a:ext>
            </a:extLst>
          </p:cNvPr>
          <p:cNvPicPr>
            <a:picLocks noChangeAspect="1"/>
          </p:cNvPicPr>
          <p:nvPr/>
        </p:nvPicPr>
        <p:blipFill>
          <a:blip r:embed="rId6">
            <a:alphaModFix/>
            <a:grayscl/>
            <a:extLst>
              <a:ext uri="{28A0092B-C50C-407E-A947-70E740481C1C}">
                <a14:useLocalDpi xmlns:a14="http://schemas.microsoft.com/office/drawing/2010/main"/>
              </a:ext>
            </a:extLst>
          </a:blip>
          <a:stretch>
            <a:fillRect/>
          </a:stretch>
        </p:blipFill>
        <p:spPr>
          <a:xfrm>
            <a:off x="7907257" y="1190527"/>
            <a:ext cx="4216059" cy="4216059"/>
          </a:xfrm>
          <a:prstGeom prst="rect">
            <a:avLst/>
          </a:prstGeom>
        </p:spPr>
      </p:pic>
      <p:sp>
        <p:nvSpPr>
          <p:cNvPr id="5" name="Title 4">
            <a:extLst>
              <a:ext uri="{FF2B5EF4-FFF2-40B4-BE49-F238E27FC236}">
                <a16:creationId xmlns:a16="http://schemas.microsoft.com/office/drawing/2014/main" id="{27D0B2CB-1930-5C19-C13C-CB32533EEB1F}"/>
              </a:ext>
            </a:extLst>
          </p:cNvPr>
          <p:cNvSpPr>
            <a:spLocks noGrp="1"/>
          </p:cNvSpPr>
          <p:nvPr>
            <p:ph type="ctrTitle"/>
          </p:nvPr>
        </p:nvSpPr>
        <p:spPr>
          <a:xfrm>
            <a:off x="293017" y="397778"/>
            <a:ext cx="4323347" cy="1220449"/>
          </a:xfrm>
        </p:spPr>
        <p:txBody>
          <a:bodyPr/>
          <a:lstStyle/>
          <a:p>
            <a:r>
              <a:rPr lang="en-US" dirty="0"/>
              <a:t>Questions?</a:t>
            </a:r>
          </a:p>
        </p:txBody>
      </p:sp>
      <p:sp>
        <p:nvSpPr>
          <p:cNvPr id="14" name="Content Placeholder 2">
            <a:extLst>
              <a:ext uri="{FF2B5EF4-FFF2-40B4-BE49-F238E27FC236}">
                <a16:creationId xmlns:a16="http://schemas.microsoft.com/office/drawing/2014/main" id="{6D59E601-699A-C224-E2D8-CF1B94C89B60}"/>
              </a:ext>
            </a:extLst>
          </p:cNvPr>
          <p:cNvSpPr txBox="1">
            <a:spLocks/>
          </p:cNvSpPr>
          <p:nvPr/>
        </p:nvSpPr>
        <p:spPr>
          <a:xfrm>
            <a:off x="168250" y="2222267"/>
            <a:ext cx="7670324" cy="1824346"/>
          </a:xfrm>
          <a:prstGeom prst="rect">
            <a:avLst/>
          </a:prstGeom>
        </p:spPr>
        <p:txBody>
          <a:bodyPr lIns="91440" tIns="45720" rIns="91440" bIns="4572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US" dirty="0"/>
              <a:t>Insert Name</a:t>
            </a:r>
          </a:p>
          <a:p>
            <a:pPr indent="0">
              <a:buFont typeface="Arial" panose="020B0604020202020204" pitchFamily="34" charset="0"/>
              <a:buNone/>
            </a:pPr>
            <a:r>
              <a:rPr lang="en-US" dirty="0"/>
              <a:t>WSU Extension Master Gardener Volunteer</a:t>
            </a:r>
          </a:p>
          <a:p>
            <a:pPr indent="0">
              <a:buFont typeface="Arial" panose="020B0604020202020204" pitchFamily="34" charset="0"/>
              <a:buNone/>
            </a:pPr>
            <a:r>
              <a:rPr lang="en-US" dirty="0"/>
              <a:t>Contact info</a:t>
            </a:r>
          </a:p>
          <a:p>
            <a:pPr indent="0">
              <a:buFont typeface="Arial" panose="020B0604020202020204" pitchFamily="34" charset="0"/>
              <a:buNone/>
            </a:pPr>
            <a:r>
              <a:rPr lang="en-US" dirty="0">
                <a:hlinkClick r:id="rId7"/>
              </a:rPr>
              <a:t>http://mastergardener.wsu.edu/</a:t>
            </a:r>
            <a:endParaRPr lang="en-US" dirty="0">
              <a:cs typeface="Arial"/>
              <a:hlinkClick r:id="rId7"/>
            </a:endParaRPr>
          </a:p>
          <a:p>
            <a:pPr indent="0">
              <a:buFont typeface="Arial" panose="020B0604020202020204" pitchFamily="34" charset="0"/>
              <a:buNone/>
            </a:pPr>
            <a:r>
              <a:rPr lang="en-US" dirty="0">
                <a:hlinkClick r:id="rId8"/>
              </a:rPr>
              <a:t>https://www.facebook.com/WSUMGProgram</a:t>
            </a:r>
            <a:endParaRPr lang="en-US" dirty="0"/>
          </a:p>
          <a:p>
            <a:pPr indent="0">
              <a:buFont typeface="Arial" panose="020B0604020202020204" pitchFamily="34" charset="0"/>
              <a:buNone/>
            </a:pPr>
            <a:endParaRPr lang="en-US" dirty="0"/>
          </a:p>
        </p:txBody>
      </p:sp>
      <p:pic>
        <p:nvPicPr>
          <p:cNvPr id="8" name="Picture 7" descr="WSU logo">
            <a:extLst>
              <a:ext uri="{FF2B5EF4-FFF2-40B4-BE49-F238E27FC236}">
                <a16:creationId xmlns:a16="http://schemas.microsoft.com/office/drawing/2014/main" id="{358830DB-74EE-98B8-808C-9CD618CB7DD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3017" y="5768523"/>
            <a:ext cx="3507205" cy="691699"/>
          </a:xfrm>
          <a:prstGeom prst="rect">
            <a:avLst/>
          </a:prstGeom>
        </p:spPr>
      </p:pic>
    </p:spTree>
    <p:extLst>
      <p:ext uri="{BB962C8B-B14F-4D97-AF65-F5344CB8AC3E}">
        <p14:creationId xmlns:p14="http://schemas.microsoft.com/office/powerpoint/2010/main" val="57076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3FB0F-B97B-60A0-C43E-AFA9FC553B56}"/>
              </a:ext>
            </a:extLst>
          </p:cNvPr>
          <p:cNvSpPr txBox="1">
            <a:spLocks noGrp="1"/>
          </p:cNvSpPr>
          <p:nvPr>
            <p:ph type="title" idx="4294967295"/>
          </p:nvPr>
        </p:nvSpPr>
        <p:spPr>
          <a:xfrm>
            <a:off x="470554" y="175859"/>
            <a:ext cx="807877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highlight>
                  <a:srgbClr val="F3F3F3"/>
                </a:highlight>
                <a:uLnTx/>
                <a:uFillTx/>
                <a:latin typeface="+mn-lt"/>
                <a:ea typeface="+mn-ea"/>
                <a:cs typeface="+mn-cs"/>
              </a:rPr>
              <a:t>Reduce the file size of your PowerPoint presentations</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470554" y="708264"/>
            <a:ext cx="10515600" cy="5789211"/>
          </a:xfrm>
        </p:spPr>
        <p:txBody>
          <a:bodyPr>
            <a:normAutofit lnSpcReduction="10000"/>
          </a:bodyPr>
          <a:lstStyle/>
          <a:p>
            <a:pPr marL="0" indent="0" algn="l">
              <a:buNone/>
            </a:pPr>
            <a:r>
              <a:rPr lang="en-US" sz="1400" i="0" u="sng" dirty="0">
                <a:effectLst/>
                <a:highlight>
                  <a:srgbClr val="F3F3F3"/>
                </a:highlight>
              </a:rPr>
              <a:t>To reduce the file size of your PowerPoint presentations, you can follow these tips:</a:t>
            </a:r>
          </a:p>
          <a:p>
            <a:pPr algn="l">
              <a:buFont typeface="+mj-lt"/>
              <a:buAutoNum type="arabicPeriod"/>
            </a:pP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Select a picture in your presentation.</a:t>
            </a:r>
          </a:p>
          <a:p>
            <a:pPr marL="742950" lvl="1" indent="-285750" algn="l">
              <a:buFont typeface="+mj-lt"/>
              <a:buAutoNum type="arabicPeriod"/>
            </a:pPr>
            <a:r>
              <a:rPr lang="en-US" sz="1400" b="0" i="0" dirty="0">
                <a:effectLst/>
                <a:highlight>
                  <a:srgbClr val="F3F3F3"/>
                </a:highlight>
              </a:rPr>
              <a:t>Go to the </a:t>
            </a:r>
            <a:r>
              <a:rPr lang="en-US" sz="1400" b="1" i="0" dirty="0">
                <a:effectLst/>
                <a:highlight>
                  <a:srgbClr val="F3F3F3"/>
                </a:highlight>
              </a:rPr>
              <a:t>Picture Format</a:t>
            </a:r>
            <a:r>
              <a:rPr lang="en-US" sz="1400" b="0" i="0" dirty="0">
                <a:effectLst/>
                <a:highlight>
                  <a:srgbClr val="F3F3F3"/>
                </a:highlight>
              </a:rPr>
              <a:t> tab.</a:t>
            </a:r>
          </a:p>
          <a:p>
            <a:pPr marL="742950" lvl="1" indent="-285750" algn="l">
              <a:buFont typeface="+mj-lt"/>
              <a:buAutoNum type="arabicPeriod"/>
            </a:pPr>
            <a:r>
              <a:rPr lang="en-US" sz="1400" b="0" i="0" dirty="0">
                <a:effectLst/>
                <a:highlight>
                  <a:srgbClr val="F3F3F3"/>
                </a:highlight>
              </a:rPr>
              <a:t>In the </a:t>
            </a:r>
            <a:r>
              <a:rPr lang="en-US" sz="1400" b="1" i="0" dirty="0">
                <a:effectLst/>
                <a:highlight>
                  <a:srgbClr val="F3F3F3"/>
                </a:highlight>
              </a:rPr>
              <a:t>Adjust</a:t>
            </a:r>
            <a:r>
              <a:rPr lang="en-US" sz="1400" b="0" i="0" dirty="0">
                <a:effectLst/>
                <a:highlight>
                  <a:srgbClr val="F3F3F3"/>
                </a:highlight>
              </a:rPr>
              <a:t> group, choose </a:t>
            </a: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Compression options</a:t>
            </a:r>
            <a:r>
              <a:rPr lang="en-US" sz="1400" b="0" i="0" dirty="0">
                <a:effectLst/>
                <a:highlight>
                  <a:srgbClr val="F3F3F3"/>
                </a:highlight>
              </a:rPr>
              <a:t>, consider:</a:t>
            </a:r>
          </a:p>
          <a:p>
            <a:pPr marL="1143000" lvl="2" indent="-228600" algn="l">
              <a:buFont typeface="+mj-lt"/>
              <a:buAutoNum type="arabicPeriod"/>
            </a:pPr>
            <a:r>
              <a:rPr lang="en-US" sz="1400" b="0" i="0" dirty="0">
                <a:effectLst/>
                <a:highlight>
                  <a:srgbClr val="F3F3F3"/>
                </a:highlight>
              </a:rPr>
              <a:t>Deselecting </a:t>
            </a:r>
            <a:r>
              <a:rPr lang="en-US" sz="1400" b="1" i="0" dirty="0">
                <a:effectLst/>
                <a:highlight>
                  <a:srgbClr val="F3F3F3"/>
                </a:highlight>
              </a:rPr>
              <a:t>Apply only to this picture</a:t>
            </a:r>
            <a:r>
              <a:rPr lang="en-US" sz="1400" b="0" i="0" dirty="0">
                <a:effectLst/>
                <a:highlight>
                  <a:srgbClr val="F3F3F3"/>
                </a:highlight>
              </a:rPr>
              <a:t> to apply changes to all pictures in the document.</a:t>
            </a:r>
          </a:p>
          <a:p>
            <a:pPr marL="1143000" lvl="2" indent="-228600" algn="l">
              <a:buFont typeface="+mj-lt"/>
              <a:buAutoNum type="arabicPeriod"/>
            </a:pPr>
            <a:r>
              <a:rPr lang="en-US" sz="1400" b="0" i="0" dirty="0">
                <a:effectLst/>
                <a:highlight>
                  <a:srgbClr val="F3F3F3"/>
                </a:highlight>
              </a:rPr>
              <a:t>Selecting </a:t>
            </a:r>
            <a:r>
              <a:rPr lang="en-US" sz="1400" b="1" i="0" dirty="0">
                <a:effectLst/>
                <a:highlight>
                  <a:srgbClr val="F3F3F3"/>
                </a:highlight>
              </a:rPr>
              <a:t>Delete cropped areas of pictures</a:t>
            </a:r>
            <a:r>
              <a:rPr lang="en-US" sz="1400" b="0" i="0" dirty="0">
                <a:effectLst/>
                <a:highlight>
                  <a:srgbClr val="F3F3F3"/>
                </a:highlight>
              </a:rPr>
              <a:t> (note that this is irreversible).</a:t>
            </a:r>
          </a:p>
          <a:p>
            <a:pPr marL="1143000" lvl="2" indent="-228600" algn="l">
              <a:buFont typeface="+mj-lt"/>
              <a:buAutoNum type="arabicPeriod"/>
            </a:pPr>
            <a:r>
              <a:rPr lang="en-US" sz="1400" b="0" i="0" dirty="0">
                <a:effectLst/>
                <a:highlight>
                  <a:srgbClr val="F3F3F3"/>
                </a:highlight>
              </a:rPr>
              <a:t>Choosing </a:t>
            </a:r>
            <a:r>
              <a:rPr lang="en-US" sz="1400" b="1" i="0" dirty="0">
                <a:effectLst/>
                <a:highlight>
                  <a:srgbClr val="F3F3F3"/>
                </a:highlight>
              </a:rPr>
              <a:t>Use default resolution</a:t>
            </a:r>
            <a:r>
              <a:rPr lang="en-US" sz="1400" b="0" i="0" dirty="0">
                <a:effectLst/>
                <a:highlight>
                  <a:srgbClr val="F3F3F3"/>
                </a:highlight>
              </a:rPr>
              <a:t>.</a:t>
            </a:r>
          </a:p>
          <a:p>
            <a:pPr algn="l">
              <a:buFont typeface="+mj-lt"/>
              <a:buAutoNum type="arabicPeriod"/>
            </a:pPr>
            <a:r>
              <a:rPr lang="en-US" sz="1400" b="1" i="0" dirty="0">
                <a:effectLst/>
                <a:highlight>
                  <a:srgbClr val="F3F3F3"/>
                </a:highlight>
              </a:rPr>
              <a:t>Delete Image Editing Data and Lower Default Resolution</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Advanced</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Image Size and Quality</a:t>
            </a:r>
            <a:r>
              <a:rPr lang="en-US" sz="1400" b="0" i="0" dirty="0">
                <a:effectLst/>
                <a:highlight>
                  <a:srgbClr val="F3F3F3"/>
                </a:highlight>
              </a:rPr>
              <a:t>, do the following:</a:t>
            </a:r>
          </a:p>
          <a:p>
            <a:pPr marL="1143000" lvl="2" indent="-228600" algn="l">
              <a:buFont typeface="+mj-lt"/>
              <a:buAutoNum type="arabicPeriod"/>
            </a:pPr>
            <a:r>
              <a:rPr lang="en-US" sz="1400" b="0" i="0" dirty="0">
                <a:effectLst/>
                <a:highlight>
                  <a:srgbClr val="F3F3F3"/>
                </a:highlight>
              </a:rPr>
              <a:t>Select </a:t>
            </a:r>
            <a:r>
              <a:rPr lang="en-US" sz="1400" b="1" i="0" dirty="0">
                <a:effectLst/>
                <a:highlight>
                  <a:srgbClr val="F3F3F3"/>
                </a:highlight>
              </a:rPr>
              <a:t>Discard editing data</a:t>
            </a:r>
            <a:r>
              <a:rPr lang="en-US" sz="1400" b="0" i="0" dirty="0">
                <a:effectLst/>
                <a:highlight>
                  <a:srgbClr val="F3F3F3"/>
                </a:highlight>
              </a:rPr>
              <a:t> (irreversible but reduces file size).</a:t>
            </a:r>
          </a:p>
          <a:p>
            <a:pPr marL="1143000" lvl="2" indent="-228600" algn="l">
              <a:buFont typeface="+mj-lt"/>
              <a:buAutoNum type="arabicPeriod"/>
            </a:pPr>
            <a:r>
              <a:rPr lang="en-US" sz="1400" b="0" i="0" dirty="0">
                <a:effectLst/>
                <a:highlight>
                  <a:srgbClr val="F3F3F3"/>
                </a:highlight>
              </a:rPr>
              <a:t>Ensure </a:t>
            </a:r>
            <a:r>
              <a:rPr lang="en-US" sz="1400" b="1" i="0" dirty="0">
                <a:effectLst/>
                <a:highlight>
                  <a:srgbClr val="F3F3F3"/>
                </a:highlight>
              </a:rPr>
              <a:t>Do not compress images in file</a:t>
            </a:r>
            <a:r>
              <a:rPr lang="en-US" sz="1400" b="0" i="0" dirty="0">
                <a:effectLst/>
                <a:highlight>
                  <a:srgbClr val="F3F3F3"/>
                </a:highlight>
              </a:rPr>
              <a:t> is not selected.</a:t>
            </a:r>
          </a:p>
          <a:p>
            <a:pPr marL="1143000" lvl="2" indent="-228600" algn="l">
              <a:buFont typeface="+mj-lt"/>
              <a:buAutoNum type="arabicPeriod"/>
            </a:pPr>
            <a:r>
              <a:rPr lang="en-US" sz="1400" b="0" i="0" dirty="0">
                <a:effectLst/>
                <a:highlight>
                  <a:srgbClr val="F3F3F3"/>
                </a:highlight>
              </a:rPr>
              <a:t>Choose a </a:t>
            </a:r>
            <a:r>
              <a:rPr lang="en-US" sz="1400" b="1" i="0" dirty="0">
                <a:effectLst/>
                <a:highlight>
                  <a:srgbClr val="F3F3F3"/>
                </a:highlight>
              </a:rPr>
              <a:t>default resolution</a:t>
            </a:r>
            <a:r>
              <a:rPr lang="en-US" sz="1400" b="0" i="0" dirty="0">
                <a:effectLst/>
                <a:highlight>
                  <a:srgbClr val="F3F3F3"/>
                </a:highlight>
              </a:rPr>
              <a:t> of 150ppi or lower.</a:t>
            </a:r>
          </a:p>
          <a:p>
            <a:pPr algn="l">
              <a:buFont typeface="+mj-lt"/>
              <a:buAutoNum type="arabicPeriod"/>
            </a:pPr>
            <a:r>
              <a:rPr lang="en-US" sz="1400" b="1" i="0" dirty="0">
                <a:effectLst/>
                <a:highlight>
                  <a:srgbClr val="F3F3F3"/>
                </a:highlight>
              </a:rPr>
              <a:t>Reduce the Character Set of Embedded Fonts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To make your presentation more shareable with others who lack the same fonts, embed only characters used in the presentation.</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Save</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Preserve fidelity when sharing this presentation</a:t>
            </a:r>
            <a:r>
              <a:rPr lang="en-US" sz="1400" b="0" i="0" dirty="0">
                <a:effectLst/>
                <a:highlight>
                  <a:srgbClr val="F3F3F3"/>
                </a:highlight>
              </a:rPr>
              <a:t>, select </a:t>
            </a:r>
            <a:r>
              <a:rPr lang="en-US" sz="1400" b="1" i="0" dirty="0">
                <a:effectLst/>
                <a:highlight>
                  <a:srgbClr val="F3F3F3"/>
                </a:highlight>
              </a:rPr>
              <a:t>Embed fonts in the file</a:t>
            </a:r>
            <a:r>
              <a:rPr lang="en-US" sz="1400" b="0" i="0" dirty="0">
                <a:effectLst/>
                <a:highlight>
                  <a:srgbClr val="F3F3F3"/>
                </a:highlight>
              </a:rPr>
              <a:t>, and then </a:t>
            </a:r>
            <a:r>
              <a:rPr lang="en-US" sz="1400" b="1" i="0" dirty="0">
                <a:effectLst/>
                <a:highlight>
                  <a:srgbClr val="F3F3F3"/>
                </a:highlight>
              </a:rPr>
              <a:t>Embed only the characters used in the presentation</a:t>
            </a:r>
            <a:r>
              <a:rPr lang="en-US" sz="1400" b="0" i="0" dirty="0">
                <a:effectLst/>
                <a:highlight>
                  <a:srgbClr val="F3F3F3"/>
                </a:highlight>
              </a:rPr>
              <a:t>.</a:t>
            </a:r>
          </a:p>
          <a:p>
            <a:pPr marL="742950" lvl="1" indent="-285750" algn="l">
              <a:buFont typeface="+mj-lt"/>
              <a:buAutoNum type="arabicPeriod"/>
            </a:pPr>
            <a:endParaRPr lang="en-US" sz="1400" dirty="0">
              <a:highlight>
                <a:srgbClr val="F3F3F3"/>
              </a:highlight>
            </a:endParaRPr>
          </a:p>
          <a:p>
            <a:pPr marL="457200" lvl="1" indent="0">
              <a:buNone/>
            </a:pPr>
            <a:r>
              <a:rPr lang="en-US" sz="1800" b="1" dirty="0">
                <a:solidFill>
                  <a:schemeClr val="accent1"/>
                </a:solidFill>
                <a:highlight>
                  <a:srgbClr val="FFFF00"/>
                </a:highlight>
              </a:rPr>
              <a:t>Delete this resource slide when your document is finished.</a:t>
            </a:r>
          </a:p>
          <a:p>
            <a:pPr marL="457200" lvl="1" indent="0" algn="l">
              <a:buNone/>
            </a:pPr>
            <a:endParaRPr lang="en-US" sz="1400" b="0" i="0" dirty="0">
              <a:effectLst/>
              <a:highlight>
                <a:srgbClr val="F3F3F3"/>
              </a:highlight>
            </a:endParaRPr>
          </a:p>
          <a:p>
            <a:endParaRPr lang="en-US" sz="1400" dirty="0"/>
          </a:p>
        </p:txBody>
      </p:sp>
    </p:spTree>
    <p:extLst>
      <p:ext uri="{BB962C8B-B14F-4D97-AF65-F5344CB8AC3E}">
        <p14:creationId xmlns:p14="http://schemas.microsoft.com/office/powerpoint/2010/main" val="169974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C09C-5A90-FD2B-B1EF-D263970E72A9}"/>
              </a:ext>
            </a:extLst>
          </p:cNvPr>
          <p:cNvSpPr txBox="1">
            <a:spLocks noGrp="1"/>
          </p:cNvSpPr>
          <p:nvPr>
            <p:ph type="title" idx="4294967295"/>
          </p:nvPr>
        </p:nvSpPr>
        <p:spPr>
          <a:xfrm>
            <a:off x="952901" y="269507"/>
            <a:ext cx="891299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Step-by-Step Guide to Checking Accessibility in PowerPoint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288435" y="742567"/>
            <a:ext cx="10997988" cy="5886784"/>
          </a:xfrm>
        </p:spPr>
        <p:txBody>
          <a:bodyPr>
            <a:noAutofit/>
          </a:bodyPr>
          <a:lstStyle/>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Open Your Presentation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Launch PowerPoint and open the presentation you want to check.</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Access the Review Tab</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PowerPoint ribbon at the top of the window, click on the Review tab.</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Start the Accessibility Checker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Review tab, look for the Check Accessibility button. It’s typically located in the Accessibility group.</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View the Accessibility Checker Pane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Clicking Check Accessibility will open the Accessibility Checker pane on the right side of the PowerPoint window. This pane will list all issues found in the presentation.</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Review Inspection Results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Accessibility Checker will categorize issues into three sections: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Errors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make it difficult or impossible for people with disabilities to understand your content.</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Warnings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might cause problems for some users.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suggestions for improving the accessibility of your content.</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Understand and Fix the Issues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 on each issue in the Accessibility Checker pane to see more information about why it might be a problem and how to fix it. PowerPoint often provides specific instructions for addressing each issue.</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Common Accessibility Issues and Solutions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Missing Alt Text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all images, shapes, and other non-text content have descriptive alternative text.</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Slide Titles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Each slide should have a unique title to help with navigation.</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Reading Order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that the reading order of slide content is logical for screen readers.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Contrast Ratios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sure there is sufficient color contrast between text and background.</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 for Improving Accessibility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Built-in Slide Layouts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designed to be accessible.</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Simple Language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content clear and easy to understand.</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Check for Appropriate Fonts and Sizes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Use readable fonts and sizes.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Add Captions to Multimedia</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Provide captions for videos and audio.</a:t>
            </a:r>
          </a:p>
          <a:p>
            <a:pPr marL="457200" lvl="1" indent="0" algn="l">
              <a:lnSpc>
                <a:spcPct val="100000"/>
              </a:lnSpc>
              <a:spcBef>
                <a:spcPts val="0"/>
              </a:spcBef>
              <a:spcAft>
                <a:spcPts val="300"/>
              </a:spcAft>
              <a:buNone/>
            </a:pPr>
            <a:endParaRPr lang="en-US" sz="1100" dirty="0">
              <a:highlight>
                <a:srgbClr val="F3F3F3"/>
              </a:highlight>
            </a:endParaRPr>
          </a:p>
          <a:p>
            <a:pPr marL="457200" lvl="1" indent="0">
              <a:lnSpc>
                <a:spcPct val="100000"/>
              </a:lnSpc>
              <a:spcBef>
                <a:spcPts val="0"/>
              </a:spcBef>
              <a:spcAft>
                <a:spcPts val="300"/>
              </a:spcAft>
              <a:buNone/>
            </a:pPr>
            <a:r>
              <a:rPr lang="en-US" sz="1400" b="1" dirty="0">
                <a:solidFill>
                  <a:schemeClr val="accent1"/>
                </a:solidFill>
                <a:highlight>
                  <a:srgbClr val="FFFF00"/>
                </a:highlight>
              </a:rPr>
              <a:t>Delete this resource slide when your document is finished.</a:t>
            </a:r>
          </a:p>
          <a:p>
            <a:pPr marL="457200" lvl="1" indent="0" algn="l">
              <a:lnSpc>
                <a:spcPct val="100000"/>
              </a:lnSpc>
              <a:spcBef>
                <a:spcPts val="0"/>
              </a:spcBef>
              <a:spcAft>
                <a:spcPts val="300"/>
              </a:spcAft>
              <a:buNone/>
            </a:pPr>
            <a:endParaRPr lang="en-US" sz="1100" b="0" i="0" dirty="0">
              <a:effectLst/>
              <a:highlight>
                <a:srgbClr val="F3F3F3"/>
              </a:highlight>
            </a:endParaRPr>
          </a:p>
          <a:p>
            <a:pPr>
              <a:lnSpc>
                <a:spcPct val="100000"/>
              </a:lnSpc>
              <a:spcBef>
                <a:spcPts val="0"/>
              </a:spcBef>
              <a:spcAft>
                <a:spcPts val="300"/>
              </a:spcAft>
            </a:pPr>
            <a:endParaRPr lang="en-US" sz="1100" dirty="0"/>
          </a:p>
        </p:txBody>
      </p:sp>
    </p:spTree>
    <p:extLst>
      <p:ext uri="{BB962C8B-B14F-4D97-AF65-F5344CB8AC3E}">
        <p14:creationId xmlns:p14="http://schemas.microsoft.com/office/powerpoint/2010/main" val="268509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53BB0B-9609-E022-07E5-2BA5FAC6D129}"/>
              </a:ext>
              <a:ext uri="{C183D7F6-B498-43B3-948B-1728B52AA6E4}">
                <adec:decorative xmlns:adec="http://schemas.microsoft.com/office/drawing/2017/decorative" val="1"/>
              </a:ext>
            </a:extLst>
          </p:cNvPr>
          <p:cNvPicPr>
            <a:picLocks noChangeAspect="1"/>
          </p:cNvPicPr>
          <p:nvPr/>
        </p:nvPicPr>
        <p:blipFill rotWithShape="1">
          <a:blip r:embed="rId3">
            <a:alphaModFix amt="20000"/>
          </a:blip>
          <a:srcRect l="-1" t="27196" r="52798"/>
          <a:stretch/>
        </p:blipFill>
        <p:spPr>
          <a:xfrm>
            <a:off x="4849617" y="0"/>
            <a:ext cx="7342384" cy="6766559"/>
          </a:xfrm>
          <a:prstGeom prst="rect">
            <a:avLst/>
          </a:prstGeom>
        </p:spPr>
      </p:pic>
      <p:sp>
        <p:nvSpPr>
          <p:cNvPr id="12" name="Subtitle 2">
            <a:extLst>
              <a:ext uri="{FF2B5EF4-FFF2-40B4-BE49-F238E27FC236}">
                <a16:creationId xmlns:a16="http://schemas.microsoft.com/office/drawing/2014/main" id="{34DA293C-3662-1025-94AB-FFF2346991AA}"/>
              </a:ext>
            </a:extLst>
          </p:cNvPr>
          <p:cNvSpPr>
            <a:spLocks noGrp="1"/>
          </p:cNvSpPr>
          <p:nvPr>
            <p:ph type="title" idx="4294967295"/>
          </p:nvPr>
        </p:nvSpPr>
        <p:spPr>
          <a:xfrm>
            <a:off x="7064375" y="2400300"/>
            <a:ext cx="3248025"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AA0D35"/>
                </a:solidFill>
                <a:effectLst/>
                <a:uLnTx/>
                <a:uFillTx/>
                <a:latin typeface="+mn-lt"/>
                <a:ea typeface="+mn-ea"/>
                <a:cs typeface="+mn-cs"/>
              </a:rPr>
              <a:t>Title</a:t>
            </a:r>
          </a:p>
        </p:txBody>
      </p:sp>
      <p:pic>
        <p:nvPicPr>
          <p:cNvPr id="3" name="Picture 2" descr="Hands holding healthy soil">
            <a:extLst>
              <a:ext uri="{FF2B5EF4-FFF2-40B4-BE49-F238E27FC236}">
                <a16:creationId xmlns:a16="http://schemas.microsoft.com/office/drawing/2014/main" id="{02F362F2-C0AF-C416-8B03-66A28D51ACD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8966" y="-36979"/>
            <a:ext cx="4887548" cy="6840516"/>
          </a:xfrm>
          <a:prstGeom prst="rect">
            <a:avLst/>
          </a:prstGeom>
        </p:spPr>
      </p:pic>
      <p:sp>
        <p:nvSpPr>
          <p:cNvPr id="6" name="TextBox 5">
            <a:extLst>
              <a:ext uri="{FF2B5EF4-FFF2-40B4-BE49-F238E27FC236}">
                <a16:creationId xmlns:a16="http://schemas.microsoft.com/office/drawing/2014/main" id="{AF5D2D06-ECEF-EEBD-FAB6-6612A9B427F8}"/>
              </a:ext>
            </a:extLst>
          </p:cNvPr>
          <p:cNvSpPr txBox="1"/>
          <p:nvPr/>
        </p:nvSpPr>
        <p:spPr>
          <a:xfrm>
            <a:off x="180492" y="6492766"/>
            <a:ext cx="1496211"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Photo: canva.com</a:t>
            </a:r>
          </a:p>
        </p:txBody>
      </p:sp>
      <p:pic>
        <p:nvPicPr>
          <p:cNvPr id="9" name="Picture 8" descr="WSU cougar head logo">
            <a:extLst>
              <a:ext uri="{FF2B5EF4-FFF2-40B4-BE49-F238E27FC236}">
                <a16:creationId xmlns:a16="http://schemas.microsoft.com/office/drawing/2014/main" id="{DFDF2082-F79A-FC47-9F7A-4E4BAA3E20D6}"/>
              </a:ext>
            </a:extLst>
          </p:cNvPr>
          <p:cNvPicPr>
            <a:picLocks noChangeAspect="1"/>
          </p:cNvPicPr>
          <p:nvPr/>
        </p:nvPicPr>
        <p:blipFill>
          <a:blip r:embed="rId5"/>
          <a:srcRect/>
          <a:stretch/>
        </p:blipFill>
        <p:spPr>
          <a:xfrm>
            <a:off x="7304454" y="279874"/>
            <a:ext cx="2768673" cy="681387"/>
          </a:xfrm>
          <a:prstGeom prst="rect">
            <a:avLst/>
          </a:prstGeom>
        </p:spPr>
      </p:pic>
      <p:sp>
        <p:nvSpPr>
          <p:cNvPr id="11" name="Title 1">
            <a:extLst>
              <a:ext uri="{FF2B5EF4-FFF2-40B4-BE49-F238E27FC236}">
                <a16:creationId xmlns:a16="http://schemas.microsoft.com/office/drawing/2014/main" id="{6E8D2E13-F679-9C6F-BCDE-D3A17BBFDC98}"/>
              </a:ext>
            </a:extLst>
          </p:cNvPr>
          <p:cNvSpPr txBox="1">
            <a:spLocks/>
          </p:cNvSpPr>
          <p:nvPr/>
        </p:nvSpPr>
        <p:spPr>
          <a:xfrm>
            <a:off x="5711673" y="3569943"/>
            <a:ext cx="5954234" cy="8844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WSU [insert county] Extension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Master Gardener Program </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7947811" y="3112540"/>
            <a:ext cx="1481958" cy="4572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p:txBody>
      </p:sp>
      <p:sp>
        <p:nvSpPr>
          <p:cNvPr id="10" name="Rectangle 9">
            <a:extLst>
              <a:ext uri="{FF2B5EF4-FFF2-40B4-BE49-F238E27FC236}">
                <a16:creationId xmlns:a16="http://schemas.microsoft.com/office/drawing/2014/main" id="{44356E6B-40CF-5F42-B72E-3CEF14FAF60D}"/>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7">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noFill/>
                <a:effectLst/>
                <a:uLnTx/>
                <a:uFillTx/>
                <a:latin typeface="Arial"/>
                <a:ea typeface="+mn-ea"/>
                <a:cs typeface="+mn-cs"/>
              </a:rPr>
              <a:t>          </a:t>
            </a:r>
          </a:p>
        </p:txBody>
      </p:sp>
      <p:pic>
        <p:nvPicPr>
          <p:cNvPr id="7" name="Picture 6" descr="Extension Master Garden flower icon">
            <a:extLst>
              <a:ext uri="{FF2B5EF4-FFF2-40B4-BE49-F238E27FC236}">
                <a16:creationId xmlns:a16="http://schemas.microsoft.com/office/drawing/2014/main" id="{828E213D-BC16-C648-8506-385B10F06D2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61486" y="4845243"/>
            <a:ext cx="1054608" cy="1054608"/>
          </a:xfrm>
          <a:prstGeom prst="rect">
            <a:avLst/>
          </a:prstGeom>
        </p:spPr>
      </p:pic>
      <p:sp>
        <p:nvSpPr>
          <p:cNvPr id="2" name="TextBox 1">
            <a:extLst>
              <a:ext uri="{FF2B5EF4-FFF2-40B4-BE49-F238E27FC236}">
                <a16:creationId xmlns:a16="http://schemas.microsoft.com/office/drawing/2014/main" id="{CF453EF1-000C-0FCD-3FC4-1B77394F761A}"/>
              </a:ext>
            </a:extLst>
          </p:cNvPr>
          <p:cNvSpPr txBox="1"/>
          <p:nvPr/>
        </p:nvSpPr>
        <p:spPr>
          <a:xfrm>
            <a:off x="5125709" y="6270799"/>
            <a:ext cx="6828129"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WSU Extension programs and employment are available to all without discrimination. Evidence of noncompliance may be reported through your local Extension office.</a:t>
            </a:r>
          </a:p>
        </p:txBody>
      </p:sp>
    </p:spTree>
    <p:extLst>
      <p:ext uri="{BB962C8B-B14F-4D97-AF65-F5344CB8AC3E}">
        <p14:creationId xmlns:p14="http://schemas.microsoft.com/office/powerpoint/2010/main" val="241469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7590F-1EDD-FA4C-3540-395324D97613}"/>
              </a:ext>
              <a:ext uri="{C183D7F6-B498-43B3-948B-1728B52AA6E4}">
                <adec:decorative xmlns:adec="http://schemas.microsoft.com/office/drawing/2017/decorative" val="1"/>
              </a:ext>
            </a:extLst>
          </p:cNvPr>
          <p:cNvSpPr/>
          <p:nvPr/>
        </p:nvSpPr>
        <p:spPr>
          <a:xfrm>
            <a:off x="5914417" y="0"/>
            <a:ext cx="6277583" cy="6812281"/>
          </a:xfrm>
          <a:prstGeom prst="rect">
            <a:avLst/>
          </a:prstGeom>
          <a:blipFill>
            <a:blip r:embed="rId3">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orbe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Corbel"/>
              </a:rPr>
              <a:t>          </a:t>
            </a:r>
          </a:p>
        </p:txBody>
      </p:sp>
      <p:pic>
        <p:nvPicPr>
          <p:cNvPr id="15" name="Picture 14">
            <a:extLst>
              <a:ext uri="{FF2B5EF4-FFF2-40B4-BE49-F238E27FC236}">
                <a16:creationId xmlns:a16="http://schemas.microsoft.com/office/drawing/2014/main" id="{3A964BE9-C6A2-C551-3D22-47297D4FD84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58907" y="2703378"/>
            <a:ext cx="1451244" cy="1451244"/>
          </a:xfrm>
          <a:prstGeom prst="rect">
            <a:avLst/>
          </a:prstGeom>
        </p:spPr>
      </p:pic>
      <p:pic>
        <p:nvPicPr>
          <p:cNvPr id="13" name="Picture 12">
            <a:extLst>
              <a:ext uri="{FF2B5EF4-FFF2-40B4-BE49-F238E27FC236}">
                <a16:creationId xmlns:a16="http://schemas.microsoft.com/office/drawing/2014/main" id="{31A66DC9-1E28-F472-55A6-9315FD04A6A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20454" y="229073"/>
            <a:ext cx="729696" cy="729696"/>
          </a:xfrm>
          <a:prstGeom prst="rect">
            <a:avLst/>
          </a:prstGeom>
        </p:spPr>
      </p:pic>
      <p:sp>
        <p:nvSpPr>
          <p:cNvPr id="4" name="Title 1">
            <a:extLst>
              <a:ext uri="{FF2B5EF4-FFF2-40B4-BE49-F238E27FC236}">
                <a16:creationId xmlns:a16="http://schemas.microsoft.com/office/drawing/2014/main" id="{30937D4A-08F6-9E68-1575-B71B88395986}"/>
              </a:ext>
            </a:extLst>
          </p:cNvPr>
          <p:cNvSpPr>
            <a:spLocks noGrp="1"/>
          </p:cNvSpPr>
          <p:nvPr>
            <p:ph type="ctrTitle"/>
          </p:nvPr>
        </p:nvSpPr>
        <p:spPr>
          <a:xfrm>
            <a:off x="763623" y="434306"/>
            <a:ext cx="4800600" cy="1451244"/>
          </a:xfrm>
        </p:spPr>
        <p:txBody>
          <a:bodyPr lIns="0" rIns="0">
            <a:noAutofit/>
          </a:bodyPr>
          <a:lstStyle/>
          <a:p>
            <a:pPr algn="l"/>
            <a:r>
              <a:rPr lang="en-US" sz="4000" b="1" i="1" spc="-150" dirty="0">
                <a:solidFill>
                  <a:schemeClr val="bg1">
                    <a:lumMod val="50000"/>
                  </a:schemeClr>
                </a:solidFill>
                <a:latin typeface="Arial" panose="020B0604020202020204" pitchFamily="34" charset="0"/>
                <a:cs typeface="Arial" panose="020B0604020202020204" pitchFamily="34" charset="0"/>
              </a:rPr>
              <a:t>Extension is for everyone!</a:t>
            </a:r>
          </a:p>
        </p:txBody>
      </p:sp>
      <p:sp>
        <p:nvSpPr>
          <p:cNvPr id="3" name="Title 1">
            <a:extLst>
              <a:ext uri="{FF2B5EF4-FFF2-40B4-BE49-F238E27FC236}">
                <a16:creationId xmlns:a16="http://schemas.microsoft.com/office/drawing/2014/main" id="{97E7F8BF-D4E6-9DAF-6EB7-14CCFC334A86}"/>
              </a:ext>
            </a:extLst>
          </p:cNvPr>
          <p:cNvSpPr txBox="1">
            <a:spLocks/>
          </p:cNvSpPr>
          <p:nvPr/>
        </p:nvSpPr>
        <p:spPr>
          <a:xfrm>
            <a:off x="662506" y="1727081"/>
            <a:ext cx="4353426" cy="3111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a:cs typeface="Arial" panose="020B0604020202020204" pitchFamily="34" charset="0"/>
                <a:sym typeface="Corbel"/>
              </a:rP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9" name="Title 1">
            <a:extLst>
              <a:ext uri="{FF2B5EF4-FFF2-40B4-BE49-F238E27FC236}">
                <a16:creationId xmlns:a16="http://schemas.microsoft.com/office/drawing/2014/main" id="{8E2ACEBC-81E5-C8D0-5FA5-588968D10BA6}"/>
              </a:ext>
            </a:extLst>
          </p:cNvPr>
          <p:cNvSpPr txBox="1">
            <a:spLocks/>
          </p:cNvSpPr>
          <p:nvPr/>
        </p:nvSpPr>
        <p:spPr>
          <a:xfrm>
            <a:off x="7369020" y="1646680"/>
            <a:ext cx="4581130" cy="2898325"/>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Welcome!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 are glad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you are here.</a:t>
            </a:r>
          </a:p>
        </p:txBody>
      </p:sp>
      <p:sp>
        <p:nvSpPr>
          <p:cNvPr id="6" name="TextBox 5">
            <a:extLst>
              <a:ext uri="{FF2B5EF4-FFF2-40B4-BE49-F238E27FC236}">
                <a16:creationId xmlns:a16="http://schemas.microsoft.com/office/drawing/2014/main" id="{410486D7-5811-0696-5D78-8AAA67E1F940}"/>
              </a:ext>
            </a:extLst>
          </p:cNvPr>
          <p:cNvSpPr txBox="1"/>
          <p:nvPr/>
        </p:nvSpPr>
        <p:spPr>
          <a:xfrm>
            <a:off x="662506" y="5130904"/>
            <a:ext cx="4632499" cy="923330"/>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lumMod val="50000"/>
                  </a:srgbClr>
                </a:solidFill>
                <a:effectLst/>
                <a:uLnTx/>
                <a:uFillTx/>
                <a:latin typeface="Corbel"/>
                <a:cs typeface="Helvetica"/>
                <a:sym typeface="Corbel"/>
              </a:rPr>
              <a:t>Read more on the WSU Extension website:</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rbel"/>
                <a:cs typeface="Helvetica"/>
                <a:sym typeface="Corbel"/>
                <a:hlinkClick r:id="rId7"/>
              </a:rPr>
              <a:t>https://extension.wsu.edu/about-extension/extension-is-for-everyone/</a:t>
            </a:r>
            <a:endParaRPr kumimoji="0" lang="en-US" sz="1800" b="0" i="0" u="none" strike="noStrike" kern="0" cap="none" spc="0" normalizeH="0" baseline="0" noProof="0" dirty="0">
              <a:ln>
                <a:noFill/>
              </a:ln>
              <a:solidFill>
                <a:srgbClr val="000000"/>
              </a:solidFill>
              <a:effectLst/>
              <a:uLnTx/>
              <a:uFillTx/>
              <a:latin typeface="Corbel"/>
              <a:cs typeface="Helvetica"/>
              <a:sym typeface="Corbel"/>
            </a:endParaRPr>
          </a:p>
        </p:txBody>
      </p:sp>
    </p:spTree>
    <p:extLst>
      <p:ext uri="{BB962C8B-B14F-4D97-AF65-F5344CB8AC3E}">
        <p14:creationId xmlns:p14="http://schemas.microsoft.com/office/powerpoint/2010/main" val="353177946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E2F37AC-7330-A905-2407-7ECC68CD3129}"/>
              </a:ext>
            </a:extLst>
          </p:cNvPr>
          <p:cNvSpPr txBox="1">
            <a:spLocks noGrp="1"/>
          </p:cNvSpPr>
          <p:nvPr>
            <p:ph type="title" idx="4294967295"/>
          </p:nvPr>
        </p:nvSpPr>
        <p:spPr>
          <a:xfrm>
            <a:off x="2483738" y="820254"/>
            <a:ext cx="6576913" cy="707882"/>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Resilient Washington</a:t>
            </a:r>
          </a:p>
        </p:txBody>
      </p:sp>
      <p:sp>
        <p:nvSpPr>
          <p:cNvPr id="20" name="TextBox 19">
            <a:extLst>
              <a:ext uri="{FF2B5EF4-FFF2-40B4-BE49-F238E27FC236}">
                <a16:creationId xmlns:a16="http://schemas.microsoft.com/office/drawing/2014/main" id="{FCCAE48E-829D-4ADA-1A5F-2BCD75F63D8C}"/>
              </a:ext>
            </a:extLst>
          </p:cNvPr>
          <p:cNvSpPr txBox="1"/>
          <p:nvPr/>
        </p:nvSpPr>
        <p:spPr>
          <a:xfrm>
            <a:off x="2556472" y="2160979"/>
            <a:ext cx="7448782"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Our Mission: Building a Resilient Washington Together</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2626"/>
              </a:solidFill>
              <a:effectLst/>
              <a:uLnTx/>
              <a:uFillTx/>
              <a:latin typeface="Montserrat" panose="00000500000000000000" pitchFamily="50" charset="0"/>
              <a:cs typeface="Helvetica"/>
              <a:sym typeface="Helvetica"/>
            </a:endParaRPr>
          </a:p>
          <a:p>
            <a:pPr marL="0" marR="0" lvl="0" indent="0" algn="l" defTabSz="457200" rtl="0" eaLnBrk="1" fontAlgn="auto" latinLnBrk="0" hangingPunct="0">
              <a:lnSpc>
                <a:spcPts val="15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kumimoji="0" lang="en-US" sz="1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16" name="TextBox 15">
            <a:extLst>
              <a:ext uri="{FF2B5EF4-FFF2-40B4-BE49-F238E27FC236}">
                <a16:creationId xmlns:a16="http://schemas.microsoft.com/office/drawing/2014/main" id="{40EC0C31-1290-6A98-27F5-3C5B23D52223}"/>
              </a:ext>
            </a:extLst>
          </p:cNvPr>
          <p:cNvSpPr txBox="1"/>
          <p:nvPr/>
        </p:nvSpPr>
        <p:spPr>
          <a:xfrm>
            <a:off x="1908102" y="5337867"/>
            <a:ext cx="177869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Create an adaptable workforce</a:t>
            </a:r>
          </a:p>
        </p:txBody>
      </p:sp>
      <p:sp>
        <p:nvSpPr>
          <p:cNvPr id="17" name="TextBox 16">
            <a:extLst>
              <a:ext uri="{FF2B5EF4-FFF2-40B4-BE49-F238E27FC236}">
                <a16:creationId xmlns:a16="http://schemas.microsoft.com/office/drawing/2014/main" id="{8F189239-0393-6A1F-AD8F-934AC1B82DCD}"/>
              </a:ext>
            </a:extLst>
          </p:cNvPr>
          <p:cNvSpPr txBox="1"/>
          <p:nvPr/>
        </p:nvSpPr>
        <p:spPr>
          <a:xfrm>
            <a:off x="4140099" y="5341250"/>
            <a:ext cx="185559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Providing a secure food supply system</a:t>
            </a:r>
          </a:p>
        </p:txBody>
      </p:sp>
      <p:sp>
        <p:nvSpPr>
          <p:cNvPr id="18" name="TextBox 17">
            <a:extLst>
              <a:ext uri="{FF2B5EF4-FFF2-40B4-BE49-F238E27FC236}">
                <a16:creationId xmlns:a16="http://schemas.microsoft.com/office/drawing/2014/main" id="{028C3C7A-D053-63CC-4D40-19A5E4478A91}"/>
              </a:ext>
            </a:extLst>
          </p:cNvPr>
          <p:cNvSpPr txBox="1"/>
          <p:nvPr/>
        </p:nvSpPr>
        <p:spPr>
          <a:xfrm>
            <a:off x="6330992" y="5341250"/>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Helping to maintain sustainable natural resources</a:t>
            </a:r>
          </a:p>
        </p:txBody>
      </p:sp>
      <p:sp>
        <p:nvSpPr>
          <p:cNvPr id="19" name="TextBox 18">
            <a:extLst>
              <a:ext uri="{FF2B5EF4-FFF2-40B4-BE49-F238E27FC236}">
                <a16:creationId xmlns:a16="http://schemas.microsoft.com/office/drawing/2014/main" id="{7DE64A49-381D-6FD1-5A09-7D0F465126D5}"/>
              </a:ext>
            </a:extLst>
          </p:cNvPr>
          <p:cNvSpPr txBox="1"/>
          <p:nvPr/>
        </p:nvSpPr>
        <p:spPr>
          <a:xfrm>
            <a:off x="8644016" y="5337867"/>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Supporting thriving, healthy communities, families, and individuals</a:t>
            </a:r>
          </a:p>
        </p:txBody>
      </p:sp>
      <p:pic>
        <p:nvPicPr>
          <p:cNvPr id="15" name="Picture 14">
            <a:extLst>
              <a:ext uri="{FF2B5EF4-FFF2-40B4-BE49-F238E27FC236}">
                <a16:creationId xmlns:a16="http://schemas.microsoft.com/office/drawing/2014/main" id="{8EB2A5C0-8A7E-7CF1-746B-0EE3A0B887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4899" y="4012087"/>
            <a:ext cx="1116930" cy="1244985"/>
          </a:xfrm>
          <a:prstGeom prst="rect">
            <a:avLst/>
          </a:prstGeom>
        </p:spPr>
      </p:pic>
      <p:pic>
        <p:nvPicPr>
          <p:cNvPr id="7" name="Picture 6">
            <a:extLst>
              <a:ext uri="{FF2B5EF4-FFF2-40B4-BE49-F238E27FC236}">
                <a16:creationId xmlns:a16="http://schemas.microsoft.com/office/drawing/2014/main" id="{9DB854A0-6DA0-4F25-70ED-860C32E03FE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2626" y="323678"/>
            <a:ext cx="1816050" cy="1701034"/>
          </a:xfrm>
          <a:prstGeom prst="rect">
            <a:avLst/>
          </a:prstGeom>
        </p:spPr>
      </p:pic>
      <p:pic>
        <p:nvPicPr>
          <p:cNvPr id="11" name="Picture 10">
            <a:extLst>
              <a:ext uri="{FF2B5EF4-FFF2-40B4-BE49-F238E27FC236}">
                <a16:creationId xmlns:a16="http://schemas.microsoft.com/office/drawing/2014/main" id="{ED92495A-433C-7CF3-D180-6CDA1C49723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8100" y="3981776"/>
            <a:ext cx="1099590" cy="1211606"/>
          </a:xfrm>
          <a:prstGeom prst="rect">
            <a:avLst/>
          </a:prstGeom>
        </p:spPr>
      </p:pic>
      <p:pic>
        <p:nvPicPr>
          <p:cNvPr id="13" name="Picture 12">
            <a:extLst>
              <a:ext uri="{FF2B5EF4-FFF2-40B4-BE49-F238E27FC236}">
                <a16:creationId xmlns:a16="http://schemas.microsoft.com/office/drawing/2014/main" id="{DBCF9B7A-A4DC-6A2C-57A6-2C86F59CFA1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74311" y="3884524"/>
            <a:ext cx="1535377" cy="1406109"/>
          </a:xfrm>
          <a:prstGeom prst="rect">
            <a:avLst/>
          </a:prstGeom>
        </p:spPr>
      </p:pic>
      <p:pic>
        <p:nvPicPr>
          <p:cNvPr id="9" name="Picture 8">
            <a:extLst>
              <a:ext uri="{FF2B5EF4-FFF2-40B4-BE49-F238E27FC236}">
                <a16:creationId xmlns:a16="http://schemas.microsoft.com/office/drawing/2014/main" id="{86D5BF22-7CC8-B374-D851-8585A69D8F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0919" y="4078528"/>
            <a:ext cx="1913063" cy="1114854"/>
          </a:xfrm>
          <a:prstGeom prst="rect">
            <a:avLst/>
          </a:prstGeom>
        </p:spPr>
      </p:pic>
      <p:pic>
        <p:nvPicPr>
          <p:cNvPr id="6" name="Picture 5">
            <a:extLst>
              <a:ext uri="{FF2B5EF4-FFF2-40B4-BE49-F238E27FC236}">
                <a16:creationId xmlns:a16="http://schemas.microsoft.com/office/drawing/2014/main" id="{749B9A79-55EA-571F-D8DC-DD05D835AA5E}"/>
              </a:ext>
              <a:ext uri="{C183D7F6-B498-43B3-948B-1728B52AA6E4}">
                <adec:decorative xmlns:adec="http://schemas.microsoft.com/office/drawing/2017/decorative" val="1"/>
              </a:ext>
            </a:extLst>
          </p:cNvPr>
          <p:cNvPicPr>
            <a:picLocks noChangeAspect="1"/>
          </p:cNvPicPr>
          <p:nvPr/>
        </p:nvPicPr>
        <p:blipFill>
          <a:blip r:embed="rId8" cstate="screen">
            <a:alphaModFix amt="70000"/>
            <a:extLst>
              <a:ext uri="{28A0092B-C50C-407E-A947-70E740481C1C}">
                <a14:useLocalDpi xmlns:a14="http://schemas.microsoft.com/office/drawing/2010/main"/>
              </a:ext>
            </a:extLst>
          </a:blip>
          <a:stretch>
            <a:fillRect/>
          </a:stretch>
        </p:blipFill>
        <p:spPr>
          <a:xfrm>
            <a:off x="412703" y="281892"/>
            <a:ext cx="789061" cy="789061"/>
          </a:xfrm>
          <a:prstGeom prst="rect">
            <a:avLst/>
          </a:prstGeom>
        </p:spPr>
      </p:pic>
      <p:pic>
        <p:nvPicPr>
          <p:cNvPr id="22" name="Picture 21">
            <a:extLst>
              <a:ext uri="{FF2B5EF4-FFF2-40B4-BE49-F238E27FC236}">
                <a16:creationId xmlns:a16="http://schemas.microsoft.com/office/drawing/2014/main" id="{9D744FCE-9E53-05E6-6219-832EB1BCBFE6}"/>
              </a:ext>
              <a:ext uri="{C183D7F6-B498-43B3-948B-1728B52AA6E4}">
                <adec:decorative xmlns:adec="http://schemas.microsoft.com/office/drawing/2017/decorative" val="1"/>
              </a:ext>
            </a:extLst>
          </p:cNvPr>
          <p:cNvPicPr>
            <a:picLocks/>
          </p:cNvPicPr>
          <p:nvPr/>
        </p:nvPicPr>
        <p:blipFill>
          <a:blip r:embed="rId9" cstate="screen">
            <a:extLst>
              <a:ext uri="{28A0092B-C50C-407E-A947-70E740481C1C}">
                <a14:useLocalDpi xmlns:a14="http://schemas.microsoft.com/office/drawing/2010/main"/>
              </a:ext>
            </a:extLst>
          </a:blip>
          <a:stretch>
            <a:fillRect/>
          </a:stretch>
        </p:blipFill>
        <p:spPr>
          <a:xfrm>
            <a:off x="2556472" y="1482416"/>
            <a:ext cx="1097280" cy="45720"/>
          </a:xfrm>
          <a:prstGeom prst="rect">
            <a:avLst/>
          </a:prstGeom>
        </p:spPr>
      </p:pic>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256480" y="6754914"/>
            <a:ext cx="13183884" cy="95516"/>
          </a:xfrm>
          <a:prstGeom prst="rect">
            <a:avLst/>
          </a:prstGeom>
          <a:blipFill dpi="0" rotWithShape="1">
            <a:blip r:embed="rId1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Helvetica"/>
              </a:rPr>
              <a:t>          </a:t>
            </a:r>
            <a:endParaRPr kumimoji="0" lang="en-US" sz="1800" b="0" i="0" u="none" strike="noStrike" kern="0" cap="none" spc="0" normalizeH="0" baseline="0" noProof="0">
              <a:ln>
                <a:noFill/>
              </a:ln>
              <a:noFill/>
              <a:effectLst/>
              <a:uLnTx/>
              <a:uFillTx/>
              <a:latin typeface="Helvetica"/>
              <a:cs typeface="Helvetica"/>
              <a:sym typeface="Helvetica"/>
            </a:endParaRPr>
          </a:p>
        </p:txBody>
      </p:sp>
    </p:spTree>
    <p:extLst>
      <p:ext uri="{BB962C8B-B14F-4D97-AF65-F5344CB8AC3E}">
        <p14:creationId xmlns:p14="http://schemas.microsoft.com/office/powerpoint/2010/main" val="24482088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2"/>
            <a:ext cx="12192002" cy="6858002"/>
          </a:xfrm>
          <a:prstGeom prst="rect">
            <a:avLst/>
          </a:prstGeom>
          <a:ln w="12700">
            <a:miter lim="400000"/>
          </a:ln>
        </p:spPr>
      </p:pic>
      <p:sp>
        <p:nvSpPr>
          <p:cNvPr id="111" name="Rectangle 10">
            <a:extLst>
              <a:ext uri="{C183D7F6-B498-43B3-948B-1728B52AA6E4}">
                <adec:decorative xmlns:adec="http://schemas.microsoft.com/office/drawing/2017/decorative" val="1"/>
              </a:ext>
            </a:extLst>
          </p:cNvPr>
          <p:cNvSpPr/>
          <p:nvPr/>
        </p:nvSpPr>
        <p:spPr>
          <a:xfrm>
            <a:off x="1204607" y="2575371"/>
            <a:ext cx="5145032" cy="3494035"/>
          </a:xfrm>
          <a:prstGeom prst="rect">
            <a:avLst/>
          </a:prstGeom>
          <a:solidFill>
            <a:srgbClr val="AA0D35"/>
          </a:solidFill>
          <a:ln w="12700">
            <a:miter lim="400000"/>
          </a:ln>
        </p:spPr>
        <p:txBody>
          <a:bodyPr lIns="45718" tIns="45718" rIns="45718" bIns="45718"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grpSp>
        <p:nvGrpSpPr>
          <p:cNvPr id="114"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12"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sp>
          <p:nvSpPr>
            <p:cNvPr id="11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noFill/>
                  <a:effectLst/>
                  <a:uLnTx/>
                  <a:uFillTx/>
                  <a:latin typeface="Corbel"/>
                  <a:sym typeface="Corbel"/>
                </a:rPr>
                <a:t>          </a:t>
              </a:r>
            </a:p>
          </p:txBody>
        </p:sp>
      </p:grpSp>
      <p:pic>
        <p:nvPicPr>
          <p:cNvPr id="118" name="WSU-EXT-lockup-horz-rgb-6in.gif">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64299" y="268865"/>
            <a:ext cx="5863400" cy="1445772"/>
          </a:xfrm>
          <a:prstGeom prst="rect">
            <a:avLst/>
          </a:prstGeom>
          <a:ln w="12700">
            <a:miter lim="400000"/>
          </a:ln>
        </p:spPr>
      </p:pic>
      <p:sp>
        <p:nvSpPr>
          <p:cNvPr id="2" name="Content Placeholder 4">
            <a:extLst>
              <a:ext uri="{FF2B5EF4-FFF2-40B4-BE49-F238E27FC236}">
                <a16:creationId xmlns:a16="http://schemas.microsoft.com/office/drawing/2014/main" id="{8E5F930E-4DBF-B19A-46A5-22AE0D10D726}"/>
              </a:ext>
            </a:extLst>
          </p:cNvPr>
          <p:cNvSpPr txBox="1">
            <a:spLocks noGrp="1"/>
          </p:cNvSpPr>
          <p:nvPr>
            <p:ph type="title" idx="4294967295"/>
          </p:nvPr>
        </p:nvSpPr>
        <p:spPr>
          <a:xfrm>
            <a:off x="1366500" y="2851068"/>
            <a:ext cx="4821246" cy="3851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WSU Extension Master Gardener Mission </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Engaging university-trained volunteers to empower and sustain diverse communities with relevant, unbiased, research-based horticulture and environmental stewardship education. </a:t>
            </a:r>
          </a:p>
        </p:txBody>
      </p:sp>
      <p:pic>
        <p:nvPicPr>
          <p:cNvPr id="117" name="image202.png" descr="Healthy people, healthy planet diagram showing our nine program prioritie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402981" y="2346902"/>
            <a:ext cx="3911234" cy="3889023"/>
          </a:xfrm>
          <a:prstGeom prst="rect">
            <a:avLst/>
          </a:prstGeom>
          <a:ln w="12700">
            <a:miter lim="400000"/>
          </a:ln>
        </p:spPr>
      </p:pic>
      <p:pic>
        <p:nvPicPr>
          <p:cNvPr id="3" name="Picture 6">
            <a:extLst>
              <a:ext uri="{FF2B5EF4-FFF2-40B4-BE49-F238E27FC236}">
                <a16:creationId xmlns:a16="http://schemas.microsoft.com/office/drawing/2014/main" id="{E10B12ED-889D-56B8-256C-526B5F31C9E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20055" y="2724072"/>
            <a:ext cx="867691" cy="86769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D881-4292-3942-BA86-91F62FAFA2BA}"/>
              </a:ext>
            </a:extLst>
          </p:cNvPr>
          <p:cNvSpPr>
            <a:spLocks noGrp="1"/>
          </p:cNvSpPr>
          <p:nvPr>
            <p:ph type="ctrTitle"/>
          </p:nvPr>
        </p:nvSpPr>
        <p:spPr>
          <a:xfrm>
            <a:off x="978825" y="427314"/>
            <a:ext cx="3885783" cy="1645921"/>
          </a:xfrm>
        </p:spPr>
        <p:txBody>
          <a:bodyPr lIns="0" rIns="0">
            <a:noAutofit/>
          </a:bodyPr>
          <a:lstStyle/>
          <a:p>
            <a:pPr algn="l"/>
            <a:r>
              <a:rPr lang="en-US" spc="-150" dirty="0">
                <a:solidFill>
                  <a:schemeClr val="tx1">
                    <a:lumMod val="75000"/>
                    <a:lumOff val="25000"/>
                  </a:schemeClr>
                </a:solidFill>
                <a:cs typeface="Calibri" panose="020F0502020204030204" pitchFamily="34" charset="0"/>
              </a:rPr>
              <a:t>Soil</a:t>
            </a:r>
            <a:br>
              <a:rPr lang="en-US" spc="-150" dirty="0">
                <a:solidFill>
                  <a:schemeClr val="tx1">
                    <a:lumMod val="75000"/>
                    <a:lumOff val="25000"/>
                  </a:schemeClr>
                </a:solidFill>
                <a:cs typeface="Calibri" panose="020F0502020204030204" pitchFamily="34" charset="0"/>
              </a:rPr>
            </a:br>
            <a:r>
              <a:rPr lang="en-US" spc="-150" dirty="0">
                <a:solidFill>
                  <a:schemeClr val="tx1">
                    <a:lumMod val="75000"/>
                    <a:lumOff val="25000"/>
                  </a:schemeClr>
                </a:solidFill>
                <a:cs typeface="Calibri" panose="020F0502020204030204" pitchFamily="34" charset="0"/>
              </a:rPr>
              <a:t>Health</a:t>
            </a:r>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071154" y="2109752"/>
            <a:ext cx="365294" cy="4571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pic>
        <p:nvPicPr>
          <p:cNvPr id="14" name="Picture 13">
            <a:extLst>
              <a:ext uri="{FF2B5EF4-FFF2-40B4-BE49-F238E27FC236}">
                <a16:creationId xmlns:a16="http://schemas.microsoft.com/office/drawing/2014/main" id="{6811E352-6A8C-5D45-8A0B-2F04E98EB74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62258" y="219399"/>
            <a:ext cx="729696" cy="729696"/>
          </a:xfrm>
          <a:prstGeom prst="rect">
            <a:avLst/>
          </a:prstGeom>
        </p:spPr>
      </p:pic>
      <p:sp>
        <p:nvSpPr>
          <p:cNvPr id="12" name="Subtitle 2">
            <a:extLst>
              <a:ext uri="{FF2B5EF4-FFF2-40B4-BE49-F238E27FC236}">
                <a16:creationId xmlns:a16="http://schemas.microsoft.com/office/drawing/2014/main" id="{87BF46DB-BF7E-69C9-3C20-8AE78FE409AC}"/>
              </a:ext>
            </a:extLst>
          </p:cNvPr>
          <p:cNvSpPr txBox="1">
            <a:spLocks/>
          </p:cNvSpPr>
          <p:nvPr/>
        </p:nvSpPr>
        <p:spPr>
          <a:xfrm>
            <a:off x="1071154" y="2588842"/>
            <a:ext cx="5387367" cy="1968996"/>
          </a:xfrm>
          <a:prstGeom prst="rect">
            <a:avLst/>
          </a:prstGeom>
        </p:spPr>
        <p:txBody>
          <a:bodyPr/>
          <a:lstStyle>
            <a:lvl1pPr marL="0" indent="-274320" algn="l" defTabSz="457200" rtl="0" eaLnBrk="0" fontAlgn="base" hangingPunct="0">
              <a:lnSpc>
                <a:spcPct val="150000"/>
              </a:lnSpc>
              <a:spcBef>
                <a:spcPts val="240"/>
              </a:spcBef>
              <a:spcAft>
                <a:spcPct val="0"/>
              </a:spcAft>
              <a:buClr>
                <a:srgbClr val="C00000"/>
              </a:buClr>
              <a:buSzPct val="100000"/>
              <a:buFont typeface="Wingdings" pitchFamily="2" charset="2"/>
              <a:buChar char="§"/>
              <a:defRPr lang="en-US" sz="2800" dirty="0">
                <a:solidFill>
                  <a:schemeClr val="bg2">
                    <a:lumMod val="90000"/>
                    <a:lumOff val="10000"/>
                  </a:schemeClr>
                </a:solidFill>
                <a:latin typeface="+mn-lt"/>
                <a:ea typeface="ＭＳ Ｐゴシック" pitchFamily="-110" charset="-128"/>
                <a:cs typeface="ＭＳ Ｐゴシック" pitchFamily="-110" charset="-128"/>
              </a:defRPr>
            </a:lvl1pPr>
            <a:lvl2pPr marL="672783" indent="-365760" algn="l" defTabSz="457200" rtl="0" eaLnBrk="0" fontAlgn="base" hangingPunct="0">
              <a:lnSpc>
                <a:spcPct val="150000"/>
              </a:lnSpc>
              <a:spcBef>
                <a:spcPts val="0"/>
              </a:spcBef>
              <a:spcAft>
                <a:spcPct val="0"/>
              </a:spcAft>
              <a:buClr>
                <a:srgbClr val="C00000"/>
              </a:buClr>
              <a:buSzPct val="100000"/>
              <a:buFont typeface="Arial" panose="020B0604020202020204" pitchFamily="34" charset="0"/>
              <a:buChar char="•"/>
              <a:defRPr lang="en-US" sz="2600" dirty="0">
                <a:solidFill>
                  <a:schemeClr val="bg2">
                    <a:lumMod val="90000"/>
                    <a:lumOff val="10000"/>
                  </a:schemeClr>
                </a:solidFill>
                <a:latin typeface="+mn-lt"/>
                <a:ea typeface="ＭＳ Ｐゴシック" pitchFamily="-110" charset="-128"/>
              </a:defRPr>
            </a:lvl2pPr>
            <a:lvl3pPr marL="935673" indent="-365760" algn="l" defTabSz="457200" rtl="0" eaLnBrk="0" fontAlgn="base" hangingPunct="0">
              <a:lnSpc>
                <a:spcPct val="150000"/>
              </a:lnSpc>
              <a:spcBef>
                <a:spcPts val="0"/>
              </a:spcBef>
              <a:spcAft>
                <a:spcPct val="0"/>
              </a:spcAft>
              <a:buClr>
                <a:srgbClr val="C00000"/>
              </a:buClr>
              <a:buSzPct val="100000"/>
              <a:buFont typeface="Courier New" panose="02070309020205020404" pitchFamily="49" charset="0"/>
              <a:buChar char="o"/>
              <a:defRPr lang="en-US" sz="2400" dirty="0">
                <a:solidFill>
                  <a:schemeClr val="bg2">
                    <a:lumMod val="90000"/>
                    <a:lumOff val="10000"/>
                  </a:schemeClr>
                </a:solidFill>
                <a:latin typeface="+mn-lt"/>
                <a:ea typeface="ＭＳ Ｐゴシック" pitchFamily="-110" charset="-128"/>
              </a:defRPr>
            </a:lvl3pPr>
            <a:lvl4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4pPr>
            <a:lvl5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indent="0">
              <a:lnSpc>
                <a:spcPct val="100000"/>
              </a:lnSpc>
              <a:buNone/>
            </a:pPr>
            <a:r>
              <a:rPr lang="en-US" sz="2400" kern="0" dirty="0">
                <a:solidFill>
                  <a:srgbClr val="626E74"/>
                </a:solidFill>
              </a:rPr>
              <a:t>Encourages building healthy soils to prevent depletion and ensure the long-term viability of local food security &amp; natural resources.</a:t>
            </a:r>
          </a:p>
        </p:txBody>
      </p:sp>
      <p:sp>
        <p:nvSpPr>
          <p:cNvPr id="15" name="Subtitle 2">
            <a:extLst>
              <a:ext uri="{FF2B5EF4-FFF2-40B4-BE49-F238E27FC236}">
                <a16:creationId xmlns:a16="http://schemas.microsoft.com/office/drawing/2014/main" id="{F3B8E3ED-E95A-8FFC-FFB4-65C8519638B6}"/>
              </a:ext>
            </a:extLst>
          </p:cNvPr>
          <p:cNvSpPr txBox="1">
            <a:spLocks/>
          </p:cNvSpPr>
          <p:nvPr/>
        </p:nvSpPr>
        <p:spPr>
          <a:xfrm>
            <a:off x="1071154" y="4175411"/>
            <a:ext cx="4375152" cy="1853967"/>
          </a:xfrm>
          <a:prstGeom prst="rect">
            <a:avLst/>
          </a:prstGeom>
        </p:spPr>
        <p:txBody>
          <a:bodyPr/>
          <a:lstStyle>
            <a:lvl1pPr marL="0" indent="-274320" algn="l" defTabSz="457200" rtl="0" eaLnBrk="0" fontAlgn="base" hangingPunct="0">
              <a:lnSpc>
                <a:spcPct val="150000"/>
              </a:lnSpc>
              <a:spcBef>
                <a:spcPts val="240"/>
              </a:spcBef>
              <a:spcAft>
                <a:spcPct val="0"/>
              </a:spcAft>
              <a:buClr>
                <a:srgbClr val="C00000"/>
              </a:buClr>
              <a:buSzPct val="100000"/>
              <a:buFont typeface="Wingdings" pitchFamily="2" charset="2"/>
              <a:buChar char="§"/>
              <a:defRPr lang="en-US" sz="2800" dirty="0">
                <a:solidFill>
                  <a:schemeClr val="bg2">
                    <a:lumMod val="90000"/>
                    <a:lumOff val="10000"/>
                  </a:schemeClr>
                </a:solidFill>
                <a:latin typeface="+mn-lt"/>
                <a:ea typeface="ＭＳ Ｐゴシック" pitchFamily="-110" charset="-128"/>
                <a:cs typeface="ＭＳ Ｐゴシック" pitchFamily="-110" charset="-128"/>
              </a:defRPr>
            </a:lvl1pPr>
            <a:lvl2pPr marL="672783" indent="-365760" algn="l" defTabSz="457200" rtl="0" eaLnBrk="0" fontAlgn="base" hangingPunct="0">
              <a:lnSpc>
                <a:spcPct val="150000"/>
              </a:lnSpc>
              <a:spcBef>
                <a:spcPts val="0"/>
              </a:spcBef>
              <a:spcAft>
                <a:spcPct val="0"/>
              </a:spcAft>
              <a:buClr>
                <a:srgbClr val="C00000"/>
              </a:buClr>
              <a:buSzPct val="100000"/>
              <a:buFont typeface="Arial" panose="020B0604020202020204" pitchFamily="34" charset="0"/>
              <a:buChar char="•"/>
              <a:defRPr lang="en-US" sz="2600" dirty="0">
                <a:solidFill>
                  <a:schemeClr val="bg2">
                    <a:lumMod val="90000"/>
                    <a:lumOff val="10000"/>
                  </a:schemeClr>
                </a:solidFill>
                <a:latin typeface="+mn-lt"/>
                <a:ea typeface="ＭＳ Ｐゴシック" pitchFamily="-110" charset="-128"/>
              </a:defRPr>
            </a:lvl2pPr>
            <a:lvl3pPr marL="935673" indent="-365760" algn="l" defTabSz="457200" rtl="0" eaLnBrk="0" fontAlgn="base" hangingPunct="0">
              <a:lnSpc>
                <a:spcPct val="150000"/>
              </a:lnSpc>
              <a:spcBef>
                <a:spcPts val="0"/>
              </a:spcBef>
              <a:spcAft>
                <a:spcPct val="0"/>
              </a:spcAft>
              <a:buClr>
                <a:srgbClr val="C00000"/>
              </a:buClr>
              <a:buSzPct val="100000"/>
              <a:buFont typeface="Courier New" panose="02070309020205020404" pitchFamily="49" charset="0"/>
              <a:buChar char="o"/>
              <a:defRPr lang="en-US" sz="2400" dirty="0">
                <a:solidFill>
                  <a:schemeClr val="bg2">
                    <a:lumMod val="90000"/>
                    <a:lumOff val="10000"/>
                  </a:schemeClr>
                </a:solidFill>
                <a:latin typeface="+mn-lt"/>
                <a:ea typeface="ＭＳ Ｐゴシック" pitchFamily="-110" charset="-128"/>
              </a:defRPr>
            </a:lvl3pPr>
            <a:lvl4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4pPr>
            <a:lvl5pPr marL="569913" indent="-342900" algn="l" defTabSz="457200" rtl="0" eaLnBrk="0" fontAlgn="base" hangingPunct="0">
              <a:lnSpc>
                <a:spcPct val="150000"/>
              </a:lnSpc>
              <a:spcBef>
                <a:spcPct val="10000"/>
              </a:spcBef>
              <a:spcAft>
                <a:spcPct val="0"/>
              </a:spcAft>
              <a:buClr>
                <a:srgbClr val="C00000"/>
              </a:buClr>
              <a:buSzPct val="100000"/>
              <a:buFont typeface="Arial" panose="020B0604020202020204" pitchFamily="34" charset="0"/>
              <a:buChar char="•"/>
              <a:defRPr lang="en-US" sz="2200" dirty="0">
                <a:solidFill>
                  <a:schemeClr val="bg2">
                    <a:lumMod val="90000"/>
                    <a:lumOff val="10000"/>
                  </a:schemeClr>
                </a:solidFill>
                <a:latin typeface="+mn-lt"/>
                <a:ea typeface="ＭＳ Ｐゴシック" pitchFamily="-110" charset="-128"/>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342900" indent="-342900"/>
            <a:r>
              <a:rPr lang="en-US" sz="2400" kern="0" dirty="0">
                <a:solidFill>
                  <a:srgbClr val="626E74"/>
                </a:solidFill>
              </a:rPr>
              <a:t>Importance of healthy soils</a:t>
            </a:r>
          </a:p>
          <a:p>
            <a:pPr marL="342900" indent="-342900"/>
            <a:r>
              <a:rPr lang="en-US" sz="2400" kern="0" dirty="0">
                <a:solidFill>
                  <a:srgbClr val="626E74"/>
                </a:solidFill>
              </a:rPr>
              <a:t>We all have a role to play</a:t>
            </a:r>
          </a:p>
          <a:p>
            <a:pPr marL="342900" indent="-342900"/>
            <a:r>
              <a:rPr lang="en-US" sz="2400" kern="0" dirty="0">
                <a:solidFill>
                  <a:srgbClr val="626E74"/>
                </a:solidFill>
              </a:rPr>
              <a:t>Techniques for preserving and improving soil</a:t>
            </a:r>
          </a:p>
        </p:txBody>
      </p:sp>
      <p:pic>
        <p:nvPicPr>
          <p:cNvPr id="3" name="Picture 2" descr="Gloved hands holding a seedling.">
            <a:extLst>
              <a:ext uri="{FF2B5EF4-FFF2-40B4-BE49-F238E27FC236}">
                <a16:creationId xmlns:a16="http://schemas.microsoft.com/office/drawing/2014/main" id="{09F61BB8-2311-63CC-0129-D0A9A6EE912C}"/>
              </a:ext>
            </a:extLst>
          </p:cNvPr>
          <p:cNvPicPr>
            <a:picLocks noChangeAspect="1"/>
          </p:cNvPicPr>
          <p:nvPr/>
        </p:nvPicPr>
        <p:blipFill>
          <a:blip r:embed="rId6"/>
          <a:stretch>
            <a:fillRect/>
          </a:stretch>
        </p:blipFill>
        <p:spPr>
          <a:xfrm>
            <a:off x="7009951" y="0"/>
            <a:ext cx="5182049" cy="6767147"/>
          </a:xfrm>
          <a:prstGeom prst="rect">
            <a:avLst/>
          </a:prstGeom>
        </p:spPr>
      </p:pic>
      <p:sp>
        <p:nvSpPr>
          <p:cNvPr id="5" name="TextBox 4">
            <a:extLst>
              <a:ext uri="{FF2B5EF4-FFF2-40B4-BE49-F238E27FC236}">
                <a16:creationId xmlns:a16="http://schemas.microsoft.com/office/drawing/2014/main" id="{76D3645F-9143-E715-290F-7B7C106E7A65}"/>
              </a:ext>
            </a:extLst>
          </p:cNvPr>
          <p:cNvSpPr txBox="1"/>
          <p:nvPr/>
        </p:nvSpPr>
        <p:spPr>
          <a:xfrm>
            <a:off x="7285939" y="6439015"/>
            <a:ext cx="2538374" cy="253916"/>
          </a:xfrm>
          <a:prstGeom prst="rect">
            <a:avLst/>
          </a:prstGeom>
          <a:noFill/>
        </p:spPr>
        <p:txBody>
          <a:bodyPr wrap="square" rtlCol="0">
            <a:spAutoFit/>
          </a:bodyPr>
          <a:lstStyle/>
          <a:p>
            <a:r>
              <a:rPr lang="en-US" sz="1050" dirty="0">
                <a:solidFill>
                  <a:schemeClr val="bg1">
                    <a:lumMod val="95000"/>
                  </a:schemeClr>
                </a:solidFill>
              </a:rPr>
              <a:t>Photo: Deposit Photos</a:t>
            </a:r>
          </a:p>
        </p:txBody>
      </p:sp>
    </p:spTree>
    <p:extLst>
      <p:ext uri="{BB962C8B-B14F-4D97-AF65-F5344CB8AC3E}">
        <p14:creationId xmlns:p14="http://schemas.microsoft.com/office/powerpoint/2010/main" val="73068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757"/>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1DDECF7-01EB-D042-AD66-4099B694EFAD}"/>
              </a:ext>
              <a:ext uri="{C183D7F6-B498-43B3-948B-1728B52AA6E4}">
                <adec:decorative xmlns:adec="http://schemas.microsoft.com/office/drawing/2017/decorative" val="1"/>
              </a:ext>
            </a:extLst>
          </p:cNvPr>
          <p:cNvSpPr/>
          <p:nvPr/>
        </p:nvSpPr>
        <p:spPr>
          <a:xfrm>
            <a:off x="896112" y="996696"/>
            <a:ext cx="7287768" cy="3377794"/>
          </a:xfrm>
          <a:prstGeom prst="rect">
            <a:avLst/>
          </a:prstGeom>
          <a:solidFill>
            <a:schemeClr val="bg1">
              <a:lumMod val="85000"/>
              <a:alpha val="5042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08752B-3956-1B49-A67C-A87B88B39B90}"/>
              </a:ext>
              <a:ext uri="{C183D7F6-B498-43B3-948B-1728B52AA6E4}">
                <adec:decorative xmlns:adec="http://schemas.microsoft.com/office/drawing/2017/decorative" val="1"/>
              </a:ext>
            </a:extLst>
          </p:cNvPr>
          <p:cNvSpPr/>
          <p:nvPr/>
        </p:nvSpPr>
        <p:spPr>
          <a:xfrm>
            <a:off x="1371600" y="2435095"/>
            <a:ext cx="365294" cy="4571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          </a:t>
            </a:r>
          </a:p>
        </p:txBody>
      </p:sp>
      <p:sp>
        <p:nvSpPr>
          <p:cNvPr id="17" name="Rectangle 16">
            <a:extLst>
              <a:ext uri="{FF2B5EF4-FFF2-40B4-BE49-F238E27FC236}">
                <a16:creationId xmlns:a16="http://schemas.microsoft.com/office/drawing/2014/main" id="{70F7E6AC-97FC-6E49-9ACF-6E888FCD97C6}"/>
              </a:ext>
              <a:ext uri="{C183D7F6-B498-43B3-948B-1728B52AA6E4}">
                <adec:decorative xmlns:adec="http://schemas.microsoft.com/office/drawing/2017/decorative" val="1"/>
              </a:ext>
            </a:extLst>
          </p:cNvPr>
          <p:cNvSpPr/>
          <p:nvPr/>
        </p:nvSpPr>
        <p:spPr>
          <a:xfrm>
            <a:off x="896112" y="996696"/>
            <a:ext cx="7287768" cy="77836"/>
          </a:xfrm>
          <a:prstGeom prst="rect">
            <a:avLst/>
          </a:prstGeom>
          <a:blipFill>
            <a:blip r:embed="rId6" cstate="screen">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B269A0D-CA84-6A4E-A7B1-38A366A0CA43}"/>
              </a:ext>
              <a:ext uri="{C183D7F6-B498-43B3-948B-1728B52AA6E4}">
                <adec:decorative xmlns:adec="http://schemas.microsoft.com/office/drawing/2017/decorative" val="1"/>
              </a:ext>
            </a:extLst>
          </p:cNvPr>
          <p:cNvPicPr>
            <a:picLocks noChangeAspect="1"/>
          </p:cNvPicPr>
          <p:nvPr/>
        </p:nvPicPr>
        <p:blipFill>
          <a:blip r:embed="rId7" cstate="screen">
            <a:alphaModFix amt="70000"/>
            <a:extLst>
              <a:ext uri="{28A0092B-C50C-407E-A947-70E740481C1C}">
                <a14:useLocalDpi xmlns:a14="http://schemas.microsoft.com/office/drawing/2010/main"/>
              </a:ext>
            </a:extLst>
          </a:blip>
          <a:stretch>
            <a:fillRect/>
          </a:stretch>
        </p:blipFill>
        <p:spPr>
          <a:xfrm>
            <a:off x="11319634" y="136186"/>
            <a:ext cx="729696" cy="729696"/>
          </a:xfrm>
          <a:prstGeom prst="rect">
            <a:avLst/>
          </a:prstGeom>
        </p:spPr>
      </p:pic>
      <p:sp>
        <p:nvSpPr>
          <p:cNvPr id="9" name="Title 1">
            <a:extLst>
              <a:ext uri="{FF2B5EF4-FFF2-40B4-BE49-F238E27FC236}">
                <a16:creationId xmlns:a16="http://schemas.microsoft.com/office/drawing/2014/main" id="{949F159B-67C1-C41B-99E9-CDDB0C8A6A47}"/>
              </a:ext>
            </a:extLst>
          </p:cNvPr>
          <p:cNvSpPr>
            <a:spLocks noGrp="1"/>
          </p:cNvSpPr>
          <p:nvPr>
            <p:ph type="ctrTitle"/>
          </p:nvPr>
        </p:nvSpPr>
        <p:spPr>
          <a:xfrm>
            <a:off x="1371600" y="1580579"/>
            <a:ext cx="4882896" cy="737583"/>
          </a:xfrm>
        </p:spPr>
        <p:txBody>
          <a:bodyPr lIns="0" rIns="0">
            <a:noAutofit/>
          </a:bodyPr>
          <a:lstStyle/>
          <a:p>
            <a:pPr algn="l"/>
            <a:r>
              <a:rPr lang="en-US" sz="2800" b="0" i="0" dirty="0">
                <a:solidFill>
                  <a:srgbClr val="000000"/>
                </a:solidFill>
                <a:effectLst/>
              </a:rPr>
              <a:t>Thank you for attending today’s educational event!</a:t>
            </a:r>
            <a:endParaRPr lang="en-US" sz="2800" b="1" spc="-150" dirty="0">
              <a:solidFill>
                <a:schemeClr val="tx1">
                  <a:lumMod val="75000"/>
                  <a:lumOff val="25000"/>
                </a:schemeClr>
              </a:solidFill>
              <a:cs typeface="Calibri" panose="020F0502020204030204" pitchFamily="34" charset="0"/>
            </a:endParaRPr>
          </a:p>
        </p:txBody>
      </p:sp>
      <p:sp>
        <p:nvSpPr>
          <p:cNvPr id="10" name="Subtitle 2">
            <a:extLst>
              <a:ext uri="{FF2B5EF4-FFF2-40B4-BE49-F238E27FC236}">
                <a16:creationId xmlns:a16="http://schemas.microsoft.com/office/drawing/2014/main" id="{8627FB9D-64BE-CCDE-3BBC-FAE3E8D5528D}"/>
              </a:ext>
            </a:extLst>
          </p:cNvPr>
          <p:cNvSpPr txBox="1">
            <a:spLocks/>
          </p:cNvSpPr>
          <p:nvPr/>
        </p:nvSpPr>
        <p:spPr>
          <a:xfrm>
            <a:off x="1371600" y="2989896"/>
            <a:ext cx="4882896" cy="2007846"/>
          </a:xfrm>
          <a:prstGeom prst="rect">
            <a:avLst/>
          </a:prstGeom>
        </p:spPr>
        <p:txBody>
          <a:bodyPr vert="horz" lIns="0" tIns="45720" rIns="91440" bIns="45720" numCol="1" spcCol="36576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ea typeface="+mn-ea"/>
                <a:cs typeface="+mn-cs"/>
              </a:rPr>
              <a:t>Help us better serve your needs. Please tell us how we did by taking this short survey.</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lumMod val="65000"/>
                  <a:lumOff val="35000"/>
                </a:prstClr>
              </a:solidFill>
              <a:effectLst/>
              <a:uLnTx/>
              <a:uFillTx/>
              <a:ea typeface="+mn-ea"/>
              <a:cs typeface="+mn-cs"/>
            </a:endParaRPr>
          </a:p>
        </p:txBody>
      </p:sp>
      <p:pic>
        <p:nvPicPr>
          <p:cNvPr id="5" name="Picture 4" descr="QR code to soil health survey">
            <a:extLst>
              <a:ext uri="{FF2B5EF4-FFF2-40B4-BE49-F238E27FC236}">
                <a16:creationId xmlns:a16="http://schemas.microsoft.com/office/drawing/2014/main" id="{79A35745-2ADC-8F93-1D10-23438D1C1A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9772" y="4529329"/>
            <a:ext cx="1605686" cy="1605686"/>
          </a:xfrm>
          <a:prstGeom prst="rect">
            <a:avLst/>
          </a:prstGeom>
        </p:spPr>
      </p:pic>
      <p:sp>
        <p:nvSpPr>
          <p:cNvPr id="12" name="TextBox 11">
            <a:extLst>
              <a:ext uri="{FF2B5EF4-FFF2-40B4-BE49-F238E27FC236}">
                <a16:creationId xmlns:a16="http://schemas.microsoft.com/office/drawing/2014/main" id="{B8AC0367-6468-305A-8779-FEAED71FCA57}"/>
              </a:ext>
            </a:extLst>
          </p:cNvPr>
          <p:cNvSpPr txBox="1"/>
          <p:nvPr/>
        </p:nvSpPr>
        <p:spPr>
          <a:xfrm>
            <a:off x="3839156" y="5182392"/>
            <a:ext cx="48306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https://bit.ly/EMGsoil</a:t>
            </a:r>
          </a:p>
        </p:txBody>
      </p:sp>
      <p:pic>
        <p:nvPicPr>
          <p:cNvPr id="4" name="Picture 3" descr="Vegetable scraps being added to compost bin">
            <a:extLst>
              <a:ext uri="{FF2B5EF4-FFF2-40B4-BE49-F238E27FC236}">
                <a16:creationId xmlns:a16="http://schemas.microsoft.com/office/drawing/2014/main" id="{B2CBA812-B778-4C97-CC4F-442981672D7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729984" y="3429000"/>
            <a:ext cx="5010912" cy="2828214"/>
          </a:xfrm>
          <a:prstGeom prst="rect">
            <a:avLst/>
          </a:prstGeom>
        </p:spPr>
      </p:pic>
      <p:sp>
        <p:nvSpPr>
          <p:cNvPr id="2" name="TextBox 1">
            <a:extLst>
              <a:ext uri="{FF2B5EF4-FFF2-40B4-BE49-F238E27FC236}">
                <a16:creationId xmlns:a16="http://schemas.microsoft.com/office/drawing/2014/main" id="{83DACB6B-E78A-5001-A1CD-DDB68B5E78F1}"/>
              </a:ext>
            </a:extLst>
          </p:cNvPr>
          <p:cNvSpPr txBox="1"/>
          <p:nvPr/>
        </p:nvSpPr>
        <p:spPr>
          <a:xfrm>
            <a:off x="7000646" y="6001197"/>
            <a:ext cx="2538374" cy="253916"/>
          </a:xfrm>
          <a:prstGeom prst="rect">
            <a:avLst/>
          </a:prstGeom>
          <a:noFill/>
        </p:spPr>
        <p:txBody>
          <a:bodyPr wrap="square" rtlCol="0">
            <a:spAutoFit/>
          </a:bodyPr>
          <a:lstStyle/>
          <a:p>
            <a:r>
              <a:rPr lang="en-US" sz="1050" dirty="0">
                <a:solidFill>
                  <a:schemeClr val="bg1">
                    <a:lumMod val="95000"/>
                  </a:schemeClr>
                </a:solidFill>
              </a:rPr>
              <a:t>Photo: Deposit Photos</a:t>
            </a:r>
          </a:p>
        </p:txBody>
      </p:sp>
    </p:spTree>
    <p:extLst>
      <p:ext uri="{BB962C8B-B14F-4D97-AF65-F5344CB8AC3E}">
        <p14:creationId xmlns:p14="http://schemas.microsoft.com/office/powerpoint/2010/main" val="2774942781"/>
      </p:ext>
    </p:extLst>
  </p:cSld>
  <p:clrMapOvr>
    <a:masterClrMapping/>
  </p:clrMapOvr>
</p:sld>
</file>

<file path=ppt/theme/theme1.xml><?xml version="1.0" encoding="utf-8"?>
<a:theme xmlns:a="http://schemas.openxmlformats.org/drawingml/2006/main" name="Office Theme">
  <a:themeElements>
    <a:clrScheme name="WSU Branded Theme">
      <a:dk1>
        <a:sysClr val="windowText" lastClr="000000"/>
      </a:dk1>
      <a:lt1>
        <a:sysClr val="window" lastClr="FFFFFF"/>
      </a:lt1>
      <a:dk2>
        <a:srgbClr val="4D4D4D"/>
      </a:dk2>
      <a:lt2>
        <a:srgbClr val="E7E6E6"/>
      </a:lt2>
      <a:accent1>
        <a:srgbClr val="A60F2D"/>
      </a:accent1>
      <a:accent2>
        <a:srgbClr val="CA1237"/>
      </a:accent2>
      <a:accent3>
        <a:srgbClr val="E16727"/>
      </a:accent3>
      <a:accent4>
        <a:srgbClr val="F3E700"/>
      </a:accent4>
      <a:accent5>
        <a:srgbClr val="AADC24"/>
      </a:accent5>
      <a:accent6>
        <a:srgbClr val="5BC3F5"/>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SU Branded Theme">
      <a:dk1>
        <a:sysClr val="windowText" lastClr="000000"/>
      </a:dk1>
      <a:lt1>
        <a:sysClr val="window" lastClr="FFFFFF"/>
      </a:lt1>
      <a:dk2>
        <a:srgbClr val="4D4D4D"/>
      </a:dk2>
      <a:lt2>
        <a:srgbClr val="E7E6E6"/>
      </a:lt2>
      <a:accent1>
        <a:srgbClr val="A60F2D"/>
      </a:accent1>
      <a:accent2>
        <a:srgbClr val="CA1237"/>
      </a:accent2>
      <a:accent3>
        <a:srgbClr val="E16727"/>
      </a:accent3>
      <a:accent4>
        <a:srgbClr val="F3E700"/>
      </a:accent4>
      <a:accent5>
        <a:srgbClr val="AADC24"/>
      </a:accent5>
      <a:accent6>
        <a:srgbClr val="5BC3F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WSU Branded Theme">
      <a:dk1>
        <a:sysClr val="windowText" lastClr="000000"/>
      </a:dk1>
      <a:lt1>
        <a:sysClr val="window" lastClr="FFFFFF"/>
      </a:lt1>
      <a:dk2>
        <a:srgbClr val="4D4D4D"/>
      </a:dk2>
      <a:lt2>
        <a:srgbClr val="E7E6E6"/>
      </a:lt2>
      <a:accent1>
        <a:srgbClr val="A60F2D"/>
      </a:accent1>
      <a:accent2>
        <a:srgbClr val="CA1237"/>
      </a:accent2>
      <a:accent3>
        <a:srgbClr val="E16727"/>
      </a:accent3>
      <a:accent4>
        <a:srgbClr val="F3E700"/>
      </a:accent4>
      <a:accent5>
        <a:srgbClr val="AADC24"/>
      </a:accent5>
      <a:accent6>
        <a:srgbClr val="5BC3F5"/>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D62069201BCD4E8A2E8D9868A812E3" ma:contentTypeVersion="12" ma:contentTypeDescription="Create a new document." ma:contentTypeScope="" ma:versionID="38e72306f2b067afefe1c702f5abeab4">
  <xsd:schema xmlns:xsd="http://www.w3.org/2001/XMLSchema" xmlns:xs="http://www.w3.org/2001/XMLSchema" xmlns:p="http://schemas.microsoft.com/office/2006/metadata/properties" xmlns:ns2="8cc07336-8e74-4818-85e4-dd41b4bfb7b4" xmlns:ns3="45b28c5f-57ab-4bd1-88e1-f0a7360182d1" targetNamespace="http://schemas.microsoft.com/office/2006/metadata/properties" ma:root="true" ma:fieldsID="0f7ce5fd7c119c6d09d844946a89297d" ns2:_="" ns3:_="">
    <xsd:import namespace="8cc07336-8e74-4818-85e4-dd41b4bfb7b4"/>
    <xsd:import namespace="45b28c5f-57ab-4bd1-88e1-f0a7360182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07336-8e74-4818-85e4-dd41b4bfb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b28c5f-57ab-4bd1-88e1-f0a7360182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263F0A-4BD0-45A5-ADFD-35E0860554C3}">
  <ds:schemaRefs>
    <ds:schemaRef ds:uri="http://schemas.microsoft.com/sharepoint/v3/contenttype/forms"/>
  </ds:schemaRefs>
</ds:datastoreItem>
</file>

<file path=customXml/itemProps2.xml><?xml version="1.0" encoding="utf-8"?>
<ds:datastoreItem xmlns:ds="http://schemas.openxmlformats.org/officeDocument/2006/customXml" ds:itemID="{D69D14A1-57A7-4DE2-B02B-1E93B7036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c07336-8e74-4818-85e4-dd41b4bfb7b4"/>
    <ds:schemaRef ds:uri="45b28c5f-57ab-4bd1-88e1-f0a736018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84D2E9-1AB1-4A1E-9CA6-7938E8650714}">
  <ds:schemaRefs>
    <ds:schemaRef ds:uri="http://purl.org/dc/terms/"/>
    <ds:schemaRef ds:uri="http://www.w3.org/XML/1998/namespace"/>
    <ds:schemaRef ds:uri="http://schemas.microsoft.com/office/infopath/2007/PartnerControls"/>
    <ds:schemaRef ds:uri="45b28c5f-57ab-4bd1-88e1-f0a7360182d1"/>
    <ds:schemaRef ds:uri="8cc07336-8e74-4818-85e4-dd41b4bfb7b4"/>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7379</TotalTime>
  <Words>1481</Words>
  <Application>Microsoft Office PowerPoint</Application>
  <PresentationFormat>Widescreen</PresentationFormat>
  <Paragraphs>132</Paragraphs>
  <Slides>10</Slides>
  <Notes>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10</vt:i4>
      </vt:variant>
    </vt:vector>
  </HeadingPairs>
  <TitlesOfParts>
    <vt:vector size="25" baseType="lpstr">
      <vt:lpstr>Helvetica</vt:lpstr>
      <vt:lpstr>Wingdings</vt:lpstr>
      <vt:lpstr>Symbol</vt:lpstr>
      <vt:lpstr>Montserrat</vt:lpstr>
      <vt:lpstr>Courier New</vt:lpstr>
      <vt:lpstr>Arial</vt:lpstr>
      <vt:lpstr>Calibri</vt:lpstr>
      <vt:lpstr>Corbel</vt:lpstr>
      <vt:lpstr>Aptos</vt:lpstr>
      <vt:lpstr>Open Sans</vt:lpstr>
      <vt:lpstr>Office Theme</vt:lpstr>
      <vt:lpstr>1_Office Theme</vt:lpstr>
      <vt:lpstr>3_Office Theme</vt:lpstr>
      <vt:lpstr>2_Office Theme</vt:lpstr>
      <vt:lpstr>4_Office Theme</vt:lpstr>
      <vt:lpstr>RESOURCES FOR YOUR SLIDE SHOW  Delete the first two resource slides when your document is finished.</vt:lpstr>
      <vt:lpstr>Reduce the file size of your PowerPoint presentations</vt:lpstr>
      <vt:lpstr>Step-by-Step Guide to Checking Accessibility in PowerPoint</vt:lpstr>
      <vt:lpstr>Title</vt:lpstr>
      <vt:lpstr>Extension is for everyone!</vt:lpstr>
      <vt:lpstr>Resilient Washington</vt:lpstr>
      <vt:lpstr>WSU Extension Master Gardener Mission   Engaging university-trained volunteers to empower and sustain diverse communities with relevant, unbiased, research-based horticulture and environmental stewardship education. </vt:lpstr>
      <vt:lpstr>Soil Health</vt:lpstr>
      <vt:lpstr>Thank you for attending today’s educational event!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Charles</dc:creator>
  <cp:lastModifiedBy>Debra Benbow</cp:lastModifiedBy>
  <cp:revision>197</cp:revision>
  <dcterms:created xsi:type="dcterms:W3CDTF">2021-09-07T17:43:47Z</dcterms:created>
  <dcterms:modified xsi:type="dcterms:W3CDTF">2024-11-19T19:36:10Z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0x01010083D62069201BCD4E8A2E8D9868A812E3</vt:lpwstr>
  </property>
</Properties>
</file>