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7" r:id="rId2"/>
    <p:sldMasterId id="2147483666" r:id="rId3"/>
  </p:sldMasterIdLst>
  <p:notesMasterIdLst>
    <p:notesMasterId r:id="rId49"/>
  </p:notesMasterIdLst>
  <p:sldIdLst>
    <p:sldId id="256" r:id="rId4"/>
    <p:sldId id="299" r:id="rId5"/>
    <p:sldId id="300"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x="12192000" cy="6858000"/>
  <p:notesSz cx="6858000" cy="9144000"/>
  <p:embeddedFontLst>
    <p:embeddedFont>
      <p:font typeface="Corbel" panose="020B0503020204020204" pitchFamily="34" charset="0"/>
      <p:regular r:id="rId50"/>
      <p:bold r:id="rId51"/>
      <p:italic r:id="rId52"/>
      <p:boldItalic r:id="rId53"/>
    </p:embeddedFont>
    <p:embeddedFont>
      <p:font typeface="Helvetica" panose="020B0604020202020204" charset="0"/>
      <p:regular r:id="rId54"/>
      <p:bold r:id="rId55"/>
      <p:italic r:id="rId56"/>
      <p:boldItalic r:id="rId57"/>
    </p:embeddedFont>
    <p:embeddedFont>
      <p:font typeface="Montserrat" panose="00000500000000000000" pitchFamily="50" charset="0"/>
      <p:regular r:id="rId58"/>
      <p:bold r:id="rId59"/>
    </p:embeddedFont>
    <p:embeddedFont>
      <p:font typeface="Open Sans" panose="020B0606030504020204" pitchFamily="34" charset="0"/>
      <p:regular r:id="rId60"/>
      <p:bold r:id="rId61"/>
      <p:italic r:id="rId62"/>
      <p:boldItalic r:id="rId63"/>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F2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8" autoAdjust="0"/>
    <p:restoredTop sz="86416" autoAdjust="0"/>
  </p:normalViewPr>
  <p:slideViewPr>
    <p:cSldViewPr snapToGrid="0">
      <p:cViewPr varScale="1">
        <p:scale>
          <a:sx n="78" d="100"/>
          <a:sy n="78" d="100"/>
        </p:scale>
        <p:origin x="60" y="4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1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0.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1143000" y="685800"/>
            <a:ext cx="4572000" cy="3429000"/>
          </a:xfrm>
          <a:prstGeom prst="rect">
            <a:avLst/>
          </a:prstGeom>
        </p:spPr>
        <p:txBody>
          <a:bodyPr/>
          <a:lstStyle/>
          <a:p>
            <a:endParaRPr/>
          </a:p>
        </p:txBody>
      </p:sp>
      <p:sp>
        <p:nvSpPr>
          <p:cNvPr id="85" name="Shape 8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7646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381000" y="685800"/>
            <a:ext cx="6096000" cy="3429000"/>
          </a:xfrm>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r>
              <a:t>USDA has just updated the plant hardiness zones to adjust for climate change. One can see the colder regions (purple, dark blue) are smaller and the warmer regions (tan, brown) are larger.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xfrm>
            <a:off x="381000" y="685800"/>
            <a:ext cx="6096000" cy="3429000"/>
          </a:xfrm>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p>
            <a:r>
              <a:t>The light brown areas of the map show areas of the country that have increased temperatures averaging 5 degrees. This is affecting much of the southeast, east and a little less in the northwest. The few green areas show a decrease in average temperatures by 5 degrees, but this may be due to modeling methods. It is the vast brown areas that should concern us. Changes in climate can decrease the quality of nectar for some species. Also, stressed plants can change their scent, which will confuse some pollinators who use chemical cues rather than color or flower shape to guide them the nectar.</a:t>
            </a:r>
          </a:p>
          <a:p>
            <a:endParaRPr/>
          </a:p>
          <a:p>
            <a:r>
              <a:t>On the plus side, an increase in temperature allows PNW gardeners to grow new flower species/varieties which may attract a wider range of pollinators or benefit the pollinators we already have.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381000" y="685800"/>
            <a:ext cx="6096000" cy="342900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r>
              <a:t>Washington State plant hardiness map updated 2023. I used to consider myself in Clark County at 700’ elevation to be in zone 7b or 8a in a mild winter. I used to regularly lose zone 8 plants. Now I’m thinking I can give some zone 8 plants another try. The gardener part of me is thrilled to have new options for my plant palette, but the environmentalist part of me worries about all the other consequences that will affect not only pollinators, but other wildlife, plant life, food production, etc.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381000" y="685800"/>
            <a:ext cx="6096000" cy="34290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t>How is it that a few degrees can affect something as little as a bee or butterfly? It is more than a slightly warmer climate. Our seasons are shifting also. Plants and insects evolved to emerge at the same time for their mutual benefit. But now plants are blooming sooner so a butterfly that depended on that specific flower is now emerging from its cocoon and the flower is done. No food for the butterfly! The butterflies may eventually change their timing but in the meantime their population will suffer. Drought stricken plants produce less nectar so there are fewer calories for the pollinators. Extreme weather events, like heavy rain, make it difficult for the pollinators to move around so it is harder to get to their food sources. When you live on nectar, you need to visit a lot of flowers!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xfrm>
            <a:off x="381000" y="685800"/>
            <a:ext cx="6096000" cy="3429000"/>
          </a:xfrm>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r>
              <a:t>Detailed experimental studies of the effects of drought conditions on flowers quantify that while plants may produce the same number and size of flowers, the nectar production of individual flowers is dramatically reduced. The sugar content, which is what the pollinator insects need, is cut almost in half. Some plants emit more floral scent when drought stressed while some produce more floral scent. It is unknown if the scent difference affects bee visits, but it was observed that some bee species changed their visitation between drought stressed and unstressed flowers in a controlled environment.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a:spLocks noGrp="1" noRot="1" noChangeAspect="1"/>
          </p:cNvSpPr>
          <p:nvPr>
            <p:ph type="sldImg"/>
          </p:nvPr>
        </p:nvSpPr>
        <p:spPr>
          <a:xfrm>
            <a:off x="381000" y="685800"/>
            <a:ext cx="6096000" cy="3429000"/>
          </a:xfrm>
          <a:prstGeom prst="rect">
            <a:avLst/>
          </a:prstGeom>
        </p:spPr>
        <p:txBody>
          <a:bodyPr/>
          <a:lstStyle/>
          <a:p>
            <a:endParaRPr/>
          </a:p>
        </p:txBody>
      </p:sp>
      <p:sp>
        <p:nvSpPr>
          <p:cNvPr id="273" name="Shape 273"/>
          <p:cNvSpPr>
            <a:spLocks noGrp="1"/>
          </p:cNvSpPr>
          <p:nvPr>
            <p:ph type="body" sz="quarter" idx="1"/>
          </p:nvPr>
        </p:nvSpPr>
        <p:spPr>
          <a:prstGeom prst="rect">
            <a:avLst/>
          </a:prstGeom>
        </p:spPr>
        <p:txBody>
          <a:bodyPr/>
          <a:lstStyle/>
          <a:p>
            <a:r>
              <a:t>I know – a lot of people are not fond of bugs. But since you are here, I will assume you like them. Even for those who don’t like bugs, I bet they do like to eat. Looking at crop productions world wide and those that depend on pollinators, it is determined that every third bite of our food depended on those pollinators. That number probably goes up for vegetarians.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t>Flowers on all plants, both food producing and ornamentals, are important to produce seeds that become the fruit we eat. The female pistil is usually in the center of the flower with a sticky stigma at the top. The female style is a long tubular structure that leads to the ovary, which contains the eggs cells (ovules). The male anther produces pollen, which are the male reproductive cells. The male filament simply holds up the anther. The petals attract the pollinators.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xfrm>
            <a:off x="381000" y="685800"/>
            <a:ext cx="6096000" cy="3429000"/>
          </a:xfrm>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r>
              <a:t>As the pollinator insect flits from flower to flower (attracted by the flower petals), they are gathering pollen. When they visit another flower, some of that pollen is deposited on the stigma, which is sticky. That pollen containing male cells travels down the style into the ovary where the female egg cells (ovules) are waiting. The ovules become fertilized and become the seed.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noRot="1" noChangeAspect="1"/>
          </p:cNvSpPr>
          <p:nvPr>
            <p:ph type="sldImg"/>
          </p:nvPr>
        </p:nvSpPr>
        <p:spPr>
          <a:xfrm>
            <a:off x="381000" y="685800"/>
            <a:ext cx="6096000" cy="3429000"/>
          </a:xfrm>
          <a:prstGeom prst="rect">
            <a:avLst/>
          </a:prstGeom>
        </p:spPr>
        <p:txBody>
          <a:bodyPr/>
          <a:lstStyle/>
          <a:p>
            <a:endParaRPr/>
          </a:p>
        </p:txBody>
      </p:sp>
      <p:sp>
        <p:nvSpPr>
          <p:cNvPr id="314" name="Shape 314"/>
          <p:cNvSpPr>
            <a:spLocks noGrp="1"/>
          </p:cNvSpPr>
          <p:nvPr>
            <p:ph type="body" sz="quarter" idx="1"/>
          </p:nvPr>
        </p:nvSpPr>
        <p:spPr>
          <a:prstGeom prst="rect">
            <a:avLst/>
          </a:prstGeom>
        </p:spPr>
        <p:txBody>
          <a:bodyPr/>
          <a:lstStyle/>
          <a:p>
            <a:r>
              <a:t>Pollinators have co-evolved with plants for the specific purposes of feeding the pollinator and pollinating the plant. Open flowers with easy landing pads attract beetles, which are not agile in flight, and non-hovering pollinators. Plants with long nectar spurs (like the mint family) attract butterflies and hummingbirds, which have a long proboscis. Visual cues (color, ultraviolet reflectance) also play a role.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noRot="1" noChangeAspect="1"/>
          </p:cNvSpPr>
          <p:nvPr>
            <p:ph type="sldImg"/>
          </p:nvPr>
        </p:nvSpPr>
        <p:spPr>
          <a:xfrm>
            <a:off x="381000" y="685800"/>
            <a:ext cx="6096000" cy="3429000"/>
          </a:xfrm>
          <a:prstGeom prst="rect">
            <a:avLst/>
          </a:prstGeom>
        </p:spPr>
        <p:txBody>
          <a:bodyPr/>
          <a:lstStyle/>
          <a:p>
            <a:endParaRPr/>
          </a:p>
        </p:txBody>
      </p:sp>
      <p:sp>
        <p:nvSpPr>
          <p:cNvPr id="327" name="Shape 327"/>
          <p:cNvSpPr>
            <a:spLocks noGrp="1"/>
          </p:cNvSpPr>
          <p:nvPr>
            <p:ph type="body" sz="quarter" idx="1"/>
          </p:nvPr>
        </p:nvSpPr>
        <p:spPr>
          <a:prstGeom prst="rect">
            <a:avLst/>
          </a:prstGeom>
        </p:spPr>
        <p:txBody>
          <a:bodyPr/>
          <a:lstStyle/>
          <a:p>
            <a:r>
              <a:t>A note on plant biology. Flowering plants are either monoecious or dioecious. The major difference is whether more than one plant is needed for pollination. Both usually still require some type of pollination to transfer the pollen from a male flower to a female flower, whether on the same plant or different plants.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WSU </a:t>
            </a:r>
            <a:r>
              <a:rPr lang="en-US" b="0" i="0" dirty="0">
                <a:solidFill>
                  <a:srgbClr val="464E54"/>
                </a:solidFill>
                <a:effectLst/>
                <a:latin typeface="Open Sans" panose="020B0606030504020204" pitchFamily="34" charset="0"/>
              </a:rPr>
              <a:t>Extension programs and policies are consistent with federal and state laws and regulations on nondiscrimination</a:t>
            </a:r>
            <a:r>
              <a:rPr lang="en-US" b="0" i="0" dirty="0">
                <a:solidFill>
                  <a:srgbClr val="464E54"/>
                </a:solidFill>
                <a:effectLst/>
                <a:latin typeface="Arial" panose="020B0604020202020204" pitchFamily="34" charset="0"/>
                <a:cs typeface="Arial" panose="020B0604020202020204" pitchFamily="34" charset="0"/>
              </a:rPr>
              <a:t>. Extension is for everyone, so we are glad you could join us today.</a:t>
            </a:r>
            <a:r>
              <a:rPr lang="en-US" i="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C4B6E972-9ECF-4C79-8C74-0DBC8ED2145D}" type="slidenum">
              <a:rPr kumimoji="0" lang="en-US" sz="1800" b="0" i="0" u="none" strike="noStrike" kern="0" cap="none" spc="0" normalizeH="0" baseline="0" noProof="0" smtClean="0">
                <a:ln>
                  <a:noFill/>
                </a:ln>
                <a:solidFill>
                  <a:srgbClr val="000000"/>
                </a:solidFill>
                <a:effectLst/>
                <a:uLnTx/>
                <a:uFillTx/>
                <a:latin typeface="Corbel"/>
                <a:sym typeface="Corbel"/>
              </a:rPr>
              <a:pPr marL="0" marR="0" lvl="0" indent="0" algn="l" defTabSz="457200" rtl="0" eaLnBrk="1" fontAlgn="auto" latinLnBrk="0" hangingPunct="0">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rgbClr val="000000"/>
              </a:solidFill>
              <a:effectLst/>
              <a:uLnTx/>
              <a:uFillTx/>
              <a:latin typeface="Corbel"/>
              <a:sym typeface="Corbel"/>
            </a:endParaRPr>
          </a:p>
        </p:txBody>
      </p:sp>
    </p:spTree>
    <p:extLst>
      <p:ext uri="{BB962C8B-B14F-4D97-AF65-F5344CB8AC3E}">
        <p14:creationId xmlns:p14="http://schemas.microsoft.com/office/powerpoint/2010/main" val="741897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xfrm>
            <a:off x="381000" y="685800"/>
            <a:ext cx="6096000" cy="3429000"/>
          </a:xfrm>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pPr>
              <a:defRPr b="1"/>
            </a:pPr>
            <a:r>
              <a:t>Complete flowers </a:t>
            </a:r>
            <a:r>
              <a:rPr b="0"/>
              <a:t>on a monoecious plant contain both male and female reproductive parts. Examples are tomatoes or peppers. </a:t>
            </a:r>
            <a:r>
              <a:t>Incomplete flowers </a:t>
            </a:r>
            <a:r>
              <a:rPr b="0"/>
              <a:t>(on the same plant) have only male or female reproductive parts. Examples are squash, corn or apples. Each still requires pollination, either by insect or wind.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xfrm>
            <a:off x="381000" y="685800"/>
            <a:ext cx="6096000" cy="3429000"/>
          </a:xfrm>
          <a:prstGeom prst="rect">
            <a:avLst/>
          </a:prstGeom>
        </p:spPr>
        <p:txBody>
          <a:bodyPr/>
          <a:lstStyle/>
          <a:p>
            <a:endParaRPr/>
          </a:p>
        </p:txBody>
      </p:sp>
      <p:sp>
        <p:nvSpPr>
          <p:cNvPr id="354" name="Shape 354"/>
          <p:cNvSpPr>
            <a:spLocks noGrp="1"/>
          </p:cNvSpPr>
          <p:nvPr>
            <p:ph type="body" sz="quarter" idx="1"/>
          </p:nvPr>
        </p:nvSpPr>
        <p:spPr>
          <a:prstGeom prst="rect">
            <a:avLst/>
          </a:prstGeom>
        </p:spPr>
        <p:txBody>
          <a:bodyPr/>
          <a:lstStyle/>
          <a:p>
            <a:r>
              <a:t>Since dioecious plants contain only male or female flowers, you must plant at least one of each to get fruit production. Kiwis are the most common example of the conscious choice you must make when planting. You need one male kiwi plant to provide pollen for up to 8 female plants (and no individual homeowner needs that many!). Other dioecious plants are spinach and asparagus but since you only want to eat the leaves or stalks of those plants, you don’t really care if you get seed production (unless you are trying to save seeds).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xfrm>
            <a:off x="381000" y="685800"/>
            <a:ext cx="6096000" cy="3429000"/>
          </a:xfrm>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p>
            <a:r>
              <a:t>Flowers in the Aster family (think daisies) are composite plants. This means that each flower contains many small florets. Each of these florets contains a nectar source. So bees absolutely love these flowers. There is a nice wide landing pad for them to sit on and they can get a lot of nectar from one spot.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xfrm>
            <a:off x="381000" y="685800"/>
            <a:ext cx="6096000" cy="3429000"/>
          </a:xfrm>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r>
              <a:t>Bees are excellent pollinators. They spend their life feeding on pollen, and in the process pollinate much of our food crops and ornamental flora. A bee’s mouth parts are perfect for dipping into a flower’s pistil to collect pollen and in the process shake off pollen from a previously visited flower. There are over 4,000 species of native bees.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noRot="1" noChangeAspect="1"/>
          </p:cNvSpPr>
          <p:nvPr>
            <p:ph type="sldImg"/>
          </p:nvPr>
        </p:nvSpPr>
        <p:spPr>
          <a:xfrm>
            <a:off x="381000" y="685800"/>
            <a:ext cx="6096000" cy="3429000"/>
          </a:xfrm>
          <a:prstGeom prst="rect">
            <a:avLst/>
          </a:prstGeom>
        </p:spPr>
        <p:txBody>
          <a:bodyPr/>
          <a:lstStyle/>
          <a:p>
            <a:endParaRPr/>
          </a:p>
        </p:txBody>
      </p:sp>
      <p:sp>
        <p:nvSpPr>
          <p:cNvPr id="395" name="Shape 395"/>
          <p:cNvSpPr>
            <a:spLocks noGrp="1"/>
          </p:cNvSpPr>
          <p:nvPr>
            <p:ph type="body" sz="quarter" idx="1"/>
          </p:nvPr>
        </p:nvSpPr>
        <p:spPr>
          <a:prstGeom prst="rect">
            <a:avLst/>
          </a:prstGeom>
        </p:spPr>
        <p:txBody>
          <a:bodyPr/>
          <a:lstStyle/>
          <a:p>
            <a:r>
              <a:t>Honey bees and humans share a connection. Some homeowners keep honeybee hives on their property for pollination, honey production, and just as a hobby. Honey bees are in decline around the world so help maintain honey bee populations by reducing use of pesticides. The varroa mite is also a major source of honey bee decimation; much research is ongoing on ways to combat this disease.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a:spLocks noGrp="1" noRot="1" noChangeAspect="1"/>
          </p:cNvSpPr>
          <p:nvPr>
            <p:ph type="sldImg"/>
          </p:nvPr>
        </p:nvSpPr>
        <p:spPr>
          <a:xfrm>
            <a:off x="381000" y="685800"/>
            <a:ext cx="6096000" cy="3429000"/>
          </a:xfrm>
          <a:prstGeom prst="rect">
            <a:avLst/>
          </a:prstGeom>
        </p:spPr>
        <p:txBody>
          <a:bodyPr/>
          <a:lstStyle/>
          <a:p>
            <a:endParaRPr/>
          </a:p>
        </p:txBody>
      </p:sp>
      <p:sp>
        <p:nvSpPr>
          <p:cNvPr id="408" name="Shape 408"/>
          <p:cNvSpPr>
            <a:spLocks noGrp="1"/>
          </p:cNvSpPr>
          <p:nvPr>
            <p:ph type="body" sz="quarter" idx="1"/>
          </p:nvPr>
        </p:nvSpPr>
        <p:spPr>
          <a:prstGeom prst="rect">
            <a:avLst/>
          </a:prstGeom>
        </p:spPr>
        <p:txBody>
          <a:bodyPr/>
          <a:lstStyle/>
          <a:p>
            <a:r>
              <a:t>There are over 250 species in the Bombus genus. They form colonies with a single queen. Tip of their long tongue acts as a suction cup to lap up the nectar. The name Bumble comes from the fact that they buzz. Some bumble bees nest in the ground so it is beneficial to leave some leaf litter during the winter to protect their nests. Bumble bees will often sleep in flowers overnight, which brings a smile to my face.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a:spLocks noGrp="1" noRot="1" noChangeAspect="1"/>
          </p:cNvSpPr>
          <p:nvPr>
            <p:ph type="sldImg"/>
          </p:nvPr>
        </p:nvSpPr>
        <p:spPr>
          <a:xfrm>
            <a:off x="381000" y="685800"/>
            <a:ext cx="6096000" cy="3429000"/>
          </a:xfrm>
          <a:prstGeom prst="rect">
            <a:avLst/>
          </a:prstGeom>
        </p:spPr>
        <p:txBody>
          <a:bodyPr/>
          <a:lstStyle/>
          <a:p>
            <a:endParaRPr/>
          </a:p>
        </p:txBody>
      </p:sp>
      <p:sp>
        <p:nvSpPr>
          <p:cNvPr id="421" name="Shape 421"/>
          <p:cNvSpPr>
            <a:spLocks noGrp="1"/>
          </p:cNvSpPr>
          <p:nvPr>
            <p:ph type="body" sz="quarter" idx="1"/>
          </p:nvPr>
        </p:nvSpPr>
        <p:spPr>
          <a:prstGeom prst="rect">
            <a:avLst/>
          </a:prstGeom>
        </p:spPr>
        <p:txBody>
          <a:bodyPr/>
          <a:lstStyle/>
          <a:p>
            <a:r>
              <a:t>Mason bees are critical for orchardists, to pollinate fruit trees. Their life cycle is geared to the same temperature range of blooming apples, pears, plums, etc. Their life span is very short – they emerge from their nest, mate, collect nectar and mud to knead into a ball, lay an egg, seal it off, and do it again, until the hole is full. Mason bee nest boxes are easy to build or purchase and install in your own garden. Mason bees are not aggressive at all.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t>Carpenter bees sometimes have a bad name because they build their nests in wood. Understandably, some people object to critters drilling into their deck or house eaves. They do not feed on wood, just excavate to make a nest. Useful fact: they do not like painted or varnished wood! Carpenter bees look similar to bumble bees and serve a useful pollination service.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Shape 446"/>
          <p:cNvSpPr>
            <a:spLocks noGrp="1" noRot="1" noChangeAspect="1"/>
          </p:cNvSpPr>
          <p:nvPr>
            <p:ph type="sldImg"/>
          </p:nvPr>
        </p:nvSpPr>
        <p:spPr>
          <a:xfrm>
            <a:off x="381000" y="685800"/>
            <a:ext cx="6096000" cy="3429000"/>
          </a:xfrm>
          <a:prstGeom prst="rect">
            <a:avLst/>
          </a:prstGeom>
        </p:spPr>
        <p:txBody>
          <a:bodyPr/>
          <a:lstStyle/>
          <a:p>
            <a:endParaRPr/>
          </a:p>
        </p:txBody>
      </p:sp>
      <p:sp>
        <p:nvSpPr>
          <p:cNvPr id="447" name="Shape 447"/>
          <p:cNvSpPr>
            <a:spLocks noGrp="1"/>
          </p:cNvSpPr>
          <p:nvPr>
            <p:ph type="body" sz="quarter" idx="1"/>
          </p:nvPr>
        </p:nvSpPr>
        <p:spPr>
          <a:prstGeom prst="rect">
            <a:avLst/>
          </a:prstGeom>
        </p:spPr>
        <p:txBody>
          <a:bodyPr/>
          <a:lstStyle/>
          <a:p>
            <a:r>
              <a:t>Many flowers have unique ultraviolet color patterns to attract bees. These patterns also outline landing zones for the bees, where the nectar and pollen resides. These ultraviolet colors are not visible to humans. Bees also see distinctions between light and dark colors, which helps them identify shapes.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noRot="1" noChangeAspect="1"/>
          </p:cNvSpPr>
          <p:nvPr>
            <p:ph type="sldImg"/>
          </p:nvPr>
        </p:nvSpPr>
        <p:spPr>
          <a:xfrm>
            <a:off x="381000" y="685800"/>
            <a:ext cx="6096000" cy="3429000"/>
          </a:xfrm>
          <a:prstGeom prst="rect">
            <a:avLst/>
          </a:prstGeom>
        </p:spPr>
        <p:txBody>
          <a:bodyPr/>
          <a:lstStyle/>
          <a:p>
            <a:endParaRPr/>
          </a:p>
        </p:txBody>
      </p:sp>
      <p:sp>
        <p:nvSpPr>
          <p:cNvPr id="459" name="Shape 459"/>
          <p:cNvSpPr>
            <a:spLocks noGrp="1"/>
          </p:cNvSpPr>
          <p:nvPr>
            <p:ph type="body" sz="quarter" idx="1"/>
          </p:nvPr>
        </p:nvSpPr>
        <p:spPr>
          <a:prstGeom prst="rect">
            <a:avLst/>
          </a:prstGeom>
        </p:spPr>
        <p:txBody>
          <a:bodyPr/>
          <a:lstStyle/>
          <a:p>
            <a:r>
              <a:t>Research concludes that bees see colors on a spectrum wavelength between about 300 and 650 nm. Red is 650nm and above so that explains it. While bees can use odor instead of sight to guide them to a flower, they have to already be pretty close to detect the odor. So sight is their best bet.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WSU Extension is the front door to the University. It extends non-credit education to people throughout the state.</a:t>
            </a:r>
          </a:p>
          <a:p>
            <a:r>
              <a:rPr lang="en-US" altLang="en-US" dirty="0">
                <a:latin typeface="Arial" panose="020B0604020202020204" pitchFamily="34" charset="0"/>
                <a:cs typeface="Arial" panose="020B0604020202020204" pitchFamily="34" charset="0"/>
              </a:rPr>
              <a:t>WSU Extension empowers people, organizations, businesses, and communities to find solutions for local issues.</a:t>
            </a:r>
            <a:endParaRPr lang="en-US" altLang="en-US" sz="14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WSU Extension is recognized for its science-based educational programs and collaboration with community partners to create a culture of life-long learning.</a:t>
            </a:r>
          </a:p>
          <a:p>
            <a:r>
              <a:rPr lang="en-US" altLang="en-US" sz="1400" dirty="0">
                <a:latin typeface="Arial" panose="020B0604020202020204" pitchFamily="34" charset="0"/>
                <a:cs typeface="Arial" panose="020B0604020202020204" pitchFamily="34" charset="0"/>
              </a:rPr>
              <a:t>Such programs include 4H, Agriculture, Community and Economic Development, Youth and Families, Nutrition, Gardening and natural resources.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955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noRot="1" noChangeAspect="1"/>
          </p:cNvSpPr>
          <p:nvPr>
            <p:ph type="sldImg"/>
          </p:nvPr>
        </p:nvSpPr>
        <p:spPr>
          <a:xfrm>
            <a:off x="381000" y="685800"/>
            <a:ext cx="6096000" cy="3429000"/>
          </a:xfrm>
          <a:prstGeom prst="rect">
            <a:avLst/>
          </a:prstGeom>
        </p:spPr>
        <p:txBody>
          <a:bodyPr/>
          <a:lstStyle/>
          <a:p>
            <a:endParaRPr/>
          </a:p>
        </p:txBody>
      </p:sp>
      <p:sp>
        <p:nvSpPr>
          <p:cNvPr id="474" name="Shape 474"/>
          <p:cNvSpPr>
            <a:spLocks noGrp="1"/>
          </p:cNvSpPr>
          <p:nvPr>
            <p:ph type="body" sz="quarter" idx="1"/>
          </p:nvPr>
        </p:nvSpPr>
        <p:spPr>
          <a:prstGeom prst="rect">
            <a:avLst/>
          </a:prstGeom>
        </p:spPr>
        <p:txBody>
          <a:bodyPr/>
          <a:lstStyle/>
          <a:p>
            <a:r>
              <a:t>Most of us think of bees as our primary pollinators. But there are many other living creatures that pollinate. Flies, beetles, birds, bats. Pollinators add 217 billion dollars to the global economy (Pollinator Partnership). Pollution, chemicals, disease, and climate change are contributing to pollinator decline.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Shape 486"/>
          <p:cNvSpPr>
            <a:spLocks noGrp="1" noRot="1" noChangeAspect="1"/>
          </p:cNvSpPr>
          <p:nvPr>
            <p:ph type="sldImg"/>
          </p:nvPr>
        </p:nvSpPr>
        <p:spPr>
          <a:xfrm>
            <a:off x="381000" y="685800"/>
            <a:ext cx="6096000" cy="3429000"/>
          </a:xfrm>
          <a:prstGeom prst="rect">
            <a:avLst/>
          </a:prstGeom>
        </p:spPr>
        <p:txBody>
          <a:bodyPr/>
          <a:lstStyle/>
          <a:p>
            <a:endParaRPr/>
          </a:p>
        </p:txBody>
      </p:sp>
      <p:sp>
        <p:nvSpPr>
          <p:cNvPr id="487" name="Shape 487"/>
          <p:cNvSpPr>
            <a:spLocks noGrp="1"/>
          </p:cNvSpPr>
          <p:nvPr>
            <p:ph type="body" sz="quarter" idx="1"/>
          </p:nvPr>
        </p:nvSpPr>
        <p:spPr>
          <a:prstGeom prst="rect">
            <a:avLst/>
          </a:prstGeom>
        </p:spPr>
        <p:txBody>
          <a:bodyPr/>
          <a:lstStyle/>
          <a:p>
            <a:r>
              <a:t>This is not related specifically to climate change but it does affect pollinators. Be mindful and take practical actions. Use outdoor lights only as needed for safety concerns, control via motion detectors or timers. Use warmer colored light bulbs, shield outdoor lights to eliminate light pollution drifting into the sky. Plant a moon garden for nighttime pollinators!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xfrm>
            <a:off x="381000" y="685800"/>
            <a:ext cx="6096000" cy="3429000"/>
          </a:xfrm>
          <a:prstGeom prst="rect">
            <a:avLst/>
          </a:prstGeom>
        </p:spPr>
        <p:txBody>
          <a:bodyPr/>
          <a:lstStyle/>
          <a:p>
            <a:endParaRPr/>
          </a:p>
        </p:txBody>
      </p:sp>
      <p:sp>
        <p:nvSpPr>
          <p:cNvPr id="501" name="Shape 501"/>
          <p:cNvSpPr>
            <a:spLocks noGrp="1"/>
          </p:cNvSpPr>
          <p:nvPr>
            <p:ph type="body" sz="quarter" idx="1"/>
          </p:nvPr>
        </p:nvSpPr>
        <p:spPr>
          <a:prstGeom prst="rect">
            <a:avLst/>
          </a:prstGeom>
        </p:spPr>
        <p:txBody>
          <a:bodyPr/>
          <a:lstStyle/>
          <a:p>
            <a:r>
              <a:t>Not all Washington State crops rely on pollinators but our diet would be pretty dreary (and unhealthy) with just wheat, potatoes, beef, hops. The state economy would surely suffer without this rich variety of agriculture.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Shape 513"/>
          <p:cNvSpPr>
            <a:spLocks noGrp="1" noRot="1" noChangeAspect="1"/>
          </p:cNvSpPr>
          <p:nvPr>
            <p:ph type="sldImg"/>
          </p:nvPr>
        </p:nvSpPr>
        <p:spPr>
          <a:xfrm>
            <a:off x="381000" y="685800"/>
            <a:ext cx="6096000" cy="3429000"/>
          </a:xfrm>
          <a:prstGeom prst="rect">
            <a:avLst/>
          </a:prstGeom>
        </p:spPr>
        <p:txBody>
          <a:bodyPr/>
          <a:lstStyle/>
          <a:p>
            <a:endParaRPr/>
          </a:p>
        </p:txBody>
      </p:sp>
      <p:sp>
        <p:nvSpPr>
          <p:cNvPr id="514" name="Shape 514"/>
          <p:cNvSpPr>
            <a:spLocks noGrp="1"/>
          </p:cNvSpPr>
          <p:nvPr>
            <p:ph type="body" sz="quarter" idx="1"/>
          </p:nvPr>
        </p:nvSpPr>
        <p:spPr>
          <a:prstGeom prst="rect">
            <a:avLst/>
          </a:prstGeom>
        </p:spPr>
        <p:txBody>
          <a:bodyPr/>
          <a:lstStyle/>
          <a:p>
            <a:r>
              <a:t>Neonicotinoids kill indiscriminately bees, butterflies, other wildlife. Different pollinators require different flower shapes, colors, and sizes so a diversity of flowers provides habitat for a larger number of pollinators. Don’t forget that pollinators also need to forage. Caterpillars that become butterflies or moths need food sources to feed. Pollinators also need nesting sites preserved. Most don’t need us to build their nesting site – just leave it be! Agricultural pests are already expanding their over-wintering range due to climate change. Be a good citizen scientist: look out for them, capture, and report to your local extension agent.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a:spLocks noGrp="1" noRot="1" noChangeAspect="1"/>
          </p:cNvSpPr>
          <p:nvPr>
            <p:ph type="sldImg"/>
          </p:nvPr>
        </p:nvSpPr>
        <p:spPr>
          <a:xfrm>
            <a:off x="381000" y="685800"/>
            <a:ext cx="6096000" cy="3429000"/>
          </a:xfrm>
          <a:prstGeom prst="rect">
            <a:avLst/>
          </a:prstGeom>
        </p:spPr>
        <p:txBody>
          <a:bodyPr/>
          <a:lstStyle/>
          <a:p>
            <a:endParaRPr/>
          </a:p>
        </p:txBody>
      </p:sp>
      <p:sp>
        <p:nvSpPr>
          <p:cNvPr id="526" name="Shape 526"/>
          <p:cNvSpPr>
            <a:spLocks noGrp="1"/>
          </p:cNvSpPr>
          <p:nvPr>
            <p:ph type="body" sz="quarter" idx="1"/>
          </p:nvPr>
        </p:nvSpPr>
        <p:spPr>
          <a:prstGeom prst="rect">
            <a:avLst/>
          </a:prstGeom>
        </p:spPr>
        <p:txBody>
          <a:bodyPr/>
          <a:lstStyle/>
          <a:p>
            <a:r>
              <a:t>Neonicotinoids kill indiscriminately bees, butterflies, other wildlife. Even organic insecticides, like Captain Jack Deadbug, have a period of time, measured in hours, where it is toxic to bees. So time of application is very important.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a:spLocks noGrp="1" noRot="1" noChangeAspect="1"/>
          </p:cNvSpPr>
          <p:nvPr>
            <p:ph type="sldImg"/>
          </p:nvPr>
        </p:nvSpPr>
        <p:spPr>
          <a:xfrm>
            <a:off x="381000" y="685800"/>
            <a:ext cx="6096000" cy="3429000"/>
          </a:xfrm>
          <a:prstGeom prst="rect">
            <a:avLst/>
          </a:prstGeom>
        </p:spPr>
        <p:txBody>
          <a:bodyPr/>
          <a:lstStyle/>
          <a:p>
            <a:endParaRPr/>
          </a:p>
        </p:txBody>
      </p:sp>
      <p:sp>
        <p:nvSpPr>
          <p:cNvPr id="538" name="Shape 538"/>
          <p:cNvSpPr>
            <a:spLocks noGrp="1"/>
          </p:cNvSpPr>
          <p:nvPr>
            <p:ph type="body" sz="quarter" idx="1"/>
          </p:nvPr>
        </p:nvSpPr>
        <p:spPr>
          <a:prstGeom prst="rect">
            <a:avLst/>
          </a:prstGeom>
        </p:spPr>
        <p:txBody>
          <a:bodyPr/>
          <a:lstStyle/>
          <a:p>
            <a:r>
              <a:t>Pollinators require food for themselves and their offspring. Nectar and pollen from flowers provides that food resource. In addition to providing a variety of flower structures, a range of bloom time is also helpful since different pollinators are active at different times of the year. Remember that mason bees are only active while fruit trees are blooming. Native plants are always a good idea since they have evolved with the pollinators to bloom when they need them.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hape 551"/>
          <p:cNvSpPr>
            <a:spLocks noGrp="1" noRot="1" noChangeAspect="1"/>
          </p:cNvSpPr>
          <p:nvPr>
            <p:ph type="sldImg"/>
          </p:nvPr>
        </p:nvSpPr>
        <p:spPr>
          <a:xfrm>
            <a:off x="381000" y="685800"/>
            <a:ext cx="6096000" cy="3429000"/>
          </a:xfrm>
          <a:prstGeom prst="rect">
            <a:avLst/>
          </a:prstGeom>
        </p:spPr>
        <p:txBody>
          <a:bodyPr/>
          <a:lstStyle/>
          <a:p>
            <a:endParaRPr/>
          </a:p>
        </p:txBody>
      </p:sp>
      <p:sp>
        <p:nvSpPr>
          <p:cNvPr id="552" name="Shape 552"/>
          <p:cNvSpPr>
            <a:spLocks noGrp="1"/>
          </p:cNvSpPr>
          <p:nvPr>
            <p:ph type="body" sz="quarter" idx="1"/>
          </p:nvPr>
        </p:nvSpPr>
        <p:spPr>
          <a:prstGeom prst="rect">
            <a:avLst/>
          </a:prstGeom>
        </p:spPr>
        <p:txBody>
          <a:bodyPr/>
          <a:lstStyle/>
          <a:p>
            <a:r>
              <a:t>Ground nesting bees need some bare ground and protection with leaf litter for overwintering. Beetles often overwinter in small piles of yard debris (i.e., dead flower stalks and small twigs). Don’t be such a neat freak! This doesn’t mean you can’t clean up your front yard but leave a little mess somewhere in the side or backyard or areas not so visible to the street or arriving guests. Also remember that mason bees need mud to build their egg nests.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Shape 563"/>
          <p:cNvSpPr>
            <a:spLocks noGrp="1" noRot="1" noChangeAspect="1"/>
          </p:cNvSpPr>
          <p:nvPr>
            <p:ph type="sldImg"/>
          </p:nvPr>
        </p:nvSpPr>
        <p:spPr>
          <a:xfrm>
            <a:off x="381000" y="685800"/>
            <a:ext cx="6096000" cy="3429000"/>
          </a:xfrm>
          <a:prstGeom prst="rect">
            <a:avLst/>
          </a:prstGeom>
        </p:spPr>
        <p:txBody>
          <a:bodyPr/>
          <a:lstStyle/>
          <a:p>
            <a:endParaRPr/>
          </a:p>
        </p:txBody>
      </p:sp>
      <p:sp>
        <p:nvSpPr>
          <p:cNvPr id="564" name="Shape 564"/>
          <p:cNvSpPr>
            <a:spLocks noGrp="1"/>
          </p:cNvSpPr>
          <p:nvPr>
            <p:ph type="body" sz="quarter" idx="1"/>
          </p:nvPr>
        </p:nvSpPr>
        <p:spPr>
          <a:prstGeom prst="rect">
            <a:avLst/>
          </a:prstGeom>
        </p:spPr>
        <p:txBody>
          <a:bodyPr/>
          <a:lstStyle/>
          <a:p>
            <a:r>
              <a:t>When showing your garden to friends and neighbors, point out your pollinator friendly practices. Encourage others to take a few steps in the same direction. Be proud of what you do and toot your own horn.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noRot="1" noChangeAspect="1"/>
          </p:cNvSpPr>
          <p:nvPr>
            <p:ph type="sldImg"/>
          </p:nvPr>
        </p:nvSpPr>
        <p:spPr>
          <a:xfrm>
            <a:off x="381000" y="685800"/>
            <a:ext cx="6096000" cy="3429000"/>
          </a:xfrm>
          <a:prstGeom prst="rect">
            <a:avLst/>
          </a:prstGeom>
        </p:spPr>
        <p:txBody>
          <a:bodyPr/>
          <a:lstStyle/>
          <a:p>
            <a:endParaRPr/>
          </a:p>
        </p:txBody>
      </p:sp>
      <p:sp>
        <p:nvSpPr>
          <p:cNvPr id="579" name="Shape 579"/>
          <p:cNvSpPr>
            <a:spLocks noGrp="1"/>
          </p:cNvSpPr>
          <p:nvPr>
            <p:ph type="body" sz="quarter" idx="1"/>
          </p:nvPr>
        </p:nvSpPr>
        <p:spPr>
          <a:prstGeom prst="rect">
            <a:avLst/>
          </a:prstGeom>
        </p:spPr>
        <p:txBody>
          <a:bodyPr/>
          <a:lstStyle/>
          <a:p>
            <a:r>
              <a:t>Invasive species are not only detrimental to the agriculture industry, but can also be detrimental to pollinators. </a:t>
            </a:r>
            <a:r>
              <a:rPr>
                <a:latin typeface="+mn-lt"/>
                <a:ea typeface="+mn-ea"/>
                <a:cs typeface="+mn-cs"/>
                <a:sym typeface="Helvetica"/>
              </a:rPr>
              <a:t>When climate change creates an environment that allows in more pest species (longer growing season, warmer winters) then they may compete with bees, or become pests of bees (like the Northern giant hornet, aka 'Murder hornets')  If homeowners look for, and report invasive species before they get established, we might limit their impact, and reduce the amount of pesticides used in agriculture to combat them if they do get established.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hape 590"/>
          <p:cNvSpPr>
            <a:spLocks noGrp="1" noRot="1" noChangeAspect="1"/>
          </p:cNvSpPr>
          <p:nvPr>
            <p:ph type="sldImg"/>
          </p:nvPr>
        </p:nvSpPr>
        <p:spPr>
          <a:xfrm>
            <a:off x="381000" y="685800"/>
            <a:ext cx="6096000" cy="3429000"/>
          </a:xfrm>
          <a:prstGeom prst="rect">
            <a:avLst/>
          </a:prstGeom>
        </p:spPr>
        <p:txBody>
          <a:bodyPr/>
          <a:lstStyle/>
          <a:p>
            <a:endParaRPr/>
          </a:p>
        </p:txBody>
      </p:sp>
      <p:sp>
        <p:nvSpPr>
          <p:cNvPr id="591" name="Shape 591"/>
          <p:cNvSpPr>
            <a:spLocks noGrp="1"/>
          </p:cNvSpPr>
          <p:nvPr>
            <p:ph type="body" sz="quarter" idx="1"/>
          </p:nvPr>
        </p:nvSpPr>
        <p:spPr>
          <a:prstGeom prst="rect">
            <a:avLst/>
          </a:prstGeom>
        </p:spPr>
        <p:txBody>
          <a:bodyPr/>
          <a:lstStyle/>
          <a:p>
            <a:r>
              <a:t>Whether you are starting with a brand new landscape or redoing part of an existing landscape or just adding plants to your garden, think about pollinator friendly plants. Also remember the “right plant, right place” adage and consider light requirements, soil drainage, wind, extreme sun exposure when selecting pollinator plants. A drawing and observations of the planting area throughout the day are helpful.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381000" y="685800"/>
            <a:ext cx="6096000" cy="3429000"/>
          </a:xfrm>
          <a:prstGeom prst="rect">
            <a:avLst/>
          </a:prstGeom>
        </p:spPr>
        <p:txBody>
          <a:bodyPr/>
          <a:lstStyle/>
          <a:p>
            <a:endParaRPr/>
          </a:p>
        </p:txBody>
      </p:sp>
      <p:sp>
        <p:nvSpPr>
          <p:cNvPr id="116" name="Shape 116"/>
          <p:cNvSpPr>
            <a:spLocks noGrp="1"/>
          </p:cNvSpPr>
          <p:nvPr>
            <p:ph type="body" sz="quarter" idx="1"/>
          </p:nvPr>
        </p:nvSpPr>
        <p:spPr>
          <a:prstGeom prst="rect">
            <a:avLst/>
          </a:prstGeom>
        </p:spPr>
        <p:txBody>
          <a:bodyPr/>
          <a:lstStyle/>
          <a:p>
            <a:pPr>
              <a:defRPr sz="2400">
                <a:solidFill>
                  <a:srgbClr val="FF2600"/>
                </a:solidFill>
              </a:defRPr>
            </a:pPr>
            <a:r>
              <a:rPr dirty="0"/>
              <a:t>This is ‘Must Use’ slide #2</a:t>
            </a:r>
          </a:p>
          <a:p>
            <a:pPr marL="178245" indent="-178245">
              <a:buSzPct val="100000"/>
              <a:buChar char="-"/>
              <a:defRPr sz="2000">
                <a:solidFill>
                  <a:srgbClr val="FF2600"/>
                </a:solidFill>
              </a:defRPr>
            </a:pPr>
            <a:r>
              <a:rPr dirty="0"/>
              <a:t>We want to ensure that you properly ‘place’ Master Gardeners as part of the WSU Extension program, touch on our mission and point out that we have 9 guiding Priorities, of which your presentation is one.</a:t>
            </a:r>
          </a:p>
          <a:p>
            <a:pPr marL="178245" indent="-178245">
              <a:buSzPct val="100000"/>
              <a:buChar char="-"/>
              <a:defRPr sz="2000">
                <a:solidFill>
                  <a:srgbClr val="FF2600"/>
                </a:solidFill>
              </a:defRPr>
            </a:pPr>
            <a:r>
              <a:t>Suggest you cover this while handing out your questions/evaluation form.</a:t>
            </a:r>
          </a:p>
          <a:p>
            <a:pPr>
              <a:defRPr sz="2000">
                <a:solidFill>
                  <a:srgbClr val="FF2600"/>
                </a:solidFill>
              </a:defRPr>
            </a:pPr>
            <a:endParaRPr dirty="0"/>
          </a:p>
          <a:p>
            <a:pPr>
              <a:defRPr sz="2000">
                <a:solidFill>
                  <a:srgbClr val="FF2600"/>
                </a:solidFill>
              </a:defRPr>
            </a:pPr>
            <a:endParaRPr dirty="0"/>
          </a:p>
          <a:p>
            <a:pPr>
              <a:defRPr sz="2000" i="1"/>
            </a:pPr>
            <a:r>
              <a:rPr dirty="0"/>
              <a:t>Throughout this presentation there are links to documents of various file types.</a:t>
            </a:r>
            <a:br>
              <a:rPr dirty="0"/>
            </a:br>
            <a:r>
              <a:rPr dirty="0"/>
              <a:t>Please contact our </a:t>
            </a:r>
            <a:r>
              <a:rPr u="sng" dirty="0">
                <a:solidFill>
                  <a:srgbClr val="0563C1"/>
                </a:solidFill>
                <a:uFill>
                  <a:solidFill>
                    <a:srgbClr val="0563C1"/>
                  </a:solidFill>
                </a:uFill>
                <a:hlinkClick r:id="rId3"/>
              </a:rPr>
              <a:t>Statewide Program Leader</a:t>
            </a:r>
            <a:r>
              <a:rPr dirty="0"/>
              <a:t> if you require this information in a different format.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Shape 602"/>
          <p:cNvSpPr>
            <a:spLocks noGrp="1" noRot="1" noChangeAspect="1"/>
          </p:cNvSpPr>
          <p:nvPr>
            <p:ph type="sldImg"/>
          </p:nvPr>
        </p:nvSpPr>
        <p:spPr>
          <a:xfrm>
            <a:off x="381000" y="685800"/>
            <a:ext cx="6096000" cy="3429000"/>
          </a:xfrm>
          <a:prstGeom prst="rect">
            <a:avLst/>
          </a:prstGeom>
        </p:spPr>
        <p:txBody>
          <a:bodyPr/>
          <a:lstStyle/>
          <a:p>
            <a:endParaRPr/>
          </a:p>
        </p:txBody>
      </p:sp>
      <p:sp>
        <p:nvSpPr>
          <p:cNvPr id="603" name="Shape 603"/>
          <p:cNvSpPr>
            <a:spLocks noGrp="1"/>
          </p:cNvSpPr>
          <p:nvPr>
            <p:ph type="body" sz="quarter" idx="1"/>
          </p:nvPr>
        </p:nvSpPr>
        <p:spPr>
          <a:prstGeom prst="rect">
            <a:avLst/>
          </a:prstGeom>
        </p:spPr>
        <p:txBody>
          <a:bodyPr/>
          <a:lstStyle/>
          <a:p>
            <a:r>
              <a:t>Once you have an idea of the number of plants you need, your growing environment (sun/shade, moisture, etc) and a list of options, it is time to spend a little time shopping in nurseries. If you have multiple options, it is a good idea to visit several nurseries. Look for specialty nurseries that may focus on natives or drought tolerance. In the Pacific NW, we are blessed with many options. It is probably a good idea to have a budget in mind so you know whether to reach for the 4” pot or the 2 gallon pot. Remember, you can stagger your planting over a few years.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xfrm>
            <a:off x="381000" y="685800"/>
            <a:ext cx="6096000" cy="3429000"/>
          </a:xfrm>
          <a:prstGeom prst="rect">
            <a:avLst/>
          </a:prstGeom>
        </p:spPr>
        <p:txBody>
          <a:bodyPr/>
          <a:lstStyle/>
          <a:p>
            <a:endParaRPr/>
          </a:p>
        </p:txBody>
      </p:sp>
      <p:sp>
        <p:nvSpPr>
          <p:cNvPr id="613" name="Shape 613"/>
          <p:cNvSpPr>
            <a:spLocks noGrp="1"/>
          </p:cNvSpPr>
          <p:nvPr>
            <p:ph type="body" sz="quarter" idx="1"/>
          </p:nvPr>
        </p:nvSpPr>
        <p:spPr>
          <a:prstGeom prst="rect">
            <a:avLst/>
          </a:prstGeom>
        </p:spPr>
        <p:txBody>
          <a:bodyPr/>
          <a:lstStyle/>
          <a:p>
            <a:r>
              <a:t>You don’t have to manage bee boxes to keep honey bees around your yard. Choose the types of flowers they like year-round to both attract and support them. They need all the help we can give them.</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Shape 625"/>
          <p:cNvSpPr>
            <a:spLocks noGrp="1" noRot="1" noChangeAspect="1"/>
          </p:cNvSpPr>
          <p:nvPr>
            <p:ph type="sldImg"/>
          </p:nvPr>
        </p:nvSpPr>
        <p:spPr>
          <a:xfrm>
            <a:off x="381000" y="685800"/>
            <a:ext cx="6096000" cy="3429000"/>
          </a:xfrm>
          <a:prstGeom prst="rect">
            <a:avLst/>
          </a:prstGeom>
        </p:spPr>
        <p:txBody>
          <a:bodyPr/>
          <a:lstStyle/>
          <a:p>
            <a:endParaRPr/>
          </a:p>
        </p:txBody>
      </p:sp>
      <p:sp>
        <p:nvSpPr>
          <p:cNvPr id="626" name="Shape 626"/>
          <p:cNvSpPr>
            <a:spLocks noGrp="1"/>
          </p:cNvSpPr>
          <p:nvPr>
            <p:ph type="body" sz="quarter" idx="1"/>
          </p:nvPr>
        </p:nvSpPr>
        <p:spPr>
          <a:prstGeom prst="rect">
            <a:avLst/>
          </a:prstGeom>
        </p:spPr>
        <p:txBody>
          <a:bodyPr/>
          <a:lstStyle/>
          <a:p>
            <a:r>
              <a:t>Beneficial insects are most useful for controlling pest insects. They are not primarily pollinators. However, controlling your pests (think small like aphids) naturally helps you reduce or eliminate pesticides, which greatly benefits our pollinators.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Shape 637"/>
          <p:cNvSpPr>
            <a:spLocks noGrp="1" noRot="1" noChangeAspect="1"/>
          </p:cNvSpPr>
          <p:nvPr>
            <p:ph type="sldImg"/>
          </p:nvPr>
        </p:nvSpPr>
        <p:spPr>
          <a:xfrm>
            <a:off x="381000" y="685800"/>
            <a:ext cx="6096000" cy="3429000"/>
          </a:xfrm>
          <a:prstGeom prst="rect">
            <a:avLst/>
          </a:prstGeom>
        </p:spPr>
        <p:txBody>
          <a:bodyPr/>
          <a:lstStyle/>
          <a:p>
            <a:endParaRPr/>
          </a:p>
        </p:txBody>
      </p:sp>
      <p:sp>
        <p:nvSpPr>
          <p:cNvPr id="638" name="Shape 638"/>
          <p:cNvSpPr>
            <a:spLocks noGrp="1"/>
          </p:cNvSpPr>
          <p:nvPr>
            <p:ph type="body" sz="quarter" idx="1"/>
          </p:nvPr>
        </p:nvSpPr>
        <p:spPr>
          <a:prstGeom prst="rect">
            <a:avLst/>
          </a:prstGeom>
        </p:spPr>
        <p:txBody>
          <a:bodyPr/>
          <a:lstStyle/>
          <a:p>
            <a:r>
              <a:t>Any new endeavor is easier to achieve when you start small. So start with these. Once you feel like these are accomplished, do some research and broaden your pollinator friendly efforts. Keep adding flowers that pollinators like and watch them flock to your garden. Get into your stress-free zen.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pPr>
              <a:defRPr sz="2400">
                <a:latin typeface="Arial"/>
                <a:ea typeface="Arial"/>
                <a:cs typeface="Arial"/>
                <a:sym typeface="Arial"/>
              </a:defRPr>
            </a:pPr>
            <a:r>
              <a:rPr>
                <a:solidFill>
                  <a:srgbClr val="FF2600"/>
                </a:solidFill>
              </a:rPr>
              <a:t>This is ‘Must Use’ slide #3.</a:t>
            </a:r>
            <a:r>
              <a:t> Program provided wording to ‘frame’ the Climate Change issue.</a:t>
            </a:r>
            <a:br/>
            <a:endParaRPr/>
          </a:p>
          <a:p>
            <a:pPr>
              <a:defRPr sz="2000">
                <a:latin typeface="Arial"/>
                <a:ea typeface="Arial"/>
                <a:cs typeface="Arial"/>
                <a:sym typeface="Arial"/>
              </a:defRPr>
            </a:pPr>
            <a:r>
              <a:t>Warmer winters, hotter summers, flooding and droughts affect plant growth and impact the many organisms that interact with plants (insects, pollinators, diseases and microbes).   Home gardeners have an important role to play in combating climate change. Choosing human-powered tools like push mowers, rakes and hand clippers over gas-powered tools such as lawn mowers and leaf blowers can reduce greenhouse gas emissions. Choosing resilient plants that are well adapted to your soil and climate and using research-based horticulture practices to manage soil will help keep your landscape resilient. Composting on-site closes the loop on waste and yields valuable nutrients and helps to reduce methane emissions from landfills.</a:t>
            </a:r>
          </a:p>
          <a:p>
            <a:pPr>
              <a:defRPr sz="2000"/>
            </a:pPr>
            <a:endParaRPr/>
          </a:p>
          <a:p>
            <a:pPr>
              <a:spcBef>
                <a:spcPts val="400"/>
              </a:spcBef>
              <a:defRPr sz="2000"/>
            </a:pPr>
            <a:r>
              <a:t>This talk on [insert title] will give you a better understanding of the importance of creating resilient landscapes that can thrive in a changing climate, help you recognize that we all have a role to play in reducing the impact of climate change on our society and will provide you with specific techniques that you can use to build and maintain resilient landscapes in your own spaces.</a:t>
            </a:r>
          </a:p>
          <a:p>
            <a:pPr>
              <a:spcBef>
                <a:spcPts val="400"/>
              </a:spcBef>
              <a:defRPr sz="2000"/>
            </a:pPr>
            <a:endParaRPr/>
          </a:p>
          <a:p>
            <a:pPr>
              <a:spcBef>
                <a:spcPts val="400"/>
              </a:spcBef>
              <a:defRPr sz="2000"/>
            </a:pPr>
            <a:endParaRPr/>
          </a:p>
          <a:p>
            <a:pPr>
              <a:defRPr sz="2000">
                <a:solidFill>
                  <a:srgbClr val="FF2600"/>
                </a:solidFill>
              </a:defRPr>
            </a:pPr>
            <a:endParaRPr/>
          </a:p>
          <a:p>
            <a:pPr>
              <a:defRPr sz="2000" i="1"/>
            </a:pPr>
            <a:r>
              <a:t>Throughout this presentation there are links to documents of various file types.</a:t>
            </a:r>
            <a:br/>
            <a:r>
              <a:t>Please contact our </a:t>
            </a:r>
            <a:r>
              <a:rPr u="sng">
                <a:solidFill>
                  <a:srgbClr val="0563C1"/>
                </a:solidFill>
                <a:uFill>
                  <a:solidFill>
                    <a:srgbClr val="0563C1"/>
                  </a:solidFill>
                </a:uFill>
                <a:hlinkClick r:id="rId3"/>
              </a:rPr>
              <a:t>Statewide Program Leader</a:t>
            </a:r>
            <a:r>
              <a:t> if you require this information in a different format.</a:t>
            </a: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t>Climate change is a fact of life for us now. This talk focuses on what we can do to help our pollinators weather the effects of a changing climate. In the process, we will cover how flowers and pollination works so we understand how the pollinators do their job.</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381000" y="685800"/>
            <a:ext cx="6096000" cy="3429000"/>
          </a:xfrm>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pPr>
              <a:defRPr sz="1800" u="sng"/>
            </a:pPr>
            <a:r>
              <a:t>Presenter’s Notes</a:t>
            </a:r>
            <a:r>
              <a:rPr u="none"/>
              <a:t>: Explain the graphic. Note that in the comparison nature also emits greenhouse gasses and we need some of them to keep the planet from getting too cold.  But the “Human Enhanced” side of the graphic show that we’re adding too much, and heating the planet.</a:t>
            </a:r>
          </a:p>
          <a:p>
            <a:pPr>
              <a:defRPr sz="1800"/>
            </a:pPr>
            <a:endParaRPr u="none"/>
          </a:p>
          <a:p>
            <a:pPr>
              <a:defRPr sz="1800"/>
            </a:pPr>
            <a:r>
              <a:t>Key point:  BUT… just as we turned solids (coal &amp; wood) &amp; liquids (oil) into a gas, we can do the opposite: turn those gasses in our atmosphere back into a form where carbon can be stored, where they actually help the planet instead of warm it.  That is called carbon capture…</a:t>
            </a:r>
          </a:p>
          <a:p>
            <a:pPr>
              <a:defRPr sz="1800"/>
            </a:pPr>
            <a:r>
              <a:t>There are lots of entrepreneurs out trying to find a cost-effective way to capture and store carbon on a world-wide scale, but so far there is only one economically feasible way to do this at scale….(next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381000" y="685800"/>
            <a:ext cx="6096000" cy="3429000"/>
          </a:xfrm>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pPr>
              <a:defRPr sz="1600"/>
            </a:pPr>
            <a:r>
              <a:t>…. the Technology to convert CO2 into a liquid is called Photosynthesis, and the ‘machines’ that do it are called plants(!)</a:t>
            </a:r>
          </a:p>
          <a:p>
            <a:pPr>
              <a:defRPr sz="1600"/>
            </a:pPr>
            <a:r>
              <a:t>So, back to school: photosynthesis is the process where the leaves in plants, when watered and exposed to sunlight grab CO2 from the air and turn it into the oxygen we breathe and they create a liquid substance (aka plant sugars, carbohydrates, ‘exudates’) that they use to both feed themselves (~70%) and also to ‘exude’ these carbs into the soil through their roots (~30%)as a food source for the microorganisms in the soil.</a:t>
            </a:r>
          </a:p>
          <a:p>
            <a:pPr>
              <a:defRPr sz="1600"/>
            </a:pPr>
            <a:endParaRPr/>
          </a:p>
          <a:p>
            <a:pPr>
              <a:defRPr sz="1600"/>
            </a:pPr>
            <a:r>
              <a:t>So, that’s step one: the plants through their growth store carbon in solid form in their leaves, branches and trunks. And pollinators need plants for nectar!</a:t>
            </a:r>
          </a:p>
          <a:p>
            <a:pPr>
              <a:defRPr sz="1600"/>
            </a:pPr>
            <a:r>
              <a:t>Step two is….(next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xfrm>
            <a:off x="381000" y="685800"/>
            <a:ext cx="6096000" cy="3429000"/>
          </a:xfrm>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pPr>
              <a:defRPr sz="1600"/>
            </a:pPr>
            <a:r>
              <a:t>… The Soil Food Web….</a:t>
            </a:r>
          </a:p>
          <a:p>
            <a:pPr>
              <a:defRPr sz="1600"/>
            </a:pPr>
            <a:r>
              <a:t>Those root ‘exudates’ deposited by plants are an important food source for soil organisms.  And there are billions upon billions of them.  Almost 60% of all life on earth is either in or just on top of our soils (another UW Prof David Montgomery reference. This one from an earlier book “Growing a Revolution”).  And once fed, these organisms do what living things do, they poop, multiply, attract predators and die…. All these activities return carbon to the soil where it can stay for hundreds of years.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lstStyle>
            <a:lvl1pPr algn="ctr"/>
          </a:lstStyle>
          <a:p>
            <a:r>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algn="ctr">
              <a:defRPr>
                <a:solidFill>
                  <a:srgbClr val="000000"/>
                </a:solidFill>
              </a:defRPr>
            </a:lvl1pPr>
            <a:lvl2pPr algn="ctr">
              <a:defRPr>
                <a:solidFill>
                  <a:srgbClr val="000000"/>
                </a:solidFill>
              </a:defRPr>
            </a:lvl2pPr>
            <a:lvl3pPr algn="ctr">
              <a:defRPr>
                <a:solidFill>
                  <a:srgbClr val="000000"/>
                </a:solidFill>
              </a:defRPr>
            </a:lvl3pPr>
            <a:lvl4pPr algn="ctr">
              <a:defRPr>
                <a:solidFill>
                  <a:srgbClr val="000000"/>
                </a:solidFill>
              </a:defRPr>
            </a:lvl4pPr>
            <a:lvl5pPr algn="ct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653708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8128662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5714306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542259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0186503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511280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97941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l">
              <a:defRPr sz="6000">
                <a:latin typeface="Arial" panose="020B0604020202020204" pitchFamily="34" charset="0"/>
                <a:cs typeface="Arial" panose="020B0604020202020204" pitchFamily="34" charset="0"/>
              </a:defRPr>
            </a:lvl1pPr>
          </a:lstStyle>
          <a:p>
            <a:r>
              <a:rPr dirty="0"/>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atin typeface="Arial" panose="020B0604020202020204" pitchFamily="34" charset="0"/>
                <a:cs typeface="Arial" panose="020B0604020202020204" pitchFamily="34" charset="0"/>
              </a:defRPr>
            </a:lvl1pPr>
            <a:lvl2pPr marL="0" indent="0" algn="ctr">
              <a:buSzTx/>
              <a:buFontTx/>
              <a:buNone/>
              <a:defRPr sz="2400">
                <a:latin typeface="Arial" panose="020B0604020202020204" pitchFamily="34" charset="0"/>
                <a:cs typeface="Arial" panose="020B0604020202020204" pitchFamily="34" charset="0"/>
              </a:defRPr>
            </a:lvl2pPr>
            <a:lvl3pPr marL="0" indent="0" algn="ctr">
              <a:buSzTx/>
              <a:buFontTx/>
              <a:buNone/>
              <a:defRPr sz="2400">
                <a:latin typeface="Arial" panose="020B0604020202020204" pitchFamily="34" charset="0"/>
                <a:cs typeface="Arial" panose="020B0604020202020204" pitchFamily="34" charset="0"/>
              </a:defRPr>
            </a:lvl3pPr>
            <a:lvl4pPr marL="0" indent="0" algn="ctr">
              <a:buSzTx/>
              <a:buFontTx/>
              <a:buNone/>
              <a:defRPr sz="2400">
                <a:latin typeface="Arial" panose="020B0604020202020204" pitchFamily="34" charset="0"/>
                <a:cs typeface="Arial" panose="020B0604020202020204" pitchFamily="34" charset="0"/>
              </a:defRPr>
            </a:lvl4pPr>
            <a:lvl5pPr marL="0" indent="0" algn="ctr">
              <a:buSzTx/>
              <a:buFontTx/>
              <a:buNone/>
              <a:defRPr sz="2400">
                <a:latin typeface="Arial" panose="020B0604020202020204" pitchFamily="34" charset="0"/>
                <a:cs typeface="Arial" panose="020B0604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985976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rPr dirty="0"/>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6397729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63034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565996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5781259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7531225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0178166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44974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8816564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8200" y="365125"/>
            <a:ext cx="10515600" cy="1325563"/>
          </a:xfrm>
          <a:prstGeom prst="rect">
            <a:avLst/>
          </a:prstGeom>
        </p:spPr>
        <p:txBody>
          <a:bodyPr anchor="ctr"/>
          <a:lstStyle>
            <a:lvl1pPr>
              <a:defRPr sz="4400"/>
            </a:lvl1pPr>
          </a:lstStyle>
          <a:p>
            <a:r>
              <a:t>Title Text</a:t>
            </a:r>
          </a:p>
        </p:txBody>
      </p:sp>
      <p:sp>
        <p:nvSpPr>
          <p:cNvPr id="30" name="Body Level One…"/>
          <p:cNvSpPr txBox="1">
            <a:spLocks noGrp="1"/>
          </p:cNvSpPr>
          <p:nvPr>
            <p:ph type="body" sz="half" idx="1"/>
          </p:nvPr>
        </p:nvSpPr>
        <p:spPr>
          <a:xfrm>
            <a:off x="838200" y="1825625"/>
            <a:ext cx="5181600" cy="4351338"/>
          </a:xfrm>
          <a:prstGeom prst="rect">
            <a:avLst/>
          </a:prstGeom>
        </p:spPr>
        <p:txBody>
          <a:bodyPr/>
          <a:lstStyle>
            <a:lvl1pPr marL="228600" indent="-228600">
              <a:buSzPct val="100000"/>
              <a:buFont typeface="Arial"/>
              <a:buChar char="•"/>
              <a:defRPr sz="2800">
                <a:solidFill>
                  <a:srgbClr val="000000"/>
                </a:solidFill>
              </a:defRPr>
            </a:lvl1pPr>
            <a:lvl2pPr marL="723900" indent="-266700">
              <a:buSzPct val="100000"/>
              <a:buFont typeface="Arial"/>
              <a:buChar char="•"/>
              <a:defRPr sz="2800">
                <a:solidFill>
                  <a:srgbClr val="000000"/>
                </a:solidFill>
              </a:defRPr>
            </a:lvl2pPr>
            <a:lvl3pPr marL="1234438" indent="-320038">
              <a:buSzPct val="100000"/>
              <a:buFont typeface="Arial"/>
              <a:buChar char="•"/>
              <a:defRPr sz="2800">
                <a:solidFill>
                  <a:srgbClr val="000000"/>
                </a:solidFill>
              </a:defRPr>
            </a:lvl3pPr>
            <a:lvl4pPr marL="1727200" indent="-355600">
              <a:buSzPct val="100000"/>
              <a:buFont typeface="Arial"/>
              <a:buChar char="•"/>
              <a:defRPr sz="2800">
                <a:solidFill>
                  <a:srgbClr val="000000"/>
                </a:solidFill>
              </a:defRPr>
            </a:lvl4pPr>
            <a:lvl5pPr marL="2184400" indent="-355600">
              <a:buSzPct val="100000"/>
              <a:buFont typeface="Arial"/>
              <a:buChar char="•"/>
              <a:defRPr sz="28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xfrm>
            <a:off x="839787" y="365125"/>
            <a:ext cx="10515601" cy="1325563"/>
          </a:xfrm>
          <a:prstGeom prst="rect">
            <a:avLst/>
          </a:prstGeom>
        </p:spPr>
        <p:txBody>
          <a:bodyPr anchor="ctr"/>
          <a:lstStyle>
            <a:lvl1pPr>
              <a:defRPr sz="4400"/>
            </a:lvl1pPr>
          </a:lstStyle>
          <a:p>
            <a:r>
              <a:t>Title Text</a:t>
            </a:r>
          </a:p>
        </p:txBody>
      </p:sp>
      <p:sp>
        <p:nvSpPr>
          <p:cNvPr id="39" name="Body Level One…"/>
          <p:cNvSpPr txBox="1">
            <a:spLocks noGrp="1"/>
          </p:cNvSpPr>
          <p:nvPr>
            <p:ph type="body" sz="quarter" idx="1"/>
          </p:nvPr>
        </p:nvSpPr>
        <p:spPr>
          <a:xfrm>
            <a:off x="839787" y="1681163"/>
            <a:ext cx="5157790" cy="823914"/>
          </a:xfrm>
          <a:prstGeom prst="rect">
            <a:avLst/>
          </a:prstGeom>
        </p:spPr>
        <p:txBody>
          <a:bodyPr anchor="b"/>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0" name="Text Placeholder 4"/>
          <p:cNvSpPr>
            <a:spLocks noGrp="1"/>
          </p:cNvSpPr>
          <p:nvPr>
            <p:ph type="body" sz="quarter" idx="21"/>
          </p:nvPr>
        </p:nvSpPr>
        <p:spPr>
          <a:xfrm>
            <a:off x="6172200" y="1681163"/>
            <a:ext cx="5183188" cy="823914"/>
          </a:xfrm>
          <a:prstGeom prst="rect">
            <a:avLst/>
          </a:prstGeom>
        </p:spPr>
        <p:txBody>
          <a:bodyPr anchor="b"/>
          <a:lstStyle/>
          <a:p>
            <a:pPr marL="228600" indent="-228600">
              <a:buSzPct val="100000"/>
              <a:buFont typeface="Arial"/>
              <a:buChar char="•"/>
              <a:defRPr sz="2800">
                <a:solidFill>
                  <a:srgbClr val="000000"/>
                </a:solidFill>
              </a:defRPr>
            </a:pPr>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xfrm>
            <a:off x="838200" y="365125"/>
            <a:ext cx="10515600" cy="1325563"/>
          </a:xfrm>
          <a:prstGeom prst="rect">
            <a:avLst/>
          </a:prstGeom>
        </p:spPr>
        <p:txBody>
          <a:bodyPr anchor="ctr"/>
          <a:lstStyle>
            <a:lvl1pPr>
              <a:defRPr sz="4400"/>
            </a:lvl1p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6" name="Title Text"/>
          <p:cNvSpPr txBox="1">
            <a:spLocks noGrp="1"/>
          </p:cNvSpPr>
          <p:nvPr>
            <p:ph type="title"/>
          </p:nvPr>
        </p:nvSpPr>
        <p:spPr>
          <a:xfrm>
            <a:off x="839787" y="457200"/>
            <a:ext cx="3932240" cy="1600200"/>
          </a:xfrm>
          <a:prstGeom prst="rect">
            <a:avLst/>
          </a:prstGeom>
        </p:spPr>
        <p:txBody>
          <a:bodyPr/>
          <a:lstStyle>
            <a:lvl1pPr>
              <a:defRPr sz="3200"/>
            </a:lvl1pPr>
          </a:lstStyle>
          <a:p>
            <a:r>
              <a:t>Title Text</a:t>
            </a:r>
          </a:p>
        </p:txBody>
      </p:sp>
      <p:sp>
        <p:nvSpPr>
          <p:cNvPr id="57" name="Body Level One…"/>
          <p:cNvSpPr txBox="1">
            <a:spLocks noGrp="1"/>
          </p:cNvSpPr>
          <p:nvPr>
            <p:ph type="body" sz="half" idx="1"/>
          </p:nvPr>
        </p:nvSpPr>
        <p:spPr>
          <a:xfrm>
            <a:off x="5183187" y="987425"/>
            <a:ext cx="6172202" cy="4873625"/>
          </a:xfrm>
          <a:prstGeom prst="rect">
            <a:avLst/>
          </a:prstGeom>
        </p:spPr>
        <p:txBody>
          <a:bodyPr/>
          <a:lstStyle>
            <a:lvl1pPr marL="228600" indent="-228600">
              <a:buSzPct val="100000"/>
              <a:buFont typeface="Arial"/>
              <a:buChar char="•"/>
              <a:defRPr sz="3200">
                <a:solidFill>
                  <a:srgbClr val="000000"/>
                </a:solidFill>
              </a:defRPr>
            </a:lvl1pPr>
            <a:lvl2pPr marL="718457" indent="-261257">
              <a:buSzPct val="100000"/>
              <a:buFont typeface="Arial"/>
              <a:buChar char="•"/>
              <a:defRPr sz="3200">
                <a:solidFill>
                  <a:srgbClr val="000000"/>
                </a:solidFill>
              </a:defRPr>
            </a:lvl2pPr>
            <a:lvl3pPr marL="1219200" indent="-304800">
              <a:buSzPct val="100000"/>
              <a:buFont typeface="Arial"/>
              <a:buChar char="•"/>
              <a:defRPr sz="3200">
                <a:solidFill>
                  <a:srgbClr val="000000"/>
                </a:solidFill>
              </a:defRPr>
            </a:lvl3pPr>
            <a:lvl4pPr marL="1737360" indent="-365760">
              <a:buSzPct val="100000"/>
              <a:buFont typeface="Arial"/>
              <a:buChar char="•"/>
              <a:defRPr sz="3200">
                <a:solidFill>
                  <a:srgbClr val="000000"/>
                </a:solidFill>
              </a:defRPr>
            </a:lvl4pPr>
            <a:lvl5pPr marL="2194560" indent="-365760">
              <a:buSzPct val="100000"/>
              <a:buFont typeface="Arial"/>
              <a:buChar char="•"/>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58" name="Text Placeholder 3"/>
          <p:cNvSpPr>
            <a:spLocks noGrp="1"/>
          </p:cNvSpPr>
          <p:nvPr>
            <p:ph type="body" sz="quarter" idx="21"/>
          </p:nvPr>
        </p:nvSpPr>
        <p:spPr>
          <a:xfrm>
            <a:off x="839787" y="2057400"/>
            <a:ext cx="3932238" cy="3811588"/>
          </a:xfrm>
          <a:prstGeom prst="rect">
            <a:avLst/>
          </a:prstGeom>
        </p:spPr>
        <p:txBody>
          <a:bodyPr/>
          <a:lstStyle/>
          <a:p>
            <a:pPr marL="228600" indent="-228600">
              <a:buSzPct val="100000"/>
              <a:buFont typeface="Arial"/>
              <a:buChar char="•"/>
              <a:defRPr sz="2800">
                <a:solidFill>
                  <a:srgbClr val="000000"/>
                </a:solidFill>
              </a:defRPr>
            </a:pPr>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66" name="Title Text"/>
          <p:cNvSpPr txBox="1">
            <a:spLocks noGrp="1"/>
          </p:cNvSpPr>
          <p:nvPr>
            <p:ph type="title"/>
          </p:nvPr>
        </p:nvSpPr>
        <p:spPr>
          <a:xfrm>
            <a:off x="839787" y="457200"/>
            <a:ext cx="3932240" cy="1600200"/>
          </a:xfrm>
          <a:prstGeom prst="rect">
            <a:avLst/>
          </a:prstGeom>
        </p:spPr>
        <p:txBody>
          <a:bodyPr/>
          <a:lstStyle>
            <a:lvl1pPr>
              <a:defRPr sz="3200"/>
            </a:lvl1pPr>
          </a:lstStyle>
          <a:p>
            <a:r>
              <a:t>Title Text</a:t>
            </a:r>
          </a:p>
        </p:txBody>
      </p:sp>
      <p:sp>
        <p:nvSpPr>
          <p:cNvPr id="67"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68" name="Body Level One…"/>
          <p:cNvSpPr txBox="1">
            <a:spLocks noGrp="1"/>
          </p:cNvSpPr>
          <p:nvPr>
            <p:ph type="body" sz="quarter" idx="1"/>
          </p:nvPr>
        </p:nvSpPr>
        <p:spPr>
          <a:xfrm>
            <a:off x="839787" y="2057400"/>
            <a:ext cx="3932240" cy="3811588"/>
          </a:xfrm>
          <a:prstGeom prst="rect">
            <a:avLst/>
          </a:prstGeom>
        </p:spPr>
        <p:txBody>
          <a:bodyPr/>
          <a:lstStyle>
            <a:lvl1pPr>
              <a:defRPr sz="1600">
                <a:solidFill>
                  <a:srgbClr val="000000"/>
                </a:solidFill>
              </a:defRPr>
            </a:lvl1pPr>
            <a:lvl2pPr>
              <a:defRPr sz="1600">
                <a:solidFill>
                  <a:srgbClr val="000000"/>
                </a:solidFill>
              </a:defRPr>
            </a:lvl2pPr>
            <a:lvl3pPr>
              <a:defRPr sz="1600">
                <a:solidFill>
                  <a:srgbClr val="000000"/>
                </a:solidFill>
              </a:defRPr>
            </a:lvl3pPr>
            <a:lvl4pPr>
              <a:defRPr sz="1600">
                <a:solidFill>
                  <a:srgbClr val="000000"/>
                </a:solidFill>
              </a:defRPr>
            </a:lvl4pPr>
            <a:lvl5pPr>
              <a:defRPr sz="16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6" name="Title Text"/>
          <p:cNvSpPr txBox="1">
            <a:spLocks noGrp="1"/>
          </p:cNvSpPr>
          <p:nvPr>
            <p:ph type="title"/>
          </p:nvPr>
        </p:nvSpPr>
        <p:spPr>
          <a:xfrm>
            <a:off x="1524000" y="1122362"/>
            <a:ext cx="9144000" cy="2387601"/>
          </a:xfrm>
          <a:prstGeom prst="rect">
            <a:avLst/>
          </a:prstGeom>
        </p:spPr>
        <p:txBody>
          <a:bodyPr lIns="45719" tIns="45719" rIns="45719" bIns="45719"/>
          <a:lstStyle>
            <a:lvl1pPr algn="ctr"/>
          </a:lstStyle>
          <a:p>
            <a:r>
              <a:t>Title Text</a:t>
            </a:r>
          </a:p>
        </p:txBody>
      </p:sp>
      <p:sp>
        <p:nvSpPr>
          <p:cNvPr id="77" name="Body Level One…"/>
          <p:cNvSpPr txBox="1">
            <a:spLocks noGrp="1"/>
          </p:cNvSpPr>
          <p:nvPr>
            <p:ph type="body" sz="quarter" idx="1"/>
          </p:nvPr>
        </p:nvSpPr>
        <p:spPr>
          <a:xfrm>
            <a:off x="1524000" y="3602037"/>
            <a:ext cx="9144000" cy="1655763"/>
          </a:xfrm>
          <a:prstGeom prst="rect">
            <a:avLst/>
          </a:prstGeom>
        </p:spPr>
        <p:txBody>
          <a:bodyPr lIns="45719" tIns="45719" rIns="45719" bIns="45719"/>
          <a:lstStyle>
            <a:lvl1pPr algn="ctr">
              <a:defRPr>
                <a:solidFill>
                  <a:srgbClr val="000000"/>
                </a:solidFill>
              </a:defRPr>
            </a:lvl1pPr>
            <a:lvl2pPr indent="457200" algn="ctr">
              <a:defRPr>
                <a:solidFill>
                  <a:srgbClr val="000000"/>
                </a:solidFill>
              </a:defRPr>
            </a:lvl2pPr>
            <a:lvl3pPr indent="914400" algn="ctr">
              <a:defRPr>
                <a:solidFill>
                  <a:srgbClr val="000000"/>
                </a:solidFill>
              </a:defRPr>
            </a:lvl3pPr>
            <a:lvl4pPr indent="1371600" algn="ctr">
              <a:defRPr>
                <a:solidFill>
                  <a:srgbClr val="000000"/>
                </a:solidFill>
              </a:defRPr>
            </a:lvl4pPr>
            <a:lvl5pPr indent="1828800" algn="ctr">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xfrm>
            <a:off x="11097260" y="6404292"/>
            <a:ext cx="256541" cy="269241"/>
          </a:xfrm>
          <a:prstGeom prst="rect">
            <a:avLst/>
          </a:prstGeom>
        </p:spPr>
        <p:txBody>
          <a:bodyPr lIns="45719" tIns="45719" rIns="45719" bIns="45719"/>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1518083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1850" y="1709738"/>
            <a:ext cx="10515600" cy="28527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p>
            <a:r>
              <a:t>Title Text</a:t>
            </a:r>
          </a:p>
        </p:txBody>
      </p:sp>
      <p:sp>
        <p:nvSpPr>
          <p:cNvPr id="3" name="Body Level One…"/>
          <p:cNvSpPr txBox="1">
            <a:spLocks noGrp="1"/>
          </p:cNvSpPr>
          <p:nvPr>
            <p:ph type="body" idx="1"/>
          </p:nvPr>
        </p:nvSpPr>
        <p:spPr>
          <a:xfrm>
            <a:off x="831850" y="4589462"/>
            <a:ext cx="10515600" cy="15001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7262" y="6404293"/>
            <a:ext cx="256539"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Corbel"/>
                <a:ea typeface="Corbel"/>
                <a:cs typeface="Corbel"/>
                <a:sym typeface="Corbe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Corbel"/>
          <a:ea typeface="Corbel"/>
          <a:cs typeface="Corbel"/>
          <a:sym typeface="Corbel"/>
        </a:defRPr>
      </a:lvl9pPr>
    </p:titleStyle>
    <p:body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Corbel"/>
          <a:ea typeface="Corbel"/>
          <a:cs typeface="Corbel"/>
          <a:sym typeface="Corbel"/>
        </a:defRPr>
      </a:lvl1pPr>
      <a:lvl2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Corbel"/>
          <a:ea typeface="Corbel"/>
          <a:cs typeface="Corbel"/>
          <a:sym typeface="Corbel"/>
        </a:defRPr>
      </a:lvl2pPr>
      <a:lvl3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Corbel"/>
          <a:ea typeface="Corbel"/>
          <a:cs typeface="Corbel"/>
          <a:sym typeface="Corbel"/>
        </a:defRPr>
      </a:lvl3pPr>
      <a:lvl4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Corbel"/>
          <a:ea typeface="Corbel"/>
          <a:cs typeface="Corbel"/>
          <a:sym typeface="Corbel"/>
        </a:defRPr>
      </a:lvl4pPr>
      <a:lvl5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Corbel"/>
          <a:ea typeface="Corbel"/>
          <a:cs typeface="Corbel"/>
          <a:sym typeface="Corbel"/>
        </a:defRPr>
      </a:lvl5pPr>
      <a:lvl6pPr marL="25908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888888"/>
          </a:solidFill>
          <a:uFillTx/>
          <a:latin typeface="Corbel"/>
          <a:ea typeface="Corbel"/>
          <a:cs typeface="Corbel"/>
          <a:sym typeface="Corbel"/>
        </a:defRPr>
      </a:lvl6pPr>
      <a:lvl7pPr marL="30480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888888"/>
          </a:solidFill>
          <a:uFillTx/>
          <a:latin typeface="Corbel"/>
          <a:ea typeface="Corbel"/>
          <a:cs typeface="Corbel"/>
          <a:sym typeface="Corbel"/>
        </a:defRPr>
      </a:lvl7pPr>
      <a:lvl8pPr marL="35052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888888"/>
          </a:solidFill>
          <a:uFillTx/>
          <a:latin typeface="Corbel"/>
          <a:ea typeface="Corbel"/>
          <a:cs typeface="Corbel"/>
          <a:sym typeface="Corbel"/>
        </a:defRPr>
      </a:lvl8pPr>
      <a:lvl9pPr marL="3962400" marR="0" indent="-304800" algn="l" defTabSz="914400" rtl="0" latinLnBrk="0">
        <a:lnSpc>
          <a:spcPct val="90000"/>
        </a:lnSpc>
        <a:spcBef>
          <a:spcPts val="1000"/>
        </a:spcBef>
        <a:spcAft>
          <a:spcPts val="0"/>
        </a:spcAft>
        <a:buClrTx/>
        <a:buSzPct val="100000"/>
        <a:buFontTx/>
        <a:buChar char="•"/>
        <a:tabLst/>
        <a:defRPr sz="2400" b="0" i="0" u="none" strike="noStrike" cap="none" spc="0" baseline="0">
          <a:solidFill>
            <a:srgbClr val="888888"/>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7260" y="6404292"/>
            <a:ext cx="256541"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9092592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rPr dirty="0"/>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097262" y="6404293"/>
            <a:ext cx="256539"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35080020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8.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8.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2.gi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2.gi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12.gi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2.gi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12.gi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12.gif"/><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38.gi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8.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hyperlink" Target="https://extension.wsu.edu/about-extension/extension-is-for-everyon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2.gif"/><Relationship Id="rId5" Type="http://schemas.openxmlformats.org/officeDocument/2006/relationships/image" Target="../media/image8.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8.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12.gif"/><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image" Target="../media/image14.jpe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www.mcfleshmans.com/" TargetMode="External"/><Relationship Id="rId5" Type="http://schemas.openxmlformats.org/officeDocument/2006/relationships/image" Target="../media/image56.jpe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59.jpe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xerces.org/blog/ground-nesting-bees" TargetMode="External"/><Relationship Id="rId5" Type="http://schemas.openxmlformats.org/officeDocument/2006/relationships/image" Target="../media/image60.jpe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gif"/><Relationship Id="rId5" Type="http://schemas.openxmlformats.org/officeDocument/2006/relationships/image" Target="../media/image22.png"/><Relationship Id="rId4" Type="http://schemas.openxmlformats.org/officeDocument/2006/relationships/image" Target="../media/image21.gif"/></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6.jpeg"/><Relationship Id="rId5" Type="http://schemas.openxmlformats.org/officeDocument/2006/relationships/hyperlink" Target="http://www.xerces.org/publications/plant-lists" TargetMode="Externa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png"/><Relationship Id="rId7" Type="http://schemas.openxmlformats.org/officeDocument/2006/relationships/image" Target="../media/image70.gif"/><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https://www.facebook.com/WSUMGProgram" TargetMode="External"/><Relationship Id="rId5" Type="http://schemas.openxmlformats.org/officeDocument/2006/relationships/hyperlink" Target="http://inhttp:/mastergardener.wsu.edu/" TargetMode="External"/><Relationship Id="rId4" Type="http://schemas.openxmlformats.org/officeDocument/2006/relationships/image" Target="../media/image20.png"/><Relationship Id="rId9"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hyperlink" Target="http://www.xerces.org/" TargetMode="External"/><Relationship Id="rId3" Type="http://schemas.openxmlformats.org/officeDocument/2006/relationships/image" Target="../media/image23.png"/><Relationship Id="rId7" Type="http://schemas.openxmlformats.org/officeDocument/2006/relationships/hyperlink" Target="https://www.fs.usda.gov/wildflowers/pollinators/Plant_Strategies/visualcues.shtml" TargetMode="Externa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hyperlink" Target="http://www.pollinatorfriendly.org/" TargetMode="External"/><Relationship Id="rId11" Type="http://schemas.openxmlformats.org/officeDocument/2006/relationships/hyperlink" Target="https://www.fws.gov/initiative/pollinators/how-you-can-help" TargetMode="External"/><Relationship Id="rId5" Type="http://schemas.openxmlformats.org/officeDocument/2006/relationships/image" Target="../media/image12.gif"/><Relationship Id="rId10" Type="http://schemas.openxmlformats.org/officeDocument/2006/relationships/hyperlink" Target="https://www.nwcb.wa.gov/pdfs/PacificLowlandrx8.pdf" TargetMode="External"/><Relationship Id="rId4" Type="http://schemas.openxmlformats.org/officeDocument/2006/relationships/image" Target="../media/image8.png"/><Relationship Id="rId9" Type="http://schemas.openxmlformats.org/officeDocument/2006/relationships/hyperlink" Target="http://www.pollinator.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gif"/><Relationship Id="rId5" Type="http://schemas.openxmlformats.org/officeDocument/2006/relationships/image" Target="../media/image24.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12.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12.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2.gi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gif"/><Relationship Id="rId5" Type="http://schemas.openxmlformats.org/officeDocument/2006/relationships/image" Target="../media/image8.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12">
            <a:extLst>
              <a:ext uri="{C183D7F6-B498-43B3-948B-1728B52AA6E4}">
                <adec:decorative xmlns:adec="http://schemas.microsoft.com/office/drawing/2017/decorative" val="1"/>
              </a:ext>
            </a:extLst>
          </p:cNvPr>
          <p:cNvPicPr>
            <a:picLocks noChangeAspect="1"/>
          </p:cNvPicPr>
          <p:nvPr/>
        </p:nvPicPr>
        <p:blipFill>
          <a:blip r:embed="rId3" cstate="screen">
            <a:alphaModFix amt="20000"/>
            <a:extLst>
              <a:ext uri="{28A0092B-C50C-407E-A947-70E740481C1C}">
                <a14:useLocalDpi xmlns:a14="http://schemas.microsoft.com/office/drawing/2010/main" val="0"/>
              </a:ext>
            </a:extLst>
          </a:blip>
          <a:srcRect/>
          <a:stretch>
            <a:fillRect/>
          </a:stretch>
        </p:blipFill>
        <p:spPr>
          <a:xfrm>
            <a:off x="4568024" y="0"/>
            <a:ext cx="7653450" cy="6766561"/>
          </a:xfrm>
          <a:prstGeom prst="rect">
            <a:avLst/>
          </a:prstGeom>
          <a:ln w="12700">
            <a:miter lim="400000"/>
          </a:ln>
        </p:spPr>
      </p:pic>
      <p:sp>
        <p:nvSpPr>
          <p:cNvPr id="10" name="Title 9">
            <a:extLst>
              <a:ext uri="{FF2B5EF4-FFF2-40B4-BE49-F238E27FC236}">
                <a16:creationId xmlns:a16="http://schemas.microsoft.com/office/drawing/2014/main" id="{A8D5C0E4-401E-A9D8-ED26-3540BF5257DA}"/>
              </a:ext>
            </a:extLst>
          </p:cNvPr>
          <p:cNvSpPr txBox="1">
            <a:spLocks noGrp="1"/>
          </p:cNvSpPr>
          <p:nvPr>
            <p:ph type="title" idx="4294967295"/>
          </p:nvPr>
        </p:nvSpPr>
        <p:spPr>
          <a:xfrm>
            <a:off x="5289066" y="1008287"/>
            <a:ext cx="6710657" cy="2308320"/>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A60F2D"/>
                </a:solidFill>
                <a:effectLst/>
                <a:uLnTx/>
                <a:uFillTx/>
                <a:latin typeface="Arial" panose="020B0604020202020204" pitchFamily="34" charset="0"/>
                <a:ea typeface="+mn-ea"/>
                <a:cs typeface="Arial" panose="020B0604020202020204" pitchFamily="34" charset="0"/>
                <a:sym typeface="Helvetica"/>
              </a:rPr>
              <a:t>Protect our Pollinators from the Effects of Climate Change</a:t>
            </a:r>
          </a:p>
        </p:txBody>
      </p:sp>
      <p:grpSp>
        <p:nvGrpSpPr>
          <p:cNvPr id="6" name="Group 5" descr="Bumblebee on purple flower with climate change icon.">
            <a:extLst>
              <a:ext uri="{FF2B5EF4-FFF2-40B4-BE49-F238E27FC236}">
                <a16:creationId xmlns:a16="http://schemas.microsoft.com/office/drawing/2014/main" id="{EA830588-7EE3-E6F9-22B4-B5EA202B8EC9}"/>
              </a:ext>
              <a:ext uri="{C183D7F6-B498-43B3-948B-1728B52AA6E4}">
                <adec:decorative xmlns:adec="http://schemas.microsoft.com/office/drawing/2017/decorative" val="0"/>
              </a:ext>
            </a:extLst>
          </p:cNvPr>
          <p:cNvGrpSpPr/>
          <p:nvPr/>
        </p:nvGrpSpPr>
        <p:grpSpPr>
          <a:xfrm>
            <a:off x="-19090" y="-508"/>
            <a:ext cx="4807989" cy="6792827"/>
            <a:chOff x="-1" y="11765"/>
            <a:chExt cx="4807989" cy="6792827"/>
          </a:xfrm>
        </p:grpSpPr>
        <p:grpSp>
          <p:nvGrpSpPr>
            <p:cNvPr id="2" name="Group 1">
              <a:extLst>
                <a:ext uri="{FF2B5EF4-FFF2-40B4-BE49-F238E27FC236}">
                  <a16:creationId xmlns:a16="http://schemas.microsoft.com/office/drawing/2014/main" id="{347CDB44-56DF-BD6B-6203-B628916BEC82}"/>
                </a:ext>
              </a:extLst>
            </p:cNvPr>
            <p:cNvGrpSpPr/>
            <p:nvPr/>
          </p:nvGrpSpPr>
          <p:grpSpPr>
            <a:xfrm>
              <a:off x="-1" y="11765"/>
              <a:ext cx="4807989" cy="6792827"/>
              <a:chOff x="-1" y="11765"/>
              <a:chExt cx="4807989" cy="6792827"/>
            </a:xfrm>
          </p:grpSpPr>
          <p:pic>
            <p:nvPicPr>
              <p:cNvPr id="87" name="Credit-WSU EMG-Casson 5.jpg" descr="Bumblebee on purple flowers"/>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flipH="1">
                <a:off x="-1" y="11765"/>
                <a:ext cx="4807989" cy="6746359"/>
              </a:xfrm>
              <a:prstGeom prst="rect">
                <a:avLst/>
              </a:prstGeom>
              <a:ln w="12700">
                <a:miter lim="400000"/>
              </a:ln>
            </p:spPr>
          </p:pic>
          <p:sp>
            <p:nvSpPr>
              <p:cNvPr id="100" name="Credit: WSU-EMG Casson"/>
              <p:cNvSpPr txBox="1"/>
              <p:nvPr/>
            </p:nvSpPr>
            <p:spPr>
              <a:xfrm>
                <a:off x="999208" y="6471853"/>
                <a:ext cx="2509102" cy="332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a:solidFill>
                      <a:srgbClr val="FFFFFF"/>
                    </a:solidFill>
                  </a:defRPr>
                </a:lvl1pPr>
              </a:lstStyle>
              <a:p>
                <a:r>
                  <a:t>Credit: WSU-EMG Casson</a:t>
                </a:r>
              </a:p>
            </p:txBody>
          </p:sp>
        </p:grpSp>
        <p:pic>
          <p:nvPicPr>
            <p:cNvPr id="96" name="Picture 3" descr="Climate change icon"/>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377715" y="251863"/>
              <a:ext cx="1467188" cy="1418795"/>
            </a:xfrm>
            <a:prstGeom prst="rect">
              <a:avLst/>
            </a:prstGeom>
            <a:ln w="12700">
              <a:miter lim="400000"/>
            </a:ln>
          </p:spPr>
        </p:pic>
      </p:grpSp>
      <p:pic>
        <p:nvPicPr>
          <p:cNvPr id="91" name="Picture 8" descr="WSU cougar head logo">
            <a:extLs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279961" y="217636"/>
            <a:ext cx="2768675" cy="681387"/>
          </a:xfrm>
          <a:prstGeom prst="rect">
            <a:avLst/>
          </a:prstGeom>
          <a:ln w="12700">
            <a:miter lim="400000"/>
          </a:ln>
        </p:spPr>
      </p:pic>
      <p:sp>
        <p:nvSpPr>
          <p:cNvPr id="99" name="TextBox 1"/>
          <p:cNvSpPr txBox="1"/>
          <p:nvPr/>
        </p:nvSpPr>
        <p:spPr>
          <a:xfrm>
            <a:off x="6578445" y="3497383"/>
            <a:ext cx="3843074" cy="383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000">
                <a:latin typeface="Corbel"/>
                <a:ea typeface="Corbel"/>
                <a:cs typeface="Corbel"/>
                <a:sym typeface="Corbel"/>
              </a:defRPr>
            </a:lvl1pPr>
          </a:lstStyle>
          <a:p>
            <a:r>
              <a:rPr dirty="0"/>
              <a:t>The Resilient Yard Presentation Series</a:t>
            </a:r>
          </a:p>
        </p:txBody>
      </p:sp>
      <p:sp>
        <p:nvSpPr>
          <p:cNvPr id="98" name="Rectangle 7">
            <a:extLst>
              <a:ext uri="{C183D7F6-B498-43B3-948B-1728B52AA6E4}">
                <adec:decorative xmlns:adec="http://schemas.microsoft.com/office/drawing/2017/decorative" val="1"/>
              </a:ext>
            </a:extLst>
          </p:cNvPr>
          <p:cNvSpPr/>
          <p:nvPr/>
        </p:nvSpPr>
        <p:spPr>
          <a:xfrm>
            <a:off x="7903415" y="4112648"/>
            <a:ext cx="1481960" cy="45722"/>
          </a:xfrm>
          <a:prstGeom prst="rect">
            <a:avLst/>
          </a:prstGeom>
          <a:blipFill>
            <a:blip r:embed="rId7"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solidFill>
                  <a:srgbClr val="FF0000"/>
                </a:solidFill>
                <a:latin typeface="Corbel"/>
                <a:ea typeface="Corbel"/>
                <a:cs typeface="Corbel"/>
                <a:sym typeface="Corbel"/>
              </a:defRPr>
            </a:pPr>
            <a:endParaRPr/>
          </a:p>
        </p:txBody>
      </p:sp>
      <p:sp>
        <p:nvSpPr>
          <p:cNvPr id="4" name="TextBox 3">
            <a:extLst>
              <a:ext uri="{FF2B5EF4-FFF2-40B4-BE49-F238E27FC236}">
                <a16:creationId xmlns:a16="http://schemas.microsoft.com/office/drawing/2014/main" id="{26D8CC28-1186-A955-FD69-CC527581024B}"/>
              </a:ext>
            </a:extLst>
          </p:cNvPr>
          <p:cNvSpPr txBox="1"/>
          <p:nvPr/>
        </p:nvSpPr>
        <p:spPr>
          <a:xfrm>
            <a:off x="5853020" y="4309626"/>
            <a:ext cx="5622556" cy="13665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defTabSz="914400">
              <a:lnSpc>
                <a:spcPct val="90000"/>
              </a:lnSpc>
              <a:defRPr sz="2400">
                <a:latin typeface="Arial"/>
                <a:ea typeface="Arial"/>
                <a:cs typeface="Arial"/>
                <a:sym typeface="Arial"/>
              </a:defRPr>
            </a:pPr>
            <a:r>
              <a:rPr lang="en-US" dirty="0"/>
              <a:t>Angelina Lai and Karen Palmer</a:t>
            </a:r>
          </a:p>
          <a:p>
            <a:pPr algn="ctr" defTabSz="914400">
              <a:lnSpc>
                <a:spcPct val="90000"/>
              </a:lnSpc>
              <a:defRPr sz="2400">
                <a:latin typeface="Arial"/>
                <a:ea typeface="Arial"/>
                <a:cs typeface="Arial"/>
                <a:sym typeface="Arial"/>
              </a:defRPr>
            </a:pPr>
            <a:r>
              <a:rPr lang="en-US" dirty="0"/>
              <a:t>WSU Clark County Extension </a:t>
            </a:r>
            <a:endParaRPr lang="en-US" sz="4800" dirty="0"/>
          </a:p>
          <a:p>
            <a:pPr algn="ctr" defTabSz="914400">
              <a:lnSpc>
                <a:spcPct val="90000"/>
              </a:lnSpc>
              <a:defRPr sz="2400">
                <a:latin typeface="Arial"/>
                <a:ea typeface="Arial"/>
                <a:cs typeface="Arial"/>
                <a:sym typeface="Arial"/>
              </a:defRPr>
            </a:pPr>
            <a:r>
              <a:rPr lang="en-US" dirty="0"/>
              <a:t>Master Gardener Program </a:t>
            </a: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Helvetica"/>
            </a:endParaRPr>
          </a:p>
        </p:txBody>
      </p:sp>
      <p:pic>
        <p:nvPicPr>
          <p:cNvPr id="93" name="Picture 6" descr="Extension Master Gardener flower icon.&#10;">
            <a:extLst>
              <a:ext uri="{C183D7F6-B498-43B3-948B-1728B52AA6E4}">
                <adec:decorative xmlns:adec="http://schemas.microsoft.com/office/drawing/2017/decorative" val="0"/>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136993" y="5460822"/>
            <a:ext cx="1054610" cy="1054610"/>
          </a:xfrm>
          <a:prstGeom prst="rect">
            <a:avLst/>
          </a:prstGeom>
          <a:ln w="12700">
            <a:miter lim="400000"/>
          </a:ln>
        </p:spPr>
      </p:pic>
      <p:grpSp>
        <p:nvGrpSpPr>
          <p:cNvPr id="3" name="Group 2" descr="WSU and Extension Master Gardener approved badge.">
            <a:extLst>
              <a:ext uri="{FF2B5EF4-FFF2-40B4-BE49-F238E27FC236}">
                <a16:creationId xmlns:a16="http://schemas.microsoft.com/office/drawing/2014/main" id="{A6F8575C-F97E-41D9-712F-A224AA83C1F4}"/>
              </a:ext>
              <a:ext uri="{C183D7F6-B498-43B3-948B-1728B52AA6E4}">
                <adec:decorative xmlns:adec="http://schemas.microsoft.com/office/drawing/2017/decorative" val="0"/>
              </a:ext>
            </a:extLst>
          </p:cNvPr>
          <p:cNvGrpSpPr/>
          <p:nvPr/>
        </p:nvGrpSpPr>
        <p:grpSpPr>
          <a:xfrm>
            <a:off x="10829987" y="5416327"/>
            <a:ext cx="1255035" cy="1318531"/>
            <a:chOff x="10744688" y="4560744"/>
            <a:chExt cx="1255035" cy="1318531"/>
          </a:xfrm>
        </p:grpSpPr>
        <p:pic>
          <p:nvPicPr>
            <p:cNvPr id="101" name="LOGOS (Final).png" descr="WSU and Extension Master Gardener approved badge."/>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0744688" y="4560744"/>
              <a:ext cx="1255035" cy="1255033"/>
            </a:xfrm>
            <a:prstGeom prst="rect">
              <a:avLst/>
            </a:prstGeom>
            <a:ln w="12700">
              <a:miter lim="400000"/>
            </a:ln>
          </p:spPr>
        </p:pic>
        <p:sp>
          <p:nvSpPr>
            <p:cNvPr id="102" name="CC-002"/>
            <p:cNvSpPr txBox="1"/>
            <p:nvPr/>
          </p:nvSpPr>
          <p:spPr>
            <a:xfrm>
              <a:off x="11101327" y="5635436"/>
              <a:ext cx="541756" cy="243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a:lvl1pPr>
            </a:lstStyle>
            <a:p>
              <a:r>
                <a:rPr dirty="0"/>
                <a:t>CC-002</a:t>
              </a:r>
            </a:p>
          </p:txBody>
        </p:sp>
      </p:grpSp>
      <p:grpSp>
        <p:nvGrpSpPr>
          <p:cNvPr id="90" name="Rectangle 9">
            <a:extLst>
              <a:ext uri="{C183D7F6-B498-43B3-948B-1728B52AA6E4}">
                <adec:decorative xmlns:adec="http://schemas.microsoft.com/office/drawing/2017/decorative" val="1"/>
              </a:ext>
            </a:extLst>
          </p:cNvPr>
          <p:cNvGrpSpPr/>
          <p:nvPr/>
        </p:nvGrpSpPr>
        <p:grpSpPr>
          <a:xfrm>
            <a:off x="-16244" y="6617062"/>
            <a:ext cx="12192000" cy="345440"/>
            <a:chOff x="0" y="0"/>
            <a:chExt cx="12192000" cy="345438"/>
          </a:xfrm>
        </p:grpSpPr>
        <p:sp>
          <p:nvSpPr>
            <p:cNvPr id="88" name="Rectangle"/>
            <p:cNvSpPr/>
            <p:nvPr/>
          </p:nvSpPr>
          <p:spPr>
            <a:xfrm>
              <a:off x="0" y="127000"/>
              <a:ext cx="12192000" cy="91442"/>
            </a:xfrm>
            <a:prstGeom prst="rect">
              <a:avLst/>
            </a:prstGeom>
            <a:blipFill rotWithShape="1">
              <a:blip r:embed="rId10">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89"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itle 1"/>
          <p:cNvSpPr txBox="1">
            <a:spLocks noGrp="1"/>
          </p:cNvSpPr>
          <p:nvPr>
            <p:ph type="ctrTitle"/>
          </p:nvPr>
        </p:nvSpPr>
        <p:spPr>
          <a:xfrm>
            <a:off x="461246" y="414621"/>
            <a:ext cx="7554995" cy="1041357"/>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rPr dirty="0"/>
              <a:t>USDA Hardiness Zones</a:t>
            </a:r>
          </a:p>
        </p:txBody>
      </p:sp>
      <p:pic>
        <p:nvPicPr>
          <p:cNvPr id="199" name="Picture 5" descr="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7454" y="1519477"/>
            <a:ext cx="5641873" cy="4359628"/>
          </a:xfrm>
          <a:prstGeom prst="rect">
            <a:avLst/>
          </a:prstGeom>
          <a:ln w="12700">
            <a:miter lim="400000"/>
          </a:ln>
        </p:spPr>
      </p:pic>
      <p:sp>
        <p:nvSpPr>
          <p:cNvPr id="201" name="TextBox 8"/>
          <p:cNvSpPr txBox="1"/>
          <p:nvPr/>
        </p:nvSpPr>
        <p:spPr>
          <a:xfrm>
            <a:off x="2052320" y="5900666"/>
            <a:ext cx="612684"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r>
              <a:t>2012</a:t>
            </a:r>
          </a:p>
        </p:txBody>
      </p:sp>
      <p:sp>
        <p:nvSpPr>
          <p:cNvPr id="192" name="Rectangle 7">
            <a:extLst>
              <a:ext uri="{C183D7F6-B498-43B3-948B-1728B52AA6E4}">
                <adec:decorative xmlns:adec="http://schemas.microsoft.com/office/drawing/2017/decorative" val="1"/>
              </a:ext>
            </a:extLst>
          </p:cNvPr>
          <p:cNvSpPr/>
          <p:nvPr/>
        </p:nvSpPr>
        <p:spPr>
          <a:xfrm>
            <a:off x="614889" y="1145011"/>
            <a:ext cx="365296" cy="45721"/>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95" name="Rectangle 6">
            <a:extLst>
              <a:ext uri="{C183D7F6-B498-43B3-948B-1728B52AA6E4}">
                <adec:decorative xmlns:adec="http://schemas.microsoft.com/office/drawing/2017/decorative" val="1"/>
              </a:ext>
            </a:extLst>
          </p:cNvPr>
          <p:cNvGrpSpPr/>
          <p:nvPr/>
        </p:nvGrpSpPr>
        <p:grpSpPr>
          <a:xfrm>
            <a:off x="0" y="6658291"/>
            <a:ext cx="12192000" cy="345439"/>
            <a:chOff x="0" y="0"/>
            <a:chExt cx="12192000" cy="345437"/>
          </a:xfrm>
        </p:grpSpPr>
        <p:sp>
          <p:nvSpPr>
            <p:cNvPr id="193" name="Rectangle"/>
            <p:cNvSpPr/>
            <p:nvPr/>
          </p:nvSpPr>
          <p:spPr>
            <a:xfrm>
              <a:off x="0" y="127000"/>
              <a:ext cx="12192000" cy="91442"/>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94"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96"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319071" y="5900666"/>
            <a:ext cx="729698" cy="729698"/>
          </a:xfrm>
          <a:prstGeom prst="rect">
            <a:avLst/>
          </a:prstGeom>
          <a:ln w="12700">
            <a:miter lim="400000"/>
          </a:ln>
        </p:spPr>
      </p:pic>
      <p:sp>
        <p:nvSpPr>
          <p:cNvPr id="198" name="TextBox 2"/>
          <p:cNvSpPr txBox="1"/>
          <p:nvPr/>
        </p:nvSpPr>
        <p:spPr>
          <a:xfrm>
            <a:off x="367455" y="6444793"/>
            <a:ext cx="4895251"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https://planthardiness.ars.usda.gov/pages/map-downloads</a:t>
            </a:r>
          </a:p>
        </p:txBody>
      </p:sp>
      <p:pic>
        <p:nvPicPr>
          <p:cNvPr id="200" name="Picture 7" descr="Hardiness zone map for 2023."/>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136637" y="1483906"/>
            <a:ext cx="5687906" cy="4395200"/>
          </a:xfrm>
          <a:prstGeom prst="rect">
            <a:avLst/>
          </a:prstGeom>
          <a:ln w="12700">
            <a:miter lim="400000"/>
          </a:ln>
        </p:spPr>
      </p:pic>
      <p:sp>
        <p:nvSpPr>
          <p:cNvPr id="202" name="TextBox 9"/>
          <p:cNvSpPr txBox="1"/>
          <p:nvPr/>
        </p:nvSpPr>
        <p:spPr>
          <a:xfrm>
            <a:off x="8585200" y="5900666"/>
            <a:ext cx="612684"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r>
              <a:t>2023</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ctrTitle"/>
          </p:nvPr>
        </p:nvSpPr>
        <p:spPr>
          <a:xfrm>
            <a:off x="461246" y="414621"/>
            <a:ext cx="7554995" cy="1041357"/>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USDA Hardiness </a:t>
            </a:r>
            <a:r>
              <a:rPr lang="en-US" dirty="0"/>
              <a:t>Half-</a:t>
            </a:r>
            <a:r>
              <a:rPr dirty="0"/>
              <a:t>Zones</a:t>
            </a:r>
          </a:p>
        </p:txBody>
      </p:sp>
      <p:pic>
        <p:nvPicPr>
          <p:cNvPr id="215" name="Picture 4" descr="Plant hardiness half-zone changes."/>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26639" y="1194065"/>
            <a:ext cx="6532882" cy="5048136"/>
          </a:xfrm>
          <a:prstGeom prst="rect">
            <a:avLst/>
          </a:prstGeom>
          <a:ln w="12700">
            <a:miter lim="400000"/>
          </a:ln>
        </p:spPr>
      </p:pic>
      <p:sp>
        <p:nvSpPr>
          <p:cNvPr id="207" name="Rectangle 7">
            <a:extLst>
              <a:ext uri="{C183D7F6-B498-43B3-948B-1728B52AA6E4}">
                <adec:decorative xmlns:adec="http://schemas.microsoft.com/office/drawing/2017/decorative" val="1"/>
              </a:ext>
            </a:extLst>
          </p:cNvPr>
          <p:cNvSpPr/>
          <p:nvPr/>
        </p:nvSpPr>
        <p:spPr>
          <a:xfrm>
            <a:off x="614889" y="1145011"/>
            <a:ext cx="365296" cy="45721"/>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210" name="Rectangle 6">
            <a:extLst>
              <a:ext uri="{C183D7F6-B498-43B3-948B-1728B52AA6E4}">
                <adec:decorative xmlns:adec="http://schemas.microsoft.com/office/drawing/2017/decorative" val="1"/>
              </a:ext>
            </a:extLst>
          </p:cNvPr>
          <p:cNvGrpSpPr/>
          <p:nvPr/>
        </p:nvGrpSpPr>
        <p:grpSpPr>
          <a:xfrm>
            <a:off x="0" y="6658291"/>
            <a:ext cx="12192000" cy="345439"/>
            <a:chOff x="0" y="0"/>
            <a:chExt cx="12192000" cy="345437"/>
          </a:xfrm>
        </p:grpSpPr>
        <p:sp>
          <p:nvSpPr>
            <p:cNvPr id="208" name="Rectangle"/>
            <p:cNvSpPr/>
            <p:nvPr/>
          </p:nvSpPr>
          <p:spPr>
            <a:xfrm>
              <a:off x="0" y="127000"/>
              <a:ext cx="12192000" cy="91442"/>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209"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211"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319071" y="5900666"/>
            <a:ext cx="729698" cy="729698"/>
          </a:xfrm>
          <a:prstGeom prst="rect">
            <a:avLst/>
          </a:prstGeom>
          <a:ln w="12700">
            <a:miter lim="400000"/>
          </a:ln>
        </p:spPr>
      </p:pic>
      <p:sp>
        <p:nvSpPr>
          <p:cNvPr id="214" name="TextBox 8"/>
          <p:cNvSpPr txBox="1"/>
          <p:nvPr/>
        </p:nvSpPr>
        <p:spPr>
          <a:xfrm>
            <a:off x="4824202" y="6215346"/>
            <a:ext cx="2932065"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Arial"/>
                <a:ea typeface="Arial"/>
                <a:cs typeface="Arial"/>
                <a:sym typeface="Arial"/>
              </a:defRPr>
            </a:lvl1pPr>
          </a:lstStyle>
          <a:p>
            <a:r>
              <a:t>Difference 2012 vs 2023</a:t>
            </a:r>
          </a:p>
        </p:txBody>
      </p:sp>
      <p:sp>
        <p:nvSpPr>
          <p:cNvPr id="213" name="TextBox 2"/>
          <p:cNvSpPr txBox="1"/>
          <p:nvPr/>
        </p:nvSpPr>
        <p:spPr>
          <a:xfrm>
            <a:off x="367455" y="6444793"/>
            <a:ext cx="4895251"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https://planthardiness.ars.usda.gov/pages/map-downloads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itle 1"/>
          <p:cNvSpPr txBox="1">
            <a:spLocks noGrp="1"/>
          </p:cNvSpPr>
          <p:nvPr>
            <p:ph type="ctrTitle"/>
          </p:nvPr>
        </p:nvSpPr>
        <p:spPr>
          <a:xfrm>
            <a:off x="461246" y="414621"/>
            <a:ext cx="11115865" cy="1041357"/>
          </a:xfrm>
          <a:prstGeom prst="rect">
            <a:avLst/>
          </a:prstGeom>
        </p:spPr>
        <p:txBody>
          <a:bodyPr lIns="0" tIns="0" rIns="0" bIns="0" anchor="t">
            <a:normAutofit/>
          </a:bodyPr>
          <a:lstStyle>
            <a:lvl1pPr algn="l">
              <a:defRPr spc="-200">
                <a:solidFill>
                  <a:srgbClr val="404040"/>
                </a:solidFill>
                <a:latin typeface="Carlito"/>
                <a:ea typeface="Carlito"/>
                <a:cs typeface="Carlito"/>
                <a:sym typeface="Carlito"/>
              </a:defRPr>
            </a:lvl1pPr>
          </a:lstStyle>
          <a:p>
            <a:r>
              <a:rPr dirty="0"/>
              <a:t>USDA Hardiness Zones</a:t>
            </a:r>
            <a:r>
              <a:rPr lang="en-US" dirty="0"/>
              <a:t> for Washington</a:t>
            </a:r>
            <a:endParaRPr dirty="0"/>
          </a:p>
        </p:txBody>
      </p:sp>
      <p:sp>
        <p:nvSpPr>
          <p:cNvPr id="220" name="Rectangle 7">
            <a:extLst>
              <a:ext uri="{C183D7F6-B498-43B3-948B-1728B52AA6E4}">
                <adec:decorative xmlns:adec="http://schemas.microsoft.com/office/drawing/2017/decorative" val="1"/>
              </a:ext>
            </a:extLst>
          </p:cNvPr>
          <p:cNvSpPr/>
          <p:nvPr/>
        </p:nvSpPr>
        <p:spPr>
          <a:xfrm>
            <a:off x="614889" y="1145011"/>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223" name="Rectangle 6">
            <a:extLst>
              <a:ext uri="{C183D7F6-B498-43B3-948B-1728B52AA6E4}">
                <adec:decorative xmlns:adec="http://schemas.microsoft.com/office/drawing/2017/decorative" val="1"/>
              </a:ext>
            </a:extLst>
          </p:cNvPr>
          <p:cNvGrpSpPr/>
          <p:nvPr/>
        </p:nvGrpSpPr>
        <p:grpSpPr>
          <a:xfrm>
            <a:off x="0" y="6658291"/>
            <a:ext cx="12192000" cy="345439"/>
            <a:chOff x="0" y="0"/>
            <a:chExt cx="12192000" cy="345437"/>
          </a:xfrm>
        </p:grpSpPr>
        <p:sp>
          <p:nvSpPr>
            <p:cNvPr id="221"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222"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224"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319071" y="5900666"/>
            <a:ext cx="729698" cy="729698"/>
          </a:xfrm>
          <a:prstGeom prst="rect">
            <a:avLst/>
          </a:prstGeom>
          <a:ln w="12700">
            <a:miter lim="400000"/>
          </a:ln>
        </p:spPr>
      </p:pic>
      <p:pic>
        <p:nvPicPr>
          <p:cNvPr id="228" name="Picture 7" descr="2023 USDA Plant hardiness zone map for Washington state."/>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811172" y="1167872"/>
            <a:ext cx="6416042" cy="4957849"/>
          </a:xfrm>
          <a:prstGeom prst="rect">
            <a:avLst/>
          </a:prstGeom>
          <a:ln w="12700">
            <a:miter lim="400000"/>
          </a:ln>
        </p:spPr>
      </p:pic>
      <p:sp>
        <p:nvSpPr>
          <p:cNvPr id="227" name="TextBox 8"/>
          <p:cNvSpPr txBox="1"/>
          <p:nvPr/>
        </p:nvSpPr>
        <p:spPr>
          <a:xfrm>
            <a:off x="4824202" y="6215346"/>
            <a:ext cx="2932065"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Arial"/>
                <a:ea typeface="Arial"/>
                <a:cs typeface="Arial"/>
                <a:sym typeface="Arial"/>
              </a:defRPr>
            </a:lvl1pPr>
          </a:lstStyle>
          <a:p>
            <a:r>
              <a:t>New Zones for Washington</a:t>
            </a:r>
          </a:p>
        </p:txBody>
      </p:sp>
      <p:sp>
        <p:nvSpPr>
          <p:cNvPr id="226" name="TextBox 2"/>
          <p:cNvSpPr txBox="1"/>
          <p:nvPr/>
        </p:nvSpPr>
        <p:spPr>
          <a:xfrm>
            <a:off x="367455" y="6444793"/>
            <a:ext cx="4895251"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https://planthardiness.ars.usda.gov/pages/map-downloads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ctrTitle"/>
          </p:nvPr>
        </p:nvSpPr>
        <p:spPr>
          <a:xfrm>
            <a:off x="330472" y="491426"/>
            <a:ext cx="9583550" cy="918056"/>
          </a:xfrm>
          <a:prstGeom prst="rect">
            <a:avLst/>
          </a:prstGeom>
        </p:spPr>
        <p:txBody>
          <a:bodyPr lIns="0" tIns="0" rIns="0" bIns="0" anchor="t"/>
          <a:lstStyle>
            <a:lvl1pPr algn="l">
              <a:defRPr sz="5400" spc="-200">
                <a:solidFill>
                  <a:srgbClr val="404040"/>
                </a:solidFill>
                <a:latin typeface="Carlito"/>
                <a:ea typeface="Carlito"/>
                <a:cs typeface="Carlito"/>
                <a:sym typeface="Carlito"/>
              </a:defRPr>
            </a:lvl1pPr>
          </a:lstStyle>
          <a:p>
            <a:r>
              <a:rPr dirty="0"/>
              <a:t>Climate Change Impact on Pollinators</a:t>
            </a:r>
          </a:p>
        </p:txBody>
      </p:sp>
      <p:sp>
        <p:nvSpPr>
          <p:cNvPr id="233" name="Rectangle 7">
            <a:extLst>
              <a:ext uri="{C183D7F6-B498-43B3-948B-1728B52AA6E4}">
                <adec:decorative xmlns:adec="http://schemas.microsoft.com/office/drawing/2017/decorative" val="1"/>
              </a:ext>
            </a:extLst>
          </p:cNvPr>
          <p:cNvSpPr/>
          <p:nvPr/>
        </p:nvSpPr>
        <p:spPr>
          <a:xfrm>
            <a:off x="398797" y="1241826"/>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236"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234"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235"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237"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341796" y="5923391"/>
            <a:ext cx="729698" cy="729698"/>
          </a:xfrm>
          <a:prstGeom prst="rect">
            <a:avLst/>
          </a:prstGeom>
          <a:ln w="12700">
            <a:miter lim="400000"/>
          </a:ln>
        </p:spPr>
      </p:pic>
      <p:sp>
        <p:nvSpPr>
          <p:cNvPr id="238" name="Subtitle 2"/>
          <p:cNvSpPr txBox="1"/>
          <p:nvPr/>
        </p:nvSpPr>
        <p:spPr>
          <a:xfrm>
            <a:off x="330471" y="1874641"/>
            <a:ext cx="4967787" cy="3621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1000"/>
              </a:spcBef>
              <a:buClr>
                <a:srgbClr val="C00000"/>
              </a:buClr>
              <a:buSzPct val="100000"/>
              <a:buFont typeface="Arial"/>
              <a:buChar char="•"/>
              <a:defRPr sz="3200">
                <a:latin typeface="Arial"/>
                <a:ea typeface="Arial"/>
                <a:cs typeface="Arial"/>
                <a:sym typeface="Arial"/>
              </a:defRPr>
            </a:pPr>
            <a:r>
              <a:t>Plants bloom sooner, limiting pollinator food</a:t>
            </a:r>
          </a:p>
          <a:p>
            <a:pPr marL="457200" indent="-457200">
              <a:spcBef>
                <a:spcPts val="1000"/>
              </a:spcBef>
              <a:buClr>
                <a:srgbClr val="C00000"/>
              </a:buClr>
              <a:buSzPct val="100000"/>
              <a:buFont typeface="Arial"/>
              <a:buChar char="•"/>
              <a:defRPr sz="3200">
                <a:latin typeface="Arial"/>
                <a:ea typeface="Arial"/>
                <a:cs typeface="Arial"/>
                <a:sym typeface="Arial"/>
              </a:defRPr>
            </a:pPr>
            <a:r>
              <a:t>Drought causes less nectar, so pollinators get fewer calories</a:t>
            </a:r>
          </a:p>
          <a:p>
            <a:pPr marL="457200" indent="-457200">
              <a:spcBef>
                <a:spcPts val="1000"/>
              </a:spcBef>
              <a:buClr>
                <a:srgbClr val="C00000"/>
              </a:buClr>
              <a:buSzPct val="100000"/>
              <a:buFont typeface="Arial"/>
              <a:buChar char="•"/>
              <a:defRPr sz="3200">
                <a:latin typeface="Arial"/>
                <a:ea typeface="Arial"/>
                <a:cs typeface="Arial"/>
                <a:sym typeface="Arial"/>
              </a:defRPr>
            </a:pPr>
            <a:r>
              <a:t>Extreme rainfall reduces flight time for pollinators</a:t>
            </a:r>
          </a:p>
        </p:txBody>
      </p:sp>
      <p:sp>
        <p:nvSpPr>
          <p:cNvPr id="239" name="TextBox 1"/>
          <p:cNvSpPr txBox="1"/>
          <p:nvPr/>
        </p:nvSpPr>
        <p:spPr>
          <a:xfrm>
            <a:off x="419100" y="6288239"/>
            <a:ext cx="2272788"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Source: www.climatehubs.USDA.gov</a:t>
            </a:r>
          </a:p>
        </p:txBody>
      </p:sp>
      <p:pic>
        <p:nvPicPr>
          <p:cNvPr id="241" name="Picture 2" descr="Monarch butterfl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3777" y="1807026"/>
            <a:ext cx="5798020" cy="4314806"/>
          </a:xfrm>
          <a:prstGeom prst="rect">
            <a:avLst/>
          </a:prstGeom>
          <a:ln w="12700">
            <a:miter lim="400000"/>
          </a:ln>
        </p:spPr>
      </p:pic>
      <p:sp>
        <p:nvSpPr>
          <p:cNvPr id="242" name="TextBox 4"/>
          <p:cNvSpPr txBox="1"/>
          <p:nvPr/>
        </p:nvSpPr>
        <p:spPr>
          <a:xfrm>
            <a:off x="5649686" y="6288239"/>
            <a:ext cx="3537858"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https://pollinators.psu.edu/pennsylvanias-pollinators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a:spLocks noGrp="1"/>
          </p:cNvSpPr>
          <p:nvPr>
            <p:ph type="ctrTitle"/>
          </p:nvPr>
        </p:nvSpPr>
        <p:spPr>
          <a:xfrm>
            <a:off x="330472" y="491426"/>
            <a:ext cx="9583550" cy="918056"/>
          </a:xfrm>
          <a:prstGeom prst="rect">
            <a:avLst/>
          </a:prstGeom>
        </p:spPr>
        <p:txBody>
          <a:bodyPr lIns="0" tIns="0" rIns="0" bIns="0" anchor="t"/>
          <a:lstStyle>
            <a:lvl1pPr algn="l">
              <a:defRPr sz="5400" spc="-200">
                <a:solidFill>
                  <a:srgbClr val="404040"/>
                </a:solidFill>
                <a:latin typeface="Carlito"/>
                <a:ea typeface="Carlito"/>
                <a:cs typeface="Carlito"/>
                <a:sym typeface="Carlito"/>
              </a:defRPr>
            </a:lvl1pPr>
          </a:lstStyle>
          <a:p>
            <a:r>
              <a:rPr dirty="0"/>
              <a:t>Reduced Nectar Quantity and Quality</a:t>
            </a:r>
          </a:p>
        </p:txBody>
      </p:sp>
      <p:sp>
        <p:nvSpPr>
          <p:cNvPr id="252" name="Subtitle 2"/>
          <p:cNvSpPr txBox="1"/>
          <p:nvPr/>
        </p:nvSpPr>
        <p:spPr>
          <a:xfrm>
            <a:off x="330471" y="1874642"/>
            <a:ext cx="5213307" cy="3151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1000"/>
              </a:spcBef>
              <a:buClr>
                <a:srgbClr val="C00000"/>
              </a:buClr>
              <a:buSzPct val="100000"/>
              <a:buFont typeface="Arial"/>
              <a:buChar char="•"/>
              <a:defRPr sz="3200">
                <a:latin typeface="Arial"/>
                <a:ea typeface="Arial"/>
                <a:cs typeface="Arial"/>
                <a:sym typeface="Arial"/>
              </a:defRPr>
            </a:pPr>
            <a:r>
              <a:t>Nectar production reduced up to 38%</a:t>
            </a:r>
          </a:p>
          <a:p>
            <a:pPr marL="457200" indent="-457200">
              <a:spcBef>
                <a:spcPts val="1000"/>
              </a:spcBef>
              <a:buClr>
                <a:srgbClr val="C00000"/>
              </a:buClr>
              <a:buSzPct val="100000"/>
              <a:buFont typeface="Arial"/>
              <a:buChar char="•"/>
              <a:defRPr sz="3200">
                <a:latin typeface="Arial"/>
                <a:ea typeface="Arial"/>
                <a:cs typeface="Arial"/>
                <a:sym typeface="Arial"/>
              </a:defRPr>
            </a:pPr>
            <a:r>
              <a:t>Sugar content of nectar reduced up to 49%</a:t>
            </a:r>
          </a:p>
          <a:p>
            <a:pPr marL="457200" indent="-457200">
              <a:spcBef>
                <a:spcPts val="1000"/>
              </a:spcBef>
              <a:buClr>
                <a:srgbClr val="C00000"/>
              </a:buClr>
              <a:buSzPct val="100000"/>
              <a:buFont typeface="Arial"/>
              <a:buChar char="•"/>
              <a:defRPr sz="3200">
                <a:latin typeface="Arial"/>
                <a:ea typeface="Arial"/>
                <a:cs typeface="Arial"/>
                <a:sym typeface="Arial"/>
              </a:defRPr>
            </a:pPr>
            <a:r>
              <a:t>Floral scent affected in some plant species</a:t>
            </a:r>
          </a:p>
        </p:txBody>
      </p:sp>
      <p:sp>
        <p:nvSpPr>
          <p:cNvPr id="247" name="Rectangle 7">
            <a:extLst>
              <a:ext uri="{C183D7F6-B498-43B3-948B-1728B52AA6E4}">
                <adec:decorative xmlns:adec="http://schemas.microsoft.com/office/drawing/2017/decorative" val="1"/>
              </a:ext>
            </a:extLst>
          </p:cNvPr>
          <p:cNvSpPr/>
          <p:nvPr/>
        </p:nvSpPr>
        <p:spPr>
          <a:xfrm>
            <a:off x="398797" y="1241826"/>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250" name="Rectangle 6">
            <a:extLst>
              <a:ext uri="{C183D7F6-B498-43B3-948B-1728B52AA6E4}">
                <adec:decorative xmlns:adec="http://schemas.microsoft.com/office/drawing/2017/decorative" val="1"/>
              </a:ext>
            </a:extLst>
          </p:cNvPr>
          <p:cNvGrpSpPr/>
          <p:nvPr/>
        </p:nvGrpSpPr>
        <p:grpSpPr>
          <a:xfrm>
            <a:off x="120506" y="6653087"/>
            <a:ext cx="12192001" cy="345439"/>
            <a:chOff x="0" y="0"/>
            <a:chExt cx="12192000" cy="345437"/>
          </a:xfrm>
        </p:grpSpPr>
        <p:sp>
          <p:nvSpPr>
            <p:cNvPr id="248"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249"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251"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341796" y="5923391"/>
            <a:ext cx="729698" cy="729698"/>
          </a:xfrm>
          <a:prstGeom prst="rect">
            <a:avLst/>
          </a:prstGeom>
          <a:ln w="12700">
            <a:miter lim="400000"/>
          </a:ln>
        </p:spPr>
      </p:pic>
      <p:sp>
        <p:nvSpPr>
          <p:cNvPr id="253" name="TextBox 1"/>
          <p:cNvSpPr txBox="1"/>
          <p:nvPr/>
        </p:nvSpPr>
        <p:spPr>
          <a:xfrm>
            <a:off x="419099" y="6288239"/>
            <a:ext cx="5094421"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Source: https://besjournals.onlinelibrary.wiley.com/doi/full/10.1111/1365-2745.13974</a:t>
            </a:r>
          </a:p>
        </p:txBody>
      </p:sp>
      <p:pic>
        <p:nvPicPr>
          <p:cNvPr id="255" name="Picture 5" descr="Chart showing mean number of visits per plot, day, and plant specie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0799" y="1771188"/>
            <a:ext cx="4358583" cy="2687792"/>
          </a:xfrm>
          <a:prstGeom prst="rect">
            <a:avLst/>
          </a:prstGeom>
          <a:ln w="12700">
            <a:miter lim="400000"/>
          </a:ln>
        </p:spPr>
      </p:pic>
      <p:pic>
        <p:nvPicPr>
          <p:cNvPr id="256" name="Picture 7" descr="Chart showing floral scent result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7059" y="1756779"/>
            <a:ext cx="2222194" cy="4166612"/>
          </a:xfrm>
          <a:prstGeom prst="rect">
            <a:avLst/>
          </a:prstGeom>
          <a:ln w="12700">
            <a:miter lim="400000"/>
          </a:ln>
        </p:spPr>
      </p:pic>
      <p:sp>
        <p:nvSpPr>
          <p:cNvPr id="257" name="TextBox 8"/>
          <p:cNvSpPr txBox="1"/>
          <p:nvPr/>
        </p:nvSpPr>
        <p:spPr>
          <a:xfrm>
            <a:off x="9526396" y="6028020"/>
            <a:ext cx="1969790" cy="313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600">
                <a:latin typeface="Arial"/>
                <a:ea typeface="Arial"/>
                <a:cs typeface="Arial"/>
                <a:sym typeface="Arial"/>
              </a:defRPr>
            </a:lvl1pPr>
          </a:lstStyle>
          <a:p>
            <a:r>
              <a:t>Floral Scent results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itle 1"/>
          <p:cNvSpPr txBox="1">
            <a:spLocks noGrp="1"/>
          </p:cNvSpPr>
          <p:nvPr>
            <p:ph type="ctrTitle"/>
          </p:nvPr>
        </p:nvSpPr>
        <p:spPr>
          <a:xfrm>
            <a:off x="461246" y="414621"/>
            <a:ext cx="6278459" cy="1041357"/>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rPr dirty="0"/>
              <a:t>Why should we care?</a:t>
            </a:r>
          </a:p>
        </p:txBody>
      </p:sp>
      <p:sp>
        <p:nvSpPr>
          <p:cNvPr id="267" name="Subtitle 2"/>
          <p:cNvSpPr txBox="1"/>
          <p:nvPr/>
        </p:nvSpPr>
        <p:spPr>
          <a:xfrm>
            <a:off x="360891" y="1526379"/>
            <a:ext cx="5608111" cy="4827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They are just “bugs” after all!</a:t>
            </a:r>
          </a:p>
          <a:p>
            <a:pPr marL="914400" lvl="1" indent="-457200">
              <a:spcBef>
                <a:spcPts val="200"/>
              </a:spcBef>
              <a:buClr>
                <a:srgbClr val="C00000"/>
              </a:buClr>
              <a:buSzPct val="100000"/>
              <a:buFont typeface="Arial"/>
              <a:buChar char="•"/>
              <a:defRPr sz="3200">
                <a:latin typeface="Arial"/>
                <a:ea typeface="Arial"/>
                <a:cs typeface="Arial"/>
                <a:sym typeface="Arial"/>
              </a:defRPr>
            </a:pPr>
            <a:r>
              <a:t>Most plants reproduce by flowers. Per USDA, “1 out of every 3 bites of food we consume depends on the work of pollinators.”</a:t>
            </a:r>
          </a:p>
          <a:p>
            <a:pPr marL="457200" indent="-457200">
              <a:spcBef>
                <a:spcPts val="200"/>
              </a:spcBef>
              <a:buClr>
                <a:srgbClr val="C00000"/>
              </a:buClr>
              <a:buSzPct val="100000"/>
              <a:buFont typeface="Arial"/>
              <a:buChar char="•"/>
              <a:defRPr sz="3200">
                <a:latin typeface="Arial"/>
                <a:ea typeface="Arial"/>
                <a:cs typeface="Arial"/>
                <a:sym typeface="Arial"/>
              </a:defRPr>
            </a:pPr>
            <a:r>
              <a:t>So, if you want to eat, you SHOULD care!</a:t>
            </a:r>
          </a:p>
        </p:txBody>
      </p:sp>
      <p:sp>
        <p:nvSpPr>
          <p:cNvPr id="262" name="Rectangle 7">
            <a:extLst>
              <a:ext uri="{C183D7F6-B498-43B3-948B-1728B52AA6E4}">
                <adec:decorative xmlns:adec="http://schemas.microsoft.com/office/drawing/2017/decorative" val="1"/>
              </a:ext>
            </a:extLst>
          </p:cNvPr>
          <p:cNvSpPr/>
          <p:nvPr/>
        </p:nvSpPr>
        <p:spPr>
          <a:xfrm>
            <a:off x="614889" y="1145011"/>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265" name="Rectangle 6">
            <a:extLst>
              <a:ext uri="{C183D7F6-B498-43B3-948B-1728B52AA6E4}">
                <adec:decorative xmlns:adec="http://schemas.microsoft.com/office/drawing/2017/decorative" val="1"/>
              </a:ext>
            </a:extLst>
          </p:cNvPr>
          <p:cNvGrpSpPr/>
          <p:nvPr/>
        </p:nvGrpSpPr>
        <p:grpSpPr>
          <a:xfrm>
            <a:off x="0" y="6658291"/>
            <a:ext cx="12192000" cy="345439"/>
            <a:chOff x="0" y="0"/>
            <a:chExt cx="12192000" cy="345437"/>
          </a:xfrm>
        </p:grpSpPr>
        <p:sp>
          <p:nvSpPr>
            <p:cNvPr id="263"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264"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266"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319071" y="5900666"/>
            <a:ext cx="729698" cy="729698"/>
          </a:xfrm>
          <a:prstGeom prst="rect">
            <a:avLst/>
          </a:prstGeom>
          <a:ln w="12700">
            <a:miter lim="400000"/>
          </a:ln>
        </p:spPr>
      </p:pic>
      <p:sp>
        <p:nvSpPr>
          <p:cNvPr id="270" name="TextBox 2"/>
          <p:cNvSpPr txBox="1"/>
          <p:nvPr/>
        </p:nvSpPr>
        <p:spPr>
          <a:xfrm>
            <a:off x="367455" y="6444793"/>
            <a:ext cx="4895251"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www.usda.gov/peoples-garden/pollinators</a:t>
            </a:r>
          </a:p>
        </p:txBody>
      </p:sp>
      <p:pic>
        <p:nvPicPr>
          <p:cNvPr id="268" name="Picture 2" descr="Forks illustrating 1 in 3 bites of foo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3000" y="1395172"/>
            <a:ext cx="5374574" cy="4505494"/>
          </a:xfrm>
          <a:prstGeom prst="rect">
            <a:avLst/>
          </a:prstGeom>
          <a:ln w="12700">
            <a:miter lim="400000"/>
          </a:ln>
        </p:spPr>
      </p:pic>
      <p:sp>
        <p:nvSpPr>
          <p:cNvPr id="271" name="TextBox 3"/>
          <p:cNvSpPr txBox="1"/>
          <p:nvPr/>
        </p:nvSpPr>
        <p:spPr>
          <a:xfrm>
            <a:off x="6362251" y="6024972"/>
            <a:ext cx="5096072"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https://www.usalovelist.com/bee-part-solution-help-save-pollinators/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le 1"/>
          <p:cNvSpPr txBox="1">
            <a:spLocks noGrp="1"/>
          </p:cNvSpPr>
          <p:nvPr>
            <p:ph type="ctrTitle"/>
          </p:nvPr>
        </p:nvSpPr>
        <p:spPr>
          <a:xfrm>
            <a:off x="396764" y="421520"/>
            <a:ext cx="5362238" cy="866171"/>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t>Flower Anatomy</a:t>
            </a:r>
          </a:p>
        </p:txBody>
      </p:sp>
      <p:sp>
        <p:nvSpPr>
          <p:cNvPr id="281" name="Subtitle 2"/>
          <p:cNvSpPr txBox="1"/>
          <p:nvPr/>
        </p:nvSpPr>
        <p:spPr>
          <a:xfrm>
            <a:off x="143232" y="1176450"/>
            <a:ext cx="5539279" cy="562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1000"/>
              </a:spcBef>
              <a:buClr>
                <a:srgbClr val="C00000"/>
              </a:buClr>
              <a:buSzPct val="100000"/>
              <a:buFont typeface="Arial"/>
              <a:buChar char="•"/>
              <a:defRPr sz="3200">
                <a:latin typeface="Arial"/>
                <a:ea typeface="Arial"/>
                <a:cs typeface="Arial"/>
                <a:sym typeface="Arial"/>
              </a:defRPr>
            </a:pPr>
            <a:r>
              <a:t>Sepals protect the flower bud and attract pollinators</a:t>
            </a:r>
            <a:endParaRPr sz="28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Pistil is the female part; consists of stigma, style, ovule</a:t>
            </a:r>
            <a:endParaRPr sz="28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Stamen is the male part; consists of anther, filament</a:t>
            </a:r>
            <a:endParaRPr sz="28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Pollen sticks in stigma; provides food for pollinators and produces new seedling</a:t>
            </a:r>
          </a:p>
        </p:txBody>
      </p:sp>
      <p:sp>
        <p:nvSpPr>
          <p:cNvPr id="276" name="Rectangle 7">
            <a:extLst>
              <a:ext uri="{C183D7F6-B498-43B3-948B-1728B52AA6E4}">
                <adec:decorative xmlns:adec="http://schemas.microsoft.com/office/drawing/2017/decorative" val="1"/>
              </a:ext>
            </a:extLst>
          </p:cNvPr>
          <p:cNvSpPr/>
          <p:nvPr/>
        </p:nvSpPr>
        <p:spPr>
          <a:xfrm>
            <a:off x="422621" y="121180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279" name="Rectangle 6">
            <a:extLst>
              <a:ext uri="{C183D7F6-B498-43B3-948B-1728B52AA6E4}">
                <adec:decorative xmlns:adec="http://schemas.microsoft.com/office/drawing/2017/decorative" val="1"/>
              </a:ext>
            </a:extLst>
          </p:cNvPr>
          <p:cNvGrpSpPr/>
          <p:nvPr/>
        </p:nvGrpSpPr>
        <p:grpSpPr>
          <a:xfrm>
            <a:off x="422621" y="6658279"/>
            <a:ext cx="11749515" cy="345439"/>
            <a:chOff x="0" y="0"/>
            <a:chExt cx="11749513" cy="345437"/>
          </a:xfrm>
        </p:grpSpPr>
        <p:sp>
          <p:nvSpPr>
            <p:cNvPr id="277" name="Rectangle"/>
            <p:cNvSpPr/>
            <p:nvPr/>
          </p:nvSpPr>
          <p:spPr>
            <a:xfrm>
              <a:off x="0" y="154496"/>
              <a:ext cx="11749514" cy="36446"/>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278" name="Text"/>
            <p:cNvSpPr txBox="1"/>
            <p:nvPr/>
          </p:nvSpPr>
          <p:spPr>
            <a:xfrm>
              <a:off x="44059" y="-1"/>
              <a:ext cx="11661394" cy="3454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280"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319071" y="5900666"/>
            <a:ext cx="729698" cy="729698"/>
          </a:xfrm>
          <a:prstGeom prst="rect">
            <a:avLst/>
          </a:prstGeom>
          <a:ln w="12700">
            <a:miter lim="400000"/>
          </a:ln>
        </p:spPr>
      </p:pic>
      <p:sp>
        <p:nvSpPr>
          <p:cNvPr id="282" name="TextBox 1"/>
          <p:cNvSpPr txBox="1"/>
          <p:nvPr/>
        </p:nvSpPr>
        <p:spPr>
          <a:xfrm>
            <a:off x="422621" y="6463862"/>
            <a:ext cx="3452693"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University of Florida: gardeningsolutions.ifas.ufl.edu</a:t>
            </a:r>
          </a:p>
        </p:txBody>
      </p:sp>
      <p:pic>
        <p:nvPicPr>
          <p:cNvPr id="284" name="Picture 2" descr="Parts of a flower diagram."/>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921538" y="1287690"/>
            <a:ext cx="6127231" cy="4084821"/>
          </a:xfrm>
          <a:prstGeom prst="rect">
            <a:avLst/>
          </a:prstGeom>
          <a:ln w="12700">
            <a:miter lim="400000"/>
          </a:ln>
        </p:spPr>
      </p:pic>
      <p:sp>
        <p:nvSpPr>
          <p:cNvPr id="285" name="TextBox 5"/>
          <p:cNvSpPr txBox="1"/>
          <p:nvPr/>
        </p:nvSpPr>
        <p:spPr>
          <a:xfrm>
            <a:off x="6096000" y="5573486"/>
            <a:ext cx="5153505"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https://sciencenotes.org/wp-content/uploads/2023/05/Parts-of-a-Flower-Diagram.png</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Title 1"/>
          <p:cNvSpPr txBox="1">
            <a:spLocks noGrp="1"/>
          </p:cNvSpPr>
          <p:nvPr>
            <p:ph type="ctrTitle"/>
          </p:nvPr>
        </p:nvSpPr>
        <p:spPr>
          <a:xfrm>
            <a:off x="396764" y="421520"/>
            <a:ext cx="5362238" cy="866171"/>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rPr dirty="0"/>
              <a:t>Pollination Biology</a:t>
            </a:r>
          </a:p>
        </p:txBody>
      </p:sp>
      <p:sp>
        <p:nvSpPr>
          <p:cNvPr id="290" name="Rectangle 7">
            <a:extLst>
              <a:ext uri="{C183D7F6-B498-43B3-948B-1728B52AA6E4}">
                <adec:decorative xmlns:adec="http://schemas.microsoft.com/office/drawing/2017/decorative" val="1"/>
              </a:ext>
            </a:extLst>
          </p:cNvPr>
          <p:cNvSpPr/>
          <p:nvPr/>
        </p:nvSpPr>
        <p:spPr>
          <a:xfrm>
            <a:off x="422621" y="121180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293" name="Rectangle 6">
            <a:extLst>
              <a:ext uri="{C183D7F6-B498-43B3-948B-1728B52AA6E4}">
                <adec:decorative xmlns:adec="http://schemas.microsoft.com/office/drawing/2017/decorative" val="1"/>
              </a:ext>
            </a:extLst>
          </p:cNvPr>
          <p:cNvGrpSpPr/>
          <p:nvPr/>
        </p:nvGrpSpPr>
        <p:grpSpPr>
          <a:xfrm>
            <a:off x="422621" y="6658279"/>
            <a:ext cx="11749515" cy="345439"/>
            <a:chOff x="0" y="0"/>
            <a:chExt cx="11749513" cy="345437"/>
          </a:xfrm>
        </p:grpSpPr>
        <p:sp>
          <p:nvSpPr>
            <p:cNvPr id="291" name="Rectangle"/>
            <p:cNvSpPr/>
            <p:nvPr/>
          </p:nvSpPr>
          <p:spPr>
            <a:xfrm>
              <a:off x="0" y="154496"/>
              <a:ext cx="11749514" cy="36446"/>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292" name="Text"/>
            <p:cNvSpPr txBox="1"/>
            <p:nvPr/>
          </p:nvSpPr>
          <p:spPr>
            <a:xfrm>
              <a:off x="44059" y="-1"/>
              <a:ext cx="11661394" cy="3454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294"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319071" y="5900666"/>
            <a:ext cx="729698" cy="729698"/>
          </a:xfrm>
          <a:prstGeom prst="rect">
            <a:avLst/>
          </a:prstGeom>
          <a:ln w="12700">
            <a:miter lim="400000"/>
          </a:ln>
        </p:spPr>
      </p:pic>
      <p:sp>
        <p:nvSpPr>
          <p:cNvPr id="295" name="Subtitle 2"/>
          <p:cNvSpPr txBox="1"/>
          <p:nvPr/>
        </p:nvSpPr>
        <p:spPr>
          <a:xfrm>
            <a:off x="143232" y="1526819"/>
            <a:ext cx="5539279" cy="3278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Pollen lands on stigma</a:t>
            </a:r>
            <a:endParaRPr sz="28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Male cells follow down the tube, providing fertilization</a:t>
            </a:r>
            <a:endParaRPr sz="28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Fertilized ovule becomes seed</a:t>
            </a:r>
            <a:endParaRPr sz="28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Ovary becomes the fruit</a:t>
            </a:r>
          </a:p>
        </p:txBody>
      </p:sp>
      <p:sp>
        <p:nvSpPr>
          <p:cNvPr id="296" name="TextBox 1"/>
          <p:cNvSpPr txBox="1"/>
          <p:nvPr/>
        </p:nvSpPr>
        <p:spPr>
          <a:xfrm>
            <a:off x="422621" y="6463862"/>
            <a:ext cx="3953436"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https://web.extension.illinois.edu/gpe/case1/c1facts2d.html</a:t>
            </a:r>
          </a:p>
        </p:txBody>
      </p:sp>
      <p:pic>
        <p:nvPicPr>
          <p:cNvPr id="298" name="Picture 2" descr="Parts of a flowe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921538" y="1287690"/>
            <a:ext cx="6127231" cy="4084821"/>
          </a:xfrm>
          <a:prstGeom prst="rect">
            <a:avLst/>
          </a:prstGeom>
          <a:ln w="12700">
            <a:miter lim="400000"/>
          </a:ln>
        </p:spPr>
      </p:pic>
      <p:sp>
        <p:nvSpPr>
          <p:cNvPr id="299" name="TextBox 5"/>
          <p:cNvSpPr txBox="1"/>
          <p:nvPr/>
        </p:nvSpPr>
        <p:spPr>
          <a:xfrm>
            <a:off x="6096000" y="5573486"/>
            <a:ext cx="5153505"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https://sciencenotes.org/wp-content/uploads/2023/05/Parts-of-a-Flower-Diagram.png</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Picture 1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45719"/>
            <a:ext cx="12192000" cy="6858001"/>
          </a:xfrm>
          <a:prstGeom prst="rect">
            <a:avLst/>
          </a:prstGeom>
          <a:ln w="12700">
            <a:miter lim="400000"/>
          </a:ln>
        </p:spPr>
      </p:pic>
      <p:sp>
        <p:nvSpPr>
          <p:cNvPr id="304" name="Title 1"/>
          <p:cNvSpPr txBox="1">
            <a:spLocks noGrp="1"/>
          </p:cNvSpPr>
          <p:nvPr>
            <p:ph type="ctrTitle"/>
          </p:nvPr>
        </p:nvSpPr>
        <p:spPr>
          <a:xfrm>
            <a:off x="316104" y="429069"/>
            <a:ext cx="5256022" cy="772551"/>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Flower Structures</a:t>
            </a:r>
          </a:p>
        </p:txBody>
      </p:sp>
      <p:pic>
        <p:nvPicPr>
          <p:cNvPr id="311" name="Picture 2" descr="Nine flower structures illust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60" y="1404135"/>
            <a:ext cx="7514404" cy="4113726"/>
          </a:xfrm>
          <a:prstGeom prst="rect">
            <a:avLst/>
          </a:prstGeom>
          <a:ln w="12700">
            <a:miter lim="400000"/>
          </a:ln>
        </p:spPr>
      </p:pic>
      <p:sp>
        <p:nvSpPr>
          <p:cNvPr id="305" name="Rectangle 7">
            <a:extLst>
              <a:ext uri="{C183D7F6-B498-43B3-948B-1728B52AA6E4}">
                <adec:decorative xmlns:adec="http://schemas.microsoft.com/office/drawing/2017/decorative" val="1"/>
              </a:ext>
            </a:extLst>
          </p:cNvPr>
          <p:cNvSpPr/>
          <p:nvPr/>
        </p:nvSpPr>
        <p:spPr>
          <a:xfrm>
            <a:off x="316105" y="1157072"/>
            <a:ext cx="365296" cy="45721"/>
          </a:xfrm>
          <a:prstGeom prst="rect">
            <a:avLst/>
          </a:prstGeom>
          <a:blipFill>
            <a:blip r:embed="rId5"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308" name="Rectangle 6">
            <a:extLst>
              <a:ext uri="{C183D7F6-B498-43B3-948B-1728B52AA6E4}">
                <adec:decorative xmlns:adec="http://schemas.microsoft.com/office/drawing/2017/decorative" val="1"/>
              </a:ext>
            </a:extLst>
          </p:cNvPr>
          <p:cNvGrpSpPr/>
          <p:nvPr/>
        </p:nvGrpSpPr>
        <p:grpSpPr>
          <a:xfrm>
            <a:off x="0" y="6685278"/>
            <a:ext cx="12192000" cy="345439"/>
            <a:chOff x="0" y="0"/>
            <a:chExt cx="12192000" cy="345437"/>
          </a:xfrm>
        </p:grpSpPr>
        <p:sp>
          <p:nvSpPr>
            <p:cNvPr id="306" name="Rectangle"/>
            <p:cNvSpPr/>
            <p:nvPr/>
          </p:nvSpPr>
          <p:spPr>
            <a:xfrm>
              <a:off x="0" y="127000"/>
              <a:ext cx="12192000" cy="91442"/>
            </a:xfrm>
            <a:prstGeom prst="rect">
              <a:avLst/>
            </a:prstGeom>
            <a:blipFill rotWithShape="1">
              <a:blip r:embed="rId6">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307"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312" name="TextBox 1"/>
          <p:cNvSpPr txBox="1"/>
          <p:nvPr/>
        </p:nvSpPr>
        <p:spPr>
          <a:xfrm>
            <a:off x="165160" y="5639906"/>
            <a:ext cx="6581398" cy="447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https://images.ctfassets.net/zma7thmmcinb/58unfKezwj53sLY1xmlCIS/bf30ae161635d7dabff271850e23cc9e/Flower-shapes-illustration-group_Carlie-Hamilton-Garden-gate-magazine.gif</a:t>
            </a:r>
          </a:p>
        </p:txBody>
      </p:sp>
      <p:sp>
        <p:nvSpPr>
          <p:cNvPr id="310" name="Subtitle 2"/>
          <p:cNvSpPr txBox="1"/>
          <p:nvPr/>
        </p:nvSpPr>
        <p:spPr>
          <a:xfrm>
            <a:off x="7844722" y="1401161"/>
            <a:ext cx="4287341" cy="4091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Different structures attract different pollinators</a:t>
            </a:r>
          </a:p>
          <a:p>
            <a:pPr marL="457200" indent="-457200">
              <a:spcBef>
                <a:spcPts val="1000"/>
              </a:spcBef>
              <a:buClr>
                <a:srgbClr val="C00000"/>
              </a:buClr>
              <a:buSzPct val="100000"/>
              <a:buFont typeface="Arial"/>
              <a:buChar char="•"/>
              <a:defRPr sz="3200">
                <a:latin typeface="Arial"/>
                <a:ea typeface="Arial"/>
                <a:cs typeface="Arial"/>
                <a:sym typeface="Arial"/>
              </a:defRPr>
            </a:pPr>
            <a:r>
              <a:t>Aim for a variety of flower structures in your landscape</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This also provides a pleasing landscape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image7.png">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37289"/>
            <a:ext cx="12192001" cy="6858001"/>
          </a:xfrm>
          <a:prstGeom prst="rect">
            <a:avLst/>
          </a:prstGeom>
          <a:ln w="12700">
            <a:miter lim="400000"/>
          </a:ln>
        </p:spPr>
      </p:pic>
      <p:sp>
        <p:nvSpPr>
          <p:cNvPr id="317" name="Title 1"/>
          <p:cNvSpPr txBox="1">
            <a:spLocks noGrp="1"/>
          </p:cNvSpPr>
          <p:nvPr>
            <p:ph type="ctrTitle"/>
          </p:nvPr>
        </p:nvSpPr>
        <p:spPr>
          <a:xfrm>
            <a:off x="697562" y="398806"/>
            <a:ext cx="8376602" cy="79267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Plant Fertilization</a:t>
            </a:r>
          </a:p>
        </p:txBody>
      </p:sp>
      <p:sp>
        <p:nvSpPr>
          <p:cNvPr id="318" name="Rectangle 7">
            <a:extLst>
              <a:ext uri="{C183D7F6-B498-43B3-948B-1728B52AA6E4}">
                <adec:decorative xmlns:adec="http://schemas.microsoft.com/office/drawing/2017/decorative" val="1"/>
              </a:ext>
            </a:extLst>
          </p:cNvPr>
          <p:cNvSpPr/>
          <p:nvPr/>
        </p:nvSpPr>
        <p:spPr>
          <a:xfrm>
            <a:off x="723667" y="1209257"/>
            <a:ext cx="365296" cy="45721"/>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321"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319" name="Rectangle"/>
            <p:cNvSpPr/>
            <p:nvPr/>
          </p:nvSpPr>
          <p:spPr>
            <a:xfrm>
              <a:off x="0" y="127000"/>
              <a:ext cx="12192000" cy="91442"/>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320"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324" name="TextBox 2"/>
          <p:cNvSpPr txBox="1"/>
          <p:nvPr/>
        </p:nvSpPr>
        <p:spPr>
          <a:xfrm>
            <a:off x="529961" y="4787486"/>
            <a:ext cx="4161782"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https://en.wikipedia.org/wiki/Plant_reproductive_morphology</a:t>
            </a:r>
          </a:p>
        </p:txBody>
      </p:sp>
      <p:pic>
        <p:nvPicPr>
          <p:cNvPr id="325" name="Picture 4" descr="Plant groups illust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961" y="1819880"/>
            <a:ext cx="5829301" cy="2679701"/>
          </a:xfrm>
          <a:prstGeom prst="rect">
            <a:avLst/>
          </a:prstGeom>
          <a:ln w="12700">
            <a:miter lim="400000"/>
          </a:ln>
        </p:spPr>
      </p:pic>
      <p:sp>
        <p:nvSpPr>
          <p:cNvPr id="323" name="Subtitle 2"/>
          <p:cNvSpPr txBox="1"/>
          <p:nvPr/>
        </p:nvSpPr>
        <p:spPr>
          <a:xfrm>
            <a:off x="5946804" y="1664370"/>
            <a:ext cx="6199477" cy="31515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Flowering plants are divided into two major groups.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Monoecious: Plants contain both male and female flowers.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Dioecious: Require female and male plants for pollination.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Corbel"/>
              </a:rPr>
              <a:t>          </a:t>
            </a:r>
          </a:p>
        </p:txBody>
      </p:sp>
      <p:sp>
        <p:nvSpPr>
          <p:cNvPr id="3" name="Title 1">
            <a:extLst>
              <a:ext uri="{FF2B5EF4-FFF2-40B4-BE49-F238E27FC236}">
                <a16:creationId xmlns:a16="http://schemas.microsoft.com/office/drawing/2014/main" id="{97E7F8BF-D4E6-9DAF-6EB7-14CCFC334A86}"/>
              </a:ext>
            </a:extLst>
          </p:cNvPr>
          <p:cNvSpPr txBox="1">
            <a:spLocks/>
          </p:cNvSpPr>
          <p:nvPr/>
        </p:nvSpPr>
        <p:spPr>
          <a:xfrm>
            <a:off x="662506" y="1727081"/>
            <a:ext cx="4353426" cy="31111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Calibri"/>
                <a:cs typeface="Arial" panose="020B0604020202020204" pitchFamily="34" charset="0"/>
                <a:sym typeface="Corbel"/>
              </a:rPr>
              <a:t>Washington State University is an affirmative-action, equal-opportunity employer. Washington State University Extension programs and materials are open to all without regard to race, color, national origin, sex, gender, gender identity, religion, age, height, weight, disability, political beliefs, sexual orientation, marital status, family status, or veteran status. </a:t>
            </a:r>
          </a:p>
        </p:txBody>
      </p:sp>
      <p:sp>
        <p:nvSpPr>
          <p:cNvPr id="4" name="Title 1">
            <a:extLst>
              <a:ext uri="{FF2B5EF4-FFF2-40B4-BE49-F238E27FC236}">
                <a16:creationId xmlns:a16="http://schemas.microsoft.com/office/drawing/2014/main" id="{30937D4A-08F6-9E68-1575-B71B88395986}"/>
              </a:ext>
            </a:extLst>
          </p:cNvPr>
          <p:cNvSpPr>
            <a:spLocks noGrp="1"/>
          </p:cNvSpPr>
          <p:nvPr>
            <p:ph type="ctrTitle"/>
          </p:nvPr>
        </p:nvSpPr>
        <p:spPr>
          <a:xfrm>
            <a:off x="763623" y="434306"/>
            <a:ext cx="4800600" cy="1451244"/>
          </a:xfrm>
        </p:spPr>
        <p:txBody>
          <a:bodyPr lIns="0" rIns="0">
            <a:noAutofit/>
          </a:bodyPr>
          <a:lstStyle/>
          <a:p>
            <a:pPr algn="l"/>
            <a:r>
              <a:rPr lang="en-US" sz="4000" b="1" i="1" spc="-150" dirty="0">
                <a:solidFill>
                  <a:schemeClr val="bg1">
                    <a:lumMod val="50000"/>
                  </a:schemeClr>
                </a:solidFill>
                <a:latin typeface="Arial" panose="020B0604020202020204" pitchFamily="34" charset="0"/>
                <a:cs typeface="Arial" panose="020B0604020202020204" pitchFamily="34" charset="0"/>
              </a:rPr>
              <a:t>Extension is for everyone!</a:t>
            </a:r>
          </a:p>
        </p:txBody>
      </p:sp>
      <p:sp>
        <p:nvSpPr>
          <p:cNvPr id="6" name="TextBox 5">
            <a:extLst>
              <a:ext uri="{FF2B5EF4-FFF2-40B4-BE49-F238E27FC236}">
                <a16:creationId xmlns:a16="http://schemas.microsoft.com/office/drawing/2014/main" id="{410486D7-5811-0696-5D78-8AAA67E1F940}"/>
              </a:ext>
            </a:extLst>
          </p:cNvPr>
          <p:cNvSpPr txBox="1"/>
          <p:nvPr/>
        </p:nvSpPr>
        <p:spPr>
          <a:xfrm>
            <a:off x="662506" y="5130904"/>
            <a:ext cx="4632499" cy="923330"/>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FFFFFF">
                    <a:lumMod val="50000"/>
                  </a:srgbClr>
                </a:solidFill>
                <a:effectLst/>
                <a:uLnTx/>
                <a:uFillTx/>
                <a:latin typeface="Corbel"/>
                <a:sym typeface="Corbel"/>
              </a:rPr>
              <a:t>Read more on the WSU Extension website:</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rbel"/>
                <a:sym typeface="Corbel"/>
                <a:hlinkClick r:id="rId4"/>
              </a:rPr>
              <a:t>https://extension.wsu.edu/about-extension/extension-is-for-everyone/</a:t>
            </a:r>
            <a:endParaRPr kumimoji="0" lang="en-US" sz="1800" b="0" i="0" u="none" strike="noStrike" kern="0" cap="none" spc="0" normalizeH="0" baseline="0" noProof="0" dirty="0">
              <a:ln>
                <a:noFill/>
              </a:ln>
              <a:solidFill>
                <a:srgbClr val="000000"/>
              </a:solidFill>
              <a:effectLst/>
              <a:uLnTx/>
              <a:uFillTx/>
              <a:latin typeface="Corbel"/>
              <a:sym typeface="Corbel"/>
            </a:endParaRPr>
          </a:p>
        </p:txBody>
      </p:sp>
      <p:sp>
        <p:nvSpPr>
          <p:cNvPr id="12" name="Rectangle 11">
            <a:extLst>
              <a:ext uri="{FF2B5EF4-FFF2-40B4-BE49-F238E27FC236}">
                <a16:creationId xmlns:a16="http://schemas.microsoft.com/office/drawing/2014/main" id="{BB27590F-1EDD-FA4C-3540-395324D97613}"/>
              </a:ext>
              <a:ext uri="{C183D7F6-B498-43B3-948B-1728B52AA6E4}">
                <adec:decorative xmlns:adec="http://schemas.microsoft.com/office/drawing/2017/decorative" val="1"/>
              </a:ext>
            </a:extLst>
          </p:cNvPr>
          <p:cNvSpPr/>
          <p:nvPr/>
        </p:nvSpPr>
        <p:spPr>
          <a:xfrm>
            <a:off x="5914417" y="0"/>
            <a:ext cx="6277583" cy="6812281"/>
          </a:xfrm>
          <a:prstGeom prst="rect">
            <a:avLst/>
          </a:prstGeom>
          <a:blipFill>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a:cs typeface="Helvetica"/>
              <a:sym typeface="Corbel"/>
            </a:endParaRPr>
          </a:p>
        </p:txBody>
      </p:sp>
      <p:pic>
        <p:nvPicPr>
          <p:cNvPr id="15" name="Picture 14" descr="A WSU cougar head logo with a black background&#10;">
            <a:extLst>
              <a:ext uri="{FF2B5EF4-FFF2-40B4-BE49-F238E27FC236}">
                <a16:creationId xmlns:a16="http://schemas.microsoft.com/office/drawing/2014/main" id="{3A964BE9-C6A2-C551-3D22-47297D4FD84A}"/>
              </a:ex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258907" y="2703378"/>
            <a:ext cx="1451244" cy="1451244"/>
          </a:xfrm>
          <a:prstGeom prst="rect">
            <a:avLst/>
          </a:prstGeom>
        </p:spPr>
      </p:pic>
      <p:sp>
        <p:nvSpPr>
          <p:cNvPr id="9" name="Title 1">
            <a:extLst>
              <a:ext uri="{FF2B5EF4-FFF2-40B4-BE49-F238E27FC236}">
                <a16:creationId xmlns:a16="http://schemas.microsoft.com/office/drawing/2014/main" id="{8E2ACEBC-81E5-C8D0-5FA5-588968D10BA6}"/>
              </a:ext>
            </a:extLst>
          </p:cNvPr>
          <p:cNvSpPr txBox="1">
            <a:spLocks/>
          </p:cNvSpPr>
          <p:nvPr/>
        </p:nvSpPr>
        <p:spPr>
          <a:xfrm>
            <a:off x="7369020" y="1646680"/>
            <a:ext cx="4581130" cy="2898325"/>
          </a:xfrm>
          <a:prstGeom prst="rect">
            <a:avLst/>
          </a:prstGeom>
        </p:spPr>
        <p:txBody>
          <a:bodyPr vert="horz" lIns="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Welcome!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 are glad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you are here.</a:t>
            </a:r>
          </a:p>
        </p:txBody>
      </p:sp>
      <p:pic>
        <p:nvPicPr>
          <p:cNvPr id="13" name="Picture 12">
            <a:extLst>
              <a:ext uri="{FF2B5EF4-FFF2-40B4-BE49-F238E27FC236}">
                <a16:creationId xmlns:a16="http://schemas.microsoft.com/office/drawing/2014/main" id="{31A66DC9-1E28-F472-55A6-9315FD04A6A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1220454" y="229073"/>
            <a:ext cx="729696" cy="729696"/>
          </a:xfrm>
          <a:prstGeom prst="rect">
            <a:avLst/>
          </a:prstGeom>
        </p:spPr>
      </p:pic>
    </p:spTree>
    <p:extLst>
      <p:ext uri="{BB962C8B-B14F-4D97-AF65-F5344CB8AC3E}">
        <p14:creationId xmlns:p14="http://schemas.microsoft.com/office/powerpoint/2010/main" val="353177946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image7.png">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5358" y="-4026"/>
            <a:ext cx="12322713" cy="7034744"/>
          </a:xfrm>
          <a:prstGeom prst="rect">
            <a:avLst/>
          </a:prstGeom>
          <a:ln w="12700">
            <a:miter lim="400000"/>
          </a:ln>
        </p:spPr>
      </p:pic>
      <p:sp>
        <p:nvSpPr>
          <p:cNvPr id="330" name="Title 1"/>
          <p:cNvSpPr txBox="1">
            <a:spLocks noGrp="1"/>
          </p:cNvSpPr>
          <p:nvPr>
            <p:ph type="ctrTitle"/>
          </p:nvPr>
        </p:nvSpPr>
        <p:spPr>
          <a:xfrm>
            <a:off x="493627" y="468702"/>
            <a:ext cx="9875616" cy="729698"/>
          </a:xfrm>
          <a:prstGeom prst="rect">
            <a:avLst/>
          </a:prstGeom>
        </p:spPr>
        <p:txBody>
          <a:bodyPr lIns="0" tIns="0" rIns="0" bIns="0" anchor="t">
            <a:normAutofit fontScale="90000"/>
          </a:bodyPr>
          <a:lstStyle>
            <a:lvl1pPr algn="l" defTabSz="807963">
              <a:defRPr sz="5640" spc="-188">
                <a:solidFill>
                  <a:srgbClr val="404040"/>
                </a:solidFill>
                <a:latin typeface="Carlito"/>
                <a:ea typeface="Carlito"/>
                <a:cs typeface="Carlito"/>
                <a:sym typeface="Carlito"/>
              </a:defRPr>
            </a:lvl1pPr>
          </a:lstStyle>
          <a:p>
            <a:r>
              <a:rPr dirty="0"/>
              <a:t>Monoecious Plants</a:t>
            </a:r>
          </a:p>
        </p:txBody>
      </p:sp>
      <p:sp>
        <p:nvSpPr>
          <p:cNvPr id="331" name="Rectangle 7">
            <a:extLst>
              <a:ext uri="{C183D7F6-B498-43B3-948B-1728B52AA6E4}">
                <adec:decorative xmlns:adec="http://schemas.microsoft.com/office/drawing/2017/decorative" val="1"/>
              </a:ext>
            </a:extLst>
          </p:cNvPr>
          <p:cNvSpPr/>
          <p:nvPr/>
        </p:nvSpPr>
        <p:spPr>
          <a:xfrm>
            <a:off x="543687" y="1173614"/>
            <a:ext cx="848514" cy="66982"/>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334" name="Rectangle 6">
            <a:extLst>
              <a:ext uri="{C183D7F6-B498-43B3-948B-1728B52AA6E4}">
                <adec:decorative xmlns:adec="http://schemas.microsoft.com/office/drawing/2017/decorative" val="1"/>
              </a:ext>
            </a:extLst>
          </p:cNvPr>
          <p:cNvGrpSpPr/>
          <p:nvPr/>
        </p:nvGrpSpPr>
        <p:grpSpPr>
          <a:xfrm>
            <a:off x="0" y="6685278"/>
            <a:ext cx="12192000" cy="345439"/>
            <a:chOff x="0" y="0"/>
            <a:chExt cx="12192000" cy="345437"/>
          </a:xfrm>
        </p:grpSpPr>
        <p:sp>
          <p:nvSpPr>
            <p:cNvPr id="332" name="Rectangle"/>
            <p:cNvSpPr/>
            <p:nvPr/>
          </p:nvSpPr>
          <p:spPr>
            <a:xfrm>
              <a:off x="0" y="127000"/>
              <a:ext cx="12192000" cy="91442"/>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333"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336" name="Subtitle 2"/>
          <p:cNvSpPr txBox="1"/>
          <p:nvPr/>
        </p:nvSpPr>
        <p:spPr>
          <a:xfrm>
            <a:off x="354153" y="1300615"/>
            <a:ext cx="6851285" cy="41701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150000"/>
              </a:lnSpc>
              <a:spcBef>
                <a:spcPts val="200"/>
              </a:spcBef>
              <a:defRPr>
                <a:latin typeface="Arial"/>
                <a:ea typeface="Arial"/>
                <a:cs typeface="Arial"/>
                <a:sym typeface="Arial"/>
              </a:defRPr>
            </a:pPr>
            <a:endParaRPr/>
          </a:p>
          <a:p>
            <a:pPr marL="457200" indent="-457200">
              <a:spcBef>
                <a:spcPts val="200"/>
              </a:spcBef>
              <a:buClr>
                <a:srgbClr val="C00000"/>
              </a:buClr>
              <a:buSzPct val="100000"/>
              <a:buFont typeface="Arial"/>
              <a:buChar char="•"/>
              <a:defRPr sz="3200">
                <a:latin typeface="Arial"/>
                <a:ea typeface="Arial"/>
                <a:cs typeface="Arial"/>
                <a:sym typeface="Arial"/>
              </a:defRPr>
            </a:pPr>
            <a:r>
              <a:t>The same plant produces both male and female flowers</a:t>
            </a:r>
            <a:endParaRPr>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Often called the “perfect” plant.</a:t>
            </a:r>
            <a:endParaRPr>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Only one plant is needed for production.</a:t>
            </a:r>
            <a:endParaRPr>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Examples: cucumber, corn, fig, apple</a:t>
            </a:r>
          </a:p>
        </p:txBody>
      </p:sp>
      <p:sp>
        <p:nvSpPr>
          <p:cNvPr id="338" name="TextBox 3"/>
          <p:cNvSpPr txBox="1"/>
          <p:nvPr/>
        </p:nvSpPr>
        <p:spPr>
          <a:xfrm>
            <a:off x="354151" y="5868754"/>
            <a:ext cx="4483517" cy="447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https://blogs.ifas.ufl.edu/pascoco/2017/12/29/monoecious-vs-dioecious-self-pollinating-vs-cross-pollinating-plants/</a:t>
            </a:r>
          </a:p>
        </p:txBody>
      </p:sp>
      <p:pic>
        <p:nvPicPr>
          <p:cNvPr id="339" name="Picture 2" descr="Monoecious plant illustra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6889" y="1300614"/>
            <a:ext cx="3929448" cy="4757817"/>
          </a:xfrm>
          <a:prstGeom prst="rect">
            <a:avLst/>
          </a:prstGeom>
          <a:ln w="12700">
            <a:miter lim="400000"/>
          </a:ln>
        </p:spPr>
      </p:pic>
      <p:sp>
        <p:nvSpPr>
          <p:cNvPr id="337" name="TextBox 2"/>
          <p:cNvSpPr txBox="1"/>
          <p:nvPr/>
        </p:nvSpPr>
        <p:spPr>
          <a:xfrm>
            <a:off x="6820265" y="6182991"/>
            <a:ext cx="4483516"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https://passel2.unl.edu/view/lesson/bf87afd5be26/4</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 name="image7.png">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89590"/>
            <a:ext cx="12192001" cy="6858002"/>
          </a:xfrm>
          <a:prstGeom prst="rect">
            <a:avLst/>
          </a:prstGeom>
          <a:ln w="12700">
            <a:miter lim="400000"/>
          </a:ln>
        </p:spPr>
      </p:pic>
      <p:sp>
        <p:nvSpPr>
          <p:cNvPr id="344" name="Title 1"/>
          <p:cNvSpPr txBox="1">
            <a:spLocks noGrp="1"/>
          </p:cNvSpPr>
          <p:nvPr>
            <p:ph type="ctrTitle"/>
          </p:nvPr>
        </p:nvSpPr>
        <p:spPr>
          <a:xfrm>
            <a:off x="697562" y="398806"/>
            <a:ext cx="8376602" cy="79267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Dioecious Plants</a:t>
            </a:r>
          </a:p>
        </p:txBody>
      </p:sp>
      <p:sp>
        <p:nvSpPr>
          <p:cNvPr id="345" name="Rectangle 7">
            <a:extLst>
              <a:ext uri="{C183D7F6-B498-43B3-948B-1728B52AA6E4}">
                <adec:decorative xmlns:adec="http://schemas.microsoft.com/office/drawing/2017/decorative" val="1"/>
              </a:ext>
            </a:extLst>
          </p:cNvPr>
          <p:cNvSpPr/>
          <p:nvPr/>
        </p:nvSpPr>
        <p:spPr>
          <a:xfrm>
            <a:off x="723667" y="1209257"/>
            <a:ext cx="365296" cy="45721"/>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348"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346" name="Rectangle"/>
            <p:cNvSpPr/>
            <p:nvPr/>
          </p:nvSpPr>
          <p:spPr>
            <a:xfrm>
              <a:off x="0" y="127000"/>
              <a:ext cx="12192000" cy="91442"/>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347"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352" name="Picture 2" descr="Male and female flower difference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505" y="1924186"/>
            <a:ext cx="5308640" cy="2596618"/>
          </a:xfrm>
          <a:prstGeom prst="rect">
            <a:avLst/>
          </a:prstGeom>
          <a:ln w="12700">
            <a:miter lim="400000"/>
          </a:ln>
        </p:spPr>
      </p:pic>
      <p:sp>
        <p:nvSpPr>
          <p:cNvPr id="351" name="TextBox 2"/>
          <p:cNvSpPr txBox="1"/>
          <p:nvPr/>
        </p:nvSpPr>
        <p:spPr>
          <a:xfrm>
            <a:off x="192505" y="6367505"/>
            <a:ext cx="7317607"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University of Waikato: www.sciencelearn.org.nz/images/63-kiwifruit-flowers</a:t>
            </a:r>
          </a:p>
        </p:txBody>
      </p:sp>
      <p:sp>
        <p:nvSpPr>
          <p:cNvPr id="350" name="Subtitle 2"/>
          <p:cNvSpPr txBox="1"/>
          <p:nvPr/>
        </p:nvSpPr>
        <p:spPr>
          <a:xfrm>
            <a:off x="5468434" y="1876076"/>
            <a:ext cx="6598443" cy="4091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rPr dirty="0"/>
              <a:t>Each plant has only male or female flowers. It is critical to have both for fruit production.</a:t>
            </a:r>
            <a:endParaRPr sz="2400" dirty="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rPr dirty="0"/>
              <a:t>Kiwi is one example. Important to plant both a male kiwi and a female kiwi.</a:t>
            </a:r>
            <a:endParaRPr sz="2400" dirty="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rPr dirty="0"/>
              <a:t>Other examples are spinach and asparagus.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itle 1"/>
          <p:cNvSpPr txBox="1">
            <a:spLocks noGrp="1"/>
          </p:cNvSpPr>
          <p:nvPr>
            <p:ph type="ctrTitle"/>
          </p:nvPr>
        </p:nvSpPr>
        <p:spPr>
          <a:xfrm>
            <a:off x="797149" y="486899"/>
            <a:ext cx="5516565" cy="950196"/>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rPr dirty="0"/>
              <a:t>Composite Flowers</a:t>
            </a:r>
          </a:p>
        </p:txBody>
      </p:sp>
      <p:sp>
        <p:nvSpPr>
          <p:cNvPr id="357" name="Rectangle 7">
            <a:extLst>
              <a:ext uri="{C183D7F6-B498-43B3-948B-1728B52AA6E4}">
                <adec:decorative xmlns:adec="http://schemas.microsoft.com/office/drawing/2017/decorative" val="1"/>
              </a:ext>
            </a:extLst>
          </p:cNvPr>
          <p:cNvSpPr/>
          <p:nvPr/>
        </p:nvSpPr>
        <p:spPr>
          <a:xfrm>
            <a:off x="822583" y="131964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360"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358"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359"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361"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2885" y="185310"/>
            <a:ext cx="729698" cy="729698"/>
          </a:xfrm>
          <a:prstGeom prst="rect">
            <a:avLst/>
          </a:prstGeom>
          <a:ln w="12700">
            <a:miter lim="400000"/>
          </a:ln>
        </p:spPr>
      </p:pic>
      <p:pic>
        <p:nvPicPr>
          <p:cNvPr id="364" name="Picture 2" descr="Twelve different composite type flower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0110" y="1437095"/>
            <a:ext cx="3683001" cy="4851401"/>
          </a:xfrm>
          <a:prstGeom prst="rect">
            <a:avLst/>
          </a:prstGeom>
          <a:ln w="12700">
            <a:miter lim="400000"/>
          </a:ln>
        </p:spPr>
      </p:pic>
      <p:sp>
        <p:nvSpPr>
          <p:cNvPr id="365" name="TextBox 2"/>
          <p:cNvSpPr txBox="1"/>
          <p:nvPr/>
        </p:nvSpPr>
        <p:spPr>
          <a:xfrm>
            <a:off x="620109" y="6426062"/>
            <a:ext cx="2455624"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https://en.wikipedia.org/wiki/Asteraceae</a:t>
            </a:r>
          </a:p>
        </p:txBody>
      </p:sp>
      <p:sp>
        <p:nvSpPr>
          <p:cNvPr id="363" name="Subtitle 2"/>
          <p:cNvSpPr txBox="1"/>
          <p:nvPr/>
        </p:nvSpPr>
        <p:spPr>
          <a:xfrm>
            <a:off x="4902193" y="1545325"/>
            <a:ext cx="6571351" cy="4218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Many flowers are Composite plants</a:t>
            </a:r>
          </a:p>
          <a:p>
            <a:pPr marL="457200" indent="-457200">
              <a:spcBef>
                <a:spcPts val="1000"/>
              </a:spcBef>
              <a:buClr>
                <a:srgbClr val="C00000"/>
              </a:buClr>
              <a:buSzPct val="100000"/>
              <a:buFont typeface="Arial"/>
              <a:buChar char="•"/>
              <a:defRPr sz="3200">
                <a:latin typeface="Arial"/>
                <a:ea typeface="Arial"/>
                <a:cs typeface="Arial"/>
                <a:sym typeface="Arial"/>
              </a:defRPr>
            </a:pPr>
            <a:r>
              <a:t>Contain many smaller florets</a:t>
            </a:r>
          </a:p>
          <a:p>
            <a:pPr marL="457200" indent="-457200">
              <a:spcBef>
                <a:spcPts val="1000"/>
              </a:spcBef>
              <a:buClr>
                <a:srgbClr val="C00000"/>
              </a:buClr>
              <a:buSzPct val="100000"/>
              <a:buFont typeface="Arial"/>
              <a:buChar char="•"/>
              <a:defRPr sz="3200">
                <a:latin typeface="Arial"/>
                <a:ea typeface="Arial"/>
                <a:cs typeface="Arial"/>
                <a:sym typeface="Arial"/>
              </a:defRPr>
            </a:pPr>
            <a:r>
              <a:t>Examples: yarrow, coreopsis, dahlia, zinnia, goldenrod, fleabane, aster, cosmos, Black-eyed Susan, sunflower, lettuce</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Ideal landing pads for bees!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itle 1"/>
          <p:cNvSpPr txBox="1">
            <a:spLocks noGrp="1"/>
          </p:cNvSpPr>
          <p:nvPr>
            <p:ph type="ctrTitle"/>
          </p:nvPr>
        </p:nvSpPr>
        <p:spPr>
          <a:xfrm>
            <a:off x="593905" y="491426"/>
            <a:ext cx="5163957"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t>Bees = Pollination</a:t>
            </a:r>
          </a:p>
        </p:txBody>
      </p:sp>
      <p:sp>
        <p:nvSpPr>
          <p:cNvPr id="370"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373" name="Rectangle 6">
            <a:extLst>
              <a:ext uri="{C183D7F6-B498-43B3-948B-1728B52AA6E4}">
                <adec:decorative xmlns:adec="http://schemas.microsoft.com/office/drawing/2017/decorative" val="1"/>
              </a:ext>
            </a:extLst>
          </p:cNvPr>
          <p:cNvGrpSpPr/>
          <p:nvPr/>
        </p:nvGrpSpPr>
        <p:grpSpPr>
          <a:xfrm>
            <a:off x="0" y="6649948"/>
            <a:ext cx="12192000" cy="345439"/>
            <a:chOff x="0" y="0"/>
            <a:chExt cx="12192000" cy="345437"/>
          </a:xfrm>
        </p:grpSpPr>
        <p:sp>
          <p:nvSpPr>
            <p:cNvPr id="371"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372"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374" name="Subtitle 2"/>
          <p:cNvSpPr txBox="1"/>
          <p:nvPr/>
        </p:nvSpPr>
        <p:spPr>
          <a:xfrm>
            <a:off x="218943" y="1861254"/>
            <a:ext cx="5163957" cy="2580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Without bees, we don’t eat</a:t>
            </a:r>
          </a:p>
          <a:p>
            <a:pPr marL="457200" indent="-457200">
              <a:spcBef>
                <a:spcPts val="1000"/>
              </a:spcBef>
              <a:buClr>
                <a:srgbClr val="C00000"/>
              </a:buClr>
              <a:buSzPct val="100000"/>
              <a:buFont typeface="Arial"/>
              <a:buChar char="•"/>
              <a:defRPr sz="3200">
                <a:latin typeface="Arial"/>
                <a:ea typeface="Arial"/>
                <a:cs typeface="Arial"/>
                <a:sym typeface="Arial"/>
              </a:defRPr>
            </a:pPr>
            <a:r>
              <a:t>Without bees, our yards would be dreary</a:t>
            </a:r>
          </a:p>
        </p:txBody>
      </p:sp>
      <p:pic>
        <p:nvPicPr>
          <p:cNvPr id="376" name="Picture 2" descr="Close up of a be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3771" y="1666170"/>
            <a:ext cx="2794001" cy="2794001"/>
          </a:xfrm>
          <a:prstGeom prst="rect">
            <a:avLst/>
          </a:prstGeom>
          <a:ln w="12700">
            <a:miter lim="400000"/>
          </a:ln>
        </p:spPr>
      </p:pic>
      <p:sp>
        <p:nvSpPr>
          <p:cNvPr id="377" name="TextBox 2"/>
          <p:cNvSpPr txBox="1"/>
          <p:nvPr/>
        </p:nvSpPr>
        <p:spPr>
          <a:xfrm>
            <a:off x="5863771" y="4669971"/>
            <a:ext cx="2013752"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https://en.wikipedia.org/wiki/Bee</a:t>
            </a:r>
          </a:p>
        </p:txBody>
      </p:sp>
      <p:pic>
        <p:nvPicPr>
          <p:cNvPr id="378" name="Picture 4" descr="Bee on orange flower."/>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8882366" y="2443397"/>
            <a:ext cx="2832252" cy="3641367"/>
          </a:xfrm>
          <a:prstGeom prst="rect">
            <a:avLst/>
          </a:prstGeom>
          <a:ln w="12700">
            <a:miter lim="400000"/>
          </a:ln>
        </p:spPr>
      </p:pic>
      <p:sp>
        <p:nvSpPr>
          <p:cNvPr id="379" name="TextBox 3"/>
          <p:cNvSpPr txBox="1"/>
          <p:nvPr/>
        </p:nvSpPr>
        <p:spPr>
          <a:xfrm>
            <a:off x="8882366" y="6211763"/>
            <a:ext cx="829378"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Pixabay.com</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itle 1"/>
          <p:cNvSpPr txBox="1">
            <a:spLocks noGrp="1"/>
          </p:cNvSpPr>
          <p:nvPr>
            <p:ph type="ctrTitle"/>
          </p:nvPr>
        </p:nvSpPr>
        <p:spPr>
          <a:xfrm>
            <a:off x="635711" y="491426"/>
            <a:ext cx="4731420"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Honey Bee</a:t>
            </a:r>
          </a:p>
        </p:txBody>
      </p:sp>
      <p:sp>
        <p:nvSpPr>
          <p:cNvPr id="384"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387"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385"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386"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388" name="Subtitle 2"/>
          <p:cNvSpPr txBox="1"/>
          <p:nvPr/>
        </p:nvSpPr>
        <p:spPr>
          <a:xfrm>
            <a:off x="218942" y="1427940"/>
            <a:ext cx="4946617" cy="4688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Colonies live year-round</a:t>
            </a:r>
          </a:p>
          <a:p>
            <a:pPr marL="457200" indent="-457200">
              <a:spcBef>
                <a:spcPts val="1000"/>
              </a:spcBef>
              <a:buClr>
                <a:srgbClr val="C00000"/>
              </a:buClr>
              <a:buSzPct val="100000"/>
              <a:buFont typeface="Arial"/>
              <a:buChar char="•"/>
              <a:defRPr sz="3200">
                <a:latin typeface="Arial"/>
                <a:ea typeface="Arial"/>
                <a:cs typeface="Arial"/>
                <a:sym typeface="Arial"/>
              </a:defRPr>
            </a:pPr>
            <a:r>
              <a:t>Generalist foragers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Colors seen: ultra-violet patches on flowers: blue, purple, white</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A few of their favorite flowers: Russian sage, zinnia, oregano, borage, lavender, rhododendron</a:t>
            </a:r>
          </a:p>
        </p:txBody>
      </p:sp>
      <p:pic>
        <p:nvPicPr>
          <p:cNvPr id="390" name="Picture 2" descr="Western honey be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8" y="1594969"/>
            <a:ext cx="5532442" cy="3673718"/>
          </a:xfrm>
          <a:prstGeom prst="rect">
            <a:avLst/>
          </a:prstGeom>
          <a:ln w="12700">
            <a:miter lim="400000"/>
          </a:ln>
        </p:spPr>
      </p:pic>
      <p:sp>
        <p:nvSpPr>
          <p:cNvPr id="391" name="TextBox 2"/>
          <p:cNvSpPr txBox="1"/>
          <p:nvPr/>
        </p:nvSpPr>
        <p:spPr>
          <a:xfrm>
            <a:off x="6095998" y="5815624"/>
            <a:ext cx="2490225"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https://en.wikipedia.org/wiki/Honey_bee</a:t>
            </a:r>
          </a:p>
        </p:txBody>
      </p:sp>
      <p:sp>
        <p:nvSpPr>
          <p:cNvPr id="392" name="TextBox 3"/>
          <p:cNvSpPr txBox="1"/>
          <p:nvPr/>
        </p:nvSpPr>
        <p:spPr>
          <a:xfrm>
            <a:off x="7432581" y="5268259"/>
            <a:ext cx="3125498" cy="34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a:latin typeface="Corbel"/>
                <a:ea typeface="Corbel"/>
                <a:cs typeface="Corbel"/>
                <a:sym typeface="Corbel"/>
              </a:defRPr>
            </a:pPr>
            <a:r>
              <a:t>Western honey bee: </a:t>
            </a:r>
            <a:r>
              <a:rPr i="1"/>
              <a:t>Apis mellifera</a:t>
            </a:r>
          </a:p>
        </p:txBody>
      </p:sp>
      <p:sp>
        <p:nvSpPr>
          <p:cNvPr id="393" name="TextBox 4"/>
          <p:cNvSpPr txBox="1"/>
          <p:nvPr/>
        </p:nvSpPr>
        <p:spPr>
          <a:xfrm>
            <a:off x="304800" y="6308425"/>
            <a:ext cx="2144486"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Bees.wsu.edu</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itle 1"/>
          <p:cNvSpPr txBox="1">
            <a:spLocks noGrp="1"/>
          </p:cNvSpPr>
          <p:nvPr>
            <p:ph type="ctrTitle"/>
          </p:nvPr>
        </p:nvSpPr>
        <p:spPr>
          <a:xfrm>
            <a:off x="593905" y="491426"/>
            <a:ext cx="4773226"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Bumble Bee</a:t>
            </a:r>
          </a:p>
        </p:txBody>
      </p:sp>
      <p:sp>
        <p:nvSpPr>
          <p:cNvPr id="398"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401"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399"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400"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402" name="Subtitle 2"/>
          <p:cNvSpPr txBox="1"/>
          <p:nvPr/>
        </p:nvSpPr>
        <p:spPr>
          <a:xfrm>
            <a:off x="218942" y="1174926"/>
            <a:ext cx="5877059" cy="5158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Generalist foragers</a:t>
            </a:r>
          </a:p>
          <a:p>
            <a:pPr marL="457200" indent="-457200">
              <a:spcBef>
                <a:spcPts val="1000"/>
              </a:spcBef>
              <a:buClr>
                <a:srgbClr val="C00000"/>
              </a:buClr>
              <a:buSzPct val="100000"/>
              <a:buFont typeface="Arial"/>
              <a:buChar char="•"/>
              <a:defRPr sz="3200">
                <a:latin typeface="Arial"/>
                <a:ea typeface="Arial"/>
                <a:cs typeface="Arial"/>
                <a:sym typeface="Arial"/>
              </a:defRPr>
            </a:pPr>
            <a:r>
              <a:t>Food crops: tomatoes, watermelon, blueberries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Practice buzz pollination (cause vibrations to release pollen)</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A few of their favorite flowers: Lavender, blue blossom, sunflower, columbine, salvia, blueberry</a:t>
            </a:r>
          </a:p>
        </p:txBody>
      </p:sp>
      <p:pic>
        <p:nvPicPr>
          <p:cNvPr id="404" name="Picture 3" descr="Bumblebee "/>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5400000">
            <a:off x="5563053" y="1239367"/>
            <a:ext cx="5548086" cy="4161065"/>
          </a:xfrm>
          <a:prstGeom prst="rect">
            <a:avLst/>
          </a:prstGeom>
          <a:ln w="12700">
            <a:miter lim="400000"/>
          </a:ln>
        </p:spPr>
      </p:pic>
      <p:sp>
        <p:nvSpPr>
          <p:cNvPr id="406" name="TextBox 5"/>
          <p:cNvSpPr txBox="1"/>
          <p:nvPr/>
        </p:nvSpPr>
        <p:spPr>
          <a:xfrm>
            <a:off x="7794170" y="6093943"/>
            <a:ext cx="790051" cy="34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i="1">
                <a:latin typeface="Corbel"/>
                <a:ea typeface="Corbel"/>
                <a:cs typeface="Corbel"/>
                <a:sym typeface="Corbel"/>
              </a:defRPr>
            </a:lvl1pPr>
          </a:lstStyle>
          <a:p>
            <a:r>
              <a:t>Bombus</a:t>
            </a:r>
          </a:p>
        </p:txBody>
      </p:sp>
      <p:sp>
        <p:nvSpPr>
          <p:cNvPr id="405" name="TextBox 4"/>
          <p:cNvSpPr txBox="1"/>
          <p:nvPr/>
        </p:nvSpPr>
        <p:spPr>
          <a:xfrm>
            <a:off x="6190779" y="6454890"/>
            <a:ext cx="2969601"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Photo by Karen Palmer, Clark County MG, 2023</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Title 1"/>
          <p:cNvSpPr txBox="1">
            <a:spLocks noGrp="1"/>
          </p:cNvSpPr>
          <p:nvPr>
            <p:ph type="ctrTitle"/>
          </p:nvPr>
        </p:nvSpPr>
        <p:spPr>
          <a:xfrm>
            <a:off x="593905" y="491426"/>
            <a:ext cx="6049784"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Orchard Mason Bee</a:t>
            </a:r>
          </a:p>
        </p:txBody>
      </p:sp>
      <p:sp>
        <p:nvSpPr>
          <p:cNvPr id="411"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414" name="Rectangle 6">
            <a:extLst>
              <a:ext uri="{C183D7F6-B498-43B3-948B-1728B52AA6E4}">
                <adec:decorative xmlns:adec="http://schemas.microsoft.com/office/drawing/2017/decorative" val="1"/>
              </a:ext>
            </a:extLst>
          </p:cNvPr>
          <p:cNvGrpSpPr/>
          <p:nvPr/>
        </p:nvGrpSpPr>
        <p:grpSpPr>
          <a:xfrm>
            <a:off x="0" y="6668627"/>
            <a:ext cx="12192000" cy="345439"/>
            <a:chOff x="0" y="0"/>
            <a:chExt cx="12192000" cy="345437"/>
          </a:xfrm>
        </p:grpSpPr>
        <p:sp>
          <p:nvSpPr>
            <p:cNvPr id="412"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413"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415" name="Subtitle 2"/>
          <p:cNvSpPr txBox="1"/>
          <p:nvPr/>
        </p:nvSpPr>
        <p:spPr>
          <a:xfrm>
            <a:off x="452157" y="1485777"/>
            <a:ext cx="6049784" cy="481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Short active foraging time when fruit trees bloom</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Travel only about 200 feet</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Require water and mud </a:t>
            </a:r>
          </a:p>
          <a:p>
            <a:pPr marL="457200" indent="-457200">
              <a:spcBef>
                <a:spcPts val="1000"/>
              </a:spcBef>
              <a:buClr>
                <a:srgbClr val="C00000"/>
              </a:buClr>
              <a:buSzPct val="100000"/>
              <a:buFont typeface="Arial"/>
              <a:buChar char="•"/>
              <a:defRPr sz="3200">
                <a:latin typeface="Arial"/>
                <a:ea typeface="Arial"/>
                <a:cs typeface="Arial"/>
                <a:sym typeface="Arial"/>
              </a:defRPr>
            </a:pPr>
            <a:r>
              <a:t>Food crops: fruit trees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A few of their favorite flowers: Oregon grape, apples, plums, pears, peaches, cherry, rose, salvia, thyme</a:t>
            </a:r>
          </a:p>
        </p:txBody>
      </p:sp>
      <p:pic>
        <p:nvPicPr>
          <p:cNvPr id="417" name="Picture 2" descr="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8170" y="1563581"/>
            <a:ext cx="4608287" cy="3979885"/>
          </a:xfrm>
          <a:prstGeom prst="rect">
            <a:avLst/>
          </a:prstGeom>
          <a:ln w="12700">
            <a:miter lim="400000"/>
          </a:ln>
        </p:spPr>
      </p:pic>
      <p:sp>
        <p:nvSpPr>
          <p:cNvPr id="419" name="TextBox 3" descr="Blue orchard mason bee."/>
          <p:cNvSpPr txBox="1"/>
          <p:nvPr/>
        </p:nvSpPr>
        <p:spPr>
          <a:xfrm>
            <a:off x="8350063" y="5543463"/>
            <a:ext cx="1327729" cy="34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i="1">
                <a:latin typeface="Corbel"/>
                <a:ea typeface="Corbel"/>
                <a:cs typeface="Corbel"/>
                <a:sym typeface="Corbel"/>
              </a:defRPr>
            </a:lvl1pPr>
          </a:lstStyle>
          <a:p>
            <a:r>
              <a:rPr dirty="0"/>
              <a:t>Osmia </a:t>
            </a:r>
            <a:r>
              <a:rPr dirty="0" err="1"/>
              <a:t>lignaria</a:t>
            </a:r>
            <a:endParaRPr dirty="0"/>
          </a:p>
        </p:txBody>
      </p:sp>
      <p:sp>
        <p:nvSpPr>
          <p:cNvPr id="418" name="TextBox 2"/>
          <p:cNvSpPr txBox="1"/>
          <p:nvPr/>
        </p:nvSpPr>
        <p:spPr>
          <a:xfrm>
            <a:off x="6778170" y="5967546"/>
            <a:ext cx="2663983"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https://en.wikipedia.org/wiki/Osmia_lignaria</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Title 1"/>
          <p:cNvSpPr txBox="1">
            <a:spLocks noGrp="1"/>
          </p:cNvSpPr>
          <p:nvPr>
            <p:ph type="ctrTitle"/>
          </p:nvPr>
        </p:nvSpPr>
        <p:spPr>
          <a:xfrm>
            <a:off x="593904" y="491426"/>
            <a:ext cx="6135509"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Small Carpenter Bee</a:t>
            </a:r>
          </a:p>
        </p:txBody>
      </p:sp>
      <p:sp>
        <p:nvSpPr>
          <p:cNvPr id="424"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427" name="Rectangle 6">
            <a:extLst>
              <a:ext uri="{C183D7F6-B498-43B3-948B-1728B52AA6E4}">
                <adec:decorative xmlns:adec="http://schemas.microsoft.com/office/drawing/2017/decorative" val="1"/>
              </a:ext>
            </a:extLst>
          </p:cNvPr>
          <p:cNvGrpSpPr/>
          <p:nvPr/>
        </p:nvGrpSpPr>
        <p:grpSpPr>
          <a:xfrm>
            <a:off x="0" y="6668627"/>
            <a:ext cx="12192000" cy="345439"/>
            <a:chOff x="0" y="0"/>
            <a:chExt cx="12192000" cy="345437"/>
          </a:xfrm>
        </p:grpSpPr>
        <p:sp>
          <p:nvSpPr>
            <p:cNvPr id="425"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426"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428" name="Subtitle 2"/>
          <p:cNvSpPr txBox="1"/>
          <p:nvPr/>
        </p:nvSpPr>
        <p:spPr>
          <a:xfrm>
            <a:off x="244587" y="1510252"/>
            <a:ext cx="5851413" cy="4218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Generalist forager</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Nests in pithy vertical stems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Found in woodlands, gardens, meadows, prairies</a:t>
            </a:r>
          </a:p>
          <a:p>
            <a:pPr marL="457200" indent="-457200">
              <a:spcBef>
                <a:spcPts val="1000"/>
              </a:spcBef>
              <a:buClr>
                <a:srgbClr val="C00000"/>
              </a:buClr>
              <a:buSzPct val="100000"/>
              <a:buFont typeface="Arial"/>
              <a:buChar char="•"/>
              <a:defRPr sz="3200">
                <a:latin typeface="Arial"/>
                <a:ea typeface="Arial"/>
                <a:cs typeface="Arial"/>
                <a:sym typeface="Arial"/>
              </a:defRPr>
            </a:pPr>
            <a:r>
              <a:t>A few of their favorite flowers: Morning glory, salvia, sorrel, sunflowers, caneberries</a:t>
            </a:r>
          </a:p>
        </p:txBody>
      </p:sp>
      <p:pic>
        <p:nvPicPr>
          <p:cNvPr id="430" name="Picture 2" descr="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6772" y="1817913"/>
            <a:ext cx="4729173" cy="3353414"/>
          </a:xfrm>
          <a:prstGeom prst="rect">
            <a:avLst/>
          </a:prstGeom>
          <a:ln w="12700">
            <a:miter lim="400000"/>
          </a:ln>
        </p:spPr>
      </p:pic>
      <p:sp>
        <p:nvSpPr>
          <p:cNvPr id="431" name="TextBox 2" descr="Eastern carpenter bee."/>
          <p:cNvSpPr txBox="1"/>
          <p:nvPr/>
        </p:nvSpPr>
        <p:spPr>
          <a:xfrm>
            <a:off x="8501743" y="5312228"/>
            <a:ext cx="1627990" cy="34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i="1">
                <a:latin typeface="Corbel"/>
                <a:ea typeface="Corbel"/>
                <a:cs typeface="Corbel"/>
                <a:sym typeface="Corbel"/>
              </a:defRPr>
            </a:lvl1pPr>
          </a:lstStyle>
          <a:p>
            <a:r>
              <a:rPr dirty="0"/>
              <a:t>Xylocopa virginica</a:t>
            </a:r>
          </a:p>
        </p:txBody>
      </p:sp>
      <p:sp>
        <p:nvSpPr>
          <p:cNvPr id="432" name="TextBox 3"/>
          <p:cNvSpPr txBox="1"/>
          <p:nvPr/>
        </p:nvSpPr>
        <p:spPr>
          <a:xfrm>
            <a:off x="7006772" y="6019894"/>
            <a:ext cx="2704613"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https://en.wikipedia.org/wiki/Carpenter_bee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Title 1"/>
          <p:cNvSpPr txBox="1">
            <a:spLocks noGrp="1"/>
          </p:cNvSpPr>
          <p:nvPr>
            <p:ph type="ctrTitle"/>
          </p:nvPr>
        </p:nvSpPr>
        <p:spPr>
          <a:xfrm>
            <a:off x="593905" y="491426"/>
            <a:ext cx="5502095"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Bee “Vision”</a:t>
            </a:r>
          </a:p>
        </p:txBody>
      </p:sp>
      <p:sp>
        <p:nvSpPr>
          <p:cNvPr id="437"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440" name="Rectangle 6">
            <a:extLst>
              <a:ext uri="{C183D7F6-B498-43B3-948B-1728B52AA6E4}">
                <adec:decorative xmlns:adec="http://schemas.microsoft.com/office/drawing/2017/decorative" val="1"/>
              </a:ext>
            </a:extLst>
          </p:cNvPr>
          <p:cNvGrpSpPr/>
          <p:nvPr/>
        </p:nvGrpSpPr>
        <p:grpSpPr>
          <a:xfrm>
            <a:off x="0" y="6649278"/>
            <a:ext cx="12192000" cy="345439"/>
            <a:chOff x="0" y="0"/>
            <a:chExt cx="12192000" cy="345437"/>
          </a:xfrm>
        </p:grpSpPr>
        <p:sp>
          <p:nvSpPr>
            <p:cNvPr id="438"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439"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441" name="Subtitle 2"/>
          <p:cNvSpPr txBox="1"/>
          <p:nvPr/>
        </p:nvSpPr>
        <p:spPr>
          <a:xfrm>
            <a:off x="244589" y="1510252"/>
            <a:ext cx="4425575" cy="4327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Bees see colors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Bees see ultra-violet color</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Bees see motion</a:t>
            </a:r>
          </a:p>
          <a:p>
            <a:pPr marL="457200" indent="-457200">
              <a:spcBef>
                <a:spcPts val="1000"/>
              </a:spcBef>
              <a:buClr>
                <a:srgbClr val="C00000"/>
              </a:buClr>
              <a:buSzPct val="100000"/>
              <a:buFont typeface="Arial"/>
              <a:buChar char="•"/>
              <a:defRPr sz="3200">
                <a:latin typeface="Arial"/>
                <a:ea typeface="Arial"/>
                <a:cs typeface="Arial"/>
                <a:sym typeface="Arial"/>
              </a:defRPr>
            </a:pPr>
            <a:r>
              <a:t>Bees see brokenness</a:t>
            </a:r>
            <a:endParaRPr sz="2400">
              <a:solidFill>
                <a:srgbClr val="626E74"/>
              </a:solidFill>
            </a:endParaRPr>
          </a:p>
          <a:p>
            <a:pPr marL="342900" indent="-342900">
              <a:lnSpc>
                <a:spcPct val="150000"/>
              </a:lnSpc>
              <a:spcBef>
                <a:spcPts val="200"/>
              </a:spcBef>
              <a:buClr>
                <a:srgbClr val="C00000"/>
              </a:buClr>
              <a:buSzPct val="100000"/>
              <a:buChar char="▪"/>
              <a:defRPr sz="2400">
                <a:solidFill>
                  <a:srgbClr val="C00000"/>
                </a:solidFill>
                <a:latin typeface="Arial"/>
                <a:ea typeface="Arial"/>
                <a:cs typeface="Arial"/>
                <a:sym typeface="Arial"/>
              </a:defRPr>
            </a:pPr>
            <a:endParaRPr sz="2400">
              <a:solidFill>
                <a:srgbClr val="626E74"/>
              </a:solidFill>
            </a:endParaRPr>
          </a:p>
          <a:p>
            <a:pPr>
              <a:lnSpc>
                <a:spcPct val="150000"/>
              </a:lnSpc>
              <a:spcBef>
                <a:spcPts val="200"/>
              </a:spcBef>
              <a:defRPr sz="3200" b="1">
                <a:latin typeface="Arial"/>
                <a:ea typeface="Arial"/>
                <a:cs typeface="Arial"/>
                <a:sym typeface="Arial"/>
              </a:defRPr>
            </a:pPr>
            <a:r>
              <a:t>BUT…</a:t>
            </a:r>
          </a:p>
        </p:txBody>
      </p:sp>
      <p:sp>
        <p:nvSpPr>
          <p:cNvPr id="445" name="TextBox 5"/>
          <p:cNvSpPr txBox="1"/>
          <p:nvPr/>
        </p:nvSpPr>
        <p:spPr>
          <a:xfrm>
            <a:off x="326570" y="6183129"/>
            <a:ext cx="3192770"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https://news.ncsu.edu/2011/07/wms-what-bees-see/</a:t>
            </a:r>
          </a:p>
        </p:txBody>
      </p:sp>
      <p:pic>
        <p:nvPicPr>
          <p:cNvPr id="443" name="Picture 3" descr="Field of wildflowers."/>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299954" y="1284537"/>
            <a:ext cx="6531457" cy="4898594"/>
          </a:xfrm>
          <a:prstGeom prst="rect">
            <a:avLst/>
          </a:prstGeom>
          <a:ln w="12700">
            <a:miter lim="400000"/>
          </a:ln>
        </p:spPr>
      </p:pic>
      <p:sp>
        <p:nvSpPr>
          <p:cNvPr id="444" name="TextBox 4"/>
          <p:cNvSpPr txBox="1"/>
          <p:nvPr/>
        </p:nvSpPr>
        <p:spPr>
          <a:xfrm>
            <a:off x="5299954" y="6232905"/>
            <a:ext cx="2969601"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Photo by Karen Palmer, Clark County MG, 2023</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itle 1"/>
          <p:cNvSpPr txBox="1">
            <a:spLocks noGrp="1"/>
          </p:cNvSpPr>
          <p:nvPr>
            <p:ph type="ctrTitle"/>
          </p:nvPr>
        </p:nvSpPr>
        <p:spPr>
          <a:xfrm>
            <a:off x="593904" y="491426"/>
            <a:ext cx="5949770"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t>Bees don’t see red!</a:t>
            </a:r>
          </a:p>
        </p:txBody>
      </p:sp>
      <p:sp>
        <p:nvSpPr>
          <p:cNvPr id="450"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453" name="Rectangle 6">
            <a:extLst>
              <a:ext uri="{C183D7F6-B498-43B3-948B-1728B52AA6E4}">
                <adec:decorative xmlns:adec="http://schemas.microsoft.com/office/drawing/2017/decorative" val="1"/>
              </a:ext>
            </a:extLst>
          </p:cNvPr>
          <p:cNvGrpSpPr/>
          <p:nvPr/>
        </p:nvGrpSpPr>
        <p:grpSpPr>
          <a:xfrm>
            <a:off x="0" y="6668627"/>
            <a:ext cx="12192000" cy="345439"/>
            <a:chOff x="0" y="0"/>
            <a:chExt cx="12192000" cy="345437"/>
          </a:xfrm>
        </p:grpSpPr>
        <p:sp>
          <p:nvSpPr>
            <p:cNvPr id="451"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452"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454" name="Subtitle 2"/>
          <p:cNvSpPr txBox="1"/>
          <p:nvPr/>
        </p:nvSpPr>
        <p:spPr>
          <a:xfrm>
            <a:off x="244589" y="1510252"/>
            <a:ext cx="5372440" cy="4091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Yellow portion of catalpa tree flower will change color to red only after the flower is pollinated</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Crimson clover has white center to be visible to bees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Isn’t nature amazing?</a:t>
            </a:r>
          </a:p>
        </p:txBody>
      </p:sp>
      <p:pic>
        <p:nvPicPr>
          <p:cNvPr id="456" name="Picture 2" descr="Field of tuli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612899"/>
            <a:ext cx="5520991" cy="3438072"/>
          </a:xfrm>
          <a:prstGeom prst="rect">
            <a:avLst/>
          </a:prstGeom>
          <a:ln w="12700">
            <a:miter lim="400000"/>
          </a:ln>
        </p:spPr>
      </p:pic>
      <p:sp>
        <p:nvSpPr>
          <p:cNvPr id="457" name="TextBox 5"/>
          <p:cNvSpPr txBox="1"/>
          <p:nvPr/>
        </p:nvSpPr>
        <p:spPr>
          <a:xfrm>
            <a:off x="6095998" y="5301343"/>
            <a:ext cx="3050043"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https://en.wikipedia.org/wiki/Trifolium_incarnatum</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E2F37AC-7330-A905-2407-7ECC68CD3129}"/>
              </a:ext>
            </a:extLst>
          </p:cNvPr>
          <p:cNvSpPr txBox="1">
            <a:spLocks noGrp="1"/>
          </p:cNvSpPr>
          <p:nvPr>
            <p:ph type="title" idx="4294967295"/>
          </p:nvPr>
        </p:nvSpPr>
        <p:spPr>
          <a:xfrm>
            <a:off x="2483738" y="820254"/>
            <a:ext cx="6576913" cy="707882"/>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Resilient Washington</a:t>
            </a:r>
          </a:p>
        </p:txBody>
      </p:sp>
      <p:sp>
        <p:nvSpPr>
          <p:cNvPr id="20" name="TextBox 19">
            <a:extLst>
              <a:ext uri="{FF2B5EF4-FFF2-40B4-BE49-F238E27FC236}">
                <a16:creationId xmlns:a16="http://schemas.microsoft.com/office/drawing/2014/main" id="{FCCAE48E-829D-4ADA-1A5F-2BCD75F63D8C}"/>
              </a:ext>
            </a:extLst>
          </p:cNvPr>
          <p:cNvSpPr txBox="1"/>
          <p:nvPr/>
        </p:nvSpPr>
        <p:spPr>
          <a:xfrm>
            <a:off x="2556472" y="2160979"/>
            <a:ext cx="7448782" cy="1723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Our Mission: Building a Resilient Washington Together</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2626"/>
              </a:solidFill>
              <a:effectLst/>
              <a:uLnTx/>
              <a:uFillTx/>
              <a:latin typeface="Montserrat" panose="00000500000000000000" pitchFamily="50" charset="0"/>
              <a:cs typeface="Helvetica"/>
              <a:sym typeface="Helvetica"/>
            </a:endParaRPr>
          </a:p>
          <a:p>
            <a:pPr marL="0" marR="0" lvl="0" indent="0" algn="l" defTabSz="457200" rtl="0" eaLnBrk="1" fontAlgn="auto" latinLnBrk="0" hangingPunct="0">
              <a:lnSpc>
                <a:spcPts val="15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Washington State University’s College of Agricultural, Human, and Natural Resource Sciences works to create a more resilient Washington. Our scientists, educators, students, and volunteers foster discovery and innovation across many disciplines that improve our state’s productiveness, sustainability, health, and wellbeing. Our mission embraces four pillars of endeavor:</a:t>
            </a:r>
            <a:endParaRPr kumimoji="0" lang="en-US" sz="1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
        <p:nvSpPr>
          <p:cNvPr id="16" name="TextBox 15">
            <a:extLst>
              <a:ext uri="{FF2B5EF4-FFF2-40B4-BE49-F238E27FC236}">
                <a16:creationId xmlns:a16="http://schemas.microsoft.com/office/drawing/2014/main" id="{40EC0C31-1290-6A98-27F5-3C5B23D52223}"/>
              </a:ext>
            </a:extLst>
          </p:cNvPr>
          <p:cNvSpPr txBox="1"/>
          <p:nvPr/>
        </p:nvSpPr>
        <p:spPr>
          <a:xfrm>
            <a:off x="1908102" y="5337867"/>
            <a:ext cx="177869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Create an adaptable workforce</a:t>
            </a:r>
          </a:p>
        </p:txBody>
      </p:sp>
      <p:sp>
        <p:nvSpPr>
          <p:cNvPr id="17" name="TextBox 16">
            <a:extLst>
              <a:ext uri="{FF2B5EF4-FFF2-40B4-BE49-F238E27FC236}">
                <a16:creationId xmlns:a16="http://schemas.microsoft.com/office/drawing/2014/main" id="{8F189239-0393-6A1F-AD8F-934AC1B82DCD}"/>
              </a:ext>
            </a:extLst>
          </p:cNvPr>
          <p:cNvSpPr txBox="1"/>
          <p:nvPr/>
        </p:nvSpPr>
        <p:spPr>
          <a:xfrm>
            <a:off x="4140099" y="5341250"/>
            <a:ext cx="185559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Providing a secure food supply system</a:t>
            </a:r>
          </a:p>
        </p:txBody>
      </p:sp>
      <p:sp>
        <p:nvSpPr>
          <p:cNvPr id="18" name="TextBox 17">
            <a:extLst>
              <a:ext uri="{FF2B5EF4-FFF2-40B4-BE49-F238E27FC236}">
                <a16:creationId xmlns:a16="http://schemas.microsoft.com/office/drawing/2014/main" id="{028C3C7A-D053-63CC-4D40-19A5E4478A91}"/>
              </a:ext>
            </a:extLst>
          </p:cNvPr>
          <p:cNvSpPr txBox="1"/>
          <p:nvPr/>
        </p:nvSpPr>
        <p:spPr>
          <a:xfrm>
            <a:off x="6330992" y="5341250"/>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Helping to maintain sustainable natural resources</a:t>
            </a:r>
          </a:p>
        </p:txBody>
      </p:sp>
      <p:sp>
        <p:nvSpPr>
          <p:cNvPr id="19" name="TextBox 18">
            <a:extLst>
              <a:ext uri="{FF2B5EF4-FFF2-40B4-BE49-F238E27FC236}">
                <a16:creationId xmlns:a16="http://schemas.microsoft.com/office/drawing/2014/main" id="{7DE64A49-381D-6FD1-5A09-7D0F465126D5}"/>
              </a:ext>
            </a:extLst>
          </p:cNvPr>
          <p:cNvSpPr txBox="1"/>
          <p:nvPr/>
        </p:nvSpPr>
        <p:spPr>
          <a:xfrm>
            <a:off x="8644016" y="5337867"/>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Supporting thriving, healthy communities, families, and individuals</a:t>
            </a:r>
          </a:p>
        </p:txBody>
      </p:sp>
      <p:pic>
        <p:nvPicPr>
          <p:cNvPr id="15" name="Picture 14">
            <a:extLst>
              <a:ext uri="{FF2B5EF4-FFF2-40B4-BE49-F238E27FC236}">
                <a16:creationId xmlns:a16="http://schemas.microsoft.com/office/drawing/2014/main" id="{8EB2A5C0-8A7E-7CF1-746B-0EE3A0B8879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974899" y="4012087"/>
            <a:ext cx="1116930" cy="1244985"/>
          </a:xfrm>
          <a:prstGeom prst="rect">
            <a:avLst/>
          </a:prstGeom>
        </p:spPr>
      </p:pic>
      <p:pic>
        <p:nvPicPr>
          <p:cNvPr id="7" name="Picture 6">
            <a:extLst>
              <a:ext uri="{FF2B5EF4-FFF2-40B4-BE49-F238E27FC236}">
                <a16:creationId xmlns:a16="http://schemas.microsoft.com/office/drawing/2014/main" id="{9DB854A0-6DA0-4F25-70ED-860C32E03FE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152626" y="323678"/>
            <a:ext cx="1816050" cy="1701034"/>
          </a:xfrm>
          <a:prstGeom prst="rect">
            <a:avLst/>
          </a:prstGeom>
        </p:spPr>
      </p:pic>
      <p:pic>
        <p:nvPicPr>
          <p:cNvPr id="11" name="Picture 10">
            <a:extLst>
              <a:ext uri="{FF2B5EF4-FFF2-40B4-BE49-F238E27FC236}">
                <a16:creationId xmlns:a16="http://schemas.microsoft.com/office/drawing/2014/main" id="{ED92495A-433C-7CF3-D180-6CDA1C49723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18100" y="3981776"/>
            <a:ext cx="1099590" cy="1211606"/>
          </a:xfrm>
          <a:prstGeom prst="rect">
            <a:avLst/>
          </a:prstGeom>
        </p:spPr>
      </p:pic>
      <p:pic>
        <p:nvPicPr>
          <p:cNvPr id="13" name="Picture 12">
            <a:extLst>
              <a:ext uri="{FF2B5EF4-FFF2-40B4-BE49-F238E27FC236}">
                <a16:creationId xmlns:a16="http://schemas.microsoft.com/office/drawing/2014/main" id="{DBCF9B7A-A4DC-6A2C-57A6-2C86F59CFA1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574311" y="3884524"/>
            <a:ext cx="1535377" cy="1406109"/>
          </a:xfrm>
          <a:prstGeom prst="rect">
            <a:avLst/>
          </a:prstGeom>
        </p:spPr>
      </p:pic>
      <p:pic>
        <p:nvPicPr>
          <p:cNvPr id="9" name="Picture 8">
            <a:extLst>
              <a:ext uri="{FF2B5EF4-FFF2-40B4-BE49-F238E27FC236}">
                <a16:creationId xmlns:a16="http://schemas.microsoft.com/office/drawing/2014/main" id="{86D5BF22-7CC8-B374-D851-8585A69D8F98}"/>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840919" y="4078528"/>
            <a:ext cx="1913063" cy="1114854"/>
          </a:xfrm>
          <a:prstGeom prst="rect">
            <a:avLst/>
          </a:prstGeom>
        </p:spPr>
      </p:pic>
      <p:pic>
        <p:nvPicPr>
          <p:cNvPr id="6" name="Picture 5">
            <a:extLst>
              <a:ext uri="{FF2B5EF4-FFF2-40B4-BE49-F238E27FC236}">
                <a16:creationId xmlns:a16="http://schemas.microsoft.com/office/drawing/2014/main" id="{749B9A79-55EA-571F-D8DC-DD05D835AA5E}"/>
              </a:ext>
              <a:ext uri="{C183D7F6-B498-43B3-948B-1728B52AA6E4}">
                <adec:decorative xmlns:adec="http://schemas.microsoft.com/office/drawing/2017/decorative" val="1"/>
              </a:ext>
            </a:extLst>
          </p:cNvPr>
          <p:cNvPicPr>
            <a:picLocks noChangeAspect="1"/>
          </p:cNvPicPr>
          <p:nvPr/>
        </p:nvPicPr>
        <p:blipFill>
          <a:blip r:embed="rId8">
            <a:alphaModFix amt="70000"/>
          </a:blip>
          <a:stretch>
            <a:fillRect/>
          </a:stretch>
        </p:blipFill>
        <p:spPr>
          <a:xfrm>
            <a:off x="412703" y="281892"/>
            <a:ext cx="789061" cy="789061"/>
          </a:xfrm>
          <a:prstGeom prst="rect">
            <a:avLst/>
          </a:prstGeom>
        </p:spPr>
      </p:pic>
      <p:pic>
        <p:nvPicPr>
          <p:cNvPr id="22" name="Picture 21">
            <a:extLst>
              <a:ext uri="{FF2B5EF4-FFF2-40B4-BE49-F238E27FC236}">
                <a16:creationId xmlns:a16="http://schemas.microsoft.com/office/drawing/2014/main" id="{9D744FCE-9E53-05E6-6219-832EB1BCBFE6}"/>
              </a:ext>
              <a:ext uri="{C183D7F6-B498-43B3-948B-1728B52AA6E4}">
                <adec:decorative xmlns:adec="http://schemas.microsoft.com/office/drawing/2017/decorative" val="1"/>
              </a:ext>
            </a:extLst>
          </p:cNvPr>
          <p:cNvPicPr>
            <a:picLocks/>
          </p:cNvPicPr>
          <p:nvPr/>
        </p:nvPicPr>
        <p:blipFill>
          <a:blip r:embed="rId9"/>
          <a:stretch>
            <a:fillRect/>
          </a:stretch>
        </p:blipFill>
        <p:spPr>
          <a:xfrm>
            <a:off x="2556472" y="1482416"/>
            <a:ext cx="1097280" cy="45720"/>
          </a:xfrm>
          <a:prstGeom prst="rect">
            <a:avLst/>
          </a:prstGeom>
        </p:spPr>
      </p:pic>
      <p:sp>
        <p:nvSpPr>
          <p:cNvPr id="4" name="Rectangle 3">
            <a:extLst>
              <a:ext uri="{FF2B5EF4-FFF2-40B4-BE49-F238E27FC236}">
                <a16:creationId xmlns:a16="http://schemas.microsoft.com/office/drawing/2014/main" id="{34E27DF7-277A-47B3-2929-127F52D323B3}"/>
              </a:ext>
              <a:ext uri="{C183D7F6-B498-43B3-948B-1728B52AA6E4}">
                <adec:decorative xmlns:adec="http://schemas.microsoft.com/office/drawing/2017/decorative" val="1"/>
              </a:ext>
            </a:extLst>
          </p:cNvPr>
          <p:cNvSpPr/>
          <p:nvPr/>
        </p:nvSpPr>
        <p:spPr>
          <a:xfrm>
            <a:off x="-256480" y="6754914"/>
            <a:ext cx="13183884" cy="95516"/>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Helvetica"/>
              </a:rPr>
              <a:t>          </a:t>
            </a:r>
            <a:endParaRPr kumimoji="0" lang="en-US" sz="1800" b="0" i="0" u="none" strike="noStrike" kern="0" cap="none" spc="0" normalizeH="0" baseline="0" noProof="0">
              <a:ln>
                <a:noFill/>
              </a:ln>
              <a:noFill/>
              <a:effectLst/>
              <a:uLnTx/>
              <a:uFillTx/>
              <a:latin typeface="Helvetica"/>
              <a:cs typeface="Helvetica"/>
              <a:sym typeface="Helvetica"/>
            </a:endParaRPr>
          </a:p>
        </p:txBody>
      </p:sp>
    </p:spTree>
    <p:extLst>
      <p:ext uri="{BB962C8B-B14F-4D97-AF65-F5344CB8AC3E}">
        <p14:creationId xmlns:p14="http://schemas.microsoft.com/office/powerpoint/2010/main" val="244820885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Title 1"/>
          <p:cNvSpPr txBox="1">
            <a:spLocks noGrp="1"/>
          </p:cNvSpPr>
          <p:nvPr>
            <p:ph type="ctrTitle"/>
          </p:nvPr>
        </p:nvSpPr>
        <p:spPr>
          <a:xfrm>
            <a:off x="593905" y="491426"/>
            <a:ext cx="5502095"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It’s Not Just Bees</a:t>
            </a:r>
          </a:p>
        </p:txBody>
      </p:sp>
      <p:sp>
        <p:nvSpPr>
          <p:cNvPr id="462"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465" name="Rectangle 6">
            <a:extLst>
              <a:ext uri="{C183D7F6-B498-43B3-948B-1728B52AA6E4}">
                <adec:decorative xmlns:adec="http://schemas.microsoft.com/office/drawing/2017/decorative" val="1"/>
              </a:ext>
            </a:extLst>
          </p:cNvPr>
          <p:cNvGrpSpPr/>
          <p:nvPr/>
        </p:nvGrpSpPr>
        <p:grpSpPr>
          <a:xfrm>
            <a:off x="0" y="6677149"/>
            <a:ext cx="12192000" cy="345439"/>
            <a:chOff x="0" y="0"/>
            <a:chExt cx="12192000" cy="345437"/>
          </a:xfrm>
        </p:grpSpPr>
        <p:sp>
          <p:nvSpPr>
            <p:cNvPr id="463"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464"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466" name="Subtitle 2"/>
          <p:cNvSpPr txBox="1"/>
          <p:nvPr/>
        </p:nvSpPr>
        <p:spPr>
          <a:xfrm>
            <a:off x="244588" y="1510253"/>
            <a:ext cx="5946893" cy="5158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Butterflies and moths are eye-catching and they also pollinate flowers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Beetles pollinate Magnolia, sweetshrub and paw paws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Flies pollinate members of the carrot family</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Hummingbirds pollinate bright tubular flowers (and they see red!)</a:t>
            </a:r>
          </a:p>
        </p:txBody>
      </p:sp>
      <p:pic>
        <p:nvPicPr>
          <p:cNvPr id="470" name="Picture 8" descr="Monarch butterfly."/>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343029" y="1174924"/>
            <a:ext cx="3442677" cy="2582007"/>
          </a:xfrm>
          <a:prstGeom prst="rect">
            <a:avLst/>
          </a:prstGeom>
          <a:ln w="12700">
            <a:miter lim="400000"/>
          </a:ln>
        </p:spPr>
      </p:pic>
      <p:sp>
        <p:nvSpPr>
          <p:cNvPr id="471" name="TextBox 9"/>
          <p:cNvSpPr txBox="1"/>
          <p:nvPr/>
        </p:nvSpPr>
        <p:spPr>
          <a:xfrm>
            <a:off x="6343029" y="3827102"/>
            <a:ext cx="829379"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Pixabay.com</a:t>
            </a:r>
          </a:p>
        </p:txBody>
      </p:sp>
      <p:pic>
        <p:nvPicPr>
          <p:cNvPr id="472" name="Picture 2" descr="Hover fl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40238" y="3606522"/>
            <a:ext cx="3520087" cy="2336802"/>
          </a:xfrm>
          <a:prstGeom prst="rect">
            <a:avLst/>
          </a:prstGeom>
          <a:ln w="12700">
            <a:miter lim="400000"/>
          </a:ln>
        </p:spPr>
      </p:pic>
      <p:sp>
        <p:nvSpPr>
          <p:cNvPr id="468" name="TextBox 2"/>
          <p:cNvSpPr txBox="1"/>
          <p:nvPr/>
        </p:nvSpPr>
        <p:spPr>
          <a:xfrm>
            <a:off x="8848546" y="5947531"/>
            <a:ext cx="2677643" cy="34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Corbel"/>
                <a:ea typeface="Corbel"/>
                <a:cs typeface="Corbel"/>
                <a:sym typeface="Corbel"/>
              </a:defRPr>
            </a:lvl1pPr>
          </a:lstStyle>
          <a:p>
            <a:r>
              <a:t>Syrphid Fly (Hover Fly)</a:t>
            </a:r>
          </a:p>
        </p:txBody>
      </p:sp>
      <p:sp>
        <p:nvSpPr>
          <p:cNvPr id="469" name="TextBox 4"/>
          <p:cNvSpPr txBox="1"/>
          <p:nvPr/>
        </p:nvSpPr>
        <p:spPr>
          <a:xfrm>
            <a:off x="8719456" y="6251557"/>
            <a:ext cx="2385675"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Photo Credit: Jack Kelly Clark, UC IPM</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Title 1"/>
          <p:cNvSpPr txBox="1">
            <a:spLocks noGrp="1"/>
          </p:cNvSpPr>
          <p:nvPr>
            <p:ph type="ctrTitle"/>
          </p:nvPr>
        </p:nvSpPr>
        <p:spPr>
          <a:xfrm>
            <a:off x="593905" y="491426"/>
            <a:ext cx="5502095"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Light Pollution</a:t>
            </a:r>
          </a:p>
        </p:txBody>
      </p:sp>
      <p:sp>
        <p:nvSpPr>
          <p:cNvPr id="477"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480" name="Rectangle 6">
            <a:extLst>
              <a:ext uri="{C183D7F6-B498-43B3-948B-1728B52AA6E4}">
                <adec:decorative xmlns:adec="http://schemas.microsoft.com/office/drawing/2017/decorative" val="1"/>
              </a:ext>
            </a:extLst>
          </p:cNvPr>
          <p:cNvGrpSpPr/>
          <p:nvPr/>
        </p:nvGrpSpPr>
        <p:grpSpPr>
          <a:xfrm>
            <a:off x="0" y="6677149"/>
            <a:ext cx="12192000" cy="345439"/>
            <a:chOff x="0" y="0"/>
            <a:chExt cx="12192000" cy="345437"/>
          </a:xfrm>
        </p:grpSpPr>
        <p:sp>
          <p:nvSpPr>
            <p:cNvPr id="478"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479"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481" name="Subtitle 2"/>
          <p:cNvSpPr txBox="1"/>
          <p:nvPr/>
        </p:nvSpPr>
        <p:spPr>
          <a:xfrm>
            <a:off x="244588" y="1510252"/>
            <a:ext cx="5946893" cy="4218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Some pollinators do their work at night: moths, bats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Artificial light deters these pollinators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Artificial light causes 62% fewer insect visits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Also increases predator vulnerability</a:t>
            </a:r>
          </a:p>
        </p:txBody>
      </p:sp>
      <p:pic>
        <p:nvPicPr>
          <p:cNvPr id="483" name="Picture 3" descr="White lined sphinx moth."/>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35373" y="1508075"/>
            <a:ext cx="4821219" cy="3415031"/>
          </a:xfrm>
          <a:prstGeom prst="rect">
            <a:avLst/>
          </a:prstGeom>
          <a:ln w="12700">
            <a:miter lim="400000"/>
          </a:ln>
        </p:spPr>
      </p:pic>
      <p:sp>
        <p:nvSpPr>
          <p:cNvPr id="484" name="TextBox 5"/>
          <p:cNvSpPr txBox="1"/>
          <p:nvPr/>
        </p:nvSpPr>
        <p:spPr>
          <a:xfrm>
            <a:off x="6035371" y="5040531"/>
            <a:ext cx="4821220" cy="5419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600">
                <a:solidFill>
                  <a:srgbClr val="4A4A4A"/>
                </a:solidFill>
                <a:latin typeface="Arial"/>
                <a:ea typeface="Arial"/>
                <a:cs typeface="Arial"/>
                <a:sym typeface="Arial"/>
              </a:defRPr>
            </a:lvl1pPr>
          </a:lstStyle>
          <a:p>
            <a:r>
              <a:t>A white lined sphinx moth pollinating a shrub with bright yellow flowers. Credit: Tom Koerner/USFWS.</a:t>
            </a:r>
          </a:p>
        </p:txBody>
      </p:sp>
      <p:sp>
        <p:nvSpPr>
          <p:cNvPr id="485" name="TextBox 7"/>
          <p:cNvSpPr txBox="1"/>
          <p:nvPr/>
        </p:nvSpPr>
        <p:spPr>
          <a:xfrm>
            <a:off x="635711" y="6154959"/>
            <a:ext cx="9849410" cy="4920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a:latin typeface="Arial"/>
                <a:ea typeface="Arial"/>
                <a:cs typeface="Arial"/>
                <a:sym typeface="Arial"/>
              </a:defRPr>
            </a:lvl1pPr>
          </a:lstStyle>
          <a:p>
            <a:r>
              <a:t>https://www.fws.gov/story/2023-07/dim-lights-pollinators-and-plants-night#:~:text=The%20researchers%20found%20that%20approximately,pollinators%20from%20their%20nightly%20routine.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Title 1"/>
          <p:cNvSpPr txBox="1">
            <a:spLocks noGrp="1"/>
          </p:cNvSpPr>
          <p:nvPr>
            <p:ph type="ctrTitle"/>
          </p:nvPr>
        </p:nvSpPr>
        <p:spPr>
          <a:xfrm>
            <a:off x="593904" y="491426"/>
            <a:ext cx="10464622"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Washington State Major Food Crops</a:t>
            </a:r>
          </a:p>
        </p:txBody>
      </p:sp>
      <p:sp>
        <p:nvSpPr>
          <p:cNvPr id="490"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493" name="Rectangle 6">
            <a:extLst>
              <a:ext uri="{C183D7F6-B498-43B3-948B-1728B52AA6E4}">
                <adec:decorative xmlns:adec="http://schemas.microsoft.com/office/drawing/2017/decorative" val="1"/>
              </a:ext>
            </a:extLst>
          </p:cNvPr>
          <p:cNvGrpSpPr/>
          <p:nvPr/>
        </p:nvGrpSpPr>
        <p:grpSpPr>
          <a:xfrm>
            <a:off x="0" y="6668627"/>
            <a:ext cx="12192000" cy="345439"/>
            <a:chOff x="0" y="0"/>
            <a:chExt cx="12192000" cy="345437"/>
          </a:xfrm>
        </p:grpSpPr>
        <p:sp>
          <p:nvSpPr>
            <p:cNvPr id="491"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492"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497" name="Picture 2" descr="Map showing major food crops grown in Washington stat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954" y="1434875"/>
            <a:ext cx="5080001" cy="3289301"/>
          </a:xfrm>
          <a:prstGeom prst="rect">
            <a:avLst/>
          </a:prstGeom>
          <a:ln w="12700">
            <a:miter lim="400000"/>
          </a:ln>
        </p:spPr>
      </p:pic>
      <p:sp>
        <p:nvSpPr>
          <p:cNvPr id="498" name="TextBox 2"/>
          <p:cNvSpPr txBox="1"/>
          <p:nvPr/>
        </p:nvSpPr>
        <p:spPr>
          <a:xfrm>
            <a:off x="500742" y="4822371"/>
            <a:ext cx="2506970"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https://agr.wa.gov/washington-agriculture</a:t>
            </a:r>
          </a:p>
        </p:txBody>
      </p:sp>
      <p:sp>
        <p:nvSpPr>
          <p:cNvPr id="499" name="TextBox 5"/>
          <p:cNvSpPr txBox="1"/>
          <p:nvPr/>
        </p:nvSpPr>
        <p:spPr>
          <a:xfrm>
            <a:off x="500743" y="5301343"/>
            <a:ext cx="3254830" cy="85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latin typeface="Corbel"/>
                <a:ea typeface="Corbel"/>
                <a:cs typeface="Corbel"/>
                <a:sym typeface="Corbel"/>
              </a:defRPr>
            </a:lvl1pPr>
          </a:lstStyle>
          <a:p>
            <a:r>
              <a:t>Top 10: Apples, Milk, Wheat, Cattle, Potatoes, Hay, Eggs, Hops, Cherries, Grapes</a:t>
            </a:r>
          </a:p>
        </p:txBody>
      </p:sp>
      <p:sp>
        <p:nvSpPr>
          <p:cNvPr id="494" name="Subtitle 2"/>
          <p:cNvSpPr txBox="1"/>
          <p:nvPr/>
        </p:nvSpPr>
        <p:spPr>
          <a:xfrm>
            <a:off x="5638801" y="1197786"/>
            <a:ext cx="6482419" cy="5158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Pollinator Dependent: Apples, Cherries, Grapes, Berries, Onions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Okay, we could still grow potatoes, wheat, and hay…</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Beer (hops) is good but…</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70% of all other produce needs pollination – the brewery may not care but the community SHOULD*</a:t>
            </a:r>
          </a:p>
        </p:txBody>
      </p:sp>
      <p:sp>
        <p:nvSpPr>
          <p:cNvPr id="495" name="TextBox 4"/>
          <p:cNvSpPr txBox="1"/>
          <p:nvPr/>
        </p:nvSpPr>
        <p:spPr>
          <a:xfrm>
            <a:off x="7813040" y="6105745"/>
            <a:ext cx="4701178" cy="52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latin typeface="Corbel"/>
                <a:ea typeface="Corbel"/>
                <a:cs typeface="Corbel"/>
                <a:sym typeface="Corbel"/>
              </a:defRPr>
            </a:pPr>
            <a:r>
              <a:t>*McFleshman’s Brewing Company</a:t>
            </a:r>
          </a:p>
          <a:p>
            <a:pPr>
              <a:defRPr sz="1200">
                <a:latin typeface="Corbel"/>
                <a:ea typeface="Corbel"/>
                <a:cs typeface="Corbel"/>
                <a:sym typeface="Corbel"/>
              </a:defRPr>
            </a:pPr>
            <a:r>
              <a:rPr u="sng">
                <a:solidFill>
                  <a:srgbClr val="0000FF"/>
                </a:solidFill>
                <a:uFill>
                  <a:solidFill>
                    <a:srgbClr val="0000FF"/>
                  </a:solidFill>
                </a:uFill>
                <a:hlinkClick r:id="rId6"/>
              </a:rPr>
              <a:t>www.mcfleshmans.com</a:t>
            </a:r>
            <a:r>
              <a:t> (2023)</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Title 1"/>
          <p:cNvSpPr txBox="1">
            <a:spLocks noGrp="1"/>
          </p:cNvSpPr>
          <p:nvPr>
            <p:ph type="ctrTitle"/>
          </p:nvPr>
        </p:nvSpPr>
        <p:spPr>
          <a:xfrm>
            <a:off x="593904" y="491426"/>
            <a:ext cx="9686564"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What Can A Homeowner Do?</a:t>
            </a:r>
          </a:p>
        </p:txBody>
      </p:sp>
      <p:sp>
        <p:nvSpPr>
          <p:cNvPr id="504"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507" name="Rectangle 6">
            <a:extLst>
              <a:ext uri="{C183D7F6-B498-43B3-948B-1728B52AA6E4}">
                <adec:decorative xmlns:adec="http://schemas.microsoft.com/office/drawing/2017/decorative" val="1"/>
              </a:ext>
            </a:extLst>
          </p:cNvPr>
          <p:cNvGrpSpPr/>
          <p:nvPr/>
        </p:nvGrpSpPr>
        <p:grpSpPr>
          <a:xfrm>
            <a:off x="0" y="6668627"/>
            <a:ext cx="12192000" cy="345439"/>
            <a:chOff x="0" y="0"/>
            <a:chExt cx="12192000" cy="345437"/>
          </a:xfrm>
        </p:grpSpPr>
        <p:sp>
          <p:nvSpPr>
            <p:cNvPr id="505"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506"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510" name="Picture 5" descr="Map of locations pledged to protect pollinators across the U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582" y="1797833"/>
            <a:ext cx="7276430" cy="3638216"/>
          </a:xfrm>
          <a:prstGeom prst="rect">
            <a:avLst/>
          </a:prstGeom>
          <a:ln w="12700">
            <a:miter lim="400000"/>
          </a:ln>
        </p:spPr>
      </p:pic>
      <p:sp>
        <p:nvSpPr>
          <p:cNvPr id="511" name="TextBox 6"/>
          <p:cNvSpPr txBox="1"/>
          <p:nvPr/>
        </p:nvSpPr>
        <p:spPr>
          <a:xfrm>
            <a:off x="236582" y="5512792"/>
            <a:ext cx="6934928" cy="3752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000">
                <a:latin typeface="Arial"/>
                <a:ea typeface="Arial"/>
                <a:cs typeface="Arial"/>
                <a:sym typeface="Arial"/>
              </a:defRPr>
            </a:lvl1pPr>
          </a:lstStyle>
          <a:p>
            <a:r>
              <a:t>Current locations pledged to protect pollinators</a:t>
            </a:r>
          </a:p>
        </p:txBody>
      </p:sp>
      <p:sp>
        <p:nvSpPr>
          <p:cNvPr id="509" name="TextBox 4"/>
          <p:cNvSpPr txBox="1"/>
          <p:nvPr/>
        </p:nvSpPr>
        <p:spPr>
          <a:xfrm>
            <a:off x="236583" y="6374674"/>
            <a:ext cx="2288903"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Xerces Society, www.xerces.org</a:t>
            </a:r>
          </a:p>
        </p:txBody>
      </p:sp>
      <p:sp>
        <p:nvSpPr>
          <p:cNvPr id="508" name="Subtitle 2"/>
          <p:cNvSpPr txBox="1"/>
          <p:nvPr/>
        </p:nvSpPr>
        <p:spPr>
          <a:xfrm>
            <a:off x="7720704" y="1503863"/>
            <a:ext cx="4425576" cy="481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AutoNum type="arabicPeriod"/>
              <a:defRPr sz="3200">
                <a:latin typeface="Arial"/>
                <a:ea typeface="Arial"/>
                <a:cs typeface="Arial"/>
                <a:sym typeface="Arial"/>
              </a:defRPr>
            </a:pPr>
            <a:r>
              <a:t>Avoid pesticides (</a:t>
            </a:r>
            <a:r>
              <a:rPr i="1"/>
              <a:t>eliminate</a:t>
            </a:r>
            <a:r>
              <a:t> the use of neonicotinoids)</a:t>
            </a:r>
            <a:endParaRPr sz="2400">
              <a:solidFill>
                <a:srgbClr val="626E74"/>
              </a:solidFill>
            </a:endParaRPr>
          </a:p>
          <a:p>
            <a:pPr marL="457200" indent="-457200">
              <a:spcBef>
                <a:spcPts val="1000"/>
              </a:spcBef>
              <a:buClr>
                <a:srgbClr val="C00000"/>
              </a:buClr>
              <a:buSzPct val="100000"/>
              <a:buAutoNum type="arabicPeriod"/>
              <a:defRPr sz="3200">
                <a:latin typeface="Arial"/>
                <a:ea typeface="Arial"/>
                <a:cs typeface="Arial"/>
                <a:sym typeface="Arial"/>
              </a:defRPr>
            </a:pPr>
            <a:r>
              <a:t>Plant more pollinator-friendly flowers</a:t>
            </a:r>
            <a:endParaRPr sz="2400">
              <a:solidFill>
                <a:srgbClr val="626E74"/>
              </a:solidFill>
            </a:endParaRPr>
          </a:p>
          <a:p>
            <a:pPr marL="457200" indent="-457200">
              <a:spcBef>
                <a:spcPts val="1000"/>
              </a:spcBef>
              <a:buClr>
                <a:srgbClr val="C00000"/>
              </a:buClr>
              <a:buSzPct val="100000"/>
              <a:buAutoNum type="arabicPeriod"/>
              <a:defRPr sz="3200">
                <a:latin typeface="Arial"/>
                <a:ea typeface="Arial"/>
                <a:cs typeface="Arial"/>
                <a:sym typeface="Arial"/>
              </a:defRPr>
            </a:pPr>
            <a:r>
              <a:t>Provide nesting sites</a:t>
            </a:r>
            <a:endParaRPr sz="2400">
              <a:solidFill>
                <a:srgbClr val="626E74"/>
              </a:solidFill>
            </a:endParaRPr>
          </a:p>
          <a:p>
            <a:pPr marL="457200" indent="-457200">
              <a:spcBef>
                <a:spcPts val="1000"/>
              </a:spcBef>
              <a:buClr>
                <a:srgbClr val="C00000"/>
              </a:buClr>
              <a:buSzPct val="100000"/>
              <a:buAutoNum type="arabicPeriod"/>
              <a:defRPr sz="3200">
                <a:latin typeface="Arial"/>
                <a:ea typeface="Arial"/>
                <a:cs typeface="Arial"/>
                <a:sym typeface="Arial"/>
              </a:defRPr>
            </a:pPr>
            <a:r>
              <a:t>Spread the word</a:t>
            </a:r>
            <a:endParaRPr sz="2400">
              <a:solidFill>
                <a:srgbClr val="626E74"/>
              </a:solidFill>
            </a:endParaRPr>
          </a:p>
          <a:p>
            <a:pPr marL="457200" indent="-457200">
              <a:spcBef>
                <a:spcPts val="1000"/>
              </a:spcBef>
              <a:buClr>
                <a:srgbClr val="C00000"/>
              </a:buClr>
              <a:buSzPct val="100000"/>
              <a:buAutoNum type="arabicPeriod"/>
              <a:defRPr sz="3200">
                <a:latin typeface="Arial"/>
                <a:ea typeface="Arial"/>
                <a:cs typeface="Arial"/>
                <a:sym typeface="Arial"/>
              </a:defRPr>
            </a:pPr>
            <a:r>
              <a:t>Be on lookout for new invasive species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itle 1"/>
          <p:cNvSpPr txBox="1">
            <a:spLocks noGrp="1"/>
          </p:cNvSpPr>
          <p:nvPr>
            <p:ph type="ctrTitle"/>
          </p:nvPr>
        </p:nvSpPr>
        <p:spPr>
          <a:xfrm>
            <a:off x="593904" y="491426"/>
            <a:ext cx="9686564"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t>Avoid Pesticides</a:t>
            </a:r>
          </a:p>
        </p:txBody>
      </p:sp>
      <p:sp>
        <p:nvSpPr>
          <p:cNvPr id="517"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520" name="Rectangle 6">
            <a:extLst>
              <a:ext uri="{C183D7F6-B498-43B3-948B-1728B52AA6E4}">
                <adec:decorative xmlns:adec="http://schemas.microsoft.com/office/drawing/2017/decorative" val="1"/>
              </a:ext>
            </a:extLst>
          </p:cNvPr>
          <p:cNvGrpSpPr/>
          <p:nvPr/>
        </p:nvGrpSpPr>
        <p:grpSpPr>
          <a:xfrm>
            <a:off x="0" y="6668627"/>
            <a:ext cx="12192000" cy="345439"/>
            <a:chOff x="0" y="0"/>
            <a:chExt cx="12192000" cy="345437"/>
          </a:xfrm>
        </p:grpSpPr>
        <p:sp>
          <p:nvSpPr>
            <p:cNvPr id="518"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519"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521" name="Subtitle 2"/>
          <p:cNvSpPr txBox="1"/>
          <p:nvPr/>
        </p:nvSpPr>
        <p:spPr>
          <a:xfrm>
            <a:off x="257993" y="1362924"/>
            <a:ext cx="6669674" cy="5285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Insecticides are harmful to pollinators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Herbicides reduce food sources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Fungicides can have synergistic effects on bees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Search for ecological pest management strategies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Always follow label directions, even when using organic products</a:t>
            </a:r>
          </a:p>
        </p:txBody>
      </p:sp>
      <p:pic>
        <p:nvPicPr>
          <p:cNvPr id="523" name="Picture 5" descr="Dead honey bees.&#1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100010" y="1782603"/>
            <a:ext cx="4350199" cy="2895601"/>
          </a:xfrm>
          <a:prstGeom prst="rect">
            <a:avLst/>
          </a:prstGeom>
          <a:ln w="12700">
            <a:miter lim="400000"/>
          </a:ln>
        </p:spPr>
      </p:pic>
      <p:sp>
        <p:nvSpPr>
          <p:cNvPr id="524" name="TextBox 6"/>
          <p:cNvSpPr txBox="1"/>
          <p:nvPr/>
        </p:nvSpPr>
        <p:spPr>
          <a:xfrm>
            <a:off x="7184570" y="4887686"/>
            <a:ext cx="829379"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Pixabay.com</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Title 1"/>
          <p:cNvSpPr txBox="1">
            <a:spLocks noGrp="1"/>
          </p:cNvSpPr>
          <p:nvPr>
            <p:ph type="ctrTitle"/>
          </p:nvPr>
        </p:nvSpPr>
        <p:spPr>
          <a:xfrm>
            <a:off x="593904" y="491426"/>
            <a:ext cx="9686564"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Plant a Pollinator Garden</a:t>
            </a:r>
          </a:p>
        </p:txBody>
      </p:sp>
      <p:sp>
        <p:nvSpPr>
          <p:cNvPr id="529"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532" name="Rectangle 6">
            <a:extLst>
              <a:ext uri="{C183D7F6-B498-43B3-948B-1728B52AA6E4}">
                <adec:decorative xmlns:adec="http://schemas.microsoft.com/office/drawing/2017/decorative" val="1"/>
              </a:ext>
            </a:extLst>
          </p:cNvPr>
          <p:cNvGrpSpPr/>
          <p:nvPr/>
        </p:nvGrpSpPr>
        <p:grpSpPr>
          <a:xfrm>
            <a:off x="0" y="6668627"/>
            <a:ext cx="12192000" cy="345439"/>
            <a:chOff x="0" y="0"/>
            <a:chExt cx="12192000" cy="345437"/>
          </a:xfrm>
        </p:grpSpPr>
        <p:sp>
          <p:nvSpPr>
            <p:cNvPr id="530"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531"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533" name="Subtitle 2"/>
          <p:cNvSpPr txBox="1"/>
          <p:nvPr/>
        </p:nvSpPr>
        <p:spPr>
          <a:xfrm>
            <a:off x="353253" y="1359325"/>
            <a:ext cx="5742747" cy="5031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Flowers provide nectar and pollen (think food) for pollinators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Provide different flower structures that appeal to a wide range of pollinators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Support pollinators spring through fall by providing plants with different bloom times</a:t>
            </a:r>
          </a:p>
        </p:txBody>
      </p:sp>
      <p:pic>
        <p:nvPicPr>
          <p:cNvPr id="535" name="Picture 5" descr="Pollinator friendly flower garden."/>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95998" y="1756790"/>
            <a:ext cx="5889588" cy="3920257"/>
          </a:xfrm>
          <a:prstGeom prst="rect">
            <a:avLst/>
          </a:prstGeom>
          <a:ln w="12700">
            <a:miter lim="400000"/>
          </a:ln>
        </p:spPr>
      </p:pic>
      <p:sp>
        <p:nvSpPr>
          <p:cNvPr id="536" name="TextBox 6"/>
          <p:cNvSpPr txBox="1"/>
          <p:nvPr/>
        </p:nvSpPr>
        <p:spPr>
          <a:xfrm>
            <a:off x="6215743" y="5845628"/>
            <a:ext cx="829378"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Pixabay.com</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Title 1"/>
          <p:cNvSpPr txBox="1">
            <a:spLocks noGrp="1"/>
          </p:cNvSpPr>
          <p:nvPr>
            <p:ph type="ctrTitle"/>
          </p:nvPr>
        </p:nvSpPr>
        <p:spPr>
          <a:xfrm>
            <a:off x="593904" y="491426"/>
            <a:ext cx="9686564"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Provide nesting sites</a:t>
            </a:r>
          </a:p>
        </p:txBody>
      </p:sp>
      <p:sp>
        <p:nvSpPr>
          <p:cNvPr id="541"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544" name="Rectangle 6">
            <a:extLst>
              <a:ext uri="{C183D7F6-B498-43B3-948B-1728B52AA6E4}">
                <adec:decorative xmlns:adec="http://schemas.microsoft.com/office/drawing/2017/decorative" val="1"/>
              </a:ext>
            </a:extLst>
          </p:cNvPr>
          <p:cNvGrpSpPr/>
          <p:nvPr/>
        </p:nvGrpSpPr>
        <p:grpSpPr>
          <a:xfrm>
            <a:off x="0" y="6685278"/>
            <a:ext cx="12192000" cy="345439"/>
            <a:chOff x="0" y="0"/>
            <a:chExt cx="12192000" cy="345437"/>
          </a:xfrm>
        </p:grpSpPr>
        <p:sp>
          <p:nvSpPr>
            <p:cNvPr id="542"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543"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545" name="Subtitle 2"/>
          <p:cNvSpPr txBox="1"/>
          <p:nvPr/>
        </p:nvSpPr>
        <p:spPr>
          <a:xfrm>
            <a:off x="353253" y="1588827"/>
            <a:ext cx="5485845" cy="4688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All stages of pollinator life cycle need support, including eggs and larvae</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Leave patches of bare ground and brush piles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Leave a little mess in the yard for overwintering ground bees and insects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Plant caterpillar host plants</a:t>
            </a:r>
          </a:p>
        </p:txBody>
      </p:sp>
      <p:pic>
        <p:nvPicPr>
          <p:cNvPr id="548" name="Picture 2" descr="Bumblebee emerging from a ground nest."/>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352904" y="1487874"/>
            <a:ext cx="4326761" cy="3243944"/>
          </a:xfrm>
          <a:prstGeom prst="rect">
            <a:avLst/>
          </a:prstGeom>
          <a:ln w="12700">
            <a:miter lim="400000"/>
          </a:ln>
        </p:spPr>
      </p:pic>
      <p:sp>
        <p:nvSpPr>
          <p:cNvPr id="550" name="TextBox 1"/>
          <p:cNvSpPr txBox="1"/>
          <p:nvPr/>
        </p:nvSpPr>
        <p:spPr>
          <a:xfrm>
            <a:off x="6352906" y="4942113"/>
            <a:ext cx="3553094" cy="624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200">
                <a:latin typeface="Corbel"/>
                <a:ea typeface="Corbel"/>
                <a:cs typeface="Corbel"/>
                <a:sym typeface="Corbel"/>
              </a:defRPr>
            </a:pPr>
            <a:r>
              <a:t>Photo Credit: Whitney Cranshaw, Colorado State University / Bugwood.org</a:t>
            </a:r>
          </a:p>
          <a:p>
            <a:pPr>
              <a:defRPr sz="1200">
                <a:latin typeface="Corbel"/>
                <a:ea typeface="Corbel"/>
                <a:cs typeface="Corbel"/>
                <a:sym typeface="Corbel"/>
              </a:defRPr>
            </a:pPr>
            <a:r>
              <a:rPr u="sng">
                <a:solidFill>
                  <a:srgbClr val="0000FF"/>
                </a:solidFill>
                <a:uFill>
                  <a:solidFill>
                    <a:srgbClr val="0000FF"/>
                  </a:solidFill>
                </a:uFill>
                <a:hlinkClick r:id="rId6"/>
              </a:rPr>
              <a:t>https://xerces.org/blog/ground-nesting-bees</a:t>
            </a:r>
            <a:r>
              <a:t>, Feb 2024</a:t>
            </a:r>
          </a:p>
        </p:txBody>
      </p:sp>
      <p:pic>
        <p:nvPicPr>
          <p:cNvPr id="549" name="Picture 5" descr="70% of bees live underground."/>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808396" y="4238992"/>
            <a:ext cx="2060304" cy="2060303"/>
          </a:xfrm>
          <a:prstGeom prst="rect">
            <a:avLst/>
          </a:prstGeom>
          <a:ln w="12700">
            <a:miter lim="400000"/>
          </a:ln>
        </p:spPr>
      </p:pic>
      <p:sp>
        <p:nvSpPr>
          <p:cNvPr id="546" name="TextBox 3"/>
          <p:cNvSpPr txBox="1"/>
          <p:nvPr/>
        </p:nvSpPr>
        <p:spPr>
          <a:xfrm>
            <a:off x="8712393" y="6353788"/>
            <a:ext cx="3156307"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The Bee Conservancy: thebeeconservancy.org</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Title 1"/>
          <p:cNvSpPr txBox="1">
            <a:spLocks noGrp="1"/>
          </p:cNvSpPr>
          <p:nvPr>
            <p:ph type="ctrTitle"/>
          </p:nvPr>
        </p:nvSpPr>
        <p:spPr>
          <a:xfrm>
            <a:off x="593904" y="491426"/>
            <a:ext cx="9686564"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t>Spread the Word</a:t>
            </a:r>
          </a:p>
        </p:txBody>
      </p:sp>
      <p:sp>
        <p:nvSpPr>
          <p:cNvPr id="555"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558" name="Rectangle 6">
            <a:extLst>
              <a:ext uri="{C183D7F6-B498-43B3-948B-1728B52AA6E4}">
                <adec:decorative xmlns:adec="http://schemas.microsoft.com/office/drawing/2017/decorative" val="1"/>
              </a:ext>
            </a:extLst>
          </p:cNvPr>
          <p:cNvGrpSpPr/>
          <p:nvPr/>
        </p:nvGrpSpPr>
        <p:grpSpPr>
          <a:xfrm>
            <a:off x="0" y="6668627"/>
            <a:ext cx="12192000" cy="345439"/>
            <a:chOff x="0" y="0"/>
            <a:chExt cx="12192000" cy="345437"/>
          </a:xfrm>
        </p:grpSpPr>
        <p:sp>
          <p:nvSpPr>
            <p:cNvPr id="556"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557"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559" name="Subtitle 2"/>
          <p:cNvSpPr txBox="1"/>
          <p:nvPr/>
        </p:nvSpPr>
        <p:spPr>
          <a:xfrm>
            <a:off x="353253" y="1588828"/>
            <a:ext cx="5485845" cy="36214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Share information via social media</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Invite your neighbors to “do the right thing”</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Get a pollinator habitat sign from Xerces Society and post it proudly</a:t>
            </a:r>
          </a:p>
        </p:txBody>
      </p:sp>
      <p:pic>
        <p:nvPicPr>
          <p:cNvPr id="561" name="Picture 2" descr="Pollinator habitat sig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8" y="1580691"/>
            <a:ext cx="5791201" cy="4343401"/>
          </a:xfrm>
          <a:prstGeom prst="rect">
            <a:avLst/>
          </a:prstGeom>
          <a:ln w="12700">
            <a:miter lim="400000"/>
          </a:ln>
        </p:spPr>
      </p:pic>
      <p:sp>
        <p:nvSpPr>
          <p:cNvPr id="562" name="TextBox 3"/>
          <p:cNvSpPr txBox="1"/>
          <p:nvPr/>
        </p:nvSpPr>
        <p:spPr>
          <a:xfrm>
            <a:off x="6215743" y="6128656"/>
            <a:ext cx="2452125"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https://xerces.org/protecting-pollinators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Title 1"/>
          <p:cNvSpPr txBox="1">
            <a:spLocks noGrp="1"/>
          </p:cNvSpPr>
          <p:nvPr>
            <p:ph type="ctrTitle"/>
          </p:nvPr>
        </p:nvSpPr>
        <p:spPr>
          <a:xfrm>
            <a:off x="593904" y="491426"/>
            <a:ext cx="9686564"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Invasive Species</a:t>
            </a:r>
          </a:p>
        </p:txBody>
      </p:sp>
      <p:sp>
        <p:nvSpPr>
          <p:cNvPr id="567"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570" name="Rectangle 6">
            <a:extLst>
              <a:ext uri="{C183D7F6-B498-43B3-948B-1728B52AA6E4}">
                <adec:decorative xmlns:adec="http://schemas.microsoft.com/office/drawing/2017/decorative" val="1"/>
              </a:ext>
            </a:extLst>
          </p:cNvPr>
          <p:cNvGrpSpPr/>
          <p:nvPr/>
        </p:nvGrpSpPr>
        <p:grpSpPr>
          <a:xfrm>
            <a:off x="0" y="6668627"/>
            <a:ext cx="12192000" cy="345439"/>
            <a:chOff x="0" y="0"/>
            <a:chExt cx="12192000" cy="345437"/>
          </a:xfrm>
        </p:grpSpPr>
        <p:sp>
          <p:nvSpPr>
            <p:cNvPr id="568"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569"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571" name="Subtitle 2"/>
          <p:cNvSpPr txBox="1"/>
          <p:nvPr/>
        </p:nvSpPr>
        <p:spPr>
          <a:xfrm>
            <a:off x="353254" y="1588826"/>
            <a:ext cx="6230426" cy="37484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Become informed about emerging invasives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Be on the lookout and capture if possible</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Report to your local Extension Agent</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Here are just two examples:</a:t>
            </a:r>
          </a:p>
        </p:txBody>
      </p:sp>
      <p:sp>
        <p:nvSpPr>
          <p:cNvPr id="577" name="TextBox 9"/>
          <p:cNvSpPr txBox="1"/>
          <p:nvPr/>
        </p:nvSpPr>
        <p:spPr>
          <a:xfrm>
            <a:off x="45718" y="6272410"/>
            <a:ext cx="6733936" cy="313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a:latin typeface="Arial"/>
                <a:ea typeface="Arial"/>
                <a:cs typeface="Arial"/>
                <a:sym typeface="Arial"/>
              </a:defRPr>
            </a:lvl1pPr>
          </a:lstStyle>
          <a:p>
            <a:r>
              <a:t>Source and Photos: https://invasivespecies.wa.gov/find-a-priority-species/</a:t>
            </a:r>
          </a:p>
        </p:txBody>
      </p:sp>
      <p:pic>
        <p:nvPicPr>
          <p:cNvPr id="575" name="Picture 7" descr="Northern Giant hornet."/>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359874" y="156159"/>
            <a:ext cx="3820447" cy="2865335"/>
          </a:xfrm>
          <a:prstGeom prst="rect">
            <a:avLst/>
          </a:prstGeom>
          <a:ln w="12700">
            <a:miter lim="400000"/>
          </a:ln>
        </p:spPr>
      </p:pic>
      <p:sp>
        <p:nvSpPr>
          <p:cNvPr id="576" name="TextBox 8"/>
          <p:cNvSpPr txBox="1"/>
          <p:nvPr/>
        </p:nvSpPr>
        <p:spPr>
          <a:xfrm>
            <a:off x="7325941" y="3059764"/>
            <a:ext cx="2103199" cy="313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600">
                <a:latin typeface="Arial"/>
                <a:ea typeface="Arial"/>
                <a:cs typeface="Arial"/>
                <a:sym typeface="Arial"/>
              </a:defRPr>
            </a:lvl1pPr>
          </a:lstStyle>
          <a:p>
            <a:r>
              <a:t>Northern Giant Hornet</a:t>
            </a:r>
          </a:p>
        </p:txBody>
      </p:sp>
      <p:pic>
        <p:nvPicPr>
          <p:cNvPr id="573" name="Picture 4" descr="Emerald ash bor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1946" y="3493287"/>
            <a:ext cx="4876801" cy="2946401"/>
          </a:xfrm>
          <a:prstGeom prst="rect">
            <a:avLst/>
          </a:prstGeom>
          <a:ln w="12700">
            <a:miter lim="400000"/>
          </a:ln>
        </p:spPr>
      </p:pic>
      <p:sp>
        <p:nvSpPr>
          <p:cNvPr id="574" name="TextBox 5"/>
          <p:cNvSpPr txBox="1"/>
          <p:nvPr/>
        </p:nvSpPr>
        <p:spPr>
          <a:xfrm>
            <a:off x="8615680" y="6439687"/>
            <a:ext cx="2214881" cy="313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600">
                <a:latin typeface="Arial"/>
                <a:ea typeface="Arial"/>
                <a:cs typeface="Arial"/>
                <a:sym typeface="Arial"/>
              </a:defRPr>
            </a:lvl1pPr>
          </a:lstStyle>
          <a:p>
            <a:r>
              <a:t>Emerald Ash Borer</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Title 1"/>
          <p:cNvSpPr txBox="1">
            <a:spLocks noGrp="1"/>
          </p:cNvSpPr>
          <p:nvPr>
            <p:ph type="ctrTitle"/>
          </p:nvPr>
        </p:nvSpPr>
        <p:spPr>
          <a:xfrm>
            <a:off x="593904" y="491426"/>
            <a:ext cx="9686564"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Planning a Pollinator Garden</a:t>
            </a:r>
          </a:p>
        </p:txBody>
      </p:sp>
      <p:sp>
        <p:nvSpPr>
          <p:cNvPr id="582"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585" name="Rectangle 6">
            <a:extLst>
              <a:ext uri="{C183D7F6-B498-43B3-948B-1728B52AA6E4}">
                <adec:decorative xmlns:adec="http://schemas.microsoft.com/office/drawing/2017/decorative" val="1"/>
              </a:ext>
            </a:extLst>
          </p:cNvPr>
          <p:cNvGrpSpPr/>
          <p:nvPr/>
        </p:nvGrpSpPr>
        <p:grpSpPr>
          <a:xfrm>
            <a:off x="0" y="6685278"/>
            <a:ext cx="12192000" cy="345439"/>
            <a:chOff x="0" y="0"/>
            <a:chExt cx="12192000" cy="345437"/>
          </a:xfrm>
        </p:grpSpPr>
        <p:sp>
          <p:nvSpPr>
            <p:cNvPr id="583"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584"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586" name="Subtitle 2"/>
          <p:cNvSpPr txBox="1"/>
          <p:nvPr/>
        </p:nvSpPr>
        <p:spPr>
          <a:xfrm>
            <a:off x="353253" y="1588827"/>
            <a:ext cx="5485845" cy="481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Starting from scratch or adding to existing bed?</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Sun? Shade?</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Even natives need a little water to get started!</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A sketch can be useful.</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A list of possible plants is crucial before going to the nursery.</a:t>
            </a:r>
          </a:p>
        </p:txBody>
      </p:sp>
      <p:pic>
        <p:nvPicPr>
          <p:cNvPr id="588" name="Picture 4" descr="Chart for planting a pollinator garden."/>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6466114" y="1458220"/>
            <a:ext cx="4767944" cy="4765006"/>
          </a:xfrm>
          <a:prstGeom prst="rect">
            <a:avLst/>
          </a:prstGeom>
          <a:ln w="12700">
            <a:miter lim="400000"/>
          </a:ln>
        </p:spPr>
      </p:pic>
      <p:sp>
        <p:nvSpPr>
          <p:cNvPr id="589" name="TextBox 5"/>
          <p:cNvSpPr txBox="1"/>
          <p:nvPr/>
        </p:nvSpPr>
        <p:spPr>
          <a:xfrm>
            <a:off x="6466113" y="6228074"/>
            <a:ext cx="5083631" cy="447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https://www.pollinator.org/pollinator.org/assets/generalFiles/PacificLowlandrx8_171017_090207.pdf</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 y="-1"/>
            <a:ext cx="12192001" cy="6858001"/>
          </a:xfrm>
          <a:prstGeom prst="rect">
            <a:avLst/>
          </a:prstGeom>
          <a:ln w="12700">
            <a:miter lim="400000"/>
          </a:ln>
        </p:spPr>
      </p:pic>
      <p:pic>
        <p:nvPicPr>
          <p:cNvPr id="112" name="WSU-EXT-lockup-horz-rgb-6in.gif">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795705" y="48112"/>
            <a:ext cx="5863400" cy="1445771"/>
          </a:xfrm>
          <a:prstGeom prst="rect">
            <a:avLst/>
          </a:prstGeom>
          <a:ln w="12700">
            <a:miter lim="400000"/>
          </a:ln>
        </p:spPr>
      </p:pic>
      <p:sp>
        <p:nvSpPr>
          <p:cNvPr id="109" name="Content Placeholder 4"/>
          <p:cNvSpPr txBox="1">
            <a:spLocks noGrp="1"/>
          </p:cNvSpPr>
          <p:nvPr>
            <p:ph type="title" idx="4294967295"/>
          </p:nvPr>
        </p:nvSpPr>
        <p:spPr>
          <a:xfrm>
            <a:off x="1412220" y="2346902"/>
            <a:ext cx="5174434" cy="2885855"/>
          </a:xfrm>
          <a:prstGeom prst="rect">
            <a:avLst/>
          </a:prstGeom>
          <a:solidFill>
            <a:srgbClr val="A60F2D"/>
          </a:solid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t" anchorCtr="0" forceAA="0" compatLnSpc="1">
            <a:prstTxWarp prst="textNoShape">
              <a:avLst/>
            </a:prstTxWarp>
            <a:spAutoFit/>
          </a:bodyPr>
          <a:lstStyle/>
          <a:p>
            <a:pPr marL="182880" marR="0" lvl="0" indent="0" algn="l" defTabSz="914400" rtl="0" eaLnBrk="1" fontAlgn="auto" latinLnBrk="0" hangingPunct="0">
              <a:lnSpc>
                <a:spcPct val="90000"/>
              </a:lnSpc>
              <a:spcBef>
                <a:spcPts val="1000"/>
              </a:spcBef>
              <a:spcAft>
                <a:spcPts val="600"/>
              </a:spcAft>
              <a:buClrTx/>
              <a:buSzTx/>
              <a:buFontTx/>
              <a:buNone/>
              <a:tabLst/>
              <a:defRPr sz="4400">
                <a:solidFill>
                  <a:srgbClr val="FFFFFF"/>
                </a:solidFill>
                <a:latin typeface="Corbel"/>
                <a:ea typeface="Corbel"/>
                <a:cs typeface="Corbel"/>
                <a:sym typeface="Corbel"/>
              </a:defRPr>
            </a:pPr>
            <a:r>
              <a:rPr kumimoji="0" lang="en-US" sz="2800" b="0" i="0" u="none" strike="noStrike" kern="0" cap="none" spc="0" normalizeH="0" baseline="0" noProof="0" dirty="0">
                <a:ln>
                  <a:noFill/>
                </a:ln>
                <a:solidFill>
                  <a:srgbClr val="FFFFFF"/>
                </a:solidFill>
                <a:effectLst/>
                <a:uLnTx/>
                <a:uFillTx/>
                <a:latin typeface="Arial" panose="020B0604020202020204" pitchFamily="34" charset="0"/>
                <a:ea typeface="Corbel"/>
                <a:cs typeface="Arial" panose="020B0604020202020204" pitchFamily="34" charset="0"/>
                <a:sym typeface="Corbel"/>
              </a:rPr>
              <a:t>WSU Extension Master Gardener Mission </a:t>
            </a:r>
          </a:p>
          <a:p>
            <a:pPr marL="182880" marR="0" lvl="0" indent="0" algn="l" defTabSz="914400" rtl="0" eaLnBrk="1" fontAlgn="auto" latinLnBrk="0" hangingPunct="0">
              <a:lnSpc>
                <a:spcPct val="120000"/>
              </a:lnSpc>
              <a:spcBef>
                <a:spcPts val="1000"/>
              </a:spcBef>
              <a:spcAft>
                <a:spcPts val="600"/>
              </a:spcAft>
              <a:buClrTx/>
              <a:buSzTx/>
              <a:buFontTx/>
              <a:buNone/>
              <a:tabLst/>
              <a:defRPr sz="2000">
                <a:solidFill>
                  <a:srgbClr val="FFFFFF"/>
                </a:solidFill>
                <a:latin typeface="Corbel"/>
                <a:ea typeface="Corbel"/>
                <a:cs typeface="Corbel"/>
                <a:sym typeface="Corbel"/>
              </a:defRPr>
            </a:pPr>
            <a:r>
              <a:rPr kumimoji="0" lang="en-US" sz="2000" b="0" i="0" u="none" strike="noStrike" kern="0" cap="none" spc="0" normalizeH="0" baseline="0" noProof="0" dirty="0">
                <a:ln>
                  <a:noFill/>
                </a:ln>
                <a:solidFill>
                  <a:srgbClr val="FFFFFF"/>
                </a:solidFill>
                <a:effectLst/>
                <a:uLnTx/>
                <a:uFillTx/>
                <a:latin typeface="Arial" panose="020B0604020202020204" pitchFamily="34" charset="0"/>
                <a:ea typeface="Corbel"/>
                <a:cs typeface="Arial" panose="020B0604020202020204" pitchFamily="34" charset="0"/>
                <a:sym typeface="Corbel"/>
              </a:rPr>
              <a:t>Engaging university-trained volunteers to empower and sustain diverse communities with relevant, unbiased, research-based horticulture and environmental stewardship education. </a:t>
            </a:r>
          </a:p>
        </p:txBody>
      </p:sp>
      <p:pic>
        <p:nvPicPr>
          <p:cNvPr id="111" name="image202.png" descr="Healthy people, healthy planet diagram showing our nine program priorities."/>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7433710" y="2056355"/>
            <a:ext cx="3911233" cy="3889022"/>
          </a:xfrm>
          <a:prstGeom prst="rect">
            <a:avLst/>
          </a:prstGeom>
          <a:ln w="12700">
            <a:miter lim="400000"/>
          </a:ln>
        </p:spPr>
      </p:pic>
      <p:pic>
        <p:nvPicPr>
          <p:cNvPr id="113" name="Picture 6">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774880" y="179823"/>
            <a:ext cx="1182351" cy="1182351"/>
          </a:xfrm>
          <a:prstGeom prst="rect">
            <a:avLst/>
          </a:prstGeom>
          <a:ln w="12700">
            <a:miter lim="400000"/>
          </a:ln>
        </p:spPr>
      </p:pic>
      <p:grpSp>
        <p:nvGrpSpPr>
          <p:cNvPr id="108"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106" name="Rectangle"/>
            <p:cNvSpPr/>
            <p:nvPr/>
          </p:nvSpPr>
          <p:spPr>
            <a:xfrm>
              <a:off x="0" y="127000"/>
              <a:ext cx="12192000" cy="91441"/>
            </a:xfrm>
            <a:prstGeom prst="rect">
              <a:avLst/>
            </a:prstGeom>
            <a:blipFill rotWithShape="1">
              <a:blip r:embed="rId7">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latin typeface="Corbel"/>
                  <a:ea typeface="Corbel"/>
                  <a:cs typeface="Corbel"/>
                  <a:sym typeface="Corbel"/>
                </a:defRPr>
              </a:pPr>
              <a:endParaRPr/>
            </a:p>
          </p:txBody>
        </p:sp>
        <p:sp>
          <p:nvSpPr>
            <p:cNvPr id="107" name="Text"/>
            <p:cNvSpPr txBox="1"/>
            <p:nvPr/>
          </p:nvSpPr>
          <p:spPr>
            <a:xfrm>
              <a:off x="45719" y="0"/>
              <a:ext cx="12100561" cy="345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noFill/>
                  <a:latin typeface="Corbel"/>
                  <a:ea typeface="Corbel"/>
                  <a:cs typeface="Corbel"/>
                  <a:sym typeface="Corbel"/>
                </a:defRPr>
              </a:lvl1pPr>
            </a:lstStyle>
            <a:p>
              <a:r>
                <a:t>          </a:t>
              </a:r>
            </a:p>
          </p:txBody>
        </p:sp>
      </p:gr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Title 1"/>
          <p:cNvSpPr txBox="1">
            <a:spLocks noGrp="1"/>
          </p:cNvSpPr>
          <p:nvPr>
            <p:ph type="ctrTitle"/>
          </p:nvPr>
        </p:nvSpPr>
        <p:spPr>
          <a:xfrm>
            <a:off x="593904" y="491426"/>
            <a:ext cx="9686564"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Shop for Plants</a:t>
            </a:r>
          </a:p>
        </p:txBody>
      </p:sp>
      <p:sp>
        <p:nvSpPr>
          <p:cNvPr id="594"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597" name="Rectangle 6">
            <a:extLst>
              <a:ext uri="{C183D7F6-B498-43B3-948B-1728B52AA6E4}">
                <adec:decorative xmlns:adec="http://schemas.microsoft.com/office/drawing/2017/decorative" val="1"/>
              </a:ext>
            </a:extLst>
          </p:cNvPr>
          <p:cNvGrpSpPr/>
          <p:nvPr/>
        </p:nvGrpSpPr>
        <p:grpSpPr>
          <a:xfrm>
            <a:off x="0" y="6668627"/>
            <a:ext cx="12192000" cy="345439"/>
            <a:chOff x="0" y="0"/>
            <a:chExt cx="12192000" cy="345437"/>
          </a:xfrm>
        </p:grpSpPr>
        <p:sp>
          <p:nvSpPr>
            <p:cNvPr id="595"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596"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598" name="Subtitle 2"/>
          <p:cNvSpPr txBox="1"/>
          <p:nvPr/>
        </p:nvSpPr>
        <p:spPr>
          <a:xfrm>
            <a:off x="593905" y="1411538"/>
            <a:ext cx="10090137" cy="5094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200"/>
              </a:spcBef>
              <a:defRPr sz="3200">
                <a:latin typeface="Arial"/>
                <a:ea typeface="Arial"/>
                <a:cs typeface="Arial"/>
                <a:sym typeface="Arial"/>
              </a:defRPr>
            </a:pPr>
            <a:r>
              <a:t>Keep in mind…</a:t>
            </a:r>
            <a:endParaRPr sz="2400">
              <a:solidFill>
                <a:srgbClr val="626E74"/>
              </a:solidFill>
            </a:endParaRPr>
          </a:p>
          <a:p>
            <a:pPr marL="457200" indent="-457200">
              <a:spcBef>
                <a:spcPts val="200"/>
              </a:spcBef>
              <a:buClr>
                <a:srgbClr val="C00000"/>
              </a:buClr>
              <a:buSzPct val="100000"/>
              <a:buFont typeface="Arial"/>
              <a:buChar char="•"/>
              <a:defRPr sz="3200">
                <a:latin typeface="Arial"/>
                <a:ea typeface="Arial"/>
                <a:cs typeface="Arial"/>
                <a:sym typeface="Arial"/>
              </a:defRPr>
            </a:pPr>
            <a:r>
              <a:t>Sun exposure</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Pollinator-friendly plants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Natives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Water and soil preference</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Bloom time</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From Borage to Zinnia, there are dozens of options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Visit </a:t>
            </a:r>
            <a:r>
              <a:rPr u="sng">
                <a:solidFill>
                  <a:srgbClr val="0000FF"/>
                </a:solidFill>
                <a:uFill>
                  <a:solidFill>
                    <a:srgbClr val="0000FF"/>
                  </a:solidFill>
                </a:uFill>
                <a:hlinkClick r:id="rId5"/>
              </a:rPr>
              <a:t>www.xerces.org/publications/plant-lists</a:t>
            </a:r>
            <a:r>
              <a:t> for options in your growing environment</a:t>
            </a:r>
          </a:p>
        </p:txBody>
      </p:sp>
      <p:pic>
        <p:nvPicPr>
          <p:cNvPr id="600" name="Picture 4" descr="Plants in a greenhouse."/>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892800" y="887982"/>
            <a:ext cx="4913085" cy="3684814"/>
          </a:xfrm>
          <a:prstGeom prst="rect">
            <a:avLst/>
          </a:prstGeom>
          <a:ln w="12700">
            <a:miter lim="400000"/>
          </a:ln>
        </p:spPr>
      </p:pic>
      <p:sp>
        <p:nvSpPr>
          <p:cNvPr id="601" name="TextBox 5"/>
          <p:cNvSpPr txBox="1"/>
          <p:nvPr/>
        </p:nvSpPr>
        <p:spPr>
          <a:xfrm>
            <a:off x="6095998" y="4659086"/>
            <a:ext cx="829379"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Pixabay.com</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Title 1"/>
          <p:cNvSpPr txBox="1">
            <a:spLocks noGrp="1"/>
          </p:cNvSpPr>
          <p:nvPr>
            <p:ph type="ctrTitle"/>
          </p:nvPr>
        </p:nvSpPr>
        <p:spPr>
          <a:xfrm>
            <a:off x="593904" y="491426"/>
            <a:ext cx="9686564"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Planting for Honey Bees</a:t>
            </a:r>
          </a:p>
        </p:txBody>
      </p:sp>
      <p:sp>
        <p:nvSpPr>
          <p:cNvPr id="606"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609" name="Rectangle 6">
            <a:extLst>
              <a:ext uri="{C183D7F6-B498-43B3-948B-1728B52AA6E4}">
                <adec:decorative xmlns:adec="http://schemas.microsoft.com/office/drawing/2017/decorative" val="1"/>
              </a:ext>
            </a:extLst>
          </p:cNvPr>
          <p:cNvGrpSpPr/>
          <p:nvPr/>
        </p:nvGrpSpPr>
        <p:grpSpPr>
          <a:xfrm>
            <a:off x="0" y="6685278"/>
            <a:ext cx="12192000" cy="345439"/>
            <a:chOff x="0" y="0"/>
            <a:chExt cx="12192000" cy="345437"/>
          </a:xfrm>
        </p:grpSpPr>
        <p:sp>
          <p:nvSpPr>
            <p:cNvPr id="607"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608"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610" name="Subtitle 2"/>
          <p:cNvSpPr txBox="1"/>
          <p:nvPr/>
        </p:nvSpPr>
        <p:spPr>
          <a:xfrm>
            <a:off x="213359" y="1198956"/>
            <a:ext cx="11673842" cy="54756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Go native</a:t>
            </a:r>
            <a:endParaRPr sz="2400">
              <a:solidFill>
                <a:srgbClr val="626E74"/>
              </a:solidFill>
            </a:endParaRPr>
          </a:p>
          <a:p>
            <a:pPr marL="457200" indent="-457200">
              <a:spcBef>
                <a:spcPts val="200"/>
              </a:spcBef>
              <a:buClr>
                <a:srgbClr val="C00000"/>
              </a:buClr>
              <a:buSzPct val="100000"/>
              <a:buFont typeface="Arial"/>
              <a:buChar char="•"/>
              <a:defRPr sz="3200">
                <a:latin typeface="Arial"/>
                <a:ea typeface="Arial"/>
                <a:cs typeface="Arial"/>
                <a:sym typeface="Arial"/>
              </a:defRPr>
            </a:pPr>
            <a:r>
              <a:t>Plant in clusters and clumps</a:t>
            </a:r>
            <a:endParaRPr sz="2400">
              <a:solidFill>
                <a:srgbClr val="626E74"/>
              </a:solidFill>
            </a:endParaRPr>
          </a:p>
          <a:p>
            <a:pPr marL="457200" indent="-457200">
              <a:spcBef>
                <a:spcPts val="200"/>
              </a:spcBef>
              <a:buClr>
                <a:srgbClr val="C00000"/>
              </a:buClr>
              <a:buSzPct val="100000"/>
              <a:buFont typeface="Arial"/>
              <a:buChar char="•"/>
              <a:defRPr sz="3200">
                <a:latin typeface="Arial"/>
                <a:ea typeface="Arial"/>
                <a:cs typeface="Arial"/>
                <a:sym typeface="Arial"/>
              </a:defRPr>
            </a:pPr>
            <a:r>
              <a:t>Use blues, purples, whites</a:t>
            </a:r>
            <a:endParaRPr sz="2400">
              <a:solidFill>
                <a:srgbClr val="626E74"/>
              </a:solidFill>
            </a:endParaRPr>
          </a:p>
          <a:p>
            <a:pPr marL="457200" indent="-457200">
              <a:spcBef>
                <a:spcPts val="200"/>
              </a:spcBef>
              <a:buClr>
                <a:srgbClr val="C00000"/>
              </a:buClr>
              <a:buSzPct val="100000"/>
              <a:buFont typeface="Arial"/>
              <a:buChar char="•"/>
              <a:defRPr sz="3200">
                <a:latin typeface="Arial"/>
                <a:ea typeface="Arial"/>
                <a:cs typeface="Arial"/>
                <a:sym typeface="Arial"/>
              </a:defRPr>
            </a:pPr>
            <a:r>
              <a:t>Umbra shaped and daisy shaped flowers for landing</a:t>
            </a:r>
            <a:endParaRPr sz="2400">
              <a:solidFill>
                <a:srgbClr val="626E74"/>
              </a:solidFill>
            </a:endParaRPr>
          </a:p>
          <a:p>
            <a:pPr marL="457200" indent="-457200">
              <a:spcBef>
                <a:spcPts val="200"/>
              </a:spcBef>
              <a:buClr>
                <a:srgbClr val="C00000"/>
              </a:buClr>
              <a:buSzPct val="100000"/>
              <a:buFont typeface="Arial"/>
              <a:buChar char="•"/>
              <a:defRPr sz="3200">
                <a:latin typeface="Arial"/>
                <a:ea typeface="Arial"/>
                <a:cs typeface="Arial"/>
                <a:sym typeface="Arial"/>
              </a:defRPr>
            </a:pPr>
            <a:r>
              <a:t>Plant to attract and support the bees throughout the whole season </a:t>
            </a:r>
            <a:endParaRPr sz="2400">
              <a:solidFill>
                <a:srgbClr val="626E74"/>
              </a:solidFill>
            </a:endParaRPr>
          </a:p>
          <a:p>
            <a:pPr>
              <a:spcBef>
                <a:spcPts val="200"/>
              </a:spcBef>
              <a:defRPr sz="3200">
                <a:latin typeface="Arial"/>
                <a:ea typeface="Arial"/>
                <a:cs typeface="Arial"/>
                <a:sym typeface="Arial"/>
              </a:defRPr>
            </a:pPr>
            <a:r>
              <a:t>	- Spring: Oregon grape, elderberry, snowberry, yarrow</a:t>
            </a:r>
            <a:endParaRPr sz="2400">
              <a:solidFill>
                <a:srgbClr val="626E74"/>
              </a:solidFill>
            </a:endParaRPr>
          </a:p>
          <a:p>
            <a:pPr>
              <a:spcBef>
                <a:spcPts val="200"/>
              </a:spcBef>
              <a:defRPr sz="3200">
                <a:latin typeface="Arial"/>
                <a:ea typeface="Arial"/>
                <a:cs typeface="Arial"/>
                <a:sym typeface="Arial"/>
              </a:defRPr>
            </a:pPr>
            <a:r>
              <a:t>	- Summer: California poppies, iris, lupine, oregano</a:t>
            </a:r>
            <a:endParaRPr sz="2400">
              <a:solidFill>
                <a:srgbClr val="626E74"/>
              </a:solidFill>
            </a:endParaRPr>
          </a:p>
          <a:p>
            <a:pPr>
              <a:spcBef>
                <a:spcPts val="200"/>
              </a:spcBef>
              <a:defRPr sz="3200">
                <a:latin typeface="Arial"/>
                <a:ea typeface="Arial"/>
                <a:cs typeface="Arial"/>
                <a:sym typeface="Arial"/>
              </a:defRPr>
            </a:pPr>
            <a:r>
              <a:t>	- Fall: Goldenrod, Joe Pye weed, purple asters, pineapple</a:t>
            </a:r>
            <a:endParaRPr sz="2400">
              <a:solidFill>
                <a:srgbClr val="626E74"/>
              </a:solidFill>
            </a:endParaRPr>
          </a:p>
          <a:p>
            <a:pPr>
              <a:spcBef>
                <a:spcPts val="200"/>
              </a:spcBef>
              <a:defRPr sz="3200">
                <a:latin typeface="Arial"/>
                <a:ea typeface="Arial"/>
                <a:cs typeface="Arial"/>
                <a:sym typeface="Arial"/>
              </a:defRPr>
            </a:pPr>
            <a:r>
              <a:t>              sage, black-eyed Susan</a:t>
            </a:r>
            <a:endParaRPr sz="2400">
              <a:solidFill>
                <a:srgbClr val="626E74"/>
              </a:solidFill>
            </a:endParaRPr>
          </a:p>
          <a:p>
            <a:pPr>
              <a:spcBef>
                <a:spcPts val="200"/>
              </a:spcBef>
              <a:defRPr sz="3200">
                <a:latin typeface="Arial"/>
                <a:ea typeface="Arial"/>
                <a:cs typeface="Arial"/>
                <a:sym typeface="Arial"/>
              </a:defRPr>
            </a:pPr>
            <a:r>
              <a:t>	- Winter: Hellebores, crocus, loquat</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Title 1"/>
          <p:cNvSpPr txBox="1">
            <a:spLocks noGrp="1"/>
          </p:cNvSpPr>
          <p:nvPr>
            <p:ph type="ctrTitle"/>
          </p:nvPr>
        </p:nvSpPr>
        <p:spPr>
          <a:xfrm>
            <a:off x="593904" y="491426"/>
            <a:ext cx="9686564"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Beneficials</a:t>
            </a:r>
          </a:p>
        </p:txBody>
      </p:sp>
      <p:sp>
        <p:nvSpPr>
          <p:cNvPr id="616"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619" name="Rectangle 6">
            <a:extLst>
              <a:ext uri="{C183D7F6-B498-43B3-948B-1728B52AA6E4}">
                <adec:decorative xmlns:adec="http://schemas.microsoft.com/office/drawing/2017/decorative" val="1"/>
              </a:ext>
            </a:extLst>
          </p:cNvPr>
          <p:cNvGrpSpPr/>
          <p:nvPr/>
        </p:nvGrpSpPr>
        <p:grpSpPr>
          <a:xfrm>
            <a:off x="0" y="6685278"/>
            <a:ext cx="12192000" cy="345439"/>
            <a:chOff x="0" y="0"/>
            <a:chExt cx="12192000" cy="345437"/>
          </a:xfrm>
        </p:grpSpPr>
        <p:sp>
          <p:nvSpPr>
            <p:cNvPr id="617"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618"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623" name="Picture 6" descr="Ladybug."/>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593904" y="1376060"/>
            <a:ext cx="3760601" cy="2928501"/>
          </a:xfrm>
          <a:prstGeom prst="rect">
            <a:avLst/>
          </a:prstGeom>
          <a:ln w="12700">
            <a:miter lim="400000"/>
          </a:ln>
        </p:spPr>
      </p:pic>
      <p:sp>
        <p:nvSpPr>
          <p:cNvPr id="624" name="TextBox 9"/>
          <p:cNvSpPr txBox="1"/>
          <p:nvPr/>
        </p:nvSpPr>
        <p:spPr>
          <a:xfrm>
            <a:off x="635712" y="4811486"/>
            <a:ext cx="829378"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Corbel"/>
                <a:ea typeface="Corbel"/>
                <a:cs typeface="Corbel"/>
                <a:sym typeface="Corbel"/>
              </a:defRPr>
            </a:lvl1pPr>
          </a:lstStyle>
          <a:p>
            <a:r>
              <a:t>Pixabay.com</a:t>
            </a:r>
          </a:p>
        </p:txBody>
      </p:sp>
      <p:pic>
        <p:nvPicPr>
          <p:cNvPr id="622" name="Picture 8" descr="Lacewing."/>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2002970" y="3810351"/>
            <a:ext cx="4306390" cy="2747927"/>
          </a:xfrm>
          <a:prstGeom prst="rect">
            <a:avLst/>
          </a:prstGeom>
          <a:ln w="12700">
            <a:miter lim="400000"/>
          </a:ln>
        </p:spPr>
      </p:pic>
      <p:sp>
        <p:nvSpPr>
          <p:cNvPr id="620" name="Subtitle 2"/>
          <p:cNvSpPr txBox="1"/>
          <p:nvPr/>
        </p:nvSpPr>
        <p:spPr>
          <a:xfrm>
            <a:off x="6309359" y="1600007"/>
            <a:ext cx="5669281" cy="4091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spcBef>
                <a:spcPts val="200"/>
              </a:spcBef>
              <a:buClr>
                <a:srgbClr val="C00000"/>
              </a:buClr>
              <a:buSzPct val="100000"/>
              <a:buFont typeface="Arial"/>
              <a:buChar char="•"/>
              <a:defRPr sz="3200">
                <a:latin typeface="Arial"/>
                <a:ea typeface="Arial"/>
                <a:cs typeface="Arial"/>
                <a:sym typeface="Arial"/>
              </a:defRPr>
            </a:pPr>
            <a:r>
              <a:t>All these tactics will also aid beneficial insects</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Lady beetles, lacewings, parasitic wasps, etc. control many pest insects naturally</a:t>
            </a:r>
            <a:endParaRPr sz="2400">
              <a:solidFill>
                <a:srgbClr val="626E74"/>
              </a:solidFill>
            </a:endParaRPr>
          </a:p>
          <a:p>
            <a:pPr marL="457200" indent="-457200">
              <a:spcBef>
                <a:spcPts val="1000"/>
              </a:spcBef>
              <a:buClr>
                <a:srgbClr val="C00000"/>
              </a:buClr>
              <a:buSzPct val="100000"/>
              <a:buFont typeface="Arial"/>
              <a:buChar char="•"/>
              <a:defRPr sz="3200">
                <a:latin typeface="Arial"/>
                <a:ea typeface="Arial"/>
                <a:cs typeface="Arial"/>
                <a:sym typeface="Arial"/>
              </a:defRPr>
            </a:pPr>
            <a:r>
              <a:t>Pollinate your food and take care of aphids with four easy steps!</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Title 1"/>
          <p:cNvSpPr txBox="1">
            <a:spLocks noGrp="1"/>
          </p:cNvSpPr>
          <p:nvPr>
            <p:ph type="ctrTitle"/>
          </p:nvPr>
        </p:nvSpPr>
        <p:spPr>
          <a:xfrm>
            <a:off x="593904" y="491426"/>
            <a:ext cx="9686564" cy="793112"/>
          </a:xfrm>
          <a:prstGeom prst="rect">
            <a:avLst/>
          </a:prstGeom>
        </p:spPr>
        <p:txBody>
          <a:bodyPr lIns="0" tIns="0" rIns="0" bIns="0" anchor="t">
            <a:normAutofit fontScale="90000"/>
          </a:bodyPr>
          <a:lstStyle>
            <a:lvl1pPr algn="l">
              <a:defRPr spc="-200">
                <a:solidFill>
                  <a:srgbClr val="404040"/>
                </a:solidFill>
                <a:latin typeface="Carlito"/>
                <a:ea typeface="Carlito"/>
                <a:cs typeface="Carlito"/>
                <a:sym typeface="Carlito"/>
              </a:defRPr>
            </a:lvl1pPr>
          </a:lstStyle>
          <a:p>
            <a:r>
              <a:rPr dirty="0"/>
              <a:t>Five Easy Steps</a:t>
            </a:r>
          </a:p>
        </p:txBody>
      </p:sp>
      <p:sp>
        <p:nvSpPr>
          <p:cNvPr id="629" name="Rectangle 7">
            <a:extLst>
              <a:ext uri="{C183D7F6-B498-43B3-948B-1728B52AA6E4}">
                <adec:decorative xmlns:adec="http://schemas.microsoft.com/office/drawing/2017/decorative" val="1"/>
              </a:ext>
            </a:extLst>
          </p:cNvPr>
          <p:cNvSpPr/>
          <p:nvPr/>
        </p:nvSpPr>
        <p:spPr>
          <a:xfrm>
            <a:off x="635712" y="1152065"/>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632" name="Rectangle 6">
            <a:extLst>
              <a:ext uri="{C183D7F6-B498-43B3-948B-1728B52AA6E4}">
                <adec:decorative xmlns:adec="http://schemas.microsoft.com/office/drawing/2017/decorative" val="1"/>
              </a:ext>
            </a:extLst>
          </p:cNvPr>
          <p:cNvGrpSpPr/>
          <p:nvPr/>
        </p:nvGrpSpPr>
        <p:grpSpPr>
          <a:xfrm>
            <a:off x="0" y="6685278"/>
            <a:ext cx="12192000" cy="345439"/>
            <a:chOff x="0" y="0"/>
            <a:chExt cx="12192000" cy="345437"/>
          </a:xfrm>
        </p:grpSpPr>
        <p:sp>
          <p:nvSpPr>
            <p:cNvPr id="630"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631"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sp>
        <p:nvSpPr>
          <p:cNvPr id="633" name="Subtitle 2"/>
          <p:cNvSpPr txBox="1"/>
          <p:nvPr/>
        </p:nvSpPr>
        <p:spPr>
          <a:xfrm>
            <a:off x="259078" y="1614438"/>
            <a:ext cx="8115721" cy="4345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514350" indent="-514350">
              <a:spcBef>
                <a:spcPts val="200"/>
              </a:spcBef>
              <a:buClr>
                <a:srgbClr val="C00000"/>
              </a:buClr>
              <a:buSzPct val="100000"/>
              <a:buAutoNum type="arabicPeriod"/>
              <a:defRPr sz="3200">
                <a:latin typeface="Arial"/>
                <a:ea typeface="Arial"/>
                <a:cs typeface="Arial"/>
                <a:sym typeface="Arial"/>
              </a:defRPr>
            </a:pPr>
            <a:r>
              <a:t>Reduce use of pesticides (less work for you)</a:t>
            </a:r>
            <a:endParaRPr sz="2400">
              <a:solidFill>
                <a:srgbClr val="626E74"/>
              </a:solidFill>
            </a:endParaRPr>
          </a:p>
          <a:p>
            <a:pPr marL="514350" indent="-514350">
              <a:spcBef>
                <a:spcPts val="1000"/>
              </a:spcBef>
              <a:buClr>
                <a:srgbClr val="C00000"/>
              </a:buClr>
              <a:buSzPct val="100000"/>
              <a:buAutoNum type="arabicPeriod"/>
              <a:defRPr sz="3200">
                <a:latin typeface="Arial"/>
                <a:ea typeface="Arial"/>
                <a:cs typeface="Arial"/>
                <a:sym typeface="Arial"/>
              </a:defRPr>
            </a:pPr>
            <a:r>
              <a:t>Plant pollinator-friendly flowers (enjoy the beauty)</a:t>
            </a:r>
            <a:endParaRPr sz="2400">
              <a:solidFill>
                <a:srgbClr val="626E74"/>
              </a:solidFill>
            </a:endParaRPr>
          </a:p>
          <a:p>
            <a:pPr marL="514350" indent="-514350">
              <a:spcBef>
                <a:spcPts val="1000"/>
              </a:spcBef>
              <a:buClr>
                <a:srgbClr val="C00000"/>
              </a:buClr>
              <a:buSzPct val="100000"/>
              <a:buAutoNum type="arabicPeriod"/>
              <a:defRPr sz="3200">
                <a:latin typeface="Arial"/>
                <a:ea typeface="Arial"/>
                <a:cs typeface="Arial"/>
                <a:sym typeface="Arial"/>
              </a:defRPr>
            </a:pPr>
            <a:r>
              <a:t>Provide nesting sites (let some leaves stay on the ground – less work for you)</a:t>
            </a:r>
            <a:endParaRPr sz="2400">
              <a:solidFill>
                <a:srgbClr val="626E74"/>
              </a:solidFill>
            </a:endParaRPr>
          </a:p>
          <a:p>
            <a:pPr marL="514350" indent="-514350">
              <a:spcBef>
                <a:spcPts val="1000"/>
              </a:spcBef>
              <a:buClr>
                <a:srgbClr val="C00000"/>
              </a:buClr>
              <a:buSzPct val="100000"/>
              <a:buAutoNum type="arabicPeriod"/>
              <a:defRPr sz="3200">
                <a:latin typeface="Arial"/>
                <a:ea typeface="Arial"/>
                <a:cs typeface="Arial"/>
                <a:sym typeface="Arial"/>
              </a:defRPr>
            </a:pPr>
            <a:r>
              <a:t>Toot your own horn (we all love to brag)</a:t>
            </a:r>
            <a:endParaRPr sz="2400">
              <a:solidFill>
                <a:srgbClr val="626E74"/>
              </a:solidFill>
            </a:endParaRPr>
          </a:p>
          <a:p>
            <a:pPr marL="514350" indent="-514350">
              <a:spcBef>
                <a:spcPts val="1000"/>
              </a:spcBef>
              <a:buClr>
                <a:srgbClr val="C00000"/>
              </a:buClr>
              <a:buSzPct val="100000"/>
              <a:buAutoNum type="arabicPeriod"/>
              <a:defRPr sz="3200">
                <a:latin typeface="Arial"/>
                <a:ea typeface="Arial"/>
                <a:cs typeface="Arial"/>
                <a:sym typeface="Arial"/>
              </a:defRPr>
            </a:pPr>
            <a:r>
              <a:t>Watch for those invasives</a:t>
            </a:r>
          </a:p>
        </p:txBody>
      </p:sp>
      <p:sp>
        <p:nvSpPr>
          <p:cNvPr id="635" name="TextBox 4"/>
          <p:cNvSpPr txBox="1"/>
          <p:nvPr/>
        </p:nvSpPr>
        <p:spPr>
          <a:xfrm>
            <a:off x="9014841" y="6383497"/>
            <a:ext cx="1925874" cy="269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Pixabay.com</a:t>
            </a:r>
          </a:p>
        </p:txBody>
      </p:sp>
      <p:pic>
        <p:nvPicPr>
          <p:cNvPr id="636" name="Picture 5" descr="Woman meditating. "/>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374798" y="3224603"/>
            <a:ext cx="2815803" cy="3134112"/>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Rectangle 2">
            <a:extLst>
              <a:ext uri="{C183D7F6-B498-43B3-948B-1728B52AA6E4}">
                <adec:decorative xmlns:adec="http://schemas.microsoft.com/office/drawing/2017/decorative" val="1"/>
              </a:ext>
            </a:extLst>
          </p:cNvPr>
          <p:cNvSpPr/>
          <p:nvPr/>
        </p:nvSpPr>
        <p:spPr>
          <a:xfrm>
            <a:off x="7838574" y="-1"/>
            <a:ext cx="4353428" cy="6812282"/>
          </a:xfrm>
          <a:prstGeom prst="rect">
            <a:avLst/>
          </a:prstGeom>
          <a:blipFill>
            <a:blip r:embed="rId2">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solidFill>
                  <a:srgbClr val="FFFFFF"/>
                </a:solidFill>
                <a:latin typeface="Corbel"/>
                <a:ea typeface="Corbel"/>
                <a:cs typeface="Corbel"/>
                <a:sym typeface="Corbel"/>
              </a:defRPr>
            </a:pPr>
            <a:endParaRPr/>
          </a:p>
        </p:txBody>
      </p:sp>
      <p:grpSp>
        <p:nvGrpSpPr>
          <p:cNvPr id="643"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641" name="Rectangle"/>
            <p:cNvSpPr/>
            <p:nvPr/>
          </p:nvSpPr>
          <p:spPr>
            <a:xfrm>
              <a:off x="0" y="127000"/>
              <a:ext cx="12192000" cy="91442"/>
            </a:xfrm>
            <a:prstGeom prst="rect">
              <a:avLst/>
            </a:prstGeom>
            <a:blipFill rotWithShape="1">
              <a:blip r:embed="rId3">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642"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644" name="image7.png">
            <a:extLs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682" y="0"/>
            <a:ext cx="12192002" cy="6858000"/>
          </a:xfrm>
          <a:prstGeom prst="rect">
            <a:avLst/>
          </a:prstGeom>
          <a:ln w="12700">
            <a:miter lim="400000"/>
          </a:ln>
        </p:spPr>
      </p:pic>
      <p:sp>
        <p:nvSpPr>
          <p:cNvPr id="647" name="Title 4"/>
          <p:cNvSpPr txBox="1">
            <a:spLocks noGrp="1"/>
          </p:cNvSpPr>
          <p:nvPr>
            <p:ph type="ctrTitle"/>
          </p:nvPr>
        </p:nvSpPr>
        <p:spPr>
          <a:xfrm>
            <a:off x="293017" y="397778"/>
            <a:ext cx="4323347" cy="1220449"/>
          </a:xfrm>
          <a:prstGeom prst="rect">
            <a:avLst/>
          </a:prstGeom>
        </p:spPr>
        <p:txBody>
          <a:bodyPr/>
          <a:lstStyle>
            <a:lvl1pPr>
              <a:defRPr>
                <a:latin typeface="Carlito"/>
                <a:ea typeface="Carlito"/>
                <a:cs typeface="Carlito"/>
                <a:sym typeface="Carlito"/>
              </a:defRPr>
            </a:lvl1pPr>
          </a:lstStyle>
          <a:p>
            <a:r>
              <a:t>Questions?</a:t>
            </a:r>
          </a:p>
        </p:txBody>
      </p:sp>
      <p:sp>
        <p:nvSpPr>
          <p:cNvPr id="646" name="Content Placeholder 2"/>
          <p:cNvSpPr txBox="1"/>
          <p:nvPr/>
        </p:nvSpPr>
        <p:spPr>
          <a:xfrm>
            <a:off x="68683" y="1797563"/>
            <a:ext cx="7377146" cy="29558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indent="228600" defTabSz="914400">
              <a:lnSpc>
                <a:spcPct val="90000"/>
              </a:lnSpc>
              <a:spcBef>
                <a:spcPts val="1000"/>
              </a:spcBef>
              <a:defRPr sz="2800">
                <a:latin typeface="Arial"/>
                <a:ea typeface="Arial"/>
                <a:cs typeface="Arial"/>
                <a:sym typeface="Arial"/>
              </a:defRPr>
            </a:pPr>
            <a:r>
              <a:t>Clark County: mganswerclinic@clark.wa.gov</a:t>
            </a:r>
          </a:p>
          <a:p>
            <a:pPr indent="228600" defTabSz="914400">
              <a:lnSpc>
                <a:spcPct val="90000"/>
              </a:lnSpc>
              <a:spcBef>
                <a:spcPts val="1000"/>
              </a:spcBef>
              <a:defRPr sz="2800">
                <a:latin typeface="Arial"/>
                <a:ea typeface="Arial"/>
                <a:cs typeface="Arial"/>
                <a:sym typeface="Arial"/>
              </a:defRPr>
            </a:pPr>
            <a:endParaRPr/>
          </a:p>
          <a:p>
            <a:pPr indent="228600" defTabSz="914400">
              <a:lnSpc>
                <a:spcPct val="90000"/>
              </a:lnSpc>
              <a:spcBef>
                <a:spcPts val="1000"/>
              </a:spcBef>
              <a:defRPr sz="2800">
                <a:latin typeface="Arial"/>
                <a:ea typeface="Arial"/>
                <a:cs typeface="Arial"/>
                <a:sym typeface="Arial"/>
              </a:defRPr>
            </a:pPr>
            <a:r>
              <a:t>WSU Extension Master Gardener Volunteer</a:t>
            </a:r>
          </a:p>
          <a:p>
            <a:pPr indent="228600" defTabSz="914400">
              <a:lnSpc>
                <a:spcPct val="90000"/>
              </a:lnSpc>
              <a:spcBef>
                <a:spcPts val="1000"/>
              </a:spcBef>
              <a:defRPr sz="2800">
                <a:latin typeface="Arial"/>
                <a:ea typeface="Arial"/>
                <a:cs typeface="Arial"/>
                <a:sym typeface="Arial"/>
              </a:defRPr>
            </a:pPr>
            <a:r>
              <a:t>Contact info</a:t>
            </a:r>
          </a:p>
          <a:p>
            <a:pPr indent="228600" defTabSz="914400">
              <a:lnSpc>
                <a:spcPct val="90000"/>
              </a:lnSpc>
              <a:spcBef>
                <a:spcPts val="1000"/>
              </a:spcBef>
              <a:defRPr sz="2800" u="sng">
                <a:solidFill>
                  <a:srgbClr val="0563C1"/>
                </a:solidFill>
                <a:uFill>
                  <a:solidFill>
                    <a:srgbClr val="0563C1"/>
                  </a:solidFill>
                </a:uFill>
                <a:latin typeface="Arial"/>
                <a:ea typeface="Arial"/>
                <a:cs typeface="Arial"/>
                <a:sym typeface="Arial"/>
              </a:defRPr>
            </a:pPr>
            <a:r>
              <a:rPr>
                <a:solidFill>
                  <a:srgbClr val="0000FF"/>
                </a:solidFill>
                <a:uFill>
                  <a:solidFill>
                    <a:srgbClr val="0000FF"/>
                  </a:solidFill>
                </a:uFill>
                <a:hlinkClick r:id="rId5"/>
              </a:rPr>
              <a:t>http://mastergardener.wsu.edu/</a:t>
            </a:r>
          </a:p>
          <a:p>
            <a:pPr indent="228600" defTabSz="914400">
              <a:lnSpc>
                <a:spcPct val="90000"/>
              </a:lnSpc>
              <a:spcBef>
                <a:spcPts val="1000"/>
              </a:spcBef>
              <a:defRPr sz="2800" u="sng">
                <a:solidFill>
                  <a:srgbClr val="0563C1"/>
                </a:solidFill>
                <a:uFill>
                  <a:solidFill>
                    <a:srgbClr val="0563C1"/>
                  </a:solidFill>
                </a:uFill>
                <a:latin typeface="Arial"/>
                <a:ea typeface="Arial"/>
                <a:cs typeface="Arial"/>
                <a:sym typeface="Arial"/>
              </a:defRPr>
            </a:pPr>
            <a:r>
              <a:rPr>
                <a:solidFill>
                  <a:srgbClr val="0000FF"/>
                </a:solidFill>
                <a:uFill>
                  <a:solidFill>
                    <a:srgbClr val="0000FF"/>
                  </a:solidFill>
                </a:uFill>
                <a:hlinkClick r:id="rId6"/>
              </a:rPr>
              <a:t>https://www.facebook.com/WSUMGProgram</a:t>
            </a:r>
          </a:p>
        </p:txBody>
      </p:sp>
      <p:sp>
        <p:nvSpPr>
          <p:cNvPr id="2" name="TextBox 1">
            <a:extLst>
              <a:ext uri="{FF2B5EF4-FFF2-40B4-BE49-F238E27FC236}">
                <a16:creationId xmlns:a16="http://schemas.microsoft.com/office/drawing/2014/main" id="{1D03EC20-E006-D265-9A4C-5F15F4F24E02}"/>
              </a:ext>
            </a:extLst>
          </p:cNvPr>
          <p:cNvSpPr txBox="1"/>
          <p:nvPr/>
        </p:nvSpPr>
        <p:spPr>
          <a:xfrm>
            <a:off x="293016" y="5284922"/>
            <a:ext cx="7014435" cy="400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1000" kern="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WSU Extension programs and employment are available to all without discrimination. Evidence of noncompliance may be reported through your local Extension office.</a:t>
            </a:r>
            <a:endParaRPr kumimoji="0" lang="en-US" sz="1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a:endParaRPr>
          </a:p>
        </p:txBody>
      </p:sp>
      <p:pic>
        <p:nvPicPr>
          <p:cNvPr id="648" name="Picture 7" descr="WSU  cougar head logo."/>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93016" y="5768523"/>
            <a:ext cx="3507207" cy="691701"/>
          </a:xfrm>
          <a:prstGeom prst="rect">
            <a:avLst/>
          </a:prstGeom>
          <a:ln w="12700">
            <a:miter lim="400000"/>
          </a:ln>
        </p:spPr>
      </p:pic>
      <p:pic>
        <p:nvPicPr>
          <p:cNvPr id="645" name="Picture 9" descr="Extension Master Gardener ico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7256" y="1190527"/>
            <a:ext cx="4216061" cy="4216059"/>
          </a:xfrm>
          <a:prstGeom prst="rect">
            <a:avLst/>
          </a:prstGeom>
          <a:ln w="12700">
            <a:miter lim="400000"/>
          </a:ln>
        </p:spPr>
      </p:pic>
      <p:pic>
        <p:nvPicPr>
          <p:cNvPr id="649" name="LOGOS (Final).png" descr="WSU and Extension Master Gardener approved badge."/>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0834796" y="5422847"/>
            <a:ext cx="1255035" cy="1255035"/>
          </a:xfrm>
          <a:prstGeom prst="rect">
            <a:avLst/>
          </a:prstGeom>
          <a:ln w="12700">
            <a:miter lim="400000"/>
          </a:ln>
        </p:spPr>
      </p:pic>
      <p:sp>
        <p:nvSpPr>
          <p:cNvPr id="650" name="CC-002"/>
          <p:cNvSpPr txBox="1"/>
          <p:nvPr/>
        </p:nvSpPr>
        <p:spPr>
          <a:xfrm>
            <a:off x="11191435" y="6490903"/>
            <a:ext cx="541756" cy="243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a:lvl1pPr>
          </a:lstStyle>
          <a:p>
            <a:r>
              <a:t>CC-002</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2" name="Picture 13">
            <a:extLs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 y="-1"/>
            <a:ext cx="12192002" cy="6858002"/>
          </a:xfrm>
          <a:prstGeom prst="rect">
            <a:avLst/>
          </a:prstGeom>
          <a:ln w="12700">
            <a:miter lim="400000"/>
          </a:ln>
        </p:spPr>
      </p:pic>
      <p:sp>
        <p:nvSpPr>
          <p:cNvPr id="653" name="Title 1"/>
          <p:cNvSpPr txBox="1">
            <a:spLocks noGrp="1"/>
          </p:cNvSpPr>
          <p:nvPr>
            <p:ph type="ctrTitle"/>
          </p:nvPr>
        </p:nvSpPr>
        <p:spPr>
          <a:xfrm>
            <a:off x="565863" y="496505"/>
            <a:ext cx="8994745" cy="833550"/>
          </a:xfrm>
          <a:prstGeom prst="rect">
            <a:avLst/>
          </a:prstGeom>
        </p:spPr>
        <p:txBody>
          <a:bodyPr lIns="0" tIns="0" rIns="0" bIns="0" anchor="t"/>
          <a:lstStyle>
            <a:lvl1pPr algn="l">
              <a:defRPr sz="5500" spc="-199">
                <a:solidFill>
                  <a:srgbClr val="404040"/>
                </a:solidFill>
                <a:latin typeface="Carlito"/>
                <a:ea typeface="Carlito"/>
                <a:cs typeface="Carlito"/>
                <a:sym typeface="Carlito"/>
              </a:defRPr>
            </a:lvl1pPr>
          </a:lstStyle>
          <a:p>
            <a:r>
              <a:t>Resources:</a:t>
            </a:r>
          </a:p>
        </p:txBody>
      </p:sp>
      <p:sp>
        <p:nvSpPr>
          <p:cNvPr id="654" name="Rectangle 7">
            <a:extLst>
              <a:ext uri="{C183D7F6-B498-43B3-948B-1728B52AA6E4}">
                <adec:decorative xmlns:adec="http://schemas.microsoft.com/office/drawing/2017/decorative" val="1"/>
              </a:ext>
            </a:extLst>
          </p:cNvPr>
          <p:cNvSpPr/>
          <p:nvPr/>
        </p:nvSpPr>
        <p:spPr>
          <a:xfrm>
            <a:off x="616820" y="1143432"/>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657"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655"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656"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658"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262258" y="219399"/>
            <a:ext cx="729698" cy="729697"/>
          </a:xfrm>
          <a:prstGeom prst="rect">
            <a:avLst/>
          </a:prstGeom>
          <a:ln w="12700">
            <a:miter lim="400000"/>
          </a:ln>
        </p:spPr>
      </p:pic>
      <p:sp>
        <p:nvSpPr>
          <p:cNvPr id="662" name="Subtitle 2"/>
          <p:cNvSpPr txBox="1"/>
          <p:nvPr/>
        </p:nvSpPr>
        <p:spPr>
          <a:xfrm>
            <a:off x="568192" y="1392733"/>
            <a:ext cx="5354317" cy="959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200"/>
              </a:spcBef>
              <a:defRPr sz="2000" b="1">
                <a:latin typeface="Arial"/>
                <a:ea typeface="Arial"/>
                <a:cs typeface="Arial"/>
                <a:sym typeface="Arial"/>
              </a:defRPr>
            </a:pPr>
            <a:r>
              <a:t>Book: Botany in a Day, </a:t>
            </a:r>
            <a:r>
              <a:rPr i="1"/>
              <a:t>by Thomas J. Elpel</a:t>
            </a:r>
            <a:r>
              <a:rPr b="0"/>
              <a:t>, </a:t>
            </a:r>
            <a:endParaRPr sz="1300">
              <a:latin typeface="Times Roman"/>
              <a:ea typeface="Times Roman"/>
              <a:cs typeface="Times Roman"/>
              <a:sym typeface="Times Roman"/>
            </a:endParaRPr>
          </a:p>
          <a:p>
            <a:pPr>
              <a:defRPr sz="2000">
                <a:latin typeface="Arial"/>
                <a:ea typeface="Arial"/>
                <a:cs typeface="Arial"/>
                <a:sym typeface="Arial"/>
              </a:defRPr>
            </a:pPr>
            <a:r>
              <a:t>Published in 2018 by HOPS Press LLC.  ISBN: 978-1-892784-35-3</a:t>
            </a:r>
          </a:p>
        </p:txBody>
      </p:sp>
      <p:sp>
        <p:nvSpPr>
          <p:cNvPr id="664" name="Subtitle 2"/>
          <p:cNvSpPr txBox="1"/>
          <p:nvPr/>
        </p:nvSpPr>
        <p:spPr>
          <a:xfrm>
            <a:off x="565858" y="2687059"/>
            <a:ext cx="5175233" cy="9594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200"/>
              </a:spcBef>
              <a:defRPr sz="2000" b="1">
                <a:latin typeface="Arial"/>
                <a:ea typeface="Arial"/>
                <a:cs typeface="Arial"/>
                <a:sym typeface="Arial"/>
              </a:defRPr>
            </a:pPr>
            <a:r>
              <a:rPr dirty="0"/>
              <a:t>Book: RHS Botany for Gardeners</a:t>
            </a:r>
            <a:r>
              <a:rPr b="0" dirty="0"/>
              <a:t>, </a:t>
            </a:r>
            <a:endParaRPr sz="1300" dirty="0">
              <a:latin typeface="Times Roman"/>
              <a:ea typeface="Times Roman"/>
              <a:cs typeface="Times Roman"/>
              <a:sym typeface="Times Roman"/>
            </a:endParaRPr>
          </a:p>
          <a:p>
            <a:pPr>
              <a:defRPr sz="2000">
                <a:latin typeface="Arial"/>
                <a:ea typeface="Arial"/>
                <a:cs typeface="Arial"/>
                <a:sym typeface="Arial"/>
              </a:defRPr>
            </a:pPr>
            <a:r>
              <a:rPr dirty="0"/>
              <a:t>Published in 2013 by Quid Publishing.  ISBN: 978-1-845338336</a:t>
            </a:r>
          </a:p>
        </p:txBody>
      </p:sp>
      <p:sp>
        <p:nvSpPr>
          <p:cNvPr id="665" name="Subtitle 2"/>
          <p:cNvSpPr txBox="1"/>
          <p:nvPr/>
        </p:nvSpPr>
        <p:spPr>
          <a:xfrm>
            <a:off x="565858" y="3841101"/>
            <a:ext cx="5175228" cy="15436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latin typeface="Arial"/>
                <a:ea typeface="Arial"/>
                <a:cs typeface="Arial"/>
                <a:sym typeface="Arial"/>
              </a:defRPr>
            </a:pPr>
            <a:r>
              <a:rPr dirty="0"/>
              <a:t>Book: Encyclopedia of Northwest Native Plants, </a:t>
            </a:r>
            <a:r>
              <a:rPr i="1" dirty="0"/>
              <a:t>by Kathleen A. Robson, Alice Richter, and Marianne Filbert,</a:t>
            </a:r>
          </a:p>
          <a:p>
            <a:pPr>
              <a:defRPr sz="2000">
                <a:latin typeface="Arial"/>
                <a:ea typeface="Arial"/>
                <a:cs typeface="Arial"/>
                <a:sym typeface="Arial"/>
              </a:defRPr>
            </a:pPr>
            <a:r>
              <a:rPr dirty="0"/>
              <a:t>Published in 2008 by Timber Press.  ISBN-13: 978-0-88192-863-1</a:t>
            </a:r>
          </a:p>
        </p:txBody>
      </p:sp>
      <p:sp>
        <p:nvSpPr>
          <p:cNvPr id="669" name="TextBox 4"/>
          <p:cNvSpPr txBox="1"/>
          <p:nvPr/>
        </p:nvSpPr>
        <p:spPr>
          <a:xfrm>
            <a:off x="565858" y="5595277"/>
            <a:ext cx="5384606" cy="667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latin typeface="Arial"/>
                <a:ea typeface="Arial"/>
                <a:cs typeface="Arial"/>
                <a:sym typeface="Arial"/>
              </a:defRPr>
            </a:pPr>
            <a:r>
              <a:rPr dirty="0"/>
              <a:t>Pollinator Friendly Alliance: </a:t>
            </a:r>
            <a:r>
              <a:rPr u="sng" dirty="0">
                <a:solidFill>
                  <a:srgbClr val="0000FF"/>
                </a:solidFill>
                <a:uFill>
                  <a:solidFill>
                    <a:srgbClr val="0000FF"/>
                  </a:solidFill>
                </a:uFill>
                <a:hlinkClick r:id="rId6"/>
              </a:rPr>
              <a:t>www.pollinatorfriendly.org</a:t>
            </a:r>
            <a:r>
              <a:rPr dirty="0"/>
              <a:t> </a:t>
            </a:r>
          </a:p>
        </p:txBody>
      </p:sp>
      <p:sp>
        <p:nvSpPr>
          <p:cNvPr id="661" name="Subtitle 2"/>
          <p:cNvSpPr txBox="1"/>
          <p:nvPr/>
        </p:nvSpPr>
        <p:spPr>
          <a:xfrm>
            <a:off x="6269490" y="1139940"/>
            <a:ext cx="5797597" cy="9594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200"/>
              </a:spcBef>
              <a:defRPr sz="2000" b="1">
                <a:latin typeface="Arial"/>
                <a:ea typeface="Arial"/>
                <a:cs typeface="Arial"/>
                <a:sym typeface="Arial"/>
              </a:defRPr>
            </a:pPr>
            <a:r>
              <a:rPr dirty="0"/>
              <a:t>US Forest Service: </a:t>
            </a:r>
            <a:r>
              <a:rPr u="sng" dirty="0">
                <a:solidFill>
                  <a:srgbClr val="0000FF"/>
                </a:solidFill>
                <a:uFill>
                  <a:solidFill>
                    <a:srgbClr val="0000FF"/>
                  </a:solidFill>
                </a:uFill>
                <a:hlinkClick r:id="rId7"/>
              </a:rPr>
              <a:t>https://www.fs.usda.gov/wildflowers/pollinators/Plant_Strategies/visualcues.shtml</a:t>
            </a:r>
            <a:r>
              <a:rPr dirty="0"/>
              <a:t>, </a:t>
            </a:r>
            <a:r>
              <a:rPr b="0" dirty="0"/>
              <a:t>2024</a:t>
            </a:r>
          </a:p>
        </p:txBody>
      </p:sp>
      <p:sp>
        <p:nvSpPr>
          <p:cNvPr id="660" name="Subtitle 2"/>
          <p:cNvSpPr txBox="1"/>
          <p:nvPr/>
        </p:nvSpPr>
        <p:spPr>
          <a:xfrm>
            <a:off x="6269490" y="2188541"/>
            <a:ext cx="5671905" cy="667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200"/>
              </a:spcBef>
              <a:defRPr sz="2000" b="1">
                <a:latin typeface="Arial"/>
                <a:ea typeface="Arial"/>
                <a:cs typeface="Arial"/>
                <a:sym typeface="Arial"/>
              </a:defRPr>
            </a:pPr>
            <a:r>
              <a:rPr dirty="0"/>
              <a:t>Xerces Society for Invertebrate Conservation: </a:t>
            </a:r>
            <a:r>
              <a:rPr u="sng" dirty="0">
                <a:solidFill>
                  <a:srgbClr val="0000FF"/>
                </a:solidFill>
                <a:uFill>
                  <a:solidFill>
                    <a:srgbClr val="0000FF"/>
                  </a:solidFill>
                </a:uFill>
                <a:hlinkClick r:id="rId8"/>
              </a:rPr>
              <a:t>www.xerces.org</a:t>
            </a:r>
            <a:r>
              <a:rPr dirty="0"/>
              <a:t>, </a:t>
            </a:r>
            <a:r>
              <a:rPr b="0" dirty="0"/>
              <a:t>2024</a:t>
            </a:r>
          </a:p>
        </p:txBody>
      </p:sp>
      <p:sp>
        <p:nvSpPr>
          <p:cNvPr id="663" name="Line">
            <a:extLst>
              <a:ext uri="{C183D7F6-B498-43B3-948B-1728B52AA6E4}">
                <adec:decorative xmlns:adec="http://schemas.microsoft.com/office/drawing/2017/decorative" val="1"/>
              </a:ext>
            </a:extLst>
          </p:cNvPr>
          <p:cNvSpPr/>
          <p:nvPr/>
        </p:nvSpPr>
        <p:spPr>
          <a:xfrm flipV="1">
            <a:off x="6095998" y="1247231"/>
            <a:ext cx="3" cy="4788988"/>
          </a:xfrm>
          <a:prstGeom prst="line">
            <a:avLst/>
          </a:prstGeom>
          <a:ln w="12700">
            <a:solidFill>
              <a:srgbClr val="000000"/>
            </a:solidFill>
            <a:miter/>
          </a:ln>
        </p:spPr>
        <p:txBody>
          <a:bodyPr lIns="45718" tIns="45718" rIns="45718" bIns="45718"/>
          <a:lstStyle/>
          <a:p>
            <a:endParaRPr/>
          </a:p>
        </p:txBody>
      </p:sp>
      <p:sp>
        <p:nvSpPr>
          <p:cNvPr id="666" name="TextBox 1"/>
          <p:cNvSpPr txBox="1"/>
          <p:nvPr/>
        </p:nvSpPr>
        <p:spPr>
          <a:xfrm>
            <a:off x="6269490" y="2913162"/>
            <a:ext cx="5634436" cy="667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latin typeface="Arial"/>
                <a:ea typeface="Arial"/>
                <a:cs typeface="Arial"/>
                <a:sym typeface="Arial"/>
              </a:defRPr>
            </a:pPr>
            <a:r>
              <a:rPr dirty="0"/>
              <a:t>Pollinator Partnership: </a:t>
            </a:r>
            <a:r>
              <a:rPr u="sng" dirty="0">
                <a:solidFill>
                  <a:srgbClr val="0000FF"/>
                </a:solidFill>
                <a:uFill>
                  <a:solidFill>
                    <a:srgbClr val="0000FF"/>
                  </a:solidFill>
                </a:uFill>
                <a:hlinkClick r:id="rId9"/>
              </a:rPr>
              <a:t>www.pollinator.org</a:t>
            </a:r>
            <a:r>
              <a:rPr dirty="0"/>
              <a:t>, </a:t>
            </a:r>
            <a:r>
              <a:rPr b="0" dirty="0"/>
              <a:t>2024</a:t>
            </a:r>
          </a:p>
        </p:txBody>
      </p:sp>
      <p:sp>
        <p:nvSpPr>
          <p:cNvPr id="667" name="TextBox 2"/>
          <p:cNvSpPr txBox="1"/>
          <p:nvPr/>
        </p:nvSpPr>
        <p:spPr>
          <a:xfrm>
            <a:off x="6269490" y="3607796"/>
            <a:ext cx="5634432" cy="12515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latin typeface="Arial"/>
                <a:ea typeface="Arial"/>
                <a:cs typeface="Arial"/>
                <a:sym typeface="Arial"/>
              </a:defRPr>
            </a:pPr>
            <a:r>
              <a:t>Pollinator Partnership: Selecting Plants for Pollinators</a:t>
            </a:r>
            <a:endParaRPr>
              <a:latin typeface="Corbel"/>
              <a:ea typeface="Corbel"/>
              <a:cs typeface="Corbel"/>
              <a:sym typeface="Corbel"/>
            </a:endParaRPr>
          </a:p>
          <a:p>
            <a:pPr>
              <a:defRPr sz="2000" b="1">
                <a:latin typeface="Arial"/>
                <a:ea typeface="Arial"/>
                <a:cs typeface="Arial"/>
                <a:sym typeface="Arial"/>
              </a:defRPr>
            </a:pPr>
            <a:r>
              <a:rPr u="sng">
                <a:solidFill>
                  <a:srgbClr val="0000FF"/>
                </a:solidFill>
                <a:uFill>
                  <a:solidFill>
                    <a:srgbClr val="0000FF"/>
                  </a:solidFill>
                </a:uFill>
                <a:hlinkClick r:id="rId10"/>
              </a:rPr>
              <a:t>https://www.nwcb.wa.gov/pdfs/PacificLowlandrx8.pdf</a:t>
            </a:r>
            <a:r>
              <a:rPr b="0"/>
              <a:t>, 2024</a:t>
            </a:r>
          </a:p>
        </p:txBody>
      </p:sp>
      <p:sp>
        <p:nvSpPr>
          <p:cNvPr id="668" name="TextBox 3"/>
          <p:cNvSpPr txBox="1"/>
          <p:nvPr/>
        </p:nvSpPr>
        <p:spPr>
          <a:xfrm>
            <a:off x="6248155" y="4975531"/>
            <a:ext cx="6030589" cy="12515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b="1">
                <a:latin typeface="Arial"/>
                <a:ea typeface="Arial"/>
                <a:cs typeface="Arial"/>
                <a:sym typeface="Arial"/>
              </a:defRPr>
            </a:pPr>
            <a:r>
              <a:t>U.S. Fish and Wildlife Service: How You Can Help Pollinators</a:t>
            </a:r>
            <a:endParaRPr>
              <a:latin typeface="Corbel"/>
              <a:ea typeface="Corbel"/>
              <a:cs typeface="Corbel"/>
              <a:sym typeface="Corbel"/>
            </a:endParaRPr>
          </a:p>
          <a:p>
            <a:pPr>
              <a:defRPr sz="2000" b="1">
                <a:latin typeface="Arial"/>
                <a:ea typeface="Arial"/>
                <a:cs typeface="Arial"/>
                <a:sym typeface="Arial"/>
              </a:defRPr>
            </a:pPr>
            <a:r>
              <a:rPr u="sng">
                <a:solidFill>
                  <a:srgbClr val="0000FF"/>
                </a:solidFill>
                <a:uFill>
                  <a:solidFill>
                    <a:srgbClr val="0000FF"/>
                  </a:solidFill>
                </a:uFill>
                <a:hlinkClick r:id="rId11"/>
              </a:rPr>
              <a:t>https://www.fws.gov/initiative/pollinators/how-you-can-help</a:t>
            </a:r>
            <a:r>
              <a:t>, 2024</a:t>
            </a:r>
          </a:p>
        </p:txBody>
      </p:sp>
      <p:sp>
        <p:nvSpPr>
          <p:cNvPr id="670" name="Subtitle 2"/>
          <p:cNvSpPr txBox="1"/>
          <p:nvPr/>
        </p:nvSpPr>
        <p:spPr>
          <a:xfrm>
            <a:off x="531534" y="6321720"/>
            <a:ext cx="11481752" cy="294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200"/>
              </a:spcBef>
              <a:defRPr sz="1333" b="1">
                <a:latin typeface="Times Roman"/>
                <a:ea typeface="Times Roman"/>
                <a:cs typeface="Times Roman"/>
                <a:sym typeface="Times Roman"/>
              </a:defRPr>
            </a:pPr>
            <a:r>
              <a:rPr u="sng" dirty="0"/>
              <a:t>Note</a:t>
            </a:r>
            <a:r>
              <a:rPr dirty="0"/>
              <a:t>:  All Photos/Images/Graphics with label beginning ‘Credit WSU’ are copyrighted by the University and permission has been granted for this 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p:cNvSpPr txBox="1">
            <a:spLocks noGrp="1"/>
          </p:cNvSpPr>
          <p:nvPr>
            <p:ph type="title"/>
          </p:nvPr>
        </p:nvSpPr>
        <p:spPr>
          <a:xfrm>
            <a:off x="1143000" y="491427"/>
            <a:ext cx="3675647" cy="1645923"/>
          </a:xfrm>
          <a:prstGeom prst="rect">
            <a:avLst/>
          </a:prstGeom>
        </p:spPr>
        <p:txBody>
          <a:bodyPr lIns="0" tIns="0" rIns="0" bIns="0"/>
          <a:lstStyle/>
          <a:p>
            <a:pPr algn="l">
              <a:defRPr spc="-200">
                <a:latin typeface="Carlito"/>
                <a:ea typeface="Carlito"/>
                <a:cs typeface="Carlito"/>
                <a:sym typeface="Carlito"/>
              </a:defRPr>
            </a:pPr>
            <a:r>
              <a:rPr dirty="0"/>
              <a:t>Climate</a:t>
            </a:r>
            <a:br>
              <a:rPr dirty="0"/>
            </a:br>
            <a:r>
              <a:rPr dirty="0"/>
              <a:t>Change</a:t>
            </a:r>
          </a:p>
        </p:txBody>
      </p:sp>
      <p:sp>
        <p:nvSpPr>
          <p:cNvPr id="120" name="Rectangle 7">
            <a:extLst>
              <a:ext uri="{C183D7F6-B498-43B3-948B-1728B52AA6E4}">
                <adec:decorative xmlns:adec="http://schemas.microsoft.com/office/drawing/2017/decorative" val="1"/>
              </a:ext>
            </a:extLst>
          </p:cNvPr>
          <p:cNvSpPr/>
          <p:nvPr/>
        </p:nvSpPr>
        <p:spPr>
          <a:xfrm>
            <a:off x="1419727" y="2129243"/>
            <a:ext cx="365295" cy="45720"/>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9" rIns="45719" anchor="ctr"/>
          <a:lstStyle/>
          <a:p>
            <a:pPr algn="ctr">
              <a:defRPr>
                <a:noFill/>
                <a:latin typeface="Corbel"/>
                <a:ea typeface="Corbel"/>
                <a:cs typeface="Corbel"/>
                <a:sym typeface="Corbel"/>
              </a:defRPr>
            </a:pPr>
            <a:endParaRPr dirty="0"/>
          </a:p>
        </p:txBody>
      </p:sp>
      <p:grpSp>
        <p:nvGrpSpPr>
          <p:cNvPr id="123" name="Rectangle 6">
            <a:extLst>
              <a:ext uri="{C183D7F6-B498-43B3-948B-1728B52AA6E4}">
                <adec:decorative xmlns:adec="http://schemas.microsoft.com/office/drawing/2017/decorative" val="1"/>
              </a:ext>
            </a:extLst>
          </p:cNvPr>
          <p:cNvGrpSpPr/>
          <p:nvPr/>
        </p:nvGrpSpPr>
        <p:grpSpPr>
          <a:xfrm>
            <a:off x="0" y="6639559"/>
            <a:ext cx="12192000" cy="345441"/>
            <a:chOff x="0" y="0"/>
            <a:chExt cx="12192000" cy="345440"/>
          </a:xfrm>
        </p:grpSpPr>
        <p:sp>
          <p:nvSpPr>
            <p:cNvPr id="121" name="Rectangle"/>
            <p:cNvSpPr/>
            <p:nvPr/>
          </p:nvSpPr>
          <p:spPr>
            <a:xfrm>
              <a:off x="0" y="127000"/>
              <a:ext cx="12192000" cy="91441"/>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latin typeface="Corbel"/>
                  <a:ea typeface="Corbel"/>
                  <a:cs typeface="Corbel"/>
                  <a:sym typeface="Corbel"/>
                </a:defRPr>
              </a:pPr>
              <a:endParaRPr/>
            </a:p>
          </p:txBody>
        </p:sp>
        <p:sp>
          <p:nvSpPr>
            <p:cNvPr id="122" name="Text"/>
            <p:cNvSpPr txBox="1"/>
            <p:nvPr/>
          </p:nvSpPr>
          <p:spPr>
            <a:xfrm>
              <a:off x="45719" y="0"/>
              <a:ext cx="12100561" cy="345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a:noFill/>
                  <a:latin typeface="Corbel"/>
                  <a:ea typeface="Corbel"/>
                  <a:cs typeface="Corbel"/>
                  <a:sym typeface="Corbel"/>
                </a:defRPr>
              </a:lvl1pPr>
            </a:lstStyle>
            <a:p>
              <a:r>
                <a:t>          </a:t>
              </a:r>
            </a:p>
          </p:txBody>
        </p:sp>
      </p:grpSp>
      <p:sp>
        <p:nvSpPr>
          <p:cNvPr id="126" name="Subtitle 2"/>
          <p:cNvSpPr txBox="1"/>
          <p:nvPr/>
        </p:nvSpPr>
        <p:spPr>
          <a:xfrm>
            <a:off x="1082495" y="2337091"/>
            <a:ext cx="4460881" cy="11482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200"/>
              </a:spcBef>
              <a:defRPr sz="2400">
                <a:latin typeface="Arial"/>
                <a:ea typeface="Arial"/>
                <a:cs typeface="Arial"/>
                <a:sym typeface="Arial"/>
              </a:defRPr>
            </a:lvl1pPr>
          </a:lstStyle>
          <a:p>
            <a:r>
              <a:t>Teaches ways to create resilient landscapes that are adapted to our changing climate.</a:t>
            </a:r>
          </a:p>
        </p:txBody>
      </p:sp>
      <p:sp>
        <p:nvSpPr>
          <p:cNvPr id="127" name="Subtitle 2"/>
          <p:cNvSpPr txBox="1"/>
          <p:nvPr/>
        </p:nvSpPr>
        <p:spPr>
          <a:xfrm>
            <a:off x="1082495" y="3669596"/>
            <a:ext cx="4967785" cy="20731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nSpc>
                <a:spcPct val="150000"/>
              </a:lnSpc>
              <a:spcBef>
                <a:spcPts val="200"/>
              </a:spcBef>
              <a:buClr>
                <a:srgbClr val="C00000"/>
              </a:buClr>
              <a:buSzPct val="100000"/>
              <a:buChar char="▪"/>
              <a:defRPr sz="2400">
                <a:latin typeface="Arial"/>
                <a:ea typeface="Arial"/>
                <a:cs typeface="Arial"/>
                <a:sym typeface="Arial"/>
              </a:defRPr>
            </a:pPr>
            <a:r>
              <a:t>Impact of climate change on people, wildlife and ecosystems</a:t>
            </a:r>
            <a:endParaRPr sz="2800"/>
          </a:p>
          <a:p>
            <a:pPr marL="342900" indent="-342900">
              <a:lnSpc>
                <a:spcPct val="150000"/>
              </a:lnSpc>
              <a:spcBef>
                <a:spcPts val="200"/>
              </a:spcBef>
              <a:buClr>
                <a:srgbClr val="C00000"/>
              </a:buClr>
              <a:buSzPct val="100000"/>
              <a:buChar char="▪"/>
              <a:defRPr sz="2400">
                <a:latin typeface="Arial"/>
                <a:ea typeface="Arial"/>
                <a:cs typeface="Arial"/>
                <a:sym typeface="Arial"/>
              </a:defRPr>
            </a:pPr>
            <a:r>
              <a:t>We all have a role to play</a:t>
            </a:r>
            <a:endParaRPr sz="2800"/>
          </a:p>
          <a:p>
            <a:pPr marL="342900" indent="-342900">
              <a:lnSpc>
                <a:spcPct val="150000"/>
              </a:lnSpc>
              <a:spcBef>
                <a:spcPts val="200"/>
              </a:spcBef>
              <a:buClr>
                <a:srgbClr val="C00000"/>
              </a:buClr>
              <a:buSzPct val="100000"/>
              <a:buChar char="▪"/>
              <a:defRPr sz="2400">
                <a:latin typeface="Arial"/>
                <a:ea typeface="Arial"/>
                <a:cs typeface="Arial"/>
                <a:sym typeface="Arial"/>
              </a:defRPr>
            </a:pPr>
            <a:r>
              <a:t>Techniques for home landscapes</a:t>
            </a:r>
          </a:p>
        </p:txBody>
      </p:sp>
      <p:pic>
        <p:nvPicPr>
          <p:cNvPr id="118" name="image22.jpeg" descr="Wind machines on rolling hills with blue sky background."/>
          <p:cNvPicPr>
            <a:picLocks noChangeAspect="1"/>
          </p:cNvPicPr>
          <p:nvPr/>
        </p:nvPicPr>
        <p:blipFill>
          <a:blip r:embed="rId5" cstate="screen">
            <a:extLst>
              <a:ext uri="{28A0092B-C50C-407E-A947-70E740481C1C}">
                <a14:useLocalDpi xmlns:a14="http://schemas.microsoft.com/office/drawing/2010/main" val="0"/>
              </a:ext>
            </a:extLst>
          </a:blip>
          <a:srcRect/>
          <a:stretch/>
        </p:blipFill>
        <p:spPr>
          <a:xfrm>
            <a:off x="6843882" y="0"/>
            <a:ext cx="5362236" cy="6766560"/>
          </a:xfrm>
          <a:prstGeom prst="rect">
            <a:avLst/>
          </a:prstGeom>
          <a:ln w="12700">
            <a:miter lim="400000"/>
          </a:ln>
        </p:spPr>
      </p:pic>
      <p:sp>
        <p:nvSpPr>
          <p:cNvPr id="3" name="TextBox 2">
            <a:extLst>
              <a:ext uri="{FF2B5EF4-FFF2-40B4-BE49-F238E27FC236}">
                <a16:creationId xmlns:a16="http://schemas.microsoft.com/office/drawing/2014/main" id="{283F4242-4353-D559-0CF3-A439D3A4402E}"/>
              </a:ext>
            </a:extLst>
          </p:cNvPr>
          <p:cNvSpPr txBox="1"/>
          <p:nvPr/>
        </p:nvSpPr>
        <p:spPr>
          <a:xfrm>
            <a:off x="11005929" y="6472484"/>
            <a:ext cx="1094800"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chemeClr val="bg1"/>
                </a:solidFill>
                <a:effectLst/>
                <a:uFillTx/>
                <a:latin typeface="+mn-lt"/>
                <a:ea typeface="+mn-ea"/>
                <a:cs typeface="+mn-cs"/>
                <a:sym typeface="Helvetica"/>
              </a:rPr>
              <a:t>Photo by </a:t>
            </a:r>
            <a:r>
              <a:rPr kumimoji="0" lang="en-US" sz="1000" b="0" i="0" u="none" strike="noStrike" cap="none" spc="0" normalizeH="0" baseline="0" dirty="0" err="1">
                <a:ln>
                  <a:noFill/>
                </a:ln>
                <a:solidFill>
                  <a:schemeClr val="bg1"/>
                </a:solidFill>
                <a:effectLst/>
                <a:uFillTx/>
                <a:latin typeface="+mn-lt"/>
                <a:ea typeface="+mn-ea"/>
                <a:cs typeface="+mn-cs"/>
                <a:sym typeface="Helvetica"/>
              </a:rPr>
              <a:t>Pexels</a:t>
            </a:r>
            <a:endParaRPr kumimoji="0" lang="en-US" sz="1000" b="0" i="0" u="none" strike="noStrike" cap="none" spc="0" normalizeH="0" baseline="0" dirty="0">
              <a:ln>
                <a:noFill/>
              </a:ln>
              <a:solidFill>
                <a:schemeClr val="bg1"/>
              </a:solidFill>
              <a:effectLst/>
              <a:uFillTx/>
              <a:latin typeface="+mn-lt"/>
              <a:ea typeface="+mn-ea"/>
              <a:cs typeface="+mn-cs"/>
              <a:sym typeface="Helvetica"/>
            </a:endParaRPr>
          </a:p>
        </p:txBody>
      </p:sp>
      <p:pic>
        <p:nvPicPr>
          <p:cNvPr id="124"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262258" y="219399"/>
            <a:ext cx="729697" cy="72969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txBox="1">
            <a:spLocks noGrp="1"/>
          </p:cNvSpPr>
          <p:nvPr>
            <p:ph type="ctrTitle"/>
          </p:nvPr>
        </p:nvSpPr>
        <p:spPr>
          <a:xfrm>
            <a:off x="514343" y="510011"/>
            <a:ext cx="3675648" cy="951612"/>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rPr dirty="0"/>
              <a:t>Goals</a:t>
            </a:r>
          </a:p>
        </p:txBody>
      </p:sp>
      <p:sp>
        <p:nvSpPr>
          <p:cNvPr id="132" name="Rectangle 7">
            <a:extLst>
              <a:ext uri="{C183D7F6-B498-43B3-948B-1728B52AA6E4}">
                <adec:decorative xmlns:adec="http://schemas.microsoft.com/office/drawing/2017/decorative" val="1"/>
              </a:ext>
            </a:extLst>
          </p:cNvPr>
          <p:cNvSpPr/>
          <p:nvPr/>
        </p:nvSpPr>
        <p:spPr>
          <a:xfrm>
            <a:off x="632001" y="1246443"/>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35"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33"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34"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36"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319071" y="5900666"/>
            <a:ext cx="729698" cy="729698"/>
          </a:xfrm>
          <a:prstGeom prst="rect">
            <a:avLst/>
          </a:prstGeom>
          <a:ln w="12700">
            <a:miter lim="400000"/>
          </a:ln>
        </p:spPr>
      </p:pic>
      <p:sp>
        <p:nvSpPr>
          <p:cNvPr id="138" name="TextBox 1"/>
          <p:cNvSpPr txBox="1"/>
          <p:nvPr/>
        </p:nvSpPr>
        <p:spPr>
          <a:xfrm>
            <a:off x="482111" y="1548395"/>
            <a:ext cx="5875923" cy="4472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buClr>
                <a:srgbClr val="C00000"/>
              </a:buClr>
              <a:buSzPct val="100000"/>
              <a:buFont typeface="Arial"/>
              <a:buChar char="•"/>
              <a:defRPr sz="3200">
                <a:latin typeface="Arial"/>
                <a:ea typeface="Arial"/>
                <a:cs typeface="Arial"/>
                <a:sym typeface="Arial"/>
              </a:defRPr>
            </a:pPr>
            <a:r>
              <a:t>Climate Change Effects on Pollinators</a:t>
            </a:r>
            <a:endParaRPr>
              <a:latin typeface="Corbel"/>
              <a:ea typeface="Corbel"/>
              <a:cs typeface="Corbel"/>
              <a:sym typeface="Corbel"/>
            </a:endParaRPr>
          </a:p>
          <a:p>
            <a:pPr marL="457200" indent="-457200">
              <a:spcBef>
                <a:spcPts val="1000"/>
              </a:spcBef>
              <a:buClr>
                <a:srgbClr val="C00000"/>
              </a:buClr>
              <a:buSzPct val="100000"/>
              <a:buFont typeface="Arial"/>
              <a:buChar char="•"/>
              <a:defRPr sz="3200">
                <a:latin typeface="Arial"/>
                <a:ea typeface="Arial"/>
                <a:cs typeface="Arial"/>
                <a:sym typeface="Arial"/>
              </a:defRPr>
            </a:pPr>
            <a:r>
              <a:t>Flower Anatomy</a:t>
            </a:r>
            <a:endParaRPr>
              <a:latin typeface="Corbel"/>
              <a:ea typeface="Corbel"/>
              <a:cs typeface="Corbel"/>
              <a:sym typeface="Corbel"/>
            </a:endParaRPr>
          </a:p>
          <a:p>
            <a:pPr marL="457200" indent="-457200">
              <a:spcBef>
                <a:spcPts val="1000"/>
              </a:spcBef>
              <a:buClr>
                <a:srgbClr val="C00000"/>
              </a:buClr>
              <a:buSzPct val="100000"/>
              <a:buFont typeface="Arial"/>
              <a:buChar char="•"/>
              <a:defRPr sz="3200">
                <a:latin typeface="Arial"/>
                <a:ea typeface="Arial"/>
                <a:cs typeface="Arial"/>
                <a:sym typeface="Arial"/>
              </a:defRPr>
            </a:pPr>
            <a:r>
              <a:t>Pollination Biology</a:t>
            </a:r>
            <a:endParaRPr>
              <a:latin typeface="Corbel"/>
              <a:ea typeface="Corbel"/>
              <a:cs typeface="Corbel"/>
              <a:sym typeface="Corbel"/>
            </a:endParaRPr>
          </a:p>
          <a:p>
            <a:pPr marL="457200" indent="-457200">
              <a:spcBef>
                <a:spcPts val="1000"/>
              </a:spcBef>
              <a:buClr>
                <a:srgbClr val="C00000"/>
              </a:buClr>
              <a:buSzPct val="100000"/>
              <a:buFont typeface="Arial"/>
              <a:buChar char="•"/>
              <a:defRPr sz="3200">
                <a:latin typeface="Arial"/>
                <a:ea typeface="Arial"/>
                <a:cs typeface="Arial"/>
                <a:sym typeface="Arial"/>
              </a:defRPr>
            </a:pPr>
            <a:r>
              <a:t>Types of Winged Pollinators</a:t>
            </a:r>
            <a:endParaRPr>
              <a:latin typeface="Corbel"/>
              <a:ea typeface="Corbel"/>
              <a:cs typeface="Corbel"/>
              <a:sym typeface="Corbel"/>
            </a:endParaRPr>
          </a:p>
          <a:p>
            <a:pPr marL="457200" indent="-457200">
              <a:spcBef>
                <a:spcPts val="1000"/>
              </a:spcBef>
              <a:buClr>
                <a:srgbClr val="C00000"/>
              </a:buClr>
              <a:buSzPct val="100000"/>
              <a:buFont typeface="Arial"/>
              <a:buChar char="•"/>
              <a:defRPr sz="3200">
                <a:latin typeface="Arial"/>
                <a:ea typeface="Arial"/>
                <a:cs typeface="Arial"/>
                <a:sym typeface="Arial"/>
              </a:defRPr>
            </a:pPr>
            <a:r>
              <a:t>Providing Food and Forage for Pollinators</a:t>
            </a:r>
            <a:endParaRPr>
              <a:latin typeface="Corbel"/>
              <a:ea typeface="Corbel"/>
              <a:cs typeface="Corbel"/>
              <a:sym typeface="Corbel"/>
            </a:endParaRPr>
          </a:p>
          <a:p>
            <a:pPr marL="457200" indent="-457200">
              <a:spcBef>
                <a:spcPts val="1000"/>
              </a:spcBef>
              <a:buClr>
                <a:srgbClr val="C00000"/>
              </a:buClr>
              <a:buSzPct val="100000"/>
              <a:buFont typeface="Arial"/>
              <a:buChar char="•"/>
              <a:defRPr sz="3200">
                <a:latin typeface="Arial"/>
                <a:ea typeface="Arial"/>
                <a:cs typeface="Arial"/>
                <a:sym typeface="Arial"/>
              </a:defRPr>
            </a:pPr>
            <a:r>
              <a:t>Protecting Pollinators</a:t>
            </a:r>
          </a:p>
        </p:txBody>
      </p:sp>
      <p:pic>
        <p:nvPicPr>
          <p:cNvPr id="139" name="Picture 2" descr="Picture 2"/>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6397795" y="1498577"/>
            <a:ext cx="5268688" cy="4106677"/>
          </a:xfrm>
          <a:prstGeom prst="rect">
            <a:avLst/>
          </a:prstGeom>
          <a:ln w="12700">
            <a:miter lim="400000"/>
          </a:ln>
        </p:spPr>
      </p:pic>
      <p:sp>
        <p:nvSpPr>
          <p:cNvPr id="140" name="TextBox 3"/>
          <p:cNvSpPr txBox="1"/>
          <p:nvPr/>
        </p:nvSpPr>
        <p:spPr>
          <a:xfrm>
            <a:off x="6477320" y="5605252"/>
            <a:ext cx="4841752" cy="447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Corbel"/>
                <a:ea typeface="Corbel"/>
                <a:cs typeface="Corbel"/>
                <a:sym typeface="Corbel"/>
              </a:defRPr>
            </a:lvl1pPr>
          </a:lstStyle>
          <a:p>
            <a:r>
              <a:t>https://pollinators.psu.edu/landscaping-for-pollinators/what-to-plant/plants-for-bees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ctrTitle"/>
          </p:nvPr>
        </p:nvSpPr>
        <p:spPr>
          <a:xfrm>
            <a:off x="514343" y="510011"/>
            <a:ext cx="7095498" cy="951612"/>
          </a:xfrm>
          <a:prstGeom prst="rect">
            <a:avLst/>
          </a:prstGeom>
        </p:spPr>
        <p:txBody>
          <a:bodyPr lIns="0" tIns="0" rIns="0" bIns="0" anchor="t"/>
          <a:lstStyle>
            <a:lvl1pPr algn="l">
              <a:defRPr sz="5400" spc="-200">
                <a:solidFill>
                  <a:srgbClr val="404040"/>
                </a:solidFill>
                <a:latin typeface="Carlito"/>
                <a:ea typeface="Carlito"/>
                <a:cs typeface="Carlito"/>
                <a:sym typeface="Carlito"/>
              </a:defRPr>
            </a:lvl1pPr>
          </a:lstStyle>
          <a:p>
            <a:r>
              <a:rPr dirty="0"/>
              <a:t>What is Climate Change?</a:t>
            </a:r>
          </a:p>
        </p:txBody>
      </p:sp>
      <p:sp>
        <p:nvSpPr>
          <p:cNvPr id="145" name="Rectangle 7">
            <a:extLst>
              <a:ext uri="{C183D7F6-B498-43B3-948B-1728B52AA6E4}">
                <adec:decorative xmlns:adec="http://schemas.microsoft.com/office/drawing/2017/decorative" val="1"/>
              </a:ext>
            </a:extLst>
          </p:cNvPr>
          <p:cNvSpPr/>
          <p:nvPr/>
        </p:nvSpPr>
        <p:spPr>
          <a:xfrm>
            <a:off x="632001" y="1246443"/>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48" name="Rectangle 6">
            <a:extLst>
              <a:ext uri="{C183D7F6-B498-43B3-948B-1728B52AA6E4}">
                <adec:decorative xmlns:adec="http://schemas.microsoft.com/office/drawing/2017/decorative" val="1"/>
              </a:ext>
            </a:extLst>
          </p:cNvPr>
          <p:cNvGrpSpPr/>
          <p:nvPr/>
        </p:nvGrpSpPr>
        <p:grpSpPr>
          <a:xfrm>
            <a:off x="0" y="6647636"/>
            <a:ext cx="12192000" cy="345439"/>
            <a:chOff x="0" y="0"/>
            <a:chExt cx="12192000" cy="345437"/>
          </a:xfrm>
        </p:grpSpPr>
        <p:sp>
          <p:nvSpPr>
            <p:cNvPr id="146"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47"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49"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319071" y="5900666"/>
            <a:ext cx="729698" cy="729698"/>
          </a:xfrm>
          <a:prstGeom prst="rect">
            <a:avLst/>
          </a:prstGeom>
          <a:ln w="12700">
            <a:miter lim="400000"/>
          </a:ln>
        </p:spPr>
      </p:pic>
      <p:pic>
        <p:nvPicPr>
          <p:cNvPr id="151" name="greenhouse-effect.jpeg" descr="Graphic demonstrating the natural greenhouse effect versus the human enhanced greenhouse effect."/>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91885" y="1646844"/>
            <a:ext cx="7606112" cy="4482535"/>
          </a:xfrm>
          <a:prstGeom prst="rect">
            <a:avLst/>
          </a:prstGeom>
          <a:ln w="12700">
            <a:miter lim="400000"/>
          </a:ln>
        </p:spPr>
      </p:pic>
      <p:sp>
        <p:nvSpPr>
          <p:cNvPr id="152" name="https://www.colorado.edu/ecenter/sites/default/files/styles/large/public/page/greenhouse-effect.jpeg?itok=4X5-u6Iz"/>
          <p:cNvSpPr txBox="1"/>
          <p:nvPr/>
        </p:nvSpPr>
        <p:spPr>
          <a:xfrm>
            <a:off x="61691" y="6256381"/>
            <a:ext cx="7866503" cy="26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200">
                <a:latin typeface="Arial"/>
                <a:ea typeface="Arial"/>
                <a:cs typeface="Arial"/>
                <a:sym typeface="Arial"/>
              </a:defRPr>
            </a:lvl1pPr>
          </a:lstStyle>
          <a:p>
            <a:r>
              <a:t>https://www.colorado.edu/ecenter/sites/default/files/styles/large/public/page/greenhouse-effect.jpeg?itok=4X5-u6Iz</a:t>
            </a:r>
          </a:p>
        </p:txBody>
      </p:sp>
      <p:sp>
        <p:nvSpPr>
          <p:cNvPr id="153" name="Subtitle 2"/>
          <p:cNvSpPr txBox="1"/>
          <p:nvPr/>
        </p:nvSpPr>
        <p:spPr>
          <a:xfrm>
            <a:off x="8013641" y="1314464"/>
            <a:ext cx="3708632" cy="1148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200"/>
              </a:spcBef>
              <a:defRPr sz="2400">
                <a:latin typeface="Arial"/>
                <a:ea typeface="Arial"/>
                <a:cs typeface="Arial"/>
                <a:sym typeface="Arial"/>
              </a:defRPr>
            </a:lvl1pPr>
          </a:lstStyle>
          <a:p>
            <a:r>
              <a:t>Greenhouse gasses act like a blanket &amp; trap the heat from the sun.</a:t>
            </a:r>
          </a:p>
        </p:txBody>
      </p:sp>
      <p:sp>
        <p:nvSpPr>
          <p:cNvPr id="154" name="Subtitle 2"/>
          <p:cNvSpPr txBox="1"/>
          <p:nvPr/>
        </p:nvSpPr>
        <p:spPr>
          <a:xfrm>
            <a:off x="7891204" y="2717794"/>
            <a:ext cx="4301461" cy="15446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900" indent="-342900">
              <a:lnSpc>
                <a:spcPct val="150000"/>
              </a:lnSpc>
              <a:spcBef>
                <a:spcPts val="200"/>
              </a:spcBef>
              <a:buClr>
                <a:srgbClr val="C00000"/>
              </a:buClr>
              <a:buSzPct val="100000"/>
              <a:buFont typeface="Arial"/>
              <a:buChar char="•"/>
              <a:defRPr sz="2400">
                <a:latin typeface="Arial"/>
                <a:ea typeface="Arial"/>
                <a:cs typeface="Arial"/>
                <a:sym typeface="Arial"/>
              </a:defRPr>
            </a:pPr>
            <a:r>
              <a:t>Carbon Dioxide (CO</a:t>
            </a:r>
            <a:r>
              <a:rPr sz="1800"/>
              <a:t>2</a:t>
            </a:r>
            <a:r>
              <a:t>) ~</a:t>
            </a:r>
            <a:r>
              <a:rPr sz="1800"/>
              <a:t>80%</a:t>
            </a:r>
            <a:endParaRPr>
              <a:solidFill>
                <a:srgbClr val="626E74"/>
              </a:solidFill>
            </a:endParaRPr>
          </a:p>
          <a:p>
            <a:pPr marL="342900" indent="-342900">
              <a:lnSpc>
                <a:spcPct val="150000"/>
              </a:lnSpc>
              <a:spcBef>
                <a:spcPts val="200"/>
              </a:spcBef>
              <a:buClr>
                <a:srgbClr val="C00000"/>
              </a:buClr>
              <a:buSzPct val="100000"/>
              <a:buFont typeface="Arial"/>
              <a:buChar char="•"/>
              <a:defRPr sz="2400">
                <a:latin typeface="Arial"/>
                <a:ea typeface="Arial"/>
                <a:cs typeface="Arial"/>
                <a:sym typeface="Arial"/>
              </a:defRPr>
            </a:pPr>
            <a:r>
              <a:t>Methane (CH</a:t>
            </a:r>
            <a:r>
              <a:rPr sz="1800"/>
              <a:t>4</a:t>
            </a:r>
            <a:r>
              <a:t>) </a:t>
            </a:r>
            <a:r>
              <a:rPr sz="1800"/>
              <a:t>~12%</a:t>
            </a:r>
            <a:endParaRPr sz="2800"/>
          </a:p>
          <a:p>
            <a:pPr marL="342900" indent="-342900">
              <a:lnSpc>
                <a:spcPct val="150000"/>
              </a:lnSpc>
              <a:spcBef>
                <a:spcPts val="200"/>
              </a:spcBef>
              <a:buClr>
                <a:srgbClr val="C00000"/>
              </a:buClr>
              <a:buSzPct val="100000"/>
              <a:buFont typeface="Arial"/>
              <a:buChar char="•"/>
              <a:defRPr sz="2400">
                <a:latin typeface="Arial"/>
                <a:ea typeface="Arial"/>
                <a:cs typeface="Arial"/>
                <a:sym typeface="Arial"/>
              </a:defRPr>
            </a:pPr>
            <a:r>
              <a:t>Nitrous Oxide (N</a:t>
            </a:r>
            <a:r>
              <a:rPr sz="1800"/>
              <a:t>2</a:t>
            </a:r>
            <a:r>
              <a:t>O) </a:t>
            </a:r>
            <a:r>
              <a:rPr sz="1800"/>
              <a:t>~6%</a:t>
            </a:r>
          </a:p>
        </p:txBody>
      </p:sp>
      <p:sp>
        <p:nvSpPr>
          <p:cNvPr id="155" name="Subtitle 2"/>
          <p:cNvSpPr txBox="1"/>
          <p:nvPr/>
        </p:nvSpPr>
        <p:spPr>
          <a:xfrm>
            <a:off x="8013641" y="4905886"/>
            <a:ext cx="4107386" cy="10728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200"/>
              </a:spcBef>
              <a:defRPr sz="2200" i="1">
                <a:latin typeface="Arial"/>
                <a:ea typeface="Arial"/>
                <a:cs typeface="Arial"/>
                <a:sym typeface="Arial"/>
              </a:defRPr>
            </a:pPr>
            <a:r>
              <a:t>Note</a:t>
            </a:r>
            <a:r>
              <a:rPr i="0"/>
              <a:t>: Earth’s carbon doesn’t change. Solid/liquid to gas is the issue.</a:t>
            </a:r>
          </a:p>
        </p:txBody>
      </p:sp>
      <p:sp>
        <p:nvSpPr>
          <p:cNvPr id="156" name="https://www.epa.gov/ghgemissions/overview-greenhouse-gases"/>
          <p:cNvSpPr txBox="1"/>
          <p:nvPr/>
        </p:nvSpPr>
        <p:spPr>
          <a:xfrm>
            <a:off x="7991396" y="6488124"/>
            <a:ext cx="4041114" cy="2392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100">
                <a:latin typeface="Arial"/>
                <a:ea typeface="Arial"/>
                <a:cs typeface="Arial"/>
                <a:sym typeface="Arial"/>
              </a:defRPr>
            </a:lvl1pPr>
          </a:lstStyle>
          <a:p>
            <a:r>
              <a:t>https://www.epa.gov/ghgemissions/overview-greenhouse-gases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le 1"/>
          <p:cNvSpPr txBox="1">
            <a:spLocks noGrp="1"/>
          </p:cNvSpPr>
          <p:nvPr>
            <p:ph type="ctrTitle"/>
          </p:nvPr>
        </p:nvSpPr>
        <p:spPr>
          <a:xfrm>
            <a:off x="419099" y="491426"/>
            <a:ext cx="4613724" cy="918056"/>
          </a:xfrm>
          <a:prstGeom prst="rect">
            <a:avLst/>
          </a:prstGeom>
        </p:spPr>
        <p:txBody>
          <a:bodyPr lIns="0" tIns="0" rIns="0" bIns="0" anchor="t"/>
          <a:lstStyle>
            <a:lvl1pPr algn="l">
              <a:defRPr spc="-200">
                <a:solidFill>
                  <a:srgbClr val="404040"/>
                </a:solidFill>
                <a:latin typeface="Carlito"/>
                <a:ea typeface="Carlito"/>
                <a:cs typeface="Carlito"/>
                <a:sym typeface="Carlito"/>
              </a:defRPr>
            </a:lvl1pPr>
          </a:lstStyle>
          <a:p>
            <a:r>
              <a:rPr dirty="0"/>
              <a:t>Photosynthesis!</a:t>
            </a:r>
          </a:p>
        </p:txBody>
      </p:sp>
      <p:sp>
        <p:nvSpPr>
          <p:cNvPr id="162" name="Rectangle 7">
            <a:extLst>
              <a:ext uri="{C183D7F6-B498-43B3-948B-1728B52AA6E4}">
                <adec:decorative xmlns:adec="http://schemas.microsoft.com/office/drawing/2017/decorative" val="1"/>
              </a:ext>
            </a:extLst>
          </p:cNvPr>
          <p:cNvSpPr/>
          <p:nvPr/>
        </p:nvSpPr>
        <p:spPr>
          <a:xfrm>
            <a:off x="491301" y="1265689"/>
            <a:ext cx="365296" cy="45721"/>
          </a:xfrm>
          <a:prstGeom prst="rect">
            <a:avLst/>
          </a:prstGeom>
          <a:blipFill>
            <a:blip r:embed="rId3"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65"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63"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64"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66" name="Picture 13">
            <a:extLs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341796" y="5923391"/>
            <a:ext cx="729698" cy="729698"/>
          </a:xfrm>
          <a:prstGeom prst="rect">
            <a:avLst/>
          </a:prstGeom>
          <a:ln w="12700">
            <a:miter lim="400000"/>
          </a:ln>
        </p:spPr>
      </p:pic>
      <p:sp>
        <p:nvSpPr>
          <p:cNvPr id="167" name="Subtitle 2"/>
          <p:cNvSpPr txBox="1"/>
          <p:nvPr/>
        </p:nvSpPr>
        <p:spPr>
          <a:xfrm>
            <a:off x="381320" y="1598526"/>
            <a:ext cx="446088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200"/>
              </a:spcBef>
              <a:defRPr sz="2400">
                <a:latin typeface="Arial"/>
                <a:ea typeface="Arial"/>
                <a:cs typeface="Arial"/>
                <a:sym typeface="Arial"/>
              </a:defRPr>
            </a:pPr>
            <a:r>
              <a:t>Changes CO</a:t>
            </a:r>
            <a:r>
              <a:rPr sz="1800"/>
              <a:t>2</a:t>
            </a:r>
            <a:r>
              <a:t> from gas to liquid</a:t>
            </a:r>
          </a:p>
        </p:txBody>
      </p:sp>
      <p:sp>
        <p:nvSpPr>
          <p:cNvPr id="168" name="Subtitle 2"/>
          <p:cNvSpPr txBox="1"/>
          <p:nvPr/>
        </p:nvSpPr>
        <p:spPr>
          <a:xfrm>
            <a:off x="404044" y="2453804"/>
            <a:ext cx="4967787" cy="2469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900" indent="-342900">
              <a:spcBef>
                <a:spcPts val="200"/>
              </a:spcBef>
              <a:buClr>
                <a:srgbClr val="C00000"/>
              </a:buClr>
              <a:buSzPct val="100000"/>
              <a:buFont typeface="Arial"/>
              <a:buChar char="•"/>
              <a:defRPr sz="2400">
                <a:latin typeface="Arial"/>
                <a:ea typeface="Arial"/>
                <a:cs typeface="Arial"/>
                <a:sym typeface="Arial"/>
              </a:defRPr>
            </a:pPr>
            <a:r>
              <a:t>Plants convert CO</a:t>
            </a:r>
            <a:r>
              <a:rPr sz="1800"/>
              <a:t>2</a:t>
            </a:r>
            <a:r>
              <a:t> to carbohydrates</a:t>
            </a:r>
            <a:endParaRPr>
              <a:solidFill>
                <a:srgbClr val="626E74"/>
              </a:solidFill>
            </a:endParaRPr>
          </a:p>
          <a:p>
            <a:pPr marL="342900" indent="-342900">
              <a:spcBef>
                <a:spcPts val="1000"/>
              </a:spcBef>
              <a:buClr>
                <a:srgbClr val="C00000"/>
              </a:buClr>
              <a:buSzPct val="100000"/>
              <a:buFont typeface="Arial"/>
              <a:buChar char="•"/>
              <a:defRPr sz="2400">
                <a:latin typeface="Arial"/>
                <a:ea typeface="Arial"/>
                <a:cs typeface="Arial"/>
                <a:sym typeface="Arial"/>
              </a:defRPr>
            </a:pPr>
            <a:r>
              <a:t>~ 70%* to feed above ground trunk, branches, leaves</a:t>
            </a:r>
            <a:endParaRPr sz="2800"/>
          </a:p>
          <a:p>
            <a:pPr marL="342900" indent="-342900">
              <a:spcBef>
                <a:spcPts val="1000"/>
              </a:spcBef>
              <a:buClr>
                <a:srgbClr val="C00000"/>
              </a:buClr>
              <a:buSzPct val="100000"/>
              <a:buFont typeface="Arial"/>
              <a:buChar char="•"/>
              <a:defRPr sz="2400">
                <a:latin typeface="Arial"/>
                <a:ea typeface="Arial"/>
                <a:cs typeface="Arial"/>
                <a:sym typeface="Arial"/>
              </a:defRPr>
            </a:pPr>
            <a:r>
              <a:t>~ 30% ‘exudates’ from roots to accelerate….</a:t>
            </a:r>
          </a:p>
        </p:txBody>
      </p:sp>
      <p:sp>
        <p:nvSpPr>
          <p:cNvPr id="169" name="Illustration credit: https://en.wikipedia.org/wiki/Photosynthesis"/>
          <p:cNvSpPr txBox="1"/>
          <p:nvPr/>
        </p:nvSpPr>
        <p:spPr>
          <a:xfrm>
            <a:off x="5961414" y="6221553"/>
            <a:ext cx="4916893" cy="288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a:solidFill>
                  <a:srgbClr val="FFFFFF"/>
                </a:solidFill>
                <a:latin typeface="Arial"/>
                <a:ea typeface="Arial"/>
                <a:cs typeface="Arial"/>
                <a:sym typeface="Arial"/>
              </a:defRPr>
            </a:lvl1pPr>
          </a:lstStyle>
          <a:p>
            <a:r>
              <a:t>Illustration credit: https://en.wikipedia.org/wiki/Photosynthesis</a:t>
            </a:r>
          </a:p>
        </p:txBody>
      </p:sp>
      <p:sp>
        <p:nvSpPr>
          <p:cNvPr id="170" name="*What Your Food Ate by David Montgomery &amp; Anne Bickle"/>
          <p:cNvSpPr txBox="1"/>
          <p:nvPr/>
        </p:nvSpPr>
        <p:spPr>
          <a:xfrm>
            <a:off x="227207" y="6381196"/>
            <a:ext cx="4026356" cy="26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latin typeface="Arial"/>
                <a:ea typeface="Arial"/>
                <a:cs typeface="Arial"/>
                <a:sym typeface="Arial"/>
              </a:defRPr>
            </a:lvl1pPr>
          </a:lstStyle>
          <a:p>
            <a:r>
              <a:t>*What Your Food Ate by David Montgomery &amp; Anne Bickle</a:t>
            </a:r>
          </a:p>
        </p:txBody>
      </p:sp>
      <p:pic>
        <p:nvPicPr>
          <p:cNvPr id="160" name="image9.png" descr="Graphic showing how photosynthesis work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9776" y="605918"/>
            <a:ext cx="5920171" cy="592017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mage7.png">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720" y="-46708"/>
            <a:ext cx="12192001" cy="6858001"/>
          </a:xfrm>
          <a:prstGeom prst="rect">
            <a:avLst/>
          </a:prstGeom>
          <a:ln w="12700">
            <a:miter lim="400000"/>
          </a:ln>
        </p:spPr>
      </p:pic>
      <p:sp>
        <p:nvSpPr>
          <p:cNvPr id="176" name="Title 1"/>
          <p:cNvSpPr txBox="1">
            <a:spLocks noGrp="1"/>
          </p:cNvSpPr>
          <p:nvPr>
            <p:ph type="ctrTitle"/>
          </p:nvPr>
        </p:nvSpPr>
        <p:spPr>
          <a:xfrm>
            <a:off x="419100" y="491427"/>
            <a:ext cx="4733318" cy="672002"/>
          </a:xfrm>
          <a:prstGeom prst="rect">
            <a:avLst/>
          </a:prstGeom>
        </p:spPr>
        <p:txBody>
          <a:bodyPr lIns="0" tIns="0" rIns="0" bIns="0" anchor="t"/>
          <a:lstStyle>
            <a:lvl1pPr algn="l">
              <a:defRPr sz="4500" spc="-200">
                <a:solidFill>
                  <a:srgbClr val="404040"/>
                </a:solidFill>
                <a:latin typeface="Carlito"/>
                <a:ea typeface="Carlito"/>
                <a:cs typeface="Carlito"/>
                <a:sym typeface="Carlito"/>
              </a:defRPr>
            </a:lvl1pPr>
          </a:lstStyle>
          <a:p>
            <a:r>
              <a:rPr dirty="0"/>
              <a:t>The Soil Food Web</a:t>
            </a:r>
          </a:p>
        </p:txBody>
      </p:sp>
      <p:sp>
        <p:nvSpPr>
          <p:cNvPr id="177" name="Rectangle 7">
            <a:extLst>
              <a:ext uri="{C183D7F6-B498-43B3-948B-1728B52AA6E4}">
                <adec:decorative xmlns:adec="http://schemas.microsoft.com/office/drawing/2017/decorative" val="1"/>
              </a:ext>
            </a:extLst>
          </p:cNvPr>
          <p:cNvSpPr/>
          <p:nvPr/>
        </p:nvSpPr>
        <p:spPr>
          <a:xfrm>
            <a:off x="536751" y="1163427"/>
            <a:ext cx="365296" cy="45721"/>
          </a:xfrm>
          <a:prstGeom prst="rect">
            <a:avLst/>
          </a:prstGeom>
          <a:blipFill>
            <a:blip r:embed="rId4" cstate="screen">
              <a:extLst>
                <a:ext uri="{28A0092B-C50C-407E-A947-70E740481C1C}">
                  <a14:useLocalDpi xmlns:a14="http://schemas.microsoft.com/office/drawing/2010/main" val="0"/>
                </a:ext>
              </a:extLst>
            </a:blip>
            <a:stretch>
              <a:fillRect/>
            </a:stretch>
          </a:blipFill>
          <a:ln w="12700">
            <a:miter lim="400000"/>
          </a:ln>
        </p:spPr>
        <p:txBody>
          <a:bodyPr lIns="45718" tIns="45718" rIns="45718" bIns="45718" anchor="ctr"/>
          <a:lstStyle/>
          <a:p>
            <a:pPr algn="ctr">
              <a:defRPr>
                <a:noFill/>
                <a:latin typeface="Corbel"/>
                <a:ea typeface="Corbel"/>
                <a:cs typeface="Corbel"/>
                <a:sym typeface="Corbel"/>
              </a:defRPr>
            </a:pPr>
            <a:endParaRPr/>
          </a:p>
        </p:txBody>
      </p:sp>
      <p:grpSp>
        <p:nvGrpSpPr>
          <p:cNvPr id="180" name="Rectangle 6">
            <a:extLst>
              <a:ext uri="{C183D7F6-B498-43B3-948B-1728B52AA6E4}">
                <adec:decorative xmlns:adec="http://schemas.microsoft.com/office/drawing/2017/decorative" val="1"/>
              </a:ext>
            </a:extLst>
          </p:cNvPr>
          <p:cNvGrpSpPr/>
          <p:nvPr/>
        </p:nvGrpSpPr>
        <p:grpSpPr>
          <a:xfrm>
            <a:off x="0" y="6653087"/>
            <a:ext cx="12192000" cy="345439"/>
            <a:chOff x="0" y="0"/>
            <a:chExt cx="12192000" cy="345437"/>
          </a:xfrm>
        </p:grpSpPr>
        <p:sp>
          <p:nvSpPr>
            <p:cNvPr id="178" name="Rectangle"/>
            <p:cNvSpPr/>
            <p:nvPr/>
          </p:nvSpPr>
          <p:spPr>
            <a:xfrm>
              <a:off x="0" y="127000"/>
              <a:ext cx="12192000" cy="91442"/>
            </a:xfrm>
            <a:prstGeom prst="rect">
              <a:avLst/>
            </a:prstGeom>
            <a:blipFill rotWithShape="1">
              <a:blip r:embed="rId5">
                <a:extLst>
                  <a:ext uri="{28A0092B-C50C-407E-A947-70E740481C1C}">
                    <a14:useLocalDpi xmlns:a14="http://schemas.microsoft.com/office/drawing/2010/main" val="0"/>
                  </a:ext>
                </a:extLst>
              </a:blip>
              <a:srcRect/>
              <a:stretch>
                <a:fillRect/>
              </a:stretch>
            </a:blipFill>
            <a:ln w="12700" cap="flat">
              <a:noFill/>
              <a:miter lim="400000"/>
            </a:ln>
            <a:effectLst/>
          </p:spPr>
          <p:txBody>
            <a:bodyPr wrap="square" lIns="45718" tIns="45718" rIns="45718" bIns="45718" numCol="1" anchor="ctr">
              <a:noAutofit/>
            </a:bodyPr>
            <a:lstStyle/>
            <a:p>
              <a:pPr algn="ctr">
                <a:defRPr>
                  <a:solidFill>
                    <a:srgbClr val="FFFFFF"/>
                  </a:solidFill>
                  <a:latin typeface="Corbel"/>
                  <a:ea typeface="Corbel"/>
                  <a:cs typeface="Corbel"/>
                  <a:sym typeface="Corbel"/>
                </a:defRPr>
              </a:pPr>
              <a:endParaRPr/>
            </a:p>
          </p:txBody>
        </p:sp>
        <p:sp>
          <p:nvSpPr>
            <p:cNvPr id="179"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r>
                <a:t>          </a:t>
              </a:r>
            </a:p>
          </p:txBody>
        </p:sp>
      </p:grpSp>
      <p:pic>
        <p:nvPicPr>
          <p:cNvPr id="181" name="Picture 13">
            <a:extLs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1341796" y="5923391"/>
            <a:ext cx="729698" cy="729698"/>
          </a:xfrm>
          <a:prstGeom prst="rect">
            <a:avLst/>
          </a:prstGeom>
          <a:ln w="12700">
            <a:miter lim="400000"/>
          </a:ln>
        </p:spPr>
      </p:pic>
      <p:sp>
        <p:nvSpPr>
          <p:cNvPr id="182" name="Subtitle 2"/>
          <p:cNvSpPr txBox="1"/>
          <p:nvPr/>
        </p:nvSpPr>
        <p:spPr>
          <a:xfrm>
            <a:off x="154070" y="1592845"/>
            <a:ext cx="4733315" cy="7426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900" indent="-342900" algn="ctr">
              <a:spcBef>
                <a:spcPts val="200"/>
              </a:spcBef>
              <a:buSzPct val="100000"/>
              <a:buFont typeface="Arial"/>
              <a:buChar char="•"/>
              <a:defRPr sz="2200">
                <a:latin typeface="Arial"/>
                <a:ea typeface="Arial"/>
                <a:cs typeface="Arial"/>
                <a:sym typeface="Arial"/>
              </a:defRPr>
            </a:pPr>
            <a:r>
              <a:t>Organisms in/on the soil comprise ~59%* of all life on earth:</a:t>
            </a:r>
          </a:p>
        </p:txBody>
      </p:sp>
      <p:sp>
        <p:nvSpPr>
          <p:cNvPr id="183" name="Subtitle 2"/>
          <p:cNvSpPr txBox="1"/>
          <p:nvPr/>
        </p:nvSpPr>
        <p:spPr>
          <a:xfrm>
            <a:off x="600612" y="2564416"/>
            <a:ext cx="3829888" cy="17274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900" indent="-342900">
              <a:spcBef>
                <a:spcPts val="200"/>
              </a:spcBef>
              <a:buClr>
                <a:srgbClr val="C00000"/>
              </a:buClr>
              <a:buSzPct val="100000"/>
              <a:buFont typeface="Arial"/>
              <a:buChar char="•"/>
              <a:defRPr sz="2400">
                <a:latin typeface="Arial"/>
                <a:ea typeface="Arial"/>
                <a:cs typeface="Arial"/>
                <a:sym typeface="Arial"/>
              </a:defRPr>
            </a:pPr>
            <a:r>
              <a:t>Insects, earthworms, nematodes, springtails</a:t>
            </a:r>
            <a:endParaRPr>
              <a:solidFill>
                <a:srgbClr val="626E74"/>
              </a:solidFill>
            </a:endParaRPr>
          </a:p>
          <a:p>
            <a:pPr marL="342900" indent="-342900">
              <a:lnSpc>
                <a:spcPct val="150000"/>
              </a:lnSpc>
              <a:spcBef>
                <a:spcPts val="200"/>
              </a:spcBef>
              <a:buClr>
                <a:srgbClr val="C00000"/>
              </a:buClr>
              <a:buSzPct val="100000"/>
              <a:buFont typeface="Arial"/>
              <a:buChar char="•"/>
              <a:defRPr sz="2400">
                <a:latin typeface="Arial"/>
                <a:ea typeface="Arial"/>
                <a:cs typeface="Arial"/>
                <a:sym typeface="Arial"/>
              </a:defRPr>
            </a:pPr>
            <a:r>
              <a:t>Bacteria</a:t>
            </a:r>
            <a:endParaRPr sz="2800"/>
          </a:p>
          <a:p>
            <a:pPr marL="342900" indent="-342900">
              <a:lnSpc>
                <a:spcPct val="150000"/>
              </a:lnSpc>
              <a:spcBef>
                <a:spcPts val="200"/>
              </a:spcBef>
              <a:buClr>
                <a:srgbClr val="C00000"/>
              </a:buClr>
              <a:buSzPct val="100000"/>
              <a:buFont typeface="Arial"/>
              <a:buChar char="•"/>
              <a:defRPr sz="2400">
                <a:latin typeface="Arial"/>
                <a:ea typeface="Arial"/>
                <a:cs typeface="Arial"/>
                <a:sym typeface="Arial"/>
              </a:defRPr>
            </a:pPr>
            <a:r>
              <a:t>Fungi</a:t>
            </a:r>
          </a:p>
        </p:txBody>
      </p:sp>
      <p:sp>
        <p:nvSpPr>
          <p:cNvPr id="184" name="Subtitle 2"/>
          <p:cNvSpPr txBox="1"/>
          <p:nvPr/>
        </p:nvSpPr>
        <p:spPr>
          <a:xfrm>
            <a:off x="6287" y="5212308"/>
            <a:ext cx="4185843" cy="768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900" indent="-342900" algn="ctr">
              <a:spcBef>
                <a:spcPts val="200"/>
              </a:spcBef>
              <a:buSzPct val="100000"/>
              <a:buFont typeface="Arial"/>
              <a:buChar char="•"/>
              <a:defRPr sz="2200">
                <a:latin typeface="Arial"/>
                <a:ea typeface="Arial"/>
                <a:cs typeface="Arial"/>
                <a:sym typeface="Arial"/>
              </a:defRPr>
            </a:pPr>
            <a:r>
              <a:t>Once fed, these organisms</a:t>
            </a:r>
            <a:endParaRPr>
              <a:solidFill>
                <a:srgbClr val="626E74"/>
              </a:solidFill>
            </a:endParaRPr>
          </a:p>
          <a:p>
            <a:pPr algn="ctr">
              <a:spcBef>
                <a:spcPts val="200"/>
              </a:spcBef>
              <a:defRPr sz="2200">
                <a:latin typeface="Arial"/>
                <a:ea typeface="Arial"/>
                <a:cs typeface="Arial"/>
                <a:sym typeface="Arial"/>
              </a:defRPr>
            </a:pPr>
            <a:r>
              <a:t>‘Do what living things do’</a:t>
            </a:r>
          </a:p>
        </p:txBody>
      </p:sp>
      <p:sp>
        <p:nvSpPr>
          <p:cNvPr id="185" name="*Growing a Revolution by David Montgomery"/>
          <p:cNvSpPr txBox="1"/>
          <p:nvPr/>
        </p:nvSpPr>
        <p:spPr>
          <a:xfrm>
            <a:off x="227208" y="6381196"/>
            <a:ext cx="3145069" cy="2642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200">
                <a:latin typeface="Arial"/>
                <a:ea typeface="Arial"/>
                <a:cs typeface="Arial"/>
                <a:sym typeface="Arial"/>
              </a:defRPr>
            </a:pPr>
            <a:r>
              <a:t>*</a:t>
            </a:r>
            <a:r>
              <a:rPr i="1"/>
              <a:t>Growing a Revolution</a:t>
            </a:r>
            <a:r>
              <a:t> by David Montgomery</a:t>
            </a:r>
          </a:p>
        </p:txBody>
      </p:sp>
      <p:pic>
        <p:nvPicPr>
          <p:cNvPr id="186" name="Soil_food_webUSDA.jpg" descr="Graphic depicting the soil food web."/>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1264" y="491426"/>
            <a:ext cx="6945787" cy="622516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TotalTime>
  <Words>6185</Words>
  <Application>Microsoft Office PowerPoint</Application>
  <PresentationFormat>Widescreen</PresentationFormat>
  <Paragraphs>424</Paragraphs>
  <Slides>45</Slides>
  <Notes>43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45</vt:i4>
      </vt:variant>
    </vt:vector>
  </HeadingPairs>
  <TitlesOfParts>
    <vt:vector size="55" baseType="lpstr">
      <vt:lpstr>Arial</vt:lpstr>
      <vt:lpstr>Calibri</vt:lpstr>
      <vt:lpstr>Times Roman</vt:lpstr>
      <vt:lpstr>Montserrat</vt:lpstr>
      <vt:lpstr>Corbel</vt:lpstr>
      <vt:lpstr>Helvetica</vt:lpstr>
      <vt:lpstr>Open Sans</vt:lpstr>
      <vt:lpstr>Office Theme</vt:lpstr>
      <vt:lpstr>1_Office Theme</vt:lpstr>
      <vt:lpstr>2_Office Theme</vt:lpstr>
      <vt:lpstr>Protect our Pollinators from the Effects of Climate Change</vt:lpstr>
      <vt:lpstr>Extension is for everyone!</vt:lpstr>
      <vt:lpstr>Resilient Washington</vt:lpstr>
      <vt:lpstr>WSU Extension Master Gardener Mission  Engaging university-trained volunteers to empower and sustain diverse communities with relevant, unbiased, research-based horticulture and environmental stewardship education. </vt:lpstr>
      <vt:lpstr>Climate Change</vt:lpstr>
      <vt:lpstr>Goals</vt:lpstr>
      <vt:lpstr>What is Climate Change?</vt:lpstr>
      <vt:lpstr>Photosynthesis!</vt:lpstr>
      <vt:lpstr>The Soil Food Web</vt:lpstr>
      <vt:lpstr>USDA Hardiness Zones</vt:lpstr>
      <vt:lpstr>USDA Hardiness Half-Zones</vt:lpstr>
      <vt:lpstr>USDA Hardiness Zones for Washington</vt:lpstr>
      <vt:lpstr>Climate Change Impact on Pollinators</vt:lpstr>
      <vt:lpstr>Reduced Nectar Quantity and Quality</vt:lpstr>
      <vt:lpstr>Why should we care?</vt:lpstr>
      <vt:lpstr>Flower Anatomy</vt:lpstr>
      <vt:lpstr>Pollination Biology</vt:lpstr>
      <vt:lpstr>Flower Structures</vt:lpstr>
      <vt:lpstr>Plant Fertilization</vt:lpstr>
      <vt:lpstr>Monoecious Plants</vt:lpstr>
      <vt:lpstr>Dioecious Plants</vt:lpstr>
      <vt:lpstr>Composite Flowers</vt:lpstr>
      <vt:lpstr>Bees = Pollination</vt:lpstr>
      <vt:lpstr>Honey Bee</vt:lpstr>
      <vt:lpstr>Bumble Bee</vt:lpstr>
      <vt:lpstr>Orchard Mason Bee</vt:lpstr>
      <vt:lpstr>Small Carpenter Bee</vt:lpstr>
      <vt:lpstr>Bee “Vision”</vt:lpstr>
      <vt:lpstr>Bees don’t see red!</vt:lpstr>
      <vt:lpstr>It’s Not Just Bees</vt:lpstr>
      <vt:lpstr>Light Pollution</vt:lpstr>
      <vt:lpstr>Washington State Major Food Crops</vt:lpstr>
      <vt:lpstr>What Can A Homeowner Do?</vt:lpstr>
      <vt:lpstr>Avoid Pesticides</vt:lpstr>
      <vt:lpstr>Plant a Pollinator Garden</vt:lpstr>
      <vt:lpstr>Provide nesting sites</vt:lpstr>
      <vt:lpstr>Spread the Word</vt:lpstr>
      <vt:lpstr>Invasive Species</vt:lpstr>
      <vt:lpstr>Planning a Pollinator Garden</vt:lpstr>
      <vt:lpstr>Shop for Plants</vt:lpstr>
      <vt:lpstr>Planting for Honey Bees</vt:lpstr>
      <vt:lpstr>Beneficials</vt:lpstr>
      <vt:lpstr>Five Easy Steps</vt:lpstr>
      <vt:lpstr>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Debra</dc:creator>
  <cp:lastModifiedBy>Debra Benbow</cp:lastModifiedBy>
  <cp:revision>7</cp:revision>
  <dcterms:modified xsi:type="dcterms:W3CDTF">2024-10-29T23:34:34Z</dcterms:modified>
</cp:coreProperties>
</file>