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3" r:id="rId4"/>
    <p:sldMasterId id="2147483795" r:id="rId5"/>
  </p:sldMasterIdLst>
  <p:notesMasterIdLst>
    <p:notesMasterId r:id="rId16"/>
  </p:notesMasterIdLst>
  <p:sldIdLst>
    <p:sldId id="288" r:id="rId6"/>
    <p:sldId id="295" r:id="rId7"/>
    <p:sldId id="294" r:id="rId8"/>
    <p:sldId id="256" r:id="rId9"/>
    <p:sldId id="293" r:id="rId10"/>
    <p:sldId id="264" r:id="rId11"/>
    <p:sldId id="257" r:id="rId12"/>
    <p:sldId id="265" r:id="rId13"/>
    <p:sldId id="272" r:id="rId14"/>
    <p:sldId id="268" r:id="rId15"/>
  </p:sldIdLst>
  <p:sldSz cx="12192000" cy="6858000"/>
  <p:notesSz cx="6858000" cy="9144000"/>
  <p:embeddedFontLst>
    <p:embeddedFont>
      <p:font typeface="Corbel" panose="020B050302020402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0D35"/>
    <a:srgbClr val="DA0605"/>
    <a:srgbClr val="FF0020"/>
    <a:srgbClr val="9E060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91" autoAdjust="0"/>
    <p:restoredTop sz="78642" autoAdjust="0"/>
  </p:normalViewPr>
  <p:slideViewPr>
    <p:cSldViewPr snapToGrid="0" snapToObjects="1">
      <p:cViewPr varScale="1">
        <p:scale>
          <a:sx n="87" d="100"/>
          <a:sy n="87" d="100"/>
        </p:scale>
        <p:origin x="42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28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E815-C465-4715-B154-EC3247495ACC}"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6E972-9ECF-4C79-8C74-0DBC8ED2145D}" type="slidenum">
              <a:rPr lang="en-US" smtClean="0"/>
              <a:t>‹#›</a:t>
            </a:fld>
            <a:endParaRPr lang="en-US"/>
          </a:p>
        </p:txBody>
      </p:sp>
    </p:spTree>
    <p:extLst>
      <p:ext uri="{BB962C8B-B14F-4D97-AF65-F5344CB8AC3E}">
        <p14:creationId xmlns:p14="http://schemas.microsoft.com/office/powerpoint/2010/main" val="347016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4</a:t>
            </a:fld>
            <a:endParaRPr lang="en-US"/>
          </a:p>
        </p:txBody>
      </p:sp>
    </p:spTree>
    <p:extLst>
      <p:ext uri="{BB962C8B-B14F-4D97-AF65-F5344CB8AC3E}">
        <p14:creationId xmlns:p14="http://schemas.microsoft.com/office/powerpoint/2010/main" val="84781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ea typeface="ＭＳ Ｐゴシック"/>
                <a:cs typeface="Arial"/>
              </a:rPr>
              <a:t>More than 80% of the U.S. population, and more than 50% of all people in the world live in urbanized areas. Nature in cities and towns including parks, gardens, trees, small landscapes, and natural areas, provides measurable benefits. These include improved air and water quality, energy savings, and reduced urban heat island effects. Research further indicates exposure to nature has a positive impact on human physical and mental health as well as quality of life.  Given the high population densities of urban areas, nearby nature has the potential to benefit hundreds to thousands of people daily.  Nature in urban areas also provides a “green infrastructure” that can be planned and integrated with built systems to create more sustainable urban environments.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u="none" strike="noStrike" dirty="0">
                <a:solidFill>
                  <a:srgbClr val="000000"/>
                </a:solidFill>
                <a:effectLst/>
                <a:latin typeface="Calibri"/>
                <a:ea typeface="ＭＳ Ｐゴシック"/>
                <a:cs typeface="Calibri"/>
              </a:rPr>
              <a:t>This talk on [talk title] will help you understand the benefits of plants in our homes and in nature, recognize that we all have a role to play in inspiring others to grow plants or get outside to enjoy them and will give you specific techniques for having healthy plants.</a:t>
            </a:r>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fld id="{C4B6E972-9ECF-4C79-8C74-0DBC8ED2145D}" type="slidenum">
              <a:rPr lang="en-US" smtClean="0"/>
              <a:t>8</a:t>
            </a:fld>
            <a:endParaRPr lang="en-US"/>
          </a:p>
        </p:txBody>
      </p:sp>
    </p:spTree>
    <p:extLst>
      <p:ext uri="{BB962C8B-B14F-4D97-AF65-F5344CB8AC3E}">
        <p14:creationId xmlns:p14="http://schemas.microsoft.com/office/powerpoint/2010/main" val="234289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9</a:t>
            </a:fld>
            <a:endParaRPr lang="en-US"/>
          </a:p>
        </p:txBody>
      </p:sp>
    </p:spTree>
    <p:extLst>
      <p:ext uri="{BB962C8B-B14F-4D97-AF65-F5344CB8AC3E}">
        <p14:creationId xmlns:p14="http://schemas.microsoft.com/office/powerpoint/2010/main" val="6274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10</a:t>
            </a:fld>
            <a:endParaRPr lang="en-US"/>
          </a:p>
        </p:txBody>
      </p:sp>
    </p:spTree>
    <p:extLst>
      <p:ext uri="{BB962C8B-B14F-4D97-AF65-F5344CB8AC3E}">
        <p14:creationId xmlns:p14="http://schemas.microsoft.com/office/powerpoint/2010/main" val="204754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2379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66450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6861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8C7CB5-D5C2-52F1-EAF3-3633FFE8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18,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10867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18,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09483548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18,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66134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18,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1920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0430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59091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8255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8266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18,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18,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18,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18,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18,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18,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18,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18,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69183678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brand.wsu.edu/colors/" TargetMode="Externa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brand.wsu.edu/typography/"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jpe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WSUMGProgram" TargetMode="External"/><Relationship Id="rId3" Type="http://schemas.openxmlformats.org/officeDocument/2006/relationships/image" Target="../media/image28.png"/><Relationship Id="rId7" Type="http://schemas.openxmlformats.org/officeDocument/2006/relationships/hyperlink" Target="http://inhttp:/mastergardener.wsu.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47.png"/><Relationship Id="rId4" Type="http://schemas.openxmlformats.org/officeDocument/2006/relationships/image" Target="../media/image26.png"/><Relationship Id="rId9" Type="http://schemas.openxmlformats.org/officeDocument/2006/relationships/image" Target="../media/image4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26.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4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highlight>
                  <a:srgbClr val="FFFF00"/>
                </a:highlight>
                <a:uLnTx/>
                <a:uFillTx/>
                <a:latin typeface="Arial" panose="020B0604020202020204"/>
                <a:ea typeface="+mn-ea"/>
                <a:cs typeface="+mn-cs"/>
              </a:rPr>
              <a:t>Delete this resource slide when your document is finished.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 uri="{C183D7F6-B498-43B3-948B-1728B52AA6E4}">
                <adec:decorative xmlns:adec="http://schemas.microsoft.com/office/drawing/2017/decorative" val="1"/>
              </a:ext>
            </a:extLst>
          </p:cNvPr>
          <p:cNvSpPr/>
          <p:nvPr/>
        </p:nvSpPr>
        <p:spPr>
          <a:xfrm>
            <a:off x="7838574" y="0"/>
            <a:ext cx="4353426"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4" name="Picture 3">
            <a:extLst>
              <a:ext uri="{FF2B5EF4-FFF2-40B4-BE49-F238E27FC236}">
                <a16:creationId xmlns:a16="http://schemas.microsoft.com/office/drawing/2014/main" id="{F67014A3-83F5-1C95-AE45-18A2B0B1C56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684" y="0"/>
            <a:ext cx="12192000" cy="6858000"/>
          </a:xfrm>
          <a:prstGeom prst="rect">
            <a:avLst/>
          </a:prstGeom>
        </p:spPr>
      </p:pic>
      <p:pic>
        <p:nvPicPr>
          <p:cNvPr id="10" name="Picture 9">
            <a:extLst>
              <a:ext uri="{FF2B5EF4-FFF2-40B4-BE49-F238E27FC236}">
                <a16:creationId xmlns:a16="http://schemas.microsoft.com/office/drawing/2014/main" id="{C6F70240-9978-F14B-9E79-B425247C9A06}"/>
              </a:ext>
              <a:ext uri="{C183D7F6-B498-43B3-948B-1728B52AA6E4}">
                <adec:decorative xmlns:adec="http://schemas.microsoft.com/office/drawing/2017/decorative" val="1"/>
              </a:ext>
            </a:extLst>
          </p:cNvPr>
          <p:cNvPicPr>
            <a:picLocks noChangeAspect="1"/>
          </p:cNvPicPr>
          <p:nvPr/>
        </p:nvPicPr>
        <p:blipFill>
          <a:blip r:embed="rId6">
            <a:alphaModFix/>
            <a:grayscl/>
            <a:extLst>
              <a:ext uri="{28A0092B-C50C-407E-A947-70E740481C1C}">
                <a14:useLocalDpi xmlns:a14="http://schemas.microsoft.com/office/drawing/2010/main" val="0"/>
              </a:ext>
            </a:extLst>
          </a:blip>
          <a:stretch>
            <a:fillRect/>
          </a:stretch>
        </p:blipFill>
        <p:spPr>
          <a:xfrm>
            <a:off x="7907257" y="1190527"/>
            <a:ext cx="4216059" cy="4216059"/>
          </a:xfrm>
          <a:prstGeom prst="rect">
            <a:avLst/>
          </a:prstGeom>
        </p:spPr>
      </p:pic>
      <p:sp>
        <p:nvSpPr>
          <p:cNvPr id="5" name="Title 4">
            <a:extLst>
              <a:ext uri="{FF2B5EF4-FFF2-40B4-BE49-F238E27FC236}">
                <a16:creationId xmlns:a16="http://schemas.microsoft.com/office/drawing/2014/main" id="{27D0B2CB-1930-5C19-C13C-CB32533EEB1F}"/>
              </a:ext>
            </a:extLst>
          </p:cNvPr>
          <p:cNvSpPr>
            <a:spLocks noGrp="1"/>
          </p:cNvSpPr>
          <p:nvPr>
            <p:ph type="ctrTitle"/>
          </p:nvPr>
        </p:nvSpPr>
        <p:spPr>
          <a:xfrm>
            <a:off x="293017" y="397778"/>
            <a:ext cx="4323347" cy="1220449"/>
          </a:xfrm>
        </p:spPr>
        <p:txBody>
          <a:bodyPr/>
          <a:lstStyle/>
          <a:p>
            <a:r>
              <a:rPr lang="en-US" dirty="0">
                <a:latin typeface="Arial" panose="020B0604020202020204" pitchFamily="34" charset="0"/>
                <a:cs typeface="Arial" panose="020B0604020202020204" pitchFamily="34" charset="0"/>
              </a:rPr>
              <a:t>Questions?</a:t>
            </a:r>
          </a:p>
        </p:txBody>
      </p:sp>
      <p:sp>
        <p:nvSpPr>
          <p:cNvPr id="14" name="Content Placeholder 2">
            <a:extLst>
              <a:ext uri="{FF2B5EF4-FFF2-40B4-BE49-F238E27FC236}">
                <a16:creationId xmlns:a16="http://schemas.microsoft.com/office/drawing/2014/main" id="{6D59E601-699A-C224-E2D8-CF1B94C89B60}"/>
              </a:ext>
            </a:extLst>
          </p:cNvPr>
          <p:cNvSpPr txBox="1">
            <a:spLocks/>
          </p:cNvSpPr>
          <p:nvPr/>
        </p:nvSpPr>
        <p:spPr>
          <a:xfrm>
            <a:off x="226771" y="2222267"/>
            <a:ext cx="7611803" cy="1824346"/>
          </a:xfrm>
          <a:prstGeom prst="rect">
            <a:avLst/>
          </a:prstGeom>
        </p:spPr>
        <p:txBody>
          <a:bodyPr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US" dirty="0">
                <a:latin typeface="Arial" panose="020B0604020202020204" pitchFamily="34" charset="0"/>
                <a:cs typeface="Arial" panose="020B0604020202020204" pitchFamily="34" charset="0"/>
              </a:rPr>
              <a:t>Insert Name</a:t>
            </a:r>
          </a:p>
          <a:p>
            <a:pPr indent="0">
              <a:buFont typeface="Arial" panose="020B0604020202020204" pitchFamily="34" charset="0"/>
              <a:buNone/>
            </a:pPr>
            <a:r>
              <a:rPr lang="en-US" dirty="0">
                <a:latin typeface="Arial" panose="020B0604020202020204" pitchFamily="34" charset="0"/>
                <a:cs typeface="Arial" panose="020B0604020202020204" pitchFamily="34" charset="0"/>
              </a:rPr>
              <a:t>WSU Extension Master Gardener Volunteer</a:t>
            </a:r>
          </a:p>
          <a:p>
            <a:pPr indent="0">
              <a:buFont typeface="Arial" panose="020B0604020202020204" pitchFamily="34" charset="0"/>
              <a:buNone/>
            </a:pPr>
            <a:r>
              <a:rPr lang="en-US" dirty="0">
                <a:latin typeface="Arial" panose="020B0604020202020204" pitchFamily="34" charset="0"/>
                <a:cs typeface="Arial" panose="020B0604020202020204" pitchFamily="34" charset="0"/>
              </a:rPr>
              <a:t>Contact info</a:t>
            </a:r>
          </a:p>
          <a:p>
            <a:pPr indent="0">
              <a:buFont typeface="Arial" panose="020B0604020202020204" pitchFamily="34" charset="0"/>
              <a:buNone/>
            </a:pPr>
            <a:r>
              <a:rPr lang="en-US" dirty="0">
                <a:latin typeface="Arial" panose="020B0604020202020204" pitchFamily="34" charset="0"/>
                <a:cs typeface="Arial" panose="020B0604020202020204" pitchFamily="34" charset="0"/>
                <a:hlinkClick r:id="rId7"/>
              </a:rPr>
              <a:t>http://mastergardener.wsu.edu/</a:t>
            </a:r>
          </a:p>
          <a:p>
            <a:pPr indent="0">
              <a:buFont typeface="Arial" panose="020B0604020202020204" pitchFamily="34" charset="0"/>
              <a:buNone/>
            </a:pPr>
            <a:r>
              <a:rPr lang="en-US" dirty="0">
                <a:latin typeface="Arial" panose="020B0604020202020204" pitchFamily="34" charset="0"/>
                <a:cs typeface="Arial" panose="020B0604020202020204" pitchFamily="34" charset="0"/>
                <a:hlinkClick r:id="rId8"/>
              </a:rPr>
              <a:t>https://www.facebook.com/WSUMGProgram</a:t>
            </a:r>
            <a:endParaRPr lang="en-US" dirty="0">
              <a:latin typeface="Arial" panose="020B0604020202020204" pitchFamily="34" charset="0"/>
              <a:cs typeface="Arial" panose="020B0604020202020204" pitchFamily="34" charset="0"/>
            </a:endParaRPr>
          </a:p>
          <a:p>
            <a:pPr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pic>
        <p:nvPicPr>
          <p:cNvPr id="8" name="Picture 7" descr="WSU Cougar head logo&#10;&#10;">
            <a:extLst>
              <a:ext uri="{FF2B5EF4-FFF2-40B4-BE49-F238E27FC236}">
                <a16:creationId xmlns:a16="http://schemas.microsoft.com/office/drawing/2014/main" id="{358830DB-74EE-98B8-808C-9CD618CB7DD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93017" y="5768523"/>
            <a:ext cx="3507205" cy="691699"/>
          </a:xfrm>
          <a:prstGeom prst="rect">
            <a:avLst/>
          </a:prstGeom>
        </p:spPr>
      </p:pic>
    </p:spTree>
    <p:extLst>
      <p:ext uri="{BB962C8B-B14F-4D97-AF65-F5344CB8AC3E}">
        <p14:creationId xmlns:p14="http://schemas.microsoft.com/office/powerpoint/2010/main" val="57076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FB0F-B97B-60A0-C43E-AFA9FC553B56}"/>
              </a:ext>
            </a:extLst>
          </p:cNvPr>
          <p:cNvSpPr txBox="1">
            <a:spLocks noGrp="1"/>
          </p:cNvSpPr>
          <p:nvPr>
            <p:ph type="title" idx="4294967295"/>
          </p:nvPr>
        </p:nvSpPr>
        <p:spPr>
          <a:xfrm>
            <a:off x="470554" y="175859"/>
            <a:ext cx="80787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470554" y="708264"/>
            <a:ext cx="10515600" cy="5789211"/>
          </a:xfrm>
        </p:spPr>
        <p:txBody>
          <a:bodyPr>
            <a:normAutofit lnSpcReduction="10000"/>
          </a:bodyPr>
          <a:lstStyle/>
          <a:p>
            <a:pPr marL="0" indent="0" algn="l">
              <a:buNone/>
            </a:pPr>
            <a:r>
              <a:rPr lang="en-US" sz="1400"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16997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53BB0B-9609-E022-07E5-2BA5FAC6D129}"/>
              </a:ext>
              <a:ext uri="{C183D7F6-B498-43B3-948B-1728B52AA6E4}">
                <adec:decorative xmlns:adec="http://schemas.microsoft.com/office/drawing/2017/decorative" val="1"/>
              </a:ext>
            </a:extLst>
          </p:cNvPr>
          <p:cNvPicPr>
            <a:picLocks noChangeAspect="1"/>
          </p:cNvPicPr>
          <p:nvPr/>
        </p:nvPicPr>
        <p:blipFill rotWithShape="1">
          <a:blip r:embed="rId3">
            <a:alphaModFix amt="20000"/>
          </a:blip>
          <a:srcRect l="-1" t="27196" r="52798"/>
          <a:stretch/>
        </p:blipFill>
        <p:spPr>
          <a:xfrm>
            <a:off x="4849617" y="0"/>
            <a:ext cx="7342384" cy="6766559"/>
          </a:xfrm>
          <a:prstGeom prst="rect">
            <a:avLst/>
          </a:prstGeom>
        </p:spPr>
      </p:pic>
      <p:sp>
        <p:nvSpPr>
          <p:cNvPr id="12" name="Subtitle 2">
            <a:extLst>
              <a:ext uri="{FF2B5EF4-FFF2-40B4-BE49-F238E27FC236}">
                <a16:creationId xmlns:a16="http://schemas.microsoft.com/office/drawing/2014/main" id="{34DA293C-3662-1025-94AB-FFF2346991AA}"/>
              </a:ext>
            </a:extLst>
          </p:cNvPr>
          <p:cNvSpPr>
            <a:spLocks noGrp="1"/>
          </p:cNvSpPr>
          <p:nvPr>
            <p:ph type="title" idx="4294967295"/>
          </p:nvPr>
        </p:nvSpPr>
        <p:spPr>
          <a:xfrm>
            <a:off x="7064375" y="2400300"/>
            <a:ext cx="324802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AA0D35"/>
                </a:solidFill>
                <a:effectLst/>
                <a:uLnTx/>
                <a:uFillTx/>
                <a:latin typeface="+mn-lt"/>
                <a:ea typeface="+mn-ea"/>
                <a:cs typeface="+mn-cs"/>
              </a:rPr>
              <a:t>Title</a:t>
            </a:r>
          </a:p>
        </p:txBody>
      </p:sp>
      <p:pic>
        <p:nvPicPr>
          <p:cNvPr id="3" name="Picture 2" descr="A group of animals in a field">
            <a:extLst>
              <a:ext uri="{FF2B5EF4-FFF2-40B4-BE49-F238E27FC236}">
                <a16:creationId xmlns:a16="http://schemas.microsoft.com/office/drawing/2014/main" id="{02F362F2-C0AF-C416-8B03-66A28D51ACD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8966" y="-36979"/>
            <a:ext cx="4887549" cy="6840516"/>
          </a:xfrm>
          <a:prstGeom prst="rect">
            <a:avLst/>
          </a:prstGeom>
        </p:spPr>
      </p:pic>
      <p:sp>
        <p:nvSpPr>
          <p:cNvPr id="6" name="TextBox 5">
            <a:extLst>
              <a:ext uri="{FF2B5EF4-FFF2-40B4-BE49-F238E27FC236}">
                <a16:creationId xmlns:a16="http://schemas.microsoft.com/office/drawing/2014/main" id="{AF5D2D06-ECEF-EEBD-FAB6-6612A9B427F8}"/>
              </a:ext>
            </a:extLst>
          </p:cNvPr>
          <p:cNvSpPr txBox="1"/>
          <p:nvPr/>
        </p:nvSpPr>
        <p:spPr>
          <a:xfrm>
            <a:off x="2797811" y="6425784"/>
            <a:ext cx="1496211" cy="253916"/>
          </a:xfrm>
          <a:prstGeom prst="rect">
            <a:avLst/>
          </a:prstGeom>
          <a:noFill/>
        </p:spPr>
        <p:txBody>
          <a:bodyPr wrap="square" rtlCol="0">
            <a:spAutoFit/>
          </a:bodyPr>
          <a:lstStyle/>
          <a:p>
            <a:r>
              <a:rPr lang="en-US" sz="1050" dirty="0">
                <a:solidFill>
                  <a:schemeClr val="bg1">
                    <a:lumMod val="65000"/>
                  </a:schemeClr>
                </a:solidFill>
                <a:latin typeface="Arial" panose="020B0604020202020204" pitchFamily="34" charset="0"/>
                <a:cs typeface="Arial" panose="020B0604020202020204" pitchFamily="34" charset="0"/>
              </a:rPr>
              <a:t>Photo: canva.com</a:t>
            </a:r>
          </a:p>
        </p:txBody>
      </p:sp>
      <p:pic>
        <p:nvPicPr>
          <p:cNvPr id="9" name="Picture 8" descr="WSU cougar head logo">
            <a:extLst>
              <a:ext uri="{FF2B5EF4-FFF2-40B4-BE49-F238E27FC236}">
                <a16:creationId xmlns:a16="http://schemas.microsoft.com/office/drawing/2014/main" id="{DFDF2082-F79A-FC47-9F7A-4E4BAA3E20D6}"/>
              </a:ext>
            </a:extLst>
          </p:cNvPr>
          <p:cNvPicPr>
            <a:picLocks noChangeAspect="1"/>
          </p:cNvPicPr>
          <p:nvPr/>
        </p:nvPicPr>
        <p:blipFill>
          <a:blip r:embed="rId5"/>
          <a:srcRect/>
          <a:stretch/>
        </p:blipFill>
        <p:spPr>
          <a:xfrm>
            <a:off x="7304454" y="279874"/>
            <a:ext cx="2768673" cy="681387"/>
          </a:xfrm>
          <a:prstGeom prst="rect">
            <a:avLst/>
          </a:prstGeom>
        </p:spPr>
      </p:pic>
      <p:sp>
        <p:nvSpPr>
          <p:cNvPr id="11" name="Title 1">
            <a:extLst>
              <a:ext uri="{FF2B5EF4-FFF2-40B4-BE49-F238E27FC236}">
                <a16:creationId xmlns:a16="http://schemas.microsoft.com/office/drawing/2014/main" id="{6E8D2E13-F679-9C6F-BCDE-D3A17BBFDC98}"/>
              </a:ext>
            </a:extLst>
          </p:cNvPr>
          <p:cNvSpPr txBox="1">
            <a:spLocks/>
          </p:cNvSpPr>
          <p:nvPr/>
        </p:nvSpPr>
        <p:spPr>
          <a:xfrm>
            <a:off x="5711673" y="3569943"/>
            <a:ext cx="5954234" cy="8844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Arial" panose="020B0604020202020204" pitchFamily="34" charset="0"/>
                <a:cs typeface="Arial" panose="020B0604020202020204" pitchFamily="34" charset="0"/>
              </a:rPr>
              <a:t>WSU [insert county] Extension </a:t>
            </a:r>
          </a:p>
          <a:p>
            <a:r>
              <a:rPr lang="en-US" sz="2400" dirty="0">
                <a:latin typeface="Arial" panose="020B0604020202020204" pitchFamily="34" charset="0"/>
                <a:cs typeface="Arial" panose="020B0604020202020204" pitchFamily="34" charset="0"/>
              </a:rPr>
              <a:t>Master Gardener Program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7947811" y="3112540"/>
            <a:ext cx="1481958" cy="45720"/>
          </a:xfrm>
          <a:prstGeom prst="rect">
            <a:avLst/>
          </a:prstGeom>
          <a:blipFill dpi="0" rotWithShape="1">
            <a:blip r:embed="rId6"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44356E6B-40CF-5F42-B72E-3CEF14FAF60D}"/>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7" name="Picture 6" descr="Extension Master Garden flower icon">
            <a:extLst>
              <a:ext uri="{FF2B5EF4-FFF2-40B4-BE49-F238E27FC236}">
                <a16:creationId xmlns:a16="http://schemas.microsoft.com/office/drawing/2014/main" id="{828E213D-BC16-C648-8506-385B10F06D2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61486" y="4845243"/>
            <a:ext cx="1054608" cy="1054608"/>
          </a:xfrm>
          <a:prstGeom prst="rect">
            <a:avLst/>
          </a:prstGeom>
        </p:spPr>
      </p:pic>
      <p:sp>
        <p:nvSpPr>
          <p:cNvPr id="2" name="TextBox 1">
            <a:extLst>
              <a:ext uri="{FF2B5EF4-FFF2-40B4-BE49-F238E27FC236}">
                <a16:creationId xmlns:a16="http://schemas.microsoft.com/office/drawing/2014/main" id="{CF453EF1-000C-0FCD-3FC4-1B77394F761A}"/>
              </a:ext>
            </a:extLst>
          </p:cNvPr>
          <p:cNvSpPr txBox="1"/>
          <p:nvPr/>
        </p:nvSpPr>
        <p:spPr>
          <a:xfrm>
            <a:off x="5125709" y="6270799"/>
            <a:ext cx="6828129" cy="400110"/>
          </a:xfrm>
          <a:prstGeom prst="rect">
            <a:avLst/>
          </a:prstGeom>
          <a:noFill/>
        </p:spPr>
        <p:txBody>
          <a:bodyPr wrap="square">
            <a:spAutoFit/>
          </a:bodyPr>
          <a:lstStyle/>
          <a:p>
            <a:r>
              <a:rPr lang="en-US" sz="1000" dirty="0">
                <a:solidFill>
                  <a:prstClr val="black"/>
                </a:solidFill>
                <a:latin typeface="Arial" panose="020B0604020202020204"/>
              </a:rPr>
              <a:t>WSU Extension programs and employment are available to all without discrimination. Evidence of noncompliance may be reported through your local Extension office.</a:t>
            </a:r>
          </a:p>
        </p:txBody>
      </p:sp>
    </p:spTree>
    <p:extLst>
      <p:ext uri="{BB962C8B-B14F-4D97-AF65-F5344CB8AC3E}">
        <p14:creationId xmlns:p14="http://schemas.microsoft.com/office/powerpoint/2010/main" val="241469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cs typeface="Helvetica"/>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cs typeface="Helvetica"/>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268765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screen">
            <a:alphaModFix amt="70000"/>
            <a:extLst>
              <a:ext uri="{28A0092B-C50C-407E-A947-70E740481C1C}">
                <a14:useLocalDpi xmlns:a14="http://schemas.microsoft.com/office/drawing/2010/main" val="0"/>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val="0"/>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7402981" y="2346902"/>
            <a:ext cx="3911234" cy="3889023"/>
          </a:xfrm>
          <a:prstGeom prst="rect">
            <a:avLst/>
          </a:prstGeom>
          <a:ln w="12700">
            <a:miter lim="400000"/>
          </a:ln>
        </p:spPr>
      </p:pic>
      <p:pic>
        <p:nvPicPr>
          <p:cNvPr id="119" name="Picture 6">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320055" y="2724072"/>
            <a:ext cx="867691" cy="867691"/>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978825" y="427314"/>
            <a:ext cx="3675647" cy="1645921"/>
          </a:xfrm>
        </p:spPr>
        <p:txBody>
          <a:bodyPr lIns="0" rIns="0">
            <a:noAutofit/>
          </a:bodyPr>
          <a:lstStyle/>
          <a:p>
            <a:pPr algn="l"/>
            <a:r>
              <a:rPr lang="en-US" spc="-150" dirty="0">
                <a:solidFill>
                  <a:schemeClr val="tx1">
                    <a:lumMod val="75000"/>
                    <a:lumOff val="25000"/>
                  </a:schemeClr>
                </a:solidFill>
                <a:latin typeface="Arial" panose="020B0604020202020204" pitchFamily="34" charset="0"/>
                <a:cs typeface="Arial" panose="020B0604020202020204" pitchFamily="34" charset="0"/>
              </a:rPr>
              <a:t>Nearby Nature</a:t>
            </a:r>
          </a:p>
        </p:txBody>
      </p:sp>
      <p:sp>
        <p:nvSpPr>
          <p:cNvPr id="13" name="Subtitle 2">
            <a:extLst>
              <a:ext uri="{FF2B5EF4-FFF2-40B4-BE49-F238E27FC236}">
                <a16:creationId xmlns:a16="http://schemas.microsoft.com/office/drawing/2014/main" id="{4F64959D-BDFC-B0B9-8E39-AB85613CA5B4}"/>
              </a:ext>
            </a:extLst>
          </p:cNvPr>
          <p:cNvSpPr txBox="1">
            <a:spLocks/>
          </p:cNvSpPr>
          <p:nvPr/>
        </p:nvSpPr>
        <p:spPr>
          <a:xfrm>
            <a:off x="982231" y="2228185"/>
            <a:ext cx="5578558" cy="1985773"/>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indent="0">
              <a:lnSpc>
                <a:spcPct val="100000"/>
              </a:lnSpc>
              <a:buNone/>
            </a:pPr>
            <a:r>
              <a:rPr lang="en-US" sz="2000" kern="0" dirty="0">
                <a:solidFill>
                  <a:srgbClr val="626E74"/>
                </a:solidFill>
                <a:latin typeface="Arial" panose="020B0604020202020204" pitchFamily="34" charset="0"/>
                <a:cs typeface="Arial" panose="020B0604020202020204" pitchFamily="34" charset="0"/>
              </a:rPr>
              <a:t>Seeks to increase access to plants, green spaces and public landscapes to benefit the health &amp; well-being of all members of our communities.</a:t>
            </a:r>
          </a:p>
        </p:txBody>
      </p:sp>
      <p:sp>
        <p:nvSpPr>
          <p:cNvPr id="17" name="Subtitle 2">
            <a:extLst>
              <a:ext uri="{FF2B5EF4-FFF2-40B4-BE49-F238E27FC236}">
                <a16:creationId xmlns:a16="http://schemas.microsoft.com/office/drawing/2014/main" id="{FD26112C-5A30-057E-EBFD-C87F1AA44352}"/>
              </a:ext>
            </a:extLst>
          </p:cNvPr>
          <p:cNvSpPr txBox="1">
            <a:spLocks/>
          </p:cNvSpPr>
          <p:nvPr/>
        </p:nvSpPr>
        <p:spPr>
          <a:xfrm>
            <a:off x="982232" y="3836134"/>
            <a:ext cx="4618080" cy="1311275"/>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42900" indent="-342900">
              <a:lnSpc>
                <a:spcPct val="100000"/>
              </a:lnSpc>
            </a:pPr>
            <a:r>
              <a:rPr lang="en-US" sz="2000" kern="0" dirty="0">
                <a:solidFill>
                  <a:srgbClr val="626E74"/>
                </a:solidFill>
                <a:latin typeface="Arial" panose="020B0604020202020204" pitchFamily="34" charset="0"/>
                <a:cs typeface="Arial" panose="020B0604020202020204" pitchFamily="34" charset="0"/>
              </a:rPr>
              <a:t>Being in the natural world has proven health and wellness benefits</a:t>
            </a:r>
          </a:p>
          <a:p>
            <a:pPr marL="342900" indent="-342900">
              <a:lnSpc>
                <a:spcPct val="100000"/>
              </a:lnSpc>
            </a:pPr>
            <a:r>
              <a:rPr lang="en-US" sz="2000" kern="0" dirty="0">
                <a:solidFill>
                  <a:srgbClr val="626E74"/>
                </a:solidFill>
                <a:latin typeface="Arial" panose="020B0604020202020204" pitchFamily="34" charset="0"/>
                <a:cs typeface="Arial" panose="020B0604020202020204" pitchFamily="34" charset="0"/>
              </a:rPr>
              <a:t>Right trees and plants in the home landscape have health and wellness benefits</a:t>
            </a:r>
          </a:p>
          <a:p>
            <a:pPr marL="342900" indent="-342900">
              <a:lnSpc>
                <a:spcPct val="100000"/>
              </a:lnSpc>
            </a:pPr>
            <a:r>
              <a:rPr lang="en-US" sz="2000" kern="0" dirty="0">
                <a:solidFill>
                  <a:srgbClr val="626E74"/>
                </a:solidFill>
                <a:latin typeface="Arial" panose="020B0604020202020204" pitchFamily="34" charset="0"/>
                <a:cs typeface="Arial" panose="020B0604020202020204" pitchFamily="34" charset="0"/>
              </a:rPr>
              <a:t>We all have a role to play.</a:t>
            </a:r>
          </a:p>
        </p:txBody>
      </p:sp>
      <p:pic>
        <p:nvPicPr>
          <p:cNvPr id="4" name="Picture 3" descr="Beautiful Garden">
            <a:extLst>
              <a:ext uri="{FF2B5EF4-FFF2-40B4-BE49-F238E27FC236}">
                <a16:creationId xmlns:a16="http://schemas.microsoft.com/office/drawing/2014/main" id="{11230963-943E-418A-8F4F-44C4C8E9D8F5}"/>
              </a:ext>
            </a:extLst>
          </p:cNvPr>
          <p:cNvPicPr>
            <a:picLocks noChangeAspect="1"/>
          </p:cNvPicPr>
          <p:nvPr/>
        </p:nvPicPr>
        <p:blipFill>
          <a:blip r:embed="rId3" cstate="screen">
            <a:extLst>
              <a:ext uri="{28A0092B-C50C-407E-A947-70E740481C1C}">
                <a14:useLocalDpi xmlns:a14="http://schemas.microsoft.com/office/drawing/2010/main" val="0"/>
              </a:ext>
            </a:extLst>
          </a:blip>
          <a:srcRect t="-1714"/>
          <a:stretch/>
        </p:blipFill>
        <p:spPr>
          <a:xfrm>
            <a:off x="7133104" y="-140817"/>
            <a:ext cx="5058896" cy="6998817"/>
          </a:xfrm>
          <a:prstGeom prst="rect">
            <a:avLst/>
          </a:prstGeom>
        </p:spPr>
      </p:pic>
      <p:sp>
        <p:nvSpPr>
          <p:cNvPr id="5" name="TextBox 4">
            <a:extLst>
              <a:ext uri="{FF2B5EF4-FFF2-40B4-BE49-F238E27FC236}">
                <a16:creationId xmlns:a16="http://schemas.microsoft.com/office/drawing/2014/main" id="{F113E0FA-CFBC-9249-5EA7-AA66B07F71F5}"/>
              </a:ext>
            </a:extLst>
          </p:cNvPr>
          <p:cNvSpPr txBox="1"/>
          <p:nvPr/>
        </p:nvSpPr>
        <p:spPr>
          <a:xfrm>
            <a:off x="7133105" y="6471836"/>
            <a:ext cx="5835091" cy="253916"/>
          </a:xfrm>
          <a:prstGeom prst="rect">
            <a:avLst/>
          </a:prstGeom>
          <a:noFill/>
        </p:spPr>
        <p:txBody>
          <a:bodyPr wrap="square" rtlCol="0">
            <a:spAutoFit/>
          </a:bodyPr>
          <a:lstStyle/>
          <a:p>
            <a:r>
              <a:rPr lang="en-US" sz="1050" dirty="0">
                <a:solidFill>
                  <a:schemeClr val="bg1">
                    <a:lumMod val="65000"/>
                  </a:schemeClr>
                </a:solidFill>
              </a:rPr>
              <a:t>Photo: Bob Merrill, Chelan/Douglas County</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419727" y="2086893"/>
            <a:ext cx="365294" cy="45719"/>
          </a:xfrm>
          <a:prstGeom prst="rect">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14" name="Picture 13">
            <a:extLst>
              <a:ext uri="{FF2B5EF4-FFF2-40B4-BE49-F238E27FC236}">
                <a16:creationId xmlns:a16="http://schemas.microsoft.com/office/drawing/2014/main" id="{6811E352-6A8C-5D45-8A0B-2F04E98EB74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6" cy="729696"/>
          </a:xfrm>
          <a:prstGeom prst="rect">
            <a:avLst/>
          </a:prstGeom>
        </p:spPr>
      </p:pic>
    </p:spTree>
    <p:extLst>
      <p:ext uri="{BB962C8B-B14F-4D97-AF65-F5344CB8AC3E}">
        <p14:creationId xmlns:p14="http://schemas.microsoft.com/office/powerpoint/2010/main" val="73068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3465576"/>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365294" cy="45719"/>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5" cstate="screen">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6"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
        <p:nvSpPr>
          <p:cNvPr id="5" name="Title 1">
            <a:extLst>
              <a:ext uri="{FF2B5EF4-FFF2-40B4-BE49-F238E27FC236}">
                <a16:creationId xmlns:a16="http://schemas.microsoft.com/office/drawing/2014/main" id="{FD25E6C3-B29F-9714-05EA-E36F1D3C9E59}"/>
              </a:ext>
            </a:extLst>
          </p:cNvPr>
          <p:cNvSpPr txBox="1">
            <a:spLocks noGrp="1"/>
          </p:cNvSpPr>
          <p:nvPr>
            <p:ph type="title" idx="4294967295"/>
          </p:nvPr>
        </p:nvSpPr>
        <p:spPr>
          <a:xfrm>
            <a:off x="1371600" y="1580579"/>
            <a:ext cx="4882896" cy="737583"/>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j-ea"/>
                <a:cs typeface="+mj-cs"/>
              </a:rPr>
              <a:t>Thank you for attending today’s educational event!</a:t>
            </a:r>
            <a:endParaRPr kumimoji="0" lang="en-US" sz="2800" b="1" i="0" u="none" strike="noStrike" kern="1200" cap="none" spc="-150" normalizeH="0" baseline="0" noProof="0" dirty="0">
              <a:ln>
                <a:noFill/>
              </a:ln>
              <a:solidFill>
                <a:sysClr val="windowText" lastClr="000000">
                  <a:lumMod val="75000"/>
                  <a:lumOff val="25000"/>
                </a:sysClr>
              </a:solidFill>
              <a:effectLst/>
              <a:uLnTx/>
              <a:uFillTx/>
              <a:latin typeface="Corbel" panose="020B0503020204020204" pitchFamily="34" charset="0"/>
              <a:ea typeface="+mj-ea"/>
              <a:cs typeface="Calibri" panose="020F0502020204030204" pitchFamily="34" charset="0"/>
            </a:endParaRPr>
          </a:p>
        </p:txBody>
      </p:sp>
      <p:sp>
        <p:nvSpPr>
          <p:cNvPr id="9" name="Subtitle 2">
            <a:extLst>
              <a:ext uri="{FF2B5EF4-FFF2-40B4-BE49-F238E27FC236}">
                <a16:creationId xmlns:a16="http://schemas.microsoft.com/office/drawing/2014/main" id="{033A85A4-171A-A287-AF9F-6F166A1BE35D}"/>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Help us better serve your needs. Please tell us how we did by taking this short survey.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endParaRPr>
          </a:p>
        </p:txBody>
      </p:sp>
      <p:pic>
        <p:nvPicPr>
          <p:cNvPr id="4" name="Picture 3" descr="QR code to short term nearby nature survey">
            <a:extLst>
              <a:ext uri="{FF2B5EF4-FFF2-40B4-BE49-F238E27FC236}">
                <a16:creationId xmlns:a16="http://schemas.microsoft.com/office/drawing/2014/main" id="{7FF64EF2-5E08-0D7A-594C-00C546FC5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7047" y="4523665"/>
            <a:ext cx="1753477" cy="1753477"/>
          </a:xfrm>
          <a:prstGeom prst="rect">
            <a:avLst/>
          </a:prstGeom>
        </p:spPr>
      </p:pic>
      <p:sp>
        <p:nvSpPr>
          <p:cNvPr id="10" name="TextBox 9">
            <a:extLst>
              <a:ext uri="{FF2B5EF4-FFF2-40B4-BE49-F238E27FC236}">
                <a16:creationId xmlns:a16="http://schemas.microsoft.com/office/drawing/2014/main" id="{A54B70C7-6EFB-94D4-39C2-C82CADDCF0AC}"/>
              </a:ext>
            </a:extLst>
          </p:cNvPr>
          <p:cNvSpPr txBox="1"/>
          <p:nvPr/>
        </p:nvSpPr>
        <p:spPr>
          <a:xfrm>
            <a:off x="4539996" y="5031072"/>
            <a:ext cx="1903085" cy="369332"/>
          </a:xfrm>
          <a:prstGeom prst="rect">
            <a:avLst/>
          </a:prstGeom>
          <a:noFill/>
        </p:spPr>
        <p:txBody>
          <a:bodyPr wrap="none" rtlCol="0">
            <a:spAutoFit/>
          </a:bodyPr>
          <a:lstStyle/>
          <a:p>
            <a:r>
              <a:rPr lang="en-US" dirty="0"/>
              <a:t>bit.ly/</a:t>
            </a:r>
            <a:r>
              <a:rPr lang="en-US" dirty="0" err="1"/>
              <a:t>EMGnature</a:t>
            </a:r>
            <a:endParaRPr lang="en-US" dirty="0"/>
          </a:p>
        </p:txBody>
      </p:sp>
      <p:pic>
        <p:nvPicPr>
          <p:cNvPr id="19" name="Picture 18" descr="A tree with green leaves">
            <a:extLst>
              <a:ext uri="{FF2B5EF4-FFF2-40B4-BE49-F238E27FC236}">
                <a16:creationId xmlns:a16="http://schemas.microsoft.com/office/drawing/2014/main" id="{803579AD-FB02-164A-B92B-2CBBB20E71BD}"/>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7114279" y="3429265"/>
            <a:ext cx="4242321" cy="2828214"/>
          </a:xfrm>
          <a:prstGeom prst="rect">
            <a:avLst/>
          </a:prstGeom>
        </p:spPr>
      </p:pic>
      <p:sp>
        <p:nvSpPr>
          <p:cNvPr id="2" name="TextBox 1">
            <a:extLst>
              <a:ext uri="{FF2B5EF4-FFF2-40B4-BE49-F238E27FC236}">
                <a16:creationId xmlns:a16="http://schemas.microsoft.com/office/drawing/2014/main" id="{072E3369-6311-025D-8CBC-4B1643DEE698}"/>
              </a:ext>
            </a:extLst>
          </p:cNvPr>
          <p:cNvSpPr txBox="1"/>
          <p:nvPr/>
        </p:nvSpPr>
        <p:spPr>
          <a:xfrm>
            <a:off x="7210958" y="5998464"/>
            <a:ext cx="1945843" cy="253916"/>
          </a:xfrm>
          <a:prstGeom prst="rect">
            <a:avLst/>
          </a:prstGeom>
          <a:noFill/>
        </p:spPr>
        <p:txBody>
          <a:bodyPr wrap="square" rtlCol="0">
            <a:spAutoFit/>
          </a:bodyPr>
          <a:lstStyle/>
          <a:p>
            <a:r>
              <a:rPr lang="en-US" sz="1050" dirty="0">
                <a:solidFill>
                  <a:schemeClr val="bg1">
                    <a:lumMod val="95000"/>
                  </a:schemeClr>
                </a:solidFill>
              </a:rPr>
              <a:t>Photo: Deposit Photos</a:t>
            </a:r>
          </a:p>
        </p:txBody>
      </p:sp>
    </p:spTree>
    <p:extLst>
      <p:ext uri="{BB962C8B-B14F-4D97-AF65-F5344CB8AC3E}">
        <p14:creationId xmlns:p14="http://schemas.microsoft.com/office/powerpoint/2010/main" val="2774942781"/>
      </p:ext>
    </p:extLst>
  </p:cSld>
  <p:clrMapOvr>
    <a:masterClrMapping/>
  </p:clrMapOvr>
</p:sld>
</file>

<file path=ppt/theme/theme1.xml><?xml version="1.0" encoding="utf-8"?>
<a:theme xmlns:a="http://schemas.openxmlformats.org/drawingml/2006/main" name="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2" ma:contentTypeDescription="Create a new document." ma:contentTypeScope="" ma:versionID="38e72306f2b067afefe1c702f5abeab4">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0f7ce5fd7c119c6d09d844946a89297d"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84D2E9-1AB1-4A1E-9CA6-7938E8650714}">
  <ds:schemaRefs>
    <ds:schemaRef ds:uri="http://purl.org/dc/terms/"/>
    <ds:schemaRef ds:uri="http://www.w3.org/XML/1998/namespace"/>
    <ds:schemaRef ds:uri="http://schemas.microsoft.com/office/infopath/2007/PartnerControls"/>
    <ds:schemaRef ds:uri="45b28c5f-57ab-4bd1-88e1-f0a7360182d1"/>
    <ds:schemaRef ds:uri="8cc07336-8e74-4818-85e4-dd41b4bfb7b4"/>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4263F0A-4BD0-45A5-ADFD-35E0860554C3}">
  <ds:schemaRefs>
    <ds:schemaRef ds:uri="http://schemas.microsoft.com/sharepoint/v3/contenttype/forms"/>
  </ds:schemaRefs>
</ds:datastoreItem>
</file>

<file path=customXml/itemProps3.xml><?xml version="1.0" encoding="utf-8"?>
<ds:datastoreItem xmlns:ds="http://schemas.openxmlformats.org/officeDocument/2006/customXml" ds:itemID="{D69D14A1-57A7-4DE2-B02B-1E93B7036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07336-8e74-4818-85e4-dd41b4bfb7b4"/>
    <ds:schemaRef ds:uri="45b28c5f-57ab-4bd1-88e1-f0a736018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8188</TotalTime>
  <Words>1534</Words>
  <Application>Microsoft Office PowerPoint</Application>
  <PresentationFormat>Widescreen</PresentationFormat>
  <Paragraphs>132</Paragraphs>
  <Slides>10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Helvetica</vt:lpstr>
      <vt:lpstr>Wingdings</vt:lpstr>
      <vt:lpstr>Symbol</vt:lpstr>
      <vt:lpstr>Montserrat</vt:lpstr>
      <vt:lpstr>Courier New</vt:lpstr>
      <vt:lpstr>Arial</vt:lpstr>
      <vt:lpstr>Calibri</vt:lpstr>
      <vt:lpstr>Corbel</vt:lpstr>
      <vt:lpstr>Aptos</vt:lpstr>
      <vt:lpstr>Open Sans</vt:lpstr>
      <vt:lpstr>Office Theme</vt:lpstr>
      <vt:lpstr>1_Office Theme</vt:lpstr>
      <vt:lpstr>RESOURCES FOR YOUR SLIDE SHOW  Delete the first two resource slides when your document is finished.</vt:lpstr>
      <vt:lpstr>Reduce the file size of your PowerPoint presentations</vt:lpstr>
      <vt:lpstr>Step-by-Step Guide to Checking Accessibility in PowerPoint</vt:lpstr>
      <vt:lpstr>Title</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Nearby Nature</vt:lpstr>
      <vt:lpstr>Thank you for attending today’s educational event!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Debra Benbow</cp:lastModifiedBy>
  <cp:revision>194</cp:revision>
  <dcterms:created xsi:type="dcterms:W3CDTF">2021-09-07T17:43:47Z</dcterms:created>
  <dcterms:modified xsi:type="dcterms:W3CDTF">2024-11-18T23:00:24Z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ies>
</file>