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83" r:id="rId4"/>
  </p:sldMasterIdLst>
  <p:notesMasterIdLst>
    <p:notesMasterId r:id="rId16"/>
  </p:notesMasterIdLst>
  <p:sldIdLst>
    <p:sldId id="288" r:id="rId5"/>
    <p:sldId id="295" r:id="rId6"/>
    <p:sldId id="294" r:id="rId7"/>
    <p:sldId id="296" r:id="rId8"/>
    <p:sldId id="293" r:id="rId9"/>
    <p:sldId id="264" r:id="rId10"/>
    <p:sldId id="257" r:id="rId11"/>
    <p:sldId id="265" r:id="rId12"/>
    <p:sldId id="272" r:id="rId13"/>
    <p:sldId id="277" r:id="rId14"/>
    <p:sldId id="268" r:id="rId15"/>
  </p:sldIdLst>
  <p:sldSz cx="12192000" cy="6858000"/>
  <p:notesSz cx="6858000" cy="9144000"/>
  <p:embeddedFontLst>
    <p:embeddedFont>
      <p:font typeface="Corbel" panose="020B0503020204020204" pitchFamily="34" charset="0"/>
      <p:regular r:id="rId17"/>
      <p:bold r:id="rId18"/>
      <p:italic r:id="rId19"/>
      <p:boldItalic r:id="rId20"/>
    </p:embeddedFont>
    <p:embeddedFont>
      <p:font typeface="Helvetica" panose="020B0604020202020204" pitchFamily="34" charset="0"/>
      <p:regular r:id="rId21"/>
      <p:bold r:id="rId22"/>
      <p:italic r:id="rId23"/>
      <p:boldItalic r:id="rId24"/>
    </p:embeddedFont>
    <p:embeddedFont>
      <p:font typeface="Montserrat" panose="00000500000000000000" pitchFamily="50" charset="0"/>
      <p:regular r:id="rId25"/>
      <p:bold r:id="rId26"/>
      <p:italic r:id="rId27"/>
      <p:boldItalic r:id="rId28"/>
    </p:embeddedFont>
    <p:embeddedFont>
      <p:font typeface="Open Sans" panose="020B0606030504020204" pitchFamily="34" charset="0"/>
      <p:regular r:id="rId29"/>
      <p:bold r:id="rId30"/>
      <p:italic r:id="rId31"/>
      <p:boldItalic r:id="rId3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A0D35"/>
    <a:srgbClr val="DA0605"/>
    <a:srgbClr val="FF0020"/>
    <a:srgbClr val="9E0605"/>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08" autoAdjust="0"/>
    <p:restoredTop sz="78642" autoAdjust="0"/>
  </p:normalViewPr>
  <p:slideViewPr>
    <p:cSldViewPr snapToGrid="0" snapToObjects="1">
      <p:cViewPr varScale="1">
        <p:scale>
          <a:sx n="87" d="100"/>
          <a:sy n="87" d="100"/>
        </p:scale>
        <p:origin x="1456"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3" d="100"/>
          <a:sy n="83" d="100"/>
        </p:scale>
        <p:origin x="3284" y="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font" Target="fonts/font1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BE815-C465-4715-B154-EC3247495ACC}" type="datetimeFigureOut">
              <a:rPr lang="en-US" smtClean="0"/>
              <a:t>11/14/2024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B6E972-9ECF-4C79-8C74-0DBC8ED2145D}" type="slidenum">
              <a:rPr lang="en-US" smtClean="0"/>
              <a:t>‹#›</a:t>
            </a:fld>
            <a:endParaRPr lang="en-US"/>
          </a:p>
        </p:txBody>
      </p:sp>
    </p:spTree>
    <p:extLst>
      <p:ext uri="{BB962C8B-B14F-4D97-AF65-F5344CB8AC3E}">
        <p14:creationId xmlns:p14="http://schemas.microsoft.com/office/powerpoint/2010/main" val="3470160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mastergardener.wsu.edu/resources/contac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ontent.ces.ncsu.edu/show_ep3_pdf/1619476096/23329/"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B6E972-9ECF-4C79-8C74-0DBC8ED2145D}" type="slidenum">
              <a:rPr lang="en-US" smtClean="0"/>
              <a:t>3</a:t>
            </a:fld>
            <a:endParaRPr lang="en-US"/>
          </a:p>
        </p:txBody>
      </p:sp>
    </p:spTree>
    <p:extLst>
      <p:ext uri="{BB962C8B-B14F-4D97-AF65-F5344CB8AC3E}">
        <p14:creationId xmlns:p14="http://schemas.microsoft.com/office/powerpoint/2010/main" val="1903113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B6E972-9ECF-4C79-8C74-0DBC8ED214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7811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WSU </a:t>
            </a:r>
            <a:r>
              <a:rPr lang="en-US" b="0" i="0" dirty="0">
                <a:solidFill>
                  <a:srgbClr val="464E54"/>
                </a:solidFill>
                <a:effectLst/>
                <a:latin typeface="Open Sans" panose="020B0606030504020204" pitchFamily="34" charset="0"/>
              </a:rPr>
              <a:t>Extension programs and policies are consistent with federal and state laws and regulations on nondiscrimination</a:t>
            </a:r>
            <a:r>
              <a:rPr lang="en-US" b="0" i="0" dirty="0">
                <a:solidFill>
                  <a:srgbClr val="464E54"/>
                </a:solidFill>
                <a:effectLst/>
                <a:latin typeface="Arial" panose="020B0604020202020204" pitchFamily="34" charset="0"/>
                <a:cs typeface="Arial" panose="020B0604020202020204" pitchFamily="34" charset="0"/>
              </a:rPr>
              <a:t>. Extension is for everyone, so we are glad you could join us today.</a:t>
            </a:r>
            <a:r>
              <a:rPr lang="en-US" i="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fld id="{C4B6E972-9ECF-4C79-8C74-0DBC8ED2145D}" type="slidenum">
              <a:rPr kumimoji="0" lang="en-US" sz="1800" b="0" i="0" u="none" strike="noStrike" kern="0" cap="none" spc="0" normalizeH="0" baseline="0" noProof="0" smtClean="0">
                <a:ln>
                  <a:noFill/>
                </a:ln>
                <a:solidFill>
                  <a:srgbClr val="000000"/>
                </a:solidFill>
                <a:effectLst/>
                <a:uLnTx/>
                <a:uFillTx/>
                <a:latin typeface="Corbel"/>
                <a:cs typeface="Helvetica"/>
                <a:sym typeface="Corbel"/>
              </a:rPr>
              <a:pPr marL="0" marR="0" lvl="0" indent="0" algn="l" defTabSz="457200" rtl="0" eaLnBrk="1" fontAlgn="auto" latinLnBrk="0" hangingPunct="0">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rgbClr val="000000"/>
              </a:solidFill>
              <a:effectLst/>
              <a:uLnTx/>
              <a:uFillTx/>
              <a:latin typeface="Corbel"/>
              <a:cs typeface="Helvetica"/>
              <a:sym typeface="Corbel"/>
            </a:endParaRPr>
          </a:p>
        </p:txBody>
      </p:sp>
    </p:spTree>
    <p:extLst>
      <p:ext uri="{BB962C8B-B14F-4D97-AF65-F5344CB8AC3E}">
        <p14:creationId xmlns:p14="http://schemas.microsoft.com/office/powerpoint/2010/main" val="741897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latin typeface="Arial" panose="020B0604020202020204" pitchFamily="34" charset="0"/>
                <a:cs typeface="Arial" panose="020B0604020202020204" pitchFamily="34" charset="0"/>
              </a:rPr>
              <a:t>WSU Extension is the front door to the University. It extends non-credit education to people throughout the state.</a:t>
            </a:r>
          </a:p>
          <a:p>
            <a:r>
              <a:rPr lang="en-US" altLang="en-US" dirty="0">
                <a:latin typeface="Arial" panose="020B0604020202020204" pitchFamily="34" charset="0"/>
                <a:cs typeface="Arial" panose="020B0604020202020204" pitchFamily="34" charset="0"/>
              </a:rPr>
              <a:t>WSU Extension empowers people, organizations, businesses, and communities to find solutions for local issues.</a:t>
            </a:r>
            <a:endParaRPr lang="en-US" altLang="en-US" sz="1400"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WSU Extension is recognized for its science-based educational programs and collaboration with community partners to create a culture of life-long learning.</a:t>
            </a:r>
          </a:p>
          <a:p>
            <a:r>
              <a:rPr lang="en-US" altLang="en-US" sz="1400" dirty="0">
                <a:latin typeface="Arial" panose="020B0604020202020204" pitchFamily="34" charset="0"/>
                <a:cs typeface="Arial" panose="020B0604020202020204" pitchFamily="34" charset="0"/>
              </a:rPr>
              <a:t>Such programs include 4H, Agriculture, Community and Economic Development, Youth and Families, Nutrition, Gardening and natural resources.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7955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noRot="1" noChangeAspect="1"/>
          </p:cNvSpPr>
          <p:nvPr>
            <p:ph type="sldImg"/>
          </p:nvPr>
        </p:nvSpPr>
        <p:spPr>
          <a:xfrm>
            <a:off x="381000" y="685800"/>
            <a:ext cx="6096000" cy="3429000"/>
          </a:xfrm>
          <a:prstGeom prst="rect">
            <a:avLst/>
          </a:prstGeom>
        </p:spPr>
        <p:txBody>
          <a:bodyPr/>
          <a:lstStyle/>
          <a:p>
            <a:endParaRPr/>
          </a:p>
        </p:txBody>
      </p:sp>
      <p:sp>
        <p:nvSpPr>
          <p:cNvPr id="122" name="Shape 122"/>
          <p:cNvSpPr>
            <a:spLocks noGrp="1"/>
          </p:cNvSpPr>
          <p:nvPr>
            <p:ph type="body" sz="quarter" idx="1"/>
          </p:nvPr>
        </p:nvSpPr>
        <p:spPr>
          <a:prstGeom prst="rect">
            <a:avLst/>
          </a:prstGeom>
        </p:spPr>
        <p:txBody>
          <a:bodyPr/>
          <a:lstStyle/>
          <a:p>
            <a:pPr>
              <a:defRPr sz="2400">
                <a:solidFill>
                  <a:srgbClr val="FF2600"/>
                </a:solidFill>
              </a:defRPr>
            </a:pPr>
            <a:r>
              <a:rPr dirty="0">
                <a:latin typeface="Arial" panose="020B0604020202020204" pitchFamily="34" charset="0"/>
                <a:cs typeface="Arial" panose="020B0604020202020204" pitchFamily="34" charset="0"/>
              </a:rPr>
              <a:t>‘Must Use’ slide:</a:t>
            </a:r>
          </a:p>
          <a:p>
            <a:pPr marL="178244" indent="-178244">
              <a:buSzPct val="100000"/>
              <a:buChar char="-"/>
              <a:defRPr sz="2000">
                <a:solidFill>
                  <a:srgbClr val="FF2600"/>
                </a:solidFill>
              </a:defRPr>
            </a:pPr>
            <a:r>
              <a:rPr dirty="0">
                <a:latin typeface="Arial" panose="020B0604020202020204" pitchFamily="34" charset="0"/>
                <a:cs typeface="Arial" panose="020B0604020202020204" pitchFamily="34" charset="0"/>
              </a:rPr>
              <a:t>We want to ensure that you properly ‘place’ Master Gardeners as part of the WSU Extension program, touch on our mission and point out that we have 9 guiding Priorities, of which your presentation is one.</a:t>
            </a:r>
          </a:p>
          <a:p>
            <a:pPr marL="178244" indent="-178244">
              <a:buSzPct val="100000"/>
              <a:buChar char="-"/>
              <a:defRPr sz="2000">
                <a:solidFill>
                  <a:srgbClr val="FF2600"/>
                </a:solidFill>
              </a:defRPr>
            </a:pPr>
            <a:r>
              <a:rPr dirty="0">
                <a:latin typeface="Arial" panose="020B0604020202020204" pitchFamily="34" charset="0"/>
                <a:cs typeface="Arial" panose="020B0604020202020204" pitchFamily="34" charset="0"/>
              </a:rPr>
              <a:t>Suggest you cover this while handing out your questions/evaluation form.</a:t>
            </a:r>
          </a:p>
          <a:p>
            <a:pPr>
              <a:defRPr sz="2000">
                <a:solidFill>
                  <a:srgbClr val="FF2600"/>
                </a:solidFill>
              </a:defRPr>
            </a:pPr>
            <a:endParaRPr dirty="0">
              <a:latin typeface="Arial" panose="020B0604020202020204" pitchFamily="34" charset="0"/>
              <a:cs typeface="Arial" panose="020B0604020202020204" pitchFamily="34" charset="0"/>
            </a:endParaRPr>
          </a:p>
          <a:p>
            <a:pPr>
              <a:defRPr sz="2000">
                <a:solidFill>
                  <a:srgbClr val="FF2600"/>
                </a:solidFill>
              </a:defRPr>
            </a:pPr>
            <a:endParaRPr dirty="0">
              <a:latin typeface="Arial" panose="020B0604020202020204" pitchFamily="34" charset="0"/>
              <a:cs typeface="Arial" panose="020B0604020202020204" pitchFamily="34" charset="0"/>
            </a:endParaRPr>
          </a:p>
          <a:p>
            <a:pPr>
              <a:defRPr sz="2000" i="1"/>
            </a:pPr>
            <a:r>
              <a:rPr dirty="0">
                <a:latin typeface="Arial" panose="020B0604020202020204" pitchFamily="34" charset="0"/>
                <a:cs typeface="Arial" panose="020B0604020202020204" pitchFamily="34" charset="0"/>
              </a:rPr>
              <a:t>Throughout this presentation there are links to documents of various file types.</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Please contact our </a:t>
            </a:r>
            <a:r>
              <a:rPr u="sng" dirty="0">
                <a:solidFill>
                  <a:srgbClr val="0000FF"/>
                </a:solidFill>
                <a:uFill>
                  <a:solidFill>
                    <a:srgbClr val="0000FF"/>
                  </a:solidFill>
                </a:uFill>
                <a:latin typeface="Arial" panose="020B0604020202020204" pitchFamily="34" charset="0"/>
                <a:cs typeface="Arial" panose="020B0604020202020204" pitchFamily="34" charset="0"/>
                <a:hlinkClick r:id="rId3"/>
              </a:rPr>
              <a:t>Statewide Program Leader</a:t>
            </a:r>
            <a:r>
              <a:rPr dirty="0">
                <a:latin typeface="Arial" panose="020B0604020202020204" pitchFamily="34" charset="0"/>
                <a:cs typeface="Arial" panose="020B0604020202020204" pitchFamily="34" charset="0"/>
              </a:rPr>
              <a:t> if you require this information in a different format.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13.8 million American households were food insecure in 2020, meaning at some time during the year, the household was unable to acquire enough food to meet the needs of all members because of insufficient money or other resources for food (ERS-USDA). Local food production reduces the economic and environmental impact of growing, processing, packaging and transporting food. People who have direct access to local food through farmers markets, community gardens or by growing their own eat more fresh fruits and vegetables than people who do not. People in these communities have healthy BMI’s and are at less risk for diabetes. Community, home and school gardens can help bring people closer to their food and to their neighbors. This coming together of people raises awareness around food insecurity and empowers communities to make informed decisions about how to ensure their families, friends and neighbors have consistent access to healthy foods. </a:t>
            </a:r>
            <a:r>
              <a:rPr lang="en-US" dirty="0">
                <a:latin typeface="Arial" panose="020B0604020202020204" pitchFamily="34" charset="0"/>
                <a:cs typeface="Arial" panose="020B0604020202020204" pitchFamily="34" charset="0"/>
                <a:hlinkClick r:id="rId3"/>
              </a:rPr>
              <a:t>NC State Extension</a:t>
            </a:r>
            <a:r>
              <a:rPr lang="en-US" dirty="0">
                <a:latin typeface="Arial" panose="020B0604020202020204" pitchFamily="34" charset="0"/>
                <a:cs typeface="Arial" panose="020B0604020202020204" pitchFamily="34" charset="0"/>
              </a:rPr>
              <a:t> article by J. Dara Bloom</a:t>
            </a:r>
          </a:p>
          <a:p>
            <a:endParaRPr lang="en-US" b="0" i="0" dirty="0">
              <a:solidFill>
                <a:srgbClr val="000000"/>
              </a:solidFill>
              <a:effectLst/>
              <a:latin typeface="Arial" panose="020B0604020202020204" pitchFamily="34" charset="0"/>
              <a:cs typeface="Arial" panose="020B0604020202020204" pitchFamily="34" charset="0"/>
            </a:endParaRPr>
          </a:p>
          <a:p>
            <a:r>
              <a:rPr lang="en-US" b="0" i="0" dirty="0">
                <a:solidFill>
                  <a:srgbClr val="000000"/>
                </a:solidFill>
                <a:effectLst/>
                <a:latin typeface="Arial" panose="020B0604020202020204" pitchFamily="34" charset="0"/>
                <a:cs typeface="Arial" panose="020B0604020202020204" pitchFamily="34" charset="0"/>
              </a:rPr>
              <a:t>Today’s talk on [insert title] will give you a better understanding of the benefits of local food, help you recognize that we all have a role to play in supporting a healthy food chain and will give you specific techniques that you can implement in your own lives to grow healthy fruits and vegetables.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4B6E972-9ECF-4C79-8C74-0DBC8ED2145D}" type="slidenum">
              <a:rPr lang="en-US" smtClean="0"/>
              <a:t>8</a:t>
            </a:fld>
            <a:endParaRPr lang="en-US"/>
          </a:p>
        </p:txBody>
      </p:sp>
    </p:spTree>
    <p:extLst>
      <p:ext uri="{BB962C8B-B14F-4D97-AF65-F5344CB8AC3E}">
        <p14:creationId xmlns:p14="http://schemas.microsoft.com/office/powerpoint/2010/main" val="2342892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B6E972-9ECF-4C79-8C74-0DBC8ED2145D}" type="slidenum">
              <a:rPr lang="en-US" smtClean="0"/>
              <a:t>9</a:t>
            </a:fld>
            <a:endParaRPr lang="en-US"/>
          </a:p>
        </p:txBody>
      </p:sp>
    </p:spTree>
    <p:extLst>
      <p:ext uri="{BB962C8B-B14F-4D97-AF65-F5344CB8AC3E}">
        <p14:creationId xmlns:p14="http://schemas.microsoft.com/office/powerpoint/2010/main" val="627485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B6E972-9ECF-4C79-8C74-0DBC8ED2145D}" type="slidenum">
              <a:rPr lang="en-US" smtClean="0"/>
              <a:t>10</a:t>
            </a:fld>
            <a:endParaRPr lang="en-US"/>
          </a:p>
        </p:txBody>
      </p:sp>
    </p:spTree>
    <p:extLst>
      <p:ext uri="{BB962C8B-B14F-4D97-AF65-F5344CB8AC3E}">
        <p14:creationId xmlns:p14="http://schemas.microsoft.com/office/powerpoint/2010/main" val="3641033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B6E972-9ECF-4C79-8C74-0DBC8ED2145D}" type="slidenum">
              <a:rPr lang="en-US" smtClean="0"/>
              <a:t>11</a:t>
            </a:fld>
            <a:endParaRPr lang="en-US"/>
          </a:p>
        </p:txBody>
      </p:sp>
    </p:spTree>
    <p:extLst>
      <p:ext uri="{BB962C8B-B14F-4D97-AF65-F5344CB8AC3E}">
        <p14:creationId xmlns:p14="http://schemas.microsoft.com/office/powerpoint/2010/main" val="2047545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F9259A-1FE3-4FF9-8A07-BDD8177164ED}" type="datetime4">
              <a:rPr lang="en-US" smtClean="0"/>
              <a:t>November 14, 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058997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C3C8F-D4A7-4EAD-92AD-82C91CB8BB85}" type="datetime4">
              <a:rPr lang="en-US" smtClean="0"/>
              <a:t>November 14,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4008020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11D41-E33C-4BC7-8272-37E8417FD097}" type="datetime4">
              <a:rPr lang="en-US" smtClean="0"/>
              <a:t>November 14,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986829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340FED-6E95-4177-A7EF-CD303B9E611D}" type="datetime4">
              <a:rPr lang="en-US" smtClean="0"/>
              <a:t>November 14, 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779417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7962CB-39AD-45A9-800F-54DAB53D6021}" type="datetime4">
              <a:rPr lang="en-US" smtClean="0"/>
              <a:t>November 14,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4029777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EDF93D-55AB-4606-B9D7-742F1FC51983}" type="datetime4">
              <a:rPr lang="en-US" smtClean="0"/>
              <a:t>November 14, 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2063326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A33960BD-7AC1-4217-9611-AAA56D3EE38F}" type="datetime4">
              <a:rPr lang="en-US" smtClean="0"/>
              <a:pPr/>
              <a:t>November 14, 2024</a:t>
            </a:fld>
            <a:endParaRPr lang="en-US" dirty="0">
              <a:latin typeface="+mn-lt"/>
            </a:endParaRPr>
          </a:p>
        </p:txBody>
      </p:sp>
      <p:sp>
        <p:nvSpPr>
          <p:cNvPr id="8" name="Footer Placeholder 7"/>
          <p:cNvSpPr>
            <a:spLocks noGrp="1"/>
          </p:cNvSpPr>
          <p:nvPr>
            <p:ph type="ftr" sz="quarter" idx="11"/>
          </p:nvPr>
        </p:nvSpPr>
        <p:spPr/>
        <p:txBody>
          <a:bodyPr/>
          <a:lstStyle/>
          <a:p>
            <a:endParaRPr lang="en-US" dirty="0">
              <a:latin typeface="+mn-lt"/>
            </a:endParaRPr>
          </a:p>
        </p:txBody>
      </p:sp>
      <p:sp>
        <p:nvSpPr>
          <p:cNvPr id="9" name="Slide Number Placeholder 8"/>
          <p:cNvSpPr>
            <a:spLocks noGrp="1"/>
          </p:cNvSpPr>
          <p:nvPr>
            <p:ph type="sldNum" sz="quarter" idx="12"/>
          </p:nvPr>
        </p:nvSpPr>
        <p:spPr/>
        <p:txBody>
          <a:bodyPr/>
          <a:lstStyle/>
          <a:p>
            <a:fld id="{9D4AEF59-F28E-467C-9EA3-92D1CFAD475A}" type="slidenum">
              <a:rPr lang="en-US" smtClean="0"/>
              <a:pPr/>
              <a:t>‹#›</a:t>
            </a:fld>
            <a:endParaRPr lang="en-US">
              <a:latin typeface="+mn-lt"/>
            </a:endParaRPr>
          </a:p>
        </p:txBody>
      </p:sp>
    </p:spTree>
    <p:extLst>
      <p:ext uri="{BB962C8B-B14F-4D97-AF65-F5344CB8AC3E}">
        <p14:creationId xmlns:p14="http://schemas.microsoft.com/office/powerpoint/2010/main" val="294119297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8537E9-D174-424D-BEE8-AFC4CA5F9F97}" type="datetime4">
              <a:rPr lang="en-US" smtClean="0"/>
              <a:t>November 14, 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525254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44C0-F7AC-49C2-8289-1E7A86D9FB50}" type="datetime4">
              <a:rPr lang="en-US" smtClean="0"/>
              <a:t>November 14, 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730653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BB84BC-6E78-40D1-8831-40AB1F596614}" type="datetime4">
              <a:rPr lang="en-US" smtClean="0"/>
              <a:t>November 14,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142924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FA080F-3961-4D42-BEDE-84A1FED032F1}" type="datetime4">
              <a:rPr lang="en-US" smtClean="0"/>
              <a:t>November 14,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044395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4000"/>
                <a:satMod val="80000"/>
                <a:lumMod val="106000"/>
              </a:schemeClr>
            </a:gs>
            <a:gs pos="100000">
              <a:schemeClr val="bg1">
                <a:lumMod val="9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960BD-7AC1-4217-9611-AAA56D3EE38F}" type="datetime4">
              <a:rPr lang="en-US" smtClean="0"/>
              <a:pPr/>
              <a:t>November 14, 2024</a:t>
            </a:fld>
            <a:endParaRPr lang="en-US" dirty="0">
              <a:latin typeface="+mn-lt"/>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latin typeface="+mn-lt"/>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AEF59-F28E-467C-9EA3-92D1CFAD475A}" type="slidenum">
              <a:rPr lang="en-US" smtClean="0"/>
              <a:pPr/>
              <a:t>‹#›</a:t>
            </a:fld>
            <a:endParaRPr lang="en-US">
              <a:latin typeface="+mn-lt"/>
            </a:endParaRPr>
          </a:p>
        </p:txBody>
      </p:sp>
    </p:spTree>
    <p:extLst>
      <p:ext uri="{BB962C8B-B14F-4D97-AF65-F5344CB8AC3E}">
        <p14:creationId xmlns:p14="http://schemas.microsoft.com/office/powerpoint/2010/main" val="3642152273"/>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hyperlink" Target="https://brand.wsu.edu/colors/" TargetMode="External"/><Relationship Id="rId21" Type="http://schemas.openxmlformats.org/officeDocument/2006/relationships/image" Target="../media/image17.png"/><Relationship Id="rId7" Type="http://schemas.openxmlformats.org/officeDocument/2006/relationships/image" Target="../media/image3.png"/><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hyperlink" Target="https://brand.wsu.edu/typography/" TargetMode="Externa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7.png"/><Relationship Id="rId24" Type="http://schemas.openxmlformats.org/officeDocument/2006/relationships/image" Target="../media/image20.jpeg"/><Relationship Id="rId5" Type="http://schemas.openxmlformats.org/officeDocument/2006/relationships/image" Target="../media/image1.png"/><Relationship Id="rId15" Type="http://schemas.openxmlformats.org/officeDocument/2006/relationships/image" Target="../media/image11.png"/><Relationship Id="rId23" Type="http://schemas.openxmlformats.org/officeDocument/2006/relationships/image" Target="../media/image19.png"/><Relationship Id="rId10" Type="http://schemas.openxmlformats.org/officeDocument/2006/relationships/image" Target="../media/image6.png"/><Relationship Id="rId19" Type="http://schemas.openxmlformats.org/officeDocument/2006/relationships/image" Target="../media/image15.png"/><Relationship Id="rId4" Type="http://schemas.openxmlformats.org/officeDocument/2006/relationships/hyperlink" Target="https://mastergardener.wsu.edu/resources/for-master-gardeners/#marketing" TargetMode="External"/><Relationship Id="rId9" Type="http://schemas.openxmlformats.org/officeDocument/2006/relationships/image" Target="../media/image5.png"/><Relationship Id="rId14" Type="http://schemas.openxmlformats.org/officeDocument/2006/relationships/image" Target="../media/image10.png"/><Relationship Id="rId22" Type="http://schemas.openxmlformats.org/officeDocument/2006/relationships/image" Target="../media/image18.png"/></Relationships>
</file>

<file path=ppt/slides/_rels/slide10.xml.rels><?xml version="1.0" encoding="UTF-8" standalone="yes"?>
<Relationships xmlns="http://schemas.openxmlformats.org/package/2006/relationships"><Relationship Id="rId8" Type="http://schemas.openxmlformats.org/officeDocument/2006/relationships/image" Target="../media/image35.gif"/><Relationship Id="rId3" Type="http://schemas.openxmlformats.org/officeDocument/2006/relationships/image" Target="../media/image43.png"/><Relationship Id="rId7"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42.png"/><Relationship Id="rId4" Type="http://schemas.openxmlformats.org/officeDocument/2006/relationships/image" Target="../media/image46.png"/><Relationship Id="rId9" Type="http://schemas.openxmlformats.org/officeDocument/2006/relationships/image" Target="../media/image47.jpeg"/></Relationships>
</file>

<file path=ppt/slides/_rels/slide11.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image" Target="../media/image27.png"/><Relationship Id="rId7"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www.facebook.com/WSUMGProgram" TargetMode="External"/><Relationship Id="rId5" Type="http://schemas.openxmlformats.org/officeDocument/2006/relationships/hyperlink" Target="http://inhttp:/mastergardener.wsu.edu/" TargetMode="External"/><Relationship Id="rId4" Type="http://schemas.openxmlformats.org/officeDocument/2006/relationships/image" Target="../media/image25.png"/><Relationship Id="rId9" Type="http://schemas.openxmlformats.org/officeDocument/2006/relationships/image" Target="../media/image49.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image" Target="../media/image21.emf"/><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emf"/><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hyperlink" Target="https://extension.wsu.edu/about-extension/extension-is-for-everyone/"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9.gif"/><Relationship Id="rId5" Type="http://schemas.openxmlformats.org/officeDocument/2006/relationships/image" Target="../media/image28.jpe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35.gif"/><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jpeg"/><Relationship Id="rId9"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26.gi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gif"/><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9.gif"/><Relationship Id="rId5" Type="http://schemas.openxmlformats.org/officeDocument/2006/relationships/image" Target="../media/image25.pn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3.png"/><Relationship Id="rId7" Type="http://schemas.openxmlformats.org/officeDocument/2006/relationships/image" Target="../media/image35.gi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25.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49">
            <a:extLst>
              <a:ext uri="{FF2B5EF4-FFF2-40B4-BE49-F238E27FC236}">
                <a16:creationId xmlns:a16="http://schemas.microsoft.com/office/drawing/2014/main" id="{1EAF2EE5-CE8B-A1EF-4A63-4033A36C05DD}"/>
              </a:ext>
            </a:extLst>
          </p:cNvPr>
          <p:cNvSpPr txBox="1">
            <a:spLocks noGrp="1"/>
          </p:cNvSpPr>
          <p:nvPr>
            <p:ph type="title" idx="4294967295"/>
          </p:nvPr>
        </p:nvSpPr>
        <p:spPr>
          <a:xfrm>
            <a:off x="327646" y="74873"/>
            <a:ext cx="5294221"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A60F2D"/>
                </a:solidFill>
                <a:effectLst/>
                <a:uLnTx/>
                <a:uFillTx/>
                <a:latin typeface="Arial" panose="020B0604020202020204"/>
                <a:ea typeface="+mn-ea"/>
                <a:cs typeface="+mn-cs"/>
              </a:rPr>
              <a:t>RESOURCES FOR YOUR SLIDE SHOW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A60F2D"/>
                </a:solidFill>
                <a:effectLst/>
                <a:uLnTx/>
                <a:uFillTx/>
                <a:latin typeface="Arial" panose="020B0604020202020204"/>
                <a:ea typeface="+mn-ea"/>
                <a:cs typeface="+mn-cs"/>
              </a:rPr>
              <a:t>Delete the first two resource slides when your document is finished.</a:t>
            </a:r>
            <a:endParaRPr kumimoji="0" lang="en-US" sz="1800" b="1" i="0" u="none" strike="noStrike" kern="1200" cap="none" spc="0" normalizeH="0" baseline="0" noProof="0" dirty="0">
              <a:ln>
                <a:noFill/>
              </a:ln>
              <a:solidFill>
                <a:srgbClr val="A60F2D"/>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0BB01354-8012-15DA-9149-D908817236AD}"/>
              </a:ext>
            </a:extLst>
          </p:cNvPr>
          <p:cNvSpPr txBox="1"/>
          <p:nvPr/>
        </p:nvSpPr>
        <p:spPr>
          <a:xfrm>
            <a:off x="402126" y="546590"/>
            <a:ext cx="291118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Typography</a:t>
            </a:r>
          </a:p>
        </p:txBody>
      </p:sp>
      <p:sp>
        <p:nvSpPr>
          <p:cNvPr id="4" name="TextBox 3">
            <a:extLst>
              <a:ext uri="{FF2B5EF4-FFF2-40B4-BE49-F238E27FC236}">
                <a16:creationId xmlns:a16="http://schemas.microsoft.com/office/drawing/2014/main" id="{3788932B-9B41-ABE2-6E2A-0BC65E6013F5}"/>
              </a:ext>
            </a:extLst>
          </p:cNvPr>
          <p:cNvSpPr txBox="1"/>
          <p:nvPr/>
        </p:nvSpPr>
        <p:spPr>
          <a:xfrm>
            <a:off x="402125" y="869495"/>
            <a:ext cx="10175575"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12529"/>
                </a:solidFill>
                <a:effectLst/>
                <a:uLnTx/>
                <a:uFillTx/>
                <a:latin typeface="Arial" panose="020B0604020202020204"/>
                <a:ea typeface="+mn-ea"/>
                <a:cs typeface="+mn-cs"/>
              </a:rPr>
              <a:t>To create a consistent look for a wide variety of communications, there are two main typefaces for print (Proxima Nova and </a:t>
            </a:r>
            <a:r>
              <a:rPr kumimoji="0" lang="en-US" sz="1200" b="0" i="0" u="none" strike="noStrike" kern="1200" cap="none" spc="0" normalizeH="0" baseline="0" noProof="0" dirty="0" err="1">
                <a:ln>
                  <a:noFill/>
                </a:ln>
                <a:solidFill>
                  <a:srgbClr val="212529"/>
                </a:solidFill>
                <a:effectLst/>
                <a:uLnTx/>
                <a:uFillTx/>
                <a:latin typeface="Arial" panose="020B0604020202020204"/>
                <a:ea typeface="+mn-ea"/>
                <a:cs typeface="+mn-cs"/>
              </a:rPr>
              <a:t>FreightBig</a:t>
            </a:r>
            <a:r>
              <a:rPr kumimoji="0" lang="en-US" sz="1200" b="0" i="0" u="none" strike="noStrike" kern="1200" cap="none" spc="0" normalizeH="0" baseline="0" noProof="0" dirty="0">
                <a:ln>
                  <a:noFill/>
                </a:ln>
                <a:solidFill>
                  <a:srgbClr val="212529"/>
                </a:solidFill>
                <a:effectLst/>
                <a:uLnTx/>
                <a:uFillTx/>
                <a:latin typeface="Arial" panose="020B0604020202020204"/>
                <a:ea typeface="+mn-ea"/>
                <a:cs typeface="+mn-cs"/>
              </a:rPr>
              <a:t> Pro) and one for web (Montserrat).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12529"/>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12529"/>
                </a:solidFill>
                <a:effectLst/>
                <a:uLnTx/>
                <a:uFillTx/>
                <a:latin typeface="Arial" panose="020B0604020202020204"/>
                <a:ea typeface="+mn-ea"/>
                <a:cs typeface="+mn-cs"/>
              </a:rPr>
              <a:t>If these are not available there are substitutes: Sans Serif: Corbel and Arial. Serif substitute is Baskerville Old Face.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12529"/>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12529"/>
                </a:solidFill>
                <a:effectLst/>
                <a:uLnTx/>
                <a:uFillTx/>
                <a:latin typeface="Arial" panose="020B0604020202020204"/>
                <a:ea typeface="+mn-ea"/>
                <a:cs typeface="+mn-cs"/>
              </a:rPr>
              <a:t>For the purpose of consistency between MAC and PC software, this PowerPoint uses Arial throughout the slides.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12529"/>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Please go to </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hlinkClick r:id="rId2"/>
              </a:rPr>
              <a:t>Typography – Washington State University</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 for more information.</a:t>
            </a:r>
          </a:p>
        </p:txBody>
      </p:sp>
      <p:sp>
        <p:nvSpPr>
          <p:cNvPr id="12" name="TextBox 11">
            <a:extLst>
              <a:ext uri="{FF2B5EF4-FFF2-40B4-BE49-F238E27FC236}">
                <a16:creationId xmlns:a16="http://schemas.microsoft.com/office/drawing/2014/main" id="{5FC03FF3-A2C1-DBDA-7E13-7326EF5A779D}"/>
              </a:ext>
            </a:extLst>
          </p:cNvPr>
          <p:cNvSpPr txBox="1"/>
          <p:nvPr/>
        </p:nvSpPr>
        <p:spPr>
          <a:xfrm>
            <a:off x="402125" y="2435325"/>
            <a:ext cx="291118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Colors</a:t>
            </a:r>
          </a:p>
        </p:txBody>
      </p:sp>
      <p:sp>
        <p:nvSpPr>
          <p:cNvPr id="47" name="TextBox 46">
            <a:extLst>
              <a:ext uri="{FF2B5EF4-FFF2-40B4-BE49-F238E27FC236}">
                <a16:creationId xmlns:a16="http://schemas.microsoft.com/office/drawing/2014/main" id="{B00A77C4-4BF0-69AE-C106-3830A4CFAF36}"/>
              </a:ext>
              <a:ext uri="{C183D7F6-B498-43B3-948B-1728B52AA6E4}">
                <adec:decorative xmlns:adec="http://schemas.microsoft.com/office/drawing/2017/decorative" val="0"/>
              </a:ext>
            </a:extLst>
          </p:cNvPr>
          <p:cNvSpPr txBox="1"/>
          <p:nvPr/>
        </p:nvSpPr>
        <p:spPr>
          <a:xfrm>
            <a:off x="402126" y="2718362"/>
            <a:ext cx="796205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WSU theme colors can be found at the top of the color picker.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For WSU color information and formulas go to </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hlinkClick r:id="rId3"/>
              </a:rPr>
              <a:t>Colors – Washington State University</a:t>
            </a: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0" name="Rectangle 39">
            <a:extLst>
              <a:ext uri="{FF2B5EF4-FFF2-40B4-BE49-F238E27FC236}">
                <a16:creationId xmlns:a16="http://schemas.microsoft.com/office/drawing/2014/main" id="{48146229-5D35-6BE4-2A32-8268BF2F2239}"/>
              </a:ext>
              <a:ext uri="{C183D7F6-B498-43B3-948B-1728B52AA6E4}">
                <adec:decorative xmlns:adec="http://schemas.microsoft.com/office/drawing/2017/decorative" val="1"/>
              </a:ext>
            </a:extLst>
          </p:cNvPr>
          <p:cNvSpPr/>
          <p:nvPr/>
        </p:nvSpPr>
        <p:spPr>
          <a:xfrm>
            <a:off x="327646" y="4693320"/>
            <a:ext cx="9508602" cy="1401680"/>
          </a:xfrm>
          <a:prstGeom prst="rect">
            <a:avLst/>
          </a:prstGeom>
          <a:solidFill>
            <a:schemeClr val="tx1">
              <a:lumMod val="85000"/>
              <a:lumOff val="15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6B35A6A3-EB99-7E4B-9AFC-FEB7A226D13E}"/>
              </a:ext>
            </a:extLst>
          </p:cNvPr>
          <p:cNvSpPr>
            <a:spLocks/>
          </p:cNvSpPr>
          <p:nvPr/>
        </p:nvSpPr>
        <p:spPr>
          <a:xfrm>
            <a:off x="398429" y="3264521"/>
            <a:ext cx="3688769" cy="3119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lnSpcReduction="1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anose="020B0604020202020204"/>
                <a:ea typeface="+mn-ea"/>
                <a:cs typeface="+mn-cs"/>
              </a:rPr>
              <a:t>Priority icons </a:t>
            </a:r>
            <a: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t>for light backgrounds.</a:t>
            </a: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DDE1CC0D-82EA-58BA-57E5-5CDBA0A16FDA}"/>
              </a:ext>
            </a:extLst>
          </p:cNvPr>
          <p:cNvSpPr txBox="1"/>
          <p:nvPr/>
        </p:nvSpPr>
        <p:spPr>
          <a:xfrm>
            <a:off x="242657" y="4725710"/>
            <a:ext cx="3925844"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rPr>
              <a:t>Priority icons for dark backgrounds</a:t>
            </a:r>
          </a:p>
        </p:txBody>
      </p:sp>
      <p:sp>
        <p:nvSpPr>
          <p:cNvPr id="18" name="TextBox 17">
            <a:extLst>
              <a:ext uri="{FF2B5EF4-FFF2-40B4-BE49-F238E27FC236}">
                <a16:creationId xmlns:a16="http://schemas.microsoft.com/office/drawing/2014/main" id="{1DFEF858-8D50-29F9-FFFC-DCAC9234DBAC}"/>
              </a:ext>
            </a:extLst>
          </p:cNvPr>
          <p:cNvSpPr txBox="1"/>
          <p:nvPr/>
        </p:nvSpPr>
        <p:spPr>
          <a:xfrm>
            <a:off x="242657" y="6173952"/>
            <a:ext cx="1196811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Find Program Priority icons at </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hlinkClick r:id="rId4"/>
              </a:rPr>
              <a:t>For Master Gardeners | Master Gardener Program | Washington State University</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ACEDE145-97E1-F5F2-12D1-05DFA40D28CB}"/>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07521" y="3618405"/>
            <a:ext cx="826428" cy="914400"/>
          </a:xfrm>
          <a:prstGeom prst="rect">
            <a:avLst/>
          </a:prstGeom>
        </p:spPr>
      </p:pic>
      <p:pic>
        <p:nvPicPr>
          <p:cNvPr id="11" name="Picture 10">
            <a:extLst>
              <a:ext uri="{FF2B5EF4-FFF2-40B4-BE49-F238E27FC236}">
                <a16:creationId xmlns:a16="http://schemas.microsoft.com/office/drawing/2014/main" id="{9F63093D-0DD1-D075-0DB8-413D30C71502}"/>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446109" y="3618405"/>
            <a:ext cx="945280" cy="914400"/>
          </a:xfrm>
          <a:prstGeom prst="rect">
            <a:avLst/>
          </a:prstGeom>
        </p:spPr>
      </p:pic>
      <p:pic>
        <p:nvPicPr>
          <p:cNvPr id="15" name="Picture 14">
            <a:extLst>
              <a:ext uri="{FF2B5EF4-FFF2-40B4-BE49-F238E27FC236}">
                <a16:creationId xmlns:a16="http://schemas.microsoft.com/office/drawing/2014/main" id="{B806A7CC-E051-0257-95E2-F38FDDC5FD50}"/>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2503549" y="3618405"/>
            <a:ext cx="801955" cy="914400"/>
          </a:xfrm>
          <a:prstGeom prst="rect">
            <a:avLst/>
          </a:prstGeom>
        </p:spPr>
      </p:pic>
      <p:pic>
        <p:nvPicPr>
          <p:cNvPr id="39" name="Picture 38">
            <a:extLst>
              <a:ext uri="{FF2B5EF4-FFF2-40B4-BE49-F238E27FC236}">
                <a16:creationId xmlns:a16="http://schemas.microsoft.com/office/drawing/2014/main" id="{E3F4143E-8E24-3033-A255-3549906BA588}"/>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3417664" y="3618405"/>
            <a:ext cx="1028431" cy="914400"/>
          </a:xfrm>
          <a:prstGeom prst="rect">
            <a:avLst/>
          </a:prstGeom>
        </p:spPr>
      </p:pic>
      <p:pic>
        <p:nvPicPr>
          <p:cNvPr id="27" name="Picture 26">
            <a:extLst>
              <a:ext uri="{FF2B5EF4-FFF2-40B4-BE49-F238E27FC236}">
                <a16:creationId xmlns:a16="http://schemas.microsoft.com/office/drawing/2014/main" id="{4FE593D1-0FE0-0D63-E642-C717047B2792}"/>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558255" y="3618405"/>
            <a:ext cx="816620" cy="914400"/>
          </a:xfrm>
          <a:prstGeom prst="rect">
            <a:avLst/>
          </a:prstGeom>
        </p:spPr>
      </p:pic>
      <p:pic>
        <p:nvPicPr>
          <p:cNvPr id="21" name="Picture 20">
            <a:extLst>
              <a:ext uri="{FF2B5EF4-FFF2-40B4-BE49-F238E27FC236}">
                <a16:creationId xmlns:a16="http://schemas.microsoft.com/office/drawing/2014/main" id="{CA91B98F-A04D-6207-6E96-4A1650DEFCEA}"/>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5487035" y="3618405"/>
            <a:ext cx="1013750" cy="914400"/>
          </a:xfrm>
          <a:prstGeom prst="rect">
            <a:avLst/>
          </a:prstGeom>
        </p:spPr>
      </p:pic>
      <p:pic>
        <p:nvPicPr>
          <p:cNvPr id="35" name="Picture 34">
            <a:extLst>
              <a:ext uri="{FF2B5EF4-FFF2-40B4-BE49-F238E27FC236}">
                <a16:creationId xmlns:a16="http://schemas.microsoft.com/office/drawing/2014/main" id="{BD0A0C37-5631-F0EE-D23A-8C228A54F99E}"/>
              </a:ext>
              <a:ext uri="{C183D7F6-B498-43B3-948B-1728B52AA6E4}">
                <adec:decorative xmlns:adec="http://schemas.microsoft.com/office/drawing/2017/decorative" val="1"/>
              </a:ext>
            </a:extLst>
          </p:cNvPr>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6612945" y="3618405"/>
            <a:ext cx="1023090" cy="914400"/>
          </a:xfrm>
          <a:prstGeom prst="rect">
            <a:avLst/>
          </a:prstGeom>
        </p:spPr>
      </p:pic>
      <p:pic>
        <p:nvPicPr>
          <p:cNvPr id="31" name="Picture 30">
            <a:extLst>
              <a:ext uri="{FF2B5EF4-FFF2-40B4-BE49-F238E27FC236}">
                <a16:creationId xmlns:a16="http://schemas.microsoft.com/office/drawing/2014/main" id="{19E60460-F752-3D88-D687-65C59921E40D}"/>
              </a:ext>
              <a:ext uri="{C183D7F6-B498-43B3-948B-1728B52AA6E4}">
                <adec:decorative xmlns:adec="http://schemas.microsoft.com/office/drawing/2017/decorative" val="1"/>
              </a:ext>
            </a:extLst>
          </p:cNvPr>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7748195" y="3618405"/>
            <a:ext cx="806920" cy="914400"/>
          </a:xfrm>
          <a:prstGeom prst="rect">
            <a:avLst/>
          </a:prstGeom>
        </p:spPr>
      </p:pic>
      <p:pic>
        <p:nvPicPr>
          <p:cNvPr id="19" name="Picture 18">
            <a:extLst>
              <a:ext uri="{FF2B5EF4-FFF2-40B4-BE49-F238E27FC236}">
                <a16:creationId xmlns:a16="http://schemas.microsoft.com/office/drawing/2014/main" id="{91477F1E-2031-913E-02F0-265124929334}"/>
              </a:ext>
              <a:ext uri="{C183D7F6-B498-43B3-948B-1728B52AA6E4}">
                <adec:decorative xmlns:adec="http://schemas.microsoft.com/office/drawing/2017/decorative" val="1"/>
              </a:ext>
            </a:extLst>
          </p:cNvPr>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8667273" y="3618405"/>
            <a:ext cx="925460" cy="914400"/>
          </a:xfrm>
          <a:prstGeom prst="rect">
            <a:avLst/>
          </a:prstGeom>
        </p:spPr>
      </p:pic>
      <p:pic>
        <p:nvPicPr>
          <p:cNvPr id="44" name="Picture 43">
            <a:extLst>
              <a:ext uri="{FF2B5EF4-FFF2-40B4-BE49-F238E27FC236}">
                <a16:creationId xmlns:a16="http://schemas.microsoft.com/office/drawing/2014/main" id="{677D6F9F-E4C2-6233-3872-E180CBAF98A5}"/>
              </a:ext>
              <a:ext uri="{C183D7F6-B498-43B3-948B-1728B52AA6E4}">
                <adec:decorative xmlns:adec="http://schemas.microsoft.com/office/drawing/2017/decorative" val="1"/>
              </a:ext>
            </a:extLst>
          </p:cNvPr>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10951303" y="238398"/>
            <a:ext cx="998040" cy="5483733"/>
          </a:xfrm>
          <a:prstGeom prst="rect">
            <a:avLst/>
          </a:prstGeom>
        </p:spPr>
      </p:pic>
      <p:pic>
        <p:nvPicPr>
          <p:cNvPr id="5" name="Picture 4">
            <a:extLst>
              <a:ext uri="{FF2B5EF4-FFF2-40B4-BE49-F238E27FC236}">
                <a16:creationId xmlns:a16="http://schemas.microsoft.com/office/drawing/2014/main" id="{70053790-3E3A-3BE8-460C-D3C2783309FB}"/>
              </a:ext>
              <a:ext uri="{C183D7F6-B498-43B3-948B-1728B52AA6E4}">
                <adec:decorative xmlns:adec="http://schemas.microsoft.com/office/drawing/2017/decorative" val="1"/>
              </a:ext>
            </a:extLst>
          </p:cNvPr>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507521" y="5062374"/>
            <a:ext cx="839640" cy="914400"/>
          </a:xfrm>
          <a:prstGeom prst="rect">
            <a:avLst/>
          </a:prstGeom>
        </p:spPr>
      </p:pic>
      <p:pic>
        <p:nvPicPr>
          <p:cNvPr id="9" name="Picture 8">
            <a:extLst>
              <a:ext uri="{FF2B5EF4-FFF2-40B4-BE49-F238E27FC236}">
                <a16:creationId xmlns:a16="http://schemas.microsoft.com/office/drawing/2014/main" id="{E618453B-4FAA-48E4-F797-126E87AE900C}"/>
              </a:ext>
              <a:ext uri="{C183D7F6-B498-43B3-948B-1728B52AA6E4}">
                <adec:decorative xmlns:adec="http://schemas.microsoft.com/office/drawing/2017/decorative" val="1"/>
              </a:ext>
            </a:extLst>
          </p:cNvPr>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1449230" y="5062374"/>
            <a:ext cx="945590" cy="914400"/>
          </a:xfrm>
          <a:prstGeom prst="rect">
            <a:avLst/>
          </a:prstGeom>
        </p:spPr>
      </p:pic>
      <p:pic>
        <p:nvPicPr>
          <p:cNvPr id="13" name="Picture 12">
            <a:extLst>
              <a:ext uri="{FF2B5EF4-FFF2-40B4-BE49-F238E27FC236}">
                <a16:creationId xmlns:a16="http://schemas.microsoft.com/office/drawing/2014/main" id="{5EE7C318-47A4-696C-2B56-9B685A61E410}"/>
              </a:ext>
              <a:ext uri="{C183D7F6-B498-43B3-948B-1728B52AA6E4}">
                <adec:decorative xmlns:adec="http://schemas.microsoft.com/office/drawing/2017/decorative" val="1"/>
              </a:ext>
            </a:extLst>
          </p:cNvPr>
          <p:cNvPicPr>
            <a:picLocks noChangeAspect="1"/>
          </p:cNvPicPr>
          <p:nvPr/>
        </p:nvPicPr>
        <p:blipFill>
          <a:blip r:embed="rId17" cstate="screen">
            <a:extLst>
              <a:ext uri="{28A0092B-C50C-407E-A947-70E740481C1C}">
                <a14:useLocalDpi xmlns:a14="http://schemas.microsoft.com/office/drawing/2010/main" val="0"/>
              </a:ext>
            </a:extLst>
          </a:blip>
          <a:stretch>
            <a:fillRect/>
          </a:stretch>
        </p:blipFill>
        <p:spPr>
          <a:xfrm>
            <a:off x="2496889" y="5062374"/>
            <a:ext cx="804270" cy="914400"/>
          </a:xfrm>
          <a:prstGeom prst="rect">
            <a:avLst/>
          </a:prstGeom>
        </p:spPr>
      </p:pic>
      <p:pic>
        <p:nvPicPr>
          <p:cNvPr id="37" name="Picture 36">
            <a:extLst>
              <a:ext uri="{FF2B5EF4-FFF2-40B4-BE49-F238E27FC236}">
                <a16:creationId xmlns:a16="http://schemas.microsoft.com/office/drawing/2014/main" id="{1225D25D-1904-F61E-BEC2-5319D3883887}"/>
              </a:ext>
              <a:ext uri="{C183D7F6-B498-43B3-948B-1728B52AA6E4}">
                <adec:decorative xmlns:adec="http://schemas.microsoft.com/office/drawing/2017/decorative" val="1"/>
              </a:ext>
            </a:extLst>
          </p:cNvPr>
          <p:cNvPicPr>
            <a:picLocks noChangeAspect="1"/>
          </p:cNvPicPr>
          <p:nvPr/>
        </p:nvPicPr>
        <p:blipFill>
          <a:blip r:embed="rId18" cstate="screen">
            <a:extLst>
              <a:ext uri="{28A0092B-C50C-407E-A947-70E740481C1C}">
                <a14:useLocalDpi xmlns:a14="http://schemas.microsoft.com/office/drawing/2010/main" val="0"/>
              </a:ext>
            </a:extLst>
          </a:blip>
          <a:stretch>
            <a:fillRect/>
          </a:stretch>
        </p:blipFill>
        <p:spPr>
          <a:xfrm>
            <a:off x="3403228" y="5062374"/>
            <a:ext cx="1029590" cy="914400"/>
          </a:xfrm>
          <a:prstGeom prst="rect">
            <a:avLst/>
          </a:prstGeom>
        </p:spPr>
      </p:pic>
      <p:pic>
        <p:nvPicPr>
          <p:cNvPr id="25" name="Picture 24">
            <a:extLst>
              <a:ext uri="{FF2B5EF4-FFF2-40B4-BE49-F238E27FC236}">
                <a16:creationId xmlns:a16="http://schemas.microsoft.com/office/drawing/2014/main" id="{430A91C4-1A31-60A5-84D9-EC1F371A1C95}"/>
              </a:ext>
              <a:ext uri="{C183D7F6-B498-43B3-948B-1728B52AA6E4}">
                <adec:decorative xmlns:adec="http://schemas.microsoft.com/office/drawing/2017/decorative" val="1"/>
              </a:ext>
            </a:extLst>
          </p:cNvPr>
          <p:cNvPicPr>
            <a:picLocks noChangeAspect="1"/>
          </p:cNvPicPr>
          <p:nvPr/>
        </p:nvPicPr>
        <p:blipFill>
          <a:blip r:embed="rId19" cstate="screen">
            <a:extLst>
              <a:ext uri="{28A0092B-C50C-407E-A947-70E740481C1C}">
                <a14:useLocalDpi xmlns:a14="http://schemas.microsoft.com/office/drawing/2010/main" val="0"/>
              </a:ext>
            </a:extLst>
          </a:blip>
          <a:stretch>
            <a:fillRect/>
          </a:stretch>
        </p:blipFill>
        <p:spPr>
          <a:xfrm>
            <a:off x="4534887" y="5062374"/>
            <a:ext cx="840490" cy="914400"/>
          </a:xfrm>
          <a:prstGeom prst="rect">
            <a:avLst/>
          </a:prstGeom>
        </p:spPr>
      </p:pic>
      <p:pic>
        <p:nvPicPr>
          <p:cNvPr id="23" name="Picture 22">
            <a:extLst>
              <a:ext uri="{FF2B5EF4-FFF2-40B4-BE49-F238E27FC236}">
                <a16:creationId xmlns:a16="http://schemas.microsoft.com/office/drawing/2014/main" id="{454C7887-1C10-F5FC-5744-080D12959366}"/>
              </a:ext>
              <a:ext uri="{C183D7F6-B498-43B3-948B-1728B52AA6E4}">
                <adec:decorative xmlns:adec="http://schemas.microsoft.com/office/drawing/2017/decorative" val="1"/>
              </a:ext>
            </a:extLst>
          </p:cNvPr>
          <p:cNvPicPr>
            <a:picLocks noChangeAspect="1"/>
          </p:cNvPicPr>
          <p:nvPr/>
        </p:nvPicPr>
        <p:blipFill>
          <a:blip r:embed="rId20" cstate="screen">
            <a:extLst>
              <a:ext uri="{28A0092B-C50C-407E-A947-70E740481C1C}">
                <a14:useLocalDpi xmlns:a14="http://schemas.microsoft.com/office/drawing/2010/main" val="0"/>
              </a:ext>
            </a:extLst>
          </a:blip>
          <a:stretch>
            <a:fillRect/>
          </a:stretch>
        </p:blipFill>
        <p:spPr>
          <a:xfrm>
            <a:off x="5477446" y="5062374"/>
            <a:ext cx="1028170" cy="914400"/>
          </a:xfrm>
          <a:prstGeom prst="rect">
            <a:avLst/>
          </a:prstGeom>
        </p:spPr>
      </p:pic>
      <p:pic>
        <p:nvPicPr>
          <p:cNvPr id="33" name="Picture 32">
            <a:extLst>
              <a:ext uri="{FF2B5EF4-FFF2-40B4-BE49-F238E27FC236}">
                <a16:creationId xmlns:a16="http://schemas.microsoft.com/office/drawing/2014/main" id="{289F47E8-06F5-32E5-8D72-A9571FEC6207}"/>
              </a:ext>
              <a:ext uri="{C183D7F6-B498-43B3-948B-1728B52AA6E4}">
                <adec:decorative xmlns:adec="http://schemas.microsoft.com/office/drawing/2017/decorative" val="1"/>
              </a:ext>
            </a:extLst>
          </p:cNvPr>
          <p:cNvPicPr>
            <a:picLocks noChangeAspect="1"/>
          </p:cNvPicPr>
          <p:nvPr/>
        </p:nvPicPr>
        <p:blipFill>
          <a:blip r:embed="rId21" cstate="screen">
            <a:extLst>
              <a:ext uri="{28A0092B-C50C-407E-A947-70E740481C1C}">
                <a14:useLocalDpi xmlns:a14="http://schemas.microsoft.com/office/drawing/2010/main" val="0"/>
              </a:ext>
            </a:extLst>
          </a:blip>
          <a:stretch>
            <a:fillRect/>
          </a:stretch>
        </p:blipFill>
        <p:spPr>
          <a:xfrm>
            <a:off x="6607685" y="5062374"/>
            <a:ext cx="1028170" cy="914400"/>
          </a:xfrm>
          <a:prstGeom prst="rect">
            <a:avLst/>
          </a:prstGeom>
        </p:spPr>
      </p:pic>
      <p:pic>
        <p:nvPicPr>
          <p:cNvPr id="29" name="Picture 28">
            <a:extLst>
              <a:ext uri="{FF2B5EF4-FFF2-40B4-BE49-F238E27FC236}">
                <a16:creationId xmlns:a16="http://schemas.microsoft.com/office/drawing/2014/main" id="{3956F353-9FB4-F1CE-EAAC-D72B1301D662}"/>
              </a:ext>
              <a:ext uri="{C183D7F6-B498-43B3-948B-1728B52AA6E4}">
                <adec:decorative xmlns:adec="http://schemas.microsoft.com/office/drawing/2017/decorative" val="1"/>
              </a:ext>
            </a:extLst>
          </p:cNvPr>
          <p:cNvPicPr>
            <a:picLocks noChangeAspect="1"/>
          </p:cNvPicPr>
          <p:nvPr/>
        </p:nvPicPr>
        <p:blipFill>
          <a:blip r:embed="rId22" cstate="screen">
            <a:extLst>
              <a:ext uri="{28A0092B-C50C-407E-A947-70E740481C1C}">
                <a14:useLocalDpi xmlns:a14="http://schemas.microsoft.com/office/drawing/2010/main" val="0"/>
              </a:ext>
            </a:extLst>
          </a:blip>
          <a:stretch>
            <a:fillRect/>
          </a:stretch>
        </p:blipFill>
        <p:spPr>
          <a:xfrm>
            <a:off x="7737924" y="5062374"/>
            <a:ext cx="840490" cy="914400"/>
          </a:xfrm>
          <a:prstGeom prst="rect">
            <a:avLst/>
          </a:prstGeom>
        </p:spPr>
      </p:pic>
      <p:pic>
        <p:nvPicPr>
          <p:cNvPr id="17" name="Picture 16">
            <a:extLst>
              <a:ext uri="{FF2B5EF4-FFF2-40B4-BE49-F238E27FC236}">
                <a16:creationId xmlns:a16="http://schemas.microsoft.com/office/drawing/2014/main" id="{55B0FCD0-E916-8401-96EF-92FDB68EF802}"/>
              </a:ext>
              <a:ext uri="{C183D7F6-B498-43B3-948B-1728B52AA6E4}">
                <adec:decorative xmlns:adec="http://schemas.microsoft.com/office/drawing/2017/decorative" val="1"/>
              </a:ext>
            </a:extLst>
          </p:cNvPr>
          <p:cNvPicPr>
            <a:picLocks noChangeAspect="1"/>
          </p:cNvPicPr>
          <p:nvPr/>
        </p:nvPicPr>
        <p:blipFill>
          <a:blip r:embed="rId23" cstate="screen">
            <a:extLst>
              <a:ext uri="{28A0092B-C50C-407E-A947-70E740481C1C}">
                <a14:useLocalDpi xmlns:a14="http://schemas.microsoft.com/office/drawing/2010/main" val="0"/>
              </a:ext>
            </a:extLst>
          </a:blip>
          <a:stretch>
            <a:fillRect/>
          </a:stretch>
        </p:blipFill>
        <p:spPr>
          <a:xfrm>
            <a:off x="8680485" y="5062374"/>
            <a:ext cx="927060" cy="914400"/>
          </a:xfrm>
          <a:prstGeom prst="rect">
            <a:avLst/>
          </a:prstGeom>
        </p:spPr>
      </p:pic>
      <p:pic>
        <p:nvPicPr>
          <p:cNvPr id="49" name="Picture 48">
            <a:extLst>
              <a:ext uri="{FF2B5EF4-FFF2-40B4-BE49-F238E27FC236}">
                <a16:creationId xmlns:a16="http://schemas.microsoft.com/office/drawing/2014/main" id="{F2EEC8EF-59E6-10FB-CF6E-870BBF013959}"/>
              </a:ext>
              <a:ext uri="{C183D7F6-B498-43B3-948B-1728B52AA6E4}">
                <adec:decorative xmlns:adec="http://schemas.microsoft.com/office/drawing/2017/decorative" val="1"/>
              </a:ext>
            </a:extLst>
          </p:cNvPr>
          <p:cNvPicPr>
            <a:picLocks noChangeAspect="1"/>
          </p:cNvPicPr>
          <p:nvPr/>
        </p:nvPicPr>
        <p:blipFill>
          <a:blip r:embed="rId24" cstate="screen">
            <a:extLst>
              <a:ext uri="{28A0092B-C50C-407E-A947-70E740481C1C}">
                <a14:useLocalDpi xmlns:a14="http://schemas.microsoft.com/office/drawing/2010/main" val="0"/>
              </a:ext>
            </a:extLst>
          </a:blip>
          <a:srcRect/>
          <a:stretch/>
        </p:blipFill>
        <p:spPr>
          <a:xfrm>
            <a:off x="8940438" y="1178170"/>
            <a:ext cx="1635993" cy="2086352"/>
          </a:xfrm>
          <a:prstGeom prst="rect">
            <a:avLst/>
          </a:prstGeom>
        </p:spPr>
      </p:pic>
      <p:sp>
        <p:nvSpPr>
          <p:cNvPr id="6" name="TextBox 5">
            <a:extLst>
              <a:ext uri="{FF2B5EF4-FFF2-40B4-BE49-F238E27FC236}">
                <a16:creationId xmlns:a16="http://schemas.microsoft.com/office/drawing/2014/main" id="{0D10708A-3B47-99C0-A7D4-98A60DE477CA}"/>
              </a:ext>
            </a:extLst>
          </p:cNvPr>
          <p:cNvSpPr txBox="1"/>
          <p:nvPr/>
        </p:nvSpPr>
        <p:spPr>
          <a:xfrm>
            <a:off x="233668" y="6464054"/>
            <a:ext cx="736871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A60F2D"/>
                </a:solidFill>
                <a:effectLst/>
                <a:highlight>
                  <a:srgbClr val="FFFF00"/>
                </a:highlight>
                <a:uLnTx/>
                <a:uFillTx/>
                <a:latin typeface="Arial" panose="020B0604020202020204"/>
                <a:ea typeface="+mn-ea"/>
                <a:cs typeface="+mn-cs"/>
              </a:rPr>
              <a:t>Delete this resource slide when your document is finished.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51794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9757"/>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1DDECF7-01EB-D042-AD66-4099B694EFAD}"/>
              </a:ext>
              <a:ext uri="{C183D7F6-B498-43B3-948B-1728B52AA6E4}">
                <adec:decorative xmlns:adec="http://schemas.microsoft.com/office/drawing/2017/decorative" val="1"/>
              </a:ext>
            </a:extLst>
          </p:cNvPr>
          <p:cNvSpPr/>
          <p:nvPr/>
        </p:nvSpPr>
        <p:spPr>
          <a:xfrm>
            <a:off x="896112" y="996696"/>
            <a:ext cx="7287768" cy="3370478"/>
          </a:xfrm>
          <a:prstGeom prst="rect">
            <a:avLst/>
          </a:prstGeom>
          <a:solidFill>
            <a:schemeClr val="bg1">
              <a:lumMod val="85000"/>
              <a:alpha val="5042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1580579"/>
            <a:ext cx="4882896" cy="737583"/>
          </a:xfrm>
        </p:spPr>
        <p:txBody>
          <a:bodyPr lIns="0" rIns="0">
            <a:noAutofit/>
          </a:bodyPr>
          <a:lstStyle/>
          <a:p>
            <a:pPr algn="l"/>
            <a:r>
              <a:rPr lang="en-US" sz="2800" b="0" i="0" dirty="0">
                <a:solidFill>
                  <a:srgbClr val="000000"/>
                </a:solidFill>
                <a:effectLst/>
              </a:rPr>
              <a:t>Thank you for attending today’s educational event!</a:t>
            </a:r>
            <a:endParaRPr lang="en-US" sz="2800" b="1" spc="-150" dirty="0">
              <a:solidFill>
                <a:schemeClr val="tx1">
                  <a:lumMod val="75000"/>
                  <a:lumOff val="25000"/>
                </a:schemeClr>
              </a:solidFill>
              <a:latin typeface="Corbel" panose="020B0503020204020204" pitchFamily="34" charset="0"/>
              <a:cs typeface="Calibri" panose="020F0502020204030204" pitchFamily="34" charset="0"/>
            </a:endParaRP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1371600" y="2989896"/>
            <a:ext cx="4882896" cy="2007846"/>
          </a:xfrm>
          <a:prstGeom prst="rect">
            <a:avLst/>
          </a:prstGeom>
        </p:spPr>
        <p:txBody>
          <a:bodyPr vert="horz" lIns="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2000" b="0" i="0" dirty="0">
                <a:solidFill>
                  <a:srgbClr val="000000"/>
                </a:solidFill>
                <a:effectLst/>
              </a:rPr>
              <a:t>Help us better serve your needs. Please tell us how we did by taking this short survey.</a:t>
            </a:r>
          </a:p>
          <a:p>
            <a:pPr algn="l">
              <a:lnSpc>
                <a:spcPct val="100000"/>
              </a:lnSpc>
            </a:pPr>
            <a:endParaRPr lang="en-US" sz="2000" dirty="0">
              <a:solidFill>
                <a:schemeClr val="tx1">
                  <a:lumMod val="65000"/>
                  <a:lumOff val="35000"/>
                </a:schemeClr>
              </a:solidFill>
              <a:latin typeface="Corbel" panose="020B0503020204020204" pitchFamily="34" charset="0"/>
            </a:endParaRPr>
          </a:p>
        </p:txBody>
      </p:sp>
      <p:pic>
        <p:nvPicPr>
          <p:cNvPr id="5" name="Picture 4" descr="QR Code to local food survey">
            <a:extLst>
              <a:ext uri="{FF2B5EF4-FFF2-40B4-BE49-F238E27FC236}">
                <a16:creationId xmlns:a16="http://schemas.microsoft.com/office/drawing/2014/main" id="{8079124D-F268-3BD9-D21C-0F14FB7797B4}"/>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6793" y="4367174"/>
            <a:ext cx="2053400" cy="2053400"/>
          </a:xfrm>
          <a:prstGeom prst="rect">
            <a:avLst/>
          </a:prstGeom>
        </p:spPr>
      </p:pic>
      <p:sp>
        <p:nvSpPr>
          <p:cNvPr id="3" name="TextBox 2">
            <a:extLst>
              <a:ext uri="{FF2B5EF4-FFF2-40B4-BE49-F238E27FC236}">
                <a16:creationId xmlns:a16="http://schemas.microsoft.com/office/drawing/2014/main" id="{0B029993-E001-D29C-D8C8-19BEE07610FD}"/>
              </a:ext>
            </a:extLst>
          </p:cNvPr>
          <p:cNvSpPr txBox="1"/>
          <p:nvPr/>
        </p:nvSpPr>
        <p:spPr>
          <a:xfrm>
            <a:off x="3691739" y="5140360"/>
            <a:ext cx="3138221" cy="400110"/>
          </a:xfrm>
          <a:prstGeom prst="rect">
            <a:avLst/>
          </a:prstGeom>
          <a:noFill/>
        </p:spPr>
        <p:txBody>
          <a:bodyPr wrap="square" rtlCol="0">
            <a:spAutoFit/>
          </a:bodyPr>
          <a:lstStyle/>
          <a:p>
            <a:r>
              <a:rPr lang="en-US" sz="2000" dirty="0"/>
              <a:t>https://bit.ly/LocalFood1</a:t>
            </a:r>
          </a:p>
        </p:txBody>
      </p:sp>
      <p:sp>
        <p:nvSpPr>
          <p:cNvPr id="8" name="Rectangle 7">
            <a:extLst>
              <a:ext uri="{FF2B5EF4-FFF2-40B4-BE49-F238E27FC236}">
                <a16:creationId xmlns:a16="http://schemas.microsoft.com/office/drawing/2014/main" id="{9A08752B-3956-1B49-A67C-A87B88B39B90}"/>
              </a:ext>
              <a:ext uri="{C183D7F6-B498-43B3-948B-1728B52AA6E4}">
                <adec:decorative xmlns:adec="http://schemas.microsoft.com/office/drawing/2017/decorative" val="1"/>
              </a:ext>
            </a:extLst>
          </p:cNvPr>
          <p:cNvSpPr/>
          <p:nvPr/>
        </p:nvSpPr>
        <p:spPr>
          <a:xfrm>
            <a:off x="1371600" y="2435095"/>
            <a:ext cx="365294" cy="45719"/>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 uri="{C183D7F6-B498-43B3-948B-1728B52AA6E4}">
                <adec:decorative xmlns:adec="http://schemas.microsoft.com/office/drawing/2017/decorative" val="1"/>
              </a:ext>
            </a:extLst>
          </p:cNvPr>
          <p:cNvSpPr/>
          <p:nvPr/>
        </p:nvSpPr>
        <p:spPr>
          <a:xfrm>
            <a:off x="0" y="6766560"/>
            <a:ext cx="12192000" cy="91440"/>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7" name="Rectangle 16">
            <a:extLst>
              <a:ext uri="{FF2B5EF4-FFF2-40B4-BE49-F238E27FC236}">
                <a16:creationId xmlns:a16="http://schemas.microsoft.com/office/drawing/2014/main" id="{70F7E6AC-97FC-6E49-9ACF-6E888FCD97C6}"/>
              </a:ext>
              <a:ext uri="{C183D7F6-B498-43B3-948B-1728B52AA6E4}">
                <adec:decorative xmlns:adec="http://schemas.microsoft.com/office/drawing/2017/decorative" val="1"/>
              </a:ext>
            </a:extLst>
          </p:cNvPr>
          <p:cNvSpPr/>
          <p:nvPr/>
        </p:nvSpPr>
        <p:spPr>
          <a:xfrm>
            <a:off x="896112" y="996696"/>
            <a:ext cx="7287768" cy="77836"/>
          </a:xfrm>
          <a:prstGeom prst="rect">
            <a:avLst/>
          </a:prstGeom>
          <a:blipFill>
            <a:blip r:embed="rId7">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1B269A0D-CA84-6A4E-A7B1-38A366A0CA43}"/>
              </a:ext>
              <a:ext uri="{C183D7F6-B498-43B3-948B-1728B52AA6E4}">
                <adec:decorative xmlns:adec="http://schemas.microsoft.com/office/drawing/2017/decorative" val="1"/>
              </a:ext>
            </a:extLst>
          </p:cNvPr>
          <p:cNvPicPr>
            <a:picLocks noChangeAspect="1"/>
          </p:cNvPicPr>
          <p:nvPr/>
        </p:nvPicPr>
        <p:blipFill>
          <a:blip r:embed="rId8" cstate="print">
            <a:alphaModFix amt="70000"/>
            <a:extLst>
              <a:ext uri="{28A0092B-C50C-407E-A947-70E740481C1C}">
                <a14:useLocalDpi xmlns:a14="http://schemas.microsoft.com/office/drawing/2010/main" val="0"/>
              </a:ext>
            </a:extLst>
          </a:blip>
          <a:stretch>
            <a:fillRect/>
          </a:stretch>
        </p:blipFill>
        <p:spPr>
          <a:xfrm>
            <a:off x="11319634" y="136186"/>
            <a:ext cx="729696" cy="729696"/>
          </a:xfrm>
          <a:prstGeom prst="rect">
            <a:avLst/>
          </a:prstGeom>
        </p:spPr>
      </p:pic>
      <p:pic>
        <p:nvPicPr>
          <p:cNvPr id="19" name="Picture 18" descr="A group of wheelbarrows with vegetables">
            <a:extLst>
              <a:ext uri="{FF2B5EF4-FFF2-40B4-BE49-F238E27FC236}">
                <a16:creationId xmlns:a16="http://schemas.microsoft.com/office/drawing/2014/main" id="{803579AD-FB02-164A-B92B-2CBBB20E71B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011506" y="3316920"/>
            <a:ext cx="3950208" cy="2100507"/>
          </a:xfrm>
          <a:prstGeom prst="rect">
            <a:avLst/>
          </a:prstGeom>
        </p:spPr>
      </p:pic>
      <p:sp>
        <p:nvSpPr>
          <p:cNvPr id="4" name="TextBox 3">
            <a:extLst>
              <a:ext uri="{FF2B5EF4-FFF2-40B4-BE49-F238E27FC236}">
                <a16:creationId xmlns:a16="http://schemas.microsoft.com/office/drawing/2014/main" id="{AFEDA04F-ADFF-5356-C5CC-38E848244D70}"/>
              </a:ext>
            </a:extLst>
          </p:cNvPr>
          <p:cNvSpPr txBox="1"/>
          <p:nvPr/>
        </p:nvSpPr>
        <p:spPr>
          <a:xfrm>
            <a:off x="7011506" y="5017317"/>
            <a:ext cx="3226003" cy="400110"/>
          </a:xfrm>
          <a:prstGeom prst="rect">
            <a:avLst/>
          </a:prstGeom>
          <a:noFill/>
        </p:spPr>
        <p:txBody>
          <a:bodyPr wrap="square" rtlCol="0">
            <a:spAutoFit/>
          </a:bodyPr>
          <a:lstStyle/>
          <a:p>
            <a:r>
              <a:rPr lang="en-US" sz="1000" dirty="0">
                <a:solidFill>
                  <a:schemeClr val="bg1">
                    <a:lumMod val="95000"/>
                  </a:schemeClr>
                </a:solidFill>
              </a:rPr>
              <a:t>Photo: WSU Extension Benton/Franklin County Master Gardener Program</a:t>
            </a:r>
          </a:p>
        </p:txBody>
      </p:sp>
    </p:spTree>
    <p:extLst>
      <p:ext uri="{BB962C8B-B14F-4D97-AF65-F5344CB8AC3E}">
        <p14:creationId xmlns:p14="http://schemas.microsoft.com/office/powerpoint/2010/main" val="3989745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5161A9-EEE9-FE43-8948-77B86A745351}"/>
              </a:ext>
              <a:ext uri="{C183D7F6-B498-43B3-948B-1728B52AA6E4}">
                <adec:decorative xmlns:adec="http://schemas.microsoft.com/office/drawing/2017/decorative" val="1"/>
              </a:ext>
            </a:extLst>
          </p:cNvPr>
          <p:cNvSpPr/>
          <p:nvPr/>
        </p:nvSpPr>
        <p:spPr>
          <a:xfrm>
            <a:off x="7838574" y="0"/>
            <a:ext cx="4353426" cy="6812281"/>
          </a:xfrm>
          <a:prstGeom prst="rect">
            <a:avLst/>
          </a:prstGeom>
          <a:blipFill>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78ABF79-F3EC-0246-9BED-3803B4F6241E}"/>
              </a:ext>
              <a:ext uri="{C183D7F6-B498-43B3-948B-1728B52AA6E4}">
                <adec:decorative xmlns:adec="http://schemas.microsoft.com/office/drawing/2017/decorative" val="1"/>
              </a:ext>
            </a:extLst>
          </p:cNvPr>
          <p:cNvSpPr/>
          <p:nvPr/>
        </p:nvSpPr>
        <p:spPr>
          <a:xfrm>
            <a:off x="0" y="6766560"/>
            <a:ext cx="12192000" cy="9144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5" name="Title 4">
            <a:extLst>
              <a:ext uri="{FF2B5EF4-FFF2-40B4-BE49-F238E27FC236}">
                <a16:creationId xmlns:a16="http://schemas.microsoft.com/office/drawing/2014/main" id="{27D0B2CB-1930-5C19-C13C-CB32533EEB1F}"/>
              </a:ext>
            </a:extLst>
          </p:cNvPr>
          <p:cNvSpPr>
            <a:spLocks noGrp="1"/>
          </p:cNvSpPr>
          <p:nvPr>
            <p:ph type="ctrTitle"/>
          </p:nvPr>
        </p:nvSpPr>
        <p:spPr>
          <a:xfrm>
            <a:off x="293017" y="397778"/>
            <a:ext cx="4323347" cy="1220449"/>
          </a:xfrm>
        </p:spPr>
        <p:txBody>
          <a:bodyPr/>
          <a:lstStyle/>
          <a:p>
            <a:r>
              <a:rPr lang="en-US" dirty="0"/>
              <a:t>Questions?</a:t>
            </a:r>
          </a:p>
        </p:txBody>
      </p:sp>
      <p:sp>
        <p:nvSpPr>
          <p:cNvPr id="14" name="Content Placeholder 2">
            <a:extLst>
              <a:ext uri="{FF2B5EF4-FFF2-40B4-BE49-F238E27FC236}">
                <a16:creationId xmlns:a16="http://schemas.microsoft.com/office/drawing/2014/main" id="{6D59E601-699A-C224-E2D8-CF1B94C89B60}"/>
              </a:ext>
            </a:extLst>
          </p:cNvPr>
          <p:cNvSpPr txBox="1">
            <a:spLocks/>
          </p:cNvSpPr>
          <p:nvPr/>
        </p:nvSpPr>
        <p:spPr>
          <a:xfrm>
            <a:off x="373075" y="2222267"/>
            <a:ext cx="7465499" cy="1824346"/>
          </a:xfrm>
          <a:prstGeom prst="rect">
            <a:avLst/>
          </a:prstGeom>
        </p:spPr>
        <p:txBody>
          <a:bodyPr lIns="91440" tIns="45720" rIns="91440" bIns="45720" anchor="t"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Font typeface="Arial" panose="020B0604020202020204" pitchFamily="34" charset="0"/>
              <a:buNone/>
            </a:pPr>
            <a:r>
              <a:rPr lang="en-US" dirty="0"/>
              <a:t>Insert Name</a:t>
            </a:r>
          </a:p>
          <a:p>
            <a:pPr indent="0">
              <a:buFont typeface="Arial" panose="020B0604020202020204" pitchFamily="34" charset="0"/>
              <a:buNone/>
            </a:pPr>
            <a:r>
              <a:rPr lang="en-US" dirty="0"/>
              <a:t>WSU Extension Master Gardener Volunteer</a:t>
            </a:r>
          </a:p>
          <a:p>
            <a:pPr indent="0">
              <a:buFont typeface="Arial" panose="020B0604020202020204" pitchFamily="34" charset="0"/>
              <a:buNone/>
            </a:pPr>
            <a:r>
              <a:rPr lang="en-US" dirty="0"/>
              <a:t>Contact info</a:t>
            </a:r>
          </a:p>
          <a:p>
            <a:pPr indent="0">
              <a:buFont typeface="Arial" panose="020B0604020202020204" pitchFamily="34" charset="0"/>
              <a:buNone/>
            </a:pPr>
            <a:r>
              <a:rPr lang="en-US" dirty="0">
                <a:hlinkClick r:id="rId5"/>
              </a:rPr>
              <a:t>http://mastergardener.wsu.edu/</a:t>
            </a:r>
            <a:endParaRPr lang="en-US" dirty="0">
              <a:cs typeface="Arial"/>
              <a:hlinkClick r:id="rId5"/>
            </a:endParaRPr>
          </a:p>
          <a:p>
            <a:pPr indent="0">
              <a:buFont typeface="Arial" panose="020B0604020202020204" pitchFamily="34" charset="0"/>
              <a:buNone/>
            </a:pPr>
            <a:r>
              <a:rPr lang="en-US" dirty="0">
                <a:hlinkClick r:id="rId6"/>
              </a:rPr>
              <a:t>https://www.facebook.com/WSUMGProgram</a:t>
            </a:r>
            <a:endParaRPr lang="en-US" dirty="0"/>
          </a:p>
          <a:p>
            <a:pPr indent="0">
              <a:buFont typeface="Arial" panose="020B0604020202020204" pitchFamily="34" charset="0"/>
              <a:buNone/>
            </a:pPr>
            <a:endParaRPr lang="en-US" dirty="0"/>
          </a:p>
        </p:txBody>
      </p:sp>
      <p:pic>
        <p:nvPicPr>
          <p:cNvPr id="4" name="Picture 3" descr="Shape">
            <a:extLst>
              <a:ext uri="{FF2B5EF4-FFF2-40B4-BE49-F238E27FC236}">
                <a16:creationId xmlns:a16="http://schemas.microsoft.com/office/drawing/2014/main" id="{F67014A3-83F5-1C95-AE45-18A2B0B1C56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684" y="0"/>
            <a:ext cx="12192000" cy="6858000"/>
          </a:xfrm>
          <a:prstGeom prst="rect">
            <a:avLst/>
          </a:prstGeom>
        </p:spPr>
      </p:pic>
      <p:pic>
        <p:nvPicPr>
          <p:cNvPr id="10" name="Picture 9">
            <a:extLst>
              <a:ext uri="{FF2B5EF4-FFF2-40B4-BE49-F238E27FC236}">
                <a16:creationId xmlns:a16="http://schemas.microsoft.com/office/drawing/2014/main" id="{C6F70240-9978-F14B-9E79-B425247C9A06}"/>
              </a:ext>
              <a:ext uri="{C183D7F6-B498-43B3-948B-1728B52AA6E4}">
                <adec:decorative xmlns:adec="http://schemas.microsoft.com/office/drawing/2017/decorative" val="1"/>
              </a:ext>
            </a:extLst>
          </p:cNvPr>
          <p:cNvPicPr>
            <a:picLocks noChangeAspect="1"/>
          </p:cNvPicPr>
          <p:nvPr/>
        </p:nvPicPr>
        <p:blipFill>
          <a:blip r:embed="rId8">
            <a:alphaModFix/>
            <a:grayscl/>
            <a:extLst>
              <a:ext uri="{28A0092B-C50C-407E-A947-70E740481C1C}">
                <a14:useLocalDpi xmlns:a14="http://schemas.microsoft.com/office/drawing/2010/main" val="0"/>
              </a:ext>
            </a:extLst>
          </a:blip>
          <a:stretch>
            <a:fillRect/>
          </a:stretch>
        </p:blipFill>
        <p:spPr>
          <a:xfrm>
            <a:off x="7907257" y="1190527"/>
            <a:ext cx="4216059" cy="4216059"/>
          </a:xfrm>
          <a:prstGeom prst="rect">
            <a:avLst/>
          </a:prstGeom>
        </p:spPr>
      </p:pic>
      <p:pic>
        <p:nvPicPr>
          <p:cNvPr id="8" name="Picture 7">
            <a:extLst>
              <a:ext uri="{FF2B5EF4-FFF2-40B4-BE49-F238E27FC236}">
                <a16:creationId xmlns:a16="http://schemas.microsoft.com/office/drawing/2014/main" id="{358830DB-74EE-98B8-808C-9CD618CB7DD9}"/>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3017" y="5768523"/>
            <a:ext cx="3507205" cy="691699"/>
          </a:xfrm>
          <a:prstGeom prst="rect">
            <a:avLst/>
          </a:prstGeom>
        </p:spPr>
      </p:pic>
    </p:spTree>
    <p:extLst>
      <p:ext uri="{BB962C8B-B14F-4D97-AF65-F5344CB8AC3E}">
        <p14:creationId xmlns:p14="http://schemas.microsoft.com/office/powerpoint/2010/main" val="570764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63FB0F-B97B-60A0-C43E-AFA9FC553B56}"/>
              </a:ext>
            </a:extLst>
          </p:cNvPr>
          <p:cNvSpPr txBox="1">
            <a:spLocks noGrp="1"/>
          </p:cNvSpPr>
          <p:nvPr>
            <p:ph type="title" idx="4294967295"/>
          </p:nvPr>
        </p:nvSpPr>
        <p:spPr>
          <a:xfrm>
            <a:off x="470554" y="175859"/>
            <a:ext cx="8078771"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highlight>
                  <a:srgbClr val="F3F3F3"/>
                </a:highlight>
                <a:uLnTx/>
                <a:uFillTx/>
                <a:latin typeface="+mn-lt"/>
                <a:ea typeface="+mn-ea"/>
                <a:cs typeface="+mn-cs"/>
              </a:rPr>
              <a:t>Reduce the file size of your PowerPoint presentations</a:t>
            </a:r>
            <a:endParaRPr kumimoji="0" lang="en-US"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3" name="Content Placeholder 2">
            <a:extLst>
              <a:ext uri="{FF2B5EF4-FFF2-40B4-BE49-F238E27FC236}">
                <a16:creationId xmlns:a16="http://schemas.microsoft.com/office/drawing/2014/main" id="{AE51910F-BCA4-AB42-9878-D73E0EDF5360}"/>
              </a:ext>
            </a:extLst>
          </p:cNvPr>
          <p:cNvSpPr>
            <a:spLocks noGrp="1"/>
          </p:cNvSpPr>
          <p:nvPr>
            <p:ph idx="1"/>
          </p:nvPr>
        </p:nvSpPr>
        <p:spPr>
          <a:xfrm>
            <a:off x="470554" y="708264"/>
            <a:ext cx="10515600" cy="5789211"/>
          </a:xfrm>
        </p:spPr>
        <p:txBody>
          <a:bodyPr>
            <a:normAutofit lnSpcReduction="10000"/>
          </a:bodyPr>
          <a:lstStyle/>
          <a:p>
            <a:pPr marL="0" indent="0" algn="l">
              <a:buNone/>
            </a:pPr>
            <a:r>
              <a:rPr lang="en-US" sz="1400" i="0" u="sng" dirty="0">
                <a:effectLst/>
                <a:highlight>
                  <a:srgbClr val="F3F3F3"/>
                </a:highlight>
              </a:rPr>
              <a:t>To reduce the file size of your PowerPoint presentations, you can follow these tips:</a:t>
            </a:r>
          </a:p>
          <a:p>
            <a:pPr algn="l">
              <a:buFont typeface="+mj-lt"/>
              <a:buAutoNum type="arabicPeriod"/>
            </a:pPr>
            <a:r>
              <a:rPr lang="en-US" sz="1400" b="1" i="0" dirty="0">
                <a:effectLst/>
                <a:highlight>
                  <a:srgbClr val="F3F3F3"/>
                </a:highlight>
              </a:rPr>
              <a:t>Compress Pictures</a:t>
            </a:r>
            <a:r>
              <a:rPr lang="en-US" sz="1400" b="0" i="0" dirty="0">
                <a:effectLst/>
                <a:highlight>
                  <a:srgbClr val="F3F3F3"/>
                </a:highlight>
              </a:rPr>
              <a:t>:</a:t>
            </a:r>
          </a:p>
          <a:p>
            <a:pPr marL="742950" lvl="1" indent="-285750" algn="l">
              <a:buFont typeface="+mj-lt"/>
              <a:buAutoNum type="arabicPeriod"/>
            </a:pPr>
            <a:r>
              <a:rPr lang="en-US" sz="1400" b="0" i="0" dirty="0">
                <a:effectLst/>
                <a:highlight>
                  <a:srgbClr val="F3F3F3"/>
                </a:highlight>
              </a:rPr>
              <a:t>Select a picture in your presentation.</a:t>
            </a:r>
          </a:p>
          <a:p>
            <a:pPr marL="742950" lvl="1" indent="-285750" algn="l">
              <a:buFont typeface="+mj-lt"/>
              <a:buAutoNum type="arabicPeriod"/>
            </a:pPr>
            <a:r>
              <a:rPr lang="en-US" sz="1400" b="0" i="0" dirty="0">
                <a:effectLst/>
                <a:highlight>
                  <a:srgbClr val="F3F3F3"/>
                </a:highlight>
              </a:rPr>
              <a:t>Go to the </a:t>
            </a:r>
            <a:r>
              <a:rPr lang="en-US" sz="1400" b="1" i="0" dirty="0">
                <a:effectLst/>
                <a:highlight>
                  <a:srgbClr val="F3F3F3"/>
                </a:highlight>
              </a:rPr>
              <a:t>Picture Format</a:t>
            </a:r>
            <a:r>
              <a:rPr lang="en-US" sz="1400" b="0" i="0" dirty="0">
                <a:effectLst/>
                <a:highlight>
                  <a:srgbClr val="F3F3F3"/>
                </a:highlight>
              </a:rPr>
              <a:t> tab.</a:t>
            </a:r>
          </a:p>
          <a:p>
            <a:pPr marL="742950" lvl="1" indent="-285750" algn="l">
              <a:buFont typeface="+mj-lt"/>
              <a:buAutoNum type="arabicPeriod"/>
            </a:pPr>
            <a:r>
              <a:rPr lang="en-US" sz="1400" b="0" i="0" dirty="0">
                <a:effectLst/>
                <a:highlight>
                  <a:srgbClr val="F3F3F3"/>
                </a:highlight>
              </a:rPr>
              <a:t>In the </a:t>
            </a:r>
            <a:r>
              <a:rPr lang="en-US" sz="1400" b="1" i="0" dirty="0">
                <a:effectLst/>
                <a:highlight>
                  <a:srgbClr val="F3F3F3"/>
                </a:highlight>
              </a:rPr>
              <a:t>Adjust</a:t>
            </a:r>
            <a:r>
              <a:rPr lang="en-US" sz="1400" b="0" i="0" dirty="0">
                <a:effectLst/>
                <a:highlight>
                  <a:srgbClr val="F3F3F3"/>
                </a:highlight>
              </a:rPr>
              <a:t> group, choose </a:t>
            </a:r>
            <a:r>
              <a:rPr lang="en-US" sz="1400" b="1" i="0" dirty="0">
                <a:effectLst/>
                <a:highlight>
                  <a:srgbClr val="F3F3F3"/>
                </a:highlight>
              </a:rPr>
              <a:t>Compress Pictures</a:t>
            </a:r>
            <a:r>
              <a:rPr lang="en-US" sz="1400" b="0" i="0" dirty="0">
                <a:effectLst/>
                <a:highlight>
                  <a:srgbClr val="F3F3F3"/>
                </a:highlight>
              </a:rPr>
              <a:t>.</a:t>
            </a:r>
          </a:p>
          <a:p>
            <a:pPr marL="742950" lvl="1" indent="-285750" algn="l">
              <a:buFont typeface="+mj-lt"/>
              <a:buAutoNum type="arabicPeriod"/>
            </a:pPr>
            <a:r>
              <a:rPr lang="en-US" sz="1400" b="0" i="0" dirty="0">
                <a:effectLst/>
                <a:highlight>
                  <a:srgbClr val="F3F3F3"/>
                </a:highlight>
              </a:rPr>
              <a:t>Under </a:t>
            </a:r>
            <a:r>
              <a:rPr lang="en-US" sz="1400" b="1" i="0" dirty="0">
                <a:effectLst/>
                <a:highlight>
                  <a:srgbClr val="F3F3F3"/>
                </a:highlight>
              </a:rPr>
              <a:t>Compression options</a:t>
            </a:r>
            <a:r>
              <a:rPr lang="en-US" sz="1400" b="0" i="0" dirty="0">
                <a:effectLst/>
                <a:highlight>
                  <a:srgbClr val="F3F3F3"/>
                </a:highlight>
              </a:rPr>
              <a:t>, consider:</a:t>
            </a:r>
          </a:p>
          <a:p>
            <a:pPr marL="1143000" lvl="2" indent="-228600" algn="l">
              <a:buFont typeface="+mj-lt"/>
              <a:buAutoNum type="arabicPeriod"/>
            </a:pPr>
            <a:r>
              <a:rPr lang="en-US" sz="1400" b="0" i="0" dirty="0">
                <a:effectLst/>
                <a:highlight>
                  <a:srgbClr val="F3F3F3"/>
                </a:highlight>
              </a:rPr>
              <a:t>Deselecting </a:t>
            </a:r>
            <a:r>
              <a:rPr lang="en-US" sz="1400" b="1" i="0" dirty="0">
                <a:effectLst/>
                <a:highlight>
                  <a:srgbClr val="F3F3F3"/>
                </a:highlight>
              </a:rPr>
              <a:t>Apply only to this picture</a:t>
            </a:r>
            <a:r>
              <a:rPr lang="en-US" sz="1400" b="0" i="0" dirty="0">
                <a:effectLst/>
                <a:highlight>
                  <a:srgbClr val="F3F3F3"/>
                </a:highlight>
              </a:rPr>
              <a:t> to apply changes to all pictures in the document.</a:t>
            </a:r>
          </a:p>
          <a:p>
            <a:pPr marL="1143000" lvl="2" indent="-228600" algn="l">
              <a:buFont typeface="+mj-lt"/>
              <a:buAutoNum type="arabicPeriod"/>
            </a:pPr>
            <a:r>
              <a:rPr lang="en-US" sz="1400" b="0" i="0" dirty="0">
                <a:effectLst/>
                <a:highlight>
                  <a:srgbClr val="F3F3F3"/>
                </a:highlight>
              </a:rPr>
              <a:t>Selecting </a:t>
            </a:r>
            <a:r>
              <a:rPr lang="en-US" sz="1400" b="1" i="0" dirty="0">
                <a:effectLst/>
                <a:highlight>
                  <a:srgbClr val="F3F3F3"/>
                </a:highlight>
              </a:rPr>
              <a:t>Delete cropped areas of pictures</a:t>
            </a:r>
            <a:r>
              <a:rPr lang="en-US" sz="1400" b="0" i="0" dirty="0">
                <a:effectLst/>
                <a:highlight>
                  <a:srgbClr val="F3F3F3"/>
                </a:highlight>
              </a:rPr>
              <a:t> (note that this is irreversible).</a:t>
            </a:r>
          </a:p>
          <a:p>
            <a:pPr marL="1143000" lvl="2" indent="-228600" algn="l">
              <a:buFont typeface="+mj-lt"/>
              <a:buAutoNum type="arabicPeriod"/>
            </a:pPr>
            <a:r>
              <a:rPr lang="en-US" sz="1400" b="0" i="0" dirty="0">
                <a:effectLst/>
                <a:highlight>
                  <a:srgbClr val="F3F3F3"/>
                </a:highlight>
              </a:rPr>
              <a:t>Choosing </a:t>
            </a:r>
            <a:r>
              <a:rPr lang="en-US" sz="1400" b="1" i="0" dirty="0">
                <a:effectLst/>
                <a:highlight>
                  <a:srgbClr val="F3F3F3"/>
                </a:highlight>
              </a:rPr>
              <a:t>Use default resolution</a:t>
            </a:r>
            <a:r>
              <a:rPr lang="en-US" sz="1400" b="0" i="0" dirty="0">
                <a:effectLst/>
                <a:highlight>
                  <a:srgbClr val="F3F3F3"/>
                </a:highlight>
              </a:rPr>
              <a:t>.</a:t>
            </a:r>
          </a:p>
          <a:p>
            <a:pPr algn="l">
              <a:buFont typeface="+mj-lt"/>
              <a:buAutoNum type="arabicPeriod"/>
            </a:pPr>
            <a:r>
              <a:rPr lang="en-US" sz="1400" b="1" i="0" dirty="0">
                <a:effectLst/>
                <a:highlight>
                  <a:srgbClr val="F3F3F3"/>
                </a:highlight>
              </a:rPr>
              <a:t>Delete Image Editing Data and Lower Default Resolution</a:t>
            </a:r>
            <a:r>
              <a:rPr lang="en-US" sz="1400" b="0" i="0" dirty="0">
                <a:effectLst/>
                <a:highlight>
                  <a:srgbClr val="F3F3F3"/>
                </a:highlight>
              </a:rPr>
              <a:t>:</a:t>
            </a:r>
          </a:p>
          <a:p>
            <a:pPr marL="742950" lvl="1" indent="-285750" algn="l">
              <a:buFont typeface="+mj-lt"/>
              <a:buAutoNum type="arabicPeriod"/>
            </a:pPr>
            <a:r>
              <a:rPr lang="en-US" sz="1400" b="0" i="0" dirty="0">
                <a:effectLst/>
                <a:highlight>
                  <a:srgbClr val="F3F3F3"/>
                </a:highlight>
              </a:rPr>
              <a:t>Go to </a:t>
            </a:r>
            <a:r>
              <a:rPr lang="en-US" sz="1400" b="1" i="0" dirty="0">
                <a:effectLst/>
                <a:highlight>
                  <a:srgbClr val="F3F3F3"/>
                </a:highlight>
              </a:rPr>
              <a:t>File &gt; Options &gt; Advanced</a:t>
            </a:r>
            <a:r>
              <a:rPr lang="en-US" sz="1400" b="0" i="0" dirty="0">
                <a:effectLst/>
                <a:highlight>
                  <a:srgbClr val="F3F3F3"/>
                </a:highlight>
              </a:rPr>
              <a:t>.</a:t>
            </a:r>
          </a:p>
          <a:p>
            <a:pPr marL="742950" lvl="1" indent="-285750" algn="l">
              <a:buFont typeface="+mj-lt"/>
              <a:buAutoNum type="arabicPeriod"/>
            </a:pPr>
            <a:r>
              <a:rPr lang="en-US" sz="1400" b="0" i="0" dirty="0">
                <a:effectLst/>
                <a:highlight>
                  <a:srgbClr val="F3F3F3"/>
                </a:highlight>
              </a:rPr>
              <a:t>Under </a:t>
            </a:r>
            <a:r>
              <a:rPr lang="en-US" sz="1400" b="1" i="0" dirty="0">
                <a:effectLst/>
                <a:highlight>
                  <a:srgbClr val="F3F3F3"/>
                </a:highlight>
              </a:rPr>
              <a:t>Image Size and Quality</a:t>
            </a:r>
            <a:r>
              <a:rPr lang="en-US" sz="1400" b="0" i="0" dirty="0">
                <a:effectLst/>
                <a:highlight>
                  <a:srgbClr val="F3F3F3"/>
                </a:highlight>
              </a:rPr>
              <a:t>, do the following:</a:t>
            </a:r>
          </a:p>
          <a:p>
            <a:pPr marL="1143000" lvl="2" indent="-228600" algn="l">
              <a:buFont typeface="+mj-lt"/>
              <a:buAutoNum type="arabicPeriod"/>
            </a:pPr>
            <a:r>
              <a:rPr lang="en-US" sz="1400" b="0" i="0" dirty="0">
                <a:effectLst/>
                <a:highlight>
                  <a:srgbClr val="F3F3F3"/>
                </a:highlight>
              </a:rPr>
              <a:t>Select </a:t>
            </a:r>
            <a:r>
              <a:rPr lang="en-US" sz="1400" b="1" i="0" dirty="0">
                <a:effectLst/>
                <a:highlight>
                  <a:srgbClr val="F3F3F3"/>
                </a:highlight>
              </a:rPr>
              <a:t>Discard editing data</a:t>
            </a:r>
            <a:r>
              <a:rPr lang="en-US" sz="1400" b="0" i="0" dirty="0">
                <a:effectLst/>
                <a:highlight>
                  <a:srgbClr val="F3F3F3"/>
                </a:highlight>
              </a:rPr>
              <a:t> (irreversible but reduces file size).</a:t>
            </a:r>
          </a:p>
          <a:p>
            <a:pPr marL="1143000" lvl="2" indent="-228600" algn="l">
              <a:buFont typeface="+mj-lt"/>
              <a:buAutoNum type="arabicPeriod"/>
            </a:pPr>
            <a:r>
              <a:rPr lang="en-US" sz="1400" b="0" i="0" dirty="0">
                <a:effectLst/>
                <a:highlight>
                  <a:srgbClr val="F3F3F3"/>
                </a:highlight>
              </a:rPr>
              <a:t>Ensure </a:t>
            </a:r>
            <a:r>
              <a:rPr lang="en-US" sz="1400" b="1" i="0" dirty="0">
                <a:effectLst/>
                <a:highlight>
                  <a:srgbClr val="F3F3F3"/>
                </a:highlight>
              </a:rPr>
              <a:t>Do not compress images in file</a:t>
            </a:r>
            <a:r>
              <a:rPr lang="en-US" sz="1400" b="0" i="0" dirty="0">
                <a:effectLst/>
                <a:highlight>
                  <a:srgbClr val="F3F3F3"/>
                </a:highlight>
              </a:rPr>
              <a:t> is not selected.</a:t>
            </a:r>
          </a:p>
          <a:p>
            <a:pPr marL="1143000" lvl="2" indent="-228600" algn="l">
              <a:buFont typeface="+mj-lt"/>
              <a:buAutoNum type="arabicPeriod"/>
            </a:pPr>
            <a:r>
              <a:rPr lang="en-US" sz="1400" b="0" i="0" dirty="0">
                <a:effectLst/>
                <a:highlight>
                  <a:srgbClr val="F3F3F3"/>
                </a:highlight>
              </a:rPr>
              <a:t>Choose a </a:t>
            </a:r>
            <a:r>
              <a:rPr lang="en-US" sz="1400" b="1" i="0" dirty="0">
                <a:effectLst/>
                <a:highlight>
                  <a:srgbClr val="F3F3F3"/>
                </a:highlight>
              </a:rPr>
              <a:t>default resolution</a:t>
            </a:r>
            <a:r>
              <a:rPr lang="en-US" sz="1400" b="0" i="0" dirty="0">
                <a:effectLst/>
                <a:highlight>
                  <a:srgbClr val="F3F3F3"/>
                </a:highlight>
              </a:rPr>
              <a:t> of 150ppi or lower.</a:t>
            </a:r>
          </a:p>
          <a:p>
            <a:pPr algn="l">
              <a:buFont typeface="+mj-lt"/>
              <a:buAutoNum type="arabicPeriod"/>
            </a:pPr>
            <a:r>
              <a:rPr lang="en-US" sz="1400" b="1" i="0" dirty="0">
                <a:effectLst/>
                <a:highlight>
                  <a:srgbClr val="F3F3F3"/>
                </a:highlight>
              </a:rPr>
              <a:t>Reduce the Character Set of Embedded Fonts</a:t>
            </a:r>
            <a:r>
              <a:rPr lang="en-US" sz="1400" b="0" i="0" dirty="0">
                <a:effectLst/>
                <a:highlight>
                  <a:srgbClr val="F3F3F3"/>
                </a:highlight>
              </a:rPr>
              <a:t>:</a:t>
            </a:r>
          </a:p>
          <a:p>
            <a:pPr marL="742950" lvl="1" indent="-285750" algn="l">
              <a:buFont typeface="+mj-lt"/>
              <a:buAutoNum type="arabicPeriod"/>
            </a:pPr>
            <a:r>
              <a:rPr lang="en-US" sz="1400" b="0" i="0" dirty="0">
                <a:effectLst/>
                <a:highlight>
                  <a:srgbClr val="F3F3F3"/>
                </a:highlight>
              </a:rPr>
              <a:t>To make your presentation more shareable with others who lack the same fonts, embed only characters used in the presentation.</a:t>
            </a:r>
          </a:p>
          <a:p>
            <a:pPr marL="742950" lvl="1" indent="-285750" algn="l">
              <a:buFont typeface="+mj-lt"/>
              <a:buAutoNum type="arabicPeriod"/>
            </a:pPr>
            <a:r>
              <a:rPr lang="en-US" sz="1400" b="0" i="0" dirty="0">
                <a:effectLst/>
                <a:highlight>
                  <a:srgbClr val="F3F3F3"/>
                </a:highlight>
              </a:rPr>
              <a:t>Go to </a:t>
            </a:r>
            <a:r>
              <a:rPr lang="en-US" sz="1400" b="1" i="0" dirty="0">
                <a:effectLst/>
                <a:highlight>
                  <a:srgbClr val="F3F3F3"/>
                </a:highlight>
              </a:rPr>
              <a:t>File &gt; Options &gt; Save</a:t>
            </a:r>
            <a:r>
              <a:rPr lang="en-US" sz="1400" b="0" i="0" dirty="0">
                <a:effectLst/>
                <a:highlight>
                  <a:srgbClr val="F3F3F3"/>
                </a:highlight>
              </a:rPr>
              <a:t>.</a:t>
            </a:r>
          </a:p>
          <a:p>
            <a:pPr marL="742950" lvl="1" indent="-285750" algn="l">
              <a:buFont typeface="+mj-lt"/>
              <a:buAutoNum type="arabicPeriod"/>
            </a:pPr>
            <a:r>
              <a:rPr lang="en-US" sz="1400" b="0" i="0" dirty="0">
                <a:effectLst/>
                <a:highlight>
                  <a:srgbClr val="F3F3F3"/>
                </a:highlight>
              </a:rPr>
              <a:t>Under </a:t>
            </a:r>
            <a:r>
              <a:rPr lang="en-US" sz="1400" b="1" i="0" dirty="0">
                <a:effectLst/>
                <a:highlight>
                  <a:srgbClr val="F3F3F3"/>
                </a:highlight>
              </a:rPr>
              <a:t>Preserve fidelity when sharing this presentation</a:t>
            </a:r>
            <a:r>
              <a:rPr lang="en-US" sz="1400" b="0" i="0" dirty="0">
                <a:effectLst/>
                <a:highlight>
                  <a:srgbClr val="F3F3F3"/>
                </a:highlight>
              </a:rPr>
              <a:t>, select </a:t>
            </a:r>
            <a:r>
              <a:rPr lang="en-US" sz="1400" b="1" i="0" dirty="0">
                <a:effectLst/>
                <a:highlight>
                  <a:srgbClr val="F3F3F3"/>
                </a:highlight>
              </a:rPr>
              <a:t>Embed fonts in the file</a:t>
            </a:r>
            <a:r>
              <a:rPr lang="en-US" sz="1400" b="0" i="0" dirty="0">
                <a:effectLst/>
                <a:highlight>
                  <a:srgbClr val="F3F3F3"/>
                </a:highlight>
              </a:rPr>
              <a:t>, and then </a:t>
            </a:r>
            <a:r>
              <a:rPr lang="en-US" sz="1400" b="1" i="0" dirty="0">
                <a:effectLst/>
                <a:highlight>
                  <a:srgbClr val="F3F3F3"/>
                </a:highlight>
              </a:rPr>
              <a:t>Embed only the characters used in the presentation</a:t>
            </a:r>
            <a:r>
              <a:rPr lang="en-US" sz="1400" b="0" i="0" dirty="0">
                <a:effectLst/>
                <a:highlight>
                  <a:srgbClr val="F3F3F3"/>
                </a:highlight>
              </a:rPr>
              <a:t>.</a:t>
            </a:r>
          </a:p>
          <a:p>
            <a:pPr marL="742950" lvl="1" indent="-285750" algn="l">
              <a:buFont typeface="+mj-lt"/>
              <a:buAutoNum type="arabicPeriod"/>
            </a:pPr>
            <a:endParaRPr lang="en-US" sz="1400" dirty="0">
              <a:highlight>
                <a:srgbClr val="F3F3F3"/>
              </a:highlight>
            </a:endParaRPr>
          </a:p>
          <a:p>
            <a:pPr marL="457200" lvl="1" indent="0">
              <a:buNone/>
            </a:pPr>
            <a:r>
              <a:rPr lang="en-US" sz="1800" b="1" dirty="0">
                <a:solidFill>
                  <a:schemeClr val="accent1"/>
                </a:solidFill>
                <a:highlight>
                  <a:srgbClr val="FFFF00"/>
                </a:highlight>
              </a:rPr>
              <a:t>Delete this resource slide when your document is finished.</a:t>
            </a:r>
          </a:p>
          <a:p>
            <a:pPr marL="457200" lvl="1" indent="0" algn="l">
              <a:buNone/>
            </a:pPr>
            <a:endParaRPr lang="en-US" sz="1400" b="0" i="0" dirty="0">
              <a:effectLst/>
              <a:highlight>
                <a:srgbClr val="F3F3F3"/>
              </a:highlight>
            </a:endParaRPr>
          </a:p>
          <a:p>
            <a:endParaRPr lang="en-US" sz="1400" dirty="0"/>
          </a:p>
        </p:txBody>
      </p:sp>
    </p:spTree>
    <p:extLst>
      <p:ext uri="{BB962C8B-B14F-4D97-AF65-F5344CB8AC3E}">
        <p14:creationId xmlns:p14="http://schemas.microsoft.com/office/powerpoint/2010/main" val="1699749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BC09C-5A90-FD2B-B1EF-D263970E72A9}"/>
              </a:ext>
            </a:extLst>
          </p:cNvPr>
          <p:cNvSpPr txBox="1">
            <a:spLocks noGrp="1"/>
          </p:cNvSpPr>
          <p:nvPr>
            <p:ph type="title" idx="4294967295"/>
          </p:nvPr>
        </p:nvSpPr>
        <p:spPr>
          <a:xfrm>
            <a:off x="952901" y="269507"/>
            <a:ext cx="8912994"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Step-by-Step Guide to Checking Accessibility in PowerPoint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E51910F-BCA4-AB42-9878-D73E0EDF5360}"/>
              </a:ext>
            </a:extLst>
          </p:cNvPr>
          <p:cNvSpPr>
            <a:spLocks noGrp="1"/>
          </p:cNvSpPr>
          <p:nvPr>
            <p:ph idx="1"/>
          </p:nvPr>
        </p:nvSpPr>
        <p:spPr>
          <a:xfrm>
            <a:off x="288435" y="742567"/>
            <a:ext cx="10997988" cy="5886784"/>
          </a:xfrm>
        </p:spPr>
        <p:txBody>
          <a:bodyPr>
            <a:noAutofit/>
          </a:bodyPr>
          <a:lstStyle/>
          <a:p>
            <a:pPr marL="342900" marR="0" lvl="0" indent="-342900">
              <a:lnSpc>
                <a:spcPct val="100000"/>
              </a:lnSpc>
              <a:spcBef>
                <a:spcPts val="0"/>
              </a:spcBef>
              <a:spcAft>
                <a:spcPts val="300"/>
              </a:spcAft>
              <a:buFont typeface="+mj-lt"/>
              <a:buAutoNum type="arabicPeriod"/>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Open Your Presentation</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a:t>
            </a:r>
          </a:p>
          <a:p>
            <a:pPr marL="742950" marR="0" lvl="1" indent="-285750">
              <a:lnSpc>
                <a:spcPct val="100000"/>
              </a:lnSpc>
              <a:spcBef>
                <a:spcPts val="0"/>
              </a:spcBef>
              <a:spcAft>
                <a:spcPts val="300"/>
              </a:spcAft>
              <a:buSzPts val="1000"/>
              <a:buFont typeface="Courier New" panose="02070309020205020404" pitchFamily="49" charset="0"/>
              <a:buChar char="o"/>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Launch PowerPoint and open the presentation you want to check.</a:t>
            </a:r>
          </a:p>
          <a:p>
            <a:pPr marL="342900" marR="0" lvl="0" indent="-342900">
              <a:lnSpc>
                <a:spcPct val="100000"/>
              </a:lnSpc>
              <a:spcBef>
                <a:spcPts val="0"/>
              </a:spcBef>
              <a:spcAft>
                <a:spcPts val="300"/>
              </a:spcAft>
              <a:buFont typeface="+mj-lt"/>
              <a:buAutoNum type="arabicPeriod"/>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Access the Review Tab</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a:t>
            </a:r>
          </a:p>
          <a:p>
            <a:pPr marL="742950" marR="0" lvl="1" indent="-285750">
              <a:lnSpc>
                <a:spcPct val="100000"/>
              </a:lnSpc>
              <a:spcBef>
                <a:spcPts val="0"/>
              </a:spcBef>
              <a:spcAft>
                <a:spcPts val="300"/>
              </a:spcAft>
              <a:buSzPts val="1000"/>
              <a:buFont typeface="Courier New" panose="02070309020205020404" pitchFamily="49" charset="0"/>
              <a:buChar char="o"/>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In the PowerPoint ribbon at the top of the window, click on the Review tab.</a:t>
            </a:r>
          </a:p>
          <a:p>
            <a:pPr marL="342900" marR="0" lvl="0" indent="-342900">
              <a:lnSpc>
                <a:spcPct val="100000"/>
              </a:lnSpc>
              <a:spcBef>
                <a:spcPts val="0"/>
              </a:spcBef>
              <a:spcAft>
                <a:spcPts val="300"/>
              </a:spcAft>
              <a:buFont typeface="+mj-lt"/>
              <a:buAutoNum type="arabicPeriod"/>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Start the Accessibility Checker</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a:t>
            </a:r>
          </a:p>
          <a:p>
            <a:pPr marL="742950" marR="0" lvl="1" indent="-285750">
              <a:lnSpc>
                <a:spcPct val="100000"/>
              </a:lnSpc>
              <a:spcBef>
                <a:spcPts val="0"/>
              </a:spcBef>
              <a:spcAft>
                <a:spcPts val="300"/>
              </a:spcAft>
              <a:buSzPts val="1000"/>
              <a:buFont typeface="Courier New" panose="02070309020205020404" pitchFamily="49" charset="0"/>
              <a:buChar char="o"/>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In the Review tab, look for the Check Accessibility button. It’s typically located in the Accessibility group.</a:t>
            </a:r>
          </a:p>
          <a:p>
            <a:pPr marL="342900" marR="0" lvl="0" indent="-342900">
              <a:lnSpc>
                <a:spcPct val="100000"/>
              </a:lnSpc>
              <a:spcBef>
                <a:spcPts val="0"/>
              </a:spcBef>
              <a:spcAft>
                <a:spcPts val="300"/>
              </a:spcAft>
              <a:buFont typeface="+mj-lt"/>
              <a:buAutoNum type="arabicPeriod"/>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View the Accessibility Checker Pane</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a:t>
            </a:r>
          </a:p>
          <a:p>
            <a:pPr marL="742950" marR="0" lvl="1" indent="-285750">
              <a:lnSpc>
                <a:spcPct val="100000"/>
              </a:lnSpc>
              <a:spcBef>
                <a:spcPts val="0"/>
              </a:spcBef>
              <a:spcAft>
                <a:spcPts val="300"/>
              </a:spcAft>
              <a:buSzPts val="1000"/>
              <a:buFont typeface="Courier New" panose="02070309020205020404" pitchFamily="49" charset="0"/>
              <a:buChar char="o"/>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Clicking Check Accessibility will open the Accessibility Checker pane on the right side of the PowerPoint window. This pane will list all issues found in the presentation.</a:t>
            </a:r>
          </a:p>
          <a:p>
            <a:pPr marL="342900" marR="0" lvl="0" indent="-342900">
              <a:lnSpc>
                <a:spcPct val="100000"/>
              </a:lnSpc>
              <a:spcBef>
                <a:spcPts val="0"/>
              </a:spcBef>
              <a:spcAft>
                <a:spcPts val="300"/>
              </a:spcAft>
              <a:buFont typeface="+mj-lt"/>
              <a:buAutoNum type="arabicPeriod"/>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Review Inspection Results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a:t>
            </a:r>
          </a:p>
          <a:p>
            <a:pPr marL="742950" marR="0" lvl="1" indent="-285750">
              <a:lnSpc>
                <a:spcPct val="100000"/>
              </a:lnSpc>
              <a:spcBef>
                <a:spcPts val="0"/>
              </a:spcBef>
              <a:spcAft>
                <a:spcPts val="300"/>
              </a:spcAft>
              <a:buSzPts val="1000"/>
              <a:buFont typeface="Courier New" panose="02070309020205020404" pitchFamily="49" charset="0"/>
              <a:buChar char="o"/>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The Accessibility Checker will categorize issues into three sections:</a:t>
            </a:r>
          </a:p>
          <a:p>
            <a:pPr marL="1143000" marR="0" lvl="2" indent="-228600">
              <a:lnSpc>
                <a:spcPct val="100000"/>
              </a:lnSpc>
              <a:spcBef>
                <a:spcPts val="0"/>
              </a:spcBef>
              <a:spcAft>
                <a:spcPts val="300"/>
              </a:spcAft>
              <a:buSzPts val="1000"/>
              <a:buFont typeface="Wingdings" panose="05000000000000000000" pitchFamily="2" charset="2"/>
              <a:buChar char=""/>
              <a:tabLst>
                <a:tab pos="13716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Errors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These are issues that make it difficult or impossible for people with disabilities to understand your content.</a:t>
            </a:r>
          </a:p>
          <a:p>
            <a:pPr marL="1143000" marR="0" lvl="2" indent="-228600">
              <a:lnSpc>
                <a:spcPct val="100000"/>
              </a:lnSpc>
              <a:spcBef>
                <a:spcPts val="0"/>
              </a:spcBef>
              <a:spcAft>
                <a:spcPts val="300"/>
              </a:spcAft>
              <a:buSzPts val="1000"/>
              <a:buFont typeface="Wingdings" panose="05000000000000000000" pitchFamily="2" charset="2"/>
              <a:buChar char=""/>
              <a:tabLst>
                <a:tab pos="13716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Warnings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These are issues that might cause problems for some users.</a:t>
            </a:r>
          </a:p>
          <a:p>
            <a:pPr marL="1143000" marR="0" lvl="2" indent="-228600">
              <a:lnSpc>
                <a:spcPct val="100000"/>
              </a:lnSpc>
              <a:spcBef>
                <a:spcPts val="0"/>
              </a:spcBef>
              <a:spcAft>
                <a:spcPts val="300"/>
              </a:spcAft>
              <a:buSzPts val="1000"/>
              <a:buFont typeface="Wingdings" panose="05000000000000000000" pitchFamily="2" charset="2"/>
              <a:buChar char=""/>
              <a:tabLst>
                <a:tab pos="13716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Tips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These are suggestions for improving the accessibility of your content.</a:t>
            </a:r>
          </a:p>
          <a:p>
            <a:pPr marL="342900" marR="0" lvl="0" indent="-342900">
              <a:lnSpc>
                <a:spcPct val="100000"/>
              </a:lnSpc>
              <a:spcBef>
                <a:spcPts val="0"/>
              </a:spcBef>
              <a:spcAft>
                <a:spcPts val="300"/>
              </a:spcAft>
              <a:buFont typeface="+mj-lt"/>
              <a:buAutoNum type="arabicPeriod"/>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Understand and Fix the Issues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a:t>
            </a:r>
          </a:p>
          <a:p>
            <a:pPr marL="742950" marR="0" lvl="1" indent="-285750">
              <a:lnSpc>
                <a:spcPct val="100000"/>
              </a:lnSpc>
              <a:spcBef>
                <a:spcPts val="0"/>
              </a:spcBef>
              <a:spcAft>
                <a:spcPts val="300"/>
              </a:spcAft>
              <a:buSzPts val="1000"/>
              <a:buFont typeface="Courier New" panose="02070309020205020404" pitchFamily="49" charset="0"/>
              <a:buChar char="o"/>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Click on each issue in the Accessibility Checker pane to see more information about why it might be a problem and how to fix it. PowerPoint often provides specific instructions for addressing each issue.</a:t>
            </a:r>
          </a:p>
          <a:p>
            <a:pPr marL="0" marR="0">
              <a:lnSpc>
                <a:spcPct val="100000"/>
              </a:lnSpc>
              <a:spcBef>
                <a:spcPts val="0"/>
              </a:spcBef>
              <a:spcAft>
                <a:spcPts val="300"/>
              </a:spcAf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Common Accessibility Issues and Solutions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0000"/>
              </a:lnSpc>
              <a:spcBef>
                <a:spcPts val="0"/>
              </a:spcBef>
              <a:spcAft>
                <a:spcPts val="300"/>
              </a:spcAft>
              <a:buSzPts val="1000"/>
              <a:buFont typeface="Symbol" panose="05050102010706020507" pitchFamily="18" charset="2"/>
              <a:buChar char=""/>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Missing Alt Text</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Ensure all images, shapes, and other non-text content have descriptive alternative text.</a:t>
            </a:r>
          </a:p>
          <a:p>
            <a:pPr marL="342900" marR="0" lvl="0" indent="-342900">
              <a:lnSpc>
                <a:spcPct val="100000"/>
              </a:lnSpc>
              <a:spcBef>
                <a:spcPts val="0"/>
              </a:spcBef>
              <a:spcAft>
                <a:spcPts val="300"/>
              </a:spcAft>
              <a:buSzPts val="1000"/>
              <a:buFont typeface="Symbol" panose="05050102010706020507" pitchFamily="18" charset="2"/>
              <a:buChar char=""/>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Slide Titles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Each slide should have a unique title to help with navigation.</a:t>
            </a:r>
          </a:p>
          <a:p>
            <a:pPr marL="342900" marR="0" lvl="0" indent="-342900">
              <a:lnSpc>
                <a:spcPct val="100000"/>
              </a:lnSpc>
              <a:spcBef>
                <a:spcPts val="0"/>
              </a:spcBef>
              <a:spcAft>
                <a:spcPts val="300"/>
              </a:spcAft>
              <a:buSzPts val="1000"/>
              <a:buFont typeface="Symbol" panose="05050102010706020507" pitchFamily="18" charset="2"/>
              <a:buChar char=""/>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Reading Order</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Ensure that the reading order of slide content is logical for screen readers.</a:t>
            </a:r>
          </a:p>
          <a:p>
            <a:pPr marL="342900" marR="0" lvl="0" indent="-342900">
              <a:lnSpc>
                <a:spcPct val="100000"/>
              </a:lnSpc>
              <a:spcBef>
                <a:spcPts val="0"/>
              </a:spcBef>
              <a:spcAft>
                <a:spcPts val="300"/>
              </a:spcAft>
              <a:buSzPts val="1000"/>
              <a:buFont typeface="Symbol" panose="05050102010706020507" pitchFamily="18" charset="2"/>
              <a:buChar char=""/>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Contrast Ratios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Make sure there is sufficient color contrast between text and background.</a:t>
            </a:r>
          </a:p>
          <a:p>
            <a:pPr marL="0" marR="0">
              <a:lnSpc>
                <a:spcPct val="100000"/>
              </a:lnSpc>
              <a:spcBef>
                <a:spcPts val="0"/>
              </a:spcBef>
              <a:spcAft>
                <a:spcPts val="300"/>
              </a:spcAf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Tips for Improving Accessibility</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0000"/>
              </a:lnSpc>
              <a:spcBef>
                <a:spcPts val="0"/>
              </a:spcBef>
              <a:spcAft>
                <a:spcPts val="300"/>
              </a:spcAft>
              <a:buSzPts val="1000"/>
              <a:buFont typeface="Symbol" panose="05050102010706020507" pitchFamily="18" charset="2"/>
              <a:buChar char=""/>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Use Built-in Slide Layouts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These are designed to be accessible.</a:t>
            </a:r>
          </a:p>
          <a:p>
            <a:pPr marL="342900" marR="0" lvl="0" indent="-342900">
              <a:lnSpc>
                <a:spcPct val="100000"/>
              </a:lnSpc>
              <a:spcBef>
                <a:spcPts val="0"/>
              </a:spcBef>
              <a:spcAft>
                <a:spcPts val="300"/>
              </a:spcAft>
              <a:buSzPts val="1000"/>
              <a:buFont typeface="Symbol" panose="05050102010706020507" pitchFamily="18" charset="2"/>
              <a:buChar char=""/>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Use Simple Language</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Make content clear and easy to understand.</a:t>
            </a:r>
          </a:p>
          <a:p>
            <a:pPr marL="342900" marR="0" lvl="0" indent="-342900">
              <a:lnSpc>
                <a:spcPct val="100000"/>
              </a:lnSpc>
              <a:spcBef>
                <a:spcPts val="0"/>
              </a:spcBef>
              <a:spcAft>
                <a:spcPts val="300"/>
              </a:spcAft>
              <a:buSzPts val="1000"/>
              <a:buFont typeface="Symbol" panose="05050102010706020507" pitchFamily="18" charset="2"/>
              <a:buChar char=""/>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Check for Appropriate Fonts and Sizes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Use readable fonts and sizes.</a:t>
            </a:r>
          </a:p>
          <a:p>
            <a:pPr marL="342900" marR="0" lvl="0" indent="-342900">
              <a:lnSpc>
                <a:spcPct val="100000"/>
              </a:lnSpc>
              <a:spcBef>
                <a:spcPts val="0"/>
              </a:spcBef>
              <a:spcAft>
                <a:spcPts val="300"/>
              </a:spcAft>
              <a:buSzPts val="1000"/>
              <a:buFont typeface="Symbol" panose="05050102010706020507" pitchFamily="18" charset="2"/>
              <a:buChar char=""/>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Add Captions to Multimedia</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Provide captions for videos and audio.</a:t>
            </a:r>
          </a:p>
          <a:p>
            <a:pPr marL="457200" lvl="1" indent="0" algn="l">
              <a:lnSpc>
                <a:spcPct val="100000"/>
              </a:lnSpc>
              <a:spcBef>
                <a:spcPts val="0"/>
              </a:spcBef>
              <a:spcAft>
                <a:spcPts val="300"/>
              </a:spcAft>
              <a:buNone/>
            </a:pPr>
            <a:endParaRPr lang="en-US" sz="1100" dirty="0">
              <a:highlight>
                <a:srgbClr val="F3F3F3"/>
              </a:highlight>
            </a:endParaRPr>
          </a:p>
          <a:p>
            <a:pPr marL="457200" lvl="1" indent="0">
              <a:lnSpc>
                <a:spcPct val="100000"/>
              </a:lnSpc>
              <a:spcBef>
                <a:spcPts val="0"/>
              </a:spcBef>
              <a:spcAft>
                <a:spcPts val="300"/>
              </a:spcAft>
              <a:buNone/>
            </a:pPr>
            <a:r>
              <a:rPr lang="en-US" sz="1400" b="1" dirty="0">
                <a:solidFill>
                  <a:schemeClr val="accent1"/>
                </a:solidFill>
                <a:highlight>
                  <a:srgbClr val="FFFF00"/>
                </a:highlight>
              </a:rPr>
              <a:t>Delete this resource slide when your document is finished.</a:t>
            </a:r>
          </a:p>
          <a:p>
            <a:pPr marL="457200" lvl="1" indent="0" algn="l">
              <a:lnSpc>
                <a:spcPct val="100000"/>
              </a:lnSpc>
              <a:spcBef>
                <a:spcPts val="0"/>
              </a:spcBef>
              <a:spcAft>
                <a:spcPts val="300"/>
              </a:spcAft>
              <a:buNone/>
            </a:pPr>
            <a:endParaRPr lang="en-US" sz="1100" b="0" i="0" dirty="0">
              <a:effectLst/>
              <a:highlight>
                <a:srgbClr val="F3F3F3"/>
              </a:highlight>
            </a:endParaRPr>
          </a:p>
          <a:p>
            <a:pPr>
              <a:lnSpc>
                <a:spcPct val="100000"/>
              </a:lnSpc>
              <a:spcBef>
                <a:spcPts val="0"/>
              </a:spcBef>
              <a:spcAft>
                <a:spcPts val="300"/>
              </a:spcAft>
            </a:pPr>
            <a:endParaRPr lang="en-US" sz="1100" dirty="0"/>
          </a:p>
        </p:txBody>
      </p:sp>
    </p:spTree>
    <p:extLst>
      <p:ext uri="{BB962C8B-B14F-4D97-AF65-F5344CB8AC3E}">
        <p14:creationId xmlns:p14="http://schemas.microsoft.com/office/powerpoint/2010/main" val="2685097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153BB0B-9609-E022-07E5-2BA5FAC6D129}"/>
              </a:ext>
              <a:ext uri="{C183D7F6-B498-43B3-948B-1728B52AA6E4}">
                <adec:decorative xmlns:adec="http://schemas.microsoft.com/office/drawing/2017/decorative" val="1"/>
              </a:ext>
            </a:extLst>
          </p:cNvPr>
          <p:cNvPicPr>
            <a:picLocks noChangeAspect="1"/>
          </p:cNvPicPr>
          <p:nvPr/>
        </p:nvPicPr>
        <p:blipFill rotWithShape="1">
          <a:blip r:embed="rId3">
            <a:alphaModFix amt="20000"/>
          </a:blip>
          <a:srcRect l="-1" t="27196" r="52798"/>
          <a:stretch/>
        </p:blipFill>
        <p:spPr>
          <a:xfrm>
            <a:off x="4849617" y="0"/>
            <a:ext cx="7342384" cy="6766559"/>
          </a:xfrm>
          <a:prstGeom prst="rect">
            <a:avLst/>
          </a:prstGeom>
        </p:spPr>
      </p:pic>
      <p:sp>
        <p:nvSpPr>
          <p:cNvPr id="12" name="Subtitle 2">
            <a:extLst>
              <a:ext uri="{FF2B5EF4-FFF2-40B4-BE49-F238E27FC236}">
                <a16:creationId xmlns:a16="http://schemas.microsoft.com/office/drawing/2014/main" id="{34DA293C-3662-1025-94AB-FFF2346991AA}"/>
              </a:ext>
            </a:extLst>
          </p:cNvPr>
          <p:cNvSpPr>
            <a:spLocks noGrp="1"/>
          </p:cNvSpPr>
          <p:nvPr>
            <p:ph type="title" idx="4294967295"/>
          </p:nvPr>
        </p:nvSpPr>
        <p:spPr>
          <a:xfrm>
            <a:off x="7064375" y="2400300"/>
            <a:ext cx="3248025"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AA0D35"/>
                </a:solidFill>
                <a:effectLst/>
                <a:uLnTx/>
                <a:uFillTx/>
                <a:latin typeface="+mn-lt"/>
                <a:ea typeface="+mn-ea"/>
                <a:cs typeface="+mn-cs"/>
              </a:rPr>
              <a:t>Title</a:t>
            </a:r>
          </a:p>
        </p:txBody>
      </p:sp>
      <p:pic>
        <p:nvPicPr>
          <p:cNvPr id="4" name="Picture 3" descr="Young girl holding a planter full of lettuce plants.">
            <a:extLst>
              <a:ext uri="{FF2B5EF4-FFF2-40B4-BE49-F238E27FC236}">
                <a16:creationId xmlns:a16="http://schemas.microsoft.com/office/drawing/2014/main" id="{9D48D1BA-58F0-F13A-25E0-7A4800A5E9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77" y="0"/>
            <a:ext cx="4888993" cy="6858000"/>
          </a:xfrm>
          <a:prstGeom prst="rect">
            <a:avLst/>
          </a:prstGeom>
        </p:spPr>
      </p:pic>
      <p:sp>
        <p:nvSpPr>
          <p:cNvPr id="6" name="TextBox 5">
            <a:extLst>
              <a:ext uri="{FF2B5EF4-FFF2-40B4-BE49-F238E27FC236}">
                <a16:creationId xmlns:a16="http://schemas.microsoft.com/office/drawing/2014/main" id="{AF5D2D06-ECEF-EEBD-FAB6-6612A9B427F8}"/>
              </a:ext>
            </a:extLst>
          </p:cNvPr>
          <p:cNvSpPr txBox="1"/>
          <p:nvPr/>
        </p:nvSpPr>
        <p:spPr>
          <a:xfrm>
            <a:off x="2797811" y="6425784"/>
            <a:ext cx="1496211"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Photo: canva.com</a:t>
            </a:r>
          </a:p>
        </p:txBody>
      </p:sp>
      <p:pic>
        <p:nvPicPr>
          <p:cNvPr id="9" name="Picture 8" descr="WSU cougar head logo">
            <a:extLst>
              <a:ext uri="{FF2B5EF4-FFF2-40B4-BE49-F238E27FC236}">
                <a16:creationId xmlns:a16="http://schemas.microsoft.com/office/drawing/2014/main" id="{DFDF2082-F79A-FC47-9F7A-4E4BAA3E20D6}"/>
              </a:ext>
            </a:extLst>
          </p:cNvPr>
          <p:cNvPicPr>
            <a:picLocks noChangeAspect="1"/>
          </p:cNvPicPr>
          <p:nvPr/>
        </p:nvPicPr>
        <p:blipFill>
          <a:blip r:embed="rId5"/>
          <a:srcRect/>
          <a:stretch/>
        </p:blipFill>
        <p:spPr>
          <a:xfrm>
            <a:off x="7304454" y="279874"/>
            <a:ext cx="2768673" cy="681387"/>
          </a:xfrm>
          <a:prstGeom prst="rect">
            <a:avLst/>
          </a:prstGeom>
        </p:spPr>
      </p:pic>
      <p:sp>
        <p:nvSpPr>
          <p:cNvPr id="11" name="Title 1">
            <a:extLst>
              <a:ext uri="{FF2B5EF4-FFF2-40B4-BE49-F238E27FC236}">
                <a16:creationId xmlns:a16="http://schemas.microsoft.com/office/drawing/2014/main" id="{6E8D2E13-F679-9C6F-BCDE-D3A17BBFDC98}"/>
              </a:ext>
            </a:extLst>
          </p:cNvPr>
          <p:cNvSpPr txBox="1">
            <a:spLocks/>
          </p:cNvSpPr>
          <p:nvPr/>
        </p:nvSpPr>
        <p:spPr>
          <a:xfrm>
            <a:off x="5711673" y="3569943"/>
            <a:ext cx="5954234" cy="8844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WSU [insert county] Extension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Master Gardener Program </a:t>
            </a:r>
          </a:p>
        </p:txBody>
      </p:sp>
      <p:sp>
        <p:nvSpPr>
          <p:cNvPr id="8" name="Rectangle 7">
            <a:extLst>
              <a:ext uri="{FF2B5EF4-FFF2-40B4-BE49-F238E27FC236}">
                <a16:creationId xmlns:a16="http://schemas.microsoft.com/office/drawing/2014/main" id="{9A08752B-3956-1B49-A67C-A87B88B39B90}"/>
              </a:ext>
              <a:ext uri="{C183D7F6-B498-43B3-948B-1728B52AA6E4}">
                <adec:decorative xmlns:adec="http://schemas.microsoft.com/office/drawing/2017/decorative" val="1"/>
              </a:ext>
            </a:extLst>
          </p:cNvPr>
          <p:cNvSpPr/>
          <p:nvPr/>
        </p:nvSpPr>
        <p:spPr>
          <a:xfrm>
            <a:off x="7947811" y="3112540"/>
            <a:ext cx="1481958" cy="45720"/>
          </a:xfrm>
          <a:prstGeom prst="rect">
            <a:avLst/>
          </a:prstGeom>
          <a:blipFill dpi="0" rotWithShape="1">
            <a:blip r:embed="rId6" cstate="screen">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Arial"/>
              <a:ea typeface="+mn-ea"/>
              <a:cs typeface="+mn-cs"/>
            </a:endParaRPr>
          </a:p>
        </p:txBody>
      </p:sp>
      <p:sp>
        <p:nvSpPr>
          <p:cNvPr id="10" name="Rectangle 9">
            <a:extLst>
              <a:ext uri="{FF2B5EF4-FFF2-40B4-BE49-F238E27FC236}">
                <a16:creationId xmlns:a16="http://schemas.microsoft.com/office/drawing/2014/main" id="{44356E6B-40CF-5F42-B72E-3CEF14FAF60D}"/>
              </a:ext>
              <a:ext uri="{C183D7F6-B498-43B3-948B-1728B52AA6E4}">
                <adec:decorative xmlns:adec="http://schemas.microsoft.com/office/drawing/2017/decorative" val="1"/>
              </a:ext>
            </a:extLst>
          </p:cNvPr>
          <p:cNvSpPr/>
          <p:nvPr/>
        </p:nvSpPr>
        <p:spPr>
          <a:xfrm>
            <a:off x="0" y="6766560"/>
            <a:ext cx="12192000" cy="91440"/>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noFill/>
                <a:effectLst/>
                <a:uLnTx/>
                <a:uFillTx/>
                <a:latin typeface="Arial"/>
                <a:ea typeface="+mn-ea"/>
                <a:cs typeface="+mn-cs"/>
              </a:rPr>
              <a:t>          </a:t>
            </a:r>
          </a:p>
        </p:txBody>
      </p:sp>
      <p:pic>
        <p:nvPicPr>
          <p:cNvPr id="7" name="Picture 6" descr="Extension Master Garden flower icon">
            <a:extLst>
              <a:ext uri="{FF2B5EF4-FFF2-40B4-BE49-F238E27FC236}">
                <a16:creationId xmlns:a16="http://schemas.microsoft.com/office/drawing/2014/main" id="{828E213D-BC16-C648-8506-385B10F06D2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61486" y="4845243"/>
            <a:ext cx="1054608" cy="1054608"/>
          </a:xfrm>
          <a:prstGeom prst="rect">
            <a:avLst/>
          </a:prstGeom>
        </p:spPr>
      </p:pic>
      <p:sp>
        <p:nvSpPr>
          <p:cNvPr id="2" name="TextBox 1">
            <a:extLst>
              <a:ext uri="{FF2B5EF4-FFF2-40B4-BE49-F238E27FC236}">
                <a16:creationId xmlns:a16="http://schemas.microsoft.com/office/drawing/2014/main" id="{CF453EF1-000C-0FCD-3FC4-1B77394F761A}"/>
              </a:ext>
            </a:extLst>
          </p:cNvPr>
          <p:cNvSpPr txBox="1"/>
          <p:nvPr/>
        </p:nvSpPr>
        <p:spPr>
          <a:xfrm>
            <a:off x="5125709" y="6270799"/>
            <a:ext cx="6828129"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WSU Extension programs and employment are available to all without discrimination. Evidence of noncompliance may be reported through your local Extension office.</a:t>
            </a:r>
          </a:p>
        </p:txBody>
      </p:sp>
    </p:spTree>
    <p:extLst>
      <p:ext uri="{BB962C8B-B14F-4D97-AF65-F5344CB8AC3E}">
        <p14:creationId xmlns:p14="http://schemas.microsoft.com/office/powerpoint/2010/main" val="1907028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B27590F-1EDD-FA4C-3540-395324D97613}"/>
              </a:ext>
              <a:ext uri="{C183D7F6-B498-43B3-948B-1728B52AA6E4}">
                <adec:decorative xmlns:adec="http://schemas.microsoft.com/office/drawing/2017/decorative" val="1"/>
              </a:ext>
            </a:extLst>
          </p:cNvPr>
          <p:cNvSpPr/>
          <p:nvPr/>
        </p:nvSpPr>
        <p:spPr>
          <a:xfrm>
            <a:off x="5914417" y="0"/>
            <a:ext cx="6277583" cy="6812281"/>
          </a:xfrm>
          <a:prstGeom prst="rect">
            <a:avLst/>
          </a:prstGeom>
          <a:blipFill>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Helvetica"/>
              <a:cs typeface="Helvetica"/>
              <a:sym typeface="Corbel"/>
            </a:endParaRPr>
          </a:p>
        </p:txBody>
      </p:sp>
      <p:sp>
        <p:nvSpPr>
          <p:cNvPr id="7" name="Rectangle 6">
            <a:extLst>
              <a:ext uri="{FF2B5EF4-FFF2-40B4-BE49-F238E27FC236}">
                <a16:creationId xmlns:a16="http://schemas.microsoft.com/office/drawing/2014/main" id="{978ABF79-F3EC-0246-9BED-3803B4F6241E}"/>
              </a:ext>
              <a:ext uri="{C183D7F6-B498-43B3-948B-1728B52AA6E4}">
                <adec:decorative xmlns:adec="http://schemas.microsoft.com/office/drawing/2017/decorative" val="1"/>
              </a:ext>
            </a:extLst>
          </p:cNvPr>
          <p:cNvSpPr/>
          <p:nvPr/>
        </p:nvSpPr>
        <p:spPr>
          <a:xfrm>
            <a:off x="0" y="6766560"/>
            <a:ext cx="12192000" cy="9144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noFill/>
                <a:effectLst/>
                <a:uLnTx/>
                <a:uFillTx/>
                <a:latin typeface="Helvetica"/>
                <a:cs typeface="Helvetica"/>
                <a:sym typeface="Corbel"/>
              </a:rPr>
              <a:t>          </a:t>
            </a:r>
          </a:p>
        </p:txBody>
      </p:sp>
      <p:pic>
        <p:nvPicPr>
          <p:cNvPr id="15" name="Picture 14">
            <a:extLst>
              <a:ext uri="{FF2B5EF4-FFF2-40B4-BE49-F238E27FC236}">
                <a16:creationId xmlns:a16="http://schemas.microsoft.com/office/drawing/2014/main" id="{3A964BE9-C6A2-C551-3D22-47297D4FD84A}"/>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258907" y="2703378"/>
            <a:ext cx="1451244" cy="1451244"/>
          </a:xfrm>
          <a:prstGeom prst="rect">
            <a:avLst/>
          </a:prstGeom>
        </p:spPr>
      </p:pic>
      <p:pic>
        <p:nvPicPr>
          <p:cNvPr id="13" name="Picture 12">
            <a:extLst>
              <a:ext uri="{FF2B5EF4-FFF2-40B4-BE49-F238E27FC236}">
                <a16:creationId xmlns:a16="http://schemas.microsoft.com/office/drawing/2014/main" id="{31A66DC9-1E28-F472-55A6-9315FD04A6A1}"/>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20454" y="229073"/>
            <a:ext cx="729696" cy="729696"/>
          </a:xfrm>
          <a:prstGeom prst="rect">
            <a:avLst/>
          </a:prstGeom>
        </p:spPr>
      </p:pic>
      <p:sp>
        <p:nvSpPr>
          <p:cNvPr id="4" name="Title 1">
            <a:extLst>
              <a:ext uri="{FF2B5EF4-FFF2-40B4-BE49-F238E27FC236}">
                <a16:creationId xmlns:a16="http://schemas.microsoft.com/office/drawing/2014/main" id="{30937D4A-08F6-9E68-1575-B71B88395986}"/>
              </a:ext>
            </a:extLst>
          </p:cNvPr>
          <p:cNvSpPr>
            <a:spLocks noGrp="1"/>
          </p:cNvSpPr>
          <p:nvPr>
            <p:ph type="ctrTitle"/>
          </p:nvPr>
        </p:nvSpPr>
        <p:spPr>
          <a:xfrm>
            <a:off x="763623" y="434306"/>
            <a:ext cx="4800600" cy="1451244"/>
          </a:xfrm>
        </p:spPr>
        <p:txBody>
          <a:bodyPr lIns="0" rIns="0">
            <a:noAutofit/>
          </a:bodyPr>
          <a:lstStyle/>
          <a:p>
            <a:pPr algn="l"/>
            <a:r>
              <a:rPr lang="en-US" sz="4000" b="1" i="1" spc="-150" dirty="0">
                <a:solidFill>
                  <a:schemeClr val="bg1">
                    <a:lumMod val="50000"/>
                  </a:schemeClr>
                </a:solidFill>
                <a:latin typeface="Arial" panose="020B0604020202020204" pitchFamily="34" charset="0"/>
                <a:cs typeface="Arial" panose="020B0604020202020204" pitchFamily="34" charset="0"/>
              </a:rPr>
              <a:t>Extension is for everyone!</a:t>
            </a:r>
          </a:p>
        </p:txBody>
      </p:sp>
      <p:sp>
        <p:nvSpPr>
          <p:cNvPr id="3" name="Title 1">
            <a:extLst>
              <a:ext uri="{FF2B5EF4-FFF2-40B4-BE49-F238E27FC236}">
                <a16:creationId xmlns:a16="http://schemas.microsoft.com/office/drawing/2014/main" id="{97E7F8BF-D4E6-9DAF-6EB7-14CCFC334A86}"/>
              </a:ext>
            </a:extLst>
          </p:cNvPr>
          <p:cNvSpPr txBox="1">
            <a:spLocks/>
          </p:cNvSpPr>
          <p:nvPr/>
        </p:nvSpPr>
        <p:spPr>
          <a:xfrm>
            <a:off x="662506" y="1727081"/>
            <a:ext cx="4353426" cy="31111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Calibri"/>
                <a:cs typeface="Arial" panose="020B0604020202020204" pitchFamily="34" charset="0"/>
                <a:sym typeface="Corbel"/>
              </a:rPr>
              <a:t>Washington State University is an affirmative-action, equal-opportunity employer. Washington State University Extension programs and materials are open to all without regard to race, color, national origin, sex, gender, gender identity, religion, age, height, weight, disability, political beliefs, sexual orientation, marital status, family status, or veteran status. </a:t>
            </a:r>
          </a:p>
        </p:txBody>
      </p:sp>
      <p:sp>
        <p:nvSpPr>
          <p:cNvPr id="9" name="Title 1">
            <a:extLst>
              <a:ext uri="{FF2B5EF4-FFF2-40B4-BE49-F238E27FC236}">
                <a16:creationId xmlns:a16="http://schemas.microsoft.com/office/drawing/2014/main" id="{8E2ACEBC-81E5-C8D0-5FA5-588968D10BA6}"/>
              </a:ext>
            </a:extLst>
          </p:cNvPr>
          <p:cNvSpPr txBox="1">
            <a:spLocks/>
          </p:cNvSpPr>
          <p:nvPr/>
        </p:nvSpPr>
        <p:spPr>
          <a:xfrm>
            <a:off x="7369020" y="1646680"/>
            <a:ext cx="4581130" cy="2898325"/>
          </a:xfrm>
          <a:prstGeom prst="rect">
            <a:avLst/>
          </a:prstGeom>
        </p:spPr>
        <p:txBody>
          <a:bodyPr vert="horz" lIns="0" tIns="45720" rIns="0" bIns="45720" rtlCol="0" anchor="b">
            <a:no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sym typeface="Corbel"/>
              </a:rPr>
              <a:t>Welcome!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sym typeface="Corbel"/>
              </a:rPr>
              <a:t>We are glad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sym typeface="Corbel"/>
              </a:rPr>
              <a:t>you are here.</a:t>
            </a:r>
          </a:p>
        </p:txBody>
      </p:sp>
      <p:sp>
        <p:nvSpPr>
          <p:cNvPr id="6" name="TextBox 5">
            <a:extLst>
              <a:ext uri="{FF2B5EF4-FFF2-40B4-BE49-F238E27FC236}">
                <a16:creationId xmlns:a16="http://schemas.microsoft.com/office/drawing/2014/main" id="{410486D7-5811-0696-5D78-8AAA67E1F940}"/>
              </a:ext>
            </a:extLst>
          </p:cNvPr>
          <p:cNvSpPr txBox="1"/>
          <p:nvPr/>
        </p:nvSpPr>
        <p:spPr>
          <a:xfrm>
            <a:off x="662506" y="5130904"/>
            <a:ext cx="4632499" cy="923330"/>
          </a:xfrm>
          <a:prstGeom prst="rect">
            <a:avLst/>
          </a:prstGeom>
          <a:noFill/>
        </p:spPr>
        <p:txBody>
          <a:bodyPr wrap="square">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rgbClr val="FFFFFF">
                    <a:lumMod val="50000"/>
                  </a:srgbClr>
                </a:solidFill>
                <a:effectLst/>
                <a:uLnTx/>
                <a:uFillTx/>
                <a:latin typeface="Corbel"/>
                <a:cs typeface="Helvetica"/>
                <a:sym typeface="Corbel"/>
              </a:rPr>
              <a:t>Read more on the WSU Extension website:</a:t>
            </a: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orbel"/>
                <a:cs typeface="Helvetica"/>
                <a:sym typeface="Corbel"/>
                <a:hlinkClick r:id="rId7"/>
              </a:rPr>
              <a:t>https://extension.wsu.edu/about-extension/extension-is-for-everyone/</a:t>
            </a:r>
            <a:endParaRPr kumimoji="0" lang="en-US" sz="1800" b="0" i="0" u="none" strike="noStrike" kern="0" cap="none" spc="0" normalizeH="0" baseline="0" noProof="0" dirty="0">
              <a:ln>
                <a:noFill/>
              </a:ln>
              <a:solidFill>
                <a:srgbClr val="000000"/>
              </a:solidFill>
              <a:effectLst/>
              <a:uLnTx/>
              <a:uFillTx/>
              <a:latin typeface="Corbel"/>
              <a:cs typeface="Helvetica"/>
              <a:sym typeface="Corbel"/>
            </a:endParaRPr>
          </a:p>
        </p:txBody>
      </p:sp>
    </p:spTree>
    <p:extLst>
      <p:ext uri="{BB962C8B-B14F-4D97-AF65-F5344CB8AC3E}">
        <p14:creationId xmlns:p14="http://schemas.microsoft.com/office/powerpoint/2010/main" val="3531779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1E2F37AC-7330-A905-2407-7ECC68CD3129}"/>
              </a:ext>
            </a:extLst>
          </p:cNvPr>
          <p:cNvSpPr txBox="1">
            <a:spLocks noGrp="1"/>
          </p:cNvSpPr>
          <p:nvPr>
            <p:ph type="title" idx="4294967295"/>
          </p:nvPr>
        </p:nvSpPr>
        <p:spPr>
          <a:xfrm>
            <a:off x="2483738" y="820254"/>
            <a:ext cx="6576913" cy="707882"/>
          </a:xfrm>
          <a:prstGeom prst="rect">
            <a:avLst/>
          </a:prstGeom>
          <a:noFill/>
          <a:ln w="12700" cap="flat">
            <a:noFill/>
            <a:prst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a:rPr>
              <a:t>Resilient Washington</a:t>
            </a:r>
          </a:p>
        </p:txBody>
      </p:sp>
      <p:sp>
        <p:nvSpPr>
          <p:cNvPr id="20" name="TextBox 19">
            <a:extLst>
              <a:ext uri="{FF2B5EF4-FFF2-40B4-BE49-F238E27FC236}">
                <a16:creationId xmlns:a16="http://schemas.microsoft.com/office/drawing/2014/main" id="{FCCAE48E-829D-4ADA-1A5F-2BCD75F63D8C}"/>
              </a:ext>
            </a:extLst>
          </p:cNvPr>
          <p:cNvSpPr txBox="1"/>
          <p:nvPr/>
        </p:nvSpPr>
        <p:spPr>
          <a:xfrm>
            <a:off x="2556472" y="2160979"/>
            <a:ext cx="7448782" cy="17235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Helvetica"/>
              </a:rPr>
              <a:t>Our Mission: Building a Resilient Washington Together</a:t>
            </a: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2626"/>
              </a:solidFill>
              <a:effectLst/>
              <a:uLnTx/>
              <a:uFillTx/>
              <a:latin typeface="Montserrat" panose="00000500000000000000" pitchFamily="50" charset="0"/>
              <a:cs typeface="Helvetica"/>
              <a:sym typeface="Helvetica"/>
            </a:endParaRPr>
          </a:p>
          <a:p>
            <a:pPr marL="0" marR="0" lvl="0" indent="0" algn="l" defTabSz="457200" rtl="0" eaLnBrk="1" fontAlgn="auto" latinLnBrk="0" hangingPunct="0">
              <a:lnSpc>
                <a:spcPts val="15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Helvetica"/>
              </a:rPr>
              <a:t>Washington State University’s College of Agricultural, Human, and Natural Resource Sciences works to create a more resilient Washington. Our scientists, educators, students, and volunteers foster discovery and innovation across many disciplines that improve our state’s productiveness, sustainability, health, and wellbeing. Our mission embraces four pillars of endeavor:</a:t>
            </a:r>
            <a:endParaRPr kumimoji="0" lang="en-US" sz="1200" b="1" i="0" u="none" strike="noStrike" kern="0" cap="none"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Helvetica"/>
            </a:endParaRP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000000"/>
              </a:solidFill>
              <a:effectLst/>
              <a:uLnTx/>
              <a:uFillTx/>
              <a:latin typeface="Helvetica"/>
              <a:ea typeface="+mn-ea"/>
              <a:cs typeface="Helvetica"/>
              <a:sym typeface="Helvetica"/>
            </a:endParaRPr>
          </a:p>
        </p:txBody>
      </p:sp>
      <p:sp>
        <p:nvSpPr>
          <p:cNvPr id="16" name="TextBox 15">
            <a:extLst>
              <a:ext uri="{FF2B5EF4-FFF2-40B4-BE49-F238E27FC236}">
                <a16:creationId xmlns:a16="http://schemas.microsoft.com/office/drawing/2014/main" id="{40EC0C31-1290-6A98-27F5-3C5B23D52223}"/>
              </a:ext>
            </a:extLst>
          </p:cNvPr>
          <p:cNvSpPr txBox="1"/>
          <p:nvPr/>
        </p:nvSpPr>
        <p:spPr>
          <a:xfrm>
            <a:off x="1908102" y="5337867"/>
            <a:ext cx="1778696"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Create an adaptable workforce</a:t>
            </a:r>
          </a:p>
        </p:txBody>
      </p:sp>
      <p:sp>
        <p:nvSpPr>
          <p:cNvPr id="17" name="TextBox 16">
            <a:extLst>
              <a:ext uri="{FF2B5EF4-FFF2-40B4-BE49-F238E27FC236}">
                <a16:creationId xmlns:a16="http://schemas.microsoft.com/office/drawing/2014/main" id="{8F189239-0393-6A1F-AD8F-934AC1B82DCD}"/>
              </a:ext>
            </a:extLst>
          </p:cNvPr>
          <p:cNvSpPr txBox="1"/>
          <p:nvPr/>
        </p:nvSpPr>
        <p:spPr>
          <a:xfrm>
            <a:off x="4140099" y="5341250"/>
            <a:ext cx="1855591"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Providing a secure food supply system</a:t>
            </a:r>
          </a:p>
        </p:txBody>
      </p:sp>
      <p:sp>
        <p:nvSpPr>
          <p:cNvPr id="18" name="TextBox 17">
            <a:extLst>
              <a:ext uri="{FF2B5EF4-FFF2-40B4-BE49-F238E27FC236}">
                <a16:creationId xmlns:a16="http://schemas.microsoft.com/office/drawing/2014/main" id="{028C3C7A-D053-63CC-4D40-19A5E4478A91}"/>
              </a:ext>
            </a:extLst>
          </p:cNvPr>
          <p:cNvSpPr txBox="1"/>
          <p:nvPr/>
        </p:nvSpPr>
        <p:spPr>
          <a:xfrm>
            <a:off x="6330992" y="5341250"/>
            <a:ext cx="1778696"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Helping to maintain sustainable natural resources</a:t>
            </a:r>
          </a:p>
        </p:txBody>
      </p:sp>
      <p:sp>
        <p:nvSpPr>
          <p:cNvPr id="19" name="TextBox 18">
            <a:extLst>
              <a:ext uri="{FF2B5EF4-FFF2-40B4-BE49-F238E27FC236}">
                <a16:creationId xmlns:a16="http://schemas.microsoft.com/office/drawing/2014/main" id="{7DE64A49-381D-6FD1-5A09-7D0F465126D5}"/>
              </a:ext>
            </a:extLst>
          </p:cNvPr>
          <p:cNvSpPr txBox="1"/>
          <p:nvPr/>
        </p:nvSpPr>
        <p:spPr>
          <a:xfrm>
            <a:off x="8644016" y="5337867"/>
            <a:ext cx="1778696"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Supporting thriving, healthy communities, families, and individuals</a:t>
            </a:r>
          </a:p>
        </p:txBody>
      </p:sp>
      <p:pic>
        <p:nvPicPr>
          <p:cNvPr id="15" name="Picture 14">
            <a:extLst>
              <a:ext uri="{FF2B5EF4-FFF2-40B4-BE49-F238E27FC236}">
                <a16:creationId xmlns:a16="http://schemas.microsoft.com/office/drawing/2014/main" id="{8EB2A5C0-8A7E-7CF1-746B-0EE3A0B8879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974899" y="4012087"/>
            <a:ext cx="1116930" cy="1244985"/>
          </a:xfrm>
          <a:prstGeom prst="rect">
            <a:avLst/>
          </a:prstGeom>
        </p:spPr>
      </p:pic>
      <p:pic>
        <p:nvPicPr>
          <p:cNvPr id="7" name="Picture 6">
            <a:extLst>
              <a:ext uri="{FF2B5EF4-FFF2-40B4-BE49-F238E27FC236}">
                <a16:creationId xmlns:a16="http://schemas.microsoft.com/office/drawing/2014/main" id="{9DB854A0-6DA0-4F25-70ED-860C32E03FE3}"/>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152626" y="323678"/>
            <a:ext cx="1816050" cy="1701034"/>
          </a:xfrm>
          <a:prstGeom prst="rect">
            <a:avLst/>
          </a:prstGeom>
        </p:spPr>
      </p:pic>
      <p:pic>
        <p:nvPicPr>
          <p:cNvPr id="11" name="Picture 10">
            <a:extLst>
              <a:ext uri="{FF2B5EF4-FFF2-40B4-BE49-F238E27FC236}">
                <a16:creationId xmlns:a16="http://schemas.microsoft.com/office/drawing/2014/main" id="{ED92495A-433C-7CF3-D180-6CDA1C49723B}"/>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518100" y="3981776"/>
            <a:ext cx="1099590" cy="1211606"/>
          </a:xfrm>
          <a:prstGeom prst="rect">
            <a:avLst/>
          </a:prstGeom>
        </p:spPr>
      </p:pic>
      <p:pic>
        <p:nvPicPr>
          <p:cNvPr id="13" name="Picture 12">
            <a:extLst>
              <a:ext uri="{FF2B5EF4-FFF2-40B4-BE49-F238E27FC236}">
                <a16:creationId xmlns:a16="http://schemas.microsoft.com/office/drawing/2014/main" id="{DBCF9B7A-A4DC-6A2C-57A6-2C86F59CFA14}"/>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574311" y="3884524"/>
            <a:ext cx="1535377" cy="1406109"/>
          </a:xfrm>
          <a:prstGeom prst="rect">
            <a:avLst/>
          </a:prstGeom>
        </p:spPr>
      </p:pic>
      <p:pic>
        <p:nvPicPr>
          <p:cNvPr id="9" name="Picture 8">
            <a:extLst>
              <a:ext uri="{FF2B5EF4-FFF2-40B4-BE49-F238E27FC236}">
                <a16:creationId xmlns:a16="http://schemas.microsoft.com/office/drawing/2014/main" id="{86D5BF22-7CC8-B374-D851-8585A69D8F98}"/>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1840919" y="4078528"/>
            <a:ext cx="1913063" cy="1114854"/>
          </a:xfrm>
          <a:prstGeom prst="rect">
            <a:avLst/>
          </a:prstGeom>
        </p:spPr>
      </p:pic>
      <p:pic>
        <p:nvPicPr>
          <p:cNvPr id="6" name="Picture 5">
            <a:extLst>
              <a:ext uri="{FF2B5EF4-FFF2-40B4-BE49-F238E27FC236}">
                <a16:creationId xmlns:a16="http://schemas.microsoft.com/office/drawing/2014/main" id="{749B9A79-55EA-571F-D8DC-DD05D835AA5E}"/>
              </a:ext>
              <a:ext uri="{C183D7F6-B498-43B3-948B-1728B52AA6E4}">
                <adec:decorative xmlns:adec="http://schemas.microsoft.com/office/drawing/2017/decorative" val="1"/>
              </a:ext>
            </a:extLst>
          </p:cNvPr>
          <p:cNvPicPr>
            <a:picLocks noChangeAspect="1"/>
          </p:cNvPicPr>
          <p:nvPr/>
        </p:nvPicPr>
        <p:blipFill>
          <a:blip r:embed="rId8" cstate="print">
            <a:alphaModFix amt="70000"/>
            <a:extLst>
              <a:ext uri="{28A0092B-C50C-407E-A947-70E740481C1C}">
                <a14:useLocalDpi xmlns:a14="http://schemas.microsoft.com/office/drawing/2010/main" val="0"/>
              </a:ext>
            </a:extLst>
          </a:blip>
          <a:stretch>
            <a:fillRect/>
          </a:stretch>
        </p:blipFill>
        <p:spPr>
          <a:xfrm>
            <a:off x="412703" y="281892"/>
            <a:ext cx="789061" cy="789061"/>
          </a:xfrm>
          <a:prstGeom prst="rect">
            <a:avLst/>
          </a:prstGeom>
        </p:spPr>
      </p:pic>
      <p:pic>
        <p:nvPicPr>
          <p:cNvPr id="22" name="Picture 21">
            <a:extLst>
              <a:ext uri="{FF2B5EF4-FFF2-40B4-BE49-F238E27FC236}">
                <a16:creationId xmlns:a16="http://schemas.microsoft.com/office/drawing/2014/main" id="{9D744FCE-9E53-05E6-6219-832EB1BCBFE6}"/>
              </a:ext>
              <a:ext uri="{C183D7F6-B498-43B3-948B-1728B52AA6E4}">
                <adec:decorative xmlns:adec="http://schemas.microsoft.com/office/drawing/2017/decorative" val="1"/>
              </a:ext>
            </a:extLst>
          </p:cNvPr>
          <p:cNvPicPr>
            <a:picLocks/>
          </p:cNvPicPr>
          <p:nvPr/>
        </p:nvPicPr>
        <p:blipFill>
          <a:blip r:embed="rId9" cstate="screen">
            <a:extLst>
              <a:ext uri="{28A0092B-C50C-407E-A947-70E740481C1C}">
                <a14:useLocalDpi xmlns:a14="http://schemas.microsoft.com/office/drawing/2010/main" val="0"/>
              </a:ext>
            </a:extLst>
          </a:blip>
          <a:stretch>
            <a:fillRect/>
          </a:stretch>
        </p:blipFill>
        <p:spPr>
          <a:xfrm>
            <a:off x="2556472" y="1482416"/>
            <a:ext cx="1097280" cy="45720"/>
          </a:xfrm>
          <a:prstGeom prst="rect">
            <a:avLst/>
          </a:prstGeom>
        </p:spPr>
      </p:pic>
      <p:sp>
        <p:nvSpPr>
          <p:cNvPr id="4" name="Rectangle 3">
            <a:extLst>
              <a:ext uri="{FF2B5EF4-FFF2-40B4-BE49-F238E27FC236}">
                <a16:creationId xmlns:a16="http://schemas.microsoft.com/office/drawing/2014/main" id="{34E27DF7-277A-47B3-2929-127F52D323B3}"/>
              </a:ext>
              <a:ext uri="{C183D7F6-B498-43B3-948B-1728B52AA6E4}">
                <adec:decorative xmlns:adec="http://schemas.microsoft.com/office/drawing/2017/decorative" val="1"/>
              </a:ext>
            </a:extLst>
          </p:cNvPr>
          <p:cNvSpPr/>
          <p:nvPr/>
        </p:nvSpPr>
        <p:spPr>
          <a:xfrm>
            <a:off x="-256480" y="6754914"/>
            <a:ext cx="13183884" cy="95516"/>
          </a:xfrm>
          <a:prstGeom prst="rect">
            <a:avLst/>
          </a:prstGeom>
          <a:blipFill dpi="0" rotWithShape="1">
            <a:blip r:embed="rId1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600"/>
              </a:spcAft>
              <a:buClrTx/>
              <a:buSzTx/>
              <a:buFontTx/>
              <a:buNone/>
              <a:tabLst/>
              <a:defRPr/>
            </a:pPr>
            <a:r>
              <a:rPr kumimoji="0" lang="en-US" sz="1800" b="0" i="0" u="none" strike="noStrike" kern="0" cap="none" spc="0" normalizeH="0" baseline="0" noProof="0" dirty="0">
                <a:ln>
                  <a:noFill/>
                </a:ln>
                <a:noFill/>
                <a:effectLst/>
                <a:uLnTx/>
                <a:uFillTx/>
                <a:latin typeface="Helvetica"/>
                <a:cs typeface="Helvetica"/>
                <a:sym typeface="Helvetica"/>
              </a:rPr>
              <a:t>          </a:t>
            </a:r>
            <a:endParaRPr kumimoji="0" lang="en-US" sz="1800" b="0" i="0" u="none" strike="noStrike" kern="0" cap="none" spc="0" normalizeH="0" baseline="0" noProof="0">
              <a:ln>
                <a:noFill/>
              </a:ln>
              <a:noFill/>
              <a:effectLst/>
              <a:uLnTx/>
              <a:uFillTx/>
              <a:latin typeface="Helvetica"/>
              <a:cs typeface="Helvetica"/>
              <a:sym typeface="Helvetica"/>
            </a:endParaRPr>
          </a:p>
        </p:txBody>
      </p:sp>
    </p:spTree>
    <p:extLst>
      <p:ext uri="{BB962C8B-B14F-4D97-AF65-F5344CB8AC3E}">
        <p14:creationId xmlns:p14="http://schemas.microsoft.com/office/powerpoint/2010/main" val="2448208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Picture 3">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 y="-2"/>
            <a:ext cx="12192002" cy="6858002"/>
          </a:xfrm>
          <a:prstGeom prst="rect">
            <a:avLst/>
          </a:prstGeom>
          <a:ln w="12700">
            <a:miter lim="400000"/>
          </a:ln>
        </p:spPr>
      </p:pic>
      <p:sp>
        <p:nvSpPr>
          <p:cNvPr id="111" name="Rectangle 10">
            <a:extLst>
              <a:ext uri="{C183D7F6-B498-43B3-948B-1728B52AA6E4}">
                <adec:decorative xmlns:adec="http://schemas.microsoft.com/office/drawing/2017/decorative" val="1"/>
              </a:ext>
            </a:extLst>
          </p:cNvPr>
          <p:cNvSpPr/>
          <p:nvPr/>
        </p:nvSpPr>
        <p:spPr>
          <a:xfrm>
            <a:off x="1204607" y="2575371"/>
            <a:ext cx="5145032" cy="3494035"/>
          </a:xfrm>
          <a:prstGeom prst="rect">
            <a:avLst/>
          </a:prstGeom>
          <a:solidFill>
            <a:srgbClr val="AA0D35"/>
          </a:solidFill>
          <a:ln w="12700">
            <a:miter lim="400000"/>
          </a:ln>
        </p:spPr>
        <p:txBody>
          <a:bodyPr lIns="45718" tIns="45718" rIns="45718" bIns="45718" anchor="ctr"/>
          <a:lstStyle/>
          <a:p>
            <a:pPr marL="0" marR="0" lvl="0" indent="0" algn="ctr" defTabSz="457200" rtl="0" eaLnBrk="1" fontAlgn="auto" latinLnBrk="0" hangingPunct="0">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800" b="0" i="0" u="none" strike="noStrike" kern="0" cap="none" spc="0" normalizeH="0" baseline="0" noProof="0">
              <a:ln>
                <a:noFill/>
              </a:ln>
              <a:solidFill>
                <a:srgbClr val="FFFFFF"/>
              </a:solidFill>
              <a:effectLst/>
              <a:uLnTx/>
              <a:uFillTx/>
              <a:latin typeface="Corbel"/>
              <a:sym typeface="Corbel"/>
            </a:endParaRPr>
          </a:p>
        </p:txBody>
      </p:sp>
      <p:grpSp>
        <p:nvGrpSpPr>
          <p:cNvPr id="114" name="Rectangle 6">
            <a:extLst>
              <a:ext uri="{C183D7F6-B498-43B3-948B-1728B52AA6E4}">
                <adec:decorative xmlns:adec="http://schemas.microsoft.com/office/drawing/2017/decorative" val="1"/>
              </a:ext>
            </a:extLst>
          </p:cNvPr>
          <p:cNvGrpSpPr/>
          <p:nvPr/>
        </p:nvGrpSpPr>
        <p:grpSpPr>
          <a:xfrm>
            <a:off x="0" y="6639559"/>
            <a:ext cx="12192000" cy="345439"/>
            <a:chOff x="0" y="0"/>
            <a:chExt cx="12192000" cy="345437"/>
          </a:xfrm>
        </p:grpSpPr>
        <p:sp>
          <p:nvSpPr>
            <p:cNvPr id="112" name="Rectangle"/>
            <p:cNvSpPr/>
            <p:nvPr/>
          </p:nvSpPr>
          <p:spPr>
            <a:xfrm>
              <a:off x="0" y="127000"/>
              <a:ext cx="12192000" cy="91442"/>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8" tIns="45718" rIns="45718" bIns="45718" numCol="1"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800" b="0" i="0" u="none" strike="noStrike" kern="0" cap="none" spc="0" normalizeH="0" baseline="0" noProof="0">
                <a:ln>
                  <a:noFill/>
                </a:ln>
                <a:solidFill>
                  <a:srgbClr val="FFFFFF"/>
                </a:solidFill>
                <a:effectLst/>
                <a:uLnTx/>
                <a:uFillTx/>
                <a:latin typeface="Corbel"/>
                <a:sym typeface="Corbel"/>
              </a:endParaRPr>
            </a:p>
          </p:txBody>
        </p:sp>
        <p:sp>
          <p:nvSpPr>
            <p:cNvPr id="113" name="Text"/>
            <p:cNvSpPr txBox="1"/>
            <p:nvPr/>
          </p:nvSpPr>
          <p:spPr>
            <a:xfrm>
              <a:off x="45718" y="0"/>
              <a:ext cx="12100563" cy="3454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sz="1800" b="0" i="0" u="none" strike="noStrike" kern="0" cap="none" spc="0" normalizeH="0" baseline="0" noProof="0">
                  <a:ln>
                    <a:noFill/>
                  </a:ln>
                  <a:noFill/>
                  <a:effectLst/>
                  <a:uLnTx/>
                  <a:uFillTx/>
                  <a:latin typeface="Corbel"/>
                  <a:sym typeface="Corbel"/>
                </a:rPr>
                <a:t>          </a:t>
              </a:r>
            </a:p>
          </p:txBody>
        </p:sp>
      </p:grpSp>
      <p:pic>
        <p:nvPicPr>
          <p:cNvPr id="118" name="WSU-EXT-lockup-horz-rgb-6in.gif">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4299" y="268865"/>
            <a:ext cx="5863400" cy="1445772"/>
          </a:xfrm>
          <a:prstGeom prst="rect">
            <a:avLst/>
          </a:prstGeom>
          <a:ln w="12700">
            <a:miter lim="400000"/>
          </a:ln>
        </p:spPr>
      </p:pic>
      <p:sp>
        <p:nvSpPr>
          <p:cNvPr id="2" name="Content Placeholder 4">
            <a:extLst>
              <a:ext uri="{FF2B5EF4-FFF2-40B4-BE49-F238E27FC236}">
                <a16:creationId xmlns:a16="http://schemas.microsoft.com/office/drawing/2014/main" id="{8E5F930E-4DBF-B19A-46A5-22AE0D10D726}"/>
              </a:ext>
            </a:extLst>
          </p:cNvPr>
          <p:cNvSpPr txBox="1">
            <a:spLocks noGrp="1"/>
          </p:cNvSpPr>
          <p:nvPr>
            <p:ph type="title" idx="4294967295"/>
          </p:nvPr>
        </p:nvSpPr>
        <p:spPr>
          <a:xfrm>
            <a:off x="1366500" y="2851068"/>
            <a:ext cx="4821246" cy="38519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Helvetica"/>
              </a:rPr>
              <a:t>WSU Extension Master Gardener Mission </a:t>
            </a:r>
          </a:p>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Helvetica"/>
            </a:endParaRPr>
          </a:p>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Helvetica"/>
              </a:rPr>
              <a:t>Engaging university-trained volunteers to empower and sustain diverse communities with relevant, unbiased, research-based horticulture and environmental stewardship education. </a:t>
            </a:r>
          </a:p>
        </p:txBody>
      </p:sp>
      <p:pic>
        <p:nvPicPr>
          <p:cNvPr id="117" name="image202.png" descr="Healthy people, healthy planet diagram showing our nine program priorities"/>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a:xfrm>
            <a:off x="7402981" y="2346902"/>
            <a:ext cx="3911234" cy="3889023"/>
          </a:xfrm>
          <a:prstGeom prst="rect">
            <a:avLst/>
          </a:prstGeom>
          <a:ln w="12700">
            <a:miter lim="400000"/>
          </a:ln>
        </p:spPr>
      </p:pic>
      <p:pic>
        <p:nvPicPr>
          <p:cNvPr id="3" name="Picture 6">
            <a:extLst>
              <a:ext uri="{FF2B5EF4-FFF2-40B4-BE49-F238E27FC236}">
                <a16:creationId xmlns:a16="http://schemas.microsoft.com/office/drawing/2014/main" id="{E10B12ED-889D-56B8-256C-526B5F31C9E9}"/>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20055" y="2724072"/>
            <a:ext cx="867691" cy="867691"/>
          </a:xfrm>
          <a:prstGeom prst="rect">
            <a:avLst/>
          </a:prstGeom>
          <a:ln w="12700">
            <a:miter lim="400000"/>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820675" y="2059"/>
            <a:ext cx="4119869" cy="1645921"/>
          </a:xfrm>
        </p:spPr>
        <p:txBody>
          <a:bodyPr lIns="0" rIns="0">
            <a:noAutofit/>
          </a:bodyPr>
          <a:lstStyle/>
          <a:p>
            <a:pPr algn="l"/>
            <a:r>
              <a:rPr lang="en-US" b="1" spc="-150" dirty="0">
                <a:solidFill>
                  <a:schemeClr val="tx1">
                    <a:lumMod val="75000"/>
                    <a:lumOff val="25000"/>
                  </a:schemeClr>
                </a:solidFill>
                <a:latin typeface="Arial" panose="020B0604020202020204" pitchFamily="34" charset="0"/>
                <a:cs typeface="Arial" panose="020B0604020202020204" pitchFamily="34" charset="0"/>
              </a:rPr>
              <a:t>Local Food</a:t>
            </a:r>
          </a:p>
        </p:txBody>
      </p:sp>
      <p:sp>
        <p:nvSpPr>
          <p:cNvPr id="10" name="Subtitle 2">
            <a:extLst>
              <a:ext uri="{FF2B5EF4-FFF2-40B4-BE49-F238E27FC236}">
                <a16:creationId xmlns:a16="http://schemas.microsoft.com/office/drawing/2014/main" id="{DBB9E7DD-0168-3C8A-1E78-B0928F6C6120}"/>
              </a:ext>
            </a:extLst>
          </p:cNvPr>
          <p:cNvSpPr txBox="1">
            <a:spLocks/>
          </p:cNvSpPr>
          <p:nvPr/>
        </p:nvSpPr>
        <p:spPr>
          <a:xfrm>
            <a:off x="978825" y="1961645"/>
            <a:ext cx="5155018" cy="1595169"/>
          </a:xfrm>
          <a:prstGeom prst="rect">
            <a:avLst/>
          </a:prstGeom>
        </p:spPr>
        <p:txBody>
          <a:bodyPr/>
          <a:lstStyle>
            <a:lvl1pPr marL="0" indent="-274320" algn="l" defTabSz="457200" rtl="0" eaLnBrk="0" fontAlgn="base" hangingPunct="0">
              <a:lnSpc>
                <a:spcPct val="150000"/>
              </a:lnSpc>
              <a:spcBef>
                <a:spcPts val="240"/>
              </a:spcBef>
              <a:spcAft>
                <a:spcPct val="0"/>
              </a:spcAft>
              <a:buClr>
                <a:srgbClr val="C00000"/>
              </a:buClr>
              <a:buSzPct val="100000"/>
              <a:buFont typeface="Wingdings" pitchFamily="2" charset="2"/>
              <a:buChar char="§"/>
              <a:defRPr lang="en-US" sz="2800" dirty="0">
                <a:solidFill>
                  <a:schemeClr val="bg2">
                    <a:lumMod val="90000"/>
                    <a:lumOff val="10000"/>
                  </a:schemeClr>
                </a:solidFill>
                <a:latin typeface="+mn-lt"/>
                <a:ea typeface="ＭＳ Ｐゴシック" pitchFamily="-110" charset="-128"/>
                <a:cs typeface="ＭＳ Ｐゴシック" pitchFamily="-110" charset="-128"/>
              </a:defRPr>
            </a:lvl1pPr>
            <a:lvl2pPr marL="672783" indent="-365760" algn="l" defTabSz="457200" rtl="0" eaLnBrk="0" fontAlgn="base" hangingPunct="0">
              <a:lnSpc>
                <a:spcPct val="150000"/>
              </a:lnSpc>
              <a:spcBef>
                <a:spcPts val="0"/>
              </a:spcBef>
              <a:spcAft>
                <a:spcPct val="0"/>
              </a:spcAft>
              <a:buClr>
                <a:srgbClr val="C00000"/>
              </a:buClr>
              <a:buSzPct val="100000"/>
              <a:buFont typeface="Arial" panose="020B0604020202020204" pitchFamily="34" charset="0"/>
              <a:buChar char="•"/>
              <a:defRPr lang="en-US" sz="2600" dirty="0">
                <a:solidFill>
                  <a:schemeClr val="bg2">
                    <a:lumMod val="90000"/>
                    <a:lumOff val="10000"/>
                  </a:schemeClr>
                </a:solidFill>
                <a:latin typeface="+mn-lt"/>
                <a:ea typeface="ＭＳ Ｐゴシック" pitchFamily="-110" charset="-128"/>
              </a:defRPr>
            </a:lvl2pPr>
            <a:lvl3pPr marL="935673" indent="-365760" algn="l" defTabSz="457200" rtl="0" eaLnBrk="0" fontAlgn="base" hangingPunct="0">
              <a:lnSpc>
                <a:spcPct val="150000"/>
              </a:lnSpc>
              <a:spcBef>
                <a:spcPts val="0"/>
              </a:spcBef>
              <a:spcAft>
                <a:spcPct val="0"/>
              </a:spcAft>
              <a:buClr>
                <a:srgbClr val="C00000"/>
              </a:buClr>
              <a:buSzPct val="100000"/>
              <a:buFont typeface="Courier New" panose="02070309020205020404" pitchFamily="49" charset="0"/>
              <a:buChar char="o"/>
              <a:defRPr lang="en-US" sz="2400" dirty="0">
                <a:solidFill>
                  <a:schemeClr val="bg2">
                    <a:lumMod val="90000"/>
                    <a:lumOff val="10000"/>
                  </a:schemeClr>
                </a:solidFill>
                <a:latin typeface="+mn-lt"/>
                <a:ea typeface="ＭＳ Ｐゴシック" pitchFamily="-110" charset="-128"/>
              </a:defRPr>
            </a:lvl3pPr>
            <a:lvl4pPr marL="569913" indent="-342900" algn="l" defTabSz="457200" rtl="0" eaLnBrk="0" fontAlgn="base" hangingPunct="0">
              <a:lnSpc>
                <a:spcPct val="150000"/>
              </a:lnSpc>
              <a:spcBef>
                <a:spcPct val="10000"/>
              </a:spcBef>
              <a:spcAft>
                <a:spcPct val="0"/>
              </a:spcAft>
              <a:buClr>
                <a:srgbClr val="C00000"/>
              </a:buClr>
              <a:buSzPct val="100000"/>
              <a:buFont typeface="Arial" panose="020B0604020202020204" pitchFamily="34" charset="0"/>
              <a:buChar char="•"/>
              <a:defRPr lang="en-US" sz="2200" dirty="0">
                <a:solidFill>
                  <a:schemeClr val="bg2">
                    <a:lumMod val="90000"/>
                    <a:lumOff val="10000"/>
                  </a:schemeClr>
                </a:solidFill>
                <a:latin typeface="+mn-lt"/>
                <a:ea typeface="ＭＳ Ｐゴシック" pitchFamily="-110" charset="-128"/>
              </a:defRPr>
            </a:lvl4pPr>
            <a:lvl5pPr marL="569913" indent="-342900" algn="l" defTabSz="457200" rtl="0" eaLnBrk="0" fontAlgn="base" hangingPunct="0">
              <a:lnSpc>
                <a:spcPct val="150000"/>
              </a:lnSpc>
              <a:spcBef>
                <a:spcPct val="10000"/>
              </a:spcBef>
              <a:spcAft>
                <a:spcPct val="0"/>
              </a:spcAft>
              <a:buClr>
                <a:srgbClr val="C00000"/>
              </a:buClr>
              <a:buSzPct val="100000"/>
              <a:buFont typeface="Arial" panose="020B0604020202020204" pitchFamily="34" charset="0"/>
              <a:buChar char="•"/>
              <a:defRPr lang="en-US" sz="2200" dirty="0">
                <a:solidFill>
                  <a:schemeClr val="bg2">
                    <a:lumMod val="90000"/>
                    <a:lumOff val="10000"/>
                  </a:schemeClr>
                </a:solidFill>
                <a:latin typeface="+mn-lt"/>
                <a:ea typeface="ＭＳ Ｐゴシック" pitchFamily="-110" charset="-128"/>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pPr indent="0">
              <a:lnSpc>
                <a:spcPct val="100000"/>
              </a:lnSpc>
              <a:buNone/>
            </a:pPr>
            <a:r>
              <a:rPr lang="en-US" sz="2400" kern="0" dirty="0">
                <a:solidFill>
                  <a:srgbClr val="626E74"/>
                </a:solidFill>
              </a:rPr>
              <a:t>Promotes sustainable techniques for growing local food to improve individual &amp; community health &amp; wellness.</a:t>
            </a:r>
          </a:p>
        </p:txBody>
      </p:sp>
      <p:sp>
        <p:nvSpPr>
          <p:cNvPr id="11" name="Subtitle 2">
            <a:extLst>
              <a:ext uri="{FF2B5EF4-FFF2-40B4-BE49-F238E27FC236}">
                <a16:creationId xmlns:a16="http://schemas.microsoft.com/office/drawing/2014/main" id="{CD1DB64C-C421-254D-4C4B-3C97CF16FE72}"/>
              </a:ext>
            </a:extLst>
          </p:cNvPr>
          <p:cNvSpPr txBox="1">
            <a:spLocks/>
          </p:cNvSpPr>
          <p:nvPr/>
        </p:nvSpPr>
        <p:spPr>
          <a:xfrm>
            <a:off x="978825" y="3559303"/>
            <a:ext cx="5421746" cy="1650717"/>
          </a:xfrm>
          <a:prstGeom prst="rect">
            <a:avLst/>
          </a:prstGeom>
        </p:spPr>
        <p:txBody>
          <a:bodyPr/>
          <a:lstStyle>
            <a:lvl1pPr marL="0" indent="-274320" algn="l" defTabSz="457200" rtl="0" eaLnBrk="0" fontAlgn="base" hangingPunct="0">
              <a:lnSpc>
                <a:spcPct val="150000"/>
              </a:lnSpc>
              <a:spcBef>
                <a:spcPts val="240"/>
              </a:spcBef>
              <a:spcAft>
                <a:spcPct val="0"/>
              </a:spcAft>
              <a:buClr>
                <a:srgbClr val="C00000"/>
              </a:buClr>
              <a:buSzPct val="100000"/>
              <a:buFont typeface="Wingdings" pitchFamily="2" charset="2"/>
              <a:buChar char="§"/>
              <a:defRPr lang="en-US" sz="2800" dirty="0">
                <a:solidFill>
                  <a:schemeClr val="bg2">
                    <a:lumMod val="90000"/>
                    <a:lumOff val="10000"/>
                  </a:schemeClr>
                </a:solidFill>
                <a:latin typeface="+mn-lt"/>
                <a:ea typeface="ＭＳ Ｐゴシック" pitchFamily="-110" charset="-128"/>
                <a:cs typeface="ＭＳ Ｐゴシック" pitchFamily="-110" charset="-128"/>
              </a:defRPr>
            </a:lvl1pPr>
            <a:lvl2pPr marL="672783" indent="-365760" algn="l" defTabSz="457200" rtl="0" eaLnBrk="0" fontAlgn="base" hangingPunct="0">
              <a:lnSpc>
                <a:spcPct val="150000"/>
              </a:lnSpc>
              <a:spcBef>
                <a:spcPts val="0"/>
              </a:spcBef>
              <a:spcAft>
                <a:spcPct val="0"/>
              </a:spcAft>
              <a:buClr>
                <a:srgbClr val="C00000"/>
              </a:buClr>
              <a:buSzPct val="100000"/>
              <a:buFont typeface="Arial" panose="020B0604020202020204" pitchFamily="34" charset="0"/>
              <a:buChar char="•"/>
              <a:defRPr lang="en-US" sz="2600" dirty="0">
                <a:solidFill>
                  <a:schemeClr val="bg2">
                    <a:lumMod val="90000"/>
                    <a:lumOff val="10000"/>
                  </a:schemeClr>
                </a:solidFill>
                <a:latin typeface="+mn-lt"/>
                <a:ea typeface="ＭＳ Ｐゴシック" pitchFamily="-110" charset="-128"/>
              </a:defRPr>
            </a:lvl2pPr>
            <a:lvl3pPr marL="935673" indent="-365760" algn="l" defTabSz="457200" rtl="0" eaLnBrk="0" fontAlgn="base" hangingPunct="0">
              <a:lnSpc>
                <a:spcPct val="150000"/>
              </a:lnSpc>
              <a:spcBef>
                <a:spcPts val="0"/>
              </a:spcBef>
              <a:spcAft>
                <a:spcPct val="0"/>
              </a:spcAft>
              <a:buClr>
                <a:srgbClr val="C00000"/>
              </a:buClr>
              <a:buSzPct val="100000"/>
              <a:buFont typeface="Courier New" panose="02070309020205020404" pitchFamily="49" charset="0"/>
              <a:buChar char="o"/>
              <a:defRPr lang="en-US" sz="2400" dirty="0">
                <a:solidFill>
                  <a:schemeClr val="bg2">
                    <a:lumMod val="90000"/>
                    <a:lumOff val="10000"/>
                  </a:schemeClr>
                </a:solidFill>
                <a:latin typeface="+mn-lt"/>
                <a:ea typeface="ＭＳ Ｐゴシック" pitchFamily="-110" charset="-128"/>
              </a:defRPr>
            </a:lvl3pPr>
            <a:lvl4pPr marL="569913" indent="-342900" algn="l" defTabSz="457200" rtl="0" eaLnBrk="0" fontAlgn="base" hangingPunct="0">
              <a:lnSpc>
                <a:spcPct val="150000"/>
              </a:lnSpc>
              <a:spcBef>
                <a:spcPct val="10000"/>
              </a:spcBef>
              <a:spcAft>
                <a:spcPct val="0"/>
              </a:spcAft>
              <a:buClr>
                <a:srgbClr val="C00000"/>
              </a:buClr>
              <a:buSzPct val="100000"/>
              <a:buFont typeface="Arial" panose="020B0604020202020204" pitchFamily="34" charset="0"/>
              <a:buChar char="•"/>
              <a:defRPr lang="en-US" sz="2200" dirty="0">
                <a:solidFill>
                  <a:schemeClr val="bg2">
                    <a:lumMod val="90000"/>
                    <a:lumOff val="10000"/>
                  </a:schemeClr>
                </a:solidFill>
                <a:latin typeface="+mn-lt"/>
                <a:ea typeface="ＭＳ Ｐゴシック" pitchFamily="-110" charset="-128"/>
              </a:defRPr>
            </a:lvl4pPr>
            <a:lvl5pPr marL="569913" indent="-342900" algn="l" defTabSz="457200" rtl="0" eaLnBrk="0" fontAlgn="base" hangingPunct="0">
              <a:lnSpc>
                <a:spcPct val="150000"/>
              </a:lnSpc>
              <a:spcBef>
                <a:spcPct val="10000"/>
              </a:spcBef>
              <a:spcAft>
                <a:spcPct val="0"/>
              </a:spcAft>
              <a:buClr>
                <a:srgbClr val="C00000"/>
              </a:buClr>
              <a:buSzPct val="100000"/>
              <a:buFont typeface="Arial" panose="020B0604020202020204" pitchFamily="34" charset="0"/>
              <a:buChar char="•"/>
              <a:defRPr lang="en-US" sz="2200" dirty="0">
                <a:solidFill>
                  <a:schemeClr val="bg2">
                    <a:lumMod val="90000"/>
                    <a:lumOff val="10000"/>
                  </a:schemeClr>
                </a:solidFill>
                <a:latin typeface="+mn-lt"/>
                <a:ea typeface="ＭＳ Ｐゴシック" pitchFamily="-110" charset="-128"/>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pPr marL="342900" indent="-342900"/>
            <a:r>
              <a:rPr lang="en-US" sz="2400" kern="0" dirty="0">
                <a:solidFill>
                  <a:srgbClr val="626E74"/>
                </a:solidFill>
              </a:rPr>
              <a:t>Benefits of local food on individual and community wellness</a:t>
            </a:r>
          </a:p>
          <a:p>
            <a:pPr marL="342900" indent="-342900"/>
            <a:r>
              <a:rPr lang="en-US" sz="2400" kern="0" dirty="0">
                <a:solidFill>
                  <a:srgbClr val="626E74"/>
                </a:solidFill>
              </a:rPr>
              <a:t>We all have a role to play</a:t>
            </a:r>
          </a:p>
          <a:p>
            <a:pPr marL="342900" indent="-342900"/>
            <a:r>
              <a:rPr lang="en-US" sz="2400" kern="0" dirty="0">
                <a:solidFill>
                  <a:srgbClr val="626E74"/>
                </a:solidFill>
              </a:rPr>
              <a:t>Techniques for growing fruits and vegetables</a:t>
            </a:r>
          </a:p>
          <a:p>
            <a:pPr indent="0">
              <a:buNone/>
            </a:pPr>
            <a:endParaRPr lang="en-US" sz="2400" kern="0" dirty="0">
              <a:solidFill>
                <a:srgbClr val="626E74"/>
              </a:solidFill>
            </a:endParaRPr>
          </a:p>
        </p:txBody>
      </p:sp>
      <p:pic>
        <p:nvPicPr>
          <p:cNvPr id="4" name="Picture 3" descr="A person holding a box of vegetables">
            <a:extLst>
              <a:ext uri="{FF2B5EF4-FFF2-40B4-BE49-F238E27FC236}">
                <a16:creationId xmlns:a16="http://schemas.microsoft.com/office/drawing/2014/main" id="{11230963-943E-418A-8F4F-44C4C8E9D8F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43882" y="0"/>
            <a:ext cx="5362235" cy="6766560"/>
          </a:xfrm>
          <a:prstGeom prst="rect">
            <a:avLst/>
          </a:prstGeom>
        </p:spPr>
      </p:pic>
      <p:sp>
        <p:nvSpPr>
          <p:cNvPr id="8" name="Rectangle 7">
            <a:extLst>
              <a:ext uri="{FF2B5EF4-FFF2-40B4-BE49-F238E27FC236}">
                <a16:creationId xmlns:a16="http://schemas.microsoft.com/office/drawing/2014/main" id="{9A08752B-3956-1B49-A67C-A87B88B39B90}"/>
              </a:ext>
              <a:ext uri="{C183D7F6-B498-43B3-948B-1728B52AA6E4}">
                <adec:decorative xmlns:adec="http://schemas.microsoft.com/office/drawing/2017/decorative" val="1"/>
              </a:ext>
            </a:extLst>
          </p:cNvPr>
          <p:cNvSpPr/>
          <p:nvPr/>
        </p:nvSpPr>
        <p:spPr>
          <a:xfrm>
            <a:off x="1419727" y="1647980"/>
            <a:ext cx="365294" cy="45719"/>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 uri="{C183D7F6-B498-43B3-948B-1728B52AA6E4}">
                <adec:decorative xmlns:adec="http://schemas.microsoft.com/office/drawing/2017/decorative" val="1"/>
              </a:ext>
            </a:extLst>
          </p:cNvPr>
          <p:cNvSpPr/>
          <p:nvPr/>
        </p:nvSpPr>
        <p:spPr>
          <a:xfrm>
            <a:off x="0" y="6766560"/>
            <a:ext cx="12192000" cy="9144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pic>
        <p:nvPicPr>
          <p:cNvPr id="14" name="Picture 13">
            <a:extLst>
              <a:ext uri="{FF2B5EF4-FFF2-40B4-BE49-F238E27FC236}">
                <a16:creationId xmlns:a16="http://schemas.microsoft.com/office/drawing/2014/main" id="{6811E352-6A8C-5D45-8A0B-2F04E98EB74A}"/>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62258" y="219399"/>
            <a:ext cx="729696" cy="729696"/>
          </a:xfrm>
          <a:prstGeom prst="rect">
            <a:avLst/>
          </a:prstGeom>
        </p:spPr>
      </p:pic>
      <p:sp>
        <p:nvSpPr>
          <p:cNvPr id="3" name="TextBox 2">
            <a:extLst>
              <a:ext uri="{FF2B5EF4-FFF2-40B4-BE49-F238E27FC236}">
                <a16:creationId xmlns:a16="http://schemas.microsoft.com/office/drawing/2014/main" id="{D1958F99-A1C7-D89B-F91F-9745FD058BEF}"/>
              </a:ext>
            </a:extLst>
          </p:cNvPr>
          <p:cNvSpPr txBox="1"/>
          <p:nvPr/>
        </p:nvSpPr>
        <p:spPr>
          <a:xfrm>
            <a:off x="6978700" y="6498044"/>
            <a:ext cx="2699309" cy="230832"/>
          </a:xfrm>
          <a:prstGeom prst="rect">
            <a:avLst/>
          </a:prstGeom>
          <a:noFill/>
        </p:spPr>
        <p:txBody>
          <a:bodyPr wrap="square" rtlCol="0">
            <a:spAutoFit/>
          </a:bodyPr>
          <a:lstStyle/>
          <a:p>
            <a:r>
              <a:rPr lang="en-US" sz="900" dirty="0">
                <a:solidFill>
                  <a:schemeClr val="bg1">
                    <a:lumMod val="75000"/>
                  </a:schemeClr>
                </a:solidFill>
              </a:rPr>
              <a:t>Photo: Deposit Photos</a:t>
            </a:r>
          </a:p>
        </p:txBody>
      </p:sp>
    </p:spTree>
    <p:extLst>
      <p:ext uri="{BB962C8B-B14F-4D97-AF65-F5344CB8AC3E}">
        <p14:creationId xmlns:p14="http://schemas.microsoft.com/office/powerpoint/2010/main" val="730684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9757"/>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1DDECF7-01EB-D042-AD66-4099B694EFAD}"/>
              </a:ext>
              <a:ext uri="{C183D7F6-B498-43B3-948B-1728B52AA6E4}">
                <adec:decorative xmlns:adec="http://schemas.microsoft.com/office/drawing/2017/decorative" val="1"/>
              </a:ext>
            </a:extLst>
          </p:cNvPr>
          <p:cNvSpPr/>
          <p:nvPr/>
        </p:nvSpPr>
        <p:spPr>
          <a:xfrm>
            <a:off x="896112" y="996696"/>
            <a:ext cx="7287768" cy="4270248"/>
          </a:xfrm>
          <a:prstGeom prst="rect">
            <a:avLst/>
          </a:prstGeom>
          <a:solidFill>
            <a:schemeClr val="bg1">
              <a:lumMod val="85000"/>
              <a:alpha val="5042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1371600" y="1580579"/>
            <a:ext cx="4882896" cy="737583"/>
          </a:xfrm>
        </p:spPr>
        <p:txBody>
          <a:bodyPr lIns="0" rIns="0">
            <a:noAutofit/>
          </a:bodyPr>
          <a:lstStyle/>
          <a:p>
            <a:pPr algn="l"/>
            <a:r>
              <a:rPr lang="en-US" sz="4400" b="1" spc="-150" dirty="0">
                <a:solidFill>
                  <a:schemeClr val="tx1">
                    <a:lumMod val="75000"/>
                    <a:lumOff val="25000"/>
                  </a:schemeClr>
                </a:solidFill>
                <a:latin typeface="Arial" panose="020B0604020202020204" pitchFamily="34" charset="0"/>
                <a:cs typeface="Arial" panose="020B0604020202020204" pitchFamily="34" charset="0"/>
              </a:rPr>
              <a:t>Click here for heading</a:t>
            </a:r>
          </a:p>
        </p:txBody>
      </p:sp>
      <p:sp>
        <p:nvSpPr>
          <p:cNvPr id="6" name="Subtitle 2">
            <a:extLst>
              <a:ext uri="{FF2B5EF4-FFF2-40B4-BE49-F238E27FC236}">
                <a16:creationId xmlns:a16="http://schemas.microsoft.com/office/drawing/2014/main" id="{EEF0D0AF-BA9D-BA4C-AB3F-F8D9E7955440}"/>
              </a:ext>
            </a:extLst>
          </p:cNvPr>
          <p:cNvSpPr txBox="1">
            <a:spLocks/>
          </p:cNvSpPr>
          <p:nvPr/>
        </p:nvSpPr>
        <p:spPr>
          <a:xfrm>
            <a:off x="1371600" y="2989896"/>
            <a:ext cx="4882896" cy="2007846"/>
          </a:xfrm>
          <a:prstGeom prst="rect">
            <a:avLst/>
          </a:prstGeom>
        </p:spPr>
        <p:txBody>
          <a:bodyPr vert="horz" lIns="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1400" dirty="0">
                <a:solidFill>
                  <a:schemeClr val="tx1">
                    <a:lumMod val="65000"/>
                    <a:lumOff val="35000"/>
                  </a:schemeClr>
                </a:solidFill>
                <a:latin typeface="Arial" panose="020B0604020202020204" pitchFamily="34" charset="0"/>
                <a:cs typeface="Arial" panose="020B0604020202020204" pitchFamily="34" charset="0"/>
              </a:rPr>
              <a:t>Lorem ipsum dolor sit </a:t>
            </a:r>
            <a:r>
              <a:rPr lang="en-US" sz="1400" dirty="0" err="1">
                <a:solidFill>
                  <a:schemeClr val="tx1">
                    <a:lumMod val="65000"/>
                    <a:lumOff val="35000"/>
                  </a:schemeClr>
                </a:solidFill>
                <a:latin typeface="Arial" panose="020B0604020202020204" pitchFamily="34" charset="0"/>
                <a:cs typeface="Arial" panose="020B0604020202020204" pitchFamily="34" charset="0"/>
              </a:rPr>
              <a:t>amet</a:t>
            </a:r>
            <a:r>
              <a:rPr lang="en-US" sz="1400" dirty="0">
                <a:solidFill>
                  <a:schemeClr val="tx1">
                    <a:lumMod val="65000"/>
                    <a:lumOff val="35000"/>
                  </a:schemeClr>
                </a:solidFill>
                <a:latin typeface="Arial" panose="020B0604020202020204" pitchFamily="34" charset="0"/>
                <a:cs typeface="Arial" panose="020B0604020202020204" pitchFamily="34" charset="0"/>
              </a:rPr>
              <a:t>, </a:t>
            </a:r>
            <a:r>
              <a:rPr lang="en-US" sz="1400" dirty="0" err="1">
                <a:solidFill>
                  <a:schemeClr val="tx1">
                    <a:lumMod val="65000"/>
                    <a:lumOff val="35000"/>
                  </a:schemeClr>
                </a:solidFill>
                <a:latin typeface="Arial" panose="020B0604020202020204" pitchFamily="34" charset="0"/>
                <a:cs typeface="Arial" panose="020B0604020202020204" pitchFamily="34" charset="0"/>
              </a:rPr>
              <a:t>consectetur</a:t>
            </a:r>
            <a:r>
              <a:rPr lang="en-US" sz="1400" dirty="0">
                <a:solidFill>
                  <a:schemeClr val="tx1">
                    <a:lumMod val="65000"/>
                    <a:lumOff val="35000"/>
                  </a:schemeClr>
                </a:solidFill>
                <a:latin typeface="Arial" panose="020B0604020202020204" pitchFamily="34" charset="0"/>
                <a:cs typeface="Arial" panose="020B0604020202020204" pitchFamily="34" charset="0"/>
              </a:rPr>
              <a:t> </a:t>
            </a:r>
            <a:r>
              <a:rPr lang="en-US" sz="1400" dirty="0" err="1">
                <a:solidFill>
                  <a:schemeClr val="tx1">
                    <a:lumMod val="65000"/>
                    <a:lumOff val="35000"/>
                  </a:schemeClr>
                </a:solidFill>
                <a:latin typeface="Arial" panose="020B0604020202020204" pitchFamily="34" charset="0"/>
                <a:cs typeface="Arial" panose="020B0604020202020204" pitchFamily="34" charset="0"/>
              </a:rPr>
              <a:t>adipiscing</a:t>
            </a:r>
            <a:r>
              <a:rPr lang="en-US" sz="1400" dirty="0">
                <a:solidFill>
                  <a:schemeClr val="tx1">
                    <a:lumMod val="65000"/>
                    <a:lumOff val="35000"/>
                  </a:schemeClr>
                </a:solidFill>
                <a:latin typeface="Arial" panose="020B0604020202020204" pitchFamily="34" charset="0"/>
                <a:cs typeface="Arial" panose="020B0604020202020204" pitchFamily="34" charset="0"/>
              </a:rPr>
              <a:t> </a:t>
            </a:r>
            <a:r>
              <a:rPr lang="en-US" sz="1400" dirty="0" err="1">
                <a:solidFill>
                  <a:schemeClr val="tx1">
                    <a:lumMod val="65000"/>
                    <a:lumOff val="35000"/>
                  </a:schemeClr>
                </a:solidFill>
                <a:latin typeface="Arial" panose="020B0604020202020204" pitchFamily="34" charset="0"/>
                <a:cs typeface="Arial" panose="020B0604020202020204" pitchFamily="34" charset="0"/>
              </a:rPr>
              <a:t>elit</a:t>
            </a:r>
            <a:r>
              <a:rPr lang="en-US" sz="1400" dirty="0">
                <a:solidFill>
                  <a:schemeClr val="tx1">
                    <a:lumMod val="65000"/>
                    <a:lumOff val="35000"/>
                  </a:schemeClr>
                </a:solidFill>
                <a:latin typeface="Arial" panose="020B0604020202020204" pitchFamily="34" charset="0"/>
                <a:cs typeface="Arial" panose="020B0604020202020204" pitchFamily="34" charset="0"/>
              </a:rPr>
              <a:t>. Cur post Tarentum ad </a:t>
            </a:r>
            <a:r>
              <a:rPr lang="en-US" sz="1400" dirty="0" err="1">
                <a:solidFill>
                  <a:schemeClr val="tx1">
                    <a:lumMod val="65000"/>
                    <a:lumOff val="35000"/>
                  </a:schemeClr>
                </a:solidFill>
                <a:latin typeface="Arial" panose="020B0604020202020204" pitchFamily="34" charset="0"/>
                <a:cs typeface="Arial" panose="020B0604020202020204" pitchFamily="34" charset="0"/>
              </a:rPr>
              <a:t>Archytam</a:t>
            </a:r>
            <a:r>
              <a:rPr lang="en-US" sz="1400" dirty="0">
                <a:solidFill>
                  <a:schemeClr val="tx1">
                    <a:lumMod val="65000"/>
                    <a:lumOff val="35000"/>
                  </a:schemeClr>
                </a:solidFill>
                <a:latin typeface="Arial" panose="020B0604020202020204" pitchFamily="34" charset="0"/>
                <a:cs typeface="Arial" panose="020B0604020202020204" pitchFamily="34" charset="0"/>
              </a:rPr>
              <a:t>? Quantum </a:t>
            </a:r>
            <a:r>
              <a:rPr lang="en-US" sz="1400" dirty="0" err="1">
                <a:solidFill>
                  <a:schemeClr val="tx1">
                    <a:lumMod val="65000"/>
                    <a:lumOff val="35000"/>
                  </a:schemeClr>
                </a:solidFill>
                <a:latin typeface="Arial" panose="020B0604020202020204" pitchFamily="34" charset="0"/>
                <a:cs typeface="Arial" panose="020B0604020202020204" pitchFamily="34" charset="0"/>
              </a:rPr>
              <a:t>Aristoxeni</a:t>
            </a:r>
            <a:r>
              <a:rPr lang="en-US" sz="1400" dirty="0">
                <a:solidFill>
                  <a:schemeClr val="tx1">
                    <a:lumMod val="65000"/>
                    <a:lumOff val="35000"/>
                  </a:schemeClr>
                </a:solidFill>
                <a:latin typeface="Arial" panose="020B0604020202020204" pitchFamily="34" charset="0"/>
                <a:cs typeface="Arial" panose="020B0604020202020204" pitchFamily="34" charset="0"/>
              </a:rPr>
              <a:t> ingenium </a:t>
            </a:r>
            <a:r>
              <a:rPr lang="en-US" sz="1400" dirty="0" err="1">
                <a:solidFill>
                  <a:schemeClr val="tx1">
                    <a:lumMod val="65000"/>
                    <a:lumOff val="35000"/>
                  </a:schemeClr>
                </a:solidFill>
                <a:latin typeface="Arial" panose="020B0604020202020204" pitchFamily="34" charset="0"/>
                <a:cs typeface="Arial" panose="020B0604020202020204" pitchFamily="34" charset="0"/>
              </a:rPr>
              <a:t>consumptum</a:t>
            </a:r>
            <a:r>
              <a:rPr lang="en-US" sz="1400" dirty="0">
                <a:solidFill>
                  <a:schemeClr val="tx1">
                    <a:lumMod val="65000"/>
                    <a:lumOff val="35000"/>
                  </a:schemeClr>
                </a:solidFill>
                <a:latin typeface="Arial" panose="020B0604020202020204" pitchFamily="34" charset="0"/>
                <a:cs typeface="Arial" panose="020B0604020202020204" pitchFamily="34" charset="0"/>
              </a:rPr>
              <a:t> </a:t>
            </a:r>
            <a:r>
              <a:rPr lang="en-US" sz="1400" dirty="0" err="1">
                <a:solidFill>
                  <a:schemeClr val="tx1">
                    <a:lumMod val="65000"/>
                    <a:lumOff val="35000"/>
                  </a:schemeClr>
                </a:solidFill>
                <a:latin typeface="Arial" panose="020B0604020202020204" pitchFamily="34" charset="0"/>
                <a:cs typeface="Arial" panose="020B0604020202020204" pitchFamily="34" charset="0"/>
              </a:rPr>
              <a:t>videmus</a:t>
            </a:r>
            <a:r>
              <a:rPr lang="en-US" sz="1400" dirty="0">
                <a:solidFill>
                  <a:schemeClr val="tx1">
                    <a:lumMod val="65000"/>
                    <a:lumOff val="35000"/>
                  </a:schemeClr>
                </a:solidFill>
                <a:latin typeface="Arial" panose="020B0604020202020204" pitchFamily="34" charset="0"/>
                <a:cs typeface="Arial" panose="020B0604020202020204" pitchFamily="34" charset="0"/>
              </a:rPr>
              <a:t> in </a:t>
            </a:r>
            <a:r>
              <a:rPr lang="en-US" sz="1400" dirty="0" err="1">
                <a:solidFill>
                  <a:schemeClr val="tx1">
                    <a:lumMod val="65000"/>
                    <a:lumOff val="35000"/>
                  </a:schemeClr>
                </a:solidFill>
                <a:latin typeface="Arial" panose="020B0604020202020204" pitchFamily="34" charset="0"/>
                <a:cs typeface="Arial" panose="020B0604020202020204" pitchFamily="34" charset="0"/>
              </a:rPr>
              <a:t>musicis</a:t>
            </a:r>
            <a:r>
              <a:rPr lang="en-US" sz="1400" dirty="0">
                <a:solidFill>
                  <a:schemeClr val="tx1">
                    <a:lumMod val="65000"/>
                    <a:lumOff val="35000"/>
                  </a:schemeClr>
                </a:solidFill>
                <a:latin typeface="Arial" panose="020B0604020202020204" pitchFamily="34" charset="0"/>
                <a:cs typeface="Arial" panose="020B0604020202020204" pitchFamily="34" charset="0"/>
              </a:rPr>
              <a:t>? Et </a:t>
            </a:r>
            <a:r>
              <a:rPr lang="en-US" sz="1400" dirty="0" err="1">
                <a:solidFill>
                  <a:schemeClr val="tx1">
                    <a:lumMod val="65000"/>
                    <a:lumOff val="35000"/>
                  </a:schemeClr>
                </a:solidFill>
                <a:latin typeface="Arial" panose="020B0604020202020204" pitchFamily="34" charset="0"/>
                <a:cs typeface="Arial" panose="020B0604020202020204" pitchFamily="34" charset="0"/>
              </a:rPr>
              <a:t>quod</a:t>
            </a:r>
            <a:r>
              <a:rPr lang="en-US" sz="1400" dirty="0">
                <a:solidFill>
                  <a:schemeClr val="tx1">
                    <a:lumMod val="65000"/>
                    <a:lumOff val="35000"/>
                  </a:schemeClr>
                </a:solidFill>
                <a:latin typeface="Arial" panose="020B0604020202020204" pitchFamily="34" charset="0"/>
                <a:cs typeface="Arial" panose="020B0604020202020204" pitchFamily="34" charset="0"/>
              </a:rPr>
              <a:t> </a:t>
            </a:r>
            <a:r>
              <a:rPr lang="en-US" sz="1400" dirty="0" err="1">
                <a:solidFill>
                  <a:schemeClr val="tx1">
                    <a:lumMod val="65000"/>
                    <a:lumOff val="35000"/>
                  </a:schemeClr>
                </a:solidFill>
                <a:latin typeface="Arial" panose="020B0604020202020204" pitchFamily="34" charset="0"/>
                <a:cs typeface="Arial" panose="020B0604020202020204" pitchFamily="34" charset="0"/>
              </a:rPr>
              <a:t>est</a:t>
            </a:r>
            <a:r>
              <a:rPr lang="en-US" sz="1400" dirty="0">
                <a:solidFill>
                  <a:schemeClr val="tx1">
                    <a:lumMod val="65000"/>
                    <a:lumOff val="35000"/>
                  </a:schemeClr>
                </a:solidFill>
                <a:latin typeface="Arial" panose="020B0604020202020204" pitchFamily="34" charset="0"/>
                <a:cs typeface="Arial" panose="020B0604020202020204" pitchFamily="34" charset="0"/>
              </a:rPr>
              <a:t> </a:t>
            </a:r>
            <a:r>
              <a:rPr lang="en-US" sz="1400" dirty="0" err="1">
                <a:solidFill>
                  <a:schemeClr val="tx1">
                    <a:lumMod val="65000"/>
                    <a:lumOff val="35000"/>
                  </a:schemeClr>
                </a:solidFill>
                <a:latin typeface="Arial" panose="020B0604020202020204" pitchFamily="34" charset="0"/>
                <a:cs typeface="Arial" panose="020B0604020202020204" pitchFamily="34" charset="0"/>
              </a:rPr>
              <a:t>munus</a:t>
            </a:r>
            <a:r>
              <a:rPr lang="en-US" sz="1400" dirty="0">
                <a:solidFill>
                  <a:schemeClr val="tx1">
                    <a:lumMod val="65000"/>
                    <a:lumOff val="35000"/>
                  </a:schemeClr>
                </a:solidFill>
                <a:latin typeface="Arial" panose="020B0604020202020204" pitchFamily="34" charset="0"/>
                <a:cs typeface="Arial" panose="020B0604020202020204" pitchFamily="34" charset="0"/>
              </a:rPr>
              <a:t>, </a:t>
            </a:r>
            <a:r>
              <a:rPr lang="en-US" sz="1400" dirty="0" err="1">
                <a:solidFill>
                  <a:schemeClr val="tx1">
                    <a:lumMod val="65000"/>
                    <a:lumOff val="35000"/>
                  </a:schemeClr>
                </a:solidFill>
                <a:latin typeface="Arial" panose="020B0604020202020204" pitchFamily="34" charset="0"/>
                <a:cs typeface="Arial" panose="020B0604020202020204" pitchFamily="34" charset="0"/>
              </a:rPr>
              <a:t>quod</a:t>
            </a:r>
            <a:r>
              <a:rPr lang="en-US" sz="1400" dirty="0">
                <a:solidFill>
                  <a:schemeClr val="tx1">
                    <a:lumMod val="65000"/>
                    <a:lumOff val="35000"/>
                  </a:schemeClr>
                </a:solidFill>
                <a:latin typeface="Arial" panose="020B0604020202020204" pitchFamily="34" charset="0"/>
                <a:cs typeface="Arial" panose="020B0604020202020204" pitchFamily="34" charset="0"/>
              </a:rPr>
              <a:t> opus </a:t>
            </a:r>
            <a:r>
              <a:rPr lang="en-US" sz="1400" dirty="0" err="1">
                <a:solidFill>
                  <a:schemeClr val="tx1">
                    <a:lumMod val="65000"/>
                    <a:lumOff val="35000"/>
                  </a:schemeClr>
                </a:solidFill>
                <a:latin typeface="Arial" panose="020B0604020202020204" pitchFamily="34" charset="0"/>
                <a:cs typeface="Arial" panose="020B0604020202020204" pitchFamily="34" charset="0"/>
              </a:rPr>
              <a:t>sapientiae</a:t>
            </a:r>
            <a:r>
              <a:rPr lang="en-US" sz="1400" dirty="0">
                <a:solidFill>
                  <a:schemeClr val="tx1">
                    <a:lumMod val="65000"/>
                    <a:lumOff val="35000"/>
                  </a:schemeClr>
                </a:solidFill>
                <a:latin typeface="Arial" panose="020B0604020202020204" pitchFamily="34" charset="0"/>
                <a:cs typeface="Arial" panose="020B0604020202020204" pitchFamily="34" charset="0"/>
              </a:rPr>
              <a:t>? Duo Reges: </a:t>
            </a:r>
            <a:r>
              <a:rPr lang="en-US" sz="1400" dirty="0" err="1">
                <a:solidFill>
                  <a:schemeClr val="tx1">
                    <a:lumMod val="65000"/>
                    <a:lumOff val="35000"/>
                  </a:schemeClr>
                </a:solidFill>
                <a:latin typeface="Arial" panose="020B0604020202020204" pitchFamily="34" charset="0"/>
                <a:cs typeface="Arial" panose="020B0604020202020204" pitchFamily="34" charset="0"/>
              </a:rPr>
              <a:t>constructio</a:t>
            </a:r>
            <a:r>
              <a:rPr lang="en-US" sz="1400" dirty="0">
                <a:solidFill>
                  <a:schemeClr val="tx1">
                    <a:lumMod val="65000"/>
                    <a:lumOff val="35000"/>
                  </a:schemeClr>
                </a:solidFill>
                <a:latin typeface="Arial" panose="020B0604020202020204" pitchFamily="34" charset="0"/>
                <a:cs typeface="Arial" panose="020B0604020202020204" pitchFamily="34" charset="0"/>
              </a:rPr>
              <a:t> </a:t>
            </a:r>
            <a:r>
              <a:rPr lang="en-US" sz="1400" dirty="0" err="1">
                <a:solidFill>
                  <a:schemeClr val="tx1">
                    <a:lumMod val="65000"/>
                    <a:lumOff val="35000"/>
                  </a:schemeClr>
                </a:solidFill>
                <a:latin typeface="Arial" panose="020B0604020202020204" pitchFamily="34" charset="0"/>
                <a:cs typeface="Arial" panose="020B0604020202020204" pitchFamily="34" charset="0"/>
              </a:rPr>
              <a:t>interrete</a:t>
            </a:r>
            <a:r>
              <a:rPr lang="en-US" sz="1400" dirty="0">
                <a:solidFill>
                  <a:schemeClr val="tx1">
                    <a:lumMod val="65000"/>
                    <a:lumOff val="35000"/>
                  </a:schemeClr>
                </a:solidFill>
                <a:latin typeface="Arial" panose="020B0604020202020204" pitchFamily="34" charset="0"/>
                <a:cs typeface="Arial" panose="020B0604020202020204" pitchFamily="34" charset="0"/>
              </a:rPr>
              <a:t>. Sed </a:t>
            </a:r>
            <a:r>
              <a:rPr lang="en-US" sz="1400" dirty="0" err="1">
                <a:solidFill>
                  <a:schemeClr val="tx1">
                    <a:lumMod val="65000"/>
                    <a:lumOff val="35000"/>
                  </a:schemeClr>
                </a:solidFill>
                <a:latin typeface="Arial" panose="020B0604020202020204" pitchFamily="34" charset="0"/>
                <a:cs typeface="Arial" panose="020B0604020202020204" pitchFamily="34" charset="0"/>
              </a:rPr>
              <a:t>tamen</a:t>
            </a:r>
            <a:r>
              <a:rPr lang="en-US" sz="1400" dirty="0">
                <a:solidFill>
                  <a:schemeClr val="tx1">
                    <a:lumMod val="65000"/>
                    <a:lumOff val="35000"/>
                  </a:schemeClr>
                </a:solidFill>
                <a:latin typeface="Arial" panose="020B0604020202020204" pitchFamily="34" charset="0"/>
                <a:cs typeface="Arial" panose="020B0604020202020204" pitchFamily="34" charset="0"/>
              </a:rPr>
              <a:t> </a:t>
            </a:r>
            <a:r>
              <a:rPr lang="en-US" sz="1400" dirty="0" err="1">
                <a:solidFill>
                  <a:schemeClr val="tx1">
                    <a:lumMod val="65000"/>
                    <a:lumOff val="35000"/>
                  </a:schemeClr>
                </a:solidFill>
                <a:latin typeface="Arial" panose="020B0604020202020204" pitchFamily="34" charset="0"/>
                <a:cs typeface="Arial" panose="020B0604020202020204" pitchFamily="34" charset="0"/>
              </a:rPr>
              <a:t>intellego</a:t>
            </a:r>
            <a:r>
              <a:rPr lang="en-US" sz="1400" dirty="0">
                <a:solidFill>
                  <a:schemeClr val="tx1">
                    <a:lumMod val="65000"/>
                    <a:lumOff val="35000"/>
                  </a:schemeClr>
                </a:solidFill>
                <a:latin typeface="Arial" panose="020B0604020202020204" pitchFamily="34" charset="0"/>
                <a:cs typeface="Arial" panose="020B0604020202020204" pitchFamily="34" charset="0"/>
              </a:rPr>
              <a:t> quid </a:t>
            </a:r>
            <a:r>
              <a:rPr lang="en-US" sz="1400" dirty="0" err="1">
                <a:solidFill>
                  <a:schemeClr val="tx1">
                    <a:lumMod val="65000"/>
                    <a:lumOff val="35000"/>
                  </a:schemeClr>
                </a:solidFill>
                <a:latin typeface="Arial" panose="020B0604020202020204" pitchFamily="34" charset="0"/>
                <a:cs typeface="Arial" panose="020B0604020202020204" pitchFamily="34" charset="0"/>
              </a:rPr>
              <a:t>velit</a:t>
            </a:r>
            <a:r>
              <a:rPr lang="en-US" sz="1400" dirty="0">
                <a:solidFill>
                  <a:schemeClr val="tx1">
                    <a:lumMod val="65000"/>
                    <a:lumOff val="35000"/>
                  </a:schemeClr>
                </a:solidFill>
                <a:latin typeface="Arial" panose="020B0604020202020204" pitchFamily="34" charset="0"/>
                <a:cs typeface="Arial" panose="020B0604020202020204" pitchFamily="34" charset="0"/>
              </a:rPr>
              <a:t>. Nobis </a:t>
            </a:r>
            <a:r>
              <a:rPr lang="en-US" sz="1400" dirty="0" err="1">
                <a:solidFill>
                  <a:schemeClr val="tx1">
                    <a:lumMod val="65000"/>
                    <a:lumOff val="35000"/>
                  </a:schemeClr>
                </a:solidFill>
                <a:latin typeface="Arial" panose="020B0604020202020204" pitchFamily="34" charset="0"/>
                <a:cs typeface="Arial" panose="020B0604020202020204" pitchFamily="34" charset="0"/>
              </a:rPr>
              <a:t>aliter</a:t>
            </a:r>
            <a:r>
              <a:rPr lang="en-US" sz="1400" dirty="0">
                <a:solidFill>
                  <a:schemeClr val="tx1">
                    <a:lumMod val="65000"/>
                    <a:lumOff val="35000"/>
                  </a:schemeClr>
                </a:solidFill>
                <a:latin typeface="Arial" panose="020B0604020202020204" pitchFamily="34" charset="0"/>
                <a:cs typeface="Arial" panose="020B0604020202020204" pitchFamily="34" charset="0"/>
              </a:rPr>
              <a:t> </a:t>
            </a:r>
            <a:r>
              <a:rPr lang="en-US" sz="1400" dirty="0" err="1">
                <a:solidFill>
                  <a:schemeClr val="tx1">
                    <a:lumMod val="65000"/>
                    <a:lumOff val="35000"/>
                  </a:schemeClr>
                </a:solidFill>
                <a:latin typeface="Arial" panose="020B0604020202020204" pitchFamily="34" charset="0"/>
                <a:cs typeface="Arial" panose="020B0604020202020204" pitchFamily="34" charset="0"/>
              </a:rPr>
              <a:t>videtur</a:t>
            </a:r>
            <a:r>
              <a:rPr lang="en-US" sz="1400" dirty="0">
                <a:solidFill>
                  <a:schemeClr val="tx1">
                    <a:lumMod val="65000"/>
                    <a:lumOff val="35000"/>
                  </a:schemeClr>
                </a:solidFill>
                <a:latin typeface="Arial" panose="020B0604020202020204" pitchFamily="34" charset="0"/>
                <a:cs typeface="Arial" panose="020B0604020202020204" pitchFamily="34" charset="0"/>
              </a:rPr>
              <a:t>, </a:t>
            </a:r>
            <a:r>
              <a:rPr lang="en-US" sz="1400" dirty="0" err="1">
                <a:solidFill>
                  <a:schemeClr val="tx1">
                    <a:lumMod val="65000"/>
                    <a:lumOff val="35000"/>
                  </a:schemeClr>
                </a:solidFill>
                <a:latin typeface="Arial" panose="020B0604020202020204" pitchFamily="34" charset="0"/>
                <a:cs typeface="Arial" panose="020B0604020202020204" pitchFamily="34" charset="0"/>
              </a:rPr>
              <a:t>recte</a:t>
            </a:r>
            <a:r>
              <a:rPr lang="en-US" sz="1400" dirty="0">
                <a:solidFill>
                  <a:schemeClr val="tx1">
                    <a:lumMod val="65000"/>
                    <a:lumOff val="35000"/>
                  </a:schemeClr>
                </a:solidFill>
                <a:latin typeface="Arial" panose="020B0604020202020204" pitchFamily="34" charset="0"/>
                <a:cs typeface="Arial" panose="020B0604020202020204" pitchFamily="34" charset="0"/>
              </a:rPr>
              <a:t> </a:t>
            </a:r>
            <a:r>
              <a:rPr lang="en-US" sz="1400" dirty="0" err="1">
                <a:solidFill>
                  <a:schemeClr val="tx1">
                    <a:lumMod val="65000"/>
                    <a:lumOff val="35000"/>
                  </a:schemeClr>
                </a:solidFill>
                <a:latin typeface="Arial" panose="020B0604020202020204" pitchFamily="34" charset="0"/>
                <a:cs typeface="Arial" panose="020B0604020202020204" pitchFamily="34" charset="0"/>
              </a:rPr>
              <a:t>secusne</a:t>
            </a:r>
            <a:r>
              <a:rPr lang="en-US" sz="1400" dirty="0">
                <a:solidFill>
                  <a:schemeClr val="tx1">
                    <a:lumMod val="65000"/>
                    <a:lumOff val="35000"/>
                  </a:schemeClr>
                </a:solidFill>
                <a:latin typeface="Arial" panose="020B0604020202020204" pitchFamily="34" charset="0"/>
                <a:cs typeface="Arial" panose="020B0604020202020204" pitchFamily="34" charset="0"/>
              </a:rPr>
              <a:t>, </a:t>
            </a:r>
            <a:r>
              <a:rPr lang="en-US" sz="1400" dirty="0" err="1">
                <a:solidFill>
                  <a:schemeClr val="tx1">
                    <a:lumMod val="65000"/>
                    <a:lumOff val="35000"/>
                  </a:schemeClr>
                </a:solidFill>
                <a:latin typeface="Arial" panose="020B0604020202020204" pitchFamily="34" charset="0"/>
                <a:cs typeface="Arial" panose="020B0604020202020204" pitchFamily="34" charset="0"/>
              </a:rPr>
              <a:t>postea</a:t>
            </a:r>
            <a:r>
              <a:rPr lang="en-US" sz="1400" dirty="0">
                <a:solidFill>
                  <a:schemeClr val="tx1">
                    <a:lumMod val="65000"/>
                    <a:lumOff val="35000"/>
                  </a:schemeClr>
                </a:solidFill>
                <a:latin typeface="Arial" panose="020B0604020202020204" pitchFamily="34" charset="0"/>
                <a:cs typeface="Arial" panose="020B0604020202020204" pitchFamily="34" charset="0"/>
              </a:rPr>
              <a:t>; </a:t>
            </a:r>
          </a:p>
        </p:txBody>
      </p:sp>
      <p:sp>
        <p:nvSpPr>
          <p:cNvPr id="8" name="Rectangle 7">
            <a:extLst>
              <a:ext uri="{FF2B5EF4-FFF2-40B4-BE49-F238E27FC236}">
                <a16:creationId xmlns:a16="http://schemas.microsoft.com/office/drawing/2014/main" id="{9A08752B-3956-1B49-A67C-A87B88B39B90}"/>
              </a:ext>
              <a:ext uri="{C183D7F6-B498-43B3-948B-1728B52AA6E4}">
                <adec:decorative xmlns:adec="http://schemas.microsoft.com/office/drawing/2017/decorative" val="1"/>
              </a:ext>
            </a:extLst>
          </p:cNvPr>
          <p:cNvSpPr/>
          <p:nvPr/>
        </p:nvSpPr>
        <p:spPr>
          <a:xfrm>
            <a:off x="1371600" y="2435095"/>
            <a:ext cx="365294" cy="45719"/>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 uri="{C183D7F6-B498-43B3-948B-1728B52AA6E4}">
                <adec:decorative xmlns:adec="http://schemas.microsoft.com/office/drawing/2017/decorative" val="1"/>
              </a:ext>
            </a:extLst>
          </p:cNvPr>
          <p:cNvSpPr/>
          <p:nvPr/>
        </p:nvSpPr>
        <p:spPr>
          <a:xfrm>
            <a:off x="0" y="6766560"/>
            <a:ext cx="12192000" cy="9144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7" name="Rectangle 16">
            <a:extLst>
              <a:ext uri="{FF2B5EF4-FFF2-40B4-BE49-F238E27FC236}">
                <a16:creationId xmlns:a16="http://schemas.microsoft.com/office/drawing/2014/main" id="{70F7E6AC-97FC-6E49-9ACF-6E888FCD97C6}"/>
              </a:ext>
              <a:ext uri="{C183D7F6-B498-43B3-948B-1728B52AA6E4}">
                <adec:decorative xmlns:adec="http://schemas.microsoft.com/office/drawing/2017/decorative" val="1"/>
              </a:ext>
            </a:extLst>
          </p:cNvPr>
          <p:cNvSpPr/>
          <p:nvPr/>
        </p:nvSpPr>
        <p:spPr>
          <a:xfrm>
            <a:off x="896112" y="996696"/>
            <a:ext cx="7287768" cy="77836"/>
          </a:xfrm>
          <a:prstGeom prst="rect">
            <a:avLst/>
          </a:prstGeom>
          <a:blipFill>
            <a:blip r:embed="rId6">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1B269A0D-CA84-6A4E-A7B1-38A366A0CA43}"/>
              </a:ext>
              <a:ext uri="{C183D7F6-B498-43B3-948B-1728B52AA6E4}">
                <adec:decorative xmlns:adec="http://schemas.microsoft.com/office/drawing/2017/decorative" val="1"/>
              </a:ext>
            </a:extLst>
          </p:cNvPr>
          <p:cNvPicPr>
            <a:picLocks noChangeAspect="1"/>
          </p:cNvPicPr>
          <p:nvPr/>
        </p:nvPicPr>
        <p:blipFill>
          <a:blip r:embed="rId7" cstate="print">
            <a:alphaModFix amt="70000"/>
            <a:extLst>
              <a:ext uri="{28A0092B-C50C-407E-A947-70E740481C1C}">
                <a14:useLocalDpi xmlns:a14="http://schemas.microsoft.com/office/drawing/2010/main" val="0"/>
              </a:ext>
            </a:extLst>
          </a:blip>
          <a:stretch>
            <a:fillRect/>
          </a:stretch>
        </p:blipFill>
        <p:spPr>
          <a:xfrm>
            <a:off x="11319634" y="136186"/>
            <a:ext cx="729696" cy="729696"/>
          </a:xfrm>
          <a:prstGeom prst="rect">
            <a:avLst/>
          </a:prstGeom>
        </p:spPr>
      </p:pic>
      <p:pic>
        <p:nvPicPr>
          <p:cNvPr id="19" name="Picture 18" descr="A person planting a plant">
            <a:extLst>
              <a:ext uri="{FF2B5EF4-FFF2-40B4-BE49-F238E27FC236}">
                <a16:creationId xmlns:a16="http://schemas.microsoft.com/office/drawing/2014/main" id="{803579AD-FB02-164A-B92B-2CBBB20E71B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729984" y="3429265"/>
            <a:ext cx="5010912" cy="2828214"/>
          </a:xfrm>
          <a:prstGeom prst="rect">
            <a:avLst/>
          </a:prstGeom>
        </p:spPr>
      </p:pic>
      <p:sp>
        <p:nvSpPr>
          <p:cNvPr id="3" name="TextBox 2">
            <a:extLst>
              <a:ext uri="{FF2B5EF4-FFF2-40B4-BE49-F238E27FC236}">
                <a16:creationId xmlns:a16="http://schemas.microsoft.com/office/drawing/2014/main" id="{13CF296C-2153-C2CE-796C-8A361685C38F}"/>
              </a:ext>
            </a:extLst>
          </p:cNvPr>
          <p:cNvSpPr txBox="1"/>
          <p:nvPr/>
        </p:nvSpPr>
        <p:spPr>
          <a:xfrm>
            <a:off x="6834225" y="5901336"/>
            <a:ext cx="2699309" cy="230832"/>
          </a:xfrm>
          <a:prstGeom prst="rect">
            <a:avLst/>
          </a:prstGeom>
          <a:noFill/>
        </p:spPr>
        <p:txBody>
          <a:bodyPr wrap="square" rtlCol="0">
            <a:spAutoFit/>
          </a:bodyPr>
          <a:lstStyle/>
          <a:p>
            <a:r>
              <a:rPr lang="en-US" sz="900" dirty="0">
                <a:solidFill>
                  <a:schemeClr val="bg1">
                    <a:lumMod val="75000"/>
                  </a:schemeClr>
                </a:solidFill>
              </a:rPr>
              <a:t>Photo: Deposit Photos</a:t>
            </a:r>
          </a:p>
        </p:txBody>
      </p:sp>
    </p:spTree>
    <p:extLst>
      <p:ext uri="{BB962C8B-B14F-4D97-AF65-F5344CB8AC3E}">
        <p14:creationId xmlns:p14="http://schemas.microsoft.com/office/powerpoint/2010/main" val="2774942781"/>
      </p:ext>
    </p:extLst>
  </p:cSld>
  <p:clrMapOvr>
    <a:masterClrMapping/>
  </p:clrMapOvr>
</p:sld>
</file>

<file path=ppt/theme/theme1.xml><?xml version="1.0" encoding="utf-8"?>
<a:theme xmlns:a="http://schemas.openxmlformats.org/drawingml/2006/main" name="Office Theme">
  <a:themeElements>
    <a:clrScheme name="WSU Branded Theme">
      <a:dk1>
        <a:sysClr val="windowText" lastClr="000000"/>
      </a:dk1>
      <a:lt1>
        <a:sysClr val="window" lastClr="FFFFFF"/>
      </a:lt1>
      <a:dk2>
        <a:srgbClr val="4D4D4D"/>
      </a:dk2>
      <a:lt2>
        <a:srgbClr val="E7E6E6"/>
      </a:lt2>
      <a:accent1>
        <a:srgbClr val="A60F2D"/>
      </a:accent1>
      <a:accent2>
        <a:srgbClr val="CA1237"/>
      </a:accent2>
      <a:accent3>
        <a:srgbClr val="E16727"/>
      </a:accent3>
      <a:accent4>
        <a:srgbClr val="F3E700"/>
      </a:accent4>
      <a:accent5>
        <a:srgbClr val="AADC24"/>
      </a:accent5>
      <a:accent6>
        <a:srgbClr val="5BC3F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3D62069201BCD4E8A2E8D9868A812E3" ma:contentTypeVersion="12" ma:contentTypeDescription="Create a new document." ma:contentTypeScope="" ma:versionID="38e72306f2b067afefe1c702f5abeab4">
  <xsd:schema xmlns:xsd="http://www.w3.org/2001/XMLSchema" xmlns:xs="http://www.w3.org/2001/XMLSchema" xmlns:p="http://schemas.microsoft.com/office/2006/metadata/properties" xmlns:ns2="8cc07336-8e74-4818-85e4-dd41b4bfb7b4" xmlns:ns3="45b28c5f-57ab-4bd1-88e1-f0a7360182d1" targetNamespace="http://schemas.microsoft.com/office/2006/metadata/properties" ma:root="true" ma:fieldsID="0f7ce5fd7c119c6d09d844946a89297d" ns2:_="" ns3:_="">
    <xsd:import namespace="8cc07336-8e74-4818-85e4-dd41b4bfb7b4"/>
    <xsd:import namespace="45b28c5f-57ab-4bd1-88e1-f0a7360182d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c07336-8e74-4818-85e4-dd41b4bfb7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5b28c5f-57ab-4bd1-88e1-f0a7360182d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84D2E9-1AB1-4A1E-9CA6-7938E8650714}">
  <ds:schemaRefs>
    <ds:schemaRef ds:uri="http://purl.org/dc/terms/"/>
    <ds:schemaRef ds:uri="http://www.w3.org/XML/1998/namespace"/>
    <ds:schemaRef ds:uri="http://schemas.microsoft.com/office/infopath/2007/PartnerControls"/>
    <ds:schemaRef ds:uri="45b28c5f-57ab-4bd1-88e1-f0a7360182d1"/>
    <ds:schemaRef ds:uri="8cc07336-8e74-4818-85e4-dd41b4bfb7b4"/>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D69D14A1-57A7-4DE2-B02B-1E93B70365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c07336-8e74-4818-85e4-dd41b4bfb7b4"/>
    <ds:schemaRef ds:uri="45b28c5f-57ab-4bd1-88e1-f0a7360182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263F0A-4BD0-45A5-ADFD-35E0860554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9978</TotalTime>
  <Words>1618</Words>
  <Application>Microsoft Office PowerPoint</Application>
  <PresentationFormat>Widescreen</PresentationFormat>
  <Paragraphs>138</Paragraphs>
  <Slides>11</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Wingdings</vt:lpstr>
      <vt:lpstr>Symbol</vt:lpstr>
      <vt:lpstr>Montserrat</vt:lpstr>
      <vt:lpstr>Courier New</vt:lpstr>
      <vt:lpstr>Arial</vt:lpstr>
      <vt:lpstr>Open Sans</vt:lpstr>
      <vt:lpstr>Calibri</vt:lpstr>
      <vt:lpstr>Corbel</vt:lpstr>
      <vt:lpstr>Aptos</vt:lpstr>
      <vt:lpstr>Helvetica</vt:lpstr>
      <vt:lpstr>Office Theme</vt:lpstr>
      <vt:lpstr>RESOURCES FOR YOUR SLIDE SHOW  Delete the first two resource slides when your document is finished.</vt:lpstr>
      <vt:lpstr>Reduce the file size of your PowerPoint presentations</vt:lpstr>
      <vt:lpstr>Step-by-Step Guide to Checking Accessibility in PowerPoint</vt:lpstr>
      <vt:lpstr>Title</vt:lpstr>
      <vt:lpstr>Extension is for everyone!</vt:lpstr>
      <vt:lpstr>Resilient Washington</vt:lpstr>
      <vt:lpstr>WSU Extension Master Gardener Mission   Engaging university-trained volunteers to empower and sustain diverse communities with relevant, unbiased, research-based horticulture and environmental stewardship education. </vt:lpstr>
      <vt:lpstr>Local Food</vt:lpstr>
      <vt:lpstr>Click here for heading</vt:lpstr>
      <vt:lpstr>Thank you for attending today’s educational event!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Dillon, Charles</dc:creator>
  <cp:lastModifiedBy>Debra Benbow</cp:lastModifiedBy>
  <cp:revision>194</cp:revision>
  <dcterms:created xsi:type="dcterms:W3CDTF">2021-09-07T17:43:47Z</dcterms:created>
  <dcterms:modified xsi:type="dcterms:W3CDTF">2024-11-17T00:53:34Z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0x01010083D62069201BCD4E8A2E8D9868A812E3</vt:lpwstr>
  </property>
</Properties>
</file>