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8" r:id="rId2"/>
    <p:sldMasterId id="2147483667" r:id="rId3"/>
    <p:sldMasterId id="2147483682" r:id="rId4"/>
  </p:sldMasterIdLst>
  <p:notesMasterIdLst>
    <p:notesMasterId r:id="rId21"/>
  </p:notesMasterIdLst>
  <p:sldIdLst>
    <p:sldId id="288" r:id="rId5"/>
    <p:sldId id="295" r:id="rId6"/>
    <p:sldId id="294" r:id="rId7"/>
    <p:sldId id="256" r:id="rId8"/>
    <p:sldId id="293" r:id="rId9"/>
    <p:sldId id="264" r:id="rId10"/>
    <p:sldId id="257" r:id="rId11"/>
    <p:sldId id="258" r:id="rId12"/>
    <p:sldId id="259" r:id="rId13"/>
    <p:sldId id="260" r:id="rId14"/>
    <p:sldId id="261" r:id="rId15"/>
    <p:sldId id="277" r:id="rId16"/>
    <p:sldId id="262" r:id="rId17"/>
    <p:sldId id="263" r:id="rId18"/>
    <p:sldId id="268" r:id="rId19"/>
    <p:sldId id="269" r:id="rId20"/>
  </p:sldIdLst>
  <p:sldSz cx="12192000" cy="6858000"/>
  <p:notesSz cx="6858000" cy="9144000"/>
  <p:embeddedFontLst>
    <p:embeddedFont>
      <p:font typeface="Corbel" panose="020B0503020204020204" pitchFamily="34" charset="0"/>
      <p:regular r:id="rId22"/>
      <p:bold r:id="rId23"/>
      <p:italic r:id="rId24"/>
      <p:boldItalic r:id="rId25"/>
    </p:embeddedFont>
    <p:embeddedFont>
      <p:font typeface="Helvetica" panose="020B0604020202020204" pitchFamily="34" charset="0"/>
      <p:regular r:id="rId26"/>
      <p:bold r:id="rId27"/>
      <p:italic r:id="rId28"/>
      <p:boldItalic r:id="rId29"/>
    </p:embeddedFont>
    <p:embeddedFont>
      <p:font typeface="Montserrat" panose="00000500000000000000" pitchFamily="50" charset="0"/>
      <p:regular r:id="rId30"/>
      <p:bold r:id="rId31"/>
    </p:embeddedFont>
    <p:embeddedFont>
      <p:font typeface="Open Sans" panose="020B0606030504020204" pitchFamily="34" charset="0"/>
      <p:regular r:id="rId32"/>
      <p:bold r:id="rId33"/>
      <p:italic r:id="rId34"/>
      <p:boldItalic r:id="rId35"/>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0F2D"/>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81" autoAdjust="0"/>
  </p:normalViewPr>
  <p:slideViewPr>
    <p:cSldViewPr snapToGrid="0">
      <p:cViewPr varScale="1">
        <p:scale>
          <a:sx n="104" d="100"/>
          <a:sy n="104" d="100"/>
        </p:scale>
        <p:origin x="284" y="8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9" Type="http://schemas.openxmlformats.org/officeDocument/2006/relationships/tableStyles" Target="tableStyles.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astergardener.wsu.edu/resources/contac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astergardener.wsu.edu/resources/contac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mastergardener.wsu.edu/resources/contac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mastergardener.wsu.edu/resources/contac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mastergardener.wsu.edu/resources/contact/"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mastergardener.wsu.edu/resources/contac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noRot="1" noChangeAspect="1"/>
          </p:cNvSpPr>
          <p:nvPr>
            <p:ph type="sldImg"/>
          </p:nvPr>
        </p:nvSpPr>
        <p:spPr>
          <a:xfrm>
            <a:off x="381000" y="685800"/>
            <a:ext cx="6096000" cy="3429000"/>
          </a:xfrm>
          <a:prstGeom prst="rect">
            <a:avLst/>
          </a:prstGeom>
        </p:spPr>
        <p:txBody>
          <a:bodyPr/>
          <a:lstStyle/>
          <a:p>
            <a:endParaRPr/>
          </a:p>
        </p:txBody>
      </p:sp>
      <p:sp>
        <p:nvSpPr>
          <p:cNvPr id="108" name="Shape 108"/>
          <p:cNvSpPr>
            <a:spLocks noGrp="1"/>
          </p:cNvSpPr>
          <p:nvPr>
            <p:ph type="body" sz="quarter" idx="1"/>
          </p:nvPr>
        </p:nvSpPr>
        <p:spPr>
          <a:prstGeom prst="rect">
            <a:avLst/>
          </a:prstGeom>
        </p:spPr>
        <p:txBody>
          <a:bodyPr/>
          <a:lstStyle/>
          <a:p>
            <a:pPr>
              <a:defRPr sz="2400">
                <a:solidFill>
                  <a:srgbClr val="FF2600"/>
                </a:solidFill>
              </a:defRPr>
            </a:pPr>
            <a:r>
              <a:rPr dirty="0">
                <a:latin typeface="Arial" panose="020B0604020202020204" pitchFamily="34" charset="0"/>
                <a:cs typeface="Arial" panose="020B0604020202020204" pitchFamily="34" charset="0"/>
              </a:rPr>
              <a:t>This is the Climate Change Template to use for your “</a:t>
            </a:r>
            <a:r>
              <a:rPr b="1" dirty="0">
                <a:latin typeface="Arial" panose="020B0604020202020204" pitchFamily="34" charset="0"/>
                <a:cs typeface="Arial" panose="020B0604020202020204" pitchFamily="34" charset="0"/>
              </a:rPr>
              <a:t>WSU Extension Master Gardener APPROVED</a:t>
            </a:r>
            <a:r>
              <a:rPr dirty="0">
                <a:latin typeface="Arial" panose="020B0604020202020204" pitchFamily="34" charset="0"/>
                <a:cs typeface="Arial" panose="020B0604020202020204" pitchFamily="34" charset="0"/>
              </a:rPr>
              <a:t>” presentation.</a:t>
            </a:r>
          </a:p>
          <a:p>
            <a:pPr marL="178244" indent="-178244">
              <a:buSzPct val="100000"/>
              <a:buChar char="-"/>
              <a:defRPr sz="2000">
                <a:solidFill>
                  <a:srgbClr val="FF2600"/>
                </a:solidFill>
              </a:defRPr>
            </a:pPr>
            <a:r>
              <a:rPr dirty="0">
                <a:latin typeface="Arial" panose="020B0604020202020204" pitchFamily="34" charset="0"/>
                <a:cs typeface="Arial" panose="020B0604020202020204" pitchFamily="34" charset="0"/>
              </a:rPr>
              <a:t>There are about five ‘Must Use’ slides for Program Consistency + ensuring compliance to the APPROVED process.</a:t>
            </a:r>
          </a:p>
          <a:p>
            <a:pPr marL="178244" indent="-178244">
              <a:buSzPct val="100000"/>
              <a:buChar char="-"/>
              <a:defRPr sz="2000">
                <a:solidFill>
                  <a:srgbClr val="FF2600"/>
                </a:solidFill>
              </a:defRPr>
            </a:pPr>
            <a:r>
              <a:rPr dirty="0">
                <a:latin typeface="Arial" panose="020B0604020202020204" pitchFamily="34" charset="0"/>
                <a:cs typeface="Arial" panose="020B0604020202020204" pitchFamily="34" charset="0"/>
              </a:rPr>
              <a:t>But, there are also slides provided to give you formatting flexibility that you can customize as you see fit.</a:t>
            </a:r>
          </a:p>
          <a:p>
            <a:pPr marL="178244" indent="-178244">
              <a:buSzPct val="100000"/>
              <a:buChar char="-"/>
              <a:defRPr sz="2000">
                <a:solidFill>
                  <a:srgbClr val="FF2600"/>
                </a:solidFill>
              </a:defRPr>
            </a:pPr>
            <a:r>
              <a:rPr dirty="0">
                <a:latin typeface="Arial" panose="020B0604020202020204" pitchFamily="34" charset="0"/>
                <a:cs typeface="Arial" panose="020B0604020202020204" pitchFamily="34" charset="0"/>
              </a:rPr>
              <a:t>To learn more about the “WSU EMG APPROVED” process, read/download the PDF Guidebook with that title.</a:t>
            </a:r>
          </a:p>
          <a:p>
            <a:pPr marL="178244" indent="-178244">
              <a:buSzPct val="100000"/>
              <a:buChar char="-"/>
              <a:defRPr sz="2000">
                <a:solidFill>
                  <a:srgbClr val="FF2600"/>
                </a:solidFill>
              </a:defRPr>
            </a:pPr>
            <a:r>
              <a:rPr dirty="0">
                <a:latin typeface="Arial" panose="020B0604020202020204" pitchFamily="34" charset="0"/>
                <a:cs typeface="Arial" panose="020B0604020202020204" pitchFamily="34" charset="0"/>
              </a:rPr>
              <a:t>Once your presentation passes the review, then a “WSU EMG APPROVED” badge is placed on the first and last slide.</a:t>
            </a:r>
          </a:p>
          <a:p>
            <a:pPr>
              <a:defRPr sz="2000">
                <a:solidFill>
                  <a:srgbClr val="FF2600"/>
                </a:solidFill>
              </a:defRPr>
            </a:pP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This is the first ‘Must Use’.  Note that you are free to replace the image with one more suited to your title.</a:t>
            </a:r>
          </a:p>
          <a:p>
            <a:pPr>
              <a:defRPr sz="2000">
                <a:solidFill>
                  <a:srgbClr val="FF2600"/>
                </a:solidFill>
              </a:defRPr>
            </a:pPr>
            <a:r>
              <a:rPr dirty="0">
                <a:latin typeface="Arial" panose="020B0604020202020204" pitchFamily="34" charset="0"/>
                <a:cs typeface="Arial" panose="020B0604020202020204" pitchFamily="34" charset="0"/>
              </a:rPr>
              <a:t>** Delete all red text when you start adding your own Presentation Notes. But, please, leave in the black text.</a:t>
            </a:r>
          </a:p>
          <a:p>
            <a:pPr>
              <a:defRPr sz="2000">
                <a:solidFill>
                  <a:srgbClr val="FF2600"/>
                </a:solidFill>
              </a:defRPr>
            </a:pPr>
            <a:endParaRPr dirty="0">
              <a:latin typeface="Arial" panose="020B0604020202020204" pitchFamily="34" charset="0"/>
              <a:cs typeface="Arial" panose="020B0604020202020204" pitchFamily="34" charset="0"/>
            </a:endParaRPr>
          </a:p>
          <a:p>
            <a:pPr>
              <a:defRPr sz="2000" i="1"/>
            </a:pPr>
            <a:r>
              <a:rPr dirty="0">
                <a:latin typeface="Arial" panose="020B0604020202020204" pitchFamily="34" charset="0"/>
                <a:cs typeface="Arial" panose="020B0604020202020204" pitchFamily="34" charset="0"/>
              </a:rPr>
              <a:t>Throughout this presentation there are links to documents of various file types.</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Please contact our </a:t>
            </a:r>
            <a:r>
              <a:rPr u="sng" dirty="0">
                <a:solidFill>
                  <a:srgbClr val="0000FF"/>
                </a:solidFill>
                <a:uFill>
                  <a:solidFill>
                    <a:srgbClr val="0000FF"/>
                  </a:solidFill>
                </a:uFill>
                <a:latin typeface="Arial" panose="020B0604020202020204" pitchFamily="34" charset="0"/>
                <a:cs typeface="Arial" panose="020B0604020202020204" pitchFamily="34" charset="0"/>
                <a:hlinkClick r:id="rId3"/>
              </a:rPr>
              <a:t>Statewide Program Leader</a:t>
            </a:r>
            <a:r>
              <a:rPr dirty="0">
                <a:latin typeface="Arial" panose="020B0604020202020204" pitchFamily="34" charset="0"/>
                <a:cs typeface="Arial" panose="020B0604020202020204" pitchFamily="34" charset="0"/>
              </a:rPr>
              <a:t> if you require this information in a different format.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noRot="1" noChangeAspect="1"/>
          </p:cNvSpPr>
          <p:nvPr>
            <p:ph type="sldImg"/>
          </p:nvPr>
        </p:nvSpPr>
        <p:spPr>
          <a:xfrm>
            <a:off x="381000" y="685800"/>
            <a:ext cx="6096000" cy="3429000"/>
          </a:xfrm>
          <a:prstGeom prst="rect">
            <a:avLst/>
          </a:prstGeom>
        </p:spPr>
        <p:txBody>
          <a:bodyPr/>
          <a:lstStyle/>
          <a:p>
            <a:endParaRPr/>
          </a:p>
        </p:txBody>
      </p:sp>
      <p:sp>
        <p:nvSpPr>
          <p:cNvPr id="189" name="Shape 189"/>
          <p:cNvSpPr>
            <a:spLocks noGrp="1"/>
          </p:cNvSpPr>
          <p:nvPr>
            <p:ph type="body" sz="quarter" idx="1"/>
          </p:nvPr>
        </p:nvSpPr>
        <p:spPr>
          <a:prstGeom prst="rect">
            <a:avLst/>
          </a:prstGeom>
        </p:spPr>
        <p:txBody>
          <a:bodyPr/>
          <a:lstStyle/>
          <a:p>
            <a:pPr>
              <a:defRPr sz="2400">
                <a:solidFill>
                  <a:srgbClr val="FF2600"/>
                </a:solidFill>
                <a:latin typeface="Arial"/>
                <a:ea typeface="Arial"/>
                <a:cs typeface="Arial"/>
                <a:sym typeface="Arial"/>
              </a:defRPr>
            </a:pPr>
            <a:r>
              <a:rPr dirty="0"/>
              <a:t>‘Must Use’ slide:</a:t>
            </a:r>
            <a:br>
              <a:rPr dirty="0"/>
            </a:br>
            <a:r>
              <a:rPr sz="2000" dirty="0"/>
              <a:t>Standard way to end your presentation…. But for the PDF version, you need to add….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noRot="1" noChangeAspect="1"/>
          </p:cNvSpPr>
          <p:nvPr>
            <p:ph type="sldImg"/>
          </p:nvPr>
        </p:nvSpPr>
        <p:spPr>
          <a:xfrm>
            <a:off x="381000" y="685800"/>
            <a:ext cx="6096000" cy="3429000"/>
          </a:xfrm>
          <a:prstGeom prst="rect">
            <a:avLst/>
          </a:prstGeom>
        </p:spPr>
        <p:txBody>
          <a:bodyPr/>
          <a:lstStyle/>
          <a:p>
            <a:endParaRPr/>
          </a:p>
        </p:txBody>
      </p:sp>
      <p:sp>
        <p:nvSpPr>
          <p:cNvPr id="209" name="Shape 209"/>
          <p:cNvSpPr>
            <a:spLocks noGrp="1"/>
          </p:cNvSpPr>
          <p:nvPr>
            <p:ph type="body" sz="quarter" idx="1"/>
          </p:nvPr>
        </p:nvSpPr>
        <p:spPr>
          <a:prstGeom prst="rect">
            <a:avLst/>
          </a:prstGeom>
        </p:spPr>
        <p:txBody>
          <a:bodyPr/>
          <a:lstStyle/>
          <a:p>
            <a:pPr>
              <a:defRPr sz="2400">
                <a:solidFill>
                  <a:srgbClr val="FF2600"/>
                </a:solidFill>
                <a:latin typeface="Arial"/>
                <a:ea typeface="Arial"/>
                <a:cs typeface="Arial"/>
                <a:sym typeface="Arial"/>
              </a:defRPr>
            </a:pPr>
            <a:r>
              <a:rPr dirty="0"/>
              <a:t>‘Must Use’ slide:</a:t>
            </a:r>
          </a:p>
          <a:p>
            <a:pPr>
              <a:defRPr sz="2000">
                <a:solidFill>
                  <a:srgbClr val="FF2600"/>
                </a:solidFill>
                <a:latin typeface="Arial"/>
                <a:ea typeface="Arial"/>
                <a:cs typeface="Arial"/>
                <a:sym typeface="Arial"/>
              </a:defRPr>
            </a:pPr>
            <a:r>
              <a:rPr dirty="0"/>
              <a:t>To be “WSU EMG APPROVED” you must include the references you used to create the presentation.  In this case, we have both books and website crediting examples for you to follow.</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WSU </a:t>
            </a:r>
            <a:r>
              <a:rPr lang="en-US" b="0" i="0" dirty="0">
                <a:solidFill>
                  <a:srgbClr val="464E54"/>
                </a:solidFill>
                <a:effectLst/>
                <a:latin typeface="Open Sans" panose="020B0606030504020204" pitchFamily="34" charset="0"/>
              </a:rPr>
              <a:t>Extension programs and policies are consistent with federal and state laws and regulations on nondiscrimination</a:t>
            </a:r>
            <a:r>
              <a:rPr lang="en-US" b="0" i="0" dirty="0">
                <a:solidFill>
                  <a:srgbClr val="464E54"/>
                </a:solidFill>
                <a:effectLst/>
                <a:latin typeface="Arial" panose="020B0604020202020204" pitchFamily="34" charset="0"/>
                <a:cs typeface="Arial" panose="020B0604020202020204" pitchFamily="34" charset="0"/>
              </a:rPr>
              <a:t>. Extension is for everyone, so we are glad you could join us today.</a:t>
            </a:r>
            <a:r>
              <a:rPr lang="en-US" i="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fld id="{C4B6E972-9ECF-4C79-8C74-0DBC8ED2145D}" type="slidenum">
              <a:rPr kumimoji="0" lang="en-US" sz="1800" b="0" i="0" u="none" strike="noStrike" kern="0" cap="none" spc="0" normalizeH="0" baseline="0" noProof="0" smtClean="0">
                <a:ln>
                  <a:noFill/>
                </a:ln>
                <a:solidFill>
                  <a:srgbClr val="000000"/>
                </a:solidFill>
                <a:effectLst/>
                <a:uLnTx/>
                <a:uFillTx/>
                <a:latin typeface="Corbel"/>
                <a:sym typeface="Corbel"/>
              </a:rPr>
              <a:pPr marL="0" marR="0" lvl="0" indent="0" algn="l" defTabSz="457200" rtl="0" eaLnBrk="1" fontAlgn="auto" latinLnBrk="0" hangingPunct="0">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rgbClr val="000000"/>
              </a:solidFill>
              <a:effectLst/>
              <a:uLnTx/>
              <a:uFillTx/>
              <a:latin typeface="Corbel"/>
              <a:sym typeface="Corbel"/>
            </a:endParaRPr>
          </a:p>
        </p:txBody>
      </p:sp>
    </p:spTree>
    <p:extLst>
      <p:ext uri="{BB962C8B-B14F-4D97-AF65-F5344CB8AC3E}">
        <p14:creationId xmlns:p14="http://schemas.microsoft.com/office/powerpoint/2010/main" val="741897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latin typeface="Arial" panose="020B0604020202020204" pitchFamily="34" charset="0"/>
                <a:cs typeface="Arial" panose="020B0604020202020204" pitchFamily="34" charset="0"/>
              </a:rPr>
              <a:t>WSU Extension is the front door to the University. It extends non-credit education to people throughout the state.</a:t>
            </a:r>
          </a:p>
          <a:p>
            <a:r>
              <a:rPr lang="en-US" altLang="en-US" dirty="0">
                <a:latin typeface="Arial" panose="020B0604020202020204" pitchFamily="34" charset="0"/>
                <a:cs typeface="Arial" panose="020B0604020202020204" pitchFamily="34" charset="0"/>
              </a:rPr>
              <a:t>WSU Extension empowers people, organizations, businesses, and communities to find solutions for local issues.</a:t>
            </a:r>
            <a:endParaRPr lang="en-US" altLang="en-US" sz="1400"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WSU Extension is recognized for its science-based educational programs and collaboration with community partners to create a culture of life-long learning.</a:t>
            </a:r>
          </a:p>
          <a:p>
            <a:r>
              <a:rPr lang="en-US" altLang="en-US" sz="1400" dirty="0">
                <a:latin typeface="Arial" panose="020B0604020202020204" pitchFamily="34" charset="0"/>
                <a:cs typeface="Arial" panose="020B0604020202020204" pitchFamily="34" charset="0"/>
              </a:rPr>
              <a:t>Such programs include 4H, Agriculture, Community and Economic Development, Youth and Families, Nutrition, Gardening and natural resources.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7955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noRot="1" noChangeAspect="1"/>
          </p:cNvSpPr>
          <p:nvPr>
            <p:ph type="sldImg"/>
          </p:nvPr>
        </p:nvSpPr>
        <p:spPr>
          <a:xfrm>
            <a:off x="381000" y="685800"/>
            <a:ext cx="6096000" cy="3429000"/>
          </a:xfrm>
          <a:prstGeom prst="rect">
            <a:avLst/>
          </a:prstGeom>
        </p:spPr>
        <p:txBody>
          <a:bodyPr/>
          <a:lstStyle/>
          <a:p>
            <a:endParaRPr/>
          </a:p>
        </p:txBody>
      </p:sp>
      <p:sp>
        <p:nvSpPr>
          <p:cNvPr id="122" name="Shape 122"/>
          <p:cNvSpPr>
            <a:spLocks noGrp="1"/>
          </p:cNvSpPr>
          <p:nvPr>
            <p:ph type="body" sz="quarter" idx="1"/>
          </p:nvPr>
        </p:nvSpPr>
        <p:spPr>
          <a:prstGeom prst="rect">
            <a:avLst/>
          </a:prstGeom>
        </p:spPr>
        <p:txBody>
          <a:bodyPr/>
          <a:lstStyle/>
          <a:p>
            <a:pPr>
              <a:defRPr sz="2400">
                <a:solidFill>
                  <a:srgbClr val="FF2600"/>
                </a:solidFill>
              </a:defRPr>
            </a:pPr>
            <a:r>
              <a:rPr dirty="0">
                <a:latin typeface="Arial" panose="020B0604020202020204" pitchFamily="34" charset="0"/>
                <a:cs typeface="Arial" panose="020B0604020202020204" pitchFamily="34" charset="0"/>
              </a:rPr>
              <a:t>‘Must Use’ slide:</a:t>
            </a:r>
          </a:p>
          <a:p>
            <a:pPr marL="178244" indent="-178244">
              <a:buSzPct val="100000"/>
              <a:buChar char="-"/>
              <a:defRPr sz="2000">
                <a:solidFill>
                  <a:srgbClr val="FF2600"/>
                </a:solidFill>
              </a:defRPr>
            </a:pPr>
            <a:r>
              <a:rPr dirty="0">
                <a:latin typeface="Arial" panose="020B0604020202020204" pitchFamily="34" charset="0"/>
                <a:cs typeface="Arial" panose="020B0604020202020204" pitchFamily="34" charset="0"/>
              </a:rPr>
              <a:t>We want to ensure that you properly ‘place’ Master Gardeners as part of the WSU Extension program, touch on our mission and point out that we have 9 guiding Priorities, of which your presentation is one.</a:t>
            </a:r>
          </a:p>
          <a:p>
            <a:pPr marL="178244" indent="-178244">
              <a:buSzPct val="100000"/>
              <a:buChar char="-"/>
              <a:defRPr sz="2000">
                <a:solidFill>
                  <a:srgbClr val="FF2600"/>
                </a:solidFill>
              </a:defRPr>
            </a:pPr>
            <a:r>
              <a:rPr dirty="0">
                <a:latin typeface="Arial" panose="020B0604020202020204" pitchFamily="34" charset="0"/>
                <a:cs typeface="Arial" panose="020B0604020202020204" pitchFamily="34" charset="0"/>
              </a:rPr>
              <a:t>Suggest you cover this while handing out your questions/evaluation form.</a:t>
            </a:r>
          </a:p>
          <a:p>
            <a:pPr>
              <a:defRPr sz="2000">
                <a:solidFill>
                  <a:srgbClr val="FF2600"/>
                </a:solidFill>
              </a:defRPr>
            </a:pPr>
            <a:endParaRPr dirty="0">
              <a:latin typeface="Arial" panose="020B0604020202020204" pitchFamily="34" charset="0"/>
              <a:cs typeface="Arial" panose="020B0604020202020204" pitchFamily="34" charset="0"/>
            </a:endParaRPr>
          </a:p>
          <a:p>
            <a:pPr>
              <a:defRPr sz="2000">
                <a:solidFill>
                  <a:srgbClr val="FF2600"/>
                </a:solidFill>
              </a:defRPr>
            </a:pPr>
            <a:endParaRPr dirty="0">
              <a:latin typeface="Arial" panose="020B0604020202020204" pitchFamily="34" charset="0"/>
              <a:cs typeface="Arial" panose="020B0604020202020204" pitchFamily="34" charset="0"/>
            </a:endParaRPr>
          </a:p>
          <a:p>
            <a:pPr>
              <a:defRPr sz="2000" i="1"/>
            </a:pPr>
            <a:r>
              <a:rPr dirty="0">
                <a:latin typeface="Arial" panose="020B0604020202020204" pitchFamily="34" charset="0"/>
                <a:cs typeface="Arial" panose="020B0604020202020204" pitchFamily="34" charset="0"/>
              </a:rPr>
              <a:t>Throughout this presentation there are links to documents of various file types.</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Please contact our </a:t>
            </a:r>
            <a:r>
              <a:rPr u="sng" dirty="0">
                <a:solidFill>
                  <a:srgbClr val="0000FF"/>
                </a:solidFill>
                <a:uFill>
                  <a:solidFill>
                    <a:srgbClr val="0000FF"/>
                  </a:solidFill>
                </a:uFill>
                <a:latin typeface="Arial" panose="020B0604020202020204" pitchFamily="34" charset="0"/>
                <a:cs typeface="Arial" panose="020B0604020202020204" pitchFamily="34" charset="0"/>
                <a:hlinkClick r:id="rId3"/>
              </a:rPr>
              <a:t>Statewide Program Leader</a:t>
            </a:r>
            <a:r>
              <a:rPr dirty="0">
                <a:latin typeface="Arial" panose="020B0604020202020204" pitchFamily="34" charset="0"/>
                <a:cs typeface="Arial" panose="020B0604020202020204" pitchFamily="34" charset="0"/>
              </a:rPr>
              <a:t> if you require this information in a different format.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xfrm>
            <a:off x="381000" y="685800"/>
            <a:ext cx="6096000" cy="3429000"/>
          </a:xfrm>
          <a:prstGeom prst="rect">
            <a:avLst/>
          </a:prstGeom>
        </p:spPr>
        <p:txBody>
          <a:bodyPr/>
          <a:lstStyle/>
          <a:p>
            <a:endParaRPr/>
          </a:p>
        </p:txBody>
      </p:sp>
      <p:sp>
        <p:nvSpPr>
          <p:cNvPr id="135" name="Shape 135"/>
          <p:cNvSpPr>
            <a:spLocks noGrp="1"/>
          </p:cNvSpPr>
          <p:nvPr>
            <p:ph type="body" sz="quarter" idx="1"/>
          </p:nvPr>
        </p:nvSpPr>
        <p:spPr>
          <a:prstGeom prst="rect">
            <a:avLst/>
          </a:prstGeom>
        </p:spPr>
        <p:txBody>
          <a:bodyPr/>
          <a:lstStyle/>
          <a:p>
            <a:pPr>
              <a:defRPr sz="2400">
                <a:solidFill>
                  <a:srgbClr val="FF2600"/>
                </a:solidFill>
                <a:latin typeface="Arial"/>
                <a:ea typeface="Arial"/>
                <a:cs typeface="Arial"/>
                <a:sym typeface="Arial"/>
              </a:defRPr>
            </a:pPr>
            <a:r>
              <a:rPr dirty="0"/>
              <a:t>‘Must Use’ slide:</a:t>
            </a:r>
            <a:r>
              <a:rPr dirty="0">
                <a:solidFill>
                  <a:srgbClr val="000000"/>
                </a:solidFill>
              </a:rPr>
              <a:t> Program provided wording to ‘frame’ the Climate Change issue.</a:t>
            </a:r>
            <a:br>
              <a:rPr dirty="0">
                <a:solidFill>
                  <a:srgbClr val="000000"/>
                </a:solidFill>
              </a:rPr>
            </a:br>
            <a:endParaRPr dirty="0">
              <a:solidFill>
                <a:srgbClr val="000000"/>
              </a:solidFill>
            </a:endParaRPr>
          </a:p>
          <a:p>
            <a:pPr>
              <a:defRPr sz="2000">
                <a:latin typeface="Arial"/>
                <a:ea typeface="Arial"/>
                <a:cs typeface="Arial"/>
                <a:sym typeface="Arial"/>
              </a:defRPr>
            </a:pPr>
            <a:r>
              <a:rPr dirty="0"/>
              <a:t>Warmer winters, hotter summers, flooding and droughts affect plant growth and impact the many organisms that interact with plants (insects, pollinators, diseases and microbes).   Home gardeners have an important role to play in combating climate change. Choosing human-powered tools like push mowers, rakes and hand clippers over gas-powered tools such as lawn mowers and leaf blowers can reduce greenhouse gas emissions. Choosing resilient plants that are well adapted to your soil and climate and using research-based horticulture practices to manage soil will help keep your landscape resilient. Composting on-site closes the loop on waste and yields valuable nutrients and helps to reduce methane emissions from landfills.</a:t>
            </a:r>
          </a:p>
          <a:p>
            <a:pPr>
              <a:defRPr sz="2000"/>
            </a:pPr>
            <a:endParaRPr dirty="0"/>
          </a:p>
          <a:p>
            <a:pPr>
              <a:spcBef>
                <a:spcPts val="400"/>
              </a:spcBef>
              <a:defRPr sz="2000"/>
            </a:pPr>
            <a:r>
              <a:rPr dirty="0"/>
              <a:t>This talk on [insert title] will give you a better understanding of the importance of creating resilient landscapes that can thrive in a changing climate, help you recognize that we all have a role to play in reducing the impact of climate change on our society and will provide you with specific techniques that you can use to build and maintain resilient landscapes in your own spaces.</a:t>
            </a:r>
          </a:p>
          <a:p>
            <a:pPr>
              <a:spcBef>
                <a:spcPts val="400"/>
              </a:spcBef>
              <a:defRPr sz="2000"/>
            </a:pPr>
            <a:endParaRPr dirty="0"/>
          </a:p>
          <a:p>
            <a:pPr>
              <a:spcBef>
                <a:spcPts val="400"/>
              </a:spcBef>
              <a:defRPr sz="2000"/>
            </a:pPr>
            <a:endParaRPr dirty="0"/>
          </a:p>
          <a:p>
            <a:pPr>
              <a:defRPr sz="2000">
                <a:solidFill>
                  <a:srgbClr val="FF2600"/>
                </a:solidFill>
              </a:defRPr>
            </a:pPr>
            <a:endParaRPr dirty="0"/>
          </a:p>
          <a:p>
            <a:pPr>
              <a:defRPr sz="2000" i="1"/>
            </a:pPr>
            <a:r>
              <a:rPr dirty="0"/>
              <a:t>Throughout this presentation there are links to documents of various file types.</a:t>
            </a:r>
            <a:br>
              <a:rPr dirty="0"/>
            </a:br>
            <a:r>
              <a:rPr dirty="0"/>
              <a:t>Please contact our </a:t>
            </a:r>
            <a:r>
              <a:rPr u="sng" dirty="0">
                <a:solidFill>
                  <a:srgbClr val="0000FF"/>
                </a:solidFill>
                <a:uFill>
                  <a:solidFill>
                    <a:srgbClr val="0000FF"/>
                  </a:solidFill>
                </a:uFill>
                <a:hlinkClick r:id="rId3"/>
              </a:rPr>
              <a:t>Statewide Program Leader</a:t>
            </a:r>
            <a:r>
              <a:rPr dirty="0"/>
              <a:t> if you require this information in a different format.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xfrm>
            <a:off x="381000" y="685800"/>
            <a:ext cx="6096000" cy="3429000"/>
          </a:xfrm>
          <a:prstGeom prst="rect">
            <a:avLst/>
          </a:prstGeom>
        </p:spPr>
        <p:txBody>
          <a:bodyPr/>
          <a:lstStyle/>
          <a:p>
            <a:endParaRPr/>
          </a:p>
        </p:txBody>
      </p:sp>
      <p:sp>
        <p:nvSpPr>
          <p:cNvPr id="148" name="Shape 148"/>
          <p:cNvSpPr>
            <a:spLocks noGrp="1"/>
          </p:cNvSpPr>
          <p:nvPr>
            <p:ph type="body" sz="quarter" idx="1"/>
          </p:nvPr>
        </p:nvSpPr>
        <p:spPr>
          <a:prstGeom prst="rect">
            <a:avLst/>
          </a:prstGeom>
        </p:spPr>
        <p:txBody>
          <a:bodyPr/>
          <a:lstStyle/>
          <a:p>
            <a:pPr>
              <a:defRPr sz="2400">
                <a:solidFill>
                  <a:srgbClr val="FF2600"/>
                </a:solidFill>
              </a:defRPr>
            </a:pPr>
            <a:r>
              <a:rPr dirty="0">
                <a:latin typeface="Arial" panose="020B0604020202020204" pitchFamily="34" charset="0"/>
                <a:cs typeface="Arial" panose="020B0604020202020204" pitchFamily="34" charset="0"/>
              </a:rPr>
              <a:t>Optional Slide, provided for you to use or not.</a:t>
            </a:r>
          </a:p>
          <a:p>
            <a:pPr>
              <a:defRPr sz="2400">
                <a:solidFill>
                  <a:srgbClr val="FF2600"/>
                </a:solidFill>
              </a:defRPr>
            </a:pPr>
            <a:endParaRPr dirty="0"/>
          </a:p>
          <a:p>
            <a:pPr>
              <a:defRPr sz="2000">
                <a:solidFill>
                  <a:srgbClr val="FF2600"/>
                </a:solidFill>
              </a:defRPr>
            </a:pPr>
            <a:r>
              <a:rPr dirty="0"/>
              <a:t>It is ‘text left, picture right’… and if you have been watching closely, on ‘Must Use’ slide #2, there is a background that repeats ‘WSU’.  You can copy that and add it here, if you want.  Also, the inclusion of the ‘Climate Change’ graphic is optional.</a:t>
            </a:r>
          </a:p>
          <a:p>
            <a:pPr>
              <a:defRPr sz="2000">
                <a:solidFill>
                  <a:srgbClr val="FF2600"/>
                </a:solidFill>
              </a:defRPr>
            </a:pPr>
            <a:r>
              <a:rPr dirty="0"/>
              <a:t>Picture, of course, can be replaced.  But note that this is the first inclusion of a ‘Photo credit:’ It is the proper formatting to use to get ‘WSU EMG APPROVED’ badge</a:t>
            </a:r>
          </a:p>
          <a:p>
            <a:pPr>
              <a:defRPr sz="2000">
                <a:solidFill>
                  <a:srgbClr val="FF2600"/>
                </a:solidFill>
              </a:defRPr>
            </a:pPr>
            <a:endParaRPr dirty="0"/>
          </a:p>
          <a:p>
            <a:pPr>
              <a:defRPr sz="2000">
                <a:solidFill>
                  <a:srgbClr val="FF2600"/>
                </a:solidFill>
              </a:defRPr>
            </a:pPr>
            <a:endParaRPr dirty="0"/>
          </a:p>
          <a:p>
            <a:pPr>
              <a:defRPr sz="2000">
                <a:solidFill>
                  <a:srgbClr val="FF2600"/>
                </a:solidFill>
              </a:defRPr>
            </a:pPr>
            <a:endParaRPr dirty="0"/>
          </a:p>
          <a:p>
            <a:pPr>
              <a:defRPr sz="2000" i="1"/>
            </a:pPr>
            <a:r>
              <a:rPr dirty="0"/>
              <a:t>Throughout this presentation there are links to documents of various file types.</a:t>
            </a:r>
            <a:br>
              <a:rPr dirty="0"/>
            </a:br>
            <a:r>
              <a:rPr dirty="0"/>
              <a:t>Please contact our </a:t>
            </a:r>
            <a:r>
              <a:rPr u="sng" dirty="0">
                <a:solidFill>
                  <a:srgbClr val="0000FF"/>
                </a:solidFill>
                <a:uFill>
                  <a:solidFill>
                    <a:srgbClr val="0000FF"/>
                  </a:solidFill>
                </a:uFill>
                <a:hlinkClick r:id="rId3"/>
              </a:rPr>
              <a:t>Statewide Program Leader</a:t>
            </a:r>
            <a:r>
              <a:rPr dirty="0"/>
              <a:t> if you require this information in a different format.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noRot="1" noChangeAspect="1"/>
          </p:cNvSpPr>
          <p:nvPr>
            <p:ph type="sldImg"/>
          </p:nvPr>
        </p:nvSpPr>
        <p:spPr>
          <a:xfrm>
            <a:off x="381000" y="685800"/>
            <a:ext cx="6096000" cy="3429000"/>
          </a:xfrm>
          <a:prstGeom prst="rect">
            <a:avLst/>
          </a:prstGeom>
        </p:spPr>
        <p:txBody>
          <a:bodyPr/>
          <a:lstStyle/>
          <a:p>
            <a:endParaRPr/>
          </a:p>
        </p:txBody>
      </p:sp>
      <p:sp>
        <p:nvSpPr>
          <p:cNvPr id="161" name="Shape 161"/>
          <p:cNvSpPr>
            <a:spLocks noGrp="1"/>
          </p:cNvSpPr>
          <p:nvPr>
            <p:ph type="body" sz="quarter" idx="1"/>
          </p:nvPr>
        </p:nvSpPr>
        <p:spPr>
          <a:prstGeom prst="rect">
            <a:avLst/>
          </a:prstGeom>
        </p:spPr>
        <p:txBody>
          <a:bodyPr/>
          <a:lstStyle/>
          <a:p>
            <a:pPr>
              <a:defRPr sz="2400">
                <a:solidFill>
                  <a:srgbClr val="FF2600"/>
                </a:solidFill>
              </a:defRPr>
            </a:pPr>
            <a:r>
              <a:rPr dirty="0">
                <a:latin typeface="Arial" panose="020B0604020202020204" pitchFamily="34" charset="0"/>
                <a:cs typeface="Arial" panose="020B0604020202020204" pitchFamily="34" charset="0"/>
              </a:rPr>
              <a:t>Optional Slide, provided for you to use or not.</a:t>
            </a:r>
          </a:p>
          <a:p>
            <a:pPr>
              <a:defRPr sz="2400">
                <a:solidFill>
                  <a:srgbClr val="FF2600"/>
                </a:solidFill>
              </a:defRPr>
            </a:pPr>
            <a:endParaRPr dirty="0"/>
          </a:p>
          <a:p>
            <a:pPr>
              <a:defRPr sz="2000">
                <a:solidFill>
                  <a:srgbClr val="FF2600"/>
                </a:solidFill>
              </a:defRPr>
            </a:pPr>
            <a:r>
              <a:rPr dirty="0"/>
              <a:t>It is ‘text right, picture left’… ‘Climate Change’ graphic is optional.</a:t>
            </a:r>
          </a:p>
          <a:p>
            <a:pPr>
              <a:defRPr sz="2000">
                <a:solidFill>
                  <a:srgbClr val="FF2600"/>
                </a:solidFill>
              </a:defRPr>
            </a:pPr>
            <a:r>
              <a:rPr dirty="0"/>
              <a:t>Picture, of course, can be replaced. </a:t>
            </a:r>
          </a:p>
          <a:p>
            <a:pPr>
              <a:defRPr sz="2000">
                <a:solidFill>
                  <a:srgbClr val="FF2600"/>
                </a:solidFill>
              </a:defRPr>
            </a:pPr>
            <a:endParaRPr dirty="0"/>
          </a:p>
          <a:p>
            <a:pPr>
              <a:defRPr sz="2000" i="1"/>
            </a:pPr>
            <a:r>
              <a:rPr dirty="0"/>
              <a:t>Throughout this presentation there are links to documents of various file types.</a:t>
            </a:r>
            <a:br>
              <a:rPr dirty="0"/>
            </a:br>
            <a:r>
              <a:rPr dirty="0"/>
              <a:t>Please contact our </a:t>
            </a:r>
            <a:r>
              <a:rPr u="sng" dirty="0">
                <a:solidFill>
                  <a:srgbClr val="0000FF"/>
                </a:solidFill>
                <a:uFill>
                  <a:solidFill>
                    <a:srgbClr val="0000FF"/>
                  </a:solidFill>
                </a:uFill>
                <a:hlinkClick r:id="rId3"/>
              </a:rPr>
              <a:t>Statewide Program Leader</a:t>
            </a:r>
            <a:r>
              <a:rPr dirty="0"/>
              <a:t> if you require this information in a different format.</a:t>
            </a:r>
          </a:p>
          <a:p>
            <a:pPr>
              <a:defRPr sz="2000">
                <a:solidFill>
                  <a:srgbClr val="FF2600"/>
                </a:solidFill>
              </a:defRPr>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noRot="1" noChangeAspect="1"/>
          </p:cNvSpPr>
          <p:nvPr>
            <p:ph type="sldImg"/>
          </p:nvPr>
        </p:nvSpPr>
        <p:spPr>
          <a:xfrm>
            <a:off x="381000" y="685800"/>
            <a:ext cx="6096000" cy="3429000"/>
          </a:xfrm>
          <a:prstGeom prst="rect">
            <a:avLst/>
          </a:prstGeom>
        </p:spPr>
        <p:txBody>
          <a:bodyPr/>
          <a:lstStyle/>
          <a:p>
            <a:endParaRPr/>
          </a:p>
        </p:txBody>
      </p:sp>
      <p:sp>
        <p:nvSpPr>
          <p:cNvPr id="177" name="Shape 177"/>
          <p:cNvSpPr>
            <a:spLocks noGrp="1"/>
          </p:cNvSpPr>
          <p:nvPr>
            <p:ph type="body" sz="quarter" idx="1"/>
          </p:nvPr>
        </p:nvSpPr>
        <p:spPr>
          <a:prstGeom prst="rect">
            <a:avLst/>
          </a:prstGeom>
        </p:spPr>
        <p:txBody>
          <a:bodyPr/>
          <a:lstStyle/>
          <a:p>
            <a:pPr>
              <a:defRPr sz="2400">
                <a:solidFill>
                  <a:srgbClr val="FF2600"/>
                </a:solidFill>
              </a:defRPr>
            </a:pPr>
            <a:r>
              <a:rPr dirty="0">
                <a:latin typeface="Arial" panose="020B0604020202020204" pitchFamily="34" charset="0"/>
                <a:cs typeface="Arial" panose="020B0604020202020204" pitchFamily="34" charset="0"/>
              </a:rPr>
              <a:t>Optional Slide, provided for you to use or not.</a:t>
            </a:r>
          </a:p>
          <a:p>
            <a:pPr>
              <a:defRPr sz="2400">
                <a:solidFill>
                  <a:srgbClr val="FF2600"/>
                </a:solidFill>
              </a:defRPr>
            </a:pPr>
            <a:endParaRPr dirty="0"/>
          </a:p>
          <a:p>
            <a:pPr>
              <a:defRPr sz="2000">
                <a:solidFill>
                  <a:srgbClr val="FF2600"/>
                </a:solidFill>
              </a:defRPr>
            </a:pPr>
            <a:r>
              <a:rPr dirty="0"/>
              <a:t>It is ‘Two Column Text’… Picture, of course, can be replaced. </a:t>
            </a:r>
          </a:p>
          <a:p>
            <a:pPr>
              <a:defRPr sz="2000">
                <a:solidFill>
                  <a:srgbClr val="FF2600"/>
                </a:solidFill>
              </a:defRPr>
            </a:pPr>
            <a:endParaRPr dirty="0"/>
          </a:p>
          <a:p>
            <a:pPr>
              <a:defRPr sz="2000" i="1"/>
            </a:pPr>
            <a:r>
              <a:rPr dirty="0"/>
              <a:t>Throughout this presentation there are links to documents of various file types.</a:t>
            </a:r>
            <a:br>
              <a:rPr dirty="0"/>
            </a:br>
            <a:r>
              <a:rPr dirty="0"/>
              <a:t>Please contact our </a:t>
            </a:r>
            <a:r>
              <a:rPr u="sng" dirty="0">
                <a:solidFill>
                  <a:srgbClr val="0000FF"/>
                </a:solidFill>
                <a:uFill>
                  <a:solidFill>
                    <a:srgbClr val="0000FF"/>
                  </a:solidFill>
                </a:uFill>
                <a:hlinkClick r:id="rId3"/>
              </a:rPr>
              <a:t>Statewide Program Leader</a:t>
            </a:r>
            <a:r>
              <a:rPr dirty="0"/>
              <a:t> if you require this information in a different format.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4B6E972-9ECF-4C79-8C74-0DBC8ED2145D}" type="slidenum">
              <a:rPr lang="en-US" smtClean="0"/>
              <a:t>12</a:t>
            </a:fld>
            <a:endParaRPr lang="en-US"/>
          </a:p>
        </p:txBody>
      </p:sp>
    </p:spTree>
    <p:extLst>
      <p:ext uri="{BB962C8B-B14F-4D97-AF65-F5344CB8AC3E}">
        <p14:creationId xmlns:p14="http://schemas.microsoft.com/office/powerpoint/2010/main" val="3641033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l">
              <a:defRPr sz="6000">
                <a:latin typeface="Arial" panose="020B0604020202020204" pitchFamily="34" charset="0"/>
                <a:cs typeface="Arial" panose="020B0604020202020204" pitchFamily="34" charset="0"/>
              </a:defRPr>
            </a:lvl1pPr>
          </a:lstStyle>
          <a:p>
            <a:r>
              <a:rPr dirty="0"/>
              <a:t>Title Text</a:t>
            </a:r>
          </a:p>
        </p:txBody>
      </p:sp>
      <p:sp>
        <p:nvSpPr>
          <p:cNvPr id="12" name="Body Level One…"/>
          <p:cNvSpPr txBox="1">
            <a:spLocks noGrp="1"/>
          </p:cNvSpPr>
          <p:nvPr>
            <p:ph type="body" sz="quarter" idx="1"/>
          </p:nvPr>
        </p:nvSpPr>
        <p:spPr>
          <a:xfrm>
            <a:off x="1524000" y="3602037"/>
            <a:ext cx="9144000" cy="1655764"/>
          </a:xfrm>
          <a:prstGeom prst="rect">
            <a:avLst/>
          </a:prstGeom>
        </p:spPr>
        <p:txBody>
          <a:bodyPr/>
          <a:lstStyle>
            <a:lvl1pPr marL="0" indent="0" algn="ctr">
              <a:buSzTx/>
              <a:buFontTx/>
              <a:buNone/>
              <a:defRPr sz="2400">
                <a:latin typeface="Arial" panose="020B0604020202020204" pitchFamily="34" charset="0"/>
                <a:cs typeface="Arial" panose="020B0604020202020204" pitchFamily="34" charset="0"/>
              </a:defRPr>
            </a:lvl1pPr>
            <a:lvl2pPr marL="0" indent="0" algn="ctr">
              <a:buSzTx/>
              <a:buFontTx/>
              <a:buNone/>
              <a:defRPr sz="2400">
                <a:latin typeface="Arial" panose="020B0604020202020204" pitchFamily="34" charset="0"/>
                <a:cs typeface="Arial" panose="020B0604020202020204" pitchFamily="34" charset="0"/>
              </a:defRPr>
            </a:lvl2pPr>
            <a:lvl3pPr marL="0" indent="0" algn="ctr">
              <a:buSzTx/>
              <a:buFontTx/>
              <a:buNone/>
              <a:defRPr sz="2400">
                <a:latin typeface="Arial" panose="020B0604020202020204" pitchFamily="34" charset="0"/>
                <a:cs typeface="Arial" panose="020B0604020202020204" pitchFamily="34" charset="0"/>
              </a:defRPr>
            </a:lvl3pPr>
            <a:lvl4pPr marL="0" indent="0" algn="ctr">
              <a:buSzTx/>
              <a:buFontTx/>
              <a:buNone/>
              <a:defRPr sz="2400">
                <a:latin typeface="Arial" panose="020B0604020202020204" pitchFamily="34" charset="0"/>
                <a:cs typeface="Arial" panose="020B0604020202020204" pitchFamily="34" charset="0"/>
              </a:defRPr>
            </a:lvl4pPr>
            <a:lvl5pPr marL="0" indent="0" algn="ctr">
              <a:buSzTx/>
              <a:buFontTx/>
              <a:buNone/>
              <a:defRPr sz="2400">
                <a:latin typeface="Arial" panose="020B0604020202020204" pitchFamily="34" charset="0"/>
                <a:cs typeface="Arial" panose="020B0604020202020204" pitchFamily="34"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6974193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26944438"/>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7823294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a:lvl1pPr>
            <a:lvl2pPr marL="0" indent="457200">
              <a:buSzTx/>
              <a:buFontTx/>
              <a:buNone/>
              <a:defRPr sz="2400"/>
            </a:lvl2pPr>
            <a:lvl3pPr marL="0" indent="914400">
              <a:buSzTx/>
              <a:buFontTx/>
              <a:buNone/>
              <a:defRPr sz="2400"/>
            </a:lvl3pPr>
            <a:lvl4pPr marL="0" indent="1371600">
              <a:buSzTx/>
              <a:buFontTx/>
              <a:buNone/>
              <a:defRPr sz="2400"/>
            </a:lvl4pPr>
            <a:lvl5pPr marL="0" indent="1828800">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5491773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10518627"/>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435626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79136218"/>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75442741"/>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51169304"/>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1617842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rPr dirty="0"/>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8330851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pic>
        <p:nvPicPr>
          <p:cNvPr id="38" name="Picture 7" descr="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w="12700">
            <a:miter lim="400000"/>
          </a:ln>
        </p:spPr>
      </p:pic>
      <p:sp>
        <p:nvSpPr>
          <p:cNvPr id="39" name="Title Text"/>
          <p:cNvSpPr txBox="1">
            <a:spLocks noGrp="1"/>
          </p:cNvSpPr>
          <p:nvPr>
            <p:ph type="title"/>
          </p:nvPr>
        </p:nvSpPr>
        <p:spPr>
          <a:prstGeom prst="rect">
            <a:avLst/>
          </a:prstGeom>
        </p:spPr>
        <p:txBody>
          <a:bodyPr/>
          <a:lstStyle/>
          <a:p>
            <a:r>
              <a:t>Title Text</a:t>
            </a:r>
          </a:p>
        </p:txBody>
      </p:sp>
      <p:sp>
        <p:nvSpPr>
          <p:cNvPr id="40"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48087200"/>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8"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9"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0"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29671244"/>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8" name="Title Text"/>
          <p:cNvSpPr txBox="1">
            <a:spLocks noGrp="1"/>
          </p:cNvSpPr>
          <p:nvPr>
            <p:ph type="title"/>
          </p:nvPr>
        </p:nvSpPr>
        <p:spPr>
          <a:prstGeom prst="rect">
            <a:avLst/>
          </a:prstGeom>
        </p:spPr>
        <p:txBody>
          <a:bodyPr/>
          <a:lstStyle/>
          <a:p>
            <a:r>
              <a:t>Title Text</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13791034"/>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94218701"/>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3"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4"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5"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89664040"/>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3"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4"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5"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17341651"/>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hoto">
    <p:bg>
      <p:bgPr>
        <a:solidFill>
          <a:srgbClr val="FFFFFF"/>
        </a:solidFill>
        <a:effectLst/>
      </p:bgPr>
    </p:bg>
    <p:spTree>
      <p:nvGrpSpPr>
        <p:cNvPr id="1" name=""/>
        <p:cNvGrpSpPr/>
        <p:nvPr/>
      </p:nvGrpSpPr>
      <p:grpSpPr>
        <a:xfrm>
          <a:off x="0" y="0"/>
          <a:ext cx="0" cy="0"/>
          <a:chOff x="0" y="0"/>
          <a:chExt cx="0" cy="0"/>
        </a:xfrm>
      </p:grpSpPr>
      <p:sp>
        <p:nvSpPr>
          <p:cNvPr id="102" name="beach and sea at sunset"/>
          <p:cNvSpPr>
            <a:spLocks noGrp="1"/>
          </p:cNvSpPr>
          <p:nvPr>
            <p:ph type="pic" idx="21"/>
          </p:nvPr>
        </p:nvSpPr>
        <p:spPr>
          <a:xfrm>
            <a:off x="1916906" y="535781"/>
            <a:ext cx="8358188" cy="5572126"/>
          </a:xfrm>
          <a:prstGeom prst="rect">
            <a:avLst/>
          </a:prstGeom>
        </p:spPr>
        <p:txBody>
          <a:bodyPr lIns="91439" rIns="91439">
            <a:noAutofit/>
          </a:bodyPr>
          <a:lstStyle/>
          <a:p>
            <a:endParaRPr/>
          </a:p>
        </p:txBody>
      </p:sp>
      <p:sp>
        <p:nvSpPr>
          <p:cNvPr id="103" name="Slide Number"/>
          <p:cNvSpPr txBox="1">
            <a:spLocks noGrp="1"/>
          </p:cNvSpPr>
          <p:nvPr>
            <p:ph type="sldNum" sz="quarter" idx="2"/>
          </p:nvPr>
        </p:nvSpPr>
        <p:spPr>
          <a:xfrm>
            <a:off x="5989828" y="6419742"/>
            <a:ext cx="207582" cy="222696"/>
          </a:xfrm>
          <a:prstGeom prst="rect">
            <a:avLst/>
          </a:prstGeom>
        </p:spPr>
        <p:txBody>
          <a:bodyPr lIns="35718" tIns="35718" rIns="35718" bIns="35718" anchor="b"/>
          <a:lstStyle>
            <a:lvl1pPr algn="ctr" defTabSz="1223367">
              <a:defRPr sz="900">
                <a:solidFill>
                  <a:srgbClr val="5E5E5E"/>
                </a:solidFill>
                <a:latin typeface="Graphik"/>
                <a:ea typeface="Graphik"/>
                <a:cs typeface="Graphik"/>
                <a:sym typeface="Graphik"/>
              </a:defRPr>
            </a:lvl1pPr>
          </a:lstStyle>
          <a:p>
            <a:fld id="{86CB4B4D-7CA3-9044-876B-883B54F8677D}" type="slidenum">
              <a:t>‹#›</a:t>
            </a:fld>
            <a:endParaRPr/>
          </a:p>
        </p:txBody>
      </p:sp>
    </p:spTree>
    <p:extLst>
      <p:ext uri="{BB962C8B-B14F-4D97-AF65-F5344CB8AC3E}">
        <p14:creationId xmlns:p14="http://schemas.microsoft.com/office/powerpoint/2010/main" val="3457291658"/>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FFFFFF"/>
        </a:solidFill>
        <a:effectLst/>
      </p:bgPr>
    </p:bg>
    <p:spTree>
      <p:nvGrpSpPr>
        <p:cNvPr id="1" name=""/>
        <p:cNvGrpSpPr/>
        <p:nvPr/>
      </p:nvGrpSpPr>
      <p:grpSpPr>
        <a:xfrm>
          <a:off x="0" y="0"/>
          <a:ext cx="0" cy="0"/>
          <a:chOff x="0" y="0"/>
          <a:chExt cx="0" cy="0"/>
        </a:xfrm>
      </p:grpSpPr>
      <p:sp>
        <p:nvSpPr>
          <p:cNvPr id="110" name="Slide Title"/>
          <p:cNvSpPr txBox="1">
            <a:spLocks noGrp="1"/>
          </p:cNvSpPr>
          <p:nvPr>
            <p:ph type="title" hasCustomPrompt="1"/>
          </p:nvPr>
        </p:nvSpPr>
        <p:spPr>
          <a:xfrm>
            <a:off x="2021632" y="260112"/>
            <a:ext cx="3553644" cy="1427599"/>
          </a:xfrm>
          <a:prstGeom prst="rect">
            <a:avLst/>
          </a:prstGeom>
        </p:spPr>
        <p:txBody>
          <a:bodyPr lIns="35718" tIns="35718" rIns="35718" bIns="35718" anchor="b"/>
          <a:lstStyle>
            <a:lvl1pPr algn="ctr" defTabSz="1223367">
              <a:lnSpc>
                <a:spcPct val="70000"/>
              </a:lnSpc>
              <a:defRPr sz="4000" spc="-39">
                <a:latin typeface="Canela Bold"/>
                <a:ea typeface="Canela Bold"/>
                <a:cs typeface="Canela Bold"/>
                <a:sym typeface="Canela Bold"/>
              </a:defRPr>
            </a:lvl1pPr>
          </a:lstStyle>
          <a:p>
            <a:r>
              <a:t>Slide Title</a:t>
            </a:r>
          </a:p>
        </p:txBody>
      </p:sp>
      <p:sp>
        <p:nvSpPr>
          <p:cNvPr id="111" name="Body Level One…"/>
          <p:cNvSpPr txBox="1">
            <a:spLocks noGrp="1"/>
          </p:cNvSpPr>
          <p:nvPr>
            <p:ph type="body" sz="quarter" idx="1" hasCustomPrompt="1"/>
          </p:nvPr>
        </p:nvSpPr>
        <p:spPr>
          <a:xfrm>
            <a:off x="2024062" y="2399109"/>
            <a:ext cx="3554017" cy="3703426"/>
          </a:xfrm>
          <a:prstGeom prst="rect">
            <a:avLst/>
          </a:prstGeom>
        </p:spPr>
        <p:txBody>
          <a:bodyPr lIns="35718" tIns="35718" rIns="35718" bIns="35718"/>
          <a:lstStyle>
            <a:lvl1pPr marL="262466" indent="-262466" defTabSz="1223367">
              <a:spcBef>
                <a:spcPts val="1400"/>
              </a:spcBef>
              <a:buSzPct val="175000"/>
              <a:buFontTx/>
              <a:defRPr sz="2000">
                <a:latin typeface="Canela Text Regular"/>
                <a:ea typeface="Canela Text Regular"/>
                <a:cs typeface="Canela Text Regular"/>
                <a:sym typeface="Canela Text Regular"/>
              </a:defRPr>
            </a:lvl1pPr>
            <a:lvl2pPr marL="656166" indent="-262466" defTabSz="1223367">
              <a:spcBef>
                <a:spcPts val="1400"/>
              </a:spcBef>
              <a:buSzPct val="175000"/>
              <a:buFontTx/>
              <a:defRPr sz="2000">
                <a:latin typeface="Canela Text Regular"/>
                <a:ea typeface="Canela Text Regular"/>
                <a:cs typeface="Canela Text Regular"/>
                <a:sym typeface="Canela Text Regular"/>
              </a:defRPr>
            </a:lvl2pPr>
            <a:lvl3pPr marL="1049866" indent="-262466" defTabSz="1223367">
              <a:spcBef>
                <a:spcPts val="1400"/>
              </a:spcBef>
              <a:buSzPct val="175000"/>
              <a:buFontTx/>
              <a:defRPr sz="2000">
                <a:latin typeface="Canela Text Regular"/>
                <a:ea typeface="Canela Text Regular"/>
                <a:cs typeface="Canela Text Regular"/>
                <a:sym typeface="Canela Text Regular"/>
              </a:defRPr>
            </a:lvl3pPr>
            <a:lvl4pPr marL="1443566" indent="-262466" defTabSz="1223367">
              <a:spcBef>
                <a:spcPts val="1400"/>
              </a:spcBef>
              <a:buSzPct val="175000"/>
              <a:buFontTx/>
              <a:defRPr sz="2000">
                <a:latin typeface="Canela Text Regular"/>
                <a:ea typeface="Canela Text Regular"/>
                <a:cs typeface="Canela Text Regular"/>
                <a:sym typeface="Canela Text Regular"/>
              </a:defRPr>
            </a:lvl4pPr>
            <a:lvl5pPr marL="1837266" indent="-262466" defTabSz="1223367">
              <a:spcBef>
                <a:spcPts val="1400"/>
              </a:spcBef>
              <a:buSzPct val="175000"/>
              <a:buFontTx/>
              <a:defRPr sz="2000">
                <a:latin typeface="Canela Text Regular"/>
                <a:ea typeface="Canela Text Regular"/>
                <a:cs typeface="Canela Text Regular"/>
                <a:sym typeface="Canela Text Regular"/>
              </a:defRPr>
            </a:lvl5pPr>
          </a:lstStyle>
          <a:p>
            <a:r>
              <a:t>Slide bullet text</a:t>
            </a:r>
          </a:p>
          <a:p>
            <a:pPr lvl="1"/>
            <a:endParaRPr/>
          </a:p>
          <a:p>
            <a:pPr lvl="2"/>
            <a:endParaRPr/>
          </a:p>
          <a:p>
            <a:pPr lvl="3"/>
            <a:endParaRPr/>
          </a:p>
          <a:p>
            <a:pPr lvl="4"/>
            <a:endParaRPr/>
          </a:p>
        </p:txBody>
      </p:sp>
      <p:sp>
        <p:nvSpPr>
          <p:cNvPr id="112" name="Slide Subtitle"/>
          <p:cNvSpPr txBox="1">
            <a:spLocks noGrp="1"/>
          </p:cNvSpPr>
          <p:nvPr>
            <p:ph type="body" sz="quarter" idx="21" hasCustomPrompt="1"/>
          </p:nvPr>
        </p:nvSpPr>
        <p:spPr>
          <a:xfrm>
            <a:off x="2024062" y="1595378"/>
            <a:ext cx="3554017" cy="443627"/>
          </a:xfrm>
          <a:prstGeom prst="rect">
            <a:avLst/>
          </a:prstGeom>
          <a:ln w="3175"/>
        </p:spPr>
        <p:txBody>
          <a:bodyPr lIns="35718" tIns="35718" rIns="35718" bIns="35718" anchor="ctr"/>
          <a:lstStyle>
            <a:lvl1pPr marL="0" indent="0" algn="ctr" defTabSz="410765">
              <a:lnSpc>
                <a:spcPct val="100000"/>
              </a:lnSpc>
              <a:spcBef>
                <a:spcPts val="0"/>
              </a:spcBef>
              <a:buSzTx/>
              <a:buFontTx/>
              <a:buNone/>
              <a:defRPr sz="2200" spc="-22">
                <a:latin typeface="Graphik Semibold"/>
                <a:ea typeface="Graphik Semibold"/>
                <a:cs typeface="Graphik Semibold"/>
                <a:sym typeface="Graphik Semibold"/>
              </a:defRPr>
            </a:lvl1pPr>
          </a:lstStyle>
          <a:p>
            <a:r>
              <a:t>Slide Subtitle</a:t>
            </a:r>
          </a:p>
        </p:txBody>
      </p:sp>
      <p:sp>
        <p:nvSpPr>
          <p:cNvPr id="113" name="Sea against sky at sunset"/>
          <p:cNvSpPr>
            <a:spLocks noGrp="1"/>
          </p:cNvSpPr>
          <p:nvPr>
            <p:ph type="pic" sz="half" idx="22"/>
          </p:nvPr>
        </p:nvSpPr>
        <p:spPr>
          <a:xfrm>
            <a:off x="5635909" y="535781"/>
            <a:ext cx="4956400" cy="5572126"/>
          </a:xfrm>
          <a:prstGeom prst="rect">
            <a:avLst/>
          </a:prstGeom>
        </p:spPr>
        <p:txBody>
          <a:bodyPr lIns="91439" rIns="91439">
            <a:noAutofit/>
          </a:bodyPr>
          <a:lstStyle/>
          <a:p>
            <a:endParaRPr/>
          </a:p>
        </p:txBody>
      </p:sp>
      <p:sp>
        <p:nvSpPr>
          <p:cNvPr id="114" name="Slide Number"/>
          <p:cNvSpPr txBox="1">
            <a:spLocks noGrp="1"/>
          </p:cNvSpPr>
          <p:nvPr>
            <p:ph type="sldNum" sz="quarter" idx="2"/>
          </p:nvPr>
        </p:nvSpPr>
        <p:spPr>
          <a:xfrm>
            <a:off x="5989828" y="6419742"/>
            <a:ext cx="207582" cy="222696"/>
          </a:xfrm>
          <a:prstGeom prst="rect">
            <a:avLst/>
          </a:prstGeom>
        </p:spPr>
        <p:txBody>
          <a:bodyPr lIns="35718" tIns="35718" rIns="35718" bIns="35718" anchor="b"/>
          <a:lstStyle>
            <a:lvl1pPr algn="ctr" defTabSz="1223367">
              <a:defRPr sz="900">
                <a:solidFill>
                  <a:srgbClr val="5E5E5E"/>
                </a:solidFill>
                <a:latin typeface="Graphik"/>
                <a:ea typeface="Graphik"/>
                <a:cs typeface="Graphik"/>
                <a:sym typeface="Graphik"/>
              </a:defRPr>
            </a:lvl1pPr>
          </a:lstStyle>
          <a:p>
            <a:fld id="{86CB4B4D-7CA3-9044-876B-883B54F8677D}" type="slidenum">
              <a:t>‹#›</a:t>
            </a:fld>
            <a:endParaRPr/>
          </a:p>
        </p:txBody>
      </p:sp>
    </p:spTree>
    <p:extLst>
      <p:ext uri="{BB962C8B-B14F-4D97-AF65-F5344CB8AC3E}">
        <p14:creationId xmlns:p14="http://schemas.microsoft.com/office/powerpoint/2010/main" val="3848434086"/>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1_Title, Bullets &amp; Photo">
    <p:bg>
      <p:bgPr>
        <a:blipFill rotWithShape="1">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21" name="Partial view of a ceiling with wood paneling"/>
          <p:cNvSpPr>
            <a:spLocks noGrp="1"/>
          </p:cNvSpPr>
          <p:nvPr>
            <p:ph type="pic" idx="21"/>
          </p:nvPr>
        </p:nvSpPr>
        <p:spPr>
          <a:xfrm>
            <a:off x="3229570" y="0"/>
            <a:ext cx="10317453" cy="6858000"/>
          </a:xfrm>
          <a:prstGeom prst="rect">
            <a:avLst/>
          </a:prstGeom>
        </p:spPr>
        <p:txBody>
          <a:bodyPr lIns="91439" rIns="91439">
            <a:noAutofit/>
          </a:bodyPr>
          <a:lstStyle/>
          <a:p>
            <a:endParaRPr/>
          </a:p>
        </p:txBody>
      </p:sp>
      <p:sp>
        <p:nvSpPr>
          <p:cNvPr id="122" name="Slide Subtitle"/>
          <p:cNvSpPr txBox="1">
            <a:spLocks noGrp="1"/>
          </p:cNvSpPr>
          <p:nvPr>
            <p:ph type="body" sz="quarter" idx="22" hasCustomPrompt="1"/>
          </p:nvPr>
        </p:nvSpPr>
        <p:spPr>
          <a:xfrm>
            <a:off x="2015132" y="1017984"/>
            <a:ext cx="3589736" cy="473274"/>
          </a:xfrm>
          <a:prstGeom prst="rect">
            <a:avLst/>
          </a:prstGeom>
          <a:ln w="3175"/>
        </p:spPr>
        <p:txBody>
          <a:bodyPr lIns="35718" tIns="35718" rIns="35718" bIns="35718"/>
          <a:lstStyle>
            <a:lvl1pPr marL="0" indent="0" defTabSz="178593">
              <a:lnSpc>
                <a:spcPct val="100000"/>
              </a:lnSpc>
              <a:spcBef>
                <a:spcPts val="0"/>
              </a:spcBef>
              <a:buSzTx/>
              <a:buFontTx/>
              <a:buNone/>
              <a:defRPr sz="2200">
                <a:solidFill>
                  <a:srgbClr val="53585F"/>
                </a:solidFill>
                <a:latin typeface="Produkt Extralight"/>
                <a:ea typeface="Produkt Extralight"/>
                <a:cs typeface="Produkt Extralight"/>
                <a:sym typeface="Produkt Extralight"/>
              </a:defRPr>
            </a:lvl1pPr>
          </a:lstStyle>
          <a:p>
            <a:r>
              <a:t>Slide Subtitle</a:t>
            </a:r>
          </a:p>
        </p:txBody>
      </p:sp>
      <p:sp>
        <p:nvSpPr>
          <p:cNvPr id="123" name="Slide Title"/>
          <p:cNvSpPr txBox="1">
            <a:spLocks noGrp="1"/>
          </p:cNvSpPr>
          <p:nvPr>
            <p:ph type="title" hasCustomPrompt="1"/>
          </p:nvPr>
        </p:nvSpPr>
        <p:spPr>
          <a:xfrm>
            <a:off x="2015132" y="267890"/>
            <a:ext cx="3589736" cy="803673"/>
          </a:xfrm>
          <a:prstGeom prst="rect">
            <a:avLst/>
          </a:prstGeom>
        </p:spPr>
        <p:txBody>
          <a:bodyPr lIns="35718" tIns="35718" rIns="35718" bIns="35718" anchor="t"/>
          <a:lstStyle>
            <a:lvl1pPr defTabSz="178593">
              <a:defRPr sz="4200" spc="-42">
                <a:solidFill>
                  <a:srgbClr val="53585F"/>
                </a:solidFill>
                <a:latin typeface="Produkt Extralight"/>
                <a:ea typeface="Produkt Extralight"/>
                <a:cs typeface="Produkt Extralight"/>
                <a:sym typeface="Produkt Extralight"/>
              </a:defRPr>
            </a:lvl1pPr>
          </a:lstStyle>
          <a:p>
            <a:r>
              <a:t>Slide Title</a:t>
            </a:r>
          </a:p>
        </p:txBody>
      </p:sp>
      <p:sp>
        <p:nvSpPr>
          <p:cNvPr id="124" name="Body Level One…"/>
          <p:cNvSpPr txBox="1">
            <a:spLocks noGrp="1"/>
          </p:cNvSpPr>
          <p:nvPr>
            <p:ph type="body" sz="quarter" idx="1" hasCustomPrompt="1"/>
          </p:nvPr>
        </p:nvSpPr>
        <p:spPr>
          <a:xfrm>
            <a:off x="2015132" y="2134195"/>
            <a:ext cx="3589736" cy="4232673"/>
          </a:xfrm>
          <a:prstGeom prst="rect">
            <a:avLst/>
          </a:prstGeom>
        </p:spPr>
        <p:txBody>
          <a:bodyPr lIns="35718" tIns="35718" rIns="35718" bIns="35718"/>
          <a:lstStyle>
            <a:lvl1pPr marL="204107" indent="-204107" defTabSz="177800">
              <a:lnSpc>
                <a:spcPct val="100000"/>
              </a:lnSpc>
              <a:spcBef>
                <a:spcPts val="2300"/>
              </a:spcBef>
              <a:buFontTx/>
              <a:defRPr sz="1800">
                <a:solidFill>
                  <a:srgbClr val="53585F"/>
                </a:solidFill>
                <a:latin typeface="Graphik Light"/>
                <a:ea typeface="Graphik Light"/>
                <a:cs typeface="Graphik Light"/>
                <a:sym typeface="Graphik Light"/>
              </a:defRPr>
            </a:lvl1pPr>
            <a:lvl2pPr marL="523239" indent="-205739" defTabSz="177800">
              <a:lnSpc>
                <a:spcPct val="100000"/>
              </a:lnSpc>
              <a:spcBef>
                <a:spcPts val="2300"/>
              </a:spcBef>
              <a:buFontTx/>
              <a:defRPr sz="1800">
                <a:solidFill>
                  <a:srgbClr val="53585F"/>
                </a:solidFill>
                <a:latin typeface="Graphik Light"/>
                <a:ea typeface="Graphik Light"/>
                <a:cs typeface="Graphik Light"/>
                <a:sym typeface="Graphik Light"/>
              </a:defRPr>
            </a:lvl2pPr>
            <a:lvl3pPr marL="840739" indent="-205739" defTabSz="177800">
              <a:lnSpc>
                <a:spcPct val="100000"/>
              </a:lnSpc>
              <a:spcBef>
                <a:spcPts val="2300"/>
              </a:spcBef>
              <a:buFontTx/>
              <a:defRPr sz="1800">
                <a:solidFill>
                  <a:srgbClr val="53585F"/>
                </a:solidFill>
                <a:latin typeface="Graphik Light"/>
                <a:ea typeface="Graphik Light"/>
                <a:cs typeface="Graphik Light"/>
                <a:sym typeface="Graphik Light"/>
              </a:defRPr>
            </a:lvl3pPr>
            <a:lvl4pPr marL="1158239" indent="-205739" defTabSz="177800">
              <a:lnSpc>
                <a:spcPct val="100000"/>
              </a:lnSpc>
              <a:spcBef>
                <a:spcPts val="2300"/>
              </a:spcBef>
              <a:buFontTx/>
              <a:defRPr sz="1800">
                <a:solidFill>
                  <a:srgbClr val="53585F"/>
                </a:solidFill>
                <a:latin typeface="Graphik Light"/>
                <a:ea typeface="Graphik Light"/>
                <a:cs typeface="Graphik Light"/>
                <a:sym typeface="Graphik Light"/>
              </a:defRPr>
            </a:lvl4pPr>
            <a:lvl5pPr marL="1475739" indent="-205739" defTabSz="177800">
              <a:lnSpc>
                <a:spcPct val="100000"/>
              </a:lnSpc>
              <a:spcBef>
                <a:spcPts val="2300"/>
              </a:spcBef>
              <a:buFontTx/>
              <a:defRPr sz="1800">
                <a:solidFill>
                  <a:srgbClr val="53585F"/>
                </a:solidFill>
                <a:latin typeface="Graphik Light"/>
                <a:ea typeface="Graphik Light"/>
                <a:cs typeface="Graphik Light"/>
                <a:sym typeface="Graphik Light"/>
              </a:defRPr>
            </a:lvl5pPr>
          </a:lstStyle>
          <a:p>
            <a:r>
              <a:t>Slide bullet text</a:t>
            </a:r>
          </a:p>
          <a:p>
            <a:pPr lvl="1"/>
            <a:endParaRPr/>
          </a:p>
          <a:p>
            <a:pPr lvl="2"/>
            <a:endParaRPr/>
          </a:p>
          <a:p>
            <a:pPr lvl="3"/>
            <a:endParaRPr/>
          </a:p>
          <a:p>
            <a:pPr lvl="4"/>
            <a:endParaRPr/>
          </a:p>
        </p:txBody>
      </p:sp>
      <p:sp>
        <p:nvSpPr>
          <p:cNvPr id="125" name="Slide Number"/>
          <p:cNvSpPr txBox="1">
            <a:spLocks noGrp="1"/>
          </p:cNvSpPr>
          <p:nvPr>
            <p:ph type="sldNum" sz="quarter" idx="2"/>
          </p:nvPr>
        </p:nvSpPr>
        <p:spPr>
          <a:xfrm>
            <a:off x="10319742" y="6151941"/>
            <a:ext cx="205383" cy="222696"/>
          </a:xfrm>
          <a:prstGeom prst="rect">
            <a:avLst/>
          </a:prstGeom>
        </p:spPr>
        <p:txBody>
          <a:bodyPr wrap="square" lIns="35718" tIns="35718" rIns="35718" bIns="35718" anchor="b"/>
          <a:lstStyle>
            <a:lvl1pPr defTabSz="410765">
              <a:defRPr sz="900">
                <a:solidFill>
                  <a:srgbClr val="53585F"/>
                </a:solidFill>
                <a:latin typeface="Graphik"/>
                <a:ea typeface="Graphik"/>
                <a:cs typeface="Graphik"/>
                <a:sym typeface="Graphik"/>
              </a:defRPr>
            </a:lvl1pPr>
          </a:lstStyle>
          <a:p>
            <a:fld id="{86CB4B4D-7CA3-9044-876B-883B54F8677D}" type="slidenum">
              <a:t>‹#›</a:t>
            </a:fld>
            <a:endParaRPr/>
          </a:p>
        </p:txBody>
      </p:sp>
    </p:spTree>
    <p:extLst>
      <p:ext uri="{BB962C8B-B14F-4D97-AF65-F5344CB8AC3E}">
        <p14:creationId xmlns:p14="http://schemas.microsoft.com/office/powerpoint/2010/main" val="139495239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amp; Photo">
    <p:bg>
      <p:bgPr>
        <a:solidFill>
          <a:srgbClr val="FFFFFF"/>
        </a:solidFill>
        <a:effectLst/>
      </p:bgPr>
    </p:bg>
    <p:spTree>
      <p:nvGrpSpPr>
        <p:cNvPr id="1" name=""/>
        <p:cNvGrpSpPr/>
        <p:nvPr/>
      </p:nvGrpSpPr>
      <p:grpSpPr>
        <a:xfrm>
          <a:off x="0" y="0"/>
          <a:ext cx="0" cy="0"/>
          <a:chOff x="0" y="0"/>
          <a:chExt cx="0" cy="0"/>
        </a:xfrm>
      </p:grpSpPr>
      <p:sp>
        <p:nvSpPr>
          <p:cNvPr id="132" name="Beach and sea at sunset"/>
          <p:cNvSpPr>
            <a:spLocks noGrp="1"/>
          </p:cNvSpPr>
          <p:nvPr>
            <p:ph type="pic" idx="21"/>
          </p:nvPr>
        </p:nvSpPr>
        <p:spPr>
          <a:xfrm>
            <a:off x="595312" y="-419696"/>
            <a:ext cx="10992446" cy="7328298"/>
          </a:xfrm>
          <a:prstGeom prst="rect">
            <a:avLst/>
          </a:prstGeom>
        </p:spPr>
        <p:txBody>
          <a:bodyPr lIns="91439" rIns="91439">
            <a:noAutofit/>
          </a:bodyPr>
          <a:lstStyle/>
          <a:p>
            <a:endParaRPr/>
          </a:p>
        </p:txBody>
      </p:sp>
      <p:sp>
        <p:nvSpPr>
          <p:cNvPr id="133" name="Presentation Title"/>
          <p:cNvSpPr txBox="1">
            <a:spLocks noGrp="1"/>
          </p:cNvSpPr>
          <p:nvPr>
            <p:ph type="title" hasCustomPrompt="1"/>
          </p:nvPr>
        </p:nvSpPr>
        <p:spPr>
          <a:xfrm>
            <a:off x="2024062" y="1544835"/>
            <a:ext cx="8143876" cy="2321720"/>
          </a:xfrm>
          <a:prstGeom prst="rect">
            <a:avLst/>
          </a:prstGeom>
        </p:spPr>
        <p:txBody>
          <a:bodyPr lIns="35718" tIns="35718" rIns="35718" bIns="35718" anchor="b"/>
          <a:lstStyle>
            <a:lvl1pPr algn="ctr" defTabSz="1223367">
              <a:lnSpc>
                <a:spcPct val="80000"/>
              </a:lnSpc>
              <a:defRPr sz="5600" spc="-56">
                <a:solidFill>
                  <a:srgbClr val="FFFFFF"/>
                </a:solidFill>
                <a:latin typeface="Canela Bold"/>
                <a:ea typeface="Canela Bold"/>
                <a:cs typeface="Canela Bold"/>
                <a:sym typeface="Canela Bold"/>
              </a:defRPr>
            </a:lvl1pPr>
          </a:lstStyle>
          <a:p>
            <a:r>
              <a:t>Presentation Title</a:t>
            </a:r>
          </a:p>
        </p:txBody>
      </p:sp>
      <p:sp>
        <p:nvSpPr>
          <p:cNvPr id="134" name="Body Level One…"/>
          <p:cNvSpPr txBox="1">
            <a:spLocks noGrp="1"/>
          </p:cNvSpPr>
          <p:nvPr>
            <p:ph type="body" sz="quarter" idx="1" hasCustomPrompt="1"/>
          </p:nvPr>
        </p:nvSpPr>
        <p:spPr>
          <a:xfrm>
            <a:off x="2024062" y="3750468"/>
            <a:ext cx="8143876" cy="1024561"/>
          </a:xfrm>
          <a:prstGeom prst="rect">
            <a:avLst/>
          </a:prstGeom>
        </p:spPr>
        <p:txBody>
          <a:bodyPr lIns="35718" tIns="35718" rIns="35718" bIns="35718"/>
          <a:lstStyle>
            <a:lvl1pPr marL="0" indent="0" algn="ctr" defTabSz="410765">
              <a:lnSpc>
                <a:spcPct val="100000"/>
              </a:lnSpc>
              <a:spcBef>
                <a:spcPts val="0"/>
              </a:spcBef>
              <a:buSzTx/>
              <a:buFontTx/>
              <a:buNone/>
              <a:defRPr sz="2600" spc="-26">
                <a:solidFill>
                  <a:srgbClr val="FFFFFF"/>
                </a:solidFill>
                <a:latin typeface="Graphik Semibold"/>
                <a:ea typeface="Graphik Semibold"/>
                <a:cs typeface="Graphik Semibold"/>
                <a:sym typeface="Graphik Semibold"/>
              </a:defRPr>
            </a:lvl1pPr>
            <a:lvl2pPr marL="0" indent="457200" algn="ctr" defTabSz="410765">
              <a:lnSpc>
                <a:spcPct val="100000"/>
              </a:lnSpc>
              <a:spcBef>
                <a:spcPts val="0"/>
              </a:spcBef>
              <a:buSzTx/>
              <a:buFontTx/>
              <a:buNone/>
              <a:defRPr sz="2600" spc="-26">
                <a:solidFill>
                  <a:srgbClr val="FFFFFF"/>
                </a:solidFill>
                <a:latin typeface="Graphik Semibold"/>
                <a:ea typeface="Graphik Semibold"/>
                <a:cs typeface="Graphik Semibold"/>
                <a:sym typeface="Graphik Semibold"/>
              </a:defRPr>
            </a:lvl2pPr>
            <a:lvl3pPr marL="0" indent="914400" algn="ctr" defTabSz="410765">
              <a:lnSpc>
                <a:spcPct val="100000"/>
              </a:lnSpc>
              <a:spcBef>
                <a:spcPts val="0"/>
              </a:spcBef>
              <a:buSzTx/>
              <a:buFontTx/>
              <a:buNone/>
              <a:defRPr sz="2600" spc="-26">
                <a:solidFill>
                  <a:srgbClr val="FFFFFF"/>
                </a:solidFill>
                <a:latin typeface="Graphik Semibold"/>
                <a:ea typeface="Graphik Semibold"/>
                <a:cs typeface="Graphik Semibold"/>
                <a:sym typeface="Graphik Semibold"/>
              </a:defRPr>
            </a:lvl3pPr>
            <a:lvl4pPr marL="0" indent="1371600" algn="ctr" defTabSz="410765">
              <a:lnSpc>
                <a:spcPct val="100000"/>
              </a:lnSpc>
              <a:spcBef>
                <a:spcPts val="0"/>
              </a:spcBef>
              <a:buSzTx/>
              <a:buFontTx/>
              <a:buNone/>
              <a:defRPr sz="2600" spc="-26">
                <a:solidFill>
                  <a:srgbClr val="FFFFFF"/>
                </a:solidFill>
                <a:latin typeface="Graphik Semibold"/>
                <a:ea typeface="Graphik Semibold"/>
                <a:cs typeface="Graphik Semibold"/>
                <a:sym typeface="Graphik Semibold"/>
              </a:defRPr>
            </a:lvl4pPr>
            <a:lvl5pPr marL="0" indent="1828800" algn="ctr" defTabSz="410765">
              <a:lnSpc>
                <a:spcPct val="100000"/>
              </a:lnSpc>
              <a:spcBef>
                <a:spcPts val="0"/>
              </a:spcBef>
              <a:buSzTx/>
              <a:buFontTx/>
              <a:buNone/>
              <a:defRPr sz="2600" spc="-26">
                <a:solidFill>
                  <a:srgbClr val="FFFFFF"/>
                </a:solidFill>
                <a:latin typeface="Graphik Semibold"/>
                <a:ea typeface="Graphik Semibold"/>
                <a:cs typeface="Graphik Semibold"/>
                <a:sym typeface="Graphik Semibold"/>
              </a:defRPr>
            </a:lvl5pPr>
          </a:lstStyle>
          <a:p>
            <a:r>
              <a:t>Presentation Subtitle</a:t>
            </a:r>
          </a:p>
          <a:p>
            <a:pPr lvl="1"/>
            <a:endParaRPr/>
          </a:p>
          <a:p>
            <a:pPr lvl="2"/>
            <a:endParaRPr/>
          </a:p>
          <a:p>
            <a:pPr lvl="3"/>
            <a:endParaRPr/>
          </a:p>
          <a:p>
            <a:pPr lvl="4"/>
            <a:endParaRPr/>
          </a:p>
        </p:txBody>
      </p:sp>
      <p:sp>
        <p:nvSpPr>
          <p:cNvPr id="135" name="Author and Date"/>
          <p:cNvSpPr txBox="1">
            <a:spLocks noGrp="1"/>
          </p:cNvSpPr>
          <p:nvPr>
            <p:ph type="body" sz="quarter" idx="22" hasCustomPrompt="1"/>
          </p:nvPr>
        </p:nvSpPr>
        <p:spPr>
          <a:xfrm>
            <a:off x="2024062" y="5911453"/>
            <a:ext cx="8143876" cy="301824"/>
          </a:xfrm>
          <a:prstGeom prst="rect">
            <a:avLst/>
          </a:prstGeom>
          <a:ln w="3175"/>
        </p:spPr>
        <p:txBody>
          <a:bodyPr lIns="35718" tIns="35718" rIns="35718" bIns="35718"/>
          <a:lstStyle>
            <a:lvl1pPr marL="0" indent="0" algn="ctr" defTabSz="412750">
              <a:lnSpc>
                <a:spcPct val="100000"/>
              </a:lnSpc>
              <a:spcBef>
                <a:spcPts val="0"/>
              </a:spcBef>
              <a:buSzTx/>
              <a:buFontTx/>
              <a:buNone/>
              <a:defRPr sz="1400" spc="-14">
                <a:solidFill>
                  <a:srgbClr val="FFFFFF"/>
                </a:solidFill>
                <a:latin typeface="Graphik Medium"/>
                <a:ea typeface="Graphik Medium"/>
                <a:cs typeface="Graphik Medium"/>
                <a:sym typeface="Graphik Medium"/>
              </a:defRPr>
            </a:lvl1pPr>
          </a:lstStyle>
          <a:p>
            <a:r>
              <a:t>Author and Date</a:t>
            </a:r>
          </a:p>
        </p:txBody>
      </p:sp>
      <p:sp>
        <p:nvSpPr>
          <p:cNvPr id="136" name="Slide Number"/>
          <p:cNvSpPr txBox="1">
            <a:spLocks noGrp="1"/>
          </p:cNvSpPr>
          <p:nvPr>
            <p:ph type="sldNum" sz="quarter" idx="2"/>
          </p:nvPr>
        </p:nvSpPr>
        <p:spPr>
          <a:xfrm>
            <a:off x="5992744" y="6419742"/>
            <a:ext cx="207583" cy="222696"/>
          </a:xfrm>
          <a:prstGeom prst="rect">
            <a:avLst/>
          </a:prstGeom>
        </p:spPr>
        <p:txBody>
          <a:bodyPr lIns="35718" tIns="35718" rIns="35718" bIns="35718" anchor="b"/>
          <a:lstStyle>
            <a:lvl1pPr algn="ctr" defTabSz="410765">
              <a:defRPr sz="900">
                <a:solidFill>
                  <a:srgbClr val="FFFFFF"/>
                </a:solidFill>
                <a:latin typeface="Graphik"/>
                <a:ea typeface="Graphik"/>
                <a:cs typeface="Graphik"/>
                <a:sym typeface="Graphik"/>
              </a:defRPr>
            </a:lvl1pPr>
          </a:lstStyle>
          <a:p>
            <a:fld id="{86CB4B4D-7CA3-9044-876B-883B54F8677D}" type="slidenum">
              <a:t>‹#›</a:t>
            </a:fld>
            <a:endParaRPr/>
          </a:p>
        </p:txBody>
      </p:sp>
    </p:spTree>
    <p:extLst>
      <p:ext uri="{BB962C8B-B14F-4D97-AF65-F5344CB8AC3E}">
        <p14:creationId xmlns:p14="http://schemas.microsoft.com/office/powerpoint/2010/main" val="928884126"/>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1_Photo">
    <p:bg>
      <p:bgPr>
        <a:solidFill>
          <a:srgbClr val="FFFFFF"/>
        </a:solidFill>
        <a:effectLst/>
      </p:bgPr>
    </p:bg>
    <p:spTree>
      <p:nvGrpSpPr>
        <p:cNvPr id="1" name=""/>
        <p:cNvGrpSpPr/>
        <p:nvPr/>
      </p:nvGrpSpPr>
      <p:grpSpPr>
        <a:xfrm>
          <a:off x="0" y="0"/>
          <a:ext cx="0" cy="0"/>
          <a:chOff x="0" y="0"/>
          <a:chExt cx="0" cy="0"/>
        </a:xfrm>
      </p:grpSpPr>
      <p:sp>
        <p:nvSpPr>
          <p:cNvPr id="143" name="Futuristic, white corridor with shadows"/>
          <p:cNvSpPr>
            <a:spLocks noGrp="1"/>
          </p:cNvSpPr>
          <p:nvPr>
            <p:ph type="pic" idx="21"/>
          </p:nvPr>
        </p:nvSpPr>
        <p:spPr>
          <a:xfrm>
            <a:off x="1506140" y="-285750"/>
            <a:ext cx="12278321" cy="7384852"/>
          </a:xfrm>
          <a:prstGeom prst="rect">
            <a:avLst/>
          </a:prstGeom>
        </p:spPr>
        <p:txBody>
          <a:bodyPr lIns="91439" rIns="91439">
            <a:noAutofit/>
          </a:bodyPr>
          <a:lstStyle/>
          <a:p>
            <a:endParaRPr/>
          </a:p>
        </p:txBody>
      </p:sp>
      <p:sp>
        <p:nvSpPr>
          <p:cNvPr id="144" name="Slide Number"/>
          <p:cNvSpPr txBox="1">
            <a:spLocks noGrp="1"/>
          </p:cNvSpPr>
          <p:nvPr>
            <p:ph type="sldNum" sz="quarter" idx="2"/>
          </p:nvPr>
        </p:nvSpPr>
        <p:spPr>
          <a:xfrm>
            <a:off x="10317900" y="6151941"/>
            <a:ext cx="207583" cy="222696"/>
          </a:xfrm>
          <a:prstGeom prst="rect">
            <a:avLst/>
          </a:prstGeom>
        </p:spPr>
        <p:txBody>
          <a:bodyPr lIns="35718" tIns="35718" rIns="35718" bIns="35718" anchor="b"/>
          <a:lstStyle>
            <a:lvl1pPr defTabSz="410765">
              <a:defRPr sz="900">
                <a:solidFill>
                  <a:srgbClr val="53585F"/>
                </a:solidFill>
                <a:latin typeface="Graphik"/>
                <a:ea typeface="Graphik"/>
                <a:cs typeface="Graphik"/>
                <a:sym typeface="Graphik"/>
              </a:defRPr>
            </a:lvl1pPr>
          </a:lstStyle>
          <a:p>
            <a:fld id="{86CB4B4D-7CA3-9044-876B-883B54F8677D}" type="slidenum">
              <a:t>‹#›</a:t>
            </a:fld>
            <a:endParaRPr/>
          </a:p>
        </p:txBody>
      </p:sp>
    </p:spTree>
    <p:extLst>
      <p:ext uri="{BB962C8B-B14F-4D97-AF65-F5344CB8AC3E}">
        <p14:creationId xmlns:p14="http://schemas.microsoft.com/office/powerpoint/2010/main" val="1997292734"/>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F9259A-1FE3-4FF9-8A07-BDD8177164ED}" type="datetime4">
              <a:rPr lang="en-US" smtClean="0"/>
              <a:t>November 18,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0878182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340FED-6E95-4177-A7EF-CD303B9E611D}" type="datetime4">
              <a:rPr lang="en-US" smtClean="0"/>
              <a:t>November 18, 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6536232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7962CB-39AD-45A9-800F-54DAB53D6021}" type="datetime4">
              <a:rPr lang="en-US" smtClean="0"/>
              <a:t>November 18,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1611345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78C7CB5-D5C2-52F1-EAF3-3633FFE85F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EDF93D-55AB-4606-B9D7-742F1FC51983}" type="datetime4">
              <a:rPr lang="en-US" smtClean="0"/>
              <a:t>November 18, 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20331924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3960BD-7AC1-4217-9611-AAA56D3EE38F}" type="datetime4">
              <a:rPr lang="en-US" smtClean="0"/>
              <a:pPr/>
              <a:t>November 18, 2024</a:t>
            </a:fld>
            <a:endParaRPr lang="en-US" dirty="0">
              <a:latin typeface="+mn-lt"/>
            </a:endParaRPr>
          </a:p>
        </p:txBody>
      </p:sp>
      <p:sp>
        <p:nvSpPr>
          <p:cNvPr id="8" name="Footer Placeholder 7"/>
          <p:cNvSpPr>
            <a:spLocks noGrp="1"/>
          </p:cNvSpPr>
          <p:nvPr>
            <p:ph type="ftr" sz="quarter" idx="11"/>
          </p:nvPr>
        </p:nvSpPr>
        <p:spPr/>
        <p:txBody>
          <a:bodyPr/>
          <a:lstStyle/>
          <a:p>
            <a:endParaRPr lang="en-US" dirty="0">
              <a:latin typeface="+mn-lt"/>
            </a:endParaRPr>
          </a:p>
        </p:txBody>
      </p:sp>
      <p:sp>
        <p:nvSpPr>
          <p:cNvPr id="9" name="Slide Number Placeholder 8"/>
          <p:cNvSpPr>
            <a:spLocks noGrp="1"/>
          </p:cNvSpPr>
          <p:nvPr>
            <p:ph type="sldNum" sz="quarter" idx="12"/>
          </p:nvPr>
        </p:nvSpPr>
        <p:spPr/>
        <p:txBody>
          <a:bodyPr/>
          <a:lstStyle/>
          <a:p>
            <a:fld id="{9D4AEF59-F28E-467C-9EA3-92D1CFAD475A}" type="slidenum">
              <a:rPr lang="en-US" smtClean="0"/>
              <a:pPr/>
              <a:t>‹#›</a:t>
            </a:fld>
            <a:endParaRPr lang="en-US">
              <a:latin typeface="+mn-lt"/>
            </a:endParaRPr>
          </a:p>
        </p:txBody>
      </p:sp>
    </p:spTree>
    <p:extLst>
      <p:ext uri="{BB962C8B-B14F-4D97-AF65-F5344CB8AC3E}">
        <p14:creationId xmlns:p14="http://schemas.microsoft.com/office/powerpoint/2010/main" val="3984158740"/>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8537E9-D174-424D-BEE8-AFC4CA5F9F97}" type="datetime4">
              <a:rPr lang="en-US" smtClean="0"/>
              <a:t>November 18, 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42369289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44C0-F7AC-49C2-8289-1E7A86D9FB50}" type="datetime4">
              <a:rPr lang="en-US" smtClean="0"/>
              <a:t>November 18, 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5497234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BB84BC-6E78-40D1-8831-40AB1F596614}" type="datetime4">
              <a:rPr lang="en-US" smtClean="0"/>
              <a:t>November 18,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701864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FA080F-3961-4D42-BEDE-84A1FED032F1}" type="datetime4">
              <a:rPr lang="en-US" smtClean="0"/>
              <a:t>November 18,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8944688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C3C8F-D4A7-4EAD-92AD-82C91CB8BB85}" type="datetime4">
              <a:rPr lang="en-US" smtClean="0"/>
              <a:t>November 18,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361450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11D41-E33C-4BC7-8272-37E8417FD097}" type="datetime4">
              <a:rPr lang="en-US" smtClean="0"/>
              <a:t>November 18,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236283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90" cy="823914"/>
          </a:xfrm>
          <a:prstGeom prst="rect">
            <a:avLst/>
          </a:prstGeom>
        </p:spPr>
        <p:txBody>
          <a:bodyPr anchor="b"/>
          <a:lstStyle>
            <a:lvl1pPr marL="0" indent="0">
              <a:buSzTx/>
              <a:buFontTx/>
              <a:buNone/>
              <a:defRPr sz="2400"/>
            </a:lvl1pPr>
            <a:lvl2pPr marL="0" indent="0">
              <a:buSzTx/>
              <a:buFontTx/>
              <a:buNone/>
              <a:defRPr sz="2400"/>
            </a:lvl2pPr>
            <a:lvl3pPr marL="0" indent="0">
              <a:buSzTx/>
              <a:buFontTx/>
              <a:buNone/>
              <a:defRPr sz="2400"/>
            </a:lvl3pPr>
            <a:lvl4pPr marL="0" indent="0">
              <a:buSzTx/>
              <a:buFontTx/>
              <a:buNone/>
              <a:defRPr sz="2400"/>
            </a:lvl4pPr>
            <a:lvl5pPr marL="0" indent="0">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4"/>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2" cy="4873625"/>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3.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6F6F6"/>
            </a:gs>
            <a:gs pos="100000">
              <a:srgbClr val="F2F2F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rPr dirty="0"/>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lide Number"/>
          <p:cNvSpPr txBox="1">
            <a:spLocks noGrp="1"/>
          </p:cNvSpPr>
          <p:nvPr>
            <p:ph type="sldNum" sz="quarter" idx="2"/>
          </p:nvPr>
        </p:nvSpPr>
        <p:spPr>
          <a:xfrm>
            <a:off x="11097262" y="6404293"/>
            <a:ext cx="256539" cy="269239"/>
          </a:xfrm>
          <a:prstGeom prst="rect">
            <a:avLst/>
          </a:prstGeom>
          <a:ln w="12700">
            <a:miter lim="400000"/>
          </a:ln>
        </p:spPr>
        <p:txBody>
          <a:bodyPr wrap="none" lIns="45718" tIns="45718" rIns="45718" bIns="45718" anchor="ctr">
            <a:spAutoFit/>
          </a:bodyPr>
          <a:lstStyle>
            <a:lvl1pPr algn="r">
              <a:defRPr sz="1200">
                <a:solidFill>
                  <a:srgbClr val="888888"/>
                </a:solidFill>
                <a:latin typeface="Corbel"/>
                <a:ea typeface="Corbel"/>
                <a:cs typeface="Corbel"/>
                <a:sym typeface="Corbe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Corbe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Corbe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Corbel"/>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Corbe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Corbe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Corbe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6F6F6"/>
            </a:gs>
            <a:gs pos="100000">
              <a:srgbClr val="F2F2F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7260" y="6404292"/>
            <a:ext cx="256541"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244327671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6F6F6"/>
            </a:gs>
            <a:gs pos="100000">
              <a:srgbClr val="F2F2F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80144" y="6406785"/>
            <a:ext cx="273657" cy="26425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40319879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4000"/>
                <a:satMod val="80000"/>
                <a:lumMod val="106000"/>
              </a:schemeClr>
            </a:gs>
            <a:gs pos="100000">
              <a:schemeClr val="bg1">
                <a:lumMod val="9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960BD-7AC1-4217-9611-AAA56D3EE38F}" type="datetime4">
              <a:rPr lang="en-US" smtClean="0"/>
              <a:pPr/>
              <a:t>November 18, 2024</a:t>
            </a:fld>
            <a:endParaRPr lang="en-US" dirty="0">
              <a:latin typeface="+mn-lt"/>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latin typeface="+mn-lt"/>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AEF59-F28E-467C-9EA3-92D1CFAD475A}" type="slidenum">
              <a:rPr lang="en-US" smtClean="0"/>
              <a:pPr/>
              <a:t>‹#›</a:t>
            </a:fld>
            <a:endParaRPr lang="en-US">
              <a:latin typeface="+mn-lt"/>
            </a:endParaRPr>
          </a:p>
        </p:txBody>
      </p:sp>
    </p:spTree>
    <p:extLst>
      <p:ext uri="{BB962C8B-B14F-4D97-AF65-F5344CB8AC3E}">
        <p14:creationId xmlns:p14="http://schemas.microsoft.com/office/powerpoint/2010/main" val="123619186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hyperlink" Target="https://brand.wsu.edu/colors/" TargetMode="External"/><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hyperlink" Target="https://brand.wsu.edu/typography/" TargetMode="Externa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33.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hyperlink" Target="https://mastergardener.wsu.edu/resources/for-master-gardeners/#marketing" TargetMode="External"/><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1.png"/><Relationship Id="rId7"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3.gif"/><Relationship Id="rId5" Type="http://schemas.openxmlformats.org/officeDocument/2006/relationships/image" Target="../media/image27.pn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8" Type="http://schemas.openxmlformats.org/officeDocument/2006/relationships/hyperlink" Target="https://bit.ly/ClmtChgST" TargetMode="External"/><Relationship Id="rId3" Type="http://schemas.openxmlformats.org/officeDocument/2006/relationships/image" Target="../media/image39.gif"/><Relationship Id="rId7"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27.png"/><Relationship Id="rId4" Type="http://schemas.openxmlformats.org/officeDocument/2006/relationships/image" Target="../media/image51.png"/><Relationship Id="rId9" Type="http://schemas.openxmlformats.org/officeDocument/2006/relationships/image" Target="../media/image54.jpeg"/></Relationships>
</file>

<file path=ppt/slides/_rels/slide1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30.png"/><Relationship Id="rId7" Type="http://schemas.openxmlformats.org/officeDocument/2006/relationships/hyperlink" Target="https://www.facebook.com/WSUMGProgram"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inhttp:/mastergardener.wsu.edu/" TargetMode="External"/><Relationship Id="rId5" Type="http://schemas.openxmlformats.org/officeDocument/2006/relationships/image" Target="../media/image41.png"/><Relationship Id="rId4" Type="http://schemas.openxmlformats.org/officeDocument/2006/relationships/image" Target="../media/image27.png"/><Relationship Id="rId9" Type="http://schemas.openxmlformats.org/officeDocument/2006/relationships/image" Target="../media/image56.gif"/></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hyperlink" Target="https://homegrownnationalpark.org/"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3.gif"/><Relationship Id="rId5" Type="http://schemas.openxmlformats.org/officeDocument/2006/relationships/image" Target="../media/image27.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png"/><Relationship Id="rId18" Type="http://schemas.openxmlformats.org/officeDocument/2006/relationships/image" Target="../media/image11.png"/><Relationship Id="rId26" Type="http://schemas.openxmlformats.org/officeDocument/2006/relationships/image" Target="../media/image20.png"/><Relationship Id="rId3" Type="http://schemas.openxmlformats.org/officeDocument/2006/relationships/image" Target="../media/image57.png"/><Relationship Id="rId21" Type="http://schemas.openxmlformats.org/officeDocument/2006/relationships/image" Target="../media/image15.png"/><Relationship Id="rId7" Type="http://schemas.openxmlformats.org/officeDocument/2006/relationships/image" Target="../media/image39.gif"/><Relationship Id="rId12" Type="http://schemas.openxmlformats.org/officeDocument/2006/relationships/image" Target="../media/image5.png"/><Relationship Id="rId17" Type="http://schemas.openxmlformats.org/officeDocument/2006/relationships/image" Target="../media/image10.png"/><Relationship Id="rId25" Type="http://schemas.openxmlformats.org/officeDocument/2006/relationships/image" Target="../media/image19.png"/><Relationship Id="rId2" Type="http://schemas.openxmlformats.org/officeDocument/2006/relationships/image" Target="../media/image41.png"/><Relationship Id="rId16" Type="http://schemas.openxmlformats.org/officeDocument/2006/relationships/image" Target="../media/image9.png"/><Relationship Id="rId20" Type="http://schemas.openxmlformats.org/officeDocument/2006/relationships/image" Target="../media/image14.png"/><Relationship Id="rId1" Type="http://schemas.openxmlformats.org/officeDocument/2006/relationships/slideLayout" Target="../slideLayouts/slideLayout19.xml"/><Relationship Id="rId6" Type="http://schemas.openxmlformats.org/officeDocument/2006/relationships/image" Target="../media/image60.png"/><Relationship Id="rId11" Type="http://schemas.openxmlformats.org/officeDocument/2006/relationships/image" Target="../media/image4.png"/><Relationship Id="rId24" Type="http://schemas.openxmlformats.org/officeDocument/2006/relationships/image" Target="../media/image18.png"/><Relationship Id="rId5" Type="http://schemas.openxmlformats.org/officeDocument/2006/relationships/image" Target="../media/image59.png"/><Relationship Id="rId15" Type="http://schemas.openxmlformats.org/officeDocument/2006/relationships/image" Target="../media/image8.png"/><Relationship Id="rId23" Type="http://schemas.openxmlformats.org/officeDocument/2006/relationships/image" Target="../media/image17.png"/><Relationship Id="rId10" Type="http://schemas.openxmlformats.org/officeDocument/2006/relationships/image" Target="../media/image3.png"/><Relationship Id="rId19" Type="http://schemas.openxmlformats.org/officeDocument/2006/relationships/image" Target="../media/image13.png"/><Relationship Id="rId4" Type="http://schemas.openxmlformats.org/officeDocument/2006/relationships/image" Target="../media/image58.png"/><Relationship Id="rId9" Type="http://schemas.openxmlformats.org/officeDocument/2006/relationships/image" Target="../media/image62.png"/><Relationship Id="rId14" Type="http://schemas.openxmlformats.org/officeDocument/2006/relationships/image" Target="../media/image7.png"/><Relationship Id="rId22" Type="http://schemas.openxmlformats.org/officeDocument/2006/relationships/image" Target="../media/image16.png"/><Relationship Id="rId27"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41.png"/><Relationship Id="rId1" Type="http://schemas.openxmlformats.org/officeDocument/2006/relationships/slideLayout" Target="../slideLayouts/slideLayout24.xml"/><Relationship Id="rId5" Type="http://schemas.openxmlformats.org/officeDocument/2006/relationships/image" Target="../media/image65.png"/><Relationship Id="rId4" Type="http://schemas.openxmlformats.org/officeDocument/2006/relationships/image" Target="../media/image6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 Id="rId9" Type="http://schemas.openxmlformats.org/officeDocument/2006/relationships/image" Target="../media/image29.gif"/></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hyperlink" Target="https://extension.wsu.edu/about-extension/extension-is-for-everyone/"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33.gif"/><Relationship Id="rId5" Type="http://schemas.openxmlformats.org/officeDocument/2006/relationships/image" Target="../media/image32.jpe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39.gif"/><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27.png"/><Relationship Id="rId4" Type="http://schemas.openxmlformats.org/officeDocument/2006/relationships/image" Target="../media/image35.jpeg"/><Relationship Id="rId9"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29.gi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gif"/><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3.gif"/><Relationship Id="rId5" Type="http://schemas.openxmlformats.org/officeDocument/2006/relationships/image" Target="../media/image27.png"/><Relationship Id="rId4" Type="http://schemas.openxmlformats.org/officeDocument/2006/relationships/image" Target="../media/image45.png"/></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3.gif"/><Relationship Id="rId5" Type="http://schemas.openxmlformats.org/officeDocument/2006/relationships/image" Target="../media/image47.jpe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49">
            <a:extLst>
              <a:ext uri="{FF2B5EF4-FFF2-40B4-BE49-F238E27FC236}">
                <a16:creationId xmlns:a16="http://schemas.microsoft.com/office/drawing/2014/main" id="{1EAF2EE5-CE8B-A1EF-4A63-4033A36C05DD}"/>
              </a:ext>
            </a:extLst>
          </p:cNvPr>
          <p:cNvSpPr txBox="1">
            <a:spLocks noGrp="1"/>
          </p:cNvSpPr>
          <p:nvPr>
            <p:ph type="title" idx="4294967295"/>
          </p:nvPr>
        </p:nvSpPr>
        <p:spPr>
          <a:xfrm>
            <a:off x="327646" y="74873"/>
            <a:ext cx="5294221"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A60F2D"/>
                </a:solidFill>
                <a:effectLst/>
                <a:uLnTx/>
                <a:uFillTx/>
                <a:latin typeface="Arial" panose="020B0604020202020204"/>
                <a:ea typeface="+mn-ea"/>
                <a:cs typeface="+mn-cs"/>
              </a:rPr>
              <a:t>RESOURCES FOR YOUR SLIDE SHOW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A60F2D"/>
                </a:solidFill>
                <a:effectLst/>
                <a:uLnTx/>
                <a:uFillTx/>
                <a:latin typeface="Arial" panose="020B0604020202020204"/>
                <a:ea typeface="+mn-ea"/>
                <a:cs typeface="+mn-cs"/>
              </a:rPr>
              <a:t>Delete the first two resource slides when your document is finished.</a:t>
            </a:r>
            <a:endParaRPr kumimoji="0" lang="en-US" sz="1800" b="1" i="0" u="none" strike="noStrike" kern="1200" cap="none" spc="0" normalizeH="0" baseline="0" noProof="0" dirty="0">
              <a:ln>
                <a:noFill/>
              </a:ln>
              <a:solidFill>
                <a:srgbClr val="A60F2D"/>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0BB01354-8012-15DA-9149-D908817236AD}"/>
              </a:ext>
            </a:extLst>
          </p:cNvPr>
          <p:cNvSpPr txBox="1"/>
          <p:nvPr/>
        </p:nvSpPr>
        <p:spPr>
          <a:xfrm>
            <a:off x="402126" y="546590"/>
            <a:ext cx="291118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Typography</a:t>
            </a:r>
          </a:p>
        </p:txBody>
      </p:sp>
      <p:sp>
        <p:nvSpPr>
          <p:cNvPr id="4" name="TextBox 3">
            <a:extLst>
              <a:ext uri="{FF2B5EF4-FFF2-40B4-BE49-F238E27FC236}">
                <a16:creationId xmlns:a16="http://schemas.microsoft.com/office/drawing/2014/main" id="{3788932B-9B41-ABE2-6E2A-0BC65E6013F5}"/>
              </a:ext>
            </a:extLst>
          </p:cNvPr>
          <p:cNvSpPr txBox="1"/>
          <p:nvPr/>
        </p:nvSpPr>
        <p:spPr>
          <a:xfrm>
            <a:off x="402125" y="869495"/>
            <a:ext cx="10175575"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12529"/>
                </a:solidFill>
                <a:effectLst/>
                <a:uLnTx/>
                <a:uFillTx/>
                <a:latin typeface="Arial" panose="020B0604020202020204"/>
                <a:ea typeface="+mn-ea"/>
                <a:cs typeface="+mn-cs"/>
              </a:rPr>
              <a:t>To create a consistent look for a wide variety of communications, there are two main typefaces for print (Proxima Nova and </a:t>
            </a:r>
            <a:r>
              <a:rPr kumimoji="0" lang="en-US" sz="1200" b="0" i="0" u="none" strike="noStrike" kern="1200" cap="none" spc="0" normalizeH="0" baseline="0" noProof="0" dirty="0" err="1">
                <a:ln>
                  <a:noFill/>
                </a:ln>
                <a:solidFill>
                  <a:srgbClr val="212529"/>
                </a:solidFill>
                <a:effectLst/>
                <a:uLnTx/>
                <a:uFillTx/>
                <a:latin typeface="Arial" panose="020B0604020202020204"/>
                <a:ea typeface="+mn-ea"/>
                <a:cs typeface="+mn-cs"/>
              </a:rPr>
              <a:t>FreightBig</a:t>
            </a:r>
            <a:r>
              <a:rPr kumimoji="0" lang="en-US" sz="1200" b="0" i="0" u="none" strike="noStrike" kern="1200" cap="none" spc="0" normalizeH="0" baseline="0" noProof="0" dirty="0">
                <a:ln>
                  <a:noFill/>
                </a:ln>
                <a:solidFill>
                  <a:srgbClr val="212529"/>
                </a:solidFill>
                <a:effectLst/>
                <a:uLnTx/>
                <a:uFillTx/>
                <a:latin typeface="Arial" panose="020B0604020202020204"/>
                <a:ea typeface="+mn-ea"/>
                <a:cs typeface="+mn-cs"/>
              </a:rPr>
              <a:t> Pro) and one for web (Montserrat).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12529"/>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12529"/>
                </a:solidFill>
                <a:effectLst/>
                <a:uLnTx/>
                <a:uFillTx/>
                <a:latin typeface="Arial" panose="020B0604020202020204"/>
                <a:ea typeface="+mn-ea"/>
                <a:cs typeface="+mn-cs"/>
              </a:rPr>
              <a:t>If these are not available there are substitutes: Sans Serif: Corbel and Arial. Serif substitute is Baskerville Old Face.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12529"/>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12529"/>
                </a:solidFill>
                <a:effectLst/>
                <a:uLnTx/>
                <a:uFillTx/>
                <a:latin typeface="Arial" panose="020B0604020202020204"/>
                <a:ea typeface="+mn-ea"/>
                <a:cs typeface="+mn-cs"/>
              </a:rPr>
              <a:t>For the purpose of consistency between MAC and PC software, this PowerPoint uses Arial throughout the slides.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12529"/>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Please go to </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hlinkClick r:id="rId2"/>
              </a:rPr>
              <a:t>Typography – Washington State University</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 for more information.</a:t>
            </a:r>
          </a:p>
        </p:txBody>
      </p:sp>
      <p:sp>
        <p:nvSpPr>
          <p:cNvPr id="12" name="TextBox 11">
            <a:extLst>
              <a:ext uri="{FF2B5EF4-FFF2-40B4-BE49-F238E27FC236}">
                <a16:creationId xmlns:a16="http://schemas.microsoft.com/office/drawing/2014/main" id="{5FC03FF3-A2C1-DBDA-7E13-7326EF5A779D}"/>
              </a:ext>
            </a:extLst>
          </p:cNvPr>
          <p:cNvSpPr txBox="1"/>
          <p:nvPr/>
        </p:nvSpPr>
        <p:spPr>
          <a:xfrm>
            <a:off x="402125" y="2435325"/>
            <a:ext cx="291118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Colors</a:t>
            </a:r>
          </a:p>
        </p:txBody>
      </p:sp>
      <p:sp>
        <p:nvSpPr>
          <p:cNvPr id="47" name="TextBox 46">
            <a:extLst>
              <a:ext uri="{FF2B5EF4-FFF2-40B4-BE49-F238E27FC236}">
                <a16:creationId xmlns:a16="http://schemas.microsoft.com/office/drawing/2014/main" id="{B00A77C4-4BF0-69AE-C106-3830A4CFAF36}"/>
              </a:ext>
              <a:ext uri="{C183D7F6-B498-43B3-948B-1728B52AA6E4}">
                <adec:decorative xmlns:adec="http://schemas.microsoft.com/office/drawing/2017/decorative" val="0"/>
              </a:ext>
            </a:extLst>
          </p:cNvPr>
          <p:cNvSpPr txBox="1"/>
          <p:nvPr/>
        </p:nvSpPr>
        <p:spPr>
          <a:xfrm>
            <a:off x="402126" y="2718362"/>
            <a:ext cx="796205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WSU theme colors can be found at the top of the color picker.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For WSU color information and formulas go to </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hlinkClick r:id="rId3"/>
              </a:rPr>
              <a:t>Colors – Washington State University</a:t>
            </a: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0" name="Rectangle 39">
            <a:extLst>
              <a:ext uri="{FF2B5EF4-FFF2-40B4-BE49-F238E27FC236}">
                <a16:creationId xmlns:a16="http://schemas.microsoft.com/office/drawing/2014/main" id="{48146229-5D35-6BE4-2A32-8268BF2F2239}"/>
              </a:ext>
              <a:ext uri="{C183D7F6-B498-43B3-948B-1728B52AA6E4}">
                <adec:decorative xmlns:adec="http://schemas.microsoft.com/office/drawing/2017/decorative" val="1"/>
              </a:ext>
            </a:extLst>
          </p:cNvPr>
          <p:cNvSpPr/>
          <p:nvPr/>
        </p:nvSpPr>
        <p:spPr>
          <a:xfrm>
            <a:off x="327646" y="4693320"/>
            <a:ext cx="9508602" cy="1401680"/>
          </a:xfrm>
          <a:prstGeom prst="rect">
            <a:avLst/>
          </a:prstGeom>
          <a:solidFill>
            <a:schemeClr val="tx1">
              <a:lumMod val="85000"/>
              <a:lumOff val="15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6B35A6A3-EB99-7E4B-9AFC-FEB7A226D13E}"/>
              </a:ext>
            </a:extLst>
          </p:cNvPr>
          <p:cNvSpPr>
            <a:spLocks/>
          </p:cNvSpPr>
          <p:nvPr/>
        </p:nvSpPr>
        <p:spPr>
          <a:xfrm>
            <a:off x="398429" y="3264521"/>
            <a:ext cx="3688769" cy="3119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lnSpcReduction="1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anose="020B0604020202020204"/>
                <a:ea typeface="+mn-ea"/>
                <a:cs typeface="+mn-cs"/>
              </a:rPr>
              <a:t>Priority icons </a:t>
            </a:r>
            <a:r>
              <a:rPr kumimoji="0" lang="en-US" sz="1400" b="0" i="0" u="none" strike="noStrike" kern="1200" cap="none" spc="0" normalizeH="0" baseline="0" noProof="0">
                <a:ln>
                  <a:noFill/>
                </a:ln>
                <a:solidFill>
                  <a:prstClr val="black"/>
                </a:solidFill>
                <a:effectLst/>
                <a:uLnTx/>
                <a:uFillTx/>
                <a:latin typeface="Arial" panose="020B0604020202020204"/>
                <a:ea typeface="+mn-ea"/>
                <a:cs typeface="+mn-cs"/>
              </a:rPr>
              <a:t>for light backgrounds.</a:t>
            </a: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DDE1CC0D-82EA-58BA-57E5-5CDBA0A16FDA}"/>
              </a:ext>
            </a:extLst>
          </p:cNvPr>
          <p:cNvSpPr txBox="1"/>
          <p:nvPr/>
        </p:nvSpPr>
        <p:spPr>
          <a:xfrm>
            <a:off x="242657" y="4725710"/>
            <a:ext cx="3925844"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rPr>
              <a:t>Priority icons for dark backgrounds</a:t>
            </a:r>
          </a:p>
        </p:txBody>
      </p:sp>
      <p:sp>
        <p:nvSpPr>
          <p:cNvPr id="18" name="TextBox 17">
            <a:extLst>
              <a:ext uri="{FF2B5EF4-FFF2-40B4-BE49-F238E27FC236}">
                <a16:creationId xmlns:a16="http://schemas.microsoft.com/office/drawing/2014/main" id="{1DFEF858-8D50-29F9-FFFC-DCAC9234DBAC}"/>
              </a:ext>
            </a:extLst>
          </p:cNvPr>
          <p:cNvSpPr txBox="1"/>
          <p:nvPr/>
        </p:nvSpPr>
        <p:spPr>
          <a:xfrm>
            <a:off x="242657" y="6173952"/>
            <a:ext cx="1196811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Find Program Priority icons at </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hlinkClick r:id="rId4"/>
              </a:rPr>
              <a:t>For Master Gardeners | Master Gardener Program | Washington State University</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ACEDE145-97E1-F5F2-12D1-05DFA40D28CB}"/>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07521" y="3618405"/>
            <a:ext cx="826428" cy="914400"/>
          </a:xfrm>
          <a:prstGeom prst="rect">
            <a:avLst/>
          </a:prstGeom>
        </p:spPr>
      </p:pic>
      <p:pic>
        <p:nvPicPr>
          <p:cNvPr id="11" name="Picture 10">
            <a:extLst>
              <a:ext uri="{FF2B5EF4-FFF2-40B4-BE49-F238E27FC236}">
                <a16:creationId xmlns:a16="http://schemas.microsoft.com/office/drawing/2014/main" id="{9F63093D-0DD1-D075-0DB8-413D30C71502}"/>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446109" y="3618405"/>
            <a:ext cx="945280" cy="914400"/>
          </a:xfrm>
          <a:prstGeom prst="rect">
            <a:avLst/>
          </a:prstGeom>
        </p:spPr>
      </p:pic>
      <p:pic>
        <p:nvPicPr>
          <p:cNvPr id="15" name="Picture 14">
            <a:extLst>
              <a:ext uri="{FF2B5EF4-FFF2-40B4-BE49-F238E27FC236}">
                <a16:creationId xmlns:a16="http://schemas.microsoft.com/office/drawing/2014/main" id="{B806A7CC-E051-0257-95E2-F38FDDC5FD50}"/>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2503549" y="3618405"/>
            <a:ext cx="801955" cy="914400"/>
          </a:xfrm>
          <a:prstGeom prst="rect">
            <a:avLst/>
          </a:prstGeom>
        </p:spPr>
      </p:pic>
      <p:pic>
        <p:nvPicPr>
          <p:cNvPr id="39" name="Picture 38">
            <a:extLst>
              <a:ext uri="{FF2B5EF4-FFF2-40B4-BE49-F238E27FC236}">
                <a16:creationId xmlns:a16="http://schemas.microsoft.com/office/drawing/2014/main" id="{E3F4143E-8E24-3033-A255-3549906BA588}"/>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3417664" y="3618405"/>
            <a:ext cx="1028431" cy="914400"/>
          </a:xfrm>
          <a:prstGeom prst="rect">
            <a:avLst/>
          </a:prstGeom>
        </p:spPr>
      </p:pic>
      <p:pic>
        <p:nvPicPr>
          <p:cNvPr id="27" name="Picture 26">
            <a:extLst>
              <a:ext uri="{FF2B5EF4-FFF2-40B4-BE49-F238E27FC236}">
                <a16:creationId xmlns:a16="http://schemas.microsoft.com/office/drawing/2014/main" id="{4FE593D1-0FE0-0D63-E642-C717047B2792}"/>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558255" y="3618405"/>
            <a:ext cx="816620" cy="914400"/>
          </a:xfrm>
          <a:prstGeom prst="rect">
            <a:avLst/>
          </a:prstGeom>
        </p:spPr>
      </p:pic>
      <p:pic>
        <p:nvPicPr>
          <p:cNvPr id="21" name="Picture 20">
            <a:extLst>
              <a:ext uri="{FF2B5EF4-FFF2-40B4-BE49-F238E27FC236}">
                <a16:creationId xmlns:a16="http://schemas.microsoft.com/office/drawing/2014/main" id="{CA91B98F-A04D-6207-6E96-4A1650DEFCEA}"/>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5487035" y="3618405"/>
            <a:ext cx="1013750" cy="914400"/>
          </a:xfrm>
          <a:prstGeom prst="rect">
            <a:avLst/>
          </a:prstGeom>
        </p:spPr>
      </p:pic>
      <p:pic>
        <p:nvPicPr>
          <p:cNvPr id="35" name="Picture 34">
            <a:extLst>
              <a:ext uri="{FF2B5EF4-FFF2-40B4-BE49-F238E27FC236}">
                <a16:creationId xmlns:a16="http://schemas.microsoft.com/office/drawing/2014/main" id="{BD0A0C37-5631-F0EE-D23A-8C228A54F99E}"/>
              </a:ext>
              <a:ext uri="{C183D7F6-B498-43B3-948B-1728B52AA6E4}">
                <adec:decorative xmlns:adec="http://schemas.microsoft.com/office/drawing/2017/decorative" val="1"/>
              </a:ext>
            </a:extLst>
          </p:cNvPr>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6612945" y="3618405"/>
            <a:ext cx="1023090" cy="914400"/>
          </a:xfrm>
          <a:prstGeom prst="rect">
            <a:avLst/>
          </a:prstGeom>
        </p:spPr>
      </p:pic>
      <p:pic>
        <p:nvPicPr>
          <p:cNvPr id="31" name="Picture 30">
            <a:extLst>
              <a:ext uri="{FF2B5EF4-FFF2-40B4-BE49-F238E27FC236}">
                <a16:creationId xmlns:a16="http://schemas.microsoft.com/office/drawing/2014/main" id="{19E60460-F752-3D88-D687-65C59921E40D}"/>
              </a:ext>
              <a:ext uri="{C183D7F6-B498-43B3-948B-1728B52AA6E4}">
                <adec:decorative xmlns:adec="http://schemas.microsoft.com/office/drawing/2017/decorative" val="1"/>
              </a:ext>
            </a:extLst>
          </p:cNvPr>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7748195" y="3618405"/>
            <a:ext cx="806920" cy="914400"/>
          </a:xfrm>
          <a:prstGeom prst="rect">
            <a:avLst/>
          </a:prstGeom>
        </p:spPr>
      </p:pic>
      <p:pic>
        <p:nvPicPr>
          <p:cNvPr id="19" name="Picture 18">
            <a:extLst>
              <a:ext uri="{FF2B5EF4-FFF2-40B4-BE49-F238E27FC236}">
                <a16:creationId xmlns:a16="http://schemas.microsoft.com/office/drawing/2014/main" id="{91477F1E-2031-913E-02F0-265124929334}"/>
              </a:ext>
              <a:ext uri="{C183D7F6-B498-43B3-948B-1728B52AA6E4}">
                <adec:decorative xmlns:adec="http://schemas.microsoft.com/office/drawing/2017/decorative" val="1"/>
              </a:ext>
            </a:extLst>
          </p:cNvPr>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8667273" y="3618405"/>
            <a:ext cx="925460" cy="914400"/>
          </a:xfrm>
          <a:prstGeom prst="rect">
            <a:avLst/>
          </a:prstGeom>
        </p:spPr>
      </p:pic>
      <p:pic>
        <p:nvPicPr>
          <p:cNvPr id="44" name="Picture 43">
            <a:extLst>
              <a:ext uri="{FF2B5EF4-FFF2-40B4-BE49-F238E27FC236}">
                <a16:creationId xmlns:a16="http://schemas.microsoft.com/office/drawing/2014/main" id="{677D6F9F-E4C2-6233-3872-E180CBAF98A5}"/>
              </a:ext>
              <a:ext uri="{C183D7F6-B498-43B3-948B-1728B52AA6E4}">
                <adec:decorative xmlns:adec="http://schemas.microsoft.com/office/drawing/2017/decorative" val="1"/>
              </a:ext>
            </a:extLst>
          </p:cNvPr>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10951303" y="238398"/>
            <a:ext cx="998040" cy="5483733"/>
          </a:xfrm>
          <a:prstGeom prst="rect">
            <a:avLst/>
          </a:prstGeom>
        </p:spPr>
      </p:pic>
      <p:pic>
        <p:nvPicPr>
          <p:cNvPr id="5" name="Picture 4">
            <a:extLst>
              <a:ext uri="{FF2B5EF4-FFF2-40B4-BE49-F238E27FC236}">
                <a16:creationId xmlns:a16="http://schemas.microsoft.com/office/drawing/2014/main" id="{70053790-3E3A-3BE8-460C-D3C2783309FB}"/>
              </a:ext>
              <a:ext uri="{C183D7F6-B498-43B3-948B-1728B52AA6E4}">
                <adec:decorative xmlns:adec="http://schemas.microsoft.com/office/drawing/2017/decorative" val="1"/>
              </a:ext>
            </a:extLst>
          </p:cNvPr>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507521" y="5062374"/>
            <a:ext cx="839640" cy="914400"/>
          </a:xfrm>
          <a:prstGeom prst="rect">
            <a:avLst/>
          </a:prstGeom>
        </p:spPr>
      </p:pic>
      <p:pic>
        <p:nvPicPr>
          <p:cNvPr id="9" name="Picture 8">
            <a:extLst>
              <a:ext uri="{FF2B5EF4-FFF2-40B4-BE49-F238E27FC236}">
                <a16:creationId xmlns:a16="http://schemas.microsoft.com/office/drawing/2014/main" id="{E618453B-4FAA-48E4-F797-126E87AE900C}"/>
              </a:ext>
              <a:ext uri="{C183D7F6-B498-43B3-948B-1728B52AA6E4}">
                <adec:decorative xmlns:adec="http://schemas.microsoft.com/office/drawing/2017/decorative" val="1"/>
              </a:ext>
            </a:extLst>
          </p:cNvPr>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1449230" y="5062374"/>
            <a:ext cx="945590" cy="914400"/>
          </a:xfrm>
          <a:prstGeom prst="rect">
            <a:avLst/>
          </a:prstGeom>
        </p:spPr>
      </p:pic>
      <p:pic>
        <p:nvPicPr>
          <p:cNvPr id="13" name="Picture 12">
            <a:extLst>
              <a:ext uri="{FF2B5EF4-FFF2-40B4-BE49-F238E27FC236}">
                <a16:creationId xmlns:a16="http://schemas.microsoft.com/office/drawing/2014/main" id="{5EE7C318-47A4-696C-2B56-9B685A61E410}"/>
              </a:ext>
              <a:ext uri="{C183D7F6-B498-43B3-948B-1728B52AA6E4}">
                <adec:decorative xmlns:adec="http://schemas.microsoft.com/office/drawing/2017/decorative" val="1"/>
              </a:ext>
            </a:extLst>
          </p:cNvPr>
          <p:cNvPicPr>
            <a:picLocks noChangeAspect="1"/>
          </p:cNvPicPr>
          <p:nvPr/>
        </p:nvPicPr>
        <p:blipFill>
          <a:blip r:embed="rId17" cstate="screen">
            <a:extLst>
              <a:ext uri="{28A0092B-C50C-407E-A947-70E740481C1C}">
                <a14:useLocalDpi xmlns:a14="http://schemas.microsoft.com/office/drawing/2010/main" val="0"/>
              </a:ext>
            </a:extLst>
          </a:blip>
          <a:stretch>
            <a:fillRect/>
          </a:stretch>
        </p:blipFill>
        <p:spPr>
          <a:xfrm>
            <a:off x="2496889" y="5062374"/>
            <a:ext cx="804270" cy="914400"/>
          </a:xfrm>
          <a:prstGeom prst="rect">
            <a:avLst/>
          </a:prstGeom>
        </p:spPr>
      </p:pic>
      <p:pic>
        <p:nvPicPr>
          <p:cNvPr id="37" name="Picture 36">
            <a:extLst>
              <a:ext uri="{FF2B5EF4-FFF2-40B4-BE49-F238E27FC236}">
                <a16:creationId xmlns:a16="http://schemas.microsoft.com/office/drawing/2014/main" id="{1225D25D-1904-F61E-BEC2-5319D3883887}"/>
              </a:ext>
              <a:ext uri="{C183D7F6-B498-43B3-948B-1728B52AA6E4}">
                <adec:decorative xmlns:adec="http://schemas.microsoft.com/office/drawing/2017/decorative" val="1"/>
              </a:ext>
            </a:extLst>
          </p:cNvPr>
          <p:cNvPicPr>
            <a:picLocks noChangeAspect="1"/>
          </p:cNvPicPr>
          <p:nvPr/>
        </p:nvPicPr>
        <p:blipFill>
          <a:blip r:embed="rId18" cstate="screen">
            <a:extLst>
              <a:ext uri="{28A0092B-C50C-407E-A947-70E740481C1C}">
                <a14:useLocalDpi xmlns:a14="http://schemas.microsoft.com/office/drawing/2010/main" val="0"/>
              </a:ext>
            </a:extLst>
          </a:blip>
          <a:stretch>
            <a:fillRect/>
          </a:stretch>
        </p:blipFill>
        <p:spPr>
          <a:xfrm>
            <a:off x="3403228" y="5062374"/>
            <a:ext cx="1029590" cy="914400"/>
          </a:xfrm>
          <a:prstGeom prst="rect">
            <a:avLst/>
          </a:prstGeom>
        </p:spPr>
      </p:pic>
      <p:pic>
        <p:nvPicPr>
          <p:cNvPr id="25" name="Picture 24">
            <a:extLst>
              <a:ext uri="{FF2B5EF4-FFF2-40B4-BE49-F238E27FC236}">
                <a16:creationId xmlns:a16="http://schemas.microsoft.com/office/drawing/2014/main" id="{430A91C4-1A31-60A5-84D9-EC1F371A1C95}"/>
              </a:ext>
              <a:ext uri="{C183D7F6-B498-43B3-948B-1728B52AA6E4}">
                <adec:decorative xmlns:adec="http://schemas.microsoft.com/office/drawing/2017/decorative" val="1"/>
              </a:ext>
            </a:extLst>
          </p:cNvPr>
          <p:cNvPicPr>
            <a:picLocks noChangeAspect="1"/>
          </p:cNvPicPr>
          <p:nvPr/>
        </p:nvPicPr>
        <p:blipFill>
          <a:blip r:embed="rId19" cstate="screen">
            <a:extLst>
              <a:ext uri="{28A0092B-C50C-407E-A947-70E740481C1C}">
                <a14:useLocalDpi xmlns:a14="http://schemas.microsoft.com/office/drawing/2010/main" val="0"/>
              </a:ext>
            </a:extLst>
          </a:blip>
          <a:stretch>
            <a:fillRect/>
          </a:stretch>
        </p:blipFill>
        <p:spPr>
          <a:xfrm>
            <a:off x="4534887" y="5062374"/>
            <a:ext cx="840490" cy="914400"/>
          </a:xfrm>
          <a:prstGeom prst="rect">
            <a:avLst/>
          </a:prstGeom>
        </p:spPr>
      </p:pic>
      <p:pic>
        <p:nvPicPr>
          <p:cNvPr id="23" name="Picture 22">
            <a:extLst>
              <a:ext uri="{FF2B5EF4-FFF2-40B4-BE49-F238E27FC236}">
                <a16:creationId xmlns:a16="http://schemas.microsoft.com/office/drawing/2014/main" id="{454C7887-1C10-F5FC-5744-080D12959366}"/>
              </a:ext>
              <a:ext uri="{C183D7F6-B498-43B3-948B-1728B52AA6E4}">
                <adec:decorative xmlns:adec="http://schemas.microsoft.com/office/drawing/2017/decorative" val="1"/>
              </a:ext>
            </a:extLst>
          </p:cNvPr>
          <p:cNvPicPr>
            <a:picLocks noChangeAspect="1"/>
          </p:cNvPicPr>
          <p:nvPr/>
        </p:nvPicPr>
        <p:blipFill>
          <a:blip r:embed="rId20" cstate="screen">
            <a:extLst>
              <a:ext uri="{28A0092B-C50C-407E-A947-70E740481C1C}">
                <a14:useLocalDpi xmlns:a14="http://schemas.microsoft.com/office/drawing/2010/main" val="0"/>
              </a:ext>
            </a:extLst>
          </a:blip>
          <a:stretch>
            <a:fillRect/>
          </a:stretch>
        </p:blipFill>
        <p:spPr>
          <a:xfrm>
            <a:off x="5477446" y="5062374"/>
            <a:ext cx="1028170" cy="914400"/>
          </a:xfrm>
          <a:prstGeom prst="rect">
            <a:avLst/>
          </a:prstGeom>
        </p:spPr>
      </p:pic>
      <p:pic>
        <p:nvPicPr>
          <p:cNvPr id="33" name="Picture 32">
            <a:extLst>
              <a:ext uri="{FF2B5EF4-FFF2-40B4-BE49-F238E27FC236}">
                <a16:creationId xmlns:a16="http://schemas.microsoft.com/office/drawing/2014/main" id="{289F47E8-06F5-32E5-8D72-A9571FEC6207}"/>
              </a:ext>
              <a:ext uri="{C183D7F6-B498-43B3-948B-1728B52AA6E4}">
                <adec:decorative xmlns:adec="http://schemas.microsoft.com/office/drawing/2017/decorative" val="1"/>
              </a:ext>
            </a:extLst>
          </p:cNvPr>
          <p:cNvPicPr>
            <a:picLocks noChangeAspect="1"/>
          </p:cNvPicPr>
          <p:nvPr/>
        </p:nvPicPr>
        <p:blipFill>
          <a:blip r:embed="rId21" cstate="screen">
            <a:extLst>
              <a:ext uri="{28A0092B-C50C-407E-A947-70E740481C1C}">
                <a14:useLocalDpi xmlns:a14="http://schemas.microsoft.com/office/drawing/2010/main" val="0"/>
              </a:ext>
            </a:extLst>
          </a:blip>
          <a:stretch>
            <a:fillRect/>
          </a:stretch>
        </p:blipFill>
        <p:spPr>
          <a:xfrm>
            <a:off x="6607685" y="5062374"/>
            <a:ext cx="1028170" cy="914400"/>
          </a:xfrm>
          <a:prstGeom prst="rect">
            <a:avLst/>
          </a:prstGeom>
        </p:spPr>
      </p:pic>
      <p:pic>
        <p:nvPicPr>
          <p:cNvPr id="29" name="Picture 28">
            <a:extLst>
              <a:ext uri="{FF2B5EF4-FFF2-40B4-BE49-F238E27FC236}">
                <a16:creationId xmlns:a16="http://schemas.microsoft.com/office/drawing/2014/main" id="{3956F353-9FB4-F1CE-EAAC-D72B1301D662}"/>
              </a:ext>
              <a:ext uri="{C183D7F6-B498-43B3-948B-1728B52AA6E4}">
                <adec:decorative xmlns:adec="http://schemas.microsoft.com/office/drawing/2017/decorative" val="1"/>
              </a:ext>
            </a:extLst>
          </p:cNvPr>
          <p:cNvPicPr>
            <a:picLocks noChangeAspect="1"/>
          </p:cNvPicPr>
          <p:nvPr/>
        </p:nvPicPr>
        <p:blipFill>
          <a:blip r:embed="rId22" cstate="screen">
            <a:extLst>
              <a:ext uri="{28A0092B-C50C-407E-A947-70E740481C1C}">
                <a14:useLocalDpi xmlns:a14="http://schemas.microsoft.com/office/drawing/2010/main" val="0"/>
              </a:ext>
            </a:extLst>
          </a:blip>
          <a:stretch>
            <a:fillRect/>
          </a:stretch>
        </p:blipFill>
        <p:spPr>
          <a:xfrm>
            <a:off x="7737924" y="5062374"/>
            <a:ext cx="840490" cy="914400"/>
          </a:xfrm>
          <a:prstGeom prst="rect">
            <a:avLst/>
          </a:prstGeom>
        </p:spPr>
      </p:pic>
      <p:pic>
        <p:nvPicPr>
          <p:cNvPr id="17" name="Picture 16">
            <a:extLst>
              <a:ext uri="{FF2B5EF4-FFF2-40B4-BE49-F238E27FC236}">
                <a16:creationId xmlns:a16="http://schemas.microsoft.com/office/drawing/2014/main" id="{55B0FCD0-E916-8401-96EF-92FDB68EF802}"/>
              </a:ext>
              <a:ext uri="{C183D7F6-B498-43B3-948B-1728B52AA6E4}">
                <adec:decorative xmlns:adec="http://schemas.microsoft.com/office/drawing/2017/decorative" val="1"/>
              </a:ext>
            </a:extLst>
          </p:cNvPr>
          <p:cNvPicPr>
            <a:picLocks noChangeAspect="1"/>
          </p:cNvPicPr>
          <p:nvPr/>
        </p:nvPicPr>
        <p:blipFill>
          <a:blip r:embed="rId23" cstate="screen">
            <a:extLst>
              <a:ext uri="{28A0092B-C50C-407E-A947-70E740481C1C}">
                <a14:useLocalDpi xmlns:a14="http://schemas.microsoft.com/office/drawing/2010/main" val="0"/>
              </a:ext>
            </a:extLst>
          </a:blip>
          <a:stretch>
            <a:fillRect/>
          </a:stretch>
        </p:blipFill>
        <p:spPr>
          <a:xfrm>
            <a:off x="8680485" y="5062374"/>
            <a:ext cx="927060" cy="914400"/>
          </a:xfrm>
          <a:prstGeom prst="rect">
            <a:avLst/>
          </a:prstGeom>
        </p:spPr>
      </p:pic>
      <p:pic>
        <p:nvPicPr>
          <p:cNvPr id="49" name="Picture 48">
            <a:extLst>
              <a:ext uri="{FF2B5EF4-FFF2-40B4-BE49-F238E27FC236}">
                <a16:creationId xmlns:a16="http://schemas.microsoft.com/office/drawing/2014/main" id="{F2EEC8EF-59E6-10FB-CF6E-870BBF013959}"/>
              </a:ext>
              <a:ext uri="{C183D7F6-B498-43B3-948B-1728B52AA6E4}">
                <adec:decorative xmlns:adec="http://schemas.microsoft.com/office/drawing/2017/decorative" val="1"/>
              </a:ext>
            </a:extLst>
          </p:cNvPr>
          <p:cNvPicPr>
            <a:picLocks noChangeAspect="1"/>
          </p:cNvPicPr>
          <p:nvPr/>
        </p:nvPicPr>
        <p:blipFill>
          <a:blip r:embed="rId24" cstate="screen">
            <a:extLst>
              <a:ext uri="{28A0092B-C50C-407E-A947-70E740481C1C}">
                <a14:useLocalDpi xmlns:a14="http://schemas.microsoft.com/office/drawing/2010/main" val="0"/>
              </a:ext>
            </a:extLst>
          </a:blip>
          <a:srcRect/>
          <a:stretch/>
        </p:blipFill>
        <p:spPr>
          <a:xfrm>
            <a:off x="8940438" y="1178170"/>
            <a:ext cx="1635993" cy="2086352"/>
          </a:xfrm>
          <a:prstGeom prst="rect">
            <a:avLst/>
          </a:prstGeom>
        </p:spPr>
      </p:pic>
      <p:sp>
        <p:nvSpPr>
          <p:cNvPr id="6" name="TextBox 5">
            <a:extLst>
              <a:ext uri="{FF2B5EF4-FFF2-40B4-BE49-F238E27FC236}">
                <a16:creationId xmlns:a16="http://schemas.microsoft.com/office/drawing/2014/main" id="{0D10708A-3B47-99C0-A7D4-98A60DE477CA}"/>
              </a:ext>
            </a:extLst>
          </p:cNvPr>
          <p:cNvSpPr txBox="1"/>
          <p:nvPr/>
        </p:nvSpPr>
        <p:spPr>
          <a:xfrm>
            <a:off x="233668" y="6464054"/>
            <a:ext cx="736871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A60F2D"/>
                </a:solidFill>
                <a:effectLst/>
                <a:highlight>
                  <a:srgbClr val="FFFF00"/>
                </a:highlight>
                <a:uLnTx/>
                <a:uFillTx/>
                <a:latin typeface="Arial" panose="020B0604020202020204"/>
                <a:ea typeface="+mn-ea"/>
                <a:cs typeface="+mn-cs"/>
              </a:rPr>
              <a:t>Delete this resource slide when your document is finished.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51794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itle 1"/>
          <p:cNvSpPr txBox="1">
            <a:spLocks noGrp="1"/>
          </p:cNvSpPr>
          <p:nvPr>
            <p:ph type="ctrTitle"/>
          </p:nvPr>
        </p:nvSpPr>
        <p:spPr>
          <a:xfrm>
            <a:off x="1106348" y="788230"/>
            <a:ext cx="4662785" cy="729699"/>
          </a:xfrm>
          <a:prstGeom prst="rect">
            <a:avLst/>
          </a:prstGeom>
        </p:spPr>
        <p:txBody>
          <a:bodyPr lIns="0" tIns="0" rIns="0" bIns="0" anchor="t">
            <a:normAutofit fontScale="90000"/>
          </a:bodyPr>
          <a:lstStyle>
            <a:lvl1pPr algn="l" defTabSz="758951">
              <a:defRPr sz="4900" spc="-200">
                <a:solidFill>
                  <a:srgbClr val="404040"/>
                </a:solidFill>
                <a:latin typeface="+mj-lt"/>
                <a:ea typeface="+mj-ea"/>
                <a:cs typeface="+mj-cs"/>
                <a:sym typeface="Calibri"/>
              </a:defRPr>
            </a:lvl1pPr>
          </a:lstStyle>
          <a:p>
            <a:r>
              <a:rPr dirty="0">
                <a:latin typeface="Arial" panose="020B0604020202020204" pitchFamily="34" charset="0"/>
                <a:cs typeface="Arial" panose="020B0604020202020204" pitchFamily="34" charset="0"/>
              </a:rPr>
              <a:t>Lorem ipsum dolor:</a:t>
            </a:r>
          </a:p>
        </p:txBody>
      </p:sp>
      <p:sp>
        <p:nvSpPr>
          <p:cNvPr id="157" name="Subtitle 2"/>
          <p:cNvSpPr txBox="1"/>
          <p:nvPr/>
        </p:nvSpPr>
        <p:spPr>
          <a:xfrm>
            <a:off x="1212024" y="2117792"/>
            <a:ext cx="4049193" cy="2274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342900" indent="-342900">
              <a:spcBef>
                <a:spcPts val="200"/>
              </a:spcBef>
              <a:buClr>
                <a:srgbClr val="C00000"/>
              </a:buClr>
              <a:buSzPct val="100000"/>
              <a:buChar char="▪"/>
              <a:defRPr sz="2400">
                <a:solidFill>
                  <a:srgbClr val="626E74"/>
                </a:solidFill>
                <a:latin typeface="Arial"/>
                <a:ea typeface="Arial"/>
                <a:cs typeface="Arial"/>
                <a:sym typeface="Arial"/>
              </a:defRPr>
            </a:pPr>
            <a:r>
              <a:rPr dirty="0"/>
              <a:t>Lorem ipsum dolor       </a:t>
            </a:r>
            <a:r>
              <a:rPr sz="2000" dirty="0"/>
              <a:t>Lorem ipsum </a:t>
            </a: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rPr dirty="0"/>
              <a:t>Lorem ipsum dolor</a:t>
            </a:r>
            <a:endParaRPr sz="2800" dirty="0">
              <a:solidFill>
                <a:srgbClr val="E9E9E9"/>
              </a:solidFill>
            </a:endParaRPr>
          </a:p>
          <a:p>
            <a:pPr marL="342900" indent="-342900">
              <a:lnSpc>
                <a:spcPct val="90000"/>
              </a:lnSpc>
              <a:spcBef>
                <a:spcPts val="200"/>
              </a:spcBef>
              <a:buClr>
                <a:srgbClr val="C00000"/>
              </a:buClr>
              <a:buSzPct val="100000"/>
              <a:buChar char="▪"/>
              <a:defRPr sz="2400">
                <a:solidFill>
                  <a:srgbClr val="626E74"/>
                </a:solidFill>
                <a:latin typeface="Arial"/>
                <a:ea typeface="Arial"/>
                <a:cs typeface="Arial"/>
                <a:sym typeface="Arial"/>
              </a:defRPr>
            </a:pPr>
            <a:r>
              <a:rPr dirty="0"/>
              <a:t>Lorem ipsum dolor            </a:t>
            </a:r>
            <a:r>
              <a:rPr sz="2000" dirty="0"/>
              <a:t>Lorem ipsum dolor</a:t>
            </a: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rPr dirty="0"/>
              <a:t>Lorem ipsum dolor</a:t>
            </a:r>
          </a:p>
        </p:txBody>
      </p:sp>
      <p:grpSp>
        <p:nvGrpSpPr>
          <p:cNvPr id="4" name="Group 3" descr="Google Earth screenshot of residential area.">
            <a:extLst>
              <a:ext uri="{FF2B5EF4-FFF2-40B4-BE49-F238E27FC236}">
                <a16:creationId xmlns:a16="http://schemas.microsoft.com/office/drawing/2014/main" id="{F7C85053-9E00-3A50-D868-2BE462EC6882}"/>
              </a:ext>
            </a:extLst>
          </p:cNvPr>
          <p:cNvGrpSpPr/>
          <p:nvPr/>
        </p:nvGrpSpPr>
        <p:grpSpPr>
          <a:xfrm>
            <a:off x="6829762" y="0"/>
            <a:ext cx="5362238" cy="6766560"/>
            <a:chOff x="3635" y="7620"/>
            <a:chExt cx="5362238" cy="6766560"/>
          </a:xfrm>
        </p:grpSpPr>
        <p:pic>
          <p:nvPicPr>
            <p:cNvPr id="150" name="BBR top down 2.jpeg" descr="Google Earth screenshot of house in residential area."/>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3635" y="7620"/>
              <a:ext cx="5362238" cy="6766560"/>
            </a:xfrm>
            <a:prstGeom prst="rect">
              <a:avLst/>
            </a:prstGeom>
            <a:ln w="12700">
              <a:miter lim="400000"/>
            </a:ln>
          </p:spPr>
        </p:pic>
        <p:sp>
          <p:nvSpPr>
            <p:cNvPr id="3" name="TextBox 2">
              <a:extLst>
                <a:ext uri="{FF2B5EF4-FFF2-40B4-BE49-F238E27FC236}">
                  <a16:creationId xmlns:a16="http://schemas.microsoft.com/office/drawing/2014/main" id="{1D83B4F4-779F-87EA-2622-CEA06187DD99}"/>
                </a:ext>
              </a:extLst>
            </p:cNvPr>
            <p:cNvSpPr txBox="1"/>
            <p:nvPr/>
          </p:nvSpPr>
          <p:spPr>
            <a:xfrm>
              <a:off x="207292" y="6477646"/>
              <a:ext cx="1651591" cy="2462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rgbClr val="000000"/>
                  </a:solidFill>
                  <a:effectLst/>
                  <a:uFillTx/>
                  <a:latin typeface="+mn-lt"/>
                  <a:ea typeface="+mn-ea"/>
                  <a:cs typeface="+mn-cs"/>
                  <a:sym typeface="Helvetica"/>
                </a:rPr>
                <a:t>Image: Google Earth</a:t>
              </a:r>
            </a:p>
          </p:txBody>
        </p:sp>
      </p:grpSp>
      <p:grpSp>
        <p:nvGrpSpPr>
          <p:cNvPr id="155" name="Rectangle 6">
            <a:extLst>
              <a:ext uri="{C183D7F6-B498-43B3-948B-1728B52AA6E4}">
                <adec:decorative xmlns:adec="http://schemas.microsoft.com/office/drawing/2017/decorative" val="1"/>
              </a:ext>
            </a:extLst>
          </p:cNvPr>
          <p:cNvGrpSpPr/>
          <p:nvPr/>
        </p:nvGrpSpPr>
        <p:grpSpPr>
          <a:xfrm>
            <a:off x="0" y="6639559"/>
            <a:ext cx="12192000" cy="345439"/>
            <a:chOff x="0" y="0"/>
            <a:chExt cx="12192000" cy="345437"/>
          </a:xfrm>
        </p:grpSpPr>
        <p:sp>
          <p:nvSpPr>
            <p:cNvPr id="153" name="Rectangle"/>
            <p:cNvSpPr/>
            <p:nvPr/>
          </p:nvSpPr>
          <p:spPr>
            <a:xfrm>
              <a:off x="0" y="127000"/>
              <a:ext cx="12192000" cy="91442"/>
            </a:xfrm>
            <a:prstGeom prst="rect">
              <a:avLst/>
            </a:prstGeom>
            <a:blipFill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154" name="Text"/>
            <p:cNvSpPr txBox="1"/>
            <p:nvPr/>
          </p:nvSpPr>
          <p:spPr>
            <a:xfrm>
              <a:off x="45718" y="0"/>
              <a:ext cx="12100563" cy="3454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sp>
        <p:nvSpPr>
          <p:cNvPr id="152" name="Rectangle 7">
            <a:extLst>
              <a:ext uri="{C183D7F6-B498-43B3-948B-1728B52AA6E4}">
                <adec:decorative xmlns:adec="http://schemas.microsoft.com/office/drawing/2017/decorative" val="1"/>
              </a:ext>
            </a:extLst>
          </p:cNvPr>
          <p:cNvSpPr/>
          <p:nvPr/>
        </p:nvSpPr>
        <p:spPr>
          <a:xfrm>
            <a:off x="1203273" y="1530035"/>
            <a:ext cx="914400" cy="45721"/>
          </a:xfrm>
          <a:prstGeom prst="rect">
            <a:avLst/>
          </a:prstGeom>
          <a:blipFill>
            <a:blip r:embed="rId5" cstate="screen">
              <a:extLst>
                <a:ext uri="{28A0092B-C50C-407E-A947-70E740481C1C}">
                  <a14:useLocalDpi xmlns:a14="http://schemas.microsoft.com/office/drawing/2010/main" val="0"/>
                </a:ext>
              </a:extLst>
            </a:blip>
            <a:stretch>
              <a:fillRect/>
            </a:stretch>
          </a:blipFill>
          <a:ln w="12700">
            <a:miter lim="400000"/>
          </a:ln>
        </p:spPr>
        <p:txBody>
          <a:bodyPr lIns="45718" tIns="45718" rIns="45718" bIns="45718" anchor="ctr"/>
          <a:lstStyle/>
          <a:p>
            <a:pPr algn="ctr">
              <a:defRPr>
                <a:noFill/>
                <a:latin typeface="Corbel"/>
                <a:ea typeface="Corbel"/>
                <a:cs typeface="Corbel"/>
                <a:sym typeface="Corbel"/>
              </a:defRPr>
            </a:pPr>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Picture 13">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7662" y="0"/>
            <a:ext cx="12192001" cy="6858001"/>
          </a:xfrm>
          <a:prstGeom prst="rect">
            <a:avLst/>
          </a:prstGeom>
          <a:ln w="12700">
            <a:miter lim="400000"/>
          </a:ln>
        </p:spPr>
      </p:pic>
      <p:sp>
        <p:nvSpPr>
          <p:cNvPr id="164" name="Title 1"/>
          <p:cNvSpPr txBox="1">
            <a:spLocks noGrp="1"/>
          </p:cNvSpPr>
          <p:nvPr>
            <p:ph type="ctrTitle"/>
          </p:nvPr>
        </p:nvSpPr>
        <p:spPr>
          <a:xfrm>
            <a:off x="1143000" y="491426"/>
            <a:ext cx="7006691" cy="1645924"/>
          </a:xfrm>
          <a:prstGeom prst="rect">
            <a:avLst/>
          </a:prstGeom>
        </p:spPr>
        <p:txBody>
          <a:bodyPr lIns="0" tIns="0" rIns="0" bIns="0" anchor="t"/>
          <a:lstStyle>
            <a:lvl1pPr algn="l">
              <a:defRPr spc="-200">
                <a:solidFill>
                  <a:srgbClr val="404040"/>
                </a:solidFill>
                <a:latin typeface="+mj-lt"/>
                <a:ea typeface="+mj-ea"/>
                <a:cs typeface="+mj-cs"/>
                <a:sym typeface="Calibri"/>
              </a:defRPr>
            </a:lvl1pPr>
          </a:lstStyle>
          <a:p>
            <a:r>
              <a:rPr dirty="0">
                <a:latin typeface="Arial" panose="020B0604020202020204" pitchFamily="34" charset="0"/>
                <a:cs typeface="Arial" panose="020B0604020202020204" pitchFamily="34" charset="0"/>
              </a:rPr>
              <a:t>Lorem ipsum </a:t>
            </a:r>
            <a:r>
              <a:rPr dirty="0" err="1">
                <a:latin typeface="Arial" panose="020B0604020202020204" pitchFamily="34" charset="0"/>
                <a:cs typeface="Arial" panose="020B0604020202020204" pitchFamily="34" charset="0"/>
              </a:rPr>
              <a:t>dolor</a:t>
            </a:r>
            <a:r>
              <a:rPr lang="en-US" dirty="0" err="1">
                <a:latin typeface="Arial" panose="020B0604020202020204" pitchFamily="34" charset="0"/>
                <a:cs typeface="Arial" panose="020B0604020202020204" pitchFamily="34" charset="0"/>
              </a:rPr>
              <a:t>i</a:t>
            </a:r>
            <a:r>
              <a:rPr dirty="0">
                <a:latin typeface="Arial" panose="020B0604020202020204" pitchFamily="34" charset="0"/>
                <a:cs typeface="Arial" panose="020B0604020202020204" pitchFamily="34" charset="0"/>
              </a:rPr>
              <a:t>:</a:t>
            </a:r>
          </a:p>
        </p:txBody>
      </p:sp>
      <p:sp>
        <p:nvSpPr>
          <p:cNvPr id="165" name="Rectangle 7">
            <a:extLst>
              <a:ext uri="{C183D7F6-B498-43B3-948B-1728B52AA6E4}">
                <adec:decorative xmlns:adec="http://schemas.microsoft.com/office/drawing/2017/decorative" val="1"/>
              </a:ext>
            </a:extLst>
          </p:cNvPr>
          <p:cNvSpPr/>
          <p:nvPr/>
        </p:nvSpPr>
        <p:spPr>
          <a:xfrm>
            <a:off x="1249209" y="1291529"/>
            <a:ext cx="914400" cy="45721"/>
          </a:xfrm>
          <a:prstGeom prst="rect">
            <a:avLst/>
          </a:prstGeom>
          <a:blipFill>
            <a:blip r:embed="rId4" cstate="screen">
              <a:extLst>
                <a:ext uri="{28A0092B-C50C-407E-A947-70E740481C1C}">
                  <a14:useLocalDpi xmlns:a14="http://schemas.microsoft.com/office/drawing/2010/main" val="0"/>
                </a:ext>
              </a:extLst>
            </a:blip>
            <a:stretch>
              <a:fillRect/>
            </a:stretch>
          </a:blipFill>
          <a:ln w="12700">
            <a:miter lim="400000"/>
          </a:ln>
        </p:spPr>
        <p:txBody>
          <a:bodyPr lIns="45718" tIns="45718" rIns="45718" bIns="45718" anchor="ctr"/>
          <a:lstStyle/>
          <a:p>
            <a:pPr algn="ctr">
              <a:defRPr>
                <a:noFill/>
                <a:latin typeface="Corbel"/>
                <a:ea typeface="Corbel"/>
                <a:cs typeface="Corbel"/>
                <a:sym typeface="Corbel"/>
              </a:defRPr>
            </a:pPr>
            <a:endParaRPr/>
          </a:p>
        </p:txBody>
      </p:sp>
      <p:grpSp>
        <p:nvGrpSpPr>
          <p:cNvPr id="168" name="Rectangle 6">
            <a:extLst>
              <a:ext uri="{C183D7F6-B498-43B3-948B-1728B52AA6E4}">
                <adec:decorative xmlns:adec="http://schemas.microsoft.com/office/drawing/2017/decorative" val="1"/>
              </a:ext>
            </a:extLst>
          </p:cNvPr>
          <p:cNvGrpSpPr/>
          <p:nvPr/>
        </p:nvGrpSpPr>
        <p:grpSpPr>
          <a:xfrm>
            <a:off x="0" y="6639559"/>
            <a:ext cx="12192000" cy="345439"/>
            <a:chOff x="0" y="0"/>
            <a:chExt cx="12192000" cy="345437"/>
          </a:xfrm>
        </p:grpSpPr>
        <p:sp>
          <p:nvSpPr>
            <p:cNvPr id="166" name="Rectangle"/>
            <p:cNvSpPr/>
            <p:nvPr/>
          </p:nvSpPr>
          <p:spPr>
            <a:xfrm>
              <a:off x="0" y="127000"/>
              <a:ext cx="12192000" cy="91442"/>
            </a:xfrm>
            <a:prstGeom prst="rect">
              <a:avLst/>
            </a:prstGeom>
            <a:blipFill rotWithShape="1">
              <a:blip r:embed="rId5">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167" name="Text"/>
            <p:cNvSpPr txBox="1"/>
            <p:nvPr/>
          </p:nvSpPr>
          <p:spPr>
            <a:xfrm>
              <a:off x="45718" y="0"/>
              <a:ext cx="12100563" cy="3454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pic>
        <p:nvPicPr>
          <p:cNvPr id="169" name="Picture 13" descr="Extension Master Gardener icon&#10;"/>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1262258" y="219399"/>
            <a:ext cx="729698" cy="729697"/>
          </a:xfrm>
          <a:prstGeom prst="rect">
            <a:avLst/>
          </a:prstGeom>
          <a:ln w="12700">
            <a:miter lim="400000"/>
          </a:ln>
        </p:spPr>
      </p:pic>
      <p:sp>
        <p:nvSpPr>
          <p:cNvPr id="170" name="Subtitle 2"/>
          <p:cNvSpPr txBox="1"/>
          <p:nvPr/>
        </p:nvSpPr>
        <p:spPr>
          <a:xfrm>
            <a:off x="1226762" y="1744009"/>
            <a:ext cx="3447344" cy="26523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rPr dirty="0"/>
              <a:t>Lorem ipsum</a:t>
            </a:r>
            <a:endParaRPr sz="2800" dirty="0">
              <a:solidFill>
                <a:srgbClr val="E9E9E9"/>
              </a:solidFill>
            </a:endParaRP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rPr dirty="0"/>
              <a:t>Lorem ipsum</a:t>
            </a:r>
            <a:endParaRPr sz="2800" dirty="0">
              <a:solidFill>
                <a:srgbClr val="E9E9E9"/>
              </a:solidFill>
            </a:endParaRP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rPr dirty="0"/>
              <a:t>Lorem ipsum</a:t>
            </a: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rPr dirty="0"/>
              <a:t>Lorem ipsum</a:t>
            </a: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rPr dirty="0"/>
              <a:t>Lorem ipsum</a:t>
            </a:r>
          </a:p>
        </p:txBody>
      </p:sp>
      <p:sp>
        <p:nvSpPr>
          <p:cNvPr id="175" name="Subtitle 2"/>
          <p:cNvSpPr txBox="1"/>
          <p:nvPr/>
        </p:nvSpPr>
        <p:spPr>
          <a:xfrm>
            <a:off x="4803370" y="1744009"/>
            <a:ext cx="4086559" cy="26523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342900" indent="-342900">
              <a:lnSpc>
                <a:spcPct val="150000"/>
              </a:lnSpc>
              <a:spcBef>
                <a:spcPts val="200"/>
              </a:spcBef>
              <a:buClr>
                <a:srgbClr val="C00000"/>
              </a:buClr>
              <a:buSzPct val="100000"/>
              <a:buFont typeface="Arial"/>
              <a:buChar char="➡"/>
              <a:defRPr sz="2400">
                <a:solidFill>
                  <a:srgbClr val="626E74"/>
                </a:solidFill>
                <a:latin typeface="Arial"/>
                <a:ea typeface="Arial"/>
                <a:cs typeface="Arial"/>
                <a:sym typeface="Arial"/>
              </a:defRPr>
            </a:pPr>
            <a:r>
              <a:rPr dirty="0"/>
              <a:t>Lorem ipsum</a:t>
            </a:r>
            <a:endParaRPr sz="2800" dirty="0">
              <a:solidFill>
                <a:srgbClr val="E9E9E9"/>
              </a:solidFill>
            </a:endParaRPr>
          </a:p>
          <a:p>
            <a:pPr marL="342900" indent="-342900">
              <a:lnSpc>
                <a:spcPct val="150000"/>
              </a:lnSpc>
              <a:spcBef>
                <a:spcPts val="200"/>
              </a:spcBef>
              <a:buClr>
                <a:srgbClr val="C00000"/>
              </a:buClr>
              <a:buSzPct val="100000"/>
              <a:buFont typeface="Arial"/>
              <a:buChar char="➡"/>
              <a:defRPr sz="2400">
                <a:solidFill>
                  <a:srgbClr val="626E74"/>
                </a:solidFill>
                <a:latin typeface="Arial"/>
                <a:ea typeface="Arial"/>
                <a:cs typeface="Arial"/>
                <a:sym typeface="Arial"/>
              </a:defRPr>
            </a:pPr>
            <a:r>
              <a:rPr dirty="0"/>
              <a:t>Lorem ipsum</a:t>
            </a:r>
            <a:endParaRPr sz="2800" dirty="0">
              <a:solidFill>
                <a:srgbClr val="E9E9E9"/>
              </a:solidFill>
            </a:endParaRPr>
          </a:p>
          <a:p>
            <a:pPr marL="342900" indent="-342900">
              <a:lnSpc>
                <a:spcPct val="150000"/>
              </a:lnSpc>
              <a:spcBef>
                <a:spcPts val="200"/>
              </a:spcBef>
              <a:buClr>
                <a:srgbClr val="C00000"/>
              </a:buClr>
              <a:buSzPct val="100000"/>
              <a:buFont typeface="Arial"/>
              <a:buChar char="➡"/>
              <a:defRPr sz="2400">
                <a:solidFill>
                  <a:srgbClr val="626E74"/>
                </a:solidFill>
                <a:latin typeface="Arial"/>
                <a:ea typeface="Arial"/>
                <a:cs typeface="Arial"/>
                <a:sym typeface="Arial"/>
              </a:defRPr>
            </a:pPr>
            <a:r>
              <a:rPr dirty="0"/>
              <a:t>Lorem ipsum</a:t>
            </a:r>
          </a:p>
          <a:p>
            <a:pPr marL="342900" indent="-342900">
              <a:lnSpc>
                <a:spcPct val="150000"/>
              </a:lnSpc>
              <a:spcBef>
                <a:spcPts val="200"/>
              </a:spcBef>
              <a:buClr>
                <a:srgbClr val="C00000"/>
              </a:buClr>
              <a:buSzPct val="100000"/>
              <a:buFont typeface="Arial"/>
              <a:buChar char="➡"/>
              <a:defRPr sz="2400">
                <a:solidFill>
                  <a:srgbClr val="626E74"/>
                </a:solidFill>
                <a:latin typeface="Arial"/>
                <a:ea typeface="Arial"/>
                <a:cs typeface="Arial"/>
                <a:sym typeface="Arial"/>
              </a:defRPr>
            </a:pPr>
            <a:r>
              <a:rPr dirty="0"/>
              <a:t>Lorem ipsum</a:t>
            </a:r>
          </a:p>
          <a:p>
            <a:pPr marL="342900" indent="-342900">
              <a:lnSpc>
                <a:spcPct val="150000"/>
              </a:lnSpc>
              <a:spcBef>
                <a:spcPts val="200"/>
              </a:spcBef>
              <a:buClr>
                <a:srgbClr val="C00000"/>
              </a:buClr>
              <a:buSzPct val="100000"/>
              <a:buFont typeface="Arial"/>
              <a:buChar char="➡"/>
              <a:defRPr sz="2400">
                <a:solidFill>
                  <a:srgbClr val="626E74"/>
                </a:solidFill>
                <a:latin typeface="Arial"/>
                <a:ea typeface="Arial"/>
                <a:cs typeface="Arial"/>
                <a:sym typeface="Arial"/>
              </a:defRPr>
            </a:pPr>
            <a:r>
              <a:rPr dirty="0"/>
              <a:t>Lorem ipsum</a:t>
            </a:r>
          </a:p>
        </p:txBody>
      </p:sp>
      <p:grpSp>
        <p:nvGrpSpPr>
          <p:cNvPr id="174" name="Screenshot 2023-10-09 at 11.29.58 AM.png" descr="Book cover of Nature's Best Hope by Douglas Tallamy"/>
          <p:cNvGrpSpPr/>
          <p:nvPr/>
        </p:nvGrpSpPr>
        <p:grpSpPr>
          <a:xfrm>
            <a:off x="9249739" y="2995191"/>
            <a:ext cx="2451102" cy="3454403"/>
            <a:chOff x="0" y="0"/>
            <a:chExt cx="2451100" cy="3454401"/>
          </a:xfrm>
        </p:grpSpPr>
        <p:pic>
          <p:nvPicPr>
            <p:cNvPr id="172" name="Screenshot 2023-10-09 at 11.29.58 AM.png" descr="Screenshot 2023-10-09 at 11.29.58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900" y="139700"/>
              <a:ext cx="2019301" cy="2895601"/>
            </a:xfrm>
            <a:prstGeom prst="rect">
              <a:avLst/>
            </a:prstGeom>
            <a:ln w="12700" cap="flat">
              <a:noFill/>
              <a:miter lim="400000"/>
            </a:ln>
            <a:effectLst/>
          </p:spPr>
        </p:pic>
        <p:pic>
          <p:nvPicPr>
            <p:cNvPr id="173" name="Screenshot 2023-10-09 at 11.29.58 AM.png" descr="Screenshot 2023-10-09 at 11.29.58 A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2451101" cy="3454402"/>
            </a:xfrm>
            <a:prstGeom prst="rect">
              <a:avLst/>
            </a:prstGeom>
            <a:ln w="12700" cap="flat">
              <a:noFill/>
              <a:miter lim="400000"/>
            </a:ln>
            <a:effectLst/>
          </p:spPr>
        </p:pic>
      </p:gr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1DDECF7-01EB-D042-AD66-4099B694EFAD}"/>
              </a:ext>
              <a:ext uri="{C183D7F6-B498-43B3-948B-1728B52AA6E4}">
                <adec:decorative xmlns:adec="http://schemas.microsoft.com/office/drawing/2017/decorative" val="1"/>
              </a:ext>
            </a:extLst>
          </p:cNvPr>
          <p:cNvSpPr/>
          <p:nvPr/>
        </p:nvSpPr>
        <p:spPr>
          <a:xfrm>
            <a:off x="896112" y="996696"/>
            <a:ext cx="7287768" cy="3370478"/>
          </a:xfrm>
          <a:prstGeom prst="rect">
            <a:avLst/>
          </a:prstGeom>
          <a:solidFill>
            <a:schemeClr val="bg1">
              <a:lumMod val="85000"/>
              <a:alpha val="5042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1B269A0D-CA84-6A4E-A7B1-38A366A0CA43}"/>
              </a:ext>
              <a:ext uri="{C183D7F6-B498-43B3-948B-1728B52AA6E4}">
                <adec:decorative xmlns:adec="http://schemas.microsoft.com/office/drawing/2017/decorative" val="1"/>
              </a:ext>
            </a:extLst>
          </p:cNvPr>
          <p:cNvPicPr>
            <a:picLocks noChangeAspect="1"/>
          </p:cNvPicPr>
          <p:nvPr/>
        </p:nvPicPr>
        <p:blipFill>
          <a:blip r:embed="rId3" cstate="screen">
            <a:alphaModFix amt="70000"/>
            <a:extLst>
              <a:ext uri="{28A0092B-C50C-407E-A947-70E740481C1C}">
                <a14:useLocalDpi xmlns:a14="http://schemas.microsoft.com/office/drawing/2010/main" val="0"/>
              </a:ext>
            </a:extLst>
          </a:blip>
          <a:stretch>
            <a:fillRect/>
          </a:stretch>
        </p:blipFill>
        <p:spPr>
          <a:xfrm>
            <a:off x="11319634" y="136186"/>
            <a:ext cx="729696" cy="729696"/>
          </a:xfrm>
          <a:prstGeom prst="rect">
            <a:avLst/>
          </a:prstGeom>
        </p:spPr>
      </p:pic>
      <p:sp>
        <p:nvSpPr>
          <p:cNvPr id="8" name="Rectangle 7">
            <a:extLst>
              <a:ext uri="{FF2B5EF4-FFF2-40B4-BE49-F238E27FC236}">
                <a16:creationId xmlns:a16="http://schemas.microsoft.com/office/drawing/2014/main" id="{9A08752B-3956-1B49-A67C-A87B88B39B90}"/>
              </a:ext>
              <a:ext uri="{C183D7F6-B498-43B3-948B-1728B52AA6E4}">
                <adec:decorative xmlns:adec="http://schemas.microsoft.com/office/drawing/2017/decorative" val="1"/>
              </a:ext>
            </a:extLst>
          </p:cNvPr>
          <p:cNvSpPr/>
          <p:nvPr/>
        </p:nvSpPr>
        <p:spPr>
          <a:xfrm>
            <a:off x="1371600" y="2435095"/>
            <a:ext cx="914400" cy="45719"/>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 uri="{C183D7F6-B498-43B3-948B-1728B52AA6E4}">
                <adec:decorative xmlns:adec="http://schemas.microsoft.com/office/drawing/2017/decorative" val="1"/>
              </a:ext>
            </a:extLst>
          </p:cNvPr>
          <p:cNvSpPr/>
          <p:nvPr/>
        </p:nvSpPr>
        <p:spPr>
          <a:xfrm>
            <a:off x="0" y="6766560"/>
            <a:ext cx="12192000" cy="9144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7" name="Rectangle 16">
            <a:extLst>
              <a:ext uri="{FF2B5EF4-FFF2-40B4-BE49-F238E27FC236}">
                <a16:creationId xmlns:a16="http://schemas.microsoft.com/office/drawing/2014/main" id="{70F7E6AC-97FC-6E49-9ACF-6E888FCD97C6}"/>
              </a:ext>
              <a:ext uri="{C183D7F6-B498-43B3-948B-1728B52AA6E4}">
                <adec:decorative xmlns:adec="http://schemas.microsoft.com/office/drawing/2017/decorative" val="1"/>
              </a:ext>
            </a:extLst>
          </p:cNvPr>
          <p:cNvSpPr/>
          <p:nvPr/>
        </p:nvSpPr>
        <p:spPr>
          <a:xfrm>
            <a:off x="896112" y="996696"/>
            <a:ext cx="7287768" cy="77836"/>
          </a:xfrm>
          <a:prstGeom prst="rect">
            <a:avLst/>
          </a:prstGeom>
          <a:blipFill>
            <a:blip r:embed="rId6" cstate="screen">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1580579"/>
            <a:ext cx="4882896" cy="737583"/>
          </a:xfrm>
        </p:spPr>
        <p:txBody>
          <a:bodyPr lIns="0" rIns="0">
            <a:noAutofit/>
          </a:bodyPr>
          <a:lstStyle/>
          <a:p>
            <a:pPr algn="l"/>
            <a:r>
              <a:rPr lang="en-US" sz="2800" b="0" i="0" dirty="0">
                <a:solidFill>
                  <a:srgbClr val="000000"/>
                </a:solidFill>
                <a:effectLst/>
              </a:rPr>
              <a:t>Thank you for attending today’s educational event!</a:t>
            </a:r>
            <a:endParaRPr lang="en-US" sz="2800" b="1" spc="-150" dirty="0">
              <a:solidFill>
                <a:schemeClr val="tx1">
                  <a:lumMod val="75000"/>
                  <a:lumOff val="25000"/>
                </a:schemeClr>
              </a:solidFill>
              <a:latin typeface="Corbel" panose="020B0503020204020204" pitchFamily="34" charset="0"/>
              <a:cs typeface="Calibri" panose="020F0502020204030204" pitchFamily="34" charset="0"/>
            </a:endParaRP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1371600" y="2989896"/>
            <a:ext cx="4882896" cy="2007846"/>
          </a:xfrm>
          <a:prstGeom prst="rect">
            <a:avLst/>
          </a:prstGeom>
        </p:spPr>
        <p:txBody>
          <a:bodyPr vert="horz" lIns="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2000" b="0" i="0" dirty="0">
                <a:solidFill>
                  <a:srgbClr val="000000"/>
                </a:solidFill>
                <a:effectLst/>
                <a:latin typeface="Arial" panose="020B0604020202020204" pitchFamily="34" charset="0"/>
                <a:cs typeface="Arial" panose="020B0604020202020204" pitchFamily="34" charset="0"/>
              </a:rPr>
              <a:t>Help us better serve your needs. Please tell us how we did by taking this short survey.</a:t>
            </a:r>
          </a:p>
          <a:p>
            <a:pPr algn="l">
              <a:lnSpc>
                <a:spcPct val="100000"/>
              </a:lnSpc>
            </a:pPr>
            <a:endParaRPr lang="en-US" sz="2000" dirty="0">
              <a:solidFill>
                <a:schemeClr val="tx1">
                  <a:lumMod val="65000"/>
                  <a:lumOff val="35000"/>
                </a:schemeClr>
              </a:solidFill>
              <a:latin typeface="Corbel" panose="020B0503020204020204" pitchFamily="34" charset="0"/>
            </a:endParaRPr>
          </a:p>
        </p:txBody>
      </p:sp>
      <p:pic>
        <p:nvPicPr>
          <p:cNvPr id="9" name="Picture 8" descr="QR code for short term climate change survey">
            <a:extLst>
              <a:ext uri="{FF2B5EF4-FFF2-40B4-BE49-F238E27FC236}">
                <a16:creationId xmlns:a16="http://schemas.microsoft.com/office/drawing/2014/main" id="{84C80C47-BF0C-DF89-07C2-EE7152C23F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30064" y="4567515"/>
            <a:ext cx="1629920" cy="1629920"/>
          </a:xfrm>
          <a:prstGeom prst="rect">
            <a:avLst/>
          </a:prstGeom>
        </p:spPr>
      </p:pic>
      <p:sp>
        <p:nvSpPr>
          <p:cNvPr id="3" name="TextBox 2">
            <a:extLst>
              <a:ext uri="{FF2B5EF4-FFF2-40B4-BE49-F238E27FC236}">
                <a16:creationId xmlns:a16="http://schemas.microsoft.com/office/drawing/2014/main" id="{0B029993-E001-D29C-D8C8-19BEE07610FD}"/>
              </a:ext>
            </a:extLst>
          </p:cNvPr>
          <p:cNvSpPr txBox="1"/>
          <p:nvPr/>
        </p:nvSpPr>
        <p:spPr>
          <a:xfrm>
            <a:off x="4059954" y="5166757"/>
            <a:ext cx="3138221" cy="400110"/>
          </a:xfrm>
          <a:prstGeom prst="rect">
            <a:avLst/>
          </a:prstGeom>
          <a:noFill/>
        </p:spPr>
        <p:txBody>
          <a:bodyPr wrap="square" rtlCol="0">
            <a:spAutoFit/>
          </a:bodyPr>
          <a:lstStyle/>
          <a:p>
            <a:r>
              <a:rPr lang="en-US" sz="2000" b="0" i="0" dirty="0">
                <a:solidFill>
                  <a:srgbClr val="000000"/>
                </a:solidFill>
                <a:effectLst/>
                <a:hlinkClick r:id="rId8"/>
              </a:rPr>
              <a:t>https://bit.ly/ClmtChgST</a:t>
            </a:r>
            <a:endParaRPr lang="en-US" sz="2000" dirty="0">
              <a:latin typeface="Arial" panose="020B0604020202020204" pitchFamily="34" charset="0"/>
              <a:cs typeface="Arial" panose="020B0604020202020204" pitchFamily="34" charset="0"/>
            </a:endParaRPr>
          </a:p>
        </p:txBody>
      </p:sp>
      <p:pic>
        <p:nvPicPr>
          <p:cNvPr id="19" name="Picture 18" descr="Wind turbines on rolling hills with blue sky background">
            <a:extLst>
              <a:ext uri="{FF2B5EF4-FFF2-40B4-BE49-F238E27FC236}">
                <a16:creationId xmlns:a16="http://schemas.microsoft.com/office/drawing/2014/main" id="{803579AD-FB02-164A-B92B-2CBBB20E71BD}"/>
              </a:ext>
            </a:extLst>
          </p:cNvPr>
          <p:cNvPicPr>
            <a:picLocks noChangeAspect="1"/>
          </p:cNvPicPr>
          <p:nvPr/>
        </p:nvPicPr>
        <p:blipFill>
          <a:blip r:embed="rId9" cstate="screen">
            <a:extLst>
              <a:ext uri="{28A0092B-C50C-407E-A947-70E740481C1C}">
                <a14:useLocalDpi xmlns:a14="http://schemas.microsoft.com/office/drawing/2010/main" val="0"/>
              </a:ext>
            </a:extLst>
          </a:blip>
          <a:srcRect/>
          <a:stretch/>
        </p:blipFill>
        <p:spPr>
          <a:xfrm>
            <a:off x="7369426" y="2980150"/>
            <a:ext cx="3950208" cy="3277329"/>
          </a:xfrm>
          <a:prstGeom prst="rect">
            <a:avLst/>
          </a:prstGeom>
        </p:spPr>
      </p:pic>
      <p:sp>
        <p:nvSpPr>
          <p:cNvPr id="4" name="TextBox 3">
            <a:extLst>
              <a:ext uri="{FF2B5EF4-FFF2-40B4-BE49-F238E27FC236}">
                <a16:creationId xmlns:a16="http://schemas.microsoft.com/office/drawing/2014/main" id="{A64D0F8A-6FD9-32FC-50F4-02EB7615A264}"/>
              </a:ext>
            </a:extLst>
          </p:cNvPr>
          <p:cNvSpPr txBox="1"/>
          <p:nvPr/>
        </p:nvSpPr>
        <p:spPr>
          <a:xfrm>
            <a:off x="10405731" y="6037435"/>
            <a:ext cx="1006548" cy="2308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a:rPr>
              <a:t>Photo by </a:t>
            </a:r>
            <a:r>
              <a:rPr kumimoji="0" lang="en-US" sz="900" b="0" i="0" u="none" strike="noStrike" cap="none" spc="0" normalizeH="0" baseline="0" dirty="0" err="1">
                <a:ln>
                  <a:noFill/>
                </a:ln>
                <a:solidFill>
                  <a:srgbClr val="000000"/>
                </a:solidFill>
                <a:effectLst/>
                <a:uFillTx/>
                <a:latin typeface="Arial" panose="020B0604020202020204" pitchFamily="34" charset="0"/>
                <a:cs typeface="Arial" panose="020B0604020202020204" pitchFamily="34" charset="0"/>
                <a:sym typeface="Helvetica"/>
              </a:rPr>
              <a:t>Pexels</a:t>
            </a:r>
            <a:endParaRPr kumimoji="0" lang="en-US" sz="9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a:endParaRPr>
          </a:p>
        </p:txBody>
      </p:sp>
    </p:spTree>
    <p:extLst>
      <p:ext uri="{BB962C8B-B14F-4D97-AF65-F5344CB8AC3E}">
        <p14:creationId xmlns:p14="http://schemas.microsoft.com/office/powerpoint/2010/main" val="398974538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Rectangle 2">
            <a:extLst>
              <a:ext uri="{C183D7F6-B498-43B3-948B-1728B52AA6E4}">
                <adec:decorative xmlns:adec="http://schemas.microsoft.com/office/drawing/2017/decorative" val="1"/>
              </a:ext>
            </a:extLst>
          </p:cNvPr>
          <p:cNvSpPr/>
          <p:nvPr/>
        </p:nvSpPr>
        <p:spPr>
          <a:xfrm>
            <a:off x="7838574" y="-1"/>
            <a:ext cx="4353428" cy="6812282"/>
          </a:xfrm>
          <a:prstGeom prst="rect">
            <a:avLst/>
          </a:prstGeom>
          <a:blipFill>
            <a:blip r:embed="rId3">
              <a:extLst>
                <a:ext uri="{28A0092B-C50C-407E-A947-70E740481C1C}">
                  <a14:useLocalDpi xmlns:a14="http://schemas.microsoft.com/office/drawing/2010/main" val="0"/>
                </a:ext>
              </a:extLst>
            </a:blip>
            <a:stretch>
              <a:fillRect/>
            </a:stretch>
          </a:blip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grpSp>
        <p:nvGrpSpPr>
          <p:cNvPr id="182" name="Rectangle 6">
            <a:extLst>
              <a:ext uri="{C183D7F6-B498-43B3-948B-1728B52AA6E4}">
                <adec:decorative xmlns:adec="http://schemas.microsoft.com/office/drawing/2017/decorative" val="1"/>
              </a:ext>
            </a:extLst>
          </p:cNvPr>
          <p:cNvGrpSpPr/>
          <p:nvPr/>
        </p:nvGrpSpPr>
        <p:grpSpPr>
          <a:xfrm>
            <a:off x="0" y="6639559"/>
            <a:ext cx="12192000" cy="345439"/>
            <a:chOff x="0" y="0"/>
            <a:chExt cx="12192000" cy="345437"/>
          </a:xfrm>
        </p:grpSpPr>
        <p:sp>
          <p:nvSpPr>
            <p:cNvPr id="180" name="Rectangle"/>
            <p:cNvSpPr/>
            <p:nvPr/>
          </p:nvSpPr>
          <p:spPr>
            <a:xfrm>
              <a:off x="0" y="127000"/>
              <a:ext cx="12192000" cy="91442"/>
            </a:xfrm>
            <a:prstGeom prst="rect">
              <a:avLst/>
            </a:prstGeom>
            <a:blipFill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181" name="Text"/>
            <p:cNvSpPr txBox="1"/>
            <p:nvPr/>
          </p:nvSpPr>
          <p:spPr>
            <a:xfrm>
              <a:off x="45718" y="0"/>
              <a:ext cx="12100563" cy="3454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pic>
        <p:nvPicPr>
          <p:cNvPr id="183" name="Picture 3">
            <a:extLs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0" y="-22860"/>
            <a:ext cx="12192001" cy="6858001"/>
          </a:xfrm>
          <a:prstGeom prst="rect">
            <a:avLst/>
          </a:prstGeom>
          <a:ln w="12700">
            <a:miter lim="400000"/>
          </a:ln>
        </p:spPr>
      </p:pic>
      <p:sp>
        <p:nvSpPr>
          <p:cNvPr id="186" name="Title 4"/>
          <p:cNvSpPr txBox="1">
            <a:spLocks noGrp="1"/>
          </p:cNvSpPr>
          <p:nvPr>
            <p:ph type="ctrTitle"/>
          </p:nvPr>
        </p:nvSpPr>
        <p:spPr>
          <a:xfrm>
            <a:off x="293017" y="397778"/>
            <a:ext cx="4323347" cy="1220449"/>
          </a:xfrm>
          <a:prstGeom prst="rect">
            <a:avLst/>
          </a:prstGeom>
        </p:spPr>
        <p:txBody>
          <a:bodyPr/>
          <a:lstStyle>
            <a:lvl1pPr>
              <a:defRPr>
                <a:latin typeface="+mj-lt"/>
                <a:ea typeface="+mj-ea"/>
                <a:cs typeface="+mj-cs"/>
                <a:sym typeface="Calibri"/>
              </a:defRPr>
            </a:lvl1pPr>
          </a:lstStyle>
          <a:p>
            <a:r>
              <a:rPr dirty="0">
                <a:latin typeface="Arial" panose="020B0604020202020204" pitchFamily="34" charset="0"/>
                <a:cs typeface="Arial" panose="020B0604020202020204" pitchFamily="34" charset="0"/>
              </a:rPr>
              <a:t>Questions?</a:t>
            </a:r>
          </a:p>
        </p:txBody>
      </p:sp>
      <p:sp>
        <p:nvSpPr>
          <p:cNvPr id="185" name="Content Placeholder 2"/>
          <p:cNvSpPr txBox="1"/>
          <p:nvPr/>
        </p:nvSpPr>
        <p:spPr>
          <a:xfrm>
            <a:off x="219740" y="2222268"/>
            <a:ext cx="7573113" cy="2544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indent="228600" defTabSz="914400">
              <a:lnSpc>
                <a:spcPct val="90000"/>
              </a:lnSpc>
              <a:spcBef>
                <a:spcPts val="1000"/>
              </a:spcBef>
              <a:defRPr sz="2800">
                <a:latin typeface="Arial"/>
                <a:ea typeface="Arial"/>
                <a:cs typeface="Arial"/>
                <a:sym typeface="Arial"/>
              </a:defRPr>
            </a:pPr>
            <a:r>
              <a:rPr dirty="0"/>
              <a:t>Insert Name</a:t>
            </a:r>
          </a:p>
          <a:p>
            <a:pPr indent="228600" defTabSz="914400">
              <a:lnSpc>
                <a:spcPct val="90000"/>
              </a:lnSpc>
              <a:spcBef>
                <a:spcPts val="1000"/>
              </a:spcBef>
              <a:defRPr sz="2800">
                <a:latin typeface="Arial"/>
                <a:ea typeface="Arial"/>
                <a:cs typeface="Arial"/>
                <a:sym typeface="Arial"/>
              </a:defRPr>
            </a:pPr>
            <a:r>
              <a:rPr dirty="0"/>
              <a:t>WSU Extension Master Gardener Volunteer</a:t>
            </a:r>
          </a:p>
          <a:p>
            <a:pPr indent="228600" defTabSz="914400">
              <a:lnSpc>
                <a:spcPct val="90000"/>
              </a:lnSpc>
              <a:spcBef>
                <a:spcPts val="1000"/>
              </a:spcBef>
              <a:defRPr sz="2800">
                <a:latin typeface="Arial"/>
                <a:ea typeface="Arial"/>
                <a:cs typeface="Arial"/>
                <a:sym typeface="Arial"/>
              </a:defRPr>
            </a:pPr>
            <a:r>
              <a:rPr dirty="0"/>
              <a:t>Contact info</a:t>
            </a:r>
          </a:p>
          <a:p>
            <a:pPr indent="228600" defTabSz="914400">
              <a:lnSpc>
                <a:spcPct val="90000"/>
              </a:lnSpc>
              <a:spcBef>
                <a:spcPts val="1000"/>
              </a:spcBef>
              <a:defRPr sz="2800" u="sng">
                <a:solidFill>
                  <a:srgbClr val="0563C1"/>
                </a:solidFill>
                <a:uFill>
                  <a:solidFill>
                    <a:srgbClr val="0563C1"/>
                  </a:solidFill>
                </a:uFill>
                <a:latin typeface="Arial"/>
                <a:ea typeface="Arial"/>
                <a:cs typeface="Arial"/>
                <a:sym typeface="Arial"/>
              </a:defRPr>
            </a:pPr>
            <a:r>
              <a:rPr dirty="0">
                <a:solidFill>
                  <a:srgbClr val="0000FF"/>
                </a:solidFill>
                <a:uFill>
                  <a:solidFill>
                    <a:srgbClr val="0000FF"/>
                  </a:solidFill>
                </a:uFill>
                <a:hlinkClick r:id="rId6"/>
              </a:rPr>
              <a:t>http://mastergardener.wsu.edu/</a:t>
            </a:r>
          </a:p>
          <a:p>
            <a:pPr indent="228600" defTabSz="914400">
              <a:lnSpc>
                <a:spcPct val="90000"/>
              </a:lnSpc>
              <a:spcBef>
                <a:spcPts val="1000"/>
              </a:spcBef>
              <a:defRPr sz="2800" u="sng">
                <a:solidFill>
                  <a:srgbClr val="0563C1"/>
                </a:solidFill>
                <a:uFill>
                  <a:solidFill>
                    <a:srgbClr val="0563C1"/>
                  </a:solidFill>
                </a:uFill>
                <a:latin typeface="Arial"/>
                <a:ea typeface="Arial"/>
                <a:cs typeface="Arial"/>
                <a:sym typeface="Arial"/>
              </a:defRPr>
            </a:pPr>
            <a:r>
              <a:rPr dirty="0">
                <a:solidFill>
                  <a:srgbClr val="0000FF"/>
                </a:solidFill>
                <a:uFill>
                  <a:solidFill>
                    <a:srgbClr val="0000FF"/>
                  </a:solidFill>
                </a:uFill>
                <a:hlinkClick r:id="rId7"/>
              </a:rPr>
              <a:t>https://www.facebook.com/WSUMGProgram</a:t>
            </a:r>
          </a:p>
        </p:txBody>
      </p:sp>
      <p:pic>
        <p:nvPicPr>
          <p:cNvPr id="184" name="Picture 9" descr="Extension Master Gardener ico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07256" y="1190527"/>
            <a:ext cx="4216061" cy="4216059"/>
          </a:xfrm>
          <a:prstGeom prst="rect">
            <a:avLst/>
          </a:prstGeom>
          <a:ln w="12700">
            <a:miter lim="400000"/>
          </a:ln>
        </p:spPr>
      </p:pic>
      <p:pic>
        <p:nvPicPr>
          <p:cNvPr id="187" name="Picture 7" descr="WSU cougar head logo"/>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293016" y="5768523"/>
            <a:ext cx="3507207" cy="691701"/>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Picture 13">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 y="-103452"/>
            <a:ext cx="12192002" cy="6858001"/>
          </a:xfrm>
          <a:prstGeom prst="rect">
            <a:avLst/>
          </a:prstGeom>
          <a:ln w="12700">
            <a:miter lim="400000"/>
          </a:ln>
        </p:spPr>
      </p:pic>
      <p:sp>
        <p:nvSpPr>
          <p:cNvPr id="192" name="Title 1"/>
          <p:cNvSpPr txBox="1">
            <a:spLocks noGrp="1"/>
          </p:cNvSpPr>
          <p:nvPr>
            <p:ph type="ctrTitle"/>
          </p:nvPr>
        </p:nvSpPr>
        <p:spPr>
          <a:xfrm>
            <a:off x="565863" y="496505"/>
            <a:ext cx="8994745" cy="833550"/>
          </a:xfrm>
          <a:prstGeom prst="rect">
            <a:avLst/>
          </a:prstGeom>
        </p:spPr>
        <p:txBody>
          <a:bodyPr lIns="0" tIns="0" rIns="0" bIns="0" anchor="t"/>
          <a:lstStyle>
            <a:lvl1pPr algn="l">
              <a:defRPr sz="5500" spc="-199">
                <a:solidFill>
                  <a:srgbClr val="404040"/>
                </a:solidFill>
                <a:latin typeface="Carlito"/>
                <a:ea typeface="Carlito"/>
                <a:cs typeface="Carlito"/>
                <a:sym typeface="Carlito"/>
              </a:defRPr>
            </a:lvl1pPr>
          </a:lstStyle>
          <a:p>
            <a:r>
              <a:rPr dirty="0">
                <a:latin typeface="Arial" panose="020B0604020202020204" pitchFamily="34" charset="0"/>
                <a:cs typeface="Arial" panose="020B0604020202020204" pitchFamily="34" charset="0"/>
              </a:rPr>
              <a:t>Resources:</a:t>
            </a:r>
          </a:p>
        </p:txBody>
      </p:sp>
      <p:sp>
        <p:nvSpPr>
          <p:cNvPr id="193" name="Rectangle 7">
            <a:extLst>
              <a:ext uri="{C183D7F6-B498-43B3-948B-1728B52AA6E4}">
                <adec:decorative xmlns:adec="http://schemas.microsoft.com/office/drawing/2017/decorative" val="1"/>
              </a:ext>
            </a:extLst>
          </p:cNvPr>
          <p:cNvSpPr/>
          <p:nvPr/>
        </p:nvSpPr>
        <p:spPr>
          <a:xfrm>
            <a:off x="616820" y="1218812"/>
            <a:ext cx="914400" cy="45721"/>
          </a:xfrm>
          <a:prstGeom prst="rect">
            <a:avLst/>
          </a:prstGeom>
          <a:blipFill>
            <a:blip r:embed="rId4" cstate="screen">
              <a:extLst>
                <a:ext uri="{28A0092B-C50C-407E-A947-70E740481C1C}">
                  <a14:useLocalDpi xmlns:a14="http://schemas.microsoft.com/office/drawing/2010/main" val="0"/>
                </a:ext>
              </a:extLst>
            </a:blip>
            <a:stretch>
              <a:fillRect/>
            </a:stretch>
          </a:blipFill>
          <a:ln w="12700">
            <a:miter lim="400000"/>
          </a:ln>
        </p:spPr>
        <p:txBody>
          <a:bodyPr lIns="45718" tIns="45718" rIns="45718" bIns="45718" anchor="ctr"/>
          <a:lstStyle/>
          <a:p>
            <a:pPr algn="ctr">
              <a:defRPr>
                <a:noFill/>
                <a:latin typeface="Corbel"/>
                <a:ea typeface="Corbel"/>
                <a:cs typeface="Corbel"/>
                <a:sym typeface="Corbel"/>
              </a:defRPr>
            </a:pPr>
            <a:endParaRPr/>
          </a:p>
        </p:txBody>
      </p:sp>
      <p:grpSp>
        <p:nvGrpSpPr>
          <p:cNvPr id="196" name="Rectangle 6">
            <a:extLst>
              <a:ext uri="{C183D7F6-B498-43B3-948B-1728B52AA6E4}">
                <adec:decorative xmlns:adec="http://schemas.microsoft.com/office/drawing/2017/decorative" val="1"/>
              </a:ext>
            </a:extLst>
          </p:cNvPr>
          <p:cNvGrpSpPr/>
          <p:nvPr/>
        </p:nvGrpSpPr>
        <p:grpSpPr>
          <a:xfrm>
            <a:off x="0" y="6639559"/>
            <a:ext cx="12192000" cy="345439"/>
            <a:chOff x="0" y="0"/>
            <a:chExt cx="12192000" cy="345437"/>
          </a:xfrm>
        </p:grpSpPr>
        <p:sp>
          <p:nvSpPr>
            <p:cNvPr id="194" name="Rectangle"/>
            <p:cNvSpPr/>
            <p:nvPr/>
          </p:nvSpPr>
          <p:spPr>
            <a:xfrm>
              <a:off x="0" y="127000"/>
              <a:ext cx="12192000" cy="91442"/>
            </a:xfrm>
            <a:prstGeom prst="rect">
              <a:avLst/>
            </a:prstGeom>
            <a:blipFill rotWithShape="1">
              <a:blip r:embed="rId5">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195" name="Text"/>
            <p:cNvSpPr txBox="1"/>
            <p:nvPr/>
          </p:nvSpPr>
          <p:spPr>
            <a:xfrm>
              <a:off x="45718" y="0"/>
              <a:ext cx="12100563" cy="3454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pic>
        <p:nvPicPr>
          <p:cNvPr id="197" name="Picture 13">
            <a:extLs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1262258" y="219399"/>
            <a:ext cx="729698" cy="729697"/>
          </a:xfrm>
          <a:prstGeom prst="rect">
            <a:avLst/>
          </a:prstGeom>
          <a:ln w="12700">
            <a:miter lim="400000"/>
          </a:ln>
        </p:spPr>
      </p:pic>
      <p:sp>
        <p:nvSpPr>
          <p:cNvPr id="202" name="Subtitle 2"/>
          <p:cNvSpPr txBox="1"/>
          <p:nvPr/>
        </p:nvSpPr>
        <p:spPr>
          <a:xfrm>
            <a:off x="616820" y="1548021"/>
            <a:ext cx="5231782" cy="6502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200"/>
              </a:spcBef>
              <a:defRPr sz="1300" b="1">
                <a:latin typeface="Times Roman"/>
                <a:ea typeface="Times Roman"/>
                <a:cs typeface="Times Roman"/>
                <a:sym typeface="Times Roman"/>
              </a:defRPr>
            </a:pPr>
            <a:r>
              <a:rPr dirty="0"/>
              <a:t>David Montgomery &amp; Anne Bickle</a:t>
            </a:r>
            <a:r>
              <a:rPr b="0" dirty="0"/>
              <a:t>, </a:t>
            </a:r>
            <a:r>
              <a:rPr i="1" dirty="0"/>
              <a:t>What Your Food Ate</a:t>
            </a:r>
            <a:r>
              <a:rPr dirty="0"/>
              <a:t>,</a:t>
            </a:r>
          </a:p>
          <a:p>
            <a:pPr>
              <a:spcBef>
                <a:spcPts val="1200"/>
              </a:spcBef>
              <a:defRPr sz="1300">
                <a:latin typeface="Times Roman"/>
                <a:ea typeface="Times Roman"/>
                <a:cs typeface="Times Roman"/>
                <a:sym typeface="Times Roman"/>
              </a:defRPr>
            </a:pPr>
            <a:r>
              <a:rPr dirty="0"/>
              <a:t>Published in 2023 by </a:t>
            </a:r>
            <a:r>
              <a:rPr dirty="0" err="1"/>
              <a:t>W.W.Norton</a:t>
            </a:r>
            <a:r>
              <a:rPr dirty="0"/>
              <a:t> &amp; Company.  ISBN-10 1324004533</a:t>
            </a:r>
          </a:p>
        </p:txBody>
      </p:sp>
      <p:sp>
        <p:nvSpPr>
          <p:cNvPr id="204" name="Subtitle 2"/>
          <p:cNvSpPr txBox="1"/>
          <p:nvPr/>
        </p:nvSpPr>
        <p:spPr>
          <a:xfrm>
            <a:off x="641829" y="2487446"/>
            <a:ext cx="4439840" cy="1056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200"/>
              </a:spcBef>
              <a:defRPr sz="1300" b="1">
                <a:latin typeface="Times Roman"/>
                <a:ea typeface="Times Roman"/>
                <a:cs typeface="Times Roman"/>
                <a:sym typeface="Times Roman"/>
              </a:defRPr>
            </a:pPr>
            <a:r>
              <a:t>David Montgomery, </a:t>
            </a:r>
            <a:r>
              <a:rPr i="1"/>
              <a:t>Growing a Revolution, bringing our soil back to life</a:t>
            </a:r>
            <a:r>
              <a:rPr b="0"/>
              <a:t>, </a:t>
            </a:r>
          </a:p>
          <a:p>
            <a:pPr>
              <a:spcBef>
                <a:spcPts val="1200"/>
              </a:spcBef>
              <a:defRPr sz="1300">
                <a:latin typeface="Times Roman"/>
                <a:ea typeface="Times Roman"/>
                <a:cs typeface="Times Roman"/>
                <a:sym typeface="Times Roman"/>
              </a:defRPr>
            </a:pPr>
            <a:r>
              <a:t>Published in 2017 by W.W.Norton &amp; Company.                  ISBN 978-0-393-60832-8</a:t>
            </a:r>
          </a:p>
        </p:txBody>
      </p:sp>
      <p:sp>
        <p:nvSpPr>
          <p:cNvPr id="205" name="Subtitle 2"/>
          <p:cNvSpPr txBox="1"/>
          <p:nvPr/>
        </p:nvSpPr>
        <p:spPr>
          <a:xfrm>
            <a:off x="641829" y="3833271"/>
            <a:ext cx="4439840" cy="853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200"/>
              </a:spcBef>
              <a:defRPr sz="1300" b="1">
                <a:latin typeface="Times Roman"/>
                <a:ea typeface="Times Roman"/>
                <a:cs typeface="Times Roman"/>
                <a:sym typeface="Times Roman"/>
              </a:defRPr>
            </a:pPr>
            <a:r>
              <a:t>Dale Strickler</a:t>
            </a:r>
            <a:r>
              <a:rPr b="0"/>
              <a:t>, </a:t>
            </a:r>
            <a:r>
              <a:rPr i="1"/>
              <a:t>Restoring Your Soil</a:t>
            </a:r>
            <a:r>
              <a:t>,  </a:t>
            </a:r>
          </a:p>
          <a:p>
            <a:pPr>
              <a:spcBef>
                <a:spcPts val="1200"/>
              </a:spcBef>
              <a:defRPr sz="1300">
                <a:latin typeface="Times Roman"/>
                <a:ea typeface="Times Roman"/>
                <a:cs typeface="Times Roman"/>
                <a:sym typeface="Times Roman"/>
              </a:defRPr>
            </a:pPr>
            <a:r>
              <a:t>Published in 2021 by Storey Publishing.                                 ISBN 978-1-63586-224-9</a:t>
            </a:r>
          </a:p>
        </p:txBody>
      </p:sp>
      <p:sp>
        <p:nvSpPr>
          <p:cNvPr id="201" name="Subtitle 2"/>
          <p:cNvSpPr txBox="1"/>
          <p:nvPr/>
        </p:nvSpPr>
        <p:spPr>
          <a:xfrm>
            <a:off x="6605313" y="1560721"/>
            <a:ext cx="5231784" cy="9042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200"/>
              </a:spcBef>
              <a:defRPr sz="1300" b="1">
                <a:latin typeface="Times Roman"/>
                <a:ea typeface="Times Roman"/>
                <a:cs typeface="Times Roman"/>
                <a:sym typeface="Times Roman"/>
              </a:defRPr>
            </a:pPr>
            <a:r>
              <a:t>California Air Resources Board, </a:t>
            </a:r>
            <a:r>
              <a:rPr i="1"/>
              <a:t>Small Offroad Engines in California</a:t>
            </a:r>
            <a:r>
              <a:rPr b="0"/>
              <a:t>, accessed September 8, 2023, archived at https://web. a r c h i v e . o r g / w e b / 2 0 2 3 0 9 0 8 1 3 3 9 1 3 / h t t p s : // w w 2 . a r b . c a . g o v / s i t e s / default/files/2021-12/2021%20SORE%20Fact%20Sheet.pdf. </a:t>
            </a:r>
          </a:p>
        </p:txBody>
      </p:sp>
      <p:sp>
        <p:nvSpPr>
          <p:cNvPr id="200" name="Subtitle 2"/>
          <p:cNvSpPr txBox="1"/>
          <p:nvPr/>
        </p:nvSpPr>
        <p:spPr>
          <a:xfrm>
            <a:off x="6605313" y="2695628"/>
            <a:ext cx="5231784" cy="1259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200"/>
              </a:spcBef>
              <a:defRPr sz="1300" b="1">
                <a:latin typeface="Times Roman"/>
                <a:ea typeface="Times Roman"/>
                <a:cs typeface="Times Roman"/>
                <a:sym typeface="Times Roman"/>
              </a:defRPr>
            </a:pPr>
            <a:r>
              <a:t>Lawn Care Goes Electric, </a:t>
            </a:r>
            <a:r>
              <a:rPr i="1"/>
              <a:t>Why it’s time to switch to a new generation of clean, quiet electric lawn equipment</a:t>
            </a:r>
            <a:r>
              <a:rPr b="0"/>
              <a:t>, Environment America; U.S.PIRG Education Fund; Frontier Group.  </a:t>
            </a:r>
          </a:p>
          <a:p>
            <a:pPr>
              <a:spcBef>
                <a:spcPts val="1200"/>
              </a:spcBef>
              <a:defRPr sz="1300">
                <a:latin typeface="Times Roman"/>
                <a:ea typeface="Times Roman"/>
                <a:cs typeface="Times Roman"/>
                <a:sym typeface="Times Roman"/>
              </a:defRPr>
            </a:pPr>
            <a:r>
              <a:t>2023. https://environmentamerica.org/center/resources/lawn-care-goes-electric/</a:t>
            </a:r>
          </a:p>
        </p:txBody>
      </p:sp>
      <p:sp>
        <p:nvSpPr>
          <p:cNvPr id="206" name="Subtitle 2"/>
          <p:cNvSpPr txBox="1"/>
          <p:nvPr/>
        </p:nvSpPr>
        <p:spPr>
          <a:xfrm>
            <a:off x="6607684" y="4186136"/>
            <a:ext cx="4439840" cy="10144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200"/>
              </a:spcBef>
              <a:defRPr sz="1300" b="1">
                <a:latin typeface="Times Roman"/>
                <a:ea typeface="Times Roman"/>
                <a:cs typeface="Times Roman"/>
                <a:sym typeface="Times Roman"/>
              </a:defRPr>
            </a:pPr>
            <a:r>
              <a:t>Douglas W. Tallamy</a:t>
            </a:r>
            <a:r>
              <a:rPr b="0"/>
              <a:t>, </a:t>
            </a:r>
            <a:r>
              <a:rPr i="1"/>
              <a:t>Nature’s Best Hope, a new approach to conservation that starts in your yard</a:t>
            </a:r>
            <a:r>
              <a:t>,</a:t>
            </a:r>
          </a:p>
          <a:p>
            <a:pPr>
              <a:spcBef>
                <a:spcPts val="1200"/>
              </a:spcBef>
              <a:defRPr sz="1300">
                <a:latin typeface="Times Roman"/>
                <a:ea typeface="Times Roman"/>
                <a:cs typeface="Times Roman"/>
                <a:sym typeface="Times Roman"/>
              </a:defRPr>
            </a:pPr>
            <a:r>
              <a:t>Published in 2019 by Timber Press.  ISBN 978-1-60469-900-5</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b="1">
                <a:latin typeface="Helvetica Neue"/>
                <a:ea typeface="Helvetica Neue"/>
                <a:cs typeface="Helvetica Neue"/>
                <a:sym typeface="Helvetica Neue"/>
              </a:defRPr>
            </a:pPr>
            <a:r>
              <a:t>Website.  </a:t>
            </a:r>
            <a:r>
              <a:rPr b="0" u="sng">
                <a:solidFill>
                  <a:srgbClr val="0000FF"/>
                </a:solidFill>
                <a:uFill>
                  <a:solidFill>
                    <a:srgbClr val="0000FF"/>
                  </a:solidFill>
                </a:uFill>
                <a:hlinkClick r:id="rId7"/>
              </a:rPr>
              <a:t>https://homegrownnationalpark.org/</a:t>
            </a:r>
            <a:r>
              <a:t> </a:t>
            </a:r>
          </a:p>
        </p:txBody>
      </p:sp>
      <p:sp>
        <p:nvSpPr>
          <p:cNvPr id="203" name="Line">
            <a:extLst>
              <a:ext uri="{C183D7F6-B498-43B3-948B-1728B52AA6E4}">
                <adec:decorative xmlns:adec="http://schemas.microsoft.com/office/drawing/2017/decorative" val="1"/>
              </a:ext>
            </a:extLst>
          </p:cNvPr>
          <p:cNvSpPr/>
          <p:nvPr/>
        </p:nvSpPr>
        <p:spPr>
          <a:xfrm flipV="1">
            <a:off x="6095998" y="1247231"/>
            <a:ext cx="2" cy="4363538"/>
          </a:xfrm>
          <a:prstGeom prst="line">
            <a:avLst/>
          </a:prstGeom>
          <a:ln w="12700">
            <a:solidFill>
              <a:srgbClr val="000000"/>
            </a:solidFill>
            <a:miter/>
          </a:ln>
        </p:spPr>
        <p:txBody>
          <a:bodyPr lIns="45718" tIns="45718" rIns="45718" bIns="45718"/>
          <a:lstStyle/>
          <a:p>
            <a:endParaRPr/>
          </a:p>
        </p:txBody>
      </p:sp>
      <p:sp>
        <p:nvSpPr>
          <p:cNvPr id="207" name="Subtitle 2"/>
          <p:cNvSpPr txBox="1"/>
          <p:nvPr/>
        </p:nvSpPr>
        <p:spPr>
          <a:xfrm>
            <a:off x="531534" y="6321721"/>
            <a:ext cx="11481752" cy="294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200"/>
              </a:spcBef>
              <a:defRPr sz="1300" b="1" u="sng">
                <a:latin typeface="Times Roman"/>
                <a:ea typeface="Times Roman"/>
                <a:cs typeface="Times Roman"/>
                <a:sym typeface="Times Roman"/>
              </a:defRPr>
            </a:pPr>
            <a:r>
              <a:t>Note</a:t>
            </a:r>
            <a:r>
              <a:rPr u="none"/>
              <a:t>:  All Photos/Images/Graphics with label beginning ‘Credit WSU’ are copyrighted by the University and permission has been granted for this use.</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 name="image7.png">
            <a:extLs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1"/>
            <a:ext cx="12192001" cy="6858001"/>
          </a:xfrm>
          <a:prstGeom prst="rect">
            <a:avLst/>
          </a:prstGeom>
          <a:ln w="12700">
            <a:miter lim="400000"/>
          </a:ln>
        </p:spPr>
      </p:pic>
      <p:sp>
        <p:nvSpPr>
          <p:cNvPr id="268" name="Rectangle">
            <a:extLst>
              <a:ext uri="{C183D7F6-B498-43B3-948B-1728B52AA6E4}">
                <adec:decorative xmlns:adec="http://schemas.microsoft.com/office/drawing/2017/decorative" val="1"/>
              </a:ext>
            </a:extLst>
          </p:cNvPr>
          <p:cNvSpPr/>
          <p:nvPr/>
        </p:nvSpPr>
        <p:spPr>
          <a:xfrm>
            <a:off x="2627063" y="2968620"/>
            <a:ext cx="1020286" cy="1034434"/>
          </a:xfrm>
          <a:prstGeom prst="rect">
            <a:avLst/>
          </a:prstGeom>
          <a:solidFill>
            <a:srgbClr val="000000"/>
          </a:solidFill>
          <a:ln w="12700">
            <a:miter lim="400000"/>
          </a:ln>
        </p:spPr>
        <p:txBody>
          <a:bodyPr lIns="45719" rIns="45719" anchor="ct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69" name="Logos &amp; Spirit Marks for customizations:"/>
          <p:cNvSpPr txBox="1">
            <a:spLocks noGrp="1"/>
          </p:cNvSpPr>
          <p:nvPr>
            <p:ph type="title"/>
          </p:nvPr>
        </p:nvSpPr>
        <p:spPr>
          <a:xfrm>
            <a:off x="838200" y="161925"/>
            <a:ext cx="10515600" cy="1325563"/>
          </a:xfrm>
          <a:prstGeom prst="rect">
            <a:avLst/>
          </a:prstGeom>
        </p:spPr>
        <p:txBody>
          <a:bodyPr/>
          <a:lstStyle>
            <a:lvl1pPr defTabSz="868680">
              <a:defRPr sz="4560"/>
            </a:lvl1pPr>
          </a:lstStyle>
          <a:p>
            <a:r>
              <a:rPr dirty="0"/>
              <a:t>Logos &amp; Spirit Marks for customizations:</a:t>
            </a:r>
          </a:p>
        </p:txBody>
      </p:sp>
      <p:pic>
        <p:nvPicPr>
          <p:cNvPr id="270" name="WSU Cougar Head logo for the Extension Program. Vertical orientation." descr="WSU Cougar Head logo for the Extension Program. Vertical orientation."/>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01833" y="1345090"/>
            <a:ext cx="1833902" cy="1325564"/>
          </a:xfrm>
          <a:prstGeom prst="rect">
            <a:avLst/>
          </a:prstGeom>
          <a:ln w="12700">
            <a:miter lim="400000"/>
          </a:ln>
        </p:spPr>
      </p:pic>
      <p:pic>
        <p:nvPicPr>
          <p:cNvPr id="271" name="WSU Cougar Head logo for the Extension Program. Horizontal orientation." descr="WSU Cougar Head logo for the Extension Program. Horizontal orientation."/>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801076" y="1351778"/>
            <a:ext cx="3839388" cy="944018"/>
          </a:xfrm>
          <a:prstGeom prst="rect">
            <a:avLst/>
          </a:prstGeom>
          <a:ln w="12700">
            <a:miter lim="400000"/>
          </a:ln>
        </p:spPr>
      </p:pic>
      <p:pic>
        <p:nvPicPr>
          <p:cNvPr id="272" name="Master Gardeners ‘Flower’ spirit mark. In color." descr="Master Gardeners ‘Flower’ spirit mark. In colo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308641" y="2975694"/>
            <a:ext cx="1020286" cy="1020286"/>
          </a:xfrm>
          <a:prstGeom prst="rect">
            <a:avLst/>
          </a:prstGeom>
          <a:ln w="12700">
            <a:miter lim="400000"/>
          </a:ln>
        </p:spPr>
      </p:pic>
      <p:pic>
        <p:nvPicPr>
          <p:cNvPr id="297" name="Master Gardeners ‘Flower’ spirit mark. White with clear background." descr="Master Gardeners ‘Flower’ spirit mark. White with clear background."/>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627063" y="2986917"/>
            <a:ext cx="1020286" cy="1020285"/>
          </a:xfrm>
          <a:prstGeom prst="rect">
            <a:avLst/>
          </a:prstGeom>
          <a:ln w="12700">
            <a:miter lim="400000"/>
          </a:ln>
        </p:spPr>
      </p:pic>
      <p:pic>
        <p:nvPicPr>
          <p:cNvPr id="273" name="Master Gardeners ‘Flower’ spirit mark. Gray with clear background." descr="Master Gardeners ‘Flower’ spirit mark. Gray with clear background."/>
          <p:cNvPicPr>
            <a:picLocks noChangeAspect="1"/>
          </p:cNvPicPr>
          <p:nvPr/>
        </p:nvPicPr>
        <p:blipFill>
          <a:blip r:embed="rId7" cstate="screen">
            <a:alphaModFix amt="70000"/>
            <a:extLst>
              <a:ext uri="{28A0092B-C50C-407E-A947-70E740481C1C}">
                <a14:useLocalDpi xmlns:a14="http://schemas.microsoft.com/office/drawing/2010/main" val="0"/>
              </a:ext>
            </a:extLst>
          </a:blip>
          <a:stretch>
            <a:fillRect/>
          </a:stretch>
        </p:blipFill>
        <p:spPr>
          <a:xfrm>
            <a:off x="3945485" y="2975694"/>
            <a:ext cx="1020286" cy="1020286"/>
          </a:xfrm>
          <a:prstGeom prst="rect">
            <a:avLst/>
          </a:prstGeom>
          <a:ln w="12700">
            <a:miter lim="400000"/>
          </a:ln>
        </p:spPr>
      </p:pic>
      <p:pic>
        <p:nvPicPr>
          <p:cNvPr id="295" name="WSU Extension Master Approved spirit mark. This ‘Badge’ is to be placed on presentations that have been reviewed and approved by WSU." descr="WSU Extension Master Approved spirit mark. This ‘Badge’ is to be placed on presentations that have been reviewed and approved by WSU."/>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5357939" y="3059113"/>
            <a:ext cx="1020285" cy="1020285"/>
          </a:xfrm>
          <a:prstGeom prst="rect">
            <a:avLst/>
          </a:prstGeom>
          <a:ln w="12700">
            <a:miter lim="400000"/>
          </a:ln>
        </p:spPr>
      </p:pic>
      <p:pic>
        <p:nvPicPr>
          <p:cNvPr id="274" name="WSU Extension “Healthy People, Healthy Planed” spirit mark with the nine program priorities of Master Gardeners." descr="WSU Extension “Healthy People, Healthy Planed” spirit mark with the nine program priorities of Master Gardeners."/>
          <p:cNvPicPr>
            <a:picLocks noChangeAspect="1"/>
          </p:cNvPicPr>
          <p:nvPr/>
        </p:nvPicPr>
        <p:blipFill>
          <a:blip r:embed="rId9" cstate="screen">
            <a:extLst>
              <a:ext uri="{28A0092B-C50C-407E-A947-70E740481C1C}">
                <a14:useLocalDpi xmlns:a14="http://schemas.microsoft.com/office/drawing/2010/main" val="0"/>
              </a:ext>
            </a:extLst>
          </a:blip>
          <a:srcRect/>
          <a:stretch>
            <a:fillRect/>
          </a:stretch>
        </p:blipFill>
        <p:spPr>
          <a:xfrm>
            <a:off x="6902702" y="2906474"/>
            <a:ext cx="1333072" cy="1325501"/>
          </a:xfrm>
          <a:prstGeom prst="rect">
            <a:avLst/>
          </a:prstGeom>
          <a:ln w="12700">
            <a:miter lim="400000"/>
          </a:ln>
        </p:spPr>
      </p:pic>
      <p:sp>
        <p:nvSpPr>
          <p:cNvPr id="275" name="Rectangle 39">
            <a:extLst>
              <a:ext uri="{C183D7F6-B498-43B3-948B-1728B52AA6E4}">
                <adec:decorative xmlns:adec="http://schemas.microsoft.com/office/drawing/2017/decorative" val="1"/>
              </a:ext>
            </a:extLst>
          </p:cNvPr>
          <p:cNvSpPr/>
          <p:nvPr/>
        </p:nvSpPr>
        <p:spPr>
          <a:xfrm>
            <a:off x="1168819" y="5456170"/>
            <a:ext cx="9508602" cy="1325564"/>
          </a:xfrm>
          <a:prstGeom prst="rect">
            <a:avLst/>
          </a:prstGeom>
          <a:solidFill>
            <a:srgbClr val="262626"/>
          </a:solidFill>
          <a:ln w="12700">
            <a:solidFill>
              <a:srgbClr val="000000"/>
            </a:solidFill>
            <a:miter/>
          </a:ln>
        </p:spPr>
        <p:txBody>
          <a:bodyPr lIns="45719" rIns="45719" anchor="ctr"/>
          <a:lstStyle/>
          <a:p>
            <a:pPr marL="0" marR="0" lvl="0" indent="0" algn="ctr" defTabSz="457200" rtl="0" eaLnBrk="1" fontAlgn="auto" latinLnBrk="0" hangingPunct="0">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latin typeface="Arial"/>
              <a:cs typeface="Arial"/>
              <a:sym typeface="Arial"/>
            </a:endParaRPr>
          </a:p>
        </p:txBody>
      </p:sp>
      <p:pic>
        <p:nvPicPr>
          <p:cNvPr id="277" name="Clean Water Program Priority Spirit Mark." descr="Clean Water Program Priority Spirit Mark."/>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1427076" y="4348865"/>
            <a:ext cx="826429" cy="914401"/>
          </a:xfrm>
          <a:prstGeom prst="rect">
            <a:avLst/>
          </a:prstGeom>
          <a:ln w="12700">
            <a:miter lim="400000"/>
          </a:ln>
        </p:spPr>
      </p:pic>
      <p:pic>
        <p:nvPicPr>
          <p:cNvPr id="279" name="Climate Change Program Priority Spirit Mark." descr="Climate Change Program Priority Spirit Mark."/>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2372270" y="4348865"/>
            <a:ext cx="945281" cy="914401"/>
          </a:xfrm>
          <a:prstGeom prst="rect">
            <a:avLst/>
          </a:prstGeom>
          <a:ln w="12700">
            <a:miter lim="400000"/>
          </a:ln>
        </p:spPr>
      </p:pic>
      <p:pic>
        <p:nvPicPr>
          <p:cNvPr id="281" name="Local Food Program Priority Spirit Mark." descr="Local Food Program Priority Spirit Mark."/>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3429710" y="4348865"/>
            <a:ext cx="801956" cy="914401"/>
          </a:xfrm>
          <a:prstGeom prst="rect">
            <a:avLst/>
          </a:prstGeom>
          <a:ln w="12700">
            <a:miter lim="400000"/>
          </a:ln>
        </p:spPr>
      </p:pic>
      <p:pic>
        <p:nvPicPr>
          <p:cNvPr id="293" name="Wildfire Preparedness Program Priority Spirit Mark." descr="Wildfire Preparedness Program Priority Spirit Mark."/>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4343825" y="4348865"/>
            <a:ext cx="1028432" cy="914401"/>
          </a:xfrm>
          <a:prstGeom prst="rect">
            <a:avLst/>
          </a:prstGeom>
          <a:ln w="12700">
            <a:miter lim="400000"/>
          </a:ln>
        </p:spPr>
      </p:pic>
      <p:pic>
        <p:nvPicPr>
          <p:cNvPr id="287" name="Pollinators Program Priority Spirit Mark." descr="Pollinators Program Priority Spirit Mark."/>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5484416" y="4348865"/>
            <a:ext cx="816621" cy="914401"/>
          </a:xfrm>
          <a:prstGeom prst="rect">
            <a:avLst/>
          </a:prstGeom>
          <a:ln w="12700">
            <a:miter lim="400000"/>
          </a:ln>
        </p:spPr>
      </p:pic>
      <p:pic>
        <p:nvPicPr>
          <p:cNvPr id="284" name="Plant Biodiversity Program Priority Spirit Mark." descr="Plant Biodiversity Program Priority Spirit Mark."/>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6413196" y="4348865"/>
            <a:ext cx="1013751" cy="914401"/>
          </a:xfrm>
          <a:prstGeom prst="rect">
            <a:avLst/>
          </a:prstGeom>
          <a:ln w="12700">
            <a:miter lim="400000"/>
          </a:ln>
        </p:spPr>
      </p:pic>
      <p:pic>
        <p:nvPicPr>
          <p:cNvPr id="291" name="Water Conservation Program Priority Spirit Mark." descr="Water Conservation Program Priority Spirit Mark."/>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7539106" y="4348865"/>
            <a:ext cx="1023091" cy="914401"/>
          </a:xfrm>
          <a:prstGeom prst="rect">
            <a:avLst/>
          </a:prstGeom>
          <a:ln w="12700">
            <a:miter lim="400000"/>
          </a:ln>
        </p:spPr>
      </p:pic>
      <p:pic>
        <p:nvPicPr>
          <p:cNvPr id="289" name="Soil Health Program Priority Spirit Mark." descr="Soil Health Program Priority Spirit Mark."/>
          <p:cNvPicPr>
            <a:picLocks noChangeAspect="1"/>
          </p:cNvPicPr>
          <p:nvPr/>
        </p:nvPicPr>
        <p:blipFill>
          <a:blip r:embed="rId17" cstate="screen">
            <a:extLst>
              <a:ext uri="{28A0092B-C50C-407E-A947-70E740481C1C}">
                <a14:useLocalDpi xmlns:a14="http://schemas.microsoft.com/office/drawing/2010/main" val="0"/>
              </a:ext>
            </a:extLst>
          </a:blip>
          <a:stretch>
            <a:fillRect/>
          </a:stretch>
        </p:blipFill>
        <p:spPr>
          <a:xfrm>
            <a:off x="8674356" y="4348865"/>
            <a:ext cx="806921" cy="914401"/>
          </a:xfrm>
          <a:prstGeom prst="rect">
            <a:avLst/>
          </a:prstGeom>
          <a:ln w="12700">
            <a:miter lim="400000"/>
          </a:ln>
        </p:spPr>
      </p:pic>
      <p:pic>
        <p:nvPicPr>
          <p:cNvPr id="283" name="Nearby Nature Program Priority Spirit Mark." descr="Nearby Nature Program Priority Spirit Mark."/>
          <p:cNvPicPr>
            <a:picLocks noChangeAspect="1"/>
          </p:cNvPicPr>
          <p:nvPr/>
        </p:nvPicPr>
        <p:blipFill>
          <a:blip r:embed="rId18" cstate="screen">
            <a:extLst>
              <a:ext uri="{28A0092B-C50C-407E-A947-70E740481C1C}">
                <a14:useLocalDpi xmlns:a14="http://schemas.microsoft.com/office/drawing/2010/main" val="0"/>
              </a:ext>
            </a:extLst>
          </a:blip>
          <a:stretch>
            <a:fillRect/>
          </a:stretch>
        </p:blipFill>
        <p:spPr>
          <a:xfrm>
            <a:off x="9593434" y="4348865"/>
            <a:ext cx="925461" cy="914401"/>
          </a:xfrm>
          <a:prstGeom prst="rect">
            <a:avLst/>
          </a:prstGeom>
          <a:ln w="12700">
            <a:miter lim="400000"/>
          </a:ln>
        </p:spPr>
      </p:pic>
      <p:pic>
        <p:nvPicPr>
          <p:cNvPr id="276" name="Clean Water Program Priority Spirit Mark." descr="Clean Water Program Priority Spirit Mark."/>
          <p:cNvPicPr>
            <a:picLocks noChangeAspect="1"/>
          </p:cNvPicPr>
          <p:nvPr/>
        </p:nvPicPr>
        <p:blipFill>
          <a:blip r:embed="rId19" cstate="screen">
            <a:extLst>
              <a:ext uri="{28A0092B-C50C-407E-A947-70E740481C1C}">
                <a14:useLocalDpi xmlns:a14="http://schemas.microsoft.com/office/drawing/2010/main" val="0"/>
              </a:ext>
            </a:extLst>
          </a:blip>
          <a:stretch>
            <a:fillRect/>
          </a:stretch>
        </p:blipFill>
        <p:spPr>
          <a:xfrm>
            <a:off x="1420470" y="5651022"/>
            <a:ext cx="839641" cy="914401"/>
          </a:xfrm>
          <a:prstGeom prst="rect">
            <a:avLst/>
          </a:prstGeom>
          <a:ln w="12700">
            <a:miter lim="400000"/>
          </a:ln>
        </p:spPr>
      </p:pic>
      <p:pic>
        <p:nvPicPr>
          <p:cNvPr id="278" name="Climate Change Program Priority Spirit Mark." descr="Climate Change Program Priority Spirit Mark."/>
          <p:cNvPicPr>
            <a:picLocks noChangeAspect="1"/>
          </p:cNvPicPr>
          <p:nvPr/>
        </p:nvPicPr>
        <p:blipFill>
          <a:blip r:embed="rId20" cstate="screen">
            <a:extLst>
              <a:ext uri="{28A0092B-C50C-407E-A947-70E740481C1C}">
                <a14:useLocalDpi xmlns:a14="http://schemas.microsoft.com/office/drawing/2010/main" val="0"/>
              </a:ext>
            </a:extLst>
          </a:blip>
          <a:stretch>
            <a:fillRect/>
          </a:stretch>
        </p:blipFill>
        <p:spPr>
          <a:xfrm>
            <a:off x="2362180" y="5651022"/>
            <a:ext cx="945590" cy="914401"/>
          </a:xfrm>
          <a:prstGeom prst="rect">
            <a:avLst/>
          </a:prstGeom>
          <a:ln w="12700">
            <a:miter lim="400000"/>
          </a:ln>
        </p:spPr>
      </p:pic>
      <p:pic>
        <p:nvPicPr>
          <p:cNvPr id="280" name="Local Food Program Priority Spirit Mark." descr="Local Food Program Priority Spirit Mark."/>
          <p:cNvPicPr>
            <a:picLocks noChangeAspect="1"/>
          </p:cNvPicPr>
          <p:nvPr/>
        </p:nvPicPr>
        <p:blipFill>
          <a:blip r:embed="rId21" cstate="screen">
            <a:extLst>
              <a:ext uri="{28A0092B-C50C-407E-A947-70E740481C1C}">
                <a14:useLocalDpi xmlns:a14="http://schemas.microsoft.com/office/drawing/2010/main" val="0"/>
              </a:ext>
            </a:extLst>
          </a:blip>
          <a:stretch>
            <a:fillRect/>
          </a:stretch>
        </p:blipFill>
        <p:spPr>
          <a:xfrm>
            <a:off x="3409838" y="5651022"/>
            <a:ext cx="804271" cy="914401"/>
          </a:xfrm>
          <a:prstGeom prst="rect">
            <a:avLst/>
          </a:prstGeom>
          <a:ln w="12700">
            <a:miter lim="400000"/>
          </a:ln>
        </p:spPr>
      </p:pic>
      <p:pic>
        <p:nvPicPr>
          <p:cNvPr id="292" name="Wildfire Preparedness Program Priority Spirit Mark." descr="Wildfire Preparedness Program Priority Spirit Mark."/>
          <p:cNvPicPr>
            <a:picLocks noChangeAspect="1"/>
          </p:cNvPicPr>
          <p:nvPr/>
        </p:nvPicPr>
        <p:blipFill>
          <a:blip r:embed="rId22" cstate="screen">
            <a:extLst>
              <a:ext uri="{28A0092B-C50C-407E-A947-70E740481C1C}">
                <a14:useLocalDpi xmlns:a14="http://schemas.microsoft.com/office/drawing/2010/main" val="0"/>
              </a:ext>
            </a:extLst>
          </a:blip>
          <a:stretch>
            <a:fillRect/>
          </a:stretch>
        </p:blipFill>
        <p:spPr>
          <a:xfrm>
            <a:off x="4316177" y="5651022"/>
            <a:ext cx="1029591" cy="914401"/>
          </a:xfrm>
          <a:prstGeom prst="rect">
            <a:avLst/>
          </a:prstGeom>
          <a:ln w="12700">
            <a:miter lim="400000"/>
          </a:ln>
        </p:spPr>
      </p:pic>
      <p:pic>
        <p:nvPicPr>
          <p:cNvPr id="286" name="Pollinators Program Priority Spirit Mark." descr="Pollinators Program Priority Spirit Mark."/>
          <p:cNvPicPr>
            <a:picLocks noChangeAspect="1"/>
          </p:cNvPicPr>
          <p:nvPr/>
        </p:nvPicPr>
        <p:blipFill>
          <a:blip r:embed="rId23" cstate="screen">
            <a:extLst>
              <a:ext uri="{28A0092B-C50C-407E-A947-70E740481C1C}">
                <a14:useLocalDpi xmlns:a14="http://schemas.microsoft.com/office/drawing/2010/main" val="0"/>
              </a:ext>
            </a:extLst>
          </a:blip>
          <a:stretch>
            <a:fillRect/>
          </a:stretch>
        </p:blipFill>
        <p:spPr>
          <a:xfrm>
            <a:off x="5447836" y="5651022"/>
            <a:ext cx="840491" cy="914401"/>
          </a:xfrm>
          <a:prstGeom prst="rect">
            <a:avLst/>
          </a:prstGeom>
          <a:ln w="12700">
            <a:miter lim="400000"/>
          </a:ln>
        </p:spPr>
      </p:pic>
      <p:pic>
        <p:nvPicPr>
          <p:cNvPr id="285" name="Plant Biodiversity Program Priority Spirit Mark." descr="Plant Biodiversity Program Priority Spirit Mark."/>
          <p:cNvPicPr>
            <a:picLocks noChangeAspect="1"/>
          </p:cNvPicPr>
          <p:nvPr/>
        </p:nvPicPr>
        <p:blipFill>
          <a:blip r:embed="rId24" cstate="screen">
            <a:extLst>
              <a:ext uri="{28A0092B-C50C-407E-A947-70E740481C1C}">
                <a14:useLocalDpi xmlns:a14="http://schemas.microsoft.com/office/drawing/2010/main" val="0"/>
              </a:ext>
            </a:extLst>
          </a:blip>
          <a:stretch>
            <a:fillRect/>
          </a:stretch>
        </p:blipFill>
        <p:spPr>
          <a:xfrm>
            <a:off x="6390395" y="5651022"/>
            <a:ext cx="1028171" cy="914401"/>
          </a:xfrm>
          <a:prstGeom prst="rect">
            <a:avLst/>
          </a:prstGeom>
          <a:ln w="12700">
            <a:miter lim="400000"/>
          </a:ln>
        </p:spPr>
      </p:pic>
      <p:pic>
        <p:nvPicPr>
          <p:cNvPr id="290" name="Water Conservation Program Priority Spirit Mark." descr="Water Conservation Program Priority Spirit Mark."/>
          <p:cNvPicPr>
            <a:picLocks noChangeAspect="1"/>
          </p:cNvPicPr>
          <p:nvPr/>
        </p:nvPicPr>
        <p:blipFill>
          <a:blip r:embed="rId25" cstate="screen">
            <a:extLst>
              <a:ext uri="{28A0092B-C50C-407E-A947-70E740481C1C}">
                <a14:useLocalDpi xmlns:a14="http://schemas.microsoft.com/office/drawing/2010/main" val="0"/>
              </a:ext>
            </a:extLst>
          </a:blip>
          <a:stretch>
            <a:fillRect/>
          </a:stretch>
        </p:blipFill>
        <p:spPr>
          <a:xfrm>
            <a:off x="7520634" y="5651022"/>
            <a:ext cx="1028171" cy="914401"/>
          </a:xfrm>
          <a:prstGeom prst="rect">
            <a:avLst/>
          </a:prstGeom>
          <a:ln w="12700">
            <a:miter lim="400000"/>
          </a:ln>
        </p:spPr>
      </p:pic>
      <p:pic>
        <p:nvPicPr>
          <p:cNvPr id="288" name="Soil Health Program Priority Spirit Mark." descr="Soil Health Program Priority Spirit Mark."/>
          <p:cNvPicPr>
            <a:picLocks noChangeAspect="1"/>
          </p:cNvPicPr>
          <p:nvPr/>
        </p:nvPicPr>
        <p:blipFill>
          <a:blip r:embed="rId26" cstate="screen">
            <a:extLst>
              <a:ext uri="{28A0092B-C50C-407E-A947-70E740481C1C}">
                <a14:useLocalDpi xmlns:a14="http://schemas.microsoft.com/office/drawing/2010/main" val="0"/>
              </a:ext>
            </a:extLst>
          </a:blip>
          <a:stretch>
            <a:fillRect/>
          </a:stretch>
        </p:blipFill>
        <p:spPr>
          <a:xfrm>
            <a:off x="8650873" y="5651022"/>
            <a:ext cx="840491" cy="914401"/>
          </a:xfrm>
          <a:prstGeom prst="rect">
            <a:avLst/>
          </a:prstGeom>
          <a:ln w="12700">
            <a:miter lim="400000"/>
          </a:ln>
        </p:spPr>
      </p:pic>
      <p:pic>
        <p:nvPicPr>
          <p:cNvPr id="282" name="Nearby Nature Program Priority Spirit Mark." descr="Nearby Nature Program Priority Spirit Mark."/>
          <p:cNvPicPr>
            <a:picLocks noChangeAspect="1"/>
          </p:cNvPicPr>
          <p:nvPr/>
        </p:nvPicPr>
        <p:blipFill>
          <a:blip r:embed="rId27" cstate="screen">
            <a:extLst>
              <a:ext uri="{28A0092B-C50C-407E-A947-70E740481C1C}">
                <a14:useLocalDpi xmlns:a14="http://schemas.microsoft.com/office/drawing/2010/main" val="0"/>
              </a:ext>
            </a:extLst>
          </a:blip>
          <a:stretch>
            <a:fillRect/>
          </a:stretch>
        </p:blipFill>
        <p:spPr>
          <a:xfrm>
            <a:off x="9593434" y="5651022"/>
            <a:ext cx="927061" cy="914401"/>
          </a:xfrm>
          <a:prstGeom prst="rect">
            <a:avLst/>
          </a:prstGeom>
          <a:ln w="12700">
            <a:miter lim="400000"/>
          </a:ln>
        </p:spPr>
      </p:pic>
      <p:sp>
        <p:nvSpPr>
          <p:cNvPr id="296" name="Line">
            <a:extLst>
              <a:ext uri="{C183D7F6-B498-43B3-948B-1728B52AA6E4}">
                <adec:decorative xmlns:adec="http://schemas.microsoft.com/office/drawing/2017/decorative" val="1"/>
              </a:ext>
            </a:extLst>
          </p:cNvPr>
          <p:cNvSpPr/>
          <p:nvPr/>
        </p:nvSpPr>
        <p:spPr>
          <a:xfrm>
            <a:off x="939568" y="1171536"/>
            <a:ext cx="634684" cy="1"/>
          </a:xfrm>
          <a:prstGeom prst="line">
            <a:avLst/>
          </a:prstGeom>
          <a:ln w="38100">
            <a:solidFill>
              <a:schemeClr val="accent1"/>
            </a:solidFill>
            <a:miter/>
          </a:ln>
        </p:spPr>
        <p:txBody>
          <a:bodyPr lIns="45719" rIns="45719"/>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 name="image7.png">
            <a:extLs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1"/>
            <a:ext cx="12192001" cy="6858001"/>
          </a:xfrm>
          <a:prstGeom prst="rect">
            <a:avLst/>
          </a:prstGeom>
          <a:ln w="12700">
            <a:miter lim="400000"/>
          </a:ln>
        </p:spPr>
      </p:pic>
      <p:pic>
        <p:nvPicPr>
          <p:cNvPr id="300" name="Crimson stripes -Square.png">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45786" y="1372074"/>
            <a:ext cx="2169180" cy="2096926"/>
          </a:xfrm>
          <a:prstGeom prst="rect">
            <a:avLst/>
          </a:prstGeom>
          <a:ln w="12700">
            <a:miter lim="400000"/>
          </a:ln>
        </p:spPr>
      </p:pic>
      <p:pic>
        <p:nvPicPr>
          <p:cNvPr id="301" name="Gray stripes -rectangle.png">
            <a:extLs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217023" y="1370369"/>
            <a:ext cx="3936047" cy="2100336"/>
          </a:xfrm>
          <a:prstGeom prst="rect">
            <a:avLst/>
          </a:prstGeom>
          <a:ln w="12700">
            <a:miter lim="400000"/>
          </a:ln>
        </p:spPr>
      </p:pic>
      <p:pic>
        <p:nvPicPr>
          <p:cNvPr id="302" name="Crimson stripes -rectangle.png">
            <a:extLs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217023" y="3704861"/>
            <a:ext cx="3936047" cy="2100336"/>
          </a:xfrm>
          <a:prstGeom prst="rect">
            <a:avLst/>
          </a:prstGeom>
          <a:ln w="12700">
            <a:miter lim="400000"/>
          </a:ln>
        </p:spPr>
      </p:pic>
      <p:sp>
        <p:nvSpPr>
          <p:cNvPr id="303" name="Graphics for customizations:"/>
          <p:cNvSpPr txBox="1">
            <a:spLocks noGrp="1"/>
          </p:cNvSpPr>
          <p:nvPr>
            <p:ph type="title" idx="4294967295"/>
          </p:nvPr>
        </p:nvSpPr>
        <p:spPr>
          <a:xfrm>
            <a:off x="838200" y="161925"/>
            <a:ext cx="10515600" cy="1325563"/>
          </a:xfrm>
          <a:prstGeom prst="rect">
            <a:avLst/>
          </a:prstGeom>
        </p:spPr>
        <p:txBody>
          <a:bodyPr/>
          <a:lstStyle>
            <a:lvl1pPr>
              <a:defRPr sz="4800"/>
            </a:lvl1pPr>
          </a:lstStyle>
          <a:p>
            <a:r>
              <a:rPr dirty="0"/>
              <a:t>Graphics for customizations:</a:t>
            </a:r>
          </a:p>
        </p:txBody>
      </p:sp>
      <p:sp>
        <p:nvSpPr>
          <p:cNvPr id="304" name="Line">
            <a:extLst>
              <a:ext uri="{C183D7F6-B498-43B3-948B-1728B52AA6E4}">
                <adec:decorative xmlns:adec="http://schemas.microsoft.com/office/drawing/2017/decorative" val="1"/>
              </a:ext>
            </a:extLst>
          </p:cNvPr>
          <p:cNvSpPr/>
          <p:nvPr/>
        </p:nvSpPr>
        <p:spPr>
          <a:xfrm>
            <a:off x="939568" y="1171536"/>
            <a:ext cx="634684" cy="1"/>
          </a:xfrm>
          <a:prstGeom prst="line">
            <a:avLst/>
          </a:prstGeom>
          <a:ln w="38100">
            <a:solidFill>
              <a:schemeClr val="accent1"/>
            </a:solidFill>
            <a:miter/>
          </a:ln>
        </p:spPr>
        <p:txBody>
          <a:bodyPr lIns="45719" rIns="45719"/>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05" name="Rectangle 14">
            <a:extLst>
              <a:ext uri="{C183D7F6-B498-43B3-948B-1728B52AA6E4}">
                <adec:decorative xmlns:adec="http://schemas.microsoft.com/office/drawing/2017/decorative" val="1"/>
              </a:ext>
            </a:extLst>
          </p:cNvPr>
          <p:cNvSpPr/>
          <p:nvPr/>
        </p:nvSpPr>
        <p:spPr>
          <a:xfrm>
            <a:off x="7661478" y="1376903"/>
            <a:ext cx="3923347" cy="2087268"/>
          </a:xfrm>
          <a:prstGeom prst="rect">
            <a:avLst/>
          </a:prstGeom>
          <a:solidFill>
            <a:schemeClr val="accent2">
              <a:lumOff val="-8627"/>
            </a:schemeClr>
          </a:solidFill>
          <a:ln w="12700">
            <a:solidFill>
              <a:srgbClr val="930D28"/>
            </a:solidFill>
            <a:miter/>
          </a:ln>
        </p:spPr>
        <p:txBody>
          <a:bodyPr lIns="45719" rIns="45719" anchor="ctr"/>
          <a:lstStyle/>
          <a:p>
            <a:pPr marL="0" marR="0" lvl="0" indent="0" algn="l" defTabSz="457200" rtl="0" eaLnBrk="1" fontAlgn="auto" latinLnBrk="0" hangingPunct="0">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latin typeface="Arial"/>
              <a:cs typeface="Arial"/>
              <a:sym typeface="Arial"/>
            </a:endParaRPr>
          </a:p>
        </p:txBody>
      </p:sp>
      <p:sp>
        <p:nvSpPr>
          <p:cNvPr id="306" name="Rectangle 14">
            <a:extLst>
              <a:ext uri="{C183D7F6-B498-43B3-948B-1728B52AA6E4}">
                <adec:decorative xmlns:adec="http://schemas.microsoft.com/office/drawing/2017/decorative" val="1"/>
              </a:ext>
            </a:extLst>
          </p:cNvPr>
          <p:cNvSpPr/>
          <p:nvPr/>
        </p:nvSpPr>
        <p:spPr>
          <a:xfrm>
            <a:off x="7656193" y="3706566"/>
            <a:ext cx="3933916" cy="2096926"/>
          </a:xfrm>
          <a:prstGeom prst="rect">
            <a:avLst/>
          </a:prstGeom>
          <a:solidFill>
            <a:srgbClr val="A7A7A7"/>
          </a:solidFill>
          <a:ln w="12700">
            <a:miter lim="400000"/>
          </a:ln>
        </p:spPr>
        <p:txBody>
          <a:bodyPr lIns="45719" rIns="45719" anchor="ctr"/>
          <a:lstStyle/>
          <a:p>
            <a:pPr marL="0" marR="0" lvl="0" indent="0" algn="ctr" defTabSz="457200" rtl="0" eaLnBrk="1" fontAlgn="auto" latinLnBrk="0" hangingPunct="0">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latin typeface="Arial"/>
              <a:cs typeface="Arial"/>
              <a:sym typeface="Arial"/>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63FB0F-B97B-60A0-C43E-AFA9FC553B56}"/>
              </a:ext>
            </a:extLst>
          </p:cNvPr>
          <p:cNvSpPr txBox="1">
            <a:spLocks noGrp="1"/>
          </p:cNvSpPr>
          <p:nvPr>
            <p:ph type="title" idx="4294967295"/>
          </p:nvPr>
        </p:nvSpPr>
        <p:spPr>
          <a:xfrm>
            <a:off x="470554" y="175859"/>
            <a:ext cx="8078771"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highlight>
                  <a:srgbClr val="F3F3F3"/>
                </a:highlight>
                <a:uLnTx/>
                <a:uFillTx/>
                <a:latin typeface="+mn-lt"/>
                <a:ea typeface="+mn-ea"/>
                <a:cs typeface="+mn-cs"/>
              </a:rPr>
              <a:t>Reduce the file size of your PowerPoint presentations</a:t>
            </a:r>
            <a:endParaRPr kumimoji="0" lang="en-US"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3" name="Content Placeholder 2">
            <a:extLst>
              <a:ext uri="{FF2B5EF4-FFF2-40B4-BE49-F238E27FC236}">
                <a16:creationId xmlns:a16="http://schemas.microsoft.com/office/drawing/2014/main" id="{AE51910F-BCA4-AB42-9878-D73E0EDF5360}"/>
              </a:ext>
            </a:extLst>
          </p:cNvPr>
          <p:cNvSpPr>
            <a:spLocks noGrp="1"/>
          </p:cNvSpPr>
          <p:nvPr>
            <p:ph idx="1"/>
          </p:nvPr>
        </p:nvSpPr>
        <p:spPr>
          <a:xfrm>
            <a:off x="470554" y="708264"/>
            <a:ext cx="10515600" cy="5789211"/>
          </a:xfrm>
        </p:spPr>
        <p:txBody>
          <a:bodyPr>
            <a:normAutofit lnSpcReduction="10000"/>
          </a:bodyPr>
          <a:lstStyle/>
          <a:p>
            <a:pPr marL="0" indent="0" algn="l">
              <a:buNone/>
            </a:pPr>
            <a:r>
              <a:rPr lang="en-US" sz="1400" i="0" u="sng" dirty="0">
                <a:effectLst/>
                <a:highlight>
                  <a:srgbClr val="F3F3F3"/>
                </a:highlight>
              </a:rPr>
              <a:t>To reduce the file size of your PowerPoint presentations, you can follow these tips:</a:t>
            </a:r>
          </a:p>
          <a:p>
            <a:pPr algn="l">
              <a:buFont typeface="+mj-lt"/>
              <a:buAutoNum type="arabicPeriod"/>
            </a:pPr>
            <a:r>
              <a:rPr lang="en-US" sz="1400" b="1" i="0" dirty="0">
                <a:effectLst/>
                <a:highlight>
                  <a:srgbClr val="F3F3F3"/>
                </a:highlight>
              </a:rPr>
              <a:t>Compress Pictures</a:t>
            </a:r>
            <a:r>
              <a:rPr lang="en-US" sz="1400" b="0" i="0" dirty="0">
                <a:effectLst/>
                <a:highlight>
                  <a:srgbClr val="F3F3F3"/>
                </a:highlight>
              </a:rPr>
              <a:t>:</a:t>
            </a:r>
          </a:p>
          <a:p>
            <a:pPr marL="742950" lvl="1" indent="-285750" algn="l">
              <a:buFont typeface="+mj-lt"/>
              <a:buAutoNum type="arabicPeriod"/>
            </a:pPr>
            <a:r>
              <a:rPr lang="en-US" sz="1400" b="0" i="0" dirty="0">
                <a:effectLst/>
                <a:highlight>
                  <a:srgbClr val="F3F3F3"/>
                </a:highlight>
              </a:rPr>
              <a:t>Select a picture in your presentation.</a:t>
            </a:r>
          </a:p>
          <a:p>
            <a:pPr marL="742950" lvl="1" indent="-285750" algn="l">
              <a:buFont typeface="+mj-lt"/>
              <a:buAutoNum type="arabicPeriod"/>
            </a:pPr>
            <a:r>
              <a:rPr lang="en-US" sz="1400" b="0" i="0" dirty="0">
                <a:effectLst/>
                <a:highlight>
                  <a:srgbClr val="F3F3F3"/>
                </a:highlight>
              </a:rPr>
              <a:t>Go to the </a:t>
            </a:r>
            <a:r>
              <a:rPr lang="en-US" sz="1400" b="1" i="0" dirty="0">
                <a:effectLst/>
                <a:highlight>
                  <a:srgbClr val="F3F3F3"/>
                </a:highlight>
              </a:rPr>
              <a:t>Picture Format</a:t>
            </a:r>
            <a:r>
              <a:rPr lang="en-US" sz="1400" b="0" i="0" dirty="0">
                <a:effectLst/>
                <a:highlight>
                  <a:srgbClr val="F3F3F3"/>
                </a:highlight>
              </a:rPr>
              <a:t> tab.</a:t>
            </a:r>
          </a:p>
          <a:p>
            <a:pPr marL="742950" lvl="1" indent="-285750" algn="l">
              <a:buFont typeface="+mj-lt"/>
              <a:buAutoNum type="arabicPeriod"/>
            </a:pPr>
            <a:r>
              <a:rPr lang="en-US" sz="1400" b="0" i="0" dirty="0">
                <a:effectLst/>
                <a:highlight>
                  <a:srgbClr val="F3F3F3"/>
                </a:highlight>
              </a:rPr>
              <a:t>In the </a:t>
            </a:r>
            <a:r>
              <a:rPr lang="en-US" sz="1400" b="1" i="0" dirty="0">
                <a:effectLst/>
                <a:highlight>
                  <a:srgbClr val="F3F3F3"/>
                </a:highlight>
              </a:rPr>
              <a:t>Adjust</a:t>
            </a:r>
            <a:r>
              <a:rPr lang="en-US" sz="1400" b="0" i="0" dirty="0">
                <a:effectLst/>
                <a:highlight>
                  <a:srgbClr val="F3F3F3"/>
                </a:highlight>
              </a:rPr>
              <a:t> group, choose </a:t>
            </a:r>
            <a:r>
              <a:rPr lang="en-US" sz="1400" b="1" i="0" dirty="0">
                <a:effectLst/>
                <a:highlight>
                  <a:srgbClr val="F3F3F3"/>
                </a:highlight>
              </a:rPr>
              <a:t>Compress Pictures</a:t>
            </a:r>
            <a:r>
              <a:rPr lang="en-US" sz="1400" b="0" i="0" dirty="0">
                <a:effectLst/>
                <a:highlight>
                  <a:srgbClr val="F3F3F3"/>
                </a:highlight>
              </a:rPr>
              <a:t>.</a:t>
            </a:r>
          </a:p>
          <a:p>
            <a:pPr marL="742950" lvl="1" indent="-285750" algn="l">
              <a:buFont typeface="+mj-lt"/>
              <a:buAutoNum type="arabicPeriod"/>
            </a:pPr>
            <a:r>
              <a:rPr lang="en-US" sz="1400" b="0" i="0" dirty="0">
                <a:effectLst/>
                <a:highlight>
                  <a:srgbClr val="F3F3F3"/>
                </a:highlight>
              </a:rPr>
              <a:t>Under </a:t>
            </a:r>
            <a:r>
              <a:rPr lang="en-US" sz="1400" b="1" i="0" dirty="0">
                <a:effectLst/>
                <a:highlight>
                  <a:srgbClr val="F3F3F3"/>
                </a:highlight>
              </a:rPr>
              <a:t>Compression options</a:t>
            </a:r>
            <a:r>
              <a:rPr lang="en-US" sz="1400" b="0" i="0" dirty="0">
                <a:effectLst/>
                <a:highlight>
                  <a:srgbClr val="F3F3F3"/>
                </a:highlight>
              </a:rPr>
              <a:t>, consider:</a:t>
            </a:r>
          </a:p>
          <a:p>
            <a:pPr marL="1143000" lvl="2" indent="-228600" algn="l">
              <a:buFont typeface="+mj-lt"/>
              <a:buAutoNum type="arabicPeriod"/>
            </a:pPr>
            <a:r>
              <a:rPr lang="en-US" sz="1400" b="0" i="0" dirty="0">
                <a:effectLst/>
                <a:highlight>
                  <a:srgbClr val="F3F3F3"/>
                </a:highlight>
              </a:rPr>
              <a:t>Deselecting </a:t>
            </a:r>
            <a:r>
              <a:rPr lang="en-US" sz="1400" b="1" i="0" dirty="0">
                <a:effectLst/>
                <a:highlight>
                  <a:srgbClr val="F3F3F3"/>
                </a:highlight>
              </a:rPr>
              <a:t>Apply only to this picture</a:t>
            </a:r>
            <a:r>
              <a:rPr lang="en-US" sz="1400" b="0" i="0" dirty="0">
                <a:effectLst/>
                <a:highlight>
                  <a:srgbClr val="F3F3F3"/>
                </a:highlight>
              </a:rPr>
              <a:t> to apply changes to all pictures in the document.</a:t>
            </a:r>
          </a:p>
          <a:p>
            <a:pPr marL="1143000" lvl="2" indent="-228600" algn="l">
              <a:buFont typeface="+mj-lt"/>
              <a:buAutoNum type="arabicPeriod"/>
            </a:pPr>
            <a:r>
              <a:rPr lang="en-US" sz="1400" b="0" i="0" dirty="0">
                <a:effectLst/>
                <a:highlight>
                  <a:srgbClr val="F3F3F3"/>
                </a:highlight>
              </a:rPr>
              <a:t>Selecting </a:t>
            </a:r>
            <a:r>
              <a:rPr lang="en-US" sz="1400" b="1" i="0" dirty="0">
                <a:effectLst/>
                <a:highlight>
                  <a:srgbClr val="F3F3F3"/>
                </a:highlight>
              </a:rPr>
              <a:t>Delete cropped areas of pictures</a:t>
            </a:r>
            <a:r>
              <a:rPr lang="en-US" sz="1400" b="0" i="0" dirty="0">
                <a:effectLst/>
                <a:highlight>
                  <a:srgbClr val="F3F3F3"/>
                </a:highlight>
              </a:rPr>
              <a:t> (note that this is irreversible).</a:t>
            </a:r>
          </a:p>
          <a:p>
            <a:pPr marL="1143000" lvl="2" indent="-228600" algn="l">
              <a:buFont typeface="+mj-lt"/>
              <a:buAutoNum type="arabicPeriod"/>
            </a:pPr>
            <a:r>
              <a:rPr lang="en-US" sz="1400" b="0" i="0" dirty="0">
                <a:effectLst/>
                <a:highlight>
                  <a:srgbClr val="F3F3F3"/>
                </a:highlight>
              </a:rPr>
              <a:t>Choosing </a:t>
            </a:r>
            <a:r>
              <a:rPr lang="en-US" sz="1400" b="1" i="0" dirty="0">
                <a:effectLst/>
                <a:highlight>
                  <a:srgbClr val="F3F3F3"/>
                </a:highlight>
              </a:rPr>
              <a:t>Use default resolution</a:t>
            </a:r>
            <a:r>
              <a:rPr lang="en-US" sz="1400" b="0" i="0" dirty="0">
                <a:effectLst/>
                <a:highlight>
                  <a:srgbClr val="F3F3F3"/>
                </a:highlight>
              </a:rPr>
              <a:t>.</a:t>
            </a:r>
          </a:p>
          <a:p>
            <a:pPr algn="l">
              <a:buFont typeface="+mj-lt"/>
              <a:buAutoNum type="arabicPeriod"/>
            </a:pPr>
            <a:r>
              <a:rPr lang="en-US" sz="1400" b="1" i="0" dirty="0">
                <a:effectLst/>
                <a:highlight>
                  <a:srgbClr val="F3F3F3"/>
                </a:highlight>
              </a:rPr>
              <a:t>Delete Image Editing Data and Lower Default Resolution</a:t>
            </a:r>
            <a:r>
              <a:rPr lang="en-US" sz="1400" b="0" i="0" dirty="0">
                <a:effectLst/>
                <a:highlight>
                  <a:srgbClr val="F3F3F3"/>
                </a:highlight>
              </a:rPr>
              <a:t>:</a:t>
            </a:r>
          </a:p>
          <a:p>
            <a:pPr marL="742950" lvl="1" indent="-285750" algn="l">
              <a:buFont typeface="+mj-lt"/>
              <a:buAutoNum type="arabicPeriod"/>
            </a:pPr>
            <a:r>
              <a:rPr lang="en-US" sz="1400" b="0" i="0" dirty="0">
                <a:effectLst/>
                <a:highlight>
                  <a:srgbClr val="F3F3F3"/>
                </a:highlight>
              </a:rPr>
              <a:t>Go to </a:t>
            </a:r>
            <a:r>
              <a:rPr lang="en-US" sz="1400" b="1" i="0" dirty="0">
                <a:effectLst/>
                <a:highlight>
                  <a:srgbClr val="F3F3F3"/>
                </a:highlight>
              </a:rPr>
              <a:t>File &gt; Options &gt; Advanced</a:t>
            </a:r>
            <a:r>
              <a:rPr lang="en-US" sz="1400" b="0" i="0" dirty="0">
                <a:effectLst/>
                <a:highlight>
                  <a:srgbClr val="F3F3F3"/>
                </a:highlight>
              </a:rPr>
              <a:t>.</a:t>
            </a:r>
          </a:p>
          <a:p>
            <a:pPr marL="742950" lvl="1" indent="-285750" algn="l">
              <a:buFont typeface="+mj-lt"/>
              <a:buAutoNum type="arabicPeriod"/>
            </a:pPr>
            <a:r>
              <a:rPr lang="en-US" sz="1400" b="0" i="0" dirty="0">
                <a:effectLst/>
                <a:highlight>
                  <a:srgbClr val="F3F3F3"/>
                </a:highlight>
              </a:rPr>
              <a:t>Under </a:t>
            </a:r>
            <a:r>
              <a:rPr lang="en-US" sz="1400" b="1" i="0" dirty="0">
                <a:effectLst/>
                <a:highlight>
                  <a:srgbClr val="F3F3F3"/>
                </a:highlight>
              </a:rPr>
              <a:t>Image Size and Quality</a:t>
            </a:r>
            <a:r>
              <a:rPr lang="en-US" sz="1400" b="0" i="0" dirty="0">
                <a:effectLst/>
                <a:highlight>
                  <a:srgbClr val="F3F3F3"/>
                </a:highlight>
              </a:rPr>
              <a:t>, do the following:</a:t>
            </a:r>
          </a:p>
          <a:p>
            <a:pPr marL="1143000" lvl="2" indent="-228600" algn="l">
              <a:buFont typeface="+mj-lt"/>
              <a:buAutoNum type="arabicPeriod"/>
            </a:pPr>
            <a:r>
              <a:rPr lang="en-US" sz="1400" b="0" i="0" dirty="0">
                <a:effectLst/>
                <a:highlight>
                  <a:srgbClr val="F3F3F3"/>
                </a:highlight>
              </a:rPr>
              <a:t>Select </a:t>
            </a:r>
            <a:r>
              <a:rPr lang="en-US" sz="1400" b="1" i="0" dirty="0">
                <a:effectLst/>
                <a:highlight>
                  <a:srgbClr val="F3F3F3"/>
                </a:highlight>
              </a:rPr>
              <a:t>Discard editing data</a:t>
            </a:r>
            <a:r>
              <a:rPr lang="en-US" sz="1400" b="0" i="0" dirty="0">
                <a:effectLst/>
                <a:highlight>
                  <a:srgbClr val="F3F3F3"/>
                </a:highlight>
              </a:rPr>
              <a:t> (irreversible but reduces file size).</a:t>
            </a:r>
          </a:p>
          <a:p>
            <a:pPr marL="1143000" lvl="2" indent="-228600" algn="l">
              <a:buFont typeface="+mj-lt"/>
              <a:buAutoNum type="arabicPeriod"/>
            </a:pPr>
            <a:r>
              <a:rPr lang="en-US" sz="1400" b="0" i="0" dirty="0">
                <a:effectLst/>
                <a:highlight>
                  <a:srgbClr val="F3F3F3"/>
                </a:highlight>
              </a:rPr>
              <a:t>Ensure </a:t>
            </a:r>
            <a:r>
              <a:rPr lang="en-US" sz="1400" b="1" i="0" dirty="0">
                <a:effectLst/>
                <a:highlight>
                  <a:srgbClr val="F3F3F3"/>
                </a:highlight>
              </a:rPr>
              <a:t>Do not compress images in file</a:t>
            </a:r>
            <a:r>
              <a:rPr lang="en-US" sz="1400" b="0" i="0" dirty="0">
                <a:effectLst/>
                <a:highlight>
                  <a:srgbClr val="F3F3F3"/>
                </a:highlight>
              </a:rPr>
              <a:t> is not selected.</a:t>
            </a:r>
          </a:p>
          <a:p>
            <a:pPr marL="1143000" lvl="2" indent="-228600" algn="l">
              <a:buFont typeface="+mj-lt"/>
              <a:buAutoNum type="arabicPeriod"/>
            </a:pPr>
            <a:r>
              <a:rPr lang="en-US" sz="1400" b="0" i="0" dirty="0">
                <a:effectLst/>
                <a:highlight>
                  <a:srgbClr val="F3F3F3"/>
                </a:highlight>
              </a:rPr>
              <a:t>Choose a </a:t>
            </a:r>
            <a:r>
              <a:rPr lang="en-US" sz="1400" b="1" i="0" dirty="0">
                <a:effectLst/>
                <a:highlight>
                  <a:srgbClr val="F3F3F3"/>
                </a:highlight>
              </a:rPr>
              <a:t>default resolution</a:t>
            </a:r>
            <a:r>
              <a:rPr lang="en-US" sz="1400" b="0" i="0" dirty="0">
                <a:effectLst/>
                <a:highlight>
                  <a:srgbClr val="F3F3F3"/>
                </a:highlight>
              </a:rPr>
              <a:t> of 150ppi or lower.</a:t>
            </a:r>
          </a:p>
          <a:p>
            <a:pPr algn="l">
              <a:buFont typeface="+mj-lt"/>
              <a:buAutoNum type="arabicPeriod"/>
            </a:pPr>
            <a:r>
              <a:rPr lang="en-US" sz="1400" b="1" i="0" dirty="0">
                <a:effectLst/>
                <a:highlight>
                  <a:srgbClr val="F3F3F3"/>
                </a:highlight>
              </a:rPr>
              <a:t>Reduce the Character Set of Embedded Fonts</a:t>
            </a:r>
            <a:r>
              <a:rPr lang="en-US" sz="1400" b="0" i="0" dirty="0">
                <a:effectLst/>
                <a:highlight>
                  <a:srgbClr val="F3F3F3"/>
                </a:highlight>
              </a:rPr>
              <a:t>:</a:t>
            </a:r>
          </a:p>
          <a:p>
            <a:pPr marL="742950" lvl="1" indent="-285750" algn="l">
              <a:buFont typeface="+mj-lt"/>
              <a:buAutoNum type="arabicPeriod"/>
            </a:pPr>
            <a:r>
              <a:rPr lang="en-US" sz="1400" b="0" i="0" dirty="0">
                <a:effectLst/>
                <a:highlight>
                  <a:srgbClr val="F3F3F3"/>
                </a:highlight>
              </a:rPr>
              <a:t>To make your presentation more shareable with others who lack the same fonts, embed only characters used in the presentation.</a:t>
            </a:r>
          </a:p>
          <a:p>
            <a:pPr marL="742950" lvl="1" indent="-285750" algn="l">
              <a:buFont typeface="+mj-lt"/>
              <a:buAutoNum type="arabicPeriod"/>
            </a:pPr>
            <a:r>
              <a:rPr lang="en-US" sz="1400" b="0" i="0" dirty="0">
                <a:effectLst/>
                <a:highlight>
                  <a:srgbClr val="F3F3F3"/>
                </a:highlight>
              </a:rPr>
              <a:t>Go to </a:t>
            </a:r>
            <a:r>
              <a:rPr lang="en-US" sz="1400" b="1" i="0" dirty="0">
                <a:effectLst/>
                <a:highlight>
                  <a:srgbClr val="F3F3F3"/>
                </a:highlight>
              </a:rPr>
              <a:t>File &gt; Options &gt; Save</a:t>
            </a:r>
            <a:r>
              <a:rPr lang="en-US" sz="1400" b="0" i="0" dirty="0">
                <a:effectLst/>
                <a:highlight>
                  <a:srgbClr val="F3F3F3"/>
                </a:highlight>
              </a:rPr>
              <a:t>.</a:t>
            </a:r>
          </a:p>
          <a:p>
            <a:pPr marL="742950" lvl="1" indent="-285750" algn="l">
              <a:buFont typeface="+mj-lt"/>
              <a:buAutoNum type="arabicPeriod"/>
            </a:pPr>
            <a:r>
              <a:rPr lang="en-US" sz="1400" b="0" i="0" dirty="0">
                <a:effectLst/>
                <a:highlight>
                  <a:srgbClr val="F3F3F3"/>
                </a:highlight>
              </a:rPr>
              <a:t>Under </a:t>
            </a:r>
            <a:r>
              <a:rPr lang="en-US" sz="1400" b="1" i="0" dirty="0">
                <a:effectLst/>
                <a:highlight>
                  <a:srgbClr val="F3F3F3"/>
                </a:highlight>
              </a:rPr>
              <a:t>Preserve fidelity when sharing this presentation</a:t>
            </a:r>
            <a:r>
              <a:rPr lang="en-US" sz="1400" b="0" i="0" dirty="0">
                <a:effectLst/>
                <a:highlight>
                  <a:srgbClr val="F3F3F3"/>
                </a:highlight>
              </a:rPr>
              <a:t>, select </a:t>
            </a:r>
            <a:r>
              <a:rPr lang="en-US" sz="1400" b="1" i="0" dirty="0">
                <a:effectLst/>
                <a:highlight>
                  <a:srgbClr val="F3F3F3"/>
                </a:highlight>
              </a:rPr>
              <a:t>Embed fonts in the file</a:t>
            </a:r>
            <a:r>
              <a:rPr lang="en-US" sz="1400" b="0" i="0" dirty="0">
                <a:effectLst/>
                <a:highlight>
                  <a:srgbClr val="F3F3F3"/>
                </a:highlight>
              </a:rPr>
              <a:t>, and then </a:t>
            </a:r>
            <a:r>
              <a:rPr lang="en-US" sz="1400" b="1" i="0" dirty="0">
                <a:effectLst/>
                <a:highlight>
                  <a:srgbClr val="F3F3F3"/>
                </a:highlight>
              </a:rPr>
              <a:t>Embed only the characters used in the presentation</a:t>
            </a:r>
            <a:r>
              <a:rPr lang="en-US" sz="1400" b="0" i="0" dirty="0">
                <a:effectLst/>
                <a:highlight>
                  <a:srgbClr val="F3F3F3"/>
                </a:highlight>
              </a:rPr>
              <a:t>.</a:t>
            </a:r>
          </a:p>
          <a:p>
            <a:pPr marL="742950" lvl="1" indent="-285750" algn="l">
              <a:buFont typeface="+mj-lt"/>
              <a:buAutoNum type="arabicPeriod"/>
            </a:pPr>
            <a:endParaRPr lang="en-US" sz="1400" dirty="0">
              <a:highlight>
                <a:srgbClr val="F3F3F3"/>
              </a:highlight>
            </a:endParaRPr>
          </a:p>
          <a:p>
            <a:pPr marL="457200" lvl="1" indent="0">
              <a:buNone/>
            </a:pPr>
            <a:r>
              <a:rPr lang="en-US" sz="1800" b="1" dirty="0">
                <a:solidFill>
                  <a:schemeClr val="accent1"/>
                </a:solidFill>
                <a:highlight>
                  <a:srgbClr val="FFFF00"/>
                </a:highlight>
              </a:rPr>
              <a:t>Delete this resource slide when your document is finished.</a:t>
            </a:r>
          </a:p>
          <a:p>
            <a:pPr marL="457200" lvl="1" indent="0" algn="l">
              <a:buNone/>
            </a:pPr>
            <a:endParaRPr lang="en-US" sz="1400" b="0" i="0" dirty="0">
              <a:effectLst/>
              <a:highlight>
                <a:srgbClr val="F3F3F3"/>
              </a:highlight>
            </a:endParaRPr>
          </a:p>
          <a:p>
            <a:endParaRPr lang="en-US" sz="1400" dirty="0"/>
          </a:p>
        </p:txBody>
      </p:sp>
    </p:spTree>
    <p:extLst>
      <p:ext uri="{BB962C8B-B14F-4D97-AF65-F5344CB8AC3E}">
        <p14:creationId xmlns:p14="http://schemas.microsoft.com/office/powerpoint/2010/main" val="1699749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BC09C-5A90-FD2B-B1EF-D263970E72A9}"/>
              </a:ext>
            </a:extLst>
          </p:cNvPr>
          <p:cNvSpPr txBox="1">
            <a:spLocks noGrp="1"/>
          </p:cNvSpPr>
          <p:nvPr>
            <p:ph type="title" idx="4294967295"/>
          </p:nvPr>
        </p:nvSpPr>
        <p:spPr>
          <a:xfrm>
            <a:off x="952901" y="269507"/>
            <a:ext cx="8912994"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Step-by-Step Guide to Checking Accessibility in PowerPoint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E51910F-BCA4-AB42-9878-D73E0EDF5360}"/>
              </a:ext>
            </a:extLst>
          </p:cNvPr>
          <p:cNvSpPr>
            <a:spLocks noGrp="1"/>
          </p:cNvSpPr>
          <p:nvPr>
            <p:ph idx="1"/>
          </p:nvPr>
        </p:nvSpPr>
        <p:spPr>
          <a:xfrm>
            <a:off x="288435" y="742567"/>
            <a:ext cx="10997988" cy="5886784"/>
          </a:xfrm>
        </p:spPr>
        <p:txBody>
          <a:bodyPr>
            <a:noAutofit/>
          </a:bodyPr>
          <a:lstStyle/>
          <a:p>
            <a:pPr marL="342900" marR="0" lvl="0" indent="-342900">
              <a:lnSpc>
                <a:spcPct val="100000"/>
              </a:lnSpc>
              <a:spcBef>
                <a:spcPts val="0"/>
              </a:spcBef>
              <a:spcAft>
                <a:spcPts val="300"/>
              </a:spcAft>
              <a:buFont typeface="+mj-lt"/>
              <a:buAutoNum type="arabicPeriod"/>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Open Your Presentation</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a:t>
            </a:r>
          </a:p>
          <a:p>
            <a:pPr marL="742950" marR="0" lvl="1" indent="-285750">
              <a:lnSpc>
                <a:spcPct val="100000"/>
              </a:lnSpc>
              <a:spcBef>
                <a:spcPts val="0"/>
              </a:spcBef>
              <a:spcAft>
                <a:spcPts val="300"/>
              </a:spcAft>
              <a:buSzPts val="1000"/>
              <a:buFont typeface="Courier New" panose="02070309020205020404" pitchFamily="49" charset="0"/>
              <a:buChar char="o"/>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Launch PowerPoint and open the presentation you want to check.</a:t>
            </a:r>
          </a:p>
          <a:p>
            <a:pPr marL="342900" marR="0" lvl="0" indent="-342900">
              <a:lnSpc>
                <a:spcPct val="100000"/>
              </a:lnSpc>
              <a:spcBef>
                <a:spcPts val="0"/>
              </a:spcBef>
              <a:spcAft>
                <a:spcPts val="300"/>
              </a:spcAft>
              <a:buFont typeface="+mj-lt"/>
              <a:buAutoNum type="arabicPeriod"/>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Access the Review Tab</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a:t>
            </a:r>
          </a:p>
          <a:p>
            <a:pPr marL="742950" marR="0" lvl="1" indent="-285750">
              <a:lnSpc>
                <a:spcPct val="100000"/>
              </a:lnSpc>
              <a:spcBef>
                <a:spcPts val="0"/>
              </a:spcBef>
              <a:spcAft>
                <a:spcPts val="300"/>
              </a:spcAft>
              <a:buSzPts val="1000"/>
              <a:buFont typeface="Courier New" panose="02070309020205020404" pitchFamily="49" charset="0"/>
              <a:buChar char="o"/>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In the PowerPoint ribbon at the top of the window, click on the Review tab.</a:t>
            </a:r>
          </a:p>
          <a:p>
            <a:pPr marL="342900" marR="0" lvl="0" indent="-342900">
              <a:lnSpc>
                <a:spcPct val="100000"/>
              </a:lnSpc>
              <a:spcBef>
                <a:spcPts val="0"/>
              </a:spcBef>
              <a:spcAft>
                <a:spcPts val="300"/>
              </a:spcAft>
              <a:buFont typeface="+mj-lt"/>
              <a:buAutoNum type="arabicPeriod"/>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Start the Accessibility Checker</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a:t>
            </a:r>
          </a:p>
          <a:p>
            <a:pPr marL="742950" marR="0" lvl="1" indent="-285750">
              <a:lnSpc>
                <a:spcPct val="100000"/>
              </a:lnSpc>
              <a:spcBef>
                <a:spcPts val="0"/>
              </a:spcBef>
              <a:spcAft>
                <a:spcPts val="300"/>
              </a:spcAft>
              <a:buSzPts val="1000"/>
              <a:buFont typeface="Courier New" panose="02070309020205020404" pitchFamily="49" charset="0"/>
              <a:buChar char="o"/>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In the Review tab, look for the Check Accessibility button. It’s typically located in the Accessibility group.</a:t>
            </a:r>
          </a:p>
          <a:p>
            <a:pPr marL="342900" marR="0" lvl="0" indent="-342900">
              <a:lnSpc>
                <a:spcPct val="100000"/>
              </a:lnSpc>
              <a:spcBef>
                <a:spcPts val="0"/>
              </a:spcBef>
              <a:spcAft>
                <a:spcPts val="300"/>
              </a:spcAft>
              <a:buFont typeface="+mj-lt"/>
              <a:buAutoNum type="arabicPeriod"/>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View the Accessibility Checker Pane</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a:t>
            </a:r>
          </a:p>
          <a:p>
            <a:pPr marL="742950" marR="0" lvl="1" indent="-285750">
              <a:lnSpc>
                <a:spcPct val="100000"/>
              </a:lnSpc>
              <a:spcBef>
                <a:spcPts val="0"/>
              </a:spcBef>
              <a:spcAft>
                <a:spcPts val="300"/>
              </a:spcAft>
              <a:buSzPts val="1000"/>
              <a:buFont typeface="Courier New" panose="02070309020205020404" pitchFamily="49" charset="0"/>
              <a:buChar char="o"/>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Clicking Check Accessibility will open the Accessibility Checker pane on the right side of the PowerPoint window. This pane will list all issues found in the presentation.</a:t>
            </a:r>
          </a:p>
          <a:p>
            <a:pPr marL="342900" marR="0" lvl="0" indent="-342900">
              <a:lnSpc>
                <a:spcPct val="100000"/>
              </a:lnSpc>
              <a:spcBef>
                <a:spcPts val="0"/>
              </a:spcBef>
              <a:spcAft>
                <a:spcPts val="300"/>
              </a:spcAft>
              <a:buFont typeface="+mj-lt"/>
              <a:buAutoNum type="arabicPeriod"/>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Review Inspection Results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a:t>
            </a:r>
          </a:p>
          <a:p>
            <a:pPr marL="742950" marR="0" lvl="1" indent="-285750">
              <a:lnSpc>
                <a:spcPct val="100000"/>
              </a:lnSpc>
              <a:spcBef>
                <a:spcPts val="0"/>
              </a:spcBef>
              <a:spcAft>
                <a:spcPts val="300"/>
              </a:spcAft>
              <a:buSzPts val="1000"/>
              <a:buFont typeface="Courier New" panose="02070309020205020404" pitchFamily="49" charset="0"/>
              <a:buChar char="o"/>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The Accessibility Checker will categorize issues into three sections:</a:t>
            </a:r>
          </a:p>
          <a:p>
            <a:pPr marL="1143000" marR="0" lvl="2" indent="-228600">
              <a:lnSpc>
                <a:spcPct val="100000"/>
              </a:lnSpc>
              <a:spcBef>
                <a:spcPts val="0"/>
              </a:spcBef>
              <a:spcAft>
                <a:spcPts val="300"/>
              </a:spcAft>
              <a:buSzPts val="1000"/>
              <a:buFont typeface="Wingdings" panose="05000000000000000000" pitchFamily="2" charset="2"/>
              <a:buChar char=""/>
              <a:tabLst>
                <a:tab pos="13716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Errors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These are issues that make it difficult or impossible for people with disabilities to understand your content.</a:t>
            </a:r>
          </a:p>
          <a:p>
            <a:pPr marL="1143000" marR="0" lvl="2" indent="-228600">
              <a:lnSpc>
                <a:spcPct val="100000"/>
              </a:lnSpc>
              <a:spcBef>
                <a:spcPts val="0"/>
              </a:spcBef>
              <a:spcAft>
                <a:spcPts val="300"/>
              </a:spcAft>
              <a:buSzPts val="1000"/>
              <a:buFont typeface="Wingdings" panose="05000000000000000000" pitchFamily="2" charset="2"/>
              <a:buChar char=""/>
              <a:tabLst>
                <a:tab pos="13716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Warnings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These are issues that might cause problems for some users.</a:t>
            </a:r>
          </a:p>
          <a:p>
            <a:pPr marL="1143000" marR="0" lvl="2" indent="-228600">
              <a:lnSpc>
                <a:spcPct val="100000"/>
              </a:lnSpc>
              <a:spcBef>
                <a:spcPts val="0"/>
              </a:spcBef>
              <a:spcAft>
                <a:spcPts val="300"/>
              </a:spcAft>
              <a:buSzPts val="1000"/>
              <a:buFont typeface="Wingdings" panose="05000000000000000000" pitchFamily="2" charset="2"/>
              <a:buChar char=""/>
              <a:tabLst>
                <a:tab pos="13716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Tips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These are suggestions for improving the accessibility of your content.</a:t>
            </a:r>
          </a:p>
          <a:p>
            <a:pPr marL="342900" marR="0" lvl="0" indent="-342900">
              <a:lnSpc>
                <a:spcPct val="100000"/>
              </a:lnSpc>
              <a:spcBef>
                <a:spcPts val="0"/>
              </a:spcBef>
              <a:spcAft>
                <a:spcPts val="300"/>
              </a:spcAft>
              <a:buFont typeface="+mj-lt"/>
              <a:buAutoNum type="arabicPeriod"/>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Understand and Fix the Issues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a:t>
            </a:r>
          </a:p>
          <a:p>
            <a:pPr marL="742950" marR="0" lvl="1" indent="-285750">
              <a:lnSpc>
                <a:spcPct val="100000"/>
              </a:lnSpc>
              <a:spcBef>
                <a:spcPts val="0"/>
              </a:spcBef>
              <a:spcAft>
                <a:spcPts val="300"/>
              </a:spcAft>
              <a:buSzPts val="1000"/>
              <a:buFont typeface="Courier New" panose="02070309020205020404" pitchFamily="49" charset="0"/>
              <a:buChar char="o"/>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Click on each issue in the Accessibility Checker pane to see more information about why it might be a problem and how to fix it. PowerPoint often provides specific instructions for addressing each issue.</a:t>
            </a:r>
          </a:p>
          <a:p>
            <a:pPr marL="0" marR="0">
              <a:lnSpc>
                <a:spcPct val="100000"/>
              </a:lnSpc>
              <a:spcBef>
                <a:spcPts val="0"/>
              </a:spcBef>
              <a:spcAft>
                <a:spcPts val="300"/>
              </a:spcAf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Common Accessibility Issues and Solutions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0000"/>
              </a:lnSpc>
              <a:spcBef>
                <a:spcPts val="0"/>
              </a:spcBef>
              <a:spcAft>
                <a:spcPts val="300"/>
              </a:spcAft>
              <a:buSzPts val="1000"/>
              <a:buFont typeface="Symbol" panose="05050102010706020507" pitchFamily="18" charset="2"/>
              <a:buChar char=""/>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Missing Alt Text</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Ensure all images, shapes, and other non-text content have descriptive alternative text.</a:t>
            </a:r>
          </a:p>
          <a:p>
            <a:pPr marL="342900" marR="0" lvl="0" indent="-342900">
              <a:lnSpc>
                <a:spcPct val="100000"/>
              </a:lnSpc>
              <a:spcBef>
                <a:spcPts val="0"/>
              </a:spcBef>
              <a:spcAft>
                <a:spcPts val="300"/>
              </a:spcAft>
              <a:buSzPts val="1000"/>
              <a:buFont typeface="Symbol" panose="05050102010706020507" pitchFamily="18" charset="2"/>
              <a:buChar char=""/>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Slide Titles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Each slide should have a unique title to help with navigation.</a:t>
            </a:r>
          </a:p>
          <a:p>
            <a:pPr marL="342900" marR="0" lvl="0" indent="-342900">
              <a:lnSpc>
                <a:spcPct val="100000"/>
              </a:lnSpc>
              <a:spcBef>
                <a:spcPts val="0"/>
              </a:spcBef>
              <a:spcAft>
                <a:spcPts val="300"/>
              </a:spcAft>
              <a:buSzPts val="1000"/>
              <a:buFont typeface="Symbol" panose="05050102010706020507" pitchFamily="18" charset="2"/>
              <a:buChar char=""/>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Reading Order</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Ensure that the reading order of slide content is logical for screen readers.</a:t>
            </a:r>
          </a:p>
          <a:p>
            <a:pPr marL="342900" marR="0" lvl="0" indent="-342900">
              <a:lnSpc>
                <a:spcPct val="100000"/>
              </a:lnSpc>
              <a:spcBef>
                <a:spcPts val="0"/>
              </a:spcBef>
              <a:spcAft>
                <a:spcPts val="300"/>
              </a:spcAft>
              <a:buSzPts val="1000"/>
              <a:buFont typeface="Symbol" panose="05050102010706020507" pitchFamily="18" charset="2"/>
              <a:buChar char=""/>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Contrast Ratios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Make sure there is sufficient color contrast between text and background.</a:t>
            </a:r>
          </a:p>
          <a:p>
            <a:pPr marL="0" marR="0">
              <a:lnSpc>
                <a:spcPct val="100000"/>
              </a:lnSpc>
              <a:spcBef>
                <a:spcPts val="0"/>
              </a:spcBef>
              <a:spcAft>
                <a:spcPts val="300"/>
              </a:spcAf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Tips for Improving Accessibility</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0000"/>
              </a:lnSpc>
              <a:spcBef>
                <a:spcPts val="0"/>
              </a:spcBef>
              <a:spcAft>
                <a:spcPts val="300"/>
              </a:spcAft>
              <a:buSzPts val="1000"/>
              <a:buFont typeface="Symbol" panose="05050102010706020507" pitchFamily="18" charset="2"/>
              <a:buChar char=""/>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Use Built-in Slide Layouts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These are designed to be accessible.</a:t>
            </a:r>
          </a:p>
          <a:p>
            <a:pPr marL="342900" marR="0" lvl="0" indent="-342900">
              <a:lnSpc>
                <a:spcPct val="100000"/>
              </a:lnSpc>
              <a:spcBef>
                <a:spcPts val="0"/>
              </a:spcBef>
              <a:spcAft>
                <a:spcPts val="300"/>
              </a:spcAft>
              <a:buSzPts val="1000"/>
              <a:buFont typeface="Symbol" panose="05050102010706020507" pitchFamily="18" charset="2"/>
              <a:buChar char=""/>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Use Simple Language</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Make content clear and easy to understand.</a:t>
            </a:r>
          </a:p>
          <a:p>
            <a:pPr marL="342900" marR="0" lvl="0" indent="-342900">
              <a:lnSpc>
                <a:spcPct val="100000"/>
              </a:lnSpc>
              <a:spcBef>
                <a:spcPts val="0"/>
              </a:spcBef>
              <a:spcAft>
                <a:spcPts val="300"/>
              </a:spcAft>
              <a:buSzPts val="1000"/>
              <a:buFont typeface="Symbol" panose="05050102010706020507" pitchFamily="18" charset="2"/>
              <a:buChar char=""/>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Check for Appropriate Fonts and Sizes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Use readable fonts and sizes.</a:t>
            </a:r>
          </a:p>
          <a:p>
            <a:pPr marL="342900" marR="0" lvl="0" indent="-342900">
              <a:lnSpc>
                <a:spcPct val="100000"/>
              </a:lnSpc>
              <a:spcBef>
                <a:spcPts val="0"/>
              </a:spcBef>
              <a:spcAft>
                <a:spcPts val="300"/>
              </a:spcAft>
              <a:buSzPts val="1000"/>
              <a:buFont typeface="Symbol" panose="05050102010706020507" pitchFamily="18" charset="2"/>
              <a:buChar char=""/>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Add Captions to Multimedia</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Provide captions for videos and audio.</a:t>
            </a:r>
          </a:p>
          <a:p>
            <a:pPr marL="457200" lvl="1" indent="0" algn="l">
              <a:lnSpc>
                <a:spcPct val="100000"/>
              </a:lnSpc>
              <a:spcBef>
                <a:spcPts val="0"/>
              </a:spcBef>
              <a:spcAft>
                <a:spcPts val="300"/>
              </a:spcAft>
              <a:buNone/>
            </a:pPr>
            <a:endParaRPr lang="en-US" sz="1100" dirty="0">
              <a:highlight>
                <a:srgbClr val="F3F3F3"/>
              </a:highlight>
            </a:endParaRPr>
          </a:p>
          <a:p>
            <a:pPr marL="457200" lvl="1" indent="0">
              <a:lnSpc>
                <a:spcPct val="100000"/>
              </a:lnSpc>
              <a:spcBef>
                <a:spcPts val="0"/>
              </a:spcBef>
              <a:spcAft>
                <a:spcPts val="300"/>
              </a:spcAft>
              <a:buNone/>
            </a:pPr>
            <a:r>
              <a:rPr lang="en-US" sz="1400" b="1" dirty="0">
                <a:solidFill>
                  <a:schemeClr val="accent1"/>
                </a:solidFill>
                <a:highlight>
                  <a:srgbClr val="FFFF00"/>
                </a:highlight>
              </a:rPr>
              <a:t>Delete this resource slide when your document is finished.</a:t>
            </a:r>
          </a:p>
          <a:p>
            <a:pPr marL="457200" lvl="1" indent="0" algn="l">
              <a:lnSpc>
                <a:spcPct val="100000"/>
              </a:lnSpc>
              <a:spcBef>
                <a:spcPts val="0"/>
              </a:spcBef>
              <a:spcAft>
                <a:spcPts val="300"/>
              </a:spcAft>
              <a:buNone/>
            </a:pPr>
            <a:endParaRPr lang="en-US" sz="1100" b="0" i="0" dirty="0">
              <a:effectLst/>
              <a:highlight>
                <a:srgbClr val="F3F3F3"/>
              </a:highlight>
            </a:endParaRPr>
          </a:p>
          <a:p>
            <a:pPr>
              <a:lnSpc>
                <a:spcPct val="100000"/>
              </a:lnSpc>
              <a:spcBef>
                <a:spcPts val="0"/>
              </a:spcBef>
              <a:spcAft>
                <a:spcPts val="300"/>
              </a:spcAft>
            </a:pPr>
            <a:endParaRPr lang="en-US" sz="1100" dirty="0"/>
          </a:p>
        </p:txBody>
      </p:sp>
    </p:spTree>
    <p:extLst>
      <p:ext uri="{BB962C8B-B14F-4D97-AF65-F5344CB8AC3E}">
        <p14:creationId xmlns:p14="http://schemas.microsoft.com/office/powerpoint/2010/main" val="2685097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12">
            <a:extLst>
              <a:ext uri="{C183D7F6-B498-43B3-948B-1728B52AA6E4}">
                <adec:decorative xmlns:adec="http://schemas.microsoft.com/office/drawing/2017/decorative" val="1"/>
              </a:ext>
            </a:extLst>
          </p:cNvPr>
          <p:cNvPicPr>
            <a:picLocks noChangeAspect="1"/>
          </p:cNvPicPr>
          <p:nvPr/>
        </p:nvPicPr>
        <p:blipFill>
          <a:blip r:embed="rId3" cstate="screen">
            <a:alphaModFix amt="20000"/>
            <a:extLst>
              <a:ext uri="{28A0092B-C50C-407E-A947-70E740481C1C}">
                <a14:useLocalDpi xmlns:a14="http://schemas.microsoft.com/office/drawing/2010/main" val="0"/>
              </a:ext>
            </a:extLst>
          </a:blip>
          <a:srcRect/>
          <a:stretch>
            <a:fillRect/>
          </a:stretch>
        </p:blipFill>
        <p:spPr>
          <a:xfrm>
            <a:off x="4834626" y="-54997"/>
            <a:ext cx="7450537" cy="6866376"/>
          </a:xfrm>
          <a:prstGeom prst="rect">
            <a:avLst/>
          </a:prstGeom>
          <a:ln w="12700">
            <a:miter lim="400000"/>
          </a:ln>
        </p:spPr>
      </p:pic>
      <p:sp>
        <p:nvSpPr>
          <p:cNvPr id="103" name="Subtitle 2"/>
          <p:cNvSpPr txBox="1">
            <a:spLocks noGrp="1"/>
          </p:cNvSpPr>
          <p:nvPr>
            <p:ph type="title" idx="4294967295"/>
          </p:nvPr>
        </p:nvSpPr>
        <p:spPr>
          <a:xfrm>
            <a:off x="6593174" y="2600992"/>
            <a:ext cx="4191229" cy="577850"/>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8" tIns="45718" rIns="45718" bIns="45718" numCol="1" spcCol="0" rtlCol="0" fromWordArt="0" anchor="t" anchorCtr="0" forceAA="0" compatLnSpc="1">
            <a:prstTxWarp prst="textNoShape">
              <a:avLst/>
            </a:prstTxWarp>
            <a:normAutofit fontScale="90000"/>
          </a:bodyPr>
          <a:lstStyle>
            <a:lvl1pPr defTabSz="896111">
              <a:spcBef>
                <a:spcPts val="900"/>
              </a:spcBef>
              <a:defRPr sz="3900">
                <a:solidFill>
                  <a:srgbClr val="AA0D35"/>
                </a:solidFill>
                <a:latin typeface="+mj-lt"/>
                <a:ea typeface="+mj-ea"/>
                <a:cs typeface="+mj-cs"/>
                <a:sym typeface="Calibri"/>
              </a:defRPr>
            </a:lvl1pPr>
          </a:lstStyle>
          <a:p>
            <a:pPr marL="0" marR="0" lvl="0" indent="0" algn="ctr" defTabSz="896111" rtl="0" eaLnBrk="1" fontAlgn="auto" latinLnBrk="0" hangingPunct="1">
              <a:lnSpc>
                <a:spcPct val="90000"/>
              </a:lnSpc>
              <a:spcBef>
                <a:spcPts val="900"/>
              </a:spcBef>
              <a:spcAft>
                <a:spcPts val="0"/>
              </a:spcAft>
              <a:buClrTx/>
              <a:buSzTx/>
              <a:buFontTx/>
              <a:buNone/>
              <a:tabLst/>
              <a:defRPr/>
            </a:pPr>
            <a:r>
              <a:rPr kumimoji="0" lang="en-US" sz="3900" b="0" i="0" u="none" strike="noStrike" kern="0" cap="none" spc="0" normalizeH="0" baseline="0" noProof="0" dirty="0">
                <a:ln>
                  <a:noFill/>
                </a:ln>
                <a:solidFill>
                  <a:srgbClr val="AA0D35"/>
                </a:solidFill>
                <a:effectLst/>
                <a:uLnTx/>
                <a:uFillTx/>
                <a:latin typeface="Arial" panose="020B0604020202020204" pitchFamily="34" charset="0"/>
                <a:cs typeface="Arial" panose="020B0604020202020204" pitchFamily="34" charset="0"/>
                <a:sym typeface="Calibri"/>
              </a:rPr>
              <a:t>Presentation Title</a:t>
            </a:r>
          </a:p>
        </p:txBody>
      </p:sp>
      <p:pic>
        <p:nvPicPr>
          <p:cNvPr id="105" name="Picture 3" descr="Climate change icon"/>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586370" y="354643"/>
            <a:ext cx="1467188" cy="1418795"/>
          </a:xfrm>
          <a:prstGeom prst="rect">
            <a:avLst/>
          </a:prstGeom>
          <a:ln w="12700">
            <a:miter lim="400000"/>
          </a:ln>
        </p:spPr>
      </p:pic>
      <p:pic>
        <p:nvPicPr>
          <p:cNvPr id="95" name="image2.jpeg" descr="Melting glacier"/>
          <p:cNvPicPr>
            <a:picLocks noChangeAspect="1"/>
          </p:cNvPicPr>
          <p:nvPr/>
        </p:nvPicPr>
        <p:blipFill>
          <a:blip r:embed="rId5" cstate="screen">
            <a:extLst>
              <a:ext uri="{28A0092B-C50C-407E-A947-70E740481C1C}">
                <a14:useLocalDpi xmlns:a14="http://schemas.microsoft.com/office/drawing/2010/main" val="0"/>
              </a:ext>
            </a:extLst>
          </a:blip>
          <a:srcRect/>
          <a:stretch/>
        </p:blipFill>
        <p:spPr>
          <a:xfrm>
            <a:off x="-10414" y="-54175"/>
            <a:ext cx="4887552" cy="6966286"/>
          </a:xfrm>
          <a:prstGeom prst="rect">
            <a:avLst/>
          </a:prstGeom>
          <a:ln w="12700">
            <a:miter lim="400000"/>
          </a:ln>
        </p:spPr>
      </p:pic>
      <p:sp>
        <p:nvSpPr>
          <p:cNvPr id="2" name="TextBox 1">
            <a:extLst>
              <a:ext uri="{FF2B5EF4-FFF2-40B4-BE49-F238E27FC236}">
                <a16:creationId xmlns:a16="http://schemas.microsoft.com/office/drawing/2014/main" id="{9C89D360-545B-F852-1B07-5892E00FB4A9}"/>
              </a:ext>
            </a:extLst>
          </p:cNvPr>
          <p:cNvSpPr txBox="1"/>
          <p:nvPr/>
        </p:nvSpPr>
        <p:spPr>
          <a:xfrm>
            <a:off x="82749" y="6560707"/>
            <a:ext cx="3941618" cy="2154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000000"/>
                </a:solidFill>
                <a:effectLst/>
                <a:uFillTx/>
                <a:latin typeface="+mn-lt"/>
                <a:ea typeface="+mn-ea"/>
                <a:cs typeface="+mn-cs"/>
                <a:sym typeface="Helvetica"/>
              </a:rPr>
              <a:t>Photo by Debra Benbow</a:t>
            </a:r>
          </a:p>
        </p:txBody>
      </p:sp>
      <p:sp>
        <p:nvSpPr>
          <p:cNvPr id="96" name="Rectangle 7">
            <a:extLst>
              <a:ext uri="{C183D7F6-B498-43B3-948B-1728B52AA6E4}">
                <adec:decorative xmlns:adec="http://schemas.microsoft.com/office/drawing/2017/decorative" val="1"/>
              </a:ext>
            </a:extLst>
          </p:cNvPr>
          <p:cNvSpPr/>
          <p:nvPr/>
        </p:nvSpPr>
        <p:spPr>
          <a:xfrm>
            <a:off x="7947810" y="3256110"/>
            <a:ext cx="1481960" cy="45722"/>
          </a:xfrm>
          <a:prstGeom prst="rect">
            <a:avLst/>
          </a:prstGeom>
          <a:blipFill>
            <a:blip r:embed="rId6" cstate="screen">
              <a:extLst>
                <a:ext uri="{28A0092B-C50C-407E-A947-70E740481C1C}">
                  <a14:useLocalDpi xmlns:a14="http://schemas.microsoft.com/office/drawing/2010/main" val="0"/>
                </a:ext>
              </a:extLst>
            </a:blip>
            <a:stretch>
              <a:fillRect/>
            </a:stretch>
          </a:blipFill>
          <a:ln w="12700">
            <a:miter lim="400000"/>
          </a:ln>
        </p:spPr>
        <p:txBody>
          <a:bodyPr lIns="45718" tIns="45718" rIns="45718" bIns="45718" anchor="ctr"/>
          <a:lstStyle/>
          <a:p>
            <a:pPr algn="ctr">
              <a:defRPr>
                <a:solidFill>
                  <a:srgbClr val="FF0000"/>
                </a:solidFill>
                <a:latin typeface="Corbel"/>
                <a:ea typeface="Corbel"/>
                <a:cs typeface="Corbel"/>
                <a:sym typeface="Corbel"/>
              </a:defRPr>
            </a:pPr>
            <a:endParaRPr/>
          </a:p>
        </p:txBody>
      </p:sp>
      <p:grpSp>
        <p:nvGrpSpPr>
          <p:cNvPr id="99" name="Rectangle 9">
            <a:extLst>
              <a:ext uri="{C183D7F6-B498-43B3-948B-1728B52AA6E4}">
                <adec:decorative xmlns:adec="http://schemas.microsoft.com/office/drawing/2017/decorative" val="1"/>
              </a:ext>
            </a:extLst>
          </p:cNvPr>
          <p:cNvGrpSpPr/>
          <p:nvPr/>
        </p:nvGrpSpPr>
        <p:grpSpPr>
          <a:xfrm>
            <a:off x="0" y="6639559"/>
            <a:ext cx="12192000" cy="345439"/>
            <a:chOff x="0" y="0"/>
            <a:chExt cx="12192000" cy="345437"/>
          </a:xfrm>
        </p:grpSpPr>
        <p:sp>
          <p:nvSpPr>
            <p:cNvPr id="97" name="Rectangle"/>
            <p:cNvSpPr/>
            <p:nvPr/>
          </p:nvSpPr>
          <p:spPr>
            <a:xfrm>
              <a:off x="0" y="127000"/>
              <a:ext cx="12192000" cy="91442"/>
            </a:xfrm>
            <a:prstGeom prst="rect">
              <a:avLst/>
            </a:prstGeom>
            <a:blipFill rotWithShape="1">
              <a:blip r:embed="rId7">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98" name="Text"/>
            <p:cNvSpPr txBox="1"/>
            <p:nvPr/>
          </p:nvSpPr>
          <p:spPr>
            <a:xfrm>
              <a:off x="45718" y="0"/>
              <a:ext cx="12100563" cy="3454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pic>
        <p:nvPicPr>
          <p:cNvPr id="100" name="Picture 8" descr="WSU cougar head logo"/>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7304454" y="279874"/>
            <a:ext cx="2768675" cy="681387"/>
          </a:xfrm>
          <a:prstGeom prst="rect">
            <a:avLst/>
          </a:prstGeom>
          <a:ln w="12700">
            <a:miter lim="400000"/>
          </a:ln>
        </p:spPr>
      </p:pic>
      <p:sp>
        <p:nvSpPr>
          <p:cNvPr id="106" name="** Read Presentation Notes for guidance on preparing your Presentation**"/>
          <p:cNvSpPr txBox="1"/>
          <p:nvPr/>
        </p:nvSpPr>
        <p:spPr>
          <a:xfrm>
            <a:off x="5136329" y="1617562"/>
            <a:ext cx="6768761" cy="3133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1600">
                <a:solidFill>
                  <a:srgbClr val="FF2600"/>
                </a:solidFill>
                <a:latin typeface="Arial"/>
                <a:ea typeface="Arial"/>
                <a:cs typeface="Arial"/>
                <a:sym typeface="Arial"/>
              </a:defRPr>
            </a:lvl1pPr>
          </a:lstStyle>
          <a:p>
            <a:r>
              <a:rPr dirty="0"/>
              <a:t>** Read Presentation Notes for guidance on preparing your Presentation**</a:t>
            </a:r>
          </a:p>
        </p:txBody>
      </p:sp>
      <p:sp>
        <p:nvSpPr>
          <p:cNvPr id="102" name="Title 1"/>
          <p:cNvSpPr txBox="1"/>
          <p:nvPr/>
        </p:nvSpPr>
        <p:spPr>
          <a:xfrm>
            <a:off x="5757391" y="3963956"/>
            <a:ext cx="5862797" cy="8844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b">
            <a:normAutofit/>
          </a:bodyPr>
          <a:lstStyle/>
          <a:p>
            <a:pPr algn="ctr" defTabSz="914400">
              <a:lnSpc>
                <a:spcPct val="90000"/>
              </a:lnSpc>
              <a:defRPr sz="2400">
                <a:latin typeface="Arial"/>
                <a:ea typeface="Arial"/>
                <a:cs typeface="Arial"/>
                <a:sym typeface="Arial"/>
              </a:defRPr>
            </a:pPr>
            <a:r>
              <a:rPr dirty="0"/>
              <a:t>WSU [insert county] Extension </a:t>
            </a:r>
            <a:endParaRPr sz="6000" dirty="0"/>
          </a:p>
          <a:p>
            <a:pPr algn="ctr" defTabSz="914400">
              <a:lnSpc>
                <a:spcPct val="90000"/>
              </a:lnSpc>
              <a:defRPr sz="2400">
                <a:latin typeface="Arial"/>
                <a:ea typeface="Arial"/>
                <a:cs typeface="Arial"/>
                <a:sym typeface="Arial"/>
              </a:defRPr>
            </a:pPr>
            <a:r>
              <a:rPr dirty="0"/>
              <a:t>Master Gardener Program </a:t>
            </a:r>
          </a:p>
        </p:txBody>
      </p:sp>
      <p:pic>
        <p:nvPicPr>
          <p:cNvPr id="101" name="Picture 6" descr="Extension Master Gardener icon"/>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8161486" y="4944414"/>
            <a:ext cx="1054610" cy="1054610"/>
          </a:xfrm>
          <a:prstGeom prst="rect">
            <a:avLst/>
          </a:prstGeom>
          <a:ln w="12700">
            <a:miter lim="400000"/>
          </a:ln>
        </p:spPr>
      </p:pic>
      <p:sp>
        <p:nvSpPr>
          <p:cNvPr id="3" name="TextBox 2">
            <a:extLst>
              <a:ext uri="{FF2B5EF4-FFF2-40B4-BE49-F238E27FC236}">
                <a16:creationId xmlns:a16="http://schemas.microsoft.com/office/drawing/2014/main" id="{357AE4FE-F3E7-ABCE-B898-A3B42DF3C68D}"/>
              </a:ext>
            </a:extLst>
          </p:cNvPr>
          <p:cNvSpPr txBox="1"/>
          <p:nvPr/>
        </p:nvSpPr>
        <p:spPr>
          <a:xfrm>
            <a:off x="5207851" y="6229350"/>
            <a:ext cx="6768761"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1000"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WSU Extension programs and employment are available to all without discrimination. Evidence of noncompliance may be reported through your local Extension office.</a:t>
            </a:r>
            <a:endParaRPr kumimoji="0" lang="en-US" sz="1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B27590F-1EDD-FA4C-3540-395324D97613}"/>
              </a:ext>
              <a:ext uri="{C183D7F6-B498-43B3-948B-1728B52AA6E4}">
                <adec:decorative xmlns:adec="http://schemas.microsoft.com/office/drawing/2017/decorative" val="1"/>
              </a:ext>
            </a:extLst>
          </p:cNvPr>
          <p:cNvSpPr/>
          <p:nvPr/>
        </p:nvSpPr>
        <p:spPr>
          <a:xfrm>
            <a:off x="5914417" y="0"/>
            <a:ext cx="6277583" cy="6812281"/>
          </a:xfrm>
          <a:prstGeom prst="rect">
            <a:avLst/>
          </a:prstGeom>
          <a:blipFill>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Helvetica"/>
              <a:cs typeface="Helvetica"/>
              <a:sym typeface="Corbel"/>
            </a:endParaRPr>
          </a:p>
        </p:txBody>
      </p:sp>
      <p:sp>
        <p:nvSpPr>
          <p:cNvPr id="7" name="Rectangle 6">
            <a:extLst>
              <a:ext uri="{FF2B5EF4-FFF2-40B4-BE49-F238E27FC236}">
                <a16:creationId xmlns:a16="http://schemas.microsoft.com/office/drawing/2014/main" id="{978ABF79-F3EC-0246-9BED-3803B4F6241E}"/>
              </a:ext>
              <a:ext uri="{C183D7F6-B498-43B3-948B-1728B52AA6E4}">
                <adec:decorative xmlns:adec="http://schemas.microsoft.com/office/drawing/2017/decorative" val="1"/>
              </a:ext>
            </a:extLst>
          </p:cNvPr>
          <p:cNvSpPr/>
          <p:nvPr/>
        </p:nvSpPr>
        <p:spPr>
          <a:xfrm>
            <a:off x="0" y="6766560"/>
            <a:ext cx="12192000" cy="9144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noFill/>
                <a:effectLst/>
                <a:uLnTx/>
                <a:uFillTx/>
                <a:latin typeface="Helvetica"/>
                <a:cs typeface="Helvetica"/>
                <a:sym typeface="Corbel"/>
              </a:rPr>
              <a:t>          </a:t>
            </a:r>
          </a:p>
        </p:txBody>
      </p:sp>
      <p:pic>
        <p:nvPicPr>
          <p:cNvPr id="15" name="Picture 14">
            <a:extLst>
              <a:ext uri="{FF2B5EF4-FFF2-40B4-BE49-F238E27FC236}">
                <a16:creationId xmlns:a16="http://schemas.microsoft.com/office/drawing/2014/main" id="{3A964BE9-C6A2-C551-3D22-47297D4FD84A}"/>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258907" y="2703378"/>
            <a:ext cx="1451244" cy="1451244"/>
          </a:xfrm>
          <a:prstGeom prst="rect">
            <a:avLst/>
          </a:prstGeom>
        </p:spPr>
      </p:pic>
      <p:pic>
        <p:nvPicPr>
          <p:cNvPr id="13" name="Picture 12">
            <a:extLst>
              <a:ext uri="{FF2B5EF4-FFF2-40B4-BE49-F238E27FC236}">
                <a16:creationId xmlns:a16="http://schemas.microsoft.com/office/drawing/2014/main" id="{31A66DC9-1E28-F472-55A6-9315FD04A6A1}"/>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1220454" y="229073"/>
            <a:ext cx="729696" cy="729696"/>
          </a:xfrm>
          <a:prstGeom prst="rect">
            <a:avLst/>
          </a:prstGeom>
        </p:spPr>
      </p:pic>
      <p:sp>
        <p:nvSpPr>
          <p:cNvPr id="4" name="Title 1">
            <a:extLst>
              <a:ext uri="{FF2B5EF4-FFF2-40B4-BE49-F238E27FC236}">
                <a16:creationId xmlns:a16="http://schemas.microsoft.com/office/drawing/2014/main" id="{30937D4A-08F6-9E68-1575-B71B88395986}"/>
              </a:ext>
            </a:extLst>
          </p:cNvPr>
          <p:cNvSpPr>
            <a:spLocks noGrp="1"/>
          </p:cNvSpPr>
          <p:nvPr>
            <p:ph type="ctrTitle"/>
          </p:nvPr>
        </p:nvSpPr>
        <p:spPr>
          <a:xfrm>
            <a:off x="763623" y="434306"/>
            <a:ext cx="4800600" cy="1451244"/>
          </a:xfrm>
        </p:spPr>
        <p:txBody>
          <a:bodyPr lIns="0" rIns="0">
            <a:noAutofit/>
          </a:bodyPr>
          <a:lstStyle/>
          <a:p>
            <a:pPr algn="l"/>
            <a:r>
              <a:rPr lang="en-US" sz="4000" b="1" i="1" spc="-150" dirty="0">
                <a:solidFill>
                  <a:schemeClr val="bg1">
                    <a:lumMod val="50000"/>
                  </a:schemeClr>
                </a:solidFill>
                <a:latin typeface="Arial" panose="020B0604020202020204" pitchFamily="34" charset="0"/>
                <a:cs typeface="Arial" panose="020B0604020202020204" pitchFamily="34" charset="0"/>
              </a:rPr>
              <a:t>Extension is for everyone!</a:t>
            </a:r>
          </a:p>
        </p:txBody>
      </p:sp>
      <p:sp>
        <p:nvSpPr>
          <p:cNvPr id="3" name="Title 1">
            <a:extLst>
              <a:ext uri="{FF2B5EF4-FFF2-40B4-BE49-F238E27FC236}">
                <a16:creationId xmlns:a16="http://schemas.microsoft.com/office/drawing/2014/main" id="{97E7F8BF-D4E6-9DAF-6EB7-14CCFC334A86}"/>
              </a:ext>
            </a:extLst>
          </p:cNvPr>
          <p:cNvSpPr txBox="1">
            <a:spLocks/>
          </p:cNvSpPr>
          <p:nvPr/>
        </p:nvSpPr>
        <p:spPr>
          <a:xfrm>
            <a:off x="662506" y="1727081"/>
            <a:ext cx="4353426" cy="31111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Calibri"/>
                <a:cs typeface="Arial" panose="020B0604020202020204" pitchFamily="34" charset="0"/>
                <a:sym typeface="Corbel"/>
              </a:rPr>
              <a:t>Washington State University is an affirmative-action, equal-opportunity employer. Washington State University Extension programs and materials are open to all without regard to race, color, national origin, sex, gender, gender identity, religion, age, height, weight, disability, political beliefs, sexual orientation, marital status, family status, or veteran status. </a:t>
            </a:r>
          </a:p>
        </p:txBody>
      </p:sp>
      <p:sp>
        <p:nvSpPr>
          <p:cNvPr id="9" name="Title 1">
            <a:extLst>
              <a:ext uri="{FF2B5EF4-FFF2-40B4-BE49-F238E27FC236}">
                <a16:creationId xmlns:a16="http://schemas.microsoft.com/office/drawing/2014/main" id="{8E2ACEBC-81E5-C8D0-5FA5-588968D10BA6}"/>
              </a:ext>
            </a:extLst>
          </p:cNvPr>
          <p:cNvSpPr txBox="1">
            <a:spLocks/>
          </p:cNvSpPr>
          <p:nvPr/>
        </p:nvSpPr>
        <p:spPr>
          <a:xfrm>
            <a:off x="7369020" y="1646680"/>
            <a:ext cx="4581130" cy="2898325"/>
          </a:xfrm>
          <a:prstGeom prst="rect">
            <a:avLst/>
          </a:prstGeom>
        </p:spPr>
        <p:txBody>
          <a:bodyPr vert="horz" lIns="0" tIns="45720" rIns="0" bIns="45720" rtlCol="0" anchor="b">
            <a:no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sym typeface="Corbel"/>
              </a:rPr>
              <a:t>Welcome!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sym typeface="Corbel"/>
              </a:rPr>
              <a:t>We are glad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sym typeface="Corbel"/>
              </a:rPr>
              <a:t>you are here.</a:t>
            </a:r>
          </a:p>
        </p:txBody>
      </p:sp>
      <p:sp>
        <p:nvSpPr>
          <p:cNvPr id="6" name="TextBox 5">
            <a:extLst>
              <a:ext uri="{FF2B5EF4-FFF2-40B4-BE49-F238E27FC236}">
                <a16:creationId xmlns:a16="http://schemas.microsoft.com/office/drawing/2014/main" id="{410486D7-5811-0696-5D78-8AAA67E1F940}"/>
              </a:ext>
            </a:extLst>
          </p:cNvPr>
          <p:cNvSpPr txBox="1"/>
          <p:nvPr/>
        </p:nvSpPr>
        <p:spPr>
          <a:xfrm>
            <a:off x="662506" y="5130904"/>
            <a:ext cx="4632499" cy="923330"/>
          </a:xfrm>
          <a:prstGeom prst="rect">
            <a:avLst/>
          </a:prstGeom>
          <a:noFill/>
        </p:spPr>
        <p:txBody>
          <a:bodyPr wrap="square">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rgbClr val="FFFFFF">
                    <a:lumMod val="50000"/>
                  </a:srgbClr>
                </a:solidFill>
                <a:effectLst/>
                <a:uLnTx/>
                <a:uFillTx/>
                <a:latin typeface="Corbel"/>
                <a:sym typeface="Corbel"/>
              </a:rPr>
              <a:t>Read more on the WSU Extension website:</a:t>
            </a: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orbel"/>
                <a:sym typeface="Corbel"/>
                <a:hlinkClick r:id="rId7"/>
              </a:rPr>
              <a:t>https://extension.wsu.edu/about-extension/extension-is-for-everyone/</a:t>
            </a:r>
            <a:endParaRPr kumimoji="0" lang="en-US" sz="1800" b="0" i="0" u="none" strike="noStrike" kern="0" cap="none" spc="0" normalizeH="0" baseline="0" noProof="0" dirty="0">
              <a:ln>
                <a:noFill/>
              </a:ln>
              <a:solidFill>
                <a:srgbClr val="000000"/>
              </a:solidFill>
              <a:effectLst/>
              <a:uLnTx/>
              <a:uFillTx/>
              <a:latin typeface="Corbel"/>
              <a:sym typeface="Corbel"/>
            </a:endParaRPr>
          </a:p>
        </p:txBody>
      </p:sp>
    </p:spTree>
    <p:extLst>
      <p:ext uri="{BB962C8B-B14F-4D97-AF65-F5344CB8AC3E}">
        <p14:creationId xmlns:p14="http://schemas.microsoft.com/office/powerpoint/2010/main" val="353177946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1E2F37AC-7330-A905-2407-7ECC68CD3129}"/>
              </a:ext>
            </a:extLst>
          </p:cNvPr>
          <p:cNvSpPr txBox="1">
            <a:spLocks noGrp="1"/>
          </p:cNvSpPr>
          <p:nvPr>
            <p:ph type="title" idx="4294967295"/>
          </p:nvPr>
        </p:nvSpPr>
        <p:spPr>
          <a:xfrm>
            <a:off x="2483738" y="820254"/>
            <a:ext cx="6576913" cy="707882"/>
          </a:xfrm>
          <a:prstGeom prst="rect">
            <a:avLst/>
          </a:prstGeom>
          <a:noFill/>
          <a:ln w="12700" cap="flat">
            <a:noFill/>
            <a:prst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a:rPr>
              <a:t>Resilient Washington</a:t>
            </a:r>
          </a:p>
        </p:txBody>
      </p:sp>
      <p:sp>
        <p:nvSpPr>
          <p:cNvPr id="20" name="TextBox 19">
            <a:extLst>
              <a:ext uri="{FF2B5EF4-FFF2-40B4-BE49-F238E27FC236}">
                <a16:creationId xmlns:a16="http://schemas.microsoft.com/office/drawing/2014/main" id="{FCCAE48E-829D-4ADA-1A5F-2BCD75F63D8C}"/>
              </a:ext>
            </a:extLst>
          </p:cNvPr>
          <p:cNvSpPr txBox="1"/>
          <p:nvPr/>
        </p:nvSpPr>
        <p:spPr>
          <a:xfrm>
            <a:off x="2556472" y="2160979"/>
            <a:ext cx="7448782" cy="17235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2200" b="1" i="0" dirty="0">
                <a:solidFill>
                  <a:srgbClr val="262626"/>
                </a:solidFill>
                <a:effectLst/>
                <a:latin typeface="Arial" panose="020B0604020202020204" pitchFamily="34" charset="0"/>
                <a:cs typeface="Arial" panose="020B0604020202020204" pitchFamily="34" charset="0"/>
              </a:rPr>
              <a:t>Our Mission: Building a Resilient Washington Together</a:t>
            </a:r>
          </a:p>
          <a:p>
            <a:endParaRPr lang="en-US" sz="1200" b="0" i="0" dirty="0">
              <a:solidFill>
                <a:srgbClr val="262626"/>
              </a:solidFill>
              <a:effectLst/>
              <a:latin typeface="Montserrat" panose="00000500000000000000" pitchFamily="50" charset="0"/>
            </a:endParaRPr>
          </a:p>
          <a:p>
            <a:pPr>
              <a:lnSpc>
                <a:spcPts val="1500"/>
              </a:lnSpc>
            </a:pPr>
            <a:r>
              <a:rPr lang="en-US" sz="1200" b="0" i="0" dirty="0">
                <a:solidFill>
                  <a:srgbClr val="262626"/>
                </a:solidFill>
                <a:effectLst/>
                <a:latin typeface="Arial" panose="020B0604020202020204" pitchFamily="34" charset="0"/>
                <a:cs typeface="Arial" panose="020B0604020202020204" pitchFamily="34" charset="0"/>
              </a:rPr>
              <a:t>Washington State University’s College of Agricultural, Human, and Natural Resource Sciences works to create a more resilient Washington. Our scientists, educators, students, and volunteers foster discovery and innovation across many disciplines that improve our state’s productiveness, sustainability, health, and wellbeing. Our mission embraces four pillars of endeavor:</a:t>
            </a:r>
            <a:endParaRPr lang="en-US" sz="1200" b="1" i="0" dirty="0">
              <a:solidFill>
                <a:srgbClr val="262626"/>
              </a:solidFill>
              <a:effectLst/>
              <a:latin typeface="Arial" panose="020B0604020202020204" pitchFamily="34" charset="0"/>
              <a:cs typeface="Arial" panose="020B0604020202020204" pitchFamily="34" charset="0"/>
            </a:endParaRPr>
          </a:p>
          <a:p>
            <a:pPr marL="0" marR="0" indent="0" algn="l" defTabSz="457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dirty="0">
              <a:ln>
                <a:noFill/>
              </a:ln>
              <a:solidFill>
                <a:srgbClr val="000000"/>
              </a:solidFill>
              <a:effectLst/>
              <a:uFillTx/>
              <a:latin typeface="+mn-lt"/>
              <a:ea typeface="+mn-ea"/>
              <a:cs typeface="+mn-cs"/>
              <a:sym typeface="Helvetica"/>
            </a:endParaRPr>
          </a:p>
        </p:txBody>
      </p:sp>
      <p:sp>
        <p:nvSpPr>
          <p:cNvPr id="16" name="TextBox 15">
            <a:extLst>
              <a:ext uri="{FF2B5EF4-FFF2-40B4-BE49-F238E27FC236}">
                <a16:creationId xmlns:a16="http://schemas.microsoft.com/office/drawing/2014/main" id="{40EC0C31-1290-6A98-27F5-3C5B23D52223}"/>
              </a:ext>
            </a:extLst>
          </p:cNvPr>
          <p:cNvSpPr txBox="1"/>
          <p:nvPr/>
        </p:nvSpPr>
        <p:spPr>
          <a:xfrm>
            <a:off x="1908102" y="5337867"/>
            <a:ext cx="1778696"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a:rPr>
              <a:t>Create an adaptable workforce</a:t>
            </a:r>
          </a:p>
        </p:txBody>
      </p:sp>
      <p:sp>
        <p:nvSpPr>
          <p:cNvPr id="17" name="TextBox 16">
            <a:extLst>
              <a:ext uri="{FF2B5EF4-FFF2-40B4-BE49-F238E27FC236}">
                <a16:creationId xmlns:a16="http://schemas.microsoft.com/office/drawing/2014/main" id="{8F189239-0393-6A1F-AD8F-934AC1B82DCD}"/>
              </a:ext>
            </a:extLst>
          </p:cNvPr>
          <p:cNvSpPr txBox="1"/>
          <p:nvPr/>
        </p:nvSpPr>
        <p:spPr>
          <a:xfrm>
            <a:off x="4140099" y="5341250"/>
            <a:ext cx="1855591"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a:rPr>
              <a:t>Providing a secure food supply system</a:t>
            </a:r>
          </a:p>
        </p:txBody>
      </p:sp>
      <p:sp>
        <p:nvSpPr>
          <p:cNvPr id="18" name="TextBox 17">
            <a:extLst>
              <a:ext uri="{FF2B5EF4-FFF2-40B4-BE49-F238E27FC236}">
                <a16:creationId xmlns:a16="http://schemas.microsoft.com/office/drawing/2014/main" id="{028C3C7A-D053-63CC-4D40-19A5E4478A91}"/>
              </a:ext>
            </a:extLst>
          </p:cNvPr>
          <p:cNvSpPr txBox="1"/>
          <p:nvPr/>
        </p:nvSpPr>
        <p:spPr>
          <a:xfrm>
            <a:off x="6330992" y="5341250"/>
            <a:ext cx="1778696"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a:rPr>
              <a:t>Helping to maintain sustainable natural resources</a:t>
            </a:r>
          </a:p>
        </p:txBody>
      </p:sp>
      <p:sp>
        <p:nvSpPr>
          <p:cNvPr id="19" name="TextBox 18">
            <a:extLst>
              <a:ext uri="{FF2B5EF4-FFF2-40B4-BE49-F238E27FC236}">
                <a16:creationId xmlns:a16="http://schemas.microsoft.com/office/drawing/2014/main" id="{7DE64A49-381D-6FD1-5A09-7D0F465126D5}"/>
              </a:ext>
            </a:extLst>
          </p:cNvPr>
          <p:cNvSpPr txBox="1"/>
          <p:nvPr/>
        </p:nvSpPr>
        <p:spPr>
          <a:xfrm>
            <a:off x="8644016" y="5337867"/>
            <a:ext cx="1778696"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a:rPr>
              <a:t>Supporting thriving, healthy communities, families, and individuals</a:t>
            </a:r>
          </a:p>
        </p:txBody>
      </p:sp>
      <p:pic>
        <p:nvPicPr>
          <p:cNvPr id="15" name="Picture 14">
            <a:extLst>
              <a:ext uri="{FF2B5EF4-FFF2-40B4-BE49-F238E27FC236}">
                <a16:creationId xmlns:a16="http://schemas.microsoft.com/office/drawing/2014/main" id="{8EB2A5C0-8A7E-7CF1-746B-0EE3A0B8879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974899" y="4012087"/>
            <a:ext cx="1116930" cy="1244985"/>
          </a:xfrm>
          <a:prstGeom prst="rect">
            <a:avLst/>
          </a:prstGeom>
        </p:spPr>
      </p:pic>
      <p:pic>
        <p:nvPicPr>
          <p:cNvPr id="7" name="Picture 6">
            <a:extLst>
              <a:ext uri="{FF2B5EF4-FFF2-40B4-BE49-F238E27FC236}">
                <a16:creationId xmlns:a16="http://schemas.microsoft.com/office/drawing/2014/main" id="{9DB854A0-6DA0-4F25-70ED-860C32E03FE3}"/>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152626" y="323678"/>
            <a:ext cx="1816050" cy="1701034"/>
          </a:xfrm>
          <a:prstGeom prst="rect">
            <a:avLst/>
          </a:prstGeom>
        </p:spPr>
      </p:pic>
      <p:pic>
        <p:nvPicPr>
          <p:cNvPr id="11" name="Picture 10">
            <a:extLst>
              <a:ext uri="{FF2B5EF4-FFF2-40B4-BE49-F238E27FC236}">
                <a16:creationId xmlns:a16="http://schemas.microsoft.com/office/drawing/2014/main" id="{ED92495A-433C-7CF3-D180-6CDA1C49723B}"/>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518100" y="3981776"/>
            <a:ext cx="1099590" cy="1211606"/>
          </a:xfrm>
          <a:prstGeom prst="rect">
            <a:avLst/>
          </a:prstGeom>
        </p:spPr>
      </p:pic>
      <p:pic>
        <p:nvPicPr>
          <p:cNvPr id="13" name="Picture 12">
            <a:extLst>
              <a:ext uri="{FF2B5EF4-FFF2-40B4-BE49-F238E27FC236}">
                <a16:creationId xmlns:a16="http://schemas.microsoft.com/office/drawing/2014/main" id="{DBCF9B7A-A4DC-6A2C-57A6-2C86F59CFA14}"/>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574311" y="3884524"/>
            <a:ext cx="1535377" cy="1406109"/>
          </a:xfrm>
          <a:prstGeom prst="rect">
            <a:avLst/>
          </a:prstGeom>
        </p:spPr>
      </p:pic>
      <p:pic>
        <p:nvPicPr>
          <p:cNvPr id="9" name="Picture 8">
            <a:extLst>
              <a:ext uri="{FF2B5EF4-FFF2-40B4-BE49-F238E27FC236}">
                <a16:creationId xmlns:a16="http://schemas.microsoft.com/office/drawing/2014/main" id="{86D5BF22-7CC8-B374-D851-8585A69D8F98}"/>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1840919" y="4078528"/>
            <a:ext cx="1913063" cy="1114854"/>
          </a:xfrm>
          <a:prstGeom prst="rect">
            <a:avLst/>
          </a:prstGeom>
        </p:spPr>
      </p:pic>
      <p:pic>
        <p:nvPicPr>
          <p:cNvPr id="6" name="Picture 5">
            <a:extLst>
              <a:ext uri="{FF2B5EF4-FFF2-40B4-BE49-F238E27FC236}">
                <a16:creationId xmlns:a16="http://schemas.microsoft.com/office/drawing/2014/main" id="{749B9A79-55EA-571F-D8DC-DD05D835AA5E}"/>
              </a:ext>
              <a:ext uri="{C183D7F6-B498-43B3-948B-1728B52AA6E4}">
                <adec:decorative xmlns:adec="http://schemas.microsoft.com/office/drawing/2017/decorative" val="1"/>
              </a:ext>
            </a:extLst>
          </p:cNvPr>
          <p:cNvPicPr>
            <a:picLocks noChangeAspect="1"/>
          </p:cNvPicPr>
          <p:nvPr/>
        </p:nvPicPr>
        <p:blipFill>
          <a:blip r:embed="rId8" cstate="screen">
            <a:alphaModFix amt="70000"/>
            <a:extLst>
              <a:ext uri="{28A0092B-C50C-407E-A947-70E740481C1C}">
                <a14:useLocalDpi xmlns:a14="http://schemas.microsoft.com/office/drawing/2010/main" val="0"/>
              </a:ext>
            </a:extLst>
          </a:blip>
          <a:stretch>
            <a:fillRect/>
          </a:stretch>
        </p:blipFill>
        <p:spPr>
          <a:xfrm>
            <a:off x="412703" y="281892"/>
            <a:ext cx="789061" cy="789061"/>
          </a:xfrm>
          <a:prstGeom prst="rect">
            <a:avLst/>
          </a:prstGeom>
        </p:spPr>
      </p:pic>
      <p:pic>
        <p:nvPicPr>
          <p:cNvPr id="22" name="Picture 21">
            <a:extLst>
              <a:ext uri="{FF2B5EF4-FFF2-40B4-BE49-F238E27FC236}">
                <a16:creationId xmlns:a16="http://schemas.microsoft.com/office/drawing/2014/main" id="{9D744FCE-9E53-05E6-6219-832EB1BCBFE6}"/>
              </a:ext>
              <a:ext uri="{C183D7F6-B498-43B3-948B-1728B52AA6E4}">
                <adec:decorative xmlns:adec="http://schemas.microsoft.com/office/drawing/2017/decorative" val="1"/>
              </a:ext>
            </a:extLst>
          </p:cNvPr>
          <p:cNvPicPr>
            <a:picLocks/>
          </p:cNvPicPr>
          <p:nvPr/>
        </p:nvPicPr>
        <p:blipFill>
          <a:blip r:embed="rId9" cstate="screen">
            <a:extLst>
              <a:ext uri="{28A0092B-C50C-407E-A947-70E740481C1C}">
                <a14:useLocalDpi xmlns:a14="http://schemas.microsoft.com/office/drawing/2010/main" val="0"/>
              </a:ext>
            </a:extLst>
          </a:blip>
          <a:stretch>
            <a:fillRect/>
          </a:stretch>
        </p:blipFill>
        <p:spPr>
          <a:xfrm>
            <a:off x="2556472" y="1482416"/>
            <a:ext cx="1097280" cy="45720"/>
          </a:xfrm>
          <a:prstGeom prst="rect">
            <a:avLst/>
          </a:prstGeom>
        </p:spPr>
      </p:pic>
      <p:sp>
        <p:nvSpPr>
          <p:cNvPr id="4" name="Rectangle 3">
            <a:extLst>
              <a:ext uri="{FF2B5EF4-FFF2-40B4-BE49-F238E27FC236}">
                <a16:creationId xmlns:a16="http://schemas.microsoft.com/office/drawing/2014/main" id="{34E27DF7-277A-47B3-2929-127F52D323B3}"/>
              </a:ext>
              <a:ext uri="{C183D7F6-B498-43B3-948B-1728B52AA6E4}">
                <adec:decorative xmlns:adec="http://schemas.microsoft.com/office/drawing/2017/decorative" val="1"/>
              </a:ext>
            </a:extLst>
          </p:cNvPr>
          <p:cNvSpPr/>
          <p:nvPr/>
        </p:nvSpPr>
        <p:spPr>
          <a:xfrm>
            <a:off x="-256480" y="6754914"/>
            <a:ext cx="13183884" cy="95516"/>
          </a:xfrm>
          <a:prstGeom prst="rect">
            <a:avLst/>
          </a:prstGeom>
          <a:blipFill dpi="0" rotWithShape="1">
            <a:blip r:embed="rId1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dirty="0">
                <a:noFill/>
              </a:rPr>
              <a:t>          </a:t>
            </a:r>
            <a:endParaRPr lang="en-US">
              <a:noFill/>
            </a:endParaRPr>
          </a:p>
        </p:txBody>
      </p:sp>
    </p:spTree>
    <p:extLst>
      <p:ext uri="{BB962C8B-B14F-4D97-AF65-F5344CB8AC3E}">
        <p14:creationId xmlns:p14="http://schemas.microsoft.com/office/powerpoint/2010/main" val="244820885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Picture 3">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 y="-2"/>
            <a:ext cx="12192002" cy="6858002"/>
          </a:xfrm>
          <a:prstGeom prst="rect">
            <a:avLst/>
          </a:prstGeom>
          <a:ln w="12700">
            <a:miter lim="400000"/>
          </a:ln>
        </p:spPr>
      </p:pic>
      <p:sp>
        <p:nvSpPr>
          <p:cNvPr id="111" name="Rectangle 10">
            <a:extLst>
              <a:ext uri="{C183D7F6-B498-43B3-948B-1728B52AA6E4}">
                <adec:decorative xmlns:adec="http://schemas.microsoft.com/office/drawing/2017/decorative" val="1"/>
              </a:ext>
            </a:extLst>
          </p:cNvPr>
          <p:cNvSpPr/>
          <p:nvPr/>
        </p:nvSpPr>
        <p:spPr>
          <a:xfrm>
            <a:off x="1204607" y="2575371"/>
            <a:ext cx="5145032" cy="3494035"/>
          </a:xfrm>
          <a:prstGeom prst="rect">
            <a:avLst/>
          </a:prstGeom>
          <a:solidFill>
            <a:srgbClr val="AA0D35"/>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grpSp>
        <p:nvGrpSpPr>
          <p:cNvPr id="114" name="Rectangle 6">
            <a:extLst>
              <a:ext uri="{C183D7F6-B498-43B3-948B-1728B52AA6E4}">
                <adec:decorative xmlns:adec="http://schemas.microsoft.com/office/drawing/2017/decorative" val="1"/>
              </a:ext>
            </a:extLst>
          </p:cNvPr>
          <p:cNvGrpSpPr/>
          <p:nvPr/>
        </p:nvGrpSpPr>
        <p:grpSpPr>
          <a:xfrm>
            <a:off x="0" y="6639559"/>
            <a:ext cx="12192000" cy="345439"/>
            <a:chOff x="0" y="0"/>
            <a:chExt cx="12192000" cy="345437"/>
          </a:xfrm>
        </p:grpSpPr>
        <p:sp>
          <p:nvSpPr>
            <p:cNvPr id="112" name="Rectangle"/>
            <p:cNvSpPr/>
            <p:nvPr/>
          </p:nvSpPr>
          <p:spPr>
            <a:xfrm>
              <a:off x="0" y="127000"/>
              <a:ext cx="12192000" cy="91442"/>
            </a:xfrm>
            <a:prstGeom prst="rect">
              <a:avLst/>
            </a:prstGeom>
            <a:blipFill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113" name="Text"/>
            <p:cNvSpPr txBox="1"/>
            <p:nvPr/>
          </p:nvSpPr>
          <p:spPr>
            <a:xfrm>
              <a:off x="45718" y="0"/>
              <a:ext cx="12100563" cy="3454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pic>
        <p:nvPicPr>
          <p:cNvPr id="118" name="WSU-EXT-lockup-horz-rgb-6in.gif">
            <a:extLs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164299" y="268865"/>
            <a:ext cx="5863400" cy="1445772"/>
          </a:xfrm>
          <a:prstGeom prst="rect">
            <a:avLst/>
          </a:prstGeom>
          <a:ln w="12700">
            <a:miter lim="400000"/>
          </a:ln>
        </p:spPr>
      </p:pic>
      <p:sp>
        <p:nvSpPr>
          <p:cNvPr id="2" name="Content Placeholder 4">
            <a:extLst>
              <a:ext uri="{FF2B5EF4-FFF2-40B4-BE49-F238E27FC236}">
                <a16:creationId xmlns:a16="http://schemas.microsoft.com/office/drawing/2014/main" id="{8E5F930E-4DBF-B19A-46A5-22AE0D10D726}"/>
              </a:ext>
            </a:extLst>
          </p:cNvPr>
          <p:cNvSpPr txBox="1">
            <a:spLocks noGrp="1"/>
          </p:cNvSpPr>
          <p:nvPr>
            <p:ph type="title" idx="4294967295"/>
          </p:nvPr>
        </p:nvSpPr>
        <p:spPr>
          <a:xfrm>
            <a:off x="1366500" y="2851068"/>
            <a:ext cx="4821246" cy="38519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Helvetica"/>
              </a:rPr>
              <a:t>WSU Extension Master Gardener Mission </a:t>
            </a:r>
          </a:p>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Helvetica"/>
            </a:endParaRPr>
          </a:p>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Helvetica"/>
              </a:rPr>
              <a:t>Engaging university-trained volunteers to empower and sustain diverse communities with relevant, unbiased, research-based horticulture and environmental stewardship education. </a:t>
            </a:r>
          </a:p>
        </p:txBody>
      </p:sp>
      <p:pic>
        <p:nvPicPr>
          <p:cNvPr id="117" name="image202.png" descr="Healthy people, healthy planet diagram showing our nine program priorities"/>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a:xfrm>
            <a:off x="7402981" y="2346902"/>
            <a:ext cx="3911234" cy="3889023"/>
          </a:xfrm>
          <a:prstGeom prst="rect">
            <a:avLst/>
          </a:prstGeom>
          <a:ln w="12700">
            <a:miter lim="400000"/>
          </a:ln>
        </p:spPr>
      </p:pic>
      <p:pic>
        <p:nvPicPr>
          <p:cNvPr id="119" name="Picture 6">
            <a:extLs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10774880" y="179822"/>
            <a:ext cx="1182352" cy="1182352"/>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1"/>
          <p:cNvSpPr txBox="1">
            <a:spLocks noGrp="1"/>
          </p:cNvSpPr>
          <p:nvPr>
            <p:ph type="ctrTitle"/>
          </p:nvPr>
        </p:nvSpPr>
        <p:spPr>
          <a:xfrm>
            <a:off x="1143000" y="491426"/>
            <a:ext cx="3675647" cy="1645924"/>
          </a:xfrm>
          <a:prstGeom prst="rect">
            <a:avLst/>
          </a:prstGeom>
        </p:spPr>
        <p:txBody>
          <a:bodyPr lIns="0" tIns="0" rIns="0" bIns="0"/>
          <a:lstStyle/>
          <a:p>
            <a:pPr algn="l" defTabSz="896111">
              <a:defRPr sz="5800" spc="-200">
                <a:solidFill>
                  <a:srgbClr val="404040"/>
                </a:solidFill>
                <a:latin typeface="+mj-lt"/>
                <a:ea typeface="+mj-ea"/>
                <a:cs typeface="+mj-cs"/>
                <a:sym typeface="Calibri"/>
              </a:defRPr>
            </a:pPr>
            <a:r>
              <a:rPr dirty="0"/>
              <a:t>Climate</a:t>
            </a:r>
            <a:br>
              <a:rPr dirty="0"/>
            </a:br>
            <a:r>
              <a:rPr dirty="0"/>
              <a:t>Change</a:t>
            </a:r>
          </a:p>
        </p:txBody>
      </p:sp>
      <p:pic>
        <p:nvPicPr>
          <p:cNvPr id="124" name="image1.jpeg" descr="Grass growing in cracked mud"/>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6843882" y="0"/>
            <a:ext cx="5362237" cy="6766560"/>
          </a:xfrm>
          <a:prstGeom prst="rect">
            <a:avLst/>
          </a:prstGeom>
          <a:ln w="12700">
            <a:miter lim="400000"/>
          </a:ln>
        </p:spPr>
      </p:pic>
      <p:sp>
        <p:nvSpPr>
          <p:cNvPr id="126" name="Rectangle 7">
            <a:extLst>
              <a:ext uri="{C183D7F6-B498-43B3-948B-1728B52AA6E4}">
                <adec:decorative xmlns:adec="http://schemas.microsoft.com/office/drawing/2017/decorative" val="1"/>
              </a:ext>
            </a:extLst>
          </p:cNvPr>
          <p:cNvSpPr/>
          <p:nvPr/>
        </p:nvSpPr>
        <p:spPr>
          <a:xfrm>
            <a:off x="1419727" y="2129243"/>
            <a:ext cx="365296" cy="45721"/>
          </a:xfrm>
          <a:prstGeom prst="rect">
            <a:avLst/>
          </a:prstGeom>
          <a:blipFill>
            <a:blip r:embed="rId4" cstate="screen">
              <a:extLst>
                <a:ext uri="{28A0092B-C50C-407E-A947-70E740481C1C}">
                  <a14:useLocalDpi xmlns:a14="http://schemas.microsoft.com/office/drawing/2010/main" val="0"/>
                </a:ext>
              </a:extLst>
            </a:blip>
            <a:stretch>
              <a:fillRect/>
            </a:stretch>
          </a:blipFill>
          <a:ln w="12700">
            <a:miter lim="400000"/>
          </a:ln>
        </p:spPr>
        <p:txBody>
          <a:bodyPr lIns="45718" tIns="45718" rIns="45718" bIns="45718" anchor="ctr"/>
          <a:lstStyle/>
          <a:p>
            <a:pPr algn="ctr">
              <a:defRPr>
                <a:noFill/>
                <a:latin typeface="Corbel"/>
                <a:ea typeface="Corbel"/>
                <a:cs typeface="Corbel"/>
                <a:sym typeface="Corbel"/>
              </a:defRPr>
            </a:pPr>
            <a:endParaRPr/>
          </a:p>
        </p:txBody>
      </p:sp>
      <p:grpSp>
        <p:nvGrpSpPr>
          <p:cNvPr id="129" name="Rectangle 6">
            <a:extLst>
              <a:ext uri="{C183D7F6-B498-43B3-948B-1728B52AA6E4}">
                <adec:decorative xmlns:adec="http://schemas.microsoft.com/office/drawing/2017/decorative" val="1"/>
              </a:ext>
            </a:extLst>
          </p:cNvPr>
          <p:cNvGrpSpPr/>
          <p:nvPr/>
        </p:nvGrpSpPr>
        <p:grpSpPr>
          <a:xfrm>
            <a:off x="0" y="6639559"/>
            <a:ext cx="12192000" cy="345439"/>
            <a:chOff x="0" y="0"/>
            <a:chExt cx="12192000" cy="345437"/>
          </a:xfrm>
        </p:grpSpPr>
        <p:sp>
          <p:nvSpPr>
            <p:cNvPr id="127" name="Rectangle"/>
            <p:cNvSpPr/>
            <p:nvPr/>
          </p:nvSpPr>
          <p:spPr>
            <a:xfrm>
              <a:off x="0" y="127000"/>
              <a:ext cx="12192000" cy="91442"/>
            </a:xfrm>
            <a:prstGeom prst="rect">
              <a:avLst/>
            </a:prstGeom>
            <a:blipFill rotWithShape="1">
              <a:blip r:embed="rId5">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128" name="Text"/>
            <p:cNvSpPr txBox="1"/>
            <p:nvPr/>
          </p:nvSpPr>
          <p:spPr>
            <a:xfrm>
              <a:off x="45718" y="0"/>
              <a:ext cx="12100563" cy="3454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pic>
        <p:nvPicPr>
          <p:cNvPr id="130" name="Picture 13" descr="Extension Master Gardener icon"/>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1262258" y="219399"/>
            <a:ext cx="729698" cy="729697"/>
          </a:xfrm>
          <a:prstGeom prst="rect">
            <a:avLst/>
          </a:prstGeom>
          <a:ln w="12700">
            <a:miter lim="400000"/>
          </a:ln>
        </p:spPr>
      </p:pic>
      <p:sp>
        <p:nvSpPr>
          <p:cNvPr id="132" name="Subtitle 2"/>
          <p:cNvSpPr txBox="1"/>
          <p:nvPr/>
        </p:nvSpPr>
        <p:spPr>
          <a:xfrm>
            <a:off x="1082495" y="2337092"/>
            <a:ext cx="4460881" cy="11482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spcBef>
                <a:spcPts val="200"/>
              </a:spcBef>
              <a:defRPr sz="2400">
                <a:solidFill>
                  <a:srgbClr val="626E74"/>
                </a:solidFill>
                <a:latin typeface="Arial"/>
                <a:ea typeface="Arial"/>
                <a:cs typeface="Arial"/>
                <a:sym typeface="Arial"/>
              </a:defRPr>
            </a:lvl1pPr>
          </a:lstStyle>
          <a:p>
            <a:r>
              <a:t>Teach ways to create resilient landscapes that are adapted to our changing climate.</a:t>
            </a:r>
          </a:p>
        </p:txBody>
      </p:sp>
      <p:sp>
        <p:nvSpPr>
          <p:cNvPr id="133" name="Subtitle 2"/>
          <p:cNvSpPr txBox="1"/>
          <p:nvPr/>
        </p:nvSpPr>
        <p:spPr>
          <a:xfrm>
            <a:off x="1082494" y="3669597"/>
            <a:ext cx="4967787" cy="2073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Impact of climate change on people, wildlife and ecosystems</a:t>
            </a:r>
            <a:endParaRPr sz="2800">
              <a:solidFill>
                <a:srgbClr val="E9E9E9"/>
              </a:solidFill>
            </a:endParaRP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We all have a role to play</a:t>
            </a:r>
            <a:endParaRPr sz="2800">
              <a:solidFill>
                <a:srgbClr val="E9E9E9"/>
              </a:solidFill>
            </a:endParaRP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Techniques for home landscapes</a:t>
            </a:r>
          </a:p>
        </p:txBody>
      </p:sp>
      <p:sp>
        <p:nvSpPr>
          <p:cNvPr id="2" name="TextBox 1">
            <a:extLst>
              <a:ext uri="{FF2B5EF4-FFF2-40B4-BE49-F238E27FC236}">
                <a16:creationId xmlns:a16="http://schemas.microsoft.com/office/drawing/2014/main" id="{0BE26C38-8D1A-DA01-F889-07B692741A50}"/>
              </a:ext>
            </a:extLst>
          </p:cNvPr>
          <p:cNvSpPr txBox="1"/>
          <p:nvPr/>
        </p:nvSpPr>
        <p:spPr>
          <a:xfrm>
            <a:off x="6936582" y="6536453"/>
            <a:ext cx="1571625" cy="2462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a:rPr>
              <a:t>Photo by Deposit Photos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itle 1"/>
          <p:cNvSpPr txBox="1">
            <a:spLocks noGrp="1"/>
          </p:cNvSpPr>
          <p:nvPr>
            <p:ph type="ctrTitle"/>
          </p:nvPr>
        </p:nvSpPr>
        <p:spPr>
          <a:xfrm>
            <a:off x="1116136" y="807354"/>
            <a:ext cx="3675647" cy="1645924"/>
          </a:xfrm>
          <a:prstGeom prst="rect">
            <a:avLst/>
          </a:prstGeom>
        </p:spPr>
        <p:txBody>
          <a:bodyPr lIns="0" tIns="0" rIns="0" bIns="0" anchor="t"/>
          <a:lstStyle>
            <a:lvl1pPr algn="l">
              <a:defRPr spc="-200">
                <a:solidFill>
                  <a:srgbClr val="404040"/>
                </a:solidFill>
                <a:latin typeface="+mj-lt"/>
                <a:ea typeface="+mj-ea"/>
                <a:cs typeface="+mj-cs"/>
                <a:sym typeface="Calibri"/>
              </a:defRPr>
            </a:lvl1pPr>
          </a:lstStyle>
          <a:p>
            <a:r>
              <a:rPr dirty="0">
                <a:latin typeface="Arial" panose="020B0604020202020204" pitchFamily="34" charset="0"/>
                <a:cs typeface="Arial" panose="020B0604020202020204" pitchFamily="34" charset="0"/>
              </a:rPr>
              <a:t>Contents:</a:t>
            </a:r>
          </a:p>
        </p:txBody>
      </p:sp>
      <p:sp>
        <p:nvSpPr>
          <p:cNvPr id="139" name="Rectangle 7">
            <a:extLst>
              <a:ext uri="{C183D7F6-B498-43B3-948B-1728B52AA6E4}">
                <adec:decorative xmlns:adec="http://schemas.microsoft.com/office/drawing/2017/decorative" val="1"/>
              </a:ext>
            </a:extLst>
          </p:cNvPr>
          <p:cNvSpPr/>
          <p:nvPr/>
        </p:nvSpPr>
        <p:spPr>
          <a:xfrm>
            <a:off x="1174409" y="1607455"/>
            <a:ext cx="914400" cy="45721"/>
          </a:xfrm>
          <a:prstGeom prst="rect">
            <a:avLst/>
          </a:prstGeom>
          <a:blipFill>
            <a:blip r:embed="rId3" cstate="screen">
              <a:extLst>
                <a:ext uri="{28A0092B-C50C-407E-A947-70E740481C1C}">
                  <a14:useLocalDpi xmlns:a14="http://schemas.microsoft.com/office/drawing/2010/main" val="0"/>
                </a:ext>
              </a:extLst>
            </a:blip>
            <a:stretch>
              <a:fillRect/>
            </a:stretch>
          </a:blipFill>
          <a:ln w="12700">
            <a:miter lim="400000"/>
          </a:ln>
        </p:spPr>
        <p:txBody>
          <a:bodyPr lIns="45718" tIns="45718" rIns="45718" bIns="45718" anchor="ctr"/>
          <a:lstStyle/>
          <a:p>
            <a:pPr algn="ctr">
              <a:defRPr>
                <a:noFill/>
                <a:latin typeface="Corbel"/>
                <a:ea typeface="Corbel"/>
                <a:cs typeface="Corbel"/>
                <a:sym typeface="Corbel"/>
              </a:defRPr>
            </a:pPr>
            <a:endParaRPr/>
          </a:p>
        </p:txBody>
      </p:sp>
      <p:grpSp>
        <p:nvGrpSpPr>
          <p:cNvPr id="142" name="Rectangle 6">
            <a:extLst>
              <a:ext uri="{C183D7F6-B498-43B3-948B-1728B52AA6E4}">
                <adec:decorative xmlns:adec="http://schemas.microsoft.com/office/drawing/2017/decorative" val="1"/>
              </a:ext>
            </a:extLst>
          </p:cNvPr>
          <p:cNvGrpSpPr/>
          <p:nvPr/>
        </p:nvGrpSpPr>
        <p:grpSpPr>
          <a:xfrm>
            <a:off x="0" y="6639559"/>
            <a:ext cx="12192000" cy="345439"/>
            <a:chOff x="0" y="0"/>
            <a:chExt cx="12192000" cy="345437"/>
          </a:xfrm>
        </p:grpSpPr>
        <p:sp>
          <p:nvSpPr>
            <p:cNvPr id="140" name="Rectangle"/>
            <p:cNvSpPr/>
            <p:nvPr/>
          </p:nvSpPr>
          <p:spPr>
            <a:xfrm>
              <a:off x="0" y="127000"/>
              <a:ext cx="12192000" cy="91442"/>
            </a:xfrm>
            <a:prstGeom prst="rect">
              <a:avLst/>
            </a:prstGeom>
            <a:blipFill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141" name="Text"/>
            <p:cNvSpPr txBox="1"/>
            <p:nvPr/>
          </p:nvSpPr>
          <p:spPr>
            <a:xfrm>
              <a:off x="45718" y="0"/>
              <a:ext cx="12100563" cy="3454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sp>
        <p:nvSpPr>
          <p:cNvPr id="145" name="Subtitle 2"/>
          <p:cNvSpPr txBox="1"/>
          <p:nvPr/>
        </p:nvSpPr>
        <p:spPr>
          <a:xfrm>
            <a:off x="1116582" y="2181105"/>
            <a:ext cx="4967787" cy="3356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342900" indent="-342900">
              <a:lnSpc>
                <a:spcPct val="150000"/>
              </a:lnSpc>
              <a:spcBef>
                <a:spcPts val="200"/>
              </a:spcBef>
              <a:buClr>
                <a:srgbClr val="C00000"/>
              </a:buClr>
              <a:buSzPct val="100000"/>
              <a:buChar char="▪"/>
              <a:defRPr sz="2800">
                <a:solidFill>
                  <a:srgbClr val="626E74"/>
                </a:solidFill>
                <a:latin typeface="Arial"/>
                <a:ea typeface="Arial"/>
                <a:cs typeface="Arial"/>
                <a:sym typeface="Arial"/>
              </a:defRPr>
            </a:pPr>
            <a:r>
              <a:rPr dirty="0"/>
              <a:t>Lorem ipsum dolor sit </a:t>
            </a:r>
            <a:r>
              <a:rPr dirty="0" err="1"/>
              <a:t>amet</a:t>
            </a:r>
            <a:endParaRPr dirty="0"/>
          </a:p>
          <a:p>
            <a:pPr marL="800100" lvl="1"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rPr dirty="0"/>
              <a:t>Lorem ipsum dolor sit </a:t>
            </a:r>
            <a:r>
              <a:rPr dirty="0" err="1"/>
              <a:t>amet</a:t>
            </a:r>
            <a:endParaRPr dirty="0"/>
          </a:p>
          <a:p>
            <a:pPr marL="342900" indent="-342900">
              <a:lnSpc>
                <a:spcPct val="150000"/>
              </a:lnSpc>
              <a:spcBef>
                <a:spcPts val="200"/>
              </a:spcBef>
              <a:buClr>
                <a:srgbClr val="C00000"/>
              </a:buClr>
              <a:buSzPct val="100000"/>
              <a:buChar char="▪"/>
              <a:defRPr sz="2800">
                <a:solidFill>
                  <a:srgbClr val="626E74"/>
                </a:solidFill>
                <a:latin typeface="Arial"/>
                <a:ea typeface="Arial"/>
                <a:cs typeface="Arial"/>
                <a:sym typeface="Arial"/>
              </a:defRPr>
            </a:pPr>
            <a:r>
              <a:rPr dirty="0"/>
              <a:t>Lorem ipsum dolor sit </a:t>
            </a:r>
            <a:r>
              <a:rPr dirty="0" err="1"/>
              <a:t>amet</a:t>
            </a:r>
            <a:endParaRPr dirty="0">
              <a:solidFill>
                <a:srgbClr val="E9E9E9"/>
              </a:solidFill>
            </a:endParaRPr>
          </a:p>
          <a:p>
            <a:pPr marL="800100" lvl="1" indent="-342900">
              <a:lnSpc>
                <a:spcPct val="150000"/>
              </a:lnSpc>
              <a:spcBef>
                <a:spcPts val="200"/>
              </a:spcBef>
              <a:buClr>
                <a:srgbClr val="C00000"/>
              </a:buClr>
              <a:buSzPct val="100000"/>
              <a:buChar char="▪"/>
              <a:defRPr sz="2400">
                <a:solidFill>
                  <a:srgbClr val="797979"/>
                </a:solidFill>
                <a:latin typeface="Arial"/>
                <a:ea typeface="Arial"/>
                <a:cs typeface="Arial"/>
                <a:sym typeface="Arial"/>
              </a:defRPr>
            </a:pPr>
            <a:r>
              <a:rPr dirty="0"/>
              <a:t>Lorem ipsum</a:t>
            </a:r>
          </a:p>
          <a:p>
            <a:pPr marL="800100" lvl="1" indent="-342900">
              <a:lnSpc>
                <a:spcPct val="150000"/>
              </a:lnSpc>
              <a:spcBef>
                <a:spcPts val="200"/>
              </a:spcBef>
              <a:buClr>
                <a:srgbClr val="C00000"/>
              </a:buClr>
              <a:buSzPct val="100000"/>
              <a:buChar char="▪"/>
              <a:defRPr sz="2400">
                <a:solidFill>
                  <a:srgbClr val="797979"/>
                </a:solidFill>
                <a:latin typeface="Arial"/>
                <a:ea typeface="Arial"/>
                <a:cs typeface="Arial"/>
                <a:sym typeface="Arial"/>
              </a:defRPr>
            </a:pPr>
            <a:r>
              <a:rPr dirty="0"/>
              <a:t>Lorem ipsum</a:t>
            </a:r>
          </a:p>
          <a:p>
            <a:pPr marL="800100" lvl="1" indent="-342900">
              <a:lnSpc>
                <a:spcPct val="150000"/>
              </a:lnSpc>
              <a:spcBef>
                <a:spcPts val="200"/>
              </a:spcBef>
              <a:buClr>
                <a:srgbClr val="C00000"/>
              </a:buClr>
              <a:buSzPct val="100000"/>
              <a:buChar char="▪"/>
              <a:defRPr sz="2400">
                <a:solidFill>
                  <a:srgbClr val="797979"/>
                </a:solidFill>
                <a:latin typeface="Arial"/>
                <a:ea typeface="Arial"/>
                <a:cs typeface="Arial"/>
                <a:sym typeface="Arial"/>
              </a:defRPr>
            </a:pPr>
            <a:r>
              <a:rPr dirty="0"/>
              <a:t>Lorem ipsum</a:t>
            </a:r>
          </a:p>
        </p:txBody>
      </p:sp>
      <p:pic>
        <p:nvPicPr>
          <p:cNvPr id="137" name="image2.jpeg" descr="Home with landscaped yard"/>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a:xfrm>
            <a:off x="6829317" y="45640"/>
            <a:ext cx="5362237" cy="6766561"/>
          </a:xfrm>
          <a:prstGeom prst="rect">
            <a:avLst/>
          </a:prstGeom>
          <a:ln w="12700">
            <a:miter lim="400000"/>
          </a:ln>
        </p:spPr>
      </p:pic>
      <p:sp>
        <p:nvSpPr>
          <p:cNvPr id="146" name="Photo credit: Teresa Casson (EMG) 2023"/>
          <p:cNvSpPr txBox="1"/>
          <p:nvPr/>
        </p:nvSpPr>
        <p:spPr>
          <a:xfrm>
            <a:off x="7214892" y="6428945"/>
            <a:ext cx="4086411" cy="2462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600">
                <a:solidFill>
                  <a:srgbClr val="FFFFFF"/>
                </a:solidFill>
                <a:latin typeface="Arial"/>
                <a:ea typeface="Arial"/>
                <a:cs typeface="Arial"/>
                <a:sym typeface="Arial"/>
              </a:defRPr>
            </a:lvl1pPr>
          </a:lstStyle>
          <a:p>
            <a:r>
              <a:rPr sz="1000" dirty="0"/>
              <a:t>Photo credit: Teresa Casson (EMG) 2023</a:t>
            </a:r>
          </a:p>
        </p:txBody>
      </p:sp>
      <p:pic>
        <p:nvPicPr>
          <p:cNvPr id="143" name="Picture 13" descr="Extension Master Gardener icon"/>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1319071" y="5900666"/>
            <a:ext cx="729698" cy="729698"/>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_Office Theme">
  <a:themeElements>
    <a:clrScheme name="Office Theme">
      <a:dk1>
        <a:srgbClr val="000000"/>
      </a:dk1>
      <a:lt1>
        <a:srgbClr val="FFFFFF"/>
      </a:lt1>
      <a:dk2>
        <a:srgbClr val="A7A7A7"/>
      </a:dk2>
      <a:lt2>
        <a:srgbClr val="535353"/>
      </a:lt2>
      <a:accent1>
        <a:srgbClr val="A60F2D"/>
      </a:accent1>
      <a:accent2>
        <a:srgbClr val="CA1237"/>
      </a:accent2>
      <a:accent3>
        <a:srgbClr val="E16727"/>
      </a:accent3>
      <a:accent4>
        <a:srgbClr val="F3E700"/>
      </a:accent4>
      <a:accent5>
        <a:srgbClr val="AADC24"/>
      </a:accent5>
      <a:accent6>
        <a:srgbClr val="5BC3F5"/>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3_Office Theme">
  <a:themeElements>
    <a:clrScheme name="WSU Branded Theme">
      <a:dk1>
        <a:sysClr val="windowText" lastClr="000000"/>
      </a:dk1>
      <a:lt1>
        <a:sysClr val="window" lastClr="FFFFFF"/>
      </a:lt1>
      <a:dk2>
        <a:srgbClr val="4D4D4D"/>
      </a:dk2>
      <a:lt2>
        <a:srgbClr val="E7E6E6"/>
      </a:lt2>
      <a:accent1>
        <a:srgbClr val="A60F2D"/>
      </a:accent1>
      <a:accent2>
        <a:srgbClr val="CA1237"/>
      </a:accent2>
      <a:accent3>
        <a:srgbClr val="E16727"/>
      </a:accent3>
      <a:accent4>
        <a:srgbClr val="F3E700"/>
      </a:accent4>
      <a:accent5>
        <a:srgbClr val="AADC24"/>
      </a:accent5>
      <a:accent6>
        <a:srgbClr val="5BC3F5"/>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7218</TotalTime>
  <Words>2455</Words>
  <Application>Microsoft Office PowerPoint</Application>
  <PresentationFormat>Widescreen</PresentationFormat>
  <Paragraphs>211</Paragraphs>
  <Slides>16</Slides>
  <Notes>11</Notes>
  <HiddenSlides>0</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16</vt:i4>
      </vt:variant>
    </vt:vector>
  </HeadingPairs>
  <TitlesOfParts>
    <vt:vector size="37" baseType="lpstr">
      <vt:lpstr>Symbol</vt:lpstr>
      <vt:lpstr>Canela Text Regular</vt:lpstr>
      <vt:lpstr>Graphik Semibold</vt:lpstr>
      <vt:lpstr>Graphik Light</vt:lpstr>
      <vt:lpstr>Helvetica</vt:lpstr>
      <vt:lpstr>Open Sans</vt:lpstr>
      <vt:lpstr>Calibri</vt:lpstr>
      <vt:lpstr>Canela Bold</vt:lpstr>
      <vt:lpstr>Courier New</vt:lpstr>
      <vt:lpstr>Corbel</vt:lpstr>
      <vt:lpstr>Wingdings</vt:lpstr>
      <vt:lpstr>Graphik Medium</vt:lpstr>
      <vt:lpstr>Montserrat</vt:lpstr>
      <vt:lpstr>Arial</vt:lpstr>
      <vt:lpstr>Graphik</vt:lpstr>
      <vt:lpstr>Aptos</vt:lpstr>
      <vt:lpstr>Produkt Extralight</vt:lpstr>
      <vt:lpstr>Office Theme</vt:lpstr>
      <vt:lpstr>1_Office Theme</vt:lpstr>
      <vt:lpstr>2_Office Theme</vt:lpstr>
      <vt:lpstr>3_Office Theme</vt:lpstr>
      <vt:lpstr>RESOURCES FOR YOUR SLIDE SHOW  Delete the first two resource slides when your document is finished.</vt:lpstr>
      <vt:lpstr>Reduce the file size of your PowerPoint presentations</vt:lpstr>
      <vt:lpstr>Step-by-Step Guide to Checking Accessibility in PowerPoint</vt:lpstr>
      <vt:lpstr>Presentation Title</vt:lpstr>
      <vt:lpstr>Extension is for everyone!</vt:lpstr>
      <vt:lpstr>Resilient Washington</vt:lpstr>
      <vt:lpstr>WSU Extension Master Gardener Mission   Engaging university-trained volunteers to empower and sustain diverse communities with relevant, unbiased, research-based horticulture and environmental stewardship education. </vt:lpstr>
      <vt:lpstr>Climate Change</vt:lpstr>
      <vt:lpstr>Contents:</vt:lpstr>
      <vt:lpstr>Lorem ipsum dolor:</vt:lpstr>
      <vt:lpstr>Lorem ipsum dolori:</vt:lpstr>
      <vt:lpstr>Thank you for attending today’s educational event!</vt:lpstr>
      <vt:lpstr>Questions?</vt:lpstr>
      <vt:lpstr>Resources:</vt:lpstr>
      <vt:lpstr>Logos &amp; Spirit Marks for customizations:</vt:lpstr>
      <vt:lpstr>Graphics for customizations: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Debra</dc:creator>
  <cp:lastModifiedBy>Debra Benbow</cp:lastModifiedBy>
  <cp:revision>12</cp:revision>
  <dcterms:modified xsi:type="dcterms:W3CDTF">2024-11-19T00:10:38Z</dcterms:modified>
</cp:coreProperties>
</file>