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3" r:id="rId4"/>
    <p:sldMasterId id="2147483795" r:id="rId5"/>
    <p:sldMasterId id="2147483807" r:id="rId6"/>
    <p:sldMasterId id="2147483816" r:id="rId7"/>
    <p:sldMasterId id="2147483826" r:id="rId8"/>
  </p:sldMasterIdLst>
  <p:notesMasterIdLst>
    <p:notesMasterId r:id="rId20"/>
  </p:notesMasterIdLst>
  <p:sldIdLst>
    <p:sldId id="288" r:id="rId9"/>
    <p:sldId id="295" r:id="rId10"/>
    <p:sldId id="294" r:id="rId11"/>
    <p:sldId id="256" r:id="rId12"/>
    <p:sldId id="293" r:id="rId13"/>
    <p:sldId id="264" r:id="rId14"/>
    <p:sldId id="257" r:id="rId15"/>
    <p:sldId id="265" r:id="rId16"/>
    <p:sldId id="272" r:id="rId17"/>
    <p:sldId id="277" r:id="rId18"/>
    <p:sldId id="268" r:id="rId19"/>
  </p:sldIdLst>
  <p:sldSz cx="12192000" cy="6858000"/>
  <p:notesSz cx="6858000" cy="9144000"/>
  <p:embeddedFontLst>
    <p:embeddedFont>
      <p:font typeface="Corbel" panose="020B0503020204020204" pitchFamily="34" charset="0"/>
      <p:regular r:id="rId21"/>
      <p:bold r:id="rId22"/>
      <p:italic r:id="rId23"/>
      <p:boldItalic r:id="rId24"/>
    </p:embeddedFont>
    <p:embeddedFont>
      <p:font typeface="Helvetica" panose="020B0604020202020204" pitchFamily="34" charset="0"/>
      <p:regular r:id="rId25"/>
      <p:bold r:id="rId26"/>
      <p:italic r:id="rId27"/>
      <p:boldItalic r:id="rId28"/>
    </p:embeddedFont>
    <p:embeddedFont>
      <p:font typeface="Montserrat" panose="00000500000000000000" pitchFamily="50"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A0D35"/>
    <a:srgbClr val="DA0605"/>
    <a:srgbClr val="FF0020"/>
    <a:srgbClr val="9E060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08" autoAdjust="0"/>
    <p:restoredTop sz="97219"/>
  </p:normalViewPr>
  <p:slideViewPr>
    <p:cSldViewPr snapToGrid="0" snapToObjects="1">
      <p:cViewPr varScale="1">
        <p:scale>
          <a:sx n="106" d="100"/>
          <a:sy n="106" d="100"/>
        </p:scale>
        <p:origin x="73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BE815-C465-4715-B154-EC3247495ACC}"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6E972-9ECF-4C79-8C74-0DBC8ED2145D}" type="slidenum">
              <a:rPr lang="en-US" smtClean="0"/>
              <a:t>‹#›</a:t>
            </a:fld>
            <a:endParaRPr lang="en-US"/>
          </a:p>
        </p:txBody>
      </p:sp>
    </p:spTree>
    <p:extLst>
      <p:ext uri="{BB962C8B-B14F-4D97-AF65-F5344CB8AC3E}">
        <p14:creationId xmlns:p14="http://schemas.microsoft.com/office/powerpoint/2010/main" val="347016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1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ea typeface="+mn-ea"/>
                <a:cs typeface="Helvetica"/>
                <a:sym typeface="Corbel"/>
              </a:rPr>
              <a:pPr marL="0" marR="0" lvl="0" indent="0" algn="l" defTabSz="457200" rtl="0" eaLnBrk="1" fontAlgn="auto" latinLnBrk="0" hangingPunct="0">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rgbClr val="000000"/>
              </a:solidFill>
              <a:effectLst/>
              <a:uLnTx/>
              <a:uFillTx/>
              <a:latin typeface="Corbel"/>
              <a:ea typeface="+mn-ea"/>
              <a:cs typeface="Helvetica"/>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sz="2400">
                <a:solidFill>
                  <a:srgbClr val="FF2600"/>
                </a:solidFill>
              </a:defRPr>
            </a:pPr>
            <a:r>
              <a:rPr dirty="0">
                <a:latin typeface="Arial" panose="020B0604020202020204" pitchFamily="34" charset="0"/>
                <a:cs typeface="Arial" panose="020B0604020202020204" pitchFamily="34" charset="0"/>
              </a:rPr>
              <a:t>‘Must Use’ slide: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We want to ensure that you properly ‘place’ Master Gardeners as part of the WSU Extension program, touch on our mission and point out that we have 9 guiding Priorities, of which your presentation is one.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Suggest you cover this while handing out your questions/evaluation form.</a:t>
            </a:r>
          </a:p>
          <a:p>
            <a:pPr>
              <a:defRPr sz="2000">
                <a:solidFill>
                  <a:srgbClr val="FF2600"/>
                </a:solidFill>
              </a:defRPr>
            </a:pPr>
            <a:endParaRPr dirty="0">
              <a:latin typeface="Arial" panose="020B0604020202020204" pitchFamily="34" charset="0"/>
              <a:cs typeface="Arial" panose="020B0604020202020204" pitchFamily="34" charset="0"/>
            </a:endParaRPr>
          </a:p>
          <a:p>
            <a:pPr>
              <a:defRPr sz="2000">
                <a:solidFill>
                  <a:srgbClr val="FF2600"/>
                </a:solidFill>
              </a:defRPr>
            </a:pPr>
            <a:endParaRPr dirty="0">
              <a:latin typeface="Arial" panose="020B0604020202020204" pitchFamily="34" charset="0"/>
              <a:cs typeface="Arial" panose="020B0604020202020204" pitchFamily="34" charset="0"/>
            </a:endParaRPr>
          </a:p>
          <a:p>
            <a:pPr>
              <a:defRPr sz="2000" i="1"/>
            </a:pPr>
            <a:r>
              <a:rPr dirty="0">
                <a:latin typeface="Arial" panose="020B0604020202020204" pitchFamily="34" charset="0"/>
                <a:cs typeface="Arial" panose="020B0604020202020204" pitchFamily="34" charset="0"/>
              </a:rPr>
              <a:t>Throughout this presentation there are links to documents of various file types.</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Please contact our </a:t>
            </a:r>
            <a:r>
              <a:rPr u="sng" dirty="0">
                <a:solidFill>
                  <a:srgbClr val="0000FF"/>
                </a:solidFill>
                <a:uFill>
                  <a:solidFill>
                    <a:srgbClr val="0000FF"/>
                  </a:solidFill>
                </a:uFill>
                <a:latin typeface="Arial" panose="020B0604020202020204" pitchFamily="34" charset="0"/>
                <a:cs typeface="Arial" panose="020B0604020202020204" pitchFamily="34" charset="0"/>
                <a:hlinkClick r:id="rId3"/>
              </a:rPr>
              <a:t>Statewide Program Leader</a:t>
            </a:r>
            <a:r>
              <a:rPr dirty="0">
                <a:latin typeface="Arial" panose="020B0604020202020204" pitchFamily="34" charset="0"/>
                <a:cs typeface="Arial" panose="020B0604020202020204" pitchFamily="34" charset="0"/>
              </a:rP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water is vital to our health, communities and economy.  We need clean water upstream to have healthy communities downstream. About 117 million American –one in three people- get drinking water from streams that were vulnerable to pollution before the Clean Water Rule.  (Clean Water Rule: www.epa.gov) How we care for plants and manage soil in our home garden/landscape can have an impact water quality. Excess pesticides and fertilizers can run off or percolate through soil, ultimately ending up in surface and ground water. Compacted soil reduces water-holding capacity, allowing it to run-off. Organic matter left on or incorporated into the soil can help absorb and hold water. Loose soil can be blown or carried off and can flow into streams, rivers and lakes. </a:t>
            </a:r>
          </a:p>
          <a:p>
            <a:endParaRPr lang="en-US" dirty="0">
              <a:solidFill>
                <a:srgbClr val="000000"/>
              </a:solidFill>
              <a:latin typeface="Calibri"/>
              <a:ea typeface="ＭＳ Ｐゴシック"/>
              <a:cs typeface="Calibri"/>
            </a:endParaRPr>
          </a:p>
          <a:p>
            <a:r>
              <a:rPr lang="en-US" b="0" i="0" dirty="0">
                <a:solidFill>
                  <a:srgbClr val="000000"/>
                </a:solidFill>
                <a:effectLst/>
                <a:latin typeface="Calibri"/>
                <a:ea typeface="ＭＳ Ｐゴシック"/>
                <a:cs typeface="Calibri"/>
              </a:rPr>
              <a:t>This talk on [insert title] will give you a better understanding of the importance of clean water on the health of people, wildlife and our ecosystem, will help you recognize the role you play in helping to keep our water clean and will provide you with specific techniques that you can use in your own lives to improve water quality.</a:t>
            </a:r>
            <a:endParaRPr lang="en-US" dirty="0">
              <a:latin typeface="Calibri"/>
              <a:ea typeface="ＭＳ Ｐゴシック"/>
              <a:cs typeface="Calibri"/>
            </a:endParaRPr>
          </a:p>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8</a:t>
            </a:fld>
            <a:endParaRPr lang="en-US"/>
          </a:p>
        </p:txBody>
      </p:sp>
    </p:spTree>
    <p:extLst>
      <p:ext uri="{BB962C8B-B14F-4D97-AF65-F5344CB8AC3E}">
        <p14:creationId xmlns:p14="http://schemas.microsoft.com/office/powerpoint/2010/main" val="234289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03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11</a:t>
            </a:fld>
            <a:endParaRPr lang="en-US"/>
          </a:p>
        </p:txBody>
      </p:sp>
    </p:spTree>
    <p:extLst>
      <p:ext uri="{BB962C8B-B14F-4D97-AF65-F5344CB8AC3E}">
        <p14:creationId xmlns:p14="http://schemas.microsoft.com/office/powerpoint/2010/main" val="204754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1F9259A-1FE3-4FF9-8A07-BDD8177164E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5899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0802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8682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92024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3707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042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November 19,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65848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19,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24058359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19,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88611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19,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90471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8241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79417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582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31950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01064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385817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92097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674529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338474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67934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994080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7174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29777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81844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l">
              <a:defRPr sz="600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atin typeface="Arial" panose="020B0604020202020204" pitchFamily="34" charset="0"/>
                <a:cs typeface="Arial" panose="020B0604020202020204" pitchFamily="34" charset="0"/>
              </a:defRPr>
            </a:lvl1pPr>
            <a:lvl2pPr marL="0" indent="0" algn="ctr">
              <a:buSzTx/>
              <a:buFontTx/>
              <a:buNone/>
              <a:defRPr sz="2400">
                <a:latin typeface="Arial" panose="020B0604020202020204" pitchFamily="34" charset="0"/>
                <a:cs typeface="Arial" panose="020B0604020202020204" pitchFamily="34" charset="0"/>
              </a:defRPr>
            </a:lvl2pPr>
            <a:lvl3pPr marL="0" indent="0" algn="ctr">
              <a:buSzTx/>
              <a:buFontTx/>
              <a:buNone/>
              <a:defRPr sz="2400">
                <a:latin typeface="Arial" panose="020B0604020202020204" pitchFamily="34" charset="0"/>
                <a:cs typeface="Arial" panose="020B0604020202020204" pitchFamily="34" charset="0"/>
              </a:defRPr>
            </a:lvl3pPr>
            <a:lvl4pPr marL="0" indent="0" algn="ctr">
              <a:buSzTx/>
              <a:buFontTx/>
              <a:buNone/>
              <a:defRPr sz="2400">
                <a:latin typeface="Arial" panose="020B0604020202020204" pitchFamily="34" charset="0"/>
                <a:cs typeface="Arial" panose="020B0604020202020204" pitchFamily="34" charset="0"/>
              </a:defRPr>
            </a:lvl4pPr>
            <a:lvl5pPr marL="0" indent="0" algn="ctr">
              <a:buSzTx/>
              <a:buFontTx/>
              <a:buNone/>
              <a:defRPr sz="240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46756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dirty="0"/>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22379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9051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273024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46782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82711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459372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725721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99136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November 19,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063326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3750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996512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094283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8C7CB5-D5C2-52F1-EAF3-3633FFE85F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November 19,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7391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19,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11520476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19,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7465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19,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15236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14915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12211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8825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19,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94119297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881205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19,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2525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19,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3065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4292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4439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19,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642152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19,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56836400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7260" y="6404292"/>
            <a:ext cx="256541"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538809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97262" y="6404293"/>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108164529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19,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40734639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hyperlink" Target="https://brand.wsu.edu/colors/" TargetMode="Externa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hyperlink" Target="https://brand.wsu.edu/typography/" TargetMode="Externa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jpe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hyperlink" Target="https://mastergardener.wsu.edu/resources/for-master-gardeners/#marketing" TargetMode="External"/><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43.png"/><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WSUMGProgram" TargetMode="External"/><Relationship Id="rId3" Type="http://schemas.openxmlformats.org/officeDocument/2006/relationships/image" Target="../media/image28.png"/><Relationship Id="rId7" Type="http://schemas.openxmlformats.org/officeDocument/2006/relationships/hyperlink" Target="http://inhttp:/mastergardener.wsu.edu/"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49.png"/><Relationship Id="rId4" Type="http://schemas.openxmlformats.org/officeDocument/2006/relationships/image" Target="../media/image26.png"/><Relationship Id="rId9" Type="http://schemas.openxmlformats.org/officeDocument/2006/relationships/image" Target="../media/image5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extension.wsu.edu/about-extension/extension-is-for-everyone/"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0.gif"/><Relationship Id="rId5" Type="http://schemas.openxmlformats.org/officeDocument/2006/relationships/image" Target="../media/image29.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6.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4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1EAF2EE5-CE8B-A1EF-4A63-4033A36C05DD}"/>
              </a:ext>
            </a:extLst>
          </p:cNvPr>
          <p:cNvSpPr txBox="1">
            <a:spLocks noGrp="1"/>
          </p:cNvSpPr>
          <p:nvPr>
            <p:ph type="title" idx="4294967295"/>
          </p:nvPr>
        </p:nvSpPr>
        <p:spPr>
          <a:xfrm>
            <a:off x="327646" y="74873"/>
            <a:ext cx="529422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rPr>
              <a:t>RESOURCES FOR YOUR SLIDE SHOW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0F2D"/>
                </a:solidFill>
                <a:effectLst/>
                <a:uLnTx/>
                <a:uFillTx/>
                <a:latin typeface="Arial" panose="020B0604020202020204"/>
                <a:ea typeface="+mn-ea"/>
                <a:cs typeface="+mn-cs"/>
              </a:rPr>
              <a:t>Delete the first two resource slides when your document is finished.</a:t>
            </a:r>
            <a:endPar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BB01354-8012-15DA-9149-D908817236AD}"/>
              </a:ext>
            </a:extLst>
          </p:cNvPr>
          <p:cNvSpPr txBox="1"/>
          <p:nvPr/>
        </p:nvSpPr>
        <p:spPr>
          <a:xfrm>
            <a:off x="402126" y="546590"/>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Typography</a:t>
            </a:r>
          </a:p>
        </p:txBody>
      </p:sp>
      <p:sp>
        <p:nvSpPr>
          <p:cNvPr id="4" name="TextBox 3">
            <a:extLst>
              <a:ext uri="{FF2B5EF4-FFF2-40B4-BE49-F238E27FC236}">
                <a16:creationId xmlns:a16="http://schemas.microsoft.com/office/drawing/2014/main" id="{3788932B-9B41-ABE2-6E2A-0BC65E6013F5}"/>
              </a:ext>
            </a:extLst>
          </p:cNvPr>
          <p:cNvSpPr txBox="1"/>
          <p:nvPr/>
        </p:nvSpPr>
        <p:spPr>
          <a:xfrm>
            <a:off x="402125" y="869495"/>
            <a:ext cx="1017557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To create a consistent look for a wide variety of communications, there are two main typefaces for print (Proxima Nova and </a:t>
            </a:r>
            <a:r>
              <a:rPr kumimoji="0" lang="en-US" sz="1200" b="0" i="0" u="none" strike="noStrike" kern="1200" cap="none" spc="0" normalizeH="0" baseline="0" noProof="0" dirty="0" err="1">
                <a:ln>
                  <a:noFill/>
                </a:ln>
                <a:solidFill>
                  <a:srgbClr val="212529"/>
                </a:solidFill>
                <a:effectLst/>
                <a:uLnTx/>
                <a:uFillTx/>
                <a:latin typeface="Arial" panose="020B0604020202020204"/>
                <a:ea typeface="+mn-ea"/>
                <a:cs typeface="+mn-cs"/>
              </a:rPr>
              <a:t>FreightBig</a:t>
            </a: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 Pro) and one for web (Montserrat).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If these are not available there are substitutes: Sans Serif: Corbel and Arial. Serif substitute is Baskerville Old Face.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For the purpose of consistency between MAC and PC software, this PowerPoint uses Arial throughout the slides.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Please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Typography – Washington State University</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for more information.</a:t>
            </a:r>
          </a:p>
        </p:txBody>
      </p:sp>
      <p:sp>
        <p:nvSpPr>
          <p:cNvPr id="12" name="TextBox 11">
            <a:extLst>
              <a:ext uri="{FF2B5EF4-FFF2-40B4-BE49-F238E27FC236}">
                <a16:creationId xmlns:a16="http://schemas.microsoft.com/office/drawing/2014/main" id="{5FC03FF3-A2C1-DBDA-7E13-7326EF5A779D}"/>
              </a:ext>
            </a:extLst>
          </p:cNvPr>
          <p:cNvSpPr txBox="1"/>
          <p:nvPr/>
        </p:nvSpPr>
        <p:spPr>
          <a:xfrm>
            <a:off x="402125" y="2435325"/>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Colors</a:t>
            </a:r>
          </a:p>
        </p:txBody>
      </p:sp>
      <p:sp>
        <p:nvSpPr>
          <p:cNvPr id="47" name="TextBox 46">
            <a:extLst>
              <a:ext uri="{FF2B5EF4-FFF2-40B4-BE49-F238E27FC236}">
                <a16:creationId xmlns:a16="http://schemas.microsoft.com/office/drawing/2014/main" id="{B00A77C4-4BF0-69AE-C106-3830A4CFAF36}"/>
              </a:ext>
              <a:ext uri="{C183D7F6-B498-43B3-948B-1728B52AA6E4}">
                <adec:decorative xmlns:adec="http://schemas.microsoft.com/office/drawing/2017/decorative" val="0"/>
              </a:ext>
            </a:extLst>
          </p:cNvPr>
          <p:cNvSpPr txBox="1"/>
          <p:nvPr/>
        </p:nvSpPr>
        <p:spPr>
          <a:xfrm>
            <a:off x="402126" y="2718362"/>
            <a:ext cx="79620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WSU theme colors can be found at the top of the color picker.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For WSU color information and formulas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Colors – Washington State University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8146229-5D35-6BE4-2A32-8268BF2F2239}"/>
              </a:ext>
              <a:ext uri="{C183D7F6-B498-43B3-948B-1728B52AA6E4}">
                <adec:decorative xmlns:adec="http://schemas.microsoft.com/office/drawing/2017/decorative" val="1"/>
              </a:ext>
            </a:extLst>
          </p:cNvPr>
          <p:cNvSpPr/>
          <p:nvPr/>
        </p:nvSpPr>
        <p:spPr>
          <a:xfrm>
            <a:off x="327646" y="4693320"/>
            <a:ext cx="9508602" cy="1401680"/>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B35A6A3-EB99-7E4B-9AFC-FEB7A226D13E}"/>
              </a:ext>
            </a:extLst>
          </p:cNvPr>
          <p:cNvSpPr>
            <a:spLocks/>
          </p:cNvSpPr>
          <p:nvPr/>
        </p:nvSpPr>
        <p:spPr>
          <a:xfrm>
            <a:off x="398429" y="3264521"/>
            <a:ext cx="3688769" cy="31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Priority icons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for light backgrounds.</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DE1CC0D-82EA-58BA-57E5-5CDBA0A16FDA}"/>
              </a:ext>
            </a:extLst>
          </p:cNvPr>
          <p:cNvSpPr txBox="1"/>
          <p:nvPr/>
        </p:nvSpPr>
        <p:spPr>
          <a:xfrm>
            <a:off x="242657" y="4725710"/>
            <a:ext cx="39258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Priority icons for dark backgrounds</a:t>
            </a:r>
          </a:p>
        </p:txBody>
      </p:sp>
      <p:sp>
        <p:nvSpPr>
          <p:cNvPr id="18" name="TextBox 17">
            <a:extLst>
              <a:ext uri="{FF2B5EF4-FFF2-40B4-BE49-F238E27FC236}">
                <a16:creationId xmlns:a16="http://schemas.microsoft.com/office/drawing/2014/main" id="{1DFEF858-8D50-29F9-FFFC-DCAC9234DBAC}"/>
              </a:ext>
            </a:extLst>
          </p:cNvPr>
          <p:cNvSpPr txBox="1"/>
          <p:nvPr/>
        </p:nvSpPr>
        <p:spPr>
          <a:xfrm>
            <a:off x="242657" y="6173952"/>
            <a:ext cx="119681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Find Program Priority icons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For Master Gardeners | Master Gardener Program | Washington State University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ACEDE145-97E1-F5F2-12D1-05DFA40D28C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521" y="3618405"/>
            <a:ext cx="826428" cy="914400"/>
          </a:xfrm>
          <a:prstGeom prst="rect">
            <a:avLst/>
          </a:prstGeom>
        </p:spPr>
      </p:pic>
      <p:pic>
        <p:nvPicPr>
          <p:cNvPr id="11" name="Picture 10">
            <a:extLst>
              <a:ext uri="{FF2B5EF4-FFF2-40B4-BE49-F238E27FC236}">
                <a16:creationId xmlns:a16="http://schemas.microsoft.com/office/drawing/2014/main" id="{9F63093D-0DD1-D075-0DB8-413D30C7150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46109" y="3618405"/>
            <a:ext cx="945280" cy="914400"/>
          </a:xfrm>
          <a:prstGeom prst="rect">
            <a:avLst/>
          </a:prstGeom>
        </p:spPr>
      </p:pic>
      <p:pic>
        <p:nvPicPr>
          <p:cNvPr id="15" name="Picture 14">
            <a:extLst>
              <a:ext uri="{FF2B5EF4-FFF2-40B4-BE49-F238E27FC236}">
                <a16:creationId xmlns:a16="http://schemas.microsoft.com/office/drawing/2014/main" id="{B806A7CC-E051-0257-95E2-F38FDDC5FD5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503549" y="3618405"/>
            <a:ext cx="801955" cy="914400"/>
          </a:xfrm>
          <a:prstGeom prst="rect">
            <a:avLst/>
          </a:prstGeom>
        </p:spPr>
      </p:pic>
      <p:pic>
        <p:nvPicPr>
          <p:cNvPr id="39" name="Picture 38">
            <a:extLst>
              <a:ext uri="{FF2B5EF4-FFF2-40B4-BE49-F238E27FC236}">
                <a16:creationId xmlns:a16="http://schemas.microsoft.com/office/drawing/2014/main" id="{E3F4143E-8E24-3033-A255-3549906BA58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417664" y="3618405"/>
            <a:ext cx="1028431" cy="914400"/>
          </a:xfrm>
          <a:prstGeom prst="rect">
            <a:avLst/>
          </a:prstGeom>
        </p:spPr>
      </p:pic>
      <p:pic>
        <p:nvPicPr>
          <p:cNvPr id="27" name="Picture 26">
            <a:extLst>
              <a:ext uri="{FF2B5EF4-FFF2-40B4-BE49-F238E27FC236}">
                <a16:creationId xmlns:a16="http://schemas.microsoft.com/office/drawing/2014/main" id="{4FE593D1-0FE0-0D63-E642-C717047B279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558255" y="3618405"/>
            <a:ext cx="816620" cy="914400"/>
          </a:xfrm>
          <a:prstGeom prst="rect">
            <a:avLst/>
          </a:prstGeom>
        </p:spPr>
      </p:pic>
      <p:pic>
        <p:nvPicPr>
          <p:cNvPr id="21" name="Picture 20">
            <a:extLst>
              <a:ext uri="{FF2B5EF4-FFF2-40B4-BE49-F238E27FC236}">
                <a16:creationId xmlns:a16="http://schemas.microsoft.com/office/drawing/2014/main" id="{CA91B98F-A04D-6207-6E96-4A1650DEFCE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487035" y="3618405"/>
            <a:ext cx="1013750" cy="914400"/>
          </a:xfrm>
          <a:prstGeom prst="rect">
            <a:avLst/>
          </a:prstGeom>
        </p:spPr>
      </p:pic>
      <p:pic>
        <p:nvPicPr>
          <p:cNvPr id="35" name="Picture 34">
            <a:extLst>
              <a:ext uri="{FF2B5EF4-FFF2-40B4-BE49-F238E27FC236}">
                <a16:creationId xmlns:a16="http://schemas.microsoft.com/office/drawing/2014/main" id="{BD0A0C37-5631-F0EE-D23A-8C228A54F99E}"/>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612945" y="3618405"/>
            <a:ext cx="1023090" cy="914400"/>
          </a:xfrm>
          <a:prstGeom prst="rect">
            <a:avLst/>
          </a:prstGeom>
        </p:spPr>
      </p:pic>
      <p:pic>
        <p:nvPicPr>
          <p:cNvPr id="31" name="Picture 30">
            <a:extLst>
              <a:ext uri="{FF2B5EF4-FFF2-40B4-BE49-F238E27FC236}">
                <a16:creationId xmlns:a16="http://schemas.microsoft.com/office/drawing/2014/main" id="{19E60460-F752-3D88-D687-65C59921E40D}"/>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48195" y="3618405"/>
            <a:ext cx="806920" cy="914400"/>
          </a:xfrm>
          <a:prstGeom prst="rect">
            <a:avLst/>
          </a:prstGeom>
        </p:spPr>
      </p:pic>
      <p:pic>
        <p:nvPicPr>
          <p:cNvPr id="19" name="Picture 18">
            <a:extLst>
              <a:ext uri="{FF2B5EF4-FFF2-40B4-BE49-F238E27FC236}">
                <a16:creationId xmlns:a16="http://schemas.microsoft.com/office/drawing/2014/main" id="{91477F1E-2031-913E-02F0-265124929334}"/>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667273" y="3618405"/>
            <a:ext cx="925460" cy="914400"/>
          </a:xfrm>
          <a:prstGeom prst="rect">
            <a:avLst/>
          </a:prstGeom>
        </p:spPr>
      </p:pic>
      <p:pic>
        <p:nvPicPr>
          <p:cNvPr id="44" name="Picture 43">
            <a:extLst>
              <a:ext uri="{FF2B5EF4-FFF2-40B4-BE49-F238E27FC236}">
                <a16:creationId xmlns:a16="http://schemas.microsoft.com/office/drawing/2014/main" id="{677D6F9F-E4C2-6233-3872-E180CBAF98A5}"/>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951303" y="238398"/>
            <a:ext cx="998040" cy="5483733"/>
          </a:xfrm>
          <a:prstGeom prst="rect">
            <a:avLst/>
          </a:prstGeom>
        </p:spPr>
      </p:pic>
      <p:pic>
        <p:nvPicPr>
          <p:cNvPr id="5" name="Picture 4">
            <a:extLst>
              <a:ext uri="{FF2B5EF4-FFF2-40B4-BE49-F238E27FC236}">
                <a16:creationId xmlns:a16="http://schemas.microsoft.com/office/drawing/2014/main" id="{70053790-3E3A-3BE8-460C-D3C2783309F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07521" y="5062374"/>
            <a:ext cx="839640" cy="914400"/>
          </a:xfrm>
          <a:prstGeom prst="rect">
            <a:avLst/>
          </a:prstGeom>
        </p:spPr>
      </p:pic>
      <p:pic>
        <p:nvPicPr>
          <p:cNvPr id="9" name="Picture 8">
            <a:extLst>
              <a:ext uri="{FF2B5EF4-FFF2-40B4-BE49-F238E27FC236}">
                <a16:creationId xmlns:a16="http://schemas.microsoft.com/office/drawing/2014/main" id="{E618453B-4FAA-48E4-F797-126E87AE900C}"/>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449230" y="5062374"/>
            <a:ext cx="945590" cy="914400"/>
          </a:xfrm>
          <a:prstGeom prst="rect">
            <a:avLst/>
          </a:prstGeom>
        </p:spPr>
      </p:pic>
      <p:pic>
        <p:nvPicPr>
          <p:cNvPr id="13" name="Picture 12">
            <a:extLst>
              <a:ext uri="{FF2B5EF4-FFF2-40B4-BE49-F238E27FC236}">
                <a16:creationId xmlns:a16="http://schemas.microsoft.com/office/drawing/2014/main" id="{5EE7C318-47A4-696C-2B56-9B685A61E410}"/>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496889" y="5062374"/>
            <a:ext cx="804270" cy="914400"/>
          </a:xfrm>
          <a:prstGeom prst="rect">
            <a:avLst/>
          </a:prstGeom>
        </p:spPr>
      </p:pic>
      <p:pic>
        <p:nvPicPr>
          <p:cNvPr id="37" name="Picture 36">
            <a:extLst>
              <a:ext uri="{FF2B5EF4-FFF2-40B4-BE49-F238E27FC236}">
                <a16:creationId xmlns:a16="http://schemas.microsoft.com/office/drawing/2014/main" id="{1225D25D-1904-F61E-BEC2-5319D3883887}"/>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403228" y="5062374"/>
            <a:ext cx="1029590" cy="914400"/>
          </a:xfrm>
          <a:prstGeom prst="rect">
            <a:avLst/>
          </a:prstGeom>
        </p:spPr>
      </p:pic>
      <p:pic>
        <p:nvPicPr>
          <p:cNvPr id="25" name="Picture 24">
            <a:extLst>
              <a:ext uri="{FF2B5EF4-FFF2-40B4-BE49-F238E27FC236}">
                <a16:creationId xmlns:a16="http://schemas.microsoft.com/office/drawing/2014/main" id="{430A91C4-1A31-60A5-84D9-EC1F371A1C95}"/>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534887" y="5062374"/>
            <a:ext cx="840490" cy="914400"/>
          </a:xfrm>
          <a:prstGeom prst="rect">
            <a:avLst/>
          </a:prstGeom>
        </p:spPr>
      </p:pic>
      <p:pic>
        <p:nvPicPr>
          <p:cNvPr id="23" name="Picture 22">
            <a:extLst>
              <a:ext uri="{FF2B5EF4-FFF2-40B4-BE49-F238E27FC236}">
                <a16:creationId xmlns:a16="http://schemas.microsoft.com/office/drawing/2014/main" id="{454C7887-1C10-F5FC-5744-080D12959366}"/>
              </a:ext>
              <a:ext uri="{C183D7F6-B498-43B3-948B-1728B52AA6E4}">
                <adec:decorative xmlns:adec="http://schemas.microsoft.com/office/drawing/2017/decorative" val="1"/>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477446" y="5062374"/>
            <a:ext cx="1028170" cy="914400"/>
          </a:xfrm>
          <a:prstGeom prst="rect">
            <a:avLst/>
          </a:prstGeom>
        </p:spPr>
      </p:pic>
      <p:pic>
        <p:nvPicPr>
          <p:cNvPr id="33" name="Picture 32">
            <a:extLst>
              <a:ext uri="{FF2B5EF4-FFF2-40B4-BE49-F238E27FC236}">
                <a16:creationId xmlns:a16="http://schemas.microsoft.com/office/drawing/2014/main" id="{289F47E8-06F5-32E5-8D72-A9571FEC6207}"/>
              </a:ext>
              <a:ext uri="{C183D7F6-B498-43B3-948B-1728B52AA6E4}">
                <adec:decorative xmlns:adec="http://schemas.microsoft.com/office/drawing/2017/decorative" val="1"/>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607685" y="5062374"/>
            <a:ext cx="1028170" cy="914400"/>
          </a:xfrm>
          <a:prstGeom prst="rect">
            <a:avLst/>
          </a:prstGeom>
        </p:spPr>
      </p:pic>
      <p:pic>
        <p:nvPicPr>
          <p:cNvPr id="29" name="Picture 28">
            <a:extLst>
              <a:ext uri="{FF2B5EF4-FFF2-40B4-BE49-F238E27FC236}">
                <a16:creationId xmlns:a16="http://schemas.microsoft.com/office/drawing/2014/main" id="{3956F353-9FB4-F1CE-EAAC-D72B1301D662}"/>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7737924" y="5062374"/>
            <a:ext cx="840490" cy="914400"/>
          </a:xfrm>
          <a:prstGeom prst="rect">
            <a:avLst/>
          </a:prstGeom>
        </p:spPr>
      </p:pic>
      <p:pic>
        <p:nvPicPr>
          <p:cNvPr id="17" name="Picture 16">
            <a:extLst>
              <a:ext uri="{FF2B5EF4-FFF2-40B4-BE49-F238E27FC236}">
                <a16:creationId xmlns:a16="http://schemas.microsoft.com/office/drawing/2014/main" id="{55B0FCD0-E916-8401-96EF-92FDB68EF802}"/>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680485" y="5062374"/>
            <a:ext cx="927060" cy="914400"/>
          </a:xfrm>
          <a:prstGeom prst="rect">
            <a:avLst/>
          </a:prstGeom>
        </p:spPr>
      </p:pic>
      <p:pic>
        <p:nvPicPr>
          <p:cNvPr id="49" name="Picture 48">
            <a:extLst>
              <a:ext uri="{FF2B5EF4-FFF2-40B4-BE49-F238E27FC236}">
                <a16:creationId xmlns:a16="http://schemas.microsoft.com/office/drawing/2014/main" id="{F2EEC8EF-59E6-10FB-CF6E-870BBF013959}"/>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val="0"/>
              </a:ext>
            </a:extLst>
          </a:blip>
          <a:srcRect/>
          <a:stretch/>
        </p:blipFill>
        <p:spPr>
          <a:xfrm>
            <a:off x="8940438" y="1178170"/>
            <a:ext cx="1635993" cy="2086352"/>
          </a:xfrm>
          <a:prstGeom prst="rect">
            <a:avLst/>
          </a:prstGeom>
        </p:spPr>
      </p:pic>
      <p:sp>
        <p:nvSpPr>
          <p:cNvPr id="6" name="TextBox 5">
            <a:extLst>
              <a:ext uri="{FF2B5EF4-FFF2-40B4-BE49-F238E27FC236}">
                <a16:creationId xmlns:a16="http://schemas.microsoft.com/office/drawing/2014/main" id="{0D10708A-3B47-99C0-A7D4-98A60DE477CA}"/>
              </a:ext>
            </a:extLst>
          </p:cNvPr>
          <p:cNvSpPr txBox="1"/>
          <p:nvPr/>
        </p:nvSpPr>
        <p:spPr>
          <a:xfrm>
            <a:off x="233668" y="6464054"/>
            <a:ext cx="736871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highlight>
                  <a:srgbClr val="FFFF00"/>
                </a:highlight>
                <a:uLnTx/>
                <a:uFillTx/>
                <a:latin typeface="Arial" panose="020B0604020202020204"/>
                <a:ea typeface="+mn-ea"/>
                <a:cs typeface="+mn-cs"/>
              </a:rPr>
              <a:t>Delete this resource slide when your document is finished.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79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337047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1371600" y="1580579"/>
            <a:ext cx="4882896" cy="737583"/>
          </a:xfrm>
        </p:spPr>
        <p:txBody>
          <a:bodyPr lIns="0" rIns="0">
            <a:noAutofit/>
          </a:bodyPr>
          <a:lstStyle/>
          <a:p>
            <a:pPr algn="l"/>
            <a:r>
              <a:rPr lang="en-US" sz="2800" b="0" i="0" dirty="0">
                <a:solidFill>
                  <a:srgbClr val="000000"/>
                </a:solidFill>
                <a:effectLst/>
              </a:rPr>
              <a:t>Thank you for attending today’s educational event!</a:t>
            </a:r>
            <a:endParaRPr lang="en-US" sz="2800" b="1" spc="-150" dirty="0">
              <a:solidFill>
                <a:schemeClr val="tx1">
                  <a:lumMod val="75000"/>
                  <a:lumOff val="25000"/>
                </a:schemeClr>
              </a:solidFill>
              <a:latin typeface="Corbel" panose="020B0503020204020204" pitchFamily="34" charset="0"/>
              <a:cs typeface="Calibri" panose="020F0502020204030204" pitchFamily="34" charset="0"/>
            </a:endParaRP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Help us better serve your needs. Please tell us how we did by taking this short survey.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orbel" panose="020B0503020204020204" pitchFamily="34" charset="0"/>
              <a:ea typeface="+mn-ea"/>
              <a:cs typeface="+mn-cs"/>
            </a:endParaRP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panose="020B0604020202020204"/>
                <a:ea typeface="+mn-ea"/>
                <a:cs typeface="+mn-cs"/>
              </a:rPr>
              <a:t>          </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6">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pic>
        <p:nvPicPr>
          <p:cNvPr id="5" name="Picture 4" descr="A qr code on a white background">
            <a:extLst>
              <a:ext uri="{FF2B5EF4-FFF2-40B4-BE49-F238E27FC236}">
                <a16:creationId xmlns:a16="http://schemas.microsoft.com/office/drawing/2014/main" id="{58A213FE-B47F-3210-06D0-DF449F0ECD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0232" y="4554826"/>
            <a:ext cx="1397248" cy="1397248"/>
          </a:xfrm>
          <a:prstGeom prst="rect">
            <a:avLst/>
          </a:prstGeom>
        </p:spPr>
      </p:pic>
      <p:sp>
        <p:nvSpPr>
          <p:cNvPr id="10" name="TextBox 9">
            <a:extLst>
              <a:ext uri="{FF2B5EF4-FFF2-40B4-BE49-F238E27FC236}">
                <a16:creationId xmlns:a16="http://schemas.microsoft.com/office/drawing/2014/main" id="{9FDA5FA4-2D22-9090-2946-FEDA509F7C46}"/>
              </a:ext>
            </a:extLst>
          </p:cNvPr>
          <p:cNvSpPr txBox="1"/>
          <p:nvPr/>
        </p:nvSpPr>
        <p:spPr>
          <a:xfrm>
            <a:off x="3230489" y="5051582"/>
            <a:ext cx="3200399" cy="307777"/>
          </a:xfrm>
          <a:prstGeom prst="rect">
            <a:avLst/>
          </a:prstGeom>
          <a:noFill/>
        </p:spPr>
        <p:txBody>
          <a:bodyPr wrap="square" rtlCol="0">
            <a:spAutoFit/>
          </a:bodyPr>
          <a:lstStyle/>
          <a:p>
            <a:pPr algn="ctr"/>
            <a:r>
              <a:rPr lang="en-US" sz="1400" b="0" i="0" dirty="0">
                <a:solidFill>
                  <a:srgbClr val="262626"/>
                </a:solidFill>
                <a:effectLst/>
                <a:highlight>
                  <a:srgbClr val="FFFFFF"/>
                </a:highlight>
                <a:latin typeface="Montserrat" panose="00000500000000000000" pitchFamily="50" charset="0"/>
              </a:rPr>
              <a:t>https://bit.ly/ClnWater</a:t>
            </a:r>
            <a:endParaRPr lang="en-US" sz="1400" dirty="0"/>
          </a:p>
        </p:txBody>
      </p:sp>
      <p:pic>
        <p:nvPicPr>
          <p:cNvPr id="19" name="Picture 18" descr="Ross Lake, Washington.">
            <a:extLst>
              <a:ext uri="{FF2B5EF4-FFF2-40B4-BE49-F238E27FC236}">
                <a16:creationId xmlns:a16="http://schemas.microsoft.com/office/drawing/2014/main" id="{803579AD-FB02-164A-B92B-2CBBB20E71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507705" y="2694054"/>
            <a:ext cx="2947821" cy="2984852"/>
          </a:xfrm>
          <a:prstGeom prst="rect">
            <a:avLst/>
          </a:prstGeom>
        </p:spPr>
      </p:pic>
      <p:sp>
        <p:nvSpPr>
          <p:cNvPr id="9" name="TextBox 8">
            <a:extLst>
              <a:ext uri="{FF2B5EF4-FFF2-40B4-BE49-F238E27FC236}">
                <a16:creationId xmlns:a16="http://schemas.microsoft.com/office/drawing/2014/main" id="{E24CCAF4-9BA7-A597-D015-0C0C2B48FF69}"/>
              </a:ext>
            </a:extLst>
          </p:cNvPr>
          <p:cNvSpPr txBox="1"/>
          <p:nvPr/>
        </p:nvSpPr>
        <p:spPr>
          <a:xfrm>
            <a:off x="7459578" y="5450120"/>
            <a:ext cx="1582153" cy="246221"/>
          </a:xfrm>
          <a:prstGeom prst="rect">
            <a:avLst/>
          </a:prstGeom>
          <a:noFill/>
        </p:spPr>
        <p:txBody>
          <a:bodyPr wrap="square" rtlCol="0">
            <a:spAutoFit/>
          </a:bodyPr>
          <a:lstStyle/>
          <a:p>
            <a:r>
              <a:rPr lang="en-US" sz="1000" dirty="0">
                <a:solidFill>
                  <a:schemeClr val="bg1">
                    <a:lumMod val="85000"/>
                  </a:schemeClr>
                </a:solidFill>
              </a:rPr>
              <a:t>Photo: Debra Benbow</a:t>
            </a:r>
          </a:p>
        </p:txBody>
      </p:sp>
    </p:spTree>
    <p:extLst>
      <p:ext uri="{BB962C8B-B14F-4D97-AF65-F5344CB8AC3E}">
        <p14:creationId xmlns:p14="http://schemas.microsoft.com/office/powerpoint/2010/main" val="398974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161A9-EEE9-FE43-8948-77B86A745351}"/>
              </a:ext>
              <a:ext uri="{C183D7F6-B498-43B3-948B-1728B52AA6E4}">
                <adec:decorative xmlns:adec="http://schemas.microsoft.com/office/drawing/2017/decorative" val="1"/>
              </a:ext>
            </a:extLst>
          </p:cNvPr>
          <p:cNvSpPr/>
          <p:nvPr/>
        </p:nvSpPr>
        <p:spPr>
          <a:xfrm>
            <a:off x="7838574" y="0"/>
            <a:ext cx="4353426"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4" name="Picture 3">
            <a:extLst>
              <a:ext uri="{FF2B5EF4-FFF2-40B4-BE49-F238E27FC236}">
                <a16:creationId xmlns:a16="http://schemas.microsoft.com/office/drawing/2014/main" id="{F67014A3-83F5-1C95-AE45-18A2B0B1C56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pic>
        <p:nvPicPr>
          <p:cNvPr id="10" name="Picture 9">
            <a:extLst>
              <a:ext uri="{FF2B5EF4-FFF2-40B4-BE49-F238E27FC236}">
                <a16:creationId xmlns:a16="http://schemas.microsoft.com/office/drawing/2014/main" id="{C6F70240-9978-F14B-9E79-B425247C9A06}"/>
              </a:ext>
              <a:ext uri="{C183D7F6-B498-43B3-948B-1728B52AA6E4}">
                <adec:decorative xmlns:adec="http://schemas.microsoft.com/office/drawing/2017/decorative" val="1"/>
              </a:ext>
            </a:extLst>
          </p:cNvPr>
          <p:cNvPicPr>
            <a:picLocks noChangeAspect="1"/>
          </p:cNvPicPr>
          <p:nvPr/>
        </p:nvPicPr>
        <p:blipFill>
          <a:blip r:embed="rId6">
            <a:alphaModFix/>
            <a:grayscl/>
            <a:extLst>
              <a:ext uri="{28A0092B-C50C-407E-A947-70E740481C1C}">
                <a14:useLocalDpi xmlns:a14="http://schemas.microsoft.com/office/drawing/2010/main" val="0"/>
              </a:ext>
            </a:extLst>
          </a:blip>
          <a:stretch>
            <a:fillRect/>
          </a:stretch>
        </p:blipFill>
        <p:spPr>
          <a:xfrm>
            <a:off x="7907257" y="1190527"/>
            <a:ext cx="4216059" cy="4216059"/>
          </a:xfrm>
          <a:prstGeom prst="rect">
            <a:avLst/>
          </a:prstGeom>
        </p:spPr>
      </p:pic>
      <p:sp>
        <p:nvSpPr>
          <p:cNvPr id="5" name="Title 4">
            <a:extLst>
              <a:ext uri="{FF2B5EF4-FFF2-40B4-BE49-F238E27FC236}">
                <a16:creationId xmlns:a16="http://schemas.microsoft.com/office/drawing/2014/main" id="{27D0B2CB-1930-5C19-C13C-CB32533EEB1F}"/>
              </a:ext>
            </a:extLst>
          </p:cNvPr>
          <p:cNvSpPr>
            <a:spLocks noGrp="1"/>
          </p:cNvSpPr>
          <p:nvPr>
            <p:ph type="ctrTitle"/>
          </p:nvPr>
        </p:nvSpPr>
        <p:spPr>
          <a:xfrm>
            <a:off x="293017" y="397778"/>
            <a:ext cx="4323347" cy="1220449"/>
          </a:xfrm>
        </p:spPr>
        <p:txBody>
          <a:bodyPr/>
          <a:lstStyle/>
          <a:p>
            <a:r>
              <a:rPr lang="en-US" dirty="0"/>
              <a:t>Questions?</a:t>
            </a:r>
          </a:p>
        </p:txBody>
      </p:sp>
      <p:sp>
        <p:nvSpPr>
          <p:cNvPr id="14" name="Content Placeholder 2">
            <a:extLst>
              <a:ext uri="{FF2B5EF4-FFF2-40B4-BE49-F238E27FC236}">
                <a16:creationId xmlns:a16="http://schemas.microsoft.com/office/drawing/2014/main" id="{6D59E601-699A-C224-E2D8-CF1B94C89B60}"/>
              </a:ext>
            </a:extLst>
          </p:cNvPr>
          <p:cNvSpPr txBox="1">
            <a:spLocks/>
          </p:cNvSpPr>
          <p:nvPr/>
        </p:nvSpPr>
        <p:spPr>
          <a:xfrm>
            <a:off x="293017" y="2222267"/>
            <a:ext cx="7545557" cy="1824346"/>
          </a:xfrm>
          <a:prstGeom prst="rect">
            <a:avLst/>
          </a:prstGeom>
        </p:spPr>
        <p:txBody>
          <a:bodyPr lIns="91440" tIns="45720" rIns="91440" bIns="45720"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dirty="0"/>
              <a:t>Insert Name</a:t>
            </a:r>
          </a:p>
          <a:p>
            <a:pPr indent="0">
              <a:buFont typeface="Arial" panose="020B0604020202020204" pitchFamily="34" charset="0"/>
              <a:buNone/>
            </a:pPr>
            <a:r>
              <a:rPr lang="en-US" dirty="0"/>
              <a:t>WSU Extension Master Gardener Volunteer</a:t>
            </a:r>
          </a:p>
          <a:p>
            <a:pPr indent="0">
              <a:buFont typeface="Arial" panose="020B0604020202020204" pitchFamily="34" charset="0"/>
              <a:buNone/>
            </a:pPr>
            <a:r>
              <a:rPr lang="en-US" dirty="0"/>
              <a:t>Contact info</a:t>
            </a:r>
          </a:p>
          <a:p>
            <a:pPr indent="0">
              <a:buFont typeface="Arial" panose="020B0604020202020204" pitchFamily="34" charset="0"/>
              <a:buNone/>
            </a:pPr>
            <a:r>
              <a:rPr lang="en-US" dirty="0">
                <a:hlinkClick r:id="rId7"/>
              </a:rPr>
              <a:t>http://mastergardener.wsu.edu/</a:t>
            </a:r>
            <a:endParaRPr lang="en-US" dirty="0">
              <a:cs typeface="Arial"/>
              <a:hlinkClick r:id="rId7"/>
            </a:endParaRPr>
          </a:p>
          <a:p>
            <a:pPr indent="0">
              <a:buFont typeface="Arial" panose="020B0604020202020204" pitchFamily="34" charset="0"/>
              <a:buNone/>
            </a:pPr>
            <a:r>
              <a:rPr lang="en-US" dirty="0">
                <a:hlinkClick r:id="rId8"/>
              </a:rPr>
              <a:t>https://www.facebook.com/WSUMGProgram</a:t>
            </a:r>
            <a:endParaRPr lang="en-US" dirty="0"/>
          </a:p>
          <a:p>
            <a:pPr indent="0">
              <a:buFont typeface="Arial" panose="020B0604020202020204" pitchFamily="34" charset="0"/>
              <a:buNone/>
            </a:pPr>
            <a:endParaRPr lang="en-US" dirty="0"/>
          </a:p>
        </p:txBody>
      </p:sp>
      <p:pic>
        <p:nvPicPr>
          <p:cNvPr id="8" name="Picture 7" descr="WSU cougar head">
            <a:extLst>
              <a:ext uri="{FF2B5EF4-FFF2-40B4-BE49-F238E27FC236}">
                <a16:creationId xmlns:a16="http://schemas.microsoft.com/office/drawing/2014/main" id="{358830DB-74EE-98B8-808C-9CD618CB7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017" y="5768523"/>
            <a:ext cx="3507205" cy="691699"/>
          </a:xfrm>
          <a:prstGeom prst="rect">
            <a:avLst/>
          </a:prstGeom>
        </p:spPr>
      </p:pic>
    </p:spTree>
    <p:extLst>
      <p:ext uri="{BB962C8B-B14F-4D97-AF65-F5344CB8AC3E}">
        <p14:creationId xmlns:p14="http://schemas.microsoft.com/office/powerpoint/2010/main" val="57076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3FB0F-B97B-60A0-C43E-AFA9FC553B56}"/>
              </a:ext>
            </a:extLst>
          </p:cNvPr>
          <p:cNvSpPr txBox="1">
            <a:spLocks noGrp="1"/>
          </p:cNvSpPr>
          <p:nvPr>
            <p:ph type="title" idx="4294967295"/>
          </p:nvPr>
        </p:nvSpPr>
        <p:spPr>
          <a:xfrm>
            <a:off x="470554" y="175859"/>
            <a:ext cx="807877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highlight>
                  <a:srgbClr val="F3F3F3"/>
                </a:highlight>
                <a:uLnTx/>
                <a:uFillTx/>
                <a:latin typeface="+mn-lt"/>
                <a:ea typeface="+mn-ea"/>
                <a:cs typeface="+mn-cs"/>
              </a:rPr>
              <a:t>Reduce the file size of your PowerPoint presentations</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470554" y="708264"/>
            <a:ext cx="10515600" cy="5789211"/>
          </a:xfrm>
        </p:spPr>
        <p:txBody>
          <a:bodyPr>
            <a:normAutofit lnSpcReduction="10000"/>
          </a:bodyPr>
          <a:lstStyle/>
          <a:p>
            <a:pPr marL="0" indent="0" algn="l">
              <a:buNone/>
            </a:pPr>
            <a:r>
              <a:rPr lang="en-US" sz="1400" i="0" u="sng" dirty="0">
                <a:effectLst/>
                <a:highlight>
                  <a:srgbClr val="F3F3F3"/>
                </a:highlight>
              </a:rPr>
              <a:t>To reduce the file size of your PowerPoint presentations, you can follow these tips:</a:t>
            </a:r>
          </a:p>
          <a:p>
            <a:pPr algn="l">
              <a:buFont typeface="+mj-lt"/>
              <a:buAutoNum type="arabicPeriod"/>
            </a:pP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Select a picture in your presentation.</a:t>
            </a:r>
          </a:p>
          <a:p>
            <a:pPr marL="742950" lvl="1" indent="-285750" algn="l">
              <a:buFont typeface="+mj-lt"/>
              <a:buAutoNum type="arabicPeriod"/>
            </a:pPr>
            <a:r>
              <a:rPr lang="en-US" sz="1400" b="0" i="0" dirty="0">
                <a:effectLst/>
                <a:highlight>
                  <a:srgbClr val="F3F3F3"/>
                </a:highlight>
              </a:rPr>
              <a:t>Go to the </a:t>
            </a:r>
            <a:r>
              <a:rPr lang="en-US" sz="1400" b="1" i="0" dirty="0">
                <a:effectLst/>
                <a:highlight>
                  <a:srgbClr val="F3F3F3"/>
                </a:highlight>
              </a:rPr>
              <a:t>Picture Format</a:t>
            </a:r>
            <a:r>
              <a:rPr lang="en-US" sz="1400" b="0" i="0" dirty="0">
                <a:effectLst/>
                <a:highlight>
                  <a:srgbClr val="F3F3F3"/>
                </a:highlight>
              </a:rPr>
              <a:t> tab.</a:t>
            </a:r>
          </a:p>
          <a:p>
            <a:pPr marL="742950" lvl="1" indent="-285750" algn="l">
              <a:buFont typeface="+mj-lt"/>
              <a:buAutoNum type="arabicPeriod"/>
            </a:pPr>
            <a:r>
              <a:rPr lang="en-US" sz="1400" b="0" i="0" dirty="0">
                <a:effectLst/>
                <a:highlight>
                  <a:srgbClr val="F3F3F3"/>
                </a:highlight>
              </a:rPr>
              <a:t>In the </a:t>
            </a:r>
            <a:r>
              <a:rPr lang="en-US" sz="1400" b="1" i="0" dirty="0">
                <a:effectLst/>
                <a:highlight>
                  <a:srgbClr val="F3F3F3"/>
                </a:highlight>
              </a:rPr>
              <a:t>Adjust</a:t>
            </a:r>
            <a:r>
              <a:rPr lang="en-US" sz="1400" b="0" i="0" dirty="0">
                <a:effectLst/>
                <a:highlight>
                  <a:srgbClr val="F3F3F3"/>
                </a:highlight>
              </a:rPr>
              <a:t> group, choose </a:t>
            </a: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Compression options</a:t>
            </a:r>
            <a:r>
              <a:rPr lang="en-US" sz="1400" b="0" i="0" dirty="0">
                <a:effectLst/>
                <a:highlight>
                  <a:srgbClr val="F3F3F3"/>
                </a:highlight>
              </a:rPr>
              <a:t>, consider:</a:t>
            </a:r>
          </a:p>
          <a:p>
            <a:pPr marL="1143000" lvl="2" indent="-228600" algn="l">
              <a:buFont typeface="+mj-lt"/>
              <a:buAutoNum type="arabicPeriod"/>
            </a:pPr>
            <a:r>
              <a:rPr lang="en-US" sz="1400" b="0" i="0" dirty="0">
                <a:effectLst/>
                <a:highlight>
                  <a:srgbClr val="F3F3F3"/>
                </a:highlight>
              </a:rPr>
              <a:t>Deselecting </a:t>
            </a:r>
            <a:r>
              <a:rPr lang="en-US" sz="1400" b="1" i="0" dirty="0">
                <a:effectLst/>
                <a:highlight>
                  <a:srgbClr val="F3F3F3"/>
                </a:highlight>
              </a:rPr>
              <a:t>Apply only to this picture</a:t>
            </a:r>
            <a:r>
              <a:rPr lang="en-US" sz="1400" b="0" i="0" dirty="0">
                <a:effectLst/>
                <a:highlight>
                  <a:srgbClr val="F3F3F3"/>
                </a:highlight>
              </a:rPr>
              <a:t> to apply changes to all pictures in the document.</a:t>
            </a:r>
          </a:p>
          <a:p>
            <a:pPr marL="1143000" lvl="2" indent="-228600" algn="l">
              <a:buFont typeface="+mj-lt"/>
              <a:buAutoNum type="arabicPeriod"/>
            </a:pPr>
            <a:r>
              <a:rPr lang="en-US" sz="1400" b="0" i="0" dirty="0">
                <a:effectLst/>
                <a:highlight>
                  <a:srgbClr val="F3F3F3"/>
                </a:highlight>
              </a:rPr>
              <a:t>Selecting </a:t>
            </a:r>
            <a:r>
              <a:rPr lang="en-US" sz="1400" b="1" i="0" dirty="0">
                <a:effectLst/>
                <a:highlight>
                  <a:srgbClr val="F3F3F3"/>
                </a:highlight>
              </a:rPr>
              <a:t>Delete cropped areas of pictures</a:t>
            </a:r>
            <a:r>
              <a:rPr lang="en-US" sz="1400" b="0" i="0" dirty="0">
                <a:effectLst/>
                <a:highlight>
                  <a:srgbClr val="F3F3F3"/>
                </a:highlight>
              </a:rPr>
              <a:t> (note that this is irreversible).</a:t>
            </a:r>
          </a:p>
          <a:p>
            <a:pPr marL="1143000" lvl="2" indent="-228600" algn="l">
              <a:buFont typeface="+mj-lt"/>
              <a:buAutoNum type="arabicPeriod"/>
            </a:pPr>
            <a:r>
              <a:rPr lang="en-US" sz="1400" b="0" i="0" dirty="0">
                <a:effectLst/>
                <a:highlight>
                  <a:srgbClr val="F3F3F3"/>
                </a:highlight>
              </a:rPr>
              <a:t>Choosing </a:t>
            </a:r>
            <a:r>
              <a:rPr lang="en-US" sz="1400" b="1" i="0" dirty="0">
                <a:effectLst/>
                <a:highlight>
                  <a:srgbClr val="F3F3F3"/>
                </a:highlight>
              </a:rPr>
              <a:t>Use default resolution</a:t>
            </a:r>
            <a:r>
              <a:rPr lang="en-US" sz="1400" b="0" i="0" dirty="0">
                <a:effectLst/>
                <a:highlight>
                  <a:srgbClr val="F3F3F3"/>
                </a:highlight>
              </a:rPr>
              <a:t>.</a:t>
            </a:r>
          </a:p>
          <a:p>
            <a:pPr algn="l">
              <a:buFont typeface="+mj-lt"/>
              <a:buAutoNum type="arabicPeriod"/>
            </a:pPr>
            <a:r>
              <a:rPr lang="en-US" sz="1400" b="1" i="0" dirty="0">
                <a:effectLst/>
                <a:highlight>
                  <a:srgbClr val="F3F3F3"/>
                </a:highlight>
              </a:rPr>
              <a:t>Delete Image Editing Data and Lower Default Resolution</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Advanced</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Image Size and Quality</a:t>
            </a:r>
            <a:r>
              <a:rPr lang="en-US" sz="1400" b="0" i="0" dirty="0">
                <a:effectLst/>
                <a:highlight>
                  <a:srgbClr val="F3F3F3"/>
                </a:highlight>
              </a:rPr>
              <a:t>, do the following:</a:t>
            </a:r>
          </a:p>
          <a:p>
            <a:pPr marL="1143000" lvl="2" indent="-228600" algn="l">
              <a:buFont typeface="+mj-lt"/>
              <a:buAutoNum type="arabicPeriod"/>
            </a:pPr>
            <a:r>
              <a:rPr lang="en-US" sz="1400" b="0" i="0" dirty="0">
                <a:effectLst/>
                <a:highlight>
                  <a:srgbClr val="F3F3F3"/>
                </a:highlight>
              </a:rPr>
              <a:t>Select </a:t>
            </a:r>
            <a:r>
              <a:rPr lang="en-US" sz="1400" b="1" i="0" dirty="0">
                <a:effectLst/>
                <a:highlight>
                  <a:srgbClr val="F3F3F3"/>
                </a:highlight>
              </a:rPr>
              <a:t>Discard editing data</a:t>
            </a:r>
            <a:r>
              <a:rPr lang="en-US" sz="1400" b="0" i="0" dirty="0">
                <a:effectLst/>
                <a:highlight>
                  <a:srgbClr val="F3F3F3"/>
                </a:highlight>
              </a:rPr>
              <a:t> (irreversible but reduces file size).</a:t>
            </a:r>
          </a:p>
          <a:p>
            <a:pPr marL="1143000" lvl="2" indent="-228600" algn="l">
              <a:buFont typeface="+mj-lt"/>
              <a:buAutoNum type="arabicPeriod"/>
            </a:pPr>
            <a:r>
              <a:rPr lang="en-US" sz="1400" b="0" i="0" dirty="0">
                <a:effectLst/>
                <a:highlight>
                  <a:srgbClr val="F3F3F3"/>
                </a:highlight>
              </a:rPr>
              <a:t>Ensure </a:t>
            </a:r>
            <a:r>
              <a:rPr lang="en-US" sz="1400" b="1" i="0" dirty="0">
                <a:effectLst/>
                <a:highlight>
                  <a:srgbClr val="F3F3F3"/>
                </a:highlight>
              </a:rPr>
              <a:t>Do not compress images in file</a:t>
            </a:r>
            <a:r>
              <a:rPr lang="en-US" sz="1400" b="0" i="0" dirty="0">
                <a:effectLst/>
                <a:highlight>
                  <a:srgbClr val="F3F3F3"/>
                </a:highlight>
              </a:rPr>
              <a:t> is not selected.</a:t>
            </a:r>
          </a:p>
          <a:p>
            <a:pPr marL="1143000" lvl="2" indent="-228600" algn="l">
              <a:buFont typeface="+mj-lt"/>
              <a:buAutoNum type="arabicPeriod"/>
            </a:pPr>
            <a:r>
              <a:rPr lang="en-US" sz="1400" b="0" i="0" dirty="0">
                <a:effectLst/>
                <a:highlight>
                  <a:srgbClr val="F3F3F3"/>
                </a:highlight>
              </a:rPr>
              <a:t>Choose a </a:t>
            </a:r>
            <a:r>
              <a:rPr lang="en-US" sz="1400" b="1" i="0" dirty="0">
                <a:effectLst/>
                <a:highlight>
                  <a:srgbClr val="F3F3F3"/>
                </a:highlight>
              </a:rPr>
              <a:t>default resolution</a:t>
            </a:r>
            <a:r>
              <a:rPr lang="en-US" sz="1400" b="0" i="0" dirty="0">
                <a:effectLst/>
                <a:highlight>
                  <a:srgbClr val="F3F3F3"/>
                </a:highlight>
              </a:rPr>
              <a:t> of 150ppi or lower.</a:t>
            </a:r>
          </a:p>
          <a:p>
            <a:pPr algn="l">
              <a:buFont typeface="+mj-lt"/>
              <a:buAutoNum type="arabicPeriod"/>
            </a:pPr>
            <a:r>
              <a:rPr lang="en-US" sz="1400" b="1" i="0" dirty="0">
                <a:effectLst/>
                <a:highlight>
                  <a:srgbClr val="F3F3F3"/>
                </a:highlight>
              </a:rPr>
              <a:t>Reduce the Character Set of Embedded Fonts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To make your presentation more shareable with others who lack the same fonts, embed only characters used in the presentation.</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Save</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Preserve fidelity when sharing this presentation</a:t>
            </a:r>
            <a:r>
              <a:rPr lang="en-US" sz="1400" b="0" i="0" dirty="0">
                <a:effectLst/>
                <a:highlight>
                  <a:srgbClr val="F3F3F3"/>
                </a:highlight>
              </a:rPr>
              <a:t>, select </a:t>
            </a:r>
            <a:r>
              <a:rPr lang="en-US" sz="1400" b="1" i="0" dirty="0">
                <a:effectLst/>
                <a:highlight>
                  <a:srgbClr val="F3F3F3"/>
                </a:highlight>
              </a:rPr>
              <a:t>Embed fonts in the file</a:t>
            </a:r>
            <a:r>
              <a:rPr lang="en-US" sz="1400" b="0" i="0" dirty="0">
                <a:effectLst/>
                <a:highlight>
                  <a:srgbClr val="F3F3F3"/>
                </a:highlight>
              </a:rPr>
              <a:t>, and then </a:t>
            </a:r>
            <a:r>
              <a:rPr lang="en-US" sz="1400" b="1" i="0" dirty="0">
                <a:effectLst/>
                <a:highlight>
                  <a:srgbClr val="F3F3F3"/>
                </a:highlight>
              </a:rPr>
              <a:t>Embed only the characters used in the presentation</a:t>
            </a:r>
            <a:r>
              <a:rPr lang="en-US" sz="1400" b="0" i="0" dirty="0">
                <a:effectLst/>
                <a:highlight>
                  <a:srgbClr val="F3F3F3"/>
                </a:highlight>
              </a:rPr>
              <a:t>.</a:t>
            </a:r>
          </a:p>
          <a:p>
            <a:pPr marL="742950" lvl="1" indent="-285750" algn="l">
              <a:buFont typeface="+mj-lt"/>
              <a:buAutoNum type="arabicPeriod"/>
            </a:pPr>
            <a:endParaRPr lang="en-US" sz="1400" dirty="0">
              <a:highlight>
                <a:srgbClr val="F3F3F3"/>
              </a:highlight>
            </a:endParaRPr>
          </a:p>
          <a:p>
            <a:pPr marL="457200" lvl="1" indent="0">
              <a:buNone/>
            </a:pPr>
            <a:r>
              <a:rPr lang="en-US" sz="1800" b="1" dirty="0">
                <a:solidFill>
                  <a:schemeClr val="accent1"/>
                </a:solidFill>
                <a:highlight>
                  <a:srgbClr val="FFFF00"/>
                </a:highlight>
              </a:rPr>
              <a:t>Delete this resource slide when your document is finished.</a:t>
            </a:r>
          </a:p>
          <a:p>
            <a:pPr marL="457200" lvl="1" indent="0" algn="l">
              <a:buNone/>
            </a:pPr>
            <a:endParaRPr lang="en-US" sz="1400" b="0" i="0" dirty="0">
              <a:effectLst/>
              <a:highlight>
                <a:srgbClr val="F3F3F3"/>
              </a:highlight>
            </a:endParaRPr>
          </a:p>
          <a:p>
            <a:endParaRPr lang="en-US" sz="1400" dirty="0"/>
          </a:p>
        </p:txBody>
      </p:sp>
    </p:spTree>
    <p:extLst>
      <p:ext uri="{BB962C8B-B14F-4D97-AF65-F5344CB8AC3E}">
        <p14:creationId xmlns:p14="http://schemas.microsoft.com/office/powerpoint/2010/main" val="169974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C09C-5A90-FD2B-B1EF-D263970E72A9}"/>
              </a:ext>
            </a:extLst>
          </p:cNvPr>
          <p:cNvSpPr txBox="1">
            <a:spLocks noGrp="1"/>
          </p:cNvSpPr>
          <p:nvPr>
            <p:ph type="title" idx="4294967295"/>
          </p:nvPr>
        </p:nvSpPr>
        <p:spPr>
          <a:xfrm>
            <a:off x="952901" y="269507"/>
            <a:ext cx="891299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Step-by-Step Guide to Checking Accessibility in PowerPoint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288435" y="742567"/>
            <a:ext cx="10997988" cy="5886784"/>
          </a:xfrm>
        </p:spPr>
        <p:txBody>
          <a:bodyPr>
            <a:noAutofit/>
          </a:bodyPr>
          <a:lstStyle/>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Open Your Presentation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Launch PowerPoint and open the presentation you want to check.</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Access the Review Tab</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PowerPoint ribbon at the top of the window, click on the Review tab.</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Start the Accessibility Checker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Review tab, look for the Check Accessibility button. It’s typically located in the Accessibility group.</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View the Accessibility Checker Pane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Clicking Check Accessibility will open the Accessibility Checker pane on the right side of the PowerPoint window. This pane will list all issues found in the presentation.</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Review Inspection Results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Accessibility Checker will categorize issues into three sections: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Errors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make it difficult or impossible for people with disabilities to understand your content.</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Warnings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might cause problems for some users.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suggestions for improving the accessibility of your content.</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Understand and Fix the Issues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 on each issue in the Accessibility Checker pane to see more information about why it might be a problem and how to fix it. PowerPoint often provides specific instructions for addressing each issue.</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Common Accessibility Issues and Solutions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Missing Alt Text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all images, shapes, and other non-text content have descriptive alternative text.</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Slide Titles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Each slide should have a unique title to help with navigation.</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Reading Order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that the reading order of slide content is logical for screen readers.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Contrast Ratios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sure there is sufficient color contrast between text and background.</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 for Improving Accessibility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Built-in Slide Layouts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designed to be accessible.</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Simple Language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content clear and easy to understand.</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Check for Appropriate Fonts and Sizes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Use readable fonts and sizes.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 Captions to Multimedia</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Provide captions for videos and audio.</a:t>
            </a:r>
          </a:p>
          <a:p>
            <a:pPr marL="457200" lvl="1" indent="0" algn="l">
              <a:lnSpc>
                <a:spcPct val="100000"/>
              </a:lnSpc>
              <a:spcBef>
                <a:spcPts val="0"/>
              </a:spcBef>
              <a:spcAft>
                <a:spcPts val="300"/>
              </a:spcAft>
              <a:buNone/>
            </a:pPr>
            <a:endParaRPr lang="en-US" sz="1100" dirty="0">
              <a:highlight>
                <a:srgbClr val="F3F3F3"/>
              </a:highlight>
            </a:endParaRPr>
          </a:p>
          <a:p>
            <a:pPr marL="457200" lvl="1" indent="0">
              <a:lnSpc>
                <a:spcPct val="100000"/>
              </a:lnSpc>
              <a:spcBef>
                <a:spcPts val="0"/>
              </a:spcBef>
              <a:spcAft>
                <a:spcPts val="300"/>
              </a:spcAft>
              <a:buNone/>
            </a:pPr>
            <a:r>
              <a:rPr lang="en-US" sz="1400" b="1" dirty="0">
                <a:solidFill>
                  <a:schemeClr val="accent1"/>
                </a:solidFill>
                <a:highlight>
                  <a:srgbClr val="FFFF00"/>
                </a:highlight>
              </a:rPr>
              <a:t>Delete this resource slide when your document is finished.</a:t>
            </a:r>
          </a:p>
          <a:p>
            <a:pPr marL="457200" lvl="1" indent="0" algn="l">
              <a:lnSpc>
                <a:spcPct val="100000"/>
              </a:lnSpc>
              <a:spcBef>
                <a:spcPts val="0"/>
              </a:spcBef>
              <a:spcAft>
                <a:spcPts val="300"/>
              </a:spcAft>
              <a:buNone/>
            </a:pPr>
            <a:endParaRPr lang="en-US" sz="1100" b="0" i="0" dirty="0">
              <a:effectLst/>
              <a:highlight>
                <a:srgbClr val="F3F3F3"/>
              </a:highlight>
            </a:endParaRPr>
          </a:p>
          <a:p>
            <a:pPr>
              <a:lnSpc>
                <a:spcPct val="100000"/>
              </a:lnSpc>
              <a:spcBef>
                <a:spcPts val="0"/>
              </a:spcBef>
              <a:spcAft>
                <a:spcPts val="300"/>
              </a:spcAft>
            </a:pPr>
            <a:endParaRPr lang="en-US" sz="1100" dirty="0"/>
          </a:p>
        </p:txBody>
      </p:sp>
    </p:spTree>
    <p:extLst>
      <p:ext uri="{BB962C8B-B14F-4D97-AF65-F5344CB8AC3E}">
        <p14:creationId xmlns:p14="http://schemas.microsoft.com/office/powerpoint/2010/main" val="268509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3BB0B-9609-E022-07E5-2BA5FAC6D129}"/>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 t="27196" r="52798"/>
          <a:stretch/>
        </p:blipFill>
        <p:spPr>
          <a:xfrm>
            <a:off x="4849617" y="0"/>
            <a:ext cx="7342384" cy="6766559"/>
          </a:xfrm>
          <a:prstGeom prst="rect">
            <a:avLst/>
          </a:prstGeom>
        </p:spPr>
      </p:pic>
      <p:sp>
        <p:nvSpPr>
          <p:cNvPr id="12" name="Subtitle 2">
            <a:extLst>
              <a:ext uri="{FF2B5EF4-FFF2-40B4-BE49-F238E27FC236}">
                <a16:creationId xmlns:a16="http://schemas.microsoft.com/office/drawing/2014/main" id="{34DA293C-3662-1025-94AB-FFF2346991AA}"/>
              </a:ext>
            </a:extLst>
          </p:cNvPr>
          <p:cNvSpPr>
            <a:spLocks noGrp="1"/>
          </p:cNvSpPr>
          <p:nvPr>
            <p:ph type="title" idx="4294967295"/>
          </p:nvPr>
        </p:nvSpPr>
        <p:spPr>
          <a:xfrm>
            <a:off x="7064375" y="2400300"/>
            <a:ext cx="324802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AA0D35"/>
                </a:solidFill>
                <a:effectLst/>
                <a:uLnTx/>
                <a:uFillTx/>
                <a:latin typeface="+mn-lt"/>
                <a:ea typeface="+mn-ea"/>
                <a:cs typeface="+mn-cs"/>
              </a:rPr>
              <a:t>Title</a:t>
            </a:r>
          </a:p>
        </p:txBody>
      </p:sp>
      <p:pic>
        <p:nvPicPr>
          <p:cNvPr id="3" name="Picture 2" descr="A river flowing through a forest">
            <a:extLst>
              <a:ext uri="{FF2B5EF4-FFF2-40B4-BE49-F238E27FC236}">
                <a16:creationId xmlns:a16="http://schemas.microsoft.com/office/drawing/2014/main" id="{02F362F2-C0AF-C416-8B03-66A28D51A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966" y="-36979"/>
            <a:ext cx="4887548" cy="6840516"/>
          </a:xfrm>
          <a:prstGeom prst="rect">
            <a:avLst/>
          </a:prstGeom>
        </p:spPr>
      </p:pic>
      <p:sp>
        <p:nvSpPr>
          <p:cNvPr id="6" name="TextBox 5">
            <a:extLst>
              <a:ext uri="{FF2B5EF4-FFF2-40B4-BE49-F238E27FC236}">
                <a16:creationId xmlns:a16="http://schemas.microsoft.com/office/drawing/2014/main" id="{AF5D2D06-ECEF-EEBD-FAB6-6612A9B427F8}"/>
              </a:ext>
            </a:extLst>
          </p:cNvPr>
          <p:cNvSpPr txBox="1"/>
          <p:nvPr/>
        </p:nvSpPr>
        <p:spPr>
          <a:xfrm>
            <a:off x="2424808" y="6512644"/>
            <a:ext cx="149621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Photo: canva.com</a:t>
            </a:r>
          </a:p>
        </p:txBody>
      </p:sp>
      <p:pic>
        <p:nvPicPr>
          <p:cNvPr id="9" name="Picture 8" descr="WSU cougar head logo">
            <a:extLst>
              <a:ext uri="{FF2B5EF4-FFF2-40B4-BE49-F238E27FC236}">
                <a16:creationId xmlns:a16="http://schemas.microsoft.com/office/drawing/2014/main" id="{DFDF2082-F79A-FC47-9F7A-4E4BAA3E20D6}"/>
              </a:ext>
            </a:extLst>
          </p:cNvPr>
          <p:cNvPicPr>
            <a:picLocks noChangeAspect="1"/>
          </p:cNvPicPr>
          <p:nvPr/>
        </p:nvPicPr>
        <p:blipFill>
          <a:blip r:embed="rId5"/>
          <a:srcRect/>
          <a:stretch/>
        </p:blipFill>
        <p:spPr>
          <a:xfrm>
            <a:off x="7304454" y="279874"/>
            <a:ext cx="2768673" cy="681387"/>
          </a:xfrm>
          <a:prstGeom prst="rect">
            <a:avLst/>
          </a:prstGeom>
        </p:spPr>
      </p:pic>
      <p:sp>
        <p:nvSpPr>
          <p:cNvPr id="11" name="Title 1">
            <a:extLst>
              <a:ext uri="{FF2B5EF4-FFF2-40B4-BE49-F238E27FC236}">
                <a16:creationId xmlns:a16="http://schemas.microsoft.com/office/drawing/2014/main" id="{6E8D2E13-F679-9C6F-BCDE-D3A17BBFDC98}"/>
              </a:ext>
            </a:extLst>
          </p:cNvPr>
          <p:cNvSpPr txBox="1">
            <a:spLocks/>
          </p:cNvSpPr>
          <p:nvPr/>
        </p:nvSpPr>
        <p:spPr>
          <a:xfrm>
            <a:off x="5711673" y="3569943"/>
            <a:ext cx="5954234" cy="8844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WSU [insert county] Extension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Master Gardener Program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7947811" y="3112540"/>
            <a:ext cx="1481958" cy="45720"/>
          </a:xfrm>
          <a:prstGeom prst="rect">
            <a:avLst/>
          </a:prstGeom>
          <a:blipFill dpi="0" rotWithShape="1">
            <a:blip r:embed="rId6"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4356E6B-40CF-5F42-B72E-3CEF14FAF60D}"/>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a:ea typeface="+mn-ea"/>
                <a:cs typeface="+mn-cs"/>
              </a:rPr>
              <a:t>          </a:t>
            </a:r>
          </a:p>
        </p:txBody>
      </p:sp>
      <p:pic>
        <p:nvPicPr>
          <p:cNvPr id="7" name="Picture 6" descr="Extension Master Garden flower icon">
            <a:extLst>
              <a:ext uri="{FF2B5EF4-FFF2-40B4-BE49-F238E27FC236}">
                <a16:creationId xmlns:a16="http://schemas.microsoft.com/office/drawing/2014/main" id="{828E213D-BC16-C648-8506-385B10F06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1486" y="4845243"/>
            <a:ext cx="1054608" cy="1054608"/>
          </a:xfrm>
          <a:prstGeom prst="rect">
            <a:avLst/>
          </a:prstGeom>
        </p:spPr>
      </p:pic>
      <p:sp>
        <p:nvSpPr>
          <p:cNvPr id="2" name="TextBox 1">
            <a:extLst>
              <a:ext uri="{FF2B5EF4-FFF2-40B4-BE49-F238E27FC236}">
                <a16:creationId xmlns:a16="http://schemas.microsoft.com/office/drawing/2014/main" id="{CF453EF1-000C-0FCD-3FC4-1B77394F761A}"/>
              </a:ext>
            </a:extLst>
          </p:cNvPr>
          <p:cNvSpPr txBox="1"/>
          <p:nvPr/>
        </p:nvSpPr>
        <p:spPr>
          <a:xfrm>
            <a:off x="5125709" y="6270799"/>
            <a:ext cx="682812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WSU Extension programs and employment are available to all without discrimination. Evidence of noncompliance may be reported through your local Extension office.</a:t>
            </a:r>
          </a:p>
        </p:txBody>
      </p:sp>
    </p:spTree>
    <p:extLst>
      <p:ext uri="{BB962C8B-B14F-4D97-AF65-F5344CB8AC3E}">
        <p14:creationId xmlns:p14="http://schemas.microsoft.com/office/powerpoint/2010/main" val="2414693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5914417" y="0"/>
            <a:ext cx="6277583"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Corbel"/>
              </a:rPr>
              <a:t>          </a:t>
            </a:r>
          </a:p>
        </p:txBody>
      </p:sp>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58907" y="2703378"/>
            <a:ext cx="1451244" cy="1451244"/>
          </a:xfrm>
          <a:prstGeom prst="rect">
            <a:avLst/>
          </a:prstGeom>
        </p:spPr>
      </p:pic>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0454" y="229073"/>
            <a:ext cx="729696" cy="729696"/>
          </a:xfrm>
          <a:prstGeom prst="rect">
            <a:avLst/>
          </a:prstGeom>
        </p:spPr>
      </p:pic>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763623" y="434306"/>
            <a:ext cx="4800600" cy="1451244"/>
          </a:xfrm>
        </p:spPr>
        <p:txBody>
          <a:bodyPr lIns="0" rIns="0">
            <a:noAutofit/>
          </a:bodyPr>
          <a:lstStyle/>
          <a:p>
            <a:pPr algn="l"/>
            <a:r>
              <a:rPr lang="en-US" sz="4000" b="1" i="1" spc="-150" dirty="0">
                <a:solidFill>
                  <a:schemeClr val="bg1">
                    <a:lumMod val="50000"/>
                  </a:schemeClr>
                </a:solidFill>
                <a:latin typeface="Arial" panose="020B0604020202020204" pitchFamily="34" charset="0"/>
                <a:cs typeface="Arial" panose="020B0604020202020204" pitchFamily="34" charset="0"/>
              </a:rPr>
              <a:t>Extension is for everyone!</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662506" y="1727081"/>
            <a:ext cx="4353426" cy="3111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7369020" y="1646680"/>
            <a:ext cx="4581130" cy="2898325"/>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Welcome!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 are glad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you are here.</a:t>
            </a:r>
          </a:p>
        </p:txBody>
      </p:sp>
      <p:sp>
        <p:nvSpPr>
          <p:cNvPr id="6" name="TextBox 5">
            <a:extLst>
              <a:ext uri="{FF2B5EF4-FFF2-40B4-BE49-F238E27FC236}">
                <a16:creationId xmlns:a16="http://schemas.microsoft.com/office/drawing/2014/main" id="{410486D7-5811-0696-5D78-8AAA67E1F940}"/>
              </a:ext>
            </a:extLst>
          </p:cNvPr>
          <p:cNvSpPr txBox="1"/>
          <p:nvPr/>
        </p:nvSpPr>
        <p:spPr>
          <a:xfrm>
            <a:off x="662506" y="5130904"/>
            <a:ext cx="4632499" cy="923330"/>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50000"/>
                  </a:srgbClr>
                </a:solidFill>
                <a:effectLst/>
                <a:uLnTx/>
                <a:uFillTx/>
                <a:latin typeface="Corbel"/>
                <a:cs typeface="Helvetica"/>
                <a:sym typeface="Corbel"/>
              </a:rPr>
              <a:t>Read more on the WSU Extension website: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cs typeface="Helvetica"/>
                <a:sym typeface="Corbel"/>
                <a:hlinkClick r:id="rId7"/>
              </a:rPr>
              <a:t>https://extension.wsu.edu/about-extension/extension-is-for-everyone/</a:t>
            </a:r>
            <a:endParaRPr kumimoji="0" lang="en-US" sz="1800" b="0" i="0" u="none" strike="noStrike" kern="0" cap="none" spc="0" normalizeH="0" baseline="0" noProof="0" dirty="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35317794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2483738" y="820254"/>
            <a:ext cx="65769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2556472" y="2160979"/>
            <a:ext cx="7448782" cy="1723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Our Mission: Building a Resilient Washington Together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62626"/>
              </a:solidFill>
              <a:effectLst/>
              <a:uLnTx/>
              <a:uFillTx/>
              <a:latin typeface="Montserrat" panose="00000500000000000000" pitchFamily="50" charset="0"/>
              <a:cs typeface="Helvetica"/>
              <a:sym typeface="Helvetica"/>
            </a:endParaRPr>
          </a:p>
          <a:p>
            <a:pPr marL="0" marR="0" lvl="0" indent="0" algn="l" defTabSz="457200" rtl="0" eaLnBrk="1" fontAlgn="auto" latinLnBrk="0" hangingPunct="0">
              <a:lnSpc>
                <a:spcPts val="15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kumimoji="0" lang="en-US" sz="1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1908102" y="5337867"/>
            <a:ext cx="17786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4140099" y="5341250"/>
            <a:ext cx="18555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6330992" y="5341250"/>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8644016" y="5337867"/>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74899" y="4012087"/>
            <a:ext cx="1116930" cy="1244985"/>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52626" y="323678"/>
            <a:ext cx="1816050" cy="1701034"/>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100" y="3981776"/>
            <a:ext cx="1099590" cy="1211606"/>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74311" y="3884524"/>
            <a:ext cx="1535377" cy="1406109"/>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40919" y="4078528"/>
            <a:ext cx="1913063" cy="1114854"/>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412703" y="281892"/>
            <a:ext cx="789061" cy="789061"/>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2556472" y="1482416"/>
            <a:ext cx="1097280" cy="4572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256480" y="6754914"/>
            <a:ext cx="13183884" cy="9551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Helvetica"/>
              </a:rPr>
              <a:t>          </a:t>
            </a:r>
            <a:endParaRPr kumimoji="0" lang="en-US" sz="1800" b="0" i="0" u="none" strike="noStrike" kern="0" cap="none" spc="0" normalizeH="0" baseline="0" noProof="0">
              <a:ln>
                <a:noFill/>
              </a:ln>
              <a:noFill/>
              <a:effectLst/>
              <a:uLnTx/>
              <a:uFillTx/>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 y="-2"/>
            <a:ext cx="12192002" cy="6858002"/>
          </a:xfrm>
          <a:prstGeom prst="rect">
            <a:avLst/>
          </a:prstGeom>
          <a:ln w="12700">
            <a:miter lim="400000"/>
          </a:ln>
        </p:spPr>
      </p:pic>
      <p:sp>
        <p:nvSpPr>
          <p:cNvPr id="111" name="Rectangle 10">
            <a:extLst>
              <a:ext uri="{C183D7F6-B498-43B3-948B-1728B52AA6E4}">
                <adec:decorative xmlns:adec="http://schemas.microsoft.com/office/drawing/2017/decorative" val="1"/>
              </a:ext>
            </a:extLst>
          </p:cNvPr>
          <p:cNvSpPr/>
          <p:nvPr/>
        </p:nvSpPr>
        <p:spPr>
          <a:xfrm>
            <a:off x="1204607" y="2575371"/>
            <a:ext cx="5145032" cy="3494035"/>
          </a:xfrm>
          <a:prstGeom prst="rect">
            <a:avLst/>
          </a:prstGeom>
          <a:solidFill>
            <a:srgbClr val="AA0D35"/>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grpSp>
        <p:nvGrpSpPr>
          <p:cNvPr id="114" name="Rectangle 6">
            <a:extLst>
              <a:ext uri="{C183D7F6-B498-43B3-948B-1728B52AA6E4}">
                <adec:decorative xmlns:adec="http://schemas.microsoft.com/office/drawing/2017/decorative" val="1"/>
              </a:ext>
            </a:extLst>
          </p:cNvPr>
          <p:cNvGrpSpPr/>
          <p:nvPr/>
        </p:nvGrpSpPr>
        <p:grpSpPr>
          <a:xfrm>
            <a:off x="0" y="6639559"/>
            <a:ext cx="12192000" cy="345439"/>
            <a:chOff x="0" y="0"/>
            <a:chExt cx="12192000" cy="345437"/>
          </a:xfrm>
        </p:grpSpPr>
        <p:sp>
          <p:nvSpPr>
            <p:cNvPr id="112" name="Rectangle"/>
            <p:cNvSpPr/>
            <p:nvPr/>
          </p:nvSpPr>
          <p:spPr>
            <a:xfrm>
              <a:off x="0" y="127000"/>
              <a:ext cx="12192000" cy="91442"/>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8" tIns="45718" rIns="45718" bIns="45718"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sp>
          <p:nvSpPr>
            <p:cNvPr id="113" name="Text"/>
            <p:cNvSpPr txBox="1"/>
            <p:nvPr/>
          </p:nvSpPr>
          <p:spPr>
            <a:xfrm>
              <a:off x="45718" y="0"/>
              <a:ext cx="12100563" cy="3454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noFill/>
                  <a:latin typeface="Corbel"/>
                  <a:ea typeface="Corbel"/>
                  <a:cs typeface="Corbel"/>
                  <a:sym typeface="Corbe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noFill/>
                  <a:effectLst/>
                  <a:uLnTx/>
                  <a:uFillTx/>
                  <a:latin typeface="Corbel"/>
                  <a:sym typeface="Corbel"/>
                </a:rPr>
                <a:t>          </a:t>
              </a:r>
            </a:p>
          </p:txBody>
        </p:sp>
      </p:grpSp>
      <p:pic>
        <p:nvPicPr>
          <p:cNvPr id="118" name="WSU-EXT-lockup-horz-rgb-6in.gif">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299" y="268865"/>
            <a:ext cx="5863400" cy="1445772"/>
          </a:xfrm>
          <a:prstGeom prst="rect">
            <a:avLst/>
          </a:prstGeom>
          <a:ln w="12700">
            <a:miter lim="400000"/>
          </a:ln>
        </p:spPr>
      </p:pic>
      <p:sp>
        <p:nvSpPr>
          <p:cNvPr id="2" name="Content Placeholder 4">
            <a:extLst>
              <a:ext uri="{FF2B5EF4-FFF2-40B4-BE49-F238E27FC236}">
                <a16:creationId xmlns:a16="http://schemas.microsoft.com/office/drawing/2014/main" id="{8E5F930E-4DBF-B19A-46A5-22AE0D10D726}"/>
              </a:ext>
            </a:extLst>
          </p:cNvPr>
          <p:cNvSpPr txBox="1">
            <a:spLocks noGrp="1"/>
          </p:cNvSpPr>
          <p:nvPr>
            <p:ph type="title" idx="4294967295"/>
          </p:nvPr>
        </p:nvSpPr>
        <p:spPr>
          <a:xfrm>
            <a:off x="1366500" y="2851068"/>
            <a:ext cx="4821246" cy="38519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WSU Extension Master Gardener Mission </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Engaging university-trained volunteers to empower and sustain diverse communities with relevant, unbiased, research-based horticulture and environmental stewardship education. </a:t>
            </a:r>
          </a:p>
        </p:txBody>
      </p:sp>
      <p:pic>
        <p:nvPicPr>
          <p:cNvPr id="117" name="image202.png" descr="Healthy people, healthy planet diagram showing our nine program priorities"/>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7402981" y="2346902"/>
            <a:ext cx="3911234" cy="3889023"/>
          </a:xfrm>
          <a:prstGeom prst="rect">
            <a:avLst/>
          </a:prstGeom>
          <a:ln w="12700">
            <a:miter lim="400000"/>
          </a:ln>
        </p:spPr>
      </p:pic>
      <p:pic>
        <p:nvPicPr>
          <p:cNvPr id="3" name="Picture 6">
            <a:extLst>
              <a:ext uri="{FF2B5EF4-FFF2-40B4-BE49-F238E27FC236}">
                <a16:creationId xmlns:a16="http://schemas.microsoft.com/office/drawing/2014/main" id="{E10B12ED-889D-56B8-256C-526B5F31C9E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0055" y="2724072"/>
            <a:ext cx="867691" cy="86769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465674" y="131090"/>
            <a:ext cx="4439652" cy="1645921"/>
          </a:xfrm>
        </p:spPr>
        <p:txBody>
          <a:bodyPr lIns="0" rIns="0">
            <a:noAutofit/>
          </a:bodyPr>
          <a:lstStyle/>
          <a:p>
            <a:pPr algn="l"/>
            <a:r>
              <a:rPr lang="en-US" b="1" spc="-150" dirty="0">
                <a:solidFill>
                  <a:schemeClr val="tx1">
                    <a:lumMod val="75000"/>
                    <a:lumOff val="25000"/>
                  </a:schemeClr>
                </a:solidFill>
                <a:cs typeface="Calibri" panose="020F0502020204030204" pitchFamily="34" charset="0"/>
              </a:rPr>
              <a:t>Clean Water</a:t>
            </a:r>
          </a:p>
        </p:txBody>
      </p:sp>
      <p:sp>
        <p:nvSpPr>
          <p:cNvPr id="15" name="Subtitle 2">
            <a:extLst>
              <a:ext uri="{FF2B5EF4-FFF2-40B4-BE49-F238E27FC236}">
                <a16:creationId xmlns:a16="http://schemas.microsoft.com/office/drawing/2014/main" id="{DF631074-8584-535F-B0B5-A6696A401405}"/>
              </a:ext>
            </a:extLst>
          </p:cNvPr>
          <p:cNvSpPr txBox="1">
            <a:spLocks/>
          </p:cNvSpPr>
          <p:nvPr/>
        </p:nvSpPr>
        <p:spPr>
          <a:xfrm>
            <a:off x="465674" y="2503670"/>
            <a:ext cx="5898209" cy="1163650"/>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indent="0">
              <a:lnSpc>
                <a:spcPct val="100000"/>
              </a:lnSpc>
              <a:buNone/>
            </a:pPr>
            <a:r>
              <a:rPr lang="en-US" sz="2400" kern="0" dirty="0">
                <a:solidFill>
                  <a:srgbClr val="626E74"/>
                </a:solidFill>
              </a:rPr>
              <a:t>Promotes integrated pest management to minimize polluted runoff.</a:t>
            </a:r>
          </a:p>
        </p:txBody>
      </p:sp>
      <p:sp>
        <p:nvSpPr>
          <p:cNvPr id="16" name="Subtitle 2">
            <a:extLst>
              <a:ext uri="{FF2B5EF4-FFF2-40B4-BE49-F238E27FC236}">
                <a16:creationId xmlns:a16="http://schemas.microsoft.com/office/drawing/2014/main" id="{E5FAB849-9834-3C68-E0FF-FD76F9D253FE}"/>
              </a:ext>
            </a:extLst>
          </p:cNvPr>
          <p:cNvSpPr txBox="1">
            <a:spLocks/>
          </p:cNvSpPr>
          <p:nvPr/>
        </p:nvSpPr>
        <p:spPr>
          <a:xfrm>
            <a:off x="517359" y="3542390"/>
            <a:ext cx="5846524" cy="2491529"/>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marL="342900" indent="-342900"/>
            <a:r>
              <a:rPr lang="en-US" sz="2400" kern="0" dirty="0">
                <a:solidFill>
                  <a:srgbClr val="626E74"/>
                </a:solidFill>
              </a:rPr>
              <a:t>Health of people, wildlife and ecosystems</a:t>
            </a:r>
          </a:p>
          <a:p>
            <a:pPr marL="342900" indent="-342900"/>
            <a:r>
              <a:rPr lang="en-US" sz="2400" kern="0" dirty="0">
                <a:solidFill>
                  <a:srgbClr val="626E74"/>
                </a:solidFill>
              </a:rPr>
              <a:t>We all have a role to play</a:t>
            </a:r>
          </a:p>
          <a:p>
            <a:pPr marL="342900" indent="-342900"/>
            <a:r>
              <a:rPr lang="en-US" sz="2400" kern="0" dirty="0">
                <a:solidFill>
                  <a:srgbClr val="626E74"/>
                </a:solidFill>
              </a:rPr>
              <a:t>Sustainable landscapes using IPM strategies</a:t>
            </a:r>
          </a:p>
        </p:txBody>
      </p:sp>
      <p:pic>
        <p:nvPicPr>
          <p:cNvPr id="4" name="Picture 3" descr="The Icycle River in Washington state.">
            <a:extLst>
              <a:ext uri="{FF2B5EF4-FFF2-40B4-BE49-F238E27FC236}">
                <a16:creationId xmlns:a16="http://schemas.microsoft.com/office/drawing/2014/main" id="{11230963-943E-418A-8F4F-44C4C8E9D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882" y="1"/>
            <a:ext cx="5362235" cy="6766560"/>
          </a:xfrm>
          <a:prstGeom prst="rect">
            <a:avLst/>
          </a:prstGeom>
        </p:spPr>
      </p:pic>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611221" y="1800536"/>
            <a:ext cx="365294" cy="4571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4" name="Picture 13">
            <a:extLst>
              <a:ext uri="{FF2B5EF4-FFF2-40B4-BE49-F238E27FC236}">
                <a16:creationId xmlns:a16="http://schemas.microsoft.com/office/drawing/2014/main" id="{6811E352-6A8C-5D45-8A0B-2F04E98EB74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2258" y="219399"/>
            <a:ext cx="729696" cy="729696"/>
          </a:xfrm>
          <a:prstGeom prst="rect">
            <a:avLst/>
          </a:prstGeom>
        </p:spPr>
      </p:pic>
      <p:sp>
        <p:nvSpPr>
          <p:cNvPr id="3" name="TextBox 2">
            <a:extLst>
              <a:ext uri="{FF2B5EF4-FFF2-40B4-BE49-F238E27FC236}">
                <a16:creationId xmlns:a16="http://schemas.microsoft.com/office/drawing/2014/main" id="{85CF0A2F-41D1-4497-826E-996E4E048CE1}"/>
              </a:ext>
            </a:extLst>
          </p:cNvPr>
          <p:cNvSpPr txBox="1"/>
          <p:nvPr/>
        </p:nvSpPr>
        <p:spPr>
          <a:xfrm>
            <a:off x="6918156" y="6462304"/>
            <a:ext cx="1582153" cy="246221"/>
          </a:xfrm>
          <a:prstGeom prst="rect">
            <a:avLst/>
          </a:prstGeom>
          <a:noFill/>
        </p:spPr>
        <p:txBody>
          <a:bodyPr wrap="square" rtlCol="0">
            <a:spAutoFit/>
          </a:bodyPr>
          <a:lstStyle/>
          <a:p>
            <a:r>
              <a:rPr lang="en-US" sz="1000" dirty="0">
                <a:solidFill>
                  <a:schemeClr val="bg1">
                    <a:lumMod val="85000"/>
                  </a:schemeClr>
                </a:solidFill>
              </a:rPr>
              <a:t>Photo: Deposit Photos</a:t>
            </a:r>
          </a:p>
        </p:txBody>
      </p:sp>
    </p:spTree>
    <p:extLst>
      <p:ext uri="{BB962C8B-B14F-4D97-AF65-F5344CB8AC3E}">
        <p14:creationId xmlns:p14="http://schemas.microsoft.com/office/powerpoint/2010/main" val="73068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427024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1371600" y="1580579"/>
            <a:ext cx="6226342" cy="737583"/>
          </a:xfrm>
        </p:spPr>
        <p:txBody>
          <a:bodyPr lIns="0" rIns="0">
            <a:noAutofit/>
          </a:bodyPr>
          <a:lstStyle/>
          <a:p>
            <a:pPr algn="l"/>
            <a:r>
              <a:rPr lang="en-US" sz="4400" b="1" spc="-150" dirty="0">
                <a:solidFill>
                  <a:schemeClr val="tx1">
                    <a:lumMod val="75000"/>
                    <a:lumOff val="25000"/>
                  </a:schemeClr>
                </a:solidFill>
                <a:cs typeface="Calibri" panose="020F0502020204030204" pitchFamily="34" charset="0"/>
              </a:rPr>
              <a:t>Click here for heading</a:t>
            </a: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400" dirty="0">
                <a:solidFill>
                  <a:schemeClr val="tx1">
                    <a:lumMod val="65000"/>
                    <a:lumOff val="35000"/>
                  </a:schemeClr>
                </a:solidFill>
              </a:rPr>
              <a:t>Lorem ipsum dolor sit </a:t>
            </a:r>
            <a:r>
              <a:rPr lang="en-US" sz="1400" dirty="0" err="1">
                <a:solidFill>
                  <a:schemeClr val="tx1">
                    <a:lumMod val="65000"/>
                    <a:lumOff val="35000"/>
                  </a:schemeClr>
                </a:solidFill>
              </a:rPr>
              <a:t>amet</a:t>
            </a:r>
            <a:r>
              <a:rPr lang="en-US" sz="1400" dirty="0">
                <a:solidFill>
                  <a:schemeClr val="tx1">
                    <a:lumMod val="65000"/>
                    <a:lumOff val="35000"/>
                  </a:schemeClr>
                </a:solidFill>
              </a:rPr>
              <a:t>, </a:t>
            </a:r>
            <a:r>
              <a:rPr lang="en-US" sz="1400" dirty="0" err="1">
                <a:solidFill>
                  <a:schemeClr val="tx1">
                    <a:lumMod val="65000"/>
                    <a:lumOff val="35000"/>
                  </a:schemeClr>
                </a:solidFill>
              </a:rPr>
              <a:t>consectetur</a:t>
            </a:r>
            <a:r>
              <a:rPr lang="en-US" sz="1400" dirty="0">
                <a:solidFill>
                  <a:schemeClr val="tx1">
                    <a:lumMod val="65000"/>
                    <a:lumOff val="35000"/>
                  </a:schemeClr>
                </a:solidFill>
              </a:rPr>
              <a:t> </a:t>
            </a:r>
            <a:r>
              <a:rPr lang="en-US" sz="1400" dirty="0" err="1">
                <a:solidFill>
                  <a:schemeClr val="tx1">
                    <a:lumMod val="65000"/>
                    <a:lumOff val="35000"/>
                  </a:schemeClr>
                </a:solidFill>
              </a:rPr>
              <a:t>adipiscing</a:t>
            </a:r>
            <a:r>
              <a:rPr lang="en-US" sz="1400" dirty="0">
                <a:solidFill>
                  <a:schemeClr val="tx1">
                    <a:lumMod val="65000"/>
                    <a:lumOff val="35000"/>
                  </a:schemeClr>
                </a:solidFill>
              </a:rPr>
              <a:t> </a:t>
            </a:r>
            <a:r>
              <a:rPr lang="en-US" sz="1400" dirty="0" err="1">
                <a:solidFill>
                  <a:schemeClr val="tx1">
                    <a:lumMod val="65000"/>
                    <a:lumOff val="35000"/>
                  </a:schemeClr>
                </a:solidFill>
              </a:rPr>
              <a:t>elit</a:t>
            </a:r>
            <a:r>
              <a:rPr lang="en-US" sz="1400" dirty="0">
                <a:solidFill>
                  <a:schemeClr val="tx1">
                    <a:lumMod val="65000"/>
                    <a:lumOff val="35000"/>
                  </a:schemeClr>
                </a:solidFill>
              </a:rPr>
              <a:t>. Cur post Tarentum ad </a:t>
            </a:r>
            <a:r>
              <a:rPr lang="en-US" sz="1400" dirty="0" err="1">
                <a:solidFill>
                  <a:schemeClr val="tx1">
                    <a:lumMod val="65000"/>
                    <a:lumOff val="35000"/>
                  </a:schemeClr>
                </a:solidFill>
              </a:rPr>
              <a:t>Archytam</a:t>
            </a:r>
            <a:r>
              <a:rPr lang="en-US" sz="1400" dirty="0">
                <a:solidFill>
                  <a:schemeClr val="tx1">
                    <a:lumMod val="65000"/>
                    <a:lumOff val="35000"/>
                  </a:schemeClr>
                </a:solidFill>
              </a:rPr>
              <a:t>? Quantum </a:t>
            </a:r>
            <a:r>
              <a:rPr lang="en-US" sz="1400" dirty="0" err="1">
                <a:solidFill>
                  <a:schemeClr val="tx1">
                    <a:lumMod val="65000"/>
                    <a:lumOff val="35000"/>
                  </a:schemeClr>
                </a:solidFill>
              </a:rPr>
              <a:t>Aristoxeni</a:t>
            </a:r>
            <a:r>
              <a:rPr lang="en-US" sz="1400" dirty="0">
                <a:solidFill>
                  <a:schemeClr val="tx1">
                    <a:lumMod val="65000"/>
                    <a:lumOff val="35000"/>
                  </a:schemeClr>
                </a:solidFill>
              </a:rPr>
              <a:t> ingenium </a:t>
            </a:r>
            <a:r>
              <a:rPr lang="en-US" sz="1400" dirty="0" err="1">
                <a:solidFill>
                  <a:schemeClr val="tx1">
                    <a:lumMod val="65000"/>
                    <a:lumOff val="35000"/>
                  </a:schemeClr>
                </a:solidFill>
              </a:rPr>
              <a:t>consumptum</a:t>
            </a:r>
            <a:r>
              <a:rPr lang="en-US" sz="1400" dirty="0">
                <a:solidFill>
                  <a:schemeClr val="tx1">
                    <a:lumMod val="65000"/>
                    <a:lumOff val="35000"/>
                  </a:schemeClr>
                </a:solidFill>
              </a:rPr>
              <a:t> </a:t>
            </a:r>
            <a:r>
              <a:rPr lang="en-US" sz="1400" dirty="0" err="1">
                <a:solidFill>
                  <a:schemeClr val="tx1">
                    <a:lumMod val="65000"/>
                    <a:lumOff val="35000"/>
                  </a:schemeClr>
                </a:solidFill>
              </a:rPr>
              <a:t>videmus</a:t>
            </a:r>
            <a:r>
              <a:rPr lang="en-US" sz="1400" dirty="0">
                <a:solidFill>
                  <a:schemeClr val="tx1">
                    <a:lumMod val="65000"/>
                    <a:lumOff val="35000"/>
                  </a:schemeClr>
                </a:solidFill>
              </a:rPr>
              <a:t> in </a:t>
            </a:r>
            <a:r>
              <a:rPr lang="en-US" sz="1400" dirty="0" err="1">
                <a:solidFill>
                  <a:schemeClr val="tx1">
                    <a:lumMod val="65000"/>
                    <a:lumOff val="35000"/>
                  </a:schemeClr>
                </a:solidFill>
              </a:rPr>
              <a:t>musicis</a:t>
            </a:r>
            <a:r>
              <a:rPr lang="en-US" sz="1400" dirty="0">
                <a:solidFill>
                  <a:schemeClr val="tx1">
                    <a:lumMod val="65000"/>
                    <a:lumOff val="35000"/>
                  </a:schemeClr>
                </a:solidFill>
              </a:rPr>
              <a:t>? Et </a:t>
            </a:r>
            <a:r>
              <a:rPr lang="en-US" sz="1400" dirty="0" err="1">
                <a:solidFill>
                  <a:schemeClr val="tx1">
                    <a:lumMod val="65000"/>
                    <a:lumOff val="35000"/>
                  </a:schemeClr>
                </a:solidFill>
              </a:rPr>
              <a:t>quod</a:t>
            </a:r>
            <a:r>
              <a:rPr lang="en-US" sz="1400" dirty="0">
                <a:solidFill>
                  <a:schemeClr val="tx1">
                    <a:lumMod val="65000"/>
                    <a:lumOff val="35000"/>
                  </a:schemeClr>
                </a:solidFill>
              </a:rPr>
              <a:t> </a:t>
            </a:r>
            <a:r>
              <a:rPr lang="en-US" sz="1400" dirty="0" err="1">
                <a:solidFill>
                  <a:schemeClr val="tx1">
                    <a:lumMod val="65000"/>
                    <a:lumOff val="35000"/>
                  </a:schemeClr>
                </a:solidFill>
              </a:rPr>
              <a:t>est</a:t>
            </a:r>
            <a:r>
              <a:rPr lang="en-US" sz="1400" dirty="0">
                <a:solidFill>
                  <a:schemeClr val="tx1">
                    <a:lumMod val="65000"/>
                    <a:lumOff val="35000"/>
                  </a:schemeClr>
                </a:solidFill>
              </a:rPr>
              <a:t> </a:t>
            </a:r>
            <a:r>
              <a:rPr lang="en-US" sz="1400" dirty="0" err="1">
                <a:solidFill>
                  <a:schemeClr val="tx1">
                    <a:lumMod val="65000"/>
                    <a:lumOff val="35000"/>
                  </a:schemeClr>
                </a:solidFill>
              </a:rPr>
              <a:t>munus</a:t>
            </a:r>
            <a:r>
              <a:rPr lang="en-US" sz="1400" dirty="0">
                <a:solidFill>
                  <a:schemeClr val="tx1">
                    <a:lumMod val="65000"/>
                    <a:lumOff val="35000"/>
                  </a:schemeClr>
                </a:solidFill>
              </a:rPr>
              <a:t>, </a:t>
            </a:r>
            <a:r>
              <a:rPr lang="en-US" sz="1400" dirty="0" err="1">
                <a:solidFill>
                  <a:schemeClr val="tx1">
                    <a:lumMod val="65000"/>
                    <a:lumOff val="35000"/>
                  </a:schemeClr>
                </a:solidFill>
              </a:rPr>
              <a:t>quod</a:t>
            </a:r>
            <a:r>
              <a:rPr lang="en-US" sz="1400" dirty="0">
                <a:solidFill>
                  <a:schemeClr val="tx1">
                    <a:lumMod val="65000"/>
                    <a:lumOff val="35000"/>
                  </a:schemeClr>
                </a:solidFill>
              </a:rPr>
              <a:t> opus </a:t>
            </a:r>
            <a:r>
              <a:rPr lang="en-US" sz="1400" dirty="0" err="1">
                <a:solidFill>
                  <a:schemeClr val="tx1">
                    <a:lumMod val="65000"/>
                    <a:lumOff val="35000"/>
                  </a:schemeClr>
                </a:solidFill>
              </a:rPr>
              <a:t>sapientiae</a:t>
            </a:r>
            <a:r>
              <a:rPr lang="en-US" sz="1400" dirty="0">
                <a:solidFill>
                  <a:schemeClr val="tx1">
                    <a:lumMod val="65000"/>
                    <a:lumOff val="35000"/>
                  </a:schemeClr>
                </a:solidFill>
              </a:rPr>
              <a:t>? Duo Reges: </a:t>
            </a:r>
            <a:r>
              <a:rPr lang="en-US" sz="1400" dirty="0" err="1">
                <a:solidFill>
                  <a:schemeClr val="tx1">
                    <a:lumMod val="65000"/>
                    <a:lumOff val="35000"/>
                  </a:schemeClr>
                </a:solidFill>
              </a:rPr>
              <a:t>constructio</a:t>
            </a:r>
            <a:r>
              <a:rPr lang="en-US" sz="1400" dirty="0">
                <a:solidFill>
                  <a:schemeClr val="tx1">
                    <a:lumMod val="65000"/>
                    <a:lumOff val="35000"/>
                  </a:schemeClr>
                </a:solidFill>
              </a:rPr>
              <a:t> </a:t>
            </a:r>
            <a:r>
              <a:rPr lang="en-US" sz="1400" dirty="0" err="1">
                <a:solidFill>
                  <a:schemeClr val="tx1">
                    <a:lumMod val="65000"/>
                    <a:lumOff val="35000"/>
                  </a:schemeClr>
                </a:solidFill>
              </a:rPr>
              <a:t>interrete</a:t>
            </a:r>
            <a:r>
              <a:rPr lang="en-US" sz="1400" dirty="0">
                <a:solidFill>
                  <a:schemeClr val="tx1">
                    <a:lumMod val="65000"/>
                    <a:lumOff val="35000"/>
                  </a:schemeClr>
                </a:solidFill>
              </a:rPr>
              <a:t>. Sed </a:t>
            </a:r>
            <a:r>
              <a:rPr lang="en-US" sz="1400" dirty="0" err="1">
                <a:solidFill>
                  <a:schemeClr val="tx1">
                    <a:lumMod val="65000"/>
                    <a:lumOff val="35000"/>
                  </a:schemeClr>
                </a:solidFill>
              </a:rPr>
              <a:t>tamen</a:t>
            </a:r>
            <a:r>
              <a:rPr lang="en-US" sz="1400" dirty="0">
                <a:solidFill>
                  <a:schemeClr val="tx1">
                    <a:lumMod val="65000"/>
                    <a:lumOff val="35000"/>
                  </a:schemeClr>
                </a:solidFill>
              </a:rPr>
              <a:t> </a:t>
            </a:r>
            <a:r>
              <a:rPr lang="en-US" sz="1400" dirty="0" err="1">
                <a:solidFill>
                  <a:schemeClr val="tx1">
                    <a:lumMod val="65000"/>
                    <a:lumOff val="35000"/>
                  </a:schemeClr>
                </a:solidFill>
              </a:rPr>
              <a:t>intellego</a:t>
            </a:r>
            <a:r>
              <a:rPr lang="en-US" sz="1400" dirty="0">
                <a:solidFill>
                  <a:schemeClr val="tx1">
                    <a:lumMod val="65000"/>
                    <a:lumOff val="35000"/>
                  </a:schemeClr>
                </a:solidFill>
              </a:rPr>
              <a:t> quid </a:t>
            </a:r>
            <a:r>
              <a:rPr lang="en-US" sz="1400" dirty="0" err="1">
                <a:solidFill>
                  <a:schemeClr val="tx1">
                    <a:lumMod val="65000"/>
                    <a:lumOff val="35000"/>
                  </a:schemeClr>
                </a:solidFill>
              </a:rPr>
              <a:t>velit</a:t>
            </a:r>
            <a:r>
              <a:rPr lang="en-US" sz="1400" dirty="0">
                <a:solidFill>
                  <a:schemeClr val="tx1">
                    <a:lumMod val="65000"/>
                    <a:lumOff val="35000"/>
                  </a:schemeClr>
                </a:solidFill>
              </a:rPr>
              <a:t>. Nobis </a:t>
            </a:r>
            <a:r>
              <a:rPr lang="en-US" sz="1400" dirty="0" err="1">
                <a:solidFill>
                  <a:schemeClr val="tx1">
                    <a:lumMod val="65000"/>
                    <a:lumOff val="35000"/>
                  </a:schemeClr>
                </a:solidFill>
              </a:rPr>
              <a:t>aliter</a:t>
            </a:r>
            <a:r>
              <a:rPr lang="en-US" sz="1400" dirty="0">
                <a:solidFill>
                  <a:schemeClr val="tx1">
                    <a:lumMod val="65000"/>
                    <a:lumOff val="35000"/>
                  </a:schemeClr>
                </a:solidFill>
              </a:rPr>
              <a:t> </a:t>
            </a:r>
            <a:r>
              <a:rPr lang="en-US" sz="1400" dirty="0" err="1">
                <a:solidFill>
                  <a:schemeClr val="tx1">
                    <a:lumMod val="65000"/>
                    <a:lumOff val="35000"/>
                  </a:schemeClr>
                </a:solidFill>
              </a:rPr>
              <a:t>videtur</a:t>
            </a:r>
            <a:r>
              <a:rPr lang="en-US" sz="1400" dirty="0">
                <a:solidFill>
                  <a:schemeClr val="tx1">
                    <a:lumMod val="65000"/>
                    <a:lumOff val="35000"/>
                  </a:schemeClr>
                </a:solidFill>
              </a:rPr>
              <a:t>, </a:t>
            </a:r>
            <a:r>
              <a:rPr lang="en-US" sz="1400" dirty="0" err="1">
                <a:solidFill>
                  <a:schemeClr val="tx1">
                    <a:lumMod val="65000"/>
                    <a:lumOff val="35000"/>
                  </a:schemeClr>
                </a:solidFill>
              </a:rPr>
              <a:t>recte</a:t>
            </a:r>
            <a:r>
              <a:rPr lang="en-US" sz="1400" dirty="0">
                <a:solidFill>
                  <a:schemeClr val="tx1">
                    <a:lumMod val="65000"/>
                    <a:lumOff val="35000"/>
                  </a:schemeClr>
                </a:solidFill>
              </a:rPr>
              <a:t> </a:t>
            </a:r>
            <a:r>
              <a:rPr lang="en-US" sz="1400" dirty="0" err="1">
                <a:solidFill>
                  <a:schemeClr val="tx1">
                    <a:lumMod val="65000"/>
                    <a:lumOff val="35000"/>
                  </a:schemeClr>
                </a:solidFill>
              </a:rPr>
              <a:t>secusne</a:t>
            </a:r>
            <a:r>
              <a:rPr lang="en-US" sz="1400" dirty="0">
                <a:solidFill>
                  <a:schemeClr val="tx1">
                    <a:lumMod val="65000"/>
                    <a:lumOff val="35000"/>
                  </a:schemeClr>
                </a:solidFill>
              </a:rPr>
              <a:t>, </a:t>
            </a:r>
            <a:r>
              <a:rPr lang="en-US" sz="1400" dirty="0" err="1">
                <a:solidFill>
                  <a:schemeClr val="tx1">
                    <a:lumMod val="65000"/>
                    <a:lumOff val="35000"/>
                  </a:schemeClr>
                </a:solidFill>
              </a:rPr>
              <a:t>postea</a:t>
            </a:r>
            <a:r>
              <a:rPr lang="en-US" sz="1400" dirty="0">
                <a:solidFill>
                  <a:schemeClr val="tx1">
                    <a:lumMod val="65000"/>
                    <a:lumOff val="35000"/>
                  </a:schemeClr>
                </a:solidFill>
              </a:rPr>
              <a:t>;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sp>
        <p:nvSpPr>
          <p:cNvPr id="11" name="Subtitle 2">
            <a:extLst>
              <a:ext uri="{FF2B5EF4-FFF2-40B4-BE49-F238E27FC236}">
                <a16:creationId xmlns:a16="http://schemas.microsoft.com/office/drawing/2014/main" id="{540D1D29-5422-3C45-AE18-D2704579EA3C}"/>
              </a:ext>
            </a:extLst>
          </p:cNvPr>
          <p:cNvSpPr txBox="1">
            <a:spLocks/>
          </p:cNvSpPr>
          <p:nvPr/>
        </p:nvSpPr>
        <p:spPr>
          <a:xfrm>
            <a:off x="1371600" y="1233107"/>
            <a:ext cx="1216152" cy="34747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50000"/>
                    <a:lumOff val="50000"/>
                  </a:schemeClr>
                </a:solidFill>
              </a:rPr>
              <a:t>SUBTITLE</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5">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6"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pic>
        <p:nvPicPr>
          <p:cNvPr id="19" name="Picture 18" descr="Ladybug eating aphids.">
            <a:extLst>
              <a:ext uri="{FF2B5EF4-FFF2-40B4-BE49-F238E27FC236}">
                <a16:creationId xmlns:a16="http://schemas.microsoft.com/office/drawing/2014/main" id="{803579AD-FB02-164A-B92B-2CBBB20E71B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89678" y="3471111"/>
            <a:ext cx="4225116" cy="2384702"/>
          </a:xfrm>
          <a:prstGeom prst="rect">
            <a:avLst/>
          </a:prstGeom>
        </p:spPr>
      </p:pic>
      <p:sp>
        <p:nvSpPr>
          <p:cNvPr id="3" name="TextBox 2">
            <a:extLst>
              <a:ext uri="{FF2B5EF4-FFF2-40B4-BE49-F238E27FC236}">
                <a16:creationId xmlns:a16="http://schemas.microsoft.com/office/drawing/2014/main" id="{B5A4EEAD-0463-B074-B43C-828865B2034C}"/>
              </a:ext>
            </a:extLst>
          </p:cNvPr>
          <p:cNvSpPr txBox="1"/>
          <p:nvPr/>
        </p:nvSpPr>
        <p:spPr>
          <a:xfrm>
            <a:off x="6737684" y="5605038"/>
            <a:ext cx="1582153" cy="246221"/>
          </a:xfrm>
          <a:prstGeom prst="rect">
            <a:avLst/>
          </a:prstGeom>
          <a:noFill/>
        </p:spPr>
        <p:txBody>
          <a:bodyPr wrap="square" rtlCol="0">
            <a:spAutoFit/>
          </a:bodyPr>
          <a:lstStyle/>
          <a:p>
            <a:r>
              <a:rPr lang="en-US" sz="1000" dirty="0">
                <a:solidFill>
                  <a:schemeClr val="bg1">
                    <a:lumMod val="75000"/>
                  </a:schemeClr>
                </a:solidFill>
              </a:rPr>
              <a:t>Photo: Debra Benbow</a:t>
            </a:r>
          </a:p>
        </p:txBody>
      </p:sp>
    </p:spTree>
    <p:extLst>
      <p:ext uri="{BB962C8B-B14F-4D97-AF65-F5344CB8AC3E}">
        <p14:creationId xmlns:p14="http://schemas.microsoft.com/office/powerpoint/2010/main" val="2774942781"/>
      </p:ext>
    </p:extLst>
  </p:cSld>
  <p:clrMapOvr>
    <a:masterClrMapping/>
  </p:clrMapOvr>
</p:sld>
</file>

<file path=ppt/theme/theme1.xml><?xml version="1.0" encoding="utf-8"?>
<a:theme xmlns:a="http://schemas.openxmlformats.org/drawingml/2006/main" name="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D62069201BCD4E8A2E8D9868A812E3" ma:contentTypeVersion="12" ma:contentTypeDescription="Create a new document." ma:contentTypeScope="" ma:versionID="38e72306f2b067afefe1c702f5abeab4">
  <xsd:schema xmlns:xsd="http://www.w3.org/2001/XMLSchema" xmlns:xs="http://www.w3.org/2001/XMLSchema" xmlns:p="http://schemas.microsoft.com/office/2006/metadata/properties" xmlns:ns2="8cc07336-8e74-4818-85e4-dd41b4bfb7b4" xmlns:ns3="45b28c5f-57ab-4bd1-88e1-f0a7360182d1" targetNamespace="http://schemas.microsoft.com/office/2006/metadata/properties" ma:root="true" ma:fieldsID="0f7ce5fd7c119c6d09d844946a89297d" ns2:_="" ns3:_="">
    <xsd:import namespace="8cc07336-8e74-4818-85e4-dd41b4bfb7b4"/>
    <xsd:import namespace="45b28c5f-57ab-4bd1-88e1-f0a7360182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07336-8e74-4818-85e4-dd41b4bfb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b28c5f-57ab-4bd1-88e1-f0a7360182d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84D2E9-1AB1-4A1E-9CA6-7938E8650714}">
  <ds:schemaRefs>
    <ds:schemaRef ds:uri="http://purl.org/dc/terms/"/>
    <ds:schemaRef ds:uri="http://www.w3.org/XML/1998/namespace"/>
    <ds:schemaRef ds:uri="http://schemas.microsoft.com/office/infopath/2007/PartnerControls"/>
    <ds:schemaRef ds:uri="45b28c5f-57ab-4bd1-88e1-f0a7360182d1"/>
    <ds:schemaRef ds:uri="8cc07336-8e74-4818-85e4-dd41b4bfb7b4"/>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74263F0A-4BD0-45A5-ADFD-35E0860554C3}">
  <ds:schemaRefs>
    <ds:schemaRef ds:uri="http://schemas.microsoft.com/sharepoint/v3/contenttype/forms"/>
  </ds:schemaRefs>
</ds:datastoreItem>
</file>

<file path=customXml/itemProps3.xml><?xml version="1.0" encoding="utf-8"?>
<ds:datastoreItem xmlns:ds="http://schemas.openxmlformats.org/officeDocument/2006/customXml" ds:itemID="{D69D14A1-57A7-4DE2-B02B-1E93B7036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07336-8e74-4818-85e4-dd41b4bfb7b4"/>
    <ds:schemaRef ds:uri="45b28c5f-57ab-4bd1-88e1-f0a736018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6716</TotalTime>
  <Words>1581</Words>
  <Application>Microsoft Office PowerPoint</Application>
  <PresentationFormat>Widescreen</PresentationFormat>
  <Paragraphs>137</Paragraphs>
  <Slides>11</Slides>
  <Notes>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vt:i4>
      </vt:variant>
    </vt:vector>
  </HeadingPairs>
  <TitlesOfParts>
    <vt:vector size="26" baseType="lpstr">
      <vt:lpstr>Helvetica</vt:lpstr>
      <vt:lpstr>Wingdings</vt:lpstr>
      <vt:lpstr>Symbol</vt:lpstr>
      <vt:lpstr>Montserrat</vt:lpstr>
      <vt:lpstr>Courier New</vt:lpstr>
      <vt:lpstr>Arial</vt:lpstr>
      <vt:lpstr>Calibri</vt:lpstr>
      <vt:lpstr>Corbel</vt:lpstr>
      <vt:lpstr>Aptos</vt:lpstr>
      <vt:lpstr>Open Sans</vt:lpstr>
      <vt:lpstr>Office Theme</vt:lpstr>
      <vt:lpstr>3_Office Theme</vt:lpstr>
      <vt:lpstr>2_Office Theme</vt:lpstr>
      <vt:lpstr>1_Office Theme</vt:lpstr>
      <vt:lpstr>4_Office Theme</vt:lpstr>
      <vt:lpstr>RESOURCES FOR YOUR SLIDE SHOW  Delete the first two resource slides when your document is finished.</vt:lpstr>
      <vt:lpstr>Reduce the file size of your PowerPoint presentations</vt:lpstr>
      <vt:lpstr>Step-by-Step Guide to Checking Accessibility in PowerPoint</vt:lpstr>
      <vt:lpstr>Title</vt:lpstr>
      <vt:lpstr>Extension is for everyone!</vt:lpstr>
      <vt:lpstr>Resilient Washington</vt:lpstr>
      <vt:lpstr>WSU Extension Master Gardener Mission   Engaging university-trained volunteers to empower and sustain diverse communities with relevant, unbiased, research-based horticulture and environmental stewardship education. </vt:lpstr>
      <vt:lpstr>Clean Water</vt:lpstr>
      <vt:lpstr>Click here for heading</vt:lpstr>
      <vt:lpstr>Thank you for attending today’s educational event!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Dillon, Charles</dc:creator>
  <cp:lastModifiedBy>Debra Benbow</cp:lastModifiedBy>
  <cp:revision>196</cp:revision>
  <dcterms:created xsi:type="dcterms:W3CDTF">2021-09-07T17:43:47Z</dcterms:created>
  <dcterms:modified xsi:type="dcterms:W3CDTF">2024-11-19T19:37:06Z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0x01010083D62069201BCD4E8A2E8D9868A812E3</vt:lpwstr>
  </property>
</Properties>
</file>