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1"/>
  </p:notesMasterIdLst>
  <p:handoutMasterIdLst>
    <p:handoutMasterId r:id="rId12"/>
  </p:handoutMasterIdLst>
  <p:sldIdLst>
    <p:sldId id="256" r:id="rId2"/>
    <p:sldId id="275" r:id="rId3"/>
    <p:sldId id="276" r:id="rId4"/>
    <p:sldId id="279" r:id="rId5"/>
    <p:sldId id="278" r:id="rId6"/>
    <p:sldId id="277" r:id="rId7"/>
    <p:sldId id="280"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F2F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5A846-BD40-442C-863F-41873DFAE187}" v="23" dt="2024-05-08T18:16:17.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6" autoAdjust="0"/>
    <p:restoredTop sz="91031" autoAdjust="0"/>
  </p:normalViewPr>
  <p:slideViewPr>
    <p:cSldViewPr snapToGrid="0">
      <p:cViewPr varScale="1">
        <p:scale>
          <a:sx n="59" d="100"/>
          <a:sy n="59" d="100"/>
        </p:scale>
        <p:origin x="72" y="1308"/>
      </p:cViewPr>
      <p:guideLst>
        <p:guide orient="horz" pos="864"/>
        <p:guide pos="2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20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33A25-DC85-4139-8214-52FC3B59C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B8F1D2-6BA9-4CE7-9070-AC3A030E97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B7788E-05C9-4AF7-99F7-F63A7B01245B}" type="datetimeFigureOut">
              <a:rPr lang="en-US" smtClean="0"/>
              <a:t>6/4/2024</a:t>
            </a:fld>
            <a:endParaRPr lang="en-US"/>
          </a:p>
        </p:txBody>
      </p:sp>
      <p:sp>
        <p:nvSpPr>
          <p:cNvPr id="4" name="Footer Placeholder 3">
            <a:extLst>
              <a:ext uri="{FF2B5EF4-FFF2-40B4-BE49-F238E27FC236}">
                <a16:creationId xmlns:a16="http://schemas.microsoft.com/office/drawing/2014/main" id="{F43F7694-B620-40B3-8CEB-F8FA1C6819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A9914A-F4E4-4965-BCE8-D982232F47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29CD20-EECD-4E8F-8E8D-A9E3533295F8}" type="slidenum">
              <a:rPr lang="en-US" smtClean="0"/>
              <a:t>‹#›</a:t>
            </a:fld>
            <a:endParaRPr lang="en-US"/>
          </a:p>
        </p:txBody>
      </p:sp>
    </p:spTree>
    <p:extLst>
      <p:ext uri="{BB962C8B-B14F-4D97-AF65-F5344CB8AC3E}">
        <p14:creationId xmlns:p14="http://schemas.microsoft.com/office/powerpoint/2010/main" val="3829553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7F6A2-8A13-45F3-AF04-FC2D06B47BFB}"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82CCB-032D-4843-A24D-3C0BAAC63371}" type="slidenum">
              <a:rPr lang="en-US" smtClean="0"/>
              <a:t>‹#›</a:t>
            </a:fld>
            <a:endParaRPr lang="en-US"/>
          </a:p>
        </p:txBody>
      </p:sp>
    </p:spTree>
    <p:extLst>
      <p:ext uri="{BB962C8B-B14F-4D97-AF65-F5344CB8AC3E}">
        <p14:creationId xmlns:p14="http://schemas.microsoft.com/office/powerpoint/2010/main" val="302827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rtl="0">
              <a:spcBef>
                <a:spcPts val="0"/>
              </a:spcBef>
              <a:spcAft>
                <a:spcPts val="800"/>
              </a:spcAft>
            </a:pPr>
            <a:r>
              <a:rPr lang="en-US" sz="2800" dirty="0"/>
              <a:t>Opening/title slide. Text boxes can be moved, but logos in bottom should not move. </a:t>
            </a:r>
            <a:br>
              <a:rPr lang="en-US" sz="2800" dirty="0"/>
            </a:br>
            <a:endParaRPr lang="en-US" sz="2800" b="0" dirty="0">
              <a:effectLst/>
            </a:endParaRPr>
          </a:p>
          <a:p>
            <a:br>
              <a:rPr lang="en-US" sz="2800" dirty="0"/>
            </a:br>
            <a:endParaRPr lang="en-US" dirty="0"/>
          </a:p>
        </p:txBody>
      </p:sp>
      <p:sp>
        <p:nvSpPr>
          <p:cNvPr id="4" name="Slide Number Placeholder 3"/>
          <p:cNvSpPr>
            <a:spLocks noGrp="1"/>
          </p:cNvSpPr>
          <p:nvPr>
            <p:ph type="sldNum" sz="quarter" idx="5"/>
          </p:nvPr>
        </p:nvSpPr>
        <p:spPr/>
        <p:txBody>
          <a:bodyPr/>
          <a:lstStyle/>
          <a:p>
            <a:fld id="{6D182CCB-032D-4843-A24D-3C0BAAC63371}" type="slidenum">
              <a:rPr lang="en-US" smtClean="0"/>
              <a:t>1</a:t>
            </a:fld>
            <a:endParaRPr lang="en-US"/>
          </a:p>
        </p:txBody>
      </p:sp>
    </p:spTree>
    <p:extLst>
      <p:ext uri="{BB962C8B-B14F-4D97-AF65-F5344CB8AC3E}">
        <p14:creationId xmlns:p14="http://schemas.microsoft.com/office/powerpoint/2010/main" val="64396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term 'life cycle assessment (LCA),' also known as 'life cycle analysis,' refers to a structured, systematic, comprehensive, and iterative method used to evaluate the environmental impact associated with the stages of a product system's life cycle. The life cycle stages of mulch films include raw material extraction or production, film production, field application, and removal, disposal, or recycling.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spcBef>
                <a:spcPts val="0"/>
              </a:spcBef>
              <a:spcAft>
                <a:spcPts val="0"/>
              </a:spcAft>
            </a:pPr>
            <a:r>
              <a:rPr lang="en-US" dirty="0"/>
              <a:t>LCA is structured, involving well-defined stages such as goal and scope definition, life cycle inventory (LCI), life cycle impact assessment (LCIA), and results/interpretation. It is systematic because these stages follow a defined order, comprehensive as it covers the entire life cycle of a product, and iterative because any identified limitations or data availability issues often require revisions or refinements to the initial goals or scope.</a:t>
            </a:r>
          </a:p>
        </p:txBody>
      </p:sp>
      <p:sp>
        <p:nvSpPr>
          <p:cNvPr id="4" name="Slide Number Placeholder 3"/>
          <p:cNvSpPr>
            <a:spLocks noGrp="1"/>
          </p:cNvSpPr>
          <p:nvPr>
            <p:ph type="sldNum" sz="quarter" idx="5"/>
          </p:nvPr>
        </p:nvSpPr>
        <p:spPr/>
        <p:txBody>
          <a:bodyPr/>
          <a:lstStyle/>
          <a:p>
            <a:fld id="{6D182CCB-032D-4843-A24D-3C0BAAC63371}" type="slidenum">
              <a:rPr lang="en-US" smtClean="0"/>
              <a:t>2</a:t>
            </a:fld>
            <a:endParaRPr lang="en-US"/>
          </a:p>
        </p:txBody>
      </p:sp>
    </p:spTree>
    <p:extLst>
      <p:ext uri="{BB962C8B-B14F-4D97-AF65-F5344CB8AC3E}">
        <p14:creationId xmlns:p14="http://schemas.microsoft.com/office/powerpoint/2010/main" val="411154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The rise in the use of PE mulch raises environmental concerns, necessitating sustainable alternatives. While the widespread adoption of soil-biodegradable mulch (BDM) has not been achieved, LCA reveals that BDM, especially starch-derived BDM, displays significant environmental advantages throughout its entire life cycle and is recommended as an alternative to PE mulch.</a:t>
            </a:r>
          </a:p>
          <a:p>
            <a:pPr marL="0" marR="0">
              <a:lnSpc>
                <a:spcPct val="107000"/>
              </a:lnSpc>
              <a:spcBef>
                <a:spcPts val="0"/>
              </a:spcBef>
              <a:spcAft>
                <a:spcPts val="800"/>
              </a:spcAft>
            </a:pPr>
            <a:endParaRPr lang="en-US" dirty="0"/>
          </a:p>
          <a:p>
            <a:pPr marL="0" marR="0">
              <a:lnSpc>
                <a:spcPct val="107000"/>
              </a:lnSpc>
              <a:spcBef>
                <a:spcPts val="0"/>
              </a:spcBef>
              <a:spcAft>
                <a:spcPts val="800"/>
              </a:spcAft>
            </a:pPr>
            <a:r>
              <a:rPr lang="en-US" dirty="0"/>
              <a:t>A comparative LCA involves a rigorous comparison between the environmental burdens associated with two products. Here, a comparison between BDM and traditional PE films was conducted using a comparative LCA from raw material production/extraction to mulch production, use, and end-of-life. The raw material stage involves the production and extraction of mulch film feedstocks, e.g., corn, starch, succinic acid, terephthalic acid, and other raw materials such as bauxite, barite, phosphoric acid, etc. The mulch manufacturing stage involves raw material processing into mulch film, which can include fermentation, polymerization, film extrusion, injection molding, etc. The use stage is when the mulch films are laid on crop fields. The end-of-life stage involves the fate of mulch waste after crop harvest. This can include the direct tillage of BDM into the soil or the collection of PE mulch for landfilling, incineration, and/or recycling.</a:t>
            </a:r>
          </a:p>
          <a:p>
            <a:pPr marL="0" marR="0">
              <a:lnSpc>
                <a:spcPct val="107000"/>
              </a:lnSpc>
              <a:spcBef>
                <a:spcPts val="0"/>
              </a:spcBef>
              <a:spcAft>
                <a:spcPts val="800"/>
              </a:spcAft>
            </a:pP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6D182CCB-032D-4843-A24D-3C0BAAC63371}" type="slidenum">
              <a:rPr lang="en-US" smtClean="0"/>
              <a:t>3</a:t>
            </a:fld>
            <a:endParaRPr lang="en-US"/>
          </a:p>
        </p:txBody>
      </p:sp>
    </p:spTree>
    <p:extLst>
      <p:ext uri="{BB962C8B-B14F-4D97-AF65-F5344CB8AC3E}">
        <p14:creationId xmlns:p14="http://schemas.microsoft.com/office/powerpoint/2010/main" val="41828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Notably, </a:t>
            </a:r>
            <a:r>
              <a:rPr lang="en-US" sz="1200" dirty="0">
                <a:solidFill>
                  <a:srgbClr val="000000"/>
                </a:solidFill>
                <a:effectLst/>
                <a:latin typeface="Times New Roman" panose="02020603050405020304" pitchFamily="18" charset="0"/>
                <a:ea typeface="Times New Roman" panose="02020603050405020304" pitchFamily="18" charset="0"/>
              </a:rPr>
              <a:t>the material manufacturing stage of mulch film production represents a dominant portion of the overall environmental impact</a:t>
            </a:r>
            <a:r>
              <a:rPr lang="en-US" sz="1800" dirty="0">
                <a:effectLst/>
                <a:latin typeface="Times New Roman" panose="02020603050405020304" pitchFamily="18" charset="0"/>
                <a:ea typeface="Times New Roman" panose="02020603050405020304" pitchFamily="18" charset="0"/>
              </a:rPr>
              <a:t>. BDM manufacturing displayed </a:t>
            </a:r>
            <a:r>
              <a:rPr lang="en-US" sz="1800" dirty="0"/>
              <a:t>promising environmental benefits specifically in greenhouse gas emissions and non-renewable energy consumption compared to petrochemical-based counterparts, but notable negative impacts of eutrophication and land occupation are the major concerns, in addition to acidification and ecotoxicity.</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182CCB-032D-4843-A24D-3C0BAAC63371}" type="slidenum">
              <a:rPr lang="en-US" smtClean="0"/>
              <a:t>4</a:t>
            </a:fld>
            <a:endParaRPr lang="en-US"/>
          </a:p>
        </p:txBody>
      </p:sp>
    </p:spTree>
    <p:extLst>
      <p:ext uri="{BB962C8B-B14F-4D97-AF65-F5344CB8AC3E}">
        <p14:creationId xmlns:p14="http://schemas.microsoft.com/office/powerpoint/2010/main" val="179425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Environmental impact varies depending on factors such as </a:t>
            </a: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life cycle stage, end-of-life strategy, fertilizer application, polymer blends, additive content, film thickness, and climate.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171450" marR="0" lvl="0" indent="-171450">
              <a:lnSpc>
                <a:spcPct val="107000"/>
              </a:lnSpc>
              <a:spcBef>
                <a:spcPts val="0"/>
              </a:spcBef>
              <a:spcAft>
                <a:spcPts val="0"/>
              </a:spcAft>
              <a:buFont typeface="Arial" panose="020B0604020202020204" pitchFamily="34" charset="0"/>
              <a:buChar char="•"/>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Life cycle stage: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Specific life cycle stages disproportionately contribute to the environmental impact of both BDM and PE mulch. The manufacturing stage stands out as a dominant contributor to energy and material consumption. Yield is often comparable for both BDM and PE mulch use stages. Additionally, plastic residues left after harvest pose critical toxicity risks to soil health, plants, humans, and other organisms that ingest them.</a:t>
            </a:r>
          </a:p>
          <a:p>
            <a:pPr marL="171450" marR="0" lvl="0" indent="-171450">
              <a:lnSpc>
                <a:spcPct val="107000"/>
              </a:lnSpc>
              <a:spcBef>
                <a:spcPts val="0"/>
              </a:spcBef>
              <a:spcAft>
                <a:spcPts val="0"/>
              </a:spcAft>
              <a:buFont typeface="Arial" panose="020B0604020202020204" pitchFamily="34" charset="0"/>
              <a:buChar char="•"/>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End-of-life (EOL) strategy: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Common EOL strategies for PE mulch include landfilling, recycling, incineration, on-site stockpiling, and burning. BDM is usually tilled into the soil or composted, although composting is more expensive. Priority should be given to material, heat, and energy recovery while minimizing waste streams such as toxic wastewater and particulate matter.</a:t>
            </a:r>
          </a:p>
          <a:p>
            <a:pPr marL="628650" marR="0" lvl="1" indent="-171450">
              <a:lnSpc>
                <a:spcPct val="107000"/>
              </a:lnSpc>
              <a:spcBef>
                <a:spcPts val="0"/>
              </a:spcBef>
              <a:spcAft>
                <a:spcPts val="0"/>
              </a:spcAft>
              <a:buFont typeface="Arial" panose="020B06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Direct incineration of mulch wastes with impurities results in the generation of greenhouse gases (GHGs) such as CO</a:t>
            </a:r>
            <a:r>
              <a:rPr lang="en-US"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SO</a:t>
            </a:r>
            <a:r>
              <a:rPr lang="en-US"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and NO</a:t>
            </a:r>
            <a:r>
              <a:rPr lang="en-US"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Mulch waste burning with impurities releases pollutants like dioxins, particulate matter, CO, polycyclic aromatic hydrocarbons (PAH), and furans. Leaching of toxic substances into the soil from landfills causes land and groundwater pollution. Microplastics formed by the breakage of stockpiled mulch waste deteriorate soil health and reduce the functional diversity of soil microorganisms. Washout of adsorbed agrochemicals from plastic wastes, triggered by irrigation or rainfall, into soil and groundwater causes environmental toxicity and eutrophication. Runoff of toxic wastewater into water bodies from mulch washing during recycling causes agroecosystem toxicity.</a:t>
            </a:r>
          </a:p>
          <a:p>
            <a:pPr marL="171450" marR="0" lvl="0" indent="-171450">
              <a:lnSpc>
                <a:spcPct val="107000"/>
              </a:lnSpc>
              <a:spcBef>
                <a:spcPts val="0"/>
              </a:spcBef>
              <a:spcAft>
                <a:spcPts val="0"/>
              </a:spcAft>
              <a:buFont typeface="Arial" panose="020B0604020202020204" pitchFamily="34" charset="0"/>
              <a:buChar char="•"/>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Fertilizer application: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Fertilizer production and excessive applications contribute to eutrophication, acidification, and GHG emissions. Growers should optimize fertilizer applications to only apply what is needed and assimilated by the crop.</a:t>
            </a:r>
          </a:p>
          <a:p>
            <a:pPr marL="171450" marR="0" lvl="0" indent="-171450">
              <a:lnSpc>
                <a:spcPct val="107000"/>
              </a:lnSpc>
              <a:spcBef>
                <a:spcPts val="0"/>
              </a:spcBef>
              <a:spcAft>
                <a:spcPts val="0"/>
              </a:spcAft>
              <a:buFont typeface="Arial" panose="020B0604020202020204" pitchFamily="34" charset="0"/>
              <a:buChar char="•"/>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Polymer type: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composition of plastic polymers in polymer blends significantly affects environmental burdens by influencing the overall production pathway. Consequently, the manufacturing environmental impacts vary significantly from one grade of starch BDM to another. Increasing starch content and reducing polybutylene adipate terephthalate (PBAT) and polybutylene succinate (PBS) contents in co-polymer blends is encouraged for environmental sustainability.</a:t>
            </a:r>
          </a:p>
          <a:p>
            <a:pPr marL="171450" marR="0" lvl="0" indent="-171450">
              <a:lnSpc>
                <a:spcPct val="107000"/>
              </a:lnSpc>
              <a:spcBef>
                <a:spcPts val="0"/>
              </a:spcBef>
              <a:spcAft>
                <a:spcPts val="0"/>
              </a:spcAft>
              <a:buFont typeface="Arial" panose="020B0604020202020204" pitchFamily="34" charset="0"/>
              <a:buChar char="•"/>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Level of additives: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Mulch additives play a crucial role in enhancing film properties and overall functionality. Minimizing additive use in BDM production is recommended, as additives may reduce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compostability</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and degradability.</a:t>
            </a:r>
          </a:p>
          <a:p>
            <a:pPr marL="171450" marR="0" lvl="0" indent="-171450">
              <a:lnSpc>
                <a:spcPct val="107000"/>
              </a:lnSpc>
              <a:spcBef>
                <a:spcPts val="0"/>
              </a:spcBef>
              <a:spcAft>
                <a:spcPts val="0"/>
              </a:spcAft>
              <a:buFont typeface="Arial" panose="020B0604020202020204" pitchFamily="34" charset="0"/>
              <a:buChar char="•"/>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Mulch thickness: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manufacturing of thicker films require higher energy and raw material consumption. Also, thicker films are less prone to breakage with reduced plastic fragmentations, and have higher strength, making them suitable for recycling.</a:t>
            </a:r>
          </a:p>
          <a:p>
            <a:pPr marL="171450" marR="0" lvl="0" indent="-171450">
              <a:lnSpc>
                <a:spcPct val="107000"/>
              </a:lnSpc>
              <a:spcBef>
                <a:spcPts val="0"/>
              </a:spcBef>
              <a:spcAft>
                <a:spcPts val="800"/>
              </a:spcAft>
              <a:buFont typeface="Arial" panose="020B0604020202020204" pitchFamily="34" charset="0"/>
              <a:buChar char="•"/>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Climate: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In semiarid regions experiencing heavy rainfall, it is advised to avoid mulching practices due to the significant increase in net global warming potential (GWP) and carbon footprint compared to scenarios with no mulch. Conversely, climates with drier seasons during key times of crop production and/or cooler soil temperature conditions are more likely to benefit from the effects of mulches on soil microclimates.</a:t>
            </a:r>
          </a:p>
          <a:p>
            <a:pPr marL="0" marR="0" indent="0">
              <a:lnSpc>
                <a:spcPct val="107000"/>
              </a:lnSpc>
              <a:spcBef>
                <a:spcPts val="0"/>
              </a:spcBef>
              <a:spcAft>
                <a:spcPts val="800"/>
              </a:spcAft>
              <a:buFont typeface="Arial" panose="020B0604020202020204" pitchFamily="34" charset="0"/>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182CCB-032D-4843-A24D-3C0BAAC63371}" type="slidenum">
              <a:rPr lang="en-US" smtClean="0"/>
              <a:t>5</a:t>
            </a:fld>
            <a:endParaRPr lang="en-US"/>
          </a:p>
        </p:txBody>
      </p:sp>
    </p:spTree>
    <p:extLst>
      <p:ext uri="{BB962C8B-B14F-4D97-AF65-F5344CB8AC3E}">
        <p14:creationId xmlns:p14="http://schemas.microsoft.com/office/powerpoint/2010/main" val="36292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post-use environmental impact can nullify the benefits of other life cycle stages, as observed in PE mulch films, which pose additional environmental and economic burdens due to removal, disposal, and end-of-life. Therefore, it is essential to adopt suitable EOL strategies that minimize environmental impact.</a:t>
            </a:r>
          </a:p>
          <a:p>
            <a:pPr marL="0" marR="0" lvl="0" indent="0">
              <a:lnSpc>
                <a:spcPct val="107000"/>
              </a:lnSpc>
              <a:spcBef>
                <a:spcPts val="0"/>
              </a:spcBef>
              <a:spcAft>
                <a:spcPts val="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BDM, complete degradation within a short time is necessary to reduce mulch residue in the soil. EOL strategies that recover energy and/or material, such as recycling and incineration, should be practiced, with recycling being a preferable option for PE mulch. Ultimately, reducing plastic residue in the soil is crucial for maintaining soil health. Growers should optimize the use of agrochemicals to minimize post-harvest chemical migration into the soil and water bodies. Additionally, efforts to reduce wastewater emissions from mulch waste washing should be prioritized.</a:t>
            </a:r>
          </a:p>
        </p:txBody>
      </p:sp>
      <p:sp>
        <p:nvSpPr>
          <p:cNvPr id="4" name="Slide Number Placeholder 3"/>
          <p:cNvSpPr>
            <a:spLocks noGrp="1"/>
          </p:cNvSpPr>
          <p:nvPr>
            <p:ph type="sldNum" sz="quarter" idx="5"/>
          </p:nvPr>
        </p:nvSpPr>
        <p:spPr/>
        <p:txBody>
          <a:bodyPr/>
          <a:lstStyle/>
          <a:p>
            <a:fld id="{6D182CCB-032D-4843-A24D-3C0BAAC63371}" type="slidenum">
              <a:rPr lang="en-US" smtClean="0"/>
              <a:t>6</a:t>
            </a:fld>
            <a:endParaRPr lang="en-US"/>
          </a:p>
        </p:txBody>
      </p:sp>
    </p:spTree>
    <p:extLst>
      <p:ext uri="{BB962C8B-B14F-4D97-AF65-F5344CB8AC3E}">
        <p14:creationId xmlns:p14="http://schemas.microsoft.com/office/powerpoint/2010/main" val="275068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D182CCB-032D-4843-A24D-3C0BAAC63371}" type="slidenum">
              <a:rPr lang="en-US" smtClean="0"/>
              <a:t>7</a:t>
            </a:fld>
            <a:endParaRPr lang="en-US"/>
          </a:p>
        </p:txBody>
      </p:sp>
    </p:spTree>
    <p:extLst>
      <p:ext uri="{BB962C8B-B14F-4D97-AF65-F5344CB8AC3E}">
        <p14:creationId xmlns:p14="http://schemas.microsoft.com/office/powerpoint/2010/main" val="263485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This slide is to acknowledge our funders, USDA. This slide may grow over time to include other acknowledgements. Our project website is also included. </a:t>
            </a:r>
            <a:endParaRPr b="0"/>
          </a:p>
          <a:p>
            <a:pPr marL="0" lvl="0" indent="0" algn="l" rtl="0">
              <a:spcBef>
                <a:spcPts val="0"/>
              </a:spcBef>
              <a:spcAft>
                <a:spcPts val="0"/>
              </a:spcAft>
              <a:buNone/>
            </a:pPr>
            <a:br>
              <a:rPr lang="en-US"/>
            </a:br>
            <a:endParaRPr b="0"/>
          </a:p>
          <a:p>
            <a:pPr marL="0" lvl="0" indent="0" algn="l" rtl="0">
              <a:spcBef>
                <a:spcPts val="0"/>
              </a:spcBef>
              <a:spcAft>
                <a:spcPts val="0"/>
              </a:spcAft>
              <a:buNone/>
            </a:pPr>
            <a:endParaRPr/>
          </a:p>
        </p:txBody>
      </p:sp>
      <p:sp>
        <p:nvSpPr>
          <p:cNvPr id="262" name="Google Shape;2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This slide marks the end of the presentation and the transition point for questions and discussion with the audience.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D182CCB-032D-4843-A24D-3C0BAAC63371}" type="slidenum">
              <a:rPr lang="en-US" smtClean="0"/>
              <a:t>9</a:t>
            </a:fld>
            <a:endParaRPr lang="en-US"/>
          </a:p>
        </p:txBody>
      </p:sp>
    </p:spTree>
    <p:extLst>
      <p:ext uri="{BB962C8B-B14F-4D97-AF65-F5344CB8AC3E}">
        <p14:creationId xmlns:p14="http://schemas.microsoft.com/office/powerpoint/2010/main" val="3487987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SCRI Mulch" descr="SCRI project logo. Strawberry with a tractor tilling mulch in a field.">
            <a:extLst>
              <a:ext uri="{FF2B5EF4-FFF2-40B4-BE49-F238E27FC236}">
                <a16:creationId xmlns:a16="http://schemas.microsoft.com/office/drawing/2014/main" id="{875B1E18-7632-4A3E-AB1D-460A64701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432" y="177285"/>
            <a:ext cx="1213101" cy="1780023"/>
          </a:xfrm>
          <a:prstGeom prst="rect">
            <a:avLst/>
          </a:prstGeom>
        </p:spPr>
      </p:pic>
      <p:pic>
        <p:nvPicPr>
          <p:cNvPr id="7" name="Strawberries" descr="A group of strawberries on a plant, hanging against black plastic mulch.">
            <a:extLst>
              <a:ext uri="{FF2B5EF4-FFF2-40B4-BE49-F238E27FC236}">
                <a16:creationId xmlns:a16="http://schemas.microsoft.com/office/drawing/2014/main" id="{1803194A-0C1A-4206-951E-3CA88212BCE7}"/>
              </a:ext>
            </a:extLst>
          </p:cNvPr>
          <p:cNvPicPr>
            <a:picLocks noChangeAspect="1"/>
          </p:cNvPicPr>
          <p:nvPr userDrawn="1"/>
        </p:nvPicPr>
        <p:blipFill>
          <a:blip r:embed="rId3">
            <a:extLst>
              <a:ext uri="{28A0092B-C50C-407E-A947-70E740481C1C}">
                <a14:useLocalDpi xmlns:a14="http://schemas.microsoft.com/office/drawing/2010/main" val="0"/>
              </a:ext>
            </a:extLst>
          </a:blip>
          <a:srcRect l="77" r="77"/>
          <a:stretch/>
        </p:blipFill>
        <p:spPr>
          <a:xfrm>
            <a:off x="8850118" y="118530"/>
            <a:ext cx="3341882" cy="5595268"/>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7326118" cy="2387600"/>
          </a:xfrm>
        </p:spPr>
        <p:txBody>
          <a:bodyPr anchor="b"/>
          <a:lstStyle>
            <a:lvl1pPr algn="ctr">
              <a:defRPr sz="3400" b="1"/>
            </a:lvl1pPr>
          </a:lstStyle>
          <a:p>
            <a:r>
              <a:rPr lang="en-US" dirty="0"/>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7326118"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6/4/2024</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60565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6/4/2024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17798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6/4/2024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44607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43DAE56-D9E9-48B9-ACCD-0833F0A132CB}"/>
              </a:ext>
            </a:extLst>
          </p:cNvPr>
          <p:cNvGrpSpPr/>
          <p:nvPr userDrawn="1"/>
        </p:nvGrpSpPr>
        <p:grpSpPr>
          <a:xfrm>
            <a:off x="42166" y="52942"/>
            <a:ext cx="12017715" cy="1056236"/>
            <a:chOff x="42166" y="52942"/>
            <a:chExt cx="12017715" cy="1056236"/>
          </a:xfrm>
        </p:grpSpPr>
        <p:cxnSp>
          <p:nvCxnSpPr>
            <p:cNvPr id="7" name="Straight Connector 6">
              <a:extLst>
                <a:ext uri="{FF2B5EF4-FFF2-40B4-BE49-F238E27FC236}">
                  <a16:creationId xmlns:a16="http://schemas.microsoft.com/office/drawing/2014/main" id="{207695EA-221C-4822-A650-7BD73D180C4C}"/>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SCRI Project" descr="SCRI project logo. Strawberry with a tractor tilling mulch in a field.">
              <a:extLst>
                <a:ext uri="{FF2B5EF4-FFF2-40B4-BE49-F238E27FC236}">
                  <a16:creationId xmlns:a16="http://schemas.microsoft.com/office/drawing/2014/main" id="{2569C14D-179D-4D64-8795-B2B7D7DFE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grpSp>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a:xfrm>
            <a:off x="777239" y="365126"/>
            <a:ext cx="11282641" cy="541972"/>
          </a:xfrm>
        </p:spPr>
        <p:txBody>
          <a:bodyPr/>
          <a:lstStyle>
            <a:lvl1pPr>
              <a:defRPr sz="3400" b="1"/>
            </a:lvl1pPr>
          </a:lstStyle>
          <a:p>
            <a:r>
              <a:rPr lang="en-US" dirty="0"/>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a:xfrm>
            <a:off x="777240" y="1371600"/>
            <a:ext cx="10659110" cy="4336473"/>
          </a:xfrm>
        </p:spPr>
        <p:txBody>
          <a:bodyPr/>
          <a:lstStyle>
            <a:lvl1pPr>
              <a:defRPr sz="2400"/>
            </a:lvl1pPr>
            <a:lvl2pPr>
              <a:defRPr sz="21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6/4/2024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23830626"/>
      </p:ext>
    </p:extLst>
  </p:cSld>
  <p:clrMapOvr>
    <a:masterClrMapping/>
  </p:clrMapOvr>
  <p:extLst>
    <p:ext uri="{DCECCB84-F9BA-43D5-87BE-67443E8EF086}">
      <p15:sldGuideLst xmlns:p15="http://schemas.microsoft.com/office/powerpoint/2012/main">
        <p15:guide id="1" orient="horz" pos="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3400" b="1"/>
            </a:lvl1pPr>
          </a:lstStyle>
          <a:p>
            <a:r>
              <a:rPr lang="en-US" dirty="0"/>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6/4/2024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6751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396E038-4183-4C3F-A08E-772FC025B954}"/>
              </a:ext>
            </a:extLst>
          </p:cNvPr>
          <p:cNvGrpSpPr/>
          <p:nvPr userDrawn="1"/>
        </p:nvGrpSpPr>
        <p:grpSpPr>
          <a:xfrm>
            <a:off x="42166" y="52942"/>
            <a:ext cx="12017715" cy="1056236"/>
            <a:chOff x="42166" y="52942"/>
            <a:chExt cx="12017715" cy="1056236"/>
          </a:xfrm>
        </p:grpSpPr>
        <p:cxnSp>
          <p:nvCxnSpPr>
            <p:cNvPr id="11" name="Straight Connector 10">
              <a:extLst>
                <a:ext uri="{FF2B5EF4-FFF2-40B4-BE49-F238E27FC236}">
                  <a16:creationId xmlns:a16="http://schemas.microsoft.com/office/drawing/2014/main" id="{2DFA750C-A653-43FA-93C0-65F9DE537BCB}"/>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SCRI Project" descr="SCRI project logo. Strawberry with a tractor tilling mulch in a field.">
              <a:extLst>
                <a:ext uri="{FF2B5EF4-FFF2-40B4-BE49-F238E27FC236}">
                  <a16:creationId xmlns:a16="http://schemas.microsoft.com/office/drawing/2014/main" id="{8DC5B9D2-91D5-4861-8B7D-E1938D62E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grpSp>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a:xfrm>
            <a:off x="777239" y="365126"/>
            <a:ext cx="11282641" cy="541972"/>
          </a:xfrm>
        </p:spPr>
        <p:txBody>
          <a:bodyPr/>
          <a:lstStyle>
            <a:lvl1pPr>
              <a:defRPr sz="3400" b="1"/>
            </a:lvl1pPr>
          </a:lstStyle>
          <a:p>
            <a:r>
              <a:rPr lang="en-US" dirty="0"/>
              <a:t>Click to edit Master title style</a:t>
            </a:r>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382281"/>
            <a:ext cx="5242560" cy="4351338"/>
          </a:xfrm>
        </p:spPr>
        <p:txBody>
          <a:bodyPr/>
          <a:lstStyle>
            <a:lvl1pPr>
              <a:defRPr sz="2400"/>
            </a:lvl1pPr>
            <a:lvl2pPr>
              <a:defRPr sz="21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382281"/>
            <a:ext cx="5181600" cy="4351338"/>
          </a:xfrm>
        </p:spPr>
        <p:txBody>
          <a:bodyPr/>
          <a:lstStyle>
            <a:lvl1pPr>
              <a:defRPr sz="2400"/>
            </a:lvl1pPr>
            <a:lvl2pPr>
              <a:defRPr sz="21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6/4/2024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46968917"/>
      </p:ext>
    </p:extLst>
  </p:cSld>
  <p:clrMapOvr>
    <a:masterClrMapping/>
  </p:clrMapOvr>
  <p:extLst>
    <p:ext uri="{DCECCB84-F9BA-43D5-87BE-67443E8EF086}">
      <p15:sldGuideLst xmlns:p15="http://schemas.microsoft.com/office/powerpoint/2012/main">
        <p15:guide id="1" orient="horz" pos="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D8A62B-12A8-4766-9570-975EC98D87D5}"/>
              </a:ext>
            </a:extLst>
          </p:cNvPr>
          <p:cNvGrpSpPr/>
          <p:nvPr userDrawn="1"/>
        </p:nvGrpSpPr>
        <p:grpSpPr>
          <a:xfrm>
            <a:off x="42166" y="52942"/>
            <a:ext cx="12017715" cy="1056236"/>
            <a:chOff x="42166" y="52942"/>
            <a:chExt cx="12017715" cy="1056236"/>
          </a:xfrm>
        </p:grpSpPr>
        <p:cxnSp>
          <p:nvCxnSpPr>
            <p:cNvPr id="13" name="Straight Connector 12">
              <a:extLst>
                <a:ext uri="{FF2B5EF4-FFF2-40B4-BE49-F238E27FC236}">
                  <a16:creationId xmlns:a16="http://schemas.microsoft.com/office/drawing/2014/main" id="{88EE2245-9CBC-4A6E-BB68-9CDE32E21580}"/>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SCRI Project" descr="SCRI project logo. Strawberry with a tractor tilling mulch in a field.">
              <a:extLst>
                <a:ext uri="{FF2B5EF4-FFF2-40B4-BE49-F238E27FC236}">
                  <a16:creationId xmlns:a16="http://schemas.microsoft.com/office/drawing/2014/main" id="{A3F646C2-39BF-46B0-BBFE-C41627F739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grpSp>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39" y="365126"/>
            <a:ext cx="11282641" cy="541972"/>
          </a:xfrm>
        </p:spPr>
        <p:txBody>
          <a:bodyPr/>
          <a:lstStyle>
            <a:lvl1pPr>
              <a:defRPr sz="3400" b="1"/>
            </a:lvl1pPr>
          </a:lstStyle>
          <a:p>
            <a:r>
              <a:rPr lang="en-US" dirty="0"/>
              <a:t>Click to edit Master title style</a:t>
            </a:r>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371600"/>
            <a:ext cx="5220335" cy="935037"/>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395537"/>
            <a:ext cx="5220335" cy="3363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371600"/>
            <a:ext cx="5183188" cy="935037"/>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395537"/>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6/4/2024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3333393"/>
      </p:ext>
    </p:extLst>
  </p:cSld>
  <p:clrMapOvr>
    <a:masterClrMapping/>
  </p:clrMapOvr>
  <p:extLst>
    <p:ext uri="{DCECCB84-F9BA-43D5-87BE-67443E8EF086}">
      <p15:sldGuideLst xmlns:p15="http://schemas.microsoft.com/office/powerpoint/2012/main">
        <p15:guide id="1" orient="horz" pos="8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FC1C37-057D-48C1-A329-0D13B88A6894}"/>
              </a:ext>
            </a:extLst>
          </p:cNvPr>
          <p:cNvGrpSpPr/>
          <p:nvPr userDrawn="1"/>
        </p:nvGrpSpPr>
        <p:grpSpPr>
          <a:xfrm>
            <a:off x="42166" y="52942"/>
            <a:ext cx="12017715" cy="1056236"/>
            <a:chOff x="42166" y="52942"/>
            <a:chExt cx="12017715" cy="1056236"/>
          </a:xfrm>
        </p:grpSpPr>
        <p:cxnSp>
          <p:nvCxnSpPr>
            <p:cNvPr id="9" name="Straight Connector 8">
              <a:extLst>
                <a:ext uri="{FF2B5EF4-FFF2-40B4-BE49-F238E27FC236}">
                  <a16:creationId xmlns:a16="http://schemas.microsoft.com/office/drawing/2014/main" id="{C6C49AE2-8855-490E-BC6C-C363D5E80619}"/>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SCRI Project" descr="SCRI project logo. Strawberry with a tractor tilling mulch in a field.">
              <a:extLst>
                <a:ext uri="{FF2B5EF4-FFF2-40B4-BE49-F238E27FC236}">
                  <a16:creationId xmlns:a16="http://schemas.microsoft.com/office/drawing/2014/main" id="{F3D42074-1021-4870-A39B-F7DCCA6DD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grpSp>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39" y="365126"/>
            <a:ext cx="11282641" cy="541972"/>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6/4/2024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363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6/4/2024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6654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137160"/>
            <a:ext cx="11282641" cy="777240"/>
          </a:xfrm>
        </p:spPr>
        <p:txBody>
          <a:bodyPr anchor="b">
            <a:normAutofit/>
          </a:bodyPr>
          <a:lstStyle>
            <a:lvl1pPr>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1371600"/>
            <a:ext cx="6172200" cy="44894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6/4/2024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grpSp>
        <p:nvGrpSpPr>
          <p:cNvPr id="8" name="Group 7">
            <a:extLst>
              <a:ext uri="{FF2B5EF4-FFF2-40B4-BE49-F238E27FC236}">
                <a16:creationId xmlns:a16="http://schemas.microsoft.com/office/drawing/2014/main" id="{EFB9AA0B-3BA4-4979-B6CD-FF15E267FAEE}"/>
              </a:ext>
            </a:extLst>
          </p:cNvPr>
          <p:cNvGrpSpPr/>
          <p:nvPr userDrawn="1"/>
        </p:nvGrpSpPr>
        <p:grpSpPr>
          <a:xfrm>
            <a:off x="42166" y="52942"/>
            <a:ext cx="12017715" cy="1056236"/>
            <a:chOff x="42166" y="52942"/>
            <a:chExt cx="12017715" cy="1056236"/>
          </a:xfrm>
        </p:grpSpPr>
        <p:cxnSp>
          <p:nvCxnSpPr>
            <p:cNvPr id="9" name="Straight Connector 8">
              <a:extLst>
                <a:ext uri="{FF2B5EF4-FFF2-40B4-BE49-F238E27FC236}">
                  <a16:creationId xmlns:a16="http://schemas.microsoft.com/office/drawing/2014/main" id="{B107761B-5493-4BD6-9B7D-DDEDDBBA6CE6}"/>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SCRI Project" descr="SCRI project logo. Strawberry with a tractor tilling mulch in a field.">
              <a:extLst>
                <a:ext uri="{FF2B5EF4-FFF2-40B4-BE49-F238E27FC236}">
                  <a16:creationId xmlns:a16="http://schemas.microsoft.com/office/drawing/2014/main" id="{11A504DC-ACDF-4FB3-A17C-9D88390ED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grpSp>
    </p:spTree>
    <p:extLst>
      <p:ext uri="{BB962C8B-B14F-4D97-AF65-F5344CB8AC3E}">
        <p14:creationId xmlns:p14="http://schemas.microsoft.com/office/powerpoint/2010/main" val="62629744"/>
      </p:ext>
    </p:extLst>
  </p:cSld>
  <p:clrMapOvr>
    <a:masterClrMapping/>
  </p:clrMapOvr>
  <p:extLst>
    <p:ext uri="{DCECCB84-F9BA-43D5-87BE-67443E8EF086}">
      <p15:sldGuideLst xmlns:p15="http://schemas.microsoft.com/office/powerpoint/2012/main">
        <p15:guide id="1" orient="horz" pos="8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A37F27-832A-4153-A829-56F3E46D7FEE}"/>
              </a:ext>
            </a:extLst>
          </p:cNvPr>
          <p:cNvGrpSpPr/>
          <p:nvPr userDrawn="1"/>
        </p:nvGrpSpPr>
        <p:grpSpPr>
          <a:xfrm>
            <a:off x="42166" y="52942"/>
            <a:ext cx="12017715" cy="1056236"/>
            <a:chOff x="42166" y="52942"/>
            <a:chExt cx="12017715" cy="1056236"/>
          </a:xfrm>
        </p:grpSpPr>
        <p:cxnSp>
          <p:nvCxnSpPr>
            <p:cNvPr id="11" name="Straight Connector 10">
              <a:extLst>
                <a:ext uri="{FF2B5EF4-FFF2-40B4-BE49-F238E27FC236}">
                  <a16:creationId xmlns:a16="http://schemas.microsoft.com/office/drawing/2014/main" id="{87A38622-BE39-4076-94EB-8C5743F7954A}"/>
                </a:ext>
                <a:ext uri="{C183D7F6-B498-43B3-948B-1728B52AA6E4}">
                  <adec:decorative xmlns:adec="http://schemas.microsoft.com/office/drawing/2017/decorative" val="1"/>
                </a:ext>
              </a:extLst>
            </p:cNvPr>
            <p:cNvCxnSpPr>
              <a:cxnSpLocks/>
            </p:cNvCxnSpPr>
            <p:nvPr userDrawn="1"/>
          </p:nvCxnSpPr>
          <p:spPr>
            <a:xfrm>
              <a:off x="648717" y="907097"/>
              <a:ext cx="1141116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SCRI Project" descr="SCRI project logo. Strawberry with a tractor tilling mulch in a field.">
              <a:extLst>
                <a:ext uri="{FF2B5EF4-FFF2-40B4-BE49-F238E27FC236}">
                  <a16:creationId xmlns:a16="http://schemas.microsoft.com/office/drawing/2014/main" id="{12AF2A3D-0095-4799-B8A8-B81933CE4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6" y="52942"/>
              <a:ext cx="719834" cy="1056236"/>
            </a:xfrm>
            <a:prstGeom prst="rect">
              <a:avLst/>
            </a:prstGeom>
          </p:spPr>
        </p:pic>
      </p:grpSp>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39" y="136524"/>
            <a:ext cx="11282641" cy="770574"/>
          </a:xfrm>
        </p:spPr>
        <p:txBody>
          <a:bodyPr lIns="182880" tIns="45720" rIns="182880" anchor="b"/>
          <a:lstStyle>
            <a:lvl1pPr>
              <a:defRPr sz="3400" b="1"/>
            </a:lvl1pPr>
          </a:lstStyle>
          <a:p>
            <a:r>
              <a:rPr lang="en-US" dirty="0"/>
              <a:t>Click to edit Master title style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381000" y="1371601"/>
            <a:ext cx="6172200" cy="4114800"/>
          </a:xfrm>
          <a:solidFill>
            <a:schemeClr val="accent3">
              <a:lumMod val="20000"/>
              <a:lumOff val="80000"/>
              <a:alpha val="75000"/>
            </a:schemeClr>
          </a:solidFill>
        </p:spPr>
        <p:txBody>
          <a:bodyPr lIns="347472" tIns="347472" rIns="347472" bIns="347472">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6781800" y="1371601"/>
            <a:ext cx="502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6/4/2024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10124776"/>
      </p:ext>
    </p:extLst>
  </p:cSld>
  <p:clrMapOvr>
    <a:masterClrMapping/>
  </p:clrMapOvr>
  <p:extLst>
    <p:ext uri="{DCECCB84-F9BA-43D5-87BE-67443E8EF086}">
      <p15:sldGuideLst xmlns:p15="http://schemas.microsoft.com/office/powerpoint/2012/main">
        <p15:guide id="1" pos="240" userDrawn="1">
          <p15:clr>
            <a:srgbClr val="FBAE40"/>
          </p15:clr>
        </p15:guide>
        <p15:guide id="2" orient="horz" pos="864" userDrawn="1">
          <p15:clr>
            <a:srgbClr val="FBAE40"/>
          </p15:clr>
        </p15:guide>
        <p15:guide id="3" orient="horz" pos="3456" userDrawn="1">
          <p15:clr>
            <a:srgbClr val="FBAE40"/>
          </p15:clr>
        </p15:guide>
        <p15:guide id="4" pos="74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6/4/2024</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38706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5" name="Straight Connector 54">
            <a:extLst>
              <a:ext uri="{FF2B5EF4-FFF2-40B4-BE49-F238E27FC236}">
                <a16:creationId xmlns:a16="http://schemas.microsoft.com/office/drawing/2014/main" id="{FF5A3E7C-B6B0-42AD-9475-252F0CAA25F8}"/>
              </a:ext>
              <a:ext uri="{C183D7F6-B498-43B3-948B-1728B52AA6E4}">
                <adec:decorative xmlns:adec="http://schemas.microsoft.com/office/drawing/2017/decorative" val="1"/>
              </a:ext>
            </a:extLst>
          </p:cNvPr>
          <p:cNvCxnSpPr>
            <a:cxnSpLocks/>
          </p:cNvCxnSpPr>
          <p:nvPr userDrawn="1"/>
        </p:nvCxnSpPr>
        <p:spPr>
          <a:xfrm>
            <a:off x="0" y="5837237"/>
            <a:ext cx="12192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37" name="Washington State University" descr="Logo, Washington State University">
            <a:extLst>
              <a:ext uri="{FF2B5EF4-FFF2-40B4-BE49-F238E27FC236}">
                <a16:creationId xmlns:a16="http://schemas.microsoft.com/office/drawing/2014/main" id="{1FFCFDCB-00D7-4A0D-B8E5-0AAEC376D27F}"/>
              </a:ext>
            </a:extLst>
          </p:cNvPr>
          <p:cNvPicPr>
            <a:picLocks noChangeAspect="1"/>
          </p:cNvPicPr>
          <p:nvPr userDrawn="1"/>
        </p:nvPicPr>
        <p:blipFill>
          <a:blip r:embed="rId13">
            <a:extLst>
              <a:ext uri="{28A0092B-C50C-407E-A947-70E740481C1C}">
                <a14:useLocalDpi xmlns:a14="http://schemas.microsoft.com/office/drawing/2010/main" val="0"/>
              </a:ext>
            </a:extLst>
          </a:blip>
          <a:srcRect t="752" b="752"/>
          <a:stretch/>
        </p:blipFill>
        <p:spPr>
          <a:xfrm>
            <a:off x="122348" y="6047765"/>
            <a:ext cx="1143000" cy="730251"/>
          </a:xfrm>
          <a:prstGeom prst="rect">
            <a:avLst/>
          </a:prstGeom>
        </p:spPr>
      </p:pic>
      <p:pic>
        <p:nvPicPr>
          <p:cNvPr id="38" name="University of Florida" descr="Logo, University of Florida">
            <a:extLst>
              <a:ext uri="{FF2B5EF4-FFF2-40B4-BE49-F238E27FC236}">
                <a16:creationId xmlns:a16="http://schemas.microsoft.com/office/drawing/2014/main" id="{9B7A9AC6-8C05-4123-A2B0-ECB68BEDAA5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2515" y="6067589"/>
            <a:ext cx="760615" cy="735308"/>
          </a:xfrm>
          <a:prstGeom prst="rect">
            <a:avLst/>
          </a:prstGeom>
          <a:noFill/>
          <a:extLst>
            <a:ext uri="{909E8E84-426E-40DD-AFC4-6F175D3DCCD1}">
              <a14:hiddenFill xmlns:a14="http://schemas.microsoft.com/office/drawing/2010/main">
                <a:solidFill>
                  <a:srgbClr val="FFFFFF"/>
                </a:solidFill>
              </a14:hiddenFill>
            </a:ext>
          </a:extLst>
        </p:spPr>
      </p:pic>
      <p:pic>
        <p:nvPicPr>
          <p:cNvPr id="45" name="The University of Tennessee" descr="Logo, The University of Tennessee, Knoxville">
            <a:extLst>
              <a:ext uri="{FF2B5EF4-FFF2-40B4-BE49-F238E27FC236}">
                <a16:creationId xmlns:a16="http://schemas.microsoft.com/office/drawing/2014/main" id="{D033C73E-81B0-4796-9A81-414D8A194A8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49129" y="5646420"/>
            <a:ext cx="1942141" cy="1538612"/>
          </a:xfrm>
          <a:prstGeom prst="rect">
            <a:avLst/>
          </a:prstGeom>
          <a:noFill/>
          <a:extLst>
            <a:ext uri="{909E8E84-426E-40DD-AFC4-6F175D3DCCD1}">
              <a14:hiddenFill xmlns:a14="http://schemas.microsoft.com/office/drawing/2010/main">
                <a:solidFill>
                  <a:srgbClr val="FFFFFF"/>
                </a:solidFill>
              </a14:hiddenFill>
            </a:ext>
          </a:extLst>
        </p:spPr>
      </p:pic>
      <p:pic>
        <p:nvPicPr>
          <p:cNvPr id="44" name="University of Nebraska" descr="Logo, University of Nebraska, Lincoln">
            <a:extLst>
              <a:ext uri="{FF2B5EF4-FFF2-40B4-BE49-F238E27FC236}">
                <a16:creationId xmlns:a16="http://schemas.microsoft.com/office/drawing/2014/main" id="{0349CD30-53FE-464F-9B07-36F3F122178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87012" y="6037197"/>
            <a:ext cx="1198258" cy="777365"/>
          </a:xfrm>
          <a:prstGeom prst="rect">
            <a:avLst/>
          </a:prstGeom>
          <a:noFill/>
          <a:extLst>
            <a:ext uri="{909E8E84-426E-40DD-AFC4-6F175D3DCCD1}">
              <a14:hiddenFill xmlns:a14="http://schemas.microsoft.com/office/drawing/2010/main">
                <a:solidFill>
                  <a:srgbClr val="FFFFFF"/>
                </a:solidFill>
              </a14:hiddenFill>
            </a:ext>
          </a:extLst>
        </p:spPr>
      </p:pic>
      <p:pic>
        <p:nvPicPr>
          <p:cNvPr id="50" name="Cal Poly" descr="Logo, Cal Poly">
            <a:extLst>
              <a:ext uri="{FF2B5EF4-FFF2-40B4-BE49-F238E27FC236}">
                <a16:creationId xmlns:a16="http://schemas.microsoft.com/office/drawing/2014/main" id="{3A1B4BC6-00DB-4C43-BFA4-58B16F9F0242}"/>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47867" y="6079904"/>
            <a:ext cx="1250620" cy="696178"/>
          </a:xfrm>
          <a:prstGeom prst="rect">
            <a:avLst/>
          </a:prstGeom>
          <a:noFill/>
          <a:extLst>
            <a:ext uri="{909E8E84-426E-40DD-AFC4-6F175D3DCCD1}">
              <a14:hiddenFill xmlns:a14="http://schemas.microsoft.com/office/drawing/2010/main">
                <a:solidFill>
                  <a:srgbClr val="FFFFFF"/>
                </a:solidFill>
              </a14:hiddenFill>
            </a:ext>
          </a:extLst>
        </p:spPr>
      </p:pic>
      <p:pic>
        <p:nvPicPr>
          <p:cNvPr id="42" name="PDO Technologies" descr="Logo, PDO Technologies">
            <a:extLst>
              <a:ext uri="{FF2B5EF4-FFF2-40B4-BE49-F238E27FC236}">
                <a16:creationId xmlns:a16="http://schemas.microsoft.com/office/drawing/2014/main" id="{8B12CAB7-6C7E-47BC-927F-A40DEE071EE0}"/>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61084" y="5994279"/>
            <a:ext cx="1245648" cy="781803"/>
          </a:xfrm>
          <a:prstGeom prst="rect">
            <a:avLst/>
          </a:prstGeom>
          <a:noFill/>
          <a:extLst>
            <a:ext uri="{909E8E84-426E-40DD-AFC4-6F175D3DCCD1}">
              <a14:hiddenFill xmlns:a14="http://schemas.microsoft.com/office/drawing/2010/main">
                <a:solidFill>
                  <a:srgbClr val="FFFFFF"/>
                </a:solidFill>
              </a14:hiddenFill>
            </a:ext>
          </a:extLst>
        </p:spPr>
      </p:pic>
      <p:pic>
        <p:nvPicPr>
          <p:cNvPr id="40" name="California Marine Sanctuary Foundation" descr="Logo, California Marine Sanctuary Foundation">
            <a:extLst>
              <a:ext uri="{FF2B5EF4-FFF2-40B4-BE49-F238E27FC236}">
                <a16:creationId xmlns:a16="http://schemas.microsoft.com/office/drawing/2014/main" id="{086350C2-44F2-42EE-A755-8DCFF5B48612}"/>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370845" y="6198503"/>
            <a:ext cx="1971852" cy="565264"/>
          </a:xfrm>
          <a:prstGeom prst="rect">
            <a:avLst/>
          </a:prstGeom>
          <a:noFill/>
          <a:extLst>
            <a:ext uri="{909E8E84-426E-40DD-AFC4-6F175D3DCCD1}">
              <a14:hiddenFill xmlns:a14="http://schemas.microsoft.com/office/drawing/2010/main">
                <a:solidFill>
                  <a:srgbClr val="FFFFFF"/>
                </a:solidFill>
              </a14:hiddenFill>
            </a:ext>
          </a:extLst>
        </p:spPr>
      </p:pic>
      <p:pic>
        <p:nvPicPr>
          <p:cNvPr id="46" name="California State University Chico" descr="Logo, California State University, Chico">
            <a:extLst>
              <a:ext uri="{FF2B5EF4-FFF2-40B4-BE49-F238E27FC236}">
                <a16:creationId xmlns:a16="http://schemas.microsoft.com/office/drawing/2014/main" id="{D4C283A2-1DBD-4C1E-90FF-8CCCFF5693A5}"/>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476546" y="6023330"/>
            <a:ext cx="1094742" cy="787296"/>
          </a:xfrm>
          <a:prstGeom prst="rect">
            <a:avLst/>
          </a:prstGeom>
          <a:noFill/>
          <a:extLst>
            <a:ext uri="{909E8E84-426E-40DD-AFC4-6F175D3DCCD1}">
              <a14:hiddenFill xmlns:a14="http://schemas.microsoft.com/office/drawing/2010/main">
                <a:solidFill>
                  <a:srgbClr val="FFFFFF"/>
                </a:solidFill>
              </a14:hiddenFill>
            </a:ext>
          </a:extLst>
        </p:spPr>
      </p:pic>
      <p:pic>
        <p:nvPicPr>
          <p:cNvPr id="43" name="USDA" descr="Logo, US Department of Agriculture">
            <a:extLst>
              <a:ext uri="{FF2B5EF4-FFF2-40B4-BE49-F238E27FC236}">
                <a16:creationId xmlns:a16="http://schemas.microsoft.com/office/drawing/2014/main" id="{FA3FD55B-E866-4A27-9153-65FEE42E9020}"/>
              </a:ext>
            </a:extLst>
          </p:cNvPr>
          <p:cNvPicPr>
            <a:picLocks noChangeAspect="1"/>
          </p:cNvPicPr>
          <p:nvPr userDrawn="1"/>
        </p:nvPicPr>
        <p:blipFill>
          <a:blip r:embed="rId21"/>
          <a:stretch>
            <a:fillRect/>
          </a:stretch>
        </p:blipFill>
        <p:spPr>
          <a:xfrm>
            <a:off x="10965140" y="6023330"/>
            <a:ext cx="1094741" cy="744585"/>
          </a:xfrm>
          <a:prstGeom prst="rect">
            <a:avLst/>
          </a:prstGeom>
        </p:spPr>
      </p:pic>
    </p:spTree>
    <p:extLst>
      <p:ext uri="{BB962C8B-B14F-4D97-AF65-F5344CB8AC3E}">
        <p14:creationId xmlns:p14="http://schemas.microsoft.com/office/powerpoint/2010/main" val="22858645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https://www.cambridge.org/core/journals/renewable-agriculture-and-food-systems/article/barriers-and-bridges-to-the-adoption-of-biodegradable-plastic-mulches-for-us-specialty-crop-production/EE78FE877DFD201AADF92734231BED69" TargetMode="External"/><Relationship Id="rId3" Type="http://schemas.openxmlformats.org/officeDocument/2006/relationships/hyperlink" Target="https://www.iso.org/standard/38498.html" TargetMode="External"/><Relationship Id="rId7" Type="http://schemas.openxmlformats.org/officeDocument/2006/relationships/hyperlink" Target="https://www.sciencedirect.com/science/article/pii/S016599362300478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linkinghub.elsevier.com/retrieve/pii/S0959652622045231" TargetMode="External"/><Relationship Id="rId5" Type="http://schemas.openxmlformats.org/officeDocument/2006/relationships/hyperlink" Target="http://link.springer.com/10.1007/978-3-662-54130-2_7" TargetMode="External"/><Relationship Id="rId4" Type="http://schemas.openxmlformats.org/officeDocument/2006/relationships/hyperlink" Target="https://onlinelibrary.wiley.com/doi/10.1002/9783527827589.ch13" TargetMode="External"/><Relationship Id="rId9" Type="http://schemas.openxmlformats.org/officeDocument/2006/relationships/hyperlink" Target="https://www.cambridge.org/core/journals/renewable-agriculture-and-food-systems/article/risk-and-uncertainty-of-plastic-mulch-adoption-in-raspberry-production-systems/2C3B6AA1E4842AE9A903AAFDC902D65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smallfruits.wsu.edu/plastic-mulches/"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mailto:tchi@w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8A12-EF25-4F4C-934F-C59C3B31FF04}"/>
              </a:ext>
            </a:extLst>
          </p:cNvPr>
          <p:cNvSpPr>
            <a:spLocks noGrp="1"/>
          </p:cNvSpPr>
          <p:nvPr>
            <p:ph type="ctrTitle"/>
          </p:nvPr>
        </p:nvSpPr>
        <p:spPr/>
        <p:txBody>
          <a:bodyPr/>
          <a:lstStyle/>
          <a:p>
            <a:pPr defTabSz="914400">
              <a:lnSpc>
                <a:spcPct val="90000"/>
              </a:lnSpc>
              <a:spcBef>
                <a:spcPct val="0"/>
              </a:spcBef>
              <a:spcAft>
                <a:spcPts val="600"/>
              </a:spcAft>
            </a:pPr>
            <a:r>
              <a:rPr lang="en-US" sz="3400" b="1" i="0" u="none" strike="noStrike" dirty="0">
                <a:effectLst/>
                <a:latin typeface="Arial" panose="020B0604020202020204" pitchFamily="34" charset="0"/>
                <a:ea typeface="+mj-ea"/>
                <a:cs typeface="Arial" panose="020B0604020202020204" pitchFamily="34" charset="0"/>
              </a:rPr>
              <a:t>Life Cycle Assessment for </a:t>
            </a:r>
            <a:br>
              <a:rPr lang="en-US" sz="3400" b="1" i="0" u="none" strike="noStrike" dirty="0">
                <a:effectLst/>
                <a:latin typeface="Arial" panose="020B0604020202020204" pitchFamily="34" charset="0"/>
                <a:ea typeface="+mj-ea"/>
                <a:cs typeface="Arial" panose="020B0604020202020204" pitchFamily="34" charset="0"/>
              </a:rPr>
            </a:br>
            <a:r>
              <a:rPr lang="en-US" sz="3400" b="1" i="0" u="none" strike="noStrike" dirty="0">
                <a:effectLst/>
                <a:latin typeface="Arial" panose="020B0604020202020204" pitchFamily="34" charset="0"/>
                <a:ea typeface="+mj-ea"/>
                <a:cs typeface="Arial" panose="020B0604020202020204" pitchFamily="34" charset="0"/>
              </a:rPr>
              <a:t>Soil-Biodegradable Plastic Mulch</a:t>
            </a:r>
            <a:endParaRPr lang="en-US" sz="3400" dirty="0">
              <a:latin typeface="Arial" panose="020B0604020202020204" pitchFamily="34" charset="0"/>
              <a:ea typeface="+mj-ea"/>
              <a:cs typeface="Arial" panose="020B0604020202020204" pitchFamily="34" charset="0"/>
            </a:endParaRPr>
          </a:p>
        </p:txBody>
      </p:sp>
      <p:sp>
        <p:nvSpPr>
          <p:cNvPr id="4" name="Subtitle 3">
            <a:extLst>
              <a:ext uri="{FF2B5EF4-FFF2-40B4-BE49-F238E27FC236}">
                <a16:creationId xmlns:a16="http://schemas.microsoft.com/office/drawing/2014/main" id="{2E588C18-DF4F-42FA-B543-B9703686AA06}"/>
              </a:ext>
            </a:extLst>
          </p:cNvPr>
          <p:cNvSpPr>
            <a:spLocks noGrp="1"/>
          </p:cNvSpPr>
          <p:nvPr>
            <p:ph type="subTitle" idx="1"/>
          </p:nvPr>
        </p:nvSpPr>
        <p:spPr/>
        <p:txBody>
          <a:bodyPr/>
          <a:lstStyle/>
          <a:p>
            <a:pPr algn="ctr"/>
            <a:r>
              <a:rPr lang="en-US" sz="3200" dirty="0">
                <a:latin typeface="Arial" panose="020B0604020202020204" pitchFamily="34" charset="0"/>
                <a:cs typeface="Arial" panose="020B0604020202020204" pitchFamily="34" charset="0"/>
              </a:rPr>
              <a:t>Ting Chi, Liang Yu, and </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Oluwatunmise</a:t>
            </a:r>
            <a:r>
              <a:rPr lang="en-US" sz="3200" dirty="0">
                <a:latin typeface="Arial" panose="020B0604020202020204" pitchFamily="34" charset="0"/>
                <a:cs typeface="Arial" panose="020B0604020202020204" pitchFamily="34" charset="0"/>
              </a:rPr>
              <a:t> Dada</a:t>
            </a:r>
            <a:endParaRPr lang="en-US" sz="3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47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45F5E0-4B7F-45D9-9758-825639313592}"/>
              </a:ext>
            </a:extLst>
          </p:cNvPr>
          <p:cNvSpPr>
            <a:spLocks noGrp="1"/>
          </p:cNvSpPr>
          <p:nvPr>
            <p:ph type="title"/>
          </p:nvPr>
        </p:nvSpPr>
        <p:spPr/>
        <p:txBody>
          <a:bodyPr>
            <a:normAutofit/>
          </a:bodyPr>
          <a:lstStyle/>
          <a:p>
            <a:r>
              <a:rPr lang="en-US" sz="3200" b="1" i="0" u="none" strike="noStrike" dirty="0">
                <a:effectLst/>
                <a:latin typeface="Arial" panose="020B0604020202020204" pitchFamily="34" charset="0"/>
                <a:ea typeface="+mj-ea"/>
                <a:cs typeface="Arial" panose="020B0604020202020204" pitchFamily="34" charset="0"/>
              </a:rPr>
              <a:t>Life Cycle Assessment</a:t>
            </a:r>
            <a:endParaRPr lang="en-US" sz="3200" dirty="0"/>
          </a:p>
        </p:txBody>
      </p:sp>
      <p:sp>
        <p:nvSpPr>
          <p:cNvPr id="11" name="Text Placeholder 10">
            <a:extLst>
              <a:ext uri="{FF2B5EF4-FFF2-40B4-BE49-F238E27FC236}">
                <a16:creationId xmlns:a16="http://schemas.microsoft.com/office/drawing/2014/main" id="{454956D7-7B4F-473D-B9A3-06AFAB3941CE}"/>
              </a:ext>
            </a:extLst>
          </p:cNvPr>
          <p:cNvSpPr>
            <a:spLocks noGrp="1"/>
          </p:cNvSpPr>
          <p:nvPr>
            <p:ph type="body" sz="half" idx="2"/>
          </p:nvPr>
        </p:nvSpPr>
        <p:spPr/>
        <p:txBody>
          <a:bodyPr/>
          <a:lstStyle/>
          <a:p>
            <a:r>
              <a:rPr lang="en-US" dirty="0">
                <a:latin typeface="Arial" panose="020B0604020202020204" pitchFamily="34" charset="0"/>
                <a:cs typeface="Arial" panose="020B0604020202020204" pitchFamily="34" charset="0"/>
              </a:rPr>
              <a:t>The term ‘life cycle assessment (</a:t>
            </a:r>
            <a:r>
              <a:rPr lang="en-US" dirty="0" err="1">
                <a:latin typeface="Arial" panose="020B0604020202020204" pitchFamily="34" charset="0"/>
                <a:cs typeface="Arial" panose="020B0604020202020204" pitchFamily="34" charset="0"/>
              </a:rPr>
              <a:t>LCA</a:t>
            </a:r>
            <a:r>
              <a:rPr lang="en-US" dirty="0">
                <a:latin typeface="Arial" panose="020B0604020202020204" pitchFamily="34" charset="0"/>
                <a:cs typeface="Arial" panose="020B0604020202020204" pitchFamily="34" charset="0"/>
              </a:rPr>
              <a:t>),’ also called ‘life cycle analysis,’ is a structured, systematic, comprehensive, and iterative method of evaluating the environmental impact associated with the life cycle stages of a product system, from raw material acquisition/extraction to use/application and eventual disposal/end-of-life.</a:t>
            </a:r>
          </a:p>
        </p:txBody>
      </p:sp>
      <p:pic>
        <p:nvPicPr>
          <p:cNvPr id="12" name="Life Cycle" descr="Plastic Film Life cycle. Extraction (Raw Material) &gt; Film Production &gt; Use &gt; End-of-Service (Repeats) ">
            <a:extLst>
              <a:ext uri="{FF2B5EF4-FFF2-40B4-BE49-F238E27FC236}">
                <a16:creationId xmlns:a16="http://schemas.microsoft.com/office/drawing/2014/main" id="{5DFCD3EF-13BD-47A9-9CBF-E97A362D3F50}"/>
              </a:ext>
            </a:extLst>
          </p:cNvPr>
          <p:cNvPicPr>
            <a:picLocks noGrp="1" noChangeAspect="1"/>
          </p:cNvPicPr>
          <p:nvPr>
            <p:ph type="pic" idx="1"/>
          </p:nvPr>
        </p:nvPicPr>
        <p:blipFill rotWithShape="1">
          <a:blip r:embed="rId3"/>
          <a:srcRect l="-11840" r="-11840"/>
          <a:stretch/>
        </p:blipFill>
        <p:spPr>
          <a:prstGeom prst="rect">
            <a:avLst/>
          </a:prstGeom>
        </p:spPr>
      </p:pic>
    </p:spTree>
    <p:extLst>
      <p:ext uri="{BB962C8B-B14F-4D97-AF65-F5344CB8AC3E}">
        <p14:creationId xmlns:p14="http://schemas.microsoft.com/office/powerpoint/2010/main" val="46309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6F4A-1586-4D8E-8D3C-A8A7579E6AA3}"/>
              </a:ext>
            </a:extLst>
          </p:cNvPr>
          <p:cNvSpPr>
            <a:spLocks noGrp="1"/>
          </p:cNvSpPr>
          <p:nvPr>
            <p:ph type="title"/>
          </p:nvPr>
        </p:nvSpPr>
        <p:spPr/>
        <p:txBody>
          <a:bodyPr/>
          <a:lstStyle/>
          <a:p>
            <a:pPr defTabSz="914400">
              <a:lnSpc>
                <a:spcPct val="90000"/>
              </a:lnSpc>
              <a:spcBef>
                <a:spcPct val="0"/>
              </a:spcBef>
              <a:spcAft>
                <a:spcPts val="600"/>
              </a:spcAft>
            </a:pPr>
            <a:r>
              <a:rPr lang="en-US" sz="3400" b="1" i="0" u="none" strike="noStrike" dirty="0" err="1">
                <a:effectLst/>
                <a:latin typeface="Arial" panose="020B0604020202020204" pitchFamily="34" charset="0"/>
                <a:ea typeface="+mj-ea"/>
                <a:cs typeface="Arial" panose="020B0604020202020204" pitchFamily="34" charset="0"/>
              </a:rPr>
              <a:t>LCA</a:t>
            </a:r>
            <a:r>
              <a:rPr lang="en-US" sz="3400" b="1" i="0" u="none" strike="noStrike" dirty="0">
                <a:effectLst/>
                <a:latin typeface="Arial" panose="020B0604020202020204" pitchFamily="34" charset="0"/>
                <a:ea typeface="+mj-ea"/>
                <a:cs typeface="Arial" panose="020B0604020202020204" pitchFamily="34" charset="0"/>
              </a:rPr>
              <a:t> for Soil-Biodegradable Plastic Mulch</a:t>
            </a:r>
            <a:endParaRPr lang="en-US" sz="3400" dirty="0">
              <a:latin typeface="Arial" panose="020B0604020202020204" pitchFamily="34" charset="0"/>
              <a:ea typeface="+mj-ea"/>
              <a:cs typeface="Arial" panose="020B0604020202020204" pitchFamily="34" charset="0"/>
            </a:endParaRPr>
          </a:p>
        </p:txBody>
      </p:sp>
      <p:sp>
        <p:nvSpPr>
          <p:cNvPr id="9" name="Text Placeholder 8">
            <a:extLst>
              <a:ext uri="{FF2B5EF4-FFF2-40B4-BE49-F238E27FC236}">
                <a16:creationId xmlns:a16="http://schemas.microsoft.com/office/drawing/2014/main" id="{4C9501E9-AF25-4BF1-8BD2-DBFEF6E65AAC}"/>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Soil-biodegradable mulch (BDM) is an alternative to polyethylene (PE) mulch</a:t>
            </a:r>
          </a:p>
          <a:p>
            <a:pPr marL="285750" indent="-285750">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Comparative c</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radle-to-grave environmental impacts:</a:t>
            </a:r>
          </a:p>
          <a:p>
            <a:pPr marL="914400" lvl="1" indent="-457200">
              <a:buFont typeface="Courier New" panose="02070309020205020404" pitchFamily="49" charset="0"/>
              <a:buChar char="o"/>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R</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aw material production/extraction</a:t>
            </a:r>
          </a:p>
          <a:p>
            <a:pPr marL="914400" lvl="1" indent="-457200">
              <a:buFont typeface="Courier New" panose="02070309020205020404" pitchFamily="49" charset="0"/>
              <a:buChar char="o"/>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Mulch</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manufacturing</a:t>
            </a:r>
          </a:p>
          <a:p>
            <a:pPr marL="914400" lvl="1" indent="-457200">
              <a:buFont typeface="Courier New" panose="02070309020205020404" pitchFamily="49" charset="0"/>
              <a:buChar char="o"/>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a:t>
            </a:r>
          </a:p>
          <a:p>
            <a:pPr marL="914400" lvl="1" indent="-457200">
              <a:buFont typeface="Courier New" panose="02070309020205020404" pitchFamily="49" charset="0"/>
              <a:buChar char="o"/>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nd-of-life strategies</a:t>
            </a:r>
            <a:endParaRPr lang="en-US" sz="2400" dirty="0">
              <a:latin typeface="Arial" panose="020B0604020202020204" pitchFamily="34" charset="0"/>
              <a:cs typeface="Arial" panose="020B0604020202020204" pitchFamily="34" charset="0"/>
            </a:endParaRPr>
          </a:p>
        </p:txBody>
      </p:sp>
      <p:pic>
        <p:nvPicPr>
          <p:cNvPr id="11" name="Picture Placeholder 10" descr="Field of strawberries growing in plastic mulch.">
            <a:extLst>
              <a:ext uri="{FF2B5EF4-FFF2-40B4-BE49-F238E27FC236}">
                <a16:creationId xmlns:a16="http://schemas.microsoft.com/office/drawing/2014/main" id="{BC44ECDC-88A4-4E5D-9C6A-DE36451F96D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3314" b="13314"/>
          <a:stretch/>
        </p:blipFill>
        <p:spPr>
          <a:xfrm>
            <a:off x="6781800" y="1371601"/>
            <a:ext cx="5029200" cy="4114800"/>
          </a:xfrm>
          <a:prstGeom prst="rect">
            <a:avLst/>
          </a:prstGeom>
        </p:spPr>
      </p:pic>
      <p:sp>
        <p:nvSpPr>
          <p:cNvPr id="6" name="TextBox 5">
            <a:extLst>
              <a:ext uri="{FF2B5EF4-FFF2-40B4-BE49-F238E27FC236}">
                <a16:creationId xmlns:a16="http://schemas.microsoft.com/office/drawing/2014/main" id="{7B3E0AAE-B22E-01C2-00A6-0EEBAB750DE3}"/>
              </a:ext>
            </a:extLst>
          </p:cNvPr>
          <p:cNvSpPr txBox="1"/>
          <p:nvPr/>
        </p:nvSpPr>
        <p:spPr>
          <a:xfrm>
            <a:off x="7327529" y="5471059"/>
            <a:ext cx="3874795"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Strawberries grown in California with BDM</a:t>
            </a:r>
          </a:p>
        </p:txBody>
      </p:sp>
    </p:spTree>
    <p:extLst>
      <p:ext uri="{BB962C8B-B14F-4D97-AF65-F5344CB8AC3E}">
        <p14:creationId xmlns:p14="http://schemas.microsoft.com/office/powerpoint/2010/main" val="217816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7851-622D-40D4-9B1F-492CD7E83C2B}"/>
              </a:ext>
            </a:extLst>
          </p:cNvPr>
          <p:cNvSpPr>
            <a:spLocks noGrp="1"/>
          </p:cNvSpPr>
          <p:nvPr>
            <p:ph type="title"/>
          </p:nvPr>
        </p:nvSpPr>
        <p:spPr/>
        <p:txBody>
          <a:bodyPr>
            <a:normAutofit/>
          </a:bodyPr>
          <a:lstStyle/>
          <a:p>
            <a:r>
              <a:rPr lang="en-US" dirty="0"/>
              <a:t>Environmental Impacts of Mulch Manufacturing</a:t>
            </a:r>
          </a:p>
        </p:txBody>
      </p:sp>
      <p:sp>
        <p:nvSpPr>
          <p:cNvPr id="6" name="Text Placeholder 5">
            <a:extLst>
              <a:ext uri="{FF2B5EF4-FFF2-40B4-BE49-F238E27FC236}">
                <a16:creationId xmlns:a16="http://schemas.microsoft.com/office/drawing/2014/main" id="{AE9C93E0-F100-4484-B9E8-92DAEC43649B}"/>
              </a:ext>
            </a:extLst>
          </p:cNvPr>
          <p:cNvSpPr>
            <a:spLocks noGrp="1"/>
          </p:cNvSpPr>
          <p:nvPr>
            <p:ph type="body" sz="half" idx="2"/>
          </p:nvPr>
        </p:nvSpPr>
        <p:spPr/>
        <p:txBody>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Mulch manufacturing has significant greenhouse gas emissions and energy use</a:t>
            </a:r>
          </a:p>
          <a:p>
            <a:pPr marL="285750" indent="-285750">
              <a:buFont typeface="Arial" panose="020B0604020202020204" pitchFamily="34" charset="0"/>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BDM manufacturing uses less energy with fewer greenhouse gas emissions than PE mulch</a:t>
            </a:r>
          </a:p>
        </p:txBody>
      </p:sp>
      <p:pic>
        <p:nvPicPr>
          <p:cNvPr id="20" name="Picture Placeholder 19" descr="Diagram. Non-renewable energy use (NREU; fossil fuels) &gt;&gt; Mulch manufacturing stage &gt;&gt; Greenhouse gas emissions (GHG; smokestacks emitting CO2)">
            <a:extLst>
              <a:ext uri="{FF2B5EF4-FFF2-40B4-BE49-F238E27FC236}">
                <a16:creationId xmlns:a16="http://schemas.microsoft.com/office/drawing/2014/main" id="{64F49767-8C05-4CC2-9B69-96D49BAF896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7026" b="-27026"/>
          <a:stretch/>
        </p:blipFill>
        <p:spPr>
          <a:xfrm>
            <a:off x="6781800" y="1371600"/>
            <a:ext cx="5029200" cy="4114800"/>
          </a:xfrm>
          <a:prstGeom prst="rect">
            <a:avLst/>
          </a:prstGeom>
          <a:ln>
            <a:noFill/>
          </a:ln>
        </p:spPr>
      </p:pic>
    </p:spTree>
    <p:extLst>
      <p:ext uri="{BB962C8B-B14F-4D97-AF65-F5344CB8AC3E}">
        <p14:creationId xmlns:p14="http://schemas.microsoft.com/office/powerpoint/2010/main" val="93332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222D-D8E8-4D58-B962-AD470BE6F10E}"/>
              </a:ext>
            </a:extLst>
          </p:cNvPr>
          <p:cNvSpPr>
            <a:spLocks noGrp="1"/>
          </p:cNvSpPr>
          <p:nvPr>
            <p:ph type="title"/>
          </p:nvPr>
        </p:nvSpPr>
        <p:spPr/>
        <p:txBody>
          <a:bodyPr>
            <a:normAutofit/>
          </a:bodyPr>
          <a:lstStyle/>
          <a:p>
            <a:r>
              <a:rPr lang="en-US" dirty="0"/>
              <a:t>Environmental Impact of BDM Use</a:t>
            </a:r>
          </a:p>
        </p:txBody>
      </p:sp>
      <p:sp>
        <p:nvSpPr>
          <p:cNvPr id="7" name="Text Placeholder 6">
            <a:extLst>
              <a:ext uri="{FF2B5EF4-FFF2-40B4-BE49-F238E27FC236}">
                <a16:creationId xmlns:a16="http://schemas.microsoft.com/office/drawing/2014/main" id="{7CBA29E0-4F07-4F9F-BCD5-B2ED5969CB15}"/>
              </a:ext>
            </a:extLst>
          </p:cNvPr>
          <p:cNvSpPr>
            <a:spLocks noGrp="1"/>
          </p:cNvSpPr>
          <p:nvPr>
            <p:ph type="body" sz="half" idx="2"/>
          </p:nvPr>
        </p:nvSpPr>
        <p:spPr>
          <a:xfrm>
            <a:off x="381000" y="1371601"/>
            <a:ext cx="4947745" cy="4114800"/>
          </a:xfrm>
        </p:spPr>
        <p:txBody>
          <a:bodyPr>
            <a:noAutofit/>
          </a:bodyPr>
          <a:lstStyle/>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nvironmental impacts of BDM vary based on:</a:t>
            </a:r>
          </a:p>
          <a:p>
            <a:pPr marL="342900" indent="-342900">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Life cycle stage</a:t>
            </a:r>
          </a:p>
          <a:p>
            <a:pPr marL="342900" indent="-342900">
              <a:spcBef>
                <a:spcPts val="0"/>
              </a:spcBef>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End-of-life choices</a:t>
            </a:r>
          </a:p>
          <a:p>
            <a:pPr marL="342900" indent="-342900">
              <a:spcBef>
                <a:spcPts val="0"/>
              </a:spcBef>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Fertilizer application</a:t>
            </a:r>
          </a:p>
          <a:p>
            <a:pPr marL="342900" indent="-342900">
              <a:spcBef>
                <a:spcPts val="0"/>
              </a:spcBef>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Polymer blends</a:t>
            </a:r>
          </a:p>
          <a:p>
            <a:pPr marL="342900" indent="-342900">
              <a:spcBef>
                <a:spcPts val="0"/>
              </a:spcBef>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Additive content</a:t>
            </a:r>
          </a:p>
          <a:p>
            <a:pPr marL="342900" indent="-342900">
              <a:spcBef>
                <a:spcPts val="0"/>
              </a:spcBef>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Film thickness</a:t>
            </a:r>
          </a:p>
          <a:p>
            <a:pPr marL="342900" indent="-342900">
              <a:spcBef>
                <a:spcPts val="0"/>
              </a:spcBef>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Climate</a:t>
            </a:r>
            <a:endParaRPr lang="en-US" dirty="0"/>
          </a:p>
        </p:txBody>
      </p:sp>
      <p:pic>
        <p:nvPicPr>
          <p:cNvPr id="20" name="Picture Placeholder 19" descr="A circular flow diagram titled &quot;Factors: Mulch Films Environmental Burden&quot;.">
            <a:extLst>
              <a:ext uri="{FF2B5EF4-FFF2-40B4-BE49-F238E27FC236}">
                <a16:creationId xmlns:a16="http://schemas.microsoft.com/office/drawing/2014/main" id="{629CB9FC-69D8-44CB-ACD5-2FA215C8A31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05" r="-205"/>
          <a:stretch/>
        </p:blipFill>
        <p:spPr>
          <a:xfrm>
            <a:off x="5470634" y="1371600"/>
            <a:ext cx="6589246" cy="4114800"/>
          </a:xfrm>
          <a:prstGeom prst="rect">
            <a:avLst/>
          </a:prstGeom>
        </p:spPr>
      </p:pic>
      <p:sp>
        <p:nvSpPr>
          <p:cNvPr id="12" name="Rectangle: Rounded Corners 11">
            <a:extLst>
              <a:ext uri="{FF2B5EF4-FFF2-40B4-BE49-F238E27FC236}">
                <a16:creationId xmlns:a16="http://schemas.microsoft.com/office/drawing/2014/main" id="{53A11FCF-7328-4DD1-9FE1-03A05EDCC03B}"/>
              </a:ext>
            </a:extLst>
          </p:cNvPr>
          <p:cNvSpPr/>
          <p:nvPr/>
        </p:nvSpPr>
        <p:spPr>
          <a:xfrm>
            <a:off x="8152519" y="1518467"/>
            <a:ext cx="1337764" cy="698040"/>
          </a:xfrm>
          <a:prstGeom prst="roundRect">
            <a:avLst>
              <a:gd name="adj" fmla="val 118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800" b="1" dirty="0">
                <a:solidFill>
                  <a:schemeClr val="tx1"/>
                </a:solidFill>
              </a:rPr>
              <a:t>Fertilizer application</a:t>
            </a:r>
          </a:p>
          <a:p>
            <a:pPr marL="91440" indent="-91440">
              <a:buFont typeface="Arial" panose="020B0604020202020204" pitchFamily="34" charset="0"/>
              <a:buChar char="•"/>
            </a:pPr>
            <a:r>
              <a:rPr lang="en-US" sz="800" dirty="0">
                <a:solidFill>
                  <a:schemeClr val="tx1"/>
                </a:solidFill>
              </a:rPr>
              <a:t>Agroecosystem toxicity</a:t>
            </a:r>
          </a:p>
          <a:p>
            <a:pPr marL="91440" indent="-91440">
              <a:buFont typeface="Arial" panose="020B0604020202020204" pitchFamily="34" charset="0"/>
              <a:buChar char="•"/>
            </a:pPr>
            <a:r>
              <a:rPr lang="en-US" sz="800" dirty="0">
                <a:solidFill>
                  <a:schemeClr val="tx1"/>
                </a:solidFill>
              </a:rPr>
              <a:t>Emissions to air, groundwater, and environment</a:t>
            </a:r>
          </a:p>
        </p:txBody>
      </p:sp>
      <p:sp>
        <p:nvSpPr>
          <p:cNvPr id="24" name="Rectangle: Rounded Corners 23">
            <a:extLst>
              <a:ext uri="{FF2B5EF4-FFF2-40B4-BE49-F238E27FC236}">
                <a16:creationId xmlns:a16="http://schemas.microsoft.com/office/drawing/2014/main" id="{99B60405-6BE6-4049-A8C0-FFEA82346C3D}"/>
              </a:ext>
            </a:extLst>
          </p:cNvPr>
          <p:cNvSpPr/>
          <p:nvPr/>
        </p:nvSpPr>
        <p:spPr>
          <a:xfrm>
            <a:off x="10398568" y="2637516"/>
            <a:ext cx="1010755" cy="575137"/>
          </a:xfrm>
          <a:prstGeom prst="roundRect">
            <a:avLst>
              <a:gd name="adj" fmla="val 118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800" b="1" dirty="0">
                <a:solidFill>
                  <a:schemeClr val="tx1"/>
                </a:solidFill>
              </a:rPr>
              <a:t>Climate</a:t>
            </a:r>
          </a:p>
          <a:p>
            <a:pPr marL="91440" indent="-91440">
              <a:buFont typeface="Arial" panose="020B0604020202020204" pitchFamily="34" charset="0"/>
              <a:buChar char="•"/>
            </a:pPr>
            <a:r>
              <a:rPr lang="en-US" sz="800" dirty="0">
                <a:solidFill>
                  <a:schemeClr val="tx1"/>
                </a:solidFill>
              </a:rPr>
              <a:t>Carbon footprint</a:t>
            </a:r>
          </a:p>
          <a:p>
            <a:pPr marL="91440" indent="-91440">
              <a:buFont typeface="Arial" panose="020B0604020202020204" pitchFamily="34" charset="0"/>
              <a:buChar char="•"/>
            </a:pPr>
            <a:r>
              <a:rPr lang="en-US" sz="800" dirty="0">
                <a:solidFill>
                  <a:schemeClr val="tx1"/>
                </a:solidFill>
              </a:rPr>
              <a:t>N</a:t>
            </a:r>
            <a:r>
              <a:rPr lang="en-US" sz="800" baseline="-25000" dirty="0">
                <a:solidFill>
                  <a:schemeClr val="tx1"/>
                </a:solidFill>
              </a:rPr>
              <a:t>2</a:t>
            </a:r>
            <a:r>
              <a:rPr lang="en-US" sz="800" dirty="0">
                <a:solidFill>
                  <a:schemeClr val="tx1"/>
                </a:solidFill>
              </a:rPr>
              <a:t>O emissions</a:t>
            </a:r>
          </a:p>
          <a:p>
            <a:pPr marL="91440" indent="-91440">
              <a:buFont typeface="Arial" panose="020B0604020202020204" pitchFamily="34" charset="0"/>
              <a:buChar char="•"/>
            </a:pPr>
            <a:r>
              <a:rPr lang="en-US" sz="800" dirty="0">
                <a:solidFill>
                  <a:schemeClr val="tx1"/>
                </a:solidFill>
              </a:rPr>
              <a:t>Mulch coverage</a:t>
            </a:r>
          </a:p>
        </p:txBody>
      </p:sp>
      <p:sp>
        <p:nvSpPr>
          <p:cNvPr id="31" name="Rectangle: Rounded Corners 30">
            <a:extLst>
              <a:ext uri="{FF2B5EF4-FFF2-40B4-BE49-F238E27FC236}">
                <a16:creationId xmlns:a16="http://schemas.microsoft.com/office/drawing/2014/main" id="{B8D48C48-E992-48CB-BC3D-632E7422C5B3}"/>
              </a:ext>
            </a:extLst>
          </p:cNvPr>
          <p:cNvSpPr/>
          <p:nvPr/>
        </p:nvSpPr>
        <p:spPr>
          <a:xfrm>
            <a:off x="10456387" y="3632143"/>
            <a:ext cx="1476763" cy="846426"/>
          </a:xfrm>
          <a:prstGeom prst="roundRect">
            <a:avLst>
              <a:gd name="adj" fmla="val 118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800" b="1" dirty="0">
                <a:solidFill>
                  <a:schemeClr val="tx1"/>
                </a:solidFill>
              </a:rPr>
              <a:t>Level of additives</a:t>
            </a:r>
          </a:p>
          <a:p>
            <a:pPr marL="91440" indent="-91440">
              <a:buFont typeface="Arial" panose="020B0604020202020204" pitchFamily="34" charset="0"/>
              <a:buChar char="•"/>
            </a:pPr>
            <a:r>
              <a:rPr lang="en-US" sz="800" dirty="0">
                <a:solidFill>
                  <a:schemeClr val="tx1"/>
                </a:solidFill>
              </a:rPr>
              <a:t>Mulch properties and functionality</a:t>
            </a:r>
          </a:p>
          <a:p>
            <a:pPr marL="91440" indent="-91440">
              <a:buFont typeface="Arial" panose="020B0604020202020204" pitchFamily="34" charset="0"/>
              <a:buChar char="•"/>
            </a:pPr>
            <a:r>
              <a:rPr lang="en-US" sz="800" dirty="0" err="1">
                <a:solidFill>
                  <a:schemeClr val="tx1"/>
                </a:solidFill>
              </a:rPr>
              <a:t>Compostability</a:t>
            </a:r>
            <a:r>
              <a:rPr lang="en-US" sz="800" dirty="0">
                <a:solidFill>
                  <a:schemeClr val="tx1"/>
                </a:solidFill>
              </a:rPr>
              <a:t> and degradability</a:t>
            </a:r>
          </a:p>
          <a:p>
            <a:pPr marL="91440" indent="-91440">
              <a:buFont typeface="Arial" panose="020B0604020202020204" pitchFamily="34" charset="0"/>
              <a:buChar char="•"/>
            </a:pPr>
            <a:r>
              <a:rPr lang="en-US" sz="800" dirty="0">
                <a:solidFill>
                  <a:schemeClr val="tx1"/>
                </a:solidFill>
              </a:rPr>
              <a:t>Emissions: additives, </a:t>
            </a:r>
            <a:r>
              <a:rPr lang="en-US" sz="800" dirty="0" err="1">
                <a:solidFill>
                  <a:schemeClr val="tx1"/>
                </a:solidFill>
              </a:rPr>
              <a:t>GHG</a:t>
            </a:r>
            <a:endParaRPr lang="en-US" sz="800" dirty="0">
              <a:solidFill>
                <a:schemeClr val="tx1"/>
              </a:solidFill>
            </a:endParaRPr>
          </a:p>
        </p:txBody>
      </p:sp>
      <p:sp>
        <p:nvSpPr>
          <p:cNvPr id="32" name="Rectangle: Rounded Corners 31">
            <a:extLst>
              <a:ext uri="{FF2B5EF4-FFF2-40B4-BE49-F238E27FC236}">
                <a16:creationId xmlns:a16="http://schemas.microsoft.com/office/drawing/2014/main" id="{6155BFE7-33D7-4B83-9630-FD02015A548F}"/>
              </a:ext>
            </a:extLst>
          </p:cNvPr>
          <p:cNvSpPr/>
          <p:nvPr/>
        </p:nvSpPr>
        <p:spPr>
          <a:xfrm>
            <a:off x="9908101" y="4729959"/>
            <a:ext cx="1354182" cy="575137"/>
          </a:xfrm>
          <a:prstGeom prst="roundRect">
            <a:avLst>
              <a:gd name="adj" fmla="val 118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800" b="1" dirty="0">
                <a:solidFill>
                  <a:schemeClr val="tx1"/>
                </a:solidFill>
              </a:rPr>
              <a:t>Film thickness</a:t>
            </a:r>
          </a:p>
          <a:p>
            <a:pPr marL="91440" indent="-91440">
              <a:buFont typeface="Arial" panose="020B0604020202020204" pitchFamily="34" charset="0"/>
              <a:buChar char="•"/>
            </a:pPr>
            <a:r>
              <a:rPr lang="en-US" sz="800" dirty="0">
                <a:solidFill>
                  <a:schemeClr val="tx1"/>
                </a:solidFill>
              </a:rPr>
              <a:t>Energy &amp; material consumption</a:t>
            </a:r>
          </a:p>
          <a:p>
            <a:pPr marL="91440" indent="-91440">
              <a:buFont typeface="Arial" panose="020B0604020202020204" pitchFamily="34" charset="0"/>
              <a:buChar char="•"/>
            </a:pPr>
            <a:r>
              <a:rPr lang="en-US" sz="800" dirty="0">
                <a:solidFill>
                  <a:schemeClr val="tx1"/>
                </a:solidFill>
              </a:rPr>
              <a:t>Breakage &amp; degradation</a:t>
            </a:r>
          </a:p>
        </p:txBody>
      </p:sp>
      <p:sp>
        <p:nvSpPr>
          <p:cNvPr id="33" name="Rectangle: Rounded Corners 32">
            <a:extLst>
              <a:ext uri="{FF2B5EF4-FFF2-40B4-BE49-F238E27FC236}">
                <a16:creationId xmlns:a16="http://schemas.microsoft.com/office/drawing/2014/main" id="{A48548FA-F5F3-4E7D-A2EE-40905EB6BC6E}"/>
              </a:ext>
            </a:extLst>
          </p:cNvPr>
          <p:cNvSpPr/>
          <p:nvPr/>
        </p:nvSpPr>
        <p:spPr>
          <a:xfrm>
            <a:off x="6547955" y="4810329"/>
            <a:ext cx="1146624" cy="494767"/>
          </a:xfrm>
          <a:prstGeom prst="roundRect">
            <a:avLst>
              <a:gd name="adj" fmla="val 118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800" b="1" dirty="0">
                <a:solidFill>
                  <a:schemeClr val="tx1"/>
                </a:solidFill>
              </a:rPr>
              <a:t>Polymer blends</a:t>
            </a:r>
          </a:p>
          <a:p>
            <a:pPr marL="91440" indent="-91440">
              <a:buFont typeface="Arial" panose="020B0604020202020204" pitchFamily="34" charset="0"/>
              <a:buChar char="•"/>
            </a:pPr>
            <a:r>
              <a:rPr lang="en-US" sz="800" dirty="0" err="1">
                <a:solidFill>
                  <a:schemeClr val="tx1"/>
                </a:solidFill>
              </a:rPr>
              <a:t>GHG</a:t>
            </a:r>
            <a:r>
              <a:rPr lang="en-US" sz="800" dirty="0">
                <a:solidFill>
                  <a:schemeClr val="tx1"/>
                </a:solidFill>
              </a:rPr>
              <a:t> emissions</a:t>
            </a:r>
          </a:p>
          <a:p>
            <a:pPr marL="91440" indent="-91440">
              <a:buFont typeface="Arial" panose="020B0604020202020204" pitchFamily="34" charset="0"/>
              <a:buChar char="•"/>
            </a:pPr>
            <a:r>
              <a:rPr lang="en-US" sz="800" dirty="0">
                <a:solidFill>
                  <a:schemeClr val="tx1"/>
                </a:solidFill>
              </a:rPr>
              <a:t>Production pathway</a:t>
            </a:r>
          </a:p>
        </p:txBody>
      </p:sp>
      <p:sp>
        <p:nvSpPr>
          <p:cNvPr id="34" name="Rectangle: Rounded Corners 33">
            <a:extLst>
              <a:ext uri="{FF2B5EF4-FFF2-40B4-BE49-F238E27FC236}">
                <a16:creationId xmlns:a16="http://schemas.microsoft.com/office/drawing/2014/main" id="{6656857C-EF32-4AE6-ADEA-F61918D2D9FD}"/>
              </a:ext>
            </a:extLst>
          </p:cNvPr>
          <p:cNvSpPr/>
          <p:nvPr/>
        </p:nvSpPr>
        <p:spPr>
          <a:xfrm>
            <a:off x="5646469" y="3600238"/>
            <a:ext cx="1337991" cy="971762"/>
          </a:xfrm>
          <a:prstGeom prst="roundRect">
            <a:avLst>
              <a:gd name="adj" fmla="val 884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800" b="1" dirty="0">
                <a:solidFill>
                  <a:schemeClr val="tx1"/>
                </a:solidFill>
              </a:rPr>
              <a:t>Life cycle stages</a:t>
            </a:r>
          </a:p>
          <a:p>
            <a:pPr marL="91440" indent="-91440">
              <a:buFont typeface="Arial" panose="020B0604020202020204" pitchFamily="34" charset="0"/>
              <a:buChar char="•"/>
            </a:pPr>
            <a:r>
              <a:rPr lang="en-US" sz="800" dirty="0">
                <a:solidFill>
                  <a:schemeClr val="tx1"/>
                </a:solidFill>
              </a:rPr>
              <a:t>Energy &amp; material consumption</a:t>
            </a:r>
          </a:p>
          <a:p>
            <a:pPr marL="91440" indent="-91440">
              <a:buFont typeface="Arial" panose="020B0604020202020204" pitchFamily="34" charset="0"/>
              <a:buChar char="•"/>
            </a:pPr>
            <a:r>
              <a:rPr lang="en-US" sz="800" dirty="0">
                <a:solidFill>
                  <a:schemeClr val="tx1"/>
                </a:solidFill>
              </a:rPr>
              <a:t>Soil health</a:t>
            </a:r>
          </a:p>
          <a:p>
            <a:pPr marL="91440" indent="-91440">
              <a:buFont typeface="Arial" panose="020B0604020202020204" pitchFamily="34" charset="0"/>
              <a:buChar char="•"/>
            </a:pPr>
            <a:r>
              <a:rPr lang="en-US" sz="800" dirty="0">
                <a:solidFill>
                  <a:schemeClr val="tx1"/>
                </a:solidFill>
              </a:rPr>
              <a:t>Agroecosystem toxicity</a:t>
            </a:r>
          </a:p>
          <a:p>
            <a:pPr marL="91440" indent="-91440">
              <a:buFont typeface="Arial" panose="020B0604020202020204" pitchFamily="34" charset="0"/>
              <a:buChar char="•"/>
            </a:pPr>
            <a:r>
              <a:rPr lang="en-US" sz="800" dirty="0">
                <a:solidFill>
                  <a:schemeClr val="tx1"/>
                </a:solidFill>
              </a:rPr>
              <a:t>Overall environmental impact </a:t>
            </a:r>
          </a:p>
        </p:txBody>
      </p:sp>
      <p:sp>
        <p:nvSpPr>
          <p:cNvPr id="35" name="Rectangle: Rounded Corners 34">
            <a:extLst>
              <a:ext uri="{FF2B5EF4-FFF2-40B4-BE49-F238E27FC236}">
                <a16:creationId xmlns:a16="http://schemas.microsoft.com/office/drawing/2014/main" id="{992AEEB1-7C62-46A1-A53B-09601258059F}"/>
              </a:ext>
            </a:extLst>
          </p:cNvPr>
          <p:cNvSpPr/>
          <p:nvPr/>
        </p:nvSpPr>
        <p:spPr>
          <a:xfrm>
            <a:off x="5878960" y="2107832"/>
            <a:ext cx="1337764" cy="1204436"/>
          </a:xfrm>
          <a:prstGeom prst="roundRect">
            <a:avLst>
              <a:gd name="adj" fmla="val 781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800" b="1" dirty="0">
                <a:solidFill>
                  <a:schemeClr val="tx1"/>
                </a:solidFill>
              </a:rPr>
              <a:t>End-of-life</a:t>
            </a:r>
          </a:p>
          <a:p>
            <a:pPr marL="91440" indent="-91440">
              <a:buFont typeface="Arial" panose="020B0604020202020204" pitchFamily="34" charset="0"/>
              <a:buChar char="•"/>
            </a:pPr>
            <a:r>
              <a:rPr lang="en-US" sz="800" dirty="0">
                <a:solidFill>
                  <a:schemeClr val="tx1"/>
                </a:solidFill>
              </a:rPr>
              <a:t>Emissions: </a:t>
            </a:r>
            <a:r>
              <a:rPr lang="en-US" sz="800" dirty="0" err="1">
                <a:solidFill>
                  <a:schemeClr val="tx1"/>
                </a:solidFill>
              </a:rPr>
              <a:t>GHG</a:t>
            </a:r>
            <a:r>
              <a:rPr lang="en-US" sz="800" dirty="0">
                <a:solidFill>
                  <a:schemeClr val="tx1"/>
                </a:solidFill>
              </a:rPr>
              <a:t>, toxic gases, particulates, residues, wastewater</a:t>
            </a:r>
          </a:p>
          <a:p>
            <a:pPr marL="91440" indent="-91440">
              <a:buFont typeface="Arial" panose="020B0604020202020204" pitchFamily="34" charset="0"/>
              <a:buChar char="•"/>
            </a:pPr>
            <a:r>
              <a:rPr lang="en-US" sz="800" dirty="0">
                <a:solidFill>
                  <a:schemeClr val="tx1"/>
                </a:solidFill>
              </a:rPr>
              <a:t>Soil health</a:t>
            </a:r>
          </a:p>
          <a:p>
            <a:pPr marL="91440" indent="-91440">
              <a:buFont typeface="Arial" panose="020B0604020202020204" pitchFamily="34" charset="0"/>
              <a:buChar char="•"/>
            </a:pPr>
            <a:r>
              <a:rPr lang="en-US" sz="800" dirty="0">
                <a:solidFill>
                  <a:schemeClr val="tx1"/>
                </a:solidFill>
              </a:rPr>
              <a:t>Soil microorganisms</a:t>
            </a:r>
          </a:p>
          <a:p>
            <a:pPr marL="91440" indent="-91440">
              <a:buFont typeface="Arial" panose="020B0604020202020204" pitchFamily="34" charset="0"/>
              <a:buChar char="•"/>
            </a:pPr>
            <a:r>
              <a:rPr lang="en-US" sz="800" dirty="0">
                <a:solidFill>
                  <a:schemeClr val="tx1"/>
                </a:solidFill>
              </a:rPr>
              <a:t>Groundwater pollution</a:t>
            </a:r>
          </a:p>
          <a:p>
            <a:pPr marL="91440" indent="-91440">
              <a:buFont typeface="Arial" panose="020B0604020202020204" pitchFamily="34" charset="0"/>
              <a:buChar char="•"/>
            </a:pPr>
            <a:r>
              <a:rPr lang="en-US" sz="800" dirty="0">
                <a:solidFill>
                  <a:schemeClr val="tx1"/>
                </a:solidFill>
              </a:rPr>
              <a:t>Agroecosystem toxicity</a:t>
            </a:r>
          </a:p>
          <a:p>
            <a:pPr marL="91440" indent="-91440">
              <a:buFont typeface="Arial" panose="020B0604020202020204" pitchFamily="34" charset="0"/>
              <a:buChar char="•"/>
            </a:pPr>
            <a:r>
              <a:rPr lang="en-US" sz="800" dirty="0">
                <a:solidFill>
                  <a:schemeClr val="tx1"/>
                </a:solidFill>
              </a:rPr>
              <a:t>Energy use</a:t>
            </a:r>
          </a:p>
        </p:txBody>
      </p:sp>
    </p:spTree>
    <p:extLst>
      <p:ext uri="{BB962C8B-B14F-4D97-AF65-F5344CB8AC3E}">
        <p14:creationId xmlns:p14="http://schemas.microsoft.com/office/powerpoint/2010/main" val="382150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4E74-12E7-4CD7-9ABF-4DB3194D612D}"/>
              </a:ext>
            </a:extLst>
          </p:cNvPr>
          <p:cNvSpPr>
            <a:spLocks noGrp="1"/>
          </p:cNvSpPr>
          <p:nvPr>
            <p:ph type="title"/>
          </p:nvPr>
        </p:nvSpPr>
        <p:spPr/>
        <p:txBody>
          <a:bodyPr>
            <a:normAutofit/>
          </a:bodyPr>
          <a:lstStyle/>
          <a:p>
            <a:r>
              <a:rPr lang="en-US" sz="3400" b="1" i="0" u="none" strike="noStrike" dirty="0">
                <a:effectLst/>
                <a:latin typeface="Arial" panose="020B0604020202020204" pitchFamily="34" charset="0"/>
                <a:ea typeface="+mj-ea"/>
                <a:cs typeface="Arial" panose="020B0604020202020204" pitchFamily="34" charset="0"/>
              </a:rPr>
              <a:t>End of Life Strategies</a:t>
            </a:r>
            <a:endParaRPr lang="en-US" dirty="0"/>
          </a:p>
        </p:txBody>
      </p:sp>
      <p:sp>
        <p:nvSpPr>
          <p:cNvPr id="9" name="Text Placeholder 8">
            <a:extLst>
              <a:ext uri="{FF2B5EF4-FFF2-40B4-BE49-F238E27FC236}">
                <a16:creationId xmlns:a16="http://schemas.microsoft.com/office/drawing/2014/main" id="{CA426097-769C-48D5-B427-5376D20B8CD2}"/>
              </a:ext>
            </a:extLst>
          </p:cNvPr>
          <p:cNvSpPr>
            <a:spLocks noGrp="1"/>
          </p:cNvSpPr>
          <p:nvPr>
            <p:ph type="body" sz="half" idx="2"/>
          </p:nvPr>
        </p:nvSpPr>
        <p:spPr>
          <a:xfrm>
            <a:off x="381000" y="1371601"/>
            <a:ext cx="7050314" cy="4114800"/>
          </a:xfrm>
        </p:spPr>
        <p:txBody>
          <a:bodyPr>
            <a:noAutofit/>
          </a:bodyPr>
          <a:lstStyle/>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itigate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mulch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post-use environmental impact:</a:t>
            </a:r>
          </a:p>
          <a:p>
            <a:pPr marL="342900" indent="-342900">
              <a:spcBef>
                <a:spcPts val="0"/>
              </a:spcBef>
              <a:buFont typeface="Arial" panose="020B0604020202020204" pitchFamily="34" charset="0"/>
              <a:buChar char="•"/>
            </a:pPr>
            <a:r>
              <a:rPr lang="en-US" sz="2100" dirty="0">
                <a:solidFill>
                  <a:srgbClr val="000000"/>
                </a:solidFill>
                <a:latin typeface="Arial" panose="020B0604020202020204" pitchFamily="34" charset="0"/>
                <a:ea typeface="Calibri" panose="020F0502020204030204" pitchFamily="34" charset="0"/>
                <a:cs typeface="Arial" panose="020B0604020202020204" pitchFamily="34" charset="0"/>
              </a:rPr>
              <a:t>Reduce soil-biodegradation period of BDM</a:t>
            </a:r>
          </a:p>
          <a:p>
            <a:pPr marL="342900" indent="-342900">
              <a:spcBef>
                <a:spcPts val="0"/>
              </a:spcBef>
              <a:buFont typeface="Arial" panose="020B0604020202020204" pitchFamily="34" charset="0"/>
              <a:buChar char="•"/>
            </a:pPr>
            <a:r>
              <a:rPr lang="en-US" sz="2100"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US" sz="2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nergy and material recovery in PE mulch</a:t>
            </a:r>
          </a:p>
          <a:p>
            <a:pPr marL="342900" indent="-342900">
              <a:spcBef>
                <a:spcPts val="0"/>
              </a:spcBef>
              <a:buFont typeface="Arial" panose="020B0604020202020204" pitchFamily="34" charset="0"/>
              <a:buChar char="•"/>
            </a:pPr>
            <a:r>
              <a:rPr lang="en-US" sz="2100" dirty="0">
                <a:solidFill>
                  <a:srgbClr val="000000"/>
                </a:solidFill>
                <a:latin typeface="Arial" panose="020B0604020202020204" pitchFamily="34" charset="0"/>
                <a:ea typeface="Calibri" panose="020F0502020204030204" pitchFamily="34" charset="0"/>
                <a:cs typeface="Arial" panose="020B0604020202020204" pitchFamily="34" charset="0"/>
              </a:rPr>
              <a:t>R</a:t>
            </a:r>
            <a:r>
              <a:rPr lang="en-US" sz="2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ecycling, the preferable option for PE mulch</a:t>
            </a:r>
          </a:p>
          <a:p>
            <a:pPr marL="800100" lvl="1" indent="-342900">
              <a:buFont typeface="Arial" panose="020B0604020202020204" pitchFamily="34" charset="0"/>
              <a:buChar char="•"/>
            </a:pPr>
            <a:r>
              <a:rPr lang="en-US" sz="2100" dirty="0">
                <a:solidFill>
                  <a:srgbClr val="000000"/>
                </a:solidFill>
                <a:latin typeface="Arial" panose="020B0604020202020204" pitchFamily="34" charset="0"/>
                <a:ea typeface="Calibri" panose="020F0502020204030204" pitchFamily="34" charset="0"/>
                <a:cs typeface="Arial" panose="020B0604020202020204" pitchFamily="34" charset="0"/>
              </a:rPr>
              <a:t>Mechanical</a:t>
            </a:r>
          </a:p>
          <a:p>
            <a:pPr marL="800100" lvl="1" indent="-342900">
              <a:buFont typeface="Arial" panose="020B0604020202020204" pitchFamily="34" charset="0"/>
              <a:buChar char="•"/>
            </a:pPr>
            <a:r>
              <a:rPr lang="en-US" sz="2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p>
          <a:p>
            <a:pPr marL="342900" indent="-342900">
              <a:buFont typeface="Arial" panose="020B0604020202020204" pitchFamily="34" charset="0"/>
              <a:buChar char="•"/>
            </a:pPr>
            <a:r>
              <a:rPr lang="en-US" sz="2100" dirty="0">
                <a:solidFill>
                  <a:srgbClr val="000000"/>
                </a:solidFill>
                <a:latin typeface="Arial" panose="020B0604020202020204" pitchFamily="34" charset="0"/>
                <a:ea typeface="Calibri" panose="020F0502020204030204" pitchFamily="34" charset="0"/>
                <a:cs typeface="Arial" panose="020B0604020202020204" pitchFamily="34" charset="0"/>
              </a:rPr>
              <a:t>Address t</a:t>
            </a:r>
            <a:r>
              <a:rPr lang="en-US" sz="2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oxicity concerns</a:t>
            </a:r>
          </a:p>
          <a:p>
            <a:pPr marL="8001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Mulch residue reduction</a:t>
            </a:r>
          </a:p>
          <a:p>
            <a:pPr marL="8001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Optimized use of pesticides</a:t>
            </a:r>
          </a:p>
          <a:p>
            <a:pPr marL="800100" lvl="1" indent="-342900">
              <a:buFont typeface="Arial" panose="020B0604020202020204" pitchFamily="34" charset="0"/>
              <a:buChar char="•"/>
            </a:pPr>
            <a:r>
              <a:rPr lang="en-US" sz="2100" dirty="0">
                <a:solidFill>
                  <a:srgbClr val="000000"/>
                </a:solidFill>
                <a:latin typeface="Arial" panose="020B0604020202020204" pitchFamily="34" charset="0"/>
                <a:cs typeface="Arial" panose="020B0604020202020204" pitchFamily="34" charset="0"/>
              </a:rPr>
              <a:t>Wastewater emissions reduction</a:t>
            </a:r>
          </a:p>
        </p:txBody>
      </p:sp>
      <p:pic>
        <p:nvPicPr>
          <p:cNvPr id="11" name="Picture Placeholder 10" descr="A large loader driving atop a large pile of discarded plastic mulch.">
            <a:extLst>
              <a:ext uri="{FF2B5EF4-FFF2-40B4-BE49-F238E27FC236}">
                <a16:creationId xmlns:a16="http://schemas.microsoft.com/office/drawing/2014/main" id="{5DF773E4-D9C2-4EE4-AA2E-7C9ED1578B1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275" b="10275"/>
          <a:stretch/>
        </p:blipFill>
        <p:spPr>
          <a:xfrm>
            <a:off x="7696200" y="1371601"/>
            <a:ext cx="4114800" cy="4114800"/>
          </a:xfrm>
          <a:prstGeom prst="rect">
            <a:avLst/>
          </a:prstGeom>
        </p:spPr>
      </p:pic>
      <p:sp>
        <p:nvSpPr>
          <p:cNvPr id="6" name="TextBox 5">
            <a:extLst>
              <a:ext uri="{FF2B5EF4-FFF2-40B4-BE49-F238E27FC236}">
                <a16:creationId xmlns:a16="http://schemas.microsoft.com/office/drawing/2014/main" id="{C5C9962B-FF70-848D-FC90-B8B692618307}"/>
              </a:ext>
            </a:extLst>
          </p:cNvPr>
          <p:cNvSpPr txBox="1"/>
          <p:nvPr/>
        </p:nvSpPr>
        <p:spPr>
          <a:xfrm>
            <a:off x="8228107" y="5500190"/>
            <a:ext cx="2990500"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PE mulch in California end-of-life</a:t>
            </a:r>
          </a:p>
        </p:txBody>
      </p:sp>
    </p:spTree>
    <p:extLst>
      <p:ext uri="{BB962C8B-B14F-4D97-AF65-F5344CB8AC3E}">
        <p14:creationId xmlns:p14="http://schemas.microsoft.com/office/powerpoint/2010/main" val="117683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E577FC-8A6F-40AE-8A41-8BA1C3D637CD}"/>
              </a:ext>
            </a:extLst>
          </p:cNvPr>
          <p:cNvSpPr>
            <a:spLocks noGrp="1"/>
          </p:cNvSpPr>
          <p:nvPr>
            <p:ph type="title"/>
          </p:nvPr>
        </p:nvSpPr>
        <p:spPr>
          <a:xfrm>
            <a:off x="777239" y="365126"/>
            <a:ext cx="11282641" cy="541972"/>
          </a:xfrm>
        </p:spPr>
        <p:txBody>
          <a:bodyPr>
            <a:normAutofit fontScale="90000"/>
          </a:bodyPr>
          <a:lstStyle/>
          <a:p>
            <a:r>
              <a:rPr lang="en-US" dirty="0"/>
              <a:t>Resources</a:t>
            </a:r>
          </a:p>
        </p:txBody>
      </p:sp>
      <p:sp>
        <p:nvSpPr>
          <p:cNvPr id="7" name="Content Placeholder 6">
            <a:extLst>
              <a:ext uri="{FF2B5EF4-FFF2-40B4-BE49-F238E27FC236}">
                <a16:creationId xmlns:a16="http://schemas.microsoft.com/office/drawing/2014/main" id="{5A0AD8DD-C3E6-45CD-BC3F-4872E16E14EF}"/>
              </a:ext>
            </a:extLst>
          </p:cNvPr>
          <p:cNvSpPr>
            <a:spLocks noGrp="1"/>
          </p:cNvSpPr>
          <p:nvPr>
            <p:ph idx="1"/>
          </p:nvPr>
        </p:nvSpPr>
        <p:spPr>
          <a:xfrm>
            <a:off x="777874" y="1371600"/>
            <a:ext cx="11282363" cy="4678136"/>
          </a:xfrm>
        </p:spPr>
        <p:txBody>
          <a:bodyPr>
            <a:noAutofit/>
          </a:bodyPr>
          <a:lstStyle/>
          <a:p>
            <a:r>
              <a:rPr lang="en-US" sz="1600" dirty="0"/>
              <a:t>ISO. </a:t>
            </a:r>
            <a:r>
              <a:rPr lang="en-US" sz="1600" dirty="0">
                <a:hlinkClick r:id="rId3"/>
              </a:rPr>
              <a:t>ISO 14044:2006 Environmental Management — Life Cycle Assessment — Requirements and Guidelines 2006.</a:t>
            </a:r>
            <a:r>
              <a:rPr lang="en-US" sz="1600" dirty="0"/>
              <a:t> https://www.iso.org/standard/38498.html</a:t>
            </a:r>
          </a:p>
          <a:p>
            <a:r>
              <a:rPr lang="en-US" sz="1600" dirty="0">
                <a:hlinkClick r:id="rId4"/>
              </a:rPr>
              <a:t>Life Cycle Assessment of Bio‐Based Plastics: Concepts, Findings, and Pitfalls. </a:t>
            </a:r>
            <a:r>
              <a:rPr lang="en-US" sz="1600" dirty="0"/>
              <a:t>https://onlinelibrary.wiley.com/doi/10.1002/9783527827589.ch13</a:t>
            </a:r>
          </a:p>
          <a:p>
            <a:r>
              <a:rPr lang="en-US" sz="1600" dirty="0">
                <a:hlinkClick r:id="rId5"/>
              </a:rPr>
              <a:t>Life Cycle and Environmental Cycle Assessment of Biodegradable Plastics for Agriculture. </a:t>
            </a:r>
            <a:r>
              <a:rPr lang="en-US" sz="1600" dirty="0"/>
              <a:t>http://link.springer.com/10.1007/978-3-662-54130-2_7</a:t>
            </a:r>
          </a:p>
          <a:p>
            <a:r>
              <a:rPr lang="en-US" sz="1600" dirty="0">
                <a:hlinkClick r:id="rId6"/>
              </a:rPr>
              <a:t>Recycling, Disposal, or Biodegradable-Alternative of Polyethylene Plastic Film for Agricultural Mulching? A Life Cycle Analysis of Their Environmental Impacts</a:t>
            </a:r>
            <a:r>
              <a:rPr lang="en-US" sz="1600" dirty="0"/>
              <a:t>. https://linkinghub.elsevier.com/retrieve/pii/S0959652622045231</a:t>
            </a:r>
          </a:p>
          <a:p>
            <a:r>
              <a:rPr lang="en-US" sz="1600" dirty="0">
                <a:hlinkClick r:id="rId7"/>
              </a:rPr>
              <a:t>A Critical Review of Biodegradable Plastic Mulch Films in Agriculture: Definitions, Scientific Background, and Potential Impacts.</a:t>
            </a:r>
            <a:r>
              <a:rPr lang="en-US" sz="1600" dirty="0"/>
              <a:t> https://www.sciencedirect.com/science/article/pii/S0165993623004788</a:t>
            </a:r>
          </a:p>
          <a:p>
            <a:r>
              <a:rPr lang="en-US" sz="1600" dirty="0">
                <a:hlinkClick r:id="rId8"/>
              </a:rPr>
              <a:t>Barriers and Bridges to the Adoption of Biodegradable Plastic Mulches for US Specialty Crop Production.</a:t>
            </a:r>
            <a:r>
              <a:rPr lang="en-US" sz="1600" dirty="0"/>
              <a:t> </a:t>
            </a:r>
            <a:br>
              <a:rPr lang="en-US" sz="1600" dirty="0"/>
            </a:br>
            <a:r>
              <a:rPr lang="en-US" sz="1600" dirty="0"/>
              <a:t>https://www.cambridge.org/core/journals/renewable-agriculture-and-food-systems/article/barriers-and-bridges-to-the-adoption-of-biodegradable-plastic-mulches-for-us-specialty-crop-production/EE78FE877DFD201AADF92734231BED69.</a:t>
            </a:r>
          </a:p>
          <a:p>
            <a:r>
              <a:rPr lang="en-US" sz="1600" dirty="0">
                <a:hlinkClick r:id="rId9"/>
              </a:rPr>
              <a:t>Risk and Uncertainty of Plastic Mulch Adoption in Raspberry Production</a:t>
            </a:r>
            <a:r>
              <a:rPr lang="en-US" sz="1600" dirty="0"/>
              <a:t>. https://www.cambridge.org/core/journals/renewable-agriculture-and-food-systems/article/risk-and-uncertainty-of-plastic-mulch-adoption-in-raspberry-production-systems/2C3B6AA1E4842AE9A903AAFDC902D65C.</a:t>
            </a:r>
          </a:p>
        </p:txBody>
      </p:sp>
    </p:spTree>
    <p:extLst>
      <p:ext uri="{BB962C8B-B14F-4D97-AF65-F5344CB8AC3E}">
        <p14:creationId xmlns:p14="http://schemas.microsoft.com/office/powerpoint/2010/main" val="229388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9" name="Title 8">
            <a:extLst>
              <a:ext uri="{FF2B5EF4-FFF2-40B4-BE49-F238E27FC236}">
                <a16:creationId xmlns:a16="http://schemas.microsoft.com/office/drawing/2014/main" id="{371A5281-4466-42A8-B391-91E7F689F70B}"/>
              </a:ext>
            </a:extLst>
          </p:cNvPr>
          <p:cNvSpPr>
            <a:spLocks noGrp="1"/>
          </p:cNvSpPr>
          <p:nvPr>
            <p:ph type="title"/>
          </p:nvPr>
        </p:nvSpPr>
        <p:spPr/>
        <p:txBody>
          <a:bodyPr>
            <a:normAutofit/>
          </a:bodyPr>
          <a:lstStyle/>
          <a:p>
            <a:pPr marL="0" marR="0" lvl="0" indent="0" rtl="0">
              <a:lnSpc>
                <a:spcPct val="90000"/>
              </a:lnSpc>
              <a:spcBef>
                <a:spcPts val="0"/>
              </a:spcBef>
              <a:spcAft>
                <a:spcPts val="0"/>
              </a:spcAft>
            </a:pPr>
            <a:r>
              <a:rPr lang="en-US" sz="3400" b="1" i="0" u="none" strike="noStrike" dirty="0">
                <a:solidFill>
                  <a:schemeClr val="dk1"/>
                </a:solidFill>
                <a:latin typeface="Arial"/>
                <a:ea typeface="Arial"/>
                <a:cs typeface="Arial"/>
                <a:sym typeface="Arial"/>
              </a:rPr>
              <a:t>Acknowledgements + Website </a:t>
            </a:r>
            <a:endParaRPr lang="en-US" sz="3400" dirty="0">
              <a:solidFill>
                <a:schemeClr val="dk1"/>
              </a:solidFill>
              <a:latin typeface="Arial"/>
              <a:ea typeface="Arial"/>
              <a:cs typeface="Arial"/>
              <a:sym typeface="Arial"/>
            </a:endParaRPr>
          </a:p>
        </p:txBody>
      </p:sp>
      <p:pic>
        <p:nvPicPr>
          <p:cNvPr id="28" name="Google Shape;278;p9" descr="Logo, U.S. Department of Agriculture">
            <a:extLst>
              <a:ext uri="{FF2B5EF4-FFF2-40B4-BE49-F238E27FC236}">
                <a16:creationId xmlns:a16="http://schemas.microsoft.com/office/drawing/2014/main" id="{9EC6FFEC-46CD-4243-B50D-644F1EB49635}"/>
              </a:ext>
            </a:extLst>
          </p:cNvPr>
          <p:cNvPicPr preferRelativeResize="0"/>
          <p:nvPr/>
        </p:nvPicPr>
        <p:blipFill rotWithShape="1">
          <a:blip r:embed="rId3">
            <a:alphaModFix/>
          </a:blip>
          <a:srcRect t="-199" b="-199"/>
          <a:stretch/>
        </p:blipFill>
        <p:spPr>
          <a:xfrm>
            <a:off x="1643381" y="1371600"/>
            <a:ext cx="2262501" cy="1552640"/>
          </a:xfrm>
          <a:prstGeom prst="rect">
            <a:avLst/>
          </a:prstGeom>
          <a:noFill/>
          <a:ln>
            <a:noFill/>
          </a:ln>
        </p:spPr>
      </p:pic>
      <p:sp>
        <p:nvSpPr>
          <p:cNvPr id="7" name="Text Placeholder 6">
            <a:extLst>
              <a:ext uri="{FF2B5EF4-FFF2-40B4-BE49-F238E27FC236}">
                <a16:creationId xmlns:a16="http://schemas.microsoft.com/office/drawing/2014/main" id="{B8322634-9FB3-4989-AC39-C5B027937AD2}"/>
              </a:ext>
            </a:extLst>
          </p:cNvPr>
          <p:cNvSpPr>
            <a:spLocks noGrp="1"/>
          </p:cNvSpPr>
          <p:nvPr>
            <p:ph type="body" sz="half" idx="2"/>
          </p:nvPr>
        </p:nvSpPr>
        <p:spPr>
          <a:xfrm>
            <a:off x="777875" y="3092450"/>
            <a:ext cx="3994150" cy="2393438"/>
          </a:xfrm>
        </p:spPr>
        <p:txBody>
          <a:bodyPr>
            <a:normAutofit/>
          </a:bodyPr>
          <a:lstStyle/>
          <a:p>
            <a:r>
              <a:rPr lang="en-US" sz="1400" dirty="0">
                <a:sym typeface="Arial"/>
              </a:rPr>
              <a:t>This work is supported by Specialty Crops Research Initiative Award 2022-51181-38325 from the USDA National Institute of Food and Agriculture. Any opinions, findings, conclusions, or recommendations expressed in this publication are those of the author(s) and do not necessarily reflect the view of the U.S. Department of Agriculture.</a:t>
            </a:r>
            <a:endParaRPr lang="en-US" sz="1400" dirty="0"/>
          </a:p>
        </p:txBody>
      </p:sp>
      <p:pic>
        <p:nvPicPr>
          <p:cNvPr id="32" name="Google Shape;281;p9" descr="Screenshot of Plastic Mulches website.">
            <a:extLst>
              <a:ext uri="{FF2B5EF4-FFF2-40B4-BE49-F238E27FC236}">
                <a16:creationId xmlns:a16="http://schemas.microsoft.com/office/drawing/2014/main" id="{A8614F6D-E99B-4701-A96B-61E0CB57A675}"/>
              </a:ext>
            </a:extLst>
          </p:cNvPr>
          <p:cNvPicPr preferRelativeResize="0">
            <a:picLocks noGrp="1"/>
          </p:cNvPicPr>
          <p:nvPr>
            <p:ph idx="1"/>
          </p:nvPr>
        </p:nvPicPr>
        <p:blipFill>
          <a:blip r:embed="rId4">
            <a:extLst>
              <a:ext uri="{28A0092B-C50C-407E-A947-70E740481C1C}">
                <a14:useLocalDpi xmlns:a14="http://schemas.microsoft.com/office/drawing/2010/main" val="0"/>
              </a:ext>
            </a:extLst>
          </a:blip>
          <a:srcRect l="4011" r="4011"/>
          <a:stretch/>
        </p:blipFill>
        <p:spPr>
          <a:xfrm>
            <a:off x="5183188" y="1371600"/>
            <a:ext cx="6172200" cy="3657088"/>
          </a:xfrm>
          <a:prstGeom prst="rect">
            <a:avLst/>
          </a:prstGeom>
          <a:noFill/>
          <a:ln w="9525" cap="flat" cmpd="sng">
            <a:solidFill>
              <a:schemeClr val="dk1"/>
            </a:solidFill>
            <a:prstDash val="solid"/>
            <a:round/>
            <a:headEnd type="none" w="sm" len="sm"/>
            <a:tailEnd type="none" w="sm" len="sm"/>
          </a:ln>
        </p:spPr>
      </p:pic>
      <p:sp>
        <p:nvSpPr>
          <p:cNvPr id="279" name="Google Shape;279;p9"/>
          <p:cNvSpPr txBox="1"/>
          <p:nvPr/>
        </p:nvSpPr>
        <p:spPr>
          <a:xfrm>
            <a:off x="5217478" y="5116556"/>
            <a:ext cx="610362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dirty="0">
                <a:solidFill>
                  <a:srgbClr val="FF0000"/>
                </a:solidFill>
                <a:latin typeface="Times New Roman"/>
                <a:ea typeface="Times New Roman"/>
                <a:cs typeface="Times New Roman"/>
                <a:sym typeface="Times New Roman"/>
                <a:hlinkClick r:id="rId5"/>
              </a:rPr>
              <a:t> </a:t>
            </a:r>
            <a:r>
              <a:rPr lang="en-US" sz="1800" b="1" i="0" dirty="0">
                <a:solidFill>
                  <a:srgbClr val="333333"/>
                </a:solidFill>
                <a:latin typeface="Helvetica Neue"/>
                <a:ea typeface="Helvetica Neue"/>
                <a:cs typeface="Helvetica Neue"/>
                <a:sym typeface="Helvetica Neue"/>
                <a:hlinkClick r:id="rId5"/>
              </a:rPr>
              <a:t>https://smallfruits.wsu.edu/plastic-mulches/</a:t>
            </a:r>
            <a:endParaRPr sz="1800" dirty="0">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2A1CC-68E6-40D9-94E3-3DC054716BAD}"/>
              </a:ext>
            </a:extLst>
          </p:cNvPr>
          <p:cNvSpPr>
            <a:spLocks noGrp="1"/>
          </p:cNvSpPr>
          <p:nvPr>
            <p:ph type="title"/>
          </p:nvPr>
        </p:nvSpPr>
        <p:spPr/>
        <p:txBody>
          <a:bodyPr>
            <a:normAutofit fontScale="90000"/>
          </a:bodyPr>
          <a:lstStyle/>
          <a:p>
            <a:r>
              <a:rPr lang="en-US" sz="3400" b="1" i="0" u="none" strike="noStrike" dirty="0">
                <a:effectLst/>
                <a:latin typeface="Arial" panose="020B0604020202020204" pitchFamily="34" charset="0"/>
                <a:ea typeface="+mj-ea"/>
                <a:cs typeface="Arial" panose="020B0604020202020204" pitchFamily="34" charset="0"/>
              </a:rPr>
              <a:t>Questions?</a:t>
            </a:r>
            <a:endParaRPr lang="en-US" dirty="0"/>
          </a:p>
        </p:txBody>
      </p:sp>
      <p:pic>
        <p:nvPicPr>
          <p:cNvPr id="2" name="Picture 1" descr="Field of strawberries growing in plastic mulch.">
            <a:extLst>
              <a:ext uri="{FF2B5EF4-FFF2-40B4-BE49-F238E27FC236}">
                <a16:creationId xmlns:a16="http://schemas.microsoft.com/office/drawing/2014/main" id="{9F456F24-7606-42F8-8571-EAE8558FADF2}"/>
              </a:ext>
            </a:extLst>
          </p:cNvPr>
          <p:cNvPicPr>
            <a:picLocks noChangeAspect="1"/>
          </p:cNvPicPr>
          <p:nvPr/>
        </p:nvPicPr>
        <p:blipFill rotWithShape="1">
          <a:blip r:embed="rId3">
            <a:extLst>
              <a:ext uri="{28A0092B-C50C-407E-A947-70E740481C1C}">
                <a14:useLocalDpi xmlns:a14="http://schemas.microsoft.com/office/drawing/2010/main" val="0"/>
              </a:ext>
            </a:extLst>
          </a:blip>
          <a:srcRect t="32031" b="13697"/>
          <a:stretch/>
        </p:blipFill>
        <p:spPr>
          <a:xfrm>
            <a:off x="0" y="907098"/>
            <a:ext cx="12192000" cy="4962694"/>
          </a:xfrm>
          <a:prstGeom prst="rect">
            <a:avLst/>
          </a:prstGeom>
        </p:spPr>
      </p:pic>
      <p:sp>
        <p:nvSpPr>
          <p:cNvPr id="18" name="TextBox 17">
            <a:extLst>
              <a:ext uri="{FF2B5EF4-FFF2-40B4-BE49-F238E27FC236}">
                <a16:creationId xmlns:a16="http://schemas.microsoft.com/office/drawing/2014/main" id="{1CA92C1F-071C-B6EA-B621-054A970ABFE1}"/>
              </a:ext>
            </a:extLst>
          </p:cNvPr>
          <p:cNvSpPr txBox="1"/>
          <p:nvPr/>
        </p:nvSpPr>
        <p:spPr>
          <a:xfrm>
            <a:off x="3321559" y="2153316"/>
            <a:ext cx="5548883" cy="2470258"/>
          </a:xfrm>
          <a:prstGeom prst="rect">
            <a:avLst/>
          </a:prstGeom>
          <a:solidFill>
            <a:schemeClr val="accent3">
              <a:lumMod val="20000"/>
              <a:lumOff val="80000"/>
              <a:alpha val="74902"/>
            </a:schemeClr>
          </a:solidFill>
        </p:spPr>
        <p:txBody>
          <a:bodyPr wrap="square" tIns="91440" bIns="91440" rtlCol="0" anchor="ctr">
            <a:noAutofit/>
          </a:bodyPr>
          <a:lstStyle/>
          <a:p>
            <a:pPr algn="ctr"/>
            <a:r>
              <a:rPr lang="en-US" sz="2400" b="1" dirty="0">
                <a:latin typeface="Arial" panose="020B0604020202020204" pitchFamily="34" charset="0"/>
                <a:cs typeface="Arial" panose="020B0604020202020204" pitchFamily="34" charset="0"/>
              </a:rPr>
              <a:t>Dr. Ting Chi</a:t>
            </a:r>
          </a:p>
          <a:p>
            <a:pPr algn="ct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hlinkClick r:id="rId4"/>
              </a:rPr>
              <a:t>tchi@wsu.edu</a:t>
            </a:r>
            <a:endParaRPr lang="en-US" sz="2400" dirty="0">
              <a:solidFill>
                <a:srgbClr val="0070C0"/>
              </a:solidFill>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509-335-8536 </a:t>
            </a:r>
          </a:p>
        </p:txBody>
      </p:sp>
    </p:spTree>
    <p:extLst>
      <p:ext uri="{BB962C8B-B14F-4D97-AF65-F5344CB8AC3E}">
        <p14:creationId xmlns:p14="http://schemas.microsoft.com/office/powerpoint/2010/main" val="856947584"/>
      </p:ext>
    </p:extLst>
  </p:cSld>
  <p:clrMapOvr>
    <a:masterClrMapping/>
  </p:clrMapOvr>
</p:sld>
</file>

<file path=ppt/theme/theme1.xml><?xml version="1.0" encoding="utf-8"?>
<a:theme xmlns:a="http://schemas.openxmlformats.org/drawingml/2006/main" name="ConfettiVTI">
  <a:themeElements>
    <a:clrScheme name="Custom 1">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09637F"/>
      </a:hlink>
      <a:folHlink>
        <a:srgbClr val="EA3A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4493</TotalTime>
  <Words>1831</Words>
  <Application>Microsoft Office PowerPoint</Application>
  <PresentationFormat>Widescreen</PresentationFormat>
  <Paragraphs>114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Courier New</vt:lpstr>
      <vt:lpstr>Helvetica Neue</vt:lpstr>
      <vt:lpstr>Times New Roman</vt:lpstr>
      <vt:lpstr>ConfettiVTI</vt:lpstr>
      <vt:lpstr>Life Cycle Assessment for  Soil-Biodegradable Plastic Mulch</vt:lpstr>
      <vt:lpstr>Life Cycle Assessment</vt:lpstr>
      <vt:lpstr>LCA for Soil-Biodegradable Plastic Mulch</vt:lpstr>
      <vt:lpstr>Environmental Impacts of Mulch Manufacturing</vt:lpstr>
      <vt:lpstr>Environmental Impact of BDM Use</vt:lpstr>
      <vt:lpstr>End of Life Strategies</vt:lpstr>
      <vt:lpstr>Resources</vt:lpstr>
      <vt:lpstr>Acknowledgements + Website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Mack, Andrew</cp:lastModifiedBy>
  <cp:revision>105</cp:revision>
  <dcterms:created xsi:type="dcterms:W3CDTF">2023-01-10T13:04:15Z</dcterms:created>
  <dcterms:modified xsi:type="dcterms:W3CDTF">2024-06-04T17:31:23Z</dcterms:modified>
</cp:coreProperties>
</file>