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handoutMasterIdLst>
    <p:handoutMasterId r:id="rId17"/>
  </p:handoutMasterIdLst>
  <p:sldIdLst>
    <p:sldId id="257" r:id="rId2"/>
    <p:sldId id="258" r:id="rId3"/>
    <p:sldId id="270" r:id="rId4"/>
    <p:sldId id="271" r:id="rId5"/>
    <p:sldId id="272" r:id="rId6"/>
    <p:sldId id="273" r:id="rId7"/>
    <p:sldId id="274" r:id="rId8"/>
    <p:sldId id="275" r:id="rId9"/>
    <p:sldId id="276" r:id="rId10"/>
    <p:sldId id="277" r:id="rId11"/>
    <p:sldId id="278" r:id="rId12"/>
    <p:sldId id="279" r:id="rId13"/>
    <p:sldId id="280" r:id="rId14"/>
    <p:sldId id="263" r:id="rId15"/>
  </p:sldIdLst>
  <p:sldSz cx="12192000" cy="6858000"/>
  <p:notesSz cx="7023100" cy="93091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etter, Lisa Wasko" initials="DLW" lastIdx="5" clrIdx="0">
    <p:extLst>
      <p:ext uri="{19B8F6BF-5375-455C-9EA6-DF929625EA0E}">
        <p15:presenceInfo xmlns:p15="http://schemas.microsoft.com/office/powerpoint/2012/main" userId="S::lisa.devetter@wsu.edu::72a468bb-cd38-49d1-815a-0ac3bfb3cf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5E0B2"/>
    <a:srgbClr val="A8D08C"/>
    <a:srgbClr val="95C6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3" autoAdjust="0"/>
    <p:restoredTop sz="76598" autoAdjust="0"/>
  </p:normalViewPr>
  <p:slideViewPr>
    <p:cSldViewPr snapToGrid="0">
      <p:cViewPr varScale="1">
        <p:scale>
          <a:sx n="96" d="100"/>
          <a:sy n="96" d="100"/>
        </p:scale>
        <p:origin x="3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238" cy="466725"/>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78276" y="1"/>
            <a:ext cx="3043238" cy="466725"/>
          </a:xfrm>
          <a:prstGeom prst="rect">
            <a:avLst/>
          </a:prstGeom>
        </p:spPr>
        <p:txBody>
          <a:bodyPr vert="horz" lIns="91431" tIns="45715" rIns="91431" bIns="45715" rtlCol="0"/>
          <a:lstStyle>
            <a:lvl1pPr algn="r">
              <a:defRPr sz="1200"/>
            </a:lvl1pPr>
          </a:lstStyle>
          <a:p>
            <a:fld id="{E1754B5A-C630-44A3-86CB-AE5BA92B321D}" type="datetimeFigureOut">
              <a:rPr lang="en-US" smtClean="0"/>
              <a:t>6/3/2025</a:t>
            </a:fld>
            <a:endParaRPr lang="en-US"/>
          </a:p>
        </p:txBody>
      </p:sp>
      <p:sp>
        <p:nvSpPr>
          <p:cNvPr id="4" name="Footer Placeholder 3"/>
          <p:cNvSpPr>
            <a:spLocks noGrp="1"/>
          </p:cNvSpPr>
          <p:nvPr>
            <p:ph type="ftr" sz="quarter" idx="2"/>
          </p:nvPr>
        </p:nvSpPr>
        <p:spPr>
          <a:xfrm>
            <a:off x="1" y="8842375"/>
            <a:ext cx="3043238" cy="466725"/>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8276" y="8842375"/>
            <a:ext cx="3043238" cy="466725"/>
          </a:xfrm>
          <a:prstGeom prst="rect">
            <a:avLst/>
          </a:prstGeom>
        </p:spPr>
        <p:txBody>
          <a:bodyPr vert="horz" lIns="91431" tIns="45715" rIns="91431" bIns="45715" rtlCol="0" anchor="b"/>
          <a:lstStyle>
            <a:lvl1pPr algn="r">
              <a:defRPr sz="1200"/>
            </a:lvl1pPr>
          </a:lstStyle>
          <a:p>
            <a:fld id="{89C6DE96-C17D-4065-BA22-15FBED400A12}" type="slidenum">
              <a:rPr lang="en-US" smtClean="0"/>
              <a:t>‹#›</a:t>
            </a:fld>
            <a:endParaRPr lang="en-US"/>
          </a:p>
        </p:txBody>
      </p:sp>
    </p:spTree>
    <p:extLst>
      <p:ext uri="{BB962C8B-B14F-4D97-AF65-F5344CB8AC3E}">
        <p14:creationId xmlns:p14="http://schemas.microsoft.com/office/powerpoint/2010/main" val="954976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15" tIns="46657" rIns="93315" bIns="46657" rtlCol="0"/>
          <a:lstStyle>
            <a:lvl1pPr algn="r">
              <a:defRPr sz="1200"/>
            </a:lvl1pPr>
          </a:lstStyle>
          <a:p>
            <a:fld id="{68F434F8-4741-D045-94F8-A6D90911E41B}" type="datetimeFigureOut">
              <a:rPr lang="en-US" smtClean="0"/>
              <a:t>6/3/2025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7" rIns="93315" bIns="46657" rtlCol="0" anchor="b"/>
          <a:lstStyle>
            <a:lvl1pPr algn="r">
              <a:defRPr sz="1200"/>
            </a:lvl1pPr>
          </a:lstStyle>
          <a:p>
            <a:fld id="{001F3C80-264B-2C49-A40C-8EBD705FC967}" type="slidenum">
              <a:rPr lang="en-US" smtClean="0"/>
              <a:t>‹#›</a:t>
            </a:fld>
            <a:endParaRPr lang="en-US"/>
          </a:p>
        </p:txBody>
      </p:sp>
    </p:spTree>
    <p:extLst>
      <p:ext uri="{BB962C8B-B14F-4D97-AF65-F5344CB8AC3E}">
        <p14:creationId xmlns:p14="http://schemas.microsoft.com/office/powerpoint/2010/main" val="97358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provides information on the surface deterioration and degradation of BDMs in the field, the impact of environmental conditions, and disposal options.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a:t>
            </a:fld>
            <a:endParaRPr lang="en-US"/>
          </a:p>
        </p:txBody>
      </p:sp>
    </p:spTree>
    <p:extLst>
      <p:ext uri="{BB962C8B-B14F-4D97-AF65-F5344CB8AC3E}">
        <p14:creationId xmlns:p14="http://schemas.microsoft.com/office/powerpoint/2010/main" val="4109722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graph shows the percent mulch recovery in Mount Vernon, WA using the soil quartering method after incorporation in the field. Mulch was applied once a year for 4 years (2015 - 2018). Plots were rototilled in spring after collecting samples and in fall before collecting samples. Paper BDM (</a:t>
            </a:r>
            <a:r>
              <a:rPr lang="en-US" sz="1200" kern="1200" dirty="0" err="1">
                <a:solidFill>
                  <a:schemeClr val="tx1"/>
                </a:solidFill>
                <a:effectLst/>
                <a:latin typeface="+mn-lt"/>
                <a:ea typeface="+mn-ea"/>
                <a:cs typeface="+mn-cs"/>
              </a:rPr>
              <a:t>WeedGuardPlus</a:t>
            </a:r>
            <a:r>
              <a:rPr lang="en-US" sz="1200" kern="1200" dirty="0">
                <a:solidFill>
                  <a:schemeClr val="tx1"/>
                </a:solidFill>
                <a:effectLst/>
                <a:latin typeface="+mn-lt"/>
                <a:ea typeface="+mn-ea"/>
                <a:cs typeface="+mn-cs"/>
              </a:rPr>
              <a:t>) shows complete biodegradation each year while other plastic BDMs have different rates of biodegradation. One year after the last soil-incorporation of BDM, recovery ranges from 10% to 30%, indicating that all of these BDMs are degrading at this field site.</a:t>
            </a:r>
          </a:p>
        </p:txBody>
      </p:sp>
      <p:sp>
        <p:nvSpPr>
          <p:cNvPr id="4" name="Slide Number Placeholder 3"/>
          <p:cNvSpPr>
            <a:spLocks noGrp="1"/>
          </p:cNvSpPr>
          <p:nvPr>
            <p:ph type="sldNum" sz="quarter" idx="5"/>
          </p:nvPr>
        </p:nvSpPr>
        <p:spPr/>
        <p:txBody>
          <a:bodyPr/>
          <a:lstStyle/>
          <a:p>
            <a:fld id="{001F3C80-264B-2C49-A40C-8EBD705FC967}" type="slidenum">
              <a:rPr lang="en-US" smtClean="0"/>
              <a:t>10</a:t>
            </a:fld>
            <a:endParaRPr lang="en-US"/>
          </a:p>
        </p:txBody>
      </p:sp>
    </p:spTree>
    <p:extLst>
      <p:ext uri="{BB962C8B-B14F-4D97-AF65-F5344CB8AC3E}">
        <p14:creationId xmlns:p14="http://schemas.microsoft.com/office/powerpoint/2010/main" val="4027206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showing tilling in of biodegradable mulch on YouTube (https://youtu.be/aMjD4vbr9eA&amp;t=210). Segment begins at 3:30.</a:t>
            </a:r>
          </a:p>
        </p:txBody>
      </p:sp>
      <p:sp>
        <p:nvSpPr>
          <p:cNvPr id="4" name="Slide Number Placeholder 3"/>
          <p:cNvSpPr>
            <a:spLocks noGrp="1"/>
          </p:cNvSpPr>
          <p:nvPr>
            <p:ph type="sldNum" sz="quarter" idx="5"/>
          </p:nvPr>
        </p:nvSpPr>
        <p:spPr/>
        <p:txBody>
          <a:bodyPr/>
          <a:lstStyle/>
          <a:p>
            <a:fld id="{001F3C80-264B-2C49-A40C-8EBD705FC967}" type="slidenum">
              <a:rPr lang="en-US" smtClean="0"/>
              <a:t>12</a:t>
            </a:fld>
            <a:endParaRPr lang="en-US"/>
          </a:p>
        </p:txBody>
      </p:sp>
    </p:spTree>
    <p:extLst>
      <p:ext uri="{BB962C8B-B14F-4D97-AF65-F5344CB8AC3E}">
        <p14:creationId xmlns:p14="http://schemas.microsoft.com/office/powerpoint/2010/main" val="1572602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13</a:t>
            </a:fld>
            <a:endParaRPr lang="en-US"/>
          </a:p>
        </p:txBody>
      </p:sp>
    </p:spTree>
    <p:extLst>
      <p:ext uri="{BB962C8B-B14F-4D97-AF65-F5344CB8AC3E}">
        <p14:creationId xmlns:p14="http://schemas.microsoft.com/office/powerpoint/2010/main" val="1424754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8341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Deterioration</a:t>
            </a:r>
            <a:r>
              <a:rPr lang="en-US" sz="1200" kern="1200" dirty="0">
                <a:solidFill>
                  <a:schemeClr val="tx1"/>
                </a:solidFill>
                <a:effectLst/>
                <a:latin typeface="+mn-lt"/>
                <a:ea typeface="+mn-ea"/>
                <a:cs typeface="+mn-cs"/>
              </a:rPr>
              <a:t> is loss of physical or mechanical strength, observed through physical testing, microscopic imaging, or macroscopic observation (e.g. rips, tears, and holes). </a:t>
            </a:r>
            <a:r>
              <a:rPr lang="en-US" sz="1200" b="1" kern="1200" dirty="0">
                <a:solidFill>
                  <a:schemeClr val="tx1"/>
                </a:solidFill>
                <a:effectLst/>
                <a:latin typeface="+mn-lt"/>
                <a:ea typeface="+mn-ea"/>
                <a:cs typeface="+mn-cs"/>
              </a:rPr>
              <a:t>Degradation</a:t>
            </a:r>
            <a:r>
              <a:rPr lang="en-US" sz="1200" kern="1200" dirty="0">
                <a:solidFill>
                  <a:schemeClr val="tx1"/>
                </a:solidFill>
                <a:effectLst/>
                <a:latin typeface="+mn-lt"/>
                <a:ea typeface="+mn-ea"/>
                <a:cs typeface="+mn-cs"/>
              </a:rPr>
              <a:t> is the conversion or mineralization of carbon (C) to carbon dioxide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resulting in changes in the chemical structure, physical properties or appearance. ASTM defines biodegradable plastics as plastics that degrade from the action of naturally resulting organisms such as bacteria, fungi and algae. Polyethylene mulch (PE) is not biodegradable as polymers have chemical bonds that microbes do not have the metabolic pathways to break apart. Biodegradable plastics use natural or synthetic polymers that have similar bonds, but can be broken apart by microbes.</a:t>
            </a:r>
          </a:p>
        </p:txBody>
      </p:sp>
      <p:sp>
        <p:nvSpPr>
          <p:cNvPr id="4" name="Slide Number Placeholder 3"/>
          <p:cNvSpPr>
            <a:spLocks noGrp="1"/>
          </p:cNvSpPr>
          <p:nvPr>
            <p:ph type="sldNum" sz="quarter" idx="5"/>
          </p:nvPr>
        </p:nvSpPr>
        <p:spPr/>
        <p:txBody>
          <a:bodyPr/>
          <a:lstStyle/>
          <a:p>
            <a:fld id="{001F3C80-264B-2C49-A40C-8EBD705FC967}" type="slidenum">
              <a:rPr lang="en-US" smtClean="0"/>
              <a:t>2</a:t>
            </a:fld>
            <a:endParaRPr lang="en-US"/>
          </a:p>
        </p:txBody>
      </p:sp>
    </p:spTree>
    <p:extLst>
      <p:ext uri="{BB962C8B-B14F-4D97-AF65-F5344CB8AC3E}">
        <p14:creationId xmlns:p14="http://schemas.microsoft.com/office/powerpoint/2010/main" val="655058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degradation of BDMs are largely affected by both mulch material properties and the degradation environment. The physical and chemical properties of mulch material and its degradation mechanism are important considerations for soil degradation. For example, materials that absorb moisture and have a glass transition temperature (</a:t>
            </a:r>
            <a:r>
              <a:rPr lang="en-US" sz="1200" kern="1200" dirty="0" err="1">
                <a:solidFill>
                  <a:schemeClr val="tx1"/>
                </a:solidFill>
                <a:effectLst/>
                <a:latin typeface="+mn-lt"/>
                <a:ea typeface="+mn-ea"/>
                <a:cs typeface="+mn-cs"/>
              </a:rPr>
              <a:t>Tg</a:t>
            </a:r>
            <a:r>
              <a:rPr lang="en-US" sz="1200" kern="1200" dirty="0">
                <a:solidFill>
                  <a:schemeClr val="tx1"/>
                </a:solidFill>
                <a:effectLst/>
                <a:latin typeface="+mn-lt"/>
                <a:ea typeface="+mn-ea"/>
                <a:cs typeface="+mn-cs"/>
              </a:rPr>
              <a:t>) at or lower than ambient temperature can degrade faster. Glass transition temperature is the point when materials transition from a glassy state (rigid) to a rubbery state (flexible). Above the glass transition temperature, materials are more flexible for moisture and microorganisms to access. Soil conditions, including soil temperature, moisture, and microorganisms present in soil, are environmental factors that influence the degradation rate.</a:t>
            </a:r>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3</a:t>
            </a:fld>
            <a:endParaRPr lang="en-US"/>
          </a:p>
        </p:txBody>
      </p:sp>
    </p:spTree>
    <p:extLst>
      <p:ext uri="{BB962C8B-B14F-4D97-AF65-F5344CB8AC3E}">
        <p14:creationId xmlns:p14="http://schemas.microsoft.com/office/powerpoint/2010/main" val="21258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Polylactic acid (PLA) and </a:t>
            </a:r>
            <a:r>
              <a:rPr lang="en-US" sz="1200" kern="1200" dirty="0" err="1">
                <a:solidFill>
                  <a:schemeClr val="tx1"/>
                </a:solidFill>
                <a:effectLst/>
                <a:latin typeface="+mn-lt"/>
                <a:ea typeface="+mn-ea"/>
                <a:cs typeface="+mn-cs"/>
              </a:rPr>
              <a:t>polyhydroxyalkanoate</a:t>
            </a:r>
            <a:r>
              <a:rPr lang="en-US" sz="1200" kern="1200" dirty="0">
                <a:solidFill>
                  <a:schemeClr val="tx1"/>
                </a:solidFill>
                <a:effectLst/>
                <a:latin typeface="+mn-lt"/>
                <a:ea typeface="+mn-ea"/>
                <a:cs typeface="+mn-cs"/>
              </a:rPr>
              <a:t> (PHA) are the two most commonly used biopolymers to produce BDM. PLA is a synthetic polymer produced from lactic acid that is fermented by microorganisms and made from biobased materials, such as corn and sugar beet pulp. PLA has a relatively high glass transition temperature of approximately 60°C (140°F). The high glass transition temperature of PLA along with its hydrophobic nature account for its slow degradation rate under ambient conditions. Industrial compost temperature is set at around 60°C (140°F) for expedited degradation. PHA is extracted and purified from a natural polymer fermented by microorganisms from renewable resources, such as sugar and vegetable oil. The glass transition temperature of PHA is approximately 5°C (41 °F) and PHA readily degrades in ambient conditions. The cost of PHA is, however, higher than PLA.</a:t>
            </a:r>
          </a:p>
        </p:txBody>
      </p:sp>
      <p:sp>
        <p:nvSpPr>
          <p:cNvPr id="4" name="Slide Number Placeholder 3"/>
          <p:cNvSpPr>
            <a:spLocks noGrp="1"/>
          </p:cNvSpPr>
          <p:nvPr>
            <p:ph type="sldNum" sz="quarter" idx="5"/>
          </p:nvPr>
        </p:nvSpPr>
        <p:spPr/>
        <p:txBody>
          <a:bodyPr/>
          <a:lstStyle/>
          <a:p>
            <a:fld id="{001F3C80-264B-2C49-A40C-8EBD705FC967}" type="slidenum">
              <a:rPr lang="en-US" smtClean="0"/>
              <a:t>4</a:t>
            </a:fld>
            <a:endParaRPr lang="en-US"/>
          </a:p>
        </p:txBody>
      </p:sp>
    </p:spTree>
    <p:extLst>
      <p:ext uri="{BB962C8B-B14F-4D97-AF65-F5344CB8AC3E}">
        <p14:creationId xmlns:p14="http://schemas.microsoft.com/office/powerpoint/2010/main" val="3285643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Monitor the deterioration and degradation throughout the life cycle of the material by measuring BDM properties (physical and chemical). Monitoring is done in storage to ensure structural integrity, in the field to assess functionality, and after use to assess the degradation in soil or composting. Physicochemical analyses can be physical/mechanical (tensile strength, elongation at break, weight loss, thickness) or chemical. Chemical analysis methods include Fourier transform infrared (FTIR) spectrometry, molecular weight analysis, thermal properties, nuclear magnetic resonance (NMR), ash content (determined by elemental or thermogravimetric analysis), and radiocarbon analysis.</a:t>
            </a:r>
          </a:p>
        </p:txBody>
      </p:sp>
      <p:sp>
        <p:nvSpPr>
          <p:cNvPr id="4" name="Slide Number Placeholder 3"/>
          <p:cNvSpPr>
            <a:spLocks noGrp="1"/>
          </p:cNvSpPr>
          <p:nvPr>
            <p:ph type="sldNum" sz="quarter" idx="5"/>
          </p:nvPr>
        </p:nvSpPr>
        <p:spPr/>
        <p:txBody>
          <a:bodyPr/>
          <a:lstStyle/>
          <a:p>
            <a:fld id="{001F3C80-264B-2C49-A40C-8EBD705FC967}" type="slidenum">
              <a:rPr lang="en-US" smtClean="0"/>
              <a:t>5</a:t>
            </a:fld>
            <a:endParaRPr lang="en-US"/>
          </a:p>
        </p:txBody>
      </p:sp>
    </p:spTree>
    <p:extLst>
      <p:ext uri="{BB962C8B-B14F-4D97-AF65-F5344CB8AC3E}">
        <p14:creationId xmlns:p14="http://schemas.microsoft.com/office/powerpoint/2010/main" val="2580069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Visual assessment of deterioration is measured as a decrease in mulch area—percent soil exposure (PSE), photography, colorimetry, macroscopic and microscopic examination, including scanning electron and laser confocal microscopy (Fig. 1). </a:t>
            </a:r>
          </a:p>
        </p:txBody>
      </p:sp>
      <p:sp>
        <p:nvSpPr>
          <p:cNvPr id="4" name="Slide Number Placeholder 3"/>
          <p:cNvSpPr>
            <a:spLocks noGrp="1"/>
          </p:cNvSpPr>
          <p:nvPr>
            <p:ph type="sldNum" sz="quarter" idx="5"/>
          </p:nvPr>
        </p:nvSpPr>
        <p:spPr/>
        <p:txBody>
          <a:bodyPr/>
          <a:lstStyle/>
          <a:p>
            <a:fld id="{001F3C80-264B-2C49-A40C-8EBD705FC967}" type="slidenum">
              <a:rPr lang="en-US" smtClean="0"/>
              <a:t>6</a:t>
            </a:fld>
            <a:endParaRPr lang="en-US"/>
          </a:p>
        </p:txBody>
      </p:sp>
    </p:spTree>
    <p:extLst>
      <p:ext uri="{BB962C8B-B14F-4D97-AF65-F5344CB8AC3E}">
        <p14:creationId xmlns:p14="http://schemas.microsoft.com/office/powerpoint/2010/main" val="2162382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graph (Fig. 2) shows the PSE during the sweet corn growing season of about 16 weeks in Mount Vernon, WA in 2017 and 2018. Zero PSE denotes completely intact mulch while 100% PSE denotes completely deteriorated mulch. Ratings were in  1% increments up to 20% PSE, and in 5% increments thereafter. PSE was highest for Clear </a:t>
            </a:r>
            <a:r>
              <a:rPr lang="en-US" sz="1200" kern="1200" dirty="0" err="1">
                <a:solidFill>
                  <a:schemeClr val="tx1"/>
                </a:solidFill>
                <a:effectLst/>
                <a:latin typeface="+mn-lt"/>
                <a:ea typeface="+mn-ea"/>
                <a:cs typeface="+mn-cs"/>
              </a:rPr>
              <a:t>Organix</a:t>
            </a:r>
            <a:r>
              <a:rPr lang="en-US" sz="1200" kern="1200" dirty="0">
                <a:solidFill>
                  <a:schemeClr val="tx1"/>
                </a:solidFill>
                <a:effectLst/>
                <a:latin typeface="+mn-lt"/>
                <a:ea typeface="+mn-ea"/>
                <a:cs typeface="+mn-cs"/>
              </a:rPr>
              <a:t> AG mulch and  reached 51% and 39% by the end of the season in 2017 and 2018. Other black plastic BDMs and PE mulch had minimal (&lt;5%) deterioration throughout the growing season in both years.</a:t>
            </a:r>
          </a:p>
        </p:txBody>
      </p:sp>
      <p:sp>
        <p:nvSpPr>
          <p:cNvPr id="4" name="Slide Number Placeholder 3"/>
          <p:cNvSpPr>
            <a:spLocks noGrp="1"/>
          </p:cNvSpPr>
          <p:nvPr>
            <p:ph type="sldNum" sz="quarter" idx="5"/>
          </p:nvPr>
        </p:nvSpPr>
        <p:spPr/>
        <p:txBody>
          <a:bodyPr/>
          <a:lstStyle/>
          <a:p>
            <a:fld id="{001F3C80-264B-2C49-A40C-8EBD705FC967}" type="slidenum">
              <a:rPr lang="en-US" smtClean="0"/>
              <a:t>7</a:t>
            </a:fld>
            <a:endParaRPr lang="en-US"/>
          </a:p>
        </p:txBody>
      </p:sp>
    </p:spTree>
    <p:extLst>
      <p:ext uri="{BB962C8B-B14F-4D97-AF65-F5344CB8AC3E}">
        <p14:creationId xmlns:p14="http://schemas.microsoft.com/office/powerpoint/2010/main" val="831099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graph (Fig. 3) represents the PSE for a period of 1 year during raspberry production in Lynden, WA. All the black plastic BDMs reached about 90% PSE in one year while PE mulch remained almost completely intact. At 16 weeks after mulch application, all the BDMs had less than 10% PSE which is similar to the sweet corn experiment (&lt;5%). The black BDMs used in sweet corn production were thicker than the BDMs used in raspberry production.</a:t>
            </a:r>
          </a:p>
        </p:txBody>
      </p:sp>
      <p:sp>
        <p:nvSpPr>
          <p:cNvPr id="4" name="Slide Number Placeholder 3"/>
          <p:cNvSpPr>
            <a:spLocks noGrp="1"/>
          </p:cNvSpPr>
          <p:nvPr>
            <p:ph type="sldNum" sz="quarter" idx="5"/>
          </p:nvPr>
        </p:nvSpPr>
        <p:spPr/>
        <p:txBody>
          <a:bodyPr/>
          <a:lstStyle/>
          <a:p>
            <a:fld id="{001F3C80-264B-2C49-A40C-8EBD705FC967}" type="slidenum">
              <a:rPr lang="en-US" smtClean="0"/>
              <a:t>8</a:t>
            </a:fld>
            <a:endParaRPr lang="en-US"/>
          </a:p>
        </p:txBody>
      </p:sp>
    </p:spTree>
    <p:extLst>
      <p:ext uri="{BB962C8B-B14F-4D97-AF65-F5344CB8AC3E}">
        <p14:creationId xmlns:p14="http://schemas.microsoft.com/office/powerpoint/2010/main" val="4009708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just">
              <a:lnSpc>
                <a:spcPct val="110000"/>
              </a:lnSpc>
              <a:spcBef>
                <a:spcPts val="0"/>
              </a:spcBef>
              <a:spcAft>
                <a:spcPts val="0"/>
              </a:spcAft>
            </a:pPr>
            <a:r>
              <a:rPr lang="en-US" sz="1200" kern="1400" dirty="0">
                <a:ln>
                  <a:noFill/>
                </a:ln>
                <a:solidFill>
                  <a:srgbClr val="000000"/>
                </a:solidFill>
                <a:effectLst/>
                <a:latin typeface="Georgia" panose="02040502050405020303" pitchFamily="18" charset="0"/>
              </a:rPr>
              <a:t> The degradation process takes place sequentially from film to fragment to micro-particles to nano-particles to the final stage of CO2 + biomass in the soil. A human hair demonstrates the relative size of microns and nanometers. On average, thickness of PE mulch and BDMs range between 12 to 37 microns which is approximately equal to 0.5 to 1 mil.</a:t>
            </a:r>
            <a:endParaRPr lang="en-US" sz="1200" kern="1400" dirty="0">
              <a:ln>
                <a:noFill/>
              </a:ln>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001F3C80-264B-2C49-A40C-8EBD705FC967}" type="slidenum">
              <a:rPr lang="en-US" smtClean="0"/>
              <a:t>9</a:t>
            </a:fld>
            <a:endParaRPr lang="en-US"/>
          </a:p>
        </p:txBody>
      </p:sp>
    </p:spTree>
    <p:extLst>
      <p:ext uri="{BB962C8B-B14F-4D97-AF65-F5344CB8AC3E}">
        <p14:creationId xmlns:p14="http://schemas.microsoft.com/office/powerpoint/2010/main" val="3924782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SCRI Mulch" descr="SCRI project logo. Strawberry with a tractor tilling mulch in a field.">
            <a:extLst>
              <a:ext uri="{FF2B5EF4-FFF2-40B4-BE49-F238E27FC236}">
                <a16:creationId xmlns:a16="http://schemas.microsoft.com/office/drawing/2014/main" id="{875B1E18-7632-4A3E-AB1D-460A647019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432" y="177285"/>
            <a:ext cx="1213101" cy="1780023"/>
          </a:xfrm>
          <a:prstGeom prst="rect">
            <a:avLst/>
          </a:prstGeom>
        </p:spPr>
      </p:pic>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7326118" cy="2387600"/>
          </a:xfrm>
        </p:spPr>
        <p:txBody>
          <a:bodyPr anchor="b"/>
          <a:lstStyle>
            <a:lvl1pPr algn="ctr">
              <a:defRPr sz="3400" b="1"/>
            </a:lvl1pPr>
          </a:lstStyle>
          <a:p>
            <a:r>
              <a:rPr lang="en-US" dirty="0"/>
              <a:t>Click to edit Master title style</a:t>
            </a:r>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7326118" cy="1655762"/>
          </a:xfrm>
        </p:spPr>
        <p:txBody>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Strawberries" descr="A group of strawberries on a plant, hanging against black plastic mulch.">
            <a:extLst>
              <a:ext uri="{FF2B5EF4-FFF2-40B4-BE49-F238E27FC236}">
                <a16:creationId xmlns:a16="http://schemas.microsoft.com/office/drawing/2014/main" id="{1803194A-0C1A-4206-951E-3CA88212BCE7}"/>
              </a:ext>
            </a:extLst>
          </p:cNvPr>
          <p:cNvPicPr>
            <a:picLocks noChangeAspect="1"/>
          </p:cNvPicPr>
          <p:nvPr userDrawn="1"/>
        </p:nvPicPr>
        <p:blipFill>
          <a:blip r:embed="rId3">
            <a:extLst>
              <a:ext uri="{28A0092B-C50C-407E-A947-70E740481C1C}">
                <a14:useLocalDpi xmlns:a14="http://schemas.microsoft.com/office/drawing/2010/main" val="0"/>
              </a:ext>
            </a:extLst>
          </a:blip>
          <a:srcRect l="77" r="77"/>
          <a:stretch/>
        </p:blipFill>
        <p:spPr>
          <a:xfrm>
            <a:off x="8850118" y="118530"/>
            <a:ext cx="3341882" cy="5595268"/>
          </a:xfrm>
          <a:custGeom>
            <a:avLst/>
            <a:gdLst/>
            <a:ahLst/>
            <a:cxnLst/>
            <a:rect l="l" t="t" r="r" b="b"/>
            <a:pathLst>
              <a:path w="3735324" h="6254002">
                <a:moveTo>
                  <a:pt x="3127001" y="0"/>
                </a:moveTo>
                <a:cubicBezTo>
                  <a:pt x="3288907" y="0"/>
                  <a:pt x="3447939" y="12305"/>
                  <a:pt x="3603212" y="36030"/>
                </a:cubicBezTo>
                <a:lnTo>
                  <a:pt x="3735324" y="59623"/>
                </a:lnTo>
                <a:lnTo>
                  <a:pt x="3735324" y="6194380"/>
                </a:lnTo>
                <a:lnTo>
                  <a:pt x="3603212" y="6217972"/>
                </a:lnTo>
                <a:cubicBezTo>
                  <a:pt x="3447939" y="6241698"/>
                  <a:pt x="3288907" y="6254002"/>
                  <a:pt x="3127001" y="6254002"/>
                </a:cubicBezTo>
                <a:cubicBezTo>
                  <a:pt x="1400006" y="6254002"/>
                  <a:pt x="0" y="4853996"/>
                  <a:pt x="0" y="3127001"/>
                </a:cubicBezTo>
                <a:cubicBezTo>
                  <a:pt x="0" y="1400006"/>
                  <a:pt x="1400006" y="0"/>
                  <a:pt x="3127001" y="0"/>
                </a:cubicBezTo>
                <a:close/>
              </a:path>
            </a:pathLst>
          </a:custGeom>
        </p:spPr>
      </p:pic>
      <p:sp>
        <p:nvSpPr>
          <p:cNvPr id="4" name="Date Placeholder 3">
            <a:extLst>
              <a:ext uri="{FF2B5EF4-FFF2-40B4-BE49-F238E27FC236}">
                <a16:creationId xmlns:a16="http://schemas.microsoft.com/office/drawing/2014/main" id="{FD320447-D6C7-43E1-AE88-1FB66CC9C55E}"/>
              </a:ext>
              <a:ext uri="{C183D7F6-B498-43B3-948B-1728B52AA6E4}">
                <adec:decorative xmlns:adec="http://schemas.microsoft.com/office/drawing/2017/decorative" val="0"/>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43A76A3-ADC8-4477-8FC1-B9DD55D84908}" type="datetime1">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6/3/2025</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6F5E17B6-E7FC-473A-8D5F-0E6B838EA754}"/>
              </a:ext>
              <a:ext uri="{C183D7F6-B498-43B3-948B-1728B52AA6E4}">
                <adec:decorative xmlns:adec="http://schemas.microsoft.com/office/drawing/2017/decorative" val="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464AF4E0-FDDB-42B9-862C-7BBC501CDAC5}"/>
              </a:ext>
              <a:ext uri="{C183D7F6-B498-43B3-948B-1728B52AA6E4}">
                <adec:decorative xmlns:adec="http://schemas.microsoft.com/office/drawing/2017/decorative" val="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747434-7036-48DB-A148-6B3D8EE75CDA}"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91745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userDrawn="1">
            <p:ph type="title"/>
          </p:nvPr>
        </p:nvSpPr>
        <p:spPr>
          <a:xfrm>
            <a:off x="777239" y="136524"/>
            <a:ext cx="11282641" cy="770574"/>
          </a:xfrm>
        </p:spPr>
        <p:txBody>
          <a:bodyPr lIns="182880" tIns="45720" rIns="182880" anchor="b"/>
          <a:lstStyle>
            <a:lvl1pPr>
              <a:defRPr sz="3400" b="1"/>
            </a:lvl1pPr>
          </a:lstStyle>
          <a:p>
            <a:r>
              <a:rPr lang="en-US" dirty="0"/>
              <a:t>Click to edit Master title style</a:t>
            </a:r>
          </a:p>
        </p:txBody>
      </p:sp>
      <p:cxnSp>
        <p:nvCxnSpPr>
          <p:cNvPr id="11" name="Straight Connector 10" descr="SCRI project logo. Strawberry with a tractor tilling mulch in a field.">
            <a:extLst>
              <a:ext uri="{FF2B5EF4-FFF2-40B4-BE49-F238E27FC236}">
                <a16:creationId xmlns:a16="http://schemas.microsoft.com/office/drawing/2014/main" id="{87A38622-BE39-4076-94EB-8C5743F7954A}"/>
              </a:ext>
              <a:ext uri="{C183D7F6-B498-43B3-948B-1728B52AA6E4}">
                <adec:decorative xmlns:adec="http://schemas.microsoft.com/office/drawing/2017/decorative" val="1"/>
              </a:ext>
            </a:extLst>
          </p:cNvPr>
          <p:cNvCxnSpPr>
            <a:cxnSpLocks/>
          </p:cNvCxnSpPr>
          <p:nvPr userDrawn="1"/>
        </p:nvCxnSpPr>
        <p:spPr>
          <a:xfrm>
            <a:off x="648717" y="907097"/>
            <a:ext cx="1141116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3FAA0AB8-41A9-4548-9B83-3EFF79A00793}"/>
              </a:ext>
            </a:extLst>
          </p:cNvPr>
          <p:cNvSpPr>
            <a:spLocks noGrp="1"/>
          </p:cNvSpPr>
          <p:nvPr userDrawn="1">
            <p:ph type="body" sz="half" idx="2"/>
          </p:nvPr>
        </p:nvSpPr>
        <p:spPr>
          <a:xfrm>
            <a:off x="381000" y="1371601"/>
            <a:ext cx="6172200" cy="4114800"/>
          </a:xfrm>
          <a:solidFill>
            <a:schemeClr val="accent3">
              <a:lumMod val="20000"/>
              <a:lumOff val="80000"/>
              <a:alpha val="75000"/>
            </a:schemeClr>
          </a:solidFill>
        </p:spPr>
        <p:txBody>
          <a:bodyPr lIns="347472" tIns="347472" rIns="347472" bIns="347472">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E9519B58-B546-4E6B-BE00-3D1D64DA8699}"/>
              </a:ext>
            </a:extLst>
          </p:cNvPr>
          <p:cNvSpPr>
            <a:spLocks noGrp="1"/>
          </p:cNvSpPr>
          <p:nvPr userDrawn="1">
            <p:ph type="pic" idx="1"/>
          </p:nvPr>
        </p:nvSpPr>
        <p:spPr>
          <a:xfrm>
            <a:off x="6781800" y="1371601"/>
            <a:ext cx="5029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63BB33ED-A015-4992-A004-33D41CFFADA1}"/>
              </a:ext>
            </a:extLst>
          </p:cNvPr>
          <p:cNvSpPr>
            <a:spLocks noGrp="1"/>
          </p:cNvSpPr>
          <p:nvPr userDrawn="1">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62EB47-45B4-4EF5-A743-B4885DD2F060}" type="datetime1">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6/3/2025</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D3C29CDA-E85F-47D1-83B7-02A50DEBFD3F}"/>
              </a:ext>
            </a:extLst>
          </p:cNvPr>
          <p:cNvSpPr>
            <a:spLocks noGrp="1"/>
          </p:cNvSpPr>
          <p:nvPr userDrawn="1">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userDrawn="1">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747434-7036-48DB-A148-6B3D8EE75CDA}"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12" name="SCRI Project" descr="SCRI project logo. Strawberry with a tractor tilling mulch in a field.">
            <a:extLst>
              <a:ext uri="{FF2B5EF4-FFF2-40B4-BE49-F238E27FC236}">
                <a16:creationId xmlns:a16="http://schemas.microsoft.com/office/drawing/2014/main" id="{12AF2A3D-0095-4799-B8A8-B81933CE4E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66" y="52942"/>
            <a:ext cx="719834" cy="1056236"/>
          </a:xfrm>
          <a:prstGeom prst="rect">
            <a:avLst/>
          </a:prstGeom>
        </p:spPr>
      </p:pic>
    </p:spTree>
    <p:extLst>
      <p:ext uri="{BB962C8B-B14F-4D97-AF65-F5344CB8AC3E}">
        <p14:creationId xmlns:p14="http://schemas.microsoft.com/office/powerpoint/2010/main" val="2493914900"/>
      </p:ext>
    </p:extLst>
  </p:cSld>
  <p:clrMapOvr>
    <a:masterClrMapping/>
  </p:clrMapOvr>
  <p:extLst>
    <p:ext uri="{DCECCB84-F9BA-43D5-87BE-67443E8EF086}">
      <p15:sldGuideLst xmlns:p15="http://schemas.microsoft.com/office/powerpoint/2012/main">
        <p15:guide id="1" pos="240">
          <p15:clr>
            <a:srgbClr val="FBAE40"/>
          </p15:clr>
        </p15:guide>
        <p15:guide id="2" orient="horz" pos="864">
          <p15:clr>
            <a:srgbClr val="FBAE40"/>
          </p15:clr>
        </p15:guide>
        <p15:guide id="3" orient="horz" pos="3456">
          <p15:clr>
            <a:srgbClr val="FBAE40"/>
          </p15:clr>
        </p15:guide>
        <p15:guide id="4" pos="74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6762538-DC4D-4667-96E5-B3278DDF8B12}" type="datetime1">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6/3/2025</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747434-7036-48DB-A148-6B3D8EE75CDA}"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13326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5880548-5C08-4BE3-B63E-F2BB63B0B00C}" type="datetime1">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6/3/2025</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747434-7036-48DB-A148-6B3D8EE75CDA}"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5975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07695EA-221C-4822-A650-7BD73D180C4C}"/>
              </a:ext>
              <a:ext uri="{C183D7F6-B498-43B3-948B-1728B52AA6E4}">
                <adec:decorative xmlns:adec="http://schemas.microsoft.com/office/drawing/2017/decorative" val="1"/>
              </a:ext>
            </a:extLst>
          </p:cNvPr>
          <p:cNvCxnSpPr>
            <a:cxnSpLocks/>
          </p:cNvCxnSpPr>
          <p:nvPr userDrawn="1"/>
        </p:nvCxnSpPr>
        <p:spPr>
          <a:xfrm>
            <a:off x="648717" y="907097"/>
            <a:ext cx="1141116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B1736C8-0B4F-4655-A630-0B1D2540B7DD}"/>
              </a:ext>
            </a:extLst>
          </p:cNvPr>
          <p:cNvSpPr>
            <a:spLocks noGrp="1"/>
          </p:cNvSpPr>
          <p:nvPr userDrawn="1">
            <p:ph type="title"/>
          </p:nvPr>
        </p:nvSpPr>
        <p:spPr>
          <a:xfrm>
            <a:off x="777239" y="365126"/>
            <a:ext cx="11282641" cy="541972"/>
          </a:xfrm>
        </p:spPr>
        <p:txBody>
          <a:bodyPr/>
          <a:lstStyle>
            <a:lvl1pPr>
              <a:defRPr sz="3400" b="1"/>
            </a:lvl1pPr>
          </a:lstStyle>
          <a:p>
            <a:r>
              <a:rPr lang="en-US" dirty="0"/>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userDrawn="1">
            <p:ph idx="1"/>
          </p:nvPr>
        </p:nvSpPr>
        <p:spPr>
          <a:xfrm>
            <a:off x="777240" y="1371600"/>
            <a:ext cx="10659110" cy="4336473"/>
          </a:xfrm>
        </p:spPr>
        <p:txBody>
          <a:bodyPr/>
          <a:lstStyle>
            <a:lvl1pPr>
              <a:defRPr sz="2400"/>
            </a:lvl1pPr>
            <a:lvl2pPr>
              <a:defRPr sz="21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C648916-250B-4232-BD7D-571FDE79F5E7}"/>
              </a:ext>
              <a:ext uri="{C183D7F6-B498-43B3-948B-1728B52AA6E4}">
                <adec:decorative xmlns:adec="http://schemas.microsoft.com/office/drawing/2017/decorative" val="0"/>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E7F49BE-398D-479A-8A7E-5DDBCA61EDCB}" type="datetime1">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6/3/2025</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B6A8BFB4-647C-4104-B6D4-3346051C36D4}"/>
              </a:ext>
              <a:ext uri="{C183D7F6-B498-43B3-948B-1728B52AA6E4}">
                <adec:decorative xmlns:adec="http://schemas.microsoft.com/office/drawing/2017/decorative" val="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2E0FA73F-2BE8-4370-AE90-58F4CE51FC51}"/>
              </a:ext>
              <a:ext uri="{C183D7F6-B498-43B3-948B-1728B52AA6E4}">
                <adec:decorative xmlns:adec="http://schemas.microsoft.com/office/drawing/2017/decorative" val="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747434-7036-48DB-A148-6B3D8EE75CDA}"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8" name="SCRI Project" descr="SCRI project logo. Strawberry with a tractor tilling mulch in a field.">
            <a:extLst>
              <a:ext uri="{FF2B5EF4-FFF2-40B4-BE49-F238E27FC236}">
                <a16:creationId xmlns:a16="http://schemas.microsoft.com/office/drawing/2014/main" id="{2569C14D-179D-4D64-8795-B2B7D7DFE8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66" y="52942"/>
            <a:ext cx="719834" cy="1056236"/>
          </a:xfrm>
          <a:prstGeom prst="rect">
            <a:avLst/>
          </a:prstGeom>
        </p:spPr>
      </p:pic>
    </p:spTree>
    <p:extLst>
      <p:ext uri="{BB962C8B-B14F-4D97-AF65-F5344CB8AC3E}">
        <p14:creationId xmlns:p14="http://schemas.microsoft.com/office/powerpoint/2010/main" val="1892797076"/>
      </p:ext>
    </p:extLst>
  </p:cSld>
  <p:clrMapOvr>
    <a:masterClrMapping/>
  </p:clrMapOvr>
  <p:extLst>
    <p:ext uri="{DCECCB84-F9BA-43D5-87BE-67443E8EF086}">
      <p15:sldGuideLst xmlns:p15="http://schemas.microsoft.com/office/powerpoint/2012/main">
        <p15:guide id="1" orient="horz" pos="8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3400" b="1"/>
            </a:lvl1pPr>
          </a:lstStyle>
          <a:p>
            <a:r>
              <a:rPr lang="en-US" dirty="0"/>
              <a:t>Click to edit Master title style</a:t>
            </a:r>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19C2FD4-BF96-470C-8247-20DFAE1CF870}"/>
              </a:ext>
              <a:ext uri="{C183D7F6-B498-43B3-948B-1728B52AA6E4}">
                <adec:decorative xmlns:adec="http://schemas.microsoft.com/office/drawing/2017/decorative" val="0"/>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CD0C193-4974-4A1F-9C63-07D595E30D66}" type="datetime1">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6/3/2025</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27175A2D-86C4-4467-BAB8-E9ED004D2C8B}"/>
              </a:ext>
              <a:ext uri="{C183D7F6-B498-43B3-948B-1728B52AA6E4}">
                <adec:decorative xmlns:adec="http://schemas.microsoft.com/office/drawing/2017/decorative" val="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DE442A4D-D9B2-4C82-95E4-B86F9F5F3802}"/>
              </a:ext>
              <a:ext uri="{C183D7F6-B498-43B3-948B-1728B52AA6E4}">
                <adec:decorative xmlns:adec="http://schemas.microsoft.com/office/drawing/2017/decorative" val="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747434-7036-48DB-A148-6B3D8EE75CDA}"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2153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userDrawn="1">
            <p:ph type="title"/>
          </p:nvPr>
        </p:nvSpPr>
        <p:spPr>
          <a:xfrm>
            <a:off x="777239" y="365126"/>
            <a:ext cx="11282641" cy="541972"/>
          </a:xfrm>
        </p:spPr>
        <p:txBody>
          <a:bodyPr/>
          <a:lstStyle>
            <a:lvl1pPr>
              <a:defRPr sz="3400" b="1"/>
            </a:lvl1pPr>
          </a:lstStyle>
          <a:p>
            <a:r>
              <a:rPr lang="en-US" dirty="0"/>
              <a:t>Click to edit Master title style</a:t>
            </a:r>
          </a:p>
        </p:txBody>
      </p:sp>
      <p:cxnSp>
        <p:nvCxnSpPr>
          <p:cNvPr id="11" name="Straight Connector 10">
            <a:extLst>
              <a:ext uri="{FF2B5EF4-FFF2-40B4-BE49-F238E27FC236}">
                <a16:creationId xmlns:a16="http://schemas.microsoft.com/office/drawing/2014/main" id="{2DFA750C-A653-43FA-93C0-65F9DE537BCB}"/>
              </a:ext>
              <a:ext uri="{C183D7F6-B498-43B3-948B-1728B52AA6E4}">
                <adec:decorative xmlns:adec="http://schemas.microsoft.com/office/drawing/2017/decorative" val="1"/>
              </a:ext>
            </a:extLst>
          </p:cNvPr>
          <p:cNvCxnSpPr>
            <a:cxnSpLocks/>
          </p:cNvCxnSpPr>
          <p:nvPr userDrawn="1"/>
        </p:nvCxnSpPr>
        <p:spPr>
          <a:xfrm>
            <a:off x="648717" y="907097"/>
            <a:ext cx="1141116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915834E-691F-4728-88F5-A0C4696695EB}"/>
              </a:ext>
            </a:extLst>
          </p:cNvPr>
          <p:cNvSpPr>
            <a:spLocks noGrp="1"/>
          </p:cNvSpPr>
          <p:nvPr userDrawn="1">
            <p:ph sz="half" idx="1"/>
          </p:nvPr>
        </p:nvSpPr>
        <p:spPr>
          <a:xfrm>
            <a:off x="777240" y="1382281"/>
            <a:ext cx="5242560" cy="4351338"/>
          </a:xfrm>
        </p:spPr>
        <p:txBody>
          <a:bodyPr/>
          <a:lstStyle>
            <a:lvl1pPr>
              <a:defRPr sz="2400"/>
            </a:lvl1pPr>
            <a:lvl2pPr>
              <a:defRPr sz="2100"/>
            </a:lvl2pPr>
            <a:lvl3pPr>
              <a:defRPr sz="18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3876374-880F-4E25-9F88-79E3C1AB1F9D}"/>
              </a:ext>
            </a:extLst>
          </p:cNvPr>
          <p:cNvSpPr>
            <a:spLocks noGrp="1"/>
          </p:cNvSpPr>
          <p:nvPr userDrawn="1">
            <p:ph sz="half" idx="2"/>
          </p:nvPr>
        </p:nvSpPr>
        <p:spPr>
          <a:xfrm>
            <a:off x="6172200" y="1382281"/>
            <a:ext cx="5181600" cy="4351338"/>
          </a:xfrm>
        </p:spPr>
        <p:txBody>
          <a:bodyPr/>
          <a:lstStyle>
            <a:lvl1pPr>
              <a:defRPr sz="2400"/>
            </a:lvl1pPr>
            <a:lvl2pPr>
              <a:defRPr sz="2100"/>
            </a:lvl2pPr>
            <a:lvl3pPr>
              <a:defRPr sz="18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119BD69-B509-4FCE-95A8-ED03FFC8CC3C}"/>
              </a:ext>
              <a:ext uri="{C183D7F6-B498-43B3-948B-1728B52AA6E4}">
                <adec:decorative xmlns:adec="http://schemas.microsoft.com/office/drawing/2017/decorative" val="0"/>
              </a:ext>
            </a:extLst>
          </p:cNvPr>
          <p:cNvSpPr>
            <a:spLocks noGrp="1"/>
          </p:cNvSpPr>
          <p:nvPr userDrawn="1">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01AA87F-28D4-4BF0-B81F-877A89DFD5AC}" type="datetime1">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6/3/2025</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DB7C287B-AE5B-490B-BF81-A50D7A2E872A}"/>
              </a:ext>
              <a:ext uri="{C183D7F6-B498-43B3-948B-1728B52AA6E4}">
                <adec:decorative xmlns:adec="http://schemas.microsoft.com/office/drawing/2017/decorative" val="0"/>
              </a:ext>
            </a:extLst>
          </p:cNvPr>
          <p:cNvSpPr>
            <a:spLocks noGrp="1"/>
          </p:cNvSpPr>
          <p:nvPr userDrawn="1">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B43C2246-303C-4A29-B6EA-E62CEDE6C2A1}"/>
              </a:ext>
              <a:ext uri="{C183D7F6-B498-43B3-948B-1728B52AA6E4}">
                <adec:decorative xmlns:adec="http://schemas.microsoft.com/office/drawing/2017/decorative" val="0"/>
              </a:ext>
            </a:extLst>
          </p:cNvPr>
          <p:cNvSpPr>
            <a:spLocks noGrp="1"/>
          </p:cNvSpPr>
          <p:nvPr userDrawn="1">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747434-7036-48DB-A148-6B3D8EE75CDA}"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12" name="SCRI Project" descr="SCRI project logo. Strawberry with a tractor tilling mulch in a field.">
            <a:extLst>
              <a:ext uri="{FF2B5EF4-FFF2-40B4-BE49-F238E27FC236}">
                <a16:creationId xmlns:a16="http://schemas.microsoft.com/office/drawing/2014/main" id="{8DC5B9D2-91D5-4861-8B7D-E1938D62E4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66" y="52942"/>
            <a:ext cx="719834" cy="1056236"/>
          </a:xfrm>
          <a:prstGeom prst="rect">
            <a:avLst/>
          </a:prstGeom>
        </p:spPr>
      </p:pic>
    </p:spTree>
    <p:extLst>
      <p:ext uri="{BB962C8B-B14F-4D97-AF65-F5344CB8AC3E}">
        <p14:creationId xmlns:p14="http://schemas.microsoft.com/office/powerpoint/2010/main" val="1293386313"/>
      </p:ext>
    </p:extLst>
  </p:cSld>
  <p:clrMapOvr>
    <a:masterClrMapping/>
  </p:clrMapOvr>
  <p:extLst>
    <p:ext uri="{DCECCB84-F9BA-43D5-87BE-67443E8EF086}">
      <p15:sldGuideLst xmlns:p15="http://schemas.microsoft.com/office/powerpoint/2012/main">
        <p15:guide id="1" orient="horz" pos="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userDrawn="1">
            <p:ph type="title"/>
          </p:nvPr>
        </p:nvSpPr>
        <p:spPr>
          <a:xfrm>
            <a:off x="777239" y="365126"/>
            <a:ext cx="11282641" cy="541972"/>
          </a:xfrm>
        </p:spPr>
        <p:txBody>
          <a:bodyPr/>
          <a:lstStyle>
            <a:lvl1pPr>
              <a:defRPr sz="3400" b="1"/>
            </a:lvl1pPr>
          </a:lstStyle>
          <a:p>
            <a:r>
              <a:rPr lang="en-US" dirty="0"/>
              <a:t>Click to edit Master title style</a:t>
            </a:r>
          </a:p>
        </p:txBody>
      </p:sp>
      <p:cxnSp>
        <p:nvCxnSpPr>
          <p:cNvPr id="13" name="Straight Connector 12">
            <a:extLst>
              <a:ext uri="{FF2B5EF4-FFF2-40B4-BE49-F238E27FC236}">
                <a16:creationId xmlns:a16="http://schemas.microsoft.com/office/drawing/2014/main" id="{88EE2245-9CBC-4A6E-BB68-9CDE32E21580}"/>
              </a:ext>
              <a:ext uri="{C183D7F6-B498-43B3-948B-1728B52AA6E4}">
                <adec:decorative xmlns:adec="http://schemas.microsoft.com/office/drawing/2017/decorative" val="1"/>
              </a:ext>
            </a:extLst>
          </p:cNvPr>
          <p:cNvCxnSpPr>
            <a:cxnSpLocks/>
          </p:cNvCxnSpPr>
          <p:nvPr userDrawn="1"/>
        </p:nvCxnSpPr>
        <p:spPr>
          <a:xfrm>
            <a:off x="648717" y="907097"/>
            <a:ext cx="1141116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69D3A07-BA51-4113-902E-830A887D2394}"/>
              </a:ext>
            </a:extLst>
          </p:cNvPr>
          <p:cNvSpPr>
            <a:spLocks noGrp="1"/>
          </p:cNvSpPr>
          <p:nvPr userDrawn="1">
            <p:ph type="body" idx="1"/>
          </p:nvPr>
        </p:nvSpPr>
        <p:spPr>
          <a:xfrm>
            <a:off x="777240" y="1371600"/>
            <a:ext cx="5220335" cy="935037"/>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userDrawn="1">
            <p:ph sz="half" idx="2"/>
          </p:nvPr>
        </p:nvSpPr>
        <p:spPr>
          <a:xfrm>
            <a:off x="777240" y="2395537"/>
            <a:ext cx="5220335" cy="3363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E80D3A-C2A8-4B78-B7E2-4908C74B1C43}"/>
              </a:ext>
            </a:extLst>
          </p:cNvPr>
          <p:cNvSpPr>
            <a:spLocks noGrp="1"/>
          </p:cNvSpPr>
          <p:nvPr userDrawn="1">
            <p:ph type="body" sz="quarter" idx="3"/>
          </p:nvPr>
        </p:nvSpPr>
        <p:spPr>
          <a:xfrm>
            <a:off x="6172200" y="1371600"/>
            <a:ext cx="5183188" cy="935037"/>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userDrawn="1">
            <p:ph sz="quarter" idx="4"/>
          </p:nvPr>
        </p:nvSpPr>
        <p:spPr>
          <a:xfrm>
            <a:off x="6172200" y="2395537"/>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 uri="{C183D7F6-B498-43B3-948B-1728B52AA6E4}">
                <adec:decorative xmlns:adec="http://schemas.microsoft.com/office/drawing/2017/decorative" val="0"/>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8A9F1F3-208B-49A3-B337-9C8ACEB3E0E1}" type="datetime1">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6/3/2025</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a:extLst>
              <a:ext uri="{FF2B5EF4-FFF2-40B4-BE49-F238E27FC236}">
                <a16:creationId xmlns:a16="http://schemas.microsoft.com/office/drawing/2014/main" id="{FAE343A9-1067-4DCF-BACC-1F7F38050226}"/>
              </a:ext>
              <a:ext uri="{C183D7F6-B498-43B3-948B-1728B52AA6E4}">
                <adec:decorative xmlns:adec="http://schemas.microsoft.com/office/drawing/2017/decorative" val="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a:extLst>
              <a:ext uri="{FF2B5EF4-FFF2-40B4-BE49-F238E27FC236}">
                <a16:creationId xmlns:a16="http://schemas.microsoft.com/office/drawing/2014/main" id="{0F84E471-04DB-4DB5-8CC5-16B3FC88509D}"/>
              </a:ext>
              <a:ext uri="{C183D7F6-B498-43B3-948B-1728B52AA6E4}">
                <adec:decorative xmlns:adec="http://schemas.microsoft.com/office/drawing/2017/decorative" val="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747434-7036-48DB-A148-6B3D8EE75CDA}"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14" name="SCRI Project" descr="SCRI project logo. Strawberry with a tractor tilling mulch in a field.">
            <a:extLst>
              <a:ext uri="{FF2B5EF4-FFF2-40B4-BE49-F238E27FC236}">
                <a16:creationId xmlns:a16="http://schemas.microsoft.com/office/drawing/2014/main" id="{A3F646C2-39BF-46B0-BBFE-C41627F739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66" y="52942"/>
            <a:ext cx="719834" cy="1056236"/>
          </a:xfrm>
          <a:prstGeom prst="rect">
            <a:avLst/>
          </a:prstGeom>
        </p:spPr>
      </p:pic>
    </p:spTree>
    <p:extLst>
      <p:ext uri="{BB962C8B-B14F-4D97-AF65-F5344CB8AC3E}">
        <p14:creationId xmlns:p14="http://schemas.microsoft.com/office/powerpoint/2010/main" val="1318133973"/>
      </p:ext>
    </p:extLst>
  </p:cSld>
  <p:clrMapOvr>
    <a:masterClrMapping/>
  </p:clrMapOvr>
  <p:extLst>
    <p:ext uri="{DCECCB84-F9BA-43D5-87BE-67443E8EF086}">
      <p15:sldGuideLst xmlns:p15="http://schemas.microsoft.com/office/powerpoint/2012/main">
        <p15:guide id="1" orient="horz" pos="8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userDrawn="1">
            <p:ph type="title"/>
          </p:nvPr>
        </p:nvSpPr>
        <p:spPr>
          <a:xfrm>
            <a:off x="777239" y="365126"/>
            <a:ext cx="11282641" cy="541972"/>
          </a:xfrm>
        </p:spPr>
        <p:txBody>
          <a:bodyPr/>
          <a:lstStyle/>
          <a:p>
            <a:r>
              <a:rPr lang="en-US" dirty="0"/>
              <a:t>Click to edit Master title style</a:t>
            </a:r>
          </a:p>
        </p:txBody>
      </p:sp>
      <p:cxnSp>
        <p:nvCxnSpPr>
          <p:cNvPr id="9" name="Straight Connector 8">
            <a:extLst>
              <a:ext uri="{FF2B5EF4-FFF2-40B4-BE49-F238E27FC236}">
                <a16:creationId xmlns:a16="http://schemas.microsoft.com/office/drawing/2014/main" id="{C6C49AE2-8855-490E-BC6C-C363D5E80619}"/>
              </a:ext>
              <a:ext uri="{C183D7F6-B498-43B3-948B-1728B52AA6E4}">
                <adec:decorative xmlns:adec="http://schemas.microsoft.com/office/drawing/2017/decorative" val="1"/>
              </a:ext>
            </a:extLst>
          </p:cNvPr>
          <p:cNvCxnSpPr>
            <a:cxnSpLocks/>
          </p:cNvCxnSpPr>
          <p:nvPr userDrawn="1"/>
        </p:nvCxnSpPr>
        <p:spPr>
          <a:xfrm>
            <a:off x="648717" y="907097"/>
            <a:ext cx="1141116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F906C1C9-1F69-432A-858C-D828B56E1659}"/>
              </a:ext>
              <a:ext uri="{C183D7F6-B498-43B3-948B-1728B52AA6E4}">
                <adec:decorative xmlns:adec="http://schemas.microsoft.com/office/drawing/2017/decorative" val="0"/>
              </a:ext>
            </a:extLst>
          </p:cNvPr>
          <p:cNvSpPr>
            <a:spLocks noGrp="1"/>
          </p:cNvSpPr>
          <p:nvPr userDrawn="1">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7AF6CA6-7293-4AA2-A0E0-A3BF4416E786}" type="datetime1">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6/3/2025</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BD6D9A1B-D149-4B97-B161-3D7C9ADBCF78}"/>
              </a:ext>
              <a:ext uri="{C183D7F6-B498-43B3-948B-1728B52AA6E4}">
                <adec:decorative xmlns:adec="http://schemas.microsoft.com/office/drawing/2017/decorative" val="0"/>
              </a:ext>
            </a:extLst>
          </p:cNvPr>
          <p:cNvSpPr>
            <a:spLocks noGrp="1"/>
          </p:cNvSpPr>
          <p:nvPr userDrawn="1">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7AB3722F-8C88-4E54-8CD6-12D31A05F813}"/>
              </a:ext>
              <a:ext uri="{C183D7F6-B498-43B3-948B-1728B52AA6E4}">
                <adec:decorative xmlns:adec="http://schemas.microsoft.com/office/drawing/2017/decorative" val="0"/>
              </a:ext>
            </a:extLst>
          </p:cNvPr>
          <p:cNvSpPr>
            <a:spLocks noGrp="1"/>
          </p:cNvSpPr>
          <p:nvPr userDrawn="1">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747434-7036-48DB-A148-6B3D8EE75CDA}"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10" name="SCRI Project" descr="SCRI project logo. Strawberry with a tractor tilling mulch in a field.">
            <a:extLst>
              <a:ext uri="{FF2B5EF4-FFF2-40B4-BE49-F238E27FC236}">
                <a16:creationId xmlns:a16="http://schemas.microsoft.com/office/drawing/2014/main" id="{F3D42074-1021-4870-A39B-F7DCCA6DDD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66" y="52942"/>
            <a:ext cx="719834" cy="1056236"/>
          </a:xfrm>
          <a:prstGeom prst="rect">
            <a:avLst/>
          </a:prstGeom>
        </p:spPr>
      </p:pic>
    </p:spTree>
    <p:extLst>
      <p:ext uri="{BB962C8B-B14F-4D97-AF65-F5344CB8AC3E}">
        <p14:creationId xmlns:p14="http://schemas.microsoft.com/office/powerpoint/2010/main" val="112039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no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userDrawn="1">
            <p:ph type="title"/>
          </p:nvPr>
        </p:nvSpPr>
        <p:spPr>
          <a:xfrm>
            <a:off x="777239" y="365126"/>
            <a:ext cx="11282641" cy="541972"/>
          </a:xfrm>
        </p:spPr>
        <p:txBody>
          <a:bodyPr/>
          <a:lstStyle/>
          <a:p>
            <a:r>
              <a:rPr lang="en-US" dirty="0"/>
              <a:t>Click to edit Master title style</a:t>
            </a:r>
          </a:p>
        </p:txBody>
      </p:sp>
      <p:cxnSp>
        <p:nvCxnSpPr>
          <p:cNvPr id="9" name="Straight Connector 8">
            <a:extLst>
              <a:ext uri="{FF2B5EF4-FFF2-40B4-BE49-F238E27FC236}">
                <a16:creationId xmlns:a16="http://schemas.microsoft.com/office/drawing/2014/main" id="{C6C49AE2-8855-490E-BC6C-C363D5E80619}"/>
              </a:ext>
              <a:ext uri="{C183D7F6-B498-43B3-948B-1728B52AA6E4}">
                <adec:decorative xmlns:adec="http://schemas.microsoft.com/office/drawing/2017/decorative" val="1"/>
              </a:ext>
            </a:extLst>
          </p:cNvPr>
          <p:cNvCxnSpPr>
            <a:cxnSpLocks/>
          </p:cNvCxnSpPr>
          <p:nvPr userDrawn="1"/>
        </p:nvCxnSpPr>
        <p:spPr>
          <a:xfrm>
            <a:off x="648717" y="907097"/>
            <a:ext cx="1141116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F906C1C9-1F69-432A-858C-D828B56E1659}"/>
              </a:ext>
              <a:ext uri="{C183D7F6-B498-43B3-948B-1728B52AA6E4}">
                <adec:decorative xmlns:adec="http://schemas.microsoft.com/office/drawing/2017/decorative" val="0"/>
              </a:ext>
            </a:extLst>
          </p:cNvPr>
          <p:cNvSpPr>
            <a:spLocks noGrp="1"/>
          </p:cNvSpPr>
          <p:nvPr userDrawn="1">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7AF6CA6-7293-4AA2-A0E0-A3BF4416E786}" type="datetime1">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6/3/2025</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BD6D9A1B-D149-4B97-B161-3D7C9ADBCF78}"/>
              </a:ext>
              <a:ext uri="{C183D7F6-B498-43B3-948B-1728B52AA6E4}">
                <adec:decorative xmlns:adec="http://schemas.microsoft.com/office/drawing/2017/decorative" val="0"/>
              </a:ext>
            </a:extLst>
          </p:cNvPr>
          <p:cNvSpPr>
            <a:spLocks noGrp="1"/>
          </p:cNvSpPr>
          <p:nvPr userDrawn="1">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7AB3722F-8C88-4E54-8CD6-12D31A05F813}"/>
              </a:ext>
              <a:ext uri="{C183D7F6-B498-43B3-948B-1728B52AA6E4}">
                <adec:decorative xmlns:adec="http://schemas.microsoft.com/office/drawing/2017/decorative" val="0"/>
              </a:ext>
            </a:extLst>
          </p:cNvPr>
          <p:cNvSpPr>
            <a:spLocks noGrp="1"/>
          </p:cNvSpPr>
          <p:nvPr userDrawn="1">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747434-7036-48DB-A148-6B3D8EE75CDA}"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10" name="SCRI Project" descr="SCRI project logo. Strawberry with a tractor tilling mulch in a field.">
            <a:extLst>
              <a:ext uri="{FF2B5EF4-FFF2-40B4-BE49-F238E27FC236}">
                <a16:creationId xmlns:a16="http://schemas.microsoft.com/office/drawing/2014/main" id="{F3D42074-1021-4870-A39B-F7DCCA6DDD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66" y="52942"/>
            <a:ext cx="719834" cy="1056236"/>
          </a:xfrm>
          <a:prstGeom prst="rect">
            <a:avLst/>
          </a:prstGeom>
        </p:spPr>
      </p:pic>
      <p:sp>
        <p:nvSpPr>
          <p:cNvPr id="6" name="Rectangle 5">
            <a:extLst>
              <a:ext uri="{FF2B5EF4-FFF2-40B4-BE49-F238E27FC236}">
                <a16:creationId xmlns:a16="http://schemas.microsoft.com/office/drawing/2014/main" id="{6AD97FA7-5B7D-4831-B8B4-DFBBD53A0B31}"/>
              </a:ext>
              <a:ext uri="{C183D7F6-B498-43B3-948B-1728B52AA6E4}">
                <adec:decorative xmlns:adec="http://schemas.microsoft.com/office/drawing/2017/decorative" val="1"/>
              </a:ext>
            </a:extLst>
          </p:cNvPr>
          <p:cNvSpPr/>
          <p:nvPr userDrawn="1"/>
        </p:nvSpPr>
        <p:spPr>
          <a:xfrm>
            <a:off x="0" y="5684707"/>
            <a:ext cx="12192000" cy="1173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994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8D87016-7BCD-46FB-8EE3-AB6C369108B4}" type="datetime1">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6/3/2025</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747434-7036-48DB-A148-6B3D8EE75CDA}"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59695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userDrawn="1">
            <p:ph type="title"/>
          </p:nvPr>
        </p:nvSpPr>
        <p:spPr>
          <a:xfrm>
            <a:off x="777240" y="137160"/>
            <a:ext cx="11282641" cy="777240"/>
          </a:xfrm>
        </p:spPr>
        <p:txBody>
          <a:bodyPr anchor="b">
            <a:normAutofit/>
          </a:bodyPr>
          <a:lstStyle>
            <a:lvl1pPr>
              <a:defRPr sz="3400"/>
            </a:lvl1pPr>
          </a:lstStyle>
          <a:p>
            <a:r>
              <a:rPr lang="en-US" dirty="0"/>
              <a:t>Click to edit Master title style</a:t>
            </a:r>
          </a:p>
        </p:txBody>
      </p:sp>
      <p:cxnSp>
        <p:nvCxnSpPr>
          <p:cNvPr id="9" name="Straight Connector 8" descr="SCRI project logo. Strawberry with a tractor tilling mulch in a field.">
            <a:extLst>
              <a:ext uri="{FF2B5EF4-FFF2-40B4-BE49-F238E27FC236}">
                <a16:creationId xmlns:a16="http://schemas.microsoft.com/office/drawing/2014/main" id="{B107761B-5493-4BD6-9B7D-DDEDDBBA6CE6}"/>
              </a:ext>
              <a:ext uri="{C183D7F6-B498-43B3-948B-1728B52AA6E4}">
                <adec:decorative xmlns:adec="http://schemas.microsoft.com/office/drawing/2017/decorative" val="1"/>
              </a:ext>
            </a:extLst>
          </p:cNvPr>
          <p:cNvCxnSpPr>
            <a:cxnSpLocks/>
          </p:cNvCxnSpPr>
          <p:nvPr userDrawn="1"/>
        </p:nvCxnSpPr>
        <p:spPr>
          <a:xfrm>
            <a:off x="648717" y="907097"/>
            <a:ext cx="1141116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75C925A8-2A07-43B9-B549-061F3684986B}"/>
              </a:ext>
            </a:extLst>
          </p:cNvPr>
          <p:cNvSpPr>
            <a:spLocks noGrp="1"/>
          </p:cNvSpPr>
          <p:nvPr userDrawn="1">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DCAADC9E-7845-4DB1-87E3-6FBFB2B03B8A}"/>
              </a:ext>
            </a:extLst>
          </p:cNvPr>
          <p:cNvSpPr>
            <a:spLocks noGrp="1"/>
          </p:cNvSpPr>
          <p:nvPr userDrawn="1">
            <p:ph idx="1"/>
          </p:nvPr>
        </p:nvSpPr>
        <p:spPr>
          <a:xfrm>
            <a:off x="5183188" y="1371600"/>
            <a:ext cx="6172200" cy="44894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1547011-1FFC-4EF8-9A2E-53B4AD2ADBD4}" type="datetime1">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6/3/2025</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747434-7036-48DB-A148-6B3D8EE75CDA}"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10" name="SCRI Project" descr="SCRI project logo. Strawberry with a tractor tilling mulch in a field.">
            <a:extLst>
              <a:ext uri="{FF2B5EF4-FFF2-40B4-BE49-F238E27FC236}">
                <a16:creationId xmlns:a16="http://schemas.microsoft.com/office/drawing/2014/main" id="{11A504DC-ACDF-4FB3-A17C-9D88390ED1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66" y="52942"/>
            <a:ext cx="719834" cy="1056236"/>
          </a:xfrm>
          <a:prstGeom prst="rect">
            <a:avLst/>
          </a:prstGeom>
        </p:spPr>
      </p:pic>
    </p:spTree>
    <p:extLst>
      <p:ext uri="{BB962C8B-B14F-4D97-AF65-F5344CB8AC3E}">
        <p14:creationId xmlns:p14="http://schemas.microsoft.com/office/powerpoint/2010/main" val="887936564"/>
      </p:ext>
    </p:extLst>
  </p:cSld>
  <p:clrMapOvr>
    <a:masterClrMapping/>
  </p:clrMapOvr>
  <p:extLst>
    <p:ext uri="{DCECCB84-F9BA-43D5-87BE-67443E8EF086}">
      <p15:sldGuideLst xmlns:p15="http://schemas.microsoft.com/office/powerpoint/2012/main">
        <p15:guide id="1" orient="horz" pos="86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1.png"/><Relationship Id="rId5" Type="http://schemas.openxmlformats.org/officeDocument/2006/relationships/slideLayout" Target="../slideLayouts/slideLayout5.xml"/><Relationship Id="rId15" Type="http://schemas.openxmlformats.org/officeDocument/2006/relationships/image" Target="../media/image2.png"/><Relationship Id="rId23"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38706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5" name="Straight Connector 54">
            <a:extLst>
              <a:ext uri="{FF2B5EF4-FFF2-40B4-BE49-F238E27FC236}">
                <a16:creationId xmlns:a16="http://schemas.microsoft.com/office/drawing/2014/main" id="{FF5A3E7C-B6B0-42AD-9475-252F0CAA25F8}"/>
              </a:ext>
              <a:ext uri="{C183D7F6-B498-43B3-948B-1728B52AA6E4}">
                <adec:decorative xmlns:adec="http://schemas.microsoft.com/office/drawing/2017/decorative" val="1"/>
              </a:ext>
            </a:extLst>
          </p:cNvPr>
          <p:cNvCxnSpPr>
            <a:cxnSpLocks/>
          </p:cNvCxnSpPr>
          <p:nvPr userDrawn="1"/>
        </p:nvCxnSpPr>
        <p:spPr>
          <a:xfrm>
            <a:off x="0" y="5837237"/>
            <a:ext cx="12192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42C5EC6-E331-4312-AC12-56D55F7D2B15}"/>
              </a:ext>
              <a:ext uri="{C183D7F6-B498-43B3-948B-1728B52AA6E4}">
                <adec:decorative xmlns:adec="http://schemas.microsoft.com/office/drawing/2017/decorative" val="0"/>
              </a:ext>
            </a:extLst>
          </p:cNvPr>
          <p:cNvSpPr>
            <a:spLocks noGrp="1"/>
          </p:cNvSpPr>
          <p:nvPr>
            <p:ph type="dt" sz="half" idx="2"/>
          </p:nvPr>
        </p:nvSpPr>
        <p:spPr>
          <a:xfrm>
            <a:off x="777240" y="57856"/>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A8D24A4-5FEC-4062-8995-EB21925B3B40}" type="datetime1">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6/3/2025</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3337FC5D-92B2-4B4D-8111-6EDEF280692A}"/>
              </a:ext>
              <a:ext uri="{C183D7F6-B498-43B3-948B-1728B52AA6E4}">
                <adec:decorative xmlns:adec="http://schemas.microsoft.com/office/drawing/2017/decorative" val="0"/>
              </a:ext>
            </a:extLst>
          </p:cNvPr>
          <p:cNvSpPr>
            <a:spLocks noGrp="1"/>
          </p:cNvSpPr>
          <p:nvPr>
            <p:ph type="ftr" sz="quarter" idx="3"/>
          </p:nvPr>
        </p:nvSpPr>
        <p:spPr>
          <a:xfrm>
            <a:off x="4038600" y="57856"/>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723A104D-C777-4A6E-8A43-F94028E5E311}"/>
              </a:ext>
              <a:ext uri="{C183D7F6-B498-43B3-948B-1728B52AA6E4}">
                <adec:decorative xmlns:adec="http://schemas.microsoft.com/office/drawing/2017/decorative" val="0"/>
              </a:ext>
            </a:extLst>
          </p:cNvPr>
          <p:cNvSpPr>
            <a:spLocks noGrp="1"/>
          </p:cNvSpPr>
          <p:nvPr>
            <p:ph type="sldNum" sz="quarter" idx="4"/>
          </p:nvPr>
        </p:nvSpPr>
        <p:spPr>
          <a:xfrm>
            <a:off x="8693150" y="57856"/>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5747434-7036-48DB-A148-6B3D8EE75CDA}"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pic>
        <p:nvPicPr>
          <p:cNvPr id="18" name="Washington State University" descr="Logo, Washington State University">
            <a:extLst>
              <a:ext uri="{FF2B5EF4-FFF2-40B4-BE49-F238E27FC236}">
                <a16:creationId xmlns:a16="http://schemas.microsoft.com/office/drawing/2014/main" id="{696CB4C1-CFAD-4683-81EE-811C99243CD7}"/>
              </a:ext>
            </a:extLst>
          </p:cNvPr>
          <p:cNvPicPr>
            <a:picLocks noChangeAspect="1"/>
          </p:cNvPicPr>
          <p:nvPr userDrawn="1"/>
        </p:nvPicPr>
        <p:blipFill>
          <a:blip r:embed="rId14">
            <a:extLst>
              <a:ext uri="{28A0092B-C50C-407E-A947-70E740481C1C}">
                <a14:useLocalDpi xmlns:a14="http://schemas.microsoft.com/office/drawing/2010/main" val="0"/>
              </a:ext>
            </a:extLst>
          </a:blip>
          <a:srcRect t="752" b="752"/>
          <a:stretch/>
        </p:blipFill>
        <p:spPr>
          <a:xfrm>
            <a:off x="247201" y="6119355"/>
            <a:ext cx="875656" cy="559448"/>
          </a:xfrm>
          <a:prstGeom prst="rect">
            <a:avLst/>
          </a:prstGeom>
        </p:spPr>
      </p:pic>
      <p:pic>
        <p:nvPicPr>
          <p:cNvPr id="19" name="University of Florida" descr="Logo, University of Florida">
            <a:extLst>
              <a:ext uri="{FF2B5EF4-FFF2-40B4-BE49-F238E27FC236}">
                <a16:creationId xmlns:a16="http://schemas.microsoft.com/office/drawing/2014/main" id="{5A63FC05-DF8D-423D-8CB4-1639888E8E7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406874" y="6165238"/>
            <a:ext cx="483780" cy="467683"/>
          </a:xfrm>
          <a:prstGeom prst="rect">
            <a:avLst/>
          </a:prstGeom>
          <a:noFill/>
          <a:extLst>
            <a:ext uri="{909E8E84-426E-40DD-AFC4-6F175D3DCCD1}">
              <a14:hiddenFill xmlns:a14="http://schemas.microsoft.com/office/drawing/2010/main">
                <a:solidFill>
                  <a:srgbClr val="FFFFFF"/>
                </a:solidFill>
              </a14:hiddenFill>
            </a:ext>
          </a:extLst>
        </p:spPr>
      </p:pic>
      <p:pic>
        <p:nvPicPr>
          <p:cNvPr id="20" name="The University of Tennessee" descr="Logo, The University of Tennessee, Knoxville">
            <a:extLst>
              <a:ext uri="{FF2B5EF4-FFF2-40B4-BE49-F238E27FC236}">
                <a16:creationId xmlns:a16="http://schemas.microsoft.com/office/drawing/2014/main" id="{05626F77-79CB-4D00-AD2B-FC68972C179C}"/>
              </a:ext>
            </a:extLst>
          </p:cNvPr>
          <p:cNvPicPr>
            <a:picLocks noChangeAspect="1" noChangeArrowheads="1"/>
          </p:cNvPicPr>
          <p:nvPr userDrawn="1"/>
        </p:nvPicPr>
        <p:blipFill rotWithShape="1">
          <a:blip r:embed="rId16">
            <a:extLst>
              <a:ext uri="{28A0092B-C50C-407E-A947-70E740481C1C}">
                <a14:useLocalDpi xmlns:a14="http://schemas.microsoft.com/office/drawing/2010/main" val="0"/>
              </a:ext>
            </a:extLst>
          </a:blip>
          <a:srcRect l="16970" t="22609" r="17409" b="21255"/>
          <a:stretch/>
        </p:blipFill>
        <p:spPr bwMode="auto">
          <a:xfrm>
            <a:off x="2174671" y="6102356"/>
            <a:ext cx="875656" cy="593447"/>
          </a:xfrm>
          <a:prstGeom prst="rect">
            <a:avLst/>
          </a:prstGeom>
          <a:noFill/>
          <a:extLst>
            <a:ext uri="{909E8E84-426E-40DD-AFC4-6F175D3DCCD1}">
              <a14:hiddenFill xmlns:a14="http://schemas.microsoft.com/office/drawing/2010/main">
                <a:solidFill>
                  <a:srgbClr val="FFFFFF"/>
                </a:solidFill>
              </a14:hiddenFill>
            </a:ext>
          </a:extLst>
        </p:spPr>
      </p:pic>
      <p:pic>
        <p:nvPicPr>
          <p:cNvPr id="21" name="University of Nebraska" descr="Logo, University of Nebraska, Lincoln">
            <a:extLst>
              <a:ext uri="{FF2B5EF4-FFF2-40B4-BE49-F238E27FC236}">
                <a16:creationId xmlns:a16="http://schemas.microsoft.com/office/drawing/2014/main" id="{0DE3CD54-66DB-4040-B783-B70F1A465714}"/>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334344" y="6117527"/>
            <a:ext cx="867990" cy="563105"/>
          </a:xfrm>
          <a:prstGeom prst="rect">
            <a:avLst/>
          </a:prstGeom>
          <a:noFill/>
          <a:extLst>
            <a:ext uri="{909E8E84-426E-40DD-AFC4-6F175D3DCCD1}">
              <a14:hiddenFill xmlns:a14="http://schemas.microsoft.com/office/drawing/2010/main">
                <a:solidFill>
                  <a:srgbClr val="FFFFFF"/>
                </a:solidFill>
              </a14:hiddenFill>
            </a:ext>
          </a:extLst>
        </p:spPr>
      </p:pic>
      <p:pic>
        <p:nvPicPr>
          <p:cNvPr id="22" name="Kentucky State University" descr="Logo, Kentucky State University">
            <a:extLst>
              <a:ext uri="{FF2B5EF4-FFF2-40B4-BE49-F238E27FC236}">
                <a16:creationId xmlns:a16="http://schemas.microsoft.com/office/drawing/2014/main" id="{12A278FA-59F8-4860-BDC6-152839548B99}"/>
              </a:ext>
            </a:extLst>
          </p:cNvPr>
          <p:cNvPicPr>
            <a:picLocks noChangeAspect="1"/>
          </p:cNvPicPr>
          <p:nvPr userDrawn="1"/>
        </p:nvPicPr>
        <p:blipFill rotWithShape="1">
          <a:blip r:embed="rId18"/>
          <a:srcRect l="5426" r="5426"/>
          <a:stretch/>
        </p:blipFill>
        <p:spPr>
          <a:xfrm>
            <a:off x="4486351" y="5988491"/>
            <a:ext cx="831884" cy="821177"/>
          </a:xfrm>
          <a:prstGeom prst="rect">
            <a:avLst/>
          </a:prstGeom>
        </p:spPr>
      </p:pic>
      <p:pic>
        <p:nvPicPr>
          <p:cNvPr id="23" name="NC State" descr="A red rectangle with white text &quot;NC STATE UNIVERSITY&quot;">
            <a:extLst>
              <a:ext uri="{FF2B5EF4-FFF2-40B4-BE49-F238E27FC236}">
                <a16:creationId xmlns:a16="http://schemas.microsoft.com/office/drawing/2014/main" id="{A87C35CA-143A-4B3F-8F92-94BF44354269}"/>
              </a:ext>
            </a:extLst>
          </p:cNvPr>
          <p:cNvPicPr>
            <a:picLocks noChangeAspect="1"/>
          </p:cNvPicPr>
          <p:nvPr userDrawn="1"/>
        </p:nvPicPr>
        <p:blipFill>
          <a:blip r:embed="rId19"/>
          <a:stretch>
            <a:fillRect/>
          </a:stretch>
        </p:blipFill>
        <p:spPr>
          <a:xfrm>
            <a:off x="5602252" y="6193500"/>
            <a:ext cx="853944" cy="411158"/>
          </a:xfrm>
          <a:prstGeom prst="rect">
            <a:avLst/>
          </a:prstGeom>
        </p:spPr>
      </p:pic>
      <p:pic>
        <p:nvPicPr>
          <p:cNvPr id="24" name="Cal Poly" descr="Logo, Cal Poly">
            <a:extLst>
              <a:ext uri="{FF2B5EF4-FFF2-40B4-BE49-F238E27FC236}">
                <a16:creationId xmlns:a16="http://schemas.microsoft.com/office/drawing/2014/main" id="{980E5829-E0DF-48DD-B160-AA2123C984A6}"/>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6740213" y="6180201"/>
            <a:ext cx="786391" cy="437757"/>
          </a:xfrm>
          <a:prstGeom prst="rect">
            <a:avLst/>
          </a:prstGeom>
          <a:noFill/>
          <a:extLst>
            <a:ext uri="{909E8E84-426E-40DD-AFC4-6F175D3DCCD1}">
              <a14:hiddenFill xmlns:a14="http://schemas.microsoft.com/office/drawing/2010/main">
                <a:solidFill>
                  <a:srgbClr val="FFFFFF"/>
                </a:solidFill>
              </a14:hiddenFill>
            </a:ext>
          </a:extLst>
        </p:spPr>
      </p:pic>
      <p:pic>
        <p:nvPicPr>
          <p:cNvPr id="25" name="California State University Chico" descr="Logo, California State University, Chico">
            <a:extLst>
              <a:ext uri="{FF2B5EF4-FFF2-40B4-BE49-F238E27FC236}">
                <a16:creationId xmlns:a16="http://schemas.microsoft.com/office/drawing/2014/main" id="{028A2724-F313-4E2C-9355-03EC01F0C865}"/>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810621" y="6132143"/>
            <a:ext cx="742354" cy="533872"/>
          </a:xfrm>
          <a:prstGeom prst="rect">
            <a:avLst/>
          </a:prstGeom>
          <a:noFill/>
          <a:extLst>
            <a:ext uri="{909E8E84-426E-40DD-AFC4-6F175D3DCCD1}">
              <a14:hiddenFill xmlns:a14="http://schemas.microsoft.com/office/drawing/2010/main">
                <a:solidFill>
                  <a:srgbClr val="FFFFFF"/>
                </a:solidFill>
              </a14:hiddenFill>
            </a:ext>
          </a:extLst>
        </p:spPr>
      </p:pic>
      <p:pic>
        <p:nvPicPr>
          <p:cNvPr id="26" name="PDO Technologies" descr="Logo, PDO Technologies">
            <a:extLst>
              <a:ext uri="{FF2B5EF4-FFF2-40B4-BE49-F238E27FC236}">
                <a16:creationId xmlns:a16="http://schemas.microsoft.com/office/drawing/2014/main" id="{75CC9D5F-E3BA-4DA6-8C8D-30B9BDED7C25}"/>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8836992" y="6115834"/>
            <a:ext cx="902591" cy="566491"/>
          </a:xfrm>
          <a:prstGeom prst="rect">
            <a:avLst/>
          </a:prstGeom>
          <a:noFill/>
          <a:extLst>
            <a:ext uri="{909E8E84-426E-40DD-AFC4-6F175D3DCCD1}">
              <a14:hiddenFill xmlns:a14="http://schemas.microsoft.com/office/drawing/2010/main">
                <a:solidFill>
                  <a:srgbClr val="FFFFFF"/>
                </a:solidFill>
              </a14:hiddenFill>
            </a:ext>
          </a:extLst>
        </p:spPr>
      </p:pic>
      <p:pic>
        <p:nvPicPr>
          <p:cNvPr id="27" name="California Marine Sanctuary Foundation" descr="Logo, California Marine Sanctuary Foundation">
            <a:extLst>
              <a:ext uri="{FF2B5EF4-FFF2-40B4-BE49-F238E27FC236}">
                <a16:creationId xmlns:a16="http://schemas.microsoft.com/office/drawing/2014/main" id="{A1CC042C-4809-4783-810B-580E0F07A4D7}"/>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0023600" y="6254909"/>
            <a:ext cx="1005840" cy="288341"/>
          </a:xfrm>
          <a:prstGeom prst="rect">
            <a:avLst/>
          </a:prstGeom>
          <a:noFill/>
          <a:extLst>
            <a:ext uri="{909E8E84-426E-40DD-AFC4-6F175D3DCCD1}">
              <a14:hiddenFill xmlns:a14="http://schemas.microsoft.com/office/drawing/2010/main">
                <a:solidFill>
                  <a:srgbClr val="FFFFFF"/>
                </a:solidFill>
              </a14:hiddenFill>
            </a:ext>
          </a:extLst>
        </p:spPr>
      </p:pic>
      <p:pic>
        <p:nvPicPr>
          <p:cNvPr id="28" name="USDA" descr="Logo, US Department of Agriculture">
            <a:extLst>
              <a:ext uri="{FF2B5EF4-FFF2-40B4-BE49-F238E27FC236}">
                <a16:creationId xmlns:a16="http://schemas.microsoft.com/office/drawing/2014/main" id="{FF3DC312-892C-47F9-82FD-9E9F9EE0A471}"/>
              </a:ext>
            </a:extLst>
          </p:cNvPr>
          <p:cNvPicPr>
            <a:picLocks noChangeAspect="1"/>
          </p:cNvPicPr>
          <p:nvPr userDrawn="1"/>
        </p:nvPicPr>
        <p:blipFill>
          <a:blip r:embed="rId24"/>
          <a:stretch>
            <a:fillRect/>
          </a:stretch>
        </p:blipFill>
        <p:spPr>
          <a:xfrm>
            <a:off x="11313458" y="6176220"/>
            <a:ext cx="655327" cy="445719"/>
          </a:xfrm>
          <a:prstGeom prst="rect">
            <a:avLst/>
          </a:prstGeom>
        </p:spPr>
      </p:pic>
    </p:spTree>
    <p:extLst>
      <p:ext uri="{BB962C8B-B14F-4D97-AF65-F5344CB8AC3E}">
        <p14:creationId xmlns:p14="http://schemas.microsoft.com/office/powerpoint/2010/main" val="2344753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6" r:id="rId7"/>
    <p:sldLayoutId id="2147483691" r:id="rId8"/>
    <p:sldLayoutId id="2147483692" r:id="rId9"/>
    <p:sldLayoutId id="2147483693" r:id="rId10"/>
    <p:sldLayoutId id="2147483694" r:id="rId11"/>
    <p:sldLayoutId id="2147483695" r:id="rId12"/>
  </p:sldLayoutIdLst>
  <p:hf sldNum="0" hdr="0" ftr="0" dt="0"/>
  <p:txStyles>
    <p:titleStyle>
      <a:lvl1pPr algn="l" defTabSz="914400" rtl="0" eaLnBrk="1" latinLnBrk="0" hangingPunct="1">
        <a:lnSpc>
          <a:spcPct val="90000"/>
        </a:lnSpc>
        <a:spcBef>
          <a:spcPct val="0"/>
        </a:spcBef>
        <a:buNone/>
        <a:defRPr sz="3400" b="1" kern="1200" spc="-5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youtu.be/aMjD4vbr9eA&amp;t=210"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ag.tennessee.edu/biodegradablemulch/Documents/EU%20regs%20factsheet.pdf" TargetMode="External"/><Relationship Id="rId3" Type="http://schemas.openxmlformats.org/officeDocument/2006/relationships/hyperlink" Target="https://ag.tennessee.edu/biodegradablemulch/Documents/biodegradation_factsheet.pdf" TargetMode="External"/><Relationship Id="rId7" Type="http://schemas.openxmlformats.org/officeDocument/2006/relationships/hyperlink" Target="https://ag.tennessee.edu/biodegradablemulch/Documents/Microplastics-soil-Factsheet-formatted.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oi.org/10.1016/j.scitotenv.2019.135577" TargetMode="External"/><Relationship Id="rId11" Type="http://schemas.openxmlformats.org/officeDocument/2006/relationships/hyperlink" Target="https://doi.org/10.21273/HORTSCI14734-19" TargetMode="External"/><Relationship Id="rId5" Type="http://schemas.openxmlformats.org/officeDocument/2006/relationships/hyperlink" Target="https://doi.org/10.21273/HORTSCI14667-19" TargetMode="External"/><Relationship Id="rId10" Type="http://schemas.openxmlformats.org/officeDocument/2006/relationships/hyperlink" Target="https://youtu.be/aMjD4vbr9eA" TargetMode="External"/><Relationship Id="rId4" Type="http://schemas.openxmlformats.org/officeDocument/2006/relationships/hyperlink" Target="https://ag.tennessee.edu/biodegradablemulch/Documents/Finding_out_how_biodegradable_plastic_mulches_change_over_time_FACTSHEET.pdf" TargetMode="External"/><Relationship Id="rId9" Type="http://schemas.openxmlformats.org/officeDocument/2006/relationships/hyperlink" Target="https://youtu.be/-EqrF2y9lh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smallfruits.wsu.edu/plastic-mulches/" TargetMode="External"/><Relationship Id="rId5" Type="http://schemas.openxmlformats.org/officeDocument/2006/relationships/image" Target="../media/image27.jpg"/><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7FE963-4CD4-4BE3-9770-0ADD81F43129}"/>
              </a:ext>
            </a:extLst>
          </p:cNvPr>
          <p:cNvSpPr>
            <a:spLocks noGrp="1"/>
          </p:cNvSpPr>
          <p:nvPr>
            <p:ph type="ctrTitle"/>
          </p:nvPr>
        </p:nvSpPr>
        <p:spPr>
          <a:xfrm>
            <a:off x="1524000" y="1122363"/>
            <a:ext cx="7326118" cy="2387600"/>
          </a:xfrm>
        </p:spPr>
        <p:txBody>
          <a:bodyPr/>
          <a:lstStyle/>
          <a:p>
            <a:r>
              <a:rPr lang="en-US" dirty="0"/>
              <a:t>Deterioration, Degradation and Tillage of Soil-Biodegradable Mulch</a:t>
            </a:r>
          </a:p>
        </p:txBody>
      </p:sp>
      <p:sp>
        <p:nvSpPr>
          <p:cNvPr id="17" name="Subtitle 2">
            <a:extLst>
              <a:ext uri="{FF2B5EF4-FFF2-40B4-BE49-F238E27FC236}">
                <a16:creationId xmlns:a16="http://schemas.microsoft.com/office/drawing/2014/main" id="{ACC7DA43-B54F-4E8A-9242-24DB09C1B094}"/>
              </a:ext>
            </a:extLst>
          </p:cNvPr>
          <p:cNvSpPr>
            <a:spLocks noGrp="1"/>
          </p:cNvSpPr>
          <p:nvPr>
            <p:ph type="subTitle" idx="1"/>
          </p:nvPr>
        </p:nvSpPr>
        <p:spPr>
          <a:xfrm>
            <a:off x="1524000" y="3602038"/>
            <a:ext cx="7326118" cy="1655762"/>
          </a:xfrm>
        </p:spPr>
        <p:txBody>
          <a:bodyPr>
            <a:noAutofit/>
          </a:bodyPr>
          <a:lstStyle/>
          <a:p>
            <a:r>
              <a:rPr lang="en-US" sz="2800" dirty="0"/>
              <a:t>Lisa DeVetter, Hang Liu and Carol Miles, Washington State University</a:t>
            </a:r>
          </a:p>
          <a:p>
            <a:r>
              <a:rPr lang="en-US" sz="2800" dirty="0"/>
              <a:t>Shuresh Ghimire, University of Connecticut</a:t>
            </a:r>
          </a:p>
          <a:p>
            <a:endParaRPr lang="en-US" dirty="0"/>
          </a:p>
        </p:txBody>
      </p:sp>
      <p:pic>
        <p:nvPicPr>
          <p:cNvPr id="14" name="Picture 13" descr="Ripped sheet mulch between rows of corn."/>
          <p:cNvPicPr>
            <a:picLocks noChangeAspect="1"/>
          </p:cNvPicPr>
          <p:nvPr/>
        </p:nvPicPr>
        <p:blipFill rotWithShape="1">
          <a:blip r:embed="rId3" cstate="print">
            <a:extLst>
              <a:ext uri="{28A0092B-C50C-407E-A947-70E740481C1C}">
                <a14:useLocalDpi xmlns:a14="http://schemas.microsoft.com/office/drawing/2010/main" val="0"/>
              </a:ext>
            </a:extLst>
          </a:blip>
          <a:srcRect l="196" t="25334" r="250"/>
          <a:stretch/>
        </p:blipFill>
        <p:spPr>
          <a:xfrm>
            <a:off x="8850313" y="114304"/>
            <a:ext cx="5596128" cy="5596128"/>
          </a:xfrm>
          <a:prstGeom prst="ellipse">
            <a:avLst/>
          </a:prstGeom>
        </p:spPr>
      </p:pic>
    </p:spTree>
    <p:extLst>
      <p:ext uri="{BB962C8B-B14F-4D97-AF65-F5344CB8AC3E}">
        <p14:creationId xmlns:p14="http://schemas.microsoft.com/office/powerpoint/2010/main" val="235045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837BA1-14CB-41BD-BA28-BCE417BE4539}"/>
              </a:ext>
            </a:extLst>
          </p:cNvPr>
          <p:cNvSpPr>
            <a:spLocks noGrp="1"/>
          </p:cNvSpPr>
          <p:nvPr>
            <p:ph type="title"/>
          </p:nvPr>
        </p:nvSpPr>
        <p:spPr/>
        <p:txBody>
          <a:bodyPr>
            <a:normAutofit fontScale="90000"/>
          </a:bodyPr>
          <a:lstStyle/>
          <a:p>
            <a:r>
              <a:rPr lang="en-US" dirty="0"/>
              <a:t>Mulch recovery after incorporation</a:t>
            </a:r>
          </a:p>
        </p:txBody>
      </p:sp>
      <p:sp>
        <p:nvSpPr>
          <p:cNvPr id="4" name="TextBox 3">
            <a:extLst>
              <a:ext uri="{FF2B5EF4-FFF2-40B4-BE49-F238E27FC236}">
                <a16:creationId xmlns:a16="http://schemas.microsoft.com/office/drawing/2014/main" id="{DB9BA32A-F123-4A6D-9F98-84D686CA498D}"/>
              </a:ext>
            </a:extLst>
          </p:cNvPr>
          <p:cNvSpPr txBox="1"/>
          <p:nvPr/>
        </p:nvSpPr>
        <p:spPr>
          <a:xfrm>
            <a:off x="1024975" y="5662083"/>
            <a:ext cx="10165493" cy="923330"/>
          </a:xfrm>
          <a:prstGeom prst="rect">
            <a:avLst/>
          </a:prstGeom>
          <a:noFill/>
        </p:spPr>
        <p:txBody>
          <a:bodyPr wrap="square" rtlCol="0">
            <a:spAutoFit/>
          </a:bodyPr>
          <a:lstStyle/>
          <a:p>
            <a:r>
              <a:rPr lang="en-US" dirty="0"/>
              <a:t>Percent recovery of BDM fragments in Mount Vernon, WA using the soil quartering method; mulch was applied once a year for 4 years (2015-2018), plots were rototilled in spring after collecting samples and in fall before collecting samples; error bar is ± one standard error of the mean.</a:t>
            </a:r>
          </a:p>
        </p:txBody>
      </p:sp>
      <p:pic>
        <p:nvPicPr>
          <p:cNvPr id="5" name="Picture 4" descr="The graph shows the percent mulch recovery in Mount Vernon, WA using the soil quartering method after incorporation in the field. Mulch was applied once a year for 4 years (2015 - 2018). Plots were rototilled in spring after collecting samples and in fall before collecting samples. Paper BDM (WeedGuardPlus) shows complete biodegradation each year while other plastic BDMs have different rates of biodegradation. One year after the last soil-incorporation of BDM, recovery ranges from 10% to 30%, indicating that all of these BDMs are degrading at this field site.">
            <a:extLst>
              <a:ext uri="{FF2B5EF4-FFF2-40B4-BE49-F238E27FC236}">
                <a16:creationId xmlns:a16="http://schemas.microsoft.com/office/drawing/2014/main" id="{6FF54280-662D-47E5-9886-851FB9318DC4}"/>
              </a:ext>
            </a:extLst>
          </p:cNvPr>
          <p:cNvPicPr>
            <a:picLocks noChangeAspect="1"/>
          </p:cNvPicPr>
          <p:nvPr/>
        </p:nvPicPr>
        <p:blipFill rotWithShape="1">
          <a:blip r:embed="rId3"/>
          <a:srcRect l="4306" t="865" r="3989" b="7012"/>
          <a:stretch/>
        </p:blipFill>
        <p:spPr>
          <a:xfrm>
            <a:off x="2708030" y="1010465"/>
            <a:ext cx="6799385" cy="4534550"/>
          </a:xfrm>
          <a:prstGeom prst="rect">
            <a:avLst/>
          </a:prstGeom>
        </p:spPr>
      </p:pic>
    </p:spTree>
    <p:extLst>
      <p:ext uri="{BB962C8B-B14F-4D97-AF65-F5344CB8AC3E}">
        <p14:creationId xmlns:p14="http://schemas.microsoft.com/office/powerpoint/2010/main" val="241680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28D30F-D265-4A1A-9BE6-C8E1DA885DA7}"/>
              </a:ext>
            </a:extLst>
          </p:cNvPr>
          <p:cNvSpPr>
            <a:spLocks noGrp="1"/>
          </p:cNvSpPr>
          <p:nvPr>
            <p:ph type="title"/>
          </p:nvPr>
        </p:nvSpPr>
        <p:spPr/>
        <p:txBody>
          <a:bodyPr>
            <a:normAutofit fontScale="90000"/>
          </a:bodyPr>
          <a:lstStyle/>
          <a:p>
            <a:r>
              <a:rPr lang="en-US" dirty="0"/>
              <a:t>Mulch </a:t>
            </a:r>
            <a:r>
              <a:rPr lang="en-US" dirty="0" err="1"/>
              <a:t>deterioraton</a:t>
            </a:r>
            <a:r>
              <a:rPr lang="en-US" dirty="0"/>
              <a:t> after soil burial</a:t>
            </a:r>
          </a:p>
        </p:txBody>
      </p:sp>
      <p:sp>
        <p:nvSpPr>
          <p:cNvPr id="5" name="TextBox 4">
            <a:extLst>
              <a:ext uri="{FF2B5EF4-FFF2-40B4-BE49-F238E27FC236}">
                <a16:creationId xmlns:a16="http://schemas.microsoft.com/office/drawing/2014/main" id="{17DE7504-92AA-4DD8-893D-EB53074A9BCE}"/>
              </a:ext>
            </a:extLst>
          </p:cNvPr>
          <p:cNvSpPr txBox="1"/>
          <p:nvPr/>
        </p:nvSpPr>
        <p:spPr>
          <a:xfrm>
            <a:off x="574917" y="1691019"/>
            <a:ext cx="1419727" cy="646331"/>
          </a:xfrm>
          <a:prstGeom prst="rect">
            <a:avLst/>
          </a:prstGeom>
          <a:solidFill>
            <a:schemeClr val="bg1"/>
          </a:solidFill>
          <a:ln w="25400">
            <a:noFill/>
          </a:ln>
        </p:spPr>
        <p:txBody>
          <a:bodyPr wrap="square" rtlCol="0">
            <a:spAutoFit/>
          </a:bodyPr>
          <a:lstStyle/>
          <a:p>
            <a:pPr marL="342900" indent="-342900" algn="ctr">
              <a:buFont typeface="+mj-lt"/>
              <a:buAutoNum type="alphaUcPeriod"/>
            </a:pPr>
            <a:r>
              <a:rPr lang="en-US" b="1" dirty="0" err="1">
                <a:cs typeface="Helvetica"/>
              </a:rPr>
              <a:t>PBAT</a:t>
            </a:r>
            <a:r>
              <a:rPr lang="en-US" b="1" dirty="0">
                <a:cs typeface="Helvetica"/>
              </a:rPr>
              <a:t> (clear)</a:t>
            </a:r>
          </a:p>
        </p:txBody>
      </p:sp>
      <p:pic>
        <p:nvPicPr>
          <p:cNvPr id="4" name="Picture 3" descr="Physical degradation of PBAT (clear) at 0 (no degradation), 70 (no degradation), 330 (fracturing) and 480 days (small particles). Final sample has lost 94.5% of original weight.">
            <a:extLst>
              <a:ext uri="{FF2B5EF4-FFF2-40B4-BE49-F238E27FC236}">
                <a16:creationId xmlns:a16="http://schemas.microsoft.com/office/drawing/2014/main" id="{13E91829-9AD6-42A4-BE48-DC05BDBD192E}"/>
              </a:ext>
            </a:extLst>
          </p:cNvPr>
          <p:cNvPicPr>
            <a:picLocks noChangeAspect="1"/>
          </p:cNvPicPr>
          <p:nvPr/>
        </p:nvPicPr>
        <p:blipFill rotWithShape="1">
          <a:blip r:embed="rId2"/>
          <a:srcRect l="2018" t="4581" r="1182" b="51870"/>
          <a:stretch/>
        </p:blipFill>
        <p:spPr>
          <a:xfrm>
            <a:off x="1994644" y="1037969"/>
            <a:ext cx="8202712" cy="1987864"/>
          </a:xfrm>
          <a:prstGeom prst="rect">
            <a:avLst/>
          </a:prstGeom>
        </p:spPr>
      </p:pic>
      <p:sp>
        <p:nvSpPr>
          <p:cNvPr id="6" name="TextBox 5">
            <a:extLst>
              <a:ext uri="{FF2B5EF4-FFF2-40B4-BE49-F238E27FC236}">
                <a16:creationId xmlns:a16="http://schemas.microsoft.com/office/drawing/2014/main" id="{553C2792-85EA-40C1-A237-632BF2A15242}"/>
              </a:ext>
            </a:extLst>
          </p:cNvPr>
          <p:cNvSpPr txBox="1"/>
          <p:nvPr/>
        </p:nvSpPr>
        <p:spPr>
          <a:xfrm>
            <a:off x="574917" y="3874320"/>
            <a:ext cx="1419727" cy="646331"/>
          </a:xfrm>
          <a:prstGeom prst="rect">
            <a:avLst/>
          </a:prstGeom>
          <a:solidFill>
            <a:schemeClr val="bg1"/>
          </a:solidFill>
          <a:ln w="25400">
            <a:noFill/>
          </a:ln>
        </p:spPr>
        <p:txBody>
          <a:bodyPr wrap="square" rtlCol="0">
            <a:spAutoFit/>
          </a:bodyPr>
          <a:lstStyle/>
          <a:p>
            <a:pPr marL="342900" indent="-342900" algn="ctr">
              <a:buFont typeface="+mj-lt"/>
              <a:buAutoNum type="alphaUcPeriod" startAt="2"/>
            </a:pPr>
            <a:r>
              <a:rPr lang="en-US" b="1" dirty="0">
                <a:cs typeface="Helvetica"/>
              </a:rPr>
              <a:t>PBAT (black)</a:t>
            </a:r>
          </a:p>
        </p:txBody>
      </p:sp>
      <p:pic>
        <p:nvPicPr>
          <p:cNvPr id="9" name="Picture 8" descr="Physical degradation of (black) at 0 (no degradation), 70 (no degradation), 330 (minor tearing and fracturing) and 480 days (small particles). Final sample has lost 78.7% of original weight.">
            <a:extLst>
              <a:ext uri="{FF2B5EF4-FFF2-40B4-BE49-F238E27FC236}">
                <a16:creationId xmlns:a16="http://schemas.microsoft.com/office/drawing/2014/main" id="{A7BBEB9C-DEC8-47C4-87BF-DF1A017DB389}"/>
              </a:ext>
            </a:extLst>
          </p:cNvPr>
          <p:cNvPicPr>
            <a:picLocks noChangeAspect="1"/>
          </p:cNvPicPr>
          <p:nvPr/>
        </p:nvPicPr>
        <p:blipFill rotWithShape="1">
          <a:blip r:embed="rId2"/>
          <a:srcRect l="2018" t="52501" r="1182" b="4963"/>
          <a:stretch/>
        </p:blipFill>
        <p:spPr>
          <a:xfrm>
            <a:off x="1994644" y="3225338"/>
            <a:ext cx="8202712" cy="1941643"/>
          </a:xfrm>
          <a:prstGeom prst="rect">
            <a:avLst/>
          </a:prstGeom>
        </p:spPr>
      </p:pic>
      <p:sp>
        <p:nvSpPr>
          <p:cNvPr id="7" name="TextBox 6">
            <a:extLst>
              <a:ext uri="{FF2B5EF4-FFF2-40B4-BE49-F238E27FC236}">
                <a16:creationId xmlns:a16="http://schemas.microsoft.com/office/drawing/2014/main" id="{A24CD584-4B1D-4B4F-8BBE-AE38EAFD0BC8}"/>
              </a:ext>
            </a:extLst>
          </p:cNvPr>
          <p:cNvSpPr txBox="1"/>
          <p:nvPr/>
        </p:nvSpPr>
        <p:spPr>
          <a:xfrm>
            <a:off x="1907059" y="5166981"/>
            <a:ext cx="9144000" cy="307777"/>
          </a:xfrm>
          <a:prstGeom prst="rect">
            <a:avLst/>
          </a:prstGeom>
          <a:noFill/>
        </p:spPr>
        <p:txBody>
          <a:bodyPr wrap="square" rtlCol="0">
            <a:spAutoFit/>
          </a:bodyPr>
          <a:lstStyle/>
          <a:p>
            <a:r>
              <a:rPr lang="en-US" sz="1400" dirty="0"/>
              <a:t>Deterioration of plastic mulch films after soil burial in Changwu, Shaanxi Province, China. (</a:t>
            </a:r>
            <a:r>
              <a:rPr lang="en-US" altLang="zh-CN" sz="1400" dirty="0"/>
              <a:t>Wang</a:t>
            </a:r>
            <a:r>
              <a:rPr lang="zh-CN" altLang="en-US" sz="1400" dirty="0"/>
              <a:t> </a:t>
            </a:r>
            <a:r>
              <a:rPr lang="en-US" altLang="zh-CN" sz="1400" dirty="0"/>
              <a:t>et</a:t>
            </a:r>
            <a:r>
              <a:rPr lang="zh-CN" altLang="en-US" sz="1400" dirty="0"/>
              <a:t> </a:t>
            </a:r>
            <a:r>
              <a:rPr lang="en-US" altLang="zh-CN" sz="1400" dirty="0"/>
              <a:t>al.,</a:t>
            </a:r>
            <a:r>
              <a:rPr lang="zh-CN" altLang="en-US" sz="1400" dirty="0"/>
              <a:t> </a:t>
            </a:r>
            <a:r>
              <a:rPr lang="en-US" altLang="zh-CN" sz="1400" dirty="0"/>
              <a:t>2025)</a:t>
            </a:r>
            <a:endParaRPr lang="en-US" sz="1400" dirty="0"/>
          </a:p>
        </p:txBody>
      </p:sp>
    </p:spTree>
    <p:extLst>
      <p:ext uri="{BB962C8B-B14F-4D97-AF65-F5344CB8AC3E}">
        <p14:creationId xmlns:p14="http://schemas.microsoft.com/office/powerpoint/2010/main" val="650550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218C6-460B-4BB0-94F7-0CB68C1DB06D}"/>
              </a:ext>
            </a:extLst>
          </p:cNvPr>
          <p:cNvSpPr>
            <a:spLocks noGrp="1"/>
          </p:cNvSpPr>
          <p:nvPr>
            <p:ph type="title"/>
          </p:nvPr>
        </p:nvSpPr>
        <p:spPr/>
        <p:txBody>
          <a:bodyPr>
            <a:normAutofit fontScale="90000"/>
          </a:bodyPr>
          <a:lstStyle/>
          <a:p>
            <a:r>
              <a:rPr lang="en-US" dirty="0"/>
              <a:t>Tillage Incorporation</a:t>
            </a:r>
          </a:p>
        </p:txBody>
      </p:sp>
      <p:pic>
        <p:nvPicPr>
          <p:cNvPr id="3" name="Picture 2" descr="A person on a Ford tractor rototilling BDM into a fiel­d.">
            <a:extLst>
              <a:ext uri="{FF2B5EF4-FFF2-40B4-BE49-F238E27FC236}">
                <a16:creationId xmlns:a16="http://schemas.microsoft.com/office/drawing/2014/main" id="{F014FA6B-4424-4A66-BBF2-73897596BC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829"/>
          <a:stretch/>
        </p:blipFill>
        <p:spPr>
          <a:xfrm>
            <a:off x="2382576" y="1092788"/>
            <a:ext cx="7426848" cy="5588749"/>
          </a:xfrm>
          <a:prstGeom prst="rect">
            <a:avLst/>
          </a:prstGeom>
        </p:spPr>
      </p:pic>
      <p:sp>
        <p:nvSpPr>
          <p:cNvPr id="4" name="Isosceles Triangle 3" descr="A Guide to Laying and Tilling in of Biodegradable Mulch (YouTube)">
            <a:hlinkClick r:id="rId4"/>
            <a:extLst>
              <a:ext uri="{FF2B5EF4-FFF2-40B4-BE49-F238E27FC236}">
                <a16:creationId xmlns:a16="http://schemas.microsoft.com/office/drawing/2014/main" id="{A39C0E1A-8391-4CD0-B04B-F3D6C68AF44D}"/>
              </a:ext>
            </a:extLst>
          </p:cNvPr>
          <p:cNvSpPr/>
          <p:nvPr/>
        </p:nvSpPr>
        <p:spPr>
          <a:xfrm rot="5400000">
            <a:off x="5370255" y="3261520"/>
            <a:ext cx="1451491" cy="1251285"/>
          </a:xfrm>
          <a:prstGeom prst="triangle">
            <a:avLst/>
          </a:prstGeom>
          <a:solidFill>
            <a:schemeClr val="accent3">
              <a:alpha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descr="A Guide to Laying and Tilling in of Biodegradable Mulch (YouTube)">
            <a:hlinkClick r:id="rId4"/>
            <a:extLst>
              <a:ext uri="{FF2B5EF4-FFF2-40B4-BE49-F238E27FC236}">
                <a16:creationId xmlns:a16="http://schemas.microsoft.com/office/drawing/2014/main" id="{5553DC52-9EC4-4B86-9F37-16D7635E3710}"/>
              </a:ext>
            </a:extLst>
          </p:cNvPr>
          <p:cNvSpPr txBox="1"/>
          <p:nvPr/>
        </p:nvSpPr>
        <p:spPr>
          <a:xfrm>
            <a:off x="3999627" y="5124002"/>
            <a:ext cx="4192746" cy="923330"/>
          </a:xfrm>
          <a:prstGeom prst="rect">
            <a:avLst/>
          </a:prstGeom>
          <a:solidFill>
            <a:schemeClr val="tx1"/>
          </a:solidFill>
        </p:spPr>
        <p:txBody>
          <a:bodyPr wrap="square" rtlCol="0">
            <a:spAutoFit/>
          </a:bodyPr>
          <a:lstStyle/>
          <a:p>
            <a:pPr algn="ctr"/>
            <a:r>
              <a:rPr lang="en-US" b="1" dirty="0">
                <a:solidFill>
                  <a:schemeClr val="bg1"/>
                </a:solidFill>
              </a:rPr>
              <a:t>Rototilling in Biodegradable Mulch </a:t>
            </a:r>
            <a:br>
              <a:rPr lang="en-US" b="1" dirty="0">
                <a:solidFill>
                  <a:schemeClr val="bg1"/>
                </a:solidFill>
              </a:rPr>
            </a:br>
            <a:r>
              <a:rPr lang="en-US" b="1" i="1" dirty="0">
                <a:solidFill>
                  <a:schemeClr val="bg1"/>
                </a:solidFill>
              </a:rPr>
              <a:t>(A Guide to Laying and Tilling in </a:t>
            </a:r>
            <a:br>
              <a:rPr lang="en-US" b="1" i="1" dirty="0">
                <a:solidFill>
                  <a:schemeClr val="bg1"/>
                </a:solidFill>
              </a:rPr>
            </a:br>
            <a:r>
              <a:rPr lang="en-US" b="1" i="1" dirty="0">
                <a:solidFill>
                  <a:schemeClr val="bg1"/>
                </a:solidFill>
              </a:rPr>
              <a:t>of Biodegradable Mulch; YouTube)</a:t>
            </a:r>
            <a:endParaRPr lang="en-US"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371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F326D9-6087-4274-89BD-838EADD58CB8}"/>
              </a:ext>
            </a:extLst>
          </p:cNvPr>
          <p:cNvSpPr>
            <a:spLocks noGrp="1"/>
          </p:cNvSpPr>
          <p:nvPr>
            <p:ph type="title"/>
          </p:nvPr>
        </p:nvSpPr>
        <p:spPr>
          <a:xfrm>
            <a:off x="777239" y="365126"/>
            <a:ext cx="11282641" cy="541972"/>
          </a:xfrm>
        </p:spPr>
        <p:txBody>
          <a:bodyPr>
            <a:normAutofit fontScale="90000"/>
          </a:bodyPr>
          <a:lstStyle/>
          <a:p>
            <a:r>
              <a:rPr lang="en-US" dirty="0"/>
              <a:t>Resources</a:t>
            </a:r>
          </a:p>
        </p:txBody>
      </p:sp>
      <p:sp>
        <p:nvSpPr>
          <p:cNvPr id="4" name="Content Placeholder 3">
            <a:extLst>
              <a:ext uri="{FF2B5EF4-FFF2-40B4-BE49-F238E27FC236}">
                <a16:creationId xmlns:a16="http://schemas.microsoft.com/office/drawing/2014/main" id="{806E0860-ECAB-4B9F-A22A-D7C1043737E7}"/>
              </a:ext>
            </a:extLst>
          </p:cNvPr>
          <p:cNvSpPr>
            <a:spLocks noGrp="1"/>
          </p:cNvSpPr>
          <p:nvPr>
            <p:ph idx="1"/>
          </p:nvPr>
        </p:nvSpPr>
        <p:spPr>
          <a:xfrm>
            <a:off x="777240" y="1371600"/>
            <a:ext cx="10659110" cy="4336473"/>
          </a:xfrm>
        </p:spPr>
        <p:txBody>
          <a:bodyPr>
            <a:noAutofit/>
          </a:bodyPr>
          <a:lstStyle/>
          <a:p>
            <a:pPr>
              <a:lnSpc>
                <a:spcPct val="110000"/>
              </a:lnSpc>
              <a:spcBef>
                <a:spcPts val="600"/>
              </a:spcBef>
            </a:pPr>
            <a:r>
              <a:rPr lang="en-US" sz="1200" dirty="0">
                <a:hlinkClick r:id="rId3"/>
              </a:rPr>
              <a:t>Biodegradation – Putting Biology to Work (pdf)</a:t>
            </a:r>
            <a:br>
              <a:rPr lang="en-US" sz="1200" dirty="0"/>
            </a:br>
            <a:r>
              <a:rPr lang="en-US" sz="1200" dirty="0"/>
              <a:t>https://ag.tennessee.edu/biodegradablemulch/Documents/biodegradation_factsheet.pdf</a:t>
            </a:r>
          </a:p>
          <a:p>
            <a:pPr>
              <a:lnSpc>
                <a:spcPct val="110000"/>
              </a:lnSpc>
              <a:spcBef>
                <a:spcPts val="600"/>
              </a:spcBef>
            </a:pPr>
            <a:r>
              <a:rPr lang="en-US" sz="1200" dirty="0">
                <a:hlinkClick r:id="rId4"/>
              </a:rPr>
              <a:t>Finding Out How Biodegradable Plastic Mulches Change Over Time (pdf)</a:t>
            </a:r>
            <a:br>
              <a:rPr lang="en-US" sz="1200" dirty="0">
                <a:hlinkClick r:id="rId4"/>
              </a:rPr>
            </a:br>
            <a:r>
              <a:rPr lang="en-US" sz="1200" dirty="0"/>
              <a:t>https://ag.tennessee.edu/biodegradablemulch/Documents/Finding_out_how_biodegradable_plastic_mulches_change_over_time_FACTSHEET.pdf</a:t>
            </a:r>
          </a:p>
          <a:p>
            <a:pPr>
              <a:lnSpc>
                <a:spcPct val="110000"/>
              </a:lnSpc>
              <a:spcBef>
                <a:spcPts val="600"/>
              </a:spcBef>
            </a:pPr>
            <a:r>
              <a:rPr lang="en-US" sz="1200" dirty="0"/>
              <a:t>Ghimire, S., E. Scheenstra, and C. A. Miles. 2020a. </a:t>
            </a:r>
            <a:r>
              <a:rPr lang="en-US" sz="1200" dirty="0">
                <a:hlinkClick r:id="rId5"/>
              </a:rPr>
              <a:t>Soil-biodegradable mulches for growth, yield, and quality of sweet corn in a Mediterranean-type climate.</a:t>
            </a:r>
            <a:r>
              <a:rPr lang="en-US" sz="1200" dirty="0"/>
              <a:t> </a:t>
            </a:r>
            <a:r>
              <a:rPr lang="en-US" sz="1200" dirty="0" err="1"/>
              <a:t>HortScience</a:t>
            </a:r>
            <a:r>
              <a:rPr lang="en-US" sz="1200" dirty="0"/>
              <a:t> 55:317 – 325.</a:t>
            </a:r>
          </a:p>
          <a:p>
            <a:pPr>
              <a:lnSpc>
                <a:spcPct val="110000"/>
              </a:lnSpc>
              <a:spcBef>
                <a:spcPts val="600"/>
              </a:spcBef>
            </a:pPr>
            <a:r>
              <a:rPr lang="en-US" sz="1200" dirty="0"/>
              <a:t>Ghimire, S., M. Flury, E. Scheenstra, and C. Miles. 2020b. </a:t>
            </a:r>
            <a:r>
              <a:rPr lang="en-US" sz="1200" dirty="0">
                <a:hlinkClick r:id="rId6"/>
              </a:rPr>
              <a:t>Sampling and degradation of biodegradable plastic and paper mulches in field after tillage incorporation.</a:t>
            </a:r>
            <a:r>
              <a:rPr lang="en-US" sz="1200" dirty="0"/>
              <a:t> Science of the Total Environment 703:1-7.</a:t>
            </a:r>
          </a:p>
          <a:p>
            <a:pPr>
              <a:lnSpc>
                <a:spcPct val="110000"/>
              </a:lnSpc>
              <a:spcBef>
                <a:spcPts val="600"/>
              </a:spcBef>
            </a:pPr>
            <a:r>
              <a:rPr lang="en-US" sz="1200" dirty="0">
                <a:hlinkClick r:id="rId7"/>
              </a:rPr>
              <a:t>Micro- and </a:t>
            </a:r>
            <a:r>
              <a:rPr lang="en-US" sz="1200" dirty="0" err="1">
                <a:hlinkClick r:id="rId7"/>
              </a:rPr>
              <a:t>Nanoplastic</a:t>
            </a:r>
            <a:r>
              <a:rPr lang="en-US" sz="1200" dirty="0">
                <a:hlinkClick r:id="rId7"/>
              </a:rPr>
              <a:t> in Soil: Should We Be Concerned (pdf)</a:t>
            </a:r>
            <a:br>
              <a:rPr lang="en-US" sz="1200" dirty="0">
                <a:hlinkClick r:id="rId7"/>
              </a:rPr>
            </a:br>
            <a:r>
              <a:rPr lang="en-US" sz="1200" dirty="0"/>
              <a:t>https://ag.tennessee.edu/biodegradablemulch/Documents/Microplastics-soil-Factsheet-formatted.pdf</a:t>
            </a:r>
          </a:p>
          <a:p>
            <a:pPr>
              <a:lnSpc>
                <a:spcPct val="110000"/>
              </a:lnSpc>
              <a:spcBef>
                <a:spcPts val="600"/>
              </a:spcBef>
            </a:pPr>
            <a:r>
              <a:rPr lang="en-US" sz="1200" dirty="0">
                <a:hlinkClick r:id="rId8"/>
              </a:rPr>
              <a:t>Summary and Assessment of </a:t>
            </a:r>
            <a:r>
              <a:rPr lang="en-US" sz="1200" dirty="0" err="1">
                <a:hlinkClick r:id="rId8"/>
              </a:rPr>
              <a:t>EN</a:t>
            </a:r>
            <a:r>
              <a:rPr lang="en-US" sz="1200" dirty="0">
                <a:hlinkClick r:id="rId8"/>
              </a:rPr>
              <a:t> 17033:2018, a New Standard for Biodegradable Plastic Mulch Films (pdf)</a:t>
            </a:r>
            <a:br>
              <a:rPr lang="en-US" sz="1200" dirty="0">
                <a:hlinkClick r:id="rId8"/>
              </a:rPr>
            </a:br>
            <a:r>
              <a:rPr lang="en-US" sz="1200" dirty="0"/>
              <a:t>https://ag.tennessee.edu/biodegradablemulch/Documents/EU%20regs%20factsheet.pdf</a:t>
            </a:r>
          </a:p>
          <a:p>
            <a:pPr>
              <a:lnSpc>
                <a:spcPct val="110000"/>
              </a:lnSpc>
              <a:spcBef>
                <a:spcPts val="600"/>
              </a:spcBef>
            </a:pPr>
            <a:r>
              <a:rPr lang="en-US" sz="1200" b="1" dirty="0"/>
              <a:t>Video - </a:t>
            </a:r>
            <a:r>
              <a:rPr lang="en-US" sz="1200" dirty="0">
                <a:hlinkClick r:id="rId9"/>
              </a:rPr>
              <a:t>Biodegradable Mulch Breakdown in Soil: Role of Microbiology (YouTube)</a:t>
            </a:r>
            <a:br>
              <a:rPr lang="en-US" sz="1200" dirty="0"/>
            </a:br>
            <a:r>
              <a:rPr lang="en-US" sz="1200" dirty="0"/>
              <a:t>https://youtu.be/-EqrF2y9lh0</a:t>
            </a:r>
          </a:p>
          <a:p>
            <a:pPr>
              <a:lnSpc>
                <a:spcPct val="110000"/>
              </a:lnSpc>
              <a:spcBef>
                <a:spcPts val="600"/>
              </a:spcBef>
            </a:pPr>
            <a:r>
              <a:rPr lang="en-US" sz="1200" b="1" dirty="0"/>
              <a:t>Video - </a:t>
            </a:r>
            <a:r>
              <a:rPr lang="en-US" sz="1200" dirty="0">
                <a:hlinkClick r:id="rId10"/>
              </a:rPr>
              <a:t>Biodegradable Mulch Installation and Till Down (YouTube)</a:t>
            </a:r>
            <a:br>
              <a:rPr lang="en-US" sz="1200" dirty="0">
                <a:hlinkClick r:id="rId10"/>
              </a:rPr>
            </a:br>
            <a:r>
              <a:rPr lang="en-US" sz="1200" dirty="0"/>
              <a:t>https://youtu.be/aMjD4vbr9eA</a:t>
            </a:r>
          </a:p>
          <a:p>
            <a:pPr>
              <a:lnSpc>
                <a:spcPct val="110000"/>
              </a:lnSpc>
              <a:spcBef>
                <a:spcPts val="600"/>
              </a:spcBef>
            </a:pPr>
            <a:r>
              <a:rPr lang="en-US" sz="1200" dirty="0"/>
              <a:t>Zhang, H., C. Miles, S. Ghimire, C. Benedict, I. </a:t>
            </a:r>
            <a:r>
              <a:rPr lang="en-US" sz="1200" dirty="0" err="1"/>
              <a:t>Zasada</a:t>
            </a:r>
            <a:r>
              <a:rPr lang="en-US" sz="1200" dirty="0"/>
              <a:t>, H. Liu, and L. DeVetter. 2020. </a:t>
            </a:r>
            <a:r>
              <a:rPr lang="en-US" sz="1200" dirty="0">
                <a:hlinkClick r:id="rId11"/>
              </a:rPr>
              <a:t>Plastic mulches improved plant growth and suppressed weeds in late summer-planted </a:t>
            </a:r>
            <a:r>
              <a:rPr lang="en-US" sz="1200" dirty="0" err="1">
                <a:hlinkClick r:id="rId11"/>
              </a:rPr>
              <a:t>floricane</a:t>
            </a:r>
            <a:r>
              <a:rPr lang="en-US" sz="1200" dirty="0">
                <a:hlinkClick r:id="rId11"/>
              </a:rPr>
              <a:t>-fruiting raspberry.</a:t>
            </a:r>
            <a:r>
              <a:rPr lang="en-US" sz="1200" dirty="0"/>
              <a:t> </a:t>
            </a:r>
            <a:r>
              <a:rPr lang="en-US" sz="1200" dirty="0" err="1"/>
              <a:t>HortScience</a:t>
            </a:r>
            <a:r>
              <a:rPr lang="en-US" sz="1200" dirty="0"/>
              <a:t> 55(4): 565 – 572.</a:t>
            </a:r>
          </a:p>
        </p:txBody>
      </p:sp>
    </p:spTree>
    <p:extLst>
      <p:ext uri="{BB962C8B-B14F-4D97-AF65-F5344CB8AC3E}">
        <p14:creationId xmlns:p14="http://schemas.microsoft.com/office/powerpoint/2010/main" val="3153609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99F6B7-2E00-4BBA-858A-B8F6D96A40E6}"/>
              </a:ext>
            </a:extLst>
          </p:cNvPr>
          <p:cNvSpPr>
            <a:spLocks noGrp="1"/>
          </p:cNvSpPr>
          <p:nvPr>
            <p:ph type="title"/>
          </p:nvPr>
        </p:nvSpPr>
        <p:spPr/>
        <p:txBody>
          <a:bodyPr>
            <a:normAutofit fontScale="90000"/>
          </a:bodyPr>
          <a:lstStyle/>
          <a:p>
            <a:r>
              <a:rPr lang="en-US" dirty="0"/>
              <a:t>Acknowledgement + Website</a:t>
            </a:r>
          </a:p>
        </p:txBody>
      </p:sp>
      <p:pic>
        <p:nvPicPr>
          <p:cNvPr id="13" name="USDA logo" descr="US Department of Agriculture logo">
            <a:extLst>
              <a:ext uri="{FF2B5EF4-FFF2-40B4-BE49-F238E27FC236}">
                <a16:creationId xmlns:a16="http://schemas.microsoft.com/office/drawing/2014/main" id="{869C0728-92EC-4C8F-81D5-EF2C6FA0B8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239" y="1472567"/>
            <a:ext cx="3500160" cy="2404872"/>
          </a:xfrm>
          <a:prstGeom prst="rect">
            <a:avLst/>
          </a:prstGeom>
        </p:spPr>
      </p:pic>
      <p:sp>
        <p:nvSpPr>
          <p:cNvPr id="6" name="USDA Acknowledgement">
            <a:extLst>
              <a:ext uri="{FF2B5EF4-FFF2-40B4-BE49-F238E27FC236}">
                <a16:creationId xmlns:a16="http://schemas.microsoft.com/office/drawing/2014/main" id="{DA5A4C02-17E0-4342-97F3-3C9F832E0E69}"/>
              </a:ext>
            </a:extLst>
          </p:cNvPr>
          <p:cNvSpPr>
            <a:spLocks noGrp="1"/>
          </p:cNvSpPr>
          <p:nvPr>
            <p:ph sz="half" idx="1"/>
          </p:nvPr>
        </p:nvSpPr>
        <p:spPr>
          <a:xfrm>
            <a:off x="777240" y="4109421"/>
            <a:ext cx="3708699" cy="1624197"/>
          </a:xfrm>
        </p:spPr>
        <p:txBody>
          <a:bodyPr lIns="0" tIns="0" rIns="0" bIns="0">
            <a:noAutofit/>
          </a:bodyPr>
          <a:lstStyle/>
          <a:p>
            <a:pPr marL="0" indent="0">
              <a:buNone/>
            </a:pPr>
            <a:r>
              <a:rPr lang="en-US" sz="1200" b="0" i="0" u="none" strike="noStrike" kern="1000" cap="none" dirty="0">
                <a:solidFill>
                  <a:schemeClr val="dk1"/>
                </a:solidFill>
                <a:latin typeface="Arial"/>
                <a:ea typeface="Arial"/>
                <a:cs typeface="Arial"/>
                <a:sym typeface="Arial"/>
              </a:rPr>
              <a:t>This work is supported by Specialty Crops Research Initiative Awards 2016-51181-25404 and 2022-51181-38325 from the USDA National Institute of Food and Agriculture. Any opinions, findings, conclusions, or recommendations expressed in this publication are those of the author(s) and should not be construed to represent any official USDA or U.S. Government determination or policy.</a:t>
            </a:r>
            <a:endParaRPr lang="en-US" sz="1200" b="0" i="0" u="none" strike="noStrike" kern="1000" cap="none" dirty="0">
              <a:solidFill>
                <a:schemeClr val="dk1"/>
              </a:solidFill>
              <a:latin typeface="Calibri"/>
              <a:ea typeface="Calibri"/>
              <a:cs typeface="Calibri"/>
              <a:sym typeface="Calibri"/>
            </a:endParaRPr>
          </a:p>
        </p:txBody>
      </p:sp>
      <p:pic>
        <p:nvPicPr>
          <p:cNvPr id="14" name="Website screenshot" descr="Screenshot of a website titled &quot;Small Fruit Horticulture Research &amp; Extension Program&quot;. Navigation menu on left, large picture of a mulched strawberry field. Page title is &quot;Plastic Mulches&quot;.">
            <a:extLst>
              <a:ext uri="{FF2B5EF4-FFF2-40B4-BE49-F238E27FC236}">
                <a16:creationId xmlns:a16="http://schemas.microsoft.com/office/drawing/2014/main" id="{A2A4F6F0-A8E5-4110-812C-529494AD3E16}"/>
              </a:ext>
            </a:extLst>
          </p:cNvPr>
          <p:cNvPicPr preferRelativeResize="0">
            <a:picLocks/>
          </p:cNvPicPr>
          <p:nvPr/>
        </p:nvPicPr>
        <p:blipFill>
          <a:blip r:embed="rId5"/>
          <a:srcRect l="542" r="542"/>
          <a:stretch/>
        </p:blipFill>
        <p:spPr>
          <a:xfrm>
            <a:off x="4790530" y="1279829"/>
            <a:ext cx="6629400" cy="3927440"/>
          </a:xfrm>
          <a:prstGeom prst="rect">
            <a:avLst/>
          </a:prstGeom>
          <a:solidFill>
            <a:schemeClr val="bg1"/>
          </a:solidFill>
          <a:ln w="9525" cap="flat" cmpd="sng">
            <a:solidFill>
              <a:schemeClr val="bg1">
                <a:lumMod val="75000"/>
              </a:schemeClr>
            </a:solidFill>
            <a:prstDash val="solid"/>
            <a:round/>
            <a:headEnd type="none" w="sm" len="sm"/>
            <a:tailEnd type="none" w="sm" len="sm"/>
          </a:ln>
          <a:effectLst/>
        </p:spPr>
      </p:pic>
      <p:sp>
        <p:nvSpPr>
          <p:cNvPr id="7" name="Website address">
            <a:extLst>
              <a:ext uri="{FF2B5EF4-FFF2-40B4-BE49-F238E27FC236}">
                <a16:creationId xmlns:a16="http://schemas.microsoft.com/office/drawing/2014/main" id="{F3A61C66-F322-4B3C-93AF-09E2504088AE}"/>
              </a:ext>
            </a:extLst>
          </p:cNvPr>
          <p:cNvSpPr>
            <a:spLocks noGrp="1"/>
          </p:cNvSpPr>
          <p:nvPr>
            <p:ph sz="half" idx="2"/>
          </p:nvPr>
        </p:nvSpPr>
        <p:spPr>
          <a:xfrm>
            <a:off x="4790530" y="5303520"/>
            <a:ext cx="6646600" cy="430098"/>
          </a:xfrm>
        </p:spPr>
        <p:txBody>
          <a:bodyPr anchor="ctr" anchorCtr="1">
            <a:noAutofit/>
          </a:bodyPr>
          <a:lstStyle/>
          <a:p>
            <a:pPr marL="0" indent="0" algn="ctr">
              <a:spcBef>
                <a:spcPts val="0"/>
              </a:spcBef>
              <a:buNone/>
            </a:pPr>
            <a:r>
              <a:rPr lang="en-US" sz="1800" b="1" i="0" u="none" strike="noStrike" cap="none" dirty="0">
                <a:solidFill>
                  <a:srgbClr val="333333"/>
                </a:solidFill>
                <a:latin typeface="+mj-lt"/>
                <a:ea typeface="Helvetica Neue"/>
                <a:cs typeface="Helvetica Neue"/>
                <a:sym typeface="Helvetica Neue"/>
                <a:hlinkClick r:id="rId6"/>
              </a:rPr>
              <a:t>Mulch Technologies Website</a:t>
            </a:r>
            <a:endParaRPr lang="en-US" sz="1800" b="1" i="0" u="none" strike="noStrike" cap="none" dirty="0">
              <a:solidFill>
                <a:srgbClr val="333333"/>
              </a:solidFill>
              <a:latin typeface="+mj-lt"/>
              <a:ea typeface="Helvetica Neue"/>
              <a:cs typeface="Helvetica Neue"/>
              <a:sym typeface="Helvetica Neue"/>
            </a:endParaRPr>
          </a:p>
          <a:p>
            <a:pPr marL="0" indent="0" algn="ctr">
              <a:spcBef>
                <a:spcPts val="0"/>
              </a:spcBef>
              <a:buNone/>
            </a:pPr>
            <a:r>
              <a:rPr lang="en-US" sz="1400" i="1" u="none" strike="noStrike" cap="none" dirty="0">
                <a:solidFill>
                  <a:srgbClr val="333333"/>
                </a:solidFill>
                <a:latin typeface="+mj-lt"/>
                <a:ea typeface="Helvetica Neue"/>
                <a:cs typeface="Helvetica Neue"/>
                <a:sym typeface="Helvetica Neue"/>
              </a:rPr>
              <a:t>https://smallfruits.wsu.edu/plastic-mulches/</a:t>
            </a:r>
            <a:endParaRPr lang="en-US" sz="1400" i="1" u="none" strike="noStrike" cap="none" dirty="0">
              <a:solidFill>
                <a:srgbClr val="FF0000"/>
              </a:solidFill>
              <a:latin typeface="+mj-lt"/>
              <a:ea typeface="Calibri"/>
              <a:cs typeface="Calibri"/>
              <a:sym typeface="Calibri"/>
            </a:endParaRPr>
          </a:p>
        </p:txBody>
      </p:sp>
    </p:spTree>
    <p:extLst>
      <p:ext uri="{BB962C8B-B14F-4D97-AF65-F5344CB8AC3E}">
        <p14:creationId xmlns:p14="http://schemas.microsoft.com/office/powerpoint/2010/main" val="223797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31DB63-2DF5-48CB-86D2-D2A3B7151A67}"/>
              </a:ext>
            </a:extLst>
          </p:cNvPr>
          <p:cNvSpPr>
            <a:spLocks noGrp="1"/>
          </p:cNvSpPr>
          <p:nvPr>
            <p:ph type="title"/>
          </p:nvPr>
        </p:nvSpPr>
        <p:spPr>
          <a:xfrm>
            <a:off x="777239" y="365126"/>
            <a:ext cx="11282641" cy="541972"/>
          </a:xfrm>
        </p:spPr>
        <p:txBody>
          <a:bodyPr>
            <a:normAutofit fontScale="90000"/>
          </a:bodyPr>
          <a:lstStyle/>
          <a:p>
            <a:r>
              <a:rPr lang="en-US" dirty="0"/>
              <a:t>Deterioration vs Degradation</a:t>
            </a:r>
          </a:p>
        </p:txBody>
      </p:sp>
      <p:sp>
        <p:nvSpPr>
          <p:cNvPr id="13" name="Content Placeholder 12">
            <a:extLst>
              <a:ext uri="{FF2B5EF4-FFF2-40B4-BE49-F238E27FC236}">
                <a16:creationId xmlns:a16="http://schemas.microsoft.com/office/drawing/2014/main" id="{9BD53C56-EBF3-4304-B658-FF69D406B310}"/>
              </a:ext>
            </a:extLst>
          </p:cNvPr>
          <p:cNvSpPr>
            <a:spLocks noGrp="1"/>
          </p:cNvSpPr>
          <p:nvPr>
            <p:ph idx="1"/>
          </p:nvPr>
        </p:nvSpPr>
        <p:spPr>
          <a:xfrm>
            <a:off x="777240" y="1371600"/>
            <a:ext cx="10659110" cy="4336473"/>
          </a:xfrm>
        </p:spPr>
        <p:txBody>
          <a:bodyPr>
            <a:normAutofit/>
          </a:bodyPr>
          <a:lstStyle/>
          <a:p>
            <a:r>
              <a:rPr lang="en-US" b="1" dirty="0"/>
              <a:t>Deterioration</a:t>
            </a:r>
            <a:r>
              <a:rPr lang="en-US" dirty="0"/>
              <a:t> – loss of physical or mechanical strength, observed through physical testing, microscopic imaging, or macroscopic observation (e.g., rips, tears, and holes)</a:t>
            </a:r>
          </a:p>
          <a:p>
            <a:r>
              <a:rPr lang="en-US" b="1" dirty="0"/>
              <a:t>Degradation</a:t>
            </a:r>
            <a:r>
              <a:rPr lang="en-US" dirty="0"/>
              <a:t> – measurable conversion or mineralization of C to CO</a:t>
            </a:r>
            <a:r>
              <a:rPr lang="en-US" baseline="-25000" dirty="0"/>
              <a:t>2</a:t>
            </a:r>
            <a:r>
              <a:rPr lang="en-US" dirty="0"/>
              <a:t> resulting in a change in the chemical structure, physical properties or appearance</a:t>
            </a:r>
          </a:p>
          <a:p>
            <a:pPr lvl="1"/>
            <a:r>
              <a:rPr lang="en-US" dirty="0"/>
              <a:t>ASTM defines biodegradable plastics as plastics that degrade as a result from the action of naturally occurring microorganisms such as bacteria, fungi and algae</a:t>
            </a:r>
          </a:p>
          <a:p>
            <a:pPr lvl="1"/>
            <a:r>
              <a:rPr lang="en-US" dirty="0"/>
              <a:t>PE is not biodegradable – polymers have chemical bonds that microbes do not have the metabolic pathways to break apart</a:t>
            </a:r>
          </a:p>
          <a:p>
            <a:pPr lvl="1"/>
            <a:r>
              <a:rPr lang="en-US" dirty="0"/>
              <a:t>Biodegradable plastics use natural or synthetic polymers that have similar bonds that can be broken apart by microbes</a:t>
            </a:r>
          </a:p>
        </p:txBody>
      </p:sp>
    </p:spTree>
    <p:extLst>
      <p:ext uri="{BB962C8B-B14F-4D97-AF65-F5344CB8AC3E}">
        <p14:creationId xmlns:p14="http://schemas.microsoft.com/office/powerpoint/2010/main" val="244833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3" end="3"/>
                                            </p:txEl>
                                          </p:spTgt>
                                        </p:tgtEl>
                                        <p:attrNameLst>
                                          <p:attrName>style.visibility</p:attrName>
                                        </p:attrNameLst>
                                      </p:cBhvr>
                                      <p:to>
                                        <p:strVal val="visible"/>
                                      </p:to>
                                    </p:set>
                                    <p:animEffect transition="in" filter="fade">
                                      <p:cBhvr>
                                        <p:cTn id="12" dur="500"/>
                                        <p:tgtEl>
                                          <p:spTgt spid="1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FE970-82B9-44EF-BF81-88E3EA5AD561}"/>
              </a:ext>
            </a:extLst>
          </p:cNvPr>
          <p:cNvSpPr>
            <a:spLocks noGrp="1"/>
          </p:cNvSpPr>
          <p:nvPr>
            <p:ph type="title"/>
          </p:nvPr>
        </p:nvSpPr>
        <p:spPr/>
        <p:txBody>
          <a:bodyPr>
            <a:normAutofit fontScale="90000"/>
          </a:bodyPr>
          <a:lstStyle/>
          <a:p>
            <a:r>
              <a:rPr lang="en-US" dirty="0"/>
              <a:t>Biodegradation of BDM</a:t>
            </a:r>
          </a:p>
        </p:txBody>
      </p:sp>
      <p:sp>
        <p:nvSpPr>
          <p:cNvPr id="3" name="Content Placeholder 2">
            <a:extLst>
              <a:ext uri="{FF2B5EF4-FFF2-40B4-BE49-F238E27FC236}">
                <a16:creationId xmlns:a16="http://schemas.microsoft.com/office/drawing/2014/main" id="{15687FF2-9BC3-4AD1-B45F-E80FFE999176}"/>
              </a:ext>
            </a:extLst>
          </p:cNvPr>
          <p:cNvSpPr>
            <a:spLocks noGrp="1"/>
          </p:cNvSpPr>
          <p:nvPr>
            <p:ph idx="1"/>
          </p:nvPr>
        </p:nvSpPr>
        <p:spPr/>
        <p:txBody>
          <a:bodyPr>
            <a:normAutofit/>
          </a:bodyPr>
          <a:lstStyle/>
          <a:p>
            <a:r>
              <a:rPr lang="en-US" dirty="0"/>
              <a:t>Biodegradation of BDM is affected by both material properties and </a:t>
            </a:r>
            <a:br>
              <a:rPr lang="en-US" dirty="0"/>
            </a:br>
            <a:r>
              <a:rPr lang="en-US" dirty="0"/>
              <a:t>the degradation environment </a:t>
            </a:r>
          </a:p>
          <a:p>
            <a:r>
              <a:rPr lang="en-US" b="1" dirty="0"/>
              <a:t>Material properties:</a:t>
            </a:r>
            <a:r>
              <a:rPr lang="en-US" dirty="0"/>
              <a:t> physical/chemical attributes and degradation mechanism</a:t>
            </a:r>
          </a:p>
          <a:p>
            <a:pPr lvl="1"/>
            <a:r>
              <a:rPr lang="en-US" dirty="0"/>
              <a:t>Moisture absorbency</a:t>
            </a:r>
          </a:p>
          <a:p>
            <a:pPr lvl="1"/>
            <a:r>
              <a:rPr lang="en-US" dirty="0"/>
              <a:t>Glass transition temperature</a:t>
            </a:r>
          </a:p>
          <a:p>
            <a:pPr lvl="1"/>
            <a:r>
              <a:rPr lang="en-US" dirty="0"/>
              <a:t>Cross-linking due to environmental weathering</a:t>
            </a:r>
          </a:p>
          <a:p>
            <a:r>
              <a:rPr lang="en-US" b="1" dirty="0"/>
              <a:t>Degradation environment</a:t>
            </a:r>
          </a:p>
          <a:p>
            <a:pPr lvl="1"/>
            <a:r>
              <a:rPr lang="en-US" dirty="0"/>
              <a:t>Temperature</a:t>
            </a:r>
          </a:p>
          <a:p>
            <a:pPr lvl="1"/>
            <a:r>
              <a:rPr lang="en-US" dirty="0"/>
              <a:t>Moisture</a:t>
            </a:r>
          </a:p>
          <a:p>
            <a:pPr lvl="1"/>
            <a:r>
              <a:rPr lang="en-US" dirty="0"/>
              <a:t>Microorganisms present</a:t>
            </a:r>
          </a:p>
        </p:txBody>
      </p:sp>
    </p:spTree>
    <p:extLst>
      <p:ext uri="{BB962C8B-B14F-4D97-AF65-F5344CB8AC3E}">
        <p14:creationId xmlns:p14="http://schemas.microsoft.com/office/powerpoint/2010/main" val="107691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085F7-49EB-46F4-AB8B-1BB2FEB091AA}"/>
              </a:ext>
            </a:extLst>
          </p:cNvPr>
          <p:cNvSpPr>
            <a:spLocks noGrp="1"/>
          </p:cNvSpPr>
          <p:nvPr>
            <p:ph type="title"/>
          </p:nvPr>
        </p:nvSpPr>
        <p:spPr>
          <a:xfrm>
            <a:off x="777239" y="365126"/>
            <a:ext cx="11282641" cy="541972"/>
          </a:xfrm>
        </p:spPr>
        <p:txBody>
          <a:bodyPr>
            <a:normAutofit fontScale="90000"/>
          </a:bodyPr>
          <a:lstStyle/>
          <a:p>
            <a:r>
              <a:rPr lang="en-US" dirty="0"/>
              <a:t>Biopolymers for BDM</a:t>
            </a:r>
          </a:p>
        </p:txBody>
      </p:sp>
      <p:sp>
        <p:nvSpPr>
          <p:cNvPr id="5" name="Content Placeholder 4">
            <a:extLst>
              <a:ext uri="{FF2B5EF4-FFF2-40B4-BE49-F238E27FC236}">
                <a16:creationId xmlns:a16="http://schemas.microsoft.com/office/drawing/2014/main" id="{371FC55C-B795-497F-9F6F-021F35462B4E}"/>
              </a:ext>
            </a:extLst>
          </p:cNvPr>
          <p:cNvSpPr>
            <a:spLocks noGrp="1"/>
          </p:cNvSpPr>
          <p:nvPr>
            <p:ph idx="1"/>
          </p:nvPr>
        </p:nvSpPr>
        <p:spPr/>
        <p:txBody>
          <a:bodyPr>
            <a:normAutofit/>
          </a:bodyPr>
          <a:lstStyle/>
          <a:p>
            <a:r>
              <a:rPr lang="en-US" b="1" dirty="0"/>
              <a:t>Polylactic acid (PLA)</a:t>
            </a:r>
          </a:p>
          <a:p>
            <a:pPr lvl="1"/>
            <a:r>
              <a:rPr lang="en-US" dirty="0"/>
              <a:t>Produced from lactic acid fermented from renewable resources, such as corn, by </a:t>
            </a:r>
            <a:r>
              <a:rPr lang="en-US" dirty="0" err="1"/>
              <a:t>microoganisms</a:t>
            </a:r>
            <a:endParaRPr lang="en-US" dirty="0"/>
          </a:p>
          <a:p>
            <a:pPr lvl="1"/>
            <a:r>
              <a:rPr lang="en-US" dirty="0"/>
              <a:t>Glass transition temperature is ~60 °C (~140 °F); Degrades slowly under ambient conditions</a:t>
            </a:r>
          </a:p>
          <a:p>
            <a:pPr lvl="1"/>
            <a:r>
              <a:rPr lang="en-US" dirty="0"/>
              <a:t>Compost temperature: ~60 °C (~140 °F)</a:t>
            </a:r>
          </a:p>
          <a:p>
            <a:r>
              <a:rPr lang="en-US" b="1" dirty="0" err="1"/>
              <a:t>Polyhydroxyalkanoates</a:t>
            </a:r>
            <a:r>
              <a:rPr lang="en-US" b="1" dirty="0"/>
              <a:t> (PHA)</a:t>
            </a:r>
          </a:p>
          <a:p>
            <a:pPr lvl="1"/>
            <a:r>
              <a:rPr lang="en-US" dirty="0"/>
              <a:t>A natural polyester fermented from renewable resources, such as sugar, by microorganisms</a:t>
            </a:r>
          </a:p>
          <a:p>
            <a:pPr lvl="1"/>
            <a:r>
              <a:rPr lang="en-US" dirty="0"/>
              <a:t>Glass transition temperature is ~5 °C (~41 °F); Degrades under ambient conditions. </a:t>
            </a:r>
          </a:p>
          <a:p>
            <a:endParaRPr lang="en-US" dirty="0"/>
          </a:p>
        </p:txBody>
      </p:sp>
    </p:spTree>
    <p:extLst>
      <p:ext uri="{BB962C8B-B14F-4D97-AF65-F5344CB8AC3E}">
        <p14:creationId xmlns:p14="http://schemas.microsoft.com/office/powerpoint/2010/main" val="828153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D1241-4A95-45E8-B25B-274207A6603D}"/>
              </a:ext>
            </a:extLst>
          </p:cNvPr>
          <p:cNvSpPr>
            <a:spLocks noGrp="1"/>
          </p:cNvSpPr>
          <p:nvPr>
            <p:ph type="title"/>
          </p:nvPr>
        </p:nvSpPr>
        <p:spPr/>
        <p:txBody>
          <a:bodyPr>
            <a:normAutofit fontScale="90000"/>
          </a:bodyPr>
          <a:lstStyle/>
          <a:p>
            <a:r>
              <a:rPr lang="en-US" dirty="0"/>
              <a:t>Monitoring BDM Properties</a:t>
            </a:r>
          </a:p>
        </p:txBody>
      </p:sp>
      <p:sp>
        <p:nvSpPr>
          <p:cNvPr id="3" name="Content Placeholder 2">
            <a:extLst>
              <a:ext uri="{FF2B5EF4-FFF2-40B4-BE49-F238E27FC236}">
                <a16:creationId xmlns:a16="http://schemas.microsoft.com/office/drawing/2014/main" id="{74A622C3-0EB6-484B-AD01-18CD11A59343}"/>
              </a:ext>
            </a:extLst>
          </p:cNvPr>
          <p:cNvSpPr>
            <a:spLocks noGrp="1"/>
          </p:cNvSpPr>
          <p:nvPr>
            <p:ph idx="1"/>
          </p:nvPr>
        </p:nvSpPr>
        <p:spPr/>
        <p:txBody>
          <a:bodyPr>
            <a:normAutofit/>
          </a:bodyPr>
          <a:lstStyle/>
          <a:p>
            <a:r>
              <a:rPr lang="en-US" dirty="0"/>
              <a:t>Measuring BDM properties (physical and chemical) is useful to monitor deterioration and degradation throughout its life cycle:</a:t>
            </a:r>
          </a:p>
          <a:p>
            <a:pPr lvl="1"/>
            <a:r>
              <a:rPr lang="en-US" dirty="0"/>
              <a:t>Storage to ensure structural integrity </a:t>
            </a:r>
          </a:p>
          <a:p>
            <a:pPr lvl="1"/>
            <a:r>
              <a:rPr lang="en-US" dirty="0"/>
              <a:t>In the field to assess functionality </a:t>
            </a:r>
          </a:p>
          <a:p>
            <a:pPr lvl="1"/>
            <a:r>
              <a:rPr lang="en-US" dirty="0"/>
              <a:t>After use to assess degradation in soil or composting</a:t>
            </a:r>
          </a:p>
          <a:p>
            <a:r>
              <a:rPr lang="en-US" dirty="0"/>
              <a:t>Physicochemical analyses to evaluate degradation and deterioration </a:t>
            </a:r>
          </a:p>
          <a:p>
            <a:pPr lvl="1"/>
            <a:r>
              <a:rPr lang="en-US" b="1" dirty="0"/>
              <a:t>Physical/Mechanical:</a:t>
            </a:r>
            <a:r>
              <a:rPr lang="en-US" dirty="0"/>
              <a:t> Tensile strength, elongation at break, weight loss, thickness </a:t>
            </a:r>
          </a:p>
          <a:p>
            <a:pPr lvl="1"/>
            <a:r>
              <a:rPr lang="en-US" b="1" dirty="0"/>
              <a:t>Chemical:</a:t>
            </a:r>
            <a:r>
              <a:rPr lang="en-US" dirty="0"/>
              <a:t> Fourier transform infrared (FTIR) spectrometry, molecular weight analysis, thermal properties, nuclear magnetic resonance (NMR), ash content (elemental or thermogravimetric analysis), gel content, radiocarbon analysis</a:t>
            </a:r>
          </a:p>
        </p:txBody>
      </p:sp>
    </p:spTree>
    <p:extLst>
      <p:ext uri="{BB962C8B-B14F-4D97-AF65-F5344CB8AC3E}">
        <p14:creationId xmlns:p14="http://schemas.microsoft.com/office/powerpoint/2010/main" val="4019441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16BA-DB97-4520-9242-5E945D58A17F}"/>
              </a:ext>
            </a:extLst>
          </p:cNvPr>
          <p:cNvSpPr>
            <a:spLocks noGrp="1"/>
          </p:cNvSpPr>
          <p:nvPr>
            <p:ph type="title"/>
          </p:nvPr>
        </p:nvSpPr>
        <p:spPr/>
        <p:txBody>
          <a:bodyPr>
            <a:normAutofit fontScale="90000"/>
          </a:bodyPr>
          <a:lstStyle/>
          <a:p>
            <a:r>
              <a:rPr lang="en-US" dirty="0"/>
              <a:t>Visual Deterioration Assessment</a:t>
            </a:r>
          </a:p>
        </p:txBody>
      </p:sp>
      <p:sp>
        <p:nvSpPr>
          <p:cNvPr id="3" name="Content Placeholder 2">
            <a:extLst>
              <a:ext uri="{FF2B5EF4-FFF2-40B4-BE49-F238E27FC236}">
                <a16:creationId xmlns:a16="http://schemas.microsoft.com/office/drawing/2014/main" id="{128D35B5-E964-4354-B39F-6D4603221F73}"/>
              </a:ext>
            </a:extLst>
          </p:cNvPr>
          <p:cNvSpPr>
            <a:spLocks noGrp="1"/>
          </p:cNvSpPr>
          <p:nvPr>
            <p:ph idx="1"/>
          </p:nvPr>
        </p:nvSpPr>
        <p:spPr/>
        <p:txBody>
          <a:bodyPr/>
          <a:lstStyle/>
          <a:p>
            <a:r>
              <a:rPr lang="en-US" dirty="0"/>
              <a:t>Visual assessment of deterioration:</a:t>
            </a:r>
          </a:p>
          <a:p>
            <a:pPr lvl="1"/>
            <a:r>
              <a:rPr lang="en-US" dirty="0"/>
              <a:t>Decrease of area - percent soil exposure (PSE)</a:t>
            </a:r>
          </a:p>
          <a:p>
            <a:pPr lvl="1"/>
            <a:r>
              <a:rPr lang="en-US" dirty="0"/>
              <a:t>Photography </a:t>
            </a:r>
          </a:p>
          <a:p>
            <a:pPr lvl="1"/>
            <a:r>
              <a:rPr lang="en-US" dirty="0"/>
              <a:t>Colorimetry </a:t>
            </a:r>
          </a:p>
          <a:p>
            <a:pPr lvl="1"/>
            <a:r>
              <a:rPr lang="en-US" dirty="0"/>
              <a:t>Macroscopic observation</a:t>
            </a:r>
          </a:p>
          <a:p>
            <a:pPr lvl="1"/>
            <a:r>
              <a:rPr lang="en-US" dirty="0"/>
              <a:t>Scanning electron and laser confocal microscopies</a:t>
            </a:r>
          </a:p>
        </p:txBody>
      </p:sp>
      <p:pic>
        <p:nvPicPr>
          <p:cNvPr id="4" name="Picture 3" descr="A mulched row with small and medium tears.">
            <a:extLst>
              <a:ext uri="{FF2B5EF4-FFF2-40B4-BE49-F238E27FC236}">
                <a16:creationId xmlns:a16="http://schemas.microsoft.com/office/drawing/2014/main" id="{5955B46E-7739-48EF-96C3-1823C3A32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5380" y="3660100"/>
            <a:ext cx="2438400" cy="1828800"/>
          </a:xfrm>
          <a:prstGeom prst="rect">
            <a:avLst/>
          </a:prstGeom>
        </p:spPr>
      </p:pic>
      <p:pic>
        <p:nvPicPr>
          <p:cNvPr id="5" name="Picture 4" descr="Pumpkins in a mulched row with large areas of exposed soil.">
            <a:extLst>
              <a:ext uri="{FF2B5EF4-FFF2-40B4-BE49-F238E27FC236}">
                <a16:creationId xmlns:a16="http://schemas.microsoft.com/office/drawing/2014/main" id="{41B2F7D3-7F42-4B79-96FD-186369C795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1706" y="3660100"/>
            <a:ext cx="2438400" cy="1828800"/>
          </a:xfrm>
          <a:prstGeom prst="rect">
            <a:avLst/>
          </a:prstGeom>
        </p:spPr>
      </p:pic>
      <p:sp>
        <p:nvSpPr>
          <p:cNvPr id="6" name="Rectangle 5">
            <a:extLst>
              <a:ext uri="{FF2B5EF4-FFF2-40B4-BE49-F238E27FC236}">
                <a16:creationId xmlns:a16="http://schemas.microsoft.com/office/drawing/2014/main" id="{FA497842-C306-4EA9-80EB-4830AE0B88B4}"/>
              </a:ext>
            </a:extLst>
          </p:cNvPr>
          <p:cNvSpPr/>
          <p:nvPr/>
        </p:nvSpPr>
        <p:spPr>
          <a:xfrm>
            <a:off x="2365380" y="5453040"/>
            <a:ext cx="5609228" cy="369332"/>
          </a:xfrm>
          <a:prstGeom prst="rect">
            <a:avLst/>
          </a:prstGeom>
        </p:spPr>
        <p:txBody>
          <a:bodyPr wrap="none">
            <a:spAutoFit/>
          </a:bodyPr>
          <a:lstStyle/>
          <a:p>
            <a:r>
              <a:rPr lang="en-US" i="1" dirty="0"/>
              <a:t>BDM – percent soil exposure due to rips, tears, holes</a:t>
            </a:r>
          </a:p>
        </p:txBody>
      </p:sp>
      <p:pic>
        <p:nvPicPr>
          <p:cNvPr id="8" name="Picture 7" descr="An image produced by a scanning electron microscope.">
            <a:extLst>
              <a:ext uri="{FF2B5EF4-FFF2-40B4-BE49-F238E27FC236}">
                <a16:creationId xmlns:a16="http://schemas.microsoft.com/office/drawing/2014/main" id="{6F51AA55-8650-4EA6-9C3F-63574B6826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7933" y="3660100"/>
            <a:ext cx="1636967" cy="1828800"/>
          </a:xfrm>
          <a:prstGeom prst="rect">
            <a:avLst/>
          </a:prstGeom>
        </p:spPr>
      </p:pic>
      <p:sp>
        <p:nvSpPr>
          <p:cNvPr id="7" name="Rectangle 6">
            <a:extLst>
              <a:ext uri="{FF2B5EF4-FFF2-40B4-BE49-F238E27FC236}">
                <a16:creationId xmlns:a16="http://schemas.microsoft.com/office/drawing/2014/main" id="{D49ADB59-D5F2-49A6-901C-CFBE1B5881E8}"/>
              </a:ext>
            </a:extLst>
          </p:cNvPr>
          <p:cNvSpPr/>
          <p:nvPr/>
        </p:nvSpPr>
        <p:spPr>
          <a:xfrm>
            <a:off x="8999501" y="5464214"/>
            <a:ext cx="684803" cy="369332"/>
          </a:xfrm>
          <a:prstGeom prst="rect">
            <a:avLst/>
          </a:prstGeom>
        </p:spPr>
        <p:txBody>
          <a:bodyPr wrap="none">
            <a:spAutoFit/>
          </a:bodyPr>
          <a:lstStyle/>
          <a:p>
            <a:r>
              <a:rPr lang="en-US" i="1" dirty="0"/>
              <a:t>SEM</a:t>
            </a:r>
          </a:p>
        </p:txBody>
      </p:sp>
    </p:spTree>
    <p:extLst>
      <p:ext uri="{BB962C8B-B14F-4D97-AF65-F5344CB8AC3E}">
        <p14:creationId xmlns:p14="http://schemas.microsoft.com/office/powerpoint/2010/main" val="407951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childTnLst>
                                    <p:set>
                                      <p:cBhvr override="childStyle">
                                        <p:cTn id="6" dur="indefinite"/>
                                        <p:tgtEl>
                                          <p:spTgt spid="3">
                                            <p:txEl>
                                              <p:pRg st="1" end="1"/>
                                            </p:txEl>
                                          </p:spTgt>
                                        </p:tgtEl>
                                        <p:attrNameLst>
                                          <p:attrName>style.fontWeight</p:attrName>
                                        </p:attrNameLst>
                                      </p:cBhvr>
                                      <p:to>
                                        <p:strVal val="bold"/>
                                      </p:to>
                                    </p:se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mph" presetSubtype="0" nodeType="clickEffect">
                                  <p:stCondLst>
                                    <p:cond delay="0"/>
                                  </p:stCondLst>
                                  <p:childTnLst>
                                    <p:set>
                                      <p:cBhvr override="childStyle">
                                        <p:cTn id="19" dur="indefinite"/>
                                        <p:tgtEl>
                                          <p:spTgt spid="3">
                                            <p:txEl>
                                              <p:pRg st="5" end="5"/>
                                            </p:txEl>
                                          </p:spTgt>
                                        </p:tgtEl>
                                        <p:attrNameLst>
                                          <p:attrName>style.fontWeight</p:attrName>
                                        </p:attrNameLst>
                                      </p:cBhvr>
                                      <p:to>
                                        <p:strVal val="bold"/>
                                      </p:to>
                                    </p:se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49330-F058-4E0A-A1A5-03AF8FC1B376}"/>
              </a:ext>
            </a:extLst>
          </p:cNvPr>
          <p:cNvSpPr>
            <a:spLocks noGrp="1"/>
          </p:cNvSpPr>
          <p:nvPr>
            <p:ph type="title"/>
          </p:nvPr>
        </p:nvSpPr>
        <p:spPr/>
        <p:txBody>
          <a:bodyPr>
            <a:normAutofit fontScale="90000"/>
          </a:bodyPr>
          <a:lstStyle/>
          <a:p>
            <a:r>
              <a:rPr lang="en-US" dirty="0"/>
              <a:t>Percent Soil Exposure (PSE)</a:t>
            </a:r>
          </a:p>
        </p:txBody>
      </p:sp>
      <p:pic>
        <p:nvPicPr>
          <p:cNvPr id="20" name="Picture 19" descr="Graph showing the PSE during the sweet corn growing season of about 16 weeks in Mount Vernon, WA in 2017 and 2018. Zero PSE denotes completely intact mulch while 100% PSE denotes completely deteriorated mulch. Ratings were in  1% increments up to 20% PSE, and in 5% increments thereafter. PSE was highest for Clear Organix AG mulch and  reached 51% and 39% by the end of the season in 2017 and 2018. Other black plastic BDMs and PE mulch had minimal (&lt;5%) deterioration throughout the growing season in both years.">
            <a:extLst>
              <a:ext uri="{FF2B5EF4-FFF2-40B4-BE49-F238E27FC236}">
                <a16:creationId xmlns:a16="http://schemas.microsoft.com/office/drawing/2014/main" id="{D349806B-1985-475E-B7FF-09522B6BA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73" y="1060101"/>
            <a:ext cx="5287838" cy="5669280"/>
          </a:xfrm>
          <a:prstGeom prst="rect">
            <a:avLst/>
          </a:prstGeom>
        </p:spPr>
      </p:pic>
      <p:grpSp>
        <p:nvGrpSpPr>
          <p:cNvPr id="23" name="Group 22" descr="Graph key: Bio360 (yellow/orange diamond), Clear Organix AG (green triangle), Exp. PLA/PHA (green x), Naturecycle (red x), Organix AG (red/orange circle), Polyethylene (dark green tick), WeedGuardPlus (yellow line).">
            <a:extLst>
              <a:ext uri="{FF2B5EF4-FFF2-40B4-BE49-F238E27FC236}">
                <a16:creationId xmlns:a16="http://schemas.microsoft.com/office/drawing/2014/main" id="{79C0ECB9-E953-4801-B525-21CF748F5D0E}"/>
              </a:ext>
            </a:extLst>
          </p:cNvPr>
          <p:cNvGrpSpPr/>
          <p:nvPr/>
        </p:nvGrpSpPr>
        <p:grpSpPr>
          <a:xfrm>
            <a:off x="5527094" y="1959646"/>
            <a:ext cx="3508573" cy="1631216"/>
            <a:chOff x="4765094" y="1552735"/>
            <a:chExt cx="3508573" cy="1631216"/>
          </a:xfrm>
        </p:grpSpPr>
        <p:sp>
          <p:nvSpPr>
            <p:cNvPr id="16" name="TextBox 15">
              <a:extLst>
                <a:ext uri="{FF2B5EF4-FFF2-40B4-BE49-F238E27FC236}">
                  <a16:creationId xmlns:a16="http://schemas.microsoft.com/office/drawing/2014/main" id="{58574CA8-52A1-428C-93A4-B31F2CEE6847}"/>
                </a:ext>
              </a:extLst>
            </p:cNvPr>
            <p:cNvSpPr txBox="1"/>
            <p:nvPr/>
          </p:nvSpPr>
          <p:spPr>
            <a:xfrm>
              <a:off x="4765094" y="1552735"/>
              <a:ext cx="3508573" cy="1631216"/>
            </a:xfrm>
            <a:prstGeom prst="rect">
              <a:avLst/>
            </a:prstGeom>
            <a:solidFill>
              <a:schemeClr val="bg1"/>
            </a:solidFill>
            <a:ln>
              <a:solidFill>
                <a:schemeClr val="bg1">
                  <a:lumMod val="85000"/>
                </a:schemeClr>
              </a:solidFill>
            </a:ln>
          </p:spPr>
          <p:txBody>
            <a:bodyPr wrap="square" lIns="365760" rtlCol="0">
              <a:spAutoFit/>
            </a:bodyPr>
            <a:lstStyle/>
            <a:p>
              <a:pPr>
                <a:spcAft>
                  <a:spcPts val="600"/>
                </a:spcAft>
              </a:pPr>
              <a:r>
                <a:rPr lang="en-US" sz="1000" b="1" dirty="0">
                  <a:latin typeface="+mj-lt"/>
                  <a:cs typeface="Times New Roman" panose="02020603050405020304" pitchFamily="18" charset="0"/>
                </a:rPr>
                <a:t>Bio360 – 18.0 </a:t>
              </a:r>
              <a:r>
                <a:rPr lang="en-US" sz="1000" b="1" dirty="0" err="1">
                  <a:latin typeface="+mj-lt"/>
                  <a:cs typeface="Times New Roman" panose="02020603050405020304" pitchFamily="18" charset="0"/>
                </a:rPr>
                <a:t>μm</a:t>
              </a:r>
              <a:endParaRPr lang="en-US" sz="1000" b="1" dirty="0">
                <a:latin typeface="+mj-lt"/>
                <a:cs typeface="Times New Roman" panose="02020603050405020304" pitchFamily="18" charset="0"/>
              </a:endParaRPr>
            </a:p>
            <a:p>
              <a:pPr>
                <a:spcAft>
                  <a:spcPts val="600"/>
                </a:spcAft>
              </a:pPr>
              <a:r>
                <a:rPr lang="en-US" sz="1000" b="1" dirty="0">
                  <a:latin typeface="+mj-lt"/>
                  <a:cs typeface="Times New Roman" panose="02020603050405020304" pitchFamily="18" charset="0"/>
                </a:rPr>
                <a:t>Clear </a:t>
              </a:r>
              <a:r>
                <a:rPr lang="en-US" sz="1000" b="1" dirty="0" err="1">
                  <a:latin typeface="+mj-lt"/>
                  <a:cs typeface="Times New Roman" panose="02020603050405020304" pitchFamily="18" charset="0"/>
                </a:rPr>
                <a:t>Organix</a:t>
              </a:r>
              <a:r>
                <a:rPr lang="en-US" sz="1000" b="1" dirty="0">
                  <a:latin typeface="+mj-lt"/>
                  <a:cs typeface="Times New Roman" panose="02020603050405020304" pitchFamily="18" charset="0"/>
                </a:rPr>
                <a:t> AG  – 12.7 </a:t>
              </a:r>
              <a:r>
                <a:rPr lang="en-US" sz="1000" b="1" dirty="0" err="1">
                  <a:latin typeface="+mj-lt"/>
                  <a:cs typeface="Times New Roman" panose="02020603050405020304" pitchFamily="18" charset="0"/>
                </a:rPr>
                <a:t>μm</a:t>
              </a:r>
              <a:r>
                <a:rPr lang="en-US" sz="1000" b="1" dirty="0">
                  <a:latin typeface="+mj-lt"/>
                  <a:cs typeface="Times New Roman" panose="02020603050405020304" pitchFamily="18" charset="0"/>
                </a:rPr>
                <a:t> (2017), 17.8 </a:t>
              </a:r>
              <a:r>
                <a:rPr lang="en-US" sz="1000" b="1" dirty="0" err="1">
                  <a:latin typeface="+mj-lt"/>
                  <a:cs typeface="Times New Roman" panose="02020603050405020304" pitchFamily="18" charset="0"/>
                </a:rPr>
                <a:t>μm</a:t>
              </a:r>
              <a:r>
                <a:rPr lang="en-US" sz="1000" b="1" dirty="0">
                  <a:latin typeface="+mj-lt"/>
                  <a:cs typeface="Times New Roman" panose="02020603050405020304" pitchFamily="18" charset="0"/>
                </a:rPr>
                <a:t> (2018)</a:t>
              </a:r>
            </a:p>
            <a:p>
              <a:pPr>
                <a:spcAft>
                  <a:spcPts val="600"/>
                </a:spcAft>
              </a:pPr>
              <a:r>
                <a:rPr lang="en-US" sz="1000" b="1" dirty="0">
                  <a:latin typeface="+mj-lt"/>
                  <a:cs typeface="Times New Roman" panose="02020603050405020304" pitchFamily="18" charset="0"/>
                </a:rPr>
                <a:t>Exp. PLA/PHA  – 25.0 </a:t>
              </a:r>
              <a:r>
                <a:rPr lang="en-US" sz="1000" b="1" dirty="0" err="1">
                  <a:latin typeface="+mj-lt"/>
                  <a:cs typeface="Times New Roman" panose="02020603050405020304" pitchFamily="18" charset="0"/>
                </a:rPr>
                <a:t>μm</a:t>
              </a:r>
              <a:endParaRPr lang="en-US" sz="1000" b="1" dirty="0">
                <a:latin typeface="+mj-lt"/>
                <a:cs typeface="Times New Roman" panose="02020603050405020304" pitchFamily="18" charset="0"/>
              </a:endParaRPr>
            </a:p>
            <a:p>
              <a:pPr>
                <a:spcAft>
                  <a:spcPts val="600"/>
                </a:spcAft>
              </a:pPr>
              <a:r>
                <a:rPr lang="en-US" sz="1000" b="1" dirty="0" err="1">
                  <a:latin typeface="+mj-lt"/>
                  <a:cs typeface="Times New Roman" panose="02020603050405020304" pitchFamily="18" charset="0"/>
                </a:rPr>
                <a:t>Naturecycle</a:t>
              </a:r>
              <a:r>
                <a:rPr lang="en-US" sz="1000" b="1" dirty="0">
                  <a:latin typeface="+mj-lt"/>
                  <a:cs typeface="Times New Roman" panose="02020603050405020304" pitchFamily="18" charset="0"/>
                </a:rPr>
                <a:t>  – 25.4 </a:t>
              </a:r>
              <a:r>
                <a:rPr lang="en-US" sz="1000" b="1" dirty="0" err="1">
                  <a:latin typeface="+mj-lt"/>
                  <a:cs typeface="Times New Roman" panose="02020603050405020304" pitchFamily="18" charset="0"/>
                </a:rPr>
                <a:t>μm</a:t>
              </a:r>
              <a:endParaRPr lang="en-US" sz="1000" b="1" dirty="0">
                <a:latin typeface="+mj-lt"/>
                <a:cs typeface="Times New Roman" panose="02020603050405020304" pitchFamily="18" charset="0"/>
              </a:endParaRPr>
            </a:p>
            <a:p>
              <a:pPr>
                <a:spcAft>
                  <a:spcPts val="600"/>
                </a:spcAft>
              </a:pPr>
              <a:r>
                <a:rPr lang="en-US" sz="1000" b="1" dirty="0" err="1">
                  <a:latin typeface="+mj-lt"/>
                  <a:cs typeface="Times New Roman" panose="02020603050405020304" pitchFamily="18" charset="0"/>
                </a:rPr>
                <a:t>Organix</a:t>
              </a:r>
              <a:r>
                <a:rPr lang="en-US" sz="1000" b="1" dirty="0">
                  <a:latin typeface="+mj-lt"/>
                  <a:cs typeface="Times New Roman" panose="02020603050405020304" pitchFamily="18" charset="0"/>
                </a:rPr>
                <a:t> AG  – 17.8 </a:t>
              </a:r>
              <a:r>
                <a:rPr lang="en-US" sz="1000" b="1" dirty="0" err="1">
                  <a:latin typeface="+mj-lt"/>
                  <a:cs typeface="Times New Roman" panose="02020603050405020304" pitchFamily="18" charset="0"/>
                </a:rPr>
                <a:t>μm</a:t>
              </a:r>
              <a:endParaRPr lang="en-US" sz="1000" b="1" dirty="0">
                <a:latin typeface="+mj-lt"/>
                <a:cs typeface="Times New Roman" panose="02020603050405020304" pitchFamily="18" charset="0"/>
              </a:endParaRPr>
            </a:p>
            <a:p>
              <a:pPr>
                <a:spcAft>
                  <a:spcPts val="600"/>
                </a:spcAft>
              </a:pPr>
              <a:r>
                <a:rPr lang="en-US" sz="1000" b="1" dirty="0">
                  <a:latin typeface="+mj-lt"/>
                  <a:cs typeface="Times New Roman" panose="02020603050405020304" pitchFamily="18" charset="0"/>
                </a:rPr>
                <a:t>Polyethylene  – 25.4 </a:t>
              </a:r>
              <a:r>
                <a:rPr lang="en-US" sz="1000" b="1" dirty="0" err="1">
                  <a:latin typeface="+mj-lt"/>
                  <a:cs typeface="Times New Roman" panose="02020603050405020304" pitchFamily="18" charset="0"/>
                </a:rPr>
                <a:t>μm</a:t>
              </a:r>
              <a:endParaRPr lang="en-US" sz="1000" b="1" dirty="0">
                <a:latin typeface="+mj-lt"/>
                <a:cs typeface="Times New Roman" panose="02020603050405020304" pitchFamily="18" charset="0"/>
              </a:endParaRPr>
            </a:p>
            <a:p>
              <a:pPr>
                <a:spcAft>
                  <a:spcPts val="600"/>
                </a:spcAft>
              </a:pPr>
              <a:r>
                <a:rPr lang="en-US" sz="1000" b="1" dirty="0" err="1">
                  <a:latin typeface="+mj-lt"/>
                  <a:cs typeface="Times New Roman" panose="02020603050405020304" pitchFamily="18" charset="0"/>
                </a:rPr>
                <a:t>WeedGuardPlus</a:t>
              </a:r>
              <a:r>
                <a:rPr lang="en-US" sz="1000" b="1" dirty="0">
                  <a:latin typeface="+mj-lt"/>
                  <a:cs typeface="Times New Roman" panose="02020603050405020304" pitchFamily="18" charset="0"/>
                </a:rPr>
                <a:t>  – 240.0 </a:t>
              </a:r>
              <a:r>
                <a:rPr lang="en-US" sz="1000" b="1" dirty="0" err="1">
                  <a:latin typeface="+mj-lt"/>
                  <a:cs typeface="Times New Roman" panose="02020603050405020304" pitchFamily="18" charset="0"/>
                </a:rPr>
                <a:t>μm</a:t>
              </a:r>
              <a:endParaRPr lang="en-US" sz="1000" b="1" dirty="0">
                <a:latin typeface="+mj-lt"/>
                <a:cs typeface="Times New Roman" panose="02020603050405020304" pitchFamily="18" charset="0"/>
              </a:endParaRPr>
            </a:p>
          </p:txBody>
        </p:sp>
        <p:pic>
          <p:nvPicPr>
            <p:cNvPr id="22" name="Picture 21" descr="Graph key: Bio360 (yellow/orange diamond), Clear Organix AG (green triangle), Exp. PLA/PHA (green x), Naturecycle (red x), Organix AG (red/orange circle), Polyethylene (dark green tick), WeedGuardPlus (yellow line).">
              <a:extLst>
                <a:ext uri="{FF2B5EF4-FFF2-40B4-BE49-F238E27FC236}">
                  <a16:creationId xmlns:a16="http://schemas.microsoft.com/office/drawing/2014/main" id="{F507CB3B-0EED-4329-B452-AC57374A7C39}"/>
                </a:ext>
              </a:extLst>
            </p:cNvPr>
            <p:cNvPicPr>
              <a:picLocks noChangeAspect="1"/>
            </p:cNvPicPr>
            <p:nvPr/>
          </p:nvPicPr>
          <p:blipFill rotWithShape="1">
            <a:blip r:embed="rId4">
              <a:extLst>
                <a:ext uri="{28A0092B-C50C-407E-A947-70E740481C1C}">
                  <a14:useLocalDpi xmlns:a14="http://schemas.microsoft.com/office/drawing/2010/main" val="0"/>
                </a:ext>
              </a:extLst>
            </a:blip>
            <a:srcRect t="7166" r="1471" b="5939"/>
            <a:stretch/>
          </p:blipFill>
          <p:spPr>
            <a:xfrm>
              <a:off x="4853229" y="1595967"/>
              <a:ext cx="197137" cy="1549399"/>
            </a:xfrm>
            <a:prstGeom prst="rect">
              <a:avLst/>
            </a:prstGeom>
          </p:spPr>
        </p:pic>
      </p:grpSp>
      <p:sp>
        <p:nvSpPr>
          <p:cNvPr id="18" name="TextBox 17">
            <a:extLst>
              <a:ext uri="{FF2B5EF4-FFF2-40B4-BE49-F238E27FC236}">
                <a16:creationId xmlns:a16="http://schemas.microsoft.com/office/drawing/2014/main" id="{A7EE22A5-B42E-467B-A8E7-8D6099FADE9E}"/>
              </a:ext>
            </a:extLst>
          </p:cNvPr>
          <p:cNvSpPr txBox="1"/>
          <p:nvPr/>
        </p:nvSpPr>
        <p:spPr>
          <a:xfrm>
            <a:off x="5360151" y="3556187"/>
            <a:ext cx="2116815" cy="338554"/>
          </a:xfrm>
          <a:prstGeom prst="rect">
            <a:avLst/>
          </a:prstGeom>
          <a:noFill/>
        </p:spPr>
        <p:txBody>
          <a:bodyPr wrap="square" rtlCol="0">
            <a:spAutoFit/>
          </a:bodyPr>
          <a:lstStyle/>
          <a:p>
            <a:pPr algn="r"/>
            <a:r>
              <a:rPr lang="en-US" altLang="zh-CN" sz="1600" i="1" dirty="0"/>
              <a:t>Ghimire</a:t>
            </a:r>
            <a:r>
              <a:rPr lang="zh-CN" altLang="en-US" sz="1600" i="1" dirty="0"/>
              <a:t> </a:t>
            </a:r>
            <a:r>
              <a:rPr lang="en-US" altLang="zh-CN" sz="1600" i="1" dirty="0"/>
              <a:t>et</a:t>
            </a:r>
            <a:r>
              <a:rPr lang="zh-CN" altLang="en-US" sz="1600" i="1" dirty="0"/>
              <a:t> </a:t>
            </a:r>
            <a:r>
              <a:rPr lang="en-US" altLang="zh-CN" sz="1600" i="1" dirty="0"/>
              <a:t>al.,</a:t>
            </a:r>
            <a:r>
              <a:rPr lang="zh-CN" altLang="en-US" sz="1600" i="1" dirty="0"/>
              <a:t> </a:t>
            </a:r>
            <a:r>
              <a:rPr lang="en-US" altLang="zh-CN" sz="1600" i="1" dirty="0"/>
              <a:t>2020a</a:t>
            </a:r>
            <a:endParaRPr lang="en-US" sz="1600" i="1" dirty="0"/>
          </a:p>
        </p:txBody>
      </p:sp>
      <p:sp>
        <p:nvSpPr>
          <p:cNvPr id="11" name="TextBox 10">
            <a:extLst>
              <a:ext uri="{FF2B5EF4-FFF2-40B4-BE49-F238E27FC236}">
                <a16:creationId xmlns:a16="http://schemas.microsoft.com/office/drawing/2014/main" id="{E147A268-DE37-468C-BAA0-37C2BDF3377B}"/>
              </a:ext>
            </a:extLst>
          </p:cNvPr>
          <p:cNvSpPr txBox="1"/>
          <p:nvPr/>
        </p:nvSpPr>
        <p:spPr>
          <a:xfrm>
            <a:off x="5812366" y="4795188"/>
            <a:ext cx="5559019" cy="1077218"/>
          </a:xfrm>
          <a:prstGeom prst="rect">
            <a:avLst/>
          </a:prstGeom>
          <a:noFill/>
        </p:spPr>
        <p:txBody>
          <a:bodyPr wrap="square" rtlCol="0">
            <a:spAutoFit/>
          </a:bodyPr>
          <a:lstStyle/>
          <a:p>
            <a:r>
              <a:rPr lang="en-US" sz="1600" dirty="0"/>
              <a:t>PSE during </a:t>
            </a:r>
            <a:r>
              <a:rPr lang="en-US" sz="1600" b="1" dirty="0"/>
              <a:t>sweet corn </a:t>
            </a:r>
            <a:r>
              <a:rPr lang="en-US" sz="1600" dirty="0"/>
              <a:t>growing season in Mount Vernon, WA; 0 = completely intact, 100 = fully deteriorated, ratings in 1% increments up to 20%, and 5% increments thereafter; error bar is ± one standard error of the mean.</a:t>
            </a:r>
          </a:p>
        </p:txBody>
      </p:sp>
    </p:spTree>
    <p:extLst>
      <p:ext uri="{BB962C8B-B14F-4D97-AF65-F5344CB8AC3E}">
        <p14:creationId xmlns:p14="http://schemas.microsoft.com/office/powerpoint/2010/main" val="2033613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3FCFD-A112-4528-B9D7-8767430439C3}"/>
              </a:ext>
            </a:extLst>
          </p:cNvPr>
          <p:cNvSpPr>
            <a:spLocks noGrp="1"/>
          </p:cNvSpPr>
          <p:nvPr>
            <p:ph type="title"/>
          </p:nvPr>
        </p:nvSpPr>
        <p:spPr/>
        <p:txBody>
          <a:bodyPr>
            <a:normAutofit fontScale="90000"/>
          </a:bodyPr>
          <a:lstStyle/>
          <a:p>
            <a:r>
              <a:rPr lang="en-US" dirty="0"/>
              <a:t>Percent Soil Exposure (PSE) in Raspberry</a:t>
            </a:r>
          </a:p>
        </p:txBody>
      </p:sp>
      <p:pic>
        <p:nvPicPr>
          <p:cNvPr id="3" name="Picture 2" descr="Graph showing the PSE for a period of 1 year during raspberry production in Lynden, WA. All the black plastic BDMs reached about 90% PSE in one year while PE mulch remained almost completely intact. At 16 weeks after mulch application, all the BDMs had less than 10% PSE  which is similar to the sweet corn experiment (&lt;5%). The black BDMs used in sweet corn production were thicker than the BDMs used in raspberry production.">
            <a:extLst>
              <a:ext uri="{FF2B5EF4-FFF2-40B4-BE49-F238E27FC236}">
                <a16:creationId xmlns:a16="http://schemas.microsoft.com/office/drawing/2014/main" id="{332C3D5C-B9A6-4BAA-8096-BA9D36979183}"/>
              </a:ext>
            </a:extLst>
          </p:cNvPr>
          <p:cNvPicPr>
            <a:picLocks noChangeAspect="1"/>
          </p:cNvPicPr>
          <p:nvPr/>
        </p:nvPicPr>
        <p:blipFill rotWithShape="1">
          <a:blip r:embed="rId3"/>
          <a:srcRect r="2683"/>
          <a:stretch/>
        </p:blipFill>
        <p:spPr>
          <a:xfrm>
            <a:off x="1524000" y="993597"/>
            <a:ext cx="8899444" cy="4375784"/>
          </a:xfrm>
          <a:prstGeom prst="rect">
            <a:avLst/>
          </a:prstGeom>
        </p:spPr>
      </p:pic>
      <p:sp>
        <p:nvSpPr>
          <p:cNvPr id="4" name="Rectangle 3">
            <a:extLst>
              <a:ext uri="{FF2B5EF4-FFF2-40B4-BE49-F238E27FC236}">
                <a16:creationId xmlns:a16="http://schemas.microsoft.com/office/drawing/2014/main" id="{DB891BB0-704F-49DB-B2E7-EA6811727FEB}"/>
              </a:ext>
            </a:extLst>
          </p:cNvPr>
          <p:cNvSpPr/>
          <p:nvPr/>
        </p:nvSpPr>
        <p:spPr>
          <a:xfrm>
            <a:off x="1524000" y="5491570"/>
            <a:ext cx="9144000" cy="1200329"/>
          </a:xfrm>
          <a:prstGeom prst="rect">
            <a:avLst/>
          </a:prstGeom>
        </p:spPr>
        <p:txBody>
          <a:bodyPr wrap="square">
            <a:spAutoFit/>
          </a:bodyPr>
          <a:lstStyle/>
          <a:p>
            <a:pPr defTabSz="914400">
              <a:defRPr/>
            </a:pPr>
            <a:r>
              <a:rPr lang="en-US" dirty="0"/>
              <a:t>PSE of mulch (0.5 = 12.7 </a:t>
            </a:r>
            <a:r>
              <a:rPr lang="en-US" dirty="0" err="1"/>
              <a:t>μm</a:t>
            </a:r>
            <a:r>
              <a:rPr lang="en-US" dirty="0"/>
              <a:t> thickness, 0.6 = 15.2 </a:t>
            </a:r>
            <a:r>
              <a:rPr lang="en-US" dirty="0" err="1"/>
              <a:t>μm</a:t>
            </a:r>
            <a:r>
              <a:rPr lang="en-US" dirty="0"/>
              <a:t> thickness) in raspberry production in Lynden, WA; 0% = completely intact, 100% = fully deteriorated, ratings in 1% increments up to 20%, and 5% increments thereafter; error bar is ± one standard error of the mean.</a:t>
            </a:r>
          </a:p>
        </p:txBody>
      </p:sp>
    </p:spTree>
    <p:extLst>
      <p:ext uri="{BB962C8B-B14F-4D97-AF65-F5344CB8AC3E}">
        <p14:creationId xmlns:p14="http://schemas.microsoft.com/office/powerpoint/2010/main" val="355692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646506-8554-44A4-9039-28DDED7A32A4}"/>
              </a:ext>
            </a:extLst>
          </p:cNvPr>
          <p:cNvSpPr>
            <a:spLocks noGrp="1"/>
          </p:cNvSpPr>
          <p:nvPr>
            <p:ph type="title"/>
          </p:nvPr>
        </p:nvSpPr>
        <p:spPr>
          <a:xfrm>
            <a:off x="777239" y="365126"/>
            <a:ext cx="11282641" cy="541972"/>
          </a:xfrm>
        </p:spPr>
        <p:txBody>
          <a:bodyPr>
            <a:normAutofit fontScale="90000"/>
          </a:bodyPr>
          <a:lstStyle/>
          <a:p>
            <a:r>
              <a:rPr lang="en-US" dirty="0"/>
              <a:t>Degradation Process</a:t>
            </a:r>
          </a:p>
        </p:txBody>
      </p:sp>
      <p:sp>
        <p:nvSpPr>
          <p:cNvPr id="17" name="TextBox 16">
            <a:extLst>
              <a:ext uri="{FF2B5EF4-FFF2-40B4-BE49-F238E27FC236}">
                <a16:creationId xmlns:a16="http://schemas.microsoft.com/office/drawing/2014/main" id="{48801A44-44E9-4D8D-9882-757D5F7B49FB}"/>
              </a:ext>
            </a:extLst>
          </p:cNvPr>
          <p:cNvSpPr txBox="1"/>
          <p:nvPr/>
        </p:nvSpPr>
        <p:spPr>
          <a:xfrm>
            <a:off x="155553" y="1545396"/>
            <a:ext cx="934693" cy="523220"/>
          </a:xfrm>
          <a:prstGeom prst="rect">
            <a:avLst/>
          </a:prstGeom>
          <a:noFill/>
        </p:spPr>
        <p:txBody>
          <a:bodyPr wrap="square">
            <a:spAutoFit/>
          </a:bodyPr>
          <a:lstStyle/>
          <a:p>
            <a:pPr algn="ctr"/>
            <a:r>
              <a:rPr lang="en-US" sz="2800" dirty="0"/>
              <a:t>Film</a:t>
            </a:r>
          </a:p>
        </p:txBody>
      </p:sp>
      <p:cxnSp>
        <p:nvCxnSpPr>
          <p:cNvPr id="14" name="Straight Arrow Connector 13" descr="Right arrow (breaks down to)">
            <a:extLst>
              <a:ext uri="{FF2B5EF4-FFF2-40B4-BE49-F238E27FC236}">
                <a16:creationId xmlns:a16="http://schemas.microsoft.com/office/drawing/2014/main" id="{CD01D0B8-CBFD-4650-AE6F-2FDA0D500B77}"/>
              </a:ext>
            </a:extLst>
          </p:cNvPr>
          <p:cNvCxnSpPr>
            <a:cxnSpLocks/>
          </p:cNvCxnSpPr>
          <p:nvPr/>
        </p:nvCxnSpPr>
        <p:spPr>
          <a:xfrm>
            <a:off x="1176698" y="1807006"/>
            <a:ext cx="26882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B46B33D-0544-4D09-AB5F-90977715B90D}"/>
              </a:ext>
            </a:extLst>
          </p:cNvPr>
          <p:cNvSpPr txBox="1"/>
          <p:nvPr/>
        </p:nvSpPr>
        <p:spPr>
          <a:xfrm>
            <a:off x="1531970" y="1545396"/>
            <a:ext cx="1806346" cy="523220"/>
          </a:xfrm>
          <a:prstGeom prst="rect">
            <a:avLst/>
          </a:prstGeom>
          <a:noFill/>
        </p:spPr>
        <p:txBody>
          <a:bodyPr wrap="square">
            <a:spAutoFit/>
          </a:bodyPr>
          <a:lstStyle/>
          <a:p>
            <a:pPr algn="ctr"/>
            <a:r>
              <a:rPr lang="en-US" sz="2800" dirty="0"/>
              <a:t>Fragment</a:t>
            </a:r>
          </a:p>
        </p:txBody>
      </p:sp>
      <p:cxnSp>
        <p:nvCxnSpPr>
          <p:cNvPr id="10" name="Straight Arrow Connector 9" descr="Right arrow (breaks down to)">
            <a:extLst>
              <a:ext uri="{FF2B5EF4-FFF2-40B4-BE49-F238E27FC236}">
                <a16:creationId xmlns:a16="http://schemas.microsoft.com/office/drawing/2014/main" id="{01AE5314-FC83-4AF2-BB48-BE77C11D533E}"/>
              </a:ext>
            </a:extLst>
          </p:cNvPr>
          <p:cNvCxnSpPr>
            <a:cxnSpLocks/>
          </p:cNvCxnSpPr>
          <p:nvPr/>
        </p:nvCxnSpPr>
        <p:spPr>
          <a:xfrm>
            <a:off x="3424768" y="1807006"/>
            <a:ext cx="26882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55CE38E-B4EE-43B1-9A6C-21B54F09BB05}"/>
              </a:ext>
            </a:extLst>
          </p:cNvPr>
          <p:cNvSpPr txBox="1"/>
          <p:nvPr/>
        </p:nvSpPr>
        <p:spPr>
          <a:xfrm>
            <a:off x="3780040" y="1545396"/>
            <a:ext cx="2365815" cy="800219"/>
          </a:xfrm>
          <a:prstGeom prst="rect">
            <a:avLst/>
          </a:prstGeom>
          <a:noFill/>
        </p:spPr>
        <p:txBody>
          <a:bodyPr wrap="square">
            <a:spAutoFit/>
          </a:bodyPr>
          <a:lstStyle/>
          <a:p>
            <a:pPr algn="ctr"/>
            <a:r>
              <a:rPr lang="en-US" sz="2800" dirty="0">
                <a:latin typeface="+mj-lt"/>
              </a:rPr>
              <a:t>Micro-particle</a:t>
            </a:r>
          </a:p>
          <a:p>
            <a:pPr algn="ctr"/>
            <a:r>
              <a:rPr lang="en-US" dirty="0">
                <a:solidFill>
                  <a:schemeClr val="accent5">
                    <a:lumMod val="50000"/>
                  </a:schemeClr>
                </a:solidFill>
                <a:latin typeface="+mj-lt"/>
              </a:rPr>
              <a:t>(</a:t>
            </a:r>
            <a:r>
              <a:rPr lang="en-US" b="0" i="0" dirty="0">
                <a:solidFill>
                  <a:schemeClr val="accent5">
                    <a:lumMod val="50000"/>
                  </a:schemeClr>
                </a:solidFill>
                <a:effectLst/>
                <a:latin typeface="+mj-lt"/>
              </a:rPr>
              <a:t>1–5000 </a:t>
            </a:r>
            <a:r>
              <a:rPr lang="en-US" b="0" i="0" dirty="0" err="1">
                <a:solidFill>
                  <a:schemeClr val="accent5">
                    <a:lumMod val="50000"/>
                  </a:schemeClr>
                </a:solidFill>
                <a:effectLst/>
                <a:latin typeface="+mj-lt"/>
              </a:rPr>
              <a:t>μm</a:t>
            </a:r>
            <a:r>
              <a:rPr lang="en-US" dirty="0">
                <a:solidFill>
                  <a:schemeClr val="accent5">
                    <a:lumMod val="50000"/>
                  </a:schemeClr>
                </a:solidFill>
                <a:latin typeface="+mj-lt"/>
              </a:rPr>
              <a:t>)</a:t>
            </a:r>
            <a:endParaRPr lang="en-US" dirty="0">
              <a:latin typeface="+mj-lt"/>
            </a:endParaRPr>
          </a:p>
        </p:txBody>
      </p:sp>
      <p:cxnSp>
        <p:nvCxnSpPr>
          <p:cNvPr id="12" name="Straight Arrow Connector 11" descr="Right arrow (breaks down to)">
            <a:extLst>
              <a:ext uri="{FF2B5EF4-FFF2-40B4-BE49-F238E27FC236}">
                <a16:creationId xmlns:a16="http://schemas.microsoft.com/office/drawing/2014/main" id="{8E5A201A-DEB0-4791-9399-3365C7A3B689}"/>
              </a:ext>
            </a:extLst>
          </p:cNvPr>
          <p:cNvCxnSpPr>
            <a:cxnSpLocks/>
          </p:cNvCxnSpPr>
          <p:nvPr/>
        </p:nvCxnSpPr>
        <p:spPr>
          <a:xfrm>
            <a:off x="6232307" y="1807006"/>
            <a:ext cx="26882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4EC3E4-7E8D-479A-BDBA-996D499ECE9D}"/>
              </a:ext>
            </a:extLst>
          </p:cNvPr>
          <p:cNvSpPr txBox="1"/>
          <p:nvPr/>
        </p:nvSpPr>
        <p:spPr>
          <a:xfrm>
            <a:off x="6587579" y="1545396"/>
            <a:ext cx="2365815" cy="800219"/>
          </a:xfrm>
          <a:prstGeom prst="rect">
            <a:avLst/>
          </a:prstGeom>
          <a:noFill/>
        </p:spPr>
        <p:txBody>
          <a:bodyPr wrap="square">
            <a:spAutoFit/>
          </a:bodyPr>
          <a:lstStyle/>
          <a:p>
            <a:pPr algn="ctr"/>
            <a:r>
              <a:rPr lang="en-US" sz="2800" dirty="0">
                <a:latin typeface="+mj-lt"/>
              </a:rPr>
              <a:t>Nano-particle</a:t>
            </a:r>
          </a:p>
          <a:p>
            <a:pPr algn="ctr"/>
            <a:r>
              <a:rPr lang="en-US" dirty="0">
                <a:solidFill>
                  <a:schemeClr val="accent5">
                    <a:lumMod val="50000"/>
                  </a:schemeClr>
                </a:solidFill>
                <a:latin typeface="+mj-lt"/>
              </a:rPr>
              <a:t>(</a:t>
            </a:r>
            <a:r>
              <a:rPr lang="en-US" b="0" i="0" dirty="0">
                <a:solidFill>
                  <a:schemeClr val="accent5">
                    <a:lumMod val="50000"/>
                  </a:schemeClr>
                </a:solidFill>
                <a:effectLst/>
                <a:latin typeface="+mj-lt"/>
              </a:rPr>
              <a:t>1–1000 nm</a:t>
            </a:r>
            <a:r>
              <a:rPr lang="en-US" dirty="0">
                <a:solidFill>
                  <a:schemeClr val="accent5">
                    <a:lumMod val="50000"/>
                  </a:schemeClr>
                </a:solidFill>
                <a:latin typeface="+mj-lt"/>
              </a:rPr>
              <a:t>)</a:t>
            </a:r>
            <a:endParaRPr lang="en-US" dirty="0">
              <a:latin typeface="+mj-lt"/>
            </a:endParaRPr>
          </a:p>
        </p:txBody>
      </p:sp>
      <p:cxnSp>
        <p:nvCxnSpPr>
          <p:cNvPr id="13" name="Straight Arrow Connector 12" descr="Right arrow (breaks down to)">
            <a:extLst>
              <a:ext uri="{FF2B5EF4-FFF2-40B4-BE49-F238E27FC236}">
                <a16:creationId xmlns:a16="http://schemas.microsoft.com/office/drawing/2014/main" id="{9EED75AD-682D-4BFF-88E4-8CCCEFBA2B57}"/>
              </a:ext>
            </a:extLst>
          </p:cNvPr>
          <p:cNvCxnSpPr>
            <a:cxnSpLocks/>
          </p:cNvCxnSpPr>
          <p:nvPr/>
        </p:nvCxnSpPr>
        <p:spPr>
          <a:xfrm>
            <a:off x="9039846" y="1807006"/>
            <a:ext cx="26882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99AE2C3-D349-4C43-B7DD-679FD0535972}"/>
              </a:ext>
            </a:extLst>
          </p:cNvPr>
          <p:cNvSpPr txBox="1"/>
          <p:nvPr/>
        </p:nvSpPr>
        <p:spPr>
          <a:xfrm>
            <a:off x="9395115" y="1545396"/>
            <a:ext cx="2620920" cy="523220"/>
          </a:xfrm>
          <a:prstGeom prst="rect">
            <a:avLst/>
          </a:prstGeom>
          <a:noFill/>
        </p:spPr>
        <p:txBody>
          <a:bodyPr wrap="square">
            <a:spAutoFit/>
          </a:bodyPr>
          <a:lstStyle/>
          <a:p>
            <a:pPr algn="ctr"/>
            <a:r>
              <a:rPr lang="en-US" sz="2800" dirty="0">
                <a:latin typeface="+mj-lt"/>
              </a:rPr>
              <a:t>CO</a:t>
            </a:r>
            <a:r>
              <a:rPr lang="en-US" sz="2800" baseline="-25000" dirty="0">
                <a:latin typeface="+mj-lt"/>
              </a:rPr>
              <a:t>2</a:t>
            </a:r>
            <a:r>
              <a:rPr lang="en-US" sz="2800" dirty="0">
                <a:latin typeface="+mj-lt"/>
              </a:rPr>
              <a:t> + Biomass</a:t>
            </a:r>
          </a:p>
        </p:txBody>
      </p:sp>
      <p:pic>
        <p:nvPicPr>
          <p:cNvPr id="7" name="Picture 6" descr="Comparison of a human hair (100 microns) to a nano-particle (1 micron or 1000 nanometers). Adapted from: Laboratory for Multiscale Regenerative Technologies at MIT (2015).">
            <a:extLst>
              <a:ext uri="{FF2B5EF4-FFF2-40B4-BE49-F238E27FC236}">
                <a16:creationId xmlns:a16="http://schemas.microsoft.com/office/drawing/2014/main" id="{7C7BFB9B-B2F3-49BE-9A6C-42EC8617C216}"/>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3693588" y="2488252"/>
            <a:ext cx="4788382" cy="3408679"/>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8CF64D16-4761-474E-8E8C-37FDC74458C9}"/>
              </a:ext>
            </a:extLst>
          </p:cNvPr>
          <p:cNvSpPr/>
          <p:nvPr/>
        </p:nvSpPr>
        <p:spPr>
          <a:xfrm>
            <a:off x="1612864" y="6039568"/>
            <a:ext cx="9559227"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06400" indent="-406400">
              <a:spcAft>
                <a:spcPts val="1200"/>
              </a:spcAft>
              <a:buClr>
                <a:schemeClr val="tx1"/>
              </a:buClr>
              <a:buFont typeface="Arial" panose="020B0604020202020204" pitchFamily="34" charset="0"/>
              <a:buChar char="•"/>
            </a:pPr>
            <a:r>
              <a:rPr lang="en-US" sz="2400" dirty="0"/>
              <a:t>Biodegradable microplastics will form, question is </a:t>
            </a:r>
            <a:r>
              <a:rPr lang="en-US" sz="2400" b="1" dirty="0">
                <a:solidFill>
                  <a:schemeClr val="accent5">
                    <a:lumMod val="50000"/>
                  </a:schemeClr>
                </a:solidFill>
              </a:rPr>
              <a:t>residence time</a:t>
            </a:r>
            <a:r>
              <a:rPr lang="en-US" sz="2400" dirty="0">
                <a:solidFill>
                  <a:schemeClr val="accent5">
                    <a:lumMod val="50000"/>
                  </a:schemeClr>
                </a:solidFill>
              </a:rPr>
              <a:t>.</a:t>
            </a:r>
          </a:p>
        </p:txBody>
      </p:sp>
    </p:spTree>
    <p:extLst>
      <p:ext uri="{BB962C8B-B14F-4D97-AF65-F5344CB8AC3E}">
        <p14:creationId xmlns:p14="http://schemas.microsoft.com/office/powerpoint/2010/main" val="27271130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6&quot;/&gt;&lt;property id=&quot;20307&quot; value=&quot;261&quot;/&gt;&lt;/object&gt;&lt;object type=&quot;3&quot; unique_id=&quot;27938&quot;&gt;&lt;property id=&quot;20148&quot; value=&quot;5&quot;/&gt;&lt;property id=&quot;20300&quot; value=&quot;Slide 2&quot;/&gt;&lt;property id=&quot;20307&quot; value=&quot;258&quot;/&gt;&lt;/object&gt;&lt;object type=&quot;3&quot; unique_id=&quot;27939&quot;&gt;&lt;property id=&quot;20148&quot; value=&quot;5&quot;/&gt;&lt;property id=&quot;20300&quot; value=&quot;Slide 3&quot;/&gt;&lt;property id=&quot;20307&quot; value=&quot;259&quot;/&gt;&lt;/object&gt;&lt;object type=&quot;3&quot; unique_id=&quot;27940&quot;&gt;&lt;property id=&quot;20148&quot; value=&quot;5&quot;/&gt;&lt;property id=&quot;20300&quot; value=&quot;Slide 4&quot;/&gt;&lt;property id=&quot;20307&quot; value=&quot;260&quot;/&gt;&lt;/object&gt;&lt;object type=&quot;3&quot; unique_id=&quot;27941&quot;&gt;&lt;property id=&quot;20148&quot; value=&quot;5&quot;/&gt;&lt;property id=&quot;20300&quot; value=&quot;Slide 7&quot;/&gt;&lt;property id=&quot;20307&quot; value=&quot;262&quot;/&gt;&lt;/object&gt;&lt;object type=&quot;3&quot; unique_id=&quot;28114&quot;&gt;&lt;property id=&quot;20148&quot; value=&quot;5&quot;/&gt;&lt;property id=&quot;20300&quot; value=&quot;Slide 5&quot;/&gt;&lt;property id=&quot;20307&quot; value=&quot;263&quot;/&gt;&lt;/object&gt;&lt;/object&gt;&lt;object type=&quot;8&quot; unique_id=&quot;10014&quot;&gt;&lt;/object&gt;&lt;/object&gt;&lt;/database&gt;"/>
  <p:tag name="SECTOMILLISECCONVERTED" val="1"/>
</p:tagLst>
</file>

<file path=ppt/theme/theme1.xml><?xml version="1.0" encoding="utf-8"?>
<a:theme xmlns:a="http://schemas.openxmlformats.org/drawingml/2006/main" name="SCRI EOL">
  <a:themeElements>
    <a:clrScheme name="Custom 1">
      <a:dk1>
        <a:sysClr val="windowText" lastClr="000000"/>
      </a:dk1>
      <a:lt1>
        <a:sysClr val="window" lastClr="FFFFFF"/>
      </a:lt1>
      <a:dk2>
        <a:srgbClr val="420023"/>
      </a:dk2>
      <a:lt2>
        <a:srgbClr val="FDFBF9"/>
      </a:lt2>
      <a:accent1>
        <a:srgbClr val="97446E"/>
      </a:accent1>
      <a:accent2>
        <a:srgbClr val="A40056"/>
      </a:accent2>
      <a:accent3>
        <a:srgbClr val="24BEEE"/>
      </a:accent3>
      <a:accent4>
        <a:srgbClr val="91274F"/>
      </a:accent4>
      <a:accent5>
        <a:srgbClr val="F39E29"/>
      </a:accent5>
      <a:accent6>
        <a:srgbClr val="E87450"/>
      </a:accent6>
      <a:hlink>
        <a:srgbClr val="09637F"/>
      </a:hlink>
      <a:folHlink>
        <a:srgbClr val="EA3A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7550</TotalTime>
  <Words>2139</Words>
  <Application>Microsoft Office PowerPoint</Application>
  <PresentationFormat>Widescreen</PresentationFormat>
  <Paragraphs>112</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Georgia</vt:lpstr>
      <vt:lpstr>SCRI EOL</vt:lpstr>
      <vt:lpstr>Deterioration, Degradation and Tillage of Soil-Biodegradable Mulch</vt:lpstr>
      <vt:lpstr>Deterioration vs Degradation</vt:lpstr>
      <vt:lpstr>Biodegradation of BDM</vt:lpstr>
      <vt:lpstr>Biopolymers for BDM</vt:lpstr>
      <vt:lpstr>Monitoring BDM Properties</vt:lpstr>
      <vt:lpstr>Visual Deterioration Assessment</vt:lpstr>
      <vt:lpstr>Percent Soil Exposure (PSE)</vt:lpstr>
      <vt:lpstr>Percent Soil Exposure (PSE) in Raspberry</vt:lpstr>
      <vt:lpstr>Degradation Process</vt:lpstr>
      <vt:lpstr>Mulch recovery after incorporation</vt:lpstr>
      <vt:lpstr>Mulch deterioraton after soil burial</vt:lpstr>
      <vt:lpstr>Tillage Incorporation</vt:lpstr>
      <vt:lpstr>Resources</vt:lpstr>
      <vt:lpstr>Acknowledgement +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Huan</dc:creator>
  <cp:lastModifiedBy>Mack, Andrew</cp:lastModifiedBy>
  <cp:revision>195</cp:revision>
  <cp:lastPrinted>2020-07-14T18:04:50Z</cp:lastPrinted>
  <dcterms:created xsi:type="dcterms:W3CDTF">2019-11-22T20:56:08Z</dcterms:created>
  <dcterms:modified xsi:type="dcterms:W3CDTF">2025-06-03T15:41:22Z</dcterms:modified>
</cp:coreProperties>
</file>