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257" r:id="rId2"/>
    <p:sldId id="261" r:id="rId3"/>
    <p:sldId id="278" r:id="rId4"/>
    <p:sldId id="270" r:id="rId5"/>
    <p:sldId id="265" r:id="rId6"/>
    <p:sldId id="268" r:id="rId7"/>
    <p:sldId id="256" r:id="rId8"/>
    <p:sldId id="267" r:id="rId9"/>
    <p:sldId id="273" r:id="rId10"/>
    <p:sldId id="274" r:id="rId11"/>
    <p:sldId id="275" r:id="rId12"/>
    <p:sldId id="264" r:id="rId13"/>
  </p:sldIdLst>
  <p:sldSz cx="12192000" cy="6858000"/>
  <p:notesSz cx="7023100" cy="9309100"/>
  <p:custDataLst>
    <p:tags r:id="rId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ewer" initials="R" lastIdx="1" clrIdx="0">
    <p:extLst>
      <p:ext uri="{19B8F6BF-5375-455C-9EA6-DF929625EA0E}">
        <p15:presenceInfo xmlns:p15="http://schemas.microsoft.com/office/powerpoint/2012/main" userId="Review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03" autoAdjust="0"/>
    <p:restoredTop sz="82095" autoAdjust="0"/>
  </p:normalViewPr>
  <p:slideViewPr>
    <p:cSldViewPr snapToGrid="0">
      <p:cViewPr varScale="1">
        <p:scale>
          <a:sx n="79" d="100"/>
          <a:sy n="79" d="100"/>
        </p:scale>
        <p:origin x="102" y="246"/>
      </p:cViewPr>
      <p:guideLst/>
    </p:cSldViewPr>
  </p:slideViewPr>
  <p:outlineViewPr>
    <p:cViewPr>
      <p:scale>
        <a:sx n="33" d="100"/>
        <a:sy n="33" d="100"/>
      </p:scale>
      <p:origin x="0" y="-266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hres\Downloads\Pounds%20of%20Plastic%20Monterey%20County%202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a:solidFill>
                  <a:schemeClr val="tx1"/>
                </a:solidFill>
              </a:rPr>
              <a:t>Field Plastic (lb/acre/year)</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barChart>
        <c:barDir val="bar"/>
        <c:grouping val="stacked"/>
        <c:varyColors val="0"/>
        <c:ser>
          <c:idx val="1"/>
          <c:order val="1"/>
          <c:tx>
            <c:strRef>
              <c:f>summary2018!$C$34</c:f>
              <c:strCache>
                <c:ptCount val="1"/>
                <c:pt idx="0">
                  <c:v>avg Plastic (lb/acre)</c:v>
                </c:pt>
              </c:strCache>
            </c:strRef>
          </c:tx>
          <c:spPr>
            <a:solidFill>
              <a:srgbClr val="C00000"/>
            </a:solidFill>
            <a:ln>
              <a:noFill/>
            </a:ln>
            <a:effectLst/>
          </c:spPr>
          <c:invertIfNegative val="0"/>
          <c:cat>
            <c:strRef>
              <c:f>summary2018!$A$35:$A$43</c:f>
              <c:strCache>
                <c:ptCount val="9"/>
                <c:pt idx="0">
                  <c:v>Field Crop</c:v>
                </c:pt>
                <c:pt idx="1">
                  <c:v>Cole</c:v>
                </c:pt>
                <c:pt idx="2">
                  <c:v>Leafy Green</c:v>
                </c:pt>
                <c:pt idx="3">
                  <c:v>Artichoke</c:v>
                </c:pt>
                <c:pt idx="4">
                  <c:v>Misc</c:v>
                </c:pt>
                <c:pt idx="5">
                  <c:v>Grapes</c:v>
                </c:pt>
                <c:pt idx="6">
                  <c:v>Orchard</c:v>
                </c:pt>
                <c:pt idx="7">
                  <c:v>Cane Berry</c:v>
                </c:pt>
                <c:pt idx="8">
                  <c:v>Strawberry</c:v>
                </c:pt>
              </c:strCache>
            </c:strRef>
          </c:cat>
          <c:val>
            <c:numRef>
              <c:f>summary2018!$C$35:$C$43</c:f>
              <c:numCache>
                <c:formatCode>General</c:formatCode>
                <c:ptCount val="9"/>
                <c:pt idx="0">
                  <c:v>14.851909607558255</c:v>
                </c:pt>
                <c:pt idx="1">
                  <c:v>27.830356235426269</c:v>
                </c:pt>
                <c:pt idx="2">
                  <c:v>29.225339165969089</c:v>
                </c:pt>
                <c:pt idx="3">
                  <c:v>38.868923076923075</c:v>
                </c:pt>
                <c:pt idx="4">
                  <c:v>40.015057713369131</c:v>
                </c:pt>
                <c:pt idx="5">
                  <c:v>70.784999999999997</c:v>
                </c:pt>
                <c:pt idx="6">
                  <c:v>107.32438203143607</c:v>
                </c:pt>
                <c:pt idx="7">
                  <c:v>550.29354016149603</c:v>
                </c:pt>
                <c:pt idx="8">
                  <c:v>845.50080000000003</c:v>
                </c:pt>
              </c:numCache>
            </c:numRef>
          </c:val>
          <c:extLst>
            <c:ext xmlns:c16="http://schemas.microsoft.com/office/drawing/2014/chart" uri="{C3380CC4-5D6E-409C-BE32-E72D297353CC}">
              <c16:uniqueId val="{00000000-01B1-47E5-8EB9-F3C4BBCA2C66}"/>
            </c:ext>
          </c:extLst>
        </c:ser>
        <c:dLbls>
          <c:showLegendKey val="0"/>
          <c:showVal val="0"/>
          <c:showCatName val="0"/>
          <c:showSerName val="0"/>
          <c:showPercent val="0"/>
          <c:showBubbleSize val="0"/>
        </c:dLbls>
        <c:gapWidth val="150"/>
        <c:overlap val="100"/>
        <c:axId val="484034512"/>
        <c:axId val="484038776"/>
        <c:extLst>
          <c:ext xmlns:c15="http://schemas.microsoft.com/office/drawing/2012/chart" uri="{02D57815-91ED-43cb-92C2-25804820EDAC}">
            <c15:filteredBarSeries>
              <c15:ser>
                <c:idx val="0"/>
                <c:order val="0"/>
                <c:tx>
                  <c:strRef>
                    <c:extLst>
                      <c:ext uri="{02D57815-91ED-43cb-92C2-25804820EDAC}">
                        <c15:formulaRef>
                          <c15:sqref>summary2018!$B$34</c15:sqref>
                        </c15:formulaRef>
                      </c:ext>
                    </c:extLst>
                    <c:strCache>
                      <c:ptCount val="1"/>
                      <c:pt idx="0">
                        <c:v>Total Field Plastic (tons/yr)</c:v>
                      </c:pt>
                    </c:strCache>
                  </c:strRef>
                </c:tx>
                <c:spPr>
                  <a:solidFill>
                    <a:schemeClr val="accent6">
                      <a:shade val="76000"/>
                    </a:schemeClr>
                  </a:solidFill>
                  <a:ln>
                    <a:noFill/>
                  </a:ln>
                  <a:effectLst/>
                </c:spPr>
                <c:invertIfNegative val="0"/>
                <c:cat>
                  <c:strRef>
                    <c:extLst>
                      <c:ext uri="{02D57815-91ED-43cb-92C2-25804820EDAC}">
                        <c15:formulaRef>
                          <c15:sqref>summary2018!$A$35:$A$43</c15:sqref>
                        </c15:formulaRef>
                      </c:ext>
                    </c:extLst>
                    <c:strCache>
                      <c:ptCount val="9"/>
                      <c:pt idx="0">
                        <c:v>Field Crop</c:v>
                      </c:pt>
                      <c:pt idx="1">
                        <c:v>Cole</c:v>
                      </c:pt>
                      <c:pt idx="2">
                        <c:v>Leafy Green</c:v>
                      </c:pt>
                      <c:pt idx="3">
                        <c:v>Artichoke</c:v>
                      </c:pt>
                      <c:pt idx="4">
                        <c:v>Misc</c:v>
                      </c:pt>
                      <c:pt idx="5">
                        <c:v>Grapes</c:v>
                      </c:pt>
                      <c:pt idx="6">
                        <c:v>Orchard</c:v>
                      </c:pt>
                      <c:pt idx="7">
                        <c:v>Cane Berry</c:v>
                      </c:pt>
                      <c:pt idx="8">
                        <c:v>Strawberry</c:v>
                      </c:pt>
                    </c:strCache>
                  </c:strRef>
                </c:cat>
                <c:val>
                  <c:numRef>
                    <c:extLst>
                      <c:ext uri="{02D57815-91ED-43cb-92C2-25804820EDAC}">
                        <c15:formulaRef>
                          <c15:sqref>summary2018!$B$35:$B$43</c15:sqref>
                        </c15:formulaRef>
                      </c:ext>
                    </c:extLst>
                    <c:numCache>
                      <c:formatCode>General</c:formatCode>
                      <c:ptCount val="9"/>
                      <c:pt idx="0">
                        <c:v>71.162924884615379</c:v>
                      </c:pt>
                      <c:pt idx="1">
                        <c:v>1143.4797618230768</c:v>
                      </c:pt>
                      <c:pt idx="2">
                        <c:v>1924.2401686961537</c:v>
                      </c:pt>
                      <c:pt idx="3">
                        <c:v>116.47072799999999</c:v>
                      </c:pt>
                      <c:pt idx="4">
                        <c:v>1008.4194694346155</c:v>
                      </c:pt>
                      <c:pt idx="5">
                        <c:v>1589.9726699999999</c:v>
                      </c:pt>
                      <c:pt idx="6">
                        <c:v>103.99732618846154</c:v>
                      </c:pt>
                      <c:pt idx="7">
                        <c:v>249.00782692307695</c:v>
                      </c:pt>
                      <c:pt idx="8">
                        <c:v>4159.4411855999997</c:v>
                      </c:pt>
                    </c:numCache>
                  </c:numRef>
                </c:val>
                <c:extLst>
                  <c:ext xmlns:c16="http://schemas.microsoft.com/office/drawing/2014/chart" uri="{C3380CC4-5D6E-409C-BE32-E72D297353CC}">
                    <c16:uniqueId val="{00000001-01B1-47E5-8EB9-F3C4BBCA2C66}"/>
                  </c:ext>
                </c:extLst>
              </c15:ser>
            </c15:filteredBarSeries>
          </c:ext>
        </c:extLst>
      </c:barChart>
      <c:catAx>
        <c:axId val="484034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4038776"/>
        <c:crosses val="autoZero"/>
        <c:auto val="1"/>
        <c:lblAlgn val="ctr"/>
        <c:lblOffset val="100"/>
        <c:noMultiLvlLbl val="0"/>
      </c:catAx>
      <c:valAx>
        <c:axId val="484038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4034512"/>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55B8EF00-7EFE-49D9-81F1-883B7DC6D2F3}" type="datetimeFigureOut">
              <a:rPr lang="en-US" smtClean="0"/>
              <a:t>3/25/2025</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2808D944-2CA2-4601-A24D-6E404130841C}" type="slidenum">
              <a:rPr lang="en-US" smtClean="0"/>
              <a:t>‹#›</a:t>
            </a:fld>
            <a:endParaRPr lang="en-US"/>
          </a:p>
        </p:txBody>
      </p:sp>
    </p:spTree>
    <p:extLst>
      <p:ext uri="{BB962C8B-B14F-4D97-AF65-F5344CB8AC3E}">
        <p14:creationId xmlns:p14="http://schemas.microsoft.com/office/powerpoint/2010/main" val="1463859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8F434F8-4741-D045-94F8-A6D90911E41B}" type="datetimeFigureOut">
              <a:rPr lang="en-US" smtClean="0"/>
              <a:t>3/25/2025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01F3C80-264B-2C49-A40C-8EBD705FC967}" type="slidenum">
              <a:rPr lang="en-US" smtClean="0"/>
              <a:t>‹#›</a:t>
            </a:fld>
            <a:endParaRPr lang="en-US"/>
          </a:p>
        </p:txBody>
      </p:sp>
    </p:spTree>
    <p:extLst>
      <p:ext uri="{BB962C8B-B14F-4D97-AF65-F5344CB8AC3E}">
        <p14:creationId xmlns:p14="http://schemas.microsoft.com/office/powerpoint/2010/main" val="973589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228600" marR="0" indent="-228600" algn="just">
              <a:lnSpc>
                <a:spcPct val="110000"/>
              </a:lnSpc>
              <a:spcBef>
                <a:spcPts val="0"/>
              </a:spcBef>
              <a:spcAft>
                <a:spcPts val="0"/>
              </a:spcAft>
            </a:pPr>
            <a:r>
              <a:rPr lang="en-US" sz="1800" kern="1400" dirty="0">
                <a:ln>
                  <a:noFill/>
                </a:ln>
                <a:solidFill>
                  <a:srgbClr val="000000"/>
                </a:solidFill>
                <a:effectLst/>
                <a:latin typeface="Georgia" panose="02040502050405020303" pitchFamily="18" charset="0"/>
              </a:rPr>
              <a:t>     This presentation provides information on the use of polyethylene (PE) mulch in agriculture, plastic use in California berries especially strawberry, and problems with PE waste management, PE mulch recycling, removal and disposal. </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1</a:t>
            </a:fld>
            <a:endParaRPr lang="en-US"/>
          </a:p>
        </p:txBody>
      </p:sp>
    </p:spTree>
    <p:extLst>
      <p:ext uri="{BB962C8B-B14F-4D97-AF65-F5344CB8AC3E}">
        <p14:creationId xmlns:p14="http://schemas.microsoft.com/office/powerpoint/2010/main" val="151292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400" dirty="0">
                <a:ln>
                  <a:noFill/>
                </a:ln>
                <a:solidFill>
                  <a:srgbClr val="000000"/>
                </a:solidFill>
                <a:effectLst/>
                <a:latin typeface="Georgia" panose="02040502050405020303" pitchFamily="18" charset="0"/>
              </a:rPr>
              <a:t>PE mulch removal and disposal are difficult. Breakage makes complete removal  difficult. Bank (riparian) surveys show that mulch pieces, including microplastics, are found in river and ditch drainages. Water carries these plastic remnants to the ocean. Responsible disposal is through the regional waste management facility.            </a:t>
            </a:r>
            <a:endParaRPr lang="en-US" sz="1800" kern="1400" dirty="0">
              <a:ln>
                <a:noFill/>
              </a:ln>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10</a:t>
            </a:fld>
            <a:endParaRPr lang="en-US"/>
          </a:p>
        </p:txBody>
      </p:sp>
    </p:spTree>
    <p:extLst>
      <p:ext uri="{BB962C8B-B14F-4D97-AF65-F5344CB8AC3E}">
        <p14:creationId xmlns:p14="http://schemas.microsoft.com/office/powerpoint/2010/main" val="1961364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228600" marR="0" indent="-228600" algn="just">
              <a:lnSpc>
                <a:spcPct val="110000"/>
              </a:lnSpc>
              <a:spcBef>
                <a:spcPts val="0"/>
              </a:spcBef>
              <a:spcAft>
                <a:spcPts val="0"/>
              </a:spcAft>
            </a:pPr>
            <a:r>
              <a:rPr lang="en-US" sz="1800" kern="1400">
                <a:ln>
                  <a:noFill/>
                </a:ln>
                <a:solidFill>
                  <a:srgbClr val="000000"/>
                </a:solidFill>
                <a:effectLst/>
                <a:latin typeface="Georgia" panose="02040502050405020303" pitchFamily="18" charset="0"/>
              </a:rPr>
              <a:t>      Deer </a:t>
            </a:r>
            <a:r>
              <a:rPr lang="en-US" sz="1800" kern="1400" dirty="0">
                <a:ln>
                  <a:noFill/>
                </a:ln>
                <a:solidFill>
                  <a:srgbClr val="000000"/>
                </a:solidFill>
                <a:effectLst/>
                <a:latin typeface="Georgia" panose="02040502050405020303" pitchFamily="18" charset="0"/>
              </a:rPr>
              <a:t>and other animals can break plastic when they step on it. Plastic ditch linings commonly fail because plastic is not strong enough to endure water and sediment scouring. Since ditch liner is in a water pathway, fragments can be carried to the ocean.</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11</a:t>
            </a:fld>
            <a:endParaRPr lang="en-US"/>
          </a:p>
        </p:txBody>
      </p:sp>
    </p:spTree>
    <p:extLst>
      <p:ext uri="{BB962C8B-B14F-4D97-AF65-F5344CB8AC3E}">
        <p14:creationId xmlns:p14="http://schemas.microsoft.com/office/powerpoint/2010/main" val="406317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228600" marR="0" indent="-228600" algn="just">
              <a:lnSpc>
                <a:spcPct val="110000"/>
              </a:lnSpc>
              <a:spcBef>
                <a:spcPts val="0"/>
              </a:spcBef>
              <a:spcAft>
                <a:spcPts val="0"/>
              </a:spcAft>
            </a:pPr>
            <a:r>
              <a:rPr lang="en-US" sz="1800" kern="1400" dirty="0">
                <a:ln>
                  <a:noFill/>
                </a:ln>
                <a:solidFill>
                  <a:srgbClr val="000000"/>
                </a:solidFill>
                <a:effectLst/>
                <a:latin typeface="Georgia" panose="02040502050405020303" pitchFamily="18" charset="0"/>
              </a:rPr>
              <a:t>      U.S. agriculture uses approximately 1 billion pounds of plastics annually in the form of mulch, irrigation tubing, ditch lining, animal fencing, fumigation tarp and many more.                                                                                         </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2</a:t>
            </a:fld>
            <a:endParaRPr lang="en-US"/>
          </a:p>
        </p:txBody>
      </p:sp>
    </p:spTree>
    <p:extLst>
      <p:ext uri="{BB962C8B-B14F-4D97-AF65-F5344CB8AC3E}">
        <p14:creationId xmlns:p14="http://schemas.microsoft.com/office/powerpoint/2010/main" val="251972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228600" marR="0" lvl="0" indent="-228600" algn="just" defTabSz="914400" rtl="0" eaLnBrk="1" fontAlgn="auto" latinLnBrk="0" hangingPunct="1">
              <a:lnSpc>
                <a:spcPct val="110000"/>
              </a:lnSpc>
              <a:spcBef>
                <a:spcPts val="0"/>
              </a:spcBef>
              <a:spcAft>
                <a:spcPts val="0"/>
              </a:spcAft>
              <a:buClrTx/>
              <a:buSzTx/>
              <a:buFontTx/>
              <a:buNone/>
              <a:tabLst/>
              <a:defRPr/>
            </a:pPr>
            <a:r>
              <a:rPr lang="en-US" sz="2800" dirty="0">
                <a:highlight>
                  <a:srgbClr val="FFFF00"/>
                </a:highlight>
              </a:rPr>
              <a:t>	The global plastic mulch market was US$7.8 billion in 2023, and it is expected to be US$10.6 billion in 2028. Plastic mulch market in North America was US$964 million in 2024 and the expectation for 2030 is US$1.7 billion. Use of PE mulch increases the length of the growing season, increases yields, reduces herbicide use and hand weeding, increases water use efficiency, and helps manage some diseases and insect pests.</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3</a:t>
            </a:fld>
            <a:endParaRPr lang="en-US"/>
          </a:p>
        </p:txBody>
      </p:sp>
    </p:spTree>
    <p:extLst>
      <p:ext uri="{BB962C8B-B14F-4D97-AF65-F5344CB8AC3E}">
        <p14:creationId xmlns:p14="http://schemas.microsoft.com/office/powerpoint/2010/main" val="270225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228600" marR="0" indent="-228600" algn="just">
              <a:lnSpc>
                <a:spcPct val="110000"/>
              </a:lnSpc>
              <a:spcBef>
                <a:spcPts val="0"/>
              </a:spcBef>
              <a:spcAft>
                <a:spcPts val="0"/>
              </a:spcAft>
            </a:pPr>
            <a:r>
              <a:rPr lang="en-US" sz="1800" kern="1400" dirty="0">
                <a:ln>
                  <a:noFill/>
                </a:ln>
                <a:solidFill>
                  <a:srgbClr val="000000"/>
                </a:solidFill>
                <a:effectLst/>
                <a:latin typeface="Georgia" panose="02040502050405020303" pitchFamily="18" charset="0"/>
              </a:rPr>
              <a:t>     The graph (Fig. 1) shows the amount of field plastic produced in CA crops as pounds per acre per year. Field plastic includes drip tape, hoop house plastic, and mulch and fumigation tarp. The greatest field plastic production is about 845 </a:t>
            </a:r>
            <a:r>
              <a:rPr lang="en-US" sz="1800" kern="1400" dirty="0" err="1">
                <a:ln>
                  <a:noFill/>
                </a:ln>
                <a:solidFill>
                  <a:srgbClr val="000000"/>
                </a:solidFill>
                <a:effectLst/>
                <a:latin typeface="Georgia" panose="02040502050405020303" pitchFamily="18" charset="0"/>
              </a:rPr>
              <a:t>lbs</a:t>
            </a:r>
            <a:r>
              <a:rPr lang="en-US" sz="1800" kern="1400" dirty="0">
                <a:ln>
                  <a:noFill/>
                </a:ln>
                <a:solidFill>
                  <a:srgbClr val="000000"/>
                </a:solidFill>
                <a:effectLst/>
                <a:latin typeface="Georgia" panose="02040502050405020303" pitchFamily="18" charset="0"/>
              </a:rPr>
              <a:t>/acre/year, from strawberry cultivation (drip tape, and mulch and fumigation tarp), followed by cane berry cultivation that produces about 550 </a:t>
            </a:r>
            <a:r>
              <a:rPr lang="en-US" sz="1800" kern="1400" dirty="0" err="1">
                <a:ln>
                  <a:noFill/>
                </a:ln>
                <a:solidFill>
                  <a:srgbClr val="000000"/>
                </a:solidFill>
                <a:effectLst/>
                <a:latin typeface="Georgia" panose="02040502050405020303" pitchFamily="18" charset="0"/>
              </a:rPr>
              <a:t>lbs</a:t>
            </a:r>
            <a:r>
              <a:rPr lang="en-US" sz="1800" kern="1400" dirty="0">
                <a:ln>
                  <a:noFill/>
                </a:ln>
                <a:solidFill>
                  <a:srgbClr val="000000"/>
                </a:solidFill>
                <a:effectLst/>
                <a:latin typeface="Georgia" panose="02040502050405020303" pitchFamily="18" charset="0"/>
              </a:rPr>
              <a:t> of field plastic per acre per year from drip tape, hoop house, and mulch and fumigation tarp.</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4</a:t>
            </a:fld>
            <a:endParaRPr lang="en-US"/>
          </a:p>
        </p:txBody>
      </p:sp>
    </p:spTree>
    <p:extLst>
      <p:ext uri="{BB962C8B-B14F-4D97-AF65-F5344CB8AC3E}">
        <p14:creationId xmlns:p14="http://schemas.microsoft.com/office/powerpoint/2010/main" val="182875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228600" marR="0" indent="-228600" algn="just">
              <a:lnSpc>
                <a:spcPct val="110000"/>
              </a:lnSpc>
              <a:spcBef>
                <a:spcPts val="0"/>
              </a:spcBef>
              <a:spcAft>
                <a:spcPts val="0"/>
              </a:spcAft>
            </a:pPr>
            <a:r>
              <a:rPr lang="en-US" sz="1800" kern="1400" dirty="0">
                <a:ln>
                  <a:noFill/>
                </a:ln>
                <a:solidFill>
                  <a:srgbClr val="000000"/>
                </a:solidFill>
                <a:effectLst/>
                <a:latin typeface="Georgia" panose="02040502050405020303" pitchFamily="18" charset="0"/>
              </a:rPr>
              <a:t>     There are 32,000 acres of strawberry in California, and most growers use bed plastic; it is rare not to use plastic mulch in this system. About 80% of the 6,000 acres of cane berries grown in CA use plastic tunnel covers. Both systems use plastic extensively in other aspects of production, like irrigation, row covers, shade cloth and more. This results in lots and lots and lots of plastic.</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5</a:t>
            </a:fld>
            <a:endParaRPr lang="en-US"/>
          </a:p>
        </p:txBody>
      </p:sp>
    </p:spTree>
    <p:extLst>
      <p:ext uri="{BB962C8B-B14F-4D97-AF65-F5344CB8AC3E}">
        <p14:creationId xmlns:p14="http://schemas.microsoft.com/office/powerpoint/2010/main" val="3265971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228600" marR="0" indent="-228600" algn="just">
              <a:lnSpc>
                <a:spcPct val="110000"/>
              </a:lnSpc>
              <a:spcBef>
                <a:spcPts val="0"/>
              </a:spcBef>
              <a:spcAft>
                <a:spcPts val="0"/>
              </a:spcAft>
            </a:pPr>
            <a:r>
              <a:rPr lang="en-US" sz="1800" kern="1400" dirty="0">
                <a:ln>
                  <a:noFill/>
                </a:ln>
                <a:solidFill>
                  <a:srgbClr val="000000"/>
                </a:solidFill>
                <a:effectLst/>
                <a:latin typeface="Georgia" panose="02040502050405020303" pitchFamily="18" charset="0"/>
              </a:rPr>
              <a:t>     Tunnel plastic is usually 6 mil (or greater) thick, and has been in use since 1990’s to provide partial shade for plants, keep production safe from rain, and enhance yield. Bed plastic, which is usually 1.25 to 1.5 mil thick, has many colors, widths, and formulations (e.g. TIF, perforated, etc.) to meet specific crop requirements. It is used to manage bed temperatures, keep fruit clean and dry, manage fumigation and anaerobic soil disinfestation (ASD). Other examples of plastic use in CA berry production includes weed mats, shade covers, and plastic pots for substrates. Drip tape has many thicknesses and formulations.</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6</a:t>
            </a:fld>
            <a:endParaRPr lang="en-US"/>
          </a:p>
        </p:txBody>
      </p:sp>
    </p:spTree>
    <p:extLst>
      <p:ext uri="{BB962C8B-B14F-4D97-AF65-F5344CB8AC3E}">
        <p14:creationId xmlns:p14="http://schemas.microsoft.com/office/powerpoint/2010/main" val="97655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400" dirty="0">
                <a:ln>
                  <a:noFill/>
                </a:ln>
                <a:solidFill>
                  <a:srgbClr val="000000"/>
                </a:solidFill>
                <a:effectLst/>
                <a:latin typeface="Georgia" panose="02040502050405020303" pitchFamily="18" charset="0"/>
              </a:rPr>
              <a:t>A survey of strawberry growers in 6 states including CA, identified the pros and cons of PE mulch. The majority of respondents mentioned weed control followed by cleaner berries as the primary benefits of PE mulch. Removal of PE mulch followed by its disposal were the major negatives of PE mulch (Table 1).</a:t>
            </a:r>
            <a:endParaRPr lang="en-US" sz="1800" kern="1400" dirty="0">
              <a:ln>
                <a:noFill/>
              </a:ln>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400" dirty="0">
              <a:ln>
                <a:noFill/>
              </a:ln>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7</a:t>
            </a:fld>
            <a:endParaRPr lang="en-US"/>
          </a:p>
        </p:txBody>
      </p:sp>
    </p:spTree>
    <p:extLst>
      <p:ext uri="{BB962C8B-B14F-4D97-AF65-F5344CB8AC3E}">
        <p14:creationId xmlns:p14="http://schemas.microsoft.com/office/powerpoint/2010/main" val="99264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228600" marR="0" indent="-228600" algn="just">
              <a:lnSpc>
                <a:spcPct val="110000"/>
              </a:lnSpc>
              <a:spcBef>
                <a:spcPts val="0"/>
              </a:spcBef>
              <a:spcAft>
                <a:spcPts val="0"/>
              </a:spcAft>
            </a:pPr>
            <a:r>
              <a:rPr lang="en-US" sz="1800" kern="1400" dirty="0">
                <a:ln>
                  <a:noFill/>
                </a:ln>
                <a:solidFill>
                  <a:srgbClr val="000000"/>
                </a:solidFill>
                <a:effectLst/>
                <a:latin typeface="Georgia" panose="02040502050405020303" pitchFamily="18" charset="0"/>
              </a:rPr>
              <a:t>      Problems with PE waste management include 1) costs of removal and disposal at the end of each season, 2) PE mulch is not biodegradable, 3) plastic removal also removes topsoil (up to 1,000 </a:t>
            </a:r>
            <a:r>
              <a:rPr lang="en-US" sz="1800" kern="1400" dirty="0" err="1">
                <a:ln>
                  <a:noFill/>
                </a:ln>
                <a:solidFill>
                  <a:srgbClr val="000000"/>
                </a:solidFill>
                <a:effectLst/>
                <a:latin typeface="Georgia" panose="02040502050405020303" pitchFamily="18" charset="0"/>
              </a:rPr>
              <a:t>lbs</a:t>
            </a:r>
            <a:r>
              <a:rPr lang="en-US" sz="1800" kern="1400" dirty="0">
                <a:ln>
                  <a:noFill/>
                </a:ln>
                <a:solidFill>
                  <a:srgbClr val="000000"/>
                </a:solidFill>
                <a:effectLst/>
                <a:latin typeface="Georgia" panose="02040502050405020303" pitchFamily="18" charset="0"/>
              </a:rPr>
              <a:t> of topsoil/acre, and 4) the remaining PE fragments in the field can pollute the soil and surrounding environment.</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8</a:t>
            </a:fld>
            <a:endParaRPr lang="en-US"/>
          </a:p>
        </p:txBody>
      </p:sp>
    </p:spTree>
    <p:extLst>
      <p:ext uri="{BB962C8B-B14F-4D97-AF65-F5344CB8AC3E}">
        <p14:creationId xmlns:p14="http://schemas.microsoft.com/office/powerpoint/2010/main" val="293715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228600" marR="0" indent="-228600" algn="just">
              <a:lnSpc>
                <a:spcPct val="110000"/>
              </a:lnSpc>
              <a:spcBef>
                <a:spcPts val="0"/>
              </a:spcBef>
              <a:spcAft>
                <a:spcPts val="0"/>
              </a:spcAft>
            </a:pPr>
            <a:r>
              <a:rPr lang="en-US" sz="1800" kern="1400" dirty="0">
                <a:ln>
                  <a:noFill/>
                </a:ln>
                <a:solidFill>
                  <a:srgbClr val="000000"/>
                </a:solidFill>
                <a:effectLst/>
                <a:latin typeface="Georgia" panose="02040502050405020303" pitchFamily="18" charset="0"/>
              </a:rPr>
              <a:t>      Problems with recycling PE mulch are 1) soil and plant debris adheres to the mulch, adding up to 50% by weight, 2) soil is expensive to haul, 3) soil can abrade the recycling equipment, 4) once removed, the soil then needs to be disposed, 5) there are many blends of resins in PE plastic mulch like, color, layers, additives making it difficult to use it in a recycled product, 6) when oil prices go down, it reduces the recycled plastic market, and 7) most people do not </a:t>
            </a:r>
            <a:r>
              <a:rPr lang="en-US" sz="1800" i="1" kern="1400" dirty="0">
                <a:ln>
                  <a:noFill/>
                </a:ln>
                <a:solidFill>
                  <a:srgbClr val="000000"/>
                </a:solidFill>
                <a:effectLst/>
                <a:latin typeface="Georgia" panose="02040502050405020303" pitchFamily="18" charset="0"/>
              </a:rPr>
              <a:t>preferentially</a:t>
            </a:r>
            <a:r>
              <a:rPr lang="en-US" sz="1800" kern="1400" dirty="0">
                <a:ln>
                  <a:noFill/>
                </a:ln>
                <a:solidFill>
                  <a:srgbClr val="000000"/>
                </a:solidFill>
                <a:effectLst/>
                <a:latin typeface="Georgia" panose="02040502050405020303" pitchFamily="18" charset="0"/>
              </a:rPr>
              <a:t> purchase recycled product.</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9</a:t>
            </a:fld>
            <a:endParaRPr lang="en-US"/>
          </a:p>
        </p:txBody>
      </p:sp>
    </p:spTree>
    <p:extLst>
      <p:ext uri="{BB962C8B-B14F-4D97-AF65-F5344CB8AC3E}">
        <p14:creationId xmlns:p14="http://schemas.microsoft.com/office/powerpoint/2010/main" val="113482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35200"/>
            <a:ext cx="10363200" cy="2387600"/>
          </a:xfrm>
        </p:spPr>
        <p:txBody>
          <a:bodyPr anchor="b"/>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4714875"/>
            <a:ext cx="9144000" cy="1143000"/>
          </a:xfrm>
        </p:spPr>
        <p:txBody>
          <a:bodyPr/>
          <a:lstStyle>
            <a:lvl1pPr marL="0" indent="0" algn="ctr">
              <a:lnSpc>
                <a:spcPct val="100000"/>
              </a:lnSpc>
              <a:spcBef>
                <a:spcPts val="0"/>
              </a:spcBef>
              <a:buNone/>
              <a:defRPr sz="21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FC5323F-1C05-47A1-B3FC-1422C9F2AC2F}" type="datetimeFigureOut">
              <a:rPr lang="en-US" smtClean="0"/>
              <a:t>3/25/2025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865F54B-3805-4B90-AEE4-63E7DA1B145A}" type="slidenum">
              <a:rPr lang="en-US" smtClean="0"/>
              <a:t>‹#›</a:t>
            </a:fld>
            <a:endParaRPr lang="en-US"/>
          </a:p>
        </p:txBody>
      </p:sp>
      <p:cxnSp>
        <p:nvCxnSpPr>
          <p:cNvPr id="7" name="Straight Connector 6">
            <a:extLst>
              <a:ext uri="{FF2B5EF4-FFF2-40B4-BE49-F238E27FC236}">
                <a16:creationId xmlns:a16="http://schemas.microsoft.com/office/drawing/2014/main" id="{674581E5-3A11-497D-9165-CF67DCEA0C0F}"/>
              </a:ext>
              <a:ext uri="{C183D7F6-B498-43B3-948B-1728B52AA6E4}">
                <adec:decorative xmlns:adec="http://schemas.microsoft.com/office/drawing/2017/decorative" val="1"/>
              </a:ext>
            </a:extLst>
          </p:cNvPr>
          <p:cNvCxnSpPr>
            <a:cxnSpLocks/>
          </p:cNvCxnSpPr>
          <p:nvPr userDrawn="1"/>
        </p:nvCxnSpPr>
        <p:spPr>
          <a:xfrm>
            <a:off x="0" y="630936"/>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E4AAC23-9911-461E-97A2-279221ACFED3}"/>
              </a:ext>
            </a:extLst>
          </p:cNvPr>
          <p:cNvSpPr txBox="1"/>
          <p:nvPr userDrawn="1"/>
        </p:nvSpPr>
        <p:spPr>
          <a:xfrm>
            <a:off x="0" y="-1"/>
            <a:ext cx="12192000" cy="630936"/>
          </a:xfrm>
          <a:prstGeom prst="rect">
            <a:avLst/>
          </a:prstGeom>
          <a:noFill/>
        </p:spPr>
        <p:txBody>
          <a:bodyPr wrap="none" lIns="0" tIns="0" rIns="0" bIns="0" anchor="ctr" anchorCtr="0">
            <a:noAutofit/>
          </a:bodyPr>
          <a:lstStyle/>
          <a:p>
            <a:pPr algn="ctr"/>
            <a:r>
              <a:rPr lang="en-US" altLang="zh-CN" sz="1800" dirty="0">
                <a:latin typeface="+mj-lt"/>
              </a:rPr>
              <a:t>SOIL-BIODEGRADABLE</a:t>
            </a:r>
            <a:r>
              <a:rPr lang="zh-CN" altLang="en-US" sz="1800" dirty="0">
                <a:latin typeface="+mj-lt"/>
              </a:rPr>
              <a:t> </a:t>
            </a:r>
            <a:r>
              <a:rPr lang="en-US" altLang="zh-CN" sz="1800" dirty="0">
                <a:latin typeface="+mj-lt"/>
              </a:rPr>
              <a:t>PLASTIC</a:t>
            </a:r>
            <a:r>
              <a:rPr lang="zh-CN" altLang="en-US" sz="1800" dirty="0">
                <a:latin typeface="+mj-lt"/>
              </a:rPr>
              <a:t> </a:t>
            </a:r>
            <a:r>
              <a:rPr lang="en-US" altLang="zh-CN" sz="1800" dirty="0">
                <a:latin typeface="+mj-lt"/>
              </a:rPr>
              <a:t>MULCH</a:t>
            </a:r>
            <a:r>
              <a:rPr lang="zh-CN" altLang="en-US" sz="1800" dirty="0">
                <a:latin typeface="+mj-lt"/>
              </a:rPr>
              <a:t> </a:t>
            </a:r>
            <a:r>
              <a:rPr lang="en-US" altLang="zh-CN" sz="1800" dirty="0">
                <a:latin typeface="+mj-lt"/>
              </a:rPr>
              <a:t>PROFESSIONAL</a:t>
            </a:r>
            <a:r>
              <a:rPr lang="zh-CN" altLang="en-US" sz="1800" dirty="0">
                <a:latin typeface="+mj-lt"/>
              </a:rPr>
              <a:t> </a:t>
            </a:r>
            <a:r>
              <a:rPr lang="en-US" altLang="zh-CN" sz="1800" dirty="0">
                <a:latin typeface="+mj-lt"/>
              </a:rPr>
              <a:t>TRAINING</a:t>
            </a:r>
            <a:endParaRPr lang="en-US" sz="1800" dirty="0">
              <a:latin typeface="+mj-lt"/>
            </a:endParaRPr>
          </a:p>
        </p:txBody>
      </p:sp>
    </p:spTree>
    <p:extLst>
      <p:ext uri="{BB962C8B-B14F-4D97-AF65-F5344CB8AC3E}">
        <p14:creationId xmlns:p14="http://schemas.microsoft.com/office/powerpoint/2010/main" val="340409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FC5323F-1C05-47A1-B3FC-1422C9F2AC2F}" type="datetimeFigureOut">
              <a:rPr lang="en-US" smtClean="0"/>
              <a:t>3/25/2025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2839511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FC5323F-1C05-47A1-B3FC-1422C9F2AC2F}" type="datetimeFigureOut">
              <a:rPr lang="en-US" smtClean="0"/>
              <a:t>3/25/2025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3459858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30936"/>
          </a:xfrm>
          <a:solidFill>
            <a:srgbClr val="C00000"/>
          </a:solidFill>
        </p:spPr>
        <p:txBody>
          <a:bodyPr/>
          <a:lstStyle>
            <a:lvl1pPr algn="ct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04672" y="914400"/>
            <a:ext cx="105156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FC5323F-1C05-47A1-B3FC-1422C9F2AC2F}" type="datetimeFigureOut">
              <a:rPr lang="en-US" smtClean="0"/>
              <a:t>3/25/2025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195981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303686"/>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183411"/>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FC5323F-1C05-47A1-B3FC-1422C9F2AC2F}" type="datetimeFigureOut">
              <a:rPr lang="en-US" smtClean="0"/>
              <a:t>3/25/2025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865F54B-3805-4B90-AEE4-63E7DA1B145A}" type="slidenum">
              <a:rPr lang="en-US" smtClean="0"/>
              <a:t>‹#›</a:t>
            </a:fld>
            <a:endParaRPr lang="en-US"/>
          </a:p>
        </p:txBody>
      </p:sp>
      <p:cxnSp>
        <p:nvCxnSpPr>
          <p:cNvPr id="7" name="Straight Connector 6">
            <a:extLst>
              <a:ext uri="{FF2B5EF4-FFF2-40B4-BE49-F238E27FC236}">
                <a16:creationId xmlns:a16="http://schemas.microsoft.com/office/drawing/2014/main" id="{58CBC828-440E-41FD-AE5D-7A56F46A952B}"/>
              </a:ext>
              <a:ext uri="{C183D7F6-B498-43B3-948B-1728B52AA6E4}">
                <adec:decorative xmlns:adec="http://schemas.microsoft.com/office/drawing/2017/decorative" val="1"/>
              </a:ext>
            </a:extLst>
          </p:cNvPr>
          <p:cNvCxnSpPr>
            <a:cxnSpLocks/>
          </p:cNvCxnSpPr>
          <p:nvPr userDrawn="1"/>
        </p:nvCxnSpPr>
        <p:spPr>
          <a:xfrm>
            <a:off x="0" y="630936"/>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E73F0A2-45D9-4852-A137-4357F8A310CE}"/>
              </a:ext>
            </a:extLst>
          </p:cNvPr>
          <p:cNvSpPr txBox="1"/>
          <p:nvPr userDrawn="1"/>
        </p:nvSpPr>
        <p:spPr>
          <a:xfrm>
            <a:off x="0" y="-1"/>
            <a:ext cx="12192000" cy="630936"/>
          </a:xfrm>
          <a:prstGeom prst="rect">
            <a:avLst/>
          </a:prstGeom>
          <a:noFill/>
        </p:spPr>
        <p:txBody>
          <a:bodyPr wrap="none" lIns="0" tIns="0" rIns="0" bIns="0" anchor="ctr" anchorCtr="0">
            <a:noAutofit/>
          </a:bodyPr>
          <a:lstStyle/>
          <a:p>
            <a:pPr algn="ctr"/>
            <a:r>
              <a:rPr lang="en-US" altLang="zh-CN" sz="1800" dirty="0">
                <a:latin typeface="+mj-lt"/>
              </a:rPr>
              <a:t>SOIL-BIODEGRADABLE</a:t>
            </a:r>
            <a:r>
              <a:rPr lang="zh-CN" altLang="en-US" sz="1800" dirty="0">
                <a:latin typeface="+mj-lt"/>
              </a:rPr>
              <a:t> </a:t>
            </a:r>
            <a:r>
              <a:rPr lang="en-US" altLang="zh-CN" sz="1800" dirty="0">
                <a:latin typeface="+mj-lt"/>
              </a:rPr>
              <a:t>PLASTIC</a:t>
            </a:r>
            <a:r>
              <a:rPr lang="zh-CN" altLang="en-US" sz="1800" dirty="0">
                <a:latin typeface="+mj-lt"/>
              </a:rPr>
              <a:t> </a:t>
            </a:r>
            <a:r>
              <a:rPr lang="en-US" altLang="zh-CN" sz="1800" dirty="0">
                <a:latin typeface="+mj-lt"/>
              </a:rPr>
              <a:t>MULCH</a:t>
            </a:r>
            <a:r>
              <a:rPr lang="zh-CN" altLang="en-US" sz="1800" dirty="0">
                <a:latin typeface="+mj-lt"/>
              </a:rPr>
              <a:t> </a:t>
            </a:r>
            <a:r>
              <a:rPr lang="en-US" altLang="zh-CN" sz="1800" dirty="0">
                <a:latin typeface="+mj-lt"/>
              </a:rPr>
              <a:t>PROFESSIONAL</a:t>
            </a:r>
            <a:r>
              <a:rPr lang="zh-CN" altLang="en-US" sz="1800" dirty="0">
                <a:latin typeface="+mj-lt"/>
              </a:rPr>
              <a:t> </a:t>
            </a:r>
            <a:r>
              <a:rPr lang="en-US" altLang="zh-CN" sz="1800" dirty="0">
                <a:latin typeface="+mj-lt"/>
              </a:rPr>
              <a:t>TRAINING</a:t>
            </a:r>
            <a:endParaRPr lang="en-US" sz="1800" dirty="0">
              <a:latin typeface="+mj-lt"/>
            </a:endParaRPr>
          </a:p>
        </p:txBody>
      </p:sp>
    </p:spTree>
    <p:extLst>
      <p:ext uri="{BB962C8B-B14F-4D97-AF65-F5344CB8AC3E}">
        <p14:creationId xmlns:p14="http://schemas.microsoft.com/office/powerpoint/2010/main" val="1517730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8952" cy="630936"/>
          </a:xfrm>
          <a:solidFill>
            <a:srgbClr val="C00000"/>
          </a:solidFill>
        </p:spPr>
        <p:txBody>
          <a:bodyPr/>
          <a:lstStyle>
            <a:lvl1pPr algn="ctr">
              <a:defRPr sz="36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914400"/>
            <a:ext cx="5181600" cy="48006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914400"/>
            <a:ext cx="5181600" cy="48006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5FC5323F-1C05-47A1-B3FC-1422C9F2AC2F}" type="datetimeFigureOut">
              <a:rPr lang="en-US" smtClean="0"/>
              <a:t>3/25/2025</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129072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8952" cy="630936"/>
          </a:xfrm>
          <a:solidFill>
            <a:srgbClr val="C00000"/>
          </a:solidFill>
        </p:spPr>
        <p:txBody>
          <a:bodyPr/>
          <a:lstStyle>
            <a:lvl1pPr algn="ctr">
              <a:defRPr sz="36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9" y="9144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909330"/>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9144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90933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5FC5323F-1C05-47A1-B3FC-1422C9F2AC2F}" type="datetimeFigureOut">
              <a:rPr lang="en-US" smtClean="0"/>
              <a:t>3/25/2025</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3307768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8952" cy="630936"/>
          </a:xfrm>
          <a:solidFill>
            <a:srgbClr val="C00000"/>
          </a:solidFill>
        </p:spPr>
        <p:txBody>
          <a:bodyPr/>
          <a:lstStyle>
            <a:lvl1pPr algn="ctr">
              <a:defRPr sz="36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5FC5323F-1C05-47A1-B3FC-1422C9F2AC2F}" type="datetimeFigureOut">
              <a:rPr lang="en-US" smtClean="0"/>
              <a:t>3/25/2025</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3518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5FC5323F-1C05-47A1-B3FC-1422C9F2AC2F}" type="datetimeFigureOut">
              <a:rPr lang="en-US" smtClean="0"/>
              <a:t>3/25/2025</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1739071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5FC5323F-1C05-47A1-B3FC-1422C9F2AC2F}" type="datetimeFigureOut">
              <a:rPr lang="en-US" smtClean="0"/>
              <a:t>3/25/2025</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244933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5FC5323F-1C05-47A1-B3FC-1422C9F2AC2F}" type="datetimeFigureOut">
              <a:rPr lang="en-US" smtClean="0"/>
              <a:t>3/25/2025</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535210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smallfruits.wsu.edu/"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WSU CSANR" descr="Logo, WSU Center for Sustaining Agriculture &amp; Natural Resources">
            <a:extLst>
              <a:ext uri="{FF2B5EF4-FFF2-40B4-BE49-F238E27FC236}">
                <a16:creationId xmlns:a16="http://schemas.microsoft.com/office/drawing/2014/main" id="{6F5F9E54-BBAC-4A2B-B191-2F5B0586F0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647180" y="5948363"/>
            <a:ext cx="2124196" cy="914400"/>
          </a:xfrm>
          <a:prstGeom prst="rect">
            <a:avLst/>
          </a:prstGeom>
        </p:spPr>
      </p:pic>
      <p:grpSp>
        <p:nvGrpSpPr>
          <p:cNvPr id="27" name="Group 26" descr="Logo, Washington State University. smallfruits.wsu.edu">
            <a:extLst>
              <a:ext uri="{FF2B5EF4-FFF2-40B4-BE49-F238E27FC236}">
                <a16:creationId xmlns:a16="http://schemas.microsoft.com/office/drawing/2014/main" id="{06D3CBF5-1533-4AD9-A50F-F2CA1374143B}"/>
              </a:ext>
            </a:extLst>
          </p:cNvPr>
          <p:cNvGrpSpPr/>
          <p:nvPr userDrawn="1"/>
        </p:nvGrpSpPr>
        <p:grpSpPr>
          <a:xfrm>
            <a:off x="6617873" y="5966864"/>
            <a:ext cx="2194560" cy="858347"/>
            <a:chOff x="6781800" y="5258168"/>
            <a:chExt cx="2194560" cy="858347"/>
          </a:xfrm>
        </p:grpSpPr>
        <p:sp>
          <p:nvSpPr>
            <p:cNvPr id="13" name="TextBox 12">
              <a:extLst>
                <a:ext uri="{FF2B5EF4-FFF2-40B4-BE49-F238E27FC236}">
                  <a16:creationId xmlns:a16="http://schemas.microsoft.com/office/drawing/2014/main" id="{56AE1773-B6E1-472A-B1C5-60D1041D55FD}"/>
                </a:ext>
              </a:extLst>
            </p:cNvPr>
            <p:cNvSpPr txBox="1"/>
            <p:nvPr userDrawn="1"/>
          </p:nvSpPr>
          <p:spPr>
            <a:xfrm>
              <a:off x="7312338" y="5959841"/>
              <a:ext cx="1133485" cy="156674"/>
            </a:xfrm>
            <a:prstGeom prst="rect">
              <a:avLst/>
            </a:prstGeom>
            <a:noFill/>
          </p:spPr>
          <p:txBody>
            <a:bodyPr wrap="square" lIns="0" tIns="0" rIns="0" bIns="0" rtlCol="0">
              <a:noAutofit/>
            </a:bodyPr>
            <a:lstStyle/>
            <a:p>
              <a:pPr algn="ctr"/>
              <a:r>
                <a:rPr lang="en-US" sz="900" b="1" u="sng" dirty="0">
                  <a:hlinkClick r:id="rId14"/>
                </a:rPr>
                <a:t>smallfruits.wsu.edu</a:t>
              </a:r>
              <a:endParaRPr lang="en-US" sz="900" b="1" i="1" u="sng" dirty="0">
                <a:latin typeface="Arial" panose="020B0604020202020204" pitchFamily="34" charset="0"/>
                <a:cs typeface="Arial" panose="020B0604020202020204" pitchFamily="34" charset="0"/>
              </a:endParaRPr>
            </a:p>
          </p:txBody>
        </p:sp>
        <p:pic>
          <p:nvPicPr>
            <p:cNvPr id="16" name="WSU" descr="Logo, Washington State University">
              <a:extLst>
                <a:ext uri="{FF2B5EF4-FFF2-40B4-BE49-F238E27FC236}">
                  <a16:creationId xmlns:a16="http://schemas.microsoft.com/office/drawing/2014/main" id="{B9FDFD61-2CE9-4E0F-A142-FC27F46B464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81800" y="5258168"/>
              <a:ext cx="2194560" cy="685800"/>
            </a:xfrm>
            <a:prstGeom prst="rect">
              <a:avLst/>
            </a:prstGeom>
          </p:spPr>
        </p:pic>
      </p:grpSp>
      <p:pic>
        <p:nvPicPr>
          <p:cNvPr id="12" name="UConn" descr="Logo, UCON CAHNR Extension">
            <a:extLst>
              <a:ext uri="{FF2B5EF4-FFF2-40B4-BE49-F238E27FC236}">
                <a16:creationId xmlns:a16="http://schemas.microsoft.com/office/drawing/2014/main" id="{7ED9FBC2-B285-4362-8C41-4E7F5B79B470}"/>
              </a:ext>
            </a:extLst>
          </p:cNvPr>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a:off x="4480295" y="6082243"/>
            <a:ext cx="1302831" cy="646640"/>
          </a:xfrm>
          <a:prstGeom prst="rect">
            <a:avLst/>
          </a:prstGeom>
        </p:spPr>
      </p:pic>
      <p:pic>
        <p:nvPicPr>
          <p:cNvPr id="22" name="Western SARE" descr="Logo, Wester Sustainable Agriculture Research &amp; Education (SARE)">
            <a:extLst>
              <a:ext uri="{FF2B5EF4-FFF2-40B4-BE49-F238E27FC236}">
                <a16:creationId xmlns:a16="http://schemas.microsoft.com/office/drawing/2014/main" id="{DB1E789E-849A-4C24-BC93-B26BB4EB87D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22746" y="5938838"/>
            <a:ext cx="987207" cy="914400"/>
          </a:xfrm>
          <a:prstGeom prst="rect">
            <a:avLst/>
          </a:prstGeom>
        </p:spPr>
      </p:pic>
      <p:cxnSp>
        <p:nvCxnSpPr>
          <p:cNvPr id="7" name="Straight Connector 6">
            <a:extLst>
              <a:ext uri="{FF2B5EF4-FFF2-40B4-BE49-F238E27FC236}">
                <a16:creationId xmlns:a16="http://schemas.microsoft.com/office/drawing/2014/main" id="{AE1144FA-E2D4-4DAB-A1FE-730EA7A181D5}"/>
              </a:ext>
              <a:ext uri="{C183D7F6-B498-43B3-948B-1728B52AA6E4}">
                <adec:decorative xmlns:adec="http://schemas.microsoft.com/office/drawing/2017/decorative" val="1"/>
              </a:ext>
            </a:extLst>
          </p:cNvPr>
          <p:cNvCxnSpPr/>
          <p:nvPr userDrawn="1"/>
        </p:nvCxnSpPr>
        <p:spPr>
          <a:xfrm>
            <a:off x="0" y="5943968"/>
            <a:ext cx="1218895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6" name="Group 25" descr="Logo, leaf shape with mulched strawberry beds. biodegradablemulch.org">
            <a:extLst>
              <a:ext uri="{FF2B5EF4-FFF2-40B4-BE49-F238E27FC236}">
                <a16:creationId xmlns:a16="http://schemas.microsoft.com/office/drawing/2014/main" id="{D045729E-D77A-40FA-9667-D98CB117D789}"/>
              </a:ext>
            </a:extLst>
          </p:cNvPr>
          <p:cNvGrpSpPr/>
          <p:nvPr userDrawn="1"/>
        </p:nvGrpSpPr>
        <p:grpSpPr>
          <a:xfrm>
            <a:off x="2244700" y="5886073"/>
            <a:ext cx="1400848" cy="918921"/>
            <a:chOff x="2456258" y="5886073"/>
            <a:chExt cx="1400848" cy="918921"/>
          </a:xfrm>
        </p:grpSpPr>
        <p:sp>
          <p:nvSpPr>
            <p:cNvPr id="11" name="TextBox 10">
              <a:extLst>
                <a:ext uri="{FF2B5EF4-FFF2-40B4-BE49-F238E27FC236}">
                  <a16:creationId xmlns:a16="http://schemas.microsoft.com/office/drawing/2014/main" id="{E2168C52-5AF1-4710-A8BE-4DA1B6BE74FC}"/>
                </a:ext>
              </a:extLst>
            </p:cNvPr>
            <p:cNvSpPr txBox="1"/>
            <p:nvPr userDrawn="1"/>
          </p:nvSpPr>
          <p:spPr>
            <a:xfrm>
              <a:off x="2456258" y="6627863"/>
              <a:ext cx="1400848" cy="177131"/>
            </a:xfrm>
            <a:prstGeom prst="rect">
              <a:avLst/>
            </a:prstGeom>
            <a:noFill/>
          </p:spPr>
          <p:txBody>
            <a:bodyPr wrap="square" lIns="0" tIns="0" rIns="0" bIns="0" rtlCol="0">
              <a:noAutofit/>
            </a:bodyPr>
            <a:lstStyle/>
            <a:p>
              <a:pPr algn="ctr"/>
              <a:r>
                <a:rPr lang="en-US" sz="900" b="1" u="sng" dirty="0">
                  <a:hlinkClick r:id="rId14"/>
                </a:rPr>
                <a:t>biodegradablemulch.org</a:t>
              </a:r>
              <a:endParaRPr lang="en-US" sz="900" b="1" i="1" u="sng" dirty="0">
                <a:latin typeface="Arial" panose="020B0604020202020204" pitchFamily="34" charset="0"/>
                <a:cs typeface="Arial" panose="020B0604020202020204" pitchFamily="34" charset="0"/>
              </a:endParaRPr>
            </a:p>
          </p:txBody>
        </p:sp>
        <p:pic>
          <p:nvPicPr>
            <p:cNvPr id="23" name="SCRI Proj" descr="Logo, leaf shape with mulched strawberry beds.">
              <a:extLst>
                <a:ext uri="{FF2B5EF4-FFF2-40B4-BE49-F238E27FC236}">
                  <a16:creationId xmlns:a16="http://schemas.microsoft.com/office/drawing/2014/main" id="{0AD74425-49E4-4C4B-8F57-C12FEB60107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08653" y="5886073"/>
              <a:ext cx="496058" cy="685800"/>
            </a:xfrm>
            <a:prstGeom prst="rect">
              <a:avLst/>
            </a:prstGeom>
          </p:spPr>
        </p:pic>
      </p:grpSp>
    </p:spTree>
    <p:extLst>
      <p:ext uri="{BB962C8B-B14F-4D97-AF65-F5344CB8AC3E}">
        <p14:creationId xmlns:p14="http://schemas.microsoft.com/office/powerpoint/2010/main" val="2140300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s://journals.ashs.org/horttech/view/journals/horttech/29/5/article-p619.xml" TargetMode="External"/><Relationship Id="rId2" Type="http://schemas.openxmlformats.org/officeDocument/2006/relationships/hyperlink" Target="https://ag.tennessee.edu/biodegradablemulch/Documents/Plastic_Mulch_in_Fruit_and_Vegetable_Production_12_20factsheet.pdf" TargetMode="External"/><Relationship Id="rId1" Type="http://schemas.openxmlformats.org/officeDocument/2006/relationships/slideLayout" Target="../slideLayouts/slideLayout2.xml"/><Relationship Id="rId4" Type="http://schemas.openxmlformats.org/officeDocument/2006/relationships/hyperlink" Target="https://ag.tennessee.edu/biodegradablemulch/Documents/Chen-Mulch-calculcator-introduction.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2C2917-76FA-4835-B022-08B6D85DC421}"/>
              </a:ext>
            </a:extLst>
          </p:cNvPr>
          <p:cNvSpPr>
            <a:spLocks noGrp="1"/>
          </p:cNvSpPr>
          <p:nvPr>
            <p:ph type="ctrTitle"/>
          </p:nvPr>
        </p:nvSpPr>
        <p:spPr>
          <a:xfrm>
            <a:off x="914400" y="2235200"/>
            <a:ext cx="10363200" cy="2387600"/>
          </a:xfrm>
        </p:spPr>
        <p:txBody>
          <a:bodyPr>
            <a:normAutofit/>
          </a:bodyPr>
          <a:lstStyle/>
          <a:p>
            <a:r>
              <a:rPr lang="en-US" dirty="0"/>
              <a:t>Use of Polyethylene (PE) Mulch </a:t>
            </a:r>
            <a:br>
              <a:rPr lang="en-US" dirty="0"/>
            </a:br>
            <a:r>
              <a:rPr lang="en-US" dirty="0"/>
              <a:t>in Strawberry Production </a:t>
            </a:r>
          </a:p>
        </p:txBody>
      </p:sp>
      <p:sp>
        <p:nvSpPr>
          <p:cNvPr id="18" name="Subtitle 17">
            <a:extLst>
              <a:ext uri="{FF2B5EF4-FFF2-40B4-BE49-F238E27FC236}">
                <a16:creationId xmlns:a16="http://schemas.microsoft.com/office/drawing/2014/main" id="{F4145EE1-22D6-42A0-B7D6-3ACD1978E88E}"/>
              </a:ext>
            </a:extLst>
          </p:cNvPr>
          <p:cNvSpPr>
            <a:spLocks noGrp="1"/>
          </p:cNvSpPr>
          <p:nvPr>
            <p:ph type="subTitle" idx="1"/>
          </p:nvPr>
        </p:nvSpPr>
        <p:spPr>
          <a:xfrm>
            <a:off x="1524000" y="4714875"/>
            <a:ext cx="9144000" cy="1143000"/>
          </a:xfrm>
        </p:spPr>
        <p:txBody>
          <a:bodyPr>
            <a:normAutofit/>
          </a:bodyPr>
          <a:lstStyle/>
          <a:p>
            <a:r>
              <a:rPr lang="en-US" dirty="0"/>
              <a:t>Lisa DeVetter, Washington State University</a:t>
            </a:r>
          </a:p>
          <a:p>
            <a:r>
              <a:rPr lang="en-US" dirty="0"/>
              <a:t>Mark </a:t>
            </a:r>
            <a:r>
              <a:rPr lang="en-US" dirty="0" err="1"/>
              <a:t>Bolda</a:t>
            </a:r>
            <a:r>
              <a:rPr lang="en-US" dirty="0"/>
              <a:t>, University of California</a:t>
            </a:r>
          </a:p>
          <a:p>
            <a:r>
              <a:rPr lang="en-US" dirty="0"/>
              <a:t>Pam Krone, Monterey Bay National Marine Sanctuary</a:t>
            </a:r>
          </a:p>
        </p:txBody>
      </p:sp>
      <p:pic>
        <p:nvPicPr>
          <p:cNvPr id="4" name="Picture 3" descr="A red strawberry on a plant growing in plastic mulch sheet.">
            <a:extLst>
              <a:ext uri="{FF2B5EF4-FFF2-40B4-BE49-F238E27FC236}">
                <a16:creationId xmlns:a16="http://schemas.microsoft.com/office/drawing/2014/main" id="{2822DC76-DD67-4211-A7C3-9A6E4DC9B8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7282" y="1000125"/>
            <a:ext cx="2777436" cy="2114749"/>
          </a:xfrm>
          <a:prstGeom prst="rect">
            <a:avLst/>
          </a:prstGeom>
        </p:spPr>
      </p:pic>
    </p:spTree>
    <p:extLst>
      <p:ext uri="{BB962C8B-B14F-4D97-AF65-F5344CB8AC3E}">
        <p14:creationId xmlns:p14="http://schemas.microsoft.com/office/powerpoint/2010/main" val="2350455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8E3E78B-5540-467B-A129-8D44A49FB6F6}"/>
              </a:ext>
            </a:extLst>
          </p:cNvPr>
          <p:cNvSpPr>
            <a:spLocks noGrp="1"/>
          </p:cNvSpPr>
          <p:nvPr>
            <p:ph type="title"/>
          </p:nvPr>
        </p:nvSpPr>
        <p:spPr/>
        <p:txBody>
          <a:bodyPr>
            <a:normAutofit/>
          </a:bodyPr>
          <a:lstStyle/>
          <a:p>
            <a:r>
              <a:rPr lang="en-US" sz="3600" dirty="0">
                <a:solidFill>
                  <a:schemeClr val="bg1"/>
                </a:solidFill>
              </a:rPr>
              <a:t>PE Mulch Removal and Disposal</a:t>
            </a:r>
            <a:endParaRPr lang="en-US" dirty="0"/>
          </a:p>
        </p:txBody>
      </p:sp>
      <p:pic>
        <p:nvPicPr>
          <p:cNvPr id="15" name="Picture 6" descr="A box truck unloading agricultural plastic onto a large mound at a landfill.">
            <a:extLst>
              <a:ext uri="{FF2B5EF4-FFF2-40B4-BE49-F238E27FC236}">
                <a16:creationId xmlns:a16="http://schemas.microsoft.com/office/drawing/2014/main" id="{1C2B94BF-6B52-422E-8FF5-E7D6C7177C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790" y="762833"/>
            <a:ext cx="4305781" cy="2887882"/>
          </a:xfrm>
          <a:prstGeom prst="rect">
            <a:avLst/>
          </a:prstGeom>
          <a:ln>
            <a:noFill/>
          </a:ln>
        </p:spPr>
      </p:pic>
      <p:sp>
        <p:nvSpPr>
          <p:cNvPr id="2" name="TextBox 1">
            <a:extLst>
              <a:ext uri="{FF2B5EF4-FFF2-40B4-BE49-F238E27FC236}">
                <a16:creationId xmlns:a16="http://schemas.microsoft.com/office/drawing/2014/main" id="{96EF391E-108E-4A2B-9B9B-F96502F3E45E}"/>
              </a:ext>
            </a:extLst>
          </p:cNvPr>
          <p:cNvSpPr txBox="1"/>
          <p:nvPr/>
        </p:nvSpPr>
        <p:spPr>
          <a:xfrm>
            <a:off x="818790" y="762833"/>
            <a:ext cx="4306824" cy="1143000"/>
          </a:xfrm>
          <a:prstGeom prst="rect">
            <a:avLst/>
          </a:prstGeom>
          <a:solidFill>
            <a:schemeClr val="tx1"/>
          </a:solidFill>
        </p:spPr>
        <p:txBody>
          <a:bodyPr wrap="square" lIns="182880" rIns="182880" rtlCol="0" anchor="ctr" anchorCtr="0">
            <a:normAutofit/>
          </a:bodyPr>
          <a:lstStyle/>
          <a:p>
            <a:pPr algn="ctr"/>
            <a:r>
              <a:rPr lang="en-US" dirty="0">
                <a:solidFill>
                  <a:schemeClr val="bg1"/>
                </a:solidFill>
              </a:rPr>
              <a:t>Current responsible disposal is to the regional waste management facility.</a:t>
            </a:r>
          </a:p>
        </p:txBody>
      </p:sp>
      <p:pic>
        <p:nvPicPr>
          <p:cNvPr id="20" name="Picture 24" descr="Assorted fragments of black plastic on a tray.">
            <a:extLst>
              <a:ext uri="{FF2B5EF4-FFF2-40B4-BE49-F238E27FC236}">
                <a16:creationId xmlns:a16="http://schemas.microsoft.com/office/drawing/2014/main" id="{EFF0150F-D3BB-4436-AC71-34FC7FB000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8790" y="3753442"/>
            <a:ext cx="2743200" cy="2057400"/>
          </a:xfrm>
          <a:prstGeom prst="rect">
            <a:avLst/>
          </a:prstGeom>
          <a:ln>
            <a:noFill/>
          </a:ln>
        </p:spPr>
      </p:pic>
      <p:sp>
        <p:nvSpPr>
          <p:cNvPr id="30" name="TextBox 29">
            <a:extLst>
              <a:ext uri="{FF2B5EF4-FFF2-40B4-BE49-F238E27FC236}">
                <a16:creationId xmlns:a16="http://schemas.microsoft.com/office/drawing/2014/main" id="{0C39E9FD-3AEA-4A04-8CF5-82C9A8E433EF}"/>
              </a:ext>
            </a:extLst>
          </p:cNvPr>
          <p:cNvSpPr txBox="1"/>
          <p:nvPr/>
        </p:nvSpPr>
        <p:spPr>
          <a:xfrm>
            <a:off x="3579914" y="4565609"/>
            <a:ext cx="37465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Bank Surveys</a:t>
            </a:r>
            <a:r>
              <a:rPr lang="en-US" dirty="0"/>
              <a:t>: Mulch pieces, including microplastics, are found in river and ditch drainages; water carries these plastics to the ocean</a:t>
            </a:r>
          </a:p>
        </p:txBody>
      </p:sp>
      <p:pic>
        <p:nvPicPr>
          <p:cNvPr id="16" name="Picture 12" descr="Fragments of plastic in soil.">
            <a:extLst>
              <a:ext uri="{FF2B5EF4-FFF2-40B4-BE49-F238E27FC236}">
                <a16:creationId xmlns:a16="http://schemas.microsoft.com/office/drawing/2014/main" id="{C430B344-F0B2-487B-988A-BC2584935C4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21820" y="762832"/>
            <a:ext cx="2157212" cy="2887881"/>
          </a:xfrm>
          <a:prstGeom prst="rect">
            <a:avLst/>
          </a:prstGeom>
          <a:ln>
            <a:noFill/>
          </a:ln>
        </p:spPr>
      </p:pic>
      <p:sp>
        <p:nvSpPr>
          <p:cNvPr id="19" name="TextBox 18">
            <a:extLst>
              <a:ext uri="{FF2B5EF4-FFF2-40B4-BE49-F238E27FC236}">
                <a16:creationId xmlns:a16="http://schemas.microsoft.com/office/drawing/2014/main" id="{8FFEE57A-5700-48DC-87CC-8FACADB63151}"/>
              </a:ext>
            </a:extLst>
          </p:cNvPr>
          <p:cNvSpPr txBox="1"/>
          <p:nvPr/>
        </p:nvSpPr>
        <p:spPr>
          <a:xfrm>
            <a:off x="6361901" y="269054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Complete removal is difficult due to breakage</a:t>
            </a:r>
          </a:p>
        </p:txBody>
      </p:sp>
      <p:pic>
        <p:nvPicPr>
          <p:cNvPr id="31" name="Picture 27" descr="A person standing on a large mound of agricultural plastic.">
            <a:extLst>
              <a:ext uri="{FF2B5EF4-FFF2-40B4-BE49-F238E27FC236}">
                <a16:creationId xmlns:a16="http://schemas.microsoft.com/office/drawing/2014/main" id="{F8D98419-33C2-4532-874E-455BECDCBF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35831" y="3793476"/>
            <a:ext cx="2743200" cy="1387673"/>
          </a:xfrm>
          <a:prstGeom prst="rect">
            <a:avLst/>
          </a:prstGeom>
          <a:ln>
            <a:noFill/>
          </a:ln>
        </p:spPr>
      </p:pic>
      <p:sp>
        <p:nvSpPr>
          <p:cNvPr id="32" name="TextBox 31">
            <a:extLst>
              <a:ext uri="{FF2B5EF4-FFF2-40B4-BE49-F238E27FC236}">
                <a16:creationId xmlns:a16="http://schemas.microsoft.com/office/drawing/2014/main" id="{E8DA7980-0435-4BF5-983E-919FE62054C8}"/>
              </a:ext>
            </a:extLst>
          </p:cNvPr>
          <p:cNvSpPr txBox="1"/>
          <p:nvPr/>
        </p:nvSpPr>
        <p:spPr>
          <a:xfrm>
            <a:off x="8517907" y="5165774"/>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Arial"/>
              </a:rPr>
              <a:t>Abandoned plastic is costly to remove</a:t>
            </a:r>
          </a:p>
        </p:txBody>
      </p:sp>
    </p:spTree>
    <p:extLst>
      <p:ext uri="{BB962C8B-B14F-4D97-AF65-F5344CB8AC3E}">
        <p14:creationId xmlns:p14="http://schemas.microsoft.com/office/powerpoint/2010/main" val="2969713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C65F2-CAC9-4703-839B-5240CF88CD83}"/>
              </a:ext>
            </a:extLst>
          </p:cNvPr>
          <p:cNvSpPr>
            <a:spLocks noGrp="1"/>
          </p:cNvSpPr>
          <p:nvPr>
            <p:ph type="title"/>
          </p:nvPr>
        </p:nvSpPr>
        <p:spPr/>
        <p:txBody>
          <a:bodyPr/>
          <a:lstStyle/>
          <a:p>
            <a:r>
              <a:rPr lang="en-US" sz="3600" dirty="0">
                <a:solidFill>
                  <a:schemeClr val="bg1"/>
                </a:solidFill>
              </a:rPr>
              <a:t>PE Plastic Mulch as a Ditch Liner</a:t>
            </a:r>
          </a:p>
        </p:txBody>
      </p:sp>
      <p:pic>
        <p:nvPicPr>
          <p:cNvPr id="28" name="Picture 4" descr="A ditch lined with plastic.">
            <a:extLst>
              <a:ext uri="{FF2B5EF4-FFF2-40B4-BE49-F238E27FC236}">
                <a16:creationId xmlns:a16="http://schemas.microsoft.com/office/drawing/2014/main" id="{7F8ED28F-4872-4682-B0E2-639CFCD89C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405" y="849257"/>
            <a:ext cx="3244797" cy="4313365"/>
          </a:xfrm>
          <a:prstGeom prst="rect">
            <a:avLst/>
          </a:prstGeom>
          <a:ln>
            <a:noFill/>
          </a:ln>
        </p:spPr>
      </p:pic>
      <p:sp>
        <p:nvSpPr>
          <p:cNvPr id="27" name="TextBox 26">
            <a:extLst>
              <a:ext uri="{FF2B5EF4-FFF2-40B4-BE49-F238E27FC236}">
                <a16:creationId xmlns:a16="http://schemas.microsoft.com/office/drawing/2014/main" id="{DB629C8B-8A17-448F-BD8D-176257FA738A}"/>
              </a:ext>
            </a:extLst>
          </p:cNvPr>
          <p:cNvSpPr txBox="1"/>
          <p:nvPr/>
        </p:nvSpPr>
        <p:spPr>
          <a:xfrm>
            <a:off x="416765" y="5162622"/>
            <a:ext cx="30480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Arial"/>
              </a:rPr>
              <a:t>Deer or other animals break it when they step on it.</a:t>
            </a:r>
            <a:endParaRPr lang="en-US" dirty="0"/>
          </a:p>
        </p:txBody>
      </p:sp>
      <p:pic>
        <p:nvPicPr>
          <p:cNvPr id="29" name="Picture 7" descr="Plants ground through deteriorated plastic beside a dirt road.">
            <a:extLst>
              <a:ext uri="{FF2B5EF4-FFF2-40B4-BE49-F238E27FC236}">
                <a16:creationId xmlns:a16="http://schemas.microsoft.com/office/drawing/2014/main" id="{07674B81-584F-4185-8D9C-2B348989C063}"/>
              </a:ext>
            </a:extLst>
          </p:cNvPr>
          <p:cNvPicPr>
            <a:picLocks noChangeAspect="1"/>
          </p:cNvPicPr>
          <p:nvPr/>
        </p:nvPicPr>
        <p:blipFill rotWithShape="1">
          <a:blip r:embed="rId4">
            <a:extLst>
              <a:ext uri="{28A0092B-C50C-407E-A947-70E740481C1C}">
                <a14:useLocalDpi xmlns:a14="http://schemas.microsoft.com/office/drawing/2010/main"/>
              </a:ext>
            </a:extLst>
          </a:blip>
          <a:srcRect t="19064"/>
          <a:stretch/>
        </p:blipFill>
        <p:spPr>
          <a:xfrm>
            <a:off x="4288781" y="849257"/>
            <a:ext cx="3430280" cy="3701793"/>
          </a:xfrm>
          <a:prstGeom prst="rect">
            <a:avLst/>
          </a:prstGeom>
          <a:ln>
            <a:noFill/>
          </a:ln>
        </p:spPr>
      </p:pic>
      <p:sp>
        <p:nvSpPr>
          <p:cNvPr id="25" name="TextBox 24">
            <a:extLst>
              <a:ext uri="{FF2B5EF4-FFF2-40B4-BE49-F238E27FC236}">
                <a16:creationId xmlns:a16="http://schemas.microsoft.com/office/drawing/2014/main" id="{A7155EAB-E1A3-475A-AF9D-4A6655919DA0}"/>
              </a:ext>
            </a:extLst>
          </p:cNvPr>
          <p:cNvSpPr txBox="1"/>
          <p:nvPr/>
        </p:nvSpPr>
        <p:spPr>
          <a:xfrm>
            <a:off x="4159308" y="4609084"/>
            <a:ext cx="36892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Plastic ditch linings commonly fail because plastic is not strong enough to endure water and sediment scouring.</a:t>
            </a:r>
            <a:endParaRPr lang="en-US" dirty="0">
              <a:cs typeface="Arial"/>
            </a:endParaRPr>
          </a:p>
        </p:txBody>
      </p:sp>
      <p:pic>
        <p:nvPicPr>
          <p:cNvPr id="33" name="Picture 12" descr="A ditch lined with plastic with agricultural fields in the background.">
            <a:extLst>
              <a:ext uri="{FF2B5EF4-FFF2-40B4-BE49-F238E27FC236}">
                <a16:creationId xmlns:a16="http://schemas.microsoft.com/office/drawing/2014/main" id="{09AEE48B-E5F9-49AC-B6DE-91071F3F171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063"/>
          <a:stretch/>
        </p:blipFill>
        <p:spPr>
          <a:xfrm>
            <a:off x="8444640" y="808686"/>
            <a:ext cx="3430280" cy="4313365"/>
          </a:xfrm>
          <a:prstGeom prst="rect">
            <a:avLst/>
          </a:prstGeom>
          <a:ln>
            <a:noFill/>
          </a:ln>
        </p:spPr>
      </p:pic>
      <p:sp>
        <p:nvSpPr>
          <p:cNvPr id="26" name="TextBox 25">
            <a:extLst>
              <a:ext uri="{FF2B5EF4-FFF2-40B4-BE49-F238E27FC236}">
                <a16:creationId xmlns:a16="http://schemas.microsoft.com/office/drawing/2014/main" id="{59513E3E-9EE3-4D12-933C-6177769BB1E2}"/>
              </a:ext>
            </a:extLst>
          </p:cNvPr>
          <p:cNvSpPr txBox="1"/>
          <p:nvPr/>
        </p:nvSpPr>
        <p:spPr>
          <a:xfrm>
            <a:off x="7907222" y="5162621"/>
            <a:ext cx="42817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Because it is in a water pathway, fragments can be carried to the ocean.</a:t>
            </a:r>
            <a:endParaRPr lang="en-US" dirty="0">
              <a:cs typeface="Arial"/>
            </a:endParaRPr>
          </a:p>
        </p:txBody>
      </p:sp>
    </p:spTree>
    <p:extLst>
      <p:ext uri="{BB962C8B-B14F-4D97-AF65-F5344CB8AC3E}">
        <p14:creationId xmlns:p14="http://schemas.microsoft.com/office/powerpoint/2010/main" val="3151443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D5A0C8-332B-43CD-9AA5-EB3351404B90}"/>
              </a:ext>
            </a:extLst>
          </p:cNvPr>
          <p:cNvSpPr>
            <a:spLocks noGrp="1"/>
          </p:cNvSpPr>
          <p:nvPr>
            <p:ph type="title"/>
          </p:nvPr>
        </p:nvSpPr>
        <p:spPr>
          <a:xfrm>
            <a:off x="0" y="0"/>
            <a:ext cx="12192000" cy="630936"/>
          </a:xfrm>
        </p:spPr>
        <p:txBody>
          <a:bodyPr/>
          <a:lstStyle/>
          <a:p>
            <a:r>
              <a:rPr lang="en-US" dirty="0"/>
              <a:t>Resources</a:t>
            </a:r>
          </a:p>
        </p:txBody>
      </p:sp>
      <p:sp>
        <p:nvSpPr>
          <p:cNvPr id="7" name="Content Placeholder 6">
            <a:extLst>
              <a:ext uri="{FF2B5EF4-FFF2-40B4-BE49-F238E27FC236}">
                <a16:creationId xmlns:a16="http://schemas.microsoft.com/office/drawing/2014/main" id="{AD0FA9E6-1C10-416C-8EA9-5E0A1ECFB187}"/>
              </a:ext>
            </a:extLst>
          </p:cNvPr>
          <p:cNvSpPr>
            <a:spLocks noGrp="1"/>
          </p:cNvSpPr>
          <p:nvPr>
            <p:ph idx="1"/>
          </p:nvPr>
        </p:nvSpPr>
        <p:spPr>
          <a:xfrm>
            <a:off x="804671" y="914400"/>
            <a:ext cx="11176313" cy="4800600"/>
          </a:xfrm>
        </p:spPr>
        <p:txBody>
          <a:bodyPr>
            <a:normAutofit/>
          </a:bodyPr>
          <a:lstStyle/>
          <a:p>
            <a:pPr marL="285750" indent="-285750">
              <a:lnSpc>
                <a:spcPct val="100000"/>
              </a:lnSpc>
              <a:buClr>
                <a:srgbClr val="FF0000"/>
              </a:buClr>
              <a:buFont typeface="Arial" panose="020B0604020202020204" pitchFamily="34" charset="0"/>
              <a:buChar char="•"/>
            </a:pPr>
            <a:r>
              <a:rPr lang="en-US" sz="2100">
                <a:hlinkClick r:id="rId2"/>
              </a:rPr>
              <a:t>Plastic Mulch in Fruit and Vegetable Production: </a:t>
            </a:r>
            <a:br>
              <a:rPr lang="en-US" sz="2100">
                <a:hlinkClick r:id="rId2"/>
              </a:rPr>
            </a:br>
            <a:r>
              <a:rPr lang="en-US" sz="2100">
                <a:hlinkClick r:id="rId2"/>
              </a:rPr>
              <a:t>Challenges for Disposal (PDF)</a:t>
            </a:r>
            <a:endParaRPr lang="en-US" sz="2100"/>
          </a:p>
          <a:p>
            <a:pPr marL="742950" lvl="1" indent="-285750">
              <a:lnSpc>
                <a:spcPct val="100000"/>
              </a:lnSpc>
              <a:buFont typeface="Arial" panose="020B0604020202020204" pitchFamily="34" charset="0"/>
              <a:buChar char="•"/>
            </a:pPr>
            <a:r>
              <a:rPr lang="en-US" sz="1400" i="1">
                <a:solidFill>
                  <a:srgbClr val="000000"/>
                </a:solidFill>
                <a:latin typeface="+mj-lt"/>
              </a:rPr>
              <a:t>https://ag.tennessee.edu/biodegradablemulch/Documents/Plastic_Mulch_in_Fruit_and_Vegetable_Production_12_20factsheet.pdf</a:t>
            </a:r>
            <a:r>
              <a:rPr lang="en-US" sz="1400">
                <a:solidFill>
                  <a:srgbClr val="000000"/>
                </a:solidFill>
                <a:latin typeface="+mj-lt"/>
              </a:rPr>
              <a:t> </a:t>
            </a:r>
          </a:p>
          <a:p>
            <a:pPr marL="285750" indent="-285750">
              <a:lnSpc>
                <a:spcPct val="100000"/>
              </a:lnSpc>
              <a:buClr>
                <a:srgbClr val="FF0000"/>
              </a:buClr>
              <a:buFont typeface="Arial" panose="020B0604020202020204" pitchFamily="34" charset="0"/>
              <a:buChar char="•"/>
            </a:pPr>
            <a:r>
              <a:rPr lang="en-US" sz="2100">
                <a:solidFill>
                  <a:srgbClr val="000000"/>
                </a:solidFill>
                <a:latin typeface="+mj-lt"/>
                <a:hlinkClick r:id="rId3"/>
              </a:rPr>
              <a:t>Polyethylene and Biodegradable Plastic Mulches for Strawberry Production in the United States: Experiences and Opinions of Growers in Three Regions</a:t>
            </a:r>
            <a:endParaRPr lang="en-US" sz="2100">
              <a:solidFill>
                <a:srgbClr val="000000"/>
              </a:solidFill>
              <a:latin typeface="+mj-lt"/>
            </a:endParaRPr>
          </a:p>
          <a:p>
            <a:pPr marL="742950" lvl="1" indent="-285750">
              <a:lnSpc>
                <a:spcPct val="100000"/>
              </a:lnSpc>
              <a:buFont typeface="Arial" panose="020B0604020202020204" pitchFamily="34" charset="0"/>
              <a:buChar char="•"/>
            </a:pPr>
            <a:r>
              <a:rPr lang="en-US" sz="1400" i="1">
                <a:solidFill>
                  <a:srgbClr val="000000"/>
                </a:solidFill>
                <a:latin typeface="+mj-lt"/>
              </a:rPr>
              <a:t>https://journals.ashs.org/horttech/view/journals/horttech/29/5/article-p619.xml </a:t>
            </a:r>
          </a:p>
          <a:p>
            <a:pPr marL="285750" indent="-285750">
              <a:lnSpc>
                <a:spcPct val="100000"/>
              </a:lnSpc>
              <a:buClr>
                <a:srgbClr val="FF0000"/>
              </a:buClr>
              <a:buFont typeface="Arial" panose="020B0604020202020204" pitchFamily="34" charset="0"/>
              <a:buChar char="•"/>
            </a:pPr>
            <a:r>
              <a:rPr lang="en-US" sz="2100">
                <a:solidFill>
                  <a:srgbClr val="000000"/>
                </a:solidFill>
                <a:latin typeface="+mj-lt"/>
                <a:hlinkClick r:id="rId4"/>
              </a:rPr>
              <a:t>Mulch Calculator (PDF)</a:t>
            </a:r>
          </a:p>
          <a:p>
            <a:pPr marL="742950" lvl="1" indent="-285750">
              <a:lnSpc>
                <a:spcPct val="100000"/>
              </a:lnSpc>
              <a:buFont typeface="Arial" panose="020B0604020202020204" pitchFamily="34" charset="0"/>
              <a:buChar char="•"/>
            </a:pPr>
            <a:r>
              <a:rPr lang="en-US" sz="1400" i="1"/>
              <a:t>https://ag.tennessee.edu/biodegradablemulch/Documents/Chen-Mulch-calculcator-introduction.pdf</a:t>
            </a:r>
            <a:endParaRPr lang="en-US" sz="1400" i="1" dirty="0">
              <a:solidFill>
                <a:srgbClr val="000000"/>
              </a:solidFill>
              <a:latin typeface="+mj-lt"/>
            </a:endParaRPr>
          </a:p>
        </p:txBody>
      </p:sp>
    </p:spTree>
    <p:extLst>
      <p:ext uri="{BB962C8B-B14F-4D97-AF65-F5344CB8AC3E}">
        <p14:creationId xmlns:p14="http://schemas.microsoft.com/office/powerpoint/2010/main" val="3580216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740541-26FD-437C-B803-57774A1CD23F}"/>
              </a:ext>
            </a:extLst>
          </p:cNvPr>
          <p:cNvSpPr>
            <a:spLocks noGrp="1"/>
          </p:cNvSpPr>
          <p:nvPr>
            <p:ph type="title"/>
          </p:nvPr>
        </p:nvSpPr>
        <p:spPr/>
        <p:txBody>
          <a:bodyPr>
            <a:noAutofit/>
          </a:bodyPr>
          <a:lstStyle/>
          <a:p>
            <a:r>
              <a:rPr lang="en-US" altLang="zh-CN" dirty="0">
                <a:solidFill>
                  <a:schemeClr val="bg1"/>
                </a:solidFill>
              </a:rPr>
              <a:t>Use of Plastic in Agriculture </a:t>
            </a:r>
            <a:endParaRPr lang="en-US" dirty="0">
              <a:solidFill>
                <a:schemeClr val="bg1"/>
              </a:solidFill>
            </a:endParaRPr>
          </a:p>
        </p:txBody>
      </p:sp>
      <p:sp>
        <p:nvSpPr>
          <p:cNvPr id="7" name="Content Placeholder 6">
            <a:extLst>
              <a:ext uri="{FF2B5EF4-FFF2-40B4-BE49-F238E27FC236}">
                <a16:creationId xmlns:a16="http://schemas.microsoft.com/office/drawing/2014/main" id="{9994AF25-9192-4B67-9002-5CFE65DE46B1}"/>
              </a:ext>
            </a:extLst>
          </p:cNvPr>
          <p:cNvSpPr>
            <a:spLocks noGrp="1"/>
          </p:cNvSpPr>
          <p:nvPr>
            <p:ph sz="half" idx="1"/>
          </p:nvPr>
        </p:nvSpPr>
        <p:spPr/>
        <p:txBody>
          <a:bodyPr>
            <a:normAutofit/>
          </a:bodyPr>
          <a:lstStyle/>
          <a:p>
            <a:r>
              <a:rPr lang="en-US" sz="2400" dirty="0"/>
              <a:t>U.S. agriculture uses ~1 billion pounds of plastics annually</a:t>
            </a:r>
            <a:r>
              <a:rPr lang="en-US" sz="2400" baseline="30000" dirty="0"/>
              <a:t>1</a:t>
            </a:r>
          </a:p>
          <a:p>
            <a:pPr lvl="1"/>
            <a:r>
              <a:rPr lang="en-US" dirty="0"/>
              <a:t>Mulch</a:t>
            </a:r>
          </a:p>
          <a:p>
            <a:pPr lvl="1"/>
            <a:r>
              <a:rPr lang="en-US" dirty="0"/>
              <a:t>Irrigation tubing</a:t>
            </a:r>
          </a:p>
          <a:p>
            <a:pPr lvl="1"/>
            <a:r>
              <a:rPr lang="en-US" dirty="0"/>
              <a:t>Ditch lining</a:t>
            </a:r>
          </a:p>
          <a:p>
            <a:pPr lvl="1"/>
            <a:r>
              <a:rPr lang="en-US" dirty="0"/>
              <a:t>Animal fencing</a:t>
            </a:r>
          </a:p>
          <a:p>
            <a:pPr lvl="1"/>
            <a:r>
              <a:rPr lang="en-US" dirty="0"/>
              <a:t>Fumigation tarp</a:t>
            </a:r>
          </a:p>
        </p:txBody>
      </p:sp>
      <p:sp>
        <p:nvSpPr>
          <p:cNvPr id="15" name="TextBox 14">
            <a:extLst>
              <a:ext uri="{FF2B5EF4-FFF2-40B4-BE49-F238E27FC236}">
                <a16:creationId xmlns:a16="http://schemas.microsoft.com/office/drawing/2014/main" id="{EAD04920-3B22-442D-8CE1-0FB555895CD0}"/>
              </a:ext>
            </a:extLst>
          </p:cNvPr>
          <p:cNvSpPr txBox="1"/>
          <p:nvPr/>
        </p:nvSpPr>
        <p:spPr>
          <a:xfrm>
            <a:off x="838200" y="5461084"/>
            <a:ext cx="4883726" cy="276999"/>
          </a:xfrm>
          <a:prstGeom prst="rect">
            <a:avLst/>
          </a:prstGeom>
          <a:noFill/>
        </p:spPr>
        <p:txBody>
          <a:bodyPr wrap="square" rtlCol="0">
            <a:spAutoFit/>
          </a:bodyPr>
          <a:lstStyle/>
          <a:p>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Estimates provided by G. Jones, SWIX </a:t>
            </a:r>
          </a:p>
        </p:txBody>
      </p:sp>
      <p:pic>
        <p:nvPicPr>
          <p:cNvPr id="10" name="Content Placeholder 9" descr="An agricultural field with arrows pointing to in-field plastic mulch, irrigation ditch lining, and field edge barrier.">
            <a:extLst>
              <a:ext uri="{FF2B5EF4-FFF2-40B4-BE49-F238E27FC236}">
                <a16:creationId xmlns:a16="http://schemas.microsoft.com/office/drawing/2014/main" id="{5278B28C-7BBB-4348-862D-CA9D809833E0}"/>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34718" y="1596647"/>
            <a:ext cx="4572000" cy="3426444"/>
          </a:xfrm>
        </p:spPr>
      </p:pic>
    </p:spTree>
    <p:extLst>
      <p:ext uri="{BB962C8B-B14F-4D97-AF65-F5344CB8AC3E}">
        <p14:creationId xmlns:p14="http://schemas.microsoft.com/office/powerpoint/2010/main" val="289027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D7D4-926D-4560-9B4B-359769790B1C}"/>
              </a:ext>
            </a:extLst>
          </p:cNvPr>
          <p:cNvSpPr>
            <a:spLocks noGrp="1" noRot="1" noMove="1" noResize="1" noEditPoints="1" noAdjustHandles="1" noChangeArrowheads="1" noChangeShapeType="1"/>
          </p:cNvSpPr>
          <p:nvPr>
            <p:ph type="title"/>
          </p:nvPr>
        </p:nvSpPr>
        <p:spPr>
          <a:xfrm>
            <a:off x="0" y="0"/>
            <a:ext cx="12188825" cy="630238"/>
          </a:xfrm>
        </p:spPr>
        <p:txBody>
          <a:bodyPr>
            <a:normAutofit/>
          </a:bodyPr>
          <a:lstStyle/>
          <a:p>
            <a:r>
              <a:rPr lang="en-US" altLang="zh-CN" dirty="0"/>
              <a:t>Use of PE Mulch in Agriculture </a:t>
            </a:r>
            <a:endParaRPr lang="en-US" dirty="0"/>
          </a:p>
        </p:txBody>
      </p:sp>
      <p:sp>
        <p:nvSpPr>
          <p:cNvPr id="5" name="Content Placeholder 4">
            <a:extLst>
              <a:ext uri="{FF2B5EF4-FFF2-40B4-BE49-F238E27FC236}">
                <a16:creationId xmlns:a16="http://schemas.microsoft.com/office/drawing/2014/main" id="{EE3163FE-A5D0-492F-B407-96BF4CE1D297}"/>
              </a:ext>
            </a:extLst>
          </p:cNvPr>
          <p:cNvSpPr>
            <a:spLocks noGrp="1"/>
          </p:cNvSpPr>
          <p:nvPr>
            <p:ph sz="half" idx="1"/>
          </p:nvPr>
        </p:nvSpPr>
        <p:spPr>
          <a:xfrm>
            <a:off x="838200" y="914400"/>
            <a:ext cx="5181600" cy="4800600"/>
          </a:xfrm>
        </p:spPr>
        <p:txBody>
          <a:bodyPr rIns="0">
            <a:normAutofit fontScale="70000" lnSpcReduction="20000"/>
          </a:bodyPr>
          <a:lstStyle/>
          <a:p>
            <a:pPr>
              <a:lnSpc>
                <a:spcPct val="120000"/>
              </a:lnSpc>
            </a:pPr>
            <a:r>
              <a:rPr lang="en-US" dirty="0"/>
              <a:t>Global plastic mulch market US$7.8 billion in 2023, expected to be US$10.6 billion in 2028</a:t>
            </a:r>
            <a:r>
              <a:rPr lang="en-US" baseline="30000" dirty="0"/>
              <a:t>2</a:t>
            </a:r>
            <a:r>
              <a:rPr lang="en-US" dirty="0"/>
              <a:t>.</a:t>
            </a:r>
          </a:p>
          <a:p>
            <a:pPr>
              <a:lnSpc>
                <a:spcPct val="120000"/>
              </a:lnSpc>
            </a:pPr>
            <a:r>
              <a:rPr lang="en-US" dirty="0"/>
              <a:t>North America plastic mulch market US$964 million in 2024, expected to be US$1.7 billion by 2030</a:t>
            </a:r>
            <a:r>
              <a:rPr lang="en-US" baseline="30000" dirty="0"/>
              <a:t>3</a:t>
            </a:r>
            <a:r>
              <a:rPr lang="en-US" dirty="0"/>
              <a:t>.</a:t>
            </a:r>
          </a:p>
          <a:p>
            <a:pPr>
              <a:lnSpc>
                <a:spcPct val="120000"/>
              </a:lnSpc>
            </a:pPr>
            <a:r>
              <a:rPr lang="en-US" dirty="0"/>
              <a:t>Use of PE mulch:</a:t>
            </a:r>
          </a:p>
          <a:p>
            <a:pPr lvl="1">
              <a:lnSpc>
                <a:spcPct val="120000"/>
              </a:lnSpc>
            </a:pPr>
            <a:r>
              <a:rPr lang="en-US" dirty="0"/>
              <a:t>Increase length of growing season</a:t>
            </a:r>
          </a:p>
          <a:p>
            <a:pPr lvl="1">
              <a:lnSpc>
                <a:spcPct val="120000"/>
              </a:lnSpc>
            </a:pPr>
            <a:r>
              <a:rPr lang="en-US" dirty="0"/>
              <a:t>Increase yield</a:t>
            </a:r>
          </a:p>
          <a:p>
            <a:pPr lvl="1">
              <a:lnSpc>
                <a:spcPct val="120000"/>
              </a:lnSpc>
            </a:pPr>
            <a:r>
              <a:rPr lang="en-US" dirty="0"/>
              <a:t>Reduce use of herbicides and hand weeding</a:t>
            </a:r>
          </a:p>
          <a:p>
            <a:pPr lvl="1">
              <a:lnSpc>
                <a:spcPct val="120000"/>
              </a:lnSpc>
            </a:pPr>
            <a:r>
              <a:rPr lang="en-US" dirty="0"/>
              <a:t>Increase water use efficiency</a:t>
            </a:r>
          </a:p>
          <a:p>
            <a:pPr lvl="1">
              <a:lnSpc>
                <a:spcPct val="120000"/>
              </a:lnSpc>
            </a:pPr>
            <a:r>
              <a:rPr lang="en-US" dirty="0"/>
              <a:t>Help manage some diseases and insect pests</a:t>
            </a:r>
          </a:p>
        </p:txBody>
      </p:sp>
      <p:sp>
        <p:nvSpPr>
          <p:cNvPr id="8" name="Rectangle 7">
            <a:extLst>
              <a:ext uri="{FF2B5EF4-FFF2-40B4-BE49-F238E27FC236}">
                <a16:creationId xmlns:a16="http://schemas.microsoft.com/office/drawing/2014/main" id="{691CD957-94F5-4706-BAC2-078A3DD92ED9}"/>
              </a:ext>
            </a:extLst>
          </p:cNvPr>
          <p:cNvSpPr/>
          <p:nvPr/>
        </p:nvSpPr>
        <p:spPr>
          <a:xfrm>
            <a:off x="838200" y="5576500"/>
            <a:ext cx="8771086" cy="276999"/>
          </a:xfrm>
          <a:prstGeom prst="rect">
            <a:avLst/>
          </a:prstGeom>
        </p:spPr>
        <p:txBody>
          <a:bodyPr wrap="square">
            <a:spAutoFit/>
          </a:bodyPr>
          <a:lstStyle/>
          <a:p>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Mulch Films Market Report; </a:t>
            </a:r>
            <a:r>
              <a:rPr lang="en-US" sz="1200" baseline="30000" dirty="0">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North America Mulch Market Outlook</a:t>
            </a:r>
            <a:endParaRPr lang="en-US" sz="1200" dirty="0"/>
          </a:p>
        </p:txBody>
      </p:sp>
      <p:pic>
        <p:nvPicPr>
          <p:cNvPr id="25" name="Content Placeholder 24" descr="Mulched rows inside a hoop house.">
            <a:extLst>
              <a:ext uri="{FF2B5EF4-FFF2-40B4-BE49-F238E27FC236}">
                <a16:creationId xmlns:a16="http://schemas.microsoft.com/office/drawing/2014/main" id="{3C3D2CFE-4E4E-4CE9-8EDC-44AEAF096E7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26118"/>
            <a:ext cx="5181600" cy="2577164"/>
          </a:xfrm>
          <a:prstGeom prst="rect">
            <a:avLst/>
          </a:prstGeom>
          <a:ln>
            <a:noFill/>
          </a:ln>
        </p:spPr>
      </p:pic>
      <p:sp>
        <p:nvSpPr>
          <p:cNvPr id="18" name="TextBox 17">
            <a:extLst>
              <a:ext uri="{FF2B5EF4-FFF2-40B4-BE49-F238E27FC236}">
                <a16:creationId xmlns:a16="http://schemas.microsoft.com/office/drawing/2014/main" id="{53C233B3-C3EF-48AF-AE0F-34000C45A955}"/>
              </a:ext>
            </a:extLst>
          </p:cNvPr>
          <p:cNvSpPr txBox="1"/>
          <p:nvPr/>
        </p:nvSpPr>
        <p:spPr>
          <a:xfrm>
            <a:off x="6094412" y="4603282"/>
            <a:ext cx="4140200" cy="246221"/>
          </a:xfrm>
          <a:prstGeom prst="rect">
            <a:avLst/>
          </a:prstGeom>
          <a:noFill/>
          <a:ln>
            <a:noFill/>
          </a:ln>
        </p:spPr>
        <p:txBody>
          <a:bodyPr wrap="square" rtlCol="0">
            <a:spAutoFit/>
          </a:bodyPr>
          <a:lstStyle/>
          <a:p>
            <a:r>
              <a:rPr lang="en-US" sz="1000" dirty="0">
                <a:latin typeface="Arial" panose="020B0604020202020204" pitchFamily="34" charset="0"/>
                <a:cs typeface="Arial" panose="020B0604020202020204" pitchFamily="34" charset="0"/>
              </a:rPr>
              <a:t>Image: iStockphoto.com/Gannet77</a:t>
            </a:r>
          </a:p>
        </p:txBody>
      </p:sp>
    </p:spTree>
    <p:extLst>
      <p:ext uri="{BB962C8B-B14F-4D97-AF65-F5344CB8AC3E}">
        <p14:creationId xmlns:p14="http://schemas.microsoft.com/office/powerpoint/2010/main" val="755564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81AE7E-0328-4102-9884-FB2CC71E2B6E}"/>
              </a:ext>
            </a:extLst>
          </p:cNvPr>
          <p:cNvSpPr>
            <a:spLocks noGrp="1"/>
          </p:cNvSpPr>
          <p:nvPr>
            <p:ph type="title"/>
          </p:nvPr>
        </p:nvSpPr>
        <p:spPr>
          <a:xfrm>
            <a:off x="0" y="0"/>
            <a:ext cx="12188952" cy="630936"/>
          </a:xfrm>
        </p:spPr>
        <p:txBody>
          <a:bodyPr>
            <a:noAutofit/>
          </a:bodyPr>
          <a:lstStyle/>
          <a:p>
            <a:r>
              <a:rPr lang="en-US" altLang="zh-CN" dirty="0"/>
              <a:t>Field Plastic in CA Crops</a:t>
            </a:r>
            <a:endParaRPr lang="en-US" dirty="0"/>
          </a:p>
        </p:txBody>
      </p:sp>
      <p:graphicFrame>
        <p:nvGraphicFramePr>
          <p:cNvPr id="14" name="Chart 13" descr="Horizontal bar chart shows field plastic use by crop (lbs per acre per year). Strawberry (845) and cane berry (550) far outpace the next seven crops represented (orchard, grapes, miscellaneous, artichoke, leafy greens, cole, and field crops) each at or below 100 lbs.">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658343973"/>
              </p:ext>
            </p:extLst>
          </p:nvPr>
        </p:nvGraphicFramePr>
        <p:xfrm>
          <a:off x="1782370" y="988921"/>
          <a:ext cx="8630799" cy="407168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4FEE3D4-798C-4E60-9FDA-B134BAE96FBA}"/>
              </a:ext>
            </a:extLst>
          </p:cNvPr>
          <p:cNvSpPr txBox="1"/>
          <p:nvPr/>
        </p:nvSpPr>
        <p:spPr>
          <a:xfrm>
            <a:off x="1045905" y="5173444"/>
            <a:ext cx="10097142" cy="369332"/>
          </a:xfrm>
          <a:prstGeom prst="rect">
            <a:avLst/>
          </a:prstGeom>
          <a:noFill/>
        </p:spPr>
        <p:txBody>
          <a:bodyPr wrap="square" rtlCol="0">
            <a:spAutoFit/>
          </a:bodyPr>
          <a:lstStyle/>
          <a:p>
            <a:pPr algn="ctr"/>
            <a:r>
              <a:rPr lang="en-US" dirty="0"/>
              <a:t>*Field plastic includes drip tape and/or hoop house plastic and/or mulch and fumigation tarp.</a:t>
            </a:r>
          </a:p>
        </p:txBody>
      </p:sp>
      <p:sp>
        <p:nvSpPr>
          <p:cNvPr id="26" name="TextBox 25">
            <a:extLst>
              <a:ext uri="{FF2B5EF4-FFF2-40B4-BE49-F238E27FC236}">
                <a16:creationId xmlns:a16="http://schemas.microsoft.com/office/drawing/2014/main" id="{6EAB6045-51DA-43F7-8BAE-B6C65323752B}"/>
              </a:ext>
            </a:extLst>
          </p:cNvPr>
          <p:cNvSpPr txBox="1"/>
          <p:nvPr/>
        </p:nvSpPr>
        <p:spPr>
          <a:xfrm>
            <a:off x="1372238" y="5519330"/>
            <a:ext cx="4745620" cy="253916"/>
          </a:xfrm>
          <a:prstGeom prst="rect">
            <a:avLst/>
          </a:prstGeom>
          <a:noFill/>
        </p:spPr>
        <p:txBody>
          <a:bodyPr wrap="square" rtlCol="0">
            <a:spAutoFit/>
          </a:bodyPr>
          <a:lstStyle/>
          <a:p>
            <a:r>
              <a:rPr lang="en-US" sz="1050" i="1" dirty="0">
                <a:latin typeface="Arial" panose="020B0604020202020204" pitchFamily="34" charset="0"/>
                <a:cs typeface="Arial" panose="020B0604020202020204" pitchFamily="34" charset="0"/>
              </a:rPr>
              <a:t>Data provided by Jordan Siemens and Pam Krone </a:t>
            </a:r>
          </a:p>
        </p:txBody>
      </p:sp>
    </p:spTree>
    <p:extLst>
      <p:ext uri="{BB962C8B-B14F-4D97-AF65-F5344CB8AC3E}">
        <p14:creationId xmlns:p14="http://schemas.microsoft.com/office/powerpoint/2010/main" val="3988459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F3D930A-1428-4B1E-86D8-CAE8A7F18DAA}"/>
              </a:ext>
            </a:extLst>
          </p:cNvPr>
          <p:cNvSpPr>
            <a:spLocks noGrp="1"/>
          </p:cNvSpPr>
          <p:nvPr>
            <p:ph type="title"/>
          </p:nvPr>
        </p:nvSpPr>
        <p:spPr>
          <a:xfrm>
            <a:off x="0" y="0"/>
            <a:ext cx="12188952" cy="630936"/>
          </a:xfrm>
        </p:spPr>
        <p:txBody>
          <a:bodyPr>
            <a:normAutofit/>
          </a:bodyPr>
          <a:lstStyle/>
          <a:p>
            <a:r>
              <a:rPr lang="en-US" altLang="zh-CN" dirty="0"/>
              <a:t>Plastic in California Berries</a:t>
            </a:r>
            <a:endParaRPr lang="en-US" dirty="0"/>
          </a:p>
        </p:txBody>
      </p:sp>
      <p:sp>
        <p:nvSpPr>
          <p:cNvPr id="17" name="Content Placeholder 16">
            <a:extLst>
              <a:ext uri="{FF2B5EF4-FFF2-40B4-BE49-F238E27FC236}">
                <a16:creationId xmlns:a16="http://schemas.microsoft.com/office/drawing/2014/main" id="{5CA8B4B0-6D16-4B6A-9F56-EB682D47E89B}"/>
              </a:ext>
            </a:extLst>
          </p:cNvPr>
          <p:cNvSpPr>
            <a:spLocks noGrp="1"/>
          </p:cNvSpPr>
          <p:nvPr>
            <p:ph sz="half" idx="1"/>
          </p:nvPr>
        </p:nvSpPr>
        <p:spPr>
          <a:xfrm>
            <a:off x="838200" y="914400"/>
            <a:ext cx="5181600" cy="4800600"/>
          </a:xfrm>
        </p:spPr>
        <p:txBody>
          <a:bodyPr>
            <a:normAutofit fontScale="85000" lnSpcReduction="20000"/>
          </a:bodyPr>
          <a:lstStyle/>
          <a:p>
            <a:pPr>
              <a:lnSpc>
                <a:spcPct val="120000"/>
              </a:lnSpc>
            </a:pPr>
            <a:r>
              <a:rPr lang="en-US" dirty="0"/>
              <a:t>Some 32,000 acres of strawberry in California use bed plastic, rare not to use in this system</a:t>
            </a:r>
          </a:p>
          <a:p>
            <a:pPr>
              <a:lnSpc>
                <a:spcPct val="120000"/>
              </a:lnSpc>
            </a:pPr>
            <a:r>
              <a:rPr lang="en-US" dirty="0"/>
              <a:t>About 80% of the 6,000 acres of </a:t>
            </a:r>
            <a:r>
              <a:rPr lang="en-US" dirty="0" err="1"/>
              <a:t>caneberries</a:t>
            </a:r>
            <a:r>
              <a:rPr lang="en-US" dirty="0"/>
              <a:t> grown in California use plastic tunnel covers</a:t>
            </a:r>
          </a:p>
          <a:p>
            <a:pPr>
              <a:lnSpc>
                <a:spcPct val="120000"/>
              </a:lnSpc>
            </a:pPr>
            <a:r>
              <a:rPr lang="en-US" dirty="0"/>
              <a:t>Both systems use plastic extensively in other aspects of the culture: irrigation, row covers, shade cloth and more</a:t>
            </a:r>
          </a:p>
          <a:p>
            <a:pPr>
              <a:lnSpc>
                <a:spcPct val="120000"/>
              </a:lnSpc>
            </a:pPr>
            <a:r>
              <a:rPr lang="en-US" dirty="0"/>
              <a:t>Lots and lots and lots of plastic!</a:t>
            </a:r>
          </a:p>
        </p:txBody>
      </p:sp>
      <p:pic>
        <p:nvPicPr>
          <p:cNvPr id="8" name="Picture 7" descr="Raised strawberry rows covered with plastic mulch.">
            <a:extLst>
              <a:ext uri="{FF2B5EF4-FFF2-40B4-BE49-F238E27FC236}">
                <a16:creationId xmlns:a16="http://schemas.microsoft.com/office/drawing/2014/main" id="{469214AB-6118-404F-8D6E-12B35584C6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2202" y="914400"/>
            <a:ext cx="5181598" cy="3886199"/>
          </a:xfrm>
          <a:prstGeom prst="rect">
            <a:avLst/>
          </a:prstGeom>
        </p:spPr>
      </p:pic>
      <p:pic>
        <p:nvPicPr>
          <p:cNvPr id="4" name="Picture 3" descr="Plants in plastic pots inside a plastic tunnel.">
            <a:extLst>
              <a:ext uri="{FF2B5EF4-FFF2-40B4-BE49-F238E27FC236}">
                <a16:creationId xmlns:a16="http://schemas.microsoft.com/office/drawing/2014/main" id="{E9898422-3896-44B5-A3CC-48492D17E9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8970266" y="2939697"/>
            <a:ext cx="3171774" cy="2378831"/>
          </a:xfrm>
          <a:prstGeom prst="rect">
            <a:avLst/>
          </a:prstGeom>
          <a:ln>
            <a:solidFill>
              <a:schemeClr val="bg1"/>
            </a:solidFill>
          </a:ln>
        </p:spPr>
      </p:pic>
    </p:spTree>
    <p:extLst>
      <p:ext uri="{BB962C8B-B14F-4D97-AF65-F5344CB8AC3E}">
        <p14:creationId xmlns:p14="http://schemas.microsoft.com/office/powerpoint/2010/main" val="1078057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C33FF-64C7-4C8C-BFC4-2F3058F1AC22}"/>
              </a:ext>
            </a:extLst>
          </p:cNvPr>
          <p:cNvSpPr>
            <a:spLocks noGrp="1"/>
          </p:cNvSpPr>
          <p:nvPr>
            <p:ph type="title"/>
          </p:nvPr>
        </p:nvSpPr>
        <p:spPr>
          <a:xfrm>
            <a:off x="0" y="0"/>
            <a:ext cx="12188952" cy="630936"/>
          </a:xfrm>
        </p:spPr>
        <p:txBody>
          <a:bodyPr>
            <a:normAutofit/>
          </a:bodyPr>
          <a:lstStyle/>
          <a:p>
            <a:r>
              <a:rPr lang="en-US" altLang="zh-CN" dirty="0"/>
              <a:t>Examples PE Plastic Use in California Berries</a:t>
            </a:r>
            <a:endParaRPr lang="en-US" dirty="0"/>
          </a:p>
        </p:txBody>
      </p:sp>
      <p:sp>
        <p:nvSpPr>
          <p:cNvPr id="12" name="Content Placeholder 11">
            <a:extLst>
              <a:ext uri="{FF2B5EF4-FFF2-40B4-BE49-F238E27FC236}">
                <a16:creationId xmlns:a16="http://schemas.microsoft.com/office/drawing/2014/main" id="{D869FBFC-BBF1-4EC1-B04A-0C0079542DFA}"/>
              </a:ext>
            </a:extLst>
          </p:cNvPr>
          <p:cNvSpPr>
            <a:spLocks noGrp="1"/>
          </p:cNvSpPr>
          <p:nvPr>
            <p:ph sz="half" idx="1"/>
          </p:nvPr>
        </p:nvSpPr>
        <p:spPr>
          <a:xfrm>
            <a:off x="838200" y="914400"/>
            <a:ext cx="5181600" cy="4800600"/>
          </a:xfrm>
        </p:spPr>
        <p:txBody>
          <a:bodyPr>
            <a:normAutofit fontScale="70000" lnSpcReduction="20000"/>
          </a:bodyPr>
          <a:lstStyle/>
          <a:p>
            <a:pPr>
              <a:lnSpc>
                <a:spcPct val="120000"/>
              </a:lnSpc>
            </a:pPr>
            <a:r>
              <a:rPr lang="en-US" dirty="0"/>
              <a:t>Tunnel plastic – 6 mil+</a:t>
            </a:r>
          </a:p>
          <a:p>
            <a:pPr lvl="1">
              <a:lnSpc>
                <a:spcPct val="120000"/>
              </a:lnSpc>
            </a:pPr>
            <a:r>
              <a:rPr lang="en-US" dirty="0"/>
              <a:t>In use since late 1990’s, partial shade for plants, keep production safe from rain, yield enhancement</a:t>
            </a:r>
          </a:p>
          <a:p>
            <a:pPr>
              <a:lnSpc>
                <a:spcPct val="120000"/>
              </a:lnSpc>
            </a:pPr>
            <a:r>
              <a:rPr lang="en-US" dirty="0"/>
              <a:t>Bed plastic – 1.25 to 1.5 mil</a:t>
            </a:r>
          </a:p>
          <a:p>
            <a:pPr lvl="1">
              <a:lnSpc>
                <a:spcPct val="120000"/>
              </a:lnSpc>
            </a:pPr>
            <a:r>
              <a:rPr lang="en-US" dirty="0"/>
              <a:t>Many colors, widths and formulations (</a:t>
            </a:r>
            <a:r>
              <a:rPr lang="en-US" dirty="0" err="1"/>
              <a:t>TIF</a:t>
            </a:r>
            <a:r>
              <a:rPr lang="en-US" dirty="0"/>
              <a:t>, perforated, etc.)</a:t>
            </a:r>
          </a:p>
          <a:p>
            <a:pPr lvl="1">
              <a:lnSpc>
                <a:spcPct val="120000"/>
              </a:lnSpc>
            </a:pPr>
            <a:r>
              <a:rPr lang="en-US" dirty="0"/>
              <a:t>Used to manage bed temperatures, keep fruit clean and dry, manage fumigation and </a:t>
            </a:r>
            <a:r>
              <a:rPr lang="en-US" dirty="0" err="1"/>
              <a:t>ASD</a:t>
            </a:r>
            <a:r>
              <a:rPr lang="en-US" dirty="0"/>
              <a:t> facets</a:t>
            </a:r>
          </a:p>
          <a:p>
            <a:pPr>
              <a:lnSpc>
                <a:spcPct val="120000"/>
              </a:lnSpc>
            </a:pPr>
            <a:r>
              <a:rPr lang="en-US" dirty="0"/>
              <a:t>Weed mats, shade covers, plastic pots for substrates  </a:t>
            </a:r>
          </a:p>
          <a:p>
            <a:pPr>
              <a:lnSpc>
                <a:spcPct val="120000"/>
              </a:lnSpc>
            </a:pPr>
            <a:r>
              <a:rPr lang="en-US" dirty="0"/>
              <a:t>Drip tape – many thicknesses and formulations</a:t>
            </a:r>
          </a:p>
        </p:txBody>
      </p:sp>
      <p:pic>
        <p:nvPicPr>
          <p:cNvPr id="4" name="Picture 3" descr="Strawberry field planted in plastic mulch.">
            <a:extLst>
              <a:ext uri="{FF2B5EF4-FFF2-40B4-BE49-F238E27FC236}">
                <a16:creationId xmlns:a16="http://schemas.microsoft.com/office/drawing/2014/main" id="{448531AE-1FA3-413F-8312-B6399B2AB7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8469"/>
          <a:stretch/>
        </p:blipFill>
        <p:spPr>
          <a:xfrm>
            <a:off x="6172198" y="914399"/>
            <a:ext cx="3229808" cy="4434403"/>
          </a:xfrm>
          <a:prstGeom prst="rect">
            <a:avLst/>
          </a:prstGeom>
          <a:ln>
            <a:noFill/>
          </a:ln>
        </p:spPr>
      </p:pic>
      <p:pic>
        <p:nvPicPr>
          <p:cNvPr id="5" name="Picture 4" descr="A large crawler-style tractor fumigating a field.">
            <a:extLst>
              <a:ext uri="{FF2B5EF4-FFF2-40B4-BE49-F238E27FC236}">
                <a16:creationId xmlns:a16="http://schemas.microsoft.com/office/drawing/2014/main" id="{3C912B5D-2AE8-4D11-B75C-C741B305D8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22774" y="3270739"/>
            <a:ext cx="3239346" cy="2429510"/>
          </a:xfrm>
          <a:prstGeom prst="rect">
            <a:avLst/>
          </a:prstGeom>
          <a:ln>
            <a:solidFill>
              <a:schemeClr val="bg1"/>
            </a:solidFill>
          </a:ln>
        </p:spPr>
      </p:pic>
    </p:spTree>
    <p:extLst>
      <p:ext uri="{BB962C8B-B14F-4D97-AF65-F5344CB8AC3E}">
        <p14:creationId xmlns:p14="http://schemas.microsoft.com/office/powerpoint/2010/main" val="3681603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BB8C-2393-4304-B531-FF48012ED159}"/>
              </a:ext>
            </a:extLst>
          </p:cNvPr>
          <p:cNvSpPr>
            <a:spLocks noGrp="1"/>
          </p:cNvSpPr>
          <p:nvPr>
            <p:ph type="title"/>
          </p:nvPr>
        </p:nvSpPr>
        <p:spPr/>
        <p:txBody>
          <a:bodyPr>
            <a:normAutofit/>
          </a:bodyPr>
          <a:lstStyle/>
          <a:p>
            <a:r>
              <a:rPr lang="en-US" dirty="0"/>
              <a:t>Characteristics of PE</a:t>
            </a:r>
          </a:p>
        </p:txBody>
      </p:sp>
      <p:sp>
        <p:nvSpPr>
          <p:cNvPr id="7" name="Content Placeholder 6">
            <a:extLst>
              <a:ext uri="{FF2B5EF4-FFF2-40B4-BE49-F238E27FC236}">
                <a16:creationId xmlns:a16="http://schemas.microsoft.com/office/drawing/2014/main" id="{810B1A4F-140D-4CB4-84D1-D403DE09FE3B}"/>
              </a:ext>
            </a:extLst>
          </p:cNvPr>
          <p:cNvSpPr>
            <a:spLocks noGrp="1"/>
          </p:cNvSpPr>
          <p:nvPr>
            <p:ph sz="half" idx="1"/>
          </p:nvPr>
        </p:nvSpPr>
        <p:spPr>
          <a:xfrm>
            <a:off x="838200" y="914400"/>
            <a:ext cx="10515600" cy="797169"/>
          </a:xfrm>
        </p:spPr>
        <p:txBody>
          <a:bodyPr>
            <a:normAutofit fontScale="92500" lnSpcReduction="20000"/>
          </a:bodyPr>
          <a:lstStyle/>
          <a:p>
            <a:pPr marL="0" lvl="0" indent="0" algn="l">
              <a:buNone/>
            </a:pPr>
            <a:r>
              <a:rPr lang="en-US" sz="2800" dirty="0"/>
              <a:t>Survey of strawberry growers in six states (including CA) identified the following pros and cons of PE mulch:</a:t>
            </a:r>
          </a:p>
        </p:txBody>
      </p:sp>
      <p:graphicFrame>
        <p:nvGraphicFramePr>
          <p:cNvPr id="9" name="Table 9">
            <a:extLst>
              <a:ext uri="{FF2B5EF4-FFF2-40B4-BE49-F238E27FC236}">
                <a16:creationId xmlns:a16="http://schemas.microsoft.com/office/drawing/2014/main" id="{DF554D76-D4AB-4972-973C-075A82B292DD}"/>
              </a:ext>
            </a:extLst>
          </p:cNvPr>
          <p:cNvGraphicFramePr>
            <a:graphicFrameLocks noGrp="1"/>
          </p:cNvGraphicFramePr>
          <p:nvPr>
            <p:ph sz="half" idx="2"/>
            <p:extLst>
              <p:ext uri="{D42A27DB-BD31-4B8C-83A1-F6EECF244321}">
                <p14:modId xmlns:p14="http://schemas.microsoft.com/office/powerpoint/2010/main" val="18248107"/>
              </p:ext>
            </p:extLst>
          </p:nvPr>
        </p:nvGraphicFramePr>
        <p:xfrm>
          <a:off x="838200" y="1762367"/>
          <a:ext cx="10515600" cy="39135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407089028"/>
                    </a:ext>
                  </a:extLst>
                </a:gridCol>
                <a:gridCol w="5257800">
                  <a:extLst>
                    <a:ext uri="{9D8B030D-6E8A-4147-A177-3AD203B41FA5}">
                      <a16:colId xmlns:a16="http://schemas.microsoft.com/office/drawing/2014/main" val="2186039283"/>
                    </a:ext>
                  </a:extLst>
                </a:gridCol>
              </a:tblGrid>
              <a:tr h="391354">
                <a:tc>
                  <a:txBody>
                    <a:bodyPr/>
                    <a:lstStyle/>
                    <a:p>
                      <a:pPr algn="ctr"/>
                      <a:r>
                        <a:rPr lang="en-US" sz="1800" dirty="0"/>
                        <a:t>Pros </a:t>
                      </a:r>
                    </a:p>
                  </a:txBody>
                  <a:tcPr marL="45720" marR="45720" marT="0" marB="0" anchor="ctr"/>
                </a:tc>
                <a:tc>
                  <a:txBody>
                    <a:bodyPr/>
                    <a:lstStyle/>
                    <a:p>
                      <a:pPr algn="ctr"/>
                      <a:r>
                        <a:rPr lang="en-US" sz="1800" dirty="0"/>
                        <a:t>Cons</a:t>
                      </a:r>
                    </a:p>
                  </a:txBody>
                  <a:tcPr marL="45720" marR="45720" marT="0" marB="0" anchor="ctr"/>
                </a:tc>
                <a:extLst>
                  <a:ext uri="{0D108BD9-81ED-4DB2-BD59-A6C34878D82A}">
                    <a16:rowId xmlns:a16="http://schemas.microsoft.com/office/drawing/2014/main" val="1181423483"/>
                  </a:ext>
                </a:extLst>
              </a:tr>
              <a:tr h="391354">
                <a:tc>
                  <a:txBody>
                    <a:bodyPr/>
                    <a:lstStyle/>
                    <a:p>
                      <a:r>
                        <a:rPr lang="en-US" sz="1400" dirty="0"/>
                        <a:t>Weed control (68%)</a:t>
                      </a:r>
                    </a:p>
                  </a:txBody>
                  <a:tcPr marL="45720" marR="45720" marT="0" marB="0" anchor="ctr"/>
                </a:tc>
                <a:tc>
                  <a:txBody>
                    <a:bodyPr/>
                    <a:lstStyle/>
                    <a:p>
                      <a:r>
                        <a:rPr lang="en-US" sz="1400" dirty="0"/>
                        <a:t>Removal (40%)</a:t>
                      </a:r>
                    </a:p>
                  </a:txBody>
                  <a:tcPr marL="45720" marR="45720" marT="0" marB="0" anchor="ctr"/>
                </a:tc>
                <a:extLst>
                  <a:ext uri="{0D108BD9-81ED-4DB2-BD59-A6C34878D82A}">
                    <a16:rowId xmlns:a16="http://schemas.microsoft.com/office/drawing/2014/main" val="2033404976"/>
                  </a:ext>
                </a:extLst>
              </a:tr>
              <a:tr h="391354">
                <a:tc>
                  <a:txBody>
                    <a:bodyPr/>
                    <a:lstStyle/>
                    <a:p>
                      <a:r>
                        <a:rPr lang="en-US" sz="1400" dirty="0"/>
                        <a:t>Cleaner berries (28%)</a:t>
                      </a:r>
                    </a:p>
                  </a:txBody>
                  <a:tcPr marL="45720" marR="45720" marT="0" marB="0" anchor="ctr"/>
                </a:tc>
                <a:tc>
                  <a:txBody>
                    <a:bodyPr/>
                    <a:lstStyle/>
                    <a:p>
                      <a:r>
                        <a:rPr lang="en-US" sz="1400" dirty="0"/>
                        <a:t>Disposal (26%)</a:t>
                      </a:r>
                    </a:p>
                  </a:txBody>
                  <a:tcPr marL="45720" marR="45720" marT="0" marB="0" anchor="ctr"/>
                </a:tc>
                <a:extLst>
                  <a:ext uri="{0D108BD9-81ED-4DB2-BD59-A6C34878D82A}">
                    <a16:rowId xmlns:a16="http://schemas.microsoft.com/office/drawing/2014/main" val="4026613666"/>
                  </a:ext>
                </a:extLst>
              </a:tr>
              <a:tr h="391354">
                <a:tc>
                  <a:txBody>
                    <a:bodyPr/>
                    <a:lstStyle/>
                    <a:p>
                      <a:r>
                        <a:rPr lang="en-US" sz="1400" dirty="0"/>
                        <a:t>Moisture retention (15%)</a:t>
                      </a:r>
                    </a:p>
                  </a:txBody>
                  <a:tcPr marL="45720" marR="45720" marT="0" marB="0" anchor="ctr"/>
                </a:tc>
                <a:tc>
                  <a:txBody>
                    <a:bodyPr/>
                    <a:lstStyle/>
                    <a:p>
                      <a:r>
                        <a:rPr lang="en-US" sz="1400" dirty="0"/>
                        <a:t>Purchase/removal/disposal costs (16%)</a:t>
                      </a:r>
                    </a:p>
                  </a:txBody>
                  <a:tcPr marL="45720" marR="45720" marT="0" marB="0" anchor="ctr"/>
                </a:tc>
                <a:extLst>
                  <a:ext uri="{0D108BD9-81ED-4DB2-BD59-A6C34878D82A}">
                    <a16:rowId xmlns:a16="http://schemas.microsoft.com/office/drawing/2014/main" val="1054535164"/>
                  </a:ext>
                </a:extLst>
              </a:tr>
              <a:tr h="391354">
                <a:tc>
                  <a:txBody>
                    <a:bodyPr/>
                    <a:lstStyle/>
                    <a:p>
                      <a:r>
                        <a:rPr lang="en-US" sz="1400" dirty="0"/>
                        <a:t>Earlier production (10%)</a:t>
                      </a:r>
                    </a:p>
                  </a:txBody>
                  <a:tcPr marL="45720" marR="45720" marT="0" marB="0" anchor="ctr"/>
                </a:tc>
                <a:tc>
                  <a:txBody>
                    <a:bodyPr/>
                    <a:lstStyle/>
                    <a:p>
                      <a:r>
                        <a:rPr lang="en-US" sz="1400" dirty="0"/>
                        <a:t>Product integrity (tears and deterioration in field (9%)</a:t>
                      </a:r>
                    </a:p>
                  </a:txBody>
                  <a:tcPr marL="45720" marR="45720" marT="0" marB="0" anchor="ctr"/>
                </a:tc>
                <a:extLst>
                  <a:ext uri="{0D108BD9-81ED-4DB2-BD59-A6C34878D82A}">
                    <a16:rowId xmlns:a16="http://schemas.microsoft.com/office/drawing/2014/main" val="1443933983"/>
                  </a:ext>
                </a:extLst>
              </a:tr>
              <a:tr h="391354">
                <a:tc>
                  <a:txBody>
                    <a:bodyPr/>
                    <a:lstStyle/>
                    <a:p>
                      <a:r>
                        <a:rPr lang="en-US" sz="1400" dirty="0"/>
                        <a:t>Ease of use (9%)</a:t>
                      </a:r>
                    </a:p>
                  </a:txBody>
                  <a:tcPr marL="45720" marR="45720" marT="0" marB="0" anchor="ctr"/>
                </a:tc>
                <a:tc>
                  <a:txBody>
                    <a:bodyPr/>
                    <a:lstStyle/>
                    <a:p>
                      <a:r>
                        <a:rPr lang="en-US" sz="1400" dirty="0"/>
                        <a:t>Runner-related problems (8%)</a:t>
                      </a:r>
                    </a:p>
                  </a:txBody>
                  <a:tcPr marL="45720" marR="45720" marT="0" marB="0" anchor="ctr"/>
                </a:tc>
                <a:extLst>
                  <a:ext uri="{0D108BD9-81ED-4DB2-BD59-A6C34878D82A}">
                    <a16:rowId xmlns:a16="http://schemas.microsoft.com/office/drawing/2014/main" val="139447239"/>
                  </a:ext>
                </a:extLst>
              </a:tr>
              <a:tr h="391354">
                <a:tc>
                  <a:txBody>
                    <a:bodyPr/>
                    <a:lstStyle/>
                    <a:p>
                      <a:r>
                        <a:rPr lang="en-US" sz="1400" dirty="0"/>
                        <a:t>Increased soil temperature (8%)</a:t>
                      </a:r>
                    </a:p>
                  </a:txBody>
                  <a:tcPr marL="45720" marR="45720" marT="0" marB="0" anchor="ctr"/>
                </a:tc>
                <a:tc>
                  <a:txBody>
                    <a:bodyPr/>
                    <a:lstStyle/>
                    <a:p>
                      <a:r>
                        <a:rPr lang="en-US" sz="1400" dirty="0"/>
                        <a:t>Poor plant health and fruit quality (7%)</a:t>
                      </a:r>
                    </a:p>
                  </a:txBody>
                  <a:tcPr marL="45720" marR="45720" marT="0" marB="0" anchor="ctr"/>
                </a:tc>
                <a:extLst>
                  <a:ext uri="{0D108BD9-81ED-4DB2-BD59-A6C34878D82A}">
                    <a16:rowId xmlns:a16="http://schemas.microsoft.com/office/drawing/2014/main" val="3692698962"/>
                  </a:ext>
                </a:extLst>
              </a:tr>
              <a:tr h="391354">
                <a:tc>
                  <a:txBody>
                    <a:bodyPr/>
                    <a:lstStyle/>
                    <a:p>
                      <a:endParaRPr lang="en-US" sz="1400" dirty="0"/>
                    </a:p>
                  </a:txBody>
                  <a:tcPr marL="45720" marR="45720" marT="0" marB="0" anchor="ctr"/>
                </a:tc>
                <a:tc>
                  <a:txBody>
                    <a:bodyPr/>
                    <a:lstStyle/>
                    <a:p>
                      <a:r>
                        <a:rPr lang="en-US" sz="1400" dirty="0"/>
                        <a:t>Animal damage (5%)</a:t>
                      </a:r>
                    </a:p>
                  </a:txBody>
                  <a:tcPr marL="45720" marR="45720" marT="0" marB="0" anchor="ctr"/>
                </a:tc>
                <a:extLst>
                  <a:ext uri="{0D108BD9-81ED-4DB2-BD59-A6C34878D82A}">
                    <a16:rowId xmlns:a16="http://schemas.microsoft.com/office/drawing/2014/main" val="1060087483"/>
                  </a:ext>
                </a:extLst>
              </a:tr>
              <a:tr h="391354">
                <a:tc>
                  <a:txBody>
                    <a:bodyPr/>
                    <a:lstStyle/>
                    <a:p>
                      <a:endParaRPr lang="en-US" sz="1400" dirty="0"/>
                    </a:p>
                  </a:txBody>
                  <a:tcPr marL="45720" marR="45720" marT="0" marB="0" anchor="ctr"/>
                </a:tc>
                <a:tc>
                  <a:txBody>
                    <a:bodyPr/>
                    <a:lstStyle/>
                    <a:p>
                      <a:r>
                        <a:rPr lang="en-US" sz="1400" dirty="0"/>
                        <a:t>Excessive heat (5%)</a:t>
                      </a:r>
                    </a:p>
                  </a:txBody>
                  <a:tcPr marL="45720" marR="45720" marT="0" marB="0" anchor="ctr"/>
                </a:tc>
                <a:extLst>
                  <a:ext uri="{0D108BD9-81ED-4DB2-BD59-A6C34878D82A}">
                    <a16:rowId xmlns:a16="http://schemas.microsoft.com/office/drawing/2014/main" val="3963491520"/>
                  </a:ext>
                </a:extLst>
              </a:tr>
              <a:tr h="391354">
                <a:tc>
                  <a:txBody>
                    <a:bodyPr/>
                    <a:lstStyle/>
                    <a:p>
                      <a:endParaRPr lang="en-US" sz="1400" dirty="0"/>
                    </a:p>
                  </a:txBody>
                  <a:tcPr marL="45720" marR="45720" marT="0" marB="0" anchor="ctr"/>
                </a:tc>
                <a:tc>
                  <a:txBody>
                    <a:bodyPr/>
                    <a:lstStyle/>
                    <a:p>
                      <a:r>
                        <a:rPr lang="en-US" sz="1400" dirty="0"/>
                        <a:t>Poor weed control (5%)</a:t>
                      </a:r>
                    </a:p>
                  </a:txBody>
                  <a:tcPr marL="45720" marR="45720" marT="0" marB="0" anchor="ctr"/>
                </a:tc>
                <a:extLst>
                  <a:ext uri="{0D108BD9-81ED-4DB2-BD59-A6C34878D82A}">
                    <a16:rowId xmlns:a16="http://schemas.microsoft.com/office/drawing/2014/main" val="3934725575"/>
                  </a:ext>
                </a:extLst>
              </a:tr>
            </a:tbl>
          </a:graphicData>
        </a:graphic>
      </p:graphicFrame>
      <p:sp>
        <p:nvSpPr>
          <p:cNvPr id="15" name="TextBox 14">
            <a:extLst>
              <a:ext uri="{FF2B5EF4-FFF2-40B4-BE49-F238E27FC236}">
                <a16:creationId xmlns:a16="http://schemas.microsoft.com/office/drawing/2014/main" id="{EAD04920-3B22-442D-8CE1-0FB555895CD0}"/>
              </a:ext>
            </a:extLst>
          </p:cNvPr>
          <p:cNvSpPr txBox="1"/>
          <p:nvPr/>
        </p:nvSpPr>
        <p:spPr>
          <a:xfrm>
            <a:off x="844062" y="5675907"/>
            <a:ext cx="3020037" cy="246221"/>
          </a:xfrm>
          <a:prstGeom prst="rect">
            <a:avLst/>
          </a:prstGeom>
          <a:noFill/>
        </p:spPr>
        <p:txBody>
          <a:bodyPr wrap="square" rtlCol="0">
            <a:spAutoFit/>
          </a:bodyPr>
          <a:lstStyle/>
          <a:p>
            <a:r>
              <a:rPr lang="en-US" sz="1000" dirty="0"/>
              <a:t>Goldberger et al., 2019</a:t>
            </a:r>
          </a:p>
        </p:txBody>
      </p:sp>
    </p:spTree>
    <p:extLst>
      <p:ext uri="{BB962C8B-B14F-4D97-AF65-F5344CB8AC3E}">
        <p14:creationId xmlns:p14="http://schemas.microsoft.com/office/powerpoint/2010/main" val="3525267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2D0DC20-0421-45B1-940C-A6635B6C9138}"/>
              </a:ext>
            </a:extLst>
          </p:cNvPr>
          <p:cNvSpPr>
            <a:spLocks noGrp="1"/>
          </p:cNvSpPr>
          <p:nvPr>
            <p:ph type="title"/>
          </p:nvPr>
        </p:nvSpPr>
        <p:spPr>
          <a:xfrm>
            <a:off x="0" y="0"/>
            <a:ext cx="12188952" cy="630936"/>
          </a:xfrm>
        </p:spPr>
        <p:txBody>
          <a:bodyPr>
            <a:normAutofit/>
          </a:bodyPr>
          <a:lstStyle/>
          <a:p>
            <a:r>
              <a:rPr lang="en-US" dirty="0"/>
              <a:t>Problems with PE Waste Management</a:t>
            </a:r>
          </a:p>
        </p:txBody>
      </p:sp>
      <p:sp>
        <p:nvSpPr>
          <p:cNvPr id="16" name="TextBox 15">
            <a:extLst>
              <a:ext uri="{FF2B5EF4-FFF2-40B4-BE49-F238E27FC236}">
                <a16:creationId xmlns:a16="http://schemas.microsoft.com/office/drawing/2014/main" id="{81C8B2E5-34D8-4DE6-82A0-2D9D21AD6042}"/>
              </a:ext>
            </a:extLst>
          </p:cNvPr>
          <p:cNvSpPr txBox="1"/>
          <p:nvPr/>
        </p:nvSpPr>
        <p:spPr>
          <a:xfrm>
            <a:off x="3849437" y="3339966"/>
            <a:ext cx="1392975" cy="246221"/>
          </a:xfrm>
          <a:prstGeom prst="rect">
            <a:avLst/>
          </a:prstGeom>
          <a:solidFill>
            <a:schemeClr val="bg1"/>
          </a:solidFill>
          <a:ln>
            <a:noFill/>
          </a:ln>
        </p:spPr>
        <p:txBody>
          <a:bodyPr wrap="square" rtlCol="0">
            <a:spAutoFit/>
          </a:bodyPr>
          <a:lstStyle/>
          <a:p>
            <a:pPr algn="r"/>
            <a:r>
              <a:rPr lang="en-US" sz="1000" dirty="0">
                <a:latin typeface="Arial" panose="020B0604020202020204" pitchFamily="34" charset="0"/>
                <a:cs typeface="Arial" panose="020B0604020202020204" pitchFamily="34" charset="0"/>
              </a:rPr>
              <a:t>Image: D. Low, 2014</a:t>
            </a:r>
          </a:p>
        </p:txBody>
      </p:sp>
      <p:pic>
        <p:nvPicPr>
          <p:cNvPr id="7" name="Picture 6" descr="A large trailer filled with plastic mulch removed from a field.">
            <a:extLst>
              <a:ext uri="{FF2B5EF4-FFF2-40B4-BE49-F238E27FC236}">
                <a16:creationId xmlns:a16="http://schemas.microsoft.com/office/drawing/2014/main" id="{F0054F49-F720-4567-A52D-55D0BD62DAE5}"/>
              </a:ext>
            </a:extLst>
          </p:cNvPr>
          <p:cNvPicPr>
            <a:picLocks noChangeAspect="1"/>
          </p:cNvPicPr>
          <p:nvPr/>
        </p:nvPicPr>
        <p:blipFill>
          <a:blip r:embed="rId3"/>
          <a:stretch>
            <a:fillRect/>
          </a:stretch>
        </p:blipFill>
        <p:spPr>
          <a:xfrm>
            <a:off x="1615588" y="866069"/>
            <a:ext cx="3626824" cy="2720118"/>
          </a:xfrm>
          <a:prstGeom prst="rect">
            <a:avLst/>
          </a:prstGeom>
        </p:spPr>
      </p:pic>
      <p:sp>
        <p:nvSpPr>
          <p:cNvPr id="14" name="Content Placeholder 13">
            <a:extLst>
              <a:ext uri="{FF2B5EF4-FFF2-40B4-BE49-F238E27FC236}">
                <a16:creationId xmlns:a16="http://schemas.microsoft.com/office/drawing/2014/main" id="{C05B81A9-BC74-4CBB-9662-F87A05ABBF03}"/>
              </a:ext>
            </a:extLst>
          </p:cNvPr>
          <p:cNvSpPr>
            <a:spLocks noGrp="1"/>
          </p:cNvSpPr>
          <p:nvPr>
            <p:ph sz="half" idx="1"/>
          </p:nvPr>
        </p:nvSpPr>
        <p:spPr>
          <a:xfrm>
            <a:off x="838200" y="3739662"/>
            <a:ext cx="4870938" cy="1975338"/>
          </a:xfrm>
        </p:spPr>
        <p:txBody>
          <a:bodyPr>
            <a:normAutofit/>
          </a:bodyPr>
          <a:lstStyle/>
          <a:p>
            <a:r>
              <a:rPr lang="en-US" sz="2000" dirty="0"/>
              <a:t>Removes topsoil (up to 1,000 </a:t>
            </a:r>
            <a:r>
              <a:rPr lang="en-US" sz="2000" dirty="0" err="1"/>
              <a:t>lbs</a:t>
            </a:r>
            <a:r>
              <a:rPr lang="en-US" sz="2000" dirty="0"/>
              <a:t> topsoil/acre)*</a:t>
            </a:r>
          </a:p>
          <a:p>
            <a:r>
              <a:rPr lang="en-US" sz="2000" dirty="0"/>
              <a:t>Remaining fragments can pollute soil and surrounding environment</a:t>
            </a:r>
          </a:p>
        </p:txBody>
      </p:sp>
      <p:sp>
        <p:nvSpPr>
          <p:cNvPr id="15" name="TextBox 14">
            <a:extLst>
              <a:ext uri="{FF2B5EF4-FFF2-40B4-BE49-F238E27FC236}">
                <a16:creationId xmlns:a16="http://schemas.microsoft.com/office/drawing/2014/main" id="{EAD04920-3B22-442D-8CE1-0FB555895CD0}"/>
              </a:ext>
            </a:extLst>
          </p:cNvPr>
          <p:cNvSpPr txBox="1"/>
          <p:nvPr/>
        </p:nvSpPr>
        <p:spPr>
          <a:xfrm>
            <a:off x="838200" y="5655616"/>
            <a:ext cx="3020037"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Estimates provided by Zhang and DeVetter</a:t>
            </a:r>
            <a:endParaRPr lang="en-US" sz="1050" dirty="0">
              <a:latin typeface="Arial" panose="020B0604020202020204" pitchFamily="34" charset="0"/>
              <a:cs typeface="Arial" panose="020B0604020202020204" pitchFamily="34" charset="0"/>
            </a:endParaRPr>
          </a:p>
        </p:txBody>
      </p:sp>
      <p:grpSp>
        <p:nvGrpSpPr>
          <p:cNvPr id="24" name="Group 23" descr="Red circle highlighting plastic fragment embedded in soil.">
            <a:extLst>
              <a:ext uri="{FF2B5EF4-FFF2-40B4-BE49-F238E27FC236}">
                <a16:creationId xmlns:a16="http://schemas.microsoft.com/office/drawing/2014/main" id="{63537936-8978-4643-82BB-77214394B32C}"/>
              </a:ext>
            </a:extLst>
          </p:cNvPr>
          <p:cNvGrpSpPr/>
          <p:nvPr/>
        </p:nvGrpSpPr>
        <p:grpSpPr>
          <a:xfrm>
            <a:off x="7052864" y="820415"/>
            <a:ext cx="3523548" cy="2642661"/>
            <a:chOff x="10028329" y="2226128"/>
            <a:chExt cx="3207657" cy="2405743"/>
          </a:xfrm>
        </p:grpSpPr>
        <p:pic>
          <p:nvPicPr>
            <p:cNvPr id="4" name="Picture 3" descr="Fragment of plastic embedded in a sampling hole.">
              <a:extLst>
                <a:ext uri="{FF2B5EF4-FFF2-40B4-BE49-F238E27FC236}">
                  <a16:creationId xmlns:a16="http://schemas.microsoft.com/office/drawing/2014/main" id="{3919FAA8-2BFC-4E54-8EC6-661438A60C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28329" y="2226128"/>
              <a:ext cx="3207657" cy="2405743"/>
            </a:xfrm>
            <a:prstGeom prst="rect">
              <a:avLst/>
            </a:prstGeom>
            <a:ln>
              <a:noFill/>
            </a:ln>
          </p:spPr>
        </p:pic>
        <p:sp>
          <p:nvSpPr>
            <p:cNvPr id="2" name="Oval 1">
              <a:extLst>
                <a:ext uri="{C183D7F6-B498-43B3-948B-1728B52AA6E4}">
                  <adec:decorative xmlns:adec="http://schemas.microsoft.com/office/drawing/2017/decorative" val="1"/>
                </a:ext>
              </a:extLst>
            </p:cNvPr>
            <p:cNvSpPr/>
            <p:nvPr/>
          </p:nvSpPr>
          <p:spPr>
            <a:xfrm>
              <a:off x="11537961" y="3009784"/>
              <a:ext cx="914400" cy="914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ontent Placeholder 16">
            <a:extLst>
              <a:ext uri="{FF2B5EF4-FFF2-40B4-BE49-F238E27FC236}">
                <a16:creationId xmlns:a16="http://schemas.microsoft.com/office/drawing/2014/main" id="{0153930D-40B2-44AF-92B2-A4A7C24FF00F}"/>
              </a:ext>
            </a:extLst>
          </p:cNvPr>
          <p:cNvSpPr>
            <a:spLocks noGrp="1"/>
          </p:cNvSpPr>
          <p:nvPr>
            <p:ph sz="half" idx="2"/>
          </p:nvPr>
        </p:nvSpPr>
        <p:spPr>
          <a:xfrm>
            <a:off x="6172200" y="3739662"/>
            <a:ext cx="5181600" cy="1975338"/>
          </a:xfrm>
        </p:spPr>
        <p:txBody>
          <a:bodyPr>
            <a:normAutofit/>
          </a:bodyPr>
          <a:lstStyle/>
          <a:p>
            <a:r>
              <a:rPr lang="en-US" sz="2000" dirty="0"/>
              <a:t>Costs of removal and disposal at the end of each season</a:t>
            </a:r>
          </a:p>
          <a:p>
            <a:r>
              <a:rPr lang="en-US" sz="2000" dirty="0"/>
              <a:t>Not biodegradable</a:t>
            </a:r>
          </a:p>
        </p:txBody>
      </p:sp>
    </p:spTree>
    <p:extLst>
      <p:ext uri="{BB962C8B-B14F-4D97-AF65-F5344CB8AC3E}">
        <p14:creationId xmlns:p14="http://schemas.microsoft.com/office/powerpoint/2010/main" val="1729720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5481F-62DC-4A01-A692-2B66A7FE4BC3}"/>
              </a:ext>
            </a:extLst>
          </p:cNvPr>
          <p:cNvSpPr>
            <a:spLocks noGrp="1"/>
          </p:cNvSpPr>
          <p:nvPr>
            <p:ph type="title"/>
          </p:nvPr>
        </p:nvSpPr>
        <p:spPr>
          <a:xfrm>
            <a:off x="0" y="0"/>
            <a:ext cx="12188952" cy="630936"/>
          </a:xfrm>
        </p:spPr>
        <p:txBody>
          <a:bodyPr>
            <a:normAutofit/>
          </a:bodyPr>
          <a:lstStyle/>
          <a:p>
            <a:r>
              <a:rPr lang="en-US" dirty="0"/>
              <a:t>Problems with PE Mulch Recycling</a:t>
            </a:r>
          </a:p>
        </p:txBody>
      </p:sp>
      <p:pic>
        <p:nvPicPr>
          <p:cNvPr id="27" name="Picture 6" descr="Large mounds of plastic mulch and drip tape removed from a field.">
            <a:extLst>
              <a:ext uri="{FF2B5EF4-FFF2-40B4-BE49-F238E27FC236}">
                <a16:creationId xmlns:a16="http://schemas.microsoft.com/office/drawing/2014/main" id="{EE5FB0B4-6EF4-4C54-9241-E39AD19110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6429" b="14181"/>
          <a:stretch/>
        </p:blipFill>
        <p:spPr>
          <a:xfrm>
            <a:off x="1539556" y="857182"/>
            <a:ext cx="4114800" cy="2145323"/>
          </a:xfrm>
          <a:prstGeom prst="rect">
            <a:avLst/>
          </a:prstGeom>
          <a:ln>
            <a:noFill/>
          </a:ln>
        </p:spPr>
      </p:pic>
      <p:sp>
        <p:nvSpPr>
          <p:cNvPr id="7" name="Content Placeholder 6">
            <a:extLst>
              <a:ext uri="{FF2B5EF4-FFF2-40B4-BE49-F238E27FC236}">
                <a16:creationId xmlns:a16="http://schemas.microsoft.com/office/drawing/2014/main" id="{F9438E1B-17FE-4D95-9C88-2569C03AB773}"/>
              </a:ext>
            </a:extLst>
          </p:cNvPr>
          <p:cNvSpPr>
            <a:spLocks noGrp="1"/>
          </p:cNvSpPr>
          <p:nvPr>
            <p:ph sz="half" idx="1"/>
          </p:nvPr>
        </p:nvSpPr>
        <p:spPr>
          <a:xfrm>
            <a:off x="838200" y="3153508"/>
            <a:ext cx="5181600" cy="2561492"/>
          </a:xfrm>
        </p:spPr>
        <p:txBody>
          <a:bodyPr>
            <a:normAutofit fontScale="62500" lnSpcReduction="20000"/>
          </a:bodyPr>
          <a:lstStyle/>
          <a:p>
            <a:pPr>
              <a:lnSpc>
                <a:spcPct val="120000"/>
              </a:lnSpc>
            </a:pPr>
            <a:r>
              <a:rPr lang="en-US" dirty="0"/>
              <a:t>Soil and plant debris adheres to mulch (up to 70% by weight) </a:t>
            </a:r>
          </a:p>
          <a:p>
            <a:pPr>
              <a:lnSpc>
                <a:spcPct val="120000"/>
              </a:lnSpc>
            </a:pPr>
            <a:r>
              <a:rPr lang="en-US" dirty="0"/>
              <a:t>Soil is expensive to haul</a:t>
            </a:r>
          </a:p>
          <a:p>
            <a:pPr>
              <a:lnSpc>
                <a:spcPct val="120000"/>
              </a:lnSpc>
            </a:pPr>
            <a:r>
              <a:rPr lang="en-US" dirty="0"/>
              <a:t>Soil can abrade the recycling equipment</a:t>
            </a:r>
          </a:p>
          <a:p>
            <a:pPr>
              <a:lnSpc>
                <a:spcPct val="120000"/>
              </a:lnSpc>
            </a:pPr>
            <a:r>
              <a:rPr lang="en-US" dirty="0"/>
              <a:t>Once removed, the soil needs to be disposed</a:t>
            </a:r>
          </a:p>
        </p:txBody>
      </p:sp>
      <p:pic>
        <p:nvPicPr>
          <p:cNvPr id="28" name="Picture 8" descr="Reusable plastic bag branded &quot;This Reusable Bag is made from recycled plastic from Monterey County.&quot;">
            <a:extLst>
              <a:ext uri="{FF2B5EF4-FFF2-40B4-BE49-F238E27FC236}">
                <a16:creationId xmlns:a16="http://schemas.microsoft.com/office/drawing/2014/main" id="{1EC2EDDD-FEE7-43BE-AD56-D6FCDC8C60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68294" y="872172"/>
            <a:ext cx="2617103" cy="2130333"/>
          </a:xfrm>
          <a:prstGeom prst="rect">
            <a:avLst/>
          </a:prstGeom>
          <a:ln>
            <a:noFill/>
          </a:ln>
        </p:spPr>
      </p:pic>
      <p:sp>
        <p:nvSpPr>
          <p:cNvPr id="29" name="TextBox 28">
            <a:extLst>
              <a:ext uri="{FF2B5EF4-FFF2-40B4-BE49-F238E27FC236}">
                <a16:creationId xmlns:a16="http://schemas.microsoft.com/office/drawing/2014/main" id="{DF46A3FE-829A-4138-9767-55052D8ABFD8}"/>
              </a:ext>
            </a:extLst>
          </p:cNvPr>
          <p:cNvSpPr txBox="1"/>
          <p:nvPr/>
        </p:nvSpPr>
        <p:spPr>
          <a:xfrm>
            <a:off x="9019935" y="1925287"/>
            <a:ext cx="261710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t>Encore Recycling </a:t>
            </a:r>
            <a:br>
              <a:rPr lang="en-US" sz="1600" i="1" dirty="0"/>
            </a:br>
            <a:r>
              <a:rPr lang="en-US" sz="1600" i="1" dirty="0"/>
              <a:t>in Salinas, CA cannot economically recycle mulch.</a:t>
            </a:r>
          </a:p>
        </p:txBody>
      </p:sp>
      <p:sp>
        <p:nvSpPr>
          <p:cNvPr id="8" name="Content Placeholder 7">
            <a:extLst>
              <a:ext uri="{FF2B5EF4-FFF2-40B4-BE49-F238E27FC236}">
                <a16:creationId xmlns:a16="http://schemas.microsoft.com/office/drawing/2014/main" id="{B2CFA2DA-29A1-41DE-8DD8-56C6759D65C9}"/>
              </a:ext>
            </a:extLst>
          </p:cNvPr>
          <p:cNvSpPr>
            <a:spLocks noGrp="1"/>
          </p:cNvSpPr>
          <p:nvPr>
            <p:ph sz="half" idx="2"/>
          </p:nvPr>
        </p:nvSpPr>
        <p:spPr>
          <a:xfrm>
            <a:off x="6172200" y="3153508"/>
            <a:ext cx="5181600" cy="2561492"/>
          </a:xfrm>
        </p:spPr>
        <p:txBody>
          <a:bodyPr>
            <a:normAutofit fontScale="62500" lnSpcReduction="20000"/>
          </a:bodyPr>
          <a:lstStyle/>
          <a:p>
            <a:pPr>
              <a:lnSpc>
                <a:spcPct val="120000"/>
              </a:lnSpc>
            </a:pPr>
            <a:r>
              <a:rPr lang="en-US" dirty="0"/>
              <a:t>There are many blends of resins in PE plastic mulch (e.g., color, layers, additives) making it difficult to find a product for reuse</a:t>
            </a:r>
          </a:p>
          <a:p>
            <a:pPr>
              <a:lnSpc>
                <a:spcPct val="120000"/>
              </a:lnSpc>
            </a:pPr>
            <a:r>
              <a:rPr lang="en-US" dirty="0"/>
              <a:t>When oil prices go down, this reduces the recycled plastic market</a:t>
            </a:r>
          </a:p>
          <a:p>
            <a:pPr>
              <a:lnSpc>
                <a:spcPct val="120000"/>
              </a:lnSpc>
            </a:pPr>
            <a:r>
              <a:rPr lang="en-US" dirty="0"/>
              <a:t>Most people do not preferentially purchase recycled product</a:t>
            </a:r>
          </a:p>
        </p:txBody>
      </p:sp>
    </p:spTree>
    <p:extLst>
      <p:ext uri="{BB962C8B-B14F-4D97-AF65-F5344CB8AC3E}">
        <p14:creationId xmlns:p14="http://schemas.microsoft.com/office/powerpoint/2010/main" val="16889858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TPVERSION" val="8"/>
  <p:tag name="TPFULLVERSION" val="1.2.0.27"/>
  <p:tag name="TPOS" val="2"/>
  <p:tag name="TPLASTSAVEVERSION" val="6.2 PC"/>
  <p:tag name="TPLASTSAVEPRODUCT" val="TurningPoint web for PowerPoint"/>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7&quot;/&gt;&lt;property id=&quot;20307&quot; value=&quot;256&quot;/&gt;&lt;/object&gt;&lt;object type=&quot;3&quot; unique_id=&quot;10005&quot;&gt;&lt;property id=&quot;20148&quot; value=&quot;5&quot;/&gt;&lt;property id=&quot;20300&quot; value=&quot;Slide 2&quot;/&gt;&lt;property id=&quot;20307&quot; value=&quot;261&quot;/&gt;&lt;/object&gt;&lt;object type=&quot;3&quot; unique_id=&quot;27111&quot;&gt;&lt;property id=&quot;20148&quot; value=&quot;5&quot;/&gt;&lt;property id=&quot;20300&quot; value=&quot;Slide 8&quot;/&gt;&lt;property id=&quot;20307&quot; value=&quot;267&quot;/&gt;&lt;/object&gt;&lt;object type=&quot;3&quot; unique_id=&quot;27112&quot;&gt;&lt;property id=&quot;20148&quot; value=&quot;5&quot;/&gt;&lt;property id=&quot;20300&quot; value=&quot;Slide 5&quot;/&gt;&lt;property id=&quot;20307&quot; value=&quot;265&quot;/&gt;&lt;/object&gt;&lt;object type=&quot;3&quot; unique_id=&quot;27114&quot;&gt;&lt;property id=&quot;20148&quot; value=&quot;5&quot;/&gt;&lt;property id=&quot;20300&quot; value=&quot;Slide 12&quot;/&gt;&lt;property id=&quot;20307&quot; value=&quot;264&quot;/&gt;&lt;/object&gt;&lt;object type=&quot;3&quot; unique_id=&quot;28222&quot;&gt;&lt;property id=&quot;20148&quot; value=&quot;5&quot;/&gt;&lt;property id=&quot;20300&quot; value=&quot;Slide 3&quot;/&gt;&lt;property id=&quot;20307&quot; value=&quot;272&quot;/&gt;&lt;/object&gt;&lt;object type=&quot;3&quot; unique_id=&quot;28223&quot;&gt;&lt;property id=&quot;20148&quot; value=&quot;5&quot;/&gt;&lt;property id=&quot;20300&quot; value=&quot;Slide 4&quot;/&gt;&lt;property id=&quot;20307&quot; value=&quot;270&quot;/&gt;&lt;/object&gt;&lt;object type=&quot;3&quot; unique_id=&quot;28224&quot;&gt;&lt;property id=&quot;20148&quot; value=&quot;5&quot;/&gt;&lt;property id=&quot;20300&quot; value=&quot;Slide 6&quot;/&gt;&lt;property id=&quot;20307&quot; value=&quot;268&quot;/&gt;&lt;/object&gt;&lt;object type=&quot;3&quot; unique_id=&quot;28225&quot;&gt;&lt;property id=&quot;20148&quot; value=&quot;5&quot;/&gt;&lt;property id=&quot;20300&quot; value=&quot;Slide 9&quot;/&gt;&lt;property id=&quot;20307&quot; value=&quot;273&quot;/&gt;&lt;/object&gt;&lt;object type=&quot;3&quot; unique_id=&quot;28226&quot;&gt;&lt;property id=&quot;20148&quot; value=&quot;5&quot;/&gt;&lt;property id=&quot;20300&quot; value=&quot;Slide 10&quot;/&gt;&lt;property id=&quot;20307&quot; value=&quot;274&quot;/&gt;&lt;/object&gt;&lt;object type=&quot;3&quot; unique_id=&quot;28227&quot;&gt;&lt;property id=&quot;20148&quot; value=&quot;5&quot;/&gt;&lt;property id=&quot;20300&quot; value=&quot;Slide 11&quot;/&gt;&lt;property id=&quot;20307&quot; value=&quot;275&quot;/&gt;&lt;/object&gt;&lt;/object&gt;&lt;object type=&quot;8&quot; unique_id=&quot;10014&quo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1353</TotalTime>
  <Words>1668</Words>
  <Application>Microsoft Office PowerPoint</Application>
  <PresentationFormat>Widescreen</PresentationFormat>
  <Paragraphs>122</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Georgia</vt:lpstr>
      <vt:lpstr>Office Theme</vt:lpstr>
      <vt:lpstr>Use of Polyethylene (PE) Mulch  in Strawberry Production </vt:lpstr>
      <vt:lpstr>Use of Plastic in Agriculture </vt:lpstr>
      <vt:lpstr>Use of PE Mulch in Agriculture </vt:lpstr>
      <vt:lpstr>Field Plastic in CA Crops</vt:lpstr>
      <vt:lpstr>Plastic in California Berries</vt:lpstr>
      <vt:lpstr>Examples PE Plastic Use in California Berries</vt:lpstr>
      <vt:lpstr>Characteristics of PE</vt:lpstr>
      <vt:lpstr>Problems with PE Waste Management</vt:lpstr>
      <vt:lpstr>Problems with PE Mulch Recycling</vt:lpstr>
      <vt:lpstr>PE Mulch Removal and Disposal</vt:lpstr>
      <vt:lpstr>PE Plastic Mulch as a Ditch Liner</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Huan</dc:creator>
  <cp:lastModifiedBy>Mack, Andrew</cp:lastModifiedBy>
  <cp:revision>138</cp:revision>
  <cp:lastPrinted>2020-08-04T23:06:13Z</cp:lastPrinted>
  <dcterms:created xsi:type="dcterms:W3CDTF">2019-11-22T20:56:08Z</dcterms:created>
  <dcterms:modified xsi:type="dcterms:W3CDTF">2025-03-25T22:23:46Z</dcterms:modified>
</cp:coreProperties>
</file>